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44"/>
  </p:notesMasterIdLst>
  <p:sldIdLst>
    <p:sldId id="1414" r:id="rId2"/>
    <p:sldId id="398" r:id="rId3"/>
    <p:sldId id="1413" r:id="rId4"/>
    <p:sldId id="1411" r:id="rId5"/>
    <p:sldId id="1349" r:id="rId6"/>
    <p:sldId id="455" r:id="rId7"/>
    <p:sldId id="1400" r:id="rId8"/>
    <p:sldId id="1416" r:id="rId9"/>
    <p:sldId id="1401" r:id="rId10"/>
    <p:sldId id="480" r:id="rId11"/>
    <p:sldId id="359" r:id="rId12"/>
    <p:sldId id="468" r:id="rId13"/>
    <p:sldId id="1406" r:id="rId14"/>
    <p:sldId id="1407" r:id="rId15"/>
    <p:sldId id="465" r:id="rId16"/>
    <p:sldId id="1408" r:id="rId17"/>
    <p:sldId id="1409" r:id="rId18"/>
    <p:sldId id="458" r:id="rId19"/>
    <p:sldId id="460" r:id="rId20"/>
    <p:sldId id="1417" r:id="rId21"/>
    <p:sldId id="1418" r:id="rId22"/>
    <p:sldId id="1357" r:id="rId23"/>
    <p:sldId id="1360" r:id="rId24"/>
    <p:sldId id="1322" r:id="rId25"/>
    <p:sldId id="1332" r:id="rId26"/>
    <p:sldId id="1323" r:id="rId27"/>
    <p:sldId id="1329" r:id="rId28"/>
    <p:sldId id="380" r:id="rId29"/>
    <p:sldId id="1305" r:id="rId30"/>
    <p:sldId id="470" r:id="rId31"/>
    <p:sldId id="1309" r:id="rId32"/>
    <p:sldId id="256" r:id="rId33"/>
    <p:sldId id="451" r:id="rId34"/>
    <p:sldId id="471" r:id="rId35"/>
    <p:sldId id="479" r:id="rId36"/>
    <p:sldId id="1338" r:id="rId37"/>
    <p:sldId id="1395" r:id="rId38"/>
    <p:sldId id="1396" r:id="rId39"/>
    <p:sldId id="1375" r:id="rId40"/>
    <p:sldId id="1386" r:id="rId41"/>
    <p:sldId id="1399" r:id="rId42"/>
    <p:sldId id="1403" r:id="rId4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B6E"/>
    <a:srgbClr val="6A639A"/>
    <a:srgbClr val="892323"/>
    <a:srgbClr val="FFF2CC"/>
    <a:srgbClr val="CBD0D7"/>
    <a:srgbClr val="626E81"/>
    <a:srgbClr val="FBF7F2"/>
    <a:srgbClr val="BEC6C3"/>
    <a:srgbClr val="B3BDB9"/>
    <a:srgbClr val="CFD5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63" autoAdjust="0"/>
    <p:restoredTop sz="96247" autoAdjust="0"/>
  </p:normalViewPr>
  <p:slideViewPr>
    <p:cSldViewPr snapToGrid="0">
      <p:cViewPr varScale="1">
        <p:scale>
          <a:sx n="82" d="100"/>
          <a:sy n="82" d="100"/>
        </p:scale>
        <p:origin x="90" y="1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2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lopart\Downloads\picopix\Sim_packetProcessor\event_pp_ARB_ON_1_VETO_ON_1_LARGE_OR_SMALL_CLUSTERS_0_BX_PERIOD_50_CAL_3_64_72B_FINETIME_TRACKING_TOTmismatch20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Simulated TOA Resolution</a:t>
            </a:r>
          </a:p>
        </c:rich>
      </c:tx>
      <c:layout>
        <c:manualLayout>
          <c:xMode val="edge"/>
          <c:yMode val="edge"/>
          <c:x val="0.2094875076719587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754057230016672"/>
          <c:y val="9.5993546652325901E-2"/>
          <c:w val="0.813525627686282"/>
          <c:h val="0.79557690393429015"/>
        </c:manualLayout>
      </c:layout>
      <c:scatterChart>
        <c:scatterStyle val="smoothMarker"/>
        <c:varyColors val="0"/>
        <c:ser>
          <c:idx val="1"/>
          <c:order val="0"/>
          <c:tx>
            <c:v>TOT mismatch 20%</c:v>
          </c:tx>
          <c:spPr>
            <a:ln w="952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event_pp_ARB_ON_1_VETO_ON_1_LAR!$AA$1:$AA$15492</c:f>
              <c:numCache>
                <c:formatCode>General</c:formatCode>
                <c:ptCount val="15492"/>
                <c:pt idx="0">
                  <c:v>450.28408512008815</c:v>
                </c:pt>
                <c:pt idx="1">
                  <c:v>275.39516562535965</c:v>
                </c:pt>
                <c:pt idx="2">
                  <c:v>222.14492135110712</c:v>
                </c:pt>
                <c:pt idx="3">
                  <c:v>218.74610141662953</c:v>
                </c:pt>
                <c:pt idx="4">
                  <c:v>215.01982691358589</c:v>
                </c:pt>
                <c:pt idx="5">
                  <c:v>195.84001827073149</c:v>
                </c:pt>
                <c:pt idx="6">
                  <c:v>168.53632651271815</c:v>
                </c:pt>
                <c:pt idx="7">
                  <c:v>133.8276603811199</c:v>
                </c:pt>
                <c:pt idx="8">
                  <c:v>116.64899084642438</c:v>
                </c:pt>
                <c:pt idx="9">
                  <c:v>89.000432866941466</c:v>
                </c:pt>
                <c:pt idx="10">
                  <c:v>85.62267652486068</c:v>
                </c:pt>
                <c:pt idx="11">
                  <c:v>72.710429364843606</c:v>
                </c:pt>
                <c:pt idx="12">
                  <c:v>67.1629053918914</c:v>
                </c:pt>
                <c:pt idx="13">
                  <c:v>58.910589806508632</c:v>
                </c:pt>
                <c:pt idx="14">
                  <c:v>53.620967642413987</c:v>
                </c:pt>
                <c:pt idx="15">
                  <c:v>48.868511191554973</c:v>
                </c:pt>
                <c:pt idx="16">
                  <c:v>48.587452126808074</c:v>
                </c:pt>
                <c:pt idx="17">
                  <c:v>48.628977837597837</c:v>
                </c:pt>
                <c:pt idx="18">
                  <c:v>48.835176377639982</c:v>
                </c:pt>
                <c:pt idx="19">
                  <c:v>42.183176970317547</c:v>
                </c:pt>
                <c:pt idx="20">
                  <c:v>39.432289022833359</c:v>
                </c:pt>
                <c:pt idx="21">
                  <c:v>36.145783363965826</c:v>
                </c:pt>
                <c:pt idx="22">
                  <c:v>36.111752896233881</c:v>
                </c:pt>
                <c:pt idx="23">
                  <c:v>30.491742847721923</c:v>
                </c:pt>
                <c:pt idx="24">
                  <c:v>30.746870675635908</c:v>
                </c:pt>
                <c:pt idx="25">
                  <c:v>29.242249149302083</c:v>
                </c:pt>
                <c:pt idx="26">
                  <c:v>30.678513495178322</c:v>
                </c:pt>
                <c:pt idx="27">
                  <c:v>24.157947317055527</c:v>
                </c:pt>
                <c:pt idx="28">
                  <c:v>25.543075630292236</c:v>
                </c:pt>
                <c:pt idx="29">
                  <c:v>21.237887932736555</c:v>
                </c:pt>
                <c:pt idx="30">
                  <c:v>24.444710887455066</c:v>
                </c:pt>
                <c:pt idx="31">
                  <c:v>25.215937279898895</c:v>
                </c:pt>
                <c:pt idx="32">
                  <c:v>21.283552352447984</c:v>
                </c:pt>
                <c:pt idx="33">
                  <c:v>22.284131373830466</c:v>
                </c:pt>
                <c:pt idx="34">
                  <c:v>22.821857297838779</c:v>
                </c:pt>
                <c:pt idx="35">
                  <c:v>21.215830684467477</c:v>
                </c:pt>
                <c:pt idx="36">
                  <c:v>21.135577821371029</c:v>
                </c:pt>
                <c:pt idx="37">
                  <c:v>20.301389714684642</c:v>
                </c:pt>
                <c:pt idx="38">
                  <c:v>19.314661434614898</c:v>
                </c:pt>
                <c:pt idx="39">
                  <c:v>20.720941851658282</c:v>
                </c:pt>
                <c:pt idx="40">
                  <c:v>20.981590279908865</c:v>
                </c:pt>
                <c:pt idx="41">
                  <c:v>22.818197290074213</c:v>
                </c:pt>
                <c:pt idx="42">
                  <c:v>20.495120242647651</c:v>
                </c:pt>
                <c:pt idx="43">
                  <c:v>22.460633874332238</c:v>
                </c:pt>
                <c:pt idx="44">
                  <c:v>20.872287775033946</c:v>
                </c:pt>
                <c:pt idx="45">
                  <c:v>20.250812496741975</c:v>
                </c:pt>
                <c:pt idx="46">
                  <c:v>18.222560360693699</c:v>
                </c:pt>
                <c:pt idx="47">
                  <c:v>16.549631698735475</c:v>
                </c:pt>
                <c:pt idx="48">
                  <c:v>18.634184100841008</c:v>
                </c:pt>
                <c:pt idx="49">
                  <c:v>15.809068775466173</c:v>
                </c:pt>
                <c:pt idx="50">
                  <c:v>16.78737017158932</c:v>
                </c:pt>
                <c:pt idx="51">
                  <c:v>16.699059993636592</c:v>
                </c:pt>
                <c:pt idx="52">
                  <c:v>16.575635167373399</c:v>
                </c:pt>
                <c:pt idx="53">
                  <c:v>20.113127732566689</c:v>
                </c:pt>
                <c:pt idx="54">
                  <c:v>18.880912163711209</c:v>
                </c:pt>
                <c:pt idx="55">
                  <c:v>19.933780072462014</c:v>
                </c:pt>
                <c:pt idx="56">
                  <c:v>17.253494328455421</c:v>
                </c:pt>
                <c:pt idx="57">
                  <c:v>17.916163791340985</c:v>
                </c:pt>
                <c:pt idx="58">
                  <c:v>18.146933209584272</c:v>
                </c:pt>
                <c:pt idx="59">
                  <c:v>16.75605477141217</c:v>
                </c:pt>
                <c:pt idx="60">
                  <c:v>17.12026292191883</c:v>
                </c:pt>
                <c:pt idx="61">
                  <c:v>17.304265568336</c:v>
                </c:pt>
                <c:pt idx="62">
                  <c:v>15.35576404908376</c:v>
                </c:pt>
                <c:pt idx="63">
                  <c:v>13.68362067536912</c:v>
                </c:pt>
                <c:pt idx="64">
                  <c:v>16.5281201097606</c:v>
                </c:pt>
                <c:pt idx="65">
                  <c:v>13.375498405026701</c:v>
                </c:pt>
                <c:pt idx="66">
                  <c:v>15.14676827198234</c:v>
                </c:pt>
                <c:pt idx="67">
                  <c:v>14.246783519308016</c:v>
                </c:pt>
                <c:pt idx="68">
                  <c:v>15.430236374183943</c:v>
                </c:pt>
                <c:pt idx="69">
                  <c:v>14.555083861605958</c:v>
                </c:pt>
                <c:pt idx="70">
                  <c:v>14.234524926354345</c:v>
                </c:pt>
                <c:pt idx="71">
                  <c:v>15.255902463793863</c:v>
                </c:pt>
                <c:pt idx="72">
                  <c:v>15.300931265664619</c:v>
                </c:pt>
                <c:pt idx="73">
                  <c:v>16.347110587522636</c:v>
                </c:pt>
                <c:pt idx="74">
                  <c:v>12.658136823836871</c:v>
                </c:pt>
                <c:pt idx="75">
                  <c:v>15.24303375378279</c:v>
                </c:pt>
                <c:pt idx="76">
                  <c:v>14.563020541647436</c:v>
                </c:pt>
                <c:pt idx="77">
                  <c:v>14.293922176806888</c:v>
                </c:pt>
                <c:pt idx="78">
                  <c:v>13.844972134396913</c:v>
                </c:pt>
                <c:pt idx="79">
                  <c:v>16.618671527597275</c:v>
                </c:pt>
                <c:pt idx="80">
                  <c:v>12.619901957440966</c:v>
                </c:pt>
                <c:pt idx="81">
                  <c:v>13.138490480367579</c:v>
                </c:pt>
                <c:pt idx="82">
                  <c:v>14.266128987006972</c:v>
                </c:pt>
                <c:pt idx="83">
                  <c:v>14.07909547022717</c:v>
                </c:pt>
                <c:pt idx="84">
                  <c:v>15.154147954307145</c:v>
                </c:pt>
                <c:pt idx="85">
                  <c:v>15.676007966138972</c:v>
                </c:pt>
                <c:pt idx="86">
                  <c:v>15.409886790159215</c:v>
                </c:pt>
                <c:pt idx="87">
                  <c:v>14.78471803458263</c:v>
                </c:pt>
                <c:pt idx="88">
                  <c:v>16.460919459062289</c:v>
                </c:pt>
                <c:pt idx="89">
                  <c:v>15.691113550142958</c:v>
                </c:pt>
                <c:pt idx="90">
                  <c:v>17.418711426407416</c:v>
                </c:pt>
                <c:pt idx="91">
                  <c:v>17.646630852139246</c:v>
                </c:pt>
                <c:pt idx="92">
                  <c:v>17.129299586367196</c:v>
                </c:pt>
                <c:pt idx="93">
                  <c:v>15.710639422106754</c:v>
                </c:pt>
                <c:pt idx="94">
                  <c:v>16.665702947908276</c:v>
                </c:pt>
                <c:pt idx="95">
                  <c:v>18.874690033480888</c:v>
                </c:pt>
                <c:pt idx="96">
                  <c:v>17.184238549705228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AEB-4A80-A0A1-017F4EAFFEB5}"/>
            </c:ext>
          </c:extLst>
        </c:ser>
        <c:ser>
          <c:idx val="2"/>
          <c:order val="1"/>
          <c:tx>
            <c:v>TOT mismatch 10%</c:v>
          </c:tx>
          <c:spPr>
            <a:ln w="952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[3]event_pp_ARB_ON_1_VETO_ON_1_LAR!$Z$1:$Z$15492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[3]event_pp_ARB_ON_1_VETO_ON_1_LAR!$AA$1:$AA$15492</c:f>
              <c:numCache>
                <c:formatCode>General</c:formatCode>
                <c:ptCount val="15492"/>
                <c:pt idx="0">
                  <c:v>349.83117426542651</c:v>
                </c:pt>
                <c:pt idx="1">
                  <c:v>191.6244289380592</c:v>
                </c:pt>
                <c:pt idx="2">
                  <c:v>161.99454749718751</c:v>
                </c:pt>
                <c:pt idx="3">
                  <c:v>153.50548239421965</c:v>
                </c:pt>
                <c:pt idx="4">
                  <c:v>158.27700002814561</c:v>
                </c:pt>
                <c:pt idx="5">
                  <c:v>143.84355483501062</c:v>
                </c:pt>
                <c:pt idx="6">
                  <c:v>125.36203232585258</c:v>
                </c:pt>
                <c:pt idx="7">
                  <c:v>104.09068673129249</c:v>
                </c:pt>
                <c:pt idx="8">
                  <c:v>82.749243070838034</c:v>
                </c:pt>
                <c:pt idx="9">
                  <c:v>66.819029485232392</c:v>
                </c:pt>
                <c:pt idx="10">
                  <c:v>56.635603123462175</c:v>
                </c:pt>
                <c:pt idx="11">
                  <c:v>46.858648107162608</c:v>
                </c:pt>
                <c:pt idx="12">
                  <c:v>44.599664826245537</c:v>
                </c:pt>
                <c:pt idx="13">
                  <c:v>37.963140392036784</c:v>
                </c:pt>
                <c:pt idx="14">
                  <c:v>36.019339439592173</c:v>
                </c:pt>
                <c:pt idx="15">
                  <c:v>32.680183684283428</c:v>
                </c:pt>
                <c:pt idx="16">
                  <c:v>31.610662190221849</c:v>
                </c:pt>
                <c:pt idx="17">
                  <c:v>32.005901602753873</c:v>
                </c:pt>
                <c:pt idx="18">
                  <c:v>31.228295208131328</c:v>
                </c:pt>
                <c:pt idx="19">
                  <c:v>27.447978063771036</c:v>
                </c:pt>
                <c:pt idx="20">
                  <c:v>30.499069810097129</c:v>
                </c:pt>
                <c:pt idx="21">
                  <c:v>28.267056183232182</c:v>
                </c:pt>
                <c:pt idx="22">
                  <c:v>27.686517673955073</c:v>
                </c:pt>
                <c:pt idx="23">
                  <c:v>22.606058344787428</c:v>
                </c:pt>
                <c:pt idx="24">
                  <c:v>20.830513301458403</c:v>
                </c:pt>
                <c:pt idx="25">
                  <c:v>22.158665975726109</c:v>
                </c:pt>
                <c:pt idx="26">
                  <c:v>22.877469661402774</c:v>
                </c:pt>
                <c:pt idx="27">
                  <c:v>17.173080546362193</c:v>
                </c:pt>
                <c:pt idx="28">
                  <c:v>18.684826389045053</c:v>
                </c:pt>
                <c:pt idx="29">
                  <c:v>16.715980201242228</c:v>
                </c:pt>
                <c:pt idx="30">
                  <c:v>20.469408331914778</c:v>
                </c:pt>
                <c:pt idx="31">
                  <c:v>19.133834172813195</c:v>
                </c:pt>
                <c:pt idx="32">
                  <c:v>16.29052967846637</c:v>
                </c:pt>
                <c:pt idx="33">
                  <c:v>16.229237440309454</c:v>
                </c:pt>
                <c:pt idx="34">
                  <c:v>17.118904634871377</c:v>
                </c:pt>
                <c:pt idx="35">
                  <c:v>17.773950063058823</c:v>
                </c:pt>
                <c:pt idx="36">
                  <c:v>17.885377027295508</c:v>
                </c:pt>
                <c:pt idx="37">
                  <c:v>17.360143025915878</c:v>
                </c:pt>
                <c:pt idx="38">
                  <c:v>16.470531376976673</c:v>
                </c:pt>
                <c:pt idx="39">
                  <c:v>18.628407087520596</c:v>
                </c:pt>
                <c:pt idx="40">
                  <c:v>15.593369815907684</c:v>
                </c:pt>
                <c:pt idx="41">
                  <c:v>16.305601550672289</c:v>
                </c:pt>
                <c:pt idx="42">
                  <c:v>14.970021991346183</c:v>
                </c:pt>
                <c:pt idx="43">
                  <c:v>16.035991930940408</c:v>
                </c:pt>
                <c:pt idx="44">
                  <c:v>15.158595405952253</c:v>
                </c:pt>
                <c:pt idx="45">
                  <c:v>17.607601847493704</c:v>
                </c:pt>
                <c:pt idx="46">
                  <c:v>16.835923133855999</c:v>
                </c:pt>
                <c:pt idx="47">
                  <c:v>15.897581487018604</c:v>
                </c:pt>
                <c:pt idx="48">
                  <c:v>19.008023277414541</c:v>
                </c:pt>
                <c:pt idx="49">
                  <c:v>14.893631323353466</c:v>
                </c:pt>
                <c:pt idx="50">
                  <c:v>15.018439035857067</c:v>
                </c:pt>
                <c:pt idx="51">
                  <c:v>14.635852658750707</c:v>
                </c:pt>
                <c:pt idx="52">
                  <c:v>14.211592069834673</c:v>
                </c:pt>
                <c:pt idx="53">
                  <c:v>16.149819691310981</c:v>
                </c:pt>
                <c:pt idx="54">
                  <c:v>13.596842969679679</c:v>
                </c:pt>
                <c:pt idx="55">
                  <c:v>13.045233133048143</c:v>
                </c:pt>
                <c:pt idx="56">
                  <c:v>13.422004488323138</c:v>
                </c:pt>
                <c:pt idx="57">
                  <c:v>14.252102542387563</c:v>
                </c:pt>
                <c:pt idx="58">
                  <c:v>15.234931304474779</c:v>
                </c:pt>
                <c:pt idx="59">
                  <c:v>15.58268526189898</c:v>
                </c:pt>
                <c:pt idx="60">
                  <c:v>16.58984467265925</c:v>
                </c:pt>
                <c:pt idx="61">
                  <c:v>18.419848243985083</c:v>
                </c:pt>
                <c:pt idx="62">
                  <c:v>17.676645845849755</c:v>
                </c:pt>
                <c:pt idx="63">
                  <c:v>15.607351448563184</c:v>
                </c:pt>
                <c:pt idx="64">
                  <c:v>17.514516459726206</c:v>
                </c:pt>
                <c:pt idx="65">
                  <c:v>14.301818576106101</c:v>
                </c:pt>
                <c:pt idx="66">
                  <c:v>16.089904543760426</c:v>
                </c:pt>
                <c:pt idx="67">
                  <c:v>14.246783519308016</c:v>
                </c:pt>
                <c:pt idx="68">
                  <c:v>15.430236374183943</c:v>
                </c:pt>
                <c:pt idx="69">
                  <c:v>14.113293078214648</c:v>
                </c:pt>
                <c:pt idx="70">
                  <c:v>12.95600765188534</c:v>
                </c:pt>
                <c:pt idx="71">
                  <c:v>14.321557095507275</c:v>
                </c:pt>
                <c:pt idx="72">
                  <c:v>13.330707486416921</c:v>
                </c:pt>
                <c:pt idx="73">
                  <c:v>13.303229251551333</c:v>
                </c:pt>
                <c:pt idx="74">
                  <c:v>11.511226341039063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12.816994784623256</c:v>
                </c:pt>
                <c:pt idx="87">
                  <c:v>13.701696454788856</c:v>
                </c:pt>
                <c:pt idx="88">
                  <c:v>13.955837160126338</c:v>
                </c:pt>
                <c:pt idx="89">
                  <c:v>13.044202033176077</c:v>
                </c:pt>
                <c:pt idx="90">
                  <c:v>13.780702802724024</c:v>
                </c:pt>
                <c:pt idx="91">
                  <c:v>13.650486862446916</c:v>
                </c:pt>
                <c:pt idx="92">
                  <c:v>14.136463842624563</c:v>
                </c:pt>
                <c:pt idx="93">
                  <c:v>13.091157076174365</c:v>
                </c:pt>
                <c:pt idx="94">
                  <c:v>13.130598859093613</c:v>
                </c:pt>
                <c:pt idx="95">
                  <c:v>13.991606196374509</c:v>
                </c:pt>
                <c:pt idx="96">
                  <c:v>14.192343477094747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AEB-4A80-A0A1-017F4EAFFEB5}"/>
            </c:ext>
          </c:extLst>
        </c:ser>
        <c:ser>
          <c:idx val="3"/>
          <c:order val="2"/>
          <c:tx>
            <c:v>TOT mismatch 5%</c:v>
          </c:tx>
          <c:spPr>
            <a:ln w="95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[4]event_pp_ARB_ON_1_VETO_ON_1_LAR!$Z$1:$Z$15492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[4]event_pp_ARB_ON_1_VETO_ON_1_LAR!$AA$1:$AA$15492</c:f>
              <c:numCache>
                <c:formatCode>General</c:formatCode>
                <c:ptCount val="15492"/>
                <c:pt idx="0">
                  <c:v>314.31075311833428</c:v>
                </c:pt>
                <c:pt idx="1">
                  <c:v>188.44105364404098</c:v>
                </c:pt>
                <c:pt idx="2">
                  <c:v>113.68699309369957</c:v>
                </c:pt>
                <c:pt idx="3">
                  <c:v>119.73106050744951</c:v>
                </c:pt>
                <c:pt idx="4">
                  <c:v>125.82858175726652</c:v>
                </c:pt>
                <c:pt idx="5">
                  <c:v>118.415757860987</c:v>
                </c:pt>
                <c:pt idx="6">
                  <c:v>114.13518250115536</c:v>
                </c:pt>
                <c:pt idx="7">
                  <c:v>85.974993361788236</c:v>
                </c:pt>
                <c:pt idx="8">
                  <c:v>70.03875486468408</c:v>
                </c:pt>
                <c:pt idx="9">
                  <c:v>50.573794224489433</c:v>
                </c:pt>
                <c:pt idx="10">
                  <c:v>45.966611498646635</c:v>
                </c:pt>
                <c:pt idx="11">
                  <c:v>42.199089045532112</c:v>
                </c:pt>
                <c:pt idx="12">
                  <c:v>33.773958742181094</c:v>
                </c:pt>
                <c:pt idx="13">
                  <c:v>22.509070187019596</c:v>
                </c:pt>
                <c:pt idx="14">
                  <c:v>28.156067665300043</c:v>
                </c:pt>
                <c:pt idx="15">
                  <c:v>29.169442429461441</c:v>
                </c:pt>
                <c:pt idx="16">
                  <c:v>23.851024551388264</c:v>
                </c:pt>
                <c:pt idx="17">
                  <c:v>19.819380881982013</c:v>
                </c:pt>
                <c:pt idx="18">
                  <c:v>21.751553282202888</c:v>
                </c:pt>
                <c:pt idx="19">
                  <c:v>19.446115184934371</c:v>
                </c:pt>
                <c:pt idx="20">
                  <c:v>22.491659081908502</c:v>
                </c:pt>
                <c:pt idx="21">
                  <c:v>22.063937453059214</c:v>
                </c:pt>
                <c:pt idx="22">
                  <c:v>22.851306553152501</c:v>
                </c:pt>
                <c:pt idx="23">
                  <c:v>19.977935482391256</c:v>
                </c:pt>
                <c:pt idx="24">
                  <c:v>18.567025227931552</c:v>
                </c:pt>
                <c:pt idx="25">
                  <c:v>16.496868091492757</c:v>
                </c:pt>
                <c:pt idx="26">
                  <c:v>19.366847045082949</c:v>
                </c:pt>
                <c:pt idx="27">
                  <c:v>17.05290041765241</c:v>
                </c:pt>
                <c:pt idx="28">
                  <c:v>16.094255757972647</c:v>
                </c:pt>
                <c:pt idx="29">
                  <c:v>12.702244106939711</c:v>
                </c:pt>
                <c:pt idx="30">
                  <c:v>17.053018948966262</c:v>
                </c:pt>
                <c:pt idx="31">
                  <c:v>17.677216522109298</c:v>
                </c:pt>
                <c:pt idx="32">
                  <c:v>16.527749727165453</c:v>
                </c:pt>
                <c:pt idx="33">
                  <c:v>15.607977609671188</c:v>
                </c:pt>
                <c:pt idx="34">
                  <c:v>15.005953455013534</c:v>
                </c:pt>
                <c:pt idx="35">
                  <c:v>13.810125090276557</c:v>
                </c:pt>
                <c:pt idx="36">
                  <c:v>15.045361416866827</c:v>
                </c:pt>
                <c:pt idx="37">
                  <c:v>15.054371127739467</c:v>
                </c:pt>
                <c:pt idx="38">
                  <c:v>16.870426435234705</c:v>
                </c:pt>
                <c:pt idx="39">
                  <c:v>19.896993751779966</c:v>
                </c:pt>
                <c:pt idx="40">
                  <c:v>15.655959784371159</c:v>
                </c:pt>
                <c:pt idx="41">
                  <c:v>14.274797731703423</c:v>
                </c:pt>
                <c:pt idx="42">
                  <c:v>12.150367207554712</c:v>
                </c:pt>
                <c:pt idx="43">
                  <c:v>13.914892473536865</c:v>
                </c:pt>
                <c:pt idx="44">
                  <c:v>12.920368211370137</c:v>
                </c:pt>
                <c:pt idx="45">
                  <c:v>14.171339838548182</c:v>
                </c:pt>
                <c:pt idx="46">
                  <c:v>13.675388100748014</c:v>
                </c:pt>
                <c:pt idx="47">
                  <c:v>14.904512094370576</c:v>
                </c:pt>
                <c:pt idx="48">
                  <c:v>18.397818996108686</c:v>
                </c:pt>
                <c:pt idx="49">
                  <c:v>15.71274578002463</c:v>
                </c:pt>
                <c:pt idx="50">
                  <c:v>15.888292229541634</c:v>
                </c:pt>
                <c:pt idx="51">
                  <c:v>15.053162524147085</c:v>
                </c:pt>
                <c:pt idx="52">
                  <c:v>13.083190257182626</c:v>
                </c:pt>
                <c:pt idx="53">
                  <c:v>13.540269016433999</c:v>
                </c:pt>
                <c:pt idx="54">
                  <c:v>12.817760299968915</c:v>
                </c:pt>
                <c:pt idx="55">
                  <c:v>12.055821781992478</c:v>
                </c:pt>
                <c:pt idx="56">
                  <c:v>12.210149464156604</c:v>
                </c:pt>
                <c:pt idx="57">
                  <c:v>13.091889609336148</c:v>
                </c:pt>
                <c:pt idx="58">
                  <c:v>13.283907405362251</c:v>
                </c:pt>
                <c:pt idx="59">
                  <c:v>13.20500682296043</c:v>
                </c:pt>
                <c:pt idx="60">
                  <c:v>13.75476556096636</c:v>
                </c:pt>
                <c:pt idx="61">
                  <c:v>15.934693774726261</c:v>
                </c:pt>
                <c:pt idx="62">
                  <c:v>15.273585421351031</c:v>
                </c:pt>
                <c:pt idx="63">
                  <c:v>15.44339568613028</c:v>
                </c:pt>
                <c:pt idx="64">
                  <c:v>18.577276113114994</c:v>
                </c:pt>
                <c:pt idx="65">
                  <c:v>14.920356208683343</c:v>
                </c:pt>
                <c:pt idx="66">
                  <c:v>17.99500910125704</c:v>
                </c:pt>
                <c:pt idx="67">
                  <c:v>15.523067199445757</c:v>
                </c:pt>
                <c:pt idx="68">
                  <c:v>15.028337815654817</c:v>
                </c:pt>
                <c:pt idx="69">
                  <c:v>13.440068406638181</c:v>
                </c:pt>
                <c:pt idx="70">
                  <c:v>12.717595078899645</c:v>
                </c:pt>
                <c:pt idx="71">
                  <c:v>13.380418103719208</c:v>
                </c:pt>
                <c:pt idx="72">
                  <c:v>12.615232921064345</c:v>
                </c:pt>
                <c:pt idx="73">
                  <c:v>13.303229251551333</c:v>
                </c:pt>
                <c:pt idx="74">
                  <c:v>11.511226341039063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12.893367858664005</c:v>
                </c:pt>
                <c:pt idx="87">
                  <c:v>12.630006345439561</c:v>
                </c:pt>
                <c:pt idx="88">
                  <c:v>13.254542903635885</c:v>
                </c:pt>
                <c:pt idx="89">
                  <c:v>12.399619250992732</c:v>
                </c:pt>
                <c:pt idx="90">
                  <c:v>12.096648382697614</c:v>
                </c:pt>
                <c:pt idx="91">
                  <c:v>12.671359160568551</c:v>
                </c:pt>
                <c:pt idx="92">
                  <c:v>12.723357341018081</c:v>
                </c:pt>
                <c:pt idx="93">
                  <c:v>12.182671498290265</c:v>
                </c:pt>
                <c:pt idx="94">
                  <c:v>11.795878017270713</c:v>
                </c:pt>
                <c:pt idx="95">
                  <c:v>12.412482450104097</c:v>
                </c:pt>
                <c:pt idx="96">
                  <c:v>12.408782310871318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AEB-4A80-A0A1-017F4EAFFEB5}"/>
            </c:ext>
          </c:extLst>
        </c:ser>
        <c:ser>
          <c:idx val="0"/>
          <c:order val="3"/>
          <c:tx>
            <c:v>TOT mismatch 0%</c:v>
          </c:tx>
          <c:spPr>
            <a:ln w="952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[5]event_pp_ARB_ON_1_VETO_ON_1_LAR!$Z$1:$Z$15492</c:f>
              <c:numCache>
                <c:formatCode>General</c:formatCode>
                <c:ptCount val="15492"/>
                <c:pt idx="0">
                  <c:v>900</c:v>
                </c:pt>
                <c:pt idx="1">
                  <c:v>1200</c:v>
                </c:pt>
                <c:pt idx="2">
                  <c:v>1500</c:v>
                </c:pt>
                <c:pt idx="3">
                  <c:v>1800</c:v>
                </c:pt>
                <c:pt idx="4">
                  <c:v>2100</c:v>
                </c:pt>
                <c:pt idx="5">
                  <c:v>2400</c:v>
                </c:pt>
                <c:pt idx="6">
                  <c:v>2700</c:v>
                </c:pt>
                <c:pt idx="7">
                  <c:v>3000</c:v>
                </c:pt>
                <c:pt idx="8">
                  <c:v>3300</c:v>
                </c:pt>
                <c:pt idx="9">
                  <c:v>3600</c:v>
                </c:pt>
                <c:pt idx="10">
                  <c:v>3900</c:v>
                </c:pt>
                <c:pt idx="11">
                  <c:v>4200</c:v>
                </c:pt>
                <c:pt idx="12">
                  <c:v>4500</c:v>
                </c:pt>
                <c:pt idx="13">
                  <c:v>4800</c:v>
                </c:pt>
                <c:pt idx="14">
                  <c:v>5100</c:v>
                </c:pt>
                <c:pt idx="15">
                  <c:v>5400</c:v>
                </c:pt>
                <c:pt idx="16">
                  <c:v>5700</c:v>
                </c:pt>
                <c:pt idx="17">
                  <c:v>6000</c:v>
                </c:pt>
                <c:pt idx="18">
                  <c:v>6300</c:v>
                </c:pt>
                <c:pt idx="19">
                  <c:v>6600</c:v>
                </c:pt>
                <c:pt idx="20">
                  <c:v>6900</c:v>
                </c:pt>
                <c:pt idx="21">
                  <c:v>7200</c:v>
                </c:pt>
                <c:pt idx="22">
                  <c:v>7500</c:v>
                </c:pt>
                <c:pt idx="23">
                  <c:v>7800</c:v>
                </c:pt>
                <c:pt idx="24">
                  <c:v>8100</c:v>
                </c:pt>
                <c:pt idx="25">
                  <c:v>8400</c:v>
                </c:pt>
                <c:pt idx="26">
                  <c:v>8700</c:v>
                </c:pt>
                <c:pt idx="27">
                  <c:v>9000</c:v>
                </c:pt>
                <c:pt idx="28">
                  <c:v>9300</c:v>
                </c:pt>
                <c:pt idx="29">
                  <c:v>9600</c:v>
                </c:pt>
                <c:pt idx="30">
                  <c:v>9900</c:v>
                </c:pt>
                <c:pt idx="31">
                  <c:v>10200</c:v>
                </c:pt>
                <c:pt idx="32">
                  <c:v>10500</c:v>
                </c:pt>
                <c:pt idx="33">
                  <c:v>10800</c:v>
                </c:pt>
                <c:pt idx="34">
                  <c:v>11100</c:v>
                </c:pt>
                <c:pt idx="35">
                  <c:v>11400</c:v>
                </c:pt>
                <c:pt idx="36">
                  <c:v>11700</c:v>
                </c:pt>
                <c:pt idx="37">
                  <c:v>12000</c:v>
                </c:pt>
                <c:pt idx="38">
                  <c:v>12300</c:v>
                </c:pt>
                <c:pt idx="39">
                  <c:v>12600</c:v>
                </c:pt>
                <c:pt idx="40">
                  <c:v>12900</c:v>
                </c:pt>
                <c:pt idx="41">
                  <c:v>13200</c:v>
                </c:pt>
                <c:pt idx="42">
                  <c:v>13500</c:v>
                </c:pt>
                <c:pt idx="43">
                  <c:v>13800</c:v>
                </c:pt>
                <c:pt idx="44">
                  <c:v>14100</c:v>
                </c:pt>
                <c:pt idx="45">
                  <c:v>14400</c:v>
                </c:pt>
                <c:pt idx="46">
                  <c:v>14700</c:v>
                </c:pt>
                <c:pt idx="47">
                  <c:v>15000</c:v>
                </c:pt>
                <c:pt idx="48">
                  <c:v>15300</c:v>
                </c:pt>
                <c:pt idx="49">
                  <c:v>15600</c:v>
                </c:pt>
                <c:pt idx="50">
                  <c:v>15900</c:v>
                </c:pt>
                <c:pt idx="51">
                  <c:v>16200</c:v>
                </c:pt>
                <c:pt idx="52">
                  <c:v>16500</c:v>
                </c:pt>
                <c:pt idx="53">
                  <c:v>16800</c:v>
                </c:pt>
                <c:pt idx="54">
                  <c:v>17100</c:v>
                </c:pt>
                <c:pt idx="55">
                  <c:v>17400</c:v>
                </c:pt>
                <c:pt idx="56">
                  <c:v>17700</c:v>
                </c:pt>
                <c:pt idx="57">
                  <c:v>18000</c:v>
                </c:pt>
                <c:pt idx="58">
                  <c:v>18300</c:v>
                </c:pt>
                <c:pt idx="59">
                  <c:v>18600</c:v>
                </c:pt>
                <c:pt idx="60">
                  <c:v>18900</c:v>
                </c:pt>
                <c:pt idx="61">
                  <c:v>19200</c:v>
                </c:pt>
                <c:pt idx="62">
                  <c:v>19500</c:v>
                </c:pt>
                <c:pt idx="63">
                  <c:v>19800</c:v>
                </c:pt>
                <c:pt idx="64">
                  <c:v>20100</c:v>
                </c:pt>
                <c:pt idx="65">
                  <c:v>20400</c:v>
                </c:pt>
                <c:pt idx="66">
                  <c:v>20700</c:v>
                </c:pt>
                <c:pt idx="67">
                  <c:v>21000</c:v>
                </c:pt>
                <c:pt idx="68">
                  <c:v>21300</c:v>
                </c:pt>
                <c:pt idx="69">
                  <c:v>21600</c:v>
                </c:pt>
                <c:pt idx="70">
                  <c:v>21900</c:v>
                </c:pt>
                <c:pt idx="71">
                  <c:v>22200</c:v>
                </c:pt>
                <c:pt idx="72">
                  <c:v>22500</c:v>
                </c:pt>
                <c:pt idx="73">
                  <c:v>22800</c:v>
                </c:pt>
                <c:pt idx="74">
                  <c:v>23100</c:v>
                </c:pt>
                <c:pt idx="75">
                  <c:v>23400</c:v>
                </c:pt>
                <c:pt idx="76">
                  <c:v>23700</c:v>
                </c:pt>
                <c:pt idx="77">
                  <c:v>24000</c:v>
                </c:pt>
                <c:pt idx="78">
                  <c:v>24300</c:v>
                </c:pt>
                <c:pt idx="79">
                  <c:v>24600</c:v>
                </c:pt>
                <c:pt idx="80">
                  <c:v>24900</c:v>
                </c:pt>
                <c:pt idx="81">
                  <c:v>25200</c:v>
                </c:pt>
                <c:pt idx="82">
                  <c:v>25500</c:v>
                </c:pt>
                <c:pt idx="83">
                  <c:v>25800</c:v>
                </c:pt>
                <c:pt idx="84">
                  <c:v>26100</c:v>
                </c:pt>
                <c:pt idx="85">
                  <c:v>26400</c:v>
                </c:pt>
                <c:pt idx="86">
                  <c:v>26700</c:v>
                </c:pt>
                <c:pt idx="87">
                  <c:v>27000</c:v>
                </c:pt>
                <c:pt idx="88">
                  <c:v>27300</c:v>
                </c:pt>
                <c:pt idx="89">
                  <c:v>27600</c:v>
                </c:pt>
                <c:pt idx="90">
                  <c:v>27900</c:v>
                </c:pt>
                <c:pt idx="91">
                  <c:v>28200</c:v>
                </c:pt>
                <c:pt idx="92">
                  <c:v>28500</c:v>
                </c:pt>
                <c:pt idx="93">
                  <c:v>28800</c:v>
                </c:pt>
                <c:pt idx="94">
                  <c:v>29100</c:v>
                </c:pt>
                <c:pt idx="95">
                  <c:v>29400</c:v>
                </c:pt>
                <c:pt idx="96">
                  <c:v>29700</c:v>
                </c:pt>
                <c:pt idx="97">
                  <c:v>0</c:v>
                </c:pt>
              </c:numCache>
            </c:numRef>
          </c:xVal>
          <c:yVal>
            <c:numRef>
              <c:f>[5]event_pp_ARB_ON_1_VETO_ON_1_LAR!$AA$1:$AA$15492</c:f>
              <c:numCache>
                <c:formatCode>General</c:formatCode>
                <c:ptCount val="15492"/>
                <c:pt idx="0">
                  <c:v>298.3010817049605</c:v>
                </c:pt>
                <c:pt idx="1">
                  <c:v>187.48255602146517</c:v>
                </c:pt>
                <c:pt idx="2">
                  <c:v>91.693505678789961</c:v>
                </c:pt>
                <c:pt idx="3">
                  <c:v>118.31089256246668</c:v>
                </c:pt>
                <c:pt idx="4">
                  <c:v>80.955399813858691</c:v>
                </c:pt>
                <c:pt idx="5">
                  <c:v>120.2629975480714</c:v>
                </c:pt>
                <c:pt idx="6">
                  <c:v>89.480802024877448</c:v>
                </c:pt>
                <c:pt idx="7">
                  <c:v>85.990767278846846</c:v>
                </c:pt>
                <c:pt idx="8">
                  <c:v>51.497000592430879</c:v>
                </c:pt>
                <c:pt idx="9">
                  <c:v>39.325873140542832</c:v>
                </c:pt>
                <c:pt idx="10">
                  <c:v>41.291078917400725</c:v>
                </c:pt>
                <c:pt idx="11">
                  <c:v>31.075782767734193</c:v>
                </c:pt>
                <c:pt idx="12">
                  <c:v>37.77100911566486</c:v>
                </c:pt>
                <c:pt idx="13">
                  <c:v>18.836231036263733</c:v>
                </c:pt>
                <c:pt idx="14">
                  <c:v>13.911612908478444</c:v>
                </c:pt>
                <c:pt idx="15">
                  <c:v>27.299443599796081</c:v>
                </c:pt>
                <c:pt idx="16">
                  <c:v>14.622700587203836</c:v>
                </c:pt>
                <c:pt idx="17">
                  <c:v>17.610753899520454</c:v>
                </c:pt>
                <c:pt idx="18">
                  <c:v>14.806538736392898</c:v>
                </c:pt>
                <c:pt idx="19">
                  <c:v>16.392986720711622</c:v>
                </c:pt>
                <c:pt idx="20">
                  <c:v>16.22256298687202</c:v>
                </c:pt>
                <c:pt idx="21">
                  <c:v>17.638187397646739</c:v>
                </c:pt>
                <c:pt idx="22">
                  <c:v>17.391210040863449</c:v>
                </c:pt>
                <c:pt idx="23">
                  <c:v>16.680518173428897</c:v>
                </c:pt>
                <c:pt idx="24">
                  <c:v>17.234658856016509</c:v>
                </c:pt>
                <c:pt idx="25">
                  <c:v>13.769308223081362</c:v>
                </c:pt>
                <c:pt idx="26">
                  <c:v>13.619354683990666</c:v>
                </c:pt>
                <c:pt idx="27">
                  <c:v>15.13624522172165</c:v>
                </c:pt>
                <c:pt idx="28">
                  <c:v>18.513642923672485</c:v>
                </c:pt>
                <c:pt idx="29">
                  <c:v>11.698637459342578</c:v>
                </c:pt>
                <c:pt idx="30">
                  <c:v>14.847976805051877</c:v>
                </c:pt>
                <c:pt idx="31">
                  <c:v>13.436786386607016</c:v>
                </c:pt>
                <c:pt idx="32">
                  <c:v>12.46696515458426</c:v>
                </c:pt>
                <c:pt idx="33">
                  <c:v>19.044309842311026</c:v>
                </c:pt>
                <c:pt idx="34">
                  <c:v>13.057019354849544</c:v>
                </c:pt>
                <c:pt idx="35">
                  <c:v>12.75519748907131</c:v>
                </c:pt>
                <c:pt idx="36">
                  <c:v>13.198514167818841</c:v>
                </c:pt>
                <c:pt idx="37">
                  <c:v>12.438414328144102</c:v>
                </c:pt>
                <c:pt idx="38">
                  <c:v>13.446170096011709</c:v>
                </c:pt>
                <c:pt idx="39">
                  <c:v>14.681057624152031</c:v>
                </c:pt>
                <c:pt idx="40">
                  <c:v>18.246481419126251</c:v>
                </c:pt>
                <c:pt idx="41">
                  <c:v>13.937513672956065</c:v>
                </c:pt>
                <c:pt idx="42">
                  <c:v>12.142805936370612</c:v>
                </c:pt>
                <c:pt idx="43">
                  <c:v>14.08867703479681</c:v>
                </c:pt>
                <c:pt idx="44">
                  <c:v>11.894971814930347</c:v>
                </c:pt>
                <c:pt idx="45">
                  <c:v>12.835320205262772</c:v>
                </c:pt>
                <c:pt idx="46">
                  <c:v>12.711318365862383</c:v>
                </c:pt>
                <c:pt idx="47">
                  <c:v>12.43011027796573</c:v>
                </c:pt>
                <c:pt idx="48">
                  <c:v>13.591008237662754</c:v>
                </c:pt>
                <c:pt idx="49">
                  <c:v>11.803576858350926</c:v>
                </c:pt>
                <c:pt idx="50">
                  <c:v>13.087187821615828</c:v>
                </c:pt>
                <c:pt idx="51">
                  <c:v>17.614649458544491</c:v>
                </c:pt>
                <c:pt idx="52">
                  <c:v>13.105806538843593</c:v>
                </c:pt>
                <c:pt idx="53">
                  <c:v>13.070860757011792</c:v>
                </c:pt>
                <c:pt idx="54">
                  <c:v>12.817760299968915</c:v>
                </c:pt>
                <c:pt idx="55">
                  <c:v>12.055821781992478</c:v>
                </c:pt>
                <c:pt idx="56">
                  <c:v>12.210149464156604</c:v>
                </c:pt>
                <c:pt idx="57">
                  <c:v>13.091889609336148</c:v>
                </c:pt>
                <c:pt idx="58">
                  <c:v>13.187674298982909</c:v>
                </c:pt>
                <c:pt idx="59">
                  <c:v>12.238235899719017</c:v>
                </c:pt>
                <c:pt idx="60">
                  <c:v>12.411660950027951</c:v>
                </c:pt>
                <c:pt idx="61">
                  <c:v>14.104936601768749</c:v>
                </c:pt>
                <c:pt idx="62">
                  <c:v>12.387730228331648</c:v>
                </c:pt>
                <c:pt idx="63">
                  <c:v>12.136960100449681</c:v>
                </c:pt>
                <c:pt idx="64">
                  <c:v>13.808337386173026</c:v>
                </c:pt>
                <c:pt idx="65">
                  <c:v>11.635251243766364</c:v>
                </c:pt>
                <c:pt idx="66">
                  <c:v>13.416748941323485</c:v>
                </c:pt>
                <c:pt idx="67">
                  <c:v>19.017600914427891</c:v>
                </c:pt>
                <c:pt idx="68">
                  <c:v>15.368471189487272</c:v>
                </c:pt>
                <c:pt idx="69">
                  <c:v>13.132989490461467</c:v>
                </c:pt>
                <c:pt idx="70">
                  <c:v>12.560345120811677</c:v>
                </c:pt>
                <c:pt idx="71">
                  <c:v>13.143935606570878</c:v>
                </c:pt>
                <c:pt idx="72">
                  <c:v>12.615232921064345</c:v>
                </c:pt>
                <c:pt idx="73">
                  <c:v>13.303229251551333</c:v>
                </c:pt>
                <c:pt idx="74">
                  <c:v>11.511226341039061</c:v>
                </c:pt>
                <c:pt idx="75">
                  <c:v>13.360610147741372</c:v>
                </c:pt>
                <c:pt idx="76">
                  <c:v>12.491697937276419</c:v>
                </c:pt>
                <c:pt idx="77">
                  <c:v>13.362026889319615</c:v>
                </c:pt>
                <c:pt idx="78">
                  <c:v>12.511554871538939</c:v>
                </c:pt>
                <c:pt idx="79">
                  <c:v>14.495139078898875</c:v>
                </c:pt>
                <c:pt idx="80">
                  <c:v>11.794598615701288</c:v>
                </c:pt>
                <c:pt idx="81">
                  <c:v>12.137383304141277</c:v>
                </c:pt>
                <c:pt idx="82">
                  <c:v>13.012411981032427</c:v>
                </c:pt>
                <c:pt idx="83">
                  <c:v>12.611376109651525</c:v>
                </c:pt>
                <c:pt idx="84">
                  <c:v>12.436792362870095</c:v>
                </c:pt>
                <c:pt idx="85">
                  <c:v>13.766133400361079</c:v>
                </c:pt>
                <c:pt idx="86">
                  <c:v>12.893367858664005</c:v>
                </c:pt>
                <c:pt idx="87">
                  <c:v>12.630006345439561</c:v>
                </c:pt>
                <c:pt idx="88">
                  <c:v>13.254542903635885</c:v>
                </c:pt>
                <c:pt idx="89">
                  <c:v>12.399619250992732</c:v>
                </c:pt>
                <c:pt idx="90">
                  <c:v>12.096648382697614</c:v>
                </c:pt>
                <c:pt idx="91">
                  <c:v>12.671359160568551</c:v>
                </c:pt>
                <c:pt idx="92">
                  <c:v>12.723357341018081</c:v>
                </c:pt>
                <c:pt idx="93">
                  <c:v>12.182671498290265</c:v>
                </c:pt>
                <c:pt idx="94">
                  <c:v>11.795878017270713</c:v>
                </c:pt>
                <c:pt idx="95">
                  <c:v>12.412482450104097</c:v>
                </c:pt>
                <c:pt idx="96">
                  <c:v>12.408782310871318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AEB-4A80-A0A1-017F4EAFFE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374319"/>
        <c:axId val="1374026623"/>
      </c:scatterChart>
      <c:valAx>
        <c:axId val="417374319"/>
        <c:scaling>
          <c:orientation val="minMax"/>
          <c:max val="3000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[e-]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4026623"/>
        <c:crosses val="autoZero"/>
        <c:crossBetween val="midCat"/>
        <c:majorUnit val="5000"/>
        <c:minorUnit val="1000"/>
      </c:valAx>
      <c:valAx>
        <c:axId val="1374026623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TOA resolution [psrms]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7374319"/>
        <c:crosses val="autoZero"/>
        <c:crossBetween val="midCat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8237088578533766"/>
          <c:y val="0.2165781949663069"/>
          <c:w val="0.40006937928563457"/>
          <c:h val="0.156546302953025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DD3B0-FD29-7143-9362-63CF19170DD4}" type="datetimeFigureOut">
              <a:rPr lang="en-US" smtClean="0"/>
              <a:t>24-Oct-24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A6C16-2A73-B84C-AECF-5FDFF70E3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85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Questa e’ la </a:t>
            </a:r>
            <a:r>
              <a:rPr lang="en-US" dirty="0" err="1"/>
              <a:t>funzionalita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vogliamo</a:t>
            </a:r>
            <a:r>
              <a:rPr lang="en-US" dirty="0"/>
              <a:t> </a:t>
            </a:r>
            <a:r>
              <a:rPr lang="en-US" dirty="0" err="1"/>
              <a:t>portare</a:t>
            </a:r>
            <a:r>
              <a:rPr lang="en-US" dirty="0"/>
              <a:t> in velopix2 (</a:t>
            </a:r>
            <a:r>
              <a:rPr lang="en-US" dirty="0" err="1"/>
              <a:t>verde</a:t>
            </a:r>
            <a:r>
              <a:rPr lang="en-US" dirty="0"/>
              <a:t>) </a:t>
            </a:r>
          </a:p>
          <a:p>
            <a:r>
              <a:rPr lang="en-US" dirty="0"/>
              <a:t>Il </a:t>
            </a:r>
            <a:r>
              <a:rPr lang="en-US" dirty="0" err="1"/>
              <a:t>problema</a:t>
            </a:r>
            <a:r>
              <a:rPr lang="en-US" dirty="0"/>
              <a:t> e’ </a:t>
            </a:r>
            <a:r>
              <a:rPr lang="en-US" dirty="0" err="1"/>
              <a:t>che</a:t>
            </a:r>
            <a:r>
              <a:rPr lang="en-US" dirty="0"/>
              <a:t> non e’ </a:t>
            </a:r>
            <a:r>
              <a:rPr lang="en-US" dirty="0" err="1"/>
              <a:t>radhard</a:t>
            </a:r>
            <a:r>
              <a:rPr lang="en-US" dirty="0"/>
              <a:t>, TID e SEU </a:t>
            </a:r>
          </a:p>
          <a:p>
            <a:r>
              <a:rPr lang="en-US" dirty="0"/>
              <a:t>Alta occupancy non </a:t>
            </a:r>
            <a:r>
              <a:rPr lang="en-US" dirty="0" err="1"/>
              <a:t>supportata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70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06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A6C16-2A73-B84C-AECF-5FDFF70E344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4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ACC93B-7464-1007-B04C-80D5BD8453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-9889" y="1728787"/>
            <a:ext cx="12201889" cy="28053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03F6C9-7C1C-5617-8263-A7C0F9D5EC2E}"/>
              </a:ext>
            </a:extLst>
          </p:cNvPr>
          <p:cNvSpPr/>
          <p:nvPr userDrawn="1"/>
        </p:nvSpPr>
        <p:spPr>
          <a:xfrm>
            <a:off x="0" y="1728787"/>
            <a:ext cx="12192000" cy="2805379"/>
          </a:xfrm>
          <a:prstGeom prst="rect">
            <a:avLst/>
          </a:prstGeom>
          <a:solidFill>
            <a:srgbClr val="4D5865">
              <a:alpha val="75719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BD047A-8665-70B8-AAF2-AFDAA7B0A4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29504"/>
            <a:ext cx="12192000" cy="611904"/>
          </a:xfrm>
          <a:prstGeom prst="rect">
            <a:avLst/>
          </a:prstGeom>
        </p:spPr>
        <p:txBody>
          <a:bodyPr/>
          <a:lstStyle>
            <a:lvl1pPr algn="ctr">
              <a:defRPr b="0" baseline="0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CBBC1-507C-46F7-73C2-89A75F09620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8873" y="3467565"/>
            <a:ext cx="9144000" cy="6963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>
                <a:solidFill>
                  <a:schemeClr val="bg1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B7DEDE-176B-DFB4-6CCF-00E6E4A3C2B2}"/>
              </a:ext>
            </a:extLst>
          </p:cNvPr>
          <p:cNvSpPr/>
          <p:nvPr userDrawn="1"/>
        </p:nvSpPr>
        <p:spPr>
          <a:xfrm>
            <a:off x="4680857" y="0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D188E-97EB-B060-057B-0078A2E32FEA}"/>
              </a:ext>
            </a:extLst>
          </p:cNvPr>
          <p:cNvSpPr/>
          <p:nvPr userDrawn="1"/>
        </p:nvSpPr>
        <p:spPr>
          <a:xfrm>
            <a:off x="4680857" y="6261463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89357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11237765" y="6581001"/>
            <a:ext cx="954912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z="1200" smtClean="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786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237765" y="6581001"/>
            <a:ext cx="954912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9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BD047A-8665-70B8-AAF2-AFDAA7B0A4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29504"/>
            <a:ext cx="12192000" cy="611904"/>
          </a:xfrm>
          <a:prstGeom prst="rect">
            <a:avLst/>
          </a:prstGeom>
        </p:spPr>
        <p:txBody>
          <a:bodyPr/>
          <a:lstStyle>
            <a:lvl1pPr algn="ctr">
              <a:defRPr sz="4800" b="0" baseline="0">
                <a:solidFill>
                  <a:srgbClr val="6A639A"/>
                </a:solidFill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CBBC1-507C-46F7-73C2-89A75F09620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08873" y="3467565"/>
            <a:ext cx="9144000" cy="6963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Insert subtitle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B7DEDE-176B-DFB4-6CCF-00E6E4A3C2B2}"/>
              </a:ext>
            </a:extLst>
          </p:cNvPr>
          <p:cNvSpPr/>
          <p:nvPr userDrawn="1"/>
        </p:nvSpPr>
        <p:spPr>
          <a:xfrm>
            <a:off x="4680857" y="0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ED188E-97EB-B060-057B-0078A2E32FEA}"/>
              </a:ext>
            </a:extLst>
          </p:cNvPr>
          <p:cNvSpPr/>
          <p:nvPr userDrawn="1"/>
        </p:nvSpPr>
        <p:spPr>
          <a:xfrm>
            <a:off x="4680857" y="6261463"/>
            <a:ext cx="7511143" cy="596537"/>
          </a:xfrm>
          <a:prstGeom prst="rect">
            <a:avLst/>
          </a:prstGeom>
          <a:solidFill>
            <a:srgbClr val="FBF7F2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4918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B74C78-2683-89DD-A3BF-497CD1A82D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100138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>
              <a:buClr>
                <a:srgbClr val="6A639A"/>
              </a:buClr>
              <a:buFont typeface="Calibri" panose="020F0502020204030204" pitchFamily="34" charset="0"/>
              <a:buChar char="●"/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896938" indent="-363538">
              <a:buClr>
                <a:srgbClr val="6A639A"/>
              </a:buClr>
              <a:buFont typeface="Wingdings" panose="05000000000000000000" pitchFamily="2" charset="2"/>
              <a:buChar char="§"/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252538" indent="-355600"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16075" indent="-276225">
              <a:buClr>
                <a:srgbClr val="6A639A"/>
              </a:buCl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970088" indent="-265113">
              <a:buClr>
                <a:srgbClr val="6A639A"/>
              </a:buClr>
              <a:buFont typeface="Segoe UI" panose="020B0502040204020203" pitchFamily="34" charset="0"/>
              <a:buChar char="→"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35342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AB34BE-DD99-F446-40C5-6EDCA007001B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PICOPIX Design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Conclusions</a:t>
            </a:r>
            <a:endParaRPr lang="en-CH" sz="900" b="0" i="0" u="none" strike="noStrike" dirty="0">
              <a:solidFill>
                <a:srgbClr val="8E98A8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57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F995BE-3EED-29D8-8B3A-ACFF7A4CE387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PICOPIX Design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Conclusions</a:t>
            </a:r>
            <a:endParaRPr lang="en-CH" sz="900" b="0" i="0" u="none" strike="noStrike" dirty="0">
              <a:solidFill>
                <a:srgbClr val="8E98A8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56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F2362B-858D-9550-7047-5284DA0F80D0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PICOPIX Design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Conclusions</a:t>
            </a:r>
            <a:endParaRPr lang="en-CH" sz="900" b="0" i="0" u="none" strike="noStrike" dirty="0">
              <a:solidFill>
                <a:srgbClr val="8E98A8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B3BCA5-9351-2354-292F-90435002BBA0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PICOPIX Design          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0" i="0" u="none" strike="noStrike" dirty="0">
              <a:solidFill>
                <a:srgbClr val="8E98A8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88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70E3-E72B-7DC4-1E14-E35A5831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41F0F-AD9D-7318-B03B-F6C62A2D508F}"/>
              </a:ext>
            </a:extLst>
          </p:cNvPr>
          <p:cNvSpPr txBox="1"/>
          <p:nvPr userDrawn="1"/>
        </p:nvSpPr>
        <p:spPr>
          <a:xfrm>
            <a:off x="2708367" y="25878"/>
            <a:ext cx="9291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Introduction and applications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System Studies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         PICOPIX Design          </a:t>
            </a:r>
            <a:r>
              <a:rPr lang="en-GB" sz="900" b="0" i="0" u="none" strike="noStrike" kern="1200" dirty="0">
                <a:solidFill>
                  <a:srgbClr val="8E98A8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Programmability on-detectors          </a:t>
            </a:r>
            <a:r>
              <a:rPr lang="en-GB" sz="900" b="1" i="0" u="none" strike="noStrike" kern="1200" dirty="0">
                <a:solidFill>
                  <a:schemeClr val="tx1"/>
                </a:solidFill>
                <a:effectLst/>
                <a:latin typeface="Segoe UI Semilight" panose="020B0402040204020203" pitchFamily="34" charset="0"/>
                <a:ea typeface="Meiryo UI" panose="020B0604030504040204" pitchFamily="34" charset="-128"/>
                <a:cs typeface="Segoe UI Semilight" panose="020B0402040204020203" pitchFamily="34" charset="0"/>
              </a:rPr>
              <a:t>Conclusions</a:t>
            </a:r>
            <a:endParaRPr lang="en-CH" sz="900" b="1" i="0" u="none" strike="noStrike" dirty="0">
              <a:solidFill>
                <a:schemeClr val="tx1"/>
              </a:solidFill>
              <a:effectLst/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FA6E01B-05F3-B6FE-70BC-E02EF75D1E3A}"/>
              </a:ext>
            </a:extLst>
          </p:cNvPr>
          <p:cNvSpPr txBox="1">
            <a:spLocks/>
          </p:cNvSpPr>
          <p:nvPr userDrawn="1"/>
        </p:nvSpPr>
        <p:spPr>
          <a:xfrm>
            <a:off x="1" y="379401"/>
            <a:ext cx="2488018" cy="39643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0">
                <a:schemeClr val="tx2">
                  <a:lumMod val="60000"/>
                  <a:lumOff val="40000"/>
                </a:schemeClr>
              </a:gs>
              <a:gs pos="66000">
                <a:srgbClr val="9390AA"/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0" scaled="1"/>
            <a:tileRect/>
          </a:gradFill>
        </p:spPr>
        <p:txBody>
          <a:bodyPr lIns="0" tIns="3600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975" indent="0"/>
            <a:r>
              <a:rPr lang="en-GB" sz="1800" b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BACKUP MATERIAL</a:t>
            </a:r>
            <a:endParaRPr lang="LID4096" sz="1800" b="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AAD0A1-C29E-17F0-8D6E-F23E9A5CF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  <a:prstGeom prst="rect">
            <a:avLst/>
          </a:prstGeom>
        </p:spPr>
        <p:txBody>
          <a:bodyPr/>
          <a:lstStyle>
            <a:lvl1pPr algn="ctr">
              <a:defRPr sz="2400" b="0">
                <a:solidFill>
                  <a:srgbClr val="6A639A"/>
                </a:solidFill>
                <a:latin typeface="Segoe UI Semibold" panose="020B0702040204020203" pitchFamily="34" charset="0"/>
                <a:ea typeface="Meiryo UI" panose="020B0604030504040204" pitchFamily="34" charset="-128"/>
                <a:cs typeface="Segoe UI Semibold" panose="020B0702040204020203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62085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675C43-F449-5E18-5DCF-7A8369DC7740}"/>
              </a:ext>
            </a:extLst>
          </p:cNvPr>
          <p:cNvSpPr/>
          <p:nvPr userDrawn="1"/>
        </p:nvSpPr>
        <p:spPr>
          <a:xfrm>
            <a:off x="6988957" y="6721113"/>
            <a:ext cx="5203043" cy="127262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rtlCol="0" anchor="ctr"/>
          <a:lstStyle/>
          <a:p>
            <a: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anose="020B0502040204020203" pitchFamily="34" charset="0"/>
                <a:ea typeface="Meiryo UI" panose="020B0604030504040204" pitchFamily="34" charset="-128"/>
                <a:cs typeface="Segoe UI" panose="020B0502040204020203" pitchFamily="34" charset="0"/>
              </a:rPr>
              <a:t> |    PICOPIX     |     DRD4 COLLABORATION MEETING     |     24 OCT 2024     |     XAVIER.LLOPART@CERN.CH     |     </a:t>
            </a:r>
            <a:fld id="{F8B8C945-8DD4-4C6A-BEB1-7E06EAAE1E39}" type="slidenum">
              <a:rPr lang="en-US" sz="700" b="0" smtClean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34" charset="-128"/>
                <a:cs typeface="Segoe UI" panose="020B0502040204020203" pitchFamily="34" charset="0"/>
              </a:rPr>
              <a:pPr marL="0" marR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anose="020B0502040204020203" pitchFamily="34" charset="0"/>
              <a:ea typeface="Meiryo UI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0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1" r:id="rId3"/>
    <p:sldLayoutId id="2147483658" r:id="rId4"/>
    <p:sldLayoutId id="2147483657" r:id="rId5"/>
    <p:sldLayoutId id="2147483653" r:id="rId6"/>
    <p:sldLayoutId id="2147483655" r:id="rId7"/>
    <p:sldLayoutId id="2147483656" r:id="rId8"/>
    <p:sldLayoutId id="2147483650" r:id="rId9"/>
    <p:sldLayoutId id="2147483661" r:id="rId10"/>
    <p:sldLayoutId id="214748366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jpeg"/><Relationship Id="rId3" Type="http://schemas.openxmlformats.org/officeDocument/2006/relationships/image" Target="../media/image73.svg"/><Relationship Id="rId7" Type="http://schemas.openxmlformats.org/officeDocument/2006/relationships/image" Target="../media/image77.svg"/><Relationship Id="rId12" Type="http://schemas.openxmlformats.org/officeDocument/2006/relationships/image" Target="../media/image82.sv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sv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svg"/><Relationship Id="rId7" Type="http://schemas.openxmlformats.org/officeDocument/2006/relationships/image" Target="../media/image94.svg"/><Relationship Id="rId12" Type="http://schemas.openxmlformats.org/officeDocument/2006/relationships/image" Target="../media/image9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5" Type="http://schemas.openxmlformats.org/officeDocument/2006/relationships/image" Target="../media/image92.sv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8F800-4BB2-783C-954E-3A25F1F7B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Picopix</a:t>
            </a:r>
            <a:r>
              <a:rPr lang="en-US" dirty="0"/>
              <a:t> Project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8CC991-1471-E329-7ECF-55828AFE9C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Xavier Llopart</a:t>
            </a:r>
          </a:p>
          <a:p>
            <a:r>
              <a:rPr lang="en-US" dirty="0"/>
              <a:t>On behalf of the LA-PicoPix design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166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D28E1-13AA-8FBB-669D-B7D9F50A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distribution </a:t>
            </a:r>
            <a:endParaRPr lang="LID4096" dirty="0"/>
          </a:p>
        </p:txBody>
      </p:sp>
      <p:grpSp>
        <p:nvGrpSpPr>
          <p:cNvPr id="10" name="Graphic 4">
            <a:extLst>
              <a:ext uri="{FF2B5EF4-FFF2-40B4-BE49-F238E27FC236}">
                <a16:creationId xmlns:a16="http://schemas.microsoft.com/office/drawing/2014/main" id="{3307EDD5-3234-07E5-89B0-0B26845C01D0}"/>
              </a:ext>
            </a:extLst>
          </p:cNvPr>
          <p:cNvGrpSpPr/>
          <p:nvPr/>
        </p:nvGrpSpPr>
        <p:grpSpPr>
          <a:xfrm>
            <a:off x="7226839" y="989233"/>
            <a:ext cx="4293362" cy="2955238"/>
            <a:chOff x="1096964" y="2395980"/>
            <a:chExt cx="4607090" cy="3809708"/>
          </a:xfrm>
        </p:grpSpPr>
        <p:sp>
          <p:nvSpPr>
            <p:cNvPr id="11" name="Free-form: Shape 10">
              <a:extLst>
                <a:ext uri="{FF2B5EF4-FFF2-40B4-BE49-F238E27FC236}">
                  <a16:creationId xmlns:a16="http://schemas.microsoft.com/office/drawing/2014/main" id="{65A0D2DF-E0CE-6E2A-B362-9F74BB43C86C}"/>
                </a:ext>
              </a:extLst>
            </p:cNvPr>
            <p:cNvSpPr/>
            <p:nvPr/>
          </p:nvSpPr>
          <p:spPr>
            <a:xfrm>
              <a:off x="1096964" y="2484578"/>
              <a:ext cx="4602660" cy="2835132"/>
            </a:xfrm>
            <a:custGeom>
              <a:avLst/>
              <a:gdLst>
                <a:gd name="connsiteX0" fmla="*/ 4545958 w 4602660"/>
                <a:gd name="connsiteY0" fmla="*/ 0 h 2835132"/>
                <a:gd name="connsiteX1" fmla="*/ 4602661 w 4602660"/>
                <a:gd name="connsiteY1" fmla="*/ 56703 h 2835132"/>
                <a:gd name="connsiteX2" fmla="*/ 4602661 w 4602660"/>
                <a:gd name="connsiteY2" fmla="*/ 2778430 h 2835132"/>
                <a:gd name="connsiteX3" fmla="*/ 4545958 w 4602660"/>
                <a:gd name="connsiteY3" fmla="*/ 2835132 h 2835132"/>
                <a:gd name="connsiteX4" fmla="*/ 56702 w 4602660"/>
                <a:gd name="connsiteY4" fmla="*/ 2835132 h 2835132"/>
                <a:gd name="connsiteX5" fmla="*/ 0 w 4602660"/>
                <a:gd name="connsiteY5" fmla="*/ 2778430 h 2835132"/>
                <a:gd name="connsiteX6" fmla="*/ 0 w 4602660"/>
                <a:gd name="connsiteY6" fmla="*/ 56703 h 2835132"/>
                <a:gd name="connsiteX7" fmla="*/ 56702 w 4602660"/>
                <a:gd name="connsiteY7" fmla="*/ 0 h 283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02660" h="2835132">
                  <a:moveTo>
                    <a:pt x="4545958" y="0"/>
                  </a:moveTo>
                  <a:cubicBezTo>
                    <a:pt x="4577274" y="0"/>
                    <a:pt x="4602661" y="25387"/>
                    <a:pt x="4602661" y="56703"/>
                  </a:cubicBezTo>
                  <a:lnTo>
                    <a:pt x="4602661" y="2778430"/>
                  </a:lnTo>
                  <a:cubicBezTo>
                    <a:pt x="4602661" y="2809746"/>
                    <a:pt x="4577275" y="2835132"/>
                    <a:pt x="4545958" y="2835132"/>
                  </a:cubicBezTo>
                  <a:lnTo>
                    <a:pt x="56702" y="2835132"/>
                  </a:lnTo>
                  <a:cubicBezTo>
                    <a:pt x="25386" y="2835132"/>
                    <a:pt x="0" y="2809746"/>
                    <a:pt x="0" y="2778430"/>
                  </a:cubicBezTo>
                  <a:lnTo>
                    <a:pt x="0" y="56703"/>
                  </a:lnTo>
                  <a:cubicBezTo>
                    <a:pt x="0" y="25387"/>
                    <a:pt x="25386" y="0"/>
                    <a:pt x="56702" y="0"/>
                  </a:cubicBezTo>
                  <a:close/>
                </a:path>
              </a:pathLst>
            </a:custGeom>
            <a:solidFill>
              <a:srgbClr val="F5F5F5"/>
            </a:solidFill>
            <a:ln w="4425" cap="flat">
              <a:solidFill>
                <a:srgbClr val="6666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3" name="Free-form: Shape 12">
              <a:extLst>
                <a:ext uri="{FF2B5EF4-FFF2-40B4-BE49-F238E27FC236}">
                  <a16:creationId xmlns:a16="http://schemas.microsoft.com/office/drawing/2014/main" id="{C2F4EA2A-F30B-79BF-4488-D12CD7ABEB41}"/>
                </a:ext>
              </a:extLst>
            </p:cNvPr>
            <p:cNvSpPr/>
            <p:nvPr/>
          </p:nvSpPr>
          <p:spPr>
            <a:xfrm>
              <a:off x="1628551" y="2847829"/>
              <a:ext cx="1417566" cy="1949153"/>
            </a:xfrm>
            <a:custGeom>
              <a:avLst/>
              <a:gdLst>
                <a:gd name="connsiteX0" fmla="*/ 0 w 1417566"/>
                <a:gd name="connsiteY0" fmla="*/ 0 h 1949153"/>
                <a:gd name="connsiteX1" fmla="*/ 1417566 w 1417566"/>
                <a:gd name="connsiteY1" fmla="*/ 0 h 1949153"/>
                <a:gd name="connsiteX2" fmla="*/ 1417566 w 1417566"/>
                <a:gd name="connsiteY2" fmla="*/ 1949153 h 1949153"/>
                <a:gd name="connsiteX3" fmla="*/ 0 w 1417566"/>
                <a:gd name="connsiteY3" fmla="*/ 1949153 h 1949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7566" h="1949153">
                  <a:moveTo>
                    <a:pt x="0" y="0"/>
                  </a:moveTo>
                  <a:lnTo>
                    <a:pt x="1417566" y="0"/>
                  </a:lnTo>
                  <a:lnTo>
                    <a:pt x="1417566" y="1949153"/>
                  </a:lnTo>
                  <a:lnTo>
                    <a:pt x="0" y="1949153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5EDE711-9E93-9F1C-1C5D-D79EDBA17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26336" y="4695095"/>
              <a:ext cx="1408706" cy="107424"/>
            </a:xfrm>
            <a:custGeom>
              <a:avLst/>
              <a:gdLst>
                <a:gd name="connsiteX0" fmla="*/ -1 w 1408706"/>
                <a:gd name="connsiteY0" fmla="*/ -1 h 107424"/>
                <a:gd name="connsiteX1" fmla="*/ 1408706 w 1408706"/>
                <a:gd name="connsiteY1" fmla="*/ -1 h 107424"/>
                <a:gd name="connsiteX2" fmla="*/ 1408706 w 1408706"/>
                <a:gd name="connsiteY2" fmla="*/ 107424 h 107424"/>
                <a:gd name="connsiteX3" fmla="*/ -1 w 1408706"/>
                <a:gd name="connsiteY3" fmla="*/ 107424 h 10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8706" h="107424">
                  <a:moveTo>
                    <a:pt x="-1" y="-1"/>
                  </a:moveTo>
                  <a:lnTo>
                    <a:pt x="1408706" y="-1"/>
                  </a:lnTo>
                  <a:lnTo>
                    <a:pt x="1408706" y="107424"/>
                  </a:lnTo>
                  <a:lnTo>
                    <a:pt x="-1" y="107424"/>
                  </a:lnTo>
                  <a:close/>
                </a:path>
              </a:pathLst>
            </a:custGeom>
          </p:spPr>
        </p:pic>
        <p:grpSp>
          <p:nvGrpSpPr>
            <p:cNvPr id="15" name="Graphic 4">
              <a:extLst>
                <a:ext uri="{FF2B5EF4-FFF2-40B4-BE49-F238E27FC236}">
                  <a16:creationId xmlns:a16="http://schemas.microsoft.com/office/drawing/2014/main" id="{EFFD29D5-370F-AB61-4177-5D8245DDD052}"/>
                </a:ext>
              </a:extLst>
            </p:cNvPr>
            <p:cNvGrpSpPr/>
            <p:nvPr/>
          </p:nvGrpSpPr>
          <p:grpSpPr>
            <a:xfrm>
              <a:off x="1302954" y="4704486"/>
              <a:ext cx="31009" cy="172234"/>
              <a:chOff x="1302954" y="4704486"/>
              <a:chExt cx="31009" cy="172234"/>
            </a:xfrm>
          </p:grpSpPr>
          <p:sp>
            <p:nvSpPr>
              <p:cNvPr id="16" name="Free-form: Shape 15">
                <a:extLst>
                  <a:ext uri="{FF2B5EF4-FFF2-40B4-BE49-F238E27FC236}">
                    <a16:creationId xmlns:a16="http://schemas.microsoft.com/office/drawing/2014/main" id="{18E9733D-6B16-12FF-E971-308DE908F89E}"/>
                  </a:ext>
                </a:extLst>
              </p:cNvPr>
              <p:cNvSpPr/>
              <p:nvPr/>
            </p:nvSpPr>
            <p:spPr>
              <a:xfrm>
                <a:off x="1318459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" name="Free-form: Shape 16">
                <a:extLst>
                  <a:ext uri="{FF2B5EF4-FFF2-40B4-BE49-F238E27FC236}">
                    <a16:creationId xmlns:a16="http://schemas.microsoft.com/office/drawing/2014/main" id="{E47DB350-6250-38AE-F0A7-64B2E4252DC4}"/>
                  </a:ext>
                </a:extLst>
              </p:cNvPr>
              <p:cNvSpPr/>
              <p:nvPr/>
            </p:nvSpPr>
            <p:spPr>
              <a:xfrm>
                <a:off x="1302954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F40A99B4-0094-682B-0E05-E524E5764136}"/>
                </a:ext>
              </a:extLst>
            </p:cNvPr>
            <p:cNvSpPr/>
            <p:nvPr/>
          </p:nvSpPr>
          <p:spPr>
            <a:xfrm>
              <a:off x="1274160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A3A3167-E947-068E-3C31-EC147589A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1223216" y="4987468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20" name="Graphic 4">
              <a:extLst>
                <a:ext uri="{FF2B5EF4-FFF2-40B4-BE49-F238E27FC236}">
                  <a16:creationId xmlns:a16="http://schemas.microsoft.com/office/drawing/2014/main" id="{032CB62A-6B36-0637-D57F-E71059CDFB0E}"/>
                </a:ext>
              </a:extLst>
            </p:cNvPr>
            <p:cNvGrpSpPr/>
            <p:nvPr/>
          </p:nvGrpSpPr>
          <p:grpSpPr>
            <a:xfrm>
              <a:off x="1391552" y="4699525"/>
              <a:ext cx="31009" cy="172234"/>
              <a:chOff x="1391552" y="4699525"/>
              <a:chExt cx="31009" cy="172234"/>
            </a:xfrm>
          </p:grpSpPr>
          <p:sp>
            <p:nvSpPr>
              <p:cNvPr id="21" name="Free-form: Shape 20">
                <a:extLst>
                  <a:ext uri="{FF2B5EF4-FFF2-40B4-BE49-F238E27FC236}">
                    <a16:creationId xmlns:a16="http://schemas.microsoft.com/office/drawing/2014/main" id="{4DA4103E-B53C-307A-A01B-E5A1E7D9F974}"/>
                  </a:ext>
                </a:extLst>
              </p:cNvPr>
              <p:cNvSpPr/>
              <p:nvPr/>
            </p:nvSpPr>
            <p:spPr>
              <a:xfrm>
                <a:off x="1407056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" name="Free-form: Shape 21">
                <a:extLst>
                  <a:ext uri="{FF2B5EF4-FFF2-40B4-BE49-F238E27FC236}">
                    <a16:creationId xmlns:a16="http://schemas.microsoft.com/office/drawing/2014/main" id="{4D3E2A9A-F070-6D24-0A2B-9CDB0E132244}"/>
                  </a:ext>
                </a:extLst>
              </p:cNvPr>
              <p:cNvSpPr/>
              <p:nvPr/>
            </p:nvSpPr>
            <p:spPr>
              <a:xfrm>
                <a:off x="1391552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3" name="Free-form: Shape 22">
              <a:extLst>
                <a:ext uri="{FF2B5EF4-FFF2-40B4-BE49-F238E27FC236}">
                  <a16:creationId xmlns:a16="http://schemas.microsoft.com/office/drawing/2014/main" id="{27F76A4F-33A7-7B42-2D02-0C432D080C22}"/>
                </a:ext>
              </a:extLst>
            </p:cNvPr>
            <p:cNvSpPr/>
            <p:nvPr/>
          </p:nvSpPr>
          <p:spPr>
            <a:xfrm>
              <a:off x="1274160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A63A359-229A-DCA4-406C-E59DD1F0A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1223216" y="4455880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25" name="Graphic 4">
              <a:extLst>
                <a:ext uri="{FF2B5EF4-FFF2-40B4-BE49-F238E27FC236}">
                  <a16:creationId xmlns:a16="http://schemas.microsoft.com/office/drawing/2014/main" id="{30F602C5-E58B-5514-4976-825647AE1F33}"/>
                </a:ext>
              </a:extLst>
            </p:cNvPr>
            <p:cNvGrpSpPr/>
            <p:nvPr/>
          </p:nvGrpSpPr>
          <p:grpSpPr>
            <a:xfrm>
              <a:off x="1302954" y="2932528"/>
              <a:ext cx="31009" cy="172234"/>
              <a:chOff x="1302954" y="2932528"/>
              <a:chExt cx="31009" cy="172234"/>
            </a:xfrm>
          </p:grpSpPr>
          <p:sp>
            <p:nvSpPr>
              <p:cNvPr id="26" name="Free-form: Shape 25">
                <a:extLst>
                  <a:ext uri="{FF2B5EF4-FFF2-40B4-BE49-F238E27FC236}">
                    <a16:creationId xmlns:a16="http://schemas.microsoft.com/office/drawing/2014/main" id="{9FCA299C-037C-B413-3362-07987EC411DF}"/>
                  </a:ext>
                </a:extLst>
              </p:cNvPr>
              <p:cNvSpPr/>
              <p:nvPr/>
            </p:nvSpPr>
            <p:spPr>
              <a:xfrm>
                <a:off x="1318459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" name="Free-form: Shape 26">
                <a:extLst>
                  <a:ext uri="{FF2B5EF4-FFF2-40B4-BE49-F238E27FC236}">
                    <a16:creationId xmlns:a16="http://schemas.microsoft.com/office/drawing/2014/main" id="{E5548668-A88C-88AF-BCBF-ED3666ACF698}"/>
                  </a:ext>
                </a:extLst>
              </p:cNvPr>
              <p:cNvSpPr/>
              <p:nvPr/>
            </p:nvSpPr>
            <p:spPr>
              <a:xfrm>
                <a:off x="1302954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8" name="Free-form: Shape 27">
              <a:extLst>
                <a:ext uri="{FF2B5EF4-FFF2-40B4-BE49-F238E27FC236}">
                  <a16:creationId xmlns:a16="http://schemas.microsoft.com/office/drawing/2014/main" id="{0137F8AC-D68D-C0A6-8747-12FEED466554}"/>
                </a:ext>
              </a:extLst>
            </p:cNvPr>
            <p:cNvSpPr/>
            <p:nvPr/>
          </p:nvSpPr>
          <p:spPr>
            <a:xfrm>
              <a:off x="1274160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1819647-FF34-948C-3EB6-6CEE20D18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1223216" y="3215510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30" name="Graphic 4">
              <a:extLst>
                <a:ext uri="{FF2B5EF4-FFF2-40B4-BE49-F238E27FC236}">
                  <a16:creationId xmlns:a16="http://schemas.microsoft.com/office/drawing/2014/main" id="{2FF89199-5996-4455-83EF-721E986EDFE2}"/>
                </a:ext>
              </a:extLst>
            </p:cNvPr>
            <p:cNvGrpSpPr/>
            <p:nvPr/>
          </p:nvGrpSpPr>
          <p:grpSpPr>
            <a:xfrm>
              <a:off x="1391552" y="2927567"/>
              <a:ext cx="31009" cy="172234"/>
              <a:chOff x="1391552" y="2927567"/>
              <a:chExt cx="31009" cy="172234"/>
            </a:xfrm>
          </p:grpSpPr>
          <p:sp>
            <p:nvSpPr>
              <p:cNvPr id="31" name="Free-form: Shape 30">
                <a:extLst>
                  <a:ext uri="{FF2B5EF4-FFF2-40B4-BE49-F238E27FC236}">
                    <a16:creationId xmlns:a16="http://schemas.microsoft.com/office/drawing/2014/main" id="{D0307576-E0C3-C7DC-83A5-E2C8E67EE9CF}"/>
                  </a:ext>
                </a:extLst>
              </p:cNvPr>
              <p:cNvSpPr/>
              <p:nvPr/>
            </p:nvSpPr>
            <p:spPr>
              <a:xfrm>
                <a:off x="1407056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" name="Free-form: Shape 31">
                <a:extLst>
                  <a:ext uri="{FF2B5EF4-FFF2-40B4-BE49-F238E27FC236}">
                    <a16:creationId xmlns:a16="http://schemas.microsoft.com/office/drawing/2014/main" id="{48E40C8A-012E-C503-ABE3-B71AFB86C2FC}"/>
                  </a:ext>
                </a:extLst>
              </p:cNvPr>
              <p:cNvSpPr/>
              <p:nvPr/>
            </p:nvSpPr>
            <p:spPr>
              <a:xfrm>
                <a:off x="1391552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3" name="Free-form: Shape 32">
              <a:extLst>
                <a:ext uri="{FF2B5EF4-FFF2-40B4-BE49-F238E27FC236}">
                  <a16:creationId xmlns:a16="http://schemas.microsoft.com/office/drawing/2014/main" id="{68C9127D-4E32-A492-CAD6-E3F2B36B124B}"/>
                </a:ext>
              </a:extLst>
            </p:cNvPr>
            <p:cNvSpPr/>
            <p:nvPr/>
          </p:nvSpPr>
          <p:spPr>
            <a:xfrm>
              <a:off x="1274160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AE6AFCB-F4BD-97EA-73DD-D08B62D5D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1223216" y="2683923"/>
              <a:ext cx="345531" cy="128466"/>
            </a:xfrm>
            <a:custGeom>
              <a:avLst/>
              <a:gdLst>
                <a:gd name="connsiteX0" fmla="*/ 8 w 345531"/>
                <a:gd name="connsiteY0" fmla="*/ -9 h 128466"/>
                <a:gd name="connsiteX1" fmla="*/ 345539 w 345531"/>
                <a:gd name="connsiteY1" fmla="*/ -9 h 128466"/>
                <a:gd name="connsiteX2" fmla="*/ 345539 w 345531"/>
                <a:gd name="connsiteY2" fmla="*/ 128458 h 128466"/>
                <a:gd name="connsiteX3" fmla="*/ 8 w 345531"/>
                <a:gd name="connsiteY3" fmla="*/ 128458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8" y="-9"/>
                  </a:moveTo>
                  <a:lnTo>
                    <a:pt x="345539" y="-9"/>
                  </a:lnTo>
                  <a:lnTo>
                    <a:pt x="345539" y="128458"/>
                  </a:lnTo>
                  <a:lnTo>
                    <a:pt x="8" y="128458"/>
                  </a:lnTo>
                  <a:close/>
                </a:path>
              </a:pathLst>
            </a:custGeom>
          </p:spPr>
        </p:pic>
        <p:grpSp>
          <p:nvGrpSpPr>
            <p:cNvPr id="35" name="Graphic 4">
              <a:extLst>
                <a:ext uri="{FF2B5EF4-FFF2-40B4-BE49-F238E27FC236}">
                  <a16:creationId xmlns:a16="http://schemas.microsoft.com/office/drawing/2014/main" id="{F928FB11-F492-A503-1EC3-48C5A4F38C8E}"/>
                </a:ext>
              </a:extLst>
            </p:cNvPr>
            <p:cNvGrpSpPr/>
            <p:nvPr/>
          </p:nvGrpSpPr>
          <p:grpSpPr>
            <a:xfrm>
              <a:off x="1303485" y="4172899"/>
              <a:ext cx="31009" cy="172234"/>
              <a:chOff x="1303485" y="4172899"/>
              <a:chExt cx="31009" cy="172234"/>
            </a:xfrm>
          </p:grpSpPr>
          <p:sp>
            <p:nvSpPr>
              <p:cNvPr id="36" name="Free-form: Shape 35">
                <a:extLst>
                  <a:ext uri="{FF2B5EF4-FFF2-40B4-BE49-F238E27FC236}">
                    <a16:creationId xmlns:a16="http://schemas.microsoft.com/office/drawing/2014/main" id="{497561DD-E6CE-9729-635D-3280095FA971}"/>
                  </a:ext>
                </a:extLst>
              </p:cNvPr>
              <p:cNvSpPr/>
              <p:nvPr/>
            </p:nvSpPr>
            <p:spPr>
              <a:xfrm>
                <a:off x="1318016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" name="Free-form: Shape 36">
                <a:extLst>
                  <a:ext uri="{FF2B5EF4-FFF2-40B4-BE49-F238E27FC236}">
                    <a16:creationId xmlns:a16="http://schemas.microsoft.com/office/drawing/2014/main" id="{F5094AF3-50CF-E4C4-BDBB-5E7CFF1DB8E1}"/>
                  </a:ext>
                </a:extLst>
              </p:cNvPr>
              <p:cNvSpPr/>
              <p:nvPr/>
            </p:nvSpPr>
            <p:spPr>
              <a:xfrm>
                <a:off x="1303485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" name="Graphic 4">
              <a:extLst>
                <a:ext uri="{FF2B5EF4-FFF2-40B4-BE49-F238E27FC236}">
                  <a16:creationId xmlns:a16="http://schemas.microsoft.com/office/drawing/2014/main" id="{E86B9E52-B974-B131-7318-0520912B6AF2}"/>
                </a:ext>
              </a:extLst>
            </p:cNvPr>
            <p:cNvGrpSpPr/>
            <p:nvPr/>
          </p:nvGrpSpPr>
          <p:grpSpPr>
            <a:xfrm>
              <a:off x="1391064" y="4167937"/>
              <a:ext cx="31009" cy="172234"/>
              <a:chOff x="1391064" y="4167937"/>
              <a:chExt cx="31009" cy="172234"/>
            </a:xfrm>
          </p:grpSpPr>
          <p:sp>
            <p:nvSpPr>
              <p:cNvPr id="39" name="Free-form: Shape 38">
                <a:extLst>
                  <a:ext uri="{FF2B5EF4-FFF2-40B4-BE49-F238E27FC236}">
                    <a16:creationId xmlns:a16="http://schemas.microsoft.com/office/drawing/2014/main" id="{A8179800-950F-68B1-B6C3-072CDCBA3433}"/>
                  </a:ext>
                </a:extLst>
              </p:cNvPr>
              <p:cNvSpPr/>
              <p:nvPr/>
            </p:nvSpPr>
            <p:spPr>
              <a:xfrm>
                <a:off x="1406569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" name="Free-form: Shape 39">
                <a:extLst>
                  <a:ext uri="{FF2B5EF4-FFF2-40B4-BE49-F238E27FC236}">
                    <a16:creationId xmlns:a16="http://schemas.microsoft.com/office/drawing/2014/main" id="{A23CD548-BFF2-F402-3584-30FCA69D5753}"/>
                  </a:ext>
                </a:extLst>
              </p:cNvPr>
              <p:cNvSpPr/>
              <p:nvPr/>
            </p:nvSpPr>
            <p:spPr>
              <a:xfrm>
                <a:off x="1391064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1" name="Graphic 4">
              <a:extLst>
                <a:ext uri="{FF2B5EF4-FFF2-40B4-BE49-F238E27FC236}">
                  <a16:creationId xmlns:a16="http://schemas.microsoft.com/office/drawing/2014/main" id="{8B330729-47D7-F7FE-F3B7-9272D4C30122}"/>
                </a:ext>
              </a:extLst>
            </p:cNvPr>
            <p:cNvGrpSpPr/>
            <p:nvPr/>
          </p:nvGrpSpPr>
          <p:grpSpPr>
            <a:xfrm>
              <a:off x="1303042" y="3464116"/>
              <a:ext cx="31009" cy="172234"/>
              <a:chOff x="1303042" y="3464116"/>
              <a:chExt cx="31009" cy="172234"/>
            </a:xfrm>
          </p:grpSpPr>
          <p:sp>
            <p:nvSpPr>
              <p:cNvPr id="42" name="Free-form: Shape 41">
                <a:extLst>
                  <a:ext uri="{FF2B5EF4-FFF2-40B4-BE49-F238E27FC236}">
                    <a16:creationId xmlns:a16="http://schemas.microsoft.com/office/drawing/2014/main" id="{A26DD9B7-D229-6E5D-DBF1-A4E3867350F9}"/>
                  </a:ext>
                </a:extLst>
              </p:cNvPr>
              <p:cNvSpPr/>
              <p:nvPr/>
            </p:nvSpPr>
            <p:spPr>
              <a:xfrm>
                <a:off x="1317573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" name="Free-form: Shape 42">
                <a:extLst>
                  <a:ext uri="{FF2B5EF4-FFF2-40B4-BE49-F238E27FC236}">
                    <a16:creationId xmlns:a16="http://schemas.microsoft.com/office/drawing/2014/main" id="{3DDA853E-EC61-CE8D-6775-1F49D8549AC9}"/>
                  </a:ext>
                </a:extLst>
              </p:cNvPr>
              <p:cNvSpPr/>
              <p:nvPr/>
            </p:nvSpPr>
            <p:spPr>
              <a:xfrm>
                <a:off x="1303042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4" name="Graphic 4">
              <a:extLst>
                <a:ext uri="{FF2B5EF4-FFF2-40B4-BE49-F238E27FC236}">
                  <a16:creationId xmlns:a16="http://schemas.microsoft.com/office/drawing/2014/main" id="{65F77D4E-CF04-4E48-F1B9-6981671590D1}"/>
                </a:ext>
              </a:extLst>
            </p:cNvPr>
            <p:cNvGrpSpPr/>
            <p:nvPr/>
          </p:nvGrpSpPr>
          <p:grpSpPr>
            <a:xfrm>
              <a:off x="1390577" y="3459154"/>
              <a:ext cx="31009" cy="172234"/>
              <a:chOff x="1390577" y="3459154"/>
              <a:chExt cx="31009" cy="172234"/>
            </a:xfrm>
          </p:grpSpPr>
          <p:sp>
            <p:nvSpPr>
              <p:cNvPr id="45" name="Free-form: Shape 44">
                <a:extLst>
                  <a:ext uri="{FF2B5EF4-FFF2-40B4-BE49-F238E27FC236}">
                    <a16:creationId xmlns:a16="http://schemas.microsoft.com/office/drawing/2014/main" id="{BA3D8F7E-EF69-8A6F-471A-0EC82686AF4B}"/>
                  </a:ext>
                </a:extLst>
              </p:cNvPr>
              <p:cNvSpPr/>
              <p:nvPr/>
            </p:nvSpPr>
            <p:spPr>
              <a:xfrm>
                <a:off x="1406082" y="3459154"/>
                <a:ext cx="88" cy="148977"/>
              </a:xfrm>
              <a:custGeom>
                <a:avLst/>
                <a:gdLst>
                  <a:gd name="connsiteX0" fmla="*/ 89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9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6" name="Free-form: Shape 45">
                <a:extLst>
                  <a:ext uri="{FF2B5EF4-FFF2-40B4-BE49-F238E27FC236}">
                    <a16:creationId xmlns:a16="http://schemas.microsoft.com/office/drawing/2014/main" id="{FE8DEF8D-A27B-E97F-2B0D-21FB595B2BF0}"/>
                  </a:ext>
                </a:extLst>
              </p:cNvPr>
              <p:cNvSpPr/>
              <p:nvPr/>
            </p:nvSpPr>
            <p:spPr>
              <a:xfrm>
                <a:off x="1390577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7" name="Free-form: Shape 46">
              <a:extLst>
                <a:ext uri="{FF2B5EF4-FFF2-40B4-BE49-F238E27FC236}">
                  <a16:creationId xmlns:a16="http://schemas.microsoft.com/office/drawing/2014/main" id="{C8D9AAF6-8CEB-2750-CA50-47C1F34592AE}"/>
                </a:ext>
              </a:extLst>
            </p:cNvPr>
            <p:cNvSpPr/>
            <p:nvPr/>
          </p:nvSpPr>
          <p:spPr>
            <a:xfrm>
              <a:off x="1318459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48" name="Free-form: Shape 47">
              <a:extLst>
                <a:ext uri="{FF2B5EF4-FFF2-40B4-BE49-F238E27FC236}">
                  <a16:creationId xmlns:a16="http://schemas.microsoft.com/office/drawing/2014/main" id="{C96B0710-E9CB-5890-AABC-5BBFE1CFE146}"/>
                </a:ext>
              </a:extLst>
            </p:cNvPr>
            <p:cNvSpPr/>
            <p:nvPr/>
          </p:nvSpPr>
          <p:spPr>
            <a:xfrm>
              <a:off x="1407056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49" name="Graphic 4">
              <a:extLst>
                <a:ext uri="{FF2B5EF4-FFF2-40B4-BE49-F238E27FC236}">
                  <a16:creationId xmlns:a16="http://schemas.microsoft.com/office/drawing/2014/main" id="{DE872A5A-046D-0ED3-8CDF-1CEF8A19F33E}"/>
                </a:ext>
              </a:extLst>
            </p:cNvPr>
            <p:cNvGrpSpPr/>
            <p:nvPr/>
          </p:nvGrpSpPr>
          <p:grpSpPr>
            <a:xfrm>
              <a:off x="1303973" y="2400941"/>
              <a:ext cx="30964" cy="172234"/>
              <a:chOff x="1303973" y="2400941"/>
              <a:chExt cx="30964" cy="172234"/>
            </a:xfrm>
          </p:grpSpPr>
          <p:sp>
            <p:nvSpPr>
              <p:cNvPr id="50" name="Free-form: Shape 49">
                <a:extLst>
                  <a:ext uri="{FF2B5EF4-FFF2-40B4-BE49-F238E27FC236}">
                    <a16:creationId xmlns:a16="http://schemas.microsoft.com/office/drawing/2014/main" id="{53AAC5D5-FF11-939B-3F03-6D93038D4CDC}"/>
                  </a:ext>
                </a:extLst>
              </p:cNvPr>
              <p:cNvSpPr/>
              <p:nvPr/>
            </p:nvSpPr>
            <p:spPr>
              <a:xfrm>
                <a:off x="1318459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1" name="Free-form: Shape 50">
                <a:extLst>
                  <a:ext uri="{FF2B5EF4-FFF2-40B4-BE49-F238E27FC236}">
                    <a16:creationId xmlns:a16="http://schemas.microsoft.com/office/drawing/2014/main" id="{F8260A7A-5900-F8BA-4EB4-0F6C996C98D7}"/>
                  </a:ext>
                </a:extLst>
              </p:cNvPr>
              <p:cNvSpPr/>
              <p:nvPr/>
            </p:nvSpPr>
            <p:spPr>
              <a:xfrm>
                <a:off x="1303973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52" name="Graphic 4">
              <a:extLst>
                <a:ext uri="{FF2B5EF4-FFF2-40B4-BE49-F238E27FC236}">
                  <a16:creationId xmlns:a16="http://schemas.microsoft.com/office/drawing/2014/main" id="{1DFC45D8-31B5-CBDE-15D2-D7B9E0017592}"/>
                </a:ext>
              </a:extLst>
            </p:cNvPr>
            <p:cNvGrpSpPr/>
            <p:nvPr/>
          </p:nvGrpSpPr>
          <p:grpSpPr>
            <a:xfrm>
              <a:off x="1318459" y="2395980"/>
              <a:ext cx="104102" cy="172234"/>
              <a:chOff x="1318459" y="2395980"/>
              <a:chExt cx="104102" cy="172234"/>
            </a:xfrm>
          </p:grpSpPr>
          <p:sp>
            <p:nvSpPr>
              <p:cNvPr id="53" name="Free-form: Shape 52">
                <a:extLst>
                  <a:ext uri="{FF2B5EF4-FFF2-40B4-BE49-F238E27FC236}">
                    <a16:creationId xmlns:a16="http://schemas.microsoft.com/office/drawing/2014/main" id="{0E995D0B-DB92-0279-2562-EEAB33DE9E30}"/>
                  </a:ext>
                </a:extLst>
              </p:cNvPr>
              <p:cNvSpPr/>
              <p:nvPr/>
            </p:nvSpPr>
            <p:spPr>
              <a:xfrm>
                <a:off x="1318459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4" name="Free-form: Shape 53">
                <a:extLst>
                  <a:ext uri="{FF2B5EF4-FFF2-40B4-BE49-F238E27FC236}">
                    <a16:creationId xmlns:a16="http://schemas.microsoft.com/office/drawing/2014/main" id="{85E0EAAB-6B62-8AF3-62EB-C58AA53A7D14}"/>
                  </a:ext>
                </a:extLst>
              </p:cNvPr>
              <p:cNvSpPr/>
              <p:nvPr/>
            </p:nvSpPr>
            <p:spPr>
              <a:xfrm>
                <a:off x="1391552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55" name="Graphic 4">
              <a:extLst>
                <a:ext uri="{FF2B5EF4-FFF2-40B4-BE49-F238E27FC236}">
                  <a16:creationId xmlns:a16="http://schemas.microsoft.com/office/drawing/2014/main" id="{FE5B6E94-0CCA-FBD0-5119-FB72A9053E8C}"/>
                </a:ext>
              </a:extLst>
            </p:cNvPr>
            <p:cNvGrpSpPr/>
            <p:nvPr/>
          </p:nvGrpSpPr>
          <p:grpSpPr>
            <a:xfrm>
              <a:off x="1302954" y="5236073"/>
              <a:ext cx="31009" cy="172234"/>
              <a:chOff x="1302954" y="5236073"/>
              <a:chExt cx="31009" cy="172234"/>
            </a:xfrm>
          </p:grpSpPr>
          <p:sp>
            <p:nvSpPr>
              <p:cNvPr id="56" name="Free-form: Shape 55">
                <a:extLst>
                  <a:ext uri="{FF2B5EF4-FFF2-40B4-BE49-F238E27FC236}">
                    <a16:creationId xmlns:a16="http://schemas.microsoft.com/office/drawing/2014/main" id="{38E20F36-11E8-D2F8-1DB4-BD10071BD269}"/>
                  </a:ext>
                </a:extLst>
              </p:cNvPr>
              <p:cNvSpPr/>
              <p:nvPr/>
            </p:nvSpPr>
            <p:spPr>
              <a:xfrm>
                <a:off x="1318459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57" name="Free-form: Shape 56">
                <a:extLst>
                  <a:ext uri="{FF2B5EF4-FFF2-40B4-BE49-F238E27FC236}">
                    <a16:creationId xmlns:a16="http://schemas.microsoft.com/office/drawing/2014/main" id="{50AD11F4-3D9B-D695-A051-299C6AA4445D}"/>
                  </a:ext>
                </a:extLst>
              </p:cNvPr>
              <p:cNvSpPr/>
              <p:nvPr/>
            </p:nvSpPr>
            <p:spPr>
              <a:xfrm>
                <a:off x="1302954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58" name="Free-form: Shape 57">
              <a:extLst>
                <a:ext uri="{FF2B5EF4-FFF2-40B4-BE49-F238E27FC236}">
                  <a16:creationId xmlns:a16="http://schemas.microsoft.com/office/drawing/2014/main" id="{3288C60D-3447-9008-6D2E-A15D88A7C774}"/>
                </a:ext>
              </a:extLst>
            </p:cNvPr>
            <p:cNvSpPr/>
            <p:nvPr/>
          </p:nvSpPr>
          <p:spPr>
            <a:xfrm>
              <a:off x="1274160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5703CB5E-38A5-AA55-97A4-393EA2FE2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-5400000">
              <a:off x="1196636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60" name="Graphic 4">
              <a:extLst>
                <a:ext uri="{FF2B5EF4-FFF2-40B4-BE49-F238E27FC236}">
                  <a16:creationId xmlns:a16="http://schemas.microsoft.com/office/drawing/2014/main" id="{87D0CACD-65C3-875A-63F1-7F56131B0B04}"/>
                </a:ext>
              </a:extLst>
            </p:cNvPr>
            <p:cNvGrpSpPr/>
            <p:nvPr/>
          </p:nvGrpSpPr>
          <p:grpSpPr>
            <a:xfrm>
              <a:off x="1391552" y="5231112"/>
              <a:ext cx="31009" cy="172234"/>
              <a:chOff x="1391552" y="5231112"/>
              <a:chExt cx="31009" cy="172234"/>
            </a:xfrm>
          </p:grpSpPr>
          <p:sp>
            <p:nvSpPr>
              <p:cNvPr id="61" name="Free-form: Shape 60">
                <a:extLst>
                  <a:ext uri="{FF2B5EF4-FFF2-40B4-BE49-F238E27FC236}">
                    <a16:creationId xmlns:a16="http://schemas.microsoft.com/office/drawing/2014/main" id="{F66D1E1C-8BFA-B874-7A49-738486F3C76F}"/>
                  </a:ext>
                </a:extLst>
              </p:cNvPr>
              <p:cNvSpPr/>
              <p:nvPr/>
            </p:nvSpPr>
            <p:spPr>
              <a:xfrm>
                <a:off x="1407056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2" name="Free-form: Shape 61">
                <a:extLst>
                  <a:ext uri="{FF2B5EF4-FFF2-40B4-BE49-F238E27FC236}">
                    <a16:creationId xmlns:a16="http://schemas.microsoft.com/office/drawing/2014/main" id="{422FFDF1-7D5F-05DD-27E3-430E39A0AABB}"/>
                  </a:ext>
                </a:extLst>
              </p:cNvPr>
              <p:cNvSpPr/>
              <p:nvPr/>
            </p:nvSpPr>
            <p:spPr>
              <a:xfrm>
                <a:off x="1391552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63" name="Graphic 4">
              <a:extLst>
                <a:ext uri="{FF2B5EF4-FFF2-40B4-BE49-F238E27FC236}">
                  <a16:creationId xmlns:a16="http://schemas.microsoft.com/office/drawing/2014/main" id="{7168910D-7D2D-C63D-B4C1-223BAE1E047D}"/>
                </a:ext>
              </a:extLst>
            </p:cNvPr>
            <p:cNvGrpSpPr/>
            <p:nvPr/>
          </p:nvGrpSpPr>
          <p:grpSpPr>
            <a:xfrm>
              <a:off x="1657345" y="5236073"/>
              <a:ext cx="31009" cy="172234"/>
              <a:chOff x="1657345" y="5236073"/>
              <a:chExt cx="31009" cy="172234"/>
            </a:xfrm>
          </p:grpSpPr>
          <p:sp>
            <p:nvSpPr>
              <p:cNvPr id="64" name="Free-form: Shape 63">
                <a:extLst>
                  <a:ext uri="{FF2B5EF4-FFF2-40B4-BE49-F238E27FC236}">
                    <a16:creationId xmlns:a16="http://schemas.microsoft.com/office/drawing/2014/main" id="{A4C7003E-4EDF-3EE7-175D-92DBD2D7C7EE}"/>
                  </a:ext>
                </a:extLst>
              </p:cNvPr>
              <p:cNvSpPr/>
              <p:nvPr/>
            </p:nvSpPr>
            <p:spPr>
              <a:xfrm>
                <a:off x="167285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5" name="Free-form: Shape 64">
                <a:extLst>
                  <a:ext uri="{FF2B5EF4-FFF2-40B4-BE49-F238E27FC236}">
                    <a16:creationId xmlns:a16="http://schemas.microsoft.com/office/drawing/2014/main" id="{C520CB90-4F8D-BA42-E1A2-461A34E1399A}"/>
                  </a:ext>
                </a:extLst>
              </p:cNvPr>
              <p:cNvSpPr/>
              <p:nvPr/>
            </p:nvSpPr>
            <p:spPr>
              <a:xfrm>
                <a:off x="1657345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66" name="Graphic 4">
              <a:extLst>
                <a:ext uri="{FF2B5EF4-FFF2-40B4-BE49-F238E27FC236}">
                  <a16:creationId xmlns:a16="http://schemas.microsoft.com/office/drawing/2014/main" id="{F56F1D72-73CD-97C1-9D62-62DFF3B9A987}"/>
                </a:ext>
              </a:extLst>
            </p:cNvPr>
            <p:cNvGrpSpPr/>
            <p:nvPr/>
          </p:nvGrpSpPr>
          <p:grpSpPr>
            <a:xfrm>
              <a:off x="1456317" y="5525700"/>
              <a:ext cx="172234" cy="31009"/>
              <a:chOff x="1456317" y="5525700"/>
              <a:chExt cx="172234" cy="31009"/>
            </a:xfrm>
          </p:grpSpPr>
          <p:sp>
            <p:nvSpPr>
              <p:cNvPr id="67" name="Free-form: Shape 66">
                <a:extLst>
                  <a:ext uri="{FF2B5EF4-FFF2-40B4-BE49-F238E27FC236}">
                    <a16:creationId xmlns:a16="http://schemas.microsoft.com/office/drawing/2014/main" id="{9B51D68F-6E00-A72D-20DB-D12DD04EC1D5}"/>
                  </a:ext>
                </a:extLst>
              </p:cNvPr>
              <p:cNvSpPr/>
              <p:nvPr/>
            </p:nvSpPr>
            <p:spPr>
              <a:xfrm>
                <a:off x="1479574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68" name="Free-form: Shape 67">
                <a:extLst>
                  <a:ext uri="{FF2B5EF4-FFF2-40B4-BE49-F238E27FC236}">
                    <a16:creationId xmlns:a16="http://schemas.microsoft.com/office/drawing/2014/main" id="{71C3C839-46E4-4B6A-2E59-C819E863242C}"/>
                  </a:ext>
                </a:extLst>
              </p:cNvPr>
              <p:cNvSpPr/>
              <p:nvPr/>
            </p:nvSpPr>
            <p:spPr>
              <a:xfrm>
                <a:off x="1456317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69" name="Free-form: Shape 68">
              <a:extLst>
                <a:ext uri="{FF2B5EF4-FFF2-40B4-BE49-F238E27FC236}">
                  <a16:creationId xmlns:a16="http://schemas.microsoft.com/office/drawing/2014/main" id="{97BBCA27-4B21-2409-AA95-09DDACE480C3}"/>
                </a:ext>
              </a:extLst>
            </p:cNvPr>
            <p:cNvSpPr/>
            <p:nvPr/>
          </p:nvSpPr>
          <p:spPr>
            <a:xfrm>
              <a:off x="162855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3F3C1EF7-30EB-20E1-479A-DCBF2F61E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-5400000">
              <a:off x="155102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71" name="Graphic 4">
              <a:extLst>
                <a:ext uri="{FF2B5EF4-FFF2-40B4-BE49-F238E27FC236}">
                  <a16:creationId xmlns:a16="http://schemas.microsoft.com/office/drawing/2014/main" id="{4B59B748-A67E-04F0-7D3F-91762220815B}"/>
                </a:ext>
              </a:extLst>
            </p:cNvPr>
            <p:cNvGrpSpPr/>
            <p:nvPr/>
          </p:nvGrpSpPr>
          <p:grpSpPr>
            <a:xfrm>
              <a:off x="1745943" y="5231112"/>
              <a:ext cx="31009" cy="172234"/>
              <a:chOff x="1745943" y="5231112"/>
              <a:chExt cx="31009" cy="172234"/>
            </a:xfrm>
          </p:grpSpPr>
          <p:sp>
            <p:nvSpPr>
              <p:cNvPr id="72" name="Free-form: Shape 71">
                <a:extLst>
                  <a:ext uri="{FF2B5EF4-FFF2-40B4-BE49-F238E27FC236}">
                    <a16:creationId xmlns:a16="http://schemas.microsoft.com/office/drawing/2014/main" id="{75791B9B-5177-A60C-DB12-3BE60E7D6396}"/>
                  </a:ext>
                </a:extLst>
              </p:cNvPr>
              <p:cNvSpPr/>
              <p:nvPr/>
            </p:nvSpPr>
            <p:spPr>
              <a:xfrm>
                <a:off x="176144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3" name="Free-form: Shape 72">
                <a:extLst>
                  <a:ext uri="{FF2B5EF4-FFF2-40B4-BE49-F238E27FC236}">
                    <a16:creationId xmlns:a16="http://schemas.microsoft.com/office/drawing/2014/main" id="{7E751636-45C7-ADE7-3C3A-714CBDD49206}"/>
                  </a:ext>
                </a:extLst>
              </p:cNvPr>
              <p:cNvSpPr/>
              <p:nvPr/>
            </p:nvSpPr>
            <p:spPr>
              <a:xfrm>
                <a:off x="1745943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74" name="Graphic 4">
              <a:extLst>
                <a:ext uri="{FF2B5EF4-FFF2-40B4-BE49-F238E27FC236}">
                  <a16:creationId xmlns:a16="http://schemas.microsoft.com/office/drawing/2014/main" id="{B3A1D768-D321-D9A0-0CE7-66A4C1898DD6}"/>
                </a:ext>
              </a:extLst>
            </p:cNvPr>
            <p:cNvGrpSpPr/>
            <p:nvPr/>
          </p:nvGrpSpPr>
          <p:grpSpPr>
            <a:xfrm>
              <a:off x="1451355" y="5614298"/>
              <a:ext cx="172234" cy="31009"/>
              <a:chOff x="1451355" y="5614298"/>
              <a:chExt cx="172234" cy="31009"/>
            </a:xfrm>
          </p:grpSpPr>
          <p:sp>
            <p:nvSpPr>
              <p:cNvPr id="75" name="Free-form: Shape 74">
                <a:extLst>
                  <a:ext uri="{FF2B5EF4-FFF2-40B4-BE49-F238E27FC236}">
                    <a16:creationId xmlns:a16="http://schemas.microsoft.com/office/drawing/2014/main" id="{60FB2E41-4305-B310-96B3-0EC0BAB5475B}"/>
                  </a:ext>
                </a:extLst>
              </p:cNvPr>
              <p:cNvSpPr/>
              <p:nvPr/>
            </p:nvSpPr>
            <p:spPr>
              <a:xfrm>
                <a:off x="1451355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6" name="Free-form: Shape 75">
                <a:extLst>
                  <a:ext uri="{FF2B5EF4-FFF2-40B4-BE49-F238E27FC236}">
                    <a16:creationId xmlns:a16="http://schemas.microsoft.com/office/drawing/2014/main" id="{52E4B104-1F90-578E-3E00-D3F289A5D1DA}"/>
                  </a:ext>
                </a:extLst>
              </p:cNvPr>
              <p:cNvSpPr/>
              <p:nvPr/>
            </p:nvSpPr>
            <p:spPr>
              <a:xfrm>
                <a:off x="1592580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77" name="Graphic 4">
              <a:extLst>
                <a:ext uri="{FF2B5EF4-FFF2-40B4-BE49-F238E27FC236}">
                  <a16:creationId xmlns:a16="http://schemas.microsoft.com/office/drawing/2014/main" id="{555E80D1-7550-57AF-DC87-18343DBCF1BC}"/>
                </a:ext>
              </a:extLst>
            </p:cNvPr>
            <p:cNvGrpSpPr/>
            <p:nvPr/>
          </p:nvGrpSpPr>
          <p:grpSpPr>
            <a:xfrm>
              <a:off x="1101925" y="5524725"/>
              <a:ext cx="172234" cy="31009"/>
              <a:chOff x="1101925" y="5524725"/>
              <a:chExt cx="172234" cy="31009"/>
            </a:xfrm>
          </p:grpSpPr>
          <p:sp>
            <p:nvSpPr>
              <p:cNvPr id="78" name="Free-form: Shape 77">
                <a:extLst>
                  <a:ext uri="{FF2B5EF4-FFF2-40B4-BE49-F238E27FC236}">
                    <a16:creationId xmlns:a16="http://schemas.microsoft.com/office/drawing/2014/main" id="{21DD3B7E-4CC7-C78E-C5D5-D9DAF6F03CC3}"/>
                  </a:ext>
                </a:extLst>
              </p:cNvPr>
              <p:cNvSpPr/>
              <p:nvPr/>
            </p:nvSpPr>
            <p:spPr>
              <a:xfrm>
                <a:off x="1125182" y="5540230"/>
                <a:ext cx="148977" cy="88"/>
              </a:xfrm>
              <a:custGeom>
                <a:avLst/>
                <a:gdLst>
                  <a:gd name="connsiteX0" fmla="*/ 148977 w 148977"/>
                  <a:gd name="connsiteY0" fmla="*/ 88 h 88"/>
                  <a:gd name="connsiteX1" fmla="*/ 0 w 148977"/>
                  <a:gd name="connsiteY1" fmla="*/ 0 h 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88">
                    <a:moveTo>
                      <a:pt x="148977" y="8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79" name="Free-form: Shape 78">
                <a:extLst>
                  <a:ext uri="{FF2B5EF4-FFF2-40B4-BE49-F238E27FC236}">
                    <a16:creationId xmlns:a16="http://schemas.microsoft.com/office/drawing/2014/main" id="{09F519CB-3C7E-1A17-984B-448F670C4C33}"/>
                  </a:ext>
                </a:extLst>
              </p:cNvPr>
              <p:cNvSpPr/>
              <p:nvPr/>
            </p:nvSpPr>
            <p:spPr>
              <a:xfrm>
                <a:off x="1101925" y="5524725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0" name="Graphic 4">
              <a:extLst>
                <a:ext uri="{FF2B5EF4-FFF2-40B4-BE49-F238E27FC236}">
                  <a16:creationId xmlns:a16="http://schemas.microsoft.com/office/drawing/2014/main" id="{B3B104C0-97A3-3717-9314-5F9280E858AC}"/>
                </a:ext>
              </a:extLst>
            </p:cNvPr>
            <p:cNvGrpSpPr/>
            <p:nvPr/>
          </p:nvGrpSpPr>
          <p:grpSpPr>
            <a:xfrm>
              <a:off x="1096964" y="5541204"/>
              <a:ext cx="172234" cy="103128"/>
              <a:chOff x="1096964" y="5541204"/>
              <a:chExt cx="172234" cy="103128"/>
            </a:xfrm>
          </p:grpSpPr>
          <p:sp>
            <p:nvSpPr>
              <p:cNvPr id="81" name="Free-form: Shape 80">
                <a:extLst>
                  <a:ext uri="{FF2B5EF4-FFF2-40B4-BE49-F238E27FC236}">
                    <a16:creationId xmlns:a16="http://schemas.microsoft.com/office/drawing/2014/main" id="{D812D044-D895-CBA9-066D-D9961EBAA2D9}"/>
                  </a:ext>
                </a:extLst>
              </p:cNvPr>
              <p:cNvSpPr/>
              <p:nvPr/>
            </p:nvSpPr>
            <p:spPr>
              <a:xfrm>
                <a:off x="1096964" y="5541204"/>
                <a:ext cx="148977" cy="87623"/>
              </a:xfrm>
              <a:custGeom>
                <a:avLst/>
                <a:gdLst>
                  <a:gd name="connsiteX0" fmla="*/ 0 w 148977"/>
                  <a:gd name="connsiteY0" fmla="*/ 0 h 87623"/>
                  <a:gd name="connsiteX1" fmla="*/ 0 w 148977"/>
                  <a:gd name="connsiteY1" fmla="*/ 87623 h 87623"/>
                  <a:gd name="connsiteX2" fmla="*/ 148977 w 148977"/>
                  <a:gd name="connsiteY2" fmla="*/ 87623 h 87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977" h="87623">
                    <a:moveTo>
                      <a:pt x="0" y="0"/>
                    </a:moveTo>
                    <a:lnTo>
                      <a:pt x="0" y="87623"/>
                    </a:lnTo>
                    <a:lnTo>
                      <a:pt x="148977" y="87623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2" name="Free-form: Shape 81">
                <a:extLst>
                  <a:ext uri="{FF2B5EF4-FFF2-40B4-BE49-F238E27FC236}">
                    <a16:creationId xmlns:a16="http://schemas.microsoft.com/office/drawing/2014/main" id="{FB8C0E94-F2FF-1353-82D7-70CFEA7152A4}"/>
                  </a:ext>
                </a:extLst>
              </p:cNvPr>
              <p:cNvSpPr/>
              <p:nvPr/>
            </p:nvSpPr>
            <p:spPr>
              <a:xfrm>
                <a:off x="1238189" y="5613323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3" name="Graphic 4">
              <a:extLst>
                <a:ext uri="{FF2B5EF4-FFF2-40B4-BE49-F238E27FC236}">
                  <a16:creationId xmlns:a16="http://schemas.microsoft.com/office/drawing/2014/main" id="{5F1ECDA9-706D-465E-CE36-87DA63A21C27}"/>
                </a:ext>
              </a:extLst>
            </p:cNvPr>
            <p:cNvGrpSpPr/>
            <p:nvPr/>
          </p:nvGrpSpPr>
          <p:grpSpPr>
            <a:xfrm>
              <a:off x="2011737" y="5236073"/>
              <a:ext cx="31009" cy="172234"/>
              <a:chOff x="2011737" y="5236073"/>
              <a:chExt cx="31009" cy="172234"/>
            </a:xfrm>
          </p:grpSpPr>
          <p:sp>
            <p:nvSpPr>
              <p:cNvPr id="84" name="Free-form: Shape 83">
                <a:extLst>
                  <a:ext uri="{FF2B5EF4-FFF2-40B4-BE49-F238E27FC236}">
                    <a16:creationId xmlns:a16="http://schemas.microsoft.com/office/drawing/2014/main" id="{B858D38F-BC11-482D-8BDD-4E71301E69CD}"/>
                  </a:ext>
                </a:extLst>
              </p:cNvPr>
              <p:cNvSpPr/>
              <p:nvPr/>
            </p:nvSpPr>
            <p:spPr>
              <a:xfrm>
                <a:off x="2027242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5" name="Free-form: Shape 84">
                <a:extLst>
                  <a:ext uri="{FF2B5EF4-FFF2-40B4-BE49-F238E27FC236}">
                    <a16:creationId xmlns:a16="http://schemas.microsoft.com/office/drawing/2014/main" id="{A773CAF2-0792-D30C-895E-92CF59EBC928}"/>
                  </a:ext>
                </a:extLst>
              </p:cNvPr>
              <p:cNvSpPr/>
              <p:nvPr/>
            </p:nvSpPr>
            <p:spPr>
              <a:xfrm>
                <a:off x="2011737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86" name="Graphic 4">
              <a:extLst>
                <a:ext uri="{FF2B5EF4-FFF2-40B4-BE49-F238E27FC236}">
                  <a16:creationId xmlns:a16="http://schemas.microsoft.com/office/drawing/2014/main" id="{602BB90F-FD06-CB58-89AB-1506101DC345}"/>
                </a:ext>
              </a:extLst>
            </p:cNvPr>
            <p:cNvGrpSpPr/>
            <p:nvPr/>
          </p:nvGrpSpPr>
          <p:grpSpPr>
            <a:xfrm>
              <a:off x="1810708" y="5525700"/>
              <a:ext cx="172234" cy="31009"/>
              <a:chOff x="1810708" y="5525700"/>
              <a:chExt cx="172234" cy="31009"/>
            </a:xfrm>
          </p:grpSpPr>
          <p:sp>
            <p:nvSpPr>
              <p:cNvPr id="87" name="Free-form: Shape 86">
                <a:extLst>
                  <a:ext uri="{FF2B5EF4-FFF2-40B4-BE49-F238E27FC236}">
                    <a16:creationId xmlns:a16="http://schemas.microsoft.com/office/drawing/2014/main" id="{6190A9EC-F762-F359-B956-B19AE647D10A}"/>
                  </a:ext>
                </a:extLst>
              </p:cNvPr>
              <p:cNvSpPr/>
              <p:nvPr/>
            </p:nvSpPr>
            <p:spPr>
              <a:xfrm>
                <a:off x="1833965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88" name="Free-form: Shape 87">
                <a:extLst>
                  <a:ext uri="{FF2B5EF4-FFF2-40B4-BE49-F238E27FC236}">
                    <a16:creationId xmlns:a16="http://schemas.microsoft.com/office/drawing/2014/main" id="{A4AC13FA-1EA4-A25E-A291-2216DCE43E9D}"/>
                  </a:ext>
                </a:extLst>
              </p:cNvPr>
              <p:cNvSpPr/>
              <p:nvPr/>
            </p:nvSpPr>
            <p:spPr>
              <a:xfrm>
                <a:off x="1810708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89" name="Free-form: Shape 88">
              <a:extLst>
                <a:ext uri="{FF2B5EF4-FFF2-40B4-BE49-F238E27FC236}">
                  <a16:creationId xmlns:a16="http://schemas.microsoft.com/office/drawing/2014/main" id="{156E3114-6F29-A24B-38C6-4929150D1027}"/>
                </a:ext>
              </a:extLst>
            </p:cNvPr>
            <p:cNvSpPr/>
            <p:nvPr/>
          </p:nvSpPr>
          <p:spPr>
            <a:xfrm>
              <a:off x="1982943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6885B8F-341B-A1A6-185D-A7F403482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-5400000">
              <a:off x="1905420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91" name="Graphic 4">
              <a:extLst>
                <a:ext uri="{FF2B5EF4-FFF2-40B4-BE49-F238E27FC236}">
                  <a16:creationId xmlns:a16="http://schemas.microsoft.com/office/drawing/2014/main" id="{926C98DF-F9C8-E4F4-04FE-01492B58DC32}"/>
                </a:ext>
              </a:extLst>
            </p:cNvPr>
            <p:cNvGrpSpPr/>
            <p:nvPr/>
          </p:nvGrpSpPr>
          <p:grpSpPr>
            <a:xfrm>
              <a:off x="2100335" y="5231112"/>
              <a:ext cx="31009" cy="172234"/>
              <a:chOff x="2100335" y="5231112"/>
              <a:chExt cx="31009" cy="172234"/>
            </a:xfrm>
          </p:grpSpPr>
          <p:sp>
            <p:nvSpPr>
              <p:cNvPr id="92" name="Free-form: Shape 91">
                <a:extLst>
                  <a:ext uri="{FF2B5EF4-FFF2-40B4-BE49-F238E27FC236}">
                    <a16:creationId xmlns:a16="http://schemas.microsoft.com/office/drawing/2014/main" id="{59811F75-B266-BC19-62B4-9E149C94A28E}"/>
                  </a:ext>
                </a:extLst>
              </p:cNvPr>
              <p:cNvSpPr/>
              <p:nvPr/>
            </p:nvSpPr>
            <p:spPr>
              <a:xfrm>
                <a:off x="2115840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3" name="Free-form: Shape 92">
                <a:extLst>
                  <a:ext uri="{FF2B5EF4-FFF2-40B4-BE49-F238E27FC236}">
                    <a16:creationId xmlns:a16="http://schemas.microsoft.com/office/drawing/2014/main" id="{0FC79C65-CA37-EAC5-A9B9-A0499F4E29AB}"/>
                  </a:ext>
                </a:extLst>
              </p:cNvPr>
              <p:cNvSpPr/>
              <p:nvPr/>
            </p:nvSpPr>
            <p:spPr>
              <a:xfrm>
                <a:off x="2100335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94" name="Graphic 4">
              <a:extLst>
                <a:ext uri="{FF2B5EF4-FFF2-40B4-BE49-F238E27FC236}">
                  <a16:creationId xmlns:a16="http://schemas.microsoft.com/office/drawing/2014/main" id="{B9A9231A-6AF3-0C6C-7CBB-36265450CB30}"/>
                </a:ext>
              </a:extLst>
            </p:cNvPr>
            <p:cNvGrpSpPr/>
            <p:nvPr/>
          </p:nvGrpSpPr>
          <p:grpSpPr>
            <a:xfrm>
              <a:off x="1805747" y="5614298"/>
              <a:ext cx="172234" cy="31009"/>
              <a:chOff x="1805747" y="5614298"/>
              <a:chExt cx="172234" cy="31009"/>
            </a:xfrm>
          </p:grpSpPr>
          <p:sp>
            <p:nvSpPr>
              <p:cNvPr id="95" name="Free-form: Shape 94">
                <a:extLst>
                  <a:ext uri="{FF2B5EF4-FFF2-40B4-BE49-F238E27FC236}">
                    <a16:creationId xmlns:a16="http://schemas.microsoft.com/office/drawing/2014/main" id="{9071DF6C-1C1B-7C59-4877-713AF56A6CEF}"/>
                  </a:ext>
                </a:extLst>
              </p:cNvPr>
              <p:cNvSpPr/>
              <p:nvPr/>
            </p:nvSpPr>
            <p:spPr>
              <a:xfrm>
                <a:off x="1805747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6" name="Free-form: Shape 95">
                <a:extLst>
                  <a:ext uri="{FF2B5EF4-FFF2-40B4-BE49-F238E27FC236}">
                    <a16:creationId xmlns:a16="http://schemas.microsoft.com/office/drawing/2014/main" id="{810F64D9-3F98-B003-436F-077B3069A19F}"/>
                  </a:ext>
                </a:extLst>
              </p:cNvPr>
              <p:cNvSpPr/>
              <p:nvPr/>
            </p:nvSpPr>
            <p:spPr>
              <a:xfrm>
                <a:off x="1946972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97" name="Graphic 4">
              <a:extLst>
                <a:ext uri="{FF2B5EF4-FFF2-40B4-BE49-F238E27FC236}">
                  <a16:creationId xmlns:a16="http://schemas.microsoft.com/office/drawing/2014/main" id="{BF3E39CF-73F7-6A8D-A3B5-69AAA8722387}"/>
                </a:ext>
              </a:extLst>
            </p:cNvPr>
            <p:cNvGrpSpPr/>
            <p:nvPr/>
          </p:nvGrpSpPr>
          <p:grpSpPr>
            <a:xfrm>
              <a:off x="2897716" y="5236073"/>
              <a:ext cx="31009" cy="172234"/>
              <a:chOff x="2897716" y="5236073"/>
              <a:chExt cx="31009" cy="172234"/>
            </a:xfrm>
          </p:grpSpPr>
          <p:sp>
            <p:nvSpPr>
              <p:cNvPr id="98" name="Free-form: Shape 97">
                <a:extLst>
                  <a:ext uri="{FF2B5EF4-FFF2-40B4-BE49-F238E27FC236}">
                    <a16:creationId xmlns:a16="http://schemas.microsoft.com/office/drawing/2014/main" id="{62FAC41A-2A05-1BE5-1504-E33384D7DD99}"/>
                  </a:ext>
                </a:extLst>
              </p:cNvPr>
              <p:cNvSpPr/>
              <p:nvPr/>
            </p:nvSpPr>
            <p:spPr>
              <a:xfrm>
                <a:off x="2913221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99" name="Free-form: Shape 98">
                <a:extLst>
                  <a:ext uri="{FF2B5EF4-FFF2-40B4-BE49-F238E27FC236}">
                    <a16:creationId xmlns:a16="http://schemas.microsoft.com/office/drawing/2014/main" id="{59243B5E-9804-D76F-0A9A-715B51AE9160}"/>
                  </a:ext>
                </a:extLst>
              </p:cNvPr>
              <p:cNvSpPr/>
              <p:nvPr/>
            </p:nvSpPr>
            <p:spPr>
              <a:xfrm>
                <a:off x="2897716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00" name="Graphic 4">
              <a:extLst>
                <a:ext uri="{FF2B5EF4-FFF2-40B4-BE49-F238E27FC236}">
                  <a16:creationId xmlns:a16="http://schemas.microsoft.com/office/drawing/2014/main" id="{F7545091-FE53-7414-664A-6CCD26E3055F}"/>
                </a:ext>
              </a:extLst>
            </p:cNvPr>
            <p:cNvGrpSpPr/>
            <p:nvPr/>
          </p:nvGrpSpPr>
          <p:grpSpPr>
            <a:xfrm>
              <a:off x="2696687" y="5525700"/>
              <a:ext cx="172234" cy="31009"/>
              <a:chOff x="2696687" y="5525700"/>
              <a:chExt cx="172234" cy="31009"/>
            </a:xfrm>
          </p:grpSpPr>
          <p:sp>
            <p:nvSpPr>
              <p:cNvPr id="101" name="Free-form: Shape 100">
                <a:extLst>
                  <a:ext uri="{FF2B5EF4-FFF2-40B4-BE49-F238E27FC236}">
                    <a16:creationId xmlns:a16="http://schemas.microsoft.com/office/drawing/2014/main" id="{9D9E8684-658E-C136-3394-D113F290D172}"/>
                  </a:ext>
                </a:extLst>
              </p:cNvPr>
              <p:cNvSpPr/>
              <p:nvPr/>
            </p:nvSpPr>
            <p:spPr>
              <a:xfrm>
                <a:off x="2719944" y="5541204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02" name="Free-form: Shape 101">
                <a:extLst>
                  <a:ext uri="{FF2B5EF4-FFF2-40B4-BE49-F238E27FC236}">
                    <a16:creationId xmlns:a16="http://schemas.microsoft.com/office/drawing/2014/main" id="{E0F6265D-E317-4BFE-0AA5-797CEB8801A8}"/>
                  </a:ext>
                </a:extLst>
              </p:cNvPr>
              <p:cNvSpPr/>
              <p:nvPr/>
            </p:nvSpPr>
            <p:spPr>
              <a:xfrm>
                <a:off x="2696687" y="5525700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03" name="Free-form: Shape 102">
              <a:extLst>
                <a:ext uri="{FF2B5EF4-FFF2-40B4-BE49-F238E27FC236}">
                  <a16:creationId xmlns:a16="http://schemas.microsoft.com/office/drawing/2014/main" id="{B3DCEC1F-F3C6-E372-D84B-78DC464DC6D2}"/>
                </a:ext>
              </a:extLst>
            </p:cNvPr>
            <p:cNvSpPr/>
            <p:nvPr/>
          </p:nvSpPr>
          <p:spPr>
            <a:xfrm>
              <a:off x="2868922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CEDEB5CD-584B-8AFB-4E87-500AC33B6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-5400000">
              <a:off x="2791399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05" name="Graphic 4">
              <a:extLst>
                <a:ext uri="{FF2B5EF4-FFF2-40B4-BE49-F238E27FC236}">
                  <a16:creationId xmlns:a16="http://schemas.microsoft.com/office/drawing/2014/main" id="{938118ED-FE72-27C0-8571-7E029836B7A8}"/>
                </a:ext>
              </a:extLst>
            </p:cNvPr>
            <p:cNvGrpSpPr/>
            <p:nvPr/>
          </p:nvGrpSpPr>
          <p:grpSpPr>
            <a:xfrm>
              <a:off x="2986314" y="5231112"/>
              <a:ext cx="31009" cy="172234"/>
              <a:chOff x="2986314" y="5231112"/>
              <a:chExt cx="31009" cy="172234"/>
            </a:xfrm>
          </p:grpSpPr>
          <p:sp>
            <p:nvSpPr>
              <p:cNvPr id="106" name="Free-form: Shape 105">
                <a:extLst>
                  <a:ext uri="{FF2B5EF4-FFF2-40B4-BE49-F238E27FC236}">
                    <a16:creationId xmlns:a16="http://schemas.microsoft.com/office/drawing/2014/main" id="{2924D964-BA12-9AD2-60CE-E0048C8C70B0}"/>
                  </a:ext>
                </a:extLst>
              </p:cNvPr>
              <p:cNvSpPr/>
              <p:nvPr/>
            </p:nvSpPr>
            <p:spPr>
              <a:xfrm>
                <a:off x="3001819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07" name="Free-form: Shape 106">
                <a:extLst>
                  <a:ext uri="{FF2B5EF4-FFF2-40B4-BE49-F238E27FC236}">
                    <a16:creationId xmlns:a16="http://schemas.microsoft.com/office/drawing/2014/main" id="{6DB2FB6F-DD6A-98D0-6078-F265DCDBDE4C}"/>
                  </a:ext>
                </a:extLst>
              </p:cNvPr>
              <p:cNvSpPr/>
              <p:nvPr/>
            </p:nvSpPr>
            <p:spPr>
              <a:xfrm>
                <a:off x="2986314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08" name="Graphic 4">
              <a:extLst>
                <a:ext uri="{FF2B5EF4-FFF2-40B4-BE49-F238E27FC236}">
                  <a16:creationId xmlns:a16="http://schemas.microsoft.com/office/drawing/2014/main" id="{3F73A1DC-6ECD-7729-9AF1-DC9F750DF530}"/>
                </a:ext>
              </a:extLst>
            </p:cNvPr>
            <p:cNvGrpSpPr/>
            <p:nvPr/>
          </p:nvGrpSpPr>
          <p:grpSpPr>
            <a:xfrm>
              <a:off x="2691726" y="5614298"/>
              <a:ext cx="172234" cy="31009"/>
              <a:chOff x="2691726" y="5614298"/>
              <a:chExt cx="172234" cy="31009"/>
            </a:xfrm>
          </p:grpSpPr>
          <p:sp>
            <p:nvSpPr>
              <p:cNvPr id="109" name="Free-form: Shape 108">
                <a:extLst>
                  <a:ext uri="{FF2B5EF4-FFF2-40B4-BE49-F238E27FC236}">
                    <a16:creationId xmlns:a16="http://schemas.microsoft.com/office/drawing/2014/main" id="{EF99DCE9-B93D-C15F-806B-9083684E0718}"/>
                  </a:ext>
                </a:extLst>
              </p:cNvPr>
              <p:cNvSpPr/>
              <p:nvPr/>
            </p:nvSpPr>
            <p:spPr>
              <a:xfrm>
                <a:off x="2691726" y="5629802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10" name="Free-form: Shape 109">
                <a:extLst>
                  <a:ext uri="{FF2B5EF4-FFF2-40B4-BE49-F238E27FC236}">
                    <a16:creationId xmlns:a16="http://schemas.microsoft.com/office/drawing/2014/main" id="{E72B8620-F217-17F6-B3FB-8A0992A423EF}"/>
                  </a:ext>
                </a:extLst>
              </p:cNvPr>
              <p:cNvSpPr/>
              <p:nvPr/>
            </p:nvSpPr>
            <p:spPr>
              <a:xfrm>
                <a:off x="2832951" y="5614298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11" name="Free-form: Shape 110">
              <a:extLst>
                <a:ext uri="{FF2B5EF4-FFF2-40B4-BE49-F238E27FC236}">
                  <a16:creationId xmlns:a16="http://schemas.microsoft.com/office/drawing/2014/main" id="{F717B829-34A6-1E2D-BE6C-72F7D04FA3DA}"/>
                </a:ext>
              </a:extLst>
            </p:cNvPr>
            <p:cNvSpPr/>
            <p:nvPr/>
          </p:nvSpPr>
          <p:spPr>
            <a:xfrm>
              <a:off x="3223313" y="5408308"/>
              <a:ext cx="177195" cy="531587"/>
            </a:xfrm>
            <a:custGeom>
              <a:avLst/>
              <a:gdLst>
                <a:gd name="connsiteX0" fmla="*/ 0 w 177195"/>
                <a:gd name="connsiteY0" fmla="*/ 0 h 531587"/>
                <a:gd name="connsiteX1" fmla="*/ 177196 w 177195"/>
                <a:gd name="connsiteY1" fmla="*/ 0 h 531587"/>
                <a:gd name="connsiteX2" fmla="*/ 177196 w 177195"/>
                <a:gd name="connsiteY2" fmla="*/ 531587 h 531587"/>
                <a:gd name="connsiteX3" fmla="*/ 0 w 177195"/>
                <a:gd name="connsiteY3" fmla="*/ 531587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531587">
                  <a:moveTo>
                    <a:pt x="0" y="0"/>
                  </a:moveTo>
                  <a:lnTo>
                    <a:pt x="177196" y="0"/>
                  </a:lnTo>
                  <a:lnTo>
                    <a:pt x="177196" y="531587"/>
                  </a:lnTo>
                  <a:lnTo>
                    <a:pt x="0" y="531587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D31FBFEC-54D5-3237-0A63-9DAEBC2D9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-5400000">
              <a:off x="3057192" y="5634232"/>
              <a:ext cx="522727" cy="75308"/>
            </a:xfrm>
            <a:custGeom>
              <a:avLst/>
              <a:gdLst>
                <a:gd name="connsiteX0" fmla="*/ 2 w 522727"/>
                <a:gd name="connsiteY0" fmla="*/ -3 h 75308"/>
                <a:gd name="connsiteX1" fmla="*/ 522729 w 522727"/>
                <a:gd name="connsiteY1" fmla="*/ -3 h 75308"/>
                <a:gd name="connsiteX2" fmla="*/ 522729 w 522727"/>
                <a:gd name="connsiteY2" fmla="*/ 75306 h 75308"/>
                <a:gd name="connsiteX3" fmla="*/ 2 w 522727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2727" h="75308">
                  <a:moveTo>
                    <a:pt x="2" y="-3"/>
                  </a:moveTo>
                  <a:lnTo>
                    <a:pt x="522729" y="-3"/>
                  </a:lnTo>
                  <a:lnTo>
                    <a:pt x="522729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sp>
          <p:nvSpPr>
            <p:cNvPr id="113" name="Free-form: Shape 112">
              <a:extLst>
                <a:ext uri="{FF2B5EF4-FFF2-40B4-BE49-F238E27FC236}">
                  <a16:creationId xmlns:a16="http://schemas.microsoft.com/office/drawing/2014/main" id="{63F0D048-DE1E-D8CF-534D-C8BB47FAB4C9}"/>
                </a:ext>
              </a:extLst>
            </p:cNvPr>
            <p:cNvSpPr/>
            <p:nvPr/>
          </p:nvSpPr>
          <p:spPr>
            <a:xfrm>
              <a:off x="3400509" y="5408308"/>
              <a:ext cx="177195" cy="531587"/>
            </a:xfrm>
            <a:custGeom>
              <a:avLst/>
              <a:gdLst>
                <a:gd name="connsiteX0" fmla="*/ 0 w 177195"/>
                <a:gd name="connsiteY0" fmla="*/ 0 h 531587"/>
                <a:gd name="connsiteX1" fmla="*/ 177196 w 177195"/>
                <a:gd name="connsiteY1" fmla="*/ 0 h 531587"/>
                <a:gd name="connsiteX2" fmla="*/ 177196 w 177195"/>
                <a:gd name="connsiteY2" fmla="*/ 531587 h 531587"/>
                <a:gd name="connsiteX3" fmla="*/ 0 w 177195"/>
                <a:gd name="connsiteY3" fmla="*/ 531587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531587">
                  <a:moveTo>
                    <a:pt x="0" y="0"/>
                  </a:moveTo>
                  <a:lnTo>
                    <a:pt x="177196" y="0"/>
                  </a:lnTo>
                  <a:lnTo>
                    <a:pt x="177196" y="531587"/>
                  </a:lnTo>
                  <a:lnTo>
                    <a:pt x="0" y="531587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019F5CAE-97EB-F318-8413-C07A5BD94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 rot="-5400000">
              <a:off x="3234388" y="5634232"/>
              <a:ext cx="522727" cy="75308"/>
            </a:xfrm>
            <a:custGeom>
              <a:avLst/>
              <a:gdLst>
                <a:gd name="connsiteX0" fmla="*/ 2 w 522727"/>
                <a:gd name="connsiteY0" fmla="*/ -3 h 75308"/>
                <a:gd name="connsiteX1" fmla="*/ 522729 w 522727"/>
                <a:gd name="connsiteY1" fmla="*/ -3 h 75308"/>
                <a:gd name="connsiteX2" fmla="*/ 522729 w 522727"/>
                <a:gd name="connsiteY2" fmla="*/ 75306 h 75308"/>
                <a:gd name="connsiteX3" fmla="*/ 2 w 522727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2727" h="75308">
                  <a:moveTo>
                    <a:pt x="2" y="-3"/>
                  </a:moveTo>
                  <a:lnTo>
                    <a:pt x="522729" y="-3"/>
                  </a:lnTo>
                  <a:lnTo>
                    <a:pt x="522729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15" name="Graphic 4">
              <a:extLst>
                <a:ext uri="{FF2B5EF4-FFF2-40B4-BE49-F238E27FC236}">
                  <a16:creationId xmlns:a16="http://schemas.microsoft.com/office/drawing/2014/main" id="{DB9F754B-2B4D-28DC-00A8-3BF79D75D830}"/>
                </a:ext>
              </a:extLst>
            </p:cNvPr>
            <p:cNvGrpSpPr/>
            <p:nvPr/>
          </p:nvGrpSpPr>
          <p:grpSpPr>
            <a:xfrm>
              <a:off x="3051079" y="5524769"/>
              <a:ext cx="172234" cy="31009"/>
              <a:chOff x="3051079" y="5524769"/>
              <a:chExt cx="172234" cy="31009"/>
            </a:xfrm>
          </p:grpSpPr>
          <p:sp>
            <p:nvSpPr>
              <p:cNvPr id="116" name="Free-form: Shape 115">
                <a:extLst>
                  <a:ext uri="{FF2B5EF4-FFF2-40B4-BE49-F238E27FC236}">
                    <a16:creationId xmlns:a16="http://schemas.microsoft.com/office/drawing/2014/main" id="{B16E514D-E035-DD51-06EA-4E372B346979}"/>
                  </a:ext>
                </a:extLst>
              </p:cNvPr>
              <p:cNvSpPr/>
              <p:nvPr/>
            </p:nvSpPr>
            <p:spPr>
              <a:xfrm>
                <a:off x="3074336" y="5540274"/>
                <a:ext cx="148977" cy="177"/>
              </a:xfrm>
              <a:custGeom>
                <a:avLst/>
                <a:gdLst>
                  <a:gd name="connsiteX0" fmla="*/ 148977 w 148977"/>
                  <a:gd name="connsiteY0" fmla="*/ 177 h 177"/>
                  <a:gd name="connsiteX1" fmla="*/ 0 w 148977"/>
                  <a:gd name="connsiteY1" fmla="*/ 0 h 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77">
                    <a:moveTo>
                      <a:pt x="148977" y="1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17" name="Free-form: Shape 116">
                <a:extLst>
                  <a:ext uri="{FF2B5EF4-FFF2-40B4-BE49-F238E27FC236}">
                    <a16:creationId xmlns:a16="http://schemas.microsoft.com/office/drawing/2014/main" id="{F233F2A1-E006-31F8-B45D-FA22D8846D49}"/>
                  </a:ext>
                </a:extLst>
              </p:cNvPr>
              <p:cNvSpPr/>
              <p:nvPr/>
            </p:nvSpPr>
            <p:spPr>
              <a:xfrm>
                <a:off x="3051079" y="5524769"/>
                <a:ext cx="31009" cy="31009"/>
              </a:xfrm>
              <a:custGeom>
                <a:avLst/>
                <a:gdLst>
                  <a:gd name="connsiteX0" fmla="*/ 0 w 31009"/>
                  <a:gd name="connsiteY0" fmla="*/ 15461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0965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461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18" name="Graphic 4">
              <a:extLst>
                <a:ext uri="{FF2B5EF4-FFF2-40B4-BE49-F238E27FC236}">
                  <a16:creationId xmlns:a16="http://schemas.microsoft.com/office/drawing/2014/main" id="{5EBCF3B4-B98B-ED9A-2584-22DA4B2837BE}"/>
                </a:ext>
              </a:extLst>
            </p:cNvPr>
            <p:cNvGrpSpPr/>
            <p:nvPr/>
          </p:nvGrpSpPr>
          <p:grpSpPr>
            <a:xfrm>
              <a:off x="3046118" y="5613367"/>
              <a:ext cx="172234" cy="31009"/>
              <a:chOff x="3046118" y="5613367"/>
              <a:chExt cx="172234" cy="31009"/>
            </a:xfrm>
          </p:grpSpPr>
          <p:sp>
            <p:nvSpPr>
              <p:cNvPr id="119" name="Free-form: Shape 118">
                <a:extLst>
                  <a:ext uri="{FF2B5EF4-FFF2-40B4-BE49-F238E27FC236}">
                    <a16:creationId xmlns:a16="http://schemas.microsoft.com/office/drawing/2014/main" id="{EF284090-AE8B-D05C-ED48-207CF013330B}"/>
                  </a:ext>
                </a:extLst>
              </p:cNvPr>
              <p:cNvSpPr/>
              <p:nvPr/>
            </p:nvSpPr>
            <p:spPr>
              <a:xfrm>
                <a:off x="3046118" y="5628872"/>
                <a:ext cx="148977" cy="177"/>
              </a:xfrm>
              <a:custGeom>
                <a:avLst/>
                <a:gdLst>
                  <a:gd name="connsiteX0" fmla="*/ 0 w 148977"/>
                  <a:gd name="connsiteY0" fmla="*/ 177 h 177"/>
                  <a:gd name="connsiteX1" fmla="*/ 148977 w 148977"/>
                  <a:gd name="connsiteY1" fmla="*/ 0 h 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77">
                    <a:moveTo>
                      <a:pt x="0" y="177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0" name="Free-form: Shape 119">
                <a:extLst>
                  <a:ext uri="{FF2B5EF4-FFF2-40B4-BE49-F238E27FC236}">
                    <a16:creationId xmlns:a16="http://schemas.microsoft.com/office/drawing/2014/main" id="{579FF92C-2A23-948B-8313-A5E34E44915F}"/>
                  </a:ext>
                </a:extLst>
              </p:cNvPr>
              <p:cNvSpPr/>
              <p:nvPr/>
            </p:nvSpPr>
            <p:spPr>
              <a:xfrm>
                <a:off x="3187343" y="5613367"/>
                <a:ext cx="31009" cy="31009"/>
              </a:xfrm>
              <a:custGeom>
                <a:avLst/>
                <a:gdLst>
                  <a:gd name="connsiteX0" fmla="*/ 31009 w 31009"/>
                  <a:gd name="connsiteY0" fmla="*/ 15461 h 31009"/>
                  <a:gd name="connsiteX1" fmla="*/ 44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461"/>
                    </a:moveTo>
                    <a:lnTo>
                      <a:pt x="44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21" name="Graphic 4">
              <a:extLst>
                <a:ext uri="{FF2B5EF4-FFF2-40B4-BE49-F238E27FC236}">
                  <a16:creationId xmlns:a16="http://schemas.microsoft.com/office/drawing/2014/main" id="{110B1F92-7F71-D40C-7BD5-0CD0E1240936}"/>
                </a:ext>
              </a:extLst>
            </p:cNvPr>
            <p:cNvGrpSpPr/>
            <p:nvPr/>
          </p:nvGrpSpPr>
          <p:grpSpPr>
            <a:xfrm>
              <a:off x="2165100" y="5525257"/>
              <a:ext cx="172234" cy="31009"/>
              <a:chOff x="2165100" y="5525257"/>
              <a:chExt cx="172234" cy="31009"/>
            </a:xfrm>
          </p:grpSpPr>
          <p:sp>
            <p:nvSpPr>
              <p:cNvPr id="122" name="Free-form: Shape 121">
                <a:extLst>
                  <a:ext uri="{FF2B5EF4-FFF2-40B4-BE49-F238E27FC236}">
                    <a16:creationId xmlns:a16="http://schemas.microsoft.com/office/drawing/2014/main" id="{6C654960-AC98-C73E-129B-851D98908ED8}"/>
                  </a:ext>
                </a:extLst>
              </p:cNvPr>
              <p:cNvSpPr/>
              <p:nvPr/>
            </p:nvSpPr>
            <p:spPr>
              <a:xfrm>
                <a:off x="2188357" y="5540717"/>
                <a:ext cx="148977" cy="132"/>
              </a:xfrm>
              <a:custGeom>
                <a:avLst/>
                <a:gdLst>
                  <a:gd name="connsiteX0" fmla="*/ 148977 w 148977"/>
                  <a:gd name="connsiteY0" fmla="*/ 133 h 132"/>
                  <a:gd name="connsiteX1" fmla="*/ 0 w 148977"/>
                  <a:gd name="connsiteY1" fmla="*/ 0 h 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32">
                    <a:moveTo>
                      <a:pt x="148977" y="133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3" name="Free-form: Shape 122">
                <a:extLst>
                  <a:ext uri="{FF2B5EF4-FFF2-40B4-BE49-F238E27FC236}">
                    <a16:creationId xmlns:a16="http://schemas.microsoft.com/office/drawing/2014/main" id="{684560E7-D55E-B351-E718-2357B011D094}"/>
                  </a:ext>
                </a:extLst>
              </p:cNvPr>
              <p:cNvSpPr/>
              <p:nvPr/>
            </p:nvSpPr>
            <p:spPr>
              <a:xfrm>
                <a:off x="2165100" y="5525257"/>
                <a:ext cx="31009" cy="31009"/>
              </a:xfrm>
              <a:custGeom>
                <a:avLst/>
                <a:gdLst>
                  <a:gd name="connsiteX0" fmla="*/ 0 w 31009"/>
                  <a:gd name="connsiteY0" fmla="*/ 15460 h 31009"/>
                  <a:gd name="connsiteX1" fmla="*/ 31009 w 31009"/>
                  <a:gd name="connsiteY1" fmla="*/ 0 h 31009"/>
                  <a:gd name="connsiteX2" fmla="*/ 23257 w 31009"/>
                  <a:gd name="connsiteY2" fmla="*/ 15460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460"/>
                    </a:moveTo>
                    <a:lnTo>
                      <a:pt x="31009" y="0"/>
                    </a:lnTo>
                    <a:lnTo>
                      <a:pt x="23257" y="15460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24" name="Graphic 4">
              <a:extLst>
                <a:ext uri="{FF2B5EF4-FFF2-40B4-BE49-F238E27FC236}">
                  <a16:creationId xmlns:a16="http://schemas.microsoft.com/office/drawing/2014/main" id="{92085E99-9B68-5DF9-96F6-043735383B74}"/>
                </a:ext>
              </a:extLst>
            </p:cNvPr>
            <p:cNvGrpSpPr/>
            <p:nvPr/>
          </p:nvGrpSpPr>
          <p:grpSpPr>
            <a:xfrm>
              <a:off x="2160139" y="5613855"/>
              <a:ext cx="172234" cy="31009"/>
              <a:chOff x="2160139" y="5613855"/>
              <a:chExt cx="172234" cy="31009"/>
            </a:xfrm>
          </p:grpSpPr>
          <p:sp>
            <p:nvSpPr>
              <p:cNvPr id="125" name="Free-form: Shape 124">
                <a:extLst>
                  <a:ext uri="{FF2B5EF4-FFF2-40B4-BE49-F238E27FC236}">
                    <a16:creationId xmlns:a16="http://schemas.microsoft.com/office/drawing/2014/main" id="{5DB107D0-DAEF-363F-2A85-3AB57E81F36F}"/>
                  </a:ext>
                </a:extLst>
              </p:cNvPr>
              <p:cNvSpPr/>
              <p:nvPr/>
            </p:nvSpPr>
            <p:spPr>
              <a:xfrm>
                <a:off x="2160139" y="5629315"/>
                <a:ext cx="148977" cy="132"/>
              </a:xfrm>
              <a:custGeom>
                <a:avLst/>
                <a:gdLst>
                  <a:gd name="connsiteX0" fmla="*/ 0 w 148977"/>
                  <a:gd name="connsiteY0" fmla="*/ 133 h 132"/>
                  <a:gd name="connsiteX1" fmla="*/ 148977 w 148977"/>
                  <a:gd name="connsiteY1" fmla="*/ 0 h 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132">
                    <a:moveTo>
                      <a:pt x="0" y="133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26" name="Free-form: Shape 125">
                <a:extLst>
                  <a:ext uri="{FF2B5EF4-FFF2-40B4-BE49-F238E27FC236}">
                    <a16:creationId xmlns:a16="http://schemas.microsoft.com/office/drawing/2014/main" id="{E410ACA8-5137-8ACB-64FF-49B5868D8456}"/>
                  </a:ext>
                </a:extLst>
              </p:cNvPr>
              <p:cNvSpPr/>
              <p:nvPr/>
            </p:nvSpPr>
            <p:spPr>
              <a:xfrm>
                <a:off x="2301364" y="5613855"/>
                <a:ext cx="31009" cy="31009"/>
              </a:xfrm>
              <a:custGeom>
                <a:avLst/>
                <a:gdLst>
                  <a:gd name="connsiteX0" fmla="*/ 31009 w 31009"/>
                  <a:gd name="connsiteY0" fmla="*/ 15460 h 31009"/>
                  <a:gd name="connsiteX1" fmla="*/ 0 w 31009"/>
                  <a:gd name="connsiteY1" fmla="*/ 31009 h 31009"/>
                  <a:gd name="connsiteX2" fmla="*/ 7752 w 31009"/>
                  <a:gd name="connsiteY2" fmla="*/ 15460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460"/>
                    </a:moveTo>
                    <a:lnTo>
                      <a:pt x="0" y="31009"/>
                    </a:lnTo>
                    <a:lnTo>
                      <a:pt x="7752" y="154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27" name="Free-form: Shape 126">
              <a:extLst>
                <a:ext uri="{FF2B5EF4-FFF2-40B4-BE49-F238E27FC236}">
                  <a16:creationId xmlns:a16="http://schemas.microsoft.com/office/drawing/2014/main" id="{93CB0586-A69A-D8DA-D435-3505094AD91D}"/>
                </a:ext>
              </a:extLst>
            </p:cNvPr>
            <p:cNvSpPr/>
            <p:nvPr/>
          </p:nvSpPr>
          <p:spPr>
            <a:xfrm>
              <a:off x="2337334" y="5541204"/>
              <a:ext cx="354391" cy="4429"/>
            </a:xfrm>
            <a:custGeom>
              <a:avLst/>
              <a:gdLst>
                <a:gd name="connsiteX0" fmla="*/ 0 w 354391"/>
                <a:gd name="connsiteY0" fmla="*/ 0 h 4429"/>
                <a:gd name="connsiteX1" fmla="*/ 354392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0" y="0"/>
                  </a:moveTo>
                  <a:lnTo>
                    <a:pt x="354392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28" name="Free-form: Shape 127">
              <a:extLst>
                <a:ext uri="{FF2B5EF4-FFF2-40B4-BE49-F238E27FC236}">
                  <a16:creationId xmlns:a16="http://schemas.microsoft.com/office/drawing/2014/main" id="{2DDE2746-4C52-DE09-1FC9-0358B3743CF3}"/>
                </a:ext>
              </a:extLst>
            </p:cNvPr>
            <p:cNvSpPr/>
            <p:nvPr/>
          </p:nvSpPr>
          <p:spPr>
            <a:xfrm>
              <a:off x="2337334" y="5629802"/>
              <a:ext cx="354391" cy="4429"/>
            </a:xfrm>
            <a:custGeom>
              <a:avLst/>
              <a:gdLst>
                <a:gd name="connsiteX0" fmla="*/ 0 w 354391"/>
                <a:gd name="connsiteY0" fmla="*/ 0 h 4429"/>
                <a:gd name="connsiteX1" fmla="*/ 354392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0" y="0"/>
                  </a:moveTo>
                  <a:lnTo>
                    <a:pt x="354392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29" name="Graphic 4">
              <a:extLst>
                <a:ext uri="{FF2B5EF4-FFF2-40B4-BE49-F238E27FC236}">
                  <a16:creationId xmlns:a16="http://schemas.microsoft.com/office/drawing/2014/main" id="{E7A9D5FA-6820-FBC2-E440-F18D72A573AA}"/>
                </a:ext>
              </a:extLst>
            </p:cNvPr>
            <p:cNvGrpSpPr/>
            <p:nvPr/>
          </p:nvGrpSpPr>
          <p:grpSpPr>
            <a:xfrm>
              <a:off x="3783695" y="4704486"/>
              <a:ext cx="31009" cy="172234"/>
              <a:chOff x="3783695" y="4704486"/>
              <a:chExt cx="31009" cy="172234"/>
            </a:xfrm>
          </p:grpSpPr>
          <p:sp>
            <p:nvSpPr>
              <p:cNvPr id="130" name="Free-form: Shape 129">
                <a:extLst>
                  <a:ext uri="{FF2B5EF4-FFF2-40B4-BE49-F238E27FC236}">
                    <a16:creationId xmlns:a16="http://schemas.microsoft.com/office/drawing/2014/main" id="{0D65522F-7A21-9BE3-40C4-06CE40B7FB2D}"/>
                  </a:ext>
                </a:extLst>
              </p:cNvPr>
              <p:cNvSpPr/>
              <p:nvPr/>
            </p:nvSpPr>
            <p:spPr>
              <a:xfrm>
                <a:off x="3799200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31" name="Free-form: Shape 130">
                <a:extLst>
                  <a:ext uri="{FF2B5EF4-FFF2-40B4-BE49-F238E27FC236}">
                    <a16:creationId xmlns:a16="http://schemas.microsoft.com/office/drawing/2014/main" id="{EE09BA10-3FAA-2429-C15D-CB005532AB1D}"/>
                  </a:ext>
                </a:extLst>
              </p:cNvPr>
              <p:cNvSpPr/>
              <p:nvPr/>
            </p:nvSpPr>
            <p:spPr>
              <a:xfrm>
                <a:off x="3783695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32" name="Free-form: Shape 131">
              <a:extLst>
                <a:ext uri="{FF2B5EF4-FFF2-40B4-BE49-F238E27FC236}">
                  <a16:creationId xmlns:a16="http://schemas.microsoft.com/office/drawing/2014/main" id="{FB68DF93-AFC6-7B86-9CF5-077B8D997BCD}"/>
                </a:ext>
              </a:extLst>
            </p:cNvPr>
            <p:cNvSpPr/>
            <p:nvPr/>
          </p:nvSpPr>
          <p:spPr>
            <a:xfrm>
              <a:off x="3754901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2FCD35EE-9A7D-2245-8F91-1CA02EA42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3697312" y="4987468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134" name="Graphic 4">
              <a:extLst>
                <a:ext uri="{FF2B5EF4-FFF2-40B4-BE49-F238E27FC236}">
                  <a16:creationId xmlns:a16="http://schemas.microsoft.com/office/drawing/2014/main" id="{37DB7A3F-658D-B7AE-20E8-FBB14F12337D}"/>
                </a:ext>
              </a:extLst>
            </p:cNvPr>
            <p:cNvGrpSpPr/>
            <p:nvPr/>
          </p:nvGrpSpPr>
          <p:grpSpPr>
            <a:xfrm>
              <a:off x="3872293" y="4699525"/>
              <a:ext cx="31009" cy="172234"/>
              <a:chOff x="3872293" y="4699525"/>
              <a:chExt cx="31009" cy="172234"/>
            </a:xfrm>
          </p:grpSpPr>
          <p:sp>
            <p:nvSpPr>
              <p:cNvPr id="135" name="Free-form: Shape 134">
                <a:extLst>
                  <a:ext uri="{FF2B5EF4-FFF2-40B4-BE49-F238E27FC236}">
                    <a16:creationId xmlns:a16="http://schemas.microsoft.com/office/drawing/2014/main" id="{8E13560A-EACA-DF4B-A796-BA91F8D011B0}"/>
                  </a:ext>
                </a:extLst>
              </p:cNvPr>
              <p:cNvSpPr/>
              <p:nvPr/>
            </p:nvSpPr>
            <p:spPr>
              <a:xfrm>
                <a:off x="3887798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36" name="Free-form: Shape 135">
                <a:extLst>
                  <a:ext uri="{FF2B5EF4-FFF2-40B4-BE49-F238E27FC236}">
                    <a16:creationId xmlns:a16="http://schemas.microsoft.com/office/drawing/2014/main" id="{77297A75-A2CF-3668-0552-655428073123}"/>
                  </a:ext>
                </a:extLst>
              </p:cNvPr>
              <p:cNvSpPr/>
              <p:nvPr/>
            </p:nvSpPr>
            <p:spPr>
              <a:xfrm>
                <a:off x="3872293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37" name="Free-form: Shape 136">
              <a:extLst>
                <a:ext uri="{FF2B5EF4-FFF2-40B4-BE49-F238E27FC236}">
                  <a16:creationId xmlns:a16="http://schemas.microsoft.com/office/drawing/2014/main" id="{FDE39380-D1E7-9AA7-F163-99E796424F25}"/>
                </a:ext>
              </a:extLst>
            </p:cNvPr>
            <p:cNvSpPr/>
            <p:nvPr/>
          </p:nvSpPr>
          <p:spPr>
            <a:xfrm>
              <a:off x="3754901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AF1112B5-FACE-A927-AED3-7C85A151C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3697312" y="4455880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139" name="Graphic 4">
              <a:extLst>
                <a:ext uri="{FF2B5EF4-FFF2-40B4-BE49-F238E27FC236}">
                  <a16:creationId xmlns:a16="http://schemas.microsoft.com/office/drawing/2014/main" id="{4C87472B-8A51-5FCF-53B4-4096C721F4EF}"/>
                </a:ext>
              </a:extLst>
            </p:cNvPr>
            <p:cNvGrpSpPr/>
            <p:nvPr/>
          </p:nvGrpSpPr>
          <p:grpSpPr>
            <a:xfrm>
              <a:off x="3784227" y="4172899"/>
              <a:ext cx="31009" cy="172234"/>
              <a:chOff x="3784227" y="4172899"/>
              <a:chExt cx="31009" cy="172234"/>
            </a:xfrm>
          </p:grpSpPr>
          <p:sp>
            <p:nvSpPr>
              <p:cNvPr id="140" name="Free-form: Shape 139">
                <a:extLst>
                  <a:ext uri="{FF2B5EF4-FFF2-40B4-BE49-F238E27FC236}">
                    <a16:creationId xmlns:a16="http://schemas.microsoft.com/office/drawing/2014/main" id="{CCE1CA1C-D1C0-F54C-098F-AA3BB30C2044}"/>
                  </a:ext>
                </a:extLst>
              </p:cNvPr>
              <p:cNvSpPr/>
              <p:nvPr/>
            </p:nvSpPr>
            <p:spPr>
              <a:xfrm>
                <a:off x="3798757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1" name="Free-form: Shape 140">
                <a:extLst>
                  <a:ext uri="{FF2B5EF4-FFF2-40B4-BE49-F238E27FC236}">
                    <a16:creationId xmlns:a16="http://schemas.microsoft.com/office/drawing/2014/main" id="{2016634D-A48C-E910-82E3-251676285AC6}"/>
                  </a:ext>
                </a:extLst>
              </p:cNvPr>
              <p:cNvSpPr/>
              <p:nvPr/>
            </p:nvSpPr>
            <p:spPr>
              <a:xfrm>
                <a:off x="3784227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42" name="Graphic 4">
              <a:extLst>
                <a:ext uri="{FF2B5EF4-FFF2-40B4-BE49-F238E27FC236}">
                  <a16:creationId xmlns:a16="http://schemas.microsoft.com/office/drawing/2014/main" id="{F9C79478-CEC2-CE08-4754-C43909FA682C}"/>
                </a:ext>
              </a:extLst>
            </p:cNvPr>
            <p:cNvGrpSpPr/>
            <p:nvPr/>
          </p:nvGrpSpPr>
          <p:grpSpPr>
            <a:xfrm>
              <a:off x="3871806" y="4167937"/>
              <a:ext cx="31009" cy="172234"/>
              <a:chOff x="3871806" y="4167937"/>
              <a:chExt cx="31009" cy="172234"/>
            </a:xfrm>
          </p:grpSpPr>
          <p:sp>
            <p:nvSpPr>
              <p:cNvPr id="143" name="Free-form: Shape 142">
                <a:extLst>
                  <a:ext uri="{FF2B5EF4-FFF2-40B4-BE49-F238E27FC236}">
                    <a16:creationId xmlns:a16="http://schemas.microsoft.com/office/drawing/2014/main" id="{A1B20568-172A-371B-79EA-737D022795E2}"/>
                  </a:ext>
                </a:extLst>
              </p:cNvPr>
              <p:cNvSpPr/>
              <p:nvPr/>
            </p:nvSpPr>
            <p:spPr>
              <a:xfrm>
                <a:off x="3887310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4" name="Free-form: Shape 143">
                <a:extLst>
                  <a:ext uri="{FF2B5EF4-FFF2-40B4-BE49-F238E27FC236}">
                    <a16:creationId xmlns:a16="http://schemas.microsoft.com/office/drawing/2014/main" id="{DD41D6ED-CF32-012A-7A97-97ED87C94AF8}"/>
                  </a:ext>
                </a:extLst>
              </p:cNvPr>
              <p:cNvSpPr/>
              <p:nvPr/>
            </p:nvSpPr>
            <p:spPr>
              <a:xfrm>
                <a:off x="3871806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45" name="Free-form: Shape 144">
              <a:extLst>
                <a:ext uri="{FF2B5EF4-FFF2-40B4-BE49-F238E27FC236}">
                  <a16:creationId xmlns:a16="http://schemas.microsoft.com/office/drawing/2014/main" id="{57035B45-13D9-D9B4-7F17-E34DFC551854}"/>
                </a:ext>
              </a:extLst>
            </p:cNvPr>
            <p:cNvSpPr/>
            <p:nvPr/>
          </p:nvSpPr>
          <p:spPr>
            <a:xfrm>
              <a:off x="379920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46" name="Free-form: Shape 145">
              <a:extLst>
                <a:ext uri="{FF2B5EF4-FFF2-40B4-BE49-F238E27FC236}">
                  <a16:creationId xmlns:a16="http://schemas.microsoft.com/office/drawing/2014/main" id="{A79C042C-AC35-CB62-3BA1-371C9E93AFE1}"/>
                </a:ext>
              </a:extLst>
            </p:cNvPr>
            <p:cNvSpPr/>
            <p:nvPr/>
          </p:nvSpPr>
          <p:spPr>
            <a:xfrm>
              <a:off x="3887798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47" name="Graphic 4">
              <a:extLst>
                <a:ext uri="{FF2B5EF4-FFF2-40B4-BE49-F238E27FC236}">
                  <a16:creationId xmlns:a16="http://schemas.microsoft.com/office/drawing/2014/main" id="{D6AA7F9B-753C-5565-4F8F-E14991C8EC4E}"/>
                </a:ext>
              </a:extLst>
            </p:cNvPr>
            <p:cNvGrpSpPr/>
            <p:nvPr/>
          </p:nvGrpSpPr>
          <p:grpSpPr>
            <a:xfrm>
              <a:off x="3783695" y="5236073"/>
              <a:ext cx="31009" cy="172234"/>
              <a:chOff x="3783695" y="5236073"/>
              <a:chExt cx="31009" cy="172234"/>
            </a:xfrm>
          </p:grpSpPr>
          <p:sp>
            <p:nvSpPr>
              <p:cNvPr id="148" name="Free-form: Shape 147">
                <a:extLst>
                  <a:ext uri="{FF2B5EF4-FFF2-40B4-BE49-F238E27FC236}">
                    <a16:creationId xmlns:a16="http://schemas.microsoft.com/office/drawing/2014/main" id="{7629AD92-C745-9FFD-F5E0-6D76EA5E097A}"/>
                  </a:ext>
                </a:extLst>
              </p:cNvPr>
              <p:cNvSpPr/>
              <p:nvPr/>
            </p:nvSpPr>
            <p:spPr>
              <a:xfrm>
                <a:off x="379920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49" name="Free-form: Shape 148">
                <a:extLst>
                  <a:ext uri="{FF2B5EF4-FFF2-40B4-BE49-F238E27FC236}">
                    <a16:creationId xmlns:a16="http://schemas.microsoft.com/office/drawing/2014/main" id="{35251EC8-5A7F-0C18-474B-B7DF2A658DF0}"/>
                  </a:ext>
                </a:extLst>
              </p:cNvPr>
              <p:cNvSpPr/>
              <p:nvPr/>
            </p:nvSpPr>
            <p:spPr>
              <a:xfrm>
                <a:off x="3783695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50" name="Graphic 4">
              <a:extLst>
                <a:ext uri="{FF2B5EF4-FFF2-40B4-BE49-F238E27FC236}">
                  <a16:creationId xmlns:a16="http://schemas.microsoft.com/office/drawing/2014/main" id="{31E4F3AA-0A3B-C0EA-1E0E-0461E1C32546}"/>
                </a:ext>
              </a:extLst>
            </p:cNvPr>
            <p:cNvGrpSpPr/>
            <p:nvPr/>
          </p:nvGrpSpPr>
          <p:grpSpPr>
            <a:xfrm>
              <a:off x="3577705" y="5525700"/>
              <a:ext cx="172234" cy="31009"/>
              <a:chOff x="3577705" y="5525700"/>
              <a:chExt cx="172234" cy="31009"/>
            </a:xfrm>
          </p:grpSpPr>
          <p:sp>
            <p:nvSpPr>
              <p:cNvPr id="151" name="Free-form: Shape 150">
                <a:extLst>
                  <a:ext uri="{FF2B5EF4-FFF2-40B4-BE49-F238E27FC236}">
                    <a16:creationId xmlns:a16="http://schemas.microsoft.com/office/drawing/2014/main" id="{D63F7F25-F719-B93C-CCB8-FFD88F256281}"/>
                  </a:ext>
                </a:extLst>
              </p:cNvPr>
              <p:cNvSpPr/>
              <p:nvPr/>
            </p:nvSpPr>
            <p:spPr>
              <a:xfrm>
                <a:off x="3577705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52" name="Free-form: Shape 151">
                <a:extLst>
                  <a:ext uri="{FF2B5EF4-FFF2-40B4-BE49-F238E27FC236}">
                    <a16:creationId xmlns:a16="http://schemas.microsoft.com/office/drawing/2014/main" id="{817CC2D2-0950-82E0-8616-5AB6180E77EC}"/>
                  </a:ext>
                </a:extLst>
              </p:cNvPr>
              <p:cNvSpPr/>
              <p:nvPr/>
            </p:nvSpPr>
            <p:spPr>
              <a:xfrm>
                <a:off x="3718930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53" name="Free-form: Shape 152">
              <a:extLst>
                <a:ext uri="{FF2B5EF4-FFF2-40B4-BE49-F238E27FC236}">
                  <a16:creationId xmlns:a16="http://schemas.microsoft.com/office/drawing/2014/main" id="{C7A550D9-68F4-54CB-2294-B3BDDCD26342}"/>
                </a:ext>
              </a:extLst>
            </p:cNvPr>
            <p:cNvSpPr/>
            <p:nvPr/>
          </p:nvSpPr>
          <p:spPr>
            <a:xfrm>
              <a:off x="375490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156EAA2D-AB8A-FB65-5DCB-607DB0F13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-5400000">
              <a:off x="367737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55" name="Graphic 4">
              <a:extLst>
                <a:ext uri="{FF2B5EF4-FFF2-40B4-BE49-F238E27FC236}">
                  <a16:creationId xmlns:a16="http://schemas.microsoft.com/office/drawing/2014/main" id="{941574D3-7C32-4F55-031D-134A6DE6910F}"/>
                </a:ext>
              </a:extLst>
            </p:cNvPr>
            <p:cNvGrpSpPr/>
            <p:nvPr/>
          </p:nvGrpSpPr>
          <p:grpSpPr>
            <a:xfrm>
              <a:off x="3872293" y="5231112"/>
              <a:ext cx="31009" cy="172234"/>
              <a:chOff x="3872293" y="5231112"/>
              <a:chExt cx="31009" cy="172234"/>
            </a:xfrm>
          </p:grpSpPr>
          <p:sp>
            <p:nvSpPr>
              <p:cNvPr id="156" name="Free-form: Shape 155">
                <a:extLst>
                  <a:ext uri="{FF2B5EF4-FFF2-40B4-BE49-F238E27FC236}">
                    <a16:creationId xmlns:a16="http://schemas.microsoft.com/office/drawing/2014/main" id="{AEEEC61A-670C-257C-4E73-BA310430F12E}"/>
                  </a:ext>
                </a:extLst>
              </p:cNvPr>
              <p:cNvSpPr/>
              <p:nvPr/>
            </p:nvSpPr>
            <p:spPr>
              <a:xfrm>
                <a:off x="388779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57" name="Free-form: Shape 156">
                <a:extLst>
                  <a:ext uri="{FF2B5EF4-FFF2-40B4-BE49-F238E27FC236}">
                    <a16:creationId xmlns:a16="http://schemas.microsoft.com/office/drawing/2014/main" id="{5C2ED089-B99B-A696-706E-6908B6BC8468}"/>
                  </a:ext>
                </a:extLst>
              </p:cNvPr>
              <p:cNvSpPr/>
              <p:nvPr/>
            </p:nvSpPr>
            <p:spPr>
              <a:xfrm>
                <a:off x="3872293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58" name="Graphic 4">
              <a:extLst>
                <a:ext uri="{FF2B5EF4-FFF2-40B4-BE49-F238E27FC236}">
                  <a16:creationId xmlns:a16="http://schemas.microsoft.com/office/drawing/2014/main" id="{EC54CCE2-D9AB-1599-BD9A-0284A26B7BD5}"/>
                </a:ext>
              </a:extLst>
            </p:cNvPr>
            <p:cNvGrpSpPr/>
            <p:nvPr/>
          </p:nvGrpSpPr>
          <p:grpSpPr>
            <a:xfrm>
              <a:off x="3582666" y="5614298"/>
              <a:ext cx="172234" cy="31009"/>
              <a:chOff x="3582666" y="5614298"/>
              <a:chExt cx="172234" cy="31009"/>
            </a:xfrm>
          </p:grpSpPr>
          <p:sp>
            <p:nvSpPr>
              <p:cNvPr id="159" name="Free-form: Shape 158">
                <a:extLst>
                  <a:ext uri="{FF2B5EF4-FFF2-40B4-BE49-F238E27FC236}">
                    <a16:creationId xmlns:a16="http://schemas.microsoft.com/office/drawing/2014/main" id="{C92F7595-5BE4-F67C-3401-064D7405BD2B}"/>
                  </a:ext>
                </a:extLst>
              </p:cNvPr>
              <p:cNvSpPr/>
              <p:nvPr/>
            </p:nvSpPr>
            <p:spPr>
              <a:xfrm>
                <a:off x="3605923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0" name="Free-form: Shape 159">
                <a:extLst>
                  <a:ext uri="{FF2B5EF4-FFF2-40B4-BE49-F238E27FC236}">
                    <a16:creationId xmlns:a16="http://schemas.microsoft.com/office/drawing/2014/main" id="{F0B000B6-5177-EE90-51A4-42CFC1602F78}"/>
                  </a:ext>
                </a:extLst>
              </p:cNvPr>
              <p:cNvSpPr/>
              <p:nvPr/>
            </p:nvSpPr>
            <p:spPr>
              <a:xfrm>
                <a:off x="3582666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1" name="Graphic 4">
              <a:extLst>
                <a:ext uri="{FF2B5EF4-FFF2-40B4-BE49-F238E27FC236}">
                  <a16:creationId xmlns:a16="http://schemas.microsoft.com/office/drawing/2014/main" id="{DC25AB9C-F5F4-86FE-C0EA-40C7FD6F0BCF}"/>
                </a:ext>
              </a:extLst>
            </p:cNvPr>
            <p:cNvGrpSpPr/>
            <p:nvPr/>
          </p:nvGrpSpPr>
          <p:grpSpPr>
            <a:xfrm>
              <a:off x="3932097" y="5524947"/>
              <a:ext cx="172234" cy="31009"/>
              <a:chOff x="3932097" y="5524947"/>
              <a:chExt cx="172234" cy="31009"/>
            </a:xfrm>
          </p:grpSpPr>
          <p:sp>
            <p:nvSpPr>
              <p:cNvPr id="162" name="Free-form: Shape 161">
                <a:extLst>
                  <a:ext uri="{FF2B5EF4-FFF2-40B4-BE49-F238E27FC236}">
                    <a16:creationId xmlns:a16="http://schemas.microsoft.com/office/drawing/2014/main" id="{A54F2B6C-DEB5-EE20-608B-1CB56183AC33}"/>
                  </a:ext>
                </a:extLst>
              </p:cNvPr>
              <p:cNvSpPr/>
              <p:nvPr/>
            </p:nvSpPr>
            <p:spPr>
              <a:xfrm>
                <a:off x="3932097" y="5540451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3" name="Free-form: Shape 162">
                <a:extLst>
                  <a:ext uri="{FF2B5EF4-FFF2-40B4-BE49-F238E27FC236}">
                    <a16:creationId xmlns:a16="http://schemas.microsoft.com/office/drawing/2014/main" id="{18E8B7D6-9443-624F-FD3C-0D183BE75045}"/>
                  </a:ext>
                </a:extLst>
              </p:cNvPr>
              <p:cNvSpPr/>
              <p:nvPr/>
            </p:nvSpPr>
            <p:spPr>
              <a:xfrm>
                <a:off x="4073322" y="5524947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4" name="Graphic 4">
              <a:extLst>
                <a:ext uri="{FF2B5EF4-FFF2-40B4-BE49-F238E27FC236}">
                  <a16:creationId xmlns:a16="http://schemas.microsoft.com/office/drawing/2014/main" id="{0113AC04-77E5-D757-9E44-FB409E9074BB}"/>
                </a:ext>
              </a:extLst>
            </p:cNvPr>
            <p:cNvGrpSpPr/>
            <p:nvPr/>
          </p:nvGrpSpPr>
          <p:grpSpPr>
            <a:xfrm>
              <a:off x="3937058" y="5613545"/>
              <a:ext cx="172234" cy="31009"/>
              <a:chOff x="3937058" y="5613545"/>
              <a:chExt cx="172234" cy="31009"/>
            </a:xfrm>
          </p:grpSpPr>
          <p:sp>
            <p:nvSpPr>
              <p:cNvPr id="165" name="Free-form: Shape 164">
                <a:extLst>
                  <a:ext uri="{FF2B5EF4-FFF2-40B4-BE49-F238E27FC236}">
                    <a16:creationId xmlns:a16="http://schemas.microsoft.com/office/drawing/2014/main" id="{F798C502-BDB7-7D11-A00C-32B4468DE9B9}"/>
                  </a:ext>
                </a:extLst>
              </p:cNvPr>
              <p:cNvSpPr/>
              <p:nvPr/>
            </p:nvSpPr>
            <p:spPr>
              <a:xfrm>
                <a:off x="3960315" y="5629049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6" name="Free-form: Shape 165">
                <a:extLst>
                  <a:ext uri="{FF2B5EF4-FFF2-40B4-BE49-F238E27FC236}">
                    <a16:creationId xmlns:a16="http://schemas.microsoft.com/office/drawing/2014/main" id="{96DA5BDB-3872-8D41-A378-E4C32105A5F1}"/>
                  </a:ext>
                </a:extLst>
              </p:cNvPr>
              <p:cNvSpPr/>
              <p:nvPr/>
            </p:nvSpPr>
            <p:spPr>
              <a:xfrm>
                <a:off x="3937058" y="5613545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67" name="Graphic 4">
              <a:extLst>
                <a:ext uri="{FF2B5EF4-FFF2-40B4-BE49-F238E27FC236}">
                  <a16:creationId xmlns:a16="http://schemas.microsoft.com/office/drawing/2014/main" id="{5CE44C2E-1A51-6B46-64BB-539457527B76}"/>
                </a:ext>
              </a:extLst>
            </p:cNvPr>
            <p:cNvGrpSpPr/>
            <p:nvPr/>
          </p:nvGrpSpPr>
          <p:grpSpPr>
            <a:xfrm>
              <a:off x="4669674" y="4704486"/>
              <a:ext cx="31009" cy="172234"/>
              <a:chOff x="4669674" y="4704486"/>
              <a:chExt cx="31009" cy="172234"/>
            </a:xfrm>
          </p:grpSpPr>
          <p:sp>
            <p:nvSpPr>
              <p:cNvPr id="168" name="Free-form: Shape 167">
                <a:extLst>
                  <a:ext uri="{FF2B5EF4-FFF2-40B4-BE49-F238E27FC236}">
                    <a16:creationId xmlns:a16="http://schemas.microsoft.com/office/drawing/2014/main" id="{0E84B026-74D0-B285-5A53-53A221B7D73D}"/>
                  </a:ext>
                </a:extLst>
              </p:cNvPr>
              <p:cNvSpPr/>
              <p:nvPr/>
            </p:nvSpPr>
            <p:spPr>
              <a:xfrm>
                <a:off x="4685179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69" name="Free-form: Shape 168">
                <a:extLst>
                  <a:ext uri="{FF2B5EF4-FFF2-40B4-BE49-F238E27FC236}">
                    <a16:creationId xmlns:a16="http://schemas.microsoft.com/office/drawing/2014/main" id="{0A682C3C-DB1F-8B28-439F-75B56D943A31}"/>
                  </a:ext>
                </a:extLst>
              </p:cNvPr>
              <p:cNvSpPr/>
              <p:nvPr/>
            </p:nvSpPr>
            <p:spPr>
              <a:xfrm>
                <a:off x="4669674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70" name="Free-form: Shape 169">
              <a:extLst>
                <a:ext uri="{FF2B5EF4-FFF2-40B4-BE49-F238E27FC236}">
                  <a16:creationId xmlns:a16="http://schemas.microsoft.com/office/drawing/2014/main" id="{1D33E343-7C2C-F7D3-A0CB-3D41C7DF2CB3}"/>
                </a:ext>
              </a:extLst>
            </p:cNvPr>
            <p:cNvSpPr/>
            <p:nvPr/>
          </p:nvSpPr>
          <p:spPr>
            <a:xfrm>
              <a:off x="4640880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71" name="Picture 170">
              <a:extLst>
                <a:ext uri="{FF2B5EF4-FFF2-40B4-BE49-F238E27FC236}">
                  <a16:creationId xmlns:a16="http://schemas.microsoft.com/office/drawing/2014/main" id="{68F70ADC-8A39-D42F-E61D-B92E8FE036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4576646" y="4987468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172" name="Graphic 4">
              <a:extLst>
                <a:ext uri="{FF2B5EF4-FFF2-40B4-BE49-F238E27FC236}">
                  <a16:creationId xmlns:a16="http://schemas.microsoft.com/office/drawing/2014/main" id="{063366E8-F09A-433E-3005-C3053E092D9E}"/>
                </a:ext>
              </a:extLst>
            </p:cNvPr>
            <p:cNvGrpSpPr/>
            <p:nvPr/>
          </p:nvGrpSpPr>
          <p:grpSpPr>
            <a:xfrm>
              <a:off x="4758272" y="4699525"/>
              <a:ext cx="31009" cy="172234"/>
              <a:chOff x="4758272" y="4699525"/>
              <a:chExt cx="31009" cy="172234"/>
            </a:xfrm>
          </p:grpSpPr>
          <p:sp>
            <p:nvSpPr>
              <p:cNvPr id="173" name="Free-form: Shape 172">
                <a:extLst>
                  <a:ext uri="{FF2B5EF4-FFF2-40B4-BE49-F238E27FC236}">
                    <a16:creationId xmlns:a16="http://schemas.microsoft.com/office/drawing/2014/main" id="{D304447B-4225-4442-4AD0-C124204545C7}"/>
                  </a:ext>
                </a:extLst>
              </p:cNvPr>
              <p:cNvSpPr/>
              <p:nvPr/>
            </p:nvSpPr>
            <p:spPr>
              <a:xfrm>
                <a:off x="4773777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4" name="Free-form: Shape 173">
                <a:extLst>
                  <a:ext uri="{FF2B5EF4-FFF2-40B4-BE49-F238E27FC236}">
                    <a16:creationId xmlns:a16="http://schemas.microsoft.com/office/drawing/2014/main" id="{2C6B494D-CF04-4AFF-673B-48119CD3BBE6}"/>
                  </a:ext>
                </a:extLst>
              </p:cNvPr>
              <p:cNvSpPr/>
              <p:nvPr/>
            </p:nvSpPr>
            <p:spPr>
              <a:xfrm>
                <a:off x="4758272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75" name="Free-form: Shape 174">
              <a:extLst>
                <a:ext uri="{FF2B5EF4-FFF2-40B4-BE49-F238E27FC236}">
                  <a16:creationId xmlns:a16="http://schemas.microsoft.com/office/drawing/2014/main" id="{2130D6BC-0BD4-712F-A296-A656C8351D17}"/>
                </a:ext>
              </a:extLst>
            </p:cNvPr>
            <p:cNvSpPr/>
            <p:nvPr/>
          </p:nvSpPr>
          <p:spPr>
            <a:xfrm>
              <a:off x="4640880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3AA60A74-0D8F-DDD2-086B-EDCF1F602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4576646" y="4455880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177" name="Graphic 4">
              <a:extLst>
                <a:ext uri="{FF2B5EF4-FFF2-40B4-BE49-F238E27FC236}">
                  <a16:creationId xmlns:a16="http://schemas.microsoft.com/office/drawing/2014/main" id="{F0A18A5A-4AEE-4907-1F61-E7FAF3F3EF11}"/>
                </a:ext>
              </a:extLst>
            </p:cNvPr>
            <p:cNvGrpSpPr/>
            <p:nvPr/>
          </p:nvGrpSpPr>
          <p:grpSpPr>
            <a:xfrm>
              <a:off x="4670206" y="4172899"/>
              <a:ext cx="31009" cy="172234"/>
              <a:chOff x="4670206" y="4172899"/>
              <a:chExt cx="31009" cy="172234"/>
            </a:xfrm>
          </p:grpSpPr>
          <p:sp>
            <p:nvSpPr>
              <p:cNvPr id="178" name="Free-form: Shape 177">
                <a:extLst>
                  <a:ext uri="{FF2B5EF4-FFF2-40B4-BE49-F238E27FC236}">
                    <a16:creationId xmlns:a16="http://schemas.microsoft.com/office/drawing/2014/main" id="{FFD4292F-A2AE-94A2-57B3-6E075BA15324}"/>
                  </a:ext>
                </a:extLst>
              </p:cNvPr>
              <p:cNvSpPr/>
              <p:nvPr/>
            </p:nvSpPr>
            <p:spPr>
              <a:xfrm>
                <a:off x="4684736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79" name="Free-form: Shape 178">
                <a:extLst>
                  <a:ext uri="{FF2B5EF4-FFF2-40B4-BE49-F238E27FC236}">
                    <a16:creationId xmlns:a16="http://schemas.microsoft.com/office/drawing/2014/main" id="{AF5013EF-FBCC-BD15-956A-31A3E3236E47}"/>
                  </a:ext>
                </a:extLst>
              </p:cNvPr>
              <p:cNvSpPr/>
              <p:nvPr/>
            </p:nvSpPr>
            <p:spPr>
              <a:xfrm>
                <a:off x="4670206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80" name="Graphic 4">
              <a:extLst>
                <a:ext uri="{FF2B5EF4-FFF2-40B4-BE49-F238E27FC236}">
                  <a16:creationId xmlns:a16="http://schemas.microsoft.com/office/drawing/2014/main" id="{2267E494-29C8-45F5-9326-586CD950B0F3}"/>
                </a:ext>
              </a:extLst>
            </p:cNvPr>
            <p:cNvGrpSpPr/>
            <p:nvPr/>
          </p:nvGrpSpPr>
          <p:grpSpPr>
            <a:xfrm>
              <a:off x="4757785" y="4167937"/>
              <a:ext cx="31009" cy="172234"/>
              <a:chOff x="4757785" y="4167937"/>
              <a:chExt cx="31009" cy="172234"/>
            </a:xfrm>
          </p:grpSpPr>
          <p:sp>
            <p:nvSpPr>
              <p:cNvPr id="181" name="Free-form: Shape 180">
                <a:extLst>
                  <a:ext uri="{FF2B5EF4-FFF2-40B4-BE49-F238E27FC236}">
                    <a16:creationId xmlns:a16="http://schemas.microsoft.com/office/drawing/2014/main" id="{C3FB2AF4-0B6E-C847-24FC-9154BE7567D3}"/>
                  </a:ext>
                </a:extLst>
              </p:cNvPr>
              <p:cNvSpPr/>
              <p:nvPr/>
            </p:nvSpPr>
            <p:spPr>
              <a:xfrm>
                <a:off x="4773289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82" name="Free-form: Shape 181">
                <a:extLst>
                  <a:ext uri="{FF2B5EF4-FFF2-40B4-BE49-F238E27FC236}">
                    <a16:creationId xmlns:a16="http://schemas.microsoft.com/office/drawing/2014/main" id="{D6690DE6-2318-FE3B-0782-1417E56FE473}"/>
                  </a:ext>
                </a:extLst>
              </p:cNvPr>
              <p:cNvSpPr/>
              <p:nvPr/>
            </p:nvSpPr>
            <p:spPr>
              <a:xfrm>
                <a:off x="4757785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3" name="Free-form: Shape 182">
              <a:extLst>
                <a:ext uri="{FF2B5EF4-FFF2-40B4-BE49-F238E27FC236}">
                  <a16:creationId xmlns:a16="http://schemas.microsoft.com/office/drawing/2014/main" id="{FAC7D704-307C-3570-2AE4-403A40C5903A}"/>
                </a:ext>
              </a:extLst>
            </p:cNvPr>
            <p:cNvSpPr/>
            <p:nvPr/>
          </p:nvSpPr>
          <p:spPr>
            <a:xfrm>
              <a:off x="4685179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184" name="Free-form: Shape 183">
              <a:extLst>
                <a:ext uri="{FF2B5EF4-FFF2-40B4-BE49-F238E27FC236}">
                  <a16:creationId xmlns:a16="http://schemas.microsoft.com/office/drawing/2014/main" id="{BBAE82B6-3620-6D45-7D24-8AFD3C5B95A7}"/>
                </a:ext>
              </a:extLst>
            </p:cNvPr>
            <p:cNvSpPr/>
            <p:nvPr/>
          </p:nvSpPr>
          <p:spPr>
            <a:xfrm>
              <a:off x="4773777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185" name="Graphic 4">
              <a:extLst>
                <a:ext uri="{FF2B5EF4-FFF2-40B4-BE49-F238E27FC236}">
                  <a16:creationId xmlns:a16="http://schemas.microsoft.com/office/drawing/2014/main" id="{D32A9D6D-23C9-ABE7-DAC2-3BD3553BBE85}"/>
                </a:ext>
              </a:extLst>
            </p:cNvPr>
            <p:cNvGrpSpPr/>
            <p:nvPr/>
          </p:nvGrpSpPr>
          <p:grpSpPr>
            <a:xfrm>
              <a:off x="4669674" y="5236073"/>
              <a:ext cx="31009" cy="172234"/>
              <a:chOff x="4669674" y="5236073"/>
              <a:chExt cx="31009" cy="172234"/>
            </a:xfrm>
          </p:grpSpPr>
          <p:sp>
            <p:nvSpPr>
              <p:cNvPr id="186" name="Free-form: Shape 185">
                <a:extLst>
                  <a:ext uri="{FF2B5EF4-FFF2-40B4-BE49-F238E27FC236}">
                    <a16:creationId xmlns:a16="http://schemas.microsoft.com/office/drawing/2014/main" id="{57ECBF50-561B-99DF-1272-F97691D934FA}"/>
                  </a:ext>
                </a:extLst>
              </p:cNvPr>
              <p:cNvSpPr/>
              <p:nvPr/>
            </p:nvSpPr>
            <p:spPr>
              <a:xfrm>
                <a:off x="4685179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87" name="Free-form: Shape 186">
                <a:extLst>
                  <a:ext uri="{FF2B5EF4-FFF2-40B4-BE49-F238E27FC236}">
                    <a16:creationId xmlns:a16="http://schemas.microsoft.com/office/drawing/2014/main" id="{5BE42E7A-70D1-4322-BD34-05445DA6911B}"/>
                  </a:ext>
                </a:extLst>
              </p:cNvPr>
              <p:cNvSpPr/>
              <p:nvPr/>
            </p:nvSpPr>
            <p:spPr>
              <a:xfrm>
                <a:off x="4669674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88" name="Free-form: Shape 187">
              <a:extLst>
                <a:ext uri="{FF2B5EF4-FFF2-40B4-BE49-F238E27FC236}">
                  <a16:creationId xmlns:a16="http://schemas.microsoft.com/office/drawing/2014/main" id="{D95B7FCD-FE46-09BF-64F8-DA4F973A9359}"/>
                </a:ext>
              </a:extLst>
            </p:cNvPr>
            <p:cNvSpPr/>
            <p:nvPr/>
          </p:nvSpPr>
          <p:spPr>
            <a:xfrm>
              <a:off x="4640880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89" name="Picture 188">
              <a:extLst>
                <a:ext uri="{FF2B5EF4-FFF2-40B4-BE49-F238E27FC236}">
                  <a16:creationId xmlns:a16="http://schemas.microsoft.com/office/drawing/2014/main" id="{1311B0DC-7EF9-C9E7-FA3E-044F1D13D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-5400000">
              <a:off x="4563357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190" name="Graphic 4">
              <a:extLst>
                <a:ext uri="{FF2B5EF4-FFF2-40B4-BE49-F238E27FC236}">
                  <a16:creationId xmlns:a16="http://schemas.microsoft.com/office/drawing/2014/main" id="{73A2BA18-E9DB-453C-BE4D-680B0FE44E76}"/>
                </a:ext>
              </a:extLst>
            </p:cNvPr>
            <p:cNvGrpSpPr/>
            <p:nvPr/>
          </p:nvGrpSpPr>
          <p:grpSpPr>
            <a:xfrm>
              <a:off x="4758272" y="5231112"/>
              <a:ext cx="31009" cy="172234"/>
              <a:chOff x="4758272" y="5231112"/>
              <a:chExt cx="31009" cy="172234"/>
            </a:xfrm>
          </p:grpSpPr>
          <p:sp>
            <p:nvSpPr>
              <p:cNvPr id="191" name="Free-form: Shape 190">
                <a:extLst>
                  <a:ext uri="{FF2B5EF4-FFF2-40B4-BE49-F238E27FC236}">
                    <a16:creationId xmlns:a16="http://schemas.microsoft.com/office/drawing/2014/main" id="{97865830-5E2E-9856-1067-62BF8C4466A8}"/>
                  </a:ext>
                </a:extLst>
              </p:cNvPr>
              <p:cNvSpPr/>
              <p:nvPr/>
            </p:nvSpPr>
            <p:spPr>
              <a:xfrm>
                <a:off x="4773777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92" name="Free-form: Shape 191">
                <a:extLst>
                  <a:ext uri="{FF2B5EF4-FFF2-40B4-BE49-F238E27FC236}">
                    <a16:creationId xmlns:a16="http://schemas.microsoft.com/office/drawing/2014/main" id="{0F4779E9-5EF9-45FC-E3BB-A0CA523CC794}"/>
                  </a:ext>
                </a:extLst>
              </p:cNvPr>
              <p:cNvSpPr/>
              <p:nvPr/>
            </p:nvSpPr>
            <p:spPr>
              <a:xfrm>
                <a:off x="4758272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193" name="Graphic 4">
              <a:extLst>
                <a:ext uri="{FF2B5EF4-FFF2-40B4-BE49-F238E27FC236}">
                  <a16:creationId xmlns:a16="http://schemas.microsoft.com/office/drawing/2014/main" id="{94E59298-3F91-775B-392B-185DF2FC35BA}"/>
                </a:ext>
              </a:extLst>
            </p:cNvPr>
            <p:cNvGrpSpPr/>
            <p:nvPr/>
          </p:nvGrpSpPr>
          <p:grpSpPr>
            <a:xfrm>
              <a:off x="5024066" y="4704486"/>
              <a:ext cx="31009" cy="172234"/>
              <a:chOff x="5024066" y="4704486"/>
              <a:chExt cx="31009" cy="172234"/>
            </a:xfrm>
          </p:grpSpPr>
          <p:sp>
            <p:nvSpPr>
              <p:cNvPr id="194" name="Free-form: Shape 193">
                <a:extLst>
                  <a:ext uri="{FF2B5EF4-FFF2-40B4-BE49-F238E27FC236}">
                    <a16:creationId xmlns:a16="http://schemas.microsoft.com/office/drawing/2014/main" id="{0A65D82B-9BC5-6DB5-6C84-08776E17A5D6}"/>
                  </a:ext>
                </a:extLst>
              </p:cNvPr>
              <p:cNvSpPr/>
              <p:nvPr/>
            </p:nvSpPr>
            <p:spPr>
              <a:xfrm>
                <a:off x="5039570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195" name="Free-form: Shape 194">
                <a:extLst>
                  <a:ext uri="{FF2B5EF4-FFF2-40B4-BE49-F238E27FC236}">
                    <a16:creationId xmlns:a16="http://schemas.microsoft.com/office/drawing/2014/main" id="{0FE8E657-CE20-3BD3-1C6B-EEE0E5E5EE90}"/>
                  </a:ext>
                </a:extLst>
              </p:cNvPr>
              <p:cNvSpPr/>
              <p:nvPr/>
            </p:nvSpPr>
            <p:spPr>
              <a:xfrm>
                <a:off x="5024066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196" name="Free-form: Shape 195">
              <a:extLst>
                <a:ext uri="{FF2B5EF4-FFF2-40B4-BE49-F238E27FC236}">
                  <a16:creationId xmlns:a16="http://schemas.microsoft.com/office/drawing/2014/main" id="{22F31880-C697-632F-1764-C8A53ECFAFD0}"/>
                </a:ext>
              </a:extLst>
            </p:cNvPr>
            <p:cNvSpPr/>
            <p:nvPr/>
          </p:nvSpPr>
          <p:spPr>
            <a:xfrm>
              <a:off x="4995271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197" name="Picture 196">
              <a:extLst>
                <a:ext uri="{FF2B5EF4-FFF2-40B4-BE49-F238E27FC236}">
                  <a16:creationId xmlns:a16="http://schemas.microsoft.com/office/drawing/2014/main" id="{46029526-D173-EE37-54F7-A5465E285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4924393" y="4987468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198" name="Graphic 4">
              <a:extLst>
                <a:ext uri="{FF2B5EF4-FFF2-40B4-BE49-F238E27FC236}">
                  <a16:creationId xmlns:a16="http://schemas.microsoft.com/office/drawing/2014/main" id="{295234FF-63DC-CBF8-C190-76CACBE8B550}"/>
                </a:ext>
              </a:extLst>
            </p:cNvPr>
            <p:cNvGrpSpPr/>
            <p:nvPr/>
          </p:nvGrpSpPr>
          <p:grpSpPr>
            <a:xfrm>
              <a:off x="5112664" y="4699525"/>
              <a:ext cx="31009" cy="172234"/>
              <a:chOff x="5112664" y="4699525"/>
              <a:chExt cx="31009" cy="172234"/>
            </a:xfrm>
          </p:grpSpPr>
          <p:sp>
            <p:nvSpPr>
              <p:cNvPr id="199" name="Free-form: Shape 198">
                <a:extLst>
                  <a:ext uri="{FF2B5EF4-FFF2-40B4-BE49-F238E27FC236}">
                    <a16:creationId xmlns:a16="http://schemas.microsoft.com/office/drawing/2014/main" id="{FC1C4941-4CF8-F804-83A1-FC170C80374F}"/>
                  </a:ext>
                </a:extLst>
              </p:cNvPr>
              <p:cNvSpPr/>
              <p:nvPr/>
            </p:nvSpPr>
            <p:spPr>
              <a:xfrm>
                <a:off x="5128168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0" name="Free-form: Shape 199">
                <a:extLst>
                  <a:ext uri="{FF2B5EF4-FFF2-40B4-BE49-F238E27FC236}">
                    <a16:creationId xmlns:a16="http://schemas.microsoft.com/office/drawing/2014/main" id="{31506D1B-7006-580F-68E8-D2BEB128947D}"/>
                  </a:ext>
                </a:extLst>
              </p:cNvPr>
              <p:cNvSpPr/>
              <p:nvPr/>
            </p:nvSpPr>
            <p:spPr>
              <a:xfrm>
                <a:off x="5112664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01" name="Free-form: Shape 200">
              <a:extLst>
                <a:ext uri="{FF2B5EF4-FFF2-40B4-BE49-F238E27FC236}">
                  <a16:creationId xmlns:a16="http://schemas.microsoft.com/office/drawing/2014/main" id="{6F43E12F-EBE2-540A-8FA6-CB34ADBDF21D}"/>
                </a:ext>
              </a:extLst>
            </p:cNvPr>
            <p:cNvSpPr/>
            <p:nvPr/>
          </p:nvSpPr>
          <p:spPr>
            <a:xfrm>
              <a:off x="4995271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02" name="Picture 201">
              <a:extLst>
                <a:ext uri="{FF2B5EF4-FFF2-40B4-BE49-F238E27FC236}">
                  <a16:creationId xmlns:a16="http://schemas.microsoft.com/office/drawing/2014/main" id="{DE2AA6E3-D9E6-CE11-EFBC-62FAF037D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4924393" y="4455880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203" name="Graphic 4">
              <a:extLst>
                <a:ext uri="{FF2B5EF4-FFF2-40B4-BE49-F238E27FC236}">
                  <a16:creationId xmlns:a16="http://schemas.microsoft.com/office/drawing/2014/main" id="{CC14B1F6-50AE-2AE8-DBBB-1369A4590001}"/>
                </a:ext>
              </a:extLst>
            </p:cNvPr>
            <p:cNvGrpSpPr/>
            <p:nvPr/>
          </p:nvGrpSpPr>
          <p:grpSpPr>
            <a:xfrm>
              <a:off x="5024597" y="4172899"/>
              <a:ext cx="31009" cy="172234"/>
              <a:chOff x="5024597" y="4172899"/>
              <a:chExt cx="31009" cy="172234"/>
            </a:xfrm>
          </p:grpSpPr>
          <p:sp>
            <p:nvSpPr>
              <p:cNvPr id="204" name="Free-form: Shape 203">
                <a:extLst>
                  <a:ext uri="{FF2B5EF4-FFF2-40B4-BE49-F238E27FC236}">
                    <a16:creationId xmlns:a16="http://schemas.microsoft.com/office/drawing/2014/main" id="{50B0F0E9-8F56-4855-DF42-FE7E2222CCE1}"/>
                  </a:ext>
                </a:extLst>
              </p:cNvPr>
              <p:cNvSpPr/>
              <p:nvPr/>
            </p:nvSpPr>
            <p:spPr>
              <a:xfrm>
                <a:off x="5039127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5" name="Free-form: Shape 204">
                <a:extLst>
                  <a:ext uri="{FF2B5EF4-FFF2-40B4-BE49-F238E27FC236}">
                    <a16:creationId xmlns:a16="http://schemas.microsoft.com/office/drawing/2014/main" id="{C9EBE59D-0A90-EEB0-00A0-FEA7F24DD61A}"/>
                  </a:ext>
                </a:extLst>
              </p:cNvPr>
              <p:cNvSpPr/>
              <p:nvPr/>
            </p:nvSpPr>
            <p:spPr>
              <a:xfrm>
                <a:off x="5024597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06" name="Graphic 4">
              <a:extLst>
                <a:ext uri="{FF2B5EF4-FFF2-40B4-BE49-F238E27FC236}">
                  <a16:creationId xmlns:a16="http://schemas.microsoft.com/office/drawing/2014/main" id="{CA78C2D1-68B1-E68E-EC86-03A032B3E011}"/>
                </a:ext>
              </a:extLst>
            </p:cNvPr>
            <p:cNvGrpSpPr/>
            <p:nvPr/>
          </p:nvGrpSpPr>
          <p:grpSpPr>
            <a:xfrm>
              <a:off x="5112176" y="4167937"/>
              <a:ext cx="31009" cy="172234"/>
              <a:chOff x="5112176" y="4167937"/>
              <a:chExt cx="31009" cy="172234"/>
            </a:xfrm>
          </p:grpSpPr>
          <p:sp>
            <p:nvSpPr>
              <p:cNvPr id="207" name="Free-form: Shape 206">
                <a:extLst>
                  <a:ext uri="{FF2B5EF4-FFF2-40B4-BE49-F238E27FC236}">
                    <a16:creationId xmlns:a16="http://schemas.microsoft.com/office/drawing/2014/main" id="{16391196-CCB0-B0C8-7AD8-47B1546D0E5E}"/>
                  </a:ext>
                </a:extLst>
              </p:cNvPr>
              <p:cNvSpPr/>
              <p:nvPr/>
            </p:nvSpPr>
            <p:spPr>
              <a:xfrm>
                <a:off x="5127681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08" name="Free-form: Shape 207">
                <a:extLst>
                  <a:ext uri="{FF2B5EF4-FFF2-40B4-BE49-F238E27FC236}">
                    <a16:creationId xmlns:a16="http://schemas.microsoft.com/office/drawing/2014/main" id="{01A1F88B-51BE-8327-DD14-CB593E860511}"/>
                  </a:ext>
                </a:extLst>
              </p:cNvPr>
              <p:cNvSpPr/>
              <p:nvPr/>
            </p:nvSpPr>
            <p:spPr>
              <a:xfrm>
                <a:off x="5112176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09" name="Free-form: Shape 208">
              <a:extLst>
                <a:ext uri="{FF2B5EF4-FFF2-40B4-BE49-F238E27FC236}">
                  <a16:creationId xmlns:a16="http://schemas.microsoft.com/office/drawing/2014/main" id="{9900E42C-EF96-D64B-2A54-A89B3AAF5BD2}"/>
                </a:ext>
              </a:extLst>
            </p:cNvPr>
            <p:cNvSpPr/>
            <p:nvPr/>
          </p:nvSpPr>
          <p:spPr>
            <a:xfrm>
              <a:off x="503957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10" name="Free-form: Shape 209">
              <a:extLst>
                <a:ext uri="{FF2B5EF4-FFF2-40B4-BE49-F238E27FC236}">
                  <a16:creationId xmlns:a16="http://schemas.microsoft.com/office/drawing/2014/main" id="{E6B50AF3-11BC-26F9-8091-F7B77F11C038}"/>
                </a:ext>
              </a:extLst>
            </p:cNvPr>
            <p:cNvSpPr/>
            <p:nvPr/>
          </p:nvSpPr>
          <p:spPr>
            <a:xfrm>
              <a:off x="5128168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11" name="Graphic 4">
              <a:extLst>
                <a:ext uri="{FF2B5EF4-FFF2-40B4-BE49-F238E27FC236}">
                  <a16:creationId xmlns:a16="http://schemas.microsoft.com/office/drawing/2014/main" id="{96FE839B-40BD-FAA1-B4E1-92AB322495AC}"/>
                </a:ext>
              </a:extLst>
            </p:cNvPr>
            <p:cNvGrpSpPr/>
            <p:nvPr/>
          </p:nvGrpSpPr>
          <p:grpSpPr>
            <a:xfrm>
              <a:off x="5024066" y="5236073"/>
              <a:ext cx="31009" cy="172234"/>
              <a:chOff x="5024066" y="5236073"/>
              <a:chExt cx="31009" cy="172234"/>
            </a:xfrm>
          </p:grpSpPr>
          <p:sp>
            <p:nvSpPr>
              <p:cNvPr id="212" name="Free-form: Shape 211">
                <a:extLst>
                  <a:ext uri="{FF2B5EF4-FFF2-40B4-BE49-F238E27FC236}">
                    <a16:creationId xmlns:a16="http://schemas.microsoft.com/office/drawing/2014/main" id="{EBBD944D-E1C9-504A-4E18-5C7B75D7A9C5}"/>
                  </a:ext>
                </a:extLst>
              </p:cNvPr>
              <p:cNvSpPr/>
              <p:nvPr/>
            </p:nvSpPr>
            <p:spPr>
              <a:xfrm>
                <a:off x="5039570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13" name="Free-form: Shape 212">
                <a:extLst>
                  <a:ext uri="{FF2B5EF4-FFF2-40B4-BE49-F238E27FC236}">
                    <a16:creationId xmlns:a16="http://schemas.microsoft.com/office/drawing/2014/main" id="{945CDB5A-3D88-F388-E820-87DDF4B201FF}"/>
                  </a:ext>
                </a:extLst>
              </p:cNvPr>
              <p:cNvSpPr/>
              <p:nvPr/>
            </p:nvSpPr>
            <p:spPr>
              <a:xfrm>
                <a:off x="5024066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14" name="Graphic 4">
              <a:extLst>
                <a:ext uri="{FF2B5EF4-FFF2-40B4-BE49-F238E27FC236}">
                  <a16:creationId xmlns:a16="http://schemas.microsoft.com/office/drawing/2014/main" id="{4BEFB141-D3C0-BD9E-A329-48CC7F1C4404}"/>
                </a:ext>
              </a:extLst>
            </p:cNvPr>
            <p:cNvGrpSpPr/>
            <p:nvPr/>
          </p:nvGrpSpPr>
          <p:grpSpPr>
            <a:xfrm>
              <a:off x="4818076" y="5525700"/>
              <a:ext cx="172234" cy="31009"/>
              <a:chOff x="4818076" y="5525700"/>
              <a:chExt cx="172234" cy="31009"/>
            </a:xfrm>
          </p:grpSpPr>
          <p:sp>
            <p:nvSpPr>
              <p:cNvPr id="215" name="Free-form: Shape 214">
                <a:extLst>
                  <a:ext uri="{FF2B5EF4-FFF2-40B4-BE49-F238E27FC236}">
                    <a16:creationId xmlns:a16="http://schemas.microsoft.com/office/drawing/2014/main" id="{049F2EEF-C2B8-96B4-5968-11961FD15BD3}"/>
                  </a:ext>
                </a:extLst>
              </p:cNvPr>
              <p:cNvSpPr/>
              <p:nvPr/>
            </p:nvSpPr>
            <p:spPr>
              <a:xfrm>
                <a:off x="4818076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16" name="Free-form: Shape 215">
                <a:extLst>
                  <a:ext uri="{FF2B5EF4-FFF2-40B4-BE49-F238E27FC236}">
                    <a16:creationId xmlns:a16="http://schemas.microsoft.com/office/drawing/2014/main" id="{237BE109-B949-7F9D-CE72-B5C398E7C646}"/>
                  </a:ext>
                </a:extLst>
              </p:cNvPr>
              <p:cNvSpPr/>
              <p:nvPr/>
            </p:nvSpPr>
            <p:spPr>
              <a:xfrm>
                <a:off x="4959301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17" name="Free-form: Shape 216">
              <a:extLst>
                <a:ext uri="{FF2B5EF4-FFF2-40B4-BE49-F238E27FC236}">
                  <a16:creationId xmlns:a16="http://schemas.microsoft.com/office/drawing/2014/main" id="{D51A7990-C7AB-F26C-A7EB-8B98615CDBD7}"/>
                </a:ext>
              </a:extLst>
            </p:cNvPr>
            <p:cNvSpPr/>
            <p:nvPr/>
          </p:nvSpPr>
          <p:spPr>
            <a:xfrm>
              <a:off x="4995271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18" name="Picture 217">
              <a:extLst>
                <a:ext uri="{FF2B5EF4-FFF2-40B4-BE49-F238E27FC236}">
                  <a16:creationId xmlns:a16="http://schemas.microsoft.com/office/drawing/2014/main" id="{443AEEB1-8017-B0F6-114E-FAA5C64AE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rot="-5400000">
              <a:off x="4917748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219" name="Graphic 4">
              <a:extLst>
                <a:ext uri="{FF2B5EF4-FFF2-40B4-BE49-F238E27FC236}">
                  <a16:creationId xmlns:a16="http://schemas.microsoft.com/office/drawing/2014/main" id="{5E7804F0-61E2-651A-1D61-6F221D9E9760}"/>
                </a:ext>
              </a:extLst>
            </p:cNvPr>
            <p:cNvGrpSpPr/>
            <p:nvPr/>
          </p:nvGrpSpPr>
          <p:grpSpPr>
            <a:xfrm>
              <a:off x="5112664" y="5231112"/>
              <a:ext cx="31009" cy="172234"/>
              <a:chOff x="5112664" y="5231112"/>
              <a:chExt cx="31009" cy="172234"/>
            </a:xfrm>
          </p:grpSpPr>
          <p:sp>
            <p:nvSpPr>
              <p:cNvPr id="220" name="Free-form: Shape 219">
                <a:extLst>
                  <a:ext uri="{FF2B5EF4-FFF2-40B4-BE49-F238E27FC236}">
                    <a16:creationId xmlns:a16="http://schemas.microsoft.com/office/drawing/2014/main" id="{1EB87137-5832-ADD5-A60B-AD1531337FF2}"/>
                  </a:ext>
                </a:extLst>
              </p:cNvPr>
              <p:cNvSpPr/>
              <p:nvPr/>
            </p:nvSpPr>
            <p:spPr>
              <a:xfrm>
                <a:off x="5128168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1" name="Free-form: Shape 220">
                <a:extLst>
                  <a:ext uri="{FF2B5EF4-FFF2-40B4-BE49-F238E27FC236}">
                    <a16:creationId xmlns:a16="http://schemas.microsoft.com/office/drawing/2014/main" id="{B515AA52-5670-7895-1E63-2BB90A4847D4}"/>
                  </a:ext>
                </a:extLst>
              </p:cNvPr>
              <p:cNvSpPr/>
              <p:nvPr/>
            </p:nvSpPr>
            <p:spPr>
              <a:xfrm>
                <a:off x="5112664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22" name="Graphic 4">
              <a:extLst>
                <a:ext uri="{FF2B5EF4-FFF2-40B4-BE49-F238E27FC236}">
                  <a16:creationId xmlns:a16="http://schemas.microsoft.com/office/drawing/2014/main" id="{9BC8B7B7-BD0D-A382-F223-E19E2E7E1460}"/>
                </a:ext>
              </a:extLst>
            </p:cNvPr>
            <p:cNvGrpSpPr/>
            <p:nvPr/>
          </p:nvGrpSpPr>
          <p:grpSpPr>
            <a:xfrm>
              <a:off x="4823037" y="5614298"/>
              <a:ext cx="172234" cy="31009"/>
              <a:chOff x="4823037" y="5614298"/>
              <a:chExt cx="172234" cy="31009"/>
            </a:xfrm>
          </p:grpSpPr>
          <p:sp>
            <p:nvSpPr>
              <p:cNvPr id="223" name="Free-form: Shape 222">
                <a:extLst>
                  <a:ext uri="{FF2B5EF4-FFF2-40B4-BE49-F238E27FC236}">
                    <a16:creationId xmlns:a16="http://schemas.microsoft.com/office/drawing/2014/main" id="{29C3ECCD-2786-BE08-3BF6-AEE293219BA5}"/>
                  </a:ext>
                </a:extLst>
              </p:cNvPr>
              <p:cNvSpPr/>
              <p:nvPr/>
            </p:nvSpPr>
            <p:spPr>
              <a:xfrm>
                <a:off x="4846294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4" name="Free-form: Shape 223">
                <a:extLst>
                  <a:ext uri="{FF2B5EF4-FFF2-40B4-BE49-F238E27FC236}">
                    <a16:creationId xmlns:a16="http://schemas.microsoft.com/office/drawing/2014/main" id="{76FBF4EA-8B7C-AED4-2758-A6B28537A808}"/>
                  </a:ext>
                </a:extLst>
              </p:cNvPr>
              <p:cNvSpPr/>
              <p:nvPr/>
            </p:nvSpPr>
            <p:spPr>
              <a:xfrm>
                <a:off x="4823037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25" name="Graphic 4">
              <a:extLst>
                <a:ext uri="{FF2B5EF4-FFF2-40B4-BE49-F238E27FC236}">
                  <a16:creationId xmlns:a16="http://schemas.microsoft.com/office/drawing/2014/main" id="{46FF884B-5387-4500-82C6-DFEB9713767C}"/>
                </a:ext>
              </a:extLst>
            </p:cNvPr>
            <p:cNvGrpSpPr/>
            <p:nvPr/>
          </p:nvGrpSpPr>
          <p:grpSpPr>
            <a:xfrm>
              <a:off x="5378457" y="4704486"/>
              <a:ext cx="31009" cy="172234"/>
              <a:chOff x="5378457" y="4704486"/>
              <a:chExt cx="31009" cy="172234"/>
            </a:xfrm>
          </p:grpSpPr>
          <p:sp>
            <p:nvSpPr>
              <p:cNvPr id="226" name="Free-form: Shape 225">
                <a:extLst>
                  <a:ext uri="{FF2B5EF4-FFF2-40B4-BE49-F238E27FC236}">
                    <a16:creationId xmlns:a16="http://schemas.microsoft.com/office/drawing/2014/main" id="{2B84138C-3344-61DF-E051-2607D8A0B98D}"/>
                  </a:ext>
                </a:extLst>
              </p:cNvPr>
              <p:cNvSpPr/>
              <p:nvPr/>
            </p:nvSpPr>
            <p:spPr>
              <a:xfrm>
                <a:off x="5393962" y="4727743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27" name="Free-form: Shape 226">
                <a:extLst>
                  <a:ext uri="{FF2B5EF4-FFF2-40B4-BE49-F238E27FC236}">
                    <a16:creationId xmlns:a16="http://schemas.microsoft.com/office/drawing/2014/main" id="{ECCA7EEE-BBDB-4DCB-4243-1E550C17D498}"/>
                  </a:ext>
                </a:extLst>
              </p:cNvPr>
              <p:cNvSpPr/>
              <p:nvPr/>
            </p:nvSpPr>
            <p:spPr>
              <a:xfrm>
                <a:off x="5378457" y="470448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28" name="Free-form: Shape 227">
              <a:extLst>
                <a:ext uri="{FF2B5EF4-FFF2-40B4-BE49-F238E27FC236}">
                  <a16:creationId xmlns:a16="http://schemas.microsoft.com/office/drawing/2014/main" id="{0E9B8F76-33D4-7AFF-6916-3E9F4D0406EE}"/>
                </a:ext>
              </a:extLst>
            </p:cNvPr>
            <p:cNvSpPr/>
            <p:nvPr/>
          </p:nvSpPr>
          <p:spPr>
            <a:xfrm>
              <a:off x="5349663" y="4876720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C5CBF8E5-F378-532F-9D7D-D8FA9D2D1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5400000">
              <a:off x="5272140" y="4987468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230" name="Graphic 4">
              <a:extLst>
                <a:ext uri="{FF2B5EF4-FFF2-40B4-BE49-F238E27FC236}">
                  <a16:creationId xmlns:a16="http://schemas.microsoft.com/office/drawing/2014/main" id="{DC8BE96F-8769-9605-EEEA-4703FCDF286D}"/>
                </a:ext>
              </a:extLst>
            </p:cNvPr>
            <p:cNvGrpSpPr/>
            <p:nvPr/>
          </p:nvGrpSpPr>
          <p:grpSpPr>
            <a:xfrm>
              <a:off x="5467055" y="4699525"/>
              <a:ext cx="31009" cy="172234"/>
              <a:chOff x="5467055" y="4699525"/>
              <a:chExt cx="31009" cy="172234"/>
            </a:xfrm>
          </p:grpSpPr>
          <p:sp>
            <p:nvSpPr>
              <p:cNvPr id="231" name="Free-form: Shape 230">
                <a:extLst>
                  <a:ext uri="{FF2B5EF4-FFF2-40B4-BE49-F238E27FC236}">
                    <a16:creationId xmlns:a16="http://schemas.microsoft.com/office/drawing/2014/main" id="{CE3DADD5-4458-1528-00E4-3D0CB962FB4D}"/>
                  </a:ext>
                </a:extLst>
              </p:cNvPr>
              <p:cNvSpPr/>
              <p:nvPr/>
            </p:nvSpPr>
            <p:spPr>
              <a:xfrm>
                <a:off x="5482560" y="4699525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32" name="Free-form: Shape 231">
                <a:extLst>
                  <a:ext uri="{FF2B5EF4-FFF2-40B4-BE49-F238E27FC236}">
                    <a16:creationId xmlns:a16="http://schemas.microsoft.com/office/drawing/2014/main" id="{5E96B5B1-D067-C4A4-9B8B-52A56FE5D4FC}"/>
                  </a:ext>
                </a:extLst>
              </p:cNvPr>
              <p:cNvSpPr/>
              <p:nvPr/>
            </p:nvSpPr>
            <p:spPr>
              <a:xfrm>
                <a:off x="5467055" y="4840750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33" name="Free-form: Shape 232">
              <a:extLst>
                <a:ext uri="{FF2B5EF4-FFF2-40B4-BE49-F238E27FC236}">
                  <a16:creationId xmlns:a16="http://schemas.microsoft.com/office/drawing/2014/main" id="{0DE01BBD-AEFF-74D9-9AF7-70C4E02DF32D}"/>
                </a:ext>
              </a:extLst>
            </p:cNvPr>
            <p:cNvSpPr/>
            <p:nvPr/>
          </p:nvSpPr>
          <p:spPr>
            <a:xfrm>
              <a:off x="5349663" y="434513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0AED4667-6569-FAE3-DADE-71BEBA09C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-5400000">
              <a:off x="5272140" y="4455880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235" name="Graphic 4">
              <a:extLst>
                <a:ext uri="{FF2B5EF4-FFF2-40B4-BE49-F238E27FC236}">
                  <a16:creationId xmlns:a16="http://schemas.microsoft.com/office/drawing/2014/main" id="{B9C5FB42-F0F9-122B-1833-78E2C2F9B1DD}"/>
                </a:ext>
              </a:extLst>
            </p:cNvPr>
            <p:cNvGrpSpPr/>
            <p:nvPr/>
          </p:nvGrpSpPr>
          <p:grpSpPr>
            <a:xfrm>
              <a:off x="5378989" y="4172899"/>
              <a:ext cx="31009" cy="172234"/>
              <a:chOff x="5378989" y="4172899"/>
              <a:chExt cx="31009" cy="172234"/>
            </a:xfrm>
          </p:grpSpPr>
          <p:sp>
            <p:nvSpPr>
              <p:cNvPr id="236" name="Free-form: Shape 235">
                <a:extLst>
                  <a:ext uri="{FF2B5EF4-FFF2-40B4-BE49-F238E27FC236}">
                    <a16:creationId xmlns:a16="http://schemas.microsoft.com/office/drawing/2014/main" id="{9095E812-2655-F02C-7988-069CE4B6531A}"/>
                  </a:ext>
                </a:extLst>
              </p:cNvPr>
              <p:cNvSpPr/>
              <p:nvPr/>
            </p:nvSpPr>
            <p:spPr>
              <a:xfrm>
                <a:off x="5393519" y="4196156"/>
                <a:ext cx="2392" cy="148977"/>
              </a:xfrm>
              <a:custGeom>
                <a:avLst/>
                <a:gdLst>
                  <a:gd name="connsiteX0" fmla="*/ 0 w 2392"/>
                  <a:gd name="connsiteY0" fmla="*/ 148977 h 148977"/>
                  <a:gd name="connsiteX1" fmla="*/ 2392 w 2392"/>
                  <a:gd name="connsiteY1" fmla="*/ 60379 h 148977"/>
                  <a:gd name="connsiteX2" fmla="*/ 753 w 2392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92" h="148977">
                    <a:moveTo>
                      <a:pt x="0" y="148977"/>
                    </a:moveTo>
                    <a:lnTo>
                      <a:pt x="2392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37" name="Free-form: Shape 236">
                <a:extLst>
                  <a:ext uri="{FF2B5EF4-FFF2-40B4-BE49-F238E27FC236}">
                    <a16:creationId xmlns:a16="http://schemas.microsoft.com/office/drawing/2014/main" id="{7D92ECE3-165A-8B90-4038-53FDB002FF6D}"/>
                  </a:ext>
                </a:extLst>
              </p:cNvPr>
              <p:cNvSpPr/>
              <p:nvPr/>
            </p:nvSpPr>
            <p:spPr>
              <a:xfrm>
                <a:off x="5378989" y="4172899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38" name="Graphic 4">
              <a:extLst>
                <a:ext uri="{FF2B5EF4-FFF2-40B4-BE49-F238E27FC236}">
                  <a16:creationId xmlns:a16="http://schemas.microsoft.com/office/drawing/2014/main" id="{06C932D1-32F7-2B76-3303-2C9D884FDE42}"/>
                </a:ext>
              </a:extLst>
            </p:cNvPr>
            <p:cNvGrpSpPr/>
            <p:nvPr/>
          </p:nvGrpSpPr>
          <p:grpSpPr>
            <a:xfrm>
              <a:off x="5466568" y="4167937"/>
              <a:ext cx="31009" cy="172234"/>
              <a:chOff x="5466568" y="4167937"/>
              <a:chExt cx="31009" cy="172234"/>
            </a:xfrm>
          </p:grpSpPr>
          <p:sp>
            <p:nvSpPr>
              <p:cNvPr id="239" name="Free-form: Shape 238">
                <a:extLst>
                  <a:ext uri="{FF2B5EF4-FFF2-40B4-BE49-F238E27FC236}">
                    <a16:creationId xmlns:a16="http://schemas.microsoft.com/office/drawing/2014/main" id="{93FCDF22-AD33-B884-A752-A16E28C8B5F5}"/>
                  </a:ext>
                </a:extLst>
              </p:cNvPr>
              <p:cNvSpPr/>
              <p:nvPr/>
            </p:nvSpPr>
            <p:spPr>
              <a:xfrm>
                <a:off x="5482073" y="4167937"/>
                <a:ext cx="44" cy="148977"/>
              </a:xfrm>
              <a:custGeom>
                <a:avLst/>
                <a:gdLst>
                  <a:gd name="connsiteX0" fmla="*/ 44 w 44"/>
                  <a:gd name="connsiteY0" fmla="*/ 0 h 148977"/>
                  <a:gd name="connsiteX1" fmla="*/ 0 w 44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" h="148977">
                    <a:moveTo>
                      <a:pt x="44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0" name="Free-form: Shape 239">
                <a:extLst>
                  <a:ext uri="{FF2B5EF4-FFF2-40B4-BE49-F238E27FC236}">
                    <a16:creationId xmlns:a16="http://schemas.microsoft.com/office/drawing/2014/main" id="{DCEF54A1-7478-1CDA-8A18-429814652D46}"/>
                  </a:ext>
                </a:extLst>
              </p:cNvPr>
              <p:cNvSpPr/>
              <p:nvPr/>
            </p:nvSpPr>
            <p:spPr>
              <a:xfrm>
                <a:off x="5466568" y="430916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41" name="Free-form: Shape 240">
              <a:extLst>
                <a:ext uri="{FF2B5EF4-FFF2-40B4-BE49-F238E27FC236}">
                  <a16:creationId xmlns:a16="http://schemas.microsoft.com/office/drawing/2014/main" id="{34D15A59-B66C-E94A-97F2-DCFC439E8427}"/>
                </a:ext>
              </a:extLst>
            </p:cNvPr>
            <p:cNvSpPr/>
            <p:nvPr/>
          </p:nvSpPr>
          <p:spPr>
            <a:xfrm>
              <a:off x="5393962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42" name="Free-form: Shape 241">
              <a:extLst>
                <a:ext uri="{FF2B5EF4-FFF2-40B4-BE49-F238E27FC236}">
                  <a16:creationId xmlns:a16="http://schemas.microsoft.com/office/drawing/2014/main" id="{9204167D-09AA-568A-341B-571206C7A7A8}"/>
                </a:ext>
              </a:extLst>
            </p:cNvPr>
            <p:cNvSpPr/>
            <p:nvPr/>
          </p:nvSpPr>
          <p:spPr>
            <a:xfrm>
              <a:off x="5482560" y="3636350"/>
              <a:ext cx="4429" cy="531587"/>
            </a:xfrm>
            <a:custGeom>
              <a:avLst/>
              <a:gdLst>
                <a:gd name="connsiteX0" fmla="*/ 0 w 4429"/>
                <a:gd name="connsiteY0" fmla="*/ 531587 h 531587"/>
                <a:gd name="connsiteX1" fmla="*/ 0 w 4429"/>
                <a:gd name="connsiteY1" fmla="*/ 0 h 531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429" h="531587">
                  <a:moveTo>
                    <a:pt x="0" y="531587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43" name="Graphic 4">
              <a:extLst>
                <a:ext uri="{FF2B5EF4-FFF2-40B4-BE49-F238E27FC236}">
                  <a16:creationId xmlns:a16="http://schemas.microsoft.com/office/drawing/2014/main" id="{7C41C1A3-43D1-45DF-0335-BC9A821487EA}"/>
                </a:ext>
              </a:extLst>
            </p:cNvPr>
            <p:cNvGrpSpPr/>
            <p:nvPr/>
          </p:nvGrpSpPr>
          <p:grpSpPr>
            <a:xfrm>
              <a:off x="5378457" y="5236073"/>
              <a:ext cx="31009" cy="172234"/>
              <a:chOff x="5378457" y="5236073"/>
              <a:chExt cx="31009" cy="172234"/>
            </a:xfrm>
          </p:grpSpPr>
          <p:sp>
            <p:nvSpPr>
              <p:cNvPr id="244" name="Free-form: Shape 243">
                <a:extLst>
                  <a:ext uri="{FF2B5EF4-FFF2-40B4-BE49-F238E27FC236}">
                    <a16:creationId xmlns:a16="http://schemas.microsoft.com/office/drawing/2014/main" id="{AD5DC8C1-AB51-795F-9D45-3239DFA645D4}"/>
                  </a:ext>
                </a:extLst>
              </p:cNvPr>
              <p:cNvSpPr/>
              <p:nvPr/>
            </p:nvSpPr>
            <p:spPr>
              <a:xfrm>
                <a:off x="5393962" y="5259330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60379 h 148977"/>
                  <a:gd name="connsiteX2" fmla="*/ 0 w 4429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60379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5" name="Free-form: Shape 244">
                <a:extLst>
                  <a:ext uri="{FF2B5EF4-FFF2-40B4-BE49-F238E27FC236}">
                    <a16:creationId xmlns:a16="http://schemas.microsoft.com/office/drawing/2014/main" id="{E6AB8ED3-139A-FB2F-2C9E-8389ED53AF92}"/>
                  </a:ext>
                </a:extLst>
              </p:cNvPr>
              <p:cNvSpPr/>
              <p:nvPr/>
            </p:nvSpPr>
            <p:spPr>
              <a:xfrm>
                <a:off x="5378457" y="523607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46" name="Graphic 4">
              <a:extLst>
                <a:ext uri="{FF2B5EF4-FFF2-40B4-BE49-F238E27FC236}">
                  <a16:creationId xmlns:a16="http://schemas.microsoft.com/office/drawing/2014/main" id="{6DA8F34A-135E-4CAC-35EF-7DE0493D7F88}"/>
                </a:ext>
              </a:extLst>
            </p:cNvPr>
            <p:cNvGrpSpPr/>
            <p:nvPr/>
          </p:nvGrpSpPr>
          <p:grpSpPr>
            <a:xfrm>
              <a:off x="5172467" y="5525700"/>
              <a:ext cx="172234" cy="31009"/>
              <a:chOff x="5172467" y="5525700"/>
              <a:chExt cx="172234" cy="31009"/>
            </a:xfrm>
          </p:grpSpPr>
          <p:sp>
            <p:nvSpPr>
              <p:cNvPr id="247" name="Free-form: Shape 246">
                <a:extLst>
                  <a:ext uri="{FF2B5EF4-FFF2-40B4-BE49-F238E27FC236}">
                    <a16:creationId xmlns:a16="http://schemas.microsoft.com/office/drawing/2014/main" id="{3E3BA2C6-ED8C-D933-17DF-9EA9E6A9F615}"/>
                  </a:ext>
                </a:extLst>
              </p:cNvPr>
              <p:cNvSpPr/>
              <p:nvPr/>
            </p:nvSpPr>
            <p:spPr>
              <a:xfrm>
                <a:off x="5172467" y="554120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48" name="Free-form: Shape 247">
                <a:extLst>
                  <a:ext uri="{FF2B5EF4-FFF2-40B4-BE49-F238E27FC236}">
                    <a16:creationId xmlns:a16="http://schemas.microsoft.com/office/drawing/2014/main" id="{E296757A-E8B8-BB0D-0A7B-318517B15E53}"/>
                  </a:ext>
                </a:extLst>
              </p:cNvPr>
              <p:cNvSpPr/>
              <p:nvPr/>
            </p:nvSpPr>
            <p:spPr>
              <a:xfrm>
                <a:off x="5313692" y="552570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49" name="Free-form: Shape 248">
              <a:extLst>
                <a:ext uri="{FF2B5EF4-FFF2-40B4-BE49-F238E27FC236}">
                  <a16:creationId xmlns:a16="http://schemas.microsoft.com/office/drawing/2014/main" id="{0821F9EE-5543-397C-10C0-63A86AD72F29}"/>
                </a:ext>
              </a:extLst>
            </p:cNvPr>
            <p:cNvSpPr/>
            <p:nvPr/>
          </p:nvSpPr>
          <p:spPr>
            <a:xfrm>
              <a:off x="5349663" y="5408308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DAE8FC"/>
            </a:solidFill>
            <a:ln w="4425" cap="flat">
              <a:solidFill>
                <a:srgbClr val="6C8EB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50" name="Picture 249">
              <a:extLst>
                <a:ext uri="{FF2B5EF4-FFF2-40B4-BE49-F238E27FC236}">
                  <a16:creationId xmlns:a16="http://schemas.microsoft.com/office/drawing/2014/main" id="{420FFC0F-4BCE-DDFD-E751-AB9AD75FD6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 rot="-5400000">
              <a:off x="5272140" y="5545634"/>
              <a:ext cx="345531" cy="75308"/>
            </a:xfrm>
            <a:custGeom>
              <a:avLst/>
              <a:gdLst>
                <a:gd name="connsiteX0" fmla="*/ 2 w 345531"/>
                <a:gd name="connsiteY0" fmla="*/ -3 h 75308"/>
                <a:gd name="connsiteX1" fmla="*/ 345533 w 345531"/>
                <a:gd name="connsiteY1" fmla="*/ -3 h 75308"/>
                <a:gd name="connsiteX2" fmla="*/ 345533 w 345531"/>
                <a:gd name="connsiteY2" fmla="*/ 75306 h 75308"/>
                <a:gd name="connsiteX3" fmla="*/ 2 w 345531"/>
                <a:gd name="connsiteY3" fmla="*/ 75306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75308">
                  <a:moveTo>
                    <a:pt x="2" y="-3"/>
                  </a:moveTo>
                  <a:lnTo>
                    <a:pt x="345533" y="-3"/>
                  </a:lnTo>
                  <a:lnTo>
                    <a:pt x="345533" y="75306"/>
                  </a:lnTo>
                  <a:lnTo>
                    <a:pt x="2" y="75306"/>
                  </a:lnTo>
                  <a:close/>
                </a:path>
              </a:pathLst>
            </a:custGeom>
          </p:spPr>
        </p:pic>
        <p:grpSp>
          <p:nvGrpSpPr>
            <p:cNvPr id="251" name="Graphic 4">
              <a:extLst>
                <a:ext uri="{FF2B5EF4-FFF2-40B4-BE49-F238E27FC236}">
                  <a16:creationId xmlns:a16="http://schemas.microsoft.com/office/drawing/2014/main" id="{4688A68E-9CF9-2967-54E0-7E5DE902529F}"/>
                </a:ext>
              </a:extLst>
            </p:cNvPr>
            <p:cNvGrpSpPr/>
            <p:nvPr/>
          </p:nvGrpSpPr>
          <p:grpSpPr>
            <a:xfrm>
              <a:off x="5467055" y="5231112"/>
              <a:ext cx="31009" cy="172234"/>
              <a:chOff x="5467055" y="5231112"/>
              <a:chExt cx="31009" cy="172234"/>
            </a:xfrm>
          </p:grpSpPr>
          <p:sp>
            <p:nvSpPr>
              <p:cNvPr id="252" name="Free-form: Shape 251">
                <a:extLst>
                  <a:ext uri="{FF2B5EF4-FFF2-40B4-BE49-F238E27FC236}">
                    <a16:creationId xmlns:a16="http://schemas.microsoft.com/office/drawing/2014/main" id="{305F7D83-6908-7A93-513E-98D2ADFDCD12}"/>
                  </a:ext>
                </a:extLst>
              </p:cNvPr>
              <p:cNvSpPr/>
              <p:nvPr/>
            </p:nvSpPr>
            <p:spPr>
              <a:xfrm>
                <a:off x="5482560" y="5231112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3" name="Free-form: Shape 252">
                <a:extLst>
                  <a:ext uri="{FF2B5EF4-FFF2-40B4-BE49-F238E27FC236}">
                    <a16:creationId xmlns:a16="http://schemas.microsoft.com/office/drawing/2014/main" id="{A9111AF3-BF71-882F-FD69-0FC7A77C7775}"/>
                  </a:ext>
                </a:extLst>
              </p:cNvPr>
              <p:cNvSpPr/>
              <p:nvPr/>
            </p:nvSpPr>
            <p:spPr>
              <a:xfrm>
                <a:off x="5467055" y="537233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54" name="Graphic 4">
              <a:extLst>
                <a:ext uri="{FF2B5EF4-FFF2-40B4-BE49-F238E27FC236}">
                  <a16:creationId xmlns:a16="http://schemas.microsoft.com/office/drawing/2014/main" id="{685AF0E1-0699-738E-CA4E-06DCB27878F5}"/>
                </a:ext>
              </a:extLst>
            </p:cNvPr>
            <p:cNvGrpSpPr/>
            <p:nvPr/>
          </p:nvGrpSpPr>
          <p:grpSpPr>
            <a:xfrm>
              <a:off x="5177429" y="5614298"/>
              <a:ext cx="172234" cy="31009"/>
              <a:chOff x="5177429" y="5614298"/>
              <a:chExt cx="172234" cy="31009"/>
            </a:xfrm>
          </p:grpSpPr>
          <p:sp>
            <p:nvSpPr>
              <p:cNvPr id="255" name="Free-form: Shape 254">
                <a:extLst>
                  <a:ext uri="{FF2B5EF4-FFF2-40B4-BE49-F238E27FC236}">
                    <a16:creationId xmlns:a16="http://schemas.microsoft.com/office/drawing/2014/main" id="{E57FFFCB-5AF1-CD5B-9F3B-63ECAFCB1B89}"/>
                  </a:ext>
                </a:extLst>
              </p:cNvPr>
              <p:cNvSpPr/>
              <p:nvPr/>
            </p:nvSpPr>
            <p:spPr>
              <a:xfrm>
                <a:off x="5200686" y="562980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6" name="Free-form: Shape 255">
                <a:extLst>
                  <a:ext uri="{FF2B5EF4-FFF2-40B4-BE49-F238E27FC236}">
                    <a16:creationId xmlns:a16="http://schemas.microsoft.com/office/drawing/2014/main" id="{57DE73F2-8586-905C-7730-7ECAE4727F4D}"/>
                  </a:ext>
                </a:extLst>
              </p:cNvPr>
              <p:cNvSpPr/>
              <p:nvPr/>
            </p:nvSpPr>
            <p:spPr>
              <a:xfrm>
                <a:off x="5177429" y="5614298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57" name="Graphic 4">
              <a:extLst>
                <a:ext uri="{FF2B5EF4-FFF2-40B4-BE49-F238E27FC236}">
                  <a16:creationId xmlns:a16="http://schemas.microsoft.com/office/drawing/2014/main" id="{48A37D31-0B9B-F82D-8134-9FEB184A6F4D}"/>
                </a:ext>
              </a:extLst>
            </p:cNvPr>
            <p:cNvGrpSpPr/>
            <p:nvPr/>
          </p:nvGrpSpPr>
          <p:grpSpPr>
            <a:xfrm>
              <a:off x="5526859" y="5525345"/>
              <a:ext cx="172234" cy="31009"/>
              <a:chOff x="5526859" y="5525345"/>
              <a:chExt cx="172234" cy="31009"/>
            </a:xfrm>
          </p:grpSpPr>
          <p:sp>
            <p:nvSpPr>
              <p:cNvPr id="258" name="Free-form: Shape 257">
                <a:extLst>
                  <a:ext uri="{FF2B5EF4-FFF2-40B4-BE49-F238E27FC236}">
                    <a16:creationId xmlns:a16="http://schemas.microsoft.com/office/drawing/2014/main" id="{4D4A5ABC-D3CC-AC68-2126-F96EEFE67CD8}"/>
                  </a:ext>
                </a:extLst>
              </p:cNvPr>
              <p:cNvSpPr/>
              <p:nvPr/>
            </p:nvSpPr>
            <p:spPr>
              <a:xfrm>
                <a:off x="5526859" y="5540850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59" name="Free-form: Shape 258">
                <a:extLst>
                  <a:ext uri="{FF2B5EF4-FFF2-40B4-BE49-F238E27FC236}">
                    <a16:creationId xmlns:a16="http://schemas.microsoft.com/office/drawing/2014/main" id="{340EA8DA-CD22-86C6-CCD1-BAFF979463B5}"/>
                  </a:ext>
                </a:extLst>
              </p:cNvPr>
              <p:cNvSpPr/>
              <p:nvPr/>
            </p:nvSpPr>
            <p:spPr>
              <a:xfrm>
                <a:off x="5668084" y="5525345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60" name="Graphic 4">
              <a:extLst>
                <a:ext uri="{FF2B5EF4-FFF2-40B4-BE49-F238E27FC236}">
                  <a16:creationId xmlns:a16="http://schemas.microsoft.com/office/drawing/2014/main" id="{F763C583-ADAD-8174-F5B0-C2BCD28390F2}"/>
                </a:ext>
              </a:extLst>
            </p:cNvPr>
            <p:cNvGrpSpPr/>
            <p:nvPr/>
          </p:nvGrpSpPr>
          <p:grpSpPr>
            <a:xfrm>
              <a:off x="5531820" y="5541204"/>
              <a:ext cx="172234" cy="103703"/>
              <a:chOff x="5531820" y="5541204"/>
              <a:chExt cx="172234" cy="103703"/>
            </a:xfrm>
          </p:grpSpPr>
          <p:sp>
            <p:nvSpPr>
              <p:cNvPr id="261" name="Free-form: Shape 260">
                <a:extLst>
                  <a:ext uri="{FF2B5EF4-FFF2-40B4-BE49-F238E27FC236}">
                    <a16:creationId xmlns:a16="http://schemas.microsoft.com/office/drawing/2014/main" id="{9F6BCE6F-C633-907F-22E6-09A0E5BB306C}"/>
                  </a:ext>
                </a:extLst>
              </p:cNvPr>
              <p:cNvSpPr/>
              <p:nvPr/>
            </p:nvSpPr>
            <p:spPr>
              <a:xfrm>
                <a:off x="5555077" y="5541204"/>
                <a:ext cx="148977" cy="88243"/>
              </a:xfrm>
              <a:custGeom>
                <a:avLst/>
                <a:gdLst>
                  <a:gd name="connsiteX0" fmla="*/ 148977 w 148977"/>
                  <a:gd name="connsiteY0" fmla="*/ 0 h 88243"/>
                  <a:gd name="connsiteX1" fmla="*/ 148977 w 148977"/>
                  <a:gd name="connsiteY1" fmla="*/ 88111 h 88243"/>
                  <a:gd name="connsiteX2" fmla="*/ 0 w 148977"/>
                  <a:gd name="connsiteY2" fmla="*/ 88243 h 88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977" h="88243">
                    <a:moveTo>
                      <a:pt x="148977" y="0"/>
                    </a:moveTo>
                    <a:lnTo>
                      <a:pt x="148977" y="88111"/>
                    </a:lnTo>
                    <a:lnTo>
                      <a:pt x="0" y="88243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62" name="Free-form: Shape 261">
                <a:extLst>
                  <a:ext uri="{FF2B5EF4-FFF2-40B4-BE49-F238E27FC236}">
                    <a16:creationId xmlns:a16="http://schemas.microsoft.com/office/drawing/2014/main" id="{2D9BC8BC-9CFA-11CE-9F65-AEF5EE3193F4}"/>
                  </a:ext>
                </a:extLst>
              </p:cNvPr>
              <p:cNvSpPr/>
              <p:nvPr/>
            </p:nvSpPr>
            <p:spPr>
              <a:xfrm>
                <a:off x="5531820" y="5613899"/>
                <a:ext cx="31009" cy="31009"/>
              </a:xfrm>
              <a:custGeom>
                <a:avLst/>
                <a:gdLst>
                  <a:gd name="connsiteX0" fmla="*/ 0 w 31009"/>
                  <a:gd name="connsiteY0" fmla="*/ 15549 h 31009"/>
                  <a:gd name="connsiteX1" fmla="*/ 31009 w 31009"/>
                  <a:gd name="connsiteY1" fmla="*/ 0 h 31009"/>
                  <a:gd name="connsiteX2" fmla="*/ 23257 w 31009"/>
                  <a:gd name="connsiteY2" fmla="*/ 15549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49"/>
                    </a:moveTo>
                    <a:lnTo>
                      <a:pt x="31009" y="0"/>
                    </a:lnTo>
                    <a:lnTo>
                      <a:pt x="23257" y="15549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63" name="Free-form: Shape 262">
              <a:extLst>
                <a:ext uri="{FF2B5EF4-FFF2-40B4-BE49-F238E27FC236}">
                  <a16:creationId xmlns:a16="http://schemas.microsoft.com/office/drawing/2014/main" id="{A710D147-9A6C-3889-6EDC-036B8744FD9B}"/>
                </a:ext>
              </a:extLst>
            </p:cNvPr>
            <p:cNvSpPr/>
            <p:nvPr/>
          </p:nvSpPr>
          <p:spPr>
            <a:xfrm>
              <a:off x="4109292" y="5539344"/>
              <a:ext cx="354391" cy="4429"/>
            </a:xfrm>
            <a:custGeom>
              <a:avLst/>
              <a:gdLst>
                <a:gd name="connsiteX0" fmla="*/ 354392 w 354391"/>
                <a:gd name="connsiteY0" fmla="*/ 0 h 4429"/>
                <a:gd name="connsiteX1" fmla="*/ 0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354392" y="0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264" name="Free-form: Shape 263">
              <a:extLst>
                <a:ext uri="{FF2B5EF4-FFF2-40B4-BE49-F238E27FC236}">
                  <a16:creationId xmlns:a16="http://schemas.microsoft.com/office/drawing/2014/main" id="{2106E22F-F87E-584D-4A03-9F4AFA4A69AD}"/>
                </a:ext>
              </a:extLst>
            </p:cNvPr>
            <p:cNvSpPr/>
            <p:nvPr/>
          </p:nvSpPr>
          <p:spPr>
            <a:xfrm>
              <a:off x="4109292" y="5627942"/>
              <a:ext cx="354391" cy="4429"/>
            </a:xfrm>
            <a:custGeom>
              <a:avLst/>
              <a:gdLst>
                <a:gd name="connsiteX0" fmla="*/ 354392 w 354391"/>
                <a:gd name="connsiteY0" fmla="*/ 0 h 4429"/>
                <a:gd name="connsiteX1" fmla="*/ 0 w 354391"/>
                <a:gd name="connsiteY1" fmla="*/ 0 h 4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4391" h="4429">
                  <a:moveTo>
                    <a:pt x="354392" y="0"/>
                  </a:moveTo>
                  <a:lnTo>
                    <a:pt x="0" y="0"/>
                  </a:lnTo>
                </a:path>
              </a:pathLst>
            </a:custGeom>
            <a:noFill/>
            <a:ln w="8849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grpSp>
          <p:nvGrpSpPr>
            <p:cNvPr id="265" name="Graphic 4">
              <a:extLst>
                <a:ext uri="{FF2B5EF4-FFF2-40B4-BE49-F238E27FC236}">
                  <a16:creationId xmlns:a16="http://schemas.microsoft.com/office/drawing/2014/main" id="{C547A5CA-F227-BFD3-321D-59CACC00D092}"/>
                </a:ext>
              </a:extLst>
            </p:cNvPr>
            <p:cNvGrpSpPr/>
            <p:nvPr/>
          </p:nvGrpSpPr>
          <p:grpSpPr>
            <a:xfrm>
              <a:off x="4463684" y="5525080"/>
              <a:ext cx="172234" cy="31009"/>
              <a:chOff x="4463684" y="5525080"/>
              <a:chExt cx="172234" cy="31009"/>
            </a:xfrm>
          </p:grpSpPr>
          <p:sp>
            <p:nvSpPr>
              <p:cNvPr id="266" name="Free-form: Shape 265">
                <a:extLst>
                  <a:ext uri="{FF2B5EF4-FFF2-40B4-BE49-F238E27FC236}">
                    <a16:creationId xmlns:a16="http://schemas.microsoft.com/office/drawing/2014/main" id="{B842386E-DF8F-7685-D6B6-4992265F45E4}"/>
                  </a:ext>
                </a:extLst>
              </p:cNvPr>
              <p:cNvSpPr/>
              <p:nvPr/>
            </p:nvSpPr>
            <p:spPr>
              <a:xfrm>
                <a:off x="4463684" y="5540584"/>
                <a:ext cx="148977" cy="4429"/>
              </a:xfrm>
              <a:custGeom>
                <a:avLst/>
                <a:gdLst>
                  <a:gd name="connsiteX0" fmla="*/ 0 w 148977"/>
                  <a:gd name="connsiteY0" fmla="*/ 0 h 4429"/>
                  <a:gd name="connsiteX1" fmla="*/ 148977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0" y="0"/>
                    </a:moveTo>
                    <a:lnTo>
                      <a:pt x="14897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67" name="Free-form: Shape 266">
                <a:extLst>
                  <a:ext uri="{FF2B5EF4-FFF2-40B4-BE49-F238E27FC236}">
                    <a16:creationId xmlns:a16="http://schemas.microsoft.com/office/drawing/2014/main" id="{B55303AB-8761-630B-0DA6-4D9A6A917D38}"/>
                  </a:ext>
                </a:extLst>
              </p:cNvPr>
              <p:cNvSpPr/>
              <p:nvPr/>
            </p:nvSpPr>
            <p:spPr>
              <a:xfrm>
                <a:off x="4604909" y="5525080"/>
                <a:ext cx="31009" cy="31009"/>
              </a:xfrm>
              <a:custGeom>
                <a:avLst/>
                <a:gdLst>
                  <a:gd name="connsiteX0" fmla="*/ 31009 w 31009"/>
                  <a:gd name="connsiteY0" fmla="*/ 15505 h 31009"/>
                  <a:gd name="connsiteX1" fmla="*/ 0 w 31009"/>
                  <a:gd name="connsiteY1" fmla="*/ 31009 h 31009"/>
                  <a:gd name="connsiteX2" fmla="*/ 7752 w 31009"/>
                  <a:gd name="connsiteY2" fmla="*/ 15505 h 31009"/>
                  <a:gd name="connsiteX3" fmla="*/ 0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31009" y="15505"/>
                    </a:moveTo>
                    <a:lnTo>
                      <a:pt x="0" y="31009"/>
                    </a:lnTo>
                    <a:lnTo>
                      <a:pt x="7752" y="15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68" name="Graphic 4">
              <a:extLst>
                <a:ext uri="{FF2B5EF4-FFF2-40B4-BE49-F238E27FC236}">
                  <a16:creationId xmlns:a16="http://schemas.microsoft.com/office/drawing/2014/main" id="{B1F339E5-F5C4-BE60-8059-5FBFBA64371F}"/>
                </a:ext>
              </a:extLst>
            </p:cNvPr>
            <p:cNvGrpSpPr/>
            <p:nvPr/>
          </p:nvGrpSpPr>
          <p:grpSpPr>
            <a:xfrm>
              <a:off x="4468645" y="5613677"/>
              <a:ext cx="172234" cy="31009"/>
              <a:chOff x="4468645" y="5613677"/>
              <a:chExt cx="172234" cy="31009"/>
            </a:xfrm>
          </p:grpSpPr>
          <p:sp>
            <p:nvSpPr>
              <p:cNvPr id="269" name="Free-form: Shape 268">
                <a:extLst>
                  <a:ext uri="{FF2B5EF4-FFF2-40B4-BE49-F238E27FC236}">
                    <a16:creationId xmlns:a16="http://schemas.microsoft.com/office/drawing/2014/main" id="{AAB2D39C-EB48-334E-86E2-92B2C701B99D}"/>
                  </a:ext>
                </a:extLst>
              </p:cNvPr>
              <p:cNvSpPr/>
              <p:nvPr/>
            </p:nvSpPr>
            <p:spPr>
              <a:xfrm>
                <a:off x="4491902" y="5629182"/>
                <a:ext cx="148977" cy="4429"/>
              </a:xfrm>
              <a:custGeom>
                <a:avLst/>
                <a:gdLst>
                  <a:gd name="connsiteX0" fmla="*/ 148977 w 148977"/>
                  <a:gd name="connsiteY0" fmla="*/ 0 h 4429"/>
                  <a:gd name="connsiteX1" fmla="*/ 0 w 148977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8977" h="4429">
                    <a:moveTo>
                      <a:pt x="148977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0" name="Free-form: Shape 269">
                <a:extLst>
                  <a:ext uri="{FF2B5EF4-FFF2-40B4-BE49-F238E27FC236}">
                    <a16:creationId xmlns:a16="http://schemas.microsoft.com/office/drawing/2014/main" id="{BDAA391B-3405-B6A7-A4A3-90F414598B96}"/>
                  </a:ext>
                </a:extLst>
              </p:cNvPr>
              <p:cNvSpPr/>
              <p:nvPr/>
            </p:nvSpPr>
            <p:spPr>
              <a:xfrm>
                <a:off x="4468645" y="5613677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71" name="Graphic 4">
              <a:extLst>
                <a:ext uri="{FF2B5EF4-FFF2-40B4-BE49-F238E27FC236}">
                  <a16:creationId xmlns:a16="http://schemas.microsoft.com/office/drawing/2014/main" id="{E5944082-06AE-5BA8-67B9-C533231CD921}"/>
                </a:ext>
              </a:extLst>
            </p:cNvPr>
            <p:cNvGrpSpPr/>
            <p:nvPr/>
          </p:nvGrpSpPr>
          <p:grpSpPr>
            <a:xfrm>
              <a:off x="3385005" y="5944856"/>
              <a:ext cx="31009" cy="260832"/>
              <a:chOff x="3385005" y="5944856"/>
              <a:chExt cx="31009" cy="260832"/>
            </a:xfrm>
          </p:grpSpPr>
          <p:sp>
            <p:nvSpPr>
              <p:cNvPr id="272" name="Free-form: Shape 271">
                <a:extLst>
                  <a:ext uri="{FF2B5EF4-FFF2-40B4-BE49-F238E27FC236}">
                    <a16:creationId xmlns:a16="http://schemas.microsoft.com/office/drawing/2014/main" id="{D8CDDF74-A5DB-B0B9-17E6-87CD108E85A6}"/>
                  </a:ext>
                </a:extLst>
              </p:cNvPr>
              <p:cNvSpPr/>
              <p:nvPr/>
            </p:nvSpPr>
            <p:spPr>
              <a:xfrm>
                <a:off x="3400509" y="5968113"/>
                <a:ext cx="4429" cy="237575"/>
              </a:xfrm>
              <a:custGeom>
                <a:avLst/>
                <a:gdLst>
                  <a:gd name="connsiteX0" fmla="*/ 0 w 4429"/>
                  <a:gd name="connsiteY0" fmla="*/ 237575 h 237575"/>
                  <a:gd name="connsiteX1" fmla="*/ 0 w 4429"/>
                  <a:gd name="connsiteY1" fmla="*/ 0 h 237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237575">
                    <a:moveTo>
                      <a:pt x="0" y="237575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3" name="Free-form: Shape 272">
                <a:extLst>
                  <a:ext uri="{FF2B5EF4-FFF2-40B4-BE49-F238E27FC236}">
                    <a16:creationId xmlns:a16="http://schemas.microsoft.com/office/drawing/2014/main" id="{E3E445F7-E08E-05E2-34F7-594967B619D4}"/>
                  </a:ext>
                </a:extLst>
              </p:cNvPr>
              <p:cNvSpPr/>
              <p:nvPr/>
            </p:nvSpPr>
            <p:spPr>
              <a:xfrm>
                <a:off x="3385005" y="5944856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274" name="Picture 273">
              <a:extLst>
                <a:ext uri="{FF2B5EF4-FFF2-40B4-BE49-F238E27FC236}">
                  <a16:creationId xmlns:a16="http://schemas.microsoft.com/office/drawing/2014/main" id="{3D503CDC-778D-A591-04AA-2D89046195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205594" y="6008558"/>
              <a:ext cx="385400" cy="141756"/>
            </a:xfrm>
            <a:custGeom>
              <a:avLst/>
              <a:gdLst>
                <a:gd name="connsiteX0" fmla="*/ -1 w 385400"/>
                <a:gd name="connsiteY0" fmla="*/ -1 h 141756"/>
                <a:gd name="connsiteX1" fmla="*/ 385400 w 385400"/>
                <a:gd name="connsiteY1" fmla="*/ -1 h 141756"/>
                <a:gd name="connsiteX2" fmla="*/ 385400 w 385400"/>
                <a:gd name="connsiteY2" fmla="*/ 141756 h 141756"/>
                <a:gd name="connsiteX3" fmla="*/ -1 w 385400"/>
                <a:gd name="connsiteY3" fmla="*/ 141756 h 141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400" h="141756">
                  <a:moveTo>
                    <a:pt x="-1" y="-1"/>
                  </a:moveTo>
                  <a:lnTo>
                    <a:pt x="385400" y="-1"/>
                  </a:lnTo>
                  <a:lnTo>
                    <a:pt x="385400" y="141756"/>
                  </a:lnTo>
                  <a:lnTo>
                    <a:pt x="-1" y="141756"/>
                  </a:lnTo>
                  <a:close/>
                </a:path>
              </a:pathLst>
            </a:custGeom>
          </p:spPr>
        </p:pic>
        <p:grpSp>
          <p:nvGrpSpPr>
            <p:cNvPr id="275" name="Graphic 4">
              <a:extLst>
                <a:ext uri="{FF2B5EF4-FFF2-40B4-BE49-F238E27FC236}">
                  <a16:creationId xmlns:a16="http://schemas.microsoft.com/office/drawing/2014/main" id="{2B3C1B1D-4D9F-79FC-0A5E-04101674492B}"/>
                </a:ext>
              </a:extLst>
            </p:cNvPr>
            <p:cNvGrpSpPr/>
            <p:nvPr/>
          </p:nvGrpSpPr>
          <p:grpSpPr>
            <a:xfrm>
              <a:off x="3783695" y="2932528"/>
              <a:ext cx="31009" cy="172234"/>
              <a:chOff x="3783695" y="2932528"/>
              <a:chExt cx="31009" cy="172234"/>
            </a:xfrm>
          </p:grpSpPr>
          <p:sp>
            <p:nvSpPr>
              <p:cNvPr id="276" name="Free-form: Shape 275">
                <a:extLst>
                  <a:ext uri="{FF2B5EF4-FFF2-40B4-BE49-F238E27FC236}">
                    <a16:creationId xmlns:a16="http://schemas.microsoft.com/office/drawing/2014/main" id="{D0FB8FE8-8C6B-10B1-2FA0-2C76879A365B}"/>
                  </a:ext>
                </a:extLst>
              </p:cNvPr>
              <p:cNvSpPr/>
              <p:nvPr/>
            </p:nvSpPr>
            <p:spPr>
              <a:xfrm>
                <a:off x="3799200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77" name="Free-form: Shape 276">
                <a:extLst>
                  <a:ext uri="{FF2B5EF4-FFF2-40B4-BE49-F238E27FC236}">
                    <a16:creationId xmlns:a16="http://schemas.microsoft.com/office/drawing/2014/main" id="{FA9CEA48-F63A-096D-506F-55D0D24E5FE1}"/>
                  </a:ext>
                </a:extLst>
              </p:cNvPr>
              <p:cNvSpPr/>
              <p:nvPr/>
            </p:nvSpPr>
            <p:spPr>
              <a:xfrm>
                <a:off x="3783695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78" name="Free-form: Shape 277">
              <a:extLst>
                <a:ext uri="{FF2B5EF4-FFF2-40B4-BE49-F238E27FC236}">
                  <a16:creationId xmlns:a16="http://schemas.microsoft.com/office/drawing/2014/main" id="{B6C70795-B17B-D9FE-A125-445BF03A65F2}"/>
                </a:ext>
              </a:extLst>
            </p:cNvPr>
            <p:cNvSpPr/>
            <p:nvPr/>
          </p:nvSpPr>
          <p:spPr>
            <a:xfrm>
              <a:off x="3754901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79" name="Picture 278">
              <a:extLst>
                <a:ext uri="{FF2B5EF4-FFF2-40B4-BE49-F238E27FC236}">
                  <a16:creationId xmlns:a16="http://schemas.microsoft.com/office/drawing/2014/main" id="{8EB19EA0-2B2B-A72A-D850-5E6C39700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3697312" y="3215510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280" name="Graphic 4">
              <a:extLst>
                <a:ext uri="{FF2B5EF4-FFF2-40B4-BE49-F238E27FC236}">
                  <a16:creationId xmlns:a16="http://schemas.microsoft.com/office/drawing/2014/main" id="{0826BFA5-602C-22AB-7F34-9EC2FCE99703}"/>
                </a:ext>
              </a:extLst>
            </p:cNvPr>
            <p:cNvGrpSpPr/>
            <p:nvPr/>
          </p:nvGrpSpPr>
          <p:grpSpPr>
            <a:xfrm>
              <a:off x="3872293" y="2927567"/>
              <a:ext cx="31009" cy="172234"/>
              <a:chOff x="3872293" y="2927567"/>
              <a:chExt cx="31009" cy="172234"/>
            </a:xfrm>
          </p:grpSpPr>
          <p:sp>
            <p:nvSpPr>
              <p:cNvPr id="281" name="Free-form: Shape 280">
                <a:extLst>
                  <a:ext uri="{FF2B5EF4-FFF2-40B4-BE49-F238E27FC236}">
                    <a16:creationId xmlns:a16="http://schemas.microsoft.com/office/drawing/2014/main" id="{9906F491-C26A-BBE6-831C-8C260F6AAE81}"/>
                  </a:ext>
                </a:extLst>
              </p:cNvPr>
              <p:cNvSpPr/>
              <p:nvPr/>
            </p:nvSpPr>
            <p:spPr>
              <a:xfrm>
                <a:off x="3887798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82" name="Free-form: Shape 281">
                <a:extLst>
                  <a:ext uri="{FF2B5EF4-FFF2-40B4-BE49-F238E27FC236}">
                    <a16:creationId xmlns:a16="http://schemas.microsoft.com/office/drawing/2014/main" id="{1CC78D50-5B23-E01F-600A-8F53AE69EED3}"/>
                  </a:ext>
                </a:extLst>
              </p:cNvPr>
              <p:cNvSpPr/>
              <p:nvPr/>
            </p:nvSpPr>
            <p:spPr>
              <a:xfrm>
                <a:off x="3872293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283" name="Free-form: Shape 282">
              <a:extLst>
                <a:ext uri="{FF2B5EF4-FFF2-40B4-BE49-F238E27FC236}">
                  <a16:creationId xmlns:a16="http://schemas.microsoft.com/office/drawing/2014/main" id="{6A1FF5E4-3BC0-5158-132A-64D771145F82}"/>
                </a:ext>
              </a:extLst>
            </p:cNvPr>
            <p:cNvSpPr/>
            <p:nvPr/>
          </p:nvSpPr>
          <p:spPr>
            <a:xfrm>
              <a:off x="3754901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284" name="Picture 283">
              <a:extLst>
                <a:ext uri="{FF2B5EF4-FFF2-40B4-BE49-F238E27FC236}">
                  <a16:creationId xmlns:a16="http://schemas.microsoft.com/office/drawing/2014/main" id="{DB989ED1-C29B-5252-05C3-449D378C5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3697312" y="2683923"/>
              <a:ext cx="345531" cy="128466"/>
            </a:xfrm>
            <a:custGeom>
              <a:avLst/>
              <a:gdLst>
                <a:gd name="connsiteX0" fmla="*/ 6 w 345531"/>
                <a:gd name="connsiteY0" fmla="*/ -7 h 128466"/>
                <a:gd name="connsiteX1" fmla="*/ 345538 w 345531"/>
                <a:gd name="connsiteY1" fmla="*/ -7 h 128466"/>
                <a:gd name="connsiteX2" fmla="*/ 345538 w 345531"/>
                <a:gd name="connsiteY2" fmla="*/ 128460 h 128466"/>
                <a:gd name="connsiteX3" fmla="*/ 6 w 345531"/>
                <a:gd name="connsiteY3" fmla="*/ 128460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6" y="-7"/>
                  </a:moveTo>
                  <a:lnTo>
                    <a:pt x="345538" y="-7"/>
                  </a:lnTo>
                  <a:lnTo>
                    <a:pt x="345538" y="128460"/>
                  </a:lnTo>
                  <a:lnTo>
                    <a:pt x="6" y="128460"/>
                  </a:lnTo>
                  <a:close/>
                </a:path>
              </a:pathLst>
            </a:custGeom>
          </p:spPr>
        </p:pic>
        <p:grpSp>
          <p:nvGrpSpPr>
            <p:cNvPr id="285" name="Graphic 4">
              <a:extLst>
                <a:ext uri="{FF2B5EF4-FFF2-40B4-BE49-F238E27FC236}">
                  <a16:creationId xmlns:a16="http://schemas.microsoft.com/office/drawing/2014/main" id="{4A509C3A-3483-145D-446D-9F0F1C496CB2}"/>
                </a:ext>
              </a:extLst>
            </p:cNvPr>
            <p:cNvGrpSpPr/>
            <p:nvPr/>
          </p:nvGrpSpPr>
          <p:grpSpPr>
            <a:xfrm>
              <a:off x="3783784" y="3464116"/>
              <a:ext cx="31009" cy="172234"/>
              <a:chOff x="3783784" y="3464116"/>
              <a:chExt cx="31009" cy="172234"/>
            </a:xfrm>
          </p:grpSpPr>
          <p:sp>
            <p:nvSpPr>
              <p:cNvPr id="286" name="Free-form: Shape 285">
                <a:extLst>
                  <a:ext uri="{FF2B5EF4-FFF2-40B4-BE49-F238E27FC236}">
                    <a16:creationId xmlns:a16="http://schemas.microsoft.com/office/drawing/2014/main" id="{9A7F8369-214C-DB4C-5E55-B76B877CE54C}"/>
                  </a:ext>
                </a:extLst>
              </p:cNvPr>
              <p:cNvSpPr/>
              <p:nvPr/>
            </p:nvSpPr>
            <p:spPr>
              <a:xfrm>
                <a:off x="3798314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87" name="Free-form: Shape 286">
                <a:extLst>
                  <a:ext uri="{FF2B5EF4-FFF2-40B4-BE49-F238E27FC236}">
                    <a16:creationId xmlns:a16="http://schemas.microsoft.com/office/drawing/2014/main" id="{C76FD26C-B02D-328F-7491-9B5DE1E71ED1}"/>
                  </a:ext>
                </a:extLst>
              </p:cNvPr>
              <p:cNvSpPr/>
              <p:nvPr/>
            </p:nvSpPr>
            <p:spPr>
              <a:xfrm>
                <a:off x="3783784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88" name="Graphic 4">
              <a:extLst>
                <a:ext uri="{FF2B5EF4-FFF2-40B4-BE49-F238E27FC236}">
                  <a16:creationId xmlns:a16="http://schemas.microsoft.com/office/drawing/2014/main" id="{CB2813F1-38D2-4DAE-C145-D77075338936}"/>
                </a:ext>
              </a:extLst>
            </p:cNvPr>
            <p:cNvGrpSpPr/>
            <p:nvPr/>
          </p:nvGrpSpPr>
          <p:grpSpPr>
            <a:xfrm>
              <a:off x="3871319" y="3459154"/>
              <a:ext cx="31009" cy="172234"/>
              <a:chOff x="3871319" y="3459154"/>
              <a:chExt cx="31009" cy="172234"/>
            </a:xfrm>
          </p:grpSpPr>
          <p:sp>
            <p:nvSpPr>
              <p:cNvPr id="289" name="Free-form: Shape 288">
                <a:extLst>
                  <a:ext uri="{FF2B5EF4-FFF2-40B4-BE49-F238E27FC236}">
                    <a16:creationId xmlns:a16="http://schemas.microsoft.com/office/drawing/2014/main" id="{0333BCF9-369F-CAE5-3AC3-18D04411C16D}"/>
                  </a:ext>
                </a:extLst>
              </p:cNvPr>
              <p:cNvSpPr/>
              <p:nvPr/>
            </p:nvSpPr>
            <p:spPr>
              <a:xfrm>
                <a:off x="3886823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0" name="Free-form: Shape 289">
                <a:extLst>
                  <a:ext uri="{FF2B5EF4-FFF2-40B4-BE49-F238E27FC236}">
                    <a16:creationId xmlns:a16="http://schemas.microsoft.com/office/drawing/2014/main" id="{A9A97E35-DED6-DA39-807C-7AB4CA2F2CA1}"/>
                  </a:ext>
                </a:extLst>
              </p:cNvPr>
              <p:cNvSpPr/>
              <p:nvPr/>
            </p:nvSpPr>
            <p:spPr>
              <a:xfrm>
                <a:off x="3871319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1" name="Graphic 4">
              <a:extLst>
                <a:ext uri="{FF2B5EF4-FFF2-40B4-BE49-F238E27FC236}">
                  <a16:creationId xmlns:a16="http://schemas.microsoft.com/office/drawing/2014/main" id="{0B31B98F-7042-1E6A-EFDD-45A72B18C1A9}"/>
                </a:ext>
              </a:extLst>
            </p:cNvPr>
            <p:cNvGrpSpPr/>
            <p:nvPr/>
          </p:nvGrpSpPr>
          <p:grpSpPr>
            <a:xfrm>
              <a:off x="3784714" y="2400941"/>
              <a:ext cx="30964" cy="172234"/>
              <a:chOff x="3784714" y="2400941"/>
              <a:chExt cx="30964" cy="172234"/>
            </a:xfrm>
          </p:grpSpPr>
          <p:sp>
            <p:nvSpPr>
              <p:cNvPr id="292" name="Free-form: Shape 291">
                <a:extLst>
                  <a:ext uri="{FF2B5EF4-FFF2-40B4-BE49-F238E27FC236}">
                    <a16:creationId xmlns:a16="http://schemas.microsoft.com/office/drawing/2014/main" id="{D638E704-2E14-D62D-F7C3-37D5730CFEAC}"/>
                  </a:ext>
                </a:extLst>
              </p:cNvPr>
              <p:cNvSpPr/>
              <p:nvPr/>
            </p:nvSpPr>
            <p:spPr>
              <a:xfrm>
                <a:off x="3799200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3" name="Free-form: Shape 292">
                <a:extLst>
                  <a:ext uri="{FF2B5EF4-FFF2-40B4-BE49-F238E27FC236}">
                    <a16:creationId xmlns:a16="http://schemas.microsoft.com/office/drawing/2014/main" id="{6FB17CE9-692F-01B9-2966-09B3D4A9C9C3}"/>
                  </a:ext>
                </a:extLst>
              </p:cNvPr>
              <p:cNvSpPr/>
              <p:nvPr/>
            </p:nvSpPr>
            <p:spPr>
              <a:xfrm>
                <a:off x="3784714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4" name="Graphic 4">
              <a:extLst>
                <a:ext uri="{FF2B5EF4-FFF2-40B4-BE49-F238E27FC236}">
                  <a16:creationId xmlns:a16="http://schemas.microsoft.com/office/drawing/2014/main" id="{6ABC764C-44CC-C65A-10F1-03463F116028}"/>
                </a:ext>
              </a:extLst>
            </p:cNvPr>
            <p:cNvGrpSpPr/>
            <p:nvPr/>
          </p:nvGrpSpPr>
          <p:grpSpPr>
            <a:xfrm>
              <a:off x="3799200" y="2395980"/>
              <a:ext cx="104102" cy="172234"/>
              <a:chOff x="3799200" y="2395980"/>
              <a:chExt cx="104102" cy="172234"/>
            </a:xfrm>
          </p:grpSpPr>
          <p:sp>
            <p:nvSpPr>
              <p:cNvPr id="295" name="Free-form: Shape 294">
                <a:extLst>
                  <a:ext uri="{FF2B5EF4-FFF2-40B4-BE49-F238E27FC236}">
                    <a16:creationId xmlns:a16="http://schemas.microsoft.com/office/drawing/2014/main" id="{1AFACE48-4973-F786-E9F6-DC46EBE689E9}"/>
                  </a:ext>
                </a:extLst>
              </p:cNvPr>
              <p:cNvSpPr/>
              <p:nvPr/>
            </p:nvSpPr>
            <p:spPr>
              <a:xfrm>
                <a:off x="3799200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6" name="Free-form: Shape 295">
                <a:extLst>
                  <a:ext uri="{FF2B5EF4-FFF2-40B4-BE49-F238E27FC236}">
                    <a16:creationId xmlns:a16="http://schemas.microsoft.com/office/drawing/2014/main" id="{3BA21A84-6BDE-E1DE-78AA-E4299496555C}"/>
                  </a:ext>
                </a:extLst>
              </p:cNvPr>
              <p:cNvSpPr/>
              <p:nvPr/>
            </p:nvSpPr>
            <p:spPr>
              <a:xfrm>
                <a:off x="3872293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297" name="Graphic 4">
              <a:extLst>
                <a:ext uri="{FF2B5EF4-FFF2-40B4-BE49-F238E27FC236}">
                  <a16:creationId xmlns:a16="http://schemas.microsoft.com/office/drawing/2014/main" id="{9DF7C6D9-38B8-58BD-B545-944B1266ECD0}"/>
                </a:ext>
              </a:extLst>
            </p:cNvPr>
            <p:cNvGrpSpPr/>
            <p:nvPr/>
          </p:nvGrpSpPr>
          <p:grpSpPr>
            <a:xfrm>
              <a:off x="4669674" y="2932528"/>
              <a:ext cx="31009" cy="172234"/>
              <a:chOff x="4669674" y="2932528"/>
              <a:chExt cx="31009" cy="172234"/>
            </a:xfrm>
          </p:grpSpPr>
          <p:sp>
            <p:nvSpPr>
              <p:cNvPr id="298" name="Free-form: Shape 297">
                <a:extLst>
                  <a:ext uri="{FF2B5EF4-FFF2-40B4-BE49-F238E27FC236}">
                    <a16:creationId xmlns:a16="http://schemas.microsoft.com/office/drawing/2014/main" id="{01F7BD8F-1905-A660-44B8-788F2516AD5F}"/>
                  </a:ext>
                </a:extLst>
              </p:cNvPr>
              <p:cNvSpPr/>
              <p:nvPr/>
            </p:nvSpPr>
            <p:spPr>
              <a:xfrm>
                <a:off x="4685179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299" name="Free-form: Shape 298">
                <a:extLst>
                  <a:ext uri="{FF2B5EF4-FFF2-40B4-BE49-F238E27FC236}">
                    <a16:creationId xmlns:a16="http://schemas.microsoft.com/office/drawing/2014/main" id="{3D9DEF27-787B-0B05-F0B9-EAC820859CE5}"/>
                  </a:ext>
                </a:extLst>
              </p:cNvPr>
              <p:cNvSpPr/>
              <p:nvPr/>
            </p:nvSpPr>
            <p:spPr>
              <a:xfrm>
                <a:off x="4669674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00" name="Free-form: Shape 299">
              <a:extLst>
                <a:ext uri="{FF2B5EF4-FFF2-40B4-BE49-F238E27FC236}">
                  <a16:creationId xmlns:a16="http://schemas.microsoft.com/office/drawing/2014/main" id="{B1F07648-4981-96D1-F95B-FB02490A6630}"/>
                </a:ext>
              </a:extLst>
            </p:cNvPr>
            <p:cNvSpPr/>
            <p:nvPr/>
          </p:nvSpPr>
          <p:spPr>
            <a:xfrm>
              <a:off x="4640880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01" name="Picture 300">
              <a:extLst>
                <a:ext uri="{FF2B5EF4-FFF2-40B4-BE49-F238E27FC236}">
                  <a16:creationId xmlns:a16="http://schemas.microsoft.com/office/drawing/2014/main" id="{E89FF53E-2745-098D-BA32-44F970427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4576646" y="3215510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302" name="Graphic 4">
              <a:extLst>
                <a:ext uri="{FF2B5EF4-FFF2-40B4-BE49-F238E27FC236}">
                  <a16:creationId xmlns:a16="http://schemas.microsoft.com/office/drawing/2014/main" id="{C2E25649-252C-29E6-2CAE-43D84693E84B}"/>
                </a:ext>
              </a:extLst>
            </p:cNvPr>
            <p:cNvGrpSpPr/>
            <p:nvPr/>
          </p:nvGrpSpPr>
          <p:grpSpPr>
            <a:xfrm>
              <a:off x="4758272" y="2927567"/>
              <a:ext cx="31009" cy="172234"/>
              <a:chOff x="4758272" y="2927567"/>
              <a:chExt cx="31009" cy="172234"/>
            </a:xfrm>
          </p:grpSpPr>
          <p:sp>
            <p:nvSpPr>
              <p:cNvPr id="303" name="Free-form: Shape 302">
                <a:extLst>
                  <a:ext uri="{FF2B5EF4-FFF2-40B4-BE49-F238E27FC236}">
                    <a16:creationId xmlns:a16="http://schemas.microsoft.com/office/drawing/2014/main" id="{C3C5A3F9-D0E4-40D8-287E-19C537926A56}"/>
                  </a:ext>
                </a:extLst>
              </p:cNvPr>
              <p:cNvSpPr/>
              <p:nvPr/>
            </p:nvSpPr>
            <p:spPr>
              <a:xfrm>
                <a:off x="4773777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04" name="Free-form: Shape 303">
                <a:extLst>
                  <a:ext uri="{FF2B5EF4-FFF2-40B4-BE49-F238E27FC236}">
                    <a16:creationId xmlns:a16="http://schemas.microsoft.com/office/drawing/2014/main" id="{01AD339E-5644-FDBA-CE94-830C170E22DD}"/>
                  </a:ext>
                </a:extLst>
              </p:cNvPr>
              <p:cNvSpPr/>
              <p:nvPr/>
            </p:nvSpPr>
            <p:spPr>
              <a:xfrm>
                <a:off x="4758272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05" name="Free-form: Shape 304">
              <a:extLst>
                <a:ext uri="{FF2B5EF4-FFF2-40B4-BE49-F238E27FC236}">
                  <a16:creationId xmlns:a16="http://schemas.microsoft.com/office/drawing/2014/main" id="{B3BBD55A-2E22-271E-0717-54502BE7171E}"/>
                </a:ext>
              </a:extLst>
            </p:cNvPr>
            <p:cNvSpPr/>
            <p:nvPr/>
          </p:nvSpPr>
          <p:spPr>
            <a:xfrm>
              <a:off x="4640880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06" name="Picture 305">
              <a:extLst>
                <a:ext uri="{FF2B5EF4-FFF2-40B4-BE49-F238E27FC236}">
                  <a16:creationId xmlns:a16="http://schemas.microsoft.com/office/drawing/2014/main" id="{D1B917C6-E5FC-FE28-15F3-B5E04CE6A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4576646" y="2683923"/>
              <a:ext cx="345531" cy="128466"/>
            </a:xfrm>
            <a:custGeom>
              <a:avLst/>
              <a:gdLst>
                <a:gd name="connsiteX0" fmla="*/ 5 w 345531"/>
                <a:gd name="connsiteY0" fmla="*/ -6 h 128466"/>
                <a:gd name="connsiteX1" fmla="*/ 345536 w 345531"/>
                <a:gd name="connsiteY1" fmla="*/ -6 h 128466"/>
                <a:gd name="connsiteX2" fmla="*/ 345536 w 345531"/>
                <a:gd name="connsiteY2" fmla="*/ 128461 h 128466"/>
                <a:gd name="connsiteX3" fmla="*/ 5 w 345531"/>
                <a:gd name="connsiteY3" fmla="*/ 128461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5" y="-6"/>
                  </a:moveTo>
                  <a:lnTo>
                    <a:pt x="345536" y="-6"/>
                  </a:lnTo>
                  <a:lnTo>
                    <a:pt x="345536" y="128461"/>
                  </a:lnTo>
                  <a:lnTo>
                    <a:pt x="5" y="128461"/>
                  </a:lnTo>
                  <a:close/>
                </a:path>
              </a:pathLst>
            </a:custGeom>
          </p:spPr>
        </p:pic>
        <p:grpSp>
          <p:nvGrpSpPr>
            <p:cNvPr id="307" name="Graphic 4">
              <a:extLst>
                <a:ext uri="{FF2B5EF4-FFF2-40B4-BE49-F238E27FC236}">
                  <a16:creationId xmlns:a16="http://schemas.microsoft.com/office/drawing/2014/main" id="{3428D153-EC99-7A7D-2A38-4D0096E0B435}"/>
                </a:ext>
              </a:extLst>
            </p:cNvPr>
            <p:cNvGrpSpPr/>
            <p:nvPr/>
          </p:nvGrpSpPr>
          <p:grpSpPr>
            <a:xfrm>
              <a:off x="4669763" y="3464116"/>
              <a:ext cx="31009" cy="172234"/>
              <a:chOff x="4669763" y="3464116"/>
              <a:chExt cx="31009" cy="172234"/>
            </a:xfrm>
          </p:grpSpPr>
          <p:sp>
            <p:nvSpPr>
              <p:cNvPr id="308" name="Free-form: Shape 307">
                <a:extLst>
                  <a:ext uri="{FF2B5EF4-FFF2-40B4-BE49-F238E27FC236}">
                    <a16:creationId xmlns:a16="http://schemas.microsoft.com/office/drawing/2014/main" id="{F2F36ADF-02A5-606B-17D1-278C159E8FFB}"/>
                  </a:ext>
                </a:extLst>
              </p:cNvPr>
              <p:cNvSpPr/>
              <p:nvPr/>
            </p:nvSpPr>
            <p:spPr>
              <a:xfrm>
                <a:off x="4684293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09" name="Free-form: Shape 308">
                <a:extLst>
                  <a:ext uri="{FF2B5EF4-FFF2-40B4-BE49-F238E27FC236}">
                    <a16:creationId xmlns:a16="http://schemas.microsoft.com/office/drawing/2014/main" id="{EA05B7DE-FE28-D2C9-FD78-FAD371E2E597}"/>
                  </a:ext>
                </a:extLst>
              </p:cNvPr>
              <p:cNvSpPr/>
              <p:nvPr/>
            </p:nvSpPr>
            <p:spPr>
              <a:xfrm>
                <a:off x="4669763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0" name="Graphic 4">
              <a:extLst>
                <a:ext uri="{FF2B5EF4-FFF2-40B4-BE49-F238E27FC236}">
                  <a16:creationId xmlns:a16="http://schemas.microsoft.com/office/drawing/2014/main" id="{96775C8B-6A27-89A0-B1DA-BE01A9D691C4}"/>
                </a:ext>
              </a:extLst>
            </p:cNvPr>
            <p:cNvGrpSpPr/>
            <p:nvPr/>
          </p:nvGrpSpPr>
          <p:grpSpPr>
            <a:xfrm>
              <a:off x="4757298" y="3459154"/>
              <a:ext cx="31009" cy="172234"/>
              <a:chOff x="4757298" y="3459154"/>
              <a:chExt cx="31009" cy="172234"/>
            </a:xfrm>
          </p:grpSpPr>
          <p:sp>
            <p:nvSpPr>
              <p:cNvPr id="311" name="Free-form: Shape 310">
                <a:extLst>
                  <a:ext uri="{FF2B5EF4-FFF2-40B4-BE49-F238E27FC236}">
                    <a16:creationId xmlns:a16="http://schemas.microsoft.com/office/drawing/2014/main" id="{BA1CED24-E900-3B07-753A-1DFC7387B731}"/>
                  </a:ext>
                </a:extLst>
              </p:cNvPr>
              <p:cNvSpPr/>
              <p:nvPr/>
            </p:nvSpPr>
            <p:spPr>
              <a:xfrm>
                <a:off x="4772802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2" name="Free-form: Shape 311">
                <a:extLst>
                  <a:ext uri="{FF2B5EF4-FFF2-40B4-BE49-F238E27FC236}">
                    <a16:creationId xmlns:a16="http://schemas.microsoft.com/office/drawing/2014/main" id="{2BEA0D84-B9CE-E751-CD3C-652F6CC5BDFA}"/>
                  </a:ext>
                </a:extLst>
              </p:cNvPr>
              <p:cNvSpPr/>
              <p:nvPr/>
            </p:nvSpPr>
            <p:spPr>
              <a:xfrm>
                <a:off x="4757298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3" name="Graphic 4">
              <a:extLst>
                <a:ext uri="{FF2B5EF4-FFF2-40B4-BE49-F238E27FC236}">
                  <a16:creationId xmlns:a16="http://schemas.microsoft.com/office/drawing/2014/main" id="{3988DC06-BCF3-37E4-D2E2-0E997ADA89AD}"/>
                </a:ext>
              </a:extLst>
            </p:cNvPr>
            <p:cNvGrpSpPr/>
            <p:nvPr/>
          </p:nvGrpSpPr>
          <p:grpSpPr>
            <a:xfrm>
              <a:off x="4670693" y="2400941"/>
              <a:ext cx="30964" cy="172234"/>
              <a:chOff x="4670693" y="2400941"/>
              <a:chExt cx="30964" cy="172234"/>
            </a:xfrm>
          </p:grpSpPr>
          <p:sp>
            <p:nvSpPr>
              <p:cNvPr id="314" name="Free-form: Shape 313">
                <a:extLst>
                  <a:ext uri="{FF2B5EF4-FFF2-40B4-BE49-F238E27FC236}">
                    <a16:creationId xmlns:a16="http://schemas.microsoft.com/office/drawing/2014/main" id="{9E28AD7B-1958-B4C8-0F05-3D66A3C7671B}"/>
                  </a:ext>
                </a:extLst>
              </p:cNvPr>
              <p:cNvSpPr/>
              <p:nvPr/>
            </p:nvSpPr>
            <p:spPr>
              <a:xfrm>
                <a:off x="4685179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5" name="Free-form: Shape 314">
                <a:extLst>
                  <a:ext uri="{FF2B5EF4-FFF2-40B4-BE49-F238E27FC236}">
                    <a16:creationId xmlns:a16="http://schemas.microsoft.com/office/drawing/2014/main" id="{4AC30B85-6D04-9269-1838-C7936A6DFFAD}"/>
                  </a:ext>
                </a:extLst>
              </p:cNvPr>
              <p:cNvSpPr/>
              <p:nvPr/>
            </p:nvSpPr>
            <p:spPr>
              <a:xfrm>
                <a:off x="4670693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6" name="Graphic 4">
              <a:extLst>
                <a:ext uri="{FF2B5EF4-FFF2-40B4-BE49-F238E27FC236}">
                  <a16:creationId xmlns:a16="http://schemas.microsoft.com/office/drawing/2014/main" id="{6ECD90EE-BAAE-03C6-49A2-9A4ABD60D9CB}"/>
                </a:ext>
              </a:extLst>
            </p:cNvPr>
            <p:cNvGrpSpPr/>
            <p:nvPr/>
          </p:nvGrpSpPr>
          <p:grpSpPr>
            <a:xfrm>
              <a:off x="4685179" y="2395980"/>
              <a:ext cx="104102" cy="172234"/>
              <a:chOff x="4685179" y="2395980"/>
              <a:chExt cx="104102" cy="172234"/>
            </a:xfrm>
          </p:grpSpPr>
          <p:sp>
            <p:nvSpPr>
              <p:cNvPr id="317" name="Free-form: Shape 316">
                <a:extLst>
                  <a:ext uri="{FF2B5EF4-FFF2-40B4-BE49-F238E27FC236}">
                    <a16:creationId xmlns:a16="http://schemas.microsoft.com/office/drawing/2014/main" id="{D2B2E112-9B83-991B-E0AC-6D8D9F57F587}"/>
                  </a:ext>
                </a:extLst>
              </p:cNvPr>
              <p:cNvSpPr/>
              <p:nvPr/>
            </p:nvSpPr>
            <p:spPr>
              <a:xfrm>
                <a:off x="4685179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18" name="Free-form: Shape 317">
                <a:extLst>
                  <a:ext uri="{FF2B5EF4-FFF2-40B4-BE49-F238E27FC236}">
                    <a16:creationId xmlns:a16="http://schemas.microsoft.com/office/drawing/2014/main" id="{FF6CF70D-ACEA-AC5D-36BE-FF9E5AB1F46F}"/>
                  </a:ext>
                </a:extLst>
              </p:cNvPr>
              <p:cNvSpPr/>
              <p:nvPr/>
            </p:nvSpPr>
            <p:spPr>
              <a:xfrm>
                <a:off x="4758272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19" name="Graphic 4">
              <a:extLst>
                <a:ext uri="{FF2B5EF4-FFF2-40B4-BE49-F238E27FC236}">
                  <a16:creationId xmlns:a16="http://schemas.microsoft.com/office/drawing/2014/main" id="{9749AC8B-8DB5-13C2-4B2D-85F8C3D442FA}"/>
                </a:ext>
              </a:extLst>
            </p:cNvPr>
            <p:cNvGrpSpPr/>
            <p:nvPr/>
          </p:nvGrpSpPr>
          <p:grpSpPr>
            <a:xfrm>
              <a:off x="5024066" y="2932528"/>
              <a:ext cx="31009" cy="172234"/>
              <a:chOff x="5024066" y="2932528"/>
              <a:chExt cx="31009" cy="172234"/>
            </a:xfrm>
          </p:grpSpPr>
          <p:sp>
            <p:nvSpPr>
              <p:cNvPr id="320" name="Free-form: Shape 319">
                <a:extLst>
                  <a:ext uri="{FF2B5EF4-FFF2-40B4-BE49-F238E27FC236}">
                    <a16:creationId xmlns:a16="http://schemas.microsoft.com/office/drawing/2014/main" id="{AE069F75-011E-E41F-8420-9D3E22F8A6AA}"/>
                  </a:ext>
                </a:extLst>
              </p:cNvPr>
              <p:cNvSpPr/>
              <p:nvPr/>
            </p:nvSpPr>
            <p:spPr>
              <a:xfrm>
                <a:off x="5039570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1" name="Free-form: Shape 320">
                <a:extLst>
                  <a:ext uri="{FF2B5EF4-FFF2-40B4-BE49-F238E27FC236}">
                    <a16:creationId xmlns:a16="http://schemas.microsoft.com/office/drawing/2014/main" id="{D966C1B6-C522-D625-F799-CC0E2EE03B3C}"/>
                  </a:ext>
                </a:extLst>
              </p:cNvPr>
              <p:cNvSpPr/>
              <p:nvPr/>
            </p:nvSpPr>
            <p:spPr>
              <a:xfrm>
                <a:off x="5024066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22" name="Free-form: Shape 321">
              <a:extLst>
                <a:ext uri="{FF2B5EF4-FFF2-40B4-BE49-F238E27FC236}">
                  <a16:creationId xmlns:a16="http://schemas.microsoft.com/office/drawing/2014/main" id="{13A38E8A-AB74-AECE-B3C0-5CC95BCF1F18}"/>
                </a:ext>
              </a:extLst>
            </p:cNvPr>
            <p:cNvSpPr/>
            <p:nvPr/>
          </p:nvSpPr>
          <p:spPr>
            <a:xfrm>
              <a:off x="4995271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23" name="Picture 322">
              <a:extLst>
                <a:ext uri="{FF2B5EF4-FFF2-40B4-BE49-F238E27FC236}">
                  <a16:creationId xmlns:a16="http://schemas.microsoft.com/office/drawing/2014/main" id="{CCCE7A75-8FB0-9BDA-05C6-FBE27168C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4924393" y="3215510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324" name="Graphic 4">
              <a:extLst>
                <a:ext uri="{FF2B5EF4-FFF2-40B4-BE49-F238E27FC236}">
                  <a16:creationId xmlns:a16="http://schemas.microsoft.com/office/drawing/2014/main" id="{81705657-96AE-813A-5904-6EA3DAC94AA9}"/>
                </a:ext>
              </a:extLst>
            </p:cNvPr>
            <p:cNvGrpSpPr/>
            <p:nvPr/>
          </p:nvGrpSpPr>
          <p:grpSpPr>
            <a:xfrm>
              <a:off x="5112664" y="2927567"/>
              <a:ext cx="31009" cy="172234"/>
              <a:chOff x="5112664" y="2927567"/>
              <a:chExt cx="31009" cy="172234"/>
            </a:xfrm>
          </p:grpSpPr>
          <p:sp>
            <p:nvSpPr>
              <p:cNvPr id="325" name="Free-form: Shape 324">
                <a:extLst>
                  <a:ext uri="{FF2B5EF4-FFF2-40B4-BE49-F238E27FC236}">
                    <a16:creationId xmlns:a16="http://schemas.microsoft.com/office/drawing/2014/main" id="{BEA2F125-6650-4A81-24B7-34F42F778C3B}"/>
                  </a:ext>
                </a:extLst>
              </p:cNvPr>
              <p:cNvSpPr/>
              <p:nvPr/>
            </p:nvSpPr>
            <p:spPr>
              <a:xfrm>
                <a:off x="5128168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26" name="Free-form: Shape 325">
                <a:extLst>
                  <a:ext uri="{FF2B5EF4-FFF2-40B4-BE49-F238E27FC236}">
                    <a16:creationId xmlns:a16="http://schemas.microsoft.com/office/drawing/2014/main" id="{42AF0983-EBA8-6D07-542C-B4E1930C320B}"/>
                  </a:ext>
                </a:extLst>
              </p:cNvPr>
              <p:cNvSpPr/>
              <p:nvPr/>
            </p:nvSpPr>
            <p:spPr>
              <a:xfrm>
                <a:off x="5112664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27" name="Free-form: Shape 326">
              <a:extLst>
                <a:ext uri="{FF2B5EF4-FFF2-40B4-BE49-F238E27FC236}">
                  <a16:creationId xmlns:a16="http://schemas.microsoft.com/office/drawing/2014/main" id="{B7340216-2F80-D185-79EB-561756100B72}"/>
                </a:ext>
              </a:extLst>
            </p:cNvPr>
            <p:cNvSpPr/>
            <p:nvPr/>
          </p:nvSpPr>
          <p:spPr>
            <a:xfrm>
              <a:off x="4995271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28" name="Picture 327">
              <a:extLst>
                <a:ext uri="{FF2B5EF4-FFF2-40B4-BE49-F238E27FC236}">
                  <a16:creationId xmlns:a16="http://schemas.microsoft.com/office/drawing/2014/main" id="{2365B731-7B5C-1DE9-BB55-D40746A5E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4924393" y="2683923"/>
              <a:ext cx="345531" cy="128466"/>
            </a:xfrm>
            <a:custGeom>
              <a:avLst/>
              <a:gdLst>
                <a:gd name="connsiteX0" fmla="*/ 3 w 345531"/>
                <a:gd name="connsiteY0" fmla="*/ -4 h 128466"/>
                <a:gd name="connsiteX1" fmla="*/ 345535 w 345531"/>
                <a:gd name="connsiteY1" fmla="*/ -4 h 128466"/>
                <a:gd name="connsiteX2" fmla="*/ 345535 w 345531"/>
                <a:gd name="connsiteY2" fmla="*/ 128463 h 128466"/>
                <a:gd name="connsiteX3" fmla="*/ 3 w 345531"/>
                <a:gd name="connsiteY3" fmla="*/ 128463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3" y="-4"/>
                  </a:moveTo>
                  <a:lnTo>
                    <a:pt x="345535" y="-4"/>
                  </a:lnTo>
                  <a:lnTo>
                    <a:pt x="345535" y="128463"/>
                  </a:lnTo>
                  <a:lnTo>
                    <a:pt x="3" y="128463"/>
                  </a:lnTo>
                  <a:close/>
                </a:path>
              </a:pathLst>
            </a:custGeom>
          </p:spPr>
        </p:pic>
        <p:grpSp>
          <p:nvGrpSpPr>
            <p:cNvPr id="329" name="Graphic 4">
              <a:extLst>
                <a:ext uri="{FF2B5EF4-FFF2-40B4-BE49-F238E27FC236}">
                  <a16:creationId xmlns:a16="http://schemas.microsoft.com/office/drawing/2014/main" id="{E6C81A17-94C7-9E38-E29E-49CE2D739B7B}"/>
                </a:ext>
              </a:extLst>
            </p:cNvPr>
            <p:cNvGrpSpPr/>
            <p:nvPr/>
          </p:nvGrpSpPr>
          <p:grpSpPr>
            <a:xfrm>
              <a:off x="5024154" y="3464116"/>
              <a:ext cx="31009" cy="172234"/>
              <a:chOff x="5024154" y="3464116"/>
              <a:chExt cx="31009" cy="172234"/>
            </a:xfrm>
          </p:grpSpPr>
          <p:sp>
            <p:nvSpPr>
              <p:cNvPr id="330" name="Free-form: Shape 329">
                <a:extLst>
                  <a:ext uri="{FF2B5EF4-FFF2-40B4-BE49-F238E27FC236}">
                    <a16:creationId xmlns:a16="http://schemas.microsoft.com/office/drawing/2014/main" id="{FF88C542-866D-7337-C21D-067C99A49C63}"/>
                  </a:ext>
                </a:extLst>
              </p:cNvPr>
              <p:cNvSpPr/>
              <p:nvPr/>
            </p:nvSpPr>
            <p:spPr>
              <a:xfrm>
                <a:off x="5038684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1" name="Free-form: Shape 330">
                <a:extLst>
                  <a:ext uri="{FF2B5EF4-FFF2-40B4-BE49-F238E27FC236}">
                    <a16:creationId xmlns:a16="http://schemas.microsoft.com/office/drawing/2014/main" id="{8644DF9A-A1FA-C9C1-7FF6-EA7786096C09}"/>
                  </a:ext>
                </a:extLst>
              </p:cNvPr>
              <p:cNvSpPr/>
              <p:nvPr/>
            </p:nvSpPr>
            <p:spPr>
              <a:xfrm>
                <a:off x="5024154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2" name="Graphic 4">
              <a:extLst>
                <a:ext uri="{FF2B5EF4-FFF2-40B4-BE49-F238E27FC236}">
                  <a16:creationId xmlns:a16="http://schemas.microsoft.com/office/drawing/2014/main" id="{11B64333-B789-42D3-5685-67A7CEFCC746}"/>
                </a:ext>
              </a:extLst>
            </p:cNvPr>
            <p:cNvGrpSpPr/>
            <p:nvPr/>
          </p:nvGrpSpPr>
          <p:grpSpPr>
            <a:xfrm>
              <a:off x="5111689" y="3459154"/>
              <a:ext cx="31009" cy="172234"/>
              <a:chOff x="5111689" y="3459154"/>
              <a:chExt cx="31009" cy="172234"/>
            </a:xfrm>
          </p:grpSpPr>
          <p:sp>
            <p:nvSpPr>
              <p:cNvPr id="333" name="Free-form: Shape 332">
                <a:extLst>
                  <a:ext uri="{FF2B5EF4-FFF2-40B4-BE49-F238E27FC236}">
                    <a16:creationId xmlns:a16="http://schemas.microsoft.com/office/drawing/2014/main" id="{91BED4B6-21F3-2A92-B583-5DAA5D8DCA68}"/>
                  </a:ext>
                </a:extLst>
              </p:cNvPr>
              <p:cNvSpPr/>
              <p:nvPr/>
            </p:nvSpPr>
            <p:spPr>
              <a:xfrm>
                <a:off x="5127194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4" name="Free-form: Shape 333">
                <a:extLst>
                  <a:ext uri="{FF2B5EF4-FFF2-40B4-BE49-F238E27FC236}">
                    <a16:creationId xmlns:a16="http://schemas.microsoft.com/office/drawing/2014/main" id="{68B622BE-4708-A77F-F21F-E3EBCDC29CEB}"/>
                  </a:ext>
                </a:extLst>
              </p:cNvPr>
              <p:cNvSpPr/>
              <p:nvPr/>
            </p:nvSpPr>
            <p:spPr>
              <a:xfrm>
                <a:off x="5111689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5" name="Graphic 4">
              <a:extLst>
                <a:ext uri="{FF2B5EF4-FFF2-40B4-BE49-F238E27FC236}">
                  <a16:creationId xmlns:a16="http://schemas.microsoft.com/office/drawing/2014/main" id="{EA5B3027-64F6-9367-358B-5AFAC67B8634}"/>
                </a:ext>
              </a:extLst>
            </p:cNvPr>
            <p:cNvGrpSpPr/>
            <p:nvPr/>
          </p:nvGrpSpPr>
          <p:grpSpPr>
            <a:xfrm>
              <a:off x="5025084" y="2400941"/>
              <a:ext cx="30964" cy="172234"/>
              <a:chOff x="5025084" y="2400941"/>
              <a:chExt cx="30964" cy="172234"/>
            </a:xfrm>
          </p:grpSpPr>
          <p:sp>
            <p:nvSpPr>
              <p:cNvPr id="336" name="Free-form: Shape 335">
                <a:extLst>
                  <a:ext uri="{FF2B5EF4-FFF2-40B4-BE49-F238E27FC236}">
                    <a16:creationId xmlns:a16="http://schemas.microsoft.com/office/drawing/2014/main" id="{3E4796C7-C914-26B1-D6FB-0D7F3150CBF2}"/>
                  </a:ext>
                </a:extLst>
              </p:cNvPr>
              <p:cNvSpPr/>
              <p:nvPr/>
            </p:nvSpPr>
            <p:spPr>
              <a:xfrm>
                <a:off x="5039570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37" name="Free-form: Shape 336">
                <a:extLst>
                  <a:ext uri="{FF2B5EF4-FFF2-40B4-BE49-F238E27FC236}">
                    <a16:creationId xmlns:a16="http://schemas.microsoft.com/office/drawing/2014/main" id="{DC4C6E09-3494-BC05-BECE-F0055E67FB4D}"/>
                  </a:ext>
                </a:extLst>
              </p:cNvPr>
              <p:cNvSpPr/>
              <p:nvPr/>
            </p:nvSpPr>
            <p:spPr>
              <a:xfrm>
                <a:off x="5025084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38" name="Graphic 4">
              <a:extLst>
                <a:ext uri="{FF2B5EF4-FFF2-40B4-BE49-F238E27FC236}">
                  <a16:creationId xmlns:a16="http://schemas.microsoft.com/office/drawing/2014/main" id="{7E6FB2B7-CC4E-2136-38B6-83A207DD0063}"/>
                </a:ext>
              </a:extLst>
            </p:cNvPr>
            <p:cNvGrpSpPr/>
            <p:nvPr/>
          </p:nvGrpSpPr>
          <p:grpSpPr>
            <a:xfrm>
              <a:off x="5039570" y="2395980"/>
              <a:ext cx="104102" cy="172234"/>
              <a:chOff x="5039570" y="2395980"/>
              <a:chExt cx="104102" cy="172234"/>
            </a:xfrm>
          </p:grpSpPr>
          <p:sp>
            <p:nvSpPr>
              <p:cNvPr id="339" name="Free-form: Shape 338">
                <a:extLst>
                  <a:ext uri="{FF2B5EF4-FFF2-40B4-BE49-F238E27FC236}">
                    <a16:creationId xmlns:a16="http://schemas.microsoft.com/office/drawing/2014/main" id="{0F4053AE-EC8A-B2A6-DC7F-C0E02E1D85E4}"/>
                  </a:ext>
                </a:extLst>
              </p:cNvPr>
              <p:cNvSpPr/>
              <p:nvPr/>
            </p:nvSpPr>
            <p:spPr>
              <a:xfrm>
                <a:off x="5039570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0" name="Free-form: Shape 339">
                <a:extLst>
                  <a:ext uri="{FF2B5EF4-FFF2-40B4-BE49-F238E27FC236}">
                    <a16:creationId xmlns:a16="http://schemas.microsoft.com/office/drawing/2014/main" id="{157EFF84-A86C-5AAD-281E-A51BAE96C50D}"/>
                  </a:ext>
                </a:extLst>
              </p:cNvPr>
              <p:cNvSpPr/>
              <p:nvPr/>
            </p:nvSpPr>
            <p:spPr>
              <a:xfrm>
                <a:off x="5112664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41" name="Graphic 4">
              <a:extLst>
                <a:ext uri="{FF2B5EF4-FFF2-40B4-BE49-F238E27FC236}">
                  <a16:creationId xmlns:a16="http://schemas.microsoft.com/office/drawing/2014/main" id="{85F24543-5A95-F5A1-1F9A-27F691E6E77C}"/>
                </a:ext>
              </a:extLst>
            </p:cNvPr>
            <p:cNvGrpSpPr/>
            <p:nvPr/>
          </p:nvGrpSpPr>
          <p:grpSpPr>
            <a:xfrm>
              <a:off x="5378457" y="2932528"/>
              <a:ext cx="31009" cy="172234"/>
              <a:chOff x="5378457" y="2932528"/>
              <a:chExt cx="31009" cy="172234"/>
            </a:xfrm>
          </p:grpSpPr>
          <p:sp>
            <p:nvSpPr>
              <p:cNvPr id="342" name="Free-form: Shape 341">
                <a:extLst>
                  <a:ext uri="{FF2B5EF4-FFF2-40B4-BE49-F238E27FC236}">
                    <a16:creationId xmlns:a16="http://schemas.microsoft.com/office/drawing/2014/main" id="{CAACD3DB-34A4-6BC1-EE21-4BA67F8D9CA7}"/>
                  </a:ext>
                </a:extLst>
              </p:cNvPr>
              <p:cNvSpPr/>
              <p:nvPr/>
            </p:nvSpPr>
            <p:spPr>
              <a:xfrm>
                <a:off x="5393962" y="2955785"/>
                <a:ext cx="4429" cy="148977"/>
              </a:xfrm>
              <a:custGeom>
                <a:avLst/>
                <a:gdLst>
                  <a:gd name="connsiteX0" fmla="*/ 0 w 4429"/>
                  <a:gd name="connsiteY0" fmla="*/ 148977 h 148977"/>
                  <a:gd name="connsiteX1" fmla="*/ 0 w 4429"/>
                  <a:gd name="connsiteY1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148977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3" name="Free-form: Shape 342">
                <a:extLst>
                  <a:ext uri="{FF2B5EF4-FFF2-40B4-BE49-F238E27FC236}">
                    <a16:creationId xmlns:a16="http://schemas.microsoft.com/office/drawing/2014/main" id="{4C21D583-1B9B-2F8F-1B4A-8D6932D5CFAE}"/>
                  </a:ext>
                </a:extLst>
              </p:cNvPr>
              <p:cNvSpPr/>
              <p:nvPr/>
            </p:nvSpPr>
            <p:spPr>
              <a:xfrm>
                <a:off x="5378457" y="2932528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44" name="Free-form: Shape 343">
              <a:extLst>
                <a:ext uri="{FF2B5EF4-FFF2-40B4-BE49-F238E27FC236}">
                  <a16:creationId xmlns:a16="http://schemas.microsoft.com/office/drawing/2014/main" id="{70B3C07A-1181-DB9A-85C0-A88374E1F050}"/>
                </a:ext>
              </a:extLst>
            </p:cNvPr>
            <p:cNvSpPr/>
            <p:nvPr/>
          </p:nvSpPr>
          <p:spPr>
            <a:xfrm>
              <a:off x="5349663" y="3104763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45" name="Picture 344">
              <a:extLst>
                <a:ext uri="{FF2B5EF4-FFF2-40B4-BE49-F238E27FC236}">
                  <a16:creationId xmlns:a16="http://schemas.microsoft.com/office/drawing/2014/main" id="{CA38EB9B-D6B5-BA63-1116-E36C50B7F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-5400000">
              <a:off x="5272140" y="3215510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346" name="Graphic 4">
              <a:extLst>
                <a:ext uri="{FF2B5EF4-FFF2-40B4-BE49-F238E27FC236}">
                  <a16:creationId xmlns:a16="http://schemas.microsoft.com/office/drawing/2014/main" id="{C727DCE3-D921-EB78-745C-05318724AAB1}"/>
                </a:ext>
              </a:extLst>
            </p:cNvPr>
            <p:cNvGrpSpPr/>
            <p:nvPr/>
          </p:nvGrpSpPr>
          <p:grpSpPr>
            <a:xfrm>
              <a:off x="5467055" y="2927567"/>
              <a:ext cx="31009" cy="172234"/>
              <a:chOff x="5467055" y="2927567"/>
              <a:chExt cx="31009" cy="172234"/>
            </a:xfrm>
          </p:grpSpPr>
          <p:sp>
            <p:nvSpPr>
              <p:cNvPr id="347" name="Free-form: Shape 346">
                <a:extLst>
                  <a:ext uri="{FF2B5EF4-FFF2-40B4-BE49-F238E27FC236}">
                    <a16:creationId xmlns:a16="http://schemas.microsoft.com/office/drawing/2014/main" id="{32AFA9D8-AE1C-DE5C-9D83-A97C83644875}"/>
                  </a:ext>
                </a:extLst>
              </p:cNvPr>
              <p:cNvSpPr/>
              <p:nvPr/>
            </p:nvSpPr>
            <p:spPr>
              <a:xfrm>
                <a:off x="5482560" y="2927567"/>
                <a:ext cx="4429" cy="148977"/>
              </a:xfrm>
              <a:custGeom>
                <a:avLst/>
                <a:gdLst>
                  <a:gd name="connsiteX0" fmla="*/ 0 w 4429"/>
                  <a:gd name="connsiteY0" fmla="*/ 0 h 148977"/>
                  <a:gd name="connsiteX1" fmla="*/ 0 w 4429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48977">
                    <a:moveTo>
                      <a:pt x="0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48" name="Free-form: Shape 347">
                <a:extLst>
                  <a:ext uri="{FF2B5EF4-FFF2-40B4-BE49-F238E27FC236}">
                    <a16:creationId xmlns:a16="http://schemas.microsoft.com/office/drawing/2014/main" id="{66184034-1889-8A07-22F6-7A55F7BF1C02}"/>
                  </a:ext>
                </a:extLst>
              </p:cNvPr>
              <p:cNvSpPr/>
              <p:nvPr/>
            </p:nvSpPr>
            <p:spPr>
              <a:xfrm>
                <a:off x="5467055" y="3068792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49" name="Free-form: Shape 348">
              <a:extLst>
                <a:ext uri="{FF2B5EF4-FFF2-40B4-BE49-F238E27FC236}">
                  <a16:creationId xmlns:a16="http://schemas.microsoft.com/office/drawing/2014/main" id="{24C80C5C-67F5-2BEE-88C6-44D1792D7544}"/>
                </a:ext>
              </a:extLst>
            </p:cNvPr>
            <p:cNvSpPr/>
            <p:nvPr/>
          </p:nvSpPr>
          <p:spPr>
            <a:xfrm>
              <a:off x="5349663" y="2573176"/>
              <a:ext cx="177195" cy="354391"/>
            </a:xfrm>
            <a:custGeom>
              <a:avLst/>
              <a:gdLst>
                <a:gd name="connsiteX0" fmla="*/ 0 w 177195"/>
                <a:gd name="connsiteY0" fmla="*/ 0 h 354391"/>
                <a:gd name="connsiteX1" fmla="*/ 177196 w 177195"/>
                <a:gd name="connsiteY1" fmla="*/ 0 h 354391"/>
                <a:gd name="connsiteX2" fmla="*/ 177196 w 177195"/>
                <a:gd name="connsiteY2" fmla="*/ 354392 h 354391"/>
                <a:gd name="connsiteX3" fmla="*/ 0 w 177195"/>
                <a:gd name="connsiteY3" fmla="*/ 354392 h 35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195" h="354391">
                  <a:moveTo>
                    <a:pt x="0" y="0"/>
                  </a:moveTo>
                  <a:lnTo>
                    <a:pt x="177196" y="0"/>
                  </a:lnTo>
                  <a:lnTo>
                    <a:pt x="177196" y="354392"/>
                  </a:lnTo>
                  <a:lnTo>
                    <a:pt x="0" y="354392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50" name="Picture 349">
              <a:extLst>
                <a:ext uri="{FF2B5EF4-FFF2-40B4-BE49-F238E27FC236}">
                  <a16:creationId xmlns:a16="http://schemas.microsoft.com/office/drawing/2014/main" id="{893F9628-0F03-B97E-5C61-BE9FB732F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-5400000">
              <a:off x="5272140" y="2683923"/>
              <a:ext cx="345531" cy="128466"/>
            </a:xfrm>
            <a:custGeom>
              <a:avLst/>
              <a:gdLst>
                <a:gd name="connsiteX0" fmla="*/ 2 w 345531"/>
                <a:gd name="connsiteY0" fmla="*/ -3 h 128466"/>
                <a:gd name="connsiteX1" fmla="*/ 345533 w 345531"/>
                <a:gd name="connsiteY1" fmla="*/ -3 h 128466"/>
                <a:gd name="connsiteX2" fmla="*/ 345533 w 345531"/>
                <a:gd name="connsiteY2" fmla="*/ 128464 h 128466"/>
                <a:gd name="connsiteX3" fmla="*/ 2 w 345531"/>
                <a:gd name="connsiteY3" fmla="*/ 128464 h 12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531" h="128466">
                  <a:moveTo>
                    <a:pt x="2" y="-3"/>
                  </a:moveTo>
                  <a:lnTo>
                    <a:pt x="345533" y="-3"/>
                  </a:lnTo>
                  <a:lnTo>
                    <a:pt x="345533" y="128464"/>
                  </a:lnTo>
                  <a:lnTo>
                    <a:pt x="2" y="128464"/>
                  </a:lnTo>
                  <a:close/>
                </a:path>
              </a:pathLst>
            </a:custGeom>
          </p:spPr>
        </p:pic>
        <p:grpSp>
          <p:nvGrpSpPr>
            <p:cNvPr id="351" name="Graphic 4">
              <a:extLst>
                <a:ext uri="{FF2B5EF4-FFF2-40B4-BE49-F238E27FC236}">
                  <a16:creationId xmlns:a16="http://schemas.microsoft.com/office/drawing/2014/main" id="{83B8C373-483A-8D2E-88F1-5E0BAA6B385B}"/>
                </a:ext>
              </a:extLst>
            </p:cNvPr>
            <p:cNvGrpSpPr/>
            <p:nvPr/>
          </p:nvGrpSpPr>
          <p:grpSpPr>
            <a:xfrm>
              <a:off x="5378546" y="3464116"/>
              <a:ext cx="31009" cy="172234"/>
              <a:chOff x="5378546" y="3464116"/>
              <a:chExt cx="31009" cy="172234"/>
            </a:xfrm>
          </p:grpSpPr>
          <p:sp>
            <p:nvSpPr>
              <p:cNvPr id="352" name="Free-form: Shape 351">
                <a:extLst>
                  <a:ext uri="{FF2B5EF4-FFF2-40B4-BE49-F238E27FC236}">
                    <a16:creationId xmlns:a16="http://schemas.microsoft.com/office/drawing/2014/main" id="{B7253BA8-7C6D-B069-4A28-12A207AD3603}"/>
                  </a:ext>
                </a:extLst>
              </p:cNvPr>
              <p:cNvSpPr/>
              <p:nvPr/>
            </p:nvSpPr>
            <p:spPr>
              <a:xfrm>
                <a:off x="5393076" y="3487373"/>
                <a:ext cx="2347" cy="148977"/>
              </a:xfrm>
              <a:custGeom>
                <a:avLst/>
                <a:gdLst>
                  <a:gd name="connsiteX0" fmla="*/ 0 w 2347"/>
                  <a:gd name="connsiteY0" fmla="*/ 148977 h 148977"/>
                  <a:gd name="connsiteX1" fmla="*/ 2348 w 2347"/>
                  <a:gd name="connsiteY1" fmla="*/ 60379 h 148977"/>
                  <a:gd name="connsiteX2" fmla="*/ 753 w 2347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" h="148977">
                    <a:moveTo>
                      <a:pt x="0" y="148977"/>
                    </a:moveTo>
                    <a:lnTo>
                      <a:pt x="2348" y="60379"/>
                    </a:lnTo>
                    <a:lnTo>
                      <a:pt x="753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3" name="Free-form: Shape 352">
                <a:extLst>
                  <a:ext uri="{FF2B5EF4-FFF2-40B4-BE49-F238E27FC236}">
                    <a16:creationId xmlns:a16="http://schemas.microsoft.com/office/drawing/2014/main" id="{A02962A6-F3E8-895F-EF8B-1FBC1009B50C}"/>
                  </a:ext>
                </a:extLst>
              </p:cNvPr>
              <p:cNvSpPr/>
              <p:nvPr/>
            </p:nvSpPr>
            <p:spPr>
              <a:xfrm>
                <a:off x="5378546" y="3464116"/>
                <a:ext cx="31009" cy="31407"/>
              </a:xfrm>
              <a:custGeom>
                <a:avLst/>
                <a:gdLst>
                  <a:gd name="connsiteX0" fmla="*/ 14663 w 31009"/>
                  <a:gd name="connsiteY0" fmla="*/ 0 h 31407"/>
                  <a:gd name="connsiteX1" fmla="*/ 31009 w 31009"/>
                  <a:gd name="connsiteY1" fmla="*/ 30566 h 31407"/>
                  <a:gd name="connsiteX2" fmla="*/ 15283 w 31009"/>
                  <a:gd name="connsiteY2" fmla="*/ 23257 h 31407"/>
                  <a:gd name="connsiteX3" fmla="*/ 0 w 31009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407">
                    <a:moveTo>
                      <a:pt x="14663" y="0"/>
                    </a:moveTo>
                    <a:lnTo>
                      <a:pt x="31009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54" name="Graphic 4">
              <a:extLst>
                <a:ext uri="{FF2B5EF4-FFF2-40B4-BE49-F238E27FC236}">
                  <a16:creationId xmlns:a16="http://schemas.microsoft.com/office/drawing/2014/main" id="{DB6A040B-EC32-F0D8-6000-34D78E9A0929}"/>
                </a:ext>
              </a:extLst>
            </p:cNvPr>
            <p:cNvGrpSpPr/>
            <p:nvPr/>
          </p:nvGrpSpPr>
          <p:grpSpPr>
            <a:xfrm>
              <a:off x="5466081" y="3459154"/>
              <a:ext cx="31009" cy="172234"/>
              <a:chOff x="5466081" y="3459154"/>
              <a:chExt cx="31009" cy="172234"/>
            </a:xfrm>
          </p:grpSpPr>
          <p:sp>
            <p:nvSpPr>
              <p:cNvPr id="355" name="Free-form: Shape 354">
                <a:extLst>
                  <a:ext uri="{FF2B5EF4-FFF2-40B4-BE49-F238E27FC236}">
                    <a16:creationId xmlns:a16="http://schemas.microsoft.com/office/drawing/2014/main" id="{3D01B8FD-E3BD-7322-7628-02946D183651}"/>
                  </a:ext>
                </a:extLst>
              </p:cNvPr>
              <p:cNvSpPr/>
              <p:nvPr/>
            </p:nvSpPr>
            <p:spPr>
              <a:xfrm>
                <a:off x="5481585" y="3459154"/>
                <a:ext cx="88" cy="148977"/>
              </a:xfrm>
              <a:custGeom>
                <a:avLst/>
                <a:gdLst>
                  <a:gd name="connsiteX0" fmla="*/ 88 w 88"/>
                  <a:gd name="connsiteY0" fmla="*/ 0 h 148977"/>
                  <a:gd name="connsiteX1" fmla="*/ 0 w 88"/>
                  <a:gd name="connsiteY1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" h="148977">
                    <a:moveTo>
                      <a:pt x="88" y="0"/>
                    </a:moveTo>
                    <a:lnTo>
                      <a:pt x="0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6" name="Free-form: Shape 355">
                <a:extLst>
                  <a:ext uri="{FF2B5EF4-FFF2-40B4-BE49-F238E27FC236}">
                    <a16:creationId xmlns:a16="http://schemas.microsoft.com/office/drawing/2014/main" id="{1880AB30-96F0-3502-3A75-D3A0DB4700F3}"/>
                  </a:ext>
                </a:extLst>
              </p:cNvPr>
              <p:cNvSpPr/>
              <p:nvPr/>
            </p:nvSpPr>
            <p:spPr>
              <a:xfrm>
                <a:off x="5466081" y="360037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57" name="Graphic 4">
              <a:extLst>
                <a:ext uri="{FF2B5EF4-FFF2-40B4-BE49-F238E27FC236}">
                  <a16:creationId xmlns:a16="http://schemas.microsoft.com/office/drawing/2014/main" id="{3061995C-62F5-FC7D-3A27-C7BADB2AA1CF}"/>
                </a:ext>
              </a:extLst>
            </p:cNvPr>
            <p:cNvGrpSpPr/>
            <p:nvPr/>
          </p:nvGrpSpPr>
          <p:grpSpPr>
            <a:xfrm>
              <a:off x="5379476" y="2400941"/>
              <a:ext cx="30964" cy="172234"/>
              <a:chOff x="5379476" y="2400941"/>
              <a:chExt cx="30964" cy="172234"/>
            </a:xfrm>
          </p:grpSpPr>
          <p:sp>
            <p:nvSpPr>
              <p:cNvPr id="358" name="Free-form: Shape 357">
                <a:extLst>
                  <a:ext uri="{FF2B5EF4-FFF2-40B4-BE49-F238E27FC236}">
                    <a16:creationId xmlns:a16="http://schemas.microsoft.com/office/drawing/2014/main" id="{4C24784B-3444-7A98-6666-87FC813753E7}"/>
                  </a:ext>
                </a:extLst>
              </p:cNvPr>
              <p:cNvSpPr/>
              <p:nvPr/>
            </p:nvSpPr>
            <p:spPr>
              <a:xfrm>
                <a:off x="5393962" y="2424198"/>
                <a:ext cx="2480" cy="148977"/>
              </a:xfrm>
              <a:custGeom>
                <a:avLst/>
                <a:gdLst>
                  <a:gd name="connsiteX0" fmla="*/ 0 w 2480"/>
                  <a:gd name="connsiteY0" fmla="*/ 148977 h 148977"/>
                  <a:gd name="connsiteX1" fmla="*/ 2481 w 2480"/>
                  <a:gd name="connsiteY1" fmla="*/ 60379 h 148977"/>
                  <a:gd name="connsiteX2" fmla="*/ 797 w 2480"/>
                  <a:gd name="connsiteY2" fmla="*/ 0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80" h="148977">
                    <a:moveTo>
                      <a:pt x="0" y="148977"/>
                    </a:moveTo>
                    <a:lnTo>
                      <a:pt x="2481" y="60379"/>
                    </a:lnTo>
                    <a:lnTo>
                      <a:pt x="797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59" name="Free-form: Shape 358">
                <a:extLst>
                  <a:ext uri="{FF2B5EF4-FFF2-40B4-BE49-F238E27FC236}">
                    <a16:creationId xmlns:a16="http://schemas.microsoft.com/office/drawing/2014/main" id="{AD3E5F63-0BFA-42B1-F174-0622C9CC0A5F}"/>
                  </a:ext>
                </a:extLst>
              </p:cNvPr>
              <p:cNvSpPr/>
              <p:nvPr/>
            </p:nvSpPr>
            <p:spPr>
              <a:xfrm>
                <a:off x="5379476" y="2400941"/>
                <a:ext cx="30964" cy="31407"/>
              </a:xfrm>
              <a:custGeom>
                <a:avLst/>
                <a:gdLst>
                  <a:gd name="connsiteX0" fmla="*/ 14619 w 30964"/>
                  <a:gd name="connsiteY0" fmla="*/ 0 h 31407"/>
                  <a:gd name="connsiteX1" fmla="*/ 30965 w 30964"/>
                  <a:gd name="connsiteY1" fmla="*/ 30566 h 31407"/>
                  <a:gd name="connsiteX2" fmla="*/ 15283 w 30964"/>
                  <a:gd name="connsiteY2" fmla="*/ 23257 h 31407"/>
                  <a:gd name="connsiteX3" fmla="*/ 0 w 30964"/>
                  <a:gd name="connsiteY3" fmla="*/ 31408 h 3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964" h="31407">
                    <a:moveTo>
                      <a:pt x="14619" y="0"/>
                    </a:moveTo>
                    <a:lnTo>
                      <a:pt x="30965" y="30566"/>
                    </a:lnTo>
                    <a:lnTo>
                      <a:pt x="15283" y="23257"/>
                    </a:lnTo>
                    <a:lnTo>
                      <a:pt x="0" y="31408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60" name="Graphic 4">
              <a:extLst>
                <a:ext uri="{FF2B5EF4-FFF2-40B4-BE49-F238E27FC236}">
                  <a16:creationId xmlns:a16="http://schemas.microsoft.com/office/drawing/2014/main" id="{7637FB25-D28D-B251-D603-156276DF54FA}"/>
                </a:ext>
              </a:extLst>
            </p:cNvPr>
            <p:cNvGrpSpPr/>
            <p:nvPr/>
          </p:nvGrpSpPr>
          <p:grpSpPr>
            <a:xfrm>
              <a:off x="5393962" y="2395980"/>
              <a:ext cx="104102" cy="172234"/>
              <a:chOff x="5393962" y="2395980"/>
              <a:chExt cx="104102" cy="172234"/>
            </a:xfrm>
          </p:grpSpPr>
          <p:sp>
            <p:nvSpPr>
              <p:cNvPr id="361" name="Free-form: Shape 360">
                <a:extLst>
                  <a:ext uri="{FF2B5EF4-FFF2-40B4-BE49-F238E27FC236}">
                    <a16:creationId xmlns:a16="http://schemas.microsoft.com/office/drawing/2014/main" id="{8BF5DD41-73BB-4F21-6A7B-C2FB83AE19D3}"/>
                  </a:ext>
                </a:extLst>
              </p:cNvPr>
              <p:cNvSpPr/>
              <p:nvPr/>
            </p:nvSpPr>
            <p:spPr>
              <a:xfrm>
                <a:off x="5393962" y="2395980"/>
                <a:ext cx="88597" cy="148977"/>
              </a:xfrm>
              <a:custGeom>
                <a:avLst/>
                <a:gdLst>
                  <a:gd name="connsiteX0" fmla="*/ 0 w 88597"/>
                  <a:gd name="connsiteY0" fmla="*/ 0 h 148977"/>
                  <a:gd name="connsiteX1" fmla="*/ 88598 w 88597"/>
                  <a:gd name="connsiteY1" fmla="*/ 0 h 148977"/>
                  <a:gd name="connsiteX2" fmla="*/ 88598 w 88597"/>
                  <a:gd name="connsiteY2" fmla="*/ 148977 h 148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597" h="148977">
                    <a:moveTo>
                      <a:pt x="0" y="0"/>
                    </a:moveTo>
                    <a:lnTo>
                      <a:pt x="88598" y="0"/>
                    </a:lnTo>
                    <a:lnTo>
                      <a:pt x="88598" y="148977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62" name="Free-form: Shape 361">
                <a:extLst>
                  <a:ext uri="{FF2B5EF4-FFF2-40B4-BE49-F238E27FC236}">
                    <a16:creationId xmlns:a16="http://schemas.microsoft.com/office/drawing/2014/main" id="{4E5BAA76-D02F-6B7C-96B9-34FC3CD6D4E5}"/>
                  </a:ext>
                </a:extLst>
              </p:cNvPr>
              <p:cNvSpPr/>
              <p:nvPr/>
            </p:nvSpPr>
            <p:spPr>
              <a:xfrm>
                <a:off x="5467055" y="2537205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363" name="Free-form: Shape 362">
              <a:extLst>
                <a:ext uri="{FF2B5EF4-FFF2-40B4-BE49-F238E27FC236}">
                  <a16:creationId xmlns:a16="http://schemas.microsoft.com/office/drawing/2014/main" id="{854269FA-EBCC-367C-3380-EF2162F6FC07}"/>
                </a:ext>
              </a:extLst>
            </p:cNvPr>
            <p:cNvSpPr/>
            <p:nvPr/>
          </p:nvSpPr>
          <p:spPr>
            <a:xfrm>
              <a:off x="1717149" y="3157922"/>
              <a:ext cx="1151772" cy="1284669"/>
            </a:xfrm>
            <a:custGeom>
              <a:avLst/>
              <a:gdLst>
                <a:gd name="connsiteX0" fmla="*/ 1128737 w 1151772"/>
                <a:gd name="connsiteY0" fmla="*/ 0 h 1284669"/>
                <a:gd name="connsiteX1" fmla="*/ 1151773 w 1151772"/>
                <a:gd name="connsiteY1" fmla="*/ 23035 h 1284669"/>
                <a:gd name="connsiteX2" fmla="*/ 1151773 w 1151772"/>
                <a:gd name="connsiteY2" fmla="*/ 1261634 h 1284669"/>
                <a:gd name="connsiteX3" fmla="*/ 1128737 w 1151772"/>
                <a:gd name="connsiteY3" fmla="*/ 1284669 h 1284669"/>
                <a:gd name="connsiteX4" fmla="*/ 23035 w 1151772"/>
                <a:gd name="connsiteY4" fmla="*/ 1284669 h 1284669"/>
                <a:gd name="connsiteX5" fmla="*/ 0 w 1151772"/>
                <a:gd name="connsiteY5" fmla="*/ 1261634 h 1284669"/>
                <a:gd name="connsiteX6" fmla="*/ 0 w 1151772"/>
                <a:gd name="connsiteY6" fmla="*/ 23035 h 1284669"/>
                <a:gd name="connsiteX7" fmla="*/ 23035 w 1151772"/>
                <a:gd name="connsiteY7" fmla="*/ 0 h 1284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1772" h="1284669">
                  <a:moveTo>
                    <a:pt x="1128737" y="0"/>
                  </a:moveTo>
                  <a:cubicBezTo>
                    <a:pt x="1141459" y="0"/>
                    <a:pt x="1151773" y="10313"/>
                    <a:pt x="1151773" y="23035"/>
                  </a:cubicBezTo>
                  <a:lnTo>
                    <a:pt x="1151773" y="1261634"/>
                  </a:lnTo>
                  <a:cubicBezTo>
                    <a:pt x="1151773" y="1274356"/>
                    <a:pt x="1141459" y="1284669"/>
                    <a:pt x="1128737" y="1284669"/>
                  </a:cubicBezTo>
                  <a:lnTo>
                    <a:pt x="23035" y="1284669"/>
                  </a:lnTo>
                  <a:cubicBezTo>
                    <a:pt x="10313" y="1284669"/>
                    <a:pt x="0" y="1274356"/>
                    <a:pt x="0" y="1261634"/>
                  </a:cubicBezTo>
                  <a:lnTo>
                    <a:pt x="0" y="23035"/>
                  </a:lnTo>
                  <a:cubicBezTo>
                    <a:pt x="0" y="10313"/>
                    <a:pt x="10313" y="0"/>
                    <a:pt x="23035" y="0"/>
                  </a:cubicBezTo>
                  <a:close/>
                </a:path>
              </a:pathLst>
            </a:custGeom>
            <a:solidFill>
              <a:srgbClr val="FFE6CC"/>
            </a:solidFill>
            <a:ln w="4425" cap="flat">
              <a:solidFill>
                <a:srgbClr val="D79B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64" name="Picture 363">
              <a:extLst>
                <a:ext uri="{FF2B5EF4-FFF2-40B4-BE49-F238E27FC236}">
                  <a16:creationId xmlns:a16="http://schemas.microsoft.com/office/drawing/2014/main" id="{40F587F8-B335-2FC4-189F-C459FCEFC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723794" y="4367283"/>
              <a:ext cx="1142912" cy="75308"/>
            </a:xfrm>
            <a:custGeom>
              <a:avLst/>
              <a:gdLst>
                <a:gd name="connsiteX0" fmla="*/ -1 w 1142912"/>
                <a:gd name="connsiteY0" fmla="*/ -1 h 75308"/>
                <a:gd name="connsiteX1" fmla="*/ 1142912 w 1142912"/>
                <a:gd name="connsiteY1" fmla="*/ -1 h 75308"/>
                <a:gd name="connsiteX2" fmla="*/ 1142912 w 1142912"/>
                <a:gd name="connsiteY2" fmla="*/ 75308 h 75308"/>
                <a:gd name="connsiteX3" fmla="*/ -1 w 1142912"/>
                <a:gd name="connsiteY3" fmla="*/ 7530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2912" h="75308">
                  <a:moveTo>
                    <a:pt x="-1" y="-1"/>
                  </a:moveTo>
                  <a:lnTo>
                    <a:pt x="1142912" y="-1"/>
                  </a:lnTo>
                  <a:lnTo>
                    <a:pt x="1142912" y="75308"/>
                  </a:lnTo>
                  <a:lnTo>
                    <a:pt x="-1" y="75308"/>
                  </a:lnTo>
                  <a:close/>
                </a:path>
              </a:pathLst>
            </a:custGeom>
          </p:spPr>
        </p:pic>
        <p:grpSp>
          <p:nvGrpSpPr>
            <p:cNvPr id="365" name="Graphic 4">
              <a:extLst>
                <a:ext uri="{FF2B5EF4-FFF2-40B4-BE49-F238E27FC236}">
                  <a16:creationId xmlns:a16="http://schemas.microsoft.com/office/drawing/2014/main" id="{D9758B11-E002-8357-8161-CC5032DA741D}"/>
                </a:ext>
              </a:extLst>
            </p:cNvPr>
            <p:cNvGrpSpPr/>
            <p:nvPr/>
          </p:nvGrpSpPr>
          <p:grpSpPr>
            <a:xfrm>
              <a:off x="1770308" y="3248734"/>
              <a:ext cx="354391" cy="177195"/>
              <a:chOff x="1770308" y="3248734"/>
              <a:chExt cx="354391" cy="177195"/>
            </a:xfrm>
          </p:grpSpPr>
          <p:sp>
            <p:nvSpPr>
              <p:cNvPr id="366" name="Free-form: Shape 365">
                <a:extLst>
                  <a:ext uri="{FF2B5EF4-FFF2-40B4-BE49-F238E27FC236}">
                    <a16:creationId xmlns:a16="http://schemas.microsoft.com/office/drawing/2014/main" id="{5E09B644-7A1F-916C-F642-A053C2461C44}"/>
                  </a:ext>
                </a:extLst>
              </p:cNvPr>
              <p:cNvSpPr/>
              <p:nvPr/>
            </p:nvSpPr>
            <p:spPr>
              <a:xfrm rot="-5400000">
                <a:off x="1881055" y="3182286"/>
                <a:ext cx="88597" cy="310092"/>
              </a:xfrm>
              <a:custGeom>
                <a:avLst/>
                <a:gdLst>
                  <a:gd name="connsiteX0" fmla="*/ -5 w 88597"/>
                  <a:gd name="connsiteY0" fmla="*/ 5 h 310092"/>
                  <a:gd name="connsiteX1" fmla="*/ 88593 w 88597"/>
                  <a:gd name="connsiteY1" fmla="*/ 35444 h 310092"/>
                  <a:gd name="connsiteX2" fmla="*/ 88593 w 88597"/>
                  <a:gd name="connsiteY2" fmla="*/ 274658 h 310092"/>
                  <a:gd name="connsiteX3" fmla="*/ -5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-5" y="5"/>
                    </a:moveTo>
                    <a:lnTo>
                      <a:pt x="88593" y="35444"/>
                    </a:lnTo>
                    <a:lnTo>
                      <a:pt x="88593" y="274658"/>
                    </a:lnTo>
                    <a:lnTo>
                      <a:pt x="-5" y="310098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B86D8950-6AA2-B626-7294-237BCB18A6E2}"/>
                  </a:ext>
                </a:extLst>
              </p:cNvPr>
              <p:cNvSpPr txBox="1"/>
              <p:nvPr/>
            </p:nvSpPr>
            <p:spPr>
              <a:xfrm rot="-5400000">
                <a:off x="1758606" y="330711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368" name="TextBox 367">
                <a:extLst>
                  <a:ext uri="{FF2B5EF4-FFF2-40B4-BE49-F238E27FC236}">
                    <a16:creationId xmlns:a16="http://schemas.microsoft.com/office/drawing/2014/main" id="{16355510-C86B-E5DB-6CD7-056227AE5E22}"/>
                  </a:ext>
                </a:extLst>
              </p:cNvPr>
              <p:cNvSpPr txBox="1"/>
              <p:nvPr/>
            </p:nvSpPr>
            <p:spPr>
              <a:xfrm rot="-5400000">
                <a:off x="1900363" y="330711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5FBAD8BB-699C-4B1B-3201-54F4E894F5BD}"/>
                  </a:ext>
                </a:extLst>
              </p:cNvPr>
              <p:cNvSpPr txBox="1"/>
              <p:nvPr/>
            </p:nvSpPr>
            <p:spPr>
              <a:xfrm rot="-5400000">
                <a:off x="1997820" y="3258388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370" name="Free-form: Shape 369">
                <a:extLst>
                  <a:ext uri="{FF2B5EF4-FFF2-40B4-BE49-F238E27FC236}">
                    <a16:creationId xmlns:a16="http://schemas.microsoft.com/office/drawing/2014/main" id="{48112BEC-4091-699F-0F0B-5DE8AA84C249}"/>
                  </a:ext>
                </a:extLst>
              </p:cNvPr>
              <p:cNvSpPr/>
              <p:nvPr/>
            </p:nvSpPr>
            <p:spPr>
              <a:xfrm rot="-5400000">
                <a:off x="1900990" y="3202220"/>
                <a:ext cx="177195" cy="270223"/>
              </a:xfrm>
              <a:custGeom>
                <a:avLst/>
                <a:gdLst>
                  <a:gd name="connsiteX0" fmla="*/ 10 w 177195"/>
                  <a:gd name="connsiteY0" fmla="*/ -10 h 270223"/>
                  <a:gd name="connsiteX1" fmla="*/ 44308 w 177195"/>
                  <a:gd name="connsiteY1" fmla="*/ -10 h 270223"/>
                  <a:gd name="connsiteX2" fmla="*/ 10 w 177195"/>
                  <a:gd name="connsiteY2" fmla="*/ 141747 h 270223"/>
                  <a:gd name="connsiteX3" fmla="*/ 44308 w 177195"/>
                  <a:gd name="connsiteY3" fmla="*/ 141747 h 270223"/>
                  <a:gd name="connsiteX4" fmla="*/ 132906 w 177195"/>
                  <a:gd name="connsiteY4" fmla="*/ 70869 h 270223"/>
                  <a:gd name="connsiteX5" fmla="*/ 177205 w 177195"/>
                  <a:gd name="connsiteY5" fmla="*/ 70869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-10"/>
                    </a:moveTo>
                    <a:lnTo>
                      <a:pt x="44308" y="-10"/>
                    </a:lnTo>
                    <a:moveTo>
                      <a:pt x="10" y="141747"/>
                    </a:moveTo>
                    <a:lnTo>
                      <a:pt x="44308" y="141747"/>
                    </a:lnTo>
                    <a:moveTo>
                      <a:pt x="132906" y="70869"/>
                    </a:moveTo>
                    <a:lnTo>
                      <a:pt x="177205" y="70869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71" name="Graphic 4">
              <a:extLst>
                <a:ext uri="{FF2B5EF4-FFF2-40B4-BE49-F238E27FC236}">
                  <a16:creationId xmlns:a16="http://schemas.microsoft.com/office/drawing/2014/main" id="{0A5629D2-37F3-513A-CBF6-559C74107523}"/>
                </a:ext>
              </a:extLst>
            </p:cNvPr>
            <p:cNvGrpSpPr/>
            <p:nvPr/>
          </p:nvGrpSpPr>
          <p:grpSpPr>
            <a:xfrm>
              <a:off x="1770308" y="4150218"/>
              <a:ext cx="354391" cy="177195"/>
              <a:chOff x="1770308" y="4150218"/>
              <a:chExt cx="354391" cy="177195"/>
            </a:xfrm>
          </p:grpSpPr>
          <p:sp>
            <p:nvSpPr>
              <p:cNvPr id="372" name="Free-form: Shape 371">
                <a:extLst>
                  <a:ext uri="{FF2B5EF4-FFF2-40B4-BE49-F238E27FC236}">
                    <a16:creationId xmlns:a16="http://schemas.microsoft.com/office/drawing/2014/main" id="{878D8E65-8181-A64E-6132-707A8EC76B31}"/>
                  </a:ext>
                </a:extLst>
              </p:cNvPr>
              <p:cNvSpPr/>
              <p:nvPr/>
            </p:nvSpPr>
            <p:spPr>
              <a:xfrm rot="-5400000">
                <a:off x="1881055" y="4083769"/>
                <a:ext cx="88597" cy="310092"/>
              </a:xfrm>
              <a:custGeom>
                <a:avLst/>
                <a:gdLst>
                  <a:gd name="connsiteX0" fmla="*/ 88593 w 88597"/>
                  <a:gd name="connsiteY0" fmla="*/ 5 h 310092"/>
                  <a:gd name="connsiteX1" fmla="*/ -5 w 88597"/>
                  <a:gd name="connsiteY1" fmla="*/ 35444 h 310092"/>
                  <a:gd name="connsiteX2" fmla="*/ -5 w 88597"/>
                  <a:gd name="connsiteY2" fmla="*/ 274658 h 310092"/>
                  <a:gd name="connsiteX3" fmla="*/ 88593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88593" y="5"/>
                    </a:moveTo>
                    <a:lnTo>
                      <a:pt x="-5" y="35444"/>
                    </a:lnTo>
                    <a:lnTo>
                      <a:pt x="-5" y="274658"/>
                    </a:lnTo>
                    <a:lnTo>
                      <a:pt x="88593" y="310098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66E81D85-5F5D-0815-3EC8-0F95F8A4B695}"/>
                  </a:ext>
                </a:extLst>
              </p:cNvPr>
              <p:cNvSpPr txBox="1"/>
              <p:nvPr/>
            </p:nvSpPr>
            <p:spPr>
              <a:xfrm rot="-5400000">
                <a:off x="1758606" y="415544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20042204-44F7-7EC0-31F2-4AC57401D0E2}"/>
                  </a:ext>
                </a:extLst>
              </p:cNvPr>
              <p:cNvSpPr txBox="1"/>
              <p:nvPr/>
            </p:nvSpPr>
            <p:spPr>
              <a:xfrm rot="-5400000">
                <a:off x="1900363" y="415544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DFF450CD-B6C9-72B9-313A-169E48E0CB78}"/>
                  </a:ext>
                </a:extLst>
              </p:cNvPr>
              <p:cNvSpPr txBox="1"/>
              <p:nvPr/>
            </p:nvSpPr>
            <p:spPr>
              <a:xfrm rot="-5400000">
                <a:off x="1997820" y="4159871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376" name="Free-form: Shape 375">
                <a:extLst>
                  <a:ext uri="{FF2B5EF4-FFF2-40B4-BE49-F238E27FC236}">
                    <a16:creationId xmlns:a16="http://schemas.microsoft.com/office/drawing/2014/main" id="{BF036AED-B610-C6DC-B5D2-2FEC5DD08D75}"/>
                  </a:ext>
                </a:extLst>
              </p:cNvPr>
              <p:cNvSpPr/>
              <p:nvPr/>
            </p:nvSpPr>
            <p:spPr>
              <a:xfrm rot="-5400000">
                <a:off x="1900990" y="4103704"/>
                <a:ext cx="177195" cy="270223"/>
              </a:xfrm>
              <a:custGeom>
                <a:avLst/>
                <a:gdLst>
                  <a:gd name="connsiteX0" fmla="*/ 10 w 177195"/>
                  <a:gd name="connsiteY0" fmla="*/ 70869 h 270223"/>
                  <a:gd name="connsiteX1" fmla="*/ 44308 w 177195"/>
                  <a:gd name="connsiteY1" fmla="*/ 70869 h 270223"/>
                  <a:gd name="connsiteX2" fmla="*/ 132906 w 177195"/>
                  <a:gd name="connsiteY2" fmla="*/ -10 h 270223"/>
                  <a:gd name="connsiteX3" fmla="*/ 177205 w 177195"/>
                  <a:gd name="connsiteY3" fmla="*/ -10 h 270223"/>
                  <a:gd name="connsiteX4" fmla="*/ 132906 w 177195"/>
                  <a:gd name="connsiteY4" fmla="*/ 141747 h 270223"/>
                  <a:gd name="connsiteX5" fmla="*/ 177205 w 177195"/>
                  <a:gd name="connsiteY5" fmla="*/ 141747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70869"/>
                    </a:moveTo>
                    <a:lnTo>
                      <a:pt x="44308" y="70869"/>
                    </a:lnTo>
                    <a:moveTo>
                      <a:pt x="132906" y="-10"/>
                    </a:moveTo>
                    <a:lnTo>
                      <a:pt x="177205" y="-10"/>
                    </a:lnTo>
                    <a:moveTo>
                      <a:pt x="132906" y="141747"/>
                    </a:moveTo>
                    <a:lnTo>
                      <a:pt x="177205" y="141747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77" name="Graphic 4">
              <a:extLst>
                <a:ext uri="{FF2B5EF4-FFF2-40B4-BE49-F238E27FC236}">
                  <a16:creationId xmlns:a16="http://schemas.microsoft.com/office/drawing/2014/main" id="{BD8F9F65-AE08-F76B-1F07-7837F82C3B5B}"/>
                </a:ext>
              </a:extLst>
            </p:cNvPr>
            <p:cNvGrpSpPr/>
            <p:nvPr/>
          </p:nvGrpSpPr>
          <p:grpSpPr>
            <a:xfrm>
              <a:off x="1788027" y="3574332"/>
              <a:ext cx="132896" cy="442989"/>
              <a:chOff x="1788027" y="3574332"/>
              <a:chExt cx="132896" cy="442989"/>
            </a:xfrm>
          </p:grpSpPr>
          <p:sp>
            <p:nvSpPr>
              <p:cNvPr id="378" name="Free-form: Shape 377">
                <a:extLst>
                  <a:ext uri="{FF2B5EF4-FFF2-40B4-BE49-F238E27FC236}">
                    <a16:creationId xmlns:a16="http://schemas.microsoft.com/office/drawing/2014/main" id="{EC492FC8-B060-BB3A-0B88-B89E77783692}"/>
                  </a:ext>
                </a:extLst>
              </p:cNvPr>
              <p:cNvSpPr/>
              <p:nvPr/>
            </p:nvSpPr>
            <p:spPr>
              <a:xfrm rot="-5400000">
                <a:off x="1632981" y="3729378"/>
                <a:ext cx="442989" cy="132896"/>
              </a:xfrm>
              <a:custGeom>
                <a:avLst/>
                <a:gdLst>
                  <a:gd name="connsiteX0" fmla="*/ 0 w 442989"/>
                  <a:gd name="connsiteY0" fmla="*/ 0 h 132896"/>
                  <a:gd name="connsiteX1" fmla="*/ 442990 w 442989"/>
                  <a:gd name="connsiteY1" fmla="*/ 0 h 132896"/>
                  <a:gd name="connsiteX2" fmla="*/ 442990 w 442989"/>
                  <a:gd name="connsiteY2" fmla="*/ 132897 h 132896"/>
                  <a:gd name="connsiteX3" fmla="*/ 0 w 442989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989" h="132896">
                    <a:moveTo>
                      <a:pt x="0" y="0"/>
                    </a:moveTo>
                    <a:lnTo>
                      <a:pt x="442990" y="0"/>
                    </a:lnTo>
                    <a:lnTo>
                      <a:pt x="442990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noFill/>
              <a:ln w="44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79" name="Free-form: Shape 378">
                <a:extLst>
                  <a:ext uri="{FF2B5EF4-FFF2-40B4-BE49-F238E27FC236}">
                    <a16:creationId xmlns:a16="http://schemas.microsoft.com/office/drawing/2014/main" id="{F77436F8-4B28-ED6A-3196-5CBCA1B921E3}"/>
                  </a:ext>
                </a:extLst>
              </p:cNvPr>
              <p:cNvSpPr/>
              <p:nvPr/>
            </p:nvSpPr>
            <p:spPr>
              <a:xfrm rot="-5400000">
                <a:off x="1655131" y="3729378"/>
                <a:ext cx="398690" cy="132896"/>
              </a:xfrm>
              <a:custGeom>
                <a:avLst/>
                <a:gdLst>
                  <a:gd name="connsiteX0" fmla="*/ 0 w 398690"/>
                  <a:gd name="connsiteY0" fmla="*/ 0 h 132896"/>
                  <a:gd name="connsiteX1" fmla="*/ 398691 w 398690"/>
                  <a:gd name="connsiteY1" fmla="*/ 0 h 132896"/>
                  <a:gd name="connsiteX2" fmla="*/ 398691 w 398690"/>
                  <a:gd name="connsiteY2" fmla="*/ 132897 h 132896"/>
                  <a:gd name="connsiteX3" fmla="*/ 0 w 398690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90" h="132896">
                    <a:moveTo>
                      <a:pt x="0" y="0"/>
                    </a:moveTo>
                    <a:lnTo>
                      <a:pt x="398691" y="0"/>
                    </a:lnTo>
                    <a:lnTo>
                      <a:pt x="398691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solidFill>
                <a:srgbClr val="F8CECC"/>
              </a:solidFill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0" name="Free-form: Shape 379">
                <a:extLst>
                  <a:ext uri="{FF2B5EF4-FFF2-40B4-BE49-F238E27FC236}">
                    <a16:creationId xmlns:a16="http://schemas.microsoft.com/office/drawing/2014/main" id="{4E18E564-2EE6-9C68-B852-410D8D70D503}"/>
                  </a:ext>
                </a:extLst>
              </p:cNvPr>
              <p:cNvSpPr/>
              <p:nvPr/>
            </p:nvSpPr>
            <p:spPr>
              <a:xfrm rot="-5400000">
                <a:off x="1632981" y="3782537"/>
                <a:ext cx="442989" cy="26579"/>
              </a:xfrm>
              <a:custGeom>
                <a:avLst/>
                <a:gdLst>
                  <a:gd name="connsiteX0" fmla="*/ 0 w 442989"/>
                  <a:gd name="connsiteY0" fmla="*/ 13290 h 26579"/>
                  <a:gd name="connsiteX1" fmla="*/ 22149 w 442989"/>
                  <a:gd name="connsiteY1" fmla="*/ 13290 h 26579"/>
                  <a:gd name="connsiteX2" fmla="*/ 420840 w 442989"/>
                  <a:gd name="connsiteY2" fmla="*/ 13290 h 26579"/>
                  <a:gd name="connsiteX3" fmla="*/ 442990 w 442989"/>
                  <a:gd name="connsiteY3" fmla="*/ 13290 h 26579"/>
                  <a:gd name="connsiteX4" fmla="*/ 66448 w 442989"/>
                  <a:gd name="connsiteY4" fmla="*/ 0 h 26579"/>
                  <a:gd name="connsiteX5" fmla="*/ 66448 w 442989"/>
                  <a:gd name="connsiteY5" fmla="*/ 26579 h 26579"/>
                  <a:gd name="connsiteX6" fmla="*/ 66448 w 442989"/>
                  <a:gd name="connsiteY6" fmla="*/ 13290 h 26579"/>
                  <a:gd name="connsiteX7" fmla="*/ 376541 w 442989"/>
                  <a:gd name="connsiteY7" fmla="*/ 13290 h 26579"/>
                  <a:gd name="connsiteX8" fmla="*/ 376541 w 442989"/>
                  <a:gd name="connsiteY8" fmla="*/ 0 h 26579"/>
                  <a:gd name="connsiteX9" fmla="*/ 376541 w 442989"/>
                  <a:gd name="connsiteY9" fmla="*/ 26579 h 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2989" h="26579">
                    <a:moveTo>
                      <a:pt x="0" y="13290"/>
                    </a:moveTo>
                    <a:lnTo>
                      <a:pt x="22149" y="13290"/>
                    </a:lnTo>
                    <a:moveTo>
                      <a:pt x="420840" y="13290"/>
                    </a:moveTo>
                    <a:lnTo>
                      <a:pt x="442990" y="13290"/>
                    </a:lnTo>
                    <a:moveTo>
                      <a:pt x="66448" y="0"/>
                    </a:moveTo>
                    <a:lnTo>
                      <a:pt x="66448" y="26579"/>
                    </a:lnTo>
                    <a:moveTo>
                      <a:pt x="66448" y="13290"/>
                    </a:moveTo>
                    <a:lnTo>
                      <a:pt x="376541" y="13290"/>
                    </a:lnTo>
                    <a:moveTo>
                      <a:pt x="376541" y="0"/>
                    </a:moveTo>
                    <a:lnTo>
                      <a:pt x="376541" y="26579"/>
                    </a:lnTo>
                  </a:path>
                </a:pathLst>
              </a:custGeom>
              <a:noFill/>
              <a:ln w="4425" cap="flat">
                <a:solidFill>
                  <a:srgbClr val="B854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1" name="Graphic 4">
              <a:extLst>
                <a:ext uri="{FF2B5EF4-FFF2-40B4-BE49-F238E27FC236}">
                  <a16:creationId xmlns:a16="http://schemas.microsoft.com/office/drawing/2014/main" id="{B0A4BAE8-568E-E658-D523-FECB9F12E969}"/>
                </a:ext>
              </a:extLst>
            </p:cNvPr>
            <p:cNvGrpSpPr/>
            <p:nvPr/>
          </p:nvGrpSpPr>
          <p:grpSpPr>
            <a:xfrm>
              <a:off x="1838971" y="4022282"/>
              <a:ext cx="31009" cy="127935"/>
              <a:chOff x="1838971" y="4022282"/>
              <a:chExt cx="31009" cy="127935"/>
            </a:xfrm>
          </p:grpSpPr>
          <p:sp>
            <p:nvSpPr>
              <p:cNvPr id="382" name="Free-form: Shape 381">
                <a:extLst>
                  <a:ext uri="{FF2B5EF4-FFF2-40B4-BE49-F238E27FC236}">
                    <a16:creationId xmlns:a16="http://schemas.microsoft.com/office/drawing/2014/main" id="{E3E63B30-95C4-D36F-9DF1-18DD0E649670}"/>
                  </a:ext>
                </a:extLst>
              </p:cNvPr>
              <p:cNvSpPr/>
              <p:nvPr/>
            </p:nvSpPr>
            <p:spPr>
              <a:xfrm>
                <a:off x="1854476" y="4045539"/>
                <a:ext cx="4429" cy="104678"/>
              </a:xfrm>
              <a:custGeom>
                <a:avLst/>
                <a:gdLst>
                  <a:gd name="connsiteX0" fmla="*/ 0 w 4429"/>
                  <a:gd name="connsiteY0" fmla="*/ 104678 h 104678"/>
                  <a:gd name="connsiteX1" fmla="*/ 0 w 4429"/>
                  <a:gd name="connsiteY1" fmla="*/ 0 h 10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04678">
                    <a:moveTo>
                      <a:pt x="0" y="10467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3" name="Free-form: Shape 382">
                <a:extLst>
                  <a:ext uri="{FF2B5EF4-FFF2-40B4-BE49-F238E27FC236}">
                    <a16:creationId xmlns:a16="http://schemas.microsoft.com/office/drawing/2014/main" id="{90084A42-540B-C2E7-6A0D-E12A023BB8D0}"/>
                  </a:ext>
                </a:extLst>
              </p:cNvPr>
              <p:cNvSpPr/>
              <p:nvPr/>
            </p:nvSpPr>
            <p:spPr>
              <a:xfrm>
                <a:off x="1838971" y="4022282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4" name="Graphic 4">
              <a:extLst>
                <a:ext uri="{FF2B5EF4-FFF2-40B4-BE49-F238E27FC236}">
                  <a16:creationId xmlns:a16="http://schemas.microsoft.com/office/drawing/2014/main" id="{C6BF8FB7-F276-8D87-2287-72AC62B509F4}"/>
                </a:ext>
              </a:extLst>
            </p:cNvPr>
            <p:cNvGrpSpPr/>
            <p:nvPr/>
          </p:nvGrpSpPr>
          <p:grpSpPr>
            <a:xfrm>
              <a:off x="1838971" y="3428677"/>
              <a:ext cx="31009" cy="145654"/>
              <a:chOff x="1838971" y="3428677"/>
              <a:chExt cx="31009" cy="145654"/>
            </a:xfrm>
          </p:grpSpPr>
          <p:sp>
            <p:nvSpPr>
              <p:cNvPr id="385" name="Free-form: Shape 384">
                <a:extLst>
                  <a:ext uri="{FF2B5EF4-FFF2-40B4-BE49-F238E27FC236}">
                    <a16:creationId xmlns:a16="http://schemas.microsoft.com/office/drawing/2014/main" id="{8BC7D714-3B08-0C0D-C52B-CBB4237417D1}"/>
                  </a:ext>
                </a:extLst>
              </p:cNvPr>
              <p:cNvSpPr/>
              <p:nvPr/>
            </p:nvSpPr>
            <p:spPr>
              <a:xfrm>
                <a:off x="1854476" y="3451934"/>
                <a:ext cx="4429" cy="122397"/>
              </a:xfrm>
              <a:custGeom>
                <a:avLst/>
                <a:gdLst>
                  <a:gd name="connsiteX0" fmla="*/ 0 w 4429"/>
                  <a:gd name="connsiteY0" fmla="*/ 122398 h 122397"/>
                  <a:gd name="connsiteX1" fmla="*/ 0 w 4429"/>
                  <a:gd name="connsiteY1" fmla="*/ 0 h 12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22397">
                    <a:moveTo>
                      <a:pt x="0" y="12239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6" name="Free-form: Shape 385">
                <a:extLst>
                  <a:ext uri="{FF2B5EF4-FFF2-40B4-BE49-F238E27FC236}">
                    <a16:creationId xmlns:a16="http://schemas.microsoft.com/office/drawing/2014/main" id="{614B31C7-709A-281F-2027-9315A9EDE0CD}"/>
                  </a:ext>
                </a:extLst>
              </p:cNvPr>
              <p:cNvSpPr/>
              <p:nvPr/>
            </p:nvSpPr>
            <p:spPr>
              <a:xfrm>
                <a:off x="1838971" y="3428677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87" name="Graphic 4">
              <a:extLst>
                <a:ext uri="{FF2B5EF4-FFF2-40B4-BE49-F238E27FC236}">
                  <a16:creationId xmlns:a16="http://schemas.microsoft.com/office/drawing/2014/main" id="{0F7F198D-CFF5-A87D-117C-39B1905A867F}"/>
                </a:ext>
              </a:extLst>
            </p:cNvPr>
            <p:cNvGrpSpPr/>
            <p:nvPr/>
          </p:nvGrpSpPr>
          <p:grpSpPr>
            <a:xfrm>
              <a:off x="1980728" y="3428677"/>
              <a:ext cx="31009" cy="721541"/>
              <a:chOff x="1980728" y="3428677"/>
              <a:chExt cx="31009" cy="721541"/>
            </a:xfrm>
          </p:grpSpPr>
          <p:sp>
            <p:nvSpPr>
              <p:cNvPr id="388" name="Free-form: Shape 387">
                <a:extLst>
                  <a:ext uri="{FF2B5EF4-FFF2-40B4-BE49-F238E27FC236}">
                    <a16:creationId xmlns:a16="http://schemas.microsoft.com/office/drawing/2014/main" id="{FC6F9B5B-3D4A-98C4-30C8-A76E01129863}"/>
                  </a:ext>
                </a:extLst>
              </p:cNvPr>
              <p:cNvSpPr/>
              <p:nvPr/>
            </p:nvSpPr>
            <p:spPr>
              <a:xfrm>
                <a:off x="1996232" y="3451934"/>
                <a:ext cx="4429" cy="698284"/>
              </a:xfrm>
              <a:custGeom>
                <a:avLst/>
                <a:gdLst>
                  <a:gd name="connsiteX0" fmla="*/ 0 w 4429"/>
                  <a:gd name="connsiteY0" fmla="*/ 698284 h 698284"/>
                  <a:gd name="connsiteX1" fmla="*/ 0 w 4429"/>
                  <a:gd name="connsiteY1" fmla="*/ 0 h 69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698284">
                    <a:moveTo>
                      <a:pt x="0" y="698284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89" name="Free-form: Shape 388">
                <a:extLst>
                  <a:ext uri="{FF2B5EF4-FFF2-40B4-BE49-F238E27FC236}">
                    <a16:creationId xmlns:a16="http://schemas.microsoft.com/office/drawing/2014/main" id="{91199DDD-B408-7B15-E64C-7DB73426DE62}"/>
                  </a:ext>
                </a:extLst>
              </p:cNvPr>
              <p:cNvSpPr/>
              <p:nvPr/>
            </p:nvSpPr>
            <p:spPr>
              <a:xfrm>
                <a:off x="1980728" y="3428677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390" name="Graphic 4">
              <a:extLst>
                <a:ext uri="{FF2B5EF4-FFF2-40B4-BE49-F238E27FC236}">
                  <a16:creationId xmlns:a16="http://schemas.microsoft.com/office/drawing/2014/main" id="{E7AA0C96-8104-5DEF-B57D-D79D950C22F4}"/>
                </a:ext>
              </a:extLst>
            </p:cNvPr>
            <p:cNvGrpSpPr/>
            <p:nvPr/>
          </p:nvGrpSpPr>
          <p:grpSpPr>
            <a:xfrm>
              <a:off x="1909849" y="4327945"/>
              <a:ext cx="31009" cy="557635"/>
              <a:chOff x="1909849" y="4327945"/>
              <a:chExt cx="31009" cy="557635"/>
            </a:xfrm>
          </p:grpSpPr>
          <p:sp>
            <p:nvSpPr>
              <p:cNvPr id="391" name="Free-form: Shape 390">
                <a:extLst>
                  <a:ext uri="{FF2B5EF4-FFF2-40B4-BE49-F238E27FC236}">
                    <a16:creationId xmlns:a16="http://schemas.microsoft.com/office/drawing/2014/main" id="{5B0F370D-24BA-585F-6CD7-080480992AA6}"/>
                  </a:ext>
                </a:extLst>
              </p:cNvPr>
              <p:cNvSpPr/>
              <p:nvPr/>
            </p:nvSpPr>
            <p:spPr>
              <a:xfrm>
                <a:off x="1925354" y="4351202"/>
                <a:ext cx="4429" cy="534378"/>
              </a:xfrm>
              <a:custGeom>
                <a:avLst/>
                <a:gdLst>
                  <a:gd name="connsiteX0" fmla="*/ 0 w 4429"/>
                  <a:gd name="connsiteY0" fmla="*/ 534378 h 534378"/>
                  <a:gd name="connsiteX1" fmla="*/ 0 w 4429"/>
                  <a:gd name="connsiteY1" fmla="*/ 0 h 53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534378">
                    <a:moveTo>
                      <a:pt x="0" y="534378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92" name="Free-form: Shape 391">
                <a:extLst>
                  <a:ext uri="{FF2B5EF4-FFF2-40B4-BE49-F238E27FC236}">
                    <a16:creationId xmlns:a16="http://schemas.microsoft.com/office/drawing/2014/main" id="{03A17124-9E70-0CED-5D19-CA9F053EE0E6}"/>
                  </a:ext>
                </a:extLst>
              </p:cNvPr>
              <p:cNvSpPr/>
              <p:nvPr/>
            </p:nvSpPr>
            <p:spPr>
              <a:xfrm>
                <a:off x="1909849" y="4327945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393" name="Picture 392">
              <a:extLst>
                <a:ext uri="{FF2B5EF4-FFF2-40B4-BE49-F238E27FC236}">
                  <a16:creationId xmlns:a16="http://schemas.microsoft.com/office/drawing/2014/main" id="{2104B1ED-05E9-41AE-27F9-79DA35689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810177" y="4661871"/>
              <a:ext cx="225924" cy="69770"/>
            </a:xfrm>
            <a:custGeom>
              <a:avLst/>
              <a:gdLst>
                <a:gd name="connsiteX0" fmla="*/ -1 w 225924"/>
                <a:gd name="connsiteY0" fmla="*/ -1 h 69770"/>
                <a:gd name="connsiteX1" fmla="*/ 225924 w 225924"/>
                <a:gd name="connsiteY1" fmla="*/ -1 h 69770"/>
                <a:gd name="connsiteX2" fmla="*/ 225924 w 225924"/>
                <a:gd name="connsiteY2" fmla="*/ 69770 h 69770"/>
                <a:gd name="connsiteX3" fmla="*/ -1 w 225924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924" h="69770">
                  <a:moveTo>
                    <a:pt x="-1" y="-1"/>
                  </a:moveTo>
                  <a:lnTo>
                    <a:pt x="225924" y="-1"/>
                  </a:lnTo>
                  <a:lnTo>
                    <a:pt x="225924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394" name="Graphic 4">
              <a:extLst>
                <a:ext uri="{FF2B5EF4-FFF2-40B4-BE49-F238E27FC236}">
                  <a16:creationId xmlns:a16="http://schemas.microsoft.com/office/drawing/2014/main" id="{96D47C5A-7A0E-D6BB-AEE6-F815E651E881}"/>
                </a:ext>
              </a:extLst>
            </p:cNvPr>
            <p:cNvGrpSpPr/>
            <p:nvPr/>
          </p:nvGrpSpPr>
          <p:grpSpPr>
            <a:xfrm>
              <a:off x="1909849" y="2764193"/>
              <a:ext cx="31009" cy="486756"/>
              <a:chOff x="1909849" y="2764193"/>
              <a:chExt cx="31009" cy="486756"/>
            </a:xfrm>
          </p:grpSpPr>
          <p:sp>
            <p:nvSpPr>
              <p:cNvPr id="395" name="Free-form: Shape 394">
                <a:extLst>
                  <a:ext uri="{FF2B5EF4-FFF2-40B4-BE49-F238E27FC236}">
                    <a16:creationId xmlns:a16="http://schemas.microsoft.com/office/drawing/2014/main" id="{D283ECE8-B6AB-AD51-7BFD-1D0E8C197B01}"/>
                  </a:ext>
                </a:extLst>
              </p:cNvPr>
              <p:cNvSpPr/>
              <p:nvPr/>
            </p:nvSpPr>
            <p:spPr>
              <a:xfrm>
                <a:off x="1925354" y="2787449"/>
                <a:ext cx="4429" cy="463499"/>
              </a:xfrm>
              <a:custGeom>
                <a:avLst/>
                <a:gdLst>
                  <a:gd name="connsiteX0" fmla="*/ 0 w 4429"/>
                  <a:gd name="connsiteY0" fmla="*/ 463500 h 463499"/>
                  <a:gd name="connsiteX1" fmla="*/ 0 w 4429"/>
                  <a:gd name="connsiteY1" fmla="*/ 0 h 463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463499">
                    <a:moveTo>
                      <a:pt x="0" y="46350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396" name="Free-form: Shape 395">
                <a:extLst>
                  <a:ext uri="{FF2B5EF4-FFF2-40B4-BE49-F238E27FC236}">
                    <a16:creationId xmlns:a16="http://schemas.microsoft.com/office/drawing/2014/main" id="{F8B9219E-3E0F-095D-55A7-221C77D7A029}"/>
                  </a:ext>
                </a:extLst>
              </p:cNvPr>
              <p:cNvSpPr/>
              <p:nvPr/>
            </p:nvSpPr>
            <p:spPr>
              <a:xfrm>
                <a:off x="1909849" y="2764193"/>
                <a:ext cx="31009" cy="31009"/>
              </a:xfrm>
              <a:custGeom>
                <a:avLst/>
                <a:gdLst>
                  <a:gd name="connsiteX0" fmla="*/ 15505 w 31009"/>
                  <a:gd name="connsiteY0" fmla="*/ 0 h 31009"/>
                  <a:gd name="connsiteX1" fmla="*/ 31009 w 31009"/>
                  <a:gd name="connsiteY1" fmla="*/ 31009 h 31009"/>
                  <a:gd name="connsiteX2" fmla="*/ 15505 w 31009"/>
                  <a:gd name="connsiteY2" fmla="*/ 23257 h 31009"/>
                  <a:gd name="connsiteX3" fmla="*/ 0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0"/>
                    </a:moveTo>
                    <a:lnTo>
                      <a:pt x="31009" y="31009"/>
                    </a:lnTo>
                    <a:lnTo>
                      <a:pt x="15505" y="23257"/>
                    </a:lnTo>
                    <a:lnTo>
                      <a:pt x="0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397" name="Picture 396">
              <a:extLst>
                <a:ext uri="{FF2B5EF4-FFF2-40B4-BE49-F238E27FC236}">
                  <a16:creationId xmlns:a16="http://schemas.microsoft.com/office/drawing/2014/main" id="{D5B10D4C-50F4-2852-9437-6F444BB99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794672" y="2920922"/>
              <a:ext cx="256933" cy="69770"/>
            </a:xfrm>
            <a:custGeom>
              <a:avLst/>
              <a:gdLst>
                <a:gd name="connsiteX0" fmla="*/ -1 w 256933"/>
                <a:gd name="connsiteY0" fmla="*/ -1 h 69770"/>
                <a:gd name="connsiteX1" fmla="*/ 256933 w 256933"/>
                <a:gd name="connsiteY1" fmla="*/ -1 h 69770"/>
                <a:gd name="connsiteX2" fmla="*/ 256933 w 256933"/>
                <a:gd name="connsiteY2" fmla="*/ 69770 h 69770"/>
                <a:gd name="connsiteX3" fmla="*/ -1 w 256933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933" h="69770">
                  <a:moveTo>
                    <a:pt x="-1" y="-1"/>
                  </a:moveTo>
                  <a:lnTo>
                    <a:pt x="256933" y="-1"/>
                  </a:lnTo>
                  <a:lnTo>
                    <a:pt x="256933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sp>
          <p:nvSpPr>
            <p:cNvPr id="398" name="Free-form: Shape 397">
              <a:extLst>
                <a:ext uri="{FF2B5EF4-FFF2-40B4-BE49-F238E27FC236}">
                  <a16:creationId xmlns:a16="http://schemas.microsoft.com/office/drawing/2014/main" id="{4E412101-29A6-AA63-DB5E-B1F093749F4D}"/>
                </a:ext>
              </a:extLst>
            </p:cNvPr>
            <p:cNvSpPr/>
            <p:nvPr/>
          </p:nvSpPr>
          <p:spPr>
            <a:xfrm>
              <a:off x="1925797" y="3863958"/>
              <a:ext cx="1118238" cy="75308"/>
            </a:xfrm>
            <a:custGeom>
              <a:avLst/>
              <a:gdLst>
                <a:gd name="connsiteX0" fmla="*/ 1118238 w 1118238"/>
                <a:gd name="connsiteY0" fmla="*/ 32870 h 75308"/>
                <a:gd name="connsiteX1" fmla="*/ 1117973 w 1118238"/>
                <a:gd name="connsiteY1" fmla="*/ 61221 h 75308"/>
                <a:gd name="connsiteX2" fmla="*/ 36237 w 1118238"/>
                <a:gd name="connsiteY2" fmla="*/ 51830 h 75308"/>
                <a:gd name="connsiteX3" fmla="*/ 36059 w 1118238"/>
                <a:gd name="connsiteY3" fmla="*/ 75308 h 75308"/>
                <a:gd name="connsiteX4" fmla="*/ 0 w 1118238"/>
                <a:gd name="connsiteY4" fmla="*/ 37300 h 75308"/>
                <a:gd name="connsiteX5" fmla="*/ 36724 w 1118238"/>
                <a:gd name="connsiteY5" fmla="*/ 0 h 75308"/>
                <a:gd name="connsiteX6" fmla="*/ 36502 w 1118238"/>
                <a:gd name="connsiteY6" fmla="*/ 2347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8238" h="75308">
                  <a:moveTo>
                    <a:pt x="1118238" y="32870"/>
                  </a:moveTo>
                  <a:lnTo>
                    <a:pt x="1117973" y="61221"/>
                  </a:lnTo>
                  <a:lnTo>
                    <a:pt x="36237" y="51830"/>
                  </a:lnTo>
                  <a:lnTo>
                    <a:pt x="36059" y="75308"/>
                  </a:lnTo>
                  <a:lnTo>
                    <a:pt x="0" y="37300"/>
                  </a:lnTo>
                  <a:lnTo>
                    <a:pt x="36724" y="0"/>
                  </a:lnTo>
                  <a:lnTo>
                    <a:pt x="36502" y="23478"/>
                  </a:lnTo>
                  <a:close/>
                </a:path>
              </a:pathLst>
            </a:custGeom>
            <a:solidFill>
              <a:srgbClr val="F8CECC"/>
            </a:solidFill>
            <a:ln w="4425" cap="flat">
              <a:solidFill>
                <a:srgbClr val="B8545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399" name="Picture 398">
              <a:extLst>
                <a:ext uri="{FF2B5EF4-FFF2-40B4-BE49-F238E27FC236}">
                  <a16:creationId xmlns:a16="http://schemas.microsoft.com/office/drawing/2014/main" id="{9B2084B4-3071-853A-1FC1-29E7037C7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981884" y="3882209"/>
              <a:ext cx="318952" cy="69770"/>
            </a:xfrm>
            <a:custGeom>
              <a:avLst/>
              <a:gdLst>
                <a:gd name="connsiteX0" fmla="*/ -1 w 318952"/>
                <a:gd name="connsiteY0" fmla="*/ -1 h 69770"/>
                <a:gd name="connsiteX1" fmla="*/ 318952 w 318952"/>
                <a:gd name="connsiteY1" fmla="*/ -1 h 69770"/>
                <a:gd name="connsiteX2" fmla="*/ 318952 w 318952"/>
                <a:gd name="connsiteY2" fmla="*/ 69770 h 69770"/>
                <a:gd name="connsiteX3" fmla="*/ -1 w 31895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952" h="69770">
                  <a:moveTo>
                    <a:pt x="-1" y="-1"/>
                  </a:moveTo>
                  <a:lnTo>
                    <a:pt x="318952" y="-1"/>
                  </a:lnTo>
                  <a:lnTo>
                    <a:pt x="31895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00" name="Graphic 4">
              <a:extLst>
                <a:ext uri="{FF2B5EF4-FFF2-40B4-BE49-F238E27FC236}">
                  <a16:creationId xmlns:a16="http://schemas.microsoft.com/office/drawing/2014/main" id="{E927AF28-1999-1AAE-6437-8E14E23510FB}"/>
                </a:ext>
              </a:extLst>
            </p:cNvPr>
            <p:cNvGrpSpPr/>
            <p:nvPr/>
          </p:nvGrpSpPr>
          <p:grpSpPr>
            <a:xfrm>
              <a:off x="2129661" y="4223311"/>
              <a:ext cx="916456" cy="130681"/>
              <a:chOff x="2129661" y="4223311"/>
              <a:chExt cx="916456" cy="130681"/>
            </a:xfrm>
          </p:grpSpPr>
          <p:sp>
            <p:nvSpPr>
              <p:cNvPr id="401" name="Free-form: Shape 400">
                <a:extLst>
                  <a:ext uri="{FF2B5EF4-FFF2-40B4-BE49-F238E27FC236}">
                    <a16:creationId xmlns:a16="http://schemas.microsoft.com/office/drawing/2014/main" id="{A319E9A7-0274-AD7E-1881-1BBB13AA79B1}"/>
                  </a:ext>
                </a:extLst>
              </p:cNvPr>
              <p:cNvSpPr/>
              <p:nvPr/>
            </p:nvSpPr>
            <p:spPr>
              <a:xfrm>
                <a:off x="2152918" y="4238816"/>
                <a:ext cx="893199" cy="115177"/>
              </a:xfrm>
              <a:custGeom>
                <a:avLst/>
                <a:gdLst>
                  <a:gd name="connsiteX0" fmla="*/ 893200 w 893199"/>
                  <a:gd name="connsiteY0" fmla="*/ 115177 h 115177"/>
                  <a:gd name="connsiteX1" fmla="*/ 51520 w 893199"/>
                  <a:gd name="connsiteY1" fmla="*/ 115177 h 115177"/>
                  <a:gd name="connsiteX2" fmla="*/ 51520 w 893199"/>
                  <a:gd name="connsiteY2" fmla="*/ 0 h 115177"/>
                  <a:gd name="connsiteX3" fmla="*/ 0 w 893199"/>
                  <a:gd name="connsiteY3" fmla="*/ 0 h 11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199" h="115177">
                    <a:moveTo>
                      <a:pt x="893200" y="115177"/>
                    </a:moveTo>
                    <a:lnTo>
                      <a:pt x="51520" y="115177"/>
                    </a:lnTo>
                    <a:lnTo>
                      <a:pt x="51520" y="0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2" name="Free-form: Shape 401">
                <a:extLst>
                  <a:ext uri="{FF2B5EF4-FFF2-40B4-BE49-F238E27FC236}">
                    <a16:creationId xmlns:a16="http://schemas.microsoft.com/office/drawing/2014/main" id="{CC2B9FD1-D3E3-6C1F-D9D7-B0499C5478C6}"/>
                  </a:ext>
                </a:extLst>
              </p:cNvPr>
              <p:cNvSpPr/>
              <p:nvPr/>
            </p:nvSpPr>
            <p:spPr>
              <a:xfrm>
                <a:off x="2129661" y="4223311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03" name="Picture 402">
              <a:extLst>
                <a:ext uri="{FF2B5EF4-FFF2-40B4-BE49-F238E27FC236}">
                  <a16:creationId xmlns:a16="http://schemas.microsoft.com/office/drawing/2014/main" id="{349CBD8D-F448-77A0-5F78-4455252E4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3048333" y="4325199"/>
              <a:ext cx="252504" cy="69770"/>
            </a:xfrm>
            <a:custGeom>
              <a:avLst/>
              <a:gdLst>
                <a:gd name="connsiteX0" fmla="*/ -1 w 252504"/>
                <a:gd name="connsiteY0" fmla="*/ -1 h 69770"/>
                <a:gd name="connsiteX1" fmla="*/ 252504 w 252504"/>
                <a:gd name="connsiteY1" fmla="*/ -1 h 69770"/>
                <a:gd name="connsiteX2" fmla="*/ 252504 w 252504"/>
                <a:gd name="connsiteY2" fmla="*/ 69770 h 69770"/>
                <a:gd name="connsiteX3" fmla="*/ -1 w 252504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504" h="69770">
                  <a:moveTo>
                    <a:pt x="-1" y="-1"/>
                  </a:moveTo>
                  <a:lnTo>
                    <a:pt x="252504" y="-1"/>
                  </a:lnTo>
                  <a:lnTo>
                    <a:pt x="252504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04" name="Graphic 4">
              <a:extLst>
                <a:ext uri="{FF2B5EF4-FFF2-40B4-BE49-F238E27FC236}">
                  <a16:creationId xmlns:a16="http://schemas.microsoft.com/office/drawing/2014/main" id="{FE1FB9E1-6DC3-2FF1-994F-1F712483A70C}"/>
                </a:ext>
              </a:extLst>
            </p:cNvPr>
            <p:cNvGrpSpPr/>
            <p:nvPr/>
          </p:nvGrpSpPr>
          <p:grpSpPr>
            <a:xfrm>
              <a:off x="2129661" y="3321960"/>
              <a:ext cx="74776" cy="916855"/>
              <a:chOff x="2129661" y="3321960"/>
              <a:chExt cx="74776" cy="916855"/>
            </a:xfrm>
          </p:grpSpPr>
          <p:sp>
            <p:nvSpPr>
              <p:cNvPr id="405" name="Free-form: Shape 404">
                <a:extLst>
                  <a:ext uri="{FF2B5EF4-FFF2-40B4-BE49-F238E27FC236}">
                    <a16:creationId xmlns:a16="http://schemas.microsoft.com/office/drawing/2014/main" id="{535C454C-7E08-0F4F-21C1-4D8126A1A533}"/>
                  </a:ext>
                </a:extLst>
              </p:cNvPr>
              <p:cNvSpPr/>
              <p:nvPr/>
            </p:nvSpPr>
            <p:spPr>
              <a:xfrm>
                <a:off x="2152918" y="3337421"/>
                <a:ext cx="51519" cy="901394"/>
              </a:xfrm>
              <a:custGeom>
                <a:avLst/>
                <a:gdLst>
                  <a:gd name="connsiteX0" fmla="*/ 51520 w 51519"/>
                  <a:gd name="connsiteY0" fmla="*/ 901395 h 901394"/>
                  <a:gd name="connsiteX1" fmla="*/ 51520 w 51519"/>
                  <a:gd name="connsiteY1" fmla="*/ 177 h 901394"/>
                  <a:gd name="connsiteX2" fmla="*/ 0 w 51519"/>
                  <a:gd name="connsiteY2" fmla="*/ 0 h 90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519" h="901394">
                    <a:moveTo>
                      <a:pt x="51520" y="901395"/>
                    </a:moveTo>
                    <a:lnTo>
                      <a:pt x="51520" y="177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6" name="Free-form: Shape 405">
                <a:extLst>
                  <a:ext uri="{FF2B5EF4-FFF2-40B4-BE49-F238E27FC236}">
                    <a16:creationId xmlns:a16="http://schemas.microsoft.com/office/drawing/2014/main" id="{AD2079CB-1BBC-5447-1397-EAC32B27C225}"/>
                  </a:ext>
                </a:extLst>
              </p:cNvPr>
              <p:cNvSpPr/>
              <p:nvPr/>
            </p:nvSpPr>
            <p:spPr>
              <a:xfrm>
                <a:off x="2129661" y="3321960"/>
                <a:ext cx="31053" cy="31009"/>
              </a:xfrm>
              <a:custGeom>
                <a:avLst/>
                <a:gdLst>
                  <a:gd name="connsiteX0" fmla="*/ 0 w 31053"/>
                  <a:gd name="connsiteY0" fmla="*/ 15372 h 31009"/>
                  <a:gd name="connsiteX1" fmla="*/ 31054 w 31053"/>
                  <a:gd name="connsiteY1" fmla="*/ 0 h 31009"/>
                  <a:gd name="connsiteX2" fmla="*/ 23257 w 31053"/>
                  <a:gd name="connsiteY2" fmla="*/ 15460 h 31009"/>
                  <a:gd name="connsiteX3" fmla="*/ 30965 w 31053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53" h="31009">
                    <a:moveTo>
                      <a:pt x="0" y="15372"/>
                    </a:moveTo>
                    <a:lnTo>
                      <a:pt x="31054" y="0"/>
                    </a:lnTo>
                    <a:lnTo>
                      <a:pt x="23257" y="15460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07" name="Graphic 4">
              <a:extLst>
                <a:ext uri="{FF2B5EF4-FFF2-40B4-BE49-F238E27FC236}">
                  <a16:creationId xmlns:a16="http://schemas.microsoft.com/office/drawing/2014/main" id="{FB6ECE14-3325-9314-984E-2F3FEF3DC364}"/>
                </a:ext>
              </a:extLst>
            </p:cNvPr>
            <p:cNvGrpSpPr/>
            <p:nvPr/>
          </p:nvGrpSpPr>
          <p:grpSpPr>
            <a:xfrm>
              <a:off x="2381633" y="3239875"/>
              <a:ext cx="354391" cy="177195"/>
              <a:chOff x="2381633" y="3239875"/>
              <a:chExt cx="354391" cy="177195"/>
            </a:xfrm>
          </p:grpSpPr>
          <p:sp>
            <p:nvSpPr>
              <p:cNvPr id="408" name="Free-form: Shape 407">
                <a:extLst>
                  <a:ext uri="{FF2B5EF4-FFF2-40B4-BE49-F238E27FC236}">
                    <a16:creationId xmlns:a16="http://schemas.microsoft.com/office/drawing/2014/main" id="{3DF28156-FB15-A53D-8407-60FDA3E0F96F}"/>
                  </a:ext>
                </a:extLst>
              </p:cNvPr>
              <p:cNvSpPr/>
              <p:nvPr/>
            </p:nvSpPr>
            <p:spPr>
              <a:xfrm rot="-5400000">
                <a:off x="2492381" y="3173426"/>
                <a:ext cx="88597" cy="310092"/>
              </a:xfrm>
              <a:custGeom>
                <a:avLst/>
                <a:gdLst>
                  <a:gd name="connsiteX0" fmla="*/ -5 w 88597"/>
                  <a:gd name="connsiteY0" fmla="*/ 5 h 310092"/>
                  <a:gd name="connsiteX1" fmla="*/ 88593 w 88597"/>
                  <a:gd name="connsiteY1" fmla="*/ 35444 h 310092"/>
                  <a:gd name="connsiteX2" fmla="*/ 88593 w 88597"/>
                  <a:gd name="connsiteY2" fmla="*/ 274658 h 310092"/>
                  <a:gd name="connsiteX3" fmla="*/ -5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-5" y="5"/>
                    </a:moveTo>
                    <a:lnTo>
                      <a:pt x="88593" y="35444"/>
                    </a:lnTo>
                    <a:lnTo>
                      <a:pt x="88593" y="274658"/>
                    </a:lnTo>
                    <a:lnTo>
                      <a:pt x="-5" y="310098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6036138B-10EA-32F1-9C64-339A547AED85}"/>
                  </a:ext>
                </a:extLst>
              </p:cNvPr>
              <p:cNvSpPr txBox="1"/>
              <p:nvPr/>
            </p:nvSpPr>
            <p:spPr>
              <a:xfrm rot="-5400000">
                <a:off x="2369931" y="329825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E229A44C-A5DA-9769-A6CA-17A46F6392FD}"/>
                  </a:ext>
                </a:extLst>
              </p:cNvPr>
              <p:cNvSpPr txBox="1"/>
              <p:nvPr/>
            </p:nvSpPr>
            <p:spPr>
              <a:xfrm rot="-5400000">
                <a:off x="2511688" y="3298257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ABEBD851-E57A-5001-A951-644926F60532}"/>
                  </a:ext>
                </a:extLst>
              </p:cNvPr>
              <p:cNvSpPr txBox="1"/>
              <p:nvPr/>
            </p:nvSpPr>
            <p:spPr>
              <a:xfrm rot="-5400000">
                <a:off x="2609146" y="3249528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412" name="Free-form: Shape 411">
                <a:extLst>
                  <a:ext uri="{FF2B5EF4-FFF2-40B4-BE49-F238E27FC236}">
                    <a16:creationId xmlns:a16="http://schemas.microsoft.com/office/drawing/2014/main" id="{5910F989-5090-8C31-D2A5-B1723923D60C}"/>
                  </a:ext>
                </a:extLst>
              </p:cNvPr>
              <p:cNvSpPr/>
              <p:nvPr/>
            </p:nvSpPr>
            <p:spPr>
              <a:xfrm rot="-5400000">
                <a:off x="2512315" y="3193361"/>
                <a:ext cx="177195" cy="270223"/>
              </a:xfrm>
              <a:custGeom>
                <a:avLst/>
                <a:gdLst>
                  <a:gd name="connsiteX0" fmla="*/ 10 w 177195"/>
                  <a:gd name="connsiteY0" fmla="*/ -10 h 270223"/>
                  <a:gd name="connsiteX1" fmla="*/ 44308 w 177195"/>
                  <a:gd name="connsiteY1" fmla="*/ -10 h 270223"/>
                  <a:gd name="connsiteX2" fmla="*/ 10 w 177195"/>
                  <a:gd name="connsiteY2" fmla="*/ 141747 h 270223"/>
                  <a:gd name="connsiteX3" fmla="*/ 44308 w 177195"/>
                  <a:gd name="connsiteY3" fmla="*/ 141747 h 270223"/>
                  <a:gd name="connsiteX4" fmla="*/ 132906 w 177195"/>
                  <a:gd name="connsiteY4" fmla="*/ 70869 h 270223"/>
                  <a:gd name="connsiteX5" fmla="*/ 177205 w 177195"/>
                  <a:gd name="connsiteY5" fmla="*/ 70869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-10"/>
                    </a:moveTo>
                    <a:lnTo>
                      <a:pt x="44308" y="-10"/>
                    </a:lnTo>
                    <a:moveTo>
                      <a:pt x="10" y="141747"/>
                    </a:moveTo>
                    <a:lnTo>
                      <a:pt x="44308" y="141747"/>
                    </a:lnTo>
                    <a:moveTo>
                      <a:pt x="132906" y="70869"/>
                    </a:moveTo>
                    <a:lnTo>
                      <a:pt x="177205" y="70869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13" name="Graphic 4">
              <a:extLst>
                <a:ext uri="{FF2B5EF4-FFF2-40B4-BE49-F238E27FC236}">
                  <a16:creationId xmlns:a16="http://schemas.microsoft.com/office/drawing/2014/main" id="{FA1FE366-41A4-565C-C848-BA4BEF8726FA}"/>
                </a:ext>
              </a:extLst>
            </p:cNvPr>
            <p:cNvGrpSpPr/>
            <p:nvPr/>
          </p:nvGrpSpPr>
          <p:grpSpPr>
            <a:xfrm>
              <a:off x="2521175" y="4318554"/>
              <a:ext cx="31009" cy="562064"/>
              <a:chOff x="2521175" y="4318554"/>
              <a:chExt cx="31009" cy="562064"/>
            </a:xfrm>
          </p:grpSpPr>
          <p:sp>
            <p:nvSpPr>
              <p:cNvPr id="414" name="Free-form: Shape 413">
                <a:extLst>
                  <a:ext uri="{FF2B5EF4-FFF2-40B4-BE49-F238E27FC236}">
                    <a16:creationId xmlns:a16="http://schemas.microsoft.com/office/drawing/2014/main" id="{1B2E0D05-3E40-C74D-633A-DEB88BFA11CC}"/>
                  </a:ext>
                </a:extLst>
              </p:cNvPr>
              <p:cNvSpPr/>
              <p:nvPr/>
            </p:nvSpPr>
            <p:spPr>
              <a:xfrm>
                <a:off x="2536680" y="4318554"/>
                <a:ext cx="4429" cy="538808"/>
              </a:xfrm>
              <a:custGeom>
                <a:avLst/>
                <a:gdLst>
                  <a:gd name="connsiteX0" fmla="*/ 0 w 4429"/>
                  <a:gd name="connsiteY0" fmla="*/ 0 h 538808"/>
                  <a:gd name="connsiteX1" fmla="*/ 0 w 4429"/>
                  <a:gd name="connsiteY1" fmla="*/ 283513 h 538808"/>
                  <a:gd name="connsiteX2" fmla="*/ 0 w 4429"/>
                  <a:gd name="connsiteY2" fmla="*/ 538808 h 538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29" h="538808">
                    <a:moveTo>
                      <a:pt x="0" y="0"/>
                    </a:moveTo>
                    <a:lnTo>
                      <a:pt x="0" y="283513"/>
                    </a:lnTo>
                    <a:lnTo>
                      <a:pt x="0" y="53880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15" name="Free-form: Shape 414">
                <a:extLst>
                  <a:ext uri="{FF2B5EF4-FFF2-40B4-BE49-F238E27FC236}">
                    <a16:creationId xmlns:a16="http://schemas.microsoft.com/office/drawing/2014/main" id="{22EE0551-4537-CD7C-9A2D-027475E2980B}"/>
                  </a:ext>
                </a:extLst>
              </p:cNvPr>
              <p:cNvSpPr/>
              <p:nvPr/>
            </p:nvSpPr>
            <p:spPr>
              <a:xfrm>
                <a:off x="2521175" y="484960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16" name="Picture 415">
              <a:extLst>
                <a:ext uri="{FF2B5EF4-FFF2-40B4-BE49-F238E27FC236}">
                  <a16:creationId xmlns:a16="http://schemas.microsoft.com/office/drawing/2014/main" id="{3D078A80-43CB-A17B-8BAF-86474FA8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2372774" y="4661871"/>
              <a:ext cx="323382" cy="69770"/>
            </a:xfrm>
            <a:custGeom>
              <a:avLst/>
              <a:gdLst>
                <a:gd name="connsiteX0" fmla="*/ -1 w 323382"/>
                <a:gd name="connsiteY0" fmla="*/ -1 h 69770"/>
                <a:gd name="connsiteX1" fmla="*/ 323382 w 323382"/>
                <a:gd name="connsiteY1" fmla="*/ -1 h 69770"/>
                <a:gd name="connsiteX2" fmla="*/ 323382 w 323382"/>
                <a:gd name="connsiteY2" fmla="*/ 69770 h 69770"/>
                <a:gd name="connsiteX3" fmla="*/ -1 w 32338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382" h="69770">
                  <a:moveTo>
                    <a:pt x="-1" y="-1"/>
                  </a:moveTo>
                  <a:lnTo>
                    <a:pt x="323382" y="-1"/>
                  </a:lnTo>
                  <a:lnTo>
                    <a:pt x="32338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17" name="Graphic 4">
              <a:extLst>
                <a:ext uri="{FF2B5EF4-FFF2-40B4-BE49-F238E27FC236}">
                  <a16:creationId xmlns:a16="http://schemas.microsoft.com/office/drawing/2014/main" id="{BF8F327C-3252-8E2A-6C67-C19BBC38EF4A}"/>
                </a:ext>
              </a:extLst>
            </p:cNvPr>
            <p:cNvGrpSpPr/>
            <p:nvPr/>
          </p:nvGrpSpPr>
          <p:grpSpPr>
            <a:xfrm>
              <a:off x="2381633" y="4141358"/>
              <a:ext cx="354391" cy="177195"/>
              <a:chOff x="2381633" y="4141358"/>
              <a:chExt cx="354391" cy="177195"/>
            </a:xfrm>
          </p:grpSpPr>
          <p:sp>
            <p:nvSpPr>
              <p:cNvPr id="418" name="Free-form: Shape 417">
                <a:extLst>
                  <a:ext uri="{FF2B5EF4-FFF2-40B4-BE49-F238E27FC236}">
                    <a16:creationId xmlns:a16="http://schemas.microsoft.com/office/drawing/2014/main" id="{FCDD6EFB-5772-3264-D694-6762C8D2EB6E}"/>
                  </a:ext>
                </a:extLst>
              </p:cNvPr>
              <p:cNvSpPr/>
              <p:nvPr/>
            </p:nvSpPr>
            <p:spPr>
              <a:xfrm rot="-5400000">
                <a:off x="2492381" y="4074910"/>
                <a:ext cx="88597" cy="310092"/>
              </a:xfrm>
              <a:custGeom>
                <a:avLst/>
                <a:gdLst>
                  <a:gd name="connsiteX0" fmla="*/ 88593 w 88597"/>
                  <a:gd name="connsiteY0" fmla="*/ 5 h 310092"/>
                  <a:gd name="connsiteX1" fmla="*/ -5 w 88597"/>
                  <a:gd name="connsiteY1" fmla="*/ 35444 h 310092"/>
                  <a:gd name="connsiteX2" fmla="*/ -5 w 88597"/>
                  <a:gd name="connsiteY2" fmla="*/ 274658 h 310092"/>
                  <a:gd name="connsiteX3" fmla="*/ 88593 w 88597"/>
                  <a:gd name="connsiteY3" fmla="*/ 310098 h 31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97" h="310092">
                    <a:moveTo>
                      <a:pt x="88593" y="5"/>
                    </a:moveTo>
                    <a:lnTo>
                      <a:pt x="-5" y="35444"/>
                    </a:lnTo>
                    <a:lnTo>
                      <a:pt x="-5" y="274658"/>
                    </a:lnTo>
                    <a:lnTo>
                      <a:pt x="88593" y="310098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19" name="TextBox 418">
                <a:extLst>
                  <a:ext uri="{FF2B5EF4-FFF2-40B4-BE49-F238E27FC236}">
                    <a16:creationId xmlns:a16="http://schemas.microsoft.com/office/drawing/2014/main" id="{DE5F6D7B-A54C-F858-219D-3949EA3D2863}"/>
                  </a:ext>
                </a:extLst>
              </p:cNvPr>
              <p:cNvSpPr txBox="1"/>
              <p:nvPr/>
            </p:nvSpPr>
            <p:spPr>
              <a:xfrm rot="-5400000">
                <a:off x="2369931" y="414658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0</a:t>
                </a:r>
              </a:p>
            </p:txBody>
          </p:sp>
          <p:sp>
            <p:nvSpPr>
              <p:cNvPr id="420" name="TextBox 419">
                <a:extLst>
                  <a:ext uri="{FF2B5EF4-FFF2-40B4-BE49-F238E27FC236}">
                    <a16:creationId xmlns:a16="http://schemas.microsoft.com/office/drawing/2014/main" id="{F7BBF30E-BCA2-C38E-A5C9-0460985F19B1}"/>
                  </a:ext>
                </a:extLst>
              </p:cNvPr>
              <p:cNvSpPr txBox="1"/>
              <p:nvPr/>
            </p:nvSpPr>
            <p:spPr>
              <a:xfrm rot="-5400000">
                <a:off x="2511688" y="4146582"/>
                <a:ext cx="19616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1</a:t>
                </a:r>
              </a:p>
            </p:txBody>
          </p:sp>
          <p:sp>
            <p:nvSpPr>
              <p:cNvPr id="421" name="TextBox 420">
                <a:extLst>
                  <a:ext uri="{FF2B5EF4-FFF2-40B4-BE49-F238E27FC236}">
                    <a16:creationId xmlns:a16="http://schemas.microsoft.com/office/drawing/2014/main" id="{22ED0643-AEA5-4905-F223-BA1048242357}"/>
                  </a:ext>
                </a:extLst>
              </p:cNvPr>
              <p:cNvSpPr txBox="1"/>
              <p:nvPr/>
            </p:nvSpPr>
            <p:spPr>
              <a:xfrm rot="-5400000">
                <a:off x="2609146" y="4151012"/>
                <a:ext cx="213889" cy="11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LID4096" sz="450" spc="0" baseline="0">
                    <a:ln/>
                    <a:solidFill>
                      <a:srgbClr val="000000"/>
                    </a:solidFill>
                    <a:latin typeface="Arial"/>
                    <a:cs typeface="Arial"/>
                    <a:sym typeface="Arial"/>
                    <a:rtl val="0"/>
                  </a:rPr>
                  <a:t>S0</a:t>
                </a:r>
              </a:p>
            </p:txBody>
          </p:sp>
          <p:sp>
            <p:nvSpPr>
              <p:cNvPr id="422" name="Free-form: Shape 421">
                <a:extLst>
                  <a:ext uri="{FF2B5EF4-FFF2-40B4-BE49-F238E27FC236}">
                    <a16:creationId xmlns:a16="http://schemas.microsoft.com/office/drawing/2014/main" id="{07017BDD-E2A0-4F3A-8494-7874D2000C91}"/>
                  </a:ext>
                </a:extLst>
              </p:cNvPr>
              <p:cNvSpPr/>
              <p:nvPr/>
            </p:nvSpPr>
            <p:spPr>
              <a:xfrm rot="-5400000">
                <a:off x="2512315" y="4094844"/>
                <a:ext cx="177195" cy="270223"/>
              </a:xfrm>
              <a:custGeom>
                <a:avLst/>
                <a:gdLst>
                  <a:gd name="connsiteX0" fmla="*/ 10 w 177195"/>
                  <a:gd name="connsiteY0" fmla="*/ 70869 h 270223"/>
                  <a:gd name="connsiteX1" fmla="*/ 44308 w 177195"/>
                  <a:gd name="connsiteY1" fmla="*/ 70869 h 270223"/>
                  <a:gd name="connsiteX2" fmla="*/ 132906 w 177195"/>
                  <a:gd name="connsiteY2" fmla="*/ -10 h 270223"/>
                  <a:gd name="connsiteX3" fmla="*/ 177205 w 177195"/>
                  <a:gd name="connsiteY3" fmla="*/ -10 h 270223"/>
                  <a:gd name="connsiteX4" fmla="*/ 132906 w 177195"/>
                  <a:gd name="connsiteY4" fmla="*/ 141747 h 270223"/>
                  <a:gd name="connsiteX5" fmla="*/ 177205 w 177195"/>
                  <a:gd name="connsiteY5" fmla="*/ 141747 h 270223"/>
                  <a:gd name="connsiteX6" fmla="*/ 88607 w 177195"/>
                  <a:gd name="connsiteY6" fmla="*/ 208196 h 270223"/>
                  <a:gd name="connsiteX7" fmla="*/ 88607 w 177195"/>
                  <a:gd name="connsiteY7" fmla="*/ 270214 h 27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7195" h="270223">
                    <a:moveTo>
                      <a:pt x="10" y="70869"/>
                    </a:moveTo>
                    <a:lnTo>
                      <a:pt x="44308" y="70869"/>
                    </a:lnTo>
                    <a:moveTo>
                      <a:pt x="132906" y="-10"/>
                    </a:moveTo>
                    <a:lnTo>
                      <a:pt x="177205" y="-10"/>
                    </a:lnTo>
                    <a:moveTo>
                      <a:pt x="132906" y="141747"/>
                    </a:moveTo>
                    <a:lnTo>
                      <a:pt x="177205" y="141747"/>
                    </a:lnTo>
                    <a:moveTo>
                      <a:pt x="88607" y="208196"/>
                    </a:moveTo>
                    <a:lnTo>
                      <a:pt x="88607" y="270214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23" name="Graphic 4">
              <a:extLst>
                <a:ext uri="{FF2B5EF4-FFF2-40B4-BE49-F238E27FC236}">
                  <a16:creationId xmlns:a16="http://schemas.microsoft.com/office/drawing/2014/main" id="{E811C417-8958-6E1E-684F-42520DDA263F}"/>
                </a:ext>
              </a:extLst>
            </p:cNvPr>
            <p:cNvGrpSpPr/>
            <p:nvPr/>
          </p:nvGrpSpPr>
          <p:grpSpPr>
            <a:xfrm>
              <a:off x="2399353" y="3565472"/>
              <a:ext cx="132896" cy="442989"/>
              <a:chOff x="2399353" y="3565472"/>
              <a:chExt cx="132896" cy="442989"/>
            </a:xfrm>
          </p:grpSpPr>
          <p:sp>
            <p:nvSpPr>
              <p:cNvPr id="424" name="Free-form: Shape 423">
                <a:extLst>
                  <a:ext uri="{FF2B5EF4-FFF2-40B4-BE49-F238E27FC236}">
                    <a16:creationId xmlns:a16="http://schemas.microsoft.com/office/drawing/2014/main" id="{AC0372FC-701B-7B68-D735-8485541D7F1E}"/>
                  </a:ext>
                </a:extLst>
              </p:cNvPr>
              <p:cNvSpPr/>
              <p:nvPr/>
            </p:nvSpPr>
            <p:spPr>
              <a:xfrm rot="-5400000">
                <a:off x="2244307" y="3720518"/>
                <a:ext cx="442989" cy="132896"/>
              </a:xfrm>
              <a:custGeom>
                <a:avLst/>
                <a:gdLst>
                  <a:gd name="connsiteX0" fmla="*/ 0 w 442989"/>
                  <a:gd name="connsiteY0" fmla="*/ 0 h 132896"/>
                  <a:gd name="connsiteX1" fmla="*/ 442990 w 442989"/>
                  <a:gd name="connsiteY1" fmla="*/ 0 h 132896"/>
                  <a:gd name="connsiteX2" fmla="*/ 442990 w 442989"/>
                  <a:gd name="connsiteY2" fmla="*/ 132897 h 132896"/>
                  <a:gd name="connsiteX3" fmla="*/ 0 w 442989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989" h="132896">
                    <a:moveTo>
                      <a:pt x="0" y="0"/>
                    </a:moveTo>
                    <a:lnTo>
                      <a:pt x="442990" y="0"/>
                    </a:lnTo>
                    <a:lnTo>
                      <a:pt x="442990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noFill/>
              <a:ln w="44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5" name="Free-form: Shape 424">
                <a:extLst>
                  <a:ext uri="{FF2B5EF4-FFF2-40B4-BE49-F238E27FC236}">
                    <a16:creationId xmlns:a16="http://schemas.microsoft.com/office/drawing/2014/main" id="{CB129C1A-69EE-3338-D2A1-ECC96CFD807F}"/>
                  </a:ext>
                </a:extLst>
              </p:cNvPr>
              <p:cNvSpPr/>
              <p:nvPr/>
            </p:nvSpPr>
            <p:spPr>
              <a:xfrm rot="-5400000">
                <a:off x="2266456" y="3720518"/>
                <a:ext cx="398690" cy="132896"/>
              </a:xfrm>
              <a:custGeom>
                <a:avLst/>
                <a:gdLst>
                  <a:gd name="connsiteX0" fmla="*/ 0 w 398690"/>
                  <a:gd name="connsiteY0" fmla="*/ 0 h 132896"/>
                  <a:gd name="connsiteX1" fmla="*/ 398691 w 398690"/>
                  <a:gd name="connsiteY1" fmla="*/ 0 h 132896"/>
                  <a:gd name="connsiteX2" fmla="*/ 398691 w 398690"/>
                  <a:gd name="connsiteY2" fmla="*/ 132897 h 132896"/>
                  <a:gd name="connsiteX3" fmla="*/ 0 w 398690"/>
                  <a:gd name="connsiteY3" fmla="*/ 132897 h 13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90" h="132896">
                    <a:moveTo>
                      <a:pt x="0" y="0"/>
                    </a:moveTo>
                    <a:lnTo>
                      <a:pt x="398691" y="0"/>
                    </a:lnTo>
                    <a:lnTo>
                      <a:pt x="398691" y="132897"/>
                    </a:lnTo>
                    <a:lnTo>
                      <a:pt x="0" y="132897"/>
                    </a:lnTo>
                    <a:close/>
                  </a:path>
                </a:pathLst>
              </a:custGeom>
              <a:solidFill>
                <a:srgbClr val="D5E8D4"/>
              </a:solidFill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6" name="Free-form: Shape 425">
                <a:extLst>
                  <a:ext uri="{FF2B5EF4-FFF2-40B4-BE49-F238E27FC236}">
                    <a16:creationId xmlns:a16="http://schemas.microsoft.com/office/drawing/2014/main" id="{2D2C8FE0-E36D-2815-FF9A-74FED1DC69B0}"/>
                  </a:ext>
                </a:extLst>
              </p:cNvPr>
              <p:cNvSpPr/>
              <p:nvPr/>
            </p:nvSpPr>
            <p:spPr>
              <a:xfrm rot="-5400000">
                <a:off x="2244307" y="3773677"/>
                <a:ext cx="442989" cy="26579"/>
              </a:xfrm>
              <a:custGeom>
                <a:avLst/>
                <a:gdLst>
                  <a:gd name="connsiteX0" fmla="*/ 0 w 442989"/>
                  <a:gd name="connsiteY0" fmla="*/ 13290 h 26579"/>
                  <a:gd name="connsiteX1" fmla="*/ 22149 w 442989"/>
                  <a:gd name="connsiteY1" fmla="*/ 13290 h 26579"/>
                  <a:gd name="connsiteX2" fmla="*/ 420840 w 442989"/>
                  <a:gd name="connsiteY2" fmla="*/ 13290 h 26579"/>
                  <a:gd name="connsiteX3" fmla="*/ 442990 w 442989"/>
                  <a:gd name="connsiteY3" fmla="*/ 13290 h 26579"/>
                  <a:gd name="connsiteX4" fmla="*/ 66448 w 442989"/>
                  <a:gd name="connsiteY4" fmla="*/ 0 h 26579"/>
                  <a:gd name="connsiteX5" fmla="*/ 66448 w 442989"/>
                  <a:gd name="connsiteY5" fmla="*/ 26579 h 26579"/>
                  <a:gd name="connsiteX6" fmla="*/ 66448 w 442989"/>
                  <a:gd name="connsiteY6" fmla="*/ 13290 h 26579"/>
                  <a:gd name="connsiteX7" fmla="*/ 376541 w 442989"/>
                  <a:gd name="connsiteY7" fmla="*/ 13290 h 26579"/>
                  <a:gd name="connsiteX8" fmla="*/ 376541 w 442989"/>
                  <a:gd name="connsiteY8" fmla="*/ 0 h 26579"/>
                  <a:gd name="connsiteX9" fmla="*/ 376541 w 442989"/>
                  <a:gd name="connsiteY9" fmla="*/ 26579 h 26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2989" h="26579">
                    <a:moveTo>
                      <a:pt x="0" y="13290"/>
                    </a:moveTo>
                    <a:lnTo>
                      <a:pt x="22149" y="13290"/>
                    </a:lnTo>
                    <a:moveTo>
                      <a:pt x="420840" y="13290"/>
                    </a:moveTo>
                    <a:lnTo>
                      <a:pt x="442990" y="13290"/>
                    </a:lnTo>
                    <a:moveTo>
                      <a:pt x="66448" y="0"/>
                    </a:moveTo>
                    <a:lnTo>
                      <a:pt x="66448" y="26579"/>
                    </a:lnTo>
                    <a:moveTo>
                      <a:pt x="66448" y="13290"/>
                    </a:moveTo>
                    <a:lnTo>
                      <a:pt x="376541" y="13290"/>
                    </a:lnTo>
                    <a:moveTo>
                      <a:pt x="376541" y="0"/>
                    </a:moveTo>
                    <a:lnTo>
                      <a:pt x="376541" y="26579"/>
                    </a:lnTo>
                  </a:path>
                </a:pathLst>
              </a:custGeom>
              <a:noFill/>
              <a:ln w="4425" cap="flat">
                <a:solidFill>
                  <a:srgbClr val="82B36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27" name="Graphic 4">
              <a:extLst>
                <a:ext uri="{FF2B5EF4-FFF2-40B4-BE49-F238E27FC236}">
                  <a16:creationId xmlns:a16="http://schemas.microsoft.com/office/drawing/2014/main" id="{072AF287-308F-76A9-5227-AB351BEED7D5}"/>
                </a:ext>
              </a:extLst>
            </p:cNvPr>
            <p:cNvGrpSpPr/>
            <p:nvPr/>
          </p:nvGrpSpPr>
          <p:grpSpPr>
            <a:xfrm>
              <a:off x="2592053" y="3414855"/>
              <a:ext cx="31009" cy="721541"/>
              <a:chOff x="2592053" y="3414855"/>
              <a:chExt cx="31009" cy="721541"/>
            </a:xfrm>
          </p:grpSpPr>
          <p:sp>
            <p:nvSpPr>
              <p:cNvPr id="428" name="Free-form: Shape 427">
                <a:extLst>
                  <a:ext uri="{FF2B5EF4-FFF2-40B4-BE49-F238E27FC236}">
                    <a16:creationId xmlns:a16="http://schemas.microsoft.com/office/drawing/2014/main" id="{FBCABE0F-0D0E-4747-7BB1-5496FAF3B431}"/>
                  </a:ext>
                </a:extLst>
              </p:cNvPr>
              <p:cNvSpPr/>
              <p:nvPr/>
            </p:nvSpPr>
            <p:spPr>
              <a:xfrm>
                <a:off x="2607558" y="3414855"/>
                <a:ext cx="4429" cy="698284"/>
              </a:xfrm>
              <a:custGeom>
                <a:avLst/>
                <a:gdLst>
                  <a:gd name="connsiteX0" fmla="*/ 0 w 4429"/>
                  <a:gd name="connsiteY0" fmla="*/ 0 h 698284"/>
                  <a:gd name="connsiteX1" fmla="*/ 0 w 4429"/>
                  <a:gd name="connsiteY1" fmla="*/ 698284 h 69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698284">
                    <a:moveTo>
                      <a:pt x="0" y="0"/>
                    </a:moveTo>
                    <a:lnTo>
                      <a:pt x="0" y="698284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29" name="Free-form: Shape 428">
                <a:extLst>
                  <a:ext uri="{FF2B5EF4-FFF2-40B4-BE49-F238E27FC236}">
                    <a16:creationId xmlns:a16="http://schemas.microsoft.com/office/drawing/2014/main" id="{7D88394B-CAB7-77CE-DA88-31248C4DBF13}"/>
                  </a:ext>
                </a:extLst>
              </p:cNvPr>
              <p:cNvSpPr/>
              <p:nvPr/>
            </p:nvSpPr>
            <p:spPr>
              <a:xfrm>
                <a:off x="2592053" y="410538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30" name="Free-form: Shape 429">
              <a:extLst>
                <a:ext uri="{FF2B5EF4-FFF2-40B4-BE49-F238E27FC236}">
                  <a16:creationId xmlns:a16="http://schemas.microsoft.com/office/drawing/2014/main" id="{67BD8A4D-EC41-6A03-951D-B3D1BC505754}"/>
                </a:ext>
              </a:extLst>
            </p:cNvPr>
            <p:cNvSpPr/>
            <p:nvPr/>
          </p:nvSpPr>
          <p:spPr>
            <a:xfrm>
              <a:off x="2537123" y="3739655"/>
              <a:ext cx="418226" cy="75308"/>
            </a:xfrm>
            <a:custGeom>
              <a:avLst/>
              <a:gdLst>
                <a:gd name="connsiteX0" fmla="*/ 418226 w 418226"/>
                <a:gd name="connsiteY0" fmla="*/ 24276 h 75308"/>
                <a:gd name="connsiteX1" fmla="*/ 418138 w 418226"/>
                <a:gd name="connsiteY1" fmla="*/ 52627 h 75308"/>
                <a:gd name="connsiteX2" fmla="*/ 36369 w 418226"/>
                <a:gd name="connsiteY2" fmla="*/ 51830 h 75308"/>
                <a:gd name="connsiteX3" fmla="*/ 36281 w 418226"/>
                <a:gd name="connsiteY3" fmla="*/ 75308 h 75308"/>
                <a:gd name="connsiteX4" fmla="*/ 0 w 418226"/>
                <a:gd name="connsiteY4" fmla="*/ 37565 h 75308"/>
                <a:gd name="connsiteX5" fmla="*/ 36458 w 418226"/>
                <a:gd name="connsiteY5" fmla="*/ 0 h 75308"/>
                <a:gd name="connsiteX6" fmla="*/ 36414 w 418226"/>
                <a:gd name="connsiteY6" fmla="*/ 23478 h 7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226" h="75308">
                  <a:moveTo>
                    <a:pt x="418226" y="24276"/>
                  </a:moveTo>
                  <a:lnTo>
                    <a:pt x="418138" y="52627"/>
                  </a:lnTo>
                  <a:lnTo>
                    <a:pt x="36369" y="51830"/>
                  </a:lnTo>
                  <a:lnTo>
                    <a:pt x="36281" y="75308"/>
                  </a:lnTo>
                  <a:lnTo>
                    <a:pt x="0" y="37565"/>
                  </a:lnTo>
                  <a:lnTo>
                    <a:pt x="36458" y="0"/>
                  </a:lnTo>
                  <a:lnTo>
                    <a:pt x="36414" y="23478"/>
                  </a:lnTo>
                  <a:close/>
                </a:path>
              </a:pathLst>
            </a:custGeom>
            <a:solidFill>
              <a:srgbClr val="D5E8D4"/>
            </a:solidFill>
            <a:ln w="4425" cap="flat">
              <a:solidFill>
                <a:srgbClr val="82B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D56B7976-0409-BF5C-A3AB-40E48E21D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915436" y="3749312"/>
              <a:ext cx="385400" cy="69770"/>
            </a:xfrm>
            <a:custGeom>
              <a:avLst/>
              <a:gdLst>
                <a:gd name="connsiteX0" fmla="*/ -1 w 385400"/>
                <a:gd name="connsiteY0" fmla="*/ -1 h 69770"/>
                <a:gd name="connsiteX1" fmla="*/ 385400 w 385400"/>
                <a:gd name="connsiteY1" fmla="*/ -1 h 69770"/>
                <a:gd name="connsiteX2" fmla="*/ 385400 w 385400"/>
                <a:gd name="connsiteY2" fmla="*/ 69770 h 69770"/>
                <a:gd name="connsiteX3" fmla="*/ -1 w 385400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5400" h="69770">
                  <a:moveTo>
                    <a:pt x="-1" y="-1"/>
                  </a:moveTo>
                  <a:lnTo>
                    <a:pt x="385400" y="-1"/>
                  </a:lnTo>
                  <a:lnTo>
                    <a:pt x="385400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32" name="Graphic 4">
              <a:extLst>
                <a:ext uri="{FF2B5EF4-FFF2-40B4-BE49-F238E27FC236}">
                  <a16:creationId xmlns:a16="http://schemas.microsoft.com/office/drawing/2014/main" id="{BF157AA3-3F8F-F047-5AC0-91A807E865DE}"/>
                </a:ext>
              </a:extLst>
            </p:cNvPr>
            <p:cNvGrpSpPr/>
            <p:nvPr/>
          </p:nvGrpSpPr>
          <p:grpSpPr>
            <a:xfrm>
              <a:off x="2740986" y="4214451"/>
              <a:ext cx="256402" cy="31009"/>
              <a:chOff x="2740986" y="4214451"/>
              <a:chExt cx="256402" cy="31009"/>
            </a:xfrm>
          </p:grpSpPr>
          <p:sp>
            <p:nvSpPr>
              <p:cNvPr id="433" name="Free-form: Shape 432">
                <a:extLst>
                  <a:ext uri="{FF2B5EF4-FFF2-40B4-BE49-F238E27FC236}">
                    <a16:creationId xmlns:a16="http://schemas.microsoft.com/office/drawing/2014/main" id="{3F709FD9-4AFF-C078-C9C5-6D8AEDF488F8}"/>
                  </a:ext>
                </a:extLst>
              </p:cNvPr>
              <p:cNvSpPr/>
              <p:nvPr/>
            </p:nvSpPr>
            <p:spPr>
              <a:xfrm>
                <a:off x="2764243" y="4229956"/>
                <a:ext cx="233145" cy="4429"/>
              </a:xfrm>
              <a:custGeom>
                <a:avLst/>
                <a:gdLst>
                  <a:gd name="connsiteX0" fmla="*/ 233145 w 233145"/>
                  <a:gd name="connsiteY0" fmla="*/ 0 h 4429"/>
                  <a:gd name="connsiteX1" fmla="*/ 0 w 233145"/>
                  <a:gd name="connsiteY1" fmla="*/ 0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145" h="4429">
                    <a:moveTo>
                      <a:pt x="233145" y="0"/>
                    </a:move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4" name="Free-form: Shape 433">
                <a:extLst>
                  <a:ext uri="{FF2B5EF4-FFF2-40B4-BE49-F238E27FC236}">
                    <a16:creationId xmlns:a16="http://schemas.microsoft.com/office/drawing/2014/main" id="{7C603AF2-BFF3-CAAE-79BA-E8DACFE27F3F}"/>
                  </a:ext>
                </a:extLst>
              </p:cNvPr>
              <p:cNvSpPr/>
              <p:nvPr/>
            </p:nvSpPr>
            <p:spPr>
              <a:xfrm>
                <a:off x="2740986" y="4214451"/>
                <a:ext cx="31009" cy="31009"/>
              </a:xfrm>
              <a:custGeom>
                <a:avLst/>
                <a:gdLst>
                  <a:gd name="connsiteX0" fmla="*/ 0 w 31009"/>
                  <a:gd name="connsiteY0" fmla="*/ 15505 h 31009"/>
                  <a:gd name="connsiteX1" fmla="*/ 31009 w 31009"/>
                  <a:gd name="connsiteY1" fmla="*/ 0 h 31009"/>
                  <a:gd name="connsiteX2" fmla="*/ 23257 w 31009"/>
                  <a:gd name="connsiteY2" fmla="*/ 15505 h 31009"/>
                  <a:gd name="connsiteX3" fmla="*/ 31009 w 31009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0" y="15505"/>
                    </a:moveTo>
                    <a:lnTo>
                      <a:pt x="31009" y="0"/>
                    </a:lnTo>
                    <a:lnTo>
                      <a:pt x="23257" y="15505"/>
                    </a:lnTo>
                    <a:lnTo>
                      <a:pt x="31009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35" name="Picture 434">
              <a:extLst>
                <a:ext uri="{FF2B5EF4-FFF2-40B4-BE49-F238E27FC236}">
                  <a16:creationId xmlns:a16="http://schemas.microsoft.com/office/drawing/2014/main" id="{C312A18F-26EE-ED8C-4838-90B603345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977454" y="4201162"/>
              <a:ext cx="323382" cy="69770"/>
            </a:xfrm>
            <a:custGeom>
              <a:avLst/>
              <a:gdLst>
                <a:gd name="connsiteX0" fmla="*/ -1 w 323382"/>
                <a:gd name="connsiteY0" fmla="*/ -1 h 69770"/>
                <a:gd name="connsiteX1" fmla="*/ 323382 w 323382"/>
                <a:gd name="connsiteY1" fmla="*/ -1 h 69770"/>
                <a:gd name="connsiteX2" fmla="*/ 323382 w 323382"/>
                <a:gd name="connsiteY2" fmla="*/ 69770 h 69770"/>
                <a:gd name="connsiteX3" fmla="*/ -1 w 323382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382" h="69770">
                  <a:moveTo>
                    <a:pt x="-1" y="-1"/>
                  </a:moveTo>
                  <a:lnTo>
                    <a:pt x="323382" y="-1"/>
                  </a:lnTo>
                  <a:lnTo>
                    <a:pt x="323382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36" name="Graphic 4">
              <a:extLst>
                <a:ext uri="{FF2B5EF4-FFF2-40B4-BE49-F238E27FC236}">
                  <a16:creationId xmlns:a16="http://schemas.microsoft.com/office/drawing/2014/main" id="{B14AC0F3-4B3F-BF1C-CBC4-3FF3A84B6698}"/>
                </a:ext>
              </a:extLst>
            </p:cNvPr>
            <p:cNvGrpSpPr/>
            <p:nvPr/>
          </p:nvGrpSpPr>
          <p:grpSpPr>
            <a:xfrm>
              <a:off x="2740986" y="3313056"/>
              <a:ext cx="79206" cy="916899"/>
              <a:chOff x="2740986" y="3313056"/>
              <a:chExt cx="79206" cy="916899"/>
            </a:xfrm>
          </p:grpSpPr>
          <p:sp>
            <p:nvSpPr>
              <p:cNvPr id="437" name="Free-form: Shape 436">
                <a:extLst>
                  <a:ext uri="{FF2B5EF4-FFF2-40B4-BE49-F238E27FC236}">
                    <a16:creationId xmlns:a16="http://schemas.microsoft.com/office/drawing/2014/main" id="{D2664A4C-E2EF-A17E-C802-F653677385D2}"/>
                  </a:ext>
                </a:extLst>
              </p:cNvPr>
              <p:cNvSpPr/>
              <p:nvPr/>
            </p:nvSpPr>
            <p:spPr>
              <a:xfrm>
                <a:off x="2764243" y="3328561"/>
                <a:ext cx="55949" cy="901394"/>
              </a:xfrm>
              <a:custGeom>
                <a:avLst/>
                <a:gdLst>
                  <a:gd name="connsiteX0" fmla="*/ 55950 w 55949"/>
                  <a:gd name="connsiteY0" fmla="*/ 901395 h 901394"/>
                  <a:gd name="connsiteX1" fmla="*/ 55950 w 55949"/>
                  <a:gd name="connsiteY1" fmla="*/ 177 h 901394"/>
                  <a:gd name="connsiteX2" fmla="*/ 0 w 55949"/>
                  <a:gd name="connsiteY2" fmla="*/ 0 h 90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949" h="901394">
                    <a:moveTo>
                      <a:pt x="55950" y="901395"/>
                    </a:moveTo>
                    <a:lnTo>
                      <a:pt x="55950" y="177"/>
                    </a:lnTo>
                    <a:lnTo>
                      <a:pt x="0" y="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38" name="Free-form: Shape 437">
                <a:extLst>
                  <a:ext uri="{FF2B5EF4-FFF2-40B4-BE49-F238E27FC236}">
                    <a16:creationId xmlns:a16="http://schemas.microsoft.com/office/drawing/2014/main" id="{8FBE2188-29EA-4491-4E52-668EACF95AE1}"/>
                  </a:ext>
                </a:extLst>
              </p:cNvPr>
              <p:cNvSpPr/>
              <p:nvPr/>
            </p:nvSpPr>
            <p:spPr>
              <a:xfrm>
                <a:off x="2740986" y="3313056"/>
                <a:ext cx="31053" cy="31009"/>
              </a:xfrm>
              <a:custGeom>
                <a:avLst/>
                <a:gdLst>
                  <a:gd name="connsiteX0" fmla="*/ 0 w 31053"/>
                  <a:gd name="connsiteY0" fmla="*/ 15416 h 31009"/>
                  <a:gd name="connsiteX1" fmla="*/ 31054 w 31053"/>
                  <a:gd name="connsiteY1" fmla="*/ 0 h 31009"/>
                  <a:gd name="connsiteX2" fmla="*/ 23257 w 31053"/>
                  <a:gd name="connsiteY2" fmla="*/ 15505 h 31009"/>
                  <a:gd name="connsiteX3" fmla="*/ 30965 w 31053"/>
                  <a:gd name="connsiteY3" fmla="*/ 31009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53" h="31009">
                    <a:moveTo>
                      <a:pt x="0" y="15416"/>
                    </a:moveTo>
                    <a:lnTo>
                      <a:pt x="31054" y="0"/>
                    </a:lnTo>
                    <a:lnTo>
                      <a:pt x="23257" y="15505"/>
                    </a:lnTo>
                    <a:lnTo>
                      <a:pt x="30965" y="31009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39" name="Graphic 4">
              <a:extLst>
                <a:ext uri="{FF2B5EF4-FFF2-40B4-BE49-F238E27FC236}">
                  <a16:creationId xmlns:a16="http://schemas.microsoft.com/office/drawing/2014/main" id="{6AF6BA9D-62ED-327C-3DB7-2414AC6EFB51}"/>
                </a:ext>
              </a:extLst>
            </p:cNvPr>
            <p:cNvGrpSpPr/>
            <p:nvPr/>
          </p:nvGrpSpPr>
          <p:grpSpPr>
            <a:xfrm>
              <a:off x="2521175" y="2759231"/>
              <a:ext cx="31009" cy="477896"/>
              <a:chOff x="2521175" y="2759231"/>
              <a:chExt cx="31009" cy="477896"/>
            </a:xfrm>
          </p:grpSpPr>
          <p:sp>
            <p:nvSpPr>
              <p:cNvPr id="440" name="Free-form: Shape 439">
                <a:extLst>
                  <a:ext uri="{FF2B5EF4-FFF2-40B4-BE49-F238E27FC236}">
                    <a16:creationId xmlns:a16="http://schemas.microsoft.com/office/drawing/2014/main" id="{C4E31C04-0992-1221-5D57-BF1C5E64C307}"/>
                  </a:ext>
                </a:extLst>
              </p:cNvPr>
              <p:cNvSpPr/>
              <p:nvPr/>
            </p:nvSpPr>
            <p:spPr>
              <a:xfrm>
                <a:off x="2536680" y="2759231"/>
                <a:ext cx="4429" cy="454640"/>
              </a:xfrm>
              <a:custGeom>
                <a:avLst/>
                <a:gdLst>
                  <a:gd name="connsiteX0" fmla="*/ 0 w 4429"/>
                  <a:gd name="connsiteY0" fmla="*/ 0 h 454640"/>
                  <a:gd name="connsiteX1" fmla="*/ 0 w 4429"/>
                  <a:gd name="connsiteY1" fmla="*/ 454640 h 45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454640">
                    <a:moveTo>
                      <a:pt x="0" y="0"/>
                    </a:moveTo>
                    <a:lnTo>
                      <a:pt x="0" y="454640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1" name="Free-form: Shape 440">
                <a:extLst>
                  <a:ext uri="{FF2B5EF4-FFF2-40B4-BE49-F238E27FC236}">
                    <a16:creationId xmlns:a16="http://schemas.microsoft.com/office/drawing/2014/main" id="{3A7BFE62-A4C1-2B63-3C6B-725582A6EA98}"/>
                  </a:ext>
                </a:extLst>
              </p:cNvPr>
              <p:cNvSpPr/>
              <p:nvPr/>
            </p:nvSpPr>
            <p:spPr>
              <a:xfrm>
                <a:off x="2521175" y="3206119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pic>
          <p:nvPicPr>
            <p:cNvPr id="442" name="Picture 441">
              <a:extLst>
                <a:ext uri="{FF2B5EF4-FFF2-40B4-BE49-F238E27FC236}">
                  <a16:creationId xmlns:a16="http://schemas.microsoft.com/office/drawing/2014/main" id="{C425C165-8313-1024-A441-B726FF995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388278" y="2925352"/>
              <a:ext cx="292373" cy="69770"/>
            </a:xfrm>
            <a:custGeom>
              <a:avLst/>
              <a:gdLst>
                <a:gd name="connsiteX0" fmla="*/ -1 w 292373"/>
                <a:gd name="connsiteY0" fmla="*/ -1 h 69770"/>
                <a:gd name="connsiteX1" fmla="*/ 292373 w 292373"/>
                <a:gd name="connsiteY1" fmla="*/ -1 h 69770"/>
                <a:gd name="connsiteX2" fmla="*/ 292373 w 292373"/>
                <a:gd name="connsiteY2" fmla="*/ 69770 h 69770"/>
                <a:gd name="connsiteX3" fmla="*/ -1 w 292373"/>
                <a:gd name="connsiteY3" fmla="*/ 69770 h 69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373" h="69770">
                  <a:moveTo>
                    <a:pt x="-1" y="-1"/>
                  </a:moveTo>
                  <a:lnTo>
                    <a:pt x="292373" y="-1"/>
                  </a:lnTo>
                  <a:lnTo>
                    <a:pt x="292373" y="69770"/>
                  </a:lnTo>
                  <a:lnTo>
                    <a:pt x="-1" y="69770"/>
                  </a:lnTo>
                  <a:close/>
                </a:path>
              </a:pathLst>
            </a:custGeom>
          </p:spPr>
        </p:pic>
        <p:grpSp>
          <p:nvGrpSpPr>
            <p:cNvPr id="443" name="Graphic 4">
              <a:extLst>
                <a:ext uri="{FF2B5EF4-FFF2-40B4-BE49-F238E27FC236}">
                  <a16:creationId xmlns:a16="http://schemas.microsoft.com/office/drawing/2014/main" id="{8329C25C-206D-B35C-2AEA-0ED296343BBA}"/>
                </a:ext>
              </a:extLst>
            </p:cNvPr>
            <p:cNvGrpSpPr/>
            <p:nvPr/>
          </p:nvGrpSpPr>
          <p:grpSpPr>
            <a:xfrm>
              <a:off x="2450297" y="4008461"/>
              <a:ext cx="31009" cy="127935"/>
              <a:chOff x="2450297" y="4008461"/>
              <a:chExt cx="31009" cy="127935"/>
            </a:xfrm>
          </p:grpSpPr>
          <p:sp>
            <p:nvSpPr>
              <p:cNvPr id="444" name="Free-form: Shape 443">
                <a:extLst>
                  <a:ext uri="{FF2B5EF4-FFF2-40B4-BE49-F238E27FC236}">
                    <a16:creationId xmlns:a16="http://schemas.microsoft.com/office/drawing/2014/main" id="{3FE2A91C-D5CA-10EF-4C6A-4BD69BA4A462}"/>
                  </a:ext>
                </a:extLst>
              </p:cNvPr>
              <p:cNvSpPr/>
              <p:nvPr/>
            </p:nvSpPr>
            <p:spPr>
              <a:xfrm>
                <a:off x="2465801" y="4008461"/>
                <a:ext cx="4429" cy="104678"/>
              </a:xfrm>
              <a:custGeom>
                <a:avLst/>
                <a:gdLst>
                  <a:gd name="connsiteX0" fmla="*/ 0 w 4429"/>
                  <a:gd name="connsiteY0" fmla="*/ 0 h 104678"/>
                  <a:gd name="connsiteX1" fmla="*/ 0 w 4429"/>
                  <a:gd name="connsiteY1" fmla="*/ 104678 h 10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04678">
                    <a:moveTo>
                      <a:pt x="0" y="0"/>
                    </a:moveTo>
                    <a:lnTo>
                      <a:pt x="0" y="10467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5" name="Free-form: Shape 444">
                <a:extLst>
                  <a:ext uri="{FF2B5EF4-FFF2-40B4-BE49-F238E27FC236}">
                    <a16:creationId xmlns:a16="http://schemas.microsoft.com/office/drawing/2014/main" id="{50BF7066-202F-145E-14F3-F0321940B8E7}"/>
                  </a:ext>
                </a:extLst>
              </p:cNvPr>
              <p:cNvSpPr/>
              <p:nvPr/>
            </p:nvSpPr>
            <p:spPr>
              <a:xfrm>
                <a:off x="2450297" y="4105387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grpSp>
          <p:nvGrpSpPr>
            <p:cNvPr id="446" name="Graphic 4">
              <a:extLst>
                <a:ext uri="{FF2B5EF4-FFF2-40B4-BE49-F238E27FC236}">
                  <a16:creationId xmlns:a16="http://schemas.microsoft.com/office/drawing/2014/main" id="{03C953FC-C791-0F53-D3E1-4E4DEC6A8626}"/>
                </a:ext>
              </a:extLst>
            </p:cNvPr>
            <p:cNvGrpSpPr/>
            <p:nvPr/>
          </p:nvGrpSpPr>
          <p:grpSpPr>
            <a:xfrm>
              <a:off x="2450297" y="3414855"/>
              <a:ext cx="31009" cy="145654"/>
              <a:chOff x="2450297" y="3414855"/>
              <a:chExt cx="31009" cy="145654"/>
            </a:xfrm>
          </p:grpSpPr>
          <p:sp>
            <p:nvSpPr>
              <p:cNvPr id="447" name="Free-form: Shape 446">
                <a:extLst>
                  <a:ext uri="{FF2B5EF4-FFF2-40B4-BE49-F238E27FC236}">
                    <a16:creationId xmlns:a16="http://schemas.microsoft.com/office/drawing/2014/main" id="{946FBEC2-E037-9741-3170-99F1FA6C8E06}"/>
                  </a:ext>
                </a:extLst>
              </p:cNvPr>
              <p:cNvSpPr/>
              <p:nvPr/>
            </p:nvSpPr>
            <p:spPr>
              <a:xfrm>
                <a:off x="2465801" y="3414855"/>
                <a:ext cx="4429" cy="122397"/>
              </a:xfrm>
              <a:custGeom>
                <a:avLst/>
                <a:gdLst>
                  <a:gd name="connsiteX0" fmla="*/ 0 w 4429"/>
                  <a:gd name="connsiteY0" fmla="*/ 0 h 122397"/>
                  <a:gd name="connsiteX1" fmla="*/ 0 w 4429"/>
                  <a:gd name="connsiteY1" fmla="*/ 122398 h 122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29" h="122397">
                    <a:moveTo>
                      <a:pt x="0" y="0"/>
                    </a:moveTo>
                    <a:lnTo>
                      <a:pt x="0" y="122398"/>
                    </a:lnTo>
                  </a:path>
                </a:pathLst>
              </a:custGeom>
              <a:noFill/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  <p:sp>
            <p:nvSpPr>
              <p:cNvPr id="448" name="Free-form: Shape 447">
                <a:extLst>
                  <a:ext uri="{FF2B5EF4-FFF2-40B4-BE49-F238E27FC236}">
                    <a16:creationId xmlns:a16="http://schemas.microsoft.com/office/drawing/2014/main" id="{7B396CAD-6AF5-EF42-28DE-2B2E7BDB87CD}"/>
                  </a:ext>
                </a:extLst>
              </p:cNvPr>
              <p:cNvSpPr/>
              <p:nvPr/>
            </p:nvSpPr>
            <p:spPr>
              <a:xfrm>
                <a:off x="2450297" y="3529501"/>
                <a:ext cx="31009" cy="31009"/>
              </a:xfrm>
              <a:custGeom>
                <a:avLst/>
                <a:gdLst>
                  <a:gd name="connsiteX0" fmla="*/ 15505 w 31009"/>
                  <a:gd name="connsiteY0" fmla="*/ 31009 h 31009"/>
                  <a:gd name="connsiteX1" fmla="*/ 0 w 31009"/>
                  <a:gd name="connsiteY1" fmla="*/ 0 h 31009"/>
                  <a:gd name="connsiteX2" fmla="*/ 15505 w 31009"/>
                  <a:gd name="connsiteY2" fmla="*/ 7752 h 31009"/>
                  <a:gd name="connsiteX3" fmla="*/ 31009 w 31009"/>
                  <a:gd name="connsiteY3" fmla="*/ 0 h 3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09" h="31009">
                    <a:moveTo>
                      <a:pt x="15505" y="31009"/>
                    </a:moveTo>
                    <a:lnTo>
                      <a:pt x="0" y="0"/>
                    </a:lnTo>
                    <a:lnTo>
                      <a:pt x="15505" y="7752"/>
                    </a:lnTo>
                    <a:lnTo>
                      <a:pt x="310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44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LID4096"/>
              </a:p>
            </p:txBody>
          </p:sp>
        </p:grpSp>
        <p:sp>
          <p:nvSpPr>
            <p:cNvPr id="449" name="Free-form: Shape 448">
              <a:extLst>
                <a:ext uri="{FF2B5EF4-FFF2-40B4-BE49-F238E27FC236}">
                  <a16:creationId xmlns:a16="http://schemas.microsoft.com/office/drawing/2014/main" id="{8AE663CF-29F1-0EE9-9B24-EDE20A29217A}"/>
                </a:ext>
              </a:extLst>
            </p:cNvPr>
            <p:cNvSpPr/>
            <p:nvPr/>
          </p:nvSpPr>
          <p:spPr>
            <a:xfrm>
              <a:off x="1451355" y="2847829"/>
              <a:ext cx="177195" cy="256933"/>
            </a:xfrm>
            <a:custGeom>
              <a:avLst/>
              <a:gdLst>
                <a:gd name="connsiteX0" fmla="*/ 0 w 177195"/>
                <a:gd name="connsiteY0" fmla="*/ 256934 h 256933"/>
                <a:gd name="connsiteX1" fmla="*/ 177196 w 177195"/>
                <a:gd name="connsiteY1" fmla="*/ 0 h 25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195" h="256933">
                  <a:moveTo>
                    <a:pt x="0" y="256934"/>
                  </a:moveTo>
                  <a:lnTo>
                    <a:pt x="177196" y="0"/>
                  </a:lnTo>
                </a:path>
              </a:pathLst>
            </a:custGeom>
            <a:noFill/>
            <a:ln w="8849" cap="flat">
              <a:solidFill>
                <a:srgbClr val="B8545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  <p:sp>
          <p:nvSpPr>
            <p:cNvPr id="450" name="Free-form: Shape 449">
              <a:extLst>
                <a:ext uri="{FF2B5EF4-FFF2-40B4-BE49-F238E27FC236}">
                  <a16:creationId xmlns:a16="http://schemas.microsoft.com/office/drawing/2014/main" id="{7AB43B48-A5EA-8780-5BD4-266910918D37}"/>
                </a:ext>
              </a:extLst>
            </p:cNvPr>
            <p:cNvSpPr/>
            <p:nvPr/>
          </p:nvSpPr>
          <p:spPr>
            <a:xfrm>
              <a:off x="1451355" y="3459154"/>
              <a:ext cx="177195" cy="1337827"/>
            </a:xfrm>
            <a:custGeom>
              <a:avLst/>
              <a:gdLst>
                <a:gd name="connsiteX0" fmla="*/ 0 w 177195"/>
                <a:gd name="connsiteY0" fmla="*/ 0 h 1337827"/>
                <a:gd name="connsiteX1" fmla="*/ 177196 w 177195"/>
                <a:gd name="connsiteY1" fmla="*/ 1337828 h 1337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195" h="1337827">
                  <a:moveTo>
                    <a:pt x="0" y="0"/>
                  </a:moveTo>
                  <a:lnTo>
                    <a:pt x="177196" y="1337828"/>
                  </a:lnTo>
                </a:path>
              </a:pathLst>
            </a:custGeom>
            <a:noFill/>
            <a:ln w="8849" cap="flat">
              <a:solidFill>
                <a:srgbClr val="B8545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LID4096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35D6C7C-CEF1-1204-D635-EF938D13BABA}"/>
              </a:ext>
            </a:extLst>
          </p:cNvPr>
          <p:cNvGrpSpPr>
            <a:grpSpLocks noChangeAspect="1"/>
          </p:cNvGrpSpPr>
          <p:nvPr/>
        </p:nvGrpSpPr>
        <p:grpSpPr>
          <a:xfrm>
            <a:off x="2907451" y="4033751"/>
            <a:ext cx="6377098" cy="2679036"/>
            <a:chOff x="4350951" y="4493311"/>
            <a:chExt cx="4777498" cy="2007040"/>
          </a:xfrm>
        </p:grpSpPr>
        <p:pic>
          <p:nvPicPr>
            <p:cNvPr id="452" name="Picture 451">
              <a:extLst>
                <a:ext uri="{FF2B5EF4-FFF2-40B4-BE49-F238E27FC236}">
                  <a16:creationId xmlns:a16="http://schemas.microsoft.com/office/drawing/2014/main" id="{FC4D9335-77C2-8AAD-BD60-741102DBB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0302" y="4500789"/>
              <a:ext cx="2298147" cy="1992085"/>
            </a:xfrm>
            <a:prstGeom prst="rect">
              <a:avLst/>
            </a:prstGeom>
          </p:spPr>
        </p:pic>
        <p:pic>
          <p:nvPicPr>
            <p:cNvPr id="453" name="Picture 452">
              <a:extLst>
                <a:ext uri="{FF2B5EF4-FFF2-40B4-BE49-F238E27FC236}">
                  <a16:creationId xmlns:a16="http://schemas.microsoft.com/office/drawing/2014/main" id="{95762CAC-EBC0-90AB-7A0B-9AB4640D3C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3058"/>
            <a:stretch/>
          </p:blipFill>
          <p:spPr>
            <a:xfrm>
              <a:off x="4350951" y="4493311"/>
              <a:ext cx="1985073" cy="200704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56D871E-F7A0-6417-21DF-83ACFBA7C672}"/>
              </a:ext>
            </a:extLst>
          </p:cNvPr>
          <p:cNvGrpSpPr/>
          <p:nvPr/>
        </p:nvGrpSpPr>
        <p:grpSpPr>
          <a:xfrm>
            <a:off x="637285" y="1057960"/>
            <a:ext cx="6075444" cy="2241052"/>
            <a:chOff x="458172" y="1057960"/>
            <a:chExt cx="6075444" cy="2241052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57A6C0E-10FB-C023-C65F-7AA89B29DAE5}"/>
                </a:ext>
              </a:extLst>
            </p:cNvPr>
            <p:cNvSpPr/>
            <p:nvPr/>
          </p:nvSpPr>
          <p:spPr>
            <a:xfrm>
              <a:off x="458172" y="1057960"/>
              <a:ext cx="5997491" cy="2199247"/>
            </a:xfrm>
            <a:prstGeom prst="roundRect">
              <a:avLst>
                <a:gd name="adj" fmla="val 3318"/>
              </a:avLst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LID4096" dirty="0"/>
            </a:p>
          </p:txBody>
        </p:sp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435351F9-44CD-739A-E4F5-DC6E87236BCD}"/>
                </a:ext>
              </a:extLst>
            </p:cNvPr>
            <p:cNvSpPr txBox="1">
              <a:spLocks/>
            </p:cNvSpPr>
            <p:nvPr/>
          </p:nvSpPr>
          <p:spPr>
            <a:xfrm>
              <a:off x="590435" y="1237498"/>
              <a:ext cx="5943181" cy="2061514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Full-chip DLL clock distribution </a:t>
              </a:r>
              <a:endParaRPr lang="en-GB" sz="1400" b="1" dirty="0">
                <a:solidFill>
                  <a:srgbClr val="6A639A"/>
                </a:solidFill>
              </a:endParaRP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Unique clock source and full PVT controlled 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Skewing clock allows quasi-static power consumption and strong IR-drop reduction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dirty="0"/>
                <a:t>Allows control of clock phase with 3-5ps skew</a:t>
              </a:r>
            </a:p>
            <a:p>
              <a:pPr marL="715963">
                <a:spcBef>
                  <a:spcPts val="1200"/>
                </a:spcBef>
                <a:tabLst>
                  <a:tab pos="715963" algn="l"/>
                </a:tabLst>
              </a:pPr>
              <a:r>
                <a:rPr lang="en-GB" sz="1400" i="1" dirty="0">
                  <a:solidFill>
                    <a:srgbClr val="6A639A"/>
                  </a:solidFill>
                </a:rPr>
                <a:t>Design status: RTL Complete – blocks implemented </a:t>
              </a:r>
              <a:endParaRPr lang="en-GB" sz="14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>
                <a:spcBef>
                  <a:spcPts val="1200"/>
                </a:spcBef>
              </a:pPr>
              <a:endParaRPr lang="LID4096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699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748"/>
    </mc:Choice>
    <mc:Fallback xmlns="">
      <p:transition spd="slow" advTm="7974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A20316-D7E4-1FFB-FC74-B3A827A47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269142"/>
              </p:ext>
            </p:extLst>
          </p:nvPr>
        </p:nvGraphicFramePr>
        <p:xfrm>
          <a:off x="8291283" y="2615852"/>
          <a:ext cx="1620000" cy="16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000">
                  <a:extLst>
                    <a:ext uri="{9D8B030D-6E8A-4147-A177-3AD203B41FA5}">
                      <a16:colId xmlns:a16="http://schemas.microsoft.com/office/drawing/2014/main" val="238781710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0532058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057683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7068423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14282105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995495206"/>
                    </a:ext>
                  </a:extLst>
                </a:gridCol>
              </a:tblGrid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32105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156175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>
                        <a:solidFill>
                          <a:srgbClr val="FFC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>
                        <a:alpha val="7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28709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864865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335749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endParaRPr lang="en-GB" sz="80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2606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4019ED5-A700-6D7D-132F-98FB30A7907C}"/>
              </a:ext>
            </a:extLst>
          </p:cNvPr>
          <p:cNvSpPr txBox="1"/>
          <p:nvPr/>
        </p:nvSpPr>
        <p:spPr>
          <a:xfrm>
            <a:off x="893303" y="1083230"/>
            <a:ext cx="5295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GB" sz="1800" dirty="0"/>
              <a:t>Data filtered already at the level of the pixel-array</a:t>
            </a: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Bandwidth reduction towards the periphery</a:t>
            </a: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Significant power and IR-drop reduction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8C8982-25FD-A2FF-30A2-9362597DCBBA}"/>
              </a:ext>
            </a:extLst>
          </p:cNvPr>
          <p:cNvSpPr txBox="1"/>
          <p:nvPr/>
        </p:nvSpPr>
        <p:spPr>
          <a:xfrm>
            <a:off x="6078070" y="1083230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US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Further reduction and compression in the periphery </a:t>
            </a:r>
            <a:endParaRPr lang="en-GB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E74A7-AF0C-262A-978F-58D9F084FF23}"/>
              </a:ext>
            </a:extLst>
          </p:cNvPr>
          <p:cNvSpPr txBox="1"/>
          <p:nvPr/>
        </p:nvSpPr>
        <p:spPr>
          <a:xfrm>
            <a:off x="2937841" y="506808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rgbClr val="6A639A"/>
              </a:buClr>
            </a:pP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7B9B7E-CCB8-B295-9728-BF20FB39CC64}"/>
              </a:ext>
            </a:extLst>
          </p:cNvPr>
          <p:cNvCxnSpPr>
            <a:cxnSpLocks/>
          </p:cNvCxnSpPr>
          <p:nvPr/>
        </p:nvCxnSpPr>
        <p:spPr>
          <a:xfrm flipH="1">
            <a:off x="5131610" y="878809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>
            <a:extLst>
              <a:ext uri="{FF2B5EF4-FFF2-40B4-BE49-F238E27FC236}">
                <a16:creationId xmlns:a16="http://schemas.microsoft.com/office/drawing/2014/main" id="{3D6FE685-87B5-EA47-70FD-5358E1E1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pixel event processing ➞ Data reduction</a:t>
            </a:r>
            <a:endParaRPr lang="LID4096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CB51FAC-446E-6EC7-E06A-0674AF2AEA7C}"/>
              </a:ext>
            </a:extLst>
          </p:cNvPr>
          <p:cNvCxnSpPr>
            <a:cxnSpLocks/>
          </p:cNvCxnSpPr>
          <p:nvPr/>
        </p:nvCxnSpPr>
        <p:spPr>
          <a:xfrm>
            <a:off x="6748744" y="873946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F309570-CF3A-DEF6-A2F5-27F7679FD918}"/>
              </a:ext>
            </a:extLst>
          </p:cNvPr>
          <p:cNvGrpSpPr/>
          <p:nvPr/>
        </p:nvGrpSpPr>
        <p:grpSpPr>
          <a:xfrm>
            <a:off x="1982317" y="2185458"/>
            <a:ext cx="8533283" cy="4307416"/>
            <a:chOff x="1982317" y="2185458"/>
            <a:chExt cx="8533283" cy="4307416"/>
          </a:xfrm>
        </p:grpSpPr>
        <p:sp>
          <p:nvSpPr>
            <p:cNvPr id="32" name="Rounded Rectangle 22">
              <a:extLst>
                <a:ext uri="{FF2B5EF4-FFF2-40B4-BE49-F238E27FC236}">
                  <a16:creationId xmlns:a16="http://schemas.microsoft.com/office/drawing/2014/main" id="{6C15CD6B-80C9-4C1A-343D-75470D3325B6}"/>
                </a:ext>
              </a:extLst>
            </p:cNvPr>
            <p:cNvSpPr/>
            <p:nvPr/>
          </p:nvSpPr>
          <p:spPr>
            <a:xfrm>
              <a:off x="1982317" y="2422248"/>
              <a:ext cx="8533283" cy="4070626"/>
            </a:xfrm>
            <a:prstGeom prst="roundRect">
              <a:avLst>
                <a:gd name="adj" fmla="val 6150"/>
              </a:avLst>
            </a:prstGeom>
            <a:noFill/>
            <a:ln w="9525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9EB748-27F7-1911-C764-77FE10EF17EC}"/>
                </a:ext>
              </a:extLst>
            </p:cNvPr>
            <p:cNvGrpSpPr/>
            <p:nvPr/>
          </p:nvGrpSpPr>
          <p:grpSpPr>
            <a:xfrm>
              <a:off x="8562451" y="2897586"/>
              <a:ext cx="815597" cy="781766"/>
              <a:chOff x="8788292" y="2682031"/>
              <a:chExt cx="1367952" cy="1330384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27A6A08-B634-F99A-C29F-C7DE06FF6474}"/>
                  </a:ext>
                </a:extLst>
              </p:cNvPr>
              <p:cNvSpPr/>
              <p:nvPr/>
            </p:nvSpPr>
            <p:spPr>
              <a:xfrm>
                <a:off x="9072648" y="3008966"/>
                <a:ext cx="468000" cy="468000"/>
              </a:xfrm>
              <a:prstGeom prst="ellipse">
                <a:avLst/>
              </a:prstGeom>
              <a:solidFill>
                <a:srgbClr val="7030A0">
                  <a:alpha val="75000"/>
                </a:srgbClr>
              </a:solidFill>
              <a:ln w="63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38F5735-0471-3658-8A3A-C7A4E641260C}"/>
                  </a:ext>
                </a:extLst>
              </p:cNvPr>
              <p:cNvSpPr/>
              <p:nvPr/>
            </p:nvSpPr>
            <p:spPr>
              <a:xfrm>
                <a:off x="8788292" y="2682031"/>
                <a:ext cx="1367952" cy="133038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00" dirty="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8905339-C325-99D0-1D64-222AD8C8B540}"/>
                  </a:ext>
                </a:extLst>
              </p:cNvPr>
              <p:cNvSpPr txBox="1"/>
              <p:nvPr/>
            </p:nvSpPr>
            <p:spPr>
              <a:xfrm>
                <a:off x="9287880" y="3148150"/>
                <a:ext cx="369868" cy="246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FD7DB2-68E3-9372-330A-3FE91A9EF261}"/>
                </a:ext>
              </a:extLst>
            </p:cNvPr>
            <p:cNvSpPr txBox="1"/>
            <p:nvPr/>
          </p:nvSpPr>
          <p:spPr>
            <a:xfrm>
              <a:off x="2200134" y="2732302"/>
              <a:ext cx="8207058" cy="3424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Arbitration logic 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Transmit only Master pixel packet (can be disabled)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ToA on master provide the highest resolution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Design status: RTL complete</a:t>
              </a:r>
            </a:p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Hit-Map: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Hit-Map of all the pixels around the master 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Or Hit-Map of the super-pixels around the master (when transmitting all ToT)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Design status: RTL complete</a:t>
              </a:r>
            </a:p>
            <a:p>
              <a:pPr marL="444500" marR="0" lvl="0" indent="-444500" algn="l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Advanced on-pixel data filtering: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Digital filtering according ToT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Possible to add filtering according ToA, Hit-Map shape, and others features extraction.</a:t>
              </a:r>
            </a:p>
            <a:p>
              <a:pPr marL="896938" marR="0" lvl="1" indent="-363538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ea typeface="+mn-ea"/>
                  <a:cs typeface="Segoe UI" panose="020B0502040204020203" pitchFamily="34" charset="0"/>
                </a:rPr>
                <a:t>Design status: To be done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E8F47A4-D67F-3CF1-CFAE-983EE33176B7}"/>
                </a:ext>
              </a:extLst>
            </p:cNvPr>
            <p:cNvSpPr txBox="1"/>
            <p:nvPr/>
          </p:nvSpPr>
          <p:spPr>
            <a:xfrm>
              <a:off x="5131609" y="2185458"/>
              <a:ext cx="2052445" cy="369332"/>
            </a:xfrm>
            <a:prstGeom prst="rect">
              <a:avLst/>
            </a:prstGeom>
            <a:solidFill>
              <a:srgbClr val="FBF7F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Arbitration Logic</a:t>
              </a:r>
              <a:endParaRPr lang="LID4096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173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567"/>
    </mc:Choice>
    <mc:Fallback xmlns="">
      <p:transition spd="slow" advTm="115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D6FE685-87B5-EA47-70FD-5358E1E1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 pixel event processing ➞ Data reduction</a:t>
            </a:r>
            <a:br>
              <a:rPr lang="en-GB" dirty="0"/>
            </a:br>
            <a:endParaRPr lang="LID4096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B2293FF-D8CD-F2A3-4382-095D367DF8C3}"/>
              </a:ext>
            </a:extLst>
          </p:cNvPr>
          <p:cNvSpPr txBox="1"/>
          <p:nvPr/>
        </p:nvSpPr>
        <p:spPr>
          <a:xfrm>
            <a:off x="893303" y="1083230"/>
            <a:ext cx="52958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GB" sz="1800" dirty="0"/>
              <a:t>Data filtered already at the level of the pixel-array</a:t>
            </a:r>
            <a:endParaRPr lang="en-US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Bandwidth reduction towards the periphery</a:t>
            </a:r>
          </a:p>
          <a:p>
            <a:pPr marL="742950" lvl="1" indent="-285750">
              <a:spcBef>
                <a:spcPts val="600"/>
              </a:spcBef>
              <a:buClr>
                <a:srgbClr val="6A639A"/>
              </a:buClr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Significant power and IR-drop reduction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86A3A3-7BF6-A05D-724D-E94E9CB9654C}"/>
              </a:ext>
            </a:extLst>
          </p:cNvPr>
          <p:cNvSpPr txBox="1"/>
          <p:nvPr/>
        </p:nvSpPr>
        <p:spPr>
          <a:xfrm>
            <a:off x="6078070" y="1083230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6A639A"/>
              </a:buClr>
              <a:buFont typeface="Wingdings" pitchFamily="2" charset="2"/>
              <a:buChar char="§"/>
            </a:pPr>
            <a:r>
              <a:rPr lang="en-US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Further reduction and compression in the periphery </a:t>
            </a:r>
            <a:endParaRPr lang="en-GB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9D82562-B029-BD8C-9090-4ADC3BE8A2EE}"/>
              </a:ext>
            </a:extLst>
          </p:cNvPr>
          <p:cNvCxnSpPr>
            <a:cxnSpLocks/>
          </p:cNvCxnSpPr>
          <p:nvPr/>
        </p:nvCxnSpPr>
        <p:spPr>
          <a:xfrm flipH="1">
            <a:off x="5131610" y="878809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712553C-D2D3-8809-6675-ECED69442181}"/>
              </a:ext>
            </a:extLst>
          </p:cNvPr>
          <p:cNvCxnSpPr>
            <a:cxnSpLocks/>
          </p:cNvCxnSpPr>
          <p:nvPr/>
        </p:nvCxnSpPr>
        <p:spPr>
          <a:xfrm>
            <a:off x="6748744" y="873946"/>
            <a:ext cx="132464" cy="204421"/>
          </a:xfrm>
          <a:prstGeom prst="straightConnector1">
            <a:avLst/>
          </a:prstGeom>
          <a:ln w="38100">
            <a:solidFill>
              <a:srgbClr val="6A63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75769488-5E59-5B0B-9372-84C06C8B02C7}"/>
              </a:ext>
            </a:extLst>
          </p:cNvPr>
          <p:cNvGrpSpPr/>
          <p:nvPr/>
        </p:nvGrpSpPr>
        <p:grpSpPr>
          <a:xfrm>
            <a:off x="673170" y="2205778"/>
            <a:ext cx="11061700" cy="4330489"/>
            <a:chOff x="673170" y="2205778"/>
            <a:chExt cx="11061700" cy="4330489"/>
          </a:xfrm>
        </p:grpSpPr>
        <p:sp>
          <p:nvSpPr>
            <p:cNvPr id="32" name="Rounded Rectangle 22">
              <a:extLst>
                <a:ext uri="{FF2B5EF4-FFF2-40B4-BE49-F238E27FC236}">
                  <a16:creationId xmlns:a16="http://schemas.microsoft.com/office/drawing/2014/main" id="{6C15CD6B-80C9-4C1A-343D-75470D3325B6}"/>
                </a:ext>
              </a:extLst>
            </p:cNvPr>
            <p:cNvSpPr/>
            <p:nvPr/>
          </p:nvSpPr>
          <p:spPr>
            <a:xfrm>
              <a:off x="673170" y="2422248"/>
              <a:ext cx="11061700" cy="4114019"/>
            </a:xfrm>
            <a:prstGeom prst="roundRect">
              <a:avLst>
                <a:gd name="adj" fmla="val 6150"/>
              </a:avLst>
            </a:prstGeom>
            <a:solidFill>
              <a:srgbClr val="FBF7F2"/>
            </a:solidFill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603A94F-4061-64E8-0B67-170AFD72EEE2}"/>
                </a:ext>
              </a:extLst>
            </p:cNvPr>
            <p:cNvGrpSpPr/>
            <p:nvPr/>
          </p:nvGrpSpPr>
          <p:grpSpPr>
            <a:xfrm>
              <a:off x="924985" y="2761302"/>
              <a:ext cx="3519981" cy="3363813"/>
              <a:chOff x="893303" y="3129061"/>
              <a:chExt cx="3519981" cy="3363813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959C2263-D4B8-0A45-5860-10392EB57C4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93303" y="3567416"/>
                <a:ext cx="3519981" cy="2925458"/>
                <a:chOff x="8153858" y="79635"/>
                <a:chExt cx="3772103" cy="3229426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BF88E9B2-E3E5-AAD9-1B80-08CCF2DD5861}"/>
                    </a:ext>
                  </a:extLst>
                </p:cNvPr>
                <p:cNvSpPr/>
                <p:nvPr/>
              </p:nvSpPr>
              <p:spPr>
                <a:xfrm>
                  <a:off x="8607287" y="255618"/>
                  <a:ext cx="2723322" cy="272128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BDD2093D-C69E-90EC-FD98-F21A22358E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153858" y="79635"/>
                  <a:ext cx="3772103" cy="3229426"/>
                </a:xfrm>
                <a:prstGeom prst="rect">
                  <a:avLst/>
                </a:prstGeom>
              </p:spPr>
            </p:pic>
          </p:grp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19E028F0-5566-E4D8-51D0-13DA1AE4B5CE}"/>
                  </a:ext>
                </a:extLst>
              </p:cNvPr>
              <p:cNvSpPr/>
              <p:nvPr/>
            </p:nvSpPr>
            <p:spPr>
              <a:xfrm>
                <a:off x="1316425" y="3129061"/>
                <a:ext cx="2541299" cy="272924"/>
              </a:xfrm>
              <a:prstGeom prst="roundRect">
                <a:avLst/>
              </a:prstGeom>
              <a:noFill/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Filtering disable</a:t>
                </a:r>
                <a:endParaRPr lang="LID4096" sz="14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AA655B1-1863-EB54-7795-DBCDBCD1F067}"/>
                </a:ext>
              </a:extLst>
            </p:cNvPr>
            <p:cNvGrpSpPr/>
            <p:nvPr/>
          </p:nvGrpSpPr>
          <p:grpSpPr>
            <a:xfrm>
              <a:off x="4462618" y="2755287"/>
              <a:ext cx="3519980" cy="3369828"/>
              <a:chOff x="4467435" y="3123046"/>
              <a:chExt cx="3519980" cy="3369828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1D44CB2-BDC7-CEBD-1B05-EE3706EF6BF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67435" y="3567416"/>
                <a:ext cx="3519980" cy="2925458"/>
                <a:chOff x="8162476" y="3331239"/>
                <a:chExt cx="3776715" cy="32711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461A37C3-0158-078E-3BFE-CFC588AFBC92}"/>
                    </a:ext>
                  </a:extLst>
                </p:cNvPr>
                <p:cNvSpPr/>
                <p:nvPr/>
              </p:nvSpPr>
              <p:spPr>
                <a:xfrm>
                  <a:off x="8577469" y="3514862"/>
                  <a:ext cx="2753139" cy="273685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D1671240-DE7F-B42D-8F40-F943164C48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162476" y="3331239"/>
                  <a:ext cx="3776715" cy="3271143"/>
                </a:xfrm>
                <a:prstGeom prst="rect">
                  <a:avLst/>
                </a:prstGeom>
              </p:spPr>
            </p:pic>
          </p:grp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DAF04149-7811-9D32-F922-C1F85AB123A9}"/>
                  </a:ext>
                </a:extLst>
              </p:cNvPr>
              <p:cNvSpPr/>
              <p:nvPr/>
            </p:nvSpPr>
            <p:spPr>
              <a:xfrm>
                <a:off x="4849738" y="3123046"/>
                <a:ext cx="2541299" cy="272924"/>
              </a:xfrm>
              <a:prstGeom prst="roundRect">
                <a:avLst/>
              </a:prstGeom>
              <a:noFill/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Filtering large clusters</a:t>
                </a:r>
                <a:endParaRPr lang="LID4096" sz="14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3376F3E9-77B6-8346-542E-26246EC86CCC}"/>
                </a:ext>
              </a:extLst>
            </p:cNvPr>
            <p:cNvGrpSpPr/>
            <p:nvPr/>
          </p:nvGrpSpPr>
          <p:grpSpPr>
            <a:xfrm>
              <a:off x="7996091" y="2755287"/>
              <a:ext cx="3522739" cy="3369829"/>
              <a:chOff x="7964409" y="3123046"/>
              <a:chExt cx="3522739" cy="3369829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BC390CC8-4EA8-CA72-C45B-88797A745952}"/>
                  </a:ext>
                </a:extLst>
              </p:cNvPr>
              <p:cNvGrpSpPr/>
              <p:nvPr/>
            </p:nvGrpSpPr>
            <p:grpSpPr>
              <a:xfrm>
                <a:off x="8369718" y="3123046"/>
                <a:ext cx="2563269" cy="3066892"/>
                <a:chOff x="8369718" y="3123046"/>
                <a:chExt cx="2563269" cy="3066892"/>
              </a:xfrm>
            </p:grpSpPr>
            <p:sp>
              <p:nvSpPr>
                <p:cNvPr id="31" name="Rectangle: Rounded Corners 30">
                  <a:extLst>
                    <a:ext uri="{FF2B5EF4-FFF2-40B4-BE49-F238E27FC236}">
                      <a16:creationId xmlns:a16="http://schemas.microsoft.com/office/drawing/2014/main" id="{62D44344-4711-0964-B365-74D50D4E150A}"/>
                    </a:ext>
                  </a:extLst>
                </p:cNvPr>
                <p:cNvSpPr/>
                <p:nvPr/>
              </p:nvSpPr>
              <p:spPr>
                <a:xfrm>
                  <a:off x="8369718" y="3123046"/>
                  <a:ext cx="2541299" cy="272924"/>
                </a:xfrm>
                <a:prstGeom prst="roundRect">
                  <a:avLst/>
                </a:prstGeom>
                <a:noFill/>
                <a:ln w="1905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>
                      <a:latin typeface="Segoe UI" panose="020B0502040204020203" pitchFamily="34" charset="0"/>
                      <a:cs typeface="Segoe UI" panose="020B0502040204020203" pitchFamily="34" charset="0"/>
                    </a:rPr>
                    <a:t>Filtering small clusters</a:t>
                  </a:r>
                  <a:endParaRPr lang="LID4096" sz="1400" dirty="0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91AC6CD8-19F9-2284-376C-58E10436A2E5}"/>
                    </a:ext>
                  </a:extLst>
                </p:cNvPr>
                <p:cNvSpPr/>
                <p:nvPr/>
              </p:nvSpPr>
              <p:spPr>
                <a:xfrm>
                  <a:off x="8391688" y="3724795"/>
                  <a:ext cx="2541299" cy="246514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F711FF95-574C-E7AF-08F3-B1B6D2880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64409" y="3567417"/>
                <a:ext cx="3522739" cy="2925458"/>
              </a:xfrm>
              <a:prstGeom prst="rect">
                <a:avLst/>
              </a:prstGeom>
            </p:spPr>
          </p:pic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F2DEAE2-F96D-7FD3-78DF-A6179941C789}"/>
                </a:ext>
              </a:extLst>
            </p:cNvPr>
            <p:cNvSpPr txBox="1"/>
            <p:nvPr/>
          </p:nvSpPr>
          <p:spPr>
            <a:xfrm>
              <a:off x="754728" y="6091872"/>
              <a:ext cx="612648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742950" lvl="1" indent="-285750">
                <a:lnSpc>
                  <a:spcPct val="100000"/>
                </a:lnSpc>
                <a:spcBef>
                  <a:spcPts val="300"/>
                </a:spcBef>
                <a:buFont typeface="Wingdings" panose="05000000000000000000" pitchFamily="2" charset="2"/>
                <a:buChar char="§"/>
              </a:pP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Design Status: RTL complete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C40C400-D7D4-AF2B-431D-E1C9D956ED43}"/>
                </a:ext>
              </a:extLst>
            </p:cNvPr>
            <p:cNvSpPr txBox="1"/>
            <p:nvPr/>
          </p:nvSpPr>
          <p:spPr>
            <a:xfrm>
              <a:off x="4462320" y="2205778"/>
              <a:ext cx="3267360" cy="369332"/>
            </a:xfrm>
            <a:prstGeom prst="rect">
              <a:avLst/>
            </a:prstGeom>
            <a:solidFill>
              <a:srgbClr val="FBF7F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Clustering and filtering</a:t>
              </a:r>
              <a:endParaRPr lang="LID4096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33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49"/>
    </mc:Choice>
    <mc:Fallback xmlns="">
      <p:transition spd="slow" advTm="304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B4FB311-CBEE-D602-F1BF-429630123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PixESL – Picopix studies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503949-AFCA-755F-3335-C3F224E9C84B}"/>
              </a:ext>
            </a:extLst>
          </p:cNvPr>
          <p:cNvGrpSpPr/>
          <p:nvPr/>
        </p:nvGrpSpPr>
        <p:grpSpPr>
          <a:xfrm>
            <a:off x="1644478" y="866696"/>
            <a:ext cx="4226826" cy="5657476"/>
            <a:chOff x="1630037" y="866696"/>
            <a:chExt cx="4226826" cy="5657476"/>
          </a:xfrm>
        </p:grpSpPr>
        <p:pic>
          <p:nvPicPr>
            <p:cNvPr id="6" name="Picture 5" descr="A graph of a region&#10;&#10;Description automatically generated with medium confidence">
              <a:extLst>
                <a:ext uri="{FF2B5EF4-FFF2-40B4-BE49-F238E27FC236}">
                  <a16:creationId xmlns:a16="http://schemas.microsoft.com/office/drawing/2014/main" id="{FCE8DD2A-DD14-22D9-6974-FAA4D45B1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0037" y="866696"/>
              <a:ext cx="3960000" cy="2970001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5680103-43D6-4D72-FB08-8B0FEC656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3736" y="3428172"/>
              <a:ext cx="4123127" cy="30960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0B9F56-833C-8605-1F2C-0BF69E01EF83}"/>
              </a:ext>
            </a:extLst>
          </p:cNvPr>
          <p:cNvGrpSpPr/>
          <p:nvPr/>
        </p:nvGrpSpPr>
        <p:grpSpPr>
          <a:xfrm>
            <a:off x="6289551" y="866696"/>
            <a:ext cx="4257972" cy="5657475"/>
            <a:chOff x="6096000" y="866696"/>
            <a:chExt cx="4257972" cy="5657475"/>
          </a:xfrm>
        </p:grpSpPr>
        <p:pic>
          <p:nvPicPr>
            <p:cNvPr id="5" name="Picture 4" descr="A graph of a region&#10;&#10;Description automatically generated with medium confidence">
              <a:extLst>
                <a:ext uri="{FF2B5EF4-FFF2-40B4-BE49-F238E27FC236}">
                  <a16:creationId xmlns:a16="http://schemas.microsoft.com/office/drawing/2014/main" id="{3335899A-9575-940D-2116-A69071BE3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866696"/>
              <a:ext cx="3960000" cy="297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3CCA94-EFDB-4FA7-AF0A-0D126F4BD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9792" y="3428170"/>
              <a:ext cx="4124180" cy="3096001"/>
            </a:xfrm>
            <a:prstGeom prst="rect">
              <a:avLst/>
            </a:prstGeom>
          </p:spPr>
        </p:pic>
      </p:grpSp>
      <p:sp>
        <p:nvSpPr>
          <p:cNvPr id="19" name="Down Arrow 4">
            <a:extLst>
              <a:ext uri="{FF2B5EF4-FFF2-40B4-BE49-F238E27FC236}">
                <a16:creationId xmlns:a16="http://schemas.microsoft.com/office/drawing/2014/main" id="{197BE4F0-DC59-834E-2276-3EE99960A32F}"/>
              </a:ext>
            </a:extLst>
          </p:cNvPr>
          <p:cNvSpPr/>
          <p:nvPr/>
        </p:nvSpPr>
        <p:spPr>
          <a:xfrm rot="16200000">
            <a:off x="5800449" y="3486252"/>
            <a:ext cx="439683" cy="323519"/>
          </a:xfrm>
          <a:prstGeom prst="downArrow">
            <a:avLst/>
          </a:prstGeom>
          <a:solidFill>
            <a:srgbClr val="788498"/>
          </a:solidFill>
          <a:ln w="25400">
            <a:noFill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26E8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850714-1C43-982C-F337-7060BC30C3B6}"/>
              </a:ext>
            </a:extLst>
          </p:cNvPr>
          <p:cNvSpPr txBox="1"/>
          <p:nvPr/>
        </p:nvSpPr>
        <p:spPr>
          <a:xfrm>
            <a:off x="9489772" y="459073"/>
            <a:ext cx="2702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145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95ECBED-2E15-5E1A-DE97-83DC12B9D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987"/>
          </a:xfrm>
        </p:spPr>
        <p:txBody>
          <a:bodyPr/>
          <a:lstStyle/>
          <a:p>
            <a:r>
              <a:rPr lang="en-GB" dirty="0"/>
              <a:t>Pixel-matrix data-path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B8408-355B-45D8-0644-247B4E13D019}"/>
              </a:ext>
            </a:extLst>
          </p:cNvPr>
          <p:cNvSpPr txBox="1"/>
          <p:nvPr/>
        </p:nvSpPr>
        <p:spPr>
          <a:xfrm>
            <a:off x="15935" y="1132704"/>
            <a:ext cx="4628615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Pixel array readout by column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Each super-pixel transmits to the next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Columns of Super-pixels are organised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in regions allowing reducing latency. </a:t>
            </a:r>
          </a:p>
          <a:p>
            <a:pPr marL="742950" lvl="1" indent="-285750">
              <a:lnSpc>
                <a:spcPct val="100000"/>
              </a:lnSpc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Arbitration mechanisms for handling data transfer priorities </a:t>
            </a:r>
            <a:endParaRPr lang="en-GB" sz="1600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742950" lvl="1" indent="-285750">
              <a:spcBef>
                <a:spcPts val="12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tabLst>
                <a:tab pos="2152650" algn="l"/>
              </a:tabLst>
            </a:pPr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RTL almost complete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371D65-DE7F-1524-076D-0B0BDB9063B6}"/>
              </a:ext>
            </a:extLst>
          </p:cNvPr>
          <p:cNvGrpSpPr/>
          <p:nvPr/>
        </p:nvGrpSpPr>
        <p:grpSpPr>
          <a:xfrm>
            <a:off x="4829695" y="1132704"/>
            <a:ext cx="7343284" cy="5177955"/>
            <a:chOff x="4515286" y="1132704"/>
            <a:chExt cx="7724808" cy="517795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70F880C-2E5C-DDD9-BB0B-07602151D243}"/>
                </a:ext>
              </a:extLst>
            </p:cNvPr>
            <p:cNvGrpSpPr/>
            <p:nvPr/>
          </p:nvGrpSpPr>
          <p:grpSpPr>
            <a:xfrm>
              <a:off x="4515286" y="1132704"/>
              <a:ext cx="7724808" cy="5177955"/>
              <a:chOff x="671355" y="1103070"/>
              <a:chExt cx="7724808" cy="517795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160364E-996F-B3D5-EDF0-BC9D4FC915EE}"/>
                  </a:ext>
                </a:extLst>
              </p:cNvPr>
              <p:cNvGrpSpPr/>
              <p:nvPr/>
            </p:nvGrpSpPr>
            <p:grpSpPr>
              <a:xfrm>
                <a:off x="671355" y="1464100"/>
                <a:ext cx="2717771" cy="4816925"/>
                <a:chOff x="671355" y="1464100"/>
                <a:chExt cx="2717771" cy="4816925"/>
              </a:xfrm>
            </p:grpSpPr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F288A1E1-4EA6-9034-5D26-C8E49BCC167E}"/>
                    </a:ext>
                  </a:extLst>
                </p:cNvPr>
                <p:cNvGrpSpPr/>
                <p:nvPr/>
              </p:nvGrpSpPr>
              <p:grpSpPr>
                <a:xfrm>
                  <a:off x="671355" y="1464100"/>
                  <a:ext cx="1378181" cy="4816925"/>
                  <a:chOff x="671355" y="1464100"/>
                  <a:chExt cx="1378181" cy="4816925"/>
                </a:xfrm>
              </p:grpSpPr>
              <p:grpSp>
                <p:nvGrpSpPr>
                  <p:cNvPr id="192" name="Group 191">
                    <a:extLst>
                      <a:ext uri="{FF2B5EF4-FFF2-40B4-BE49-F238E27FC236}">
                        <a16:creationId xmlns:a16="http://schemas.microsoft.com/office/drawing/2014/main" id="{D2238928-5C20-0990-A1DD-63B229910BC8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4912984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48" name="Rectangle 247">
                      <a:extLst>
                        <a:ext uri="{FF2B5EF4-FFF2-40B4-BE49-F238E27FC236}">
                          <a16:creationId xmlns:a16="http://schemas.microsoft.com/office/drawing/2014/main" id="{88686E49-BA5F-9186-AA9B-467073406C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49" name="Group 248">
                      <a:extLst>
                        <a:ext uri="{FF2B5EF4-FFF2-40B4-BE49-F238E27FC236}">
                          <a16:creationId xmlns:a16="http://schemas.microsoft.com/office/drawing/2014/main" id="{77141E43-1FB4-C416-BFFB-A6C3E13C1A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61" name="Rectangle 260">
                        <a:extLst>
                          <a:ext uri="{FF2B5EF4-FFF2-40B4-BE49-F238E27FC236}">
                            <a16:creationId xmlns:a16="http://schemas.microsoft.com/office/drawing/2014/main" id="{747241DE-4592-7F5C-EE2A-D0294B5351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2" name="Rectangle 261">
                        <a:extLst>
                          <a:ext uri="{FF2B5EF4-FFF2-40B4-BE49-F238E27FC236}">
                            <a16:creationId xmlns:a16="http://schemas.microsoft.com/office/drawing/2014/main" id="{8BE568C8-0A02-7471-8828-BE8F711BA2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24C9C04B-64BB-D502-071C-8A09617228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185B5282-9301-17C3-A7DE-43185F8FE4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50" name="Straight Arrow Connector 249">
                      <a:extLst>
                        <a:ext uri="{FF2B5EF4-FFF2-40B4-BE49-F238E27FC236}">
                          <a16:creationId xmlns:a16="http://schemas.microsoft.com/office/drawing/2014/main" id="{33701326-92B5-9AB6-74AB-900A8B7B9EA5}"/>
                        </a:ext>
                      </a:extLst>
                    </p:cNvPr>
                    <p:cNvCxnSpPr>
                      <a:cxnSpLocks/>
                      <a:endCxn id="261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1" name="Rectangle 250">
                      <a:extLst>
                        <a:ext uri="{FF2B5EF4-FFF2-40B4-BE49-F238E27FC236}">
                          <a16:creationId xmlns:a16="http://schemas.microsoft.com/office/drawing/2014/main" id="{CFECF6E5-7153-FC3F-8106-DE3179058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52" name="Group 251">
                      <a:extLst>
                        <a:ext uri="{FF2B5EF4-FFF2-40B4-BE49-F238E27FC236}">
                          <a16:creationId xmlns:a16="http://schemas.microsoft.com/office/drawing/2014/main" id="{1CDCFB95-21FA-EA16-FC77-BDCD028D72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57" name="Rectangle 256">
                        <a:extLst>
                          <a:ext uri="{FF2B5EF4-FFF2-40B4-BE49-F238E27FC236}">
                            <a16:creationId xmlns:a16="http://schemas.microsoft.com/office/drawing/2014/main" id="{3D45DFB3-BB1F-A7A2-CE9A-4B69F0EC7F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58" name="Rectangle 257">
                        <a:extLst>
                          <a:ext uri="{FF2B5EF4-FFF2-40B4-BE49-F238E27FC236}">
                            <a16:creationId xmlns:a16="http://schemas.microsoft.com/office/drawing/2014/main" id="{42AE2176-C0A0-EDD6-35D0-73B1A5707B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59" name="Rectangle 258">
                        <a:extLst>
                          <a:ext uri="{FF2B5EF4-FFF2-40B4-BE49-F238E27FC236}">
                            <a16:creationId xmlns:a16="http://schemas.microsoft.com/office/drawing/2014/main" id="{192B58BA-AAA0-A9DE-39C9-E64649B13D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60" name="Rectangle 259">
                        <a:extLst>
                          <a:ext uri="{FF2B5EF4-FFF2-40B4-BE49-F238E27FC236}">
                            <a16:creationId xmlns:a16="http://schemas.microsoft.com/office/drawing/2014/main" id="{558407BC-7C2F-2161-D401-33E34CCD53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53" name="Straight Arrow Connector 252">
                      <a:extLst>
                        <a:ext uri="{FF2B5EF4-FFF2-40B4-BE49-F238E27FC236}">
                          <a16:creationId xmlns:a16="http://schemas.microsoft.com/office/drawing/2014/main" id="{5A49D48F-C170-DD8A-0CD2-9A1D450DCE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" name="Straight Arrow Connector 253">
                      <a:extLst>
                        <a:ext uri="{FF2B5EF4-FFF2-40B4-BE49-F238E27FC236}">
                          <a16:creationId xmlns:a16="http://schemas.microsoft.com/office/drawing/2014/main" id="{E463CD4F-0721-A4FF-790A-56BB81F753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5" name="Connector: Elbow 254">
                      <a:extLst>
                        <a:ext uri="{FF2B5EF4-FFF2-40B4-BE49-F238E27FC236}">
                          <a16:creationId xmlns:a16="http://schemas.microsoft.com/office/drawing/2014/main" id="{63AC886C-5350-BC68-C654-CAE0EBDE1024}"/>
                        </a:ext>
                      </a:extLst>
                    </p:cNvPr>
                    <p:cNvCxnSpPr>
                      <a:cxnSpLocks/>
                      <a:stCxn id="251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6" name="TextBox 255">
                      <a:extLst>
                        <a:ext uri="{FF2B5EF4-FFF2-40B4-BE49-F238E27FC236}">
                          <a16:creationId xmlns:a16="http://schemas.microsoft.com/office/drawing/2014/main" id="{950C5FE6-1A5C-743D-C05A-0FE2D059F7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3" name="Group 192">
                    <a:extLst>
                      <a:ext uri="{FF2B5EF4-FFF2-40B4-BE49-F238E27FC236}">
                        <a16:creationId xmlns:a16="http://schemas.microsoft.com/office/drawing/2014/main" id="{208A11A7-0DEF-D9E9-21EA-851BA158D29F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3863943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2493E6E2-A4E3-3052-DA9E-CBEC76ED6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32" name="Group 231">
                      <a:extLst>
                        <a:ext uri="{FF2B5EF4-FFF2-40B4-BE49-F238E27FC236}">
                          <a16:creationId xmlns:a16="http://schemas.microsoft.com/office/drawing/2014/main" id="{96AF23AB-4E8C-AB48-DFEC-3B2C84051F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44" name="Rectangle 243">
                        <a:extLst>
                          <a:ext uri="{FF2B5EF4-FFF2-40B4-BE49-F238E27FC236}">
                            <a16:creationId xmlns:a16="http://schemas.microsoft.com/office/drawing/2014/main" id="{612DB736-B516-5807-B964-8E0A3609A8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5" name="Rectangle 244">
                        <a:extLst>
                          <a:ext uri="{FF2B5EF4-FFF2-40B4-BE49-F238E27FC236}">
                            <a16:creationId xmlns:a16="http://schemas.microsoft.com/office/drawing/2014/main" id="{DD2B6E27-FE40-3E7C-F3FD-BDAA2FE8BE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6" name="Rectangle 245">
                        <a:extLst>
                          <a:ext uri="{FF2B5EF4-FFF2-40B4-BE49-F238E27FC236}">
                            <a16:creationId xmlns:a16="http://schemas.microsoft.com/office/drawing/2014/main" id="{8DB589D7-2C67-A56F-9E1A-770012BE3A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7" name="Rectangle 246">
                        <a:extLst>
                          <a:ext uri="{FF2B5EF4-FFF2-40B4-BE49-F238E27FC236}">
                            <a16:creationId xmlns:a16="http://schemas.microsoft.com/office/drawing/2014/main" id="{79B6B8A4-9829-D7E7-ACF1-0683F1A9CD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33" name="Straight Arrow Connector 232">
                      <a:extLst>
                        <a:ext uri="{FF2B5EF4-FFF2-40B4-BE49-F238E27FC236}">
                          <a16:creationId xmlns:a16="http://schemas.microsoft.com/office/drawing/2014/main" id="{13B7CD88-CAAA-8FEE-5935-D2E4FA6C25A4}"/>
                        </a:ext>
                      </a:extLst>
                    </p:cNvPr>
                    <p:cNvCxnSpPr>
                      <a:cxnSpLocks/>
                      <a:endCxn id="244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4" name="Rectangle 233">
                      <a:extLst>
                        <a:ext uri="{FF2B5EF4-FFF2-40B4-BE49-F238E27FC236}">
                          <a16:creationId xmlns:a16="http://schemas.microsoft.com/office/drawing/2014/main" id="{AA770F6E-BF4F-B352-7A1F-6A21A29A96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35" name="Group 234">
                      <a:extLst>
                        <a:ext uri="{FF2B5EF4-FFF2-40B4-BE49-F238E27FC236}">
                          <a16:creationId xmlns:a16="http://schemas.microsoft.com/office/drawing/2014/main" id="{3BE5A17D-D457-3A49-44E4-6C7A3488C18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40" name="Rectangle 239">
                        <a:extLst>
                          <a:ext uri="{FF2B5EF4-FFF2-40B4-BE49-F238E27FC236}">
                            <a16:creationId xmlns:a16="http://schemas.microsoft.com/office/drawing/2014/main" id="{0BC03925-C87F-58FD-FC33-073A9F0427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1" name="Rectangle 240">
                        <a:extLst>
                          <a:ext uri="{FF2B5EF4-FFF2-40B4-BE49-F238E27FC236}">
                            <a16:creationId xmlns:a16="http://schemas.microsoft.com/office/drawing/2014/main" id="{E90EE5E2-F4F4-6BE5-9C21-6AD8B81EEE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2" name="Rectangle 241">
                        <a:extLst>
                          <a:ext uri="{FF2B5EF4-FFF2-40B4-BE49-F238E27FC236}">
                            <a16:creationId xmlns:a16="http://schemas.microsoft.com/office/drawing/2014/main" id="{B2CB46EA-D109-D4E2-95A2-6CA1E47359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43" name="Rectangle 242">
                        <a:extLst>
                          <a:ext uri="{FF2B5EF4-FFF2-40B4-BE49-F238E27FC236}">
                            <a16:creationId xmlns:a16="http://schemas.microsoft.com/office/drawing/2014/main" id="{2C1D4346-0349-B7CB-2731-5C4BF3DCE8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36" name="Straight Arrow Connector 235">
                      <a:extLst>
                        <a:ext uri="{FF2B5EF4-FFF2-40B4-BE49-F238E27FC236}">
                          <a16:creationId xmlns:a16="http://schemas.microsoft.com/office/drawing/2014/main" id="{85DC3AF1-3F3B-1834-113D-FC421D61207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7" name="Straight Arrow Connector 236">
                      <a:extLst>
                        <a:ext uri="{FF2B5EF4-FFF2-40B4-BE49-F238E27FC236}">
                          <a16:creationId xmlns:a16="http://schemas.microsoft.com/office/drawing/2014/main" id="{63147693-9FC7-D6C7-9F68-65E04AADEF0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Connector: Elbow 237">
                      <a:extLst>
                        <a:ext uri="{FF2B5EF4-FFF2-40B4-BE49-F238E27FC236}">
                          <a16:creationId xmlns:a16="http://schemas.microsoft.com/office/drawing/2014/main" id="{DC4F291C-6D0F-1A38-44C5-0EBBDC52382D}"/>
                        </a:ext>
                      </a:extLst>
                    </p:cNvPr>
                    <p:cNvCxnSpPr>
                      <a:cxnSpLocks/>
                      <a:stCxn id="234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9" name="TextBox 238">
                      <a:extLst>
                        <a:ext uri="{FF2B5EF4-FFF2-40B4-BE49-F238E27FC236}">
                          <a16:creationId xmlns:a16="http://schemas.microsoft.com/office/drawing/2014/main" id="{7400ADFD-E077-B622-2BB8-FAC7785BDF1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4" name="Group 193">
                    <a:extLst>
                      <a:ext uri="{FF2B5EF4-FFF2-40B4-BE49-F238E27FC236}">
                        <a16:creationId xmlns:a16="http://schemas.microsoft.com/office/drawing/2014/main" id="{5A16BA77-2B38-E030-1978-B2C9A3684CF7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2815739"/>
                    <a:ext cx="1378181" cy="1368041"/>
                    <a:chOff x="2113721" y="1866483"/>
                    <a:chExt cx="1378181" cy="1368041"/>
                  </a:xfrm>
                </p:grpSpPr>
                <p:sp>
                  <p:nvSpPr>
                    <p:cNvPr id="214" name="Rectangle 213">
                      <a:extLst>
                        <a:ext uri="{FF2B5EF4-FFF2-40B4-BE49-F238E27FC236}">
                          <a16:creationId xmlns:a16="http://schemas.microsoft.com/office/drawing/2014/main" id="{956165F9-2073-EE2A-A053-20ECC2DAF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15" name="Group 214">
                      <a:extLst>
                        <a:ext uri="{FF2B5EF4-FFF2-40B4-BE49-F238E27FC236}">
                          <a16:creationId xmlns:a16="http://schemas.microsoft.com/office/drawing/2014/main" id="{CCD371ED-F9E3-3AF5-12A7-8DB6A3189B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27" name="Rectangle 226">
                        <a:extLst>
                          <a:ext uri="{FF2B5EF4-FFF2-40B4-BE49-F238E27FC236}">
                            <a16:creationId xmlns:a16="http://schemas.microsoft.com/office/drawing/2014/main" id="{0D73DCAF-95D4-B997-6C18-E31566FA00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8" name="Rectangle 227">
                        <a:extLst>
                          <a:ext uri="{FF2B5EF4-FFF2-40B4-BE49-F238E27FC236}">
                            <a16:creationId xmlns:a16="http://schemas.microsoft.com/office/drawing/2014/main" id="{594B6D7B-9670-EA14-E3E2-25F2AEF73C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9" name="Rectangle 228">
                        <a:extLst>
                          <a:ext uri="{FF2B5EF4-FFF2-40B4-BE49-F238E27FC236}">
                            <a16:creationId xmlns:a16="http://schemas.microsoft.com/office/drawing/2014/main" id="{184E6982-172D-29FE-BFCE-43A0F4C489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30" name="Rectangle 229">
                        <a:extLst>
                          <a:ext uri="{FF2B5EF4-FFF2-40B4-BE49-F238E27FC236}">
                            <a16:creationId xmlns:a16="http://schemas.microsoft.com/office/drawing/2014/main" id="{AF13A0E3-1A15-737C-2221-C178F61BF3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16" name="Straight Arrow Connector 215">
                      <a:extLst>
                        <a:ext uri="{FF2B5EF4-FFF2-40B4-BE49-F238E27FC236}">
                          <a16:creationId xmlns:a16="http://schemas.microsoft.com/office/drawing/2014/main" id="{03F4DD5B-B369-3FF5-AE5E-6FB934D9126E}"/>
                        </a:ext>
                      </a:extLst>
                    </p:cNvPr>
                    <p:cNvCxnSpPr>
                      <a:cxnSpLocks/>
                      <a:endCxn id="227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17" name="Rectangle 216">
                      <a:extLst>
                        <a:ext uri="{FF2B5EF4-FFF2-40B4-BE49-F238E27FC236}">
                          <a16:creationId xmlns:a16="http://schemas.microsoft.com/office/drawing/2014/main" id="{46226A58-4C37-2E21-1307-99538AC1FE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18" name="Group 217">
                      <a:extLst>
                        <a:ext uri="{FF2B5EF4-FFF2-40B4-BE49-F238E27FC236}">
                          <a16:creationId xmlns:a16="http://schemas.microsoft.com/office/drawing/2014/main" id="{8A19D927-114B-9CA7-09B4-1B2C6A9E43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23" name="Rectangle 222">
                        <a:extLst>
                          <a:ext uri="{FF2B5EF4-FFF2-40B4-BE49-F238E27FC236}">
                            <a16:creationId xmlns:a16="http://schemas.microsoft.com/office/drawing/2014/main" id="{936AB782-BA24-444A-A3AD-C3A9AC637A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4" name="Rectangle 223">
                        <a:extLst>
                          <a:ext uri="{FF2B5EF4-FFF2-40B4-BE49-F238E27FC236}">
                            <a16:creationId xmlns:a16="http://schemas.microsoft.com/office/drawing/2014/main" id="{D241236B-8FA0-FDBE-DABE-2153880DE8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5" name="Rectangle 224">
                        <a:extLst>
                          <a:ext uri="{FF2B5EF4-FFF2-40B4-BE49-F238E27FC236}">
                            <a16:creationId xmlns:a16="http://schemas.microsoft.com/office/drawing/2014/main" id="{6A9D7BE2-B796-1868-4EBD-AE38EB9697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26" name="Rectangle 225">
                        <a:extLst>
                          <a:ext uri="{FF2B5EF4-FFF2-40B4-BE49-F238E27FC236}">
                            <a16:creationId xmlns:a16="http://schemas.microsoft.com/office/drawing/2014/main" id="{31F3FD4E-6E40-8B8E-8DED-657C485759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19" name="Straight Arrow Connector 218">
                      <a:extLst>
                        <a:ext uri="{FF2B5EF4-FFF2-40B4-BE49-F238E27FC236}">
                          <a16:creationId xmlns:a16="http://schemas.microsoft.com/office/drawing/2014/main" id="{0A17DD14-58C1-4636-E634-76165346F06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0" name="Straight Arrow Connector 219">
                      <a:extLst>
                        <a:ext uri="{FF2B5EF4-FFF2-40B4-BE49-F238E27FC236}">
                          <a16:creationId xmlns:a16="http://schemas.microsoft.com/office/drawing/2014/main" id="{B6F94495-F64B-879F-6773-6C487C4728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1" name="Connector: Elbow 220">
                      <a:extLst>
                        <a:ext uri="{FF2B5EF4-FFF2-40B4-BE49-F238E27FC236}">
                          <a16:creationId xmlns:a16="http://schemas.microsoft.com/office/drawing/2014/main" id="{E5535E75-EF39-78EE-51F3-69602156967A}"/>
                        </a:ext>
                      </a:extLst>
                    </p:cNvPr>
                    <p:cNvCxnSpPr>
                      <a:cxnSpLocks/>
                      <a:stCxn id="217" idx="2"/>
                    </p:cNvCxnSpPr>
                    <p:nvPr/>
                  </p:nvCxnSpPr>
                  <p:spPr>
                    <a:xfrm rot="16200000" flipH="1">
                      <a:off x="2728005" y="285314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2" name="TextBox 221">
                      <a:extLst>
                        <a:ext uri="{FF2B5EF4-FFF2-40B4-BE49-F238E27FC236}">
                          <a16:creationId xmlns:a16="http://schemas.microsoft.com/office/drawing/2014/main" id="{A684BCE9-DA2D-23D9-7EFF-0D75EBB82A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95" name="Group 194">
                    <a:extLst>
                      <a:ext uri="{FF2B5EF4-FFF2-40B4-BE49-F238E27FC236}">
                        <a16:creationId xmlns:a16="http://schemas.microsoft.com/office/drawing/2014/main" id="{980D5079-60C5-4AF9-52BD-C300EEA48B03}"/>
                      </a:ext>
                    </a:extLst>
                  </p:cNvPr>
                  <p:cNvGrpSpPr/>
                  <p:nvPr/>
                </p:nvGrpSpPr>
                <p:grpSpPr>
                  <a:xfrm>
                    <a:off x="671355" y="1464100"/>
                    <a:ext cx="1378181" cy="1671476"/>
                    <a:chOff x="2113721" y="1866483"/>
                    <a:chExt cx="1378181" cy="1671476"/>
                  </a:xfrm>
                </p:grpSpPr>
                <p:sp>
                  <p:nvSpPr>
                    <p:cNvPr id="197" name="Rectangle 196">
                      <a:extLst>
                        <a:ext uri="{FF2B5EF4-FFF2-40B4-BE49-F238E27FC236}">
                          <a16:creationId xmlns:a16="http://schemas.microsoft.com/office/drawing/2014/main" id="{A11946C4-E996-2646-1268-DFDA256FE2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4276" y="186648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98" name="Group 197">
                      <a:extLst>
                        <a:ext uri="{FF2B5EF4-FFF2-40B4-BE49-F238E27FC236}">
                          <a16:creationId xmlns:a16="http://schemas.microsoft.com/office/drawing/2014/main" id="{B824C6BB-BE89-B5AF-7AF1-14F7C19D78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4967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10" name="Rectangle 209">
                        <a:extLst>
                          <a:ext uri="{FF2B5EF4-FFF2-40B4-BE49-F238E27FC236}">
                            <a16:creationId xmlns:a16="http://schemas.microsoft.com/office/drawing/2014/main" id="{BF2EB87D-E49A-1DC3-6C83-4F4D1D119D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1" name="Rectangle 210">
                        <a:extLst>
                          <a:ext uri="{FF2B5EF4-FFF2-40B4-BE49-F238E27FC236}">
                            <a16:creationId xmlns:a16="http://schemas.microsoft.com/office/drawing/2014/main" id="{7C617653-F803-5535-52D7-0E611A63D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2" name="Rectangle 211">
                        <a:extLst>
                          <a:ext uri="{FF2B5EF4-FFF2-40B4-BE49-F238E27FC236}">
                            <a16:creationId xmlns:a16="http://schemas.microsoft.com/office/drawing/2014/main" id="{B584DB2A-3575-A65C-EE46-5591CC96B1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13" name="Rectangle 212">
                        <a:extLst>
                          <a:ext uri="{FF2B5EF4-FFF2-40B4-BE49-F238E27FC236}">
                            <a16:creationId xmlns:a16="http://schemas.microsoft.com/office/drawing/2014/main" id="{A51229A3-D29E-F5D1-7DFC-B28B7ECC41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99" name="Straight Arrow Connector 198">
                      <a:extLst>
                        <a:ext uri="{FF2B5EF4-FFF2-40B4-BE49-F238E27FC236}">
                          <a16:creationId xmlns:a16="http://schemas.microsoft.com/office/drawing/2014/main" id="{5A1281D8-B5E3-3D7B-2E50-8950E7186746}"/>
                        </a:ext>
                      </a:extLst>
                    </p:cNvPr>
                    <p:cNvCxnSpPr>
                      <a:cxnSpLocks/>
                      <a:endCxn id="210" idx="0"/>
                    </p:cNvCxnSpPr>
                    <p:nvPr/>
                  </p:nvCxnSpPr>
                  <p:spPr>
                    <a:xfrm>
                      <a:off x="2558264" y="205214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0" name="Rectangle 199">
                      <a:extLst>
                        <a:ext uri="{FF2B5EF4-FFF2-40B4-BE49-F238E27FC236}">
                          <a16:creationId xmlns:a16="http://schemas.microsoft.com/office/drawing/2014/main" id="{B3E263B9-4FF0-ED5D-A6C1-2574EFCC06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0029" y="258332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01" name="Group 200">
                      <a:extLst>
                        <a:ext uri="{FF2B5EF4-FFF2-40B4-BE49-F238E27FC236}">
                          <a16:creationId xmlns:a16="http://schemas.microsoft.com/office/drawing/2014/main" id="{AB12CE9A-EAA9-C7BC-36D2-95C75383B7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9863" y="218632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206" name="Rectangle 205">
                        <a:extLst>
                          <a:ext uri="{FF2B5EF4-FFF2-40B4-BE49-F238E27FC236}">
                            <a16:creationId xmlns:a16="http://schemas.microsoft.com/office/drawing/2014/main" id="{078D9DD8-C126-0EC4-0113-BC0B7F0B96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7" name="Rectangle 206">
                        <a:extLst>
                          <a:ext uri="{FF2B5EF4-FFF2-40B4-BE49-F238E27FC236}">
                            <a16:creationId xmlns:a16="http://schemas.microsoft.com/office/drawing/2014/main" id="{42A1BD91-BE12-1204-9B97-28025469DD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8" name="Rectangle 207">
                        <a:extLst>
                          <a:ext uri="{FF2B5EF4-FFF2-40B4-BE49-F238E27FC236}">
                            <a16:creationId xmlns:a16="http://schemas.microsoft.com/office/drawing/2014/main" id="{766A8883-92B5-8AB9-DFD3-EF0FED08C0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209" name="Rectangle 208">
                        <a:extLst>
                          <a:ext uri="{FF2B5EF4-FFF2-40B4-BE49-F238E27FC236}">
                            <a16:creationId xmlns:a16="http://schemas.microsoft.com/office/drawing/2014/main" id="{1D4830F6-1298-750E-7370-AF63BF3935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202" name="Straight Arrow Connector 201">
                      <a:extLst>
                        <a:ext uri="{FF2B5EF4-FFF2-40B4-BE49-F238E27FC236}">
                          <a16:creationId xmlns:a16="http://schemas.microsoft.com/office/drawing/2014/main" id="{804A2BD2-933F-D644-D4CA-BE15BCD980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263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3" name="Straight Arrow Connector 202">
                      <a:extLst>
                        <a:ext uri="{FF2B5EF4-FFF2-40B4-BE49-F238E27FC236}">
                          <a16:creationId xmlns:a16="http://schemas.microsoft.com/office/drawing/2014/main" id="{6C89B98C-292D-A62F-512E-1B64A44D75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113160" y="244914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4" name="Connector: Elbow 203">
                      <a:extLst>
                        <a:ext uri="{FF2B5EF4-FFF2-40B4-BE49-F238E27FC236}">
                          <a16:creationId xmlns:a16="http://schemas.microsoft.com/office/drawing/2014/main" id="{EC75F99A-FBE3-4073-7D53-62C8592C36FE}"/>
                        </a:ext>
                      </a:extLst>
                    </p:cNvPr>
                    <p:cNvCxnSpPr>
                      <a:cxnSpLocks/>
                      <a:endCxn id="223" idx="0"/>
                    </p:cNvCxnSpPr>
                    <p:nvPr/>
                  </p:nvCxnSpPr>
                  <p:spPr>
                    <a:xfrm rot="16200000" flipH="1">
                      <a:off x="2578808" y="3003607"/>
                      <a:ext cx="788632" cy="280072"/>
                    </a:xfrm>
                    <a:prstGeom prst="bentConnector3">
                      <a:avLst>
                        <a:gd name="adj1" fmla="val 8364"/>
                      </a:avLst>
                    </a:prstGeom>
                    <a:ln w="25400">
                      <a:solidFill>
                        <a:srgbClr val="6A639A"/>
                      </a:solidFill>
                      <a:prstDash val="sysDash"/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5" name="TextBox 204">
                      <a:extLst>
                        <a:ext uri="{FF2B5EF4-FFF2-40B4-BE49-F238E27FC236}">
                          <a16:creationId xmlns:a16="http://schemas.microsoft.com/office/drawing/2014/main" id="{83BE9F14-668B-57ED-1751-DB2E02A3F0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13721" y="186648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96" name="TextBox 195">
                    <a:extLst>
                      <a:ext uri="{FF2B5EF4-FFF2-40B4-BE49-F238E27FC236}">
                        <a16:creationId xmlns:a16="http://schemas.microsoft.com/office/drawing/2014/main" id="{DE4BC04A-8869-E2C5-96CD-65E85707526E}"/>
                      </a:ext>
                    </a:extLst>
                  </p:cNvPr>
                  <p:cNvSpPr txBox="1"/>
                  <p:nvPr/>
                </p:nvSpPr>
                <p:spPr>
                  <a:xfrm>
                    <a:off x="970928" y="2521430"/>
                    <a:ext cx="83958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● ● ●</a:t>
                    </a:r>
                    <a:endParaRPr lang="LID4096" sz="1050" dirty="0"/>
                  </a:p>
                </p:txBody>
              </p:sp>
            </p:grp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40314FF4-6E8A-8313-985B-32E6CFBDF37B}"/>
                    </a:ext>
                  </a:extLst>
                </p:cNvPr>
                <p:cNvGrpSpPr/>
                <p:nvPr/>
              </p:nvGrpSpPr>
              <p:grpSpPr>
                <a:xfrm>
                  <a:off x="2010945" y="1464100"/>
                  <a:ext cx="1378181" cy="4816925"/>
                  <a:chOff x="2010945" y="1464100"/>
                  <a:chExt cx="1378181" cy="4816925"/>
                </a:xfrm>
              </p:grpSpPr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34B1CA37-E5F7-6D02-E6ED-EEB1F68FE57C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4912984"/>
                    <a:ext cx="1378181" cy="1368041"/>
                    <a:chOff x="2010945" y="4912984"/>
                    <a:chExt cx="1378181" cy="1368041"/>
                  </a:xfrm>
                </p:grpSpPr>
                <p:sp>
                  <p:nvSpPr>
                    <p:cNvPr id="175" name="Rectangle 174">
                      <a:extLst>
                        <a:ext uri="{FF2B5EF4-FFF2-40B4-BE49-F238E27FC236}">
                          <a16:creationId xmlns:a16="http://schemas.microsoft.com/office/drawing/2014/main" id="{721866FD-8AEE-D363-7EB5-219750156C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4912984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76" name="Group 175">
                      <a:extLst>
                        <a:ext uri="{FF2B5EF4-FFF2-40B4-BE49-F238E27FC236}">
                          <a16:creationId xmlns:a16="http://schemas.microsoft.com/office/drawing/2014/main" id="{EE26376B-531A-E531-F592-8A012F91CA4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5232821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88" name="Rectangle 187">
                        <a:extLst>
                          <a:ext uri="{FF2B5EF4-FFF2-40B4-BE49-F238E27FC236}">
                            <a16:creationId xmlns:a16="http://schemas.microsoft.com/office/drawing/2014/main" id="{6BA73F9C-D0D3-0774-D2C6-7C54D9039D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9" name="Rectangle 188">
                        <a:extLst>
                          <a:ext uri="{FF2B5EF4-FFF2-40B4-BE49-F238E27FC236}">
                            <a16:creationId xmlns:a16="http://schemas.microsoft.com/office/drawing/2014/main" id="{A1E5869B-FD98-1CAA-C571-700FBEEA5F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90" name="Rectangle 189">
                        <a:extLst>
                          <a:ext uri="{FF2B5EF4-FFF2-40B4-BE49-F238E27FC236}">
                            <a16:creationId xmlns:a16="http://schemas.microsoft.com/office/drawing/2014/main" id="{BE56D1B5-FF23-E362-30B4-C68F0023AF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91" name="Rectangle 190">
                        <a:extLst>
                          <a:ext uri="{FF2B5EF4-FFF2-40B4-BE49-F238E27FC236}">
                            <a16:creationId xmlns:a16="http://schemas.microsoft.com/office/drawing/2014/main" id="{F5B64E71-F20C-C464-E122-AC81E04AC2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77" name="Straight Arrow Connector 176">
                      <a:extLst>
                        <a:ext uri="{FF2B5EF4-FFF2-40B4-BE49-F238E27FC236}">
                          <a16:creationId xmlns:a16="http://schemas.microsoft.com/office/drawing/2014/main" id="{3E2B9F65-CC9D-E5B3-3C33-DAECAEA0E449}"/>
                        </a:ext>
                      </a:extLst>
                    </p:cNvPr>
                    <p:cNvCxnSpPr>
                      <a:cxnSpLocks/>
                      <a:endCxn id="188" idx="0"/>
                    </p:cNvCxnSpPr>
                    <p:nvPr/>
                  </p:nvCxnSpPr>
                  <p:spPr>
                    <a:xfrm>
                      <a:off x="2455488" y="5098645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8" name="Rectangle 177">
                      <a:extLst>
                        <a:ext uri="{FF2B5EF4-FFF2-40B4-BE49-F238E27FC236}">
                          <a16:creationId xmlns:a16="http://schemas.microsoft.com/office/drawing/2014/main" id="{931316C0-28BD-27E4-0574-FD29D4E0BC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5629822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79" name="Group 178">
                      <a:extLst>
                        <a:ext uri="{FF2B5EF4-FFF2-40B4-BE49-F238E27FC236}">
                          <a16:creationId xmlns:a16="http://schemas.microsoft.com/office/drawing/2014/main" id="{DFB3F9F7-5DD1-F2A2-22CF-7D3ADE5689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5232821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84" name="Rectangle 183">
                        <a:extLst>
                          <a:ext uri="{FF2B5EF4-FFF2-40B4-BE49-F238E27FC236}">
                            <a16:creationId xmlns:a16="http://schemas.microsoft.com/office/drawing/2014/main" id="{4B110C82-39FF-579D-4615-2CAD504803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5" name="Rectangle 184">
                        <a:extLst>
                          <a:ext uri="{FF2B5EF4-FFF2-40B4-BE49-F238E27FC236}">
                            <a16:creationId xmlns:a16="http://schemas.microsoft.com/office/drawing/2014/main" id="{3734F181-4762-CFE3-D330-333D7AEDE6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6" name="Rectangle 185">
                        <a:extLst>
                          <a:ext uri="{FF2B5EF4-FFF2-40B4-BE49-F238E27FC236}">
                            <a16:creationId xmlns:a16="http://schemas.microsoft.com/office/drawing/2014/main" id="{687DB7DE-9BF1-335F-BF44-6861E0864E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87" name="Rectangle 186">
                        <a:extLst>
                          <a:ext uri="{FF2B5EF4-FFF2-40B4-BE49-F238E27FC236}">
                            <a16:creationId xmlns:a16="http://schemas.microsoft.com/office/drawing/2014/main" id="{E932A418-A494-5255-EE3B-C270D7FE4A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80" name="Straight Arrow Connector 179">
                      <a:extLst>
                        <a:ext uri="{FF2B5EF4-FFF2-40B4-BE49-F238E27FC236}">
                          <a16:creationId xmlns:a16="http://schemas.microsoft.com/office/drawing/2014/main" id="{F9242B86-5B55-785D-4833-854D84D316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5495647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Straight Arrow Connector 180">
                      <a:extLst>
                        <a:ext uri="{FF2B5EF4-FFF2-40B4-BE49-F238E27FC236}">
                          <a16:creationId xmlns:a16="http://schemas.microsoft.com/office/drawing/2014/main" id="{D62FBD4A-AE5B-0B0D-6832-852AD5D6657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5495647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Connector: Elbow 181">
                      <a:extLst>
                        <a:ext uri="{FF2B5EF4-FFF2-40B4-BE49-F238E27FC236}">
                          <a16:creationId xmlns:a16="http://schemas.microsoft.com/office/drawing/2014/main" id="{17C8D7F9-8502-ADFA-F573-8E8994DF3544}"/>
                        </a:ext>
                      </a:extLst>
                    </p:cNvPr>
                    <p:cNvCxnSpPr>
                      <a:cxnSpLocks/>
                      <a:stCxn id="178" idx="2"/>
                    </p:cNvCxnSpPr>
                    <p:nvPr/>
                  </p:nvCxnSpPr>
                  <p:spPr>
                    <a:xfrm rot="16200000" flipH="1">
                      <a:off x="2625229" y="5899643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3" name="TextBox 182">
                      <a:extLst>
                        <a:ext uri="{FF2B5EF4-FFF2-40B4-BE49-F238E27FC236}">
                          <a16:creationId xmlns:a16="http://schemas.microsoft.com/office/drawing/2014/main" id="{7DAF6993-2F7B-1C0A-E337-897C2EDBAEE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4912984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A4A13669-03C2-E1CC-37DF-2153FAC6B838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3863943"/>
                    <a:ext cx="1378181" cy="1368041"/>
                    <a:chOff x="2010945" y="3863943"/>
                    <a:chExt cx="1378181" cy="1368041"/>
                  </a:xfrm>
                </p:grpSpPr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8910AC0C-9C67-3263-4D4B-2015D75871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3863943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59" name="Group 158">
                      <a:extLst>
                        <a:ext uri="{FF2B5EF4-FFF2-40B4-BE49-F238E27FC236}">
                          <a16:creationId xmlns:a16="http://schemas.microsoft.com/office/drawing/2014/main" id="{7B668593-729F-7195-D2D1-92F44E7F42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418378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71" name="Rectangle 170">
                        <a:extLst>
                          <a:ext uri="{FF2B5EF4-FFF2-40B4-BE49-F238E27FC236}">
                            <a16:creationId xmlns:a16="http://schemas.microsoft.com/office/drawing/2014/main" id="{DFBEA7F8-627B-3AEE-FC0B-BD873FB3B0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2" name="Rectangle 171">
                        <a:extLst>
                          <a:ext uri="{FF2B5EF4-FFF2-40B4-BE49-F238E27FC236}">
                            <a16:creationId xmlns:a16="http://schemas.microsoft.com/office/drawing/2014/main" id="{E2FBC488-4041-4506-6A67-12B4396A7D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3" name="Rectangle 172">
                        <a:extLst>
                          <a:ext uri="{FF2B5EF4-FFF2-40B4-BE49-F238E27FC236}">
                            <a16:creationId xmlns:a16="http://schemas.microsoft.com/office/drawing/2014/main" id="{64E860C2-1120-06A9-5491-E0D44E2373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4" name="Rectangle 173">
                        <a:extLst>
                          <a:ext uri="{FF2B5EF4-FFF2-40B4-BE49-F238E27FC236}">
                            <a16:creationId xmlns:a16="http://schemas.microsoft.com/office/drawing/2014/main" id="{8DB6A232-B3A7-7AB6-CFA0-9E5C654025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60" name="Straight Arrow Connector 159">
                      <a:extLst>
                        <a:ext uri="{FF2B5EF4-FFF2-40B4-BE49-F238E27FC236}">
                          <a16:creationId xmlns:a16="http://schemas.microsoft.com/office/drawing/2014/main" id="{4509E5B8-FF1E-9F21-00A7-25C13CC64584}"/>
                        </a:ext>
                      </a:extLst>
                    </p:cNvPr>
                    <p:cNvCxnSpPr>
                      <a:cxnSpLocks/>
                      <a:endCxn id="171" idx="0"/>
                    </p:cNvCxnSpPr>
                    <p:nvPr/>
                  </p:nvCxnSpPr>
                  <p:spPr>
                    <a:xfrm>
                      <a:off x="2455488" y="4049604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1" name="Rectangle 160">
                      <a:extLst>
                        <a:ext uri="{FF2B5EF4-FFF2-40B4-BE49-F238E27FC236}">
                          <a16:creationId xmlns:a16="http://schemas.microsoft.com/office/drawing/2014/main" id="{A38583A5-D2B8-BAB7-35DC-5A37CF87A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4580781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62" name="Group 161">
                      <a:extLst>
                        <a:ext uri="{FF2B5EF4-FFF2-40B4-BE49-F238E27FC236}">
                          <a16:creationId xmlns:a16="http://schemas.microsoft.com/office/drawing/2014/main" id="{3DFFE5C1-02FC-BB49-B07B-FB4F31EA43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4183780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67" name="Rectangle 166">
                        <a:extLst>
                          <a:ext uri="{FF2B5EF4-FFF2-40B4-BE49-F238E27FC236}">
                            <a16:creationId xmlns:a16="http://schemas.microsoft.com/office/drawing/2014/main" id="{B45FA278-42A9-2431-EF0F-1F28DCB5D6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68" name="Rectangle 167">
                        <a:extLst>
                          <a:ext uri="{FF2B5EF4-FFF2-40B4-BE49-F238E27FC236}">
                            <a16:creationId xmlns:a16="http://schemas.microsoft.com/office/drawing/2014/main" id="{5E976CFC-FD76-4A2F-6D69-E4F4B0CB7D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69" name="Rectangle 168">
                        <a:extLst>
                          <a:ext uri="{FF2B5EF4-FFF2-40B4-BE49-F238E27FC236}">
                            <a16:creationId xmlns:a16="http://schemas.microsoft.com/office/drawing/2014/main" id="{887BDFCD-6578-4DBA-25AF-08C1965726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70" name="Rectangle 169">
                        <a:extLst>
                          <a:ext uri="{FF2B5EF4-FFF2-40B4-BE49-F238E27FC236}">
                            <a16:creationId xmlns:a16="http://schemas.microsoft.com/office/drawing/2014/main" id="{D69416C4-7A7A-124B-E5E4-882A16654D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63" name="Straight Arrow Connector 162">
                      <a:extLst>
                        <a:ext uri="{FF2B5EF4-FFF2-40B4-BE49-F238E27FC236}">
                          <a16:creationId xmlns:a16="http://schemas.microsoft.com/office/drawing/2014/main" id="{9878DABB-192F-95E3-3DFC-E2546FBDB4C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444660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Straight Arrow Connector 163">
                      <a:extLst>
                        <a:ext uri="{FF2B5EF4-FFF2-40B4-BE49-F238E27FC236}">
                          <a16:creationId xmlns:a16="http://schemas.microsoft.com/office/drawing/2014/main" id="{1DEF99E3-B9AD-57D2-F644-A4102ECC3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4446606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Connector: Elbow 164">
                      <a:extLst>
                        <a:ext uri="{FF2B5EF4-FFF2-40B4-BE49-F238E27FC236}">
                          <a16:creationId xmlns:a16="http://schemas.microsoft.com/office/drawing/2014/main" id="{C72BFDC5-B367-A1C1-104E-C97173BAC5BF}"/>
                        </a:ext>
                      </a:extLst>
                    </p:cNvPr>
                    <p:cNvCxnSpPr>
                      <a:cxnSpLocks/>
                      <a:stCxn id="161" idx="2"/>
                    </p:cNvCxnSpPr>
                    <p:nvPr/>
                  </p:nvCxnSpPr>
                  <p:spPr>
                    <a:xfrm rot="16200000" flipH="1">
                      <a:off x="2625229" y="4850602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6" name="TextBox 165">
                      <a:extLst>
                        <a:ext uri="{FF2B5EF4-FFF2-40B4-BE49-F238E27FC236}">
                          <a16:creationId xmlns:a16="http://schemas.microsoft.com/office/drawing/2014/main" id="{3E25CE16-A0BD-E8E2-8CBA-91DB100A4E1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3863943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1" name="Group 120">
                    <a:extLst>
                      <a:ext uri="{FF2B5EF4-FFF2-40B4-BE49-F238E27FC236}">
                        <a16:creationId xmlns:a16="http://schemas.microsoft.com/office/drawing/2014/main" id="{3D326B0F-3589-0053-14A8-14FD2CB2BBA0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2815739"/>
                    <a:ext cx="1378181" cy="1368041"/>
                    <a:chOff x="2010945" y="2815739"/>
                    <a:chExt cx="1378181" cy="1368041"/>
                  </a:xfrm>
                </p:grpSpPr>
                <p:sp>
                  <p:nvSpPr>
                    <p:cNvPr id="141" name="Rectangle 140">
                      <a:extLst>
                        <a:ext uri="{FF2B5EF4-FFF2-40B4-BE49-F238E27FC236}">
                          <a16:creationId xmlns:a16="http://schemas.microsoft.com/office/drawing/2014/main" id="{EEAA1DF3-AA81-F854-F358-5A49FCC0E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2815739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42" name="Group 141">
                      <a:extLst>
                        <a:ext uri="{FF2B5EF4-FFF2-40B4-BE49-F238E27FC236}">
                          <a16:creationId xmlns:a16="http://schemas.microsoft.com/office/drawing/2014/main" id="{B67F2256-075B-1CA8-0E50-7ED1DA7D69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3135576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54" name="Rectangle 153">
                        <a:extLst>
                          <a:ext uri="{FF2B5EF4-FFF2-40B4-BE49-F238E27FC236}">
                            <a16:creationId xmlns:a16="http://schemas.microsoft.com/office/drawing/2014/main" id="{13BA7B5B-609C-3023-714F-6E9025D3EA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5" name="Rectangle 154">
                        <a:extLst>
                          <a:ext uri="{FF2B5EF4-FFF2-40B4-BE49-F238E27FC236}">
                            <a16:creationId xmlns:a16="http://schemas.microsoft.com/office/drawing/2014/main" id="{33A43B23-04BB-F076-302F-D36E10F215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6" name="Rectangle 155">
                        <a:extLst>
                          <a:ext uri="{FF2B5EF4-FFF2-40B4-BE49-F238E27FC236}">
                            <a16:creationId xmlns:a16="http://schemas.microsoft.com/office/drawing/2014/main" id="{89B971F5-3EDD-274F-F92D-317AF5B2E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7" name="Rectangle 156">
                        <a:extLst>
                          <a:ext uri="{FF2B5EF4-FFF2-40B4-BE49-F238E27FC236}">
                            <a16:creationId xmlns:a16="http://schemas.microsoft.com/office/drawing/2014/main" id="{3A1D6C1D-1A32-80F8-807B-DFE717F1F6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43" name="Straight Arrow Connector 142">
                      <a:extLst>
                        <a:ext uri="{FF2B5EF4-FFF2-40B4-BE49-F238E27FC236}">
                          <a16:creationId xmlns:a16="http://schemas.microsoft.com/office/drawing/2014/main" id="{E013E8CB-0BF5-FC37-1AE0-37BA4611962F}"/>
                        </a:ext>
                      </a:extLst>
                    </p:cNvPr>
                    <p:cNvCxnSpPr>
                      <a:cxnSpLocks/>
                      <a:endCxn id="154" idx="0"/>
                    </p:cNvCxnSpPr>
                    <p:nvPr/>
                  </p:nvCxnSpPr>
                  <p:spPr>
                    <a:xfrm>
                      <a:off x="2455488" y="3001400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4" name="Rectangle 143">
                      <a:extLst>
                        <a:ext uri="{FF2B5EF4-FFF2-40B4-BE49-F238E27FC236}">
                          <a16:creationId xmlns:a16="http://schemas.microsoft.com/office/drawing/2014/main" id="{C1159E04-DCCF-5BB5-9DF5-15B572D082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3532577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A83030D7-4F20-078D-4D82-98DA731112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3135576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50" name="Rectangle 149">
                        <a:extLst>
                          <a:ext uri="{FF2B5EF4-FFF2-40B4-BE49-F238E27FC236}">
                            <a16:creationId xmlns:a16="http://schemas.microsoft.com/office/drawing/2014/main" id="{92BCDFD0-D7AE-4FEF-5593-3677CFD503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1" name="Rectangle 150">
                        <a:extLst>
                          <a:ext uri="{FF2B5EF4-FFF2-40B4-BE49-F238E27FC236}">
                            <a16:creationId xmlns:a16="http://schemas.microsoft.com/office/drawing/2014/main" id="{737533E3-612C-7818-8E67-C0B665DB3D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2" name="Rectangle 151">
                        <a:extLst>
                          <a:ext uri="{FF2B5EF4-FFF2-40B4-BE49-F238E27FC236}">
                            <a16:creationId xmlns:a16="http://schemas.microsoft.com/office/drawing/2014/main" id="{94F3A8B8-19E7-A6D1-EDF4-9807EDF0F8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53" name="Rectangle 152">
                        <a:extLst>
                          <a:ext uri="{FF2B5EF4-FFF2-40B4-BE49-F238E27FC236}">
                            <a16:creationId xmlns:a16="http://schemas.microsoft.com/office/drawing/2014/main" id="{27F431BD-4F6F-1B58-C6E6-4E7E380AFE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46" name="Straight Arrow Connector 145">
                      <a:extLst>
                        <a:ext uri="{FF2B5EF4-FFF2-40B4-BE49-F238E27FC236}">
                          <a16:creationId xmlns:a16="http://schemas.microsoft.com/office/drawing/2014/main" id="{CC8C4A9A-D1C8-A94E-8949-4AA18958ED4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3398402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Straight Arrow Connector 146">
                      <a:extLst>
                        <a:ext uri="{FF2B5EF4-FFF2-40B4-BE49-F238E27FC236}">
                          <a16:creationId xmlns:a16="http://schemas.microsoft.com/office/drawing/2014/main" id="{7279F846-78A6-370F-0718-B592F174B1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3398402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Connector: Elbow 147">
                      <a:extLst>
                        <a:ext uri="{FF2B5EF4-FFF2-40B4-BE49-F238E27FC236}">
                          <a16:creationId xmlns:a16="http://schemas.microsoft.com/office/drawing/2014/main" id="{C7F56E76-495E-DACD-D559-26DB6725841D}"/>
                        </a:ext>
                      </a:extLst>
                    </p:cNvPr>
                    <p:cNvCxnSpPr>
                      <a:cxnSpLocks/>
                      <a:stCxn id="144" idx="2"/>
                    </p:cNvCxnSpPr>
                    <p:nvPr/>
                  </p:nvCxnSpPr>
                  <p:spPr>
                    <a:xfrm rot="16200000" flipH="1">
                      <a:off x="2625229" y="3802398"/>
                      <a:ext cx="489278" cy="273486"/>
                    </a:xfrm>
                    <a:prstGeom prst="bentConnector3">
                      <a:avLst>
                        <a:gd name="adj1" fmla="val 14310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9" name="TextBox 148">
                      <a:extLst>
                        <a:ext uri="{FF2B5EF4-FFF2-40B4-BE49-F238E27FC236}">
                          <a16:creationId xmlns:a16="http://schemas.microsoft.com/office/drawing/2014/main" id="{4CFE2213-B9C5-A93D-2BB1-F46B5CFC9E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2815739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122" name="Group 121">
                    <a:extLst>
                      <a:ext uri="{FF2B5EF4-FFF2-40B4-BE49-F238E27FC236}">
                        <a16:creationId xmlns:a16="http://schemas.microsoft.com/office/drawing/2014/main" id="{FD980144-FE97-6186-EED2-FC8DB7497377}"/>
                      </a:ext>
                    </a:extLst>
                  </p:cNvPr>
                  <p:cNvGrpSpPr/>
                  <p:nvPr/>
                </p:nvGrpSpPr>
                <p:grpSpPr>
                  <a:xfrm>
                    <a:off x="2010945" y="1464100"/>
                    <a:ext cx="1378181" cy="1671476"/>
                    <a:chOff x="2010945" y="1464100"/>
                    <a:chExt cx="1378181" cy="1671476"/>
                  </a:xfrm>
                </p:grpSpPr>
                <p:sp>
                  <p:nvSpPr>
                    <p:cNvPr id="124" name="Rectangle 123">
                      <a:extLst>
                        <a:ext uri="{FF2B5EF4-FFF2-40B4-BE49-F238E27FC236}">
                          <a16:creationId xmlns:a16="http://schemas.microsoft.com/office/drawing/2014/main" id="{55841A9B-D258-5947-B652-8FF61C3A1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1500" y="1464100"/>
                      <a:ext cx="1317626" cy="1026211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/>
                    <a:lstStyle/>
                    <a:p>
                      <a:endParaRPr lang="en-GB" sz="9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25" name="Group 124">
                      <a:extLst>
                        <a:ext uri="{FF2B5EF4-FFF2-40B4-BE49-F238E27FC236}">
                          <a16:creationId xmlns:a16="http://schemas.microsoft.com/office/drawing/2014/main" id="{5D53245D-E4D6-C447-77E4-566FCC44EF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42191" y="178393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CC7DEA89-4D36-5DBB-53CD-20C982678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5BAC2E5C-833C-C8FB-4233-45522C66DA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7F8DF02A-D53A-DC62-AA4C-FB45DB54E2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30A0F0AE-056D-BABA-BC18-3B7A177395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26" name="Straight Arrow Connector 125">
                      <a:extLst>
                        <a:ext uri="{FF2B5EF4-FFF2-40B4-BE49-F238E27FC236}">
                          <a16:creationId xmlns:a16="http://schemas.microsoft.com/office/drawing/2014/main" id="{E42C2922-8778-BC68-909F-668592B99580}"/>
                        </a:ext>
                      </a:extLst>
                    </p:cNvPr>
                    <p:cNvCxnSpPr>
                      <a:cxnSpLocks/>
                      <a:endCxn id="137" idx="0"/>
                    </p:cNvCxnSpPr>
                    <p:nvPr/>
                  </p:nvCxnSpPr>
                  <p:spPr>
                    <a:xfrm>
                      <a:off x="2455488" y="164976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7" name="Rectangle 126">
                      <a:extLst>
                        <a:ext uri="{FF2B5EF4-FFF2-40B4-BE49-F238E27FC236}">
                          <a16:creationId xmlns:a16="http://schemas.microsoft.com/office/drawing/2014/main" id="{509AA262-4D77-4DFC-6374-E946D908B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7253" y="2180938"/>
                      <a:ext cx="99174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128" name="Group 127">
                      <a:extLst>
                        <a:ext uri="{FF2B5EF4-FFF2-40B4-BE49-F238E27FC236}">
                          <a16:creationId xmlns:a16="http://schemas.microsoft.com/office/drawing/2014/main" id="{69970D55-F858-3119-1D50-133C1C5941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97087" y="178393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33" name="Rectangle 132">
                        <a:extLst>
                          <a:ext uri="{FF2B5EF4-FFF2-40B4-BE49-F238E27FC236}">
                            <a16:creationId xmlns:a16="http://schemas.microsoft.com/office/drawing/2014/main" id="{31C3EC17-15ED-6D35-39AB-15C5B487BD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4" name="Rectangle 133">
                        <a:extLst>
                          <a:ext uri="{FF2B5EF4-FFF2-40B4-BE49-F238E27FC236}">
                            <a16:creationId xmlns:a16="http://schemas.microsoft.com/office/drawing/2014/main" id="{E20BD82B-24A0-5AA1-2F0F-8DD2F917E7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5" name="Rectangle 134">
                        <a:extLst>
                          <a:ext uri="{FF2B5EF4-FFF2-40B4-BE49-F238E27FC236}">
                            <a16:creationId xmlns:a16="http://schemas.microsoft.com/office/drawing/2014/main" id="{83702E7E-D986-0F94-6641-B71483EF8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36" name="Rectangle 135">
                        <a:extLst>
                          <a:ext uri="{FF2B5EF4-FFF2-40B4-BE49-F238E27FC236}">
                            <a16:creationId xmlns:a16="http://schemas.microsoft.com/office/drawing/2014/main" id="{20B95ED7-4603-BB3D-DD8F-62FDC4281C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29" name="Straight Arrow Connector 128">
                      <a:extLst>
                        <a:ext uri="{FF2B5EF4-FFF2-40B4-BE49-F238E27FC236}">
                          <a16:creationId xmlns:a16="http://schemas.microsoft.com/office/drawing/2014/main" id="{18E78B70-F673-2F51-61CC-39A34EF312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55487" y="2046763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Arrow Connector 129">
                      <a:extLst>
                        <a:ext uri="{FF2B5EF4-FFF2-40B4-BE49-F238E27FC236}">
                          <a16:creationId xmlns:a16="http://schemas.microsoft.com/office/drawing/2014/main" id="{04E262D4-4C99-E3E5-1B31-A936D0A0B65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10384" y="2046763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Connector: Elbow 130">
                      <a:extLst>
                        <a:ext uri="{FF2B5EF4-FFF2-40B4-BE49-F238E27FC236}">
                          <a16:creationId xmlns:a16="http://schemas.microsoft.com/office/drawing/2014/main" id="{4CE12883-4CAE-2854-B258-EEFA7A0E719D}"/>
                        </a:ext>
                      </a:extLst>
                    </p:cNvPr>
                    <p:cNvCxnSpPr>
                      <a:cxnSpLocks/>
                      <a:endCxn id="150" idx="0"/>
                    </p:cNvCxnSpPr>
                    <p:nvPr/>
                  </p:nvCxnSpPr>
                  <p:spPr>
                    <a:xfrm rot="16200000" flipH="1">
                      <a:off x="2476032" y="2601224"/>
                      <a:ext cx="788632" cy="280072"/>
                    </a:xfrm>
                    <a:prstGeom prst="bentConnector3">
                      <a:avLst>
                        <a:gd name="adj1" fmla="val 8364"/>
                      </a:avLst>
                    </a:prstGeom>
                    <a:ln w="25400">
                      <a:solidFill>
                        <a:srgbClr val="6A639A"/>
                      </a:solidFill>
                      <a:prstDash val="sysDash"/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2" name="TextBox 131">
                      <a:extLst>
                        <a:ext uri="{FF2B5EF4-FFF2-40B4-BE49-F238E27FC236}">
                          <a16:creationId xmlns:a16="http://schemas.microsoft.com/office/drawing/2014/main" id="{1C96ECB2-EB85-FE1F-7692-52003C95BD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0945" y="1464100"/>
                      <a:ext cx="889084" cy="211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72000" tIns="36000" rIns="72000" bIns="36000" rtlCol="0">
                      <a:spAutoFit/>
                    </a:bodyPr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TDC PACKET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</p:grp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A63CD4EC-2D1E-AE36-2638-BF0ED30AAC5D}"/>
                      </a:ext>
                    </a:extLst>
                  </p:cNvPr>
                  <p:cNvSpPr txBox="1"/>
                  <p:nvPr/>
                </p:nvSpPr>
                <p:spPr>
                  <a:xfrm>
                    <a:off x="2310518" y="2521430"/>
                    <a:ext cx="83958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5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● ● ●</a:t>
                    </a:r>
                    <a:endParaRPr lang="LID4096" sz="1050" dirty="0"/>
                  </a:p>
                </p:txBody>
              </p:sp>
            </p:grp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8EEECE-A956-2105-E973-F25A82F39F53}"/>
                  </a:ext>
                </a:extLst>
              </p:cNvPr>
              <p:cNvSpPr txBox="1"/>
              <p:nvPr/>
            </p:nvSpPr>
            <p:spPr>
              <a:xfrm>
                <a:off x="671355" y="1103070"/>
                <a:ext cx="1693164" cy="257369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r>
                  <a:rPr lang="en-GB" sz="12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PIXEL REGION:</a:t>
                </a:r>
                <a:endParaRPr lang="LID4096" sz="12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" name="Right Brace 10">
                <a:extLst>
                  <a:ext uri="{FF2B5EF4-FFF2-40B4-BE49-F238E27FC236}">
                    <a16:creationId xmlns:a16="http://schemas.microsoft.com/office/drawing/2014/main" id="{13D33C7E-37CB-C60C-0F89-4EDBBD930533}"/>
                  </a:ext>
                </a:extLst>
              </p:cNvPr>
              <p:cNvSpPr/>
              <p:nvPr/>
            </p:nvSpPr>
            <p:spPr>
              <a:xfrm>
                <a:off x="3453232" y="1464100"/>
                <a:ext cx="216556" cy="4475095"/>
              </a:xfrm>
              <a:prstGeom prst="rightBrace">
                <a:avLst>
                  <a:gd name="adj1" fmla="val 42881"/>
                  <a:gd name="adj2" fmla="val 50000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6B9DD9-B5A5-55EA-5B98-413379201A91}"/>
                  </a:ext>
                </a:extLst>
              </p:cNvPr>
              <p:cNvSpPr txBox="1"/>
              <p:nvPr/>
            </p:nvSpPr>
            <p:spPr>
              <a:xfrm>
                <a:off x="3634660" y="3544978"/>
                <a:ext cx="910726" cy="349702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8 x 2</a:t>
                </a:r>
                <a:b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</a:br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SUPER-PIXELS</a:t>
                </a:r>
                <a:endParaRPr lang="LID4096" sz="9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F6A2933-9F34-ECD8-EA20-98C877D16373}"/>
                  </a:ext>
                </a:extLst>
              </p:cNvPr>
              <p:cNvSpPr txBox="1"/>
              <p:nvPr/>
            </p:nvSpPr>
            <p:spPr>
              <a:xfrm>
                <a:off x="4693602" y="1103070"/>
                <a:ext cx="1420856" cy="257369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r>
                  <a:rPr lang="en-GB" sz="12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PIXEL COLUMN:</a:t>
                </a:r>
                <a:endParaRPr lang="LID4096" sz="12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9BD07B4-9424-5454-9956-77DFD6F21EE7}"/>
                  </a:ext>
                </a:extLst>
              </p:cNvPr>
              <p:cNvGrpSpPr/>
              <p:nvPr/>
            </p:nvGrpSpPr>
            <p:grpSpPr>
              <a:xfrm>
                <a:off x="4693601" y="1288647"/>
                <a:ext cx="2641022" cy="4414814"/>
                <a:chOff x="4985329" y="1289984"/>
                <a:chExt cx="2641022" cy="4414814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010C485C-E323-52F2-E9C0-C616712CCEF4}"/>
                    </a:ext>
                  </a:extLst>
                </p:cNvPr>
                <p:cNvGrpSpPr/>
                <p:nvPr/>
              </p:nvGrpSpPr>
              <p:grpSpPr>
                <a:xfrm>
                  <a:off x="4985329" y="1464100"/>
                  <a:ext cx="2641022" cy="1993900"/>
                  <a:chOff x="5112329" y="1758950"/>
                  <a:chExt cx="2641022" cy="1993900"/>
                </a:xfrm>
              </p:grpSpPr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7ECECF3F-9589-15BF-3773-308B72AAEC6D}"/>
                      </a:ext>
                    </a:extLst>
                  </p:cNvPr>
                  <p:cNvSpPr/>
                  <p:nvPr/>
                </p:nvSpPr>
                <p:spPr>
                  <a:xfrm>
                    <a:off x="5112329" y="1758950"/>
                    <a:ext cx="2641022" cy="1993900"/>
                  </a:xfrm>
                  <a:prstGeom prst="rect">
                    <a:avLst/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C850F027-68E3-9A6C-0CC7-3605C53DD599}"/>
                      </a:ext>
                    </a:extLst>
                  </p:cNvPr>
                  <p:cNvSpPr/>
                  <p:nvPr/>
                </p:nvSpPr>
                <p:spPr>
                  <a:xfrm>
                    <a:off x="5337688" y="3429969"/>
                    <a:ext cx="2320854" cy="161925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36000" tIns="36000" rIns="36000" bIns="36000" rtlCol="0" anchor="ctr"/>
                  <a:lstStyle/>
                  <a:p>
                    <a:pPr algn="ctr"/>
                    <a:r>
                      <a:rPr lang="en-GB" sz="900" dirty="0">
                        <a:latin typeface="Segoe UI" panose="020B0502040204020203" pitchFamily="34" charset="0"/>
                        <a:cs typeface="Segoe UI" panose="020B0502040204020203" pitchFamily="34" charset="0"/>
                      </a:rPr>
                      <a:t>ARBITRATION</a:t>
                    </a:r>
                    <a:endParaRPr lang="LID4096" sz="900" dirty="0">
                      <a:latin typeface="Segoe UI" panose="020B0502040204020203" pitchFamily="34" charset="0"/>
                      <a:cs typeface="Segoe UI" panose="020B0502040204020203" pitchFamily="34" charset="0"/>
                    </a:endParaRPr>
                  </a:p>
                </p:txBody>
              </p: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3BB77648-FA4B-C4BC-E5F1-CE13B7EEDAB7}"/>
                      </a:ext>
                    </a:extLst>
                  </p:cNvPr>
                  <p:cNvGrpSpPr/>
                  <p:nvPr/>
                </p:nvGrpSpPr>
                <p:grpSpPr>
                  <a:xfrm>
                    <a:off x="5190984" y="1846951"/>
                    <a:ext cx="720000" cy="1580846"/>
                    <a:chOff x="5190984" y="1846951"/>
                    <a:chExt cx="720000" cy="1580846"/>
                  </a:xfrm>
                </p:grpSpPr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3E7DB308-F817-8564-7418-64C52CA5F7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37687" y="303668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6F6BE802-25C0-179F-C412-3297ADFD76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4" name="Rectangle 113">
                        <a:extLst>
                          <a:ext uri="{FF2B5EF4-FFF2-40B4-BE49-F238E27FC236}">
                            <a16:creationId xmlns:a16="http://schemas.microsoft.com/office/drawing/2014/main" id="{CA0D4210-4203-EB68-1C0D-DB058CD921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5" name="Rectangle 114">
                        <a:extLst>
                          <a:ext uri="{FF2B5EF4-FFF2-40B4-BE49-F238E27FC236}">
                            <a16:creationId xmlns:a16="http://schemas.microsoft.com/office/drawing/2014/main" id="{01317945-4D66-A17C-B8EE-C0186B323E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4BD73B5C-5748-ECEC-479B-E856E4EBB8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105" name="Straight Arrow Connector 104">
                      <a:extLst>
                        <a:ext uri="{FF2B5EF4-FFF2-40B4-BE49-F238E27FC236}">
                          <a16:creationId xmlns:a16="http://schemas.microsoft.com/office/drawing/2014/main" id="{3625C464-9F59-2616-4A1B-7753CD601B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550945" y="2838597"/>
                      <a:ext cx="79" cy="19809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Straight Arrow Connector 105">
                      <a:extLst>
                        <a:ext uri="{FF2B5EF4-FFF2-40B4-BE49-F238E27FC236}">
                          <a16:creationId xmlns:a16="http://schemas.microsoft.com/office/drawing/2014/main" id="{18FF315D-C76B-B513-57A7-57D1B6EC3F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0984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07" name="Group 106">
                      <a:extLst>
                        <a:ext uri="{FF2B5EF4-FFF2-40B4-BE49-F238E27FC236}">
                          <a16:creationId xmlns:a16="http://schemas.microsoft.com/office/drawing/2014/main" id="{0142172E-5233-424E-2740-8E34E7A28A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991645"/>
                      <a:chOff x="4513224" y="3487483"/>
                      <a:chExt cx="1318831" cy="1242152"/>
                    </a:xfrm>
                  </p:grpSpPr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C9716A5D-B979-ED53-781F-3504BAB6FF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4429" y="3487483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B86BB8D6-150E-C177-CA22-C698E6CEF2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3992665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62DA693B-E59F-3B6E-05BB-0547180F7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224" y="4245256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5C855F9E-8681-1903-5B2C-2A07F3AD50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4497847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112" name="TextBox 111">
                        <a:extLst>
                          <a:ext uri="{FF2B5EF4-FFF2-40B4-BE49-F238E27FC236}">
                            <a16:creationId xmlns:a16="http://schemas.microsoft.com/office/drawing/2014/main" id="{47AF893A-0411-F39C-03E9-A1F810C207F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59655" y="3723367"/>
                        <a:ext cx="839584" cy="1734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 anchor="ctr">
                        <a:spAutoFit/>
                      </a:bodyPr>
                      <a:lstStyle/>
                      <a:p>
                        <a:pPr algn="ctr"/>
                        <a:r>
                          <a:rPr lang="en-GB" sz="9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● ● ●</a:t>
                        </a:r>
                        <a:endParaRPr lang="LID4096" sz="900" dirty="0"/>
                      </a:p>
                    </p:txBody>
                  </p:sp>
                </p:grpSp>
              </p:grpSp>
              <p:grpSp>
                <p:nvGrpSpPr>
                  <p:cNvPr id="76" name="Group 75">
                    <a:extLst>
                      <a:ext uri="{FF2B5EF4-FFF2-40B4-BE49-F238E27FC236}">
                        <a16:creationId xmlns:a16="http://schemas.microsoft.com/office/drawing/2014/main" id="{0B103DA2-131D-C081-A177-5CBB8A9B4CB7}"/>
                      </a:ext>
                    </a:extLst>
                  </p:cNvPr>
                  <p:cNvGrpSpPr/>
                  <p:nvPr/>
                </p:nvGrpSpPr>
                <p:grpSpPr>
                  <a:xfrm>
                    <a:off x="6726844" y="3031367"/>
                    <a:ext cx="426597" cy="393115"/>
                    <a:chOff x="7090022" y="3034682"/>
                    <a:chExt cx="426597" cy="393115"/>
                  </a:xfrm>
                </p:grpSpPr>
                <p:grpSp>
                  <p:nvGrpSpPr>
                    <p:cNvPr id="98" name="Group 97">
                      <a:extLst>
                        <a:ext uri="{FF2B5EF4-FFF2-40B4-BE49-F238E27FC236}">
                          <a16:creationId xmlns:a16="http://schemas.microsoft.com/office/drawing/2014/main" id="{158918FB-6436-CCFC-627C-B7529A49E0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90022" y="3034682"/>
                      <a:ext cx="426597" cy="257302"/>
                      <a:chOff x="3608831" y="2365248"/>
                      <a:chExt cx="350396" cy="324104"/>
                    </a:xfrm>
                  </p:grpSpPr>
                  <p:sp>
                    <p:nvSpPr>
                      <p:cNvPr id="100" name="Rectangle 99">
                        <a:extLst>
                          <a:ext uri="{FF2B5EF4-FFF2-40B4-BE49-F238E27FC236}">
                            <a16:creationId xmlns:a16="http://schemas.microsoft.com/office/drawing/2014/main" id="{E275D95F-1C6A-75DA-5EB7-0D8F5368BF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01" name="Rectangle 100">
                        <a:extLst>
                          <a:ext uri="{FF2B5EF4-FFF2-40B4-BE49-F238E27FC236}">
                            <a16:creationId xmlns:a16="http://schemas.microsoft.com/office/drawing/2014/main" id="{7EE917FF-68F7-EA74-C396-28B45930E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102" name="Rectangle 101">
                        <a:extLst>
                          <a:ext uri="{FF2B5EF4-FFF2-40B4-BE49-F238E27FC236}">
                            <a16:creationId xmlns:a16="http://schemas.microsoft.com/office/drawing/2014/main" id="{9C382BFB-63D2-FDD7-04B8-5F04582777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4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103" name="Rectangle 102">
                        <a:extLst>
                          <a:ext uri="{FF2B5EF4-FFF2-40B4-BE49-F238E27FC236}">
                            <a16:creationId xmlns:a16="http://schemas.microsoft.com/office/drawing/2014/main" id="{E748EA6E-E50C-C739-6831-FC04A7EDEB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99" name="Straight Arrow Connector 98">
                      <a:extLst>
                        <a:ext uri="{FF2B5EF4-FFF2-40B4-BE49-F238E27FC236}">
                          <a16:creationId xmlns:a16="http://schemas.microsoft.com/office/drawing/2014/main" id="{209AE059-3B1D-2B30-6779-648DCA5B8F5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303320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4EB650C2-A70A-46CA-62FE-3B69770076CE}"/>
                      </a:ext>
                    </a:extLst>
                  </p:cNvPr>
                  <p:cNvGrpSpPr/>
                  <p:nvPr/>
                </p:nvGrpSpPr>
                <p:grpSpPr>
                  <a:xfrm>
                    <a:off x="7231948" y="3028770"/>
                    <a:ext cx="426594" cy="395712"/>
                    <a:chOff x="7595126" y="3032085"/>
                    <a:chExt cx="426594" cy="395712"/>
                  </a:xfrm>
                </p:grpSpPr>
                <p:grpSp>
                  <p:nvGrpSpPr>
                    <p:cNvPr id="92" name="Group 91">
                      <a:extLst>
                        <a:ext uri="{FF2B5EF4-FFF2-40B4-BE49-F238E27FC236}">
                          <a16:creationId xmlns:a16="http://schemas.microsoft.com/office/drawing/2014/main" id="{59F03F1D-3586-587B-48A8-EC76320521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95126" y="3032085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94" name="Rectangle 93">
                        <a:extLst>
                          <a:ext uri="{FF2B5EF4-FFF2-40B4-BE49-F238E27FC236}">
                            <a16:creationId xmlns:a16="http://schemas.microsoft.com/office/drawing/2014/main" id="{7004AEEC-2D5D-4511-F973-960BFA1F22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E2523692-F052-3233-6BDE-E26386E84F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6" name="Rectangle 95">
                        <a:extLst>
                          <a:ext uri="{FF2B5EF4-FFF2-40B4-BE49-F238E27FC236}">
                            <a16:creationId xmlns:a16="http://schemas.microsoft.com/office/drawing/2014/main" id="{569852FD-F9E5-4762-DF86-0B52C6D85C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9F7DE0A0-8120-A1C7-10A9-75537597C8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93" name="Straight Arrow Connector 92">
                      <a:extLst>
                        <a:ext uri="{FF2B5EF4-FFF2-40B4-BE49-F238E27FC236}">
                          <a16:creationId xmlns:a16="http://schemas.microsoft.com/office/drawing/2014/main" id="{F8A0F52B-8828-F729-CB3F-F50EED35FA5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808423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8" name="Group 77">
                    <a:extLst>
                      <a:ext uri="{FF2B5EF4-FFF2-40B4-BE49-F238E27FC236}">
                        <a16:creationId xmlns:a16="http://schemas.microsoft.com/office/drawing/2014/main" id="{694BDD66-1D67-C061-64E7-E92F7BA9B48B}"/>
                      </a:ext>
                    </a:extLst>
                  </p:cNvPr>
                  <p:cNvGrpSpPr/>
                  <p:nvPr/>
                </p:nvGrpSpPr>
                <p:grpSpPr>
                  <a:xfrm>
                    <a:off x="5940289" y="1846523"/>
                    <a:ext cx="720000" cy="1580846"/>
                    <a:chOff x="5190984" y="1846951"/>
                    <a:chExt cx="720000" cy="1580846"/>
                  </a:xfrm>
                </p:grpSpPr>
                <p:grpSp>
                  <p:nvGrpSpPr>
                    <p:cNvPr id="79" name="Group 78">
                      <a:extLst>
                        <a:ext uri="{FF2B5EF4-FFF2-40B4-BE49-F238E27FC236}">
                          <a16:creationId xmlns:a16="http://schemas.microsoft.com/office/drawing/2014/main" id="{3D69C8AE-4B40-2640-1989-E3C8FB925E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37687" y="3036687"/>
                      <a:ext cx="426594" cy="257302"/>
                      <a:chOff x="3608831" y="2365248"/>
                      <a:chExt cx="350393" cy="324104"/>
                    </a:xfrm>
                  </p:grpSpPr>
                  <p:sp>
                    <p:nvSpPr>
                      <p:cNvPr id="88" name="Rectangle 87">
                        <a:extLst>
                          <a:ext uri="{FF2B5EF4-FFF2-40B4-BE49-F238E27FC236}">
                            <a16:creationId xmlns:a16="http://schemas.microsoft.com/office/drawing/2014/main" id="{71A3CFCB-5D95-78A7-3FF0-B1A0A1A699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365248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E82A79C1-A3CC-F6FD-7187-96B36F273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444623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0" name="Rectangle 89">
                        <a:extLst>
                          <a:ext uri="{FF2B5EF4-FFF2-40B4-BE49-F238E27FC236}">
                            <a16:creationId xmlns:a16="http://schemas.microsoft.com/office/drawing/2014/main" id="{B29FF4C2-B387-AA2E-8579-B6D1990110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527300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  <p:sp>
                    <p:nvSpPr>
                      <p:cNvPr id="91" name="Rectangle 90">
                        <a:extLst>
                          <a:ext uri="{FF2B5EF4-FFF2-40B4-BE49-F238E27FC236}">
                            <a16:creationId xmlns:a16="http://schemas.microsoft.com/office/drawing/2014/main" id="{CB355D46-7A10-0974-33FE-362E43FADD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08831" y="2606675"/>
                        <a:ext cx="350393" cy="826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/>
                      </a:p>
                    </p:txBody>
                  </p:sp>
                </p:grpSp>
                <p:cxnSp>
                  <p:nvCxnSpPr>
                    <p:cNvPr id="80" name="Straight Arrow Connector 79">
                      <a:extLst>
                        <a:ext uri="{FF2B5EF4-FFF2-40B4-BE49-F238E27FC236}">
                          <a16:creationId xmlns:a16="http://schemas.microsoft.com/office/drawing/2014/main" id="{1D13617D-6A45-664B-1762-A79961C9EF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550945" y="2838597"/>
                      <a:ext cx="79" cy="19809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Arrow Connector 80">
                      <a:extLst>
                        <a:ext uri="{FF2B5EF4-FFF2-40B4-BE49-F238E27FC236}">
                          <a16:creationId xmlns:a16="http://schemas.microsoft.com/office/drawing/2014/main" id="{B6A18E6C-E443-BEC7-71A1-70AF21770F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550984" y="3293621"/>
                      <a:ext cx="0" cy="134176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8CE32DAB-D397-E075-0632-FC2B685509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991645"/>
                      <a:chOff x="4513224" y="3487483"/>
                      <a:chExt cx="1318831" cy="1242152"/>
                    </a:xfrm>
                  </p:grpSpPr>
                  <p:sp>
                    <p:nvSpPr>
                      <p:cNvPr id="83" name="Rectangle 82">
                        <a:extLst>
                          <a:ext uri="{FF2B5EF4-FFF2-40B4-BE49-F238E27FC236}">
                            <a16:creationId xmlns:a16="http://schemas.microsoft.com/office/drawing/2014/main" id="{CBF6D627-4839-54BC-7397-285903A006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4429" y="3487483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4" name="Rectangle 83">
                        <a:extLst>
                          <a:ext uri="{FF2B5EF4-FFF2-40B4-BE49-F238E27FC236}">
                            <a16:creationId xmlns:a16="http://schemas.microsoft.com/office/drawing/2014/main" id="{145114C1-B672-60A7-F84A-AAA83DEEE3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3992665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5" name="Rectangle 84">
                        <a:extLst>
                          <a:ext uri="{FF2B5EF4-FFF2-40B4-BE49-F238E27FC236}">
                            <a16:creationId xmlns:a16="http://schemas.microsoft.com/office/drawing/2014/main" id="{3EE222B6-C9C4-F1BC-B979-14869D0CA5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224" y="4245256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6" name="Rectangle 85">
                        <a:extLst>
                          <a:ext uri="{FF2B5EF4-FFF2-40B4-BE49-F238E27FC236}">
                            <a16:creationId xmlns:a16="http://schemas.microsoft.com/office/drawing/2014/main" id="{8BB0EDEA-C0B8-3667-E28C-BC5476D73D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13946" y="4497847"/>
                        <a:ext cx="1317626" cy="2317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en-GB" sz="700" dirty="0">
                            <a:solidFill>
                              <a:schemeClr val="tx1"/>
                            </a:solidFill>
                            <a:latin typeface="Segoe UI" panose="020B0502040204020203" pitchFamily="34" charset="0"/>
                            <a:cs typeface="Segoe UI" panose="020B0502040204020203" pitchFamily="34" charset="0"/>
                          </a:rPr>
                          <a:t>SUPER-PIXEL</a:t>
                        </a:r>
                      </a:p>
                    </p:txBody>
                  </p:sp>
                  <p:sp>
                    <p:nvSpPr>
                      <p:cNvPr id="87" name="TextBox 86">
                        <a:extLst>
                          <a:ext uri="{FF2B5EF4-FFF2-40B4-BE49-F238E27FC236}">
                            <a16:creationId xmlns:a16="http://schemas.microsoft.com/office/drawing/2014/main" id="{CA7A0CBB-9D8C-899A-D074-E3315305F5A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59655" y="3723367"/>
                        <a:ext cx="839584" cy="1734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lIns="0" tIns="0" rIns="0" bIns="0" rtlCol="0" anchor="ctr">
                        <a:spAutoFit/>
                      </a:bodyPr>
                      <a:lstStyle/>
                      <a:p>
                        <a:pPr algn="ctr"/>
                        <a:r>
                          <a:rPr lang="en-GB" sz="9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a:t>● ● ●</a:t>
                        </a:r>
                        <a:endParaRPr lang="LID4096" sz="900" dirty="0"/>
                      </a:p>
                    </p:txBody>
                  </p:sp>
                </p:grp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845820F9-BD13-B376-3C3A-BA7C8DE942AA}"/>
                    </a:ext>
                  </a:extLst>
                </p:cNvPr>
                <p:cNvGrpSpPr/>
                <p:nvPr/>
              </p:nvGrpSpPr>
              <p:grpSpPr>
                <a:xfrm>
                  <a:off x="6813140" y="1289984"/>
                  <a:ext cx="505105" cy="1443840"/>
                  <a:chOff x="6813140" y="3297042"/>
                  <a:chExt cx="505105" cy="1443840"/>
                </a:xfrm>
              </p:grpSpPr>
              <p:cxnSp>
                <p:nvCxnSpPr>
                  <p:cNvPr id="71" name="Connector: Elbow 70">
                    <a:extLst>
                      <a:ext uri="{FF2B5EF4-FFF2-40B4-BE49-F238E27FC236}">
                        <a16:creationId xmlns:a16="http://schemas.microsoft.com/office/drawing/2014/main" id="{76878D1C-CED4-24EC-8D71-DA07A17E98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6200000" flipH="1">
                    <a:off x="6383302" y="3805939"/>
                    <a:ext cx="1443839" cy="426047"/>
                  </a:xfrm>
                  <a:prstGeom prst="bentConnector3">
                    <a:avLst>
                      <a:gd name="adj1" fmla="val 85184"/>
                    </a:avLst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876D6575-CD19-028D-61C0-F40B87E25302}"/>
                      </a:ext>
                    </a:extLst>
                  </p:cNvPr>
                  <p:cNvCxnSpPr/>
                  <p:nvPr/>
                </p:nvCxnSpPr>
                <p:spPr>
                  <a:xfrm>
                    <a:off x="6813140" y="3297042"/>
                    <a:ext cx="0" cy="144384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6132CE1E-B3F6-D97D-7E02-E6F632A41D35}"/>
                    </a:ext>
                  </a:extLst>
                </p:cNvPr>
                <p:cNvGrpSpPr/>
                <p:nvPr/>
              </p:nvGrpSpPr>
              <p:grpSpPr>
                <a:xfrm>
                  <a:off x="4985329" y="3297042"/>
                  <a:ext cx="2641022" cy="2344662"/>
                  <a:chOff x="4985329" y="3297042"/>
                  <a:chExt cx="2641022" cy="234466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1F5C7DAE-2018-AD2C-7E2B-42BF9117A585}"/>
                      </a:ext>
                    </a:extLst>
                  </p:cNvPr>
                  <p:cNvGrpSpPr/>
                  <p:nvPr/>
                </p:nvGrpSpPr>
                <p:grpSpPr>
                  <a:xfrm>
                    <a:off x="4985329" y="3481114"/>
                    <a:ext cx="2641022" cy="1993900"/>
                    <a:chOff x="5112329" y="1758950"/>
                    <a:chExt cx="2641022" cy="1993900"/>
                  </a:xfrm>
                </p:grpSpPr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DDD36420-B83D-145B-FD85-52DBEF0D7D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2329" y="1758950"/>
                      <a:ext cx="2641022" cy="1993900"/>
                    </a:xfrm>
                    <a:prstGeom prst="rect">
                      <a:avLst/>
                    </a:prstGeom>
                    <a:solidFill>
                      <a:schemeClr val="accent3">
                        <a:lumMod val="20000"/>
                        <a:lumOff val="80000"/>
                      </a:schemeClr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EE6A6E48-879B-33D9-AD4B-3C12AF7FD8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7688" y="3429969"/>
                      <a:ext cx="2320854" cy="16192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lIns="36000" tIns="36000" rIns="36000" bIns="36000" rtlCol="0" anchor="ctr"/>
                    <a:lstStyle/>
                    <a:p>
                      <a:pPr algn="ctr"/>
                      <a:r>
                        <a:rPr lang="en-GB" sz="9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ARBITRATION</a:t>
                      </a:r>
                      <a:endParaRPr lang="LID4096" sz="9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p:txBody>
                </p: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3E3FD070-45FE-9495-7464-22A0AADB94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90984" y="1846951"/>
                      <a:ext cx="720000" cy="1580846"/>
                      <a:chOff x="5190984" y="1846951"/>
                      <a:chExt cx="720000" cy="1580846"/>
                    </a:xfrm>
                  </p:grpSpPr>
                  <p:grpSp>
                    <p:nvGrpSpPr>
                      <p:cNvPr id="58" name="Group 57">
                        <a:extLst>
                          <a:ext uri="{FF2B5EF4-FFF2-40B4-BE49-F238E27FC236}">
                            <a16:creationId xmlns:a16="http://schemas.microsoft.com/office/drawing/2014/main" id="{E9A5E248-F963-3F49-DB9C-A754E67843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37687" y="3036687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67" name="Rectangle 66">
                          <a:extLst>
                            <a:ext uri="{FF2B5EF4-FFF2-40B4-BE49-F238E27FC236}">
                              <a16:creationId xmlns:a16="http://schemas.microsoft.com/office/drawing/2014/main" id="{5DECABC9-1853-5262-8224-28D58DFD0D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68" name="Rectangle 67">
                          <a:extLst>
                            <a:ext uri="{FF2B5EF4-FFF2-40B4-BE49-F238E27FC236}">
                              <a16:creationId xmlns:a16="http://schemas.microsoft.com/office/drawing/2014/main" id="{CF373469-B39D-683C-849D-07982B4783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69" name="Rectangle 68">
                          <a:extLst>
                            <a:ext uri="{FF2B5EF4-FFF2-40B4-BE49-F238E27FC236}">
                              <a16:creationId xmlns:a16="http://schemas.microsoft.com/office/drawing/2014/main" id="{D1E95E0C-28E2-D599-AE2E-1D34142DC4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70" name="Rectangle 69">
                          <a:extLst>
                            <a:ext uri="{FF2B5EF4-FFF2-40B4-BE49-F238E27FC236}">
                              <a16:creationId xmlns:a16="http://schemas.microsoft.com/office/drawing/2014/main" id="{F7AEBEB8-DB94-742E-D9AA-919465F9A6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59" name="Straight Arrow Connector 58">
                        <a:extLst>
                          <a:ext uri="{FF2B5EF4-FFF2-40B4-BE49-F238E27FC236}">
                            <a16:creationId xmlns:a16="http://schemas.microsoft.com/office/drawing/2014/main" id="{4888602F-4C18-32C1-7452-CF1663DC805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5550945" y="2838597"/>
                        <a:ext cx="79" cy="19809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Arrow Connector 59">
                        <a:extLst>
                          <a:ext uri="{FF2B5EF4-FFF2-40B4-BE49-F238E27FC236}">
                            <a16:creationId xmlns:a16="http://schemas.microsoft.com/office/drawing/2014/main" id="{C4E144AD-7232-D894-CE8A-302D298E31F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5550984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61" name="Group 60">
                        <a:extLst>
                          <a:ext uri="{FF2B5EF4-FFF2-40B4-BE49-F238E27FC236}">
                            <a16:creationId xmlns:a16="http://schemas.microsoft.com/office/drawing/2014/main" id="{FF898905-427A-5294-FFFD-AE75C1DD334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90984" y="1846951"/>
                        <a:ext cx="720000" cy="991645"/>
                        <a:chOff x="4513224" y="3487483"/>
                        <a:chExt cx="1318831" cy="1242152"/>
                      </a:xfrm>
                    </p:grpSpPr>
                    <p:sp>
                      <p:nvSpPr>
                        <p:cNvPr id="62" name="Rectangle 61">
                          <a:extLst>
                            <a:ext uri="{FF2B5EF4-FFF2-40B4-BE49-F238E27FC236}">
                              <a16:creationId xmlns:a16="http://schemas.microsoft.com/office/drawing/2014/main" id="{E8D0E344-8F8A-3B76-C211-5D00064B44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4429" y="3487483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3" name="Rectangle 62">
                          <a:extLst>
                            <a:ext uri="{FF2B5EF4-FFF2-40B4-BE49-F238E27FC236}">
                              <a16:creationId xmlns:a16="http://schemas.microsoft.com/office/drawing/2014/main" id="{621BABBF-E6A6-0E12-B1ED-48CDCECB82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3992665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4" name="Rectangle 63">
                          <a:extLst>
                            <a:ext uri="{FF2B5EF4-FFF2-40B4-BE49-F238E27FC236}">
                              <a16:creationId xmlns:a16="http://schemas.microsoft.com/office/drawing/2014/main" id="{D6DA9F7A-2AD0-35CA-5875-00C84E3BC5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224" y="4245256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5" name="Rectangle 64">
                          <a:extLst>
                            <a:ext uri="{FF2B5EF4-FFF2-40B4-BE49-F238E27FC236}">
                              <a16:creationId xmlns:a16="http://schemas.microsoft.com/office/drawing/2014/main" id="{BF630CAA-E81E-A2EB-3A32-82252B6A20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4497847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66" name="TextBox 65">
                          <a:extLst>
                            <a:ext uri="{FF2B5EF4-FFF2-40B4-BE49-F238E27FC236}">
                              <a16:creationId xmlns:a16="http://schemas.microsoft.com/office/drawing/2014/main" id="{0693E691-E1DF-1E76-0282-285873910B2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759655" y="3723367"/>
                          <a:ext cx="839584" cy="1734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GB" sz="9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● ● ●</a:t>
                          </a:r>
                          <a:endParaRPr lang="LID4096" sz="900" dirty="0"/>
                        </a:p>
                      </p:txBody>
                    </p:sp>
                  </p:grp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B87B923D-C020-A85D-F94D-3B38A5381E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726844" y="3031367"/>
                      <a:ext cx="426597" cy="393115"/>
                      <a:chOff x="7090022" y="3034682"/>
                      <a:chExt cx="426597" cy="393115"/>
                    </a:xfrm>
                  </p:grpSpPr>
                  <p:grpSp>
                    <p:nvGrpSpPr>
                      <p:cNvPr id="52" name="Group 51">
                        <a:extLst>
                          <a:ext uri="{FF2B5EF4-FFF2-40B4-BE49-F238E27FC236}">
                            <a16:creationId xmlns:a16="http://schemas.microsoft.com/office/drawing/2014/main" id="{4DF5E57B-0304-5DA3-9532-CC5A8B05E13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90022" y="3034682"/>
                        <a:ext cx="426597" cy="257302"/>
                        <a:chOff x="3608831" y="2365248"/>
                        <a:chExt cx="350396" cy="324104"/>
                      </a:xfrm>
                    </p:grpSpPr>
                    <p:sp>
                      <p:nvSpPr>
                        <p:cNvPr id="54" name="Rectangle 53">
                          <a:extLst>
                            <a:ext uri="{FF2B5EF4-FFF2-40B4-BE49-F238E27FC236}">
                              <a16:creationId xmlns:a16="http://schemas.microsoft.com/office/drawing/2014/main" id="{0F604F84-416D-FD6E-57AB-2B4167BD98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5" name="Rectangle 54">
                          <a:extLst>
                            <a:ext uri="{FF2B5EF4-FFF2-40B4-BE49-F238E27FC236}">
                              <a16:creationId xmlns:a16="http://schemas.microsoft.com/office/drawing/2014/main" id="{5141387A-9E05-B7ED-2144-306BF12636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6" name="Rectangle 55">
                          <a:extLst>
                            <a:ext uri="{FF2B5EF4-FFF2-40B4-BE49-F238E27FC236}">
                              <a16:creationId xmlns:a16="http://schemas.microsoft.com/office/drawing/2014/main" id="{D72547B1-00B7-62B9-1647-4CEE44F41E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4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 dirty="0"/>
                        </a:p>
                      </p:txBody>
                    </p:sp>
                    <p:sp>
                      <p:nvSpPr>
                        <p:cNvPr id="57" name="Rectangle 56">
                          <a:extLst>
                            <a:ext uri="{FF2B5EF4-FFF2-40B4-BE49-F238E27FC236}">
                              <a16:creationId xmlns:a16="http://schemas.microsoft.com/office/drawing/2014/main" id="{E621C090-B704-64BF-CCD7-052EE1AF10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53" name="Straight Arrow Connector 52">
                        <a:extLst>
                          <a:ext uri="{FF2B5EF4-FFF2-40B4-BE49-F238E27FC236}">
                            <a16:creationId xmlns:a16="http://schemas.microsoft.com/office/drawing/2014/main" id="{41A54CA3-EE18-9BA9-0F69-C94EDFE82FC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303320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9287A2BC-5950-D78B-A8EC-F41B57F7DF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31948" y="3028770"/>
                      <a:ext cx="426594" cy="395712"/>
                      <a:chOff x="7595126" y="3032085"/>
                      <a:chExt cx="426594" cy="395712"/>
                    </a:xfrm>
                  </p:grpSpPr>
                  <p:grpSp>
                    <p:nvGrpSpPr>
                      <p:cNvPr id="46" name="Group 45">
                        <a:extLst>
                          <a:ext uri="{FF2B5EF4-FFF2-40B4-BE49-F238E27FC236}">
                            <a16:creationId xmlns:a16="http://schemas.microsoft.com/office/drawing/2014/main" id="{8CE2D53C-5E14-7D9B-462A-6995DFF923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595126" y="3032085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48" name="Rectangle 47">
                          <a:extLst>
                            <a:ext uri="{FF2B5EF4-FFF2-40B4-BE49-F238E27FC236}">
                              <a16:creationId xmlns:a16="http://schemas.microsoft.com/office/drawing/2014/main" id="{F835D901-C31F-69D8-2781-9B69827AD9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9" name="Rectangle 48">
                          <a:extLst>
                            <a:ext uri="{FF2B5EF4-FFF2-40B4-BE49-F238E27FC236}">
                              <a16:creationId xmlns:a16="http://schemas.microsoft.com/office/drawing/2014/main" id="{0BC3A748-D12C-B92F-F9E9-74121365C6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0" name="Rectangle 49">
                          <a:extLst>
                            <a:ext uri="{FF2B5EF4-FFF2-40B4-BE49-F238E27FC236}">
                              <a16:creationId xmlns:a16="http://schemas.microsoft.com/office/drawing/2014/main" id="{E036DBFB-4AC8-AF3C-3485-19C9442115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51" name="Rectangle 50">
                          <a:extLst>
                            <a:ext uri="{FF2B5EF4-FFF2-40B4-BE49-F238E27FC236}">
                              <a16:creationId xmlns:a16="http://schemas.microsoft.com/office/drawing/2014/main" id="{D0F99E7C-63C6-4F10-6F40-FD2F0F3BA4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47" name="Straight Arrow Connector 46">
                        <a:extLst>
                          <a:ext uri="{FF2B5EF4-FFF2-40B4-BE49-F238E27FC236}">
                            <a16:creationId xmlns:a16="http://schemas.microsoft.com/office/drawing/2014/main" id="{7FDF1936-A0E9-1B24-27EE-B85166CDB9D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808423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6EE60DAB-C732-F9A8-D812-C48C5F487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40289" y="1846523"/>
                      <a:ext cx="720000" cy="1580846"/>
                      <a:chOff x="5190984" y="1846951"/>
                      <a:chExt cx="720000" cy="1580846"/>
                    </a:xfrm>
                  </p:grpSpPr>
                  <p:grpSp>
                    <p:nvGrpSpPr>
                      <p:cNvPr id="33" name="Group 32">
                        <a:extLst>
                          <a:ext uri="{FF2B5EF4-FFF2-40B4-BE49-F238E27FC236}">
                            <a16:creationId xmlns:a16="http://schemas.microsoft.com/office/drawing/2014/main" id="{67371DC5-C0E6-BA6F-59C7-902A3F08F9E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37687" y="3036687"/>
                        <a:ext cx="426594" cy="257302"/>
                        <a:chOff x="3608831" y="2365248"/>
                        <a:chExt cx="350393" cy="324104"/>
                      </a:xfrm>
                    </p:grpSpPr>
                    <p:sp>
                      <p:nvSpPr>
                        <p:cNvPr id="42" name="Rectangle 41">
                          <a:extLst>
                            <a:ext uri="{FF2B5EF4-FFF2-40B4-BE49-F238E27FC236}">
                              <a16:creationId xmlns:a16="http://schemas.microsoft.com/office/drawing/2014/main" id="{A4053C86-3DEC-3CEB-73FA-4D2801D851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365248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3" name="Rectangle 42">
                          <a:extLst>
                            <a:ext uri="{FF2B5EF4-FFF2-40B4-BE49-F238E27FC236}">
                              <a16:creationId xmlns:a16="http://schemas.microsoft.com/office/drawing/2014/main" id="{E97D0048-FB3A-91F7-6AEA-76795ED31F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444623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4" name="Rectangle 43">
                          <a:extLst>
                            <a:ext uri="{FF2B5EF4-FFF2-40B4-BE49-F238E27FC236}">
                              <a16:creationId xmlns:a16="http://schemas.microsoft.com/office/drawing/2014/main" id="{B367567C-32E9-28AC-F0E8-D727539094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527300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  <p:sp>
                      <p:nvSpPr>
                        <p:cNvPr id="45" name="Rectangle 44">
                          <a:extLst>
                            <a:ext uri="{FF2B5EF4-FFF2-40B4-BE49-F238E27FC236}">
                              <a16:creationId xmlns:a16="http://schemas.microsoft.com/office/drawing/2014/main" id="{5F5EBF91-A6AF-CAAC-230A-493C8332AA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08831" y="2606675"/>
                          <a:ext cx="350393" cy="8267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  <a:tailEnd type="none" w="med" len="sm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LID4096"/>
                        </a:p>
                      </p:txBody>
                    </p:sp>
                  </p:grpSp>
                  <p:cxnSp>
                    <p:nvCxnSpPr>
                      <p:cNvPr id="34" name="Straight Arrow Connector 33">
                        <a:extLst>
                          <a:ext uri="{FF2B5EF4-FFF2-40B4-BE49-F238E27FC236}">
                            <a16:creationId xmlns:a16="http://schemas.microsoft.com/office/drawing/2014/main" id="{749C917B-F56A-B53B-D346-268FEAE803E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5550945" y="2838597"/>
                        <a:ext cx="79" cy="198090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>
                        <a:extLst>
                          <a:ext uri="{FF2B5EF4-FFF2-40B4-BE49-F238E27FC236}">
                            <a16:creationId xmlns:a16="http://schemas.microsoft.com/office/drawing/2014/main" id="{DB60B8ED-0C31-942E-66E5-319FE1F93D2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5550984" y="3293621"/>
                        <a:ext cx="0" cy="134176"/>
                      </a:xfrm>
                      <a:prstGeom prst="straightConnector1">
                        <a:avLst/>
                      </a:prstGeom>
                      <a:ln w="25400">
                        <a:solidFill>
                          <a:srgbClr val="6A639A"/>
                        </a:solidFill>
                        <a:headEnd type="none" w="lg" len="med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6" name="Group 35">
                        <a:extLst>
                          <a:ext uri="{FF2B5EF4-FFF2-40B4-BE49-F238E27FC236}">
                            <a16:creationId xmlns:a16="http://schemas.microsoft.com/office/drawing/2014/main" id="{BF71529E-A39F-300C-E648-5EC8AF80691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90984" y="1846951"/>
                        <a:ext cx="720000" cy="991645"/>
                        <a:chOff x="4513224" y="3487483"/>
                        <a:chExt cx="1318831" cy="1242152"/>
                      </a:xfrm>
                    </p:grpSpPr>
                    <p:sp>
                      <p:nvSpPr>
                        <p:cNvPr id="37" name="Rectangle 36">
                          <a:extLst>
                            <a:ext uri="{FF2B5EF4-FFF2-40B4-BE49-F238E27FC236}">
                              <a16:creationId xmlns:a16="http://schemas.microsoft.com/office/drawing/2014/main" id="{35086FF1-8C52-9EFF-FFEA-052A869E44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4429" y="3487483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38" name="Rectangle 37">
                          <a:extLst>
                            <a:ext uri="{FF2B5EF4-FFF2-40B4-BE49-F238E27FC236}">
                              <a16:creationId xmlns:a16="http://schemas.microsoft.com/office/drawing/2014/main" id="{2F0DA4C2-A133-DC59-7191-A66C8E68D5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3992665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39" name="Rectangle 38">
                          <a:extLst>
                            <a:ext uri="{FF2B5EF4-FFF2-40B4-BE49-F238E27FC236}">
                              <a16:creationId xmlns:a16="http://schemas.microsoft.com/office/drawing/2014/main" id="{567A27EC-77D0-BAD1-6A66-9FA5B0EB2A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224" y="4245256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40" name="Rectangle 39">
                          <a:extLst>
                            <a:ext uri="{FF2B5EF4-FFF2-40B4-BE49-F238E27FC236}">
                              <a16:creationId xmlns:a16="http://schemas.microsoft.com/office/drawing/2014/main" id="{BC95473E-A549-4A3B-453C-D3AC225492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13946" y="4497847"/>
                          <a:ext cx="1317626" cy="231788"/>
                        </a:xfrm>
                        <a:prstGeom prst="rect">
                          <a:avLst/>
                        </a:prstGeom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0" tIns="0" rIns="0" bIns="0" rtlCol="0" anchor="ctr"/>
                        <a:lstStyle/>
                        <a:p>
                          <a:pPr algn="ctr"/>
                          <a:r>
                            <a:rPr lang="en-GB" sz="700" dirty="0">
                              <a:solidFill>
                                <a:schemeClr val="tx1"/>
                              </a:solidFill>
                              <a:latin typeface="Segoe UI" panose="020B0502040204020203" pitchFamily="34" charset="0"/>
                              <a:cs typeface="Segoe UI" panose="020B0502040204020203" pitchFamily="34" charset="0"/>
                            </a:rPr>
                            <a:t>SUPER-PIXEL</a:t>
                          </a:r>
                        </a:p>
                      </p:txBody>
                    </p:sp>
                    <p:sp>
                      <p:nvSpPr>
                        <p:cNvPr id="41" name="TextBox 40">
                          <a:extLst>
                            <a:ext uri="{FF2B5EF4-FFF2-40B4-BE49-F238E27FC236}">
                              <a16:creationId xmlns:a16="http://schemas.microsoft.com/office/drawing/2014/main" id="{21257032-5451-A5E1-86BE-31793AAA2553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759655" y="3723367"/>
                          <a:ext cx="839584" cy="1734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lIns="0" tIns="0" rIns="0" bIns="0" rtlCol="0" anchor="ctr">
                          <a:spAutoFit/>
                        </a:bodyPr>
                        <a:lstStyle/>
                        <a:p>
                          <a:pPr algn="ctr"/>
                          <a:r>
                            <a:rPr lang="en-GB" sz="9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● ● ●</a:t>
                          </a:r>
                          <a:endParaRPr lang="LID4096" sz="900" dirty="0"/>
                        </a:p>
                      </p:txBody>
                    </p:sp>
                  </p:grpSp>
                </p:grpSp>
              </p:grpSp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281B140A-9373-B588-F87B-FEC12607AB93}"/>
                      </a:ext>
                    </a:extLst>
                  </p:cNvPr>
                  <p:cNvGrpSpPr/>
                  <p:nvPr/>
                </p:nvGrpSpPr>
                <p:grpSpPr>
                  <a:xfrm>
                    <a:off x="6813140" y="3297042"/>
                    <a:ext cx="505105" cy="1443840"/>
                    <a:chOff x="6813140" y="3297042"/>
                    <a:chExt cx="505105" cy="1443840"/>
                  </a:xfrm>
                </p:grpSpPr>
                <p:cxnSp>
                  <p:nvCxnSpPr>
                    <p:cNvPr id="25" name="Connector: Elbow 24">
                      <a:extLst>
                        <a:ext uri="{FF2B5EF4-FFF2-40B4-BE49-F238E27FC236}">
                          <a16:creationId xmlns:a16="http://schemas.microsoft.com/office/drawing/2014/main" id="{25F213A2-2C42-4D1B-FEEA-25239FFBF6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H="1">
                      <a:off x="6383302" y="3805939"/>
                      <a:ext cx="1443839" cy="426047"/>
                    </a:xfrm>
                    <a:prstGeom prst="bentConnector3">
                      <a:avLst>
                        <a:gd name="adj1" fmla="val 85184"/>
                      </a:avLst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Arrow Connector 25">
                      <a:extLst>
                        <a:ext uri="{FF2B5EF4-FFF2-40B4-BE49-F238E27FC236}">
                          <a16:creationId xmlns:a16="http://schemas.microsoft.com/office/drawing/2014/main" id="{B03063CF-537E-4EA7-8B5E-4A5022759873}"/>
                        </a:ext>
                      </a:extLst>
                    </p:cNvPr>
                    <p:cNvCxnSpPr>
                      <a:cxnSpLocks/>
                      <a:endCxn id="54" idx="0"/>
                    </p:cNvCxnSpPr>
                    <p:nvPr/>
                  </p:nvCxnSpPr>
                  <p:spPr>
                    <a:xfrm>
                      <a:off x="6813140" y="3297042"/>
                      <a:ext cx="0" cy="1443840"/>
                    </a:xfrm>
                    <a:prstGeom prst="straightConnector1">
                      <a:avLst/>
                    </a:prstGeom>
                    <a:ln w="25400">
                      <a:solidFill>
                        <a:srgbClr val="6A639A"/>
                      </a:solidFill>
                      <a:headEnd type="none" w="lg" len="me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F8A940B5-8983-6EAE-6745-8E2C94289EEB}"/>
                      </a:ext>
                    </a:extLst>
                  </p:cNvPr>
                  <p:cNvCxnSpPr/>
                  <p:nvPr/>
                </p:nvCxnSpPr>
                <p:spPr>
                  <a:xfrm>
                    <a:off x="6813140" y="5312044"/>
                    <a:ext cx="0" cy="32966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DBECCBB8-6F1A-2EFE-65B5-62B2DC3CE4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93906" y="5312044"/>
                    <a:ext cx="0" cy="329660"/>
                  </a:xfrm>
                  <a:prstGeom prst="straightConnector1">
                    <a:avLst/>
                  </a:prstGeom>
                  <a:ln w="25400">
                    <a:solidFill>
                      <a:srgbClr val="6A639A"/>
                    </a:solidFill>
                    <a:headEnd type="none" w="lg" len="med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2616730-7264-017F-6AF4-C184AEDB141C}"/>
                    </a:ext>
                  </a:extLst>
                </p:cNvPr>
                <p:cNvSpPr txBox="1"/>
                <p:nvPr/>
              </p:nvSpPr>
              <p:spPr>
                <a:xfrm>
                  <a:off x="4985329" y="5443188"/>
                  <a:ext cx="264102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5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● ● ●</a:t>
                  </a:r>
                  <a:endParaRPr lang="LID4096" sz="1050" dirty="0"/>
                </a:p>
              </p:txBody>
            </p:sp>
          </p:grpSp>
          <p:sp>
            <p:nvSpPr>
              <p:cNvPr id="15" name="Right Brace 14">
                <a:extLst>
                  <a:ext uri="{FF2B5EF4-FFF2-40B4-BE49-F238E27FC236}">
                    <a16:creationId xmlns:a16="http://schemas.microsoft.com/office/drawing/2014/main" id="{15F9EB73-AABA-90B7-05C6-B0A0E32C9D6B}"/>
                  </a:ext>
                </a:extLst>
              </p:cNvPr>
              <p:cNvSpPr/>
              <p:nvPr/>
            </p:nvSpPr>
            <p:spPr>
              <a:xfrm>
                <a:off x="7451702" y="1461010"/>
                <a:ext cx="216556" cy="4242451"/>
              </a:xfrm>
              <a:prstGeom prst="rightBrace">
                <a:avLst>
                  <a:gd name="adj1" fmla="val 42881"/>
                  <a:gd name="adj2" fmla="val 50000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08F173-6504-309E-2C76-27ADBF0BB188}"/>
                  </a:ext>
                </a:extLst>
              </p:cNvPr>
              <p:cNvSpPr txBox="1"/>
              <p:nvPr/>
            </p:nvSpPr>
            <p:spPr>
              <a:xfrm>
                <a:off x="7507079" y="3429000"/>
                <a:ext cx="889084" cy="349702"/>
              </a:xfrm>
              <a:prstGeom prst="rect">
                <a:avLst/>
              </a:prstGeom>
              <a:noFill/>
            </p:spPr>
            <p:txBody>
              <a:bodyPr wrap="square" lIns="72000" tIns="36000" rIns="72000" bIns="36000" rtlCol="0">
                <a:spAutoFit/>
              </a:bodyPr>
              <a:lstStyle/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16 </a:t>
                </a:r>
              </a:p>
              <a:p>
                <a:pPr algn="ctr"/>
                <a:r>
                  <a:rPr lang="en-GB" sz="900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REGIONS</a:t>
                </a:r>
                <a:endParaRPr lang="LID4096" sz="900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26CEC53-7A74-1CDD-BD17-FC0BBBC0C6A2}"/>
                </a:ext>
              </a:extLst>
            </p:cNvPr>
            <p:cNvSpPr txBox="1"/>
            <p:nvPr/>
          </p:nvSpPr>
          <p:spPr>
            <a:xfrm>
              <a:off x="10289469" y="1496896"/>
              <a:ext cx="889084" cy="211203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/>
              <a:r>
                <a:rPr lang="en-GB" sz="900" dirty="0">
                  <a:latin typeface="Segoe UI" panose="020B0502040204020203" pitchFamily="34" charset="0"/>
                  <a:cs typeface="Segoe UI" panose="020B0502040204020203" pitchFamily="34" charset="0"/>
                </a:rPr>
                <a:t>REGION</a:t>
              </a:r>
              <a:endParaRPr lang="LID4096" sz="9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903B66-67E1-0A10-D840-7621B2FBA800}"/>
                </a:ext>
              </a:extLst>
            </p:cNvPr>
            <p:cNvSpPr txBox="1"/>
            <p:nvPr/>
          </p:nvSpPr>
          <p:spPr>
            <a:xfrm>
              <a:off x="10289469" y="3519919"/>
              <a:ext cx="889084" cy="211203"/>
            </a:xfrm>
            <a:prstGeom prst="rect">
              <a:avLst/>
            </a:prstGeom>
            <a:noFill/>
          </p:spPr>
          <p:txBody>
            <a:bodyPr wrap="square" lIns="72000" tIns="36000" rIns="72000" bIns="36000" rtlCol="0">
              <a:spAutoFit/>
            </a:bodyPr>
            <a:lstStyle/>
            <a:p>
              <a:pPr algn="r"/>
              <a:r>
                <a:rPr lang="en-GB" sz="900" dirty="0">
                  <a:latin typeface="Segoe UI" panose="020B0502040204020203" pitchFamily="34" charset="0"/>
                  <a:cs typeface="Segoe UI" panose="020B0502040204020203" pitchFamily="34" charset="0"/>
                </a:rPr>
                <a:t>REGION</a:t>
              </a:r>
              <a:endParaRPr lang="LID4096" sz="9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582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6F695-DA8F-E3B2-2B9C-705C21BE8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DA2F1C-B42F-6386-7C21-A34442EED877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4" name="Picture 3" descr="A diagram of a diagram&#10;&#10;Description automatically generated">
              <a:extLst>
                <a:ext uri="{FF2B5EF4-FFF2-40B4-BE49-F238E27FC236}">
                  <a16:creationId xmlns:a16="http://schemas.microsoft.com/office/drawing/2014/main" id="{13F42D86-29FF-F028-4DCF-95C41C8D2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5AB8976-33F6-CC51-5663-B6720739A010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7" name="Free-form: Shape 16">
            <a:extLst>
              <a:ext uri="{FF2B5EF4-FFF2-40B4-BE49-F238E27FC236}">
                <a16:creationId xmlns:a16="http://schemas.microsoft.com/office/drawing/2014/main" id="{4AFB318C-31D4-DFCC-D8E1-13BF46A29CFF}"/>
              </a:ext>
            </a:extLst>
          </p:cNvPr>
          <p:cNvSpPr/>
          <p:nvPr/>
        </p:nvSpPr>
        <p:spPr>
          <a:xfrm>
            <a:off x="6193553" y="1155973"/>
            <a:ext cx="5287248" cy="5418081"/>
          </a:xfrm>
          <a:custGeom>
            <a:avLst/>
            <a:gdLst>
              <a:gd name="connsiteX0" fmla="*/ 255390 w 5331698"/>
              <a:gd name="connsiteY0" fmla="*/ 0 h 3426112"/>
              <a:gd name="connsiteX1" fmla="*/ 5331698 w 5331698"/>
              <a:gd name="connsiteY1" fmla="*/ 0 h 3426112"/>
              <a:gd name="connsiteX2" fmla="*/ 5331698 w 5331698"/>
              <a:gd name="connsiteY2" fmla="*/ 3426112 h 3426112"/>
              <a:gd name="connsiteX3" fmla="*/ 255390 w 5331698"/>
              <a:gd name="connsiteY3" fmla="*/ 3426112 h 3426112"/>
              <a:gd name="connsiteX4" fmla="*/ 127695 w 5331698"/>
              <a:gd name="connsiteY4" fmla="*/ 3374702 h 3426112"/>
              <a:gd name="connsiteX5" fmla="*/ 127695 w 5331698"/>
              <a:gd name="connsiteY5" fmla="*/ 1389272 h 3426112"/>
              <a:gd name="connsiteX6" fmla="*/ 0 w 5331698"/>
              <a:gd name="connsiteY6" fmla="*/ 1337862 h 3426112"/>
              <a:gd name="connsiteX7" fmla="*/ 127695 w 5331698"/>
              <a:gd name="connsiteY7" fmla="*/ 1286452 h 3426112"/>
              <a:gd name="connsiteX8" fmla="*/ 127695 w 5331698"/>
              <a:gd name="connsiteY8" fmla="*/ 51410 h 3426112"/>
              <a:gd name="connsiteX9" fmla="*/ 255390 w 5331698"/>
              <a:gd name="connsiteY9" fmla="*/ 0 h 3426112"/>
              <a:gd name="connsiteX0" fmla="*/ 255396 w 5331704"/>
              <a:gd name="connsiteY0" fmla="*/ 0 h 3426112"/>
              <a:gd name="connsiteX1" fmla="*/ 5331704 w 5331704"/>
              <a:gd name="connsiteY1" fmla="*/ 0 h 3426112"/>
              <a:gd name="connsiteX2" fmla="*/ 5331704 w 5331704"/>
              <a:gd name="connsiteY2" fmla="*/ 3426112 h 3426112"/>
              <a:gd name="connsiteX3" fmla="*/ 255396 w 5331704"/>
              <a:gd name="connsiteY3" fmla="*/ 3426112 h 3426112"/>
              <a:gd name="connsiteX4" fmla="*/ 127701 w 5331704"/>
              <a:gd name="connsiteY4" fmla="*/ 3374702 h 3426112"/>
              <a:gd name="connsiteX5" fmla="*/ 121351 w 5331704"/>
              <a:gd name="connsiteY5" fmla="*/ 1915291 h 3426112"/>
              <a:gd name="connsiteX6" fmla="*/ 6 w 5331704"/>
              <a:gd name="connsiteY6" fmla="*/ 1337862 h 3426112"/>
              <a:gd name="connsiteX7" fmla="*/ 127701 w 5331704"/>
              <a:gd name="connsiteY7" fmla="*/ 1286452 h 3426112"/>
              <a:gd name="connsiteX8" fmla="*/ 127701 w 5331704"/>
              <a:gd name="connsiteY8" fmla="*/ 51410 h 3426112"/>
              <a:gd name="connsiteX9" fmla="*/ 255396 w 5331704"/>
              <a:gd name="connsiteY9" fmla="*/ 0 h 3426112"/>
              <a:gd name="connsiteX0" fmla="*/ 210951 w 5287259"/>
              <a:gd name="connsiteY0" fmla="*/ 0 h 3426112"/>
              <a:gd name="connsiteX1" fmla="*/ 5287259 w 5287259"/>
              <a:gd name="connsiteY1" fmla="*/ 0 h 3426112"/>
              <a:gd name="connsiteX2" fmla="*/ 5287259 w 5287259"/>
              <a:gd name="connsiteY2" fmla="*/ 3426112 h 3426112"/>
              <a:gd name="connsiteX3" fmla="*/ 210951 w 5287259"/>
              <a:gd name="connsiteY3" fmla="*/ 3426112 h 3426112"/>
              <a:gd name="connsiteX4" fmla="*/ 83256 w 5287259"/>
              <a:gd name="connsiteY4" fmla="*/ 3374702 h 3426112"/>
              <a:gd name="connsiteX5" fmla="*/ 76906 w 5287259"/>
              <a:gd name="connsiteY5" fmla="*/ 1915291 h 3426112"/>
              <a:gd name="connsiteX6" fmla="*/ 11 w 5287259"/>
              <a:gd name="connsiteY6" fmla="*/ 1855850 h 3426112"/>
              <a:gd name="connsiteX7" fmla="*/ 83256 w 5287259"/>
              <a:gd name="connsiteY7" fmla="*/ 1286452 h 3426112"/>
              <a:gd name="connsiteX8" fmla="*/ 83256 w 5287259"/>
              <a:gd name="connsiteY8" fmla="*/ 51410 h 3426112"/>
              <a:gd name="connsiteX9" fmla="*/ 210951 w 5287259"/>
              <a:gd name="connsiteY9" fmla="*/ 0 h 3426112"/>
              <a:gd name="connsiteX0" fmla="*/ 210940 w 5287248"/>
              <a:gd name="connsiteY0" fmla="*/ 0 h 3426112"/>
              <a:gd name="connsiteX1" fmla="*/ 5287248 w 5287248"/>
              <a:gd name="connsiteY1" fmla="*/ 0 h 3426112"/>
              <a:gd name="connsiteX2" fmla="*/ 5287248 w 5287248"/>
              <a:gd name="connsiteY2" fmla="*/ 3426112 h 3426112"/>
              <a:gd name="connsiteX3" fmla="*/ 210940 w 5287248"/>
              <a:gd name="connsiteY3" fmla="*/ 3426112 h 3426112"/>
              <a:gd name="connsiteX4" fmla="*/ 83245 w 5287248"/>
              <a:gd name="connsiteY4" fmla="*/ 3374702 h 3426112"/>
              <a:gd name="connsiteX5" fmla="*/ 76895 w 5287248"/>
              <a:gd name="connsiteY5" fmla="*/ 1915291 h 3426112"/>
              <a:gd name="connsiteX6" fmla="*/ 0 w 5287248"/>
              <a:gd name="connsiteY6" fmla="*/ 1855850 h 3426112"/>
              <a:gd name="connsiteX7" fmla="*/ 76895 w 5287248"/>
              <a:gd name="connsiteY7" fmla="*/ 1792394 h 3426112"/>
              <a:gd name="connsiteX8" fmla="*/ 83245 w 5287248"/>
              <a:gd name="connsiteY8" fmla="*/ 51410 h 3426112"/>
              <a:gd name="connsiteX9" fmla="*/ 210940 w 5287248"/>
              <a:gd name="connsiteY9" fmla="*/ 0 h 3426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7248" h="3426112">
                <a:moveTo>
                  <a:pt x="210940" y="0"/>
                </a:moveTo>
                <a:lnTo>
                  <a:pt x="5287248" y="0"/>
                </a:lnTo>
                <a:lnTo>
                  <a:pt x="5287248" y="3426112"/>
                </a:lnTo>
                <a:lnTo>
                  <a:pt x="210940" y="3426112"/>
                </a:lnTo>
                <a:cubicBezTo>
                  <a:pt x="140416" y="3426112"/>
                  <a:pt x="83245" y="3403095"/>
                  <a:pt x="83245" y="3374702"/>
                </a:cubicBezTo>
                <a:cubicBezTo>
                  <a:pt x="83245" y="2712892"/>
                  <a:pt x="76895" y="2577101"/>
                  <a:pt x="76895" y="1915291"/>
                </a:cubicBezTo>
                <a:cubicBezTo>
                  <a:pt x="76895" y="1886898"/>
                  <a:pt x="0" y="1876333"/>
                  <a:pt x="0" y="1855850"/>
                </a:cubicBezTo>
                <a:cubicBezTo>
                  <a:pt x="0" y="1835367"/>
                  <a:pt x="76895" y="1820787"/>
                  <a:pt x="76895" y="1792394"/>
                </a:cubicBezTo>
                <a:cubicBezTo>
                  <a:pt x="79012" y="1212066"/>
                  <a:pt x="81128" y="631738"/>
                  <a:pt x="83245" y="51410"/>
                </a:cubicBezTo>
                <a:cubicBezTo>
                  <a:pt x="83245" y="23017"/>
                  <a:pt x="140416" y="0"/>
                  <a:pt x="21094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5ED5B4-D74F-057C-E753-D82E49E6A8BB}"/>
              </a:ext>
            </a:extLst>
          </p:cNvPr>
          <p:cNvSpPr txBox="1"/>
          <p:nvPr/>
        </p:nvSpPr>
        <p:spPr>
          <a:xfrm>
            <a:off x="6473591" y="1155974"/>
            <a:ext cx="4984750" cy="5301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Full Time calibration: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DLL clock skew calibration (Row and Column)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Unique time-walk correction (programable)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TOA event calibration (24.4ps bin)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10b or 6b fine-time output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Built-in TOA extender up to 32-bits(@40MHz)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Digital T0Sync shift adjustment (24.4ps bin and 100ns range)</a:t>
            </a:r>
          </a:p>
          <a:p>
            <a:pPr marL="444500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Event Filtering: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Configurable TOT range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Configurable TOA range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Hitmap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shape (single pixels, L shape, + shape,…)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marL="444500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On-chip XY decoding</a:t>
            </a: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Single packet formatting: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Sorter: 24-bit, 36-bit, 72-bit</a:t>
            </a:r>
          </a:p>
          <a:p>
            <a:pPr marL="901700" lvl="1" indent="-444500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To FIFO: 72b_PC_iTOT, 72b_raw and Jumbo</a:t>
            </a:r>
          </a:p>
          <a:p>
            <a:pPr marL="444500" marR="0" lvl="0" indent="-4445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Char char="●"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Design Status: RTL ongoing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348EE1-13AD-18F9-D6FD-891CF814A4A1}"/>
              </a:ext>
            </a:extLst>
          </p:cNvPr>
          <p:cNvSpPr txBox="1"/>
          <p:nvPr/>
        </p:nvSpPr>
        <p:spPr>
          <a:xfrm>
            <a:off x="6490851" y="988608"/>
            <a:ext cx="2324100" cy="334727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PACKET PROCESSOR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22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1"/>
    </mc:Choice>
    <mc:Fallback xmlns="">
      <p:transition spd="slow" advTm="270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DD2F4-2EE7-1F75-A2E7-C2B17E12F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en-CH" dirty="0"/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FAD6E562-94C5-BB58-A56A-23921DAAD0B2}"/>
              </a:ext>
            </a:extLst>
          </p:cNvPr>
          <p:cNvSpPr/>
          <p:nvPr/>
        </p:nvSpPr>
        <p:spPr>
          <a:xfrm>
            <a:off x="6149101" y="5048885"/>
            <a:ext cx="4910313" cy="1148080"/>
          </a:xfrm>
          <a:custGeom>
            <a:avLst/>
            <a:gdLst>
              <a:gd name="connsiteX0" fmla="*/ 255390 w 4844018"/>
              <a:gd name="connsiteY0" fmla="*/ 0 h 1041400"/>
              <a:gd name="connsiteX1" fmla="*/ 4844018 w 4844018"/>
              <a:gd name="connsiteY1" fmla="*/ 0 h 1041400"/>
              <a:gd name="connsiteX2" fmla="*/ 4844018 w 4844018"/>
              <a:gd name="connsiteY2" fmla="*/ 1041400 h 1041400"/>
              <a:gd name="connsiteX3" fmla="*/ 255390 w 4844018"/>
              <a:gd name="connsiteY3" fmla="*/ 1041400 h 1041400"/>
              <a:gd name="connsiteX4" fmla="*/ 127695 w 4844018"/>
              <a:gd name="connsiteY4" fmla="*/ 989990 h 1041400"/>
              <a:gd name="connsiteX5" fmla="*/ 127695 w 4844018"/>
              <a:gd name="connsiteY5" fmla="*/ 207047 h 1041400"/>
              <a:gd name="connsiteX6" fmla="*/ 0 w 4844018"/>
              <a:gd name="connsiteY6" fmla="*/ 155637 h 1041400"/>
              <a:gd name="connsiteX7" fmla="*/ 127695 w 4844018"/>
              <a:gd name="connsiteY7" fmla="*/ 104227 h 1041400"/>
              <a:gd name="connsiteX8" fmla="*/ 127695 w 4844018"/>
              <a:gd name="connsiteY8" fmla="*/ 51410 h 1041400"/>
              <a:gd name="connsiteX9" fmla="*/ 255390 w 4844018"/>
              <a:gd name="connsiteY9" fmla="*/ 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44018" h="1041400">
                <a:moveTo>
                  <a:pt x="255390" y="0"/>
                </a:moveTo>
                <a:lnTo>
                  <a:pt x="4844018" y="0"/>
                </a:lnTo>
                <a:lnTo>
                  <a:pt x="4844018" y="1041400"/>
                </a:lnTo>
                <a:lnTo>
                  <a:pt x="255390" y="1041400"/>
                </a:lnTo>
                <a:cubicBezTo>
                  <a:pt x="184866" y="1041400"/>
                  <a:pt x="127695" y="1018383"/>
                  <a:pt x="127695" y="989990"/>
                </a:cubicBezTo>
                <a:lnTo>
                  <a:pt x="127695" y="207047"/>
                </a:lnTo>
                <a:cubicBezTo>
                  <a:pt x="127695" y="178654"/>
                  <a:pt x="70524" y="155637"/>
                  <a:pt x="0" y="155637"/>
                </a:cubicBezTo>
                <a:cubicBezTo>
                  <a:pt x="70524" y="155637"/>
                  <a:pt x="127695" y="132620"/>
                  <a:pt x="127695" y="104227"/>
                </a:cubicBezTo>
                <a:lnTo>
                  <a:pt x="127695" y="51410"/>
                </a:lnTo>
                <a:cubicBezTo>
                  <a:pt x="127695" y="23017"/>
                  <a:pt x="184866" y="0"/>
                  <a:pt x="25539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sp>
        <p:nvSpPr>
          <p:cNvPr id="4" name="Free-form: Shape 3">
            <a:extLst>
              <a:ext uri="{FF2B5EF4-FFF2-40B4-BE49-F238E27FC236}">
                <a16:creationId xmlns:a16="http://schemas.microsoft.com/office/drawing/2014/main" id="{01DEC324-C57A-2394-27F2-A02D8A4167B6}"/>
              </a:ext>
            </a:extLst>
          </p:cNvPr>
          <p:cNvSpPr/>
          <p:nvPr/>
        </p:nvSpPr>
        <p:spPr>
          <a:xfrm>
            <a:off x="6149101" y="1264920"/>
            <a:ext cx="4910313" cy="3510280"/>
          </a:xfrm>
          <a:custGeom>
            <a:avLst/>
            <a:gdLst>
              <a:gd name="connsiteX0" fmla="*/ 255390 w 4844018"/>
              <a:gd name="connsiteY0" fmla="*/ 0 h 3935556"/>
              <a:gd name="connsiteX1" fmla="*/ 4844018 w 4844018"/>
              <a:gd name="connsiteY1" fmla="*/ 0 h 3935556"/>
              <a:gd name="connsiteX2" fmla="*/ 4844018 w 4844018"/>
              <a:gd name="connsiteY2" fmla="*/ 3935556 h 3935556"/>
              <a:gd name="connsiteX3" fmla="*/ 255390 w 4844018"/>
              <a:gd name="connsiteY3" fmla="*/ 3935556 h 3935556"/>
              <a:gd name="connsiteX4" fmla="*/ 127695 w 4844018"/>
              <a:gd name="connsiteY4" fmla="*/ 3884146 h 3935556"/>
              <a:gd name="connsiteX5" fmla="*/ 127695 w 4844018"/>
              <a:gd name="connsiteY5" fmla="*/ 3849025 h 3935556"/>
              <a:gd name="connsiteX6" fmla="*/ 0 w 4844018"/>
              <a:gd name="connsiteY6" fmla="*/ 3797615 h 3935556"/>
              <a:gd name="connsiteX7" fmla="*/ 127695 w 4844018"/>
              <a:gd name="connsiteY7" fmla="*/ 3746205 h 3935556"/>
              <a:gd name="connsiteX8" fmla="*/ 127695 w 4844018"/>
              <a:gd name="connsiteY8" fmla="*/ 51410 h 3935556"/>
              <a:gd name="connsiteX9" fmla="*/ 255390 w 4844018"/>
              <a:gd name="connsiteY9" fmla="*/ 0 h 393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44018" h="3935556">
                <a:moveTo>
                  <a:pt x="255390" y="0"/>
                </a:moveTo>
                <a:lnTo>
                  <a:pt x="4844018" y="0"/>
                </a:lnTo>
                <a:lnTo>
                  <a:pt x="4844018" y="3935556"/>
                </a:lnTo>
                <a:lnTo>
                  <a:pt x="255390" y="3935556"/>
                </a:lnTo>
                <a:cubicBezTo>
                  <a:pt x="184866" y="3935556"/>
                  <a:pt x="127695" y="3912539"/>
                  <a:pt x="127695" y="3884146"/>
                </a:cubicBezTo>
                <a:lnTo>
                  <a:pt x="127695" y="3849025"/>
                </a:lnTo>
                <a:cubicBezTo>
                  <a:pt x="127695" y="3820632"/>
                  <a:pt x="70524" y="3797615"/>
                  <a:pt x="0" y="3797615"/>
                </a:cubicBezTo>
                <a:cubicBezTo>
                  <a:pt x="70524" y="3797615"/>
                  <a:pt x="127695" y="3774598"/>
                  <a:pt x="127695" y="3746205"/>
                </a:cubicBezTo>
                <a:lnTo>
                  <a:pt x="127695" y="51410"/>
                </a:lnTo>
                <a:cubicBezTo>
                  <a:pt x="127695" y="23017"/>
                  <a:pt x="184866" y="0"/>
                  <a:pt x="255390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0A1ECA72-42A5-05AC-83A5-DEECA99280AD}"/>
              </a:ext>
            </a:extLst>
          </p:cNvPr>
          <p:cNvSpPr txBox="1">
            <a:spLocks/>
          </p:cNvSpPr>
          <p:nvPr/>
        </p:nvSpPr>
        <p:spPr>
          <a:xfrm>
            <a:off x="6457594" y="5340985"/>
            <a:ext cx="4535524" cy="91694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Creates output packets Header + N*Packets</a:t>
            </a:r>
          </a:p>
          <a:p>
            <a:r>
              <a:rPr lang="en-GB" sz="1600" i="1" dirty="0">
                <a:solidFill>
                  <a:srgbClr val="6A639A"/>
                </a:solidFill>
              </a:rPr>
              <a:t>Design Status: </a:t>
            </a:r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RTL ongoing </a:t>
            </a:r>
            <a:endParaRPr lang="en-GB" sz="1600" i="1" dirty="0">
              <a:solidFill>
                <a:srgbClr val="6A639A"/>
              </a:solidFill>
            </a:endParaRPr>
          </a:p>
        </p:txBody>
      </p:sp>
      <p:pic>
        <p:nvPicPr>
          <p:cNvPr id="6" name="Content Placeholder 13">
            <a:extLst>
              <a:ext uri="{FF2B5EF4-FFF2-40B4-BE49-F238E27FC236}">
                <a16:creationId xmlns:a16="http://schemas.microsoft.com/office/drawing/2014/main" id="{24996ABF-80F8-2A05-ED20-33F4517E0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2" t="1460" r="-1"/>
          <a:stretch/>
        </p:blipFill>
        <p:spPr>
          <a:xfrm>
            <a:off x="6899340" y="3028536"/>
            <a:ext cx="2889120" cy="1662066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0A9BBB6B-FEA2-A44C-42E5-6E622DC511F8}"/>
              </a:ext>
            </a:extLst>
          </p:cNvPr>
          <p:cNvSpPr txBox="1">
            <a:spLocks/>
          </p:cNvSpPr>
          <p:nvPr/>
        </p:nvSpPr>
        <p:spPr>
          <a:xfrm>
            <a:off x="6457594" y="1543478"/>
            <a:ext cx="4535524" cy="133604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Sort packets per </a:t>
            </a:r>
            <a:r>
              <a:rPr lang="en-GB" sz="1600" dirty="0" err="1"/>
              <a:t>BxID</a:t>
            </a:r>
            <a:endParaRPr lang="en-GB" sz="1600" dirty="0"/>
          </a:p>
          <a:p>
            <a:pPr lvl="1"/>
            <a:r>
              <a:rPr lang="en-GB" sz="1400" dirty="0"/>
              <a:t>Cumulates packets over time and groups them in bins based on event tag  </a:t>
            </a:r>
          </a:p>
          <a:p>
            <a:pPr lvl="1"/>
            <a:r>
              <a:rPr lang="en-GB" sz="1400" dirty="0"/>
              <a:t>Sorted data readout </a:t>
            </a:r>
          </a:p>
          <a:p>
            <a:r>
              <a: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 RTL ongoing </a:t>
            </a:r>
          </a:p>
          <a:p>
            <a:endParaRPr lang="en-GB" sz="16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4B5799-0170-67C8-2662-E60C1E4E0B0B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9" name="Picture 8" descr="A diagram of a diagram&#10;&#10;Description automatically generated">
              <a:extLst>
                <a:ext uri="{FF2B5EF4-FFF2-40B4-BE49-F238E27FC236}">
                  <a16:creationId xmlns:a16="http://schemas.microsoft.com/office/drawing/2014/main" id="{C3518897-FD5E-A065-DB78-EA60367492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1940B1-76C2-30AE-E6F2-367DF42A37AB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926CE78-65FD-3CC5-961C-490C2FAE2D96}"/>
              </a:ext>
            </a:extLst>
          </p:cNvPr>
          <p:cNvSpPr txBox="1"/>
          <p:nvPr/>
        </p:nvSpPr>
        <p:spPr>
          <a:xfrm>
            <a:off x="6457594" y="1091993"/>
            <a:ext cx="1752956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EVENT SORTER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3796F-4A12-AC74-720B-CB17E8844A5A}"/>
              </a:ext>
            </a:extLst>
          </p:cNvPr>
          <p:cNvSpPr txBox="1"/>
          <p:nvPr/>
        </p:nvSpPr>
        <p:spPr>
          <a:xfrm>
            <a:off x="6457594" y="4886118"/>
            <a:ext cx="1838681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EVENT BUILDER</a:t>
            </a:r>
          </a:p>
        </p:txBody>
      </p:sp>
    </p:spTree>
    <p:extLst>
      <p:ext uri="{BB962C8B-B14F-4D97-AF65-F5344CB8AC3E}">
        <p14:creationId xmlns:p14="http://schemas.microsoft.com/office/powerpoint/2010/main" val="3399511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7B9FD-9619-8C1C-0B3A-CF7E8F49C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Periphery data-path</a:t>
            </a:r>
            <a:endParaRPr lang="en-CH" dirty="0"/>
          </a:p>
        </p:txBody>
      </p:sp>
      <p:sp>
        <p:nvSpPr>
          <p:cNvPr id="3" name="Free-form: Shape 2">
            <a:extLst>
              <a:ext uri="{FF2B5EF4-FFF2-40B4-BE49-F238E27FC236}">
                <a16:creationId xmlns:a16="http://schemas.microsoft.com/office/drawing/2014/main" id="{1358D46B-84DE-D53D-437D-6F0B564E3DF3}"/>
              </a:ext>
            </a:extLst>
          </p:cNvPr>
          <p:cNvSpPr/>
          <p:nvPr/>
        </p:nvSpPr>
        <p:spPr>
          <a:xfrm>
            <a:off x="6167576" y="1841863"/>
            <a:ext cx="5849978" cy="4651011"/>
          </a:xfrm>
          <a:custGeom>
            <a:avLst/>
            <a:gdLst>
              <a:gd name="connsiteX0" fmla="*/ 218442 w 4414526"/>
              <a:gd name="connsiteY0" fmla="*/ 0 h 1821121"/>
              <a:gd name="connsiteX1" fmla="*/ 4414526 w 4414526"/>
              <a:gd name="connsiteY1" fmla="*/ 0 h 1821121"/>
              <a:gd name="connsiteX2" fmla="*/ 4414526 w 4414526"/>
              <a:gd name="connsiteY2" fmla="*/ 1821121 h 1821121"/>
              <a:gd name="connsiteX3" fmla="*/ 218442 w 4414526"/>
              <a:gd name="connsiteY3" fmla="*/ 1821121 h 1821121"/>
              <a:gd name="connsiteX4" fmla="*/ 109221 w 4414526"/>
              <a:gd name="connsiteY4" fmla="*/ 1753767 h 1821121"/>
              <a:gd name="connsiteX5" fmla="*/ 0 w 4414526"/>
              <a:gd name="connsiteY5" fmla="*/ 1686413 h 1821121"/>
              <a:gd name="connsiteX6" fmla="*/ 109221 w 4414526"/>
              <a:gd name="connsiteY6" fmla="*/ 1619059 h 1821121"/>
              <a:gd name="connsiteX7" fmla="*/ 109221 w 4414526"/>
              <a:gd name="connsiteY7" fmla="*/ 67354 h 1821121"/>
              <a:gd name="connsiteX8" fmla="*/ 218442 w 4414526"/>
              <a:gd name="connsiteY8" fmla="*/ 0 h 182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4526" h="1821121">
                <a:moveTo>
                  <a:pt x="218442" y="0"/>
                </a:moveTo>
                <a:lnTo>
                  <a:pt x="4414526" y="0"/>
                </a:lnTo>
                <a:lnTo>
                  <a:pt x="4414526" y="1821121"/>
                </a:lnTo>
                <a:lnTo>
                  <a:pt x="218442" y="1821121"/>
                </a:lnTo>
                <a:cubicBezTo>
                  <a:pt x="158121" y="1821121"/>
                  <a:pt x="109221" y="1790966"/>
                  <a:pt x="109221" y="1753767"/>
                </a:cubicBezTo>
                <a:cubicBezTo>
                  <a:pt x="109221" y="1716568"/>
                  <a:pt x="60321" y="1686413"/>
                  <a:pt x="0" y="1686413"/>
                </a:cubicBezTo>
                <a:cubicBezTo>
                  <a:pt x="60321" y="1686413"/>
                  <a:pt x="109221" y="1656258"/>
                  <a:pt x="109221" y="1619059"/>
                </a:cubicBezTo>
                <a:lnTo>
                  <a:pt x="109221" y="67354"/>
                </a:lnTo>
                <a:cubicBezTo>
                  <a:pt x="109221" y="30155"/>
                  <a:pt x="158121" y="0"/>
                  <a:pt x="218442" y="0"/>
                </a:cubicBezTo>
                <a:close/>
              </a:path>
            </a:pathLst>
          </a:custGeom>
          <a:noFill/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22FD0B-7704-DDD0-945F-160D4DE93638}"/>
              </a:ext>
            </a:extLst>
          </p:cNvPr>
          <p:cNvGrpSpPr/>
          <p:nvPr/>
        </p:nvGrpSpPr>
        <p:grpSpPr>
          <a:xfrm>
            <a:off x="6511290" y="2240049"/>
            <a:ext cx="5506264" cy="3951723"/>
            <a:chOff x="6511290" y="1046157"/>
            <a:chExt cx="5506264" cy="39517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7F392A-BE97-97B2-F367-C9B6059F08AB}"/>
                </a:ext>
              </a:extLst>
            </p:cNvPr>
            <p:cNvSpPr txBox="1"/>
            <p:nvPr/>
          </p:nvSpPr>
          <p:spPr>
            <a:xfrm>
              <a:off x="6511290" y="1046157"/>
              <a:ext cx="5506264" cy="3951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Designed by the 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6A639A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CERN EP R&amp;D WP6 team</a:t>
              </a:r>
            </a:p>
            <a:p>
              <a:pPr marL="269875" indent="-269875"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/>
              </a:pP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Design Status: First Silicon Prototype Available (</a:t>
              </a:r>
              <a:r>
                <a:rPr lang="en-GB" sz="1600" b="1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DART28</a:t>
              </a:r>
              <a: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)</a:t>
              </a:r>
              <a:b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br>
                <a:rPr lang="en-GB" sz="1600" i="1" dirty="0">
                  <a:solidFill>
                    <a:srgbClr val="6A639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endPara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defRPr/>
              </a:pPr>
              <a:endParaRPr lang="en-GB" sz="16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  <a:p>
              <a:pPr marL="269875" indent="-269875">
                <a:lnSpc>
                  <a:spcPct val="110000"/>
                </a:lnSpc>
                <a:spcBef>
                  <a:spcPts val="12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WP6 design roadmap is aligned with PicoPix project.</a:t>
              </a:r>
            </a:p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FEC – correct up to 30 consecutive bits </a:t>
              </a:r>
            </a:p>
            <a:p>
              <a:pPr marL="269875" marR="0" lvl="0" indent="-269875" algn="l" defTabSz="914400" rtl="0" eaLnBrk="1" fontAlgn="auto" latinLnBrk="0" hangingPunct="1">
                <a:lnSpc>
                  <a:spcPct val="11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Calibri" panose="020F0502020204030204" pitchFamily="34" charset="0"/>
                <a:buChar char="●"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Effective data rate:</a:t>
              </a:r>
            </a:p>
            <a:p>
              <a:pPr marL="627063" marR="0" lvl="1" indent="-269875" algn="l" defTabSz="914400" rtl="0" eaLnBrk="1" fontAlgn="auto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6A639A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With silicon photonics: 4 x 23.04 Gb/s = 92.16 Gb/s</a:t>
              </a:r>
            </a:p>
            <a:p>
              <a:pPr marL="627063" lvl="1" indent="-269875">
                <a:lnSpc>
                  <a:spcPct val="110000"/>
                </a:lnSpc>
                <a:spcBef>
                  <a:spcPts val="6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With electrical links: 4 x 11.52 Gb/s = 46.08 </a:t>
              </a:r>
            </a:p>
            <a:p>
              <a:pPr marR="0" lvl="0" algn="l" defTabSz="914400" rtl="0" eaLnBrk="1" fontAlgn="auto" latinLnBrk="0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6A639A"/>
                </a:buClr>
                <a:buSzTx/>
                <a:tabLst>
                  <a:tab pos="2422525" algn="l"/>
                </a:tabLst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6" name="Picture Placeholder 2">
              <a:extLst>
                <a:ext uri="{FF2B5EF4-FFF2-40B4-BE49-F238E27FC236}">
                  <a16:creationId xmlns:a16="http://schemas.microsoft.com/office/drawing/2014/main" id="{BC516E3A-C0D5-4E77-1D6C-4D8910FF2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 l="2842" t="55312" b="5493"/>
            <a:stretch>
              <a:fillRect/>
            </a:stretch>
          </p:blipFill>
          <p:spPr>
            <a:xfrm>
              <a:off x="8903414" y="1918142"/>
              <a:ext cx="2627551" cy="84195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516CAE-548C-FF7D-71E0-C60F2B10F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5757" y="1918143"/>
              <a:ext cx="846082" cy="84220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39DEED-6C0B-6B61-E096-81BA597B8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975572" y="1832672"/>
              <a:ext cx="841958" cy="1012901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9C030BE-2B3F-5AD3-DFDD-DC439C046326}"/>
              </a:ext>
            </a:extLst>
          </p:cNvPr>
          <p:cNvGrpSpPr/>
          <p:nvPr/>
        </p:nvGrpSpPr>
        <p:grpSpPr>
          <a:xfrm>
            <a:off x="421744" y="866313"/>
            <a:ext cx="5674256" cy="5825494"/>
            <a:chOff x="421744" y="866313"/>
            <a:chExt cx="5674256" cy="5825494"/>
          </a:xfrm>
        </p:grpSpPr>
        <p:pic>
          <p:nvPicPr>
            <p:cNvPr id="10" name="Picture 9" descr="A diagram of a diagram&#10;&#10;Description automatically generated">
              <a:extLst>
                <a:ext uri="{FF2B5EF4-FFF2-40B4-BE49-F238E27FC236}">
                  <a16:creationId xmlns:a16="http://schemas.microsoft.com/office/drawing/2014/main" id="{E2303B9E-C846-F350-D792-532938794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44" y="866313"/>
              <a:ext cx="5674256" cy="582549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F2A450-C2FE-53A5-D08F-11064D812081}"/>
                </a:ext>
              </a:extLst>
            </p:cNvPr>
            <p:cNvSpPr txBox="1"/>
            <p:nvPr/>
          </p:nvSpPr>
          <p:spPr>
            <a:xfrm>
              <a:off x="3603624" y="3846514"/>
              <a:ext cx="498475" cy="107722"/>
            </a:xfrm>
            <a:prstGeom prst="rect">
              <a:avLst/>
            </a:prstGeom>
            <a:solidFill>
              <a:srgbClr val="FFF2CC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7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81b</a:t>
              </a:r>
              <a:endParaRPr lang="LID4096" sz="700" b="1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2E54C60-D577-EF50-3108-77D6274A57D8}"/>
              </a:ext>
            </a:extLst>
          </p:cNvPr>
          <p:cNvSpPr txBox="1"/>
          <p:nvPr/>
        </p:nvSpPr>
        <p:spPr>
          <a:xfrm>
            <a:off x="6511291" y="1679342"/>
            <a:ext cx="3032760" cy="341632"/>
          </a:xfrm>
          <a:prstGeom prst="rect">
            <a:avLst/>
          </a:prstGeom>
          <a:solidFill>
            <a:srgbClr val="FBF7F2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buFont typeface="Calibri" panose="020F050202020403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A639A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HIGH-SPEED TRANSMITTER</a:t>
            </a:r>
          </a:p>
        </p:txBody>
      </p:sp>
    </p:spTree>
    <p:extLst>
      <p:ext uri="{BB962C8B-B14F-4D97-AF65-F5344CB8AC3E}">
        <p14:creationId xmlns:p14="http://schemas.microsoft.com/office/powerpoint/2010/main" val="2290736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83FD1D9-09BB-7604-C062-0F67A4F8B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Picopix operating modes</a:t>
            </a:r>
            <a:endParaRPr lang="LID4096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6B12B8-20C1-2FA3-B79C-6E8CFCC17786}"/>
              </a:ext>
            </a:extLst>
          </p:cNvPr>
          <p:cNvGraphicFramePr>
            <a:graphicFrameLocks noGrp="1"/>
          </p:cNvGraphicFramePr>
          <p:nvPr/>
        </p:nvGraphicFramePr>
        <p:xfrm>
          <a:off x="6227233" y="1558378"/>
          <a:ext cx="4381467" cy="15641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31434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2650033">
                  <a:extLst>
                    <a:ext uri="{9D8B030D-6E8A-4147-A177-3AD203B41FA5}">
                      <a16:colId xmlns:a16="http://schemas.microsoft.com/office/drawing/2014/main" val="1823559337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 FILTERING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50836"/>
                  </a:ext>
                </a:extLst>
              </a:tr>
              <a:tr h="43197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Filter large clusters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Clusters large than 3x3 around master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482053"/>
                  </a:ext>
                </a:extLst>
              </a:tr>
              <a:tr h="41369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Filter small clusters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Clusters smaller than 3x3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6006672"/>
                  </a:ext>
                </a:extLst>
              </a:tr>
              <a:tr h="41369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No filtering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Transmits all clusters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230888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0036459-95B5-F1C8-3CF4-ECBB310A8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31241"/>
              </p:ext>
            </p:extLst>
          </p:nvPr>
        </p:nvGraphicFramePr>
        <p:xfrm>
          <a:off x="1248700" y="1556938"/>
          <a:ext cx="4845900" cy="156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6000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3009900">
                  <a:extLst>
                    <a:ext uri="{9D8B030D-6E8A-4147-A177-3AD203B41FA5}">
                      <a16:colId xmlns:a16="http://schemas.microsoft.com/office/drawing/2014/main" val="2519538408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TRACKING MODE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50207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Tracking mode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packet includes: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MASTER ADDRESS ▪ ULTRA-FINE TOA ▪ HIT-MAP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13856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Tracking + ToT</a:t>
                      </a:r>
                      <a:endParaRPr lang="LID4096" sz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packet includes: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MASTER ADDRESS ▪ ULTRA-FINE TOA ▪ HIT-MAP</a:t>
                      </a:r>
                      <a:b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▪ TOT OF ALL THE PIXELS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76595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ADFD998-7A35-2C9E-A335-75FB30A3BDAB}"/>
              </a:ext>
            </a:extLst>
          </p:cNvPr>
          <p:cNvGraphicFramePr>
            <a:graphicFrameLocks noGrp="1"/>
          </p:cNvGraphicFramePr>
          <p:nvPr/>
        </p:nvGraphicFramePr>
        <p:xfrm>
          <a:off x="1248700" y="4651658"/>
          <a:ext cx="9360000" cy="14502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3859105104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545366583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4172864710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184094310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55393593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 PACKET</a:t>
                      </a:r>
                      <a:endParaRPr lang="LID4096" sz="1400" b="0" u="none" dirty="0">
                        <a:solidFill>
                          <a:schemeClr val="bg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 + ToT</a:t>
                      </a:r>
                      <a:endParaRPr kumimoji="0" lang="LID4096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endParaRPr kumimoji="0" lang="LID4096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796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N of packets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N of packets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0997892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Raw data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  out-of-order   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1.28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(32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144 bits  out-of-order   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640 M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(16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7078312"/>
                  </a:ext>
                </a:extLst>
              </a:tr>
              <a:tr h="281463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Standard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36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(64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72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1.28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(32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32680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Reduced- format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24 bits  SORTED</a:t>
                      </a: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3.84 G</a:t>
                      </a:r>
                      <a:r>
                        <a:rPr lang="en-GB" sz="7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EVENTS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(96 Bx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850030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54930C3-5AB7-9858-ED1D-4316B795AF8D}"/>
              </a:ext>
            </a:extLst>
          </p:cNvPr>
          <p:cNvGraphicFramePr>
            <a:graphicFrameLocks noGrp="1"/>
          </p:cNvGraphicFramePr>
          <p:nvPr/>
        </p:nvGraphicFramePr>
        <p:xfrm>
          <a:off x="1248700" y="3446696"/>
          <a:ext cx="9360000" cy="88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3859105104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3545366583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3184094310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MASTER EXTRACTION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</a:t>
                      </a: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Tracking mode + ToT</a:t>
                      </a:r>
                      <a:endParaRPr kumimoji="0" lang="LID4096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796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Send cluster master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Full 3X3 Hit-Map</a:t>
                      </a:r>
                      <a:r>
                        <a:rPr lang="en-GB" sz="1200" dirty="0">
                          <a:solidFill>
                            <a:srgbClr val="6A639A"/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around master pixel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87313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Full 3x3 Hit-Map around the super-pixel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simplifying the off-chip re-clustering </a:t>
                      </a: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70783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Send all super-pixels   </a:t>
                      </a:r>
                      <a:endParaRPr lang="LID4096" sz="1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Local 2x2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Hit-Map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within super-pixel 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326808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55B7AE9-A2D4-508B-36B9-9B70BD51855E}"/>
              </a:ext>
            </a:extLst>
          </p:cNvPr>
          <p:cNvSpPr txBox="1"/>
          <p:nvPr/>
        </p:nvSpPr>
        <p:spPr>
          <a:xfrm>
            <a:off x="838200" y="967971"/>
            <a:ext cx="6536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Main </a:t>
            </a:r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data-driven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readout modes implemented:</a:t>
            </a:r>
            <a:endParaRPr lang="LID4096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60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3"/>
    </mc:Choice>
    <mc:Fallback xmlns="">
      <p:transition spd="slow" advTm="225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83FD1D9-09BB-7604-C062-0F67A4F8B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Picopix operating modes</a:t>
            </a:r>
            <a:endParaRPr lang="LID4096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6B12B8-20C1-2FA3-B79C-6E8CFCC17786}"/>
              </a:ext>
            </a:extLst>
          </p:cNvPr>
          <p:cNvGraphicFramePr>
            <a:graphicFrameLocks noGrp="1"/>
          </p:cNvGraphicFramePr>
          <p:nvPr/>
        </p:nvGraphicFramePr>
        <p:xfrm>
          <a:off x="1236000" y="1554141"/>
          <a:ext cx="9719999" cy="2056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68067">
                  <a:extLst>
                    <a:ext uri="{9D8B030D-6E8A-4147-A177-3AD203B41FA5}">
                      <a16:colId xmlns:a16="http://schemas.microsoft.com/office/drawing/2014/main" val="1625153685"/>
                    </a:ext>
                  </a:extLst>
                </a:gridCol>
                <a:gridCol w="3568700">
                  <a:extLst>
                    <a:ext uri="{9D8B030D-6E8A-4147-A177-3AD203B41FA5}">
                      <a16:colId xmlns:a16="http://schemas.microsoft.com/office/drawing/2014/main" val="1823559337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1099327876"/>
                    </a:ext>
                  </a:extLst>
                </a:gridCol>
                <a:gridCol w="3365632">
                  <a:extLst>
                    <a:ext uri="{9D8B030D-6E8A-4147-A177-3AD203B41FA5}">
                      <a16:colId xmlns:a16="http://schemas.microsoft.com/office/drawing/2014/main" val="317964510"/>
                    </a:ext>
                  </a:extLst>
                </a:gridCol>
              </a:tblGrid>
              <a:tr h="275809">
                <a:tc gridSpan="2"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FRAME-BASED MODE</a:t>
                      </a:r>
                      <a:endParaRPr lang="LID4096" sz="140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LID4096" sz="1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502072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endParaRPr lang="en-GB" sz="1200" dirty="0">
                        <a:solidFill>
                          <a:srgbClr val="6A639A"/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Packet size</a:t>
                      </a: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Max output rate</a:t>
                      </a:r>
                      <a:endParaRPr lang="LID4096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 anchor="b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4003792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Particle counting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Integrate number of particle hits per 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during the shutter-open period.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Zero suppressed readout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∙ 10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Counters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(64 counters / </a:t>
                      </a:r>
                      <a:r>
                        <a:rPr lang="en-GB" sz="12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Bx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6138568"/>
                  </a:ext>
                </a:extLst>
              </a:tr>
              <a:tr h="319626">
                <a:tc>
                  <a:txBody>
                    <a:bodyPr/>
                    <a:lstStyle/>
                    <a:p>
                      <a:pPr marL="269875" indent="-269875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Integral ToT</a:t>
                      </a:r>
                      <a:endParaRPr lang="LID4096" sz="1200" b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Integrate the Time-over-Threshold per pixel </a:t>
                      </a:r>
                      <a:b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during the shutter-open period.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Zero suppressed readout </a:t>
                      </a: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72 bits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2.56 ∙ 10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9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pixels-</a:t>
                      </a:r>
                      <a:r>
                        <a:rPr lang="en-GB" sz="900" cap="small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</a:t>
                      </a:r>
                      <a:r>
                        <a:rPr lang="en-GB" sz="1200" baseline="30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−1  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(64 pixels-</a:t>
                      </a:r>
                      <a:r>
                        <a:rPr lang="en-GB" sz="900" cap="small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GB" sz="1200" dirty="0" err="1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Bx</a:t>
                      </a:r>
                      <a:r>
                        <a:rPr lang="en-GB" sz="12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)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Courier New" panose="02070309020205020404" pitchFamily="49" charset="0"/>
                        <a:buNone/>
                      </a:pPr>
                      <a:endParaRPr lang="en-GB" sz="12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5720" marR="4572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7659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22CFC69-5F1C-F674-631D-1A2FC6951DFB}"/>
              </a:ext>
            </a:extLst>
          </p:cNvPr>
          <p:cNvSpPr txBox="1"/>
          <p:nvPr/>
        </p:nvSpPr>
        <p:spPr>
          <a:xfrm>
            <a:off x="838200" y="967971"/>
            <a:ext cx="6536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Main </a:t>
            </a:r>
            <a:r>
              <a:rPr lang="en-GB" b="1" dirty="0">
                <a:latin typeface="Segoe UI" panose="020B0502040204020203" pitchFamily="34" charset="0"/>
                <a:cs typeface="Segoe UI" panose="020B0502040204020203" pitchFamily="34" charset="0"/>
              </a:rPr>
              <a:t>frame-based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readout modes implemented:</a:t>
            </a:r>
            <a:endParaRPr lang="LID4096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49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12"/>
    </mc:Choice>
    <mc:Fallback xmlns="">
      <p:transition spd="slow" advTm="4431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38EEB3D-0B01-77DC-04BA-4142F0CC6481}"/>
              </a:ext>
            </a:extLst>
          </p:cNvPr>
          <p:cNvCxnSpPr>
            <a:cxnSpLocks/>
          </p:cNvCxnSpPr>
          <p:nvPr/>
        </p:nvCxnSpPr>
        <p:spPr>
          <a:xfrm>
            <a:off x="2033765" y="1875059"/>
            <a:ext cx="7886652" cy="0"/>
          </a:xfrm>
          <a:prstGeom prst="straightConnector1">
            <a:avLst/>
          </a:prstGeom>
          <a:ln w="31750">
            <a:solidFill>
              <a:srgbClr val="4D5865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F6ED9521-E6F0-A644-2BB3-658C0E05E5F9}"/>
              </a:ext>
            </a:extLst>
          </p:cNvPr>
          <p:cNvGrpSpPr/>
          <p:nvPr/>
        </p:nvGrpSpPr>
        <p:grpSpPr>
          <a:xfrm>
            <a:off x="2831291" y="1529121"/>
            <a:ext cx="923669" cy="763607"/>
            <a:chOff x="1196761" y="1425671"/>
            <a:chExt cx="1231558" cy="1018141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7A3D9103-B8F2-07FB-3386-D62773056FAF}"/>
                </a:ext>
              </a:extLst>
            </p:cNvPr>
            <p:cNvGrpSpPr/>
            <p:nvPr/>
          </p:nvGrpSpPr>
          <p:grpSpPr>
            <a:xfrm>
              <a:off x="1367536" y="1425671"/>
              <a:ext cx="890007" cy="519398"/>
              <a:chOff x="1367536" y="1425671"/>
              <a:chExt cx="890007" cy="519398"/>
            </a:xfrm>
          </p:grpSpPr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A75CB78E-AC0B-C5D3-D1BC-EBF0D3B95E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12540" y="1837069"/>
                <a:ext cx="0" cy="10800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F2F9DCFB-1C67-2040-4283-2B105D9545BD}"/>
                  </a:ext>
                </a:extLst>
              </p:cNvPr>
              <p:cNvSpPr txBox="1"/>
              <p:nvPr/>
            </p:nvSpPr>
            <p:spPr>
              <a:xfrm>
                <a:off x="1367536" y="1425671"/>
                <a:ext cx="890007" cy="36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buClr>
                    <a:schemeClr val="accent5"/>
                  </a:buClr>
                </a:pPr>
                <a:r>
                  <a:rPr lang="en-US" sz="1050" dirty="0"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2013</a:t>
                </a:r>
              </a:p>
            </p:txBody>
          </p:sp>
        </p:grp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05109D5-57D9-B07A-CA82-E6975D904D4F}"/>
                </a:ext>
              </a:extLst>
            </p:cNvPr>
            <p:cNvSpPr txBox="1"/>
            <p:nvPr/>
          </p:nvSpPr>
          <p:spPr>
            <a:xfrm>
              <a:off x="1196761" y="2079439"/>
              <a:ext cx="1231558" cy="36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buClr>
                  <a:schemeClr val="accent5"/>
                </a:buClr>
              </a:pPr>
              <a:r>
                <a:rPr lang="en-US" sz="1050" dirty="0">
                  <a:ea typeface="Segoe UI Historic" panose="020B0502040204020203" pitchFamily="34" charset="0"/>
                  <a:cs typeface="Segoe UI Historic" panose="020B0502040204020203" pitchFamily="34" charset="0"/>
                </a:rPr>
                <a:t>TIMEPIX3</a:t>
              </a: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6993AD37-0ECA-C1CC-1996-0512E10CC570}"/>
              </a:ext>
            </a:extLst>
          </p:cNvPr>
          <p:cNvGrpSpPr/>
          <p:nvPr/>
        </p:nvGrpSpPr>
        <p:grpSpPr>
          <a:xfrm>
            <a:off x="4235277" y="1529121"/>
            <a:ext cx="923669" cy="763607"/>
            <a:chOff x="1196761" y="1425671"/>
            <a:chExt cx="1231558" cy="1018141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816571AE-4B0F-043F-AD66-B365BB457F37}"/>
                </a:ext>
              </a:extLst>
            </p:cNvPr>
            <p:cNvGrpSpPr/>
            <p:nvPr/>
          </p:nvGrpSpPr>
          <p:grpSpPr>
            <a:xfrm>
              <a:off x="1367536" y="1425671"/>
              <a:ext cx="890007" cy="519398"/>
              <a:chOff x="1367536" y="1425671"/>
              <a:chExt cx="890007" cy="519398"/>
            </a:xfrm>
          </p:grpSpPr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E08F47EF-3033-FFEA-4338-89BC1F2EC4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12540" y="1837069"/>
                <a:ext cx="0" cy="10800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920A007C-6C5D-2C4E-662E-9AC8C49F3B29}"/>
                  </a:ext>
                </a:extLst>
              </p:cNvPr>
              <p:cNvSpPr txBox="1"/>
              <p:nvPr/>
            </p:nvSpPr>
            <p:spPr>
              <a:xfrm>
                <a:off x="1367536" y="1425671"/>
                <a:ext cx="890007" cy="36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buClr>
                    <a:schemeClr val="accent5"/>
                  </a:buClr>
                </a:pPr>
                <a:r>
                  <a:rPr lang="en-US" sz="1050" dirty="0"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2016</a:t>
                </a:r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AD88AE6-BA46-39DD-EDC2-7F3CFEEF4290}"/>
                </a:ext>
              </a:extLst>
            </p:cNvPr>
            <p:cNvSpPr txBox="1"/>
            <p:nvPr/>
          </p:nvSpPr>
          <p:spPr>
            <a:xfrm>
              <a:off x="1196761" y="2079439"/>
              <a:ext cx="1231558" cy="36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buClr>
                  <a:schemeClr val="accent5"/>
                </a:buClr>
              </a:pPr>
              <a:r>
                <a:rPr lang="en-US" sz="1050" dirty="0">
                  <a:ea typeface="Segoe UI Historic" panose="020B0502040204020203" pitchFamily="34" charset="0"/>
                  <a:cs typeface="Segoe UI Historic" panose="020B0502040204020203" pitchFamily="34" charset="0"/>
                </a:rPr>
                <a:t>VELOPIX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03721499-A097-7177-C072-4DB7D7F62AB5}"/>
              </a:ext>
            </a:extLst>
          </p:cNvPr>
          <p:cNvGrpSpPr/>
          <p:nvPr/>
        </p:nvGrpSpPr>
        <p:grpSpPr>
          <a:xfrm>
            <a:off x="5639263" y="1529121"/>
            <a:ext cx="923669" cy="763607"/>
            <a:chOff x="1196761" y="1425671"/>
            <a:chExt cx="1231558" cy="1018141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B6AA933C-017D-E095-BB2E-97EEF286B30C}"/>
                </a:ext>
              </a:extLst>
            </p:cNvPr>
            <p:cNvGrpSpPr/>
            <p:nvPr/>
          </p:nvGrpSpPr>
          <p:grpSpPr>
            <a:xfrm>
              <a:off x="1367536" y="1425671"/>
              <a:ext cx="890007" cy="519398"/>
              <a:chOff x="1367536" y="1425671"/>
              <a:chExt cx="890007" cy="519398"/>
            </a:xfrm>
          </p:grpSpPr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2B8D489A-524E-65D5-DCE5-8D3588798A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12540" y="1837069"/>
                <a:ext cx="0" cy="10800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0D8F149F-BEA2-E9E0-8929-FFC61DD9F024}"/>
                  </a:ext>
                </a:extLst>
              </p:cNvPr>
              <p:cNvSpPr txBox="1"/>
              <p:nvPr/>
            </p:nvSpPr>
            <p:spPr>
              <a:xfrm>
                <a:off x="1367536" y="1425671"/>
                <a:ext cx="890007" cy="36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buClr>
                    <a:schemeClr val="accent5"/>
                  </a:buClr>
                </a:pPr>
                <a:r>
                  <a:rPr lang="en-US" sz="1050" dirty="0"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2019</a:t>
                </a:r>
              </a:p>
            </p:txBody>
          </p:sp>
        </p:grp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95077C07-640D-5C61-1150-25E0F95AC66E}"/>
                </a:ext>
              </a:extLst>
            </p:cNvPr>
            <p:cNvSpPr txBox="1"/>
            <p:nvPr/>
          </p:nvSpPr>
          <p:spPr>
            <a:xfrm>
              <a:off x="1196761" y="2079439"/>
              <a:ext cx="1231558" cy="36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buClr>
                  <a:schemeClr val="accent5"/>
                </a:buClr>
              </a:pPr>
              <a:r>
                <a:rPr lang="en-US" sz="1050" b="1" dirty="0">
                  <a:ea typeface="Segoe UI Historic" panose="020B0502040204020203" pitchFamily="34" charset="0"/>
                  <a:cs typeface="Segoe UI Historic" panose="020B0502040204020203" pitchFamily="34" charset="0"/>
                </a:rPr>
                <a:t>TIMEPIX4</a:t>
              </a:r>
            </a:p>
          </p:txBody>
        </p:sp>
      </p:grpSp>
      <p:pic>
        <p:nvPicPr>
          <p:cNvPr id="189" name="Picture 10" descr="http://cds.cern.ch/record/2801027/files/202202-021_335.jpg?subformat=icon-1440">
            <a:extLst>
              <a:ext uri="{FF2B5EF4-FFF2-40B4-BE49-F238E27FC236}">
                <a16:creationId xmlns:a16="http://schemas.microsoft.com/office/drawing/2014/main" id="{14C779A3-1D01-4C3D-4970-4E3E1A6515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6"/>
          <a:stretch/>
        </p:blipFill>
        <p:spPr bwMode="auto">
          <a:xfrm>
            <a:off x="1718621" y="3043933"/>
            <a:ext cx="2397911" cy="222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0A51092-BC5B-5C96-AD3B-FB6D6BC0AC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57469"/>
              </p:ext>
            </p:extLst>
          </p:nvPr>
        </p:nvGraphicFramePr>
        <p:xfrm>
          <a:off x="881117" y="2966940"/>
          <a:ext cx="3386712" cy="30175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0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8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6129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467998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Technology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65nm – 10 metal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Pixel Size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55 x 55 µm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Pixel arrangement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4-side </a:t>
                      </a:r>
                      <a:r>
                        <a:rPr lang="en-GB" sz="1100" dirty="0" err="1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buttable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512 x 448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Sensitive area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6.94</a:t>
                      </a:r>
                      <a:r>
                        <a:rPr lang="en-GB" sz="1100" baseline="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</a:t>
                      </a: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cm</a:t>
                      </a:r>
                      <a:r>
                        <a:rPr lang="en-GB" sz="1100" baseline="300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160020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Readout Modes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vert="vert27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(Tracking)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Mode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TOT and TOA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Event Packet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64-bit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Max rate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3.58x10</a:t>
                      </a:r>
                      <a:r>
                        <a:rPr lang="en-GB" sz="1100" b="1" baseline="30000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6</a:t>
                      </a: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</a:t>
                      </a: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hits/mm</a:t>
                      </a:r>
                      <a:r>
                        <a:rPr lang="en-GB" sz="1100" b="1" baseline="30000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</a:t>
                      </a: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/s</a:t>
                      </a:r>
                      <a:endParaRPr lang="en-GB" sz="1100" b="1" baseline="30000" dirty="0">
                        <a:solidFill>
                          <a:schemeClr val="tx1"/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Max </a:t>
                      </a:r>
                      <a:r>
                        <a:rPr lang="en-GB" sz="1100" err="1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Pix</a:t>
                      </a: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rate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baseline="0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10.8 KHz/pixel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(Imaging)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Mode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CRW: PC (8 or 16-bit)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Frame 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Not-zero-suppressed</a:t>
                      </a:r>
                      <a:endParaRPr lang="en-US" sz="1100" dirty="0"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Max count</a:t>
                      </a:r>
                      <a:r>
                        <a:rPr lang="en-GB" sz="1100" baseline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r</a:t>
                      </a:r>
                      <a:r>
                        <a:rPr lang="en-GB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~5 x 10</a:t>
                      </a:r>
                      <a:r>
                        <a:rPr lang="en-US" sz="1100" baseline="300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hits</a:t>
                      </a:r>
                      <a:r>
                        <a:rPr kumimoji="0" lang="en-US" sz="11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/mm</a:t>
                      </a:r>
                      <a:r>
                        <a:rPr kumimoji="0" lang="en-US" sz="1100" b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</a:t>
                      </a:r>
                      <a:r>
                        <a:rPr kumimoji="0" lang="en-US" sz="11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/s</a:t>
                      </a: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TOT energy resolution</a:t>
                      </a: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&lt; </a:t>
                      </a:r>
                      <a:r>
                        <a:rPr lang="en-US" sz="1100" b="1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1Kev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Time resolution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195ps bin  ~60ps</a:t>
                      </a:r>
                      <a:r>
                        <a:rPr lang="en-US" sz="1100" b="1" baseline="-250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rms</a:t>
                      </a:r>
                      <a:endParaRPr lang="en-GB" sz="1100" baseline="-250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Readout bandwidth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16x @10.24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Gbps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aseline="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Minimum threshold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&lt;500 e</a:t>
                      </a:r>
                      <a:r>
                        <a:rPr lang="en-GB" sz="1100" baseline="300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-</a:t>
                      </a: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020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Radiation tolerance 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NO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11712"/>
                  </a:ext>
                </a:extLst>
              </a:tr>
            </a:tbl>
          </a:graphicData>
        </a:graphic>
      </p:graphicFrame>
      <p:pic>
        <p:nvPicPr>
          <p:cNvPr id="14" name="Picture 13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34B5358F-E6BA-190F-31B4-6EDBE94748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" t="8094" r="4496" b="4271"/>
          <a:stretch/>
        </p:blipFill>
        <p:spPr>
          <a:xfrm>
            <a:off x="8826366" y="2845662"/>
            <a:ext cx="2990228" cy="29902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B80DDB-5E70-FA42-A907-F4064438E080}"/>
              </a:ext>
            </a:extLst>
          </p:cNvPr>
          <p:cNvSpPr txBox="1"/>
          <p:nvPr/>
        </p:nvSpPr>
        <p:spPr>
          <a:xfrm>
            <a:off x="1644153" y="2555407"/>
            <a:ext cx="460020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ea typeface="Segoe UI Historic" panose="020B0502040204020203" pitchFamily="34" charset="0"/>
                <a:cs typeface="Segoe UI Historic" panose="020B0502040204020203" pitchFamily="34" charset="0"/>
              </a:rPr>
              <a:t>TIMEPIX4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647E594-5400-257F-D05F-4148B67F2249}"/>
              </a:ext>
            </a:extLst>
          </p:cNvPr>
          <p:cNvSpPr/>
          <p:nvPr/>
        </p:nvSpPr>
        <p:spPr>
          <a:xfrm>
            <a:off x="231006" y="2284482"/>
            <a:ext cx="11646569" cy="4279943"/>
          </a:xfrm>
          <a:custGeom>
            <a:avLst/>
            <a:gdLst>
              <a:gd name="connsiteX0" fmla="*/ 6106930 w 12192000"/>
              <a:gd name="connsiteY0" fmla="*/ 0 h 4739876"/>
              <a:gd name="connsiteX1" fmla="*/ 6553688 w 12192000"/>
              <a:gd name="connsiteY1" fmla="*/ 310598 h 4739876"/>
              <a:gd name="connsiteX2" fmla="*/ 12192000 w 12192000"/>
              <a:gd name="connsiteY2" fmla="*/ 310598 h 4739876"/>
              <a:gd name="connsiteX3" fmla="*/ 12192000 w 12192000"/>
              <a:gd name="connsiteY3" fmla="*/ 4739876 h 4739876"/>
              <a:gd name="connsiteX4" fmla="*/ 0 w 12192000"/>
              <a:gd name="connsiteY4" fmla="*/ 4739876 h 4739876"/>
              <a:gd name="connsiteX5" fmla="*/ 0 w 12192000"/>
              <a:gd name="connsiteY5" fmla="*/ 310598 h 4739876"/>
              <a:gd name="connsiteX6" fmla="*/ 5660172 w 12192000"/>
              <a:gd name="connsiteY6" fmla="*/ 310598 h 473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4739876">
                <a:moveTo>
                  <a:pt x="6106930" y="0"/>
                </a:moveTo>
                <a:lnTo>
                  <a:pt x="6553688" y="310598"/>
                </a:lnTo>
                <a:lnTo>
                  <a:pt x="12192000" y="310598"/>
                </a:lnTo>
                <a:lnTo>
                  <a:pt x="12192000" y="4739876"/>
                </a:lnTo>
                <a:lnTo>
                  <a:pt x="0" y="4739876"/>
                </a:lnTo>
                <a:lnTo>
                  <a:pt x="0" y="310598"/>
                </a:lnTo>
                <a:lnTo>
                  <a:pt x="5660172" y="310598"/>
                </a:lnTo>
                <a:close/>
              </a:path>
            </a:pathLst>
          </a:custGeom>
          <a:ln w="19050">
            <a:solidFill>
              <a:srgbClr val="FF0000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119BBF6-7ED6-D6B3-5A15-560CD7DC05CE}"/>
              </a:ext>
            </a:extLst>
          </p:cNvPr>
          <p:cNvGrpSpPr/>
          <p:nvPr/>
        </p:nvGrpSpPr>
        <p:grpSpPr>
          <a:xfrm>
            <a:off x="1571932" y="1520789"/>
            <a:ext cx="923669" cy="763607"/>
            <a:chOff x="1196761" y="1425671"/>
            <a:chExt cx="1231558" cy="101814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6BDEB1F-A342-1DA0-206E-18797F92B852}"/>
                </a:ext>
              </a:extLst>
            </p:cNvPr>
            <p:cNvGrpSpPr/>
            <p:nvPr/>
          </p:nvGrpSpPr>
          <p:grpSpPr>
            <a:xfrm>
              <a:off x="1367536" y="1425671"/>
              <a:ext cx="890007" cy="519398"/>
              <a:chOff x="1367536" y="1425671"/>
              <a:chExt cx="890007" cy="519398"/>
            </a:xfrm>
          </p:grpSpPr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AD54AC6C-A431-DF47-A240-0D3E69BEC0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12540" y="1837069"/>
                <a:ext cx="0" cy="10800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16A389-B0E5-B01D-8D15-034DD6E4E107}"/>
                  </a:ext>
                </a:extLst>
              </p:cNvPr>
              <p:cNvSpPr txBox="1"/>
              <p:nvPr/>
            </p:nvSpPr>
            <p:spPr>
              <a:xfrm>
                <a:off x="1367536" y="1425671"/>
                <a:ext cx="890007" cy="36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  <a:buClr>
                    <a:schemeClr val="accent5"/>
                  </a:buClr>
                </a:pPr>
                <a:r>
                  <a:rPr lang="en-US" sz="1050" dirty="0"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2007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8EF6DF3-F212-20D2-99C5-B0E53C2AFD30}"/>
                </a:ext>
              </a:extLst>
            </p:cNvPr>
            <p:cNvSpPr txBox="1"/>
            <p:nvPr/>
          </p:nvSpPr>
          <p:spPr>
            <a:xfrm>
              <a:off x="1196761" y="2079439"/>
              <a:ext cx="1231558" cy="364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buClr>
                  <a:schemeClr val="accent5"/>
                </a:buClr>
              </a:pPr>
              <a:r>
                <a:rPr lang="en-US" sz="1050" dirty="0">
                  <a:ea typeface="Segoe UI Historic" panose="020B0502040204020203" pitchFamily="34" charset="0"/>
                  <a:cs typeface="Segoe UI Historic" panose="020B0502040204020203" pitchFamily="34" charset="0"/>
                </a:rPr>
                <a:t>TIMEPIX</a:t>
              </a:r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CAB5D12F-4A51-1072-4EC2-4A1357000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Timepix4</a:t>
            </a:r>
          </a:p>
        </p:txBody>
      </p:sp>
      <p:pic>
        <p:nvPicPr>
          <p:cNvPr id="2" name="Picture 1" descr="A close-up of a computer chip&#10;&#10;Description automatically generated">
            <a:extLst>
              <a:ext uri="{FF2B5EF4-FFF2-40B4-BE49-F238E27FC236}">
                <a16:creationId xmlns:a16="http://schemas.microsoft.com/office/drawing/2014/main" id="{68B4EF04-3531-E978-8D34-DDFFC7534E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8" r="17778" b="29479"/>
          <a:stretch/>
        </p:blipFill>
        <p:spPr>
          <a:xfrm>
            <a:off x="4789226" y="2906874"/>
            <a:ext cx="3818632" cy="307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861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327F1-28F0-0291-AB5E-129B7C8A0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On-chip processor in </a:t>
            </a:r>
            <a:r>
              <a:rPr lang="en-US" sz="2400" b="1" dirty="0" err="1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Picopix</a:t>
            </a:r>
            <a:endParaRPr lang="LID4096" dirty="0"/>
          </a:p>
        </p:txBody>
      </p:sp>
      <p:sp>
        <p:nvSpPr>
          <p:cNvPr id="16" name="Text Placeholder 50">
            <a:extLst>
              <a:ext uri="{FF2B5EF4-FFF2-40B4-BE49-F238E27FC236}">
                <a16:creationId xmlns:a16="http://schemas.microsoft.com/office/drawing/2014/main" id="{6FFFFABA-3647-7228-7B3A-FCFF418A9AF7}"/>
              </a:ext>
            </a:extLst>
          </p:cNvPr>
          <p:cNvSpPr txBox="1">
            <a:spLocks/>
          </p:cNvSpPr>
          <p:nvPr/>
        </p:nvSpPr>
        <p:spPr>
          <a:xfrm>
            <a:off x="1524000" y="1156047"/>
            <a:ext cx="9144001" cy="1868694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1600" dirty="0"/>
              <a:t>Take over low-computational task from the back-end (slow-control)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Automatize recurrent monitoring operations as bias monitoring,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Calibration, threshold trimming, clock distribution calibration for precise data correction,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Provide commands instead writing/reading registers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Possibility to reprogram it in any moment, making it very flexible for new applications</a:t>
            </a:r>
          </a:p>
          <a:p>
            <a:pPr marL="0" indent="0">
              <a:spcBef>
                <a:spcPts val="1800"/>
              </a:spcBef>
              <a:buNone/>
            </a:pPr>
            <a:br>
              <a:rPr lang="en-GB" sz="1600" dirty="0"/>
            </a:br>
            <a:endParaRPr lang="en-GB" sz="1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77962C-97DB-DFD0-264D-0E90A789A81C}"/>
              </a:ext>
            </a:extLst>
          </p:cNvPr>
          <p:cNvGrpSpPr/>
          <p:nvPr/>
        </p:nvGrpSpPr>
        <p:grpSpPr>
          <a:xfrm>
            <a:off x="1136073" y="3135454"/>
            <a:ext cx="9919855" cy="3139801"/>
            <a:chOff x="1136073" y="3135454"/>
            <a:chExt cx="9919855" cy="3139801"/>
          </a:xfrm>
        </p:grpSpPr>
        <p:sp>
          <p:nvSpPr>
            <p:cNvPr id="15" name="Text Placeholder 50">
              <a:extLst>
                <a:ext uri="{FF2B5EF4-FFF2-40B4-BE49-F238E27FC236}">
                  <a16:creationId xmlns:a16="http://schemas.microsoft.com/office/drawing/2014/main" id="{033D5F20-F48C-4D21-B760-DDF2EBC327C4}"/>
                </a:ext>
              </a:extLst>
            </p:cNvPr>
            <p:cNvSpPr txBox="1">
              <a:spLocks/>
            </p:cNvSpPr>
            <p:nvPr/>
          </p:nvSpPr>
          <p:spPr>
            <a:xfrm>
              <a:off x="1478972" y="4260984"/>
              <a:ext cx="9234056" cy="188949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spcAft>
                  <a:spcPts val="600"/>
                </a:spcAft>
                <a:buNone/>
              </a:pPr>
              <a:r>
                <a:rPr lang="en-GB" sz="1600" dirty="0"/>
                <a:t>Toolkit for generating highly-customizable systems that can be integrated in radiation-tolerant ASICs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automates SoC assembly and verification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provides a radiation-tolerant verified IPs library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supports fault-tolerant extensions for redundancy and error correction. 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hardware, verification and software toolchain support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9A0557A-9604-20DA-7879-A2F16FB09426}"/>
                </a:ext>
              </a:extLst>
            </p:cNvPr>
            <p:cNvSpPr/>
            <p:nvPr/>
          </p:nvSpPr>
          <p:spPr>
            <a:xfrm>
              <a:off x="1136073" y="3915852"/>
              <a:ext cx="9919855" cy="2359403"/>
            </a:xfrm>
            <a:prstGeom prst="roundRect">
              <a:avLst>
                <a:gd name="adj" fmla="val 7690"/>
              </a:avLst>
            </a:prstGeom>
            <a:ln w="12700">
              <a:solidFill>
                <a:srgbClr val="426B6E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780A43-7E01-2E25-3D36-3831774938B3}"/>
                </a:ext>
              </a:extLst>
            </p:cNvPr>
            <p:cNvSpPr/>
            <p:nvPr/>
          </p:nvSpPr>
          <p:spPr>
            <a:xfrm>
              <a:off x="3382818" y="3676241"/>
              <a:ext cx="5426364" cy="407473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48966BFB-17AA-DDE5-262A-27D840FF34BD}"/>
                </a:ext>
              </a:extLst>
            </p:cNvPr>
            <p:cNvSpPr txBox="1">
              <a:spLocks/>
            </p:cNvSpPr>
            <p:nvPr/>
          </p:nvSpPr>
          <p:spPr>
            <a:xfrm>
              <a:off x="1524000" y="3723312"/>
              <a:ext cx="9144000" cy="4074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0" kern="1200">
                  <a:solidFill>
                    <a:srgbClr val="6A639A"/>
                  </a:solidFill>
                  <a:latin typeface="Segoe UI Semibold" panose="020B0702040204020203" pitchFamily="34" charset="0"/>
                  <a:ea typeface="Meiryo UI" panose="020B0604030504040204" pitchFamily="34" charset="-128"/>
                  <a:cs typeface="Segoe UI Semibold" panose="020B0702040204020203" pitchFamily="34" charset="0"/>
                </a:defRPr>
              </a:lvl1pPr>
            </a:lstStyle>
            <a:p>
              <a:pPr marL="361950" indent="-361950">
                <a:spcBef>
                  <a:spcPts val="1200"/>
                </a:spcBef>
              </a:pPr>
              <a:r>
                <a:rPr lang="en-GB" sz="2000" dirty="0"/>
                <a:t>SOCRATES  - SoC RA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diation</a:t>
              </a:r>
              <a:r>
                <a:rPr lang="en-GB" sz="2000" dirty="0"/>
                <a:t> T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olerant</a:t>
              </a:r>
              <a:r>
                <a:rPr lang="en-GB" sz="2000" dirty="0"/>
                <a:t> E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</a:t>
              </a:r>
              <a:r>
                <a:rPr lang="en-GB" sz="2000" dirty="0"/>
                <a:t>-S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ystem</a:t>
              </a:r>
              <a:r>
                <a:rPr lang="en-GB" sz="2000" dirty="0"/>
                <a:t> </a:t>
              </a:r>
            </a:p>
          </p:txBody>
        </p:sp>
        <p:sp>
          <p:nvSpPr>
            <p:cNvPr id="20" name="Down Arrow 4">
              <a:extLst>
                <a:ext uri="{FF2B5EF4-FFF2-40B4-BE49-F238E27FC236}">
                  <a16:creationId xmlns:a16="http://schemas.microsoft.com/office/drawing/2014/main" id="{ACD646FA-D9C7-38A7-09DA-673D03B537C8}"/>
                </a:ext>
              </a:extLst>
            </p:cNvPr>
            <p:cNvSpPr/>
            <p:nvPr/>
          </p:nvSpPr>
          <p:spPr>
            <a:xfrm>
              <a:off x="5876159" y="3135454"/>
              <a:ext cx="439683" cy="323519"/>
            </a:xfrm>
            <a:prstGeom prst="downArrow">
              <a:avLst/>
            </a:prstGeom>
            <a:solidFill>
              <a:srgbClr val="788498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26E8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3A06C8-677A-D85B-9B2A-D5BBA1B4529B}"/>
              </a:ext>
            </a:extLst>
          </p:cNvPr>
          <p:cNvSpPr txBox="1"/>
          <p:nvPr/>
        </p:nvSpPr>
        <p:spPr>
          <a:xfrm>
            <a:off x="9458826" y="950579"/>
            <a:ext cx="2418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21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218"/>
    </mc:Choice>
    <mc:Fallback xmlns="">
      <p:transition spd="slow" advTm="148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7836-DB61-9515-B5AE-B18B66BDE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specifications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665FCE2-B05D-BD7F-7742-500923E5A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74620"/>
              </p:ext>
            </p:extLst>
          </p:nvPr>
        </p:nvGraphicFramePr>
        <p:xfrm>
          <a:off x="252755" y="1117372"/>
          <a:ext cx="7139447" cy="5307916"/>
        </p:xfrm>
        <a:graphic>
          <a:graphicData uri="http://schemas.openxmlformats.org/drawingml/2006/table">
            <a:tbl>
              <a:tblPr firstCol="1" bandRow="1">
                <a:tableStyleId>{3B4B98B0-60AC-42C2-AFA5-B58CD77FA1E5}</a:tableStyleId>
              </a:tblPr>
              <a:tblGrid>
                <a:gridCol w="1248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634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3492657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Technology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28nm – 10 metal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Pixel Size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49.5µm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(tbc)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Pixel arrangement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3-side </a:t>
                      </a:r>
                      <a:r>
                        <a:rPr lang="en-GB" sz="1100" b="0" dirty="0" err="1">
                          <a:effectLst/>
                          <a:latin typeface="+mn-lt"/>
                        </a:rPr>
                        <a:t>buttable</a:t>
                      </a:r>
                      <a:r>
                        <a:rPr lang="en-GB" sz="1100" b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dirty="0">
                          <a:effectLst/>
                          <a:latin typeface="+mn-lt"/>
                        </a:rPr>
                        <a:t>256 x 256 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Sensitive area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1.606 cm</a:t>
                      </a:r>
                      <a:r>
                        <a:rPr lang="en-GB" sz="1100" b="0" baseline="30000" dirty="0">
                          <a:effectLst/>
                          <a:latin typeface="+mn-lt"/>
                        </a:rPr>
                        <a:t>2 </a:t>
                      </a:r>
                      <a:r>
                        <a:rPr lang="en-GB" sz="1100" b="0" baseline="0" dirty="0">
                          <a:effectLst/>
                          <a:latin typeface="+mn-lt"/>
                        </a:rPr>
                        <a:t>(tbc)</a:t>
                      </a:r>
                      <a:endParaRPr lang="en-GB" sz="1100" b="0" baseline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230779">
                <a:tc rowSpan="5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(Tracking)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Mode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TOT and TOA on Master only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23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Event Packet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RAW: 64-bit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TIME10bit: 28-bit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TIME6bit: 24-bit</a:t>
                      </a:r>
                      <a:endParaRPr lang="en-US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rate @ pixel matrix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5.12x10</a:t>
                      </a:r>
                      <a:r>
                        <a:rPr lang="en-GB" sz="1100" b="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en-GB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events/chip</a:t>
                      </a:r>
                      <a:endParaRPr lang="en-GB" sz="1100" b="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average pixel rate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&lt;78 </a:t>
                      </a:r>
                      <a:r>
                        <a:rPr lang="en-GB" sz="1100" b="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KHz</a:t>
                      </a:r>
                      <a:endParaRPr lang="en-GB" sz="1100" b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en-GB" sz="110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vert="vert27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Max single pixel rate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&lt;20 MHz/pixel</a:t>
                      </a:r>
                      <a:endParaRPr lang="en-GB" sz="1100" b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708561"/>
                  </a:ext>
                </a:extLst>
              </a:tr>
              <a:tr h="230779">
                <a:tc rowSpan="7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Pixel clustering mode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(can be turned off)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clustering 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Master + surrounding 8-bit </a:t>
                      </a:r>
                      <a:r>
                        <a:rPr lang="en-GB" sz="1100" b="0" dirty="0" err="1">
                          <a:effectLst/>
                          <a:latin typeface="+mn-lt"/>
                        </a:rPr>
                        <a:t>hitmap</a:t>
                      </a:r>
                      <a:r>
                        <a:rPr lang="en-GB" sz="1100" b="0" dirty="0">
                          <a:effectLst/>
                          <a:latin typeface="+mn-lt"/>
                        </a:rPr>
                        <a:t> for 3x3 events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963395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large cluster filter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Asynchronous filtering for events larger 3x3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609318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On-pixel sub-pixel resolution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256x256 </a:t>
                      </a: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GB" sz="1100" b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512x512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642669"/>
                  </a:ext>
                </a:extLst>
              </a:tr>
              <a:tr h="461558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On-pixel TDC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Shared for 4 pixels. TOA + TOT of Master only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DCO autocalibration on-chip ~40ps bin(~11.5ps</a:t>
                      </a:r>
                      <a:r>
                        <a:rPr lang="en-US" sz="1100" b="0" baseline="-25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rms</a:t>
                      </a:r>
                      <a:r>
                        <a:rPr lang="en-US" sz="1100" b="0" baseline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en-GB" sz="1100" b="0" baseline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461965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Periphery cluster sorting and framing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</a:rPr>
                        <a:t>YES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77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SuperPixel</a:t>
                      </a: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Counter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baseline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4x12-bit counters </a:t>
                      </a:r>
                      <a:r>
                        <a:rPr lang="en-US" sz="1100" b="0" baseline="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  <a:sym typeface="Wingdings" panose="05000000000000000000" pitchFamily="2" charset="2"/>
                        </a:rPr>
                        <a:t> TOT on all pixels or photon counting</a:t>
                      </a:r>
                      <a:r>
                        <a:rPr lang="en-US" sz="1100" b="0" baseline="-25000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 </a:t>
                      </a:r>
                      <a:endParaRPr lang="en-GB" sz="1100" b="0" baseline="-2500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479799"/>
                  </a:ext>
                </a:extLst>
              </a:tr>
              <a:tr h="461558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Periphery absolute on-chip time calibration 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YES</a:t>
                      </a:r>
                      <a:endParaRPr lang="en-GB" sz="1100" b="0" baseline="-2500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Frame-based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YES zero-suppressed. 12-bit pixel counters (PC or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iTOT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)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058089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+mn-lt"/>
                        </a:rPr>
                        <a:t>Readout bandwidth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Up to 4x @12.8 or 25.6 Gbps (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tbd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779">
                <a:tc gridSpan="2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</a:rPr>
                        <a:t>Radiation tolerance </a:t>
                      </a:r>
                      <a:endParaRPr lang="en-GB" sz="1100" b="1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  <a:latin typeface="+mn-lt"/>
                        </a:rPr>
                        <a:t>YES. TMR design</a:t>
                      </a:r>
                      <a:endParaRPr lang="en-GB" sz="1100" b="0" dirty="0">
                        <a:effectLst/>
                        <a:latin typeface="+mn-lt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11712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C21552-D3D7-27AC-0A2E-9CFDFC96B0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246081"/>
              </p:ext>
            </p:extLst>
          </p:nvPr>
        </p:nvGraphicFramePr>
        <p:xfrm>
          <a:off x="7546205" y="1117372"/>
          <a:ext cx="4560439" cy="5307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3905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DE482-23E7-C449-E44A-8B8ADA686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LID4096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28E481F-548E-8E71-53F8-8ECD186441CB}"/>
              </a:ext>
            </a:extLst>
          </p:cNvPr>
          <p:cNvSpPr txBox="1">
            <a:spLocks/>
          </p:cNvSpPr>
          <p:nvPr/>
        </p:nvSpPr>
        <p:spPr>
          <a:xfrm>
            <a:off x="838200" y="1177407"/>
            <a:ext cx="10896600" cy="54709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LA-Picopix  is a large-area Particle Tracking detector ASIC with &lt; 30 ps</a:t>
            </a:r>
            <a:r>
              <a:rPr lang="en-GB" sz="1600" baseline="-25000" dirty="0">
                <a:latin typeface="Segoe UI" panose="020B0502040204020203" pitchFamily="34" charset="0"/>
                <a:cs typeface="Segoe UI" panose="020B0502040204020203" pitchFamily="34" charset="0"/>
              </a:rPr>
              <a:t>RMS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timing resolution,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on-chip clustering support, data-driven readout up to 3.9 ∙10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9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cluster </a:t>
            </a:r>
            <a:r>
              <a:rPr lang="en-GB" sz="1600" dirty="0">
                <a:cs typeface="Segoe UI" panose="020B0502040204020203" pitchFamily="34" charset="0"/>
              </a:rPr>
              <a:t>∙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s 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–1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LA-Picopix will allow demonstrating precise timing and functionalities on a large pixel array</a:t>
            </a:r>
          </a:p>
          <a:p>
            <a:pPr marL="904875" lvl="1" indent="-447675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Target submission by end of 2025</a:t>
            </a:r>
          </a:p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Multiple operating modes and functionalities allow retargeting the chip for different applications, and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some potential users have shown interest. Example of applications are: </a:t>
            </a:r>
          </a:p>
          <a:p>
            <a:pPr marL="447675" indent="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LHCb velo  (main specifications)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beam gas monitoring 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radiation monitoring 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X-Ray imaging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4D STEM </a:t>
            </a:r>
            <a:b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X-ray photon correlation spectroscopy 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Mass spectrometry 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Medical applications (SPECT/PET)    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etc..</a:t>
            </a:r>
          </a:p>
          <a:p>
            <a:pPr marL="447675" indent="-447675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SzPct val="120000"/>
              <a:buFont typeface="Calibri" panose="020F0502020204030204" pitchFamily="34" charset="0"/>
              <a:buChar char="●"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Progress in the CERN EP R&amp;D projects suggests feasibility of integrating the outcome of multiple R&amp;Ds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into one proof-of-principle ASIC, fostering collaboration and resources consolidation:</a:t>
            </a:r>
          </a:p>
          <a:p>
            <a:pPr marL="447675" lvl="1" indent="0">
              <a:lnSpc>
                <a:spcPct val="120000"/>
              </a:lnSpc>
              <a:spcBef>
                <a:spcPts val="2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None/>
              <a:tabLst>
                <a:tab pos="3856038" algn="l"/>
                <a:tab pos="7173913" algn="l"/>
              </a:tabLst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EP-Wp6 – High-speed links	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EP-Wp5.1 – Technology evaluation	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Wp5.2 – IP development </a:t>
            </a:r>
          </a:p>
          <a:p>
            <a:pPr marL="447675" lvl="1" indent="0">
              <a:lnSpc>
                <a:spcPct val="120000"/>
              </a:lnSpc>
              <a:spcBef>
                <a:spcPts val="200"/>
              </a:spcBef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None/>
              <a:tabLst>
                <a:tab pos="3856038" algn="l"/>
                <a:tab pos="7173913" algn="l"/>
              </a:tabLst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EP-Wp5.3 – Intelligence on detector 	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 EP-Wp5.5 – interconnect solutions	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▪  </a:t>
            </a: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Wp5.4 – on-chip power converters</a:t>
            </a:r>
          </a:p>
          <a:p>
            <a:pPr marL="447675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1343025" algn="l"/>
              </a:tabLst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Focus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→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	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designing a versatile pixel ASIC in 28nm technology, accessible to multiple users.</a:t>
            </a:r>
          </a:p>
          <a:p>
            <a:pPr marL="447675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Font typeface="Arial" panose="020B0604020202020204" pitchFamily="34" charset="0"/>
              <a:buNone/>
              <a:tabLst>
                <a:tab pos="1343025" algn="l"/>
              </a:tabLst>
            </a:pPr>
            <a:endParaRPr lang="en-GB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5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5"/>
    </mc:Choice>
    <mc:Fallback xmlns="">
      <p:transition spd="slow" advTm="278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2AD9BBC4-3F06-D9E3-FD67-27A6F064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MATERIAL</a:t>
            </a:r>
            <a:br>
              <a:rPr lang="en-GB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4070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2"/>
    </mc:Choice>
    <mc:Fallback xmlns="">
      <p:transition spd="slow" advTm="178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1E3D11-9D68-8E56-1306-0484F3D81B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94" b="36190"/>
          <a:stretch/>
        </p:blipFill>
        <p:spPr>
          <a:xfrm>
            <a:off x="5372927" y="3026278"/>
            <a:ext cx="4937760" cy="12013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7326DB-94FE-2ABA-E0AA-EFDF9DE47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706"/>
          <a:stretch/>
        </p:blipFill>
        <p:spPr>
          <a:xfrm>
            <a:off x="5372927" y="1432908"/>
            <a:ext cx="4937760" cy="11796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F9DF1-286B-28C6-1235-709D327470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183" b="1341"/>
          <a:stretch/>
        </p:blipFill>
        <p:spPr>
          <a:xfrm>
            <a:off x="5372927" y="4647266"/>
            <a:ext cx="4937760" cy="1145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4579D3-BF90-65CA-D22A-4E103E39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72-bit Non-Sorted Data Packets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F3861B-5582-C5E9-118A-3E86D1E68B95}"/>
              </a:ext>
            </a:extLst>
          </p:cNvPr>
          <p:cNvSpPr/>
          <p:nvPr/>
        </p:nvSpPr>
        <p:spPr>
          <a:xfrm>
            <a:off x="1887969" y="4625580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AF4CBD-05BE-69CE-CE54-9B536806B3D0}"/>
              </a:ext>
            </a:extLst>
          </p:cNvPr>
          <p:cNvSpPr txBox="1"/>
          <p:nvPr/>
        </p:nvSpPr>
        <p:spPr>
          <a:xfrm>
            <a:off x="2029767" y="1436258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RAW tracking (Data-Driven):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17-bit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 RAW: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TOA and TOT Raw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8E49746-DEBE-90F5-6D47-4AE9E66C6081}"/>
              </a:ext>
            </a:extLst>
          </p:cNvPr>
          <p:cNvSpPr/>
          <p:nvPr/>
        </p:nvSpPr>
        <p:spPr>
          <a:xfrm>
            <a:off x="1887969" y="1406685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FCD0E0-4D9C-AF63-A4E9-622BA55A0200}"/>
              </a:ext>
            </a:extLst>
          </p:cNvPr>
          <p:cNvSpPr txBox="1"/>
          <p:nvPr/>
        </p:nvSpPr>
        <p:spPr>
          <a:xfrm>
            <a:off x="2033866" y="4689089"/>
            <a:ext cx="3073896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PC or </a:t>
            </a:r>
            <a:r>
              <a:rPr lang="en-US" sz="1050" b="1" dirty="0" err="1"/>
              <a:t>iTOT</a:t>
            </a:r>
            <a:r>
              <a:rPr lang="en-US" sz="1050" b="1" dirty="0"/>
              <a:t> (Frame Based, zero-suppressed)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PC_iTOT_P0: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PC_iTOT_P1: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PC_iTOT_P2: 12-bit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PC_iTOT_P3: 12-bit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0A2E0F-90A1-F336-B3E7-FA5E1A9EAD88}"/>
              </a:ext>
            </a:extLst>
          </p:cNvPr>
          <p:cNvSpPr txBox="1"/>
          <p:nvPr/>
        </p:nvSpPr>
        <p:spPr>
          <a:xfrm>
            <a:off x="2029767" y="3054160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72-bit fine time TOA tracking  (Data-Driven):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b="1" dirty="0" err="1">
                <a:solidFill>
                  <a:srgbClr val="FF0000"/>
                </a:solidFill>
              </a:rPr>
              <a:t>BxiD</a:t>
            </a:r>
            <a:r>
              <a:rPr lang="en-US" sz="1050" b="1" dirty="0">
                <a:solidFill>
                  <a:srgbClr val="FF0000"/>
                </a:solidFill>
              </a:rPr>
              <a:t> (TOA): 28-bit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TOT: 8-bit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D7DDEF-6960-BA08-9326-6AED113DFACD}"/>
              </a:ext>
            </a:extLst>
          </p:cNvPr>
          <p:cNvSpPr/>
          <p:nvPr/>
        </p:nvSpPr>
        <p:spPr>
          <a:xfrm>
            <a:off x="1887969" y="3026278"/>
            <a:ext cx="8416062" cy="1243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017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FC8D0E4-2902-69D3-4982-B72BF73A2D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606"/>
          <a:stretch/>
        </p:blipFill>
        <p:spPr>
          <a:xfrm>
            <a:off x="5358985" y="1345210"/>
            <a:ext cx="4937760" cy="1182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B71A94-CD8E-C58A-5904-78405D4694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773" b="52454"/>
          <a:stretch/>
        </p:blipFill>
        <p:spPr>
          <a:xfrm>
            <a:off x="5356767" y="2704232"/>
            <a:ext cx="4937760" cy="11526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54B0AA-8A4E-009E-0FCA-CDBE8D9033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983" b="22670"/>
          <a:stretch/>
        </p:blipFill>
        <p:spPr>
          <a:xfrm>
            <a:off x="5360933" y="4177930"/>
            <a:ext cx="4937760" cy="113199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F28DDE1-3B5D-EE74-1BB9-7B85C0CDEF39}"/>
              </a:ext>
            </a:extLst>
          </p:cNvPr>
          <p:cNvSpPr/>
          <p:nvPr/>
        </p:nvSpPr>
        <p:spPr>
          <a:xfrm>
            <a:off x="1876246" y="1012558"/>
            <a:ext cx="8416062" cy="2813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6C49CCE-BB62-24D9-E6C8-102826867F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503"/>
          <a:stretch/>
        </p:blipFill>
        <p:spPr>
          <a:xfrm>
            <a:off x="5358985" y="5381936"/>
            <a:ext cx="4937760" cy="11392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4579D3-BF90-65CA-D22A-4E103E39E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Jumbo (2x72-bit) Non-Sorted Data Packets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4F44B8-9AEA-6320-7151-95AA54310325}"/>
              </a:ext>
            </a:extLst>
          </p:cNvPr>
          <p:cNvSpPr txBox="1"/>
          <p:nvPr/>
        </p:nvSpPr>
        <p:spPr>
          <a:xfrm>
            <a:off x="2018044" y="1071206"/>
            <a:ext cx="3166133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Jumbo raw tracking (Data-Driven):</a:t>
            </a:r>
          </a:p>
          <a:p>
            <a:endParaRPr lang="en-US" sz="1050" b="1" dirty="0"/>
          </a:p>
          <a:p>
            <a:pPr marL="460375" lvl="1" indent="-230188"/>
            <a:r>
              <a:rPr lang="en-US" sz="1050" dirty="0"/>
              <a:t>72-bit RAW packet: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17-bit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UFTOA-10b RAW: bin size 24.4ps covers 25ns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TOA and TOT Raw data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dirty="0"/>
              <a:t>1-bit pileup indicator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  <a:p>
            <a:pPr marL="460375" indent="-230188"/>
            <a:r>
              <a:rPr lang="en-US" sz="1050" dirty="0"/>
              <a:t>72-bit TOT: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TOT_P0: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TOT_P1: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TOT_P2: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/>
              <a:t>TOT_P3: 12-bit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EF37B7-F417-D043-D418-01A19C7DF764}"/>
              </a:ext>
            </a:extLst>
          </p:cNvPr>
          <p:cNvSpPr txBox="1"/>
          <p:nvPr/>
        </p:nvSpPr>
        <p:spPr>
          <a:xfrm>
            <a:off x="2018044" y="4025163"/>
            <a:ext cx="3328171" cy="23544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Jumbo fine time TOA and TOT tracking  (Data-Driven):</a:t>
            </a:r>
          </a:p>
          <a:p>
            <a:endParaRPr lang="en-US" sz="1050" b="1" dirty="0">
              <a:solidFill>
                <a:srgbClr val="FF0000"/>
              </a:solidFill>
            </a:endParaRPr>
          </a:p>
          <a:p>
            <a:pPr marL="460375" indent="-230188"/>
            <a:r>
              <a:rPr lang="en-US" sz="1050" dirty="0">
                <a:solidFill>
                  <a:srgbClr val="FF0000"/>
                </a:solidFill>
              </a:rPr>
              <a:t>72-bit fine time TOA: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 err="1">
                <a:solidFill>
                  <a:srgbClr val="FF0000"/>
                </a:solidFill>
              </a:rPr>
              <a:t>BxiD</a:t>
            </a:r>
            <a:r>
              <a:rPr lang="en-US" sz="1050" dirty="0">
                <a:solidFill>
                  <a:srgbClr val="FF0000"/>
                </a:solidFill>
              </a:rPr>
              <a:t> (TOA): 32-bit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UFTOA-10b: bin size 24.4ps covers 25ns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 err="1">
                <a:solidFill>
                  <a:srgbClr val="FF0000"/>
                </a:solidFill>
              </a:rPr>
              <a:t>Hitmap</a:t>
            </a:r>
            <a:r>
              <a:rPr lang="en-US" sz="1050" dirty="0">
                <a:solidFill>
                  <a:srgbClr val="FF0000"/>
                </a:solidFill>
              </a:rPr>
              <a:t>: 8-bit around </a:t>
            </a:r>
            <a:r>
              <a:rPr lang="en-US" sz="1050" dirty="0" err="1">
                <a:solidFill>
                  <a:srgbClr val="FF0000"/>
                </a:solidFill>
              </a:rPr>
              <a:t>superpixel</a:t>
            </a:r>
            <a:endParaRPr lang="en-US" sz="1050" dirty="0">
              <a:solidFill>
                <a:srgbClr val="FF0000"/>
              </a:solidFill>
            </a:endParaRPr>
          </a:p>
          <a:p>
            <a:pPr marL="460375" indent="-230188"/>
            <a:endParaRPr lang="en-US" sz="1050" dirty="0">
              <a:solidFill>
                <a:srgbClr val="FF0000"/>
              </a:solidFill>
            </a:endParaRPr>
          </a:p>
          <a:p>
            <a:pPr marL="460375" indent="-230188"/>
            <a:r>
              <a:rPr lang="en-US" sz="1050" dirty="0">
                <a:solidFill>
                  <a:srgbClr val="FF0000"/>
                </a:solidFill>
              </a:rPr>
              <a:t>72-bit TOT: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Master Address: 16-bit pixel address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TOT_P0: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TOT_P1: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TOT_P2: 12-bit</a:t>
            </a:r>
          </a:p>
          <a:p>
            <a:pPr marL="460375" indent="-230188">
              <a:buFont typeface="+mj-lt"/>
              <a:buAutoNum type="arabicPeriod"/>
            </a:pPr>
            <a:r>
              <a:rPr lang="en-US" sz="1050" dirty="0">
                <a:solidFill>
                  <a:srgbClr val="FF0000"/>
                </a:solidFill>
              </a:rPr>
              <a:t>TOT_P3: 12-bit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EE9545-5DAB-754A-D9F8-7D75CF339E9F}"/>
              </a:ext>
            </a:extLst>
          </p:cNvPr>
          <p:cNvSpPr/>
          <p:nvPr/>
        </p:nvSpPr>
        <p:spPr>
          <a:xfrm>
            <a:off x="1869861" y="3959150"/>
            <a:ext cx="8416062" cy="25620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E7E19C5-81DF-0D65-FC67-10DCE2585439}"/>
              </a:ext>
            </a:extLst>
          </p:cNvPr>
          <p:cNvSpPr/>
          <p:nvPr/>
        </p:nvSpPr>
        <p:spPr>
          <a:xfrm rot="10800000">
            <a:off x="5084664" y="1480610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997390C-D078-5E1E-FD91-0F1004150891}"/>
              </a:ext>
            </a:extLst>
          </p:cNvPr>
          <p:cNvSpPr/>
          <p:nvPr/>
        </p:nvSpPr>
        <p:spPr>
          <a:xfrm rot="10800000">
            <a:off x="5084662" y="2798458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0B81736C-09FE-04BA-DF3E-218D3B01A574}"/>
              </a:ext>
            </a:extLst>
          </p:cNvPr>
          <p:cNvSpPr/>
          <p:nvPr/>
        </p:nvSpPr>
        <p:spPr>
          <a:xfrm rot="10800000">
            <a:off x="5091942" y="4268482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78996E5-49A9-25BF-8E22-A06D9F3CC939}"/>
              </a:ext>
            </a:extLst>
          </p:cNvPr>
          <p:cNvSpPr/>
          <p:nvPr/>
        </p:nvSpPr>
        <p:spPr>
          <a:xfrm rot="10800000">
            <a:off x="5091940" y="5478318"/>
            <a:ext cx="274320" cy="9144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292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0489760-A747-2DD6-6F51-45E2894AA3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919" b="-1896"/>
          <a:stretch/>
        </p:blipFill>
        <p:spPr>
          <a:xfrm>
            <a:off x="5464367" y="5194029"/>
            <a:ext cx="4754880" cy="12988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B9BCBA-620A-FAC1-E8CC-6748051E3C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870" b="29927"/>
          <a:stretch/>
        </p:blipFill>
        <p:spPr>
          <a:xfrm>
            <a:off x="5477315" y="3736047"/>
            <a:ext cx="4754880" cy="1368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66312A-02D2-BE50-FDBF-C26D944590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3222"/>
          <a:stretch/>
        </p:blipFill>
        <p:spPr>
          <a:xfrm>
            <a:off x="5464367" y="2151871"/>
            <a:ext cx="4754880" cy="1513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A0CF99-E3B9-8D46-EDA4-B39B2A2B69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545" b="28926"/>
          <a:stretch/>
        </p:blipFill>
        <p:spPr>
          <a:xfrm>
            <a:off x="5372927" y="963740"/>
            <a:ext cx="4937760" cy="11991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6F591D-8E0E-C153-0358-D2B12A7A8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Sorted Data Packets by </a:t>
            </a:r>
            <a:r>
              <a:rPr lang="en-US" dirty="0" err="1"/>
              <a:t>BxiD</a:t>
            </a:r>
            <a:r>
              <a:rPr lang="en-US" dirty="0"/>
              <a:t> (TOA)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71DD1E-A15D-6C82-C151-C20D977D09BD}"/>
              </a:ext>
            </a:extLst>
          </p:cNvPr>
          <p:cNvSpPr txBox="1"/>
          <p:nvPr/>
        </p:nvSpPr>
        <p:spPr>
          <a:xfrm>
            <a:off x="2029767" y="1107755"/>
            <a:ext cx="3073896" cy="9002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Header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BxiD</a:t>
            </a:r>
            <a:r>
              <a:rPr lang="en-US" sz="1050" dirty="0"/>
              <a:t> (TOA): @40MHz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STATUS: Readout mode, link config,…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Event Counter: Num of packets will follow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Other: TBD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AFFF9E-16F0-2EE2-3F4E-4C4F7305D9A8}"/>
              </a:ext>
            </a:extLst>
          </p:cNvPr>
          <p:cNvSpPr txBox="1"/>
          <p:nvPr/>
        </p:nvSpPr>
        <p:spPr>
          <a:xfrm>
            <a:off x="2029767" y="2439903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3x 24-bit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UFTOA-6b: configurable bin size (24.4 to 396ps)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2-bit info: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Sub-pixel: 2-bits calculated from </a:t>
            </a:r>
            <a:r>
              <a:rPr lang="en-US" sz="1050" b="1" dirty="0" err="1">
                <a:solidFill>
                  <a:srgbClr val="FF0000"/>
                </a:solidFill>
              </a:rPr>
              <a:t>Hitmap</a:t>
            </a:r>
            <a:endParaRPr lang="en-US" sz="1050" b="1" dirty="0">
              <a:solidFill>
                <a:srgbClr val="FF0000"/>
              </a:solidFill>
            </a:endParaRPr>
          </a:p>
          <a:p>
            <a:pPr marL="460375" lvl="1" indent="-230188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Pileup and on-time TOT Valid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2-bit TOT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19C33D-35FD-B7CC-7D34-56243B0D11AF}"/>
              </a:ext>
            </a:extLst>
          </p:cNvPr>
          <p:cNvSpPr/>
          <p:nvPr/>
        </p:nvSpPr>
        <p:spPr>
          <a:xfrm>
            <a:off x="1887969" y="1006174"/>
            <a:ext cx="8416062" cy="1089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8D3358-E3D3-094A-F5EB-5B1527788317}"/>
              </a:ext>
            </a:extLst>
          </p:cNvPr>
          <p:cNvSpPr txBox="1"/>
          <p:nvPr/>
        </p:nvSpPr>
        <p:spPr>
          <a:xfrm>
            <a:off x="2015683" y="3827217"/>
            <a:ext cx="307389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2x 36-bit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2-bit info: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Pileup and on-time TOT Valid</a:t>
            </a:r>
          </a:p>
          <a:p>
            <a:pPr marL="460375" lvl="1" indent="-230188">
              <a:buFont typeface="+mj-lt"/>
              <a:buAutoNum type="arabicPeriod"/>
            </a:pPr>
            <a:r>
              <a:rPr lang="en-US" sz="1050" b="1" dirty="0">
                <a:solidFill>
                  <a:srgbClr val="FF0000"/>
                </a:solidFill>
              </a:rPr>
              <a:t>2-bit TOT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A1BE5A-4D98-3786-6BAC-D3C864725352}"/>
              </a:ext>
            </a:extLst>
          </p:cNvPr>
          <p:cNvSpPr txBox="1"/>
          <p:nvPr/>
        </p:nvSpPr>
        <p:spPr>
          <a:xfrm>
            <a:off x="2015683" y="5212211"/>
            <a:ext cx="3073896" cy="12234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/>
              <a:t>1x 72-bit data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UFTOA-10b: bin size 24.4ps covers 25ns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Master Address: 16-bit pixel address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 err="1"/>
              <a:t>Hitmap</a:t>
            </a:r>
            <a:r>
              <a:rPr lang="en-US" sz="1050" dirty="0"/>
              <a:t>: 8-bit around master pixel or super-pixel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TOT_P0, P1, P2 and P3 in super-pixel: 9-bit TOT @320MHz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Pile-up: 1-bit pileup indicator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E0D68E-087B-AA59-C29F-ADF1FDA884E0}"/>
              </a:ext>
            </a:extLst>
          </p:cNvPr>
          <p:cNvSpPr/>
          <p:nvPr/>
        </p:nvSpPr>
        <p:spPr>
          <a:xfrm>
            <a:off x="1887969" y="2162872"/>
            <a:ext cx="8416062" cy="1517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B45A34B-1F71-9132-5DA1-657F331D19CC}"/>
              </a:ext>
            </a:extLst>
          </p:cNvPr>
          <p:cNvSpPr/>
          <p:nvPr/>
        </p:nvSpPr>
        <p:spPr>
          <a:xfrm>
            <a:off x="1887969" y="3770547"/>
            <a:ext cx="8416062" cy="1318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33111E-3518-3227-E314-3E09C0BF7569}"/>
              </a:ext>
            </a:extLst>
          </p:cNvPr>
          <p:cNvSpPr/>
          <p:nvPr/>
        </p:nvSpPr>
        <p:spPr>
          <a:xfrm>
            <a:off x="1887969" y="5194029"/>
            <a:ext cx="8416062" cy="12988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951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close-up of a chart&#10;&#10;Description automatically generated">
            <a:extLst>
              <a:ext uri="{FF2B5EF4-FFF2-40B4-BE49-F238E27FC236}">
                <a16:creationId xmlns:a16="http://schemas.microsoft.com/office/drawing/2014/main" id="{B32E73DE-D13D-7855-EDAE-1D896E41CF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5"/>
          <a:stretch/>
        </p:blipFill>
        <p:spPr>
          <a:xfrm>
            <a:off x="1526541" y="4084474"/>
            <a:ext cx="9144000" cy="16847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9F02E2-6FC5-F73B-DC6C-979B7F08E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IO + DART pads distribution </a:t>
            </a:r>
            <a:r>
              <a:rPr lang="en-US" sz="2000" dirty="0"/>
              <a:t>[preliminary]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23FB49-EFFB-6FE3-21E5-1F0602D4204E}"/>
              </a:ext>
            </a:extLst>
          </p:cNvPr>
          <p:cNvSpPr/>
          <p:nvPr/>
        </p:nvSpPr>
        <p:spPr>
          <a:xfrm>
            <a:off x="4403812" y="3933057"/>
            <a:ext cx="3384376" cy="151216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2520280"/>
                      <a:gd name="connsiteY0" fmla="*/ 0 h 936104"/>
                      <a:gd name="connsiteX1" fmla="*/ 2520280 w 2520280"/>
                      <a:gd name="connsiteY1" fmla="*/ 0 h 936104"/>
                      <a:gd name="connsiteX2" fmla="*/ 2520280 w 2520280"/>
                      <a:gd name="connsiteY2" fmla="*/ 936104 h 936104"/>
                      <a:gd name="connsiteX3" fmla="*/ 0 w 2520280"/>
                      <a:gd name="connsiteY3" fmla="*/ 936104 h 936104"/>
                      <a:gd name="connsiteX4" fmla="*/ 0 w 2520280"/>
                      <a:gd name="connsiteY4" fmla="*/ 0 h 936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20280" h="936104" extrusionOk="0">
                        <a:moveTo>
                          <a:pt x="0" y="0"/>
                        </a:moveTo>
                        <a:cubicBezTo>
                          <a:pt x="371402" y="-154926"/>
                          <a:pt x="1594862" y="93303"/>
                          <a:pt x="2520280" y="0"/>
                        </a:cubicBezTo>
                        <a:cubicBezTo>
                          <a:pt x="2445664" y="368296"/>
                          <a:pt x="2478614" y="647725"/>
                          <a:pt x="2520280" y="936104"/>
                        </a:cubicBezTo>
                        <a:cubicBezTo>
                          <a:pt x="1918330" y="985468"/>
                          <a:pt x="609822" y="1063294"/>
                          <a:pt x="0" y="936104"/>
                        </a:cubicBezTo>
                        <a:cubicBezTo>
                          <a:pt x="-72999" y="503301"/>
                          <a:pt x="82517" y="4470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DART Hybrid (optical)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11BE6F-A925-5B87-4DD8-FC454EB47C41}"/>
              </a:ext>
            </a:extLst>
          </p:cNvPr>
          <p:cNvSpPr/>
          <p:nvPr/>
        </p:nvSpPr>
        <p:spPr>
          <a:xfrm>
            <a:off x="5267908" y="5769260"/>
            <a:ext cx="1548172" cy="54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b="1" dirty="0">
                <a:solidFill>
                  <a:schemeClr val="tx1"/>
                </a:solidFill>
              </a:rPr>
              <a:t>PIC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0E6BFA1-C29F-E58D-6DB3-E994AA074939}"/>
              </a:ext>
            </a:extLst>
          </p:cNvPr>
          <p:cNvCxnSpPr>
            <a:cxnSpLocks/>
          </p:cNvCxnSpPr>
          <p:nvPr/>
        </p:nvCxnSpPr>
        <p:spPr>
          <a:xfrm>
            <a:off x="5267908" y="6236646"/>
            <a:ext cx="1548172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4AC885C-6346-86AE-CC40-5178F06B70F6}"/>
              </a:ext>
            </a:extLst>
          </p:cNvPr>
          <p:cNvSpPr txBox="1"/>
          <p:nvPr/>
        </p:nvSpPr>
        <p:spPr>
          <a:xfrm>
            <a:off x="5719287" y="6081264"/>
            <a:ext cx="648072" cy="15388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000" dirty="0"/>
              <a:t>~2.4 mm</a:t>
            </a:r>
            <a:endParaRPr lang="en-GB" sz="10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70A5F6C-9988-2680-9A96-ABC2428E6B90}"/>
              </a:ext>
            </a:extLst>
          </p:cNvPr>
          <p:cNvCxnSpPr>
            <a:cxnSpLocks/>
          </p:cNvCxnSpPr>
          <p:nvPr/>
        </p:nvCxnSpPr>
        <p:spPr>
          <a:xfrm>
            <a:off x="5639564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A9EB000-AE40-52A7-581E-58061A9E9FB3}"/>
              </a:ext>
            </a:extLst>
          </p:cNvPr>
          <p:cNvCxnSpPr>
            <a:cxnSpLocks/>
          </p:cNvCxnSpPr>
          <p:nvPr/>
        </p:nvCxnSpPr>
        <p:spPr>
          <a:xfrm>
            <a:off x="5706810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61C27B6-FE6D-E4DA-B787-994D4EA6BE82}"/>
              </a:ext>
            </a:extLst>
          </p:cNvPr>
          <p:cNvCxnSpPr>
            <a:cxnSpLocks/>
          </p:cNvCxnSpPr>
          <p:nvPr/>
        </p:nvCxnSpPr>
        <p:spPr>
          <a:xfrm>
            <a:off x="5963600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51CB14D-6652-1AF8-0C56-AD1E7CBD5B89}"/>
              </a:ext>
            </a:extLst>
          </p:cNvPr>
          <p:cNvCxnSpPr>
            <a:cxnSpLocks/>
          </p:cNvCxnSpPr>
          <p:nvPr/>
        </p:nvCxnSpPr>
        <p:spPr>
          <a:xfrm>
            <a:off x="6030846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96B081F-2C37-D403-00BB-253B57E67C21}"/>
              </a:ext>
            </a:extLst>
          </p:cNvPr>
          <p:cNvCxnSpPr>
            <a:cxnSpLocks/>
          </p:cNvCxnSpPr>
          <p:nvPr/>
        </p:nvCxnSpPr>
        <p:spPr>
          <a:xfrm>
            <a:off x="6290017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B597C40-6F58-6217-8D2A-797CC4D75833}"/>
              </a:ext>
            </a:extLst>
          </p:cNvPr>
          <p:cNvCxnSpPr>
            <a:cxnSpLocks/>
          </p:cNvCxnSpPr>
          <p:nvPr/>
        </p:nvCxnSpPr>
        <p:spPr>
          <a:xfrm>
            <a:off x="6357263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8B8D727-6F86-22AE-9E69-F029E18B865B}"/>
              </a:ext>
            </a:extLst>
          </p:cNvPr>
          <p:cNvCxnSpPr>
            <a:cxnSpLocks/>
          </p:cNvCxnSpPr>
          <p:nvPr/>
        </p:nvCxnSpPr>
        <p:spPr>
          <a:xfrm>
            <a:off x="6614053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57F39A-9D24-2D30-759C-FA7695706312}"/>
              </a:ext>
            </a:extLst>
          </p:cNvPr>
          <p:cNvCxnSpPr>
            <a:cxnSpLocks/>
          </p:cNvCxnSpPr>
          <p:nvPr/>
        </p:nvCxnSpPr>
        <p:spPr>
          <a:xfrm>
            <a:off x="6681299" y="5301208"/>
            <a:ext cx="0" cy="5486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860AB38-50C2-C7BC-0DD1-2E47273D1D2D}"/>
              </a:ext>
            </a:extLst>
          </p:cNvPr>
          <p:cNvCxnSpPr>
            <a:cxnSpLocks/>
          </p:cNvCxnSpPr>
          <p:nvPr/>
        </p:nvCxnSpPr>
        <p:spPr>
          <a:xfrm>
            <a:off x="5474119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3DF9553-3AE7-090F-3B25-AF207FC7C7C9}"/>
              </a:ext>
            </a:extLst>
          </p:cNvPr>
          <p:cNvCxnSpPr>
            <a:cxnSpLocks/>
          </p:cNvCxnSpPr>
          <p:nvPr/>
        </p:nvCxnSpPr>
        <p:spPr>
          <a:xfrm>
            <a:off x="5541365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1C1DF4A-8772-DB22-1900-76F4C650BCE8}"/>
              </a:ext>
            </a:extLst>
          </p:cNvPr>
          <p:cNvCxnSpPr>
            <a:cxnSpLocks/>
          </p:cNvCxnSpPr>
          <p:nvPr/>
        </p:nvCxnSpPr>
        <p:spPr>
          <a:xfrm>
            <a:off x="5603560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8469B62-2A21-5FCA-7D1A-8EDBDDA81916}"/>
              </a:ext>
            </a:extLst>
          </p:cNvPr>
          <p:cNvCxnSpPr>
            <a:cxnSpLocks/>
          </p:cNvCxnSpPr>
          <p:nvPr/>
        </p:nvCxnSpPr>
        <p:spPr>
          <a:xfrm>
            <a:off x="5670806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0D9CA27-E141-7586-137B-2673EDD2A9E4}"/>
              </a:ext>
            </a:extLst>
          </p:cNvPr>
          <p:cNvCxnSpPr>
            <a:cxnSpLocks/>
          </p:cNvCxnSpPr>
          <p:nvPr/>
        </p:nvCxnSpPr>
        <p:spPr>
          <a:xfrm>
            <a:off x="5735671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B9FBD92-6CE3-1258-4A53-FD2E39E5B3BA}"/>
              </a:ext>
            </a:extLst>
          </p:cNvPr>
          <p:cNvCxnSpPr>
            <a:cxnSpLocks/>
          </p:cNvCxnSpPr>
          <p:nvPr/>
        </p:nvCxnSpPr>
        <p:spPr>
          <a:xfrm>
            <a:off x="5802917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E5108C-EFAA-825A-6097-F673A31DF91A}"/>
              </a:ext>
            </a:extLst>
          </p:cNvPr>
          <p:cNvCxnSpPr>
            <a:cxnSpLocks/>
          </p:cNvCxnSpPr>
          <p:nvPr/>
        </p:nvCxnSpPr>
        <p:spPr>
          <a:xfrm>
            <a:off x="5865112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45BA74E-49BD-A226-B221-F79725B33682}"/>
              </a:ext>
            </a:extLst>
          </p:cNvPr>
          <p:cNvCxnSpPr>
            <a:cxnSpLocks/>
          </p:cNvCxnSpPr>
          <p:nvPr/>
        </p:nvCxnSpPr>
        <p:spPr>
          <a:xfrm>
            <a:off x="5932358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2AE4AAF-1894-60C8-8AA4-3FAF3E42CB0E}"/>
              </a:ext>
            </a:extLst>
          </p:cNvPr>
          <p:cNvCxnSpPr>
            <a:cxnSpLocks/>
          </p:cNvCxnSpPr>
          <p:nvPr/>
        </p:nvCxnSpPr>
        <p:spPr>
          <a:xfrm>
            <a:off x="5995131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764E855-1898-AE78-3036-5BF7047B22E4}"/>
              </a:ext>
            </a:extLst>
          </p:cNvPr>
          <p:cNvCxnSpPr>
            <a:cxnSpLocks/>
          </p:cNvCxnSpPr>
          <p:nvPr/>
        </p:nvCxnSpPr>
        <p:spPr>
          <a:xfrm>
            <a:off x="6062377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E44DF4A-0571-ED6A-A88C-3785ADAB6EE0}"/>
              </a:ext>
            </a:extLst>
          </p:cNvPr>
          <p:cNvCxnSpPr>
            <a:cxnSpLocks/>
          </p:cNvCxnSpPr>
          <p:nvPr/>
        </p:nvCxnSpPr>
        <p:spPr>
          <a:xfrm>
            <a:off x="6124572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649CE5A-111D-CB11-6656-F62BFA165DAE}"/>
              </a:ext>
            </a:extLst>
          </p:cNvPr>
          <p:cNvCxnSpPr>
            <a:cxnSpLocks/>
          </p:cNvCxnSpPr>
          <p:nvPr/>
        </p:nvCxnSpPr>
        <p:spPr>
          <a:xfrm>
            <a:off x="6191818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41BDD3D-F0EF-F8E7-AC0A-6DC6FFF5FDBF}"/>
              </a:ext>
            </a:extLst>
          </p:cNvPr>
          <p:cNvCxnSpPr>
            <a:cxnSpLocks/>
          </p:cNvCxnSpPr>
          <p:nvPr/>
        </p:nvCxnSpPr>
        <p:spPr>
          <a:xfrm>
            <a:off x="6256683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DF13CB2-4708-E992-C62C-4EDA8D49B467}"/>
              </a:ext>
            </a:extLst>
          </p:cNvPr>
          <p:cNvCxnSpPr>
            <a:cxnSpLocks/>
          </p:cNvCxnSpPr>
          <p:nvPr/>
        </p:nvCxnSpPr>
        <p:spPr>
          <a:xfrm>
            <a:off x="6323929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060BE77-0856-D8A6-34BC-562411848771}"/>
              </a:ext>
            </a:extLst>
          </p:cNvPr>
          <p:cNvCxnSpPr>
            <a:cxnSpLocks/>
          </p:cNvCxnSpPr>
          <p:nvPr/>
        </p:nvCxnSpPr>
        <p:spPr>
          <a:xfrm>
            <a:off x="6386124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48737A5-F240-3605-A8BE-0335620894B0}"/>
              </a:ext>
            </a:extLst>
          </p:cNvPr>
          <p:cNvCxnSpPr>
            <a:cxnSpLocks/>
          </p:cNvCxnSpPr>
          <p:nvPr/>
        </p:nvCxnSpPr>
        <p:spPr>
          <a:xfrm>
            <a:off x="6453370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E2AC3FC-904D-6A21-98A2-D901D6AF4977}"/>
              </a:ext>
            </a:extLst>
          </p:cNvPr>
          <p:cNvCxnSpPr>
            <a:cxnSpLocks/>
          </p:cNvCxnSpPr>
          <p:nvPr/>
        </p:nvCxnSpPr>
        <p:spPr>
          <a:xfrm>
            <a:off x="6518235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F83D020-0A7C-F3EC-2BA9-30F25CF8E205}"/>
              </a:ext>
            </a:extLst>
          </p:cNvPr>
          <p:cNvCxnSpPr>
            <a:cxnSpLocks/>
          </p:cNvCxnSpPr>
          <p:nvPr/>
        </p:nvCxnSpPr>
        <p:spPr>
          <a:xfrm>
            <a:off x="6585481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B0ADD-6CCE-34D6-B427-08761F501BE6}"/>
              </a:ext>
            </a:extLst>
          </p:cNvPr>
          <p:cNvCxnSpPr>
            <a:cxnSpLocks/>
          </p:cNvCxnSpPr>
          <p:nvPr/>
        </p:nvCxnSpPr>
        <p:spPr>
          <a:xfrm>
            <a:off x="6647676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70C76BF-364C-9807-CE4A-837B324ECE09}"/>
              </a:ext>
            </a:extLst>
          </p:cNvPr>
          <p:cNvCxnSpPr>
            <a:cxnSpLocks/>
          </p:cNvCxnSpPr>
          <p:nvPr/>
        </p:nvCxnSpPr>
        <p:spPr>
          <a:xfrm>
            <a:off x="6714922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4AE8150-2AFB-2604-483C-5FA0252DE843}"/>
              </a:ext>
            </a:extLst>
          </p:cNvPr>
          <p:cNvCxnSpPr>
            <a:cxnSpLocks/>
          </p:cNvCxnSpPr>
          <p:nvPr/>
        </p:nvCxnSpPr>
        <p:spPr>
          <a:xfrm>
            <a:off x="6782539" y="4545124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Arrow: Up 58">
            <a:extLst>
              <a:ext uri="{FF2B5EF4-FFF2-40B4-BE49-F238E27FC236}">
                <a16:creationId xmlns:a16="http://schemas.microsoft.com/office/drawing/2014/main" id="{678E6FE8-C994-6C0F-DF14-E68C9ECF833F}"/>
              </a:ext>
            </a:extLst>
          </p:cNvPr>
          <p:cNvSpPr/>
          <p:nvPr/>
        </p:nvSpPr>
        <p:spPr>
          <a:xfrm>
            <a:off x="6387315" y="6282405"/>
            <a:ext cx="132111" cy="17935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Arrow: Up 59">
            <a:extLst>
              <a:ext uri="{FF2B5EF4-FFF2-40B4-BE49-F238E27FC236}">
                <a16:creationId xmlns:a16="http://schemas.microsoft.com/office/drawing/2014/main" id="{78074FCF-83B8-5F52-3AE6-15472B7408F9}"/>
              </a:ext>
            </a:extLst>
          </p:cNvPr>
          <p:cNvSpPr/>
          <p:nvPr/>
        </p:nvSpPr>
        <p:spPr>
          <a:xfrm rot="10800000">
            <a:off x="5653232" y="6276824"/>
            <a:ext cx="132111" cy="17935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close-up of a chart&#10;&#10;Description automatically generated">
            <a:extLst>
              <a:ext uri="{FF2B5EF4-FFF2-40B4-BE49-F238E27FC236}">
                <a16:creationId xmlns:a16="http://schemas.microsoft.com/office/drawing/2014/main" id="{CD8831AE-A1AD-D404-8D99-9F1E5450C5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5"/>
          <a:stretch/>
        </p:blipFill>
        <p:spPr>
          <a:xfrm>
            <a:off x="1522585" y="1269481"/>
            <a:ext cx="9144000" cy="16847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D9366F7-D110-D792-F6FA-5EC9DC5267DB}"/>
              </a:ext>
            </a:extLst>
          </p:cNvPr>
          <p:cNvSpPr/>
          <p:nvPr/>
        </p:nvSpPr>
        <p:spPr>
          <a:xfrm>
            <a:off x="4399856" y="1118064"/>
            <a:ext cx="3384376" cy="151216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2520280"/>
                      <a:gd name="connsiteY0" fmla="*/ 0 h 936104"/>
                      <a:gd name="connsiteX1" fmla="*/ 2520280 w 2520280"/>
                      <a:gd name="connsiteY1" fmla="*/ 0 h 936104"/>
                      <a:gd name="connsiteX2" fmla="*/ 2520280 w 2520280"/>
                      <a:gd name="connsiteY2" fmla="*/ 936104 h 936104"/>
                      <a:gd name="connsiteX3" fmla="*/ 0 w 2520280"/>
                      <a:gd name="connsiteY3" fmla="*/ 936104 h 936104"/>
                      <a:gd name="connsiteX4" fmla="*/ 0 w 2520280"/>
                      <a:gd name="connsiteY4" fmla="*/ 0 h 9361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20280" h="936104" extrusionOk="0">
                        <a:moveTo>
                          <a:pt x="0" y="0"/>
                        </a:moveTo>
                        <a:cubicBezTo>
                          <a:pt x="371402" y="-154926"/>
                          <a:pt x="1594862" y="93303"/>
                          <a:pt x="2520280" y="0"/>
                        </a:cubicBezTo>
                        <a:cubicBezTo>
                          <a:pt x="2445664" y="368296"/>
                          <a:pt x="2478614" y="647725"/>
                          <a:pt x="2520280" y="936104"/>
                        </a:cubicBezTo>
                        <a:cubicBezTo>
                          <a:pt x="1918330" y="985468"/>
                          <a:pt x="609822" y="1063294"/>
                          <a:pt x="0" y="936104"/>
                        </a:cubicBezTo>
                        <a:cubicBezTo>
                          <a:pt x="-72999" y="503301"/>
                          <a:pt x="82517" y="4470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DART Hybrid (</a:t>
            </a:r>
            <a:r>
              <a:rPr lang="en-US" dirty="0" err="1">
                <a:solidFill>
                  <a:schemeClr val="tx1"/>
                </a:solidFill>
              </a:rPr>
              <a:t>elec</a:t>
            </a:r>
            <a:r>
              <a:rPr lang="en-US" dirty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EB9E1B6-4276-797F-8147-B15870020548}"/>
              </a:ext>
            </a:extLst>
          </p:cNvPr>
          <p:cNvGraphicFramePr>
            <a:graphicFrameLocks noGrp="1"/>
          </p:cNvGraphicFramePr>
          <p:nvPr/>
        </p:nvGraphicFramePr>
        <p:xfrm>
          <a:off x="9548428" y="836712"/>
          <a:ext cx="1013166" cy="545976"/>
        </p:xfrm>
        <a:graphic>
          <a:graphicData uri="http://schemas.openxmlformats.org/drawingml/2006/table">
            <a:tbl>
              <a:tblPr/>
              <a:tblGrid>
                <a:gridCol w="603430">
                  <a:extLst>
                    <a:ext uri="{9D8B030D-6E8A-4147-A177-3AD203B41FA5}">
                      <a16:colId xmlns:a16="http://schemas.microsoft.com/office/drawing/2014/main" val="2973941804"/>
                    </a:ext>
                  </a:extLst>
                </a:gridCol>
                <a:gridCol w="409736">
                  <a:extLst>
                    <a:ext uri="{9D8B030D-6E8A-4147-A177-3AD203B41FA5}">
                      <a16:colId xmlns:a16="http://schemas.microsoft.com/office/drawing/2014/main" val="1680636791"/>
                    </a:ext>
                  </a:extLst>
                </a:gridCol>
              </a:tblGrid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538460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VSSA_CORE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638075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697838"/>
                  </a:ext>
                </a:extLst>
              </a:tr>
              <a:tr h="1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VSS_CORE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F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344162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C8DC63-AE1B-9D85-467D-A0356F26128C}"/>
              </a:ext>
            </a:extLst>
          </p:cNvPr>
          <p:cNvCxnSpPr>
            <a:cxnSpLocks/>
          </p:cNvCxnSpPr>
          <p:nvPr/>
        </p:nvCxnSpPr>
        <p:spPr>
          <a:xfrm>
            <a:off x="5635608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1BE8A8-167B-166A-312D-1779BB3120EB}"/>
              </a:ext>
            </a:extLst>
          </p:cNvPr>
          <p:cNvCxnSpPr>
            <a:cxnSpLocks/>
          </p:cNvCxnSpPr>
          <p:nvPr/>
        </p:nvCxnSpPr>
        <p:spPr>
          <a:xfrm>
            <a:off x="5702854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BE6773-4F29-F495-768A-B68FC3197E45}"/>
              </a:ext>
            </a:extLst>
          </p:cNvPr>
          <p:cNvCxnSpPr>
            <a:cxnSpLocks/>
          </p:cNvCxnSpPr>
          <p:nvPr/>
        </p:nvCxnSpPr>
        <p:spPr>
          <a:xfrm>
            <a:off x="5959644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7F3860-C77B-340D-AA99-263560ABC357}"/>
              </a:ext>
            </a:extLst>
          </p:cNvPr>
          <p:cNvCxnSpPr>
            <a:cxnSpLocks/>
          </p:cNvCxnSpPr>
          <p:nvPr/>
        </p:nvCxnSpPr>
        <p:spPr>
          <a:xfrm>
            <a:off x="6026890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E0B7C18-70D6-3BB6-34BD-511BE180009D}"/>
              </a:ext>
            </a:extLst>
          </p:cNvPr>
          <p:cNvCxnSpPr>
            <a:cxnSpLocks/>
          </p:cNvCxnSpPr>
          <p:nvPr/>
        </p:nvCxnSpPr>
        <p:spPr>
          <a:xfrm>
            <a:off x="6286061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B70A577-50C6-E053-7FB3-6B5C0C6112DE}"/>
              </a:ext>
            </a:extLst>
          </p:cNvPr>
          <p:cNvCxnSpPr>
            <a:cxnSpLocks/>
          </p:cNvCxnSpPr>
          <p:nvPr/>
        </p:nvCxnSpPr>
        <p:spPr>
          <a:xfrm>
            <a:off x="6353307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9FB6F0-A2F9-7B39-A846-7D013C5FD21B}"/>
              </a:ext>
            </a:extLst>
          </p:cNvPr>
          <p:cNvCxnSpPr>
            <a:cxnSpLocks/>
          </p:cNvCxnSpPr>
          <p:nvPr/>
        </p:nvCxnSpPr>
        <p:spPr>
          <a:xfrm>
            <a:off x="6610097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B24B11E-9DD1-97A7-F973-CB0AF9AB04F7}"/>
              </a:ext>
            </a:extLst>
          </p:cNvPr>
          <p:cNvCxnSpPr>
            <a:cxnSpLocks/>
          </p:cNvCxnSpPr>
          <p:nvPr/>
        </p:nvCxnSpPr>
        <p:spPr>
          <a:xfrm>
            <a:off x="6677343" y="2124276"/>
            <a:ext cx="0" cy="100584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099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188FC2-99CD-0A5D-5FFF-103AD679053F}"/>
              </a:ext>
            </a:extLst>
          </p:cNvPr>
          <p:cNvSpPr txBox="1">
            <a:spLocks/>
          </p:cNvSpPr>
          <p:nvPr/>
        </p:nvSpPr>
        <p:spPr>
          <a:xfrm>
            <a:off x="542064" y="1181323"/>
            <a:ext cx="6406901" cy="33963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1600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63AB50-4C44-FB9B-9EF6-690EF1DE36E6}"/>
              </a:ext>
            </a:extLst>
          </p:cNvPr>
          <p:cNvGrpSpPr/>
          <p:nvPr/>
        </p:nvGrpSpPr>
        <p:grpSpPr>
          <a:xfrm>
            <a:off x="7558624" y="2909198"/>
            <a:ext cx="4091313" cy="1515803"/>
            <a:chOff x="7081076" y="937443"/>
            <a:chExt cx="4331569" cy="15158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01C3BCC-2D37-2821-ED27-ED5EF08BF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 l="3510" t="54539" b="10060"/>
            <a:stretch>
              <a:fillRect/>
            </a:stretch>
          </p:blipFill>
          <p:spPr>
            <a:xfrm>
              <a:off x="7081351" y="1232352"/>
              <a:ext cx="4331294" cy="122089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CC1AEDD-923C-2EE5-26CD-DB5AA8D4F525}"/>
                </a:ext>
              </a:extLst>
            </p:cNvPr>
            <p:cNvSpPr txBox="1"/>
            <p:nvPr/>
          </p:nvSpPr>
          <p:spPr>
            <a:xfrm>
              <a:off x="7081076" y="937443"/>
              <a:ext cx="4331293" cy="2600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27436" tIns="27436" rIns="27436" bIns="27436" anchor="ctr" anchorCtr="0" compatLnSpc="0">
              <a:spAutoFit/>
            </a:bodyPr>
            <a:lstStyle/>
            <a:p>
              <a:pPr algn="ctr" defTabSz="696864" hangingPunct="0"/>
              <a:r>
                <a:rPr lang="en-US" sz="1200" dirty="0">
                  <a:solidFill>
                    <a:srgbClr val="000000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25.6 Gbps Line Driver (PRBS7)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DB8E14-B97C-9792-6FAE-3FC102AF80D0}"/>
              </a:ext>
            </a:extLst>
          </p:cNvPr>
          <p:cNvGrpSpPr/>
          <p:nvPr/>
        </p:nvGrpSpPr>
        <p:grpSpPr>
          <a:xfrm>
            <a:off x="7558349" y="4595363"/>
            <a:ext cx="4091052" cy="1635075"/>
            <a:chOff x="7081076" y="4056944"/>
            <a:chExt cx="4331569" cy="1635075"/>
          </a:xfrm>
        </p:grpSpPr>
        <p:pic>
          <p:nvPicPr>
            <p:cNvPr id="3" name="Picture Placeholder 2">
              <a:extLst>
                <a:ext uri="{FF2B5EF4-FFF2-40B4-BE49-F238E27FC236}">
                  <a16:creationId xmlns:a16="http://schemas.microsoft.com/office/drawing/2014/main" id="{30CD063A-B084-49EB-EF6C-63945BF29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2842" t="55312" b="5493"/>
            <a:stretch>
              <a:fillRect/>
            </a:stretch>
          </p:blipFill>
          <p:spPr>
            <a:xfrm>
              <a:off x="7081351" y="4350133"/>
              <a:ext cx="4331294" cy="1341886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AE291E7-383E-3A09-466E-2C20CDCEF3BB}"/>
                </a:ext>
              </a:extLst>
            </p:cNvPr>
            <p:cNvSpPr txBox="1"/>
            <p:nvPr/>
          </p:nvSpPr>
          <p:spPr>
            <a:xfrm>
              <a:off x="7081076" y="4056944"/>
              <a:ext cx="4331292" cy="26007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27436" tIns="27436" rIns="27436" bIns="27436" anchor="ctr" anchorCtr="0" compatLnSpc="0">
              <a:spAutoFit/>
            </a:bodyPr>
            <a:lstStyle/>
            <a:p>
              <a:pPr algn="ctr" defTabSz="696864" hangingPunct="0"/>
              <a:r>
                <a:rPr lang="en-US" sz="1200" dirty="0">
                  <a:solidFill>
                    <a:srgbClr val="000000"/>
                  </a:solidFill>
                  <a:latin typeface="Segoe UI Historic" panose="020B0502040204020203" pitchFamily="34" charset="0"/>
                  <a:ea typeface="Segoe UI Historic" panose="020B0502040204020203" pitchFamily="34" charset="0"/>
                  <a:cs typeface="Segoe UI Historic" panose="020B0502040204020203" pitchFamily="34" charset="0"/>
                </a:rPr>
                <a:t>12.8 Gbps Line Driver (PRBS7)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98BCA6-34AD-1EB9-9B50-0DAFE3138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High Speed Transmitter</a:t>
            </a:r>
            <a:endParaRPr lang="LID4096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B27AE9-58C5-34B5-079B-74F522B43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7278" y="922688"/>
            <a:ext cx="1752659" cy="17446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F50AA95-D202-51BD-5464-D0CF5381E8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735143" y="747034"/>
            <a:ext cx="1741560" cy="2095149"/>
          </a:xfrm>
          <a:prstGeom prst="rect">
            <a:avLst/>
          </a:prstGeom>
        </p:spPr>
      </p:pic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3CDC8FA-DEB2-2B1B-D7C9-7BAE66073A67}"/>
              </a:ext>
            </a:extLst>
          </p:cNvPr>
          <p:cNvSpPr txBox="1">
            <a:spLocks/>
          </p:cNvSpPr>
          <p:nvPr/>
        </p:nvSpPr>
        <p:spPr>
          <a:xfrm>
            <a:off x="171995" y="922688"/>
            <a:ext cx="7142573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Designed within EP R&amp;D WP6</a:t>
            </a:r>
          </a:p>
          <a:p>
            <a:pPr marL="357188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>
                <a:solidFill>
                  <a:srgbClr val="6A639A"/>
                </a:solidFill>
              </a:rPr>
              <a:t>Design Status: First Silicon Prototype Available (DART28 Chip)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400" dirty="0"/>
              <a:t>All </a:t>
            </a:r>
            <a:r>
              <a:rPr lang="en-GB" sz="1200" dirty="0"/>
              <a:t>included blocks are fully functional.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Excellent PLL jitter performance demonstrated (random jitter &lt;300 fs rms).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TID X-ray test showed no significant eye quality degradation up to 2 Grad at nominal power supply.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The SEE heavy ion test campaign validated the TDC-based SEE recovery mechanism, preventing PLL unlocks.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Successful integration and data transmission with silicon photonics demonstrated.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Data transmission performance degraded at 25.6 Gbps (data-dependent jitter) due to Power Delivery Network limitations.</a:t>
            </a:r>
          </a:p>
          <a:p>
            <a:pPr marL="1165226" lvl="2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Issue understood. Addressing it will require close collaboration between the ASIC design team and the module design team.</a:t>
            </a:r>
          </a:p>
          <a:p>
            <a:pPr marL="357188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i="1" dirty="0">
                <a:solidFill>
                  <a:srgbClr val="6A639A"/>
                </a:solidFill>
              </a:rPr>
              <a:t>Next Steps: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Increase modulation voltage (3.6V?) for micro ring modulator.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Add temperature control unit for wavelength stabilization.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Improve on-chip Power Delivery Network (PDN).</a:t>
            </a:r>
          </a:p>
          <a:p>
            <a:pPr marL="809626" lvl="1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200" dirty="0"/>
              <a:t>Adapt data path and configuration interfaces to align with PicoPix project requirements.</a:t>
            </a:r>
          </a:p>
          <a:p>
            <a:pPr marL="357188" indent="-357188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dirty="0"/>
              <a:t>WP6 ASIC design roadmap is aligned with PicoPix project.</a:t>
            </a:r>
            <a:endParaRPr lang="en-GB" sz="1800" dirty="0"/>
          </a:p>
          <a:p>
            <a:pPr marL="630238" lvl="1" indent="-273050">
              <a:lnSpc>
                <a:spcPct val="100000"/>
              </a:lnSpc>
              <a:spcBef>
                <a:spcPts val="0"/>
              </a:spcBef>
            </a:pPr>
            <a:endParaRPr lang="en-GB" sz="1400" dirty="0"/>
          </a:p>
          <a:p>
            <a:pPr marL="177800" indent="-273050">
              <a:lnSpc>
                <a:spcPct val="100000"/>
              </a:lnSpc>
              <a:spcBef>
                <a:spcPts val="0"/>
              </a:spcBef>
            </a:pPr>
            <a:endParaRPr lang="en-GB" sz="1400" dirty="0"/>
          </a:p>
          <a:p>
            <a:pPr marL="177800" indent="-273050">
              <a:lnSpc>
                <a:spcPct val="100000"/>
              </a:lnSpc>
              <a:spcBef>
                <a:spcPts val="0"/>
              </a:spcBef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1262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49460-AC59-F6C2-6484-1A31E935A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Analog FE in PicoPix </a:t>
            </a:r>
            <a:r>
              <a:rPr lang="en-US" sz="1600" dirty="0"/>
              <a:t>by Viros Sriskaran</a:t>
            </a:r>
            <a:br>
              <a:rPr lang="en-US" dirty="0"/>
            </a:b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682DC73-985E-74A5-4F0F-AF5C992B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9" y="2804882"/>
            <a:ext cx="8467502" cy="363640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3F0AD05-FFEC-1423-260D-11FBA795D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522" y="2680015"/>
            <a:ext cx="2334886" cy="2211574"/>
          </a:xfrm>
          <a:prstGeom prst="rect">
            <a:avLst/>
          </a:prstGeom>
        </p:spPr>
      </p:pic>
      <p:sp>
        <p:nvSpPr>
          <p:cNvPr id="4" name="Content Placeholder 40">
            <a:extLst>
              <a:ext uri="{FF2B5EF4-FFF2-40B4-BE49-F238E27FC236}">
                <a16:creationId xmlns:a16="http://schemas.microsoft.com/office/drawing/2014/main" id="{12674D3F-8EE8-CEBC-0172-FFCACD6E09D9}"/>
              </a:ext>
            </a:extLst>
          </p:cNvPr>
          <p:cNvSpPr txBox="1">
            <a:spLocks/>
          </p:cNvSpPr>
          <p:nvPr/>
        </p:nvSpPr>
        <p:spPr>
          <a:xfrm>
            <a:off x="574592" y="941440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Analog Islands (2x2):</a:t>
            </a:r>
          </a:p>
          <a:p>
            <a:pPr lvl="1"/>
            <a:r>
              <a:rPr lang="en-US" dirty="0"/>
              <a:t>~30 µW/pixel and </a:t>
            </a:r>
            <a:r>
              <a:rPr lang="en-US" dirty="0">
                <a:sym typeface="Wingdings" panose="05000000000000000000" pitchFamily="2" charset="2"/>
              </a:rPr>
              <a:t> Qin-</a:t>
            </a:r>
            <a:r>
              <a:rPr lang="en-US" dirty="0" err="1">
                <a:sym typeface="Wingdings" panose="05000000000000000000" pitchFamily="2" charset="2"/>
              </a:rPr>
              <a:t>thr</a:t>
            </a:r>
            <a:r>
              <a:rPr lang="en-US" dirty="0">
                <a:sym typeface="Wingdings" panose="05000000000000000000" pitchFamily="2" charset="2"/>
              </a:rPr>
              <a:t>&gt;~4ke-  &lt;25 ps</a:t>
            </a:r>
            <a:r>
              <a:rPr lang="en-US" baseline="-25000" dirty="0">
                <a:sym typeface="Wingdings" panose="05000000000000000000" pitchFamily="2" charset="2"/>
              </a:rPr>
              <a:t>RMS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Optimized for negative input charges (e-)</a:t>
            </a:r>
            <a:endParaRPr lang="en-US" dirty="0"/>
          </a:p>
          <a:p>
            <a:pPr lvl="1"/>
            <a:r>
              <a:rPr lang="en-US" dirty="0"/>
              <a:t>7-bit threshold DAC</a:t>
            </a:r>
          </a:p>
          <a:p>
            <a:pPr lvl="1"/>
            <a:r>
              <a:rPr lang="en-US" dirty="0"/>
              <a:t>Novel on-pixel biasing power drop compensation</a:t>
            </a:r>
          </a:p>
        </p:txBody>
      </p:sp>
    </p:spTree>
    <p:extLst>
      <p:ext uri="{BB962C8B-B14F-4D97-AF65-F5344CB8AC3E}">
        <p14:creationId xmlns:p14="http://schemas.microsoft.com/office/powerpoint/2010/main" val="155715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5E10E9-402C-ED80-A581-AC830EEAF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design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C8947-9B55-4EB9-E6EC-9CC57A73FC65}"/>
              </a:ext>
            </a:extLst>
          </p:cNvPr>
          <p:cNvSpPr txBox="1"/>
          <p:nvPr/>
        </p:nvSpPr>
        <p:spPr>
          <a:xfrm>
            <a:off x="689052" y="790113"/>
            <a:ext cx="10813896" cy="655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Picopix is a 256 x 256 pixels particle tracking detector readout ASIC with &lt; 30 ps</a:t>
            </a:r>
            <a:r>
              <a:rPr lang="en-GB" sz="1600" baseline="-25000" dirty="0">
                <a:latin typeface="Segoe UI" panose="020B0502040204020203" pitchFamily="34" charset="0"/>
                <a:cs typeface="Segoe UI" panose="020B0502040204020203" pitchFamily="34" charset="0"/>
              </a:rPr>
              <a:t>rms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timing resolution,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on-chip clustering and data reduction, and readout up to 3.9 ∙10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9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clusters ∙ s 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–1</a:t>
            </a:r>
            <a:endParaRPr lang="LID4096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B9EAF0-C57C-B06B-F92A-E53926A6F46D}"/>
              </a:ext>
            </a:extLst>
          </p:cNvPr>
          <p:cNvGrpSpPr/>
          <p:nvPr/>
        </p:nvGrpSpPr>
        <p:grpSpPr>
          <a:xfrm>
            <a:off x="1351532" y="1961852"/>
            <a:ext cx="10053838" cy="4162388"/>
            <a:chOff x="1299962" y="1378173"/>
            <a:chExt cx="10053838" cy="416238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D502821-258B-3878-3A2B-F6AB5FD6516B}"/>
                </a:ext>
              </a:extLst>
            </p:cNvPr>
            <p:cNvGrpSpPr/>
            <p:nvPr/>
          </p:nvGrpSpPr>
          <p:grpSpPr>
            <a:xfrm>
              <a:off x="1395209" y="1551248"/>
              <a:ext cx="9958591" cy="3989313"/>
              <a:chOff x="1395209" y="1551248"/>
              <a:chExt cx="9958591" cy="3989313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8CE5ADD8-08BD-4CC1-30CA-AB11A028DDDB}"/>
                  </a:ext>
                </a:extLst>
              </p:cNvPr>
              <p:cNvSpPr/>
              <p:nvPr/>
            </p:nvSpPr>
            <p:spPr>
              <a:xfrm>
                <a:off x="1395209" y="1551248"/>
                <a:ext cx="9958591" cy="3989313"/>
              </a:xfrm>
              <a:prstGeom prst="roundRect">
                <a:avLst>
                  <a:gd name="adj" fmla="val 6868"/>
                </a:avLst>
              </a:prstGeom>
              <a:ln w="12700">
                <a:solidFill>
                  <a:srgbClr val="6A639A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pic>
            <p:nvPicPr>
              <p:cNvPr id="9" name="Picture 10" descr="http://cds.cern.ch/record/2801027/files/202202-021_335.jpg?subformat=icon-1440">
                <a:extLst>
                  <a:ext uri="{FF2B5EF4-FFF2-40B4-BE49-F238E27FC236}">
                    <a16:creationId xmlns:a16="http://schemas.microsoft.com/office/drawing/2014/main" id="{6976E7AC-EFA2-FA8F-7F3B-4B18384757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134"/>
              <a:stretch/>
            </p:blipFill>
            <p:spPr bwMode="auto">
              <a:xfrm>
                <a:off x="2459264" y="2331782"/>
                <a:ext cx="2864447" cy="22424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74EF5B8-FEBA-97BB-9150-B835B7A23BF8}"/>
                  </a:ext>
                </a:extLst>
              </p:cNvPr>
              <p:cNvGrpSpPr/>
              <p:nvPr/>
            </p:nvGrpSpPr>
            <p:grpSpPr>
              <a:xfrm>
                <a:off x="1510714" y="3925044"/>
                <a:ext cx="2068285" cy="1298223"/>
                <a:chOff x="3760415" y="3169064"/>
                <a:chExt cx="4026650" cy="2815027"/>
              </a:xfrm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160937B1-2222-99FB-1952-CBB269786CAB}"/>
                    </a:ext>
                  </a:extLst>
                </p:cNvPr>
                <p:cNvSpPr/>
                <p:nvPr/>
              </p:nvSpPr>
              <p:spPr>
                <a:xfrm>
                  <a:off x="4179444" y="3234836"/>
                  <a:ext cx="3179553" cy="25330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18" name="Content Placeholder 20">
                  <a:extLst>
                    <a:ext uri="{FF2B5EF4-FFF2-40B4-BE49-F238E27FC236}">
                      <a16:creationId xmlns:a16="http://schemas.microsoft.com/office/drawing/2014/main" id="{4D5B6907-C7E8-3220-3881-7AD7E40197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0609"/>
                <a:stretch/>
              </p:blipFill>
              <p:spPr>
                <a:xfrm>
                  <a:off x="3760415" y="3169064"/>
                  <a:ext cx="4026650" cy="2815027"/>
                </a:xfrm>
                <a:prstGeom prst="rect">
                  <a:avLst/>
                </a:prstGeom>
              </p:spPr>
            </p:pic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43AA01E-7EA4-9EC1-D4B0-F5E6362479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636514" y="1973988"/>
                <a:ext cx="5404483" cy="3332764"/>
              </a:xfrm>
              <a:prstGeom prst="rect">
                <a:avLst/>
              </a:prstGeom>
            </p:spPr>
          </p:pic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69E0B47-FB81-F862-5E83-034D88D774C9}"/>
                </a:ext>
              </a:extLst>
            </p:cNvPr>
            <p:cNvSpPr/>
            <p:nvPr/>
          </p:nvSpPr>
          <p:spPr>
            <a:xfrm>
              <a:off x="1299962" y="1378173"/>
              <a:ext cx="7134546" cy="407473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51EA363-B074-260D-9D72-3F57C77262D9}"/>
              </a:ext>
            </a:extLst>
          </p:cNvPr>
          <p:cNvSpPr txBox="1">
            <a:spLocks/>
          </p:cNvSpPr>
          <p:nvPr/>
        </p:nvSpPr>
        <p:spPr>
          <a:xfrm>
            <a:off x="689052" y="1587576"/>
            <a:ext cx="10515600" cy="4536664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Calibri" panose="020F0502020204030204" pitchFamily="34" charset="0"/>
              <a:buNone/>
            </a:pP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Target of the design: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Demonstrate the feasibility for a possible upgrade of the LHCb VELO Detector</a:t>
            </a:r>
            <a:endParaRPr lang="en-GB" sz="1600" dirty="0">
              <a:solidFill>
                <a:srgbClr val="6A639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187325" indent="0">
              <a:spcBef>
                <a:spcPts val="600"/>
              </a:spcBef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8266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0A20F-4DDC-D423-21BC-E81DD940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Analog Front-end</a:t>
            </a:r>
            <a:endParaRPr lang="LID4096" dirty="0"/>
          </a:p>
        </p:txBody>
      </p:sp>
      <p:pic>
        <p:nvPicPr>
          <p:cNvPr id="4" name="Picture 3" descr="A group of squares with green and blue lines&#10;&#10;Description automatically generated">
            <a:extLst>
              <a:ext uri="{FF2B5EF4-FFF2-40B4-BE49-F238E27FC236}">
                <a16:creationId xmlns:a16="http://schemas.microsoft.com/office/drawing/2014/main" id="{55E9E7E2-40D2-1C70-CDBC-EB318FAF29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8" r="24948"/>
          <a:stretch/>
        </p:blipFill>
        <p:spPr>
          <a:xfrm>
            <a:off x="808468" y="1079510"/>
            <a:ext cx="5395999" cy="50799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ED975F-925C-3179-9A0E-D29F132CF42E}"/>
              </a:ext>
            </a:extLst>
          </p:cNvPr>
          <p:cNvSpPr txBox="1"/>
          <p:nvPr/>
        </p:nvSpPr>
        <p:spPr>
          <a:xfrm>
            <a:off x="847512" y="3059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BF7F2"/>
                </a:solidFill>
              </a:rPr>
              <a:t>Digital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9B73BE-F495-42B6-349F-8DEAC546D828}"/>
              </a:ext>
            </a:extLst>
          </p:cNvPr>
          <p:cNvGrpSpPr/>
          <p:nvPr/>
        </p:nvGrpSpPr>
        <p:grpSpPr>
          <a:xfrm>
            <a:off x="6983721" y="1079510"/>
            <a:ext cx="4352082" cy="5079944"/>
            <a:chOff x="6967959" y="1158810"/>
            <a:chExt cx="4352082" cy="507994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D98C69D-352B-ADCE-AC6D-BB0381012E34}"/>
                </a:ext>
              </a:extLst>
            </p:cNvPr>
            <p:cNvGrpSpPr/>
            <p:nvPr/>
          </p:nvGrpSpPr>
          <p:grpSpPr>
            <a:xfrm>
              <a:off x="8133694" y="1158810"/>
              <a:ext cx="3140048" cy="3288694"/>
              <a:chOff x="7892143" y="1079510"/>
              <a:chExt cx="2872840" cy="3225295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4AE707B-4154-4FE1-0D19-1A503C1D420D}"/>
                  </a:ext>
                </a:extLst>
              </p:cNvPr>
              <p:cNvSpPr/>
              <p:nvPr/>
            </p:nvSpPr>
            <p:spPr>
              <a:xfrm>
                <a:off x="8742950" y="1240971"/>
                <a:ext cx="1903278" cy="301534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 descr="A black screen with white rectangles&#10;&#10;Description automatically generated">
                <a:extLst>
                  <a:ext uri="{FF2B5EF4-FFF2-40B4-BE49-F238E27FC236}">
                    <a16:creationId xmlns:a16="http://schemas.microsoft.com/office/drawing/2014/main" id="{D719DA8C-27A0-4007-B6B3-740367D6E4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561" t="10261" r="1359" b="2145"/>
              <a:stretch/>
            </p:blipFill>
            <p:spPr>
              <a:xfrm>
                <a:off x="7892143" y="1079510"/>
                <a:ext cx="2872840" cy="3225295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B38A59-7178-58E4-98ED-F0B71A1B1D1B}"/>
                </a:ext>
              </a:extLst>
            </p:cNvPr>
            <p:cNvSpPr/>
            <p:nvPr/>
          </p:nvSpPr>
          <p:spPr>
            <a:xfrm>
              <a:off x="7214817" y="1683115"/>
              <a:ext cx="872579" cy="9144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Buffering structure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1B840F-2EFD-D97A-EA9C-F5BAC8F21663}"/>
                </a:ext>
              </a:extLst>
            </p:cNvPr>
            <p:cNvSpPr/>
            <p:nvPr/>
          </p:nvSpPr>
          <p:spPr>
            <a:xfrm>
              <a:off x="7214816" y="4771055"/>
              <a:ext cx="872579" cy="561576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Analog EOC</a:t>
              </a:r>
            </a:p>
          </p:txBody>
        </p:sp>
        <p:sp>
          <p:nvSpPr>
            <p:cNvPr id="10" name="Rounded Rectangle 10">
              <a:extLst>
                <a:ext uri="{FF2B5EF4-FFF2-40B4-BE49-F238E27FC236}">
                  <a16:creationId xmlns:a16="http://schemas.microsoft.com/office/drawing/2014/main" id="{AC40C28E-504D-0F3B-56E3-384A5A8616E4}"/>
                </a:ext>
              </a:extLst>
            </p:cNvPr>
            <p:cNvSpPr/>
            <p:nvPr/>
          </p:nvSpPr>
          <p:spPr>
            <a:xfrm>
              <a:off x="7214817" y="5526542"/>
              <a:ext cx="872579" cy="598713"/>
            </a:xfrm>
            <a:prstGeom prst="round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8-bit DACs</a:t>
              </a:r>
            </a:p>
          </p:txBody>
        </p:sp>
        <p:sp>
          <p:nvSpPr>
            <p:cNvPr id="11" name="Rounded Rectangle 14">
              <a:extLst>
                <a:ext uri="{FF2B5EF4-FFF2-40B4-BE49-F238E27FC236}">
                  <a16:creationId xmlns:a16="http://schemas.microsoft.com/office/drawing/2014/main" id="{E411D875-C5F7-0D0A-86C3-2CB5C16D5FAA}"/>
                </a:ext>
              </a:extLst>
            </p:cNvPr>
            <p:cNvSpPr/>
            <p:nvPr/>
          </p:nvSpPr>
          <p:spPr>
            <a:xfrm>
              <a:off x="6967959" y="1158810"/>
              <a:ext cx="4352082" cy="3367995"/>
            </a:xfrm>
            <a:prstGeom prst="roundRect">
              <a:avLst>
                <a:gd name="adj" fmla="val 763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6">
              <a:extLst>
                <a:ext uri="{FF2B5EF4-FFF2-40B4-BE49-F238E27FC236}">
                  <a16:creationId xmlns:a16="http://schemas.microsoft.com/office/drawing/2014/main" id="{E7002E17-A118-DB2E-550E-4433D2E26ED0}"/>
                </a:ext>
              </a:extLst>
            </p:cNvPr>
            <p:cNvSpPr/>
            <p:nvPr/>
          </p:nvSpPr>
          <p:spPr>
            <a:xfrm>
              <a:off x="6967959" y="4647240"/>
              <a:ext cx="4352082" cy="1591514"/>
            </a:xfrm>
            <a:prstGeom prst="roundRect">
              <a:avLst>
                <a:gd name="adj" fmla="val 16473"/>
              </a:avLst>
            </a:prstGeom>
            <a:ln w="1905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853B558-E6EB-9061-6B5E-36981240CD89}"/>
                </a:ext>
              </a:extLst>
            </p:cNvPr>
            <p:cNvCxnSpPr>
              <a:stCxn id="9" idx="0"/>
              <a:endCxn id="8" idx="2"/>
            </p:cNvCxnSpPr>
            <p:nvPr/>
          </p:nvCxnSpPr>
          <p:spPr>
            <a:xfrm flipV="1">
              <a:off x="7651106" y="2597515"/>
              <a:ext cx="1" cy="217354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D2B95BC-3242-ADA2-F134-927B9BF1D249}"/>
                </a:ext>
              </a:extLst>
            </p:cNvPr>
            <p:cNvCxnSpPr>
              <a:cxnSpLocks/>
              <a:stCxn id="10" idx="0"/>
              <a:endCxn id="9" idx="2"/>
            </p:cNvCxnSpPr>
            <p:nvPr/>
          </p:nvCxnSpPr>
          <p:spPr>
            <a:xfrm flipH="1" flipV="1">
              <a:off x="7651106" y="5332631"/>
              <a:ext cx="1" cy="19391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lg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8EFB4B-34AA-0236-51E9-1B12301BE936}"/>
                </a:ext>
              </a:extLst>
            </p:cNvPr>
            <p:cNvSpPr txBox="1"/>
            <p:nvPr/>
          </p:nvSpPr>
          <p:spPr>
            <a:xfrm>
              <a:off x="7051460" y="1253754"/>
              <a:ext cx="21644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6A639A"/>
                  </a:solidFill>
                </a:rPr>
                <a:t>ANALOG PIXEL ISLAND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705685-D4E0-1D47-2896-1F395671658F}"/>
                </a:ext>
              </a:extLst>
            </p:cNvPr>
            <p:cNvSpPr txBox="1"/>
            <p:nvPr/>
          </p:nvSpPr>
          <p:spPr>
            <a:xfrm>
              <a:off x="8981954" y="4767680"/>
              <a:ext cx="21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6A639A"/>
                  </a:solidFill>
                </a:rPr>
                <a:t>PERIPHERY</a:t>
              </a: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C914BE-329D-6E3F-F134-250FFB62BFD2}"/>
              </a:ext>
            </a:extLst>
          </p:cNvPr>
          <p:cNvCxnSpPr>
            <a:stCxn id="4" idx="0"/>
            <a:endCxn id="4" idx="2"/>
          </p:cNvCxnSpPr>
          <p:nvPr/>
        </p:nvCxnSpPr>
        <p:spPr>
          <a:xfrm>
            <a:off x="3506468" y="1079510"/>
            <a:ext cx="0" cy="5079944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D7C4C6-734E-9C8D-4581-29C5C144DCF4}"/>
              </a:ext>
            </a:extLst>
          </p:cNvPr>
          <p:cNvCxnSpPr>
            <a:cxnSpLocks/>
            <a:stCxn id="4" idx="1"/>
            <a:endCxn id="4" idx="3"/>
          </p:cNvCxnSpPr>
          <p:nvPr/>
        </p:nvCxnSpPr>
        <p:spPr>
          <a:xfrm>
            <a:off x="808468" y="3619482"/>
            <a:ext cx="5395999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305231-835A-85F9-856C-0A066C1DAC84}"/>
              </a:ext>
            </a:extLst>
          </p:cNvPr>
          <p:cNvCxnSpPr>
            <a:cxnSpLocks/>
          </p:cNvCxnSpPr>
          <p:nvPr/>
        </p:nvCxnSpPr>
        <p:spPr>
          <a:xfrm>
            <a:off x="2702027" y="1966232"/>
            <a:ext cx="163203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33570CA-6A29-AF65-233E-ED822C2E7277}"/>
              </a:ext>
            </a:extLst>
          </p:cNvPr>
          <p:cNvCxnSpPr>
            <a:cxnSpLocks/>
          </p:cNvCxnSpPr>
          <p:nvPr/>
        </p:nvCxnSpPr>
        <p:spPr>
          <a:xfrm>
            <a:off x="2702027" y="5288056"/>
            <a:ext cx="163203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9795F7-3219-EB4C-511A-D78BC698B7A2}"/>
              </a:ext>
            </a:extLst>
          </p:cNvPr>
          <p:cNvCxnSpPr>
            <a:cxnSpLocks/>
          </p:cNvCxnSpPr>
          <p:nvPr/>
        </p:nvCxnSpPr>
        <p:spPr>
          <a:xfrm rot="16200000">
            <a:off x="999555" y="3637482"/>
            <a:ext cx="169200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358D48-540E-65AB-7245-DF71A17164B9}"/>
              </a:ext>
            </a:extLst>
          </p:cNvPr>
          <p:cNvCxnSpPr>
            <a:cxnSpLocks/>
          </p:cNvCxnSpPr>
          <p:nvPr/>
        </p:nvCxnSpPr>
        <p:spPr>
          <a:xfrm rot="16200000">
            <a:off x="4351032" y="3637482"/>
            <a:ext cx="1692000" cy="0"/>
          </a:xfrm>
          <a:prstGeom prst="line">
            <a:avLst/>
          </a:prstGeom>
          <a:ln w="9525">
            <a:solidFill>
              <a:srgbClr val="CFD5D3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247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FF6D6-A1AE-F220-337A-012C30FE1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Sub-pixel resolution</a:t>
            </a:r>
          </a:p>
        </p:txBody>
      </p:sp>
      <p:pic>
        <p:nvPicPr>
          <p:cNvPr id="1025" name="Picture 1" descr="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Ink Drawings&#10;">
            <a:extLst>
              <a:ext uri="{FF2B5EF4-FFF2-40B4-BE49-F238E27FC236}">
                <a16:creationId xmlns:a16="http://schemas.microsoft.com/office/drawing/2014/main" id="{BE3F148B-2A08-2955-99CA-2A29A49EF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349" y="229340"/>
            <a:ext cx="3630413" cy="629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preview url image">
            <a:extLst>
              <a:ext uri="{FF2B5EF4-FFF2-40B4-BE49-F238E27FC236}">
                <a16:creationId xmlns:a16="http://schemas.microsoft.com/office/drawing/2014/main" id="{F7074824-ECC4-C179-3B18-DC294D6268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99556" y="3276600"/>
            <a:ext cx="4148844" cy="325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 descr="A chart with numbers and rainbow colored lines&#10;&#10;Description automatically generated with medium confidence">
            <a:extLst>
              <a:ext uri="{FF2B5EF4-FFF2-40B4-BE49-F238E27FC236}">
                <a16:creationId xmlns:a16="http://schemas.microsoft.com/office/drawing/2014/main" id="{18E032AB-D1AA-6DCD-13A2-3EAC347AD1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3" t="11188" r="24903" b="73996"/>
          <a:stretch/>
        </p:blipFill>
        <p:spPr>
          <a:xfrm>
            <a:off x="2433678" y="3271932"/>
            <a:ext cx="4717421" cy="316648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DF5627B-CD55-EE82-1D55-0FC5EFDACB01}"/>
              </a:ext>
            </a:extLst>
          </p:cNvPr>
          <p:cNvGrpSpPr/>
          <p:nvPr/>
        </p:nvGrpSpPr>
        <p:grpSpPr>
          <a:xfrm>
            <a:off x="1856921" y="3534497"/>
            <a:ext cx="5053870" cy="2700300"/>
            <a:chOff x="251520" y="3457902"/>
            <a:chExt cx="5053870" cy="27003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7C14C53-5C8D-8BE5-1D66-692DB70492CB}"/>
                </a:ext>
              </a:extLst>
            </p:cNvPr>
            <p:cNvSpPr/>
            <p:nvPr/>
          </p:nvSpPr>
          <p:spPr>
            <a:xfrm>
              <a:off x="3059832" y="3940214"/>
              <a:ext cx="1800000" cy="180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prstDash val="sysDot"/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2667EEF-4CFB-07BB-9531-1F69BD89D6F9}"/>
                </a:ext>
              </a:extLst>
            </p:cNvPr>
            <p:cNvSpPr/>
            <p:nvPr/>
          </p:nvSpPr>
          <p:spPr>
            <a:xfrm>
              <a:off x="251520" y="3940214"/>
              <a:ext cx="1800000" cy="1800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M[x][y]</a:t>
              </a:r>
            </a:p>
            <a:p>
              <a:pPr algn="ctr"/>
              <a:r>
                <a:rPr lang="en-US" dirty="0"/>
                <a:t>+</a:t>
              </a:r>
            </a:p>
            <a:p>
              <a:pPr algn="ctr"/>
              <a:r>
                <a:rPr lang="en-US" dirty="0" err="1"/>
                <a:t>hitmap</a:t>
              </a: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AEE69-727A-80EF-FD08-8B99A658E5F3}"/>
                </a:ext>
              </a:extLst>
            </p:cNvPr>
            <p:cNvSpPr/>
            <p:nvPr/>
          </p:nvSpPr>
          <p:spPr>
            <a:xfrm>
              <a:off x="35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M[x][y+1]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8495970-F8FB-469F-3697-482EB68AF586}"/>
                </a:ext>
              </a:extLst>
            </p:cNvPr>
            <p:cNvSpPr/>
            <p:nvPr/>
          </p:nvSpPr>
          <p:spPr>
            <a:xfrm>
              <a:off x="26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M[x-1][y+1]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4FCB655-D545-41DC-793E-03A050803E13}"/>
                </a:ext>
              </a:extLst>
            </p:cNvPr>
            <p:cNvSpPr/>
            <p:nvPr/>
          </p:nvSpPr>
          <p:spPr>
            <a:xfrm>
              <a:off x="35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M[x][y]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57FB1C-D9EE-3478-B467-3AE3DE2ACDA5}"/>
                </a:ext>
              </a:extLst>
            </p:cNvPr>
            <p:cNvSpPr/>
            <p:nvPr/>
          </p:nvSpPr>
          <p:spPr>
            <a:xfrm>
              <a:off x="26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M[x-1][y]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366AA14-0AD2-1DD1-2872-334985B64DFC}"/>
                </a:ext>
              </a:extLst>
            </p:cNvPr>
            <p:cNvSpPr/>
            <p:nvPr/>
          </p:nvSpPr>
          <p:spPr>
            <a:xfrm>
              <a:off x="35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M[x][y-1]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D530D5D-BA2C-93CE-077B-FBB759BE6B41}"/>
                </a:ext>
              </a:extLst>
            </p:cNvPr>
            <p:cNvSpPr/>
            <p:nvPr/>
          </p:nvSpPr>
          <p:spPr>
            <a:xfrm>
              <a:off x="26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M[x-1][y-1]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4F38CA0-1C4B-C34D-6513-B277314DF940}"/>
                </a:ext>
              </a:extLst>
            </p:cNvPr>
            <p:cNvSpPr/>
            <p:nvPr/>
          </p:nvSpPr>
          <p:spPr>
            <a:xfrm>
              <a:off x="4405390" y="34579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M[x+1][y+1]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43B25B-FAEA-EA72-88E9-6D5EE4697A32}"/>
                </a:ext>
              </a:extLst>
            </p:cNvPr>
            <p:cNvSpPr/>
            <p:nvPr/>
          </p:nvSpPr>
          <p:spPr>
            <a:xfrm>
              <a:off x="4405390" y="43580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M[x+1][y]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D45C9B1-333A-EB95-83E0-B6A4BB4CD8AB}"/>
                </a:ext>
              </a:extLst>
            </p:cNvPr>
            <p:cNvSpPr/>
            <p:nvPr/>
          </p:nvSpPr>
          <p:spPr>
            <a:xfrm>
              <a:off x="4405390" y="5258202"/>
              <a:ext cx="900000" cy="90000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highlight>
                    <a:srgbClr val="FFFF00"/>
                  </a:highlight>
                </a:rPr>
                <a:t>M[x+1][y-1]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3A620B5-918C-B375-6C61-DFD518864ED7}"/>
                </a:ext>
              </a:extLst>
            </p:cNvPr>
            <p:cNvCxnSpPr/>
            <p:nvPr/>
          </p:nvCxnSpPr>
          <p:spPr>
            <a:xfrm>
              <a:off x="2195736" y="4833156"/>
              <a:ext cx="28803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7201AC4-CE49-D2D2-1B39-6A9A323509F9}"/>
              </a:ext>
            </a:extLst>
          </p:cNvPr>
          <p:cNvSpPr txBox="1">
            <a:spLocks/>
          </p:cNvSpPr>
          <p:nvPr/>
        </p:nvSpPr>
        <p:spPr>
          <a:xfrm>
            <a:off x="1465729" y="1084947"/>
            <a:ext cx="7086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Built in combinatorial algorithm to calculate center of gravity based on </a:t>
            </a:r>
            <a:r>
              <a:rPr lang="en-US" b="1" dirty="0"/>
              <a:t>Master + </a:t>
            </a:r>
            <a:r>
              <a:rPr lang="en-US" b="1" dirty="0" err="1"/>
              <a:t>hitmap</a:t>
            </a:r>
            <a:endParaRPr lang="en-US" b="1" dirty="0"/>
          </a:p>
          <a:p>
            <a:r>
              <a:rPr lang="en-US" dirty="0"/>
              <a:t>Selectable </a:t>
            </a:r>
            <a:r>
              <a:rPr lang="en-US" b="1" dirty="0"/>
              <a:t>weight</a:t>
            </a:r>
            <a:r>
              <a:rPr lang="en-US" dirty="0"/>
              <a:t> of Master allows to tune algorithm</a:t>
            </a:r>
          </a:p>
          <a:p>
            <a:r>
              <a:rPr lang="en-US" dirty="0"/>
              <a:t>For a 256x256 array </a:t>
            </a:r>
            <a:r>
              <a:rPr lang="en-US" dirty="0">
                <a:sym typeface="Wingdings" panose="05000000000000000000" pitchFamily="2" charset="2"/>
              </a:rPr>
              <a:t> 512x512 array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16-bit + 8-bit </a:t>
            </a:r>
            <a:r>
              <a:rPr lang="en-US" dirty="0">
                <a:sym typeface="Wingdings" panose="05000000000000000000" pitchFamily="2" charset="2"/>
              </a:rPr>
              <a:t> 18-bit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1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8" descr="A diagram of a region&#10;&#10;Description automatically generated">
            <a:extLst>
              <a:ext uri="{FF2B5EF4-FFF2-40B4-BE49-F238E27FC236}">
                <a16:creationId xmlns:a16="http://schemas.microsoft.com/office/drawing/2014/main" id="{256913B2-B25B-2B9E-7432-31EDA62CE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8063" y="316765"/>
            <a:ext cx="3296839" cy="3748906"/>
          </a:xfrm>
          <a:prstGeom prst="rect">
            <a:avLst/>
          </a:prstGeom>
          <a:noFill/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D7371C-9C69-6900-2284-963A57945A0B}"/>
              </a:ext>
            </a:extLst>
          </p:cNvPr>
          <p:cNvGrpSpPr/>
          <p:nvPr/>
        </p:nvGrpSpPr>
        <p:grpSpPr>
          <a:xfrm>
            <a:off x="5396753" y="4057836"/>
            <a:ext cx="6678714" cy="2585734"/>
            <a:chOff x="6313160" y="4418685"/>
            <a:chExt cx="5565083" cy="215634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31CC75F-8B22-83EC-F67D-24699C92DC3B}"/>
                </a:ext>
              </a:extLst>
            </p:cNvPr>
            <p:cNvSpPr/>
            <p:nvPr/>
          </p:nvSpPr>
          <p:spPr>
            <a:xfrm>
              <a:off x="6313160" y="4507075"/>
              <a:ext cx="3197311" cy="1781361"/>
            </a:xfrm>
            <a:custGeom>
              <a:avLst/>
              <a:gdLst>
                <a:gd name="connsiteX0" fmla="*/ 0 w 3197311"/>
                <a:gd name="connsiteY0" fmla="*/ 0 h 1781361"/>
                <a:gd name="connsiteX1" fmla="*/ 639462 w 3197311"/>
                <a:gd name="connsiteY1" fmla="*/ 0 h 1781361"/>
                <a:gd name="connsiteX2" fmla="*/ 1342871 w 3197311"/>
                <a:gd name="connsiteY2" fmla="*/ 0 h 1781361"/>
                <a:gd name="connsiteX3" fmla="*/ 1918387 w 3197311"/>
                <a:gd name="connsiteY3" fmla="*/ 0 h 1781361"/>
                <a:gd name="connsiteX4" fmla="*/ 2589822 w 3197311"/>
                <a:gd name="connsiteY4" fmla="*/ 0 h 1781361"/>
                <a:gd name="connsiteX5" fmla="*/ 3197311 w 3197311"/>
                <a:gd name="connsiteY5" fmla="*/ 0 h 1781361"/>
                <a:gd name="connsiteX6" fmla="*/ 3197311 w 3197311"/>
                <a:gd name="connsiteY6" fmla="*/ 593787 h 1781361"/>
                <a:gd name="connsiteX7" fmla="*/ 3197311 w 3197311"/>
                <a:gd name="connsiteY7" fmla="*/ 1205388 h 1781361"/>
                <a:gd name="connsiteX8" fmla="*/ 3197311 w 3197311"/>
                <a:gd name="connsiteY8" fmla="*/ 1781361 h 1781361"/>
                <a:gd name="connsiteX9" fmla="*/ 2557849 w 3197311"/>
                <a:gd name="connsiteY9" fmla="*/ 1781361 h 1781361"/>
                <a:gd name="connsiteX10" fmla="*/ 1918387 w 3197311"/>
                <a:gd name="connsiteY10" fmla="*/ 1781361 h 1781361"/>
                <a:gd name="connsiteX11" fmla="*/ 1246951 w 3197311"/>
                <a:gd name="connsiteY11" fmla="*/ 1781361 h 1781361"/>
                <a:gd name="connsiteX12" fmla="*/ 703408 w 3197311"/>
                <a:gd name="connsiteY12" fmla="*/ 1781361 h 1781361"/>
                <a:gd name="connsiteX13" fmla="*/ 0 w 3197311"/>
                <a:gd name="connsiteY13" fmla="*/ 1781361 h 1781361"/>
                <a:gd name="connsiteX14" fmla="*/ 0 w 3197311"/>
                <a:gd name="connsiteY14" fmla="*/ 1223201 h 1781361"/>
                <a:gd name="connsiteX15" fmla="*/ 0 w 3197311"/>
                <a:gd name="connsiteY15" fmla="*/ 629414 h 1781361"/>
                <a:gd name="connsiteX16" fmla="*/ 0 w 3197311"/>
                <a:gd name="connsiteY16" fmla="*/ 0 h 178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97311" h="1781361" extrusionOk="0">
                  <a:moveTo>
                    <a:pt x="0" y="0"/>
                  </a:moveTo>
                  <a:cubicBezTo>
                    <a:pt x="142205" y="14511"/>
                    <a:pt x="422050" y="-482"/>
                    <a:pt x="639462" y="0"/>
                  </a:cubicBezTo>
                  <a:cubicBezTo>
                    <a:pt x="856874" y="482"/>
                    <a:pt x="1156693" y="27463"/>
                    <a:pt x="1342871" y="0"/>
                  </a:cubicBezTo>
                  <a:cubicBezTo>
                    <a:pt x="1529049" y="-27463"/>
                    <a:pt x="1776848" y="-27754"/>
                    <a:pt x="1918387" y="0"/>
                  </a:cubicBezTo>
                  <a:cubicBezTo>
                    <a:pt x="2059926" y="27754"/>
                    <a:pt x="2400997" y="32184"/>
                    <a:pt x="2589822" y="0"/>
                  </a:cubicBezTo>
                  <a:cubicBezTo>
                    <a:pt x="2778647" y="-32184"/>
                    <a:pt x="2924298" y="-18472"/>
                    <a:pt x="3197311" y="0"/>
                  </a:cubicBezTo>
                  <a:cubicBezTo>
                    <a:pt x="3172545" y="161049"/>
                    <a:pt x="3208333" y="338834"/>
                    <a:pt x="3197311" y="593787"/>
                  </a:cubicBezTo>
                  <a:cubicBezTo>
                    <a:pt x="3186289" y="848740"/>
                    <a:pt x="3204997" y="1014508"/>
                    <a:pt x="3197311" y="1205388"/>
                  </a:cubicBezTo>
                  <a:cubicBezTo>
                    <a:pt x="3189625" y="1396268"/>
                    <a:pt x="3199122" y="1549203"/>
                    <a:pt x="3197311" y="1781361"/>
                  </a:cubicBezTo>
                  <a:cubicBezTo>
                    <a:pt x="2877602" y="1807499"/>
                    <a:pt x="2734535" y="1763354"/>
                    <a:pt x="2557849" y="1781361"/>
                  </a:cubicBezTo>
                  <a:cubicBezTo>
                    <a:pt x="2381163" y="1799368"/>
                    <a:pt x="2175870" y="1770987"/>
                    <a:pt x="1918387" y="1781361"/>
                  </a:cubicBezTo>
                  <a:cubicBezTo>
                    <a:pt x="1660904" y="1791735"/>
                    <a:pt x="1498707" y="1764689"/>
                    <a:pt x="1246951" y="1781361"/>
                  </a:cubicBezTo>
                  <a:cubicBezTo>
                    <a:pt x="995195" y="1798033"/>
                    <a:pt x="841311" y="1794220"/>
                    <a:pt x="703408" y="1781361"/>
                  </a:cubicBezTo>
                  <a:cubicBezTo>
                    <a:pt x="565505" y="1768502"/>
                    <a:pt x="147496" y="1778083"/>
                    <a:pt x="0" y="1781361"/>
                  </a:cubicBezTo>
                  <a:cubicBezTo>
                    <a:pt x="-8271" y="1549438"/>
                    <a:pt x="12522" y="1435873"/>
                    <a:pt x="0" y="1223201"/>
                  </a:cubicBezTo>
                  <a:cubicBezTo>
                    <a:pt x="-12522" y="1010529"/>
                    <a:pt x="-16301" y="850288"/>
                    <a:pt x="0" y="629414"/>
                  </a:cubicBezTo>
                  <a:cubicBezTo>
                    <a:pt x="16301" y="408540"/>
                    <a:pt x="8914" y="307856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accent1"/>
              </a:solidFill>
              <a:prstDash val="sysDot"/>
              <a:extLst>
                <a:ext uri="{C807C97D-BFC1-408E-A445-0C87EB9F89A2}">
                  <ask:lineSketchStyleProps xmlns:ask="http://schemas.microsoft.com/office/drawing/2018/sketchyshapes" sd="3374459056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b="1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FC2769A-E82E-B92B-4C57-3FA96148CAF8}"/>
                </a:ext>
              </a:extLst>
            </p:cNvPr>
            <p:cNvGrpSpPr/>
            <p:nvPr/>
          </p:nvGrpSpPr>
          <p:grpSpPr>
            <a:xfrm>
              <a:off x="9974954" y="4580268"/>
              <a:ext cx="1887079" cy="1602613"/>
              <a:chOff x="5560586" y="1746147"/>
              <a:chExt cx="2264844" cy="221319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0006043-427B-852F-1F4A-2BE2381774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089224" y="1746147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2460E09-A9F0-64B8-7E2A-F0C2C2619C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5560586" y="2167042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4BD4030-5E61-E2A4-7073-E1C8D908FF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768155" y="2449962"/>
                <a:ext cx="1057275" cy="1127125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B302FA6-2756-9888-915A-7F08F8D640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0235" t="10727" r="9769" b="13108"/>
              <a:stretch/>
            </p:blipFill>
            <p:spPr>
              <a:xfrm>
                <a:off x="6029514" y="2832219"/>
                <a:ext cx="1057275" cy="1127125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F54A8E-43DF-DF89-8013-2BA1BE403015}"/>
                </a:ext>
              </a:extLst>
            </p:cNvPr>
            <p:cNvSpPr txBox="1"/>
            <p:nvPr/>
          </p:nvSpPr>
          <p:spPr>
            <a:xfrm>
              <a:off x="10290820" y="6413445"/>
              <a:ext cx="158742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dirty="0"/>
                <a:t>Out-of-order hit packets </a:t>
              </a:r>
              <a:endParaRPr lang="en-GB" sz="105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FDA0645-0F2A-D431-261F-5058364ACCBE}"/>
                </a:ext>
              </a:extLst>
            </p:cNvPr>
            <p:cNvSpPr/>
            <p:nvPr/>
          </p:nvSpPr>
          <p:spPr>
            <a:xfrm>
              <a:off x="8390784" y="5023969"/>
              <a:ext cx="837445" cy="874946"/>
            </a:xfrm>
            <a:custGeom>
              <a:avLst/>
              <a:gdLst>
                <a:gd name="connsiteX0" fmla="*/ 0 w 837445"/>
                <a:gd name="connsiteY0" fmla="*/ 0 h 874946"/>
                <a:gd name="connsiteX1" fmla="*/ 418723 w 837445"/>
                <a:gd name="connsiteY1" fmla="*/ 0 h 874946"/>
                <a:gd name="connsiteX2" fmla="*/ 837445 w 837445"/>
                <a:gd name="connsiteY2" fmla="*/ 0 h 874946"/>
                <a:gd name="connsiteX3" fmla="*/ 837445 w 837445"/>
                <a:gd name="connsiteY3" fmla="*/ 419974 h 874946"/>
                <a:gd name="connsiteX4" fmla="*/ 837445 w 837445"/>
                <a:gd name="connsiteY4" fmla="*/ 874946 h 874946"/>
                <a:gd name="connsiteX5" fmla="*/ 427097 w 837445"/>
                <a:gd name="connsiteY5" fmla="*/ 874946 h 874946"/>
                <a:gd name="connsiteX6" fmla="*/ 0 w 837445"/>
                <a:gd name="connsiteY6" fmla="*/ 874946 h 874946"/>
                <a:gd name="connsiteX7" fmla="*/ 0 w 837445"/>
                <a:gd name="connsiteY7" fmla="*/ 454972 h 874946"/>
                <a:gd name="connsiteX8" fmla="*/ 0 w 837445"/>
                <a:gd name="connsiteY8" fmla="*/ 0 h 87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7445" h="874946" extrusionOk="0">
                  <a:moveTo>
                    <a:pt x="0" y="0"/>
                  </a:moveTo>
                  <a:cubicBezTo>
                    <a:pt x="174461" y="15717"/>
                    <a:pt x="218238" y="-9775"/>
                    <a:pt x="418723" y="0"/>
                  </a:cubicBezTo>
                  <a:cubicBezTo>
                    <a:pt x="619208" y="9775"/>
                    <a:pt x="661195" y="11853"/>
                    <a:pt x="837445" y="0"/>
                  </a:cubicBezTo>
                  <a:cubicBezTo>
                    <a:pt x="850062" y="181831"/>
                    <a:pt x="857127" y="304448"/>
                    <a:pt x="837445" y="419974"/>
                  </a:cubicBezTo>
                  <a:cubicBezTo>
                    <a:pt x="817763" y="535500"/>
                    <a:pt x="844495" y="716108"/>
                    <a:pt x="837445" y="874946"/>
                  </a:cubicBezTo>
                  <a:cubicBezTo>
                    <a:pt x="712739" y="855033"/>
                    <a:pt x="625663" y="855132"/>
                    <a:pt x="427097" y="874946"/>
                  </a:cubicBezTo>
                  <a:cubicBezTo>
                    <a:pt x="228531" y="894760"/>
                    <a:pt x="171648" y="865756"/>
                    <a:pt x="0" y="874946"/>
                  </a:cubicBezTo>
                  <a:cubicBezTo>
                    <a:pt x="1890" y="688277"/>
                    <a:pt x="13624" y="655063"/>
                    <a:pt x="0" y="454972"/>
                  </a:cubicBezTo>
                  <a:cubicBezTo>
                    <a:pt x="-13624" y="254881"/>
                    <a:pt x="14783" y="167426"/>
                    <a:pt x="0" y="0"/>
                  </a:cubicBezTo>
                  <a:close/>
                </a:path>
              </a:pathLst>
            </a:custGeom>
            <a:noFill/>
            <a:ln w="12700">
              <a:solidFill>
                <a:schemeClr val="accent1"/>
              </a:solidFill>
              <a:extLst>
                <a:ext uri="{C807C97D-BFC1-408E-A445-0C87EB9F89A2}">
                  <ask:lineSketchStyleProps xmlns:ask="http://schemas.microsoft.com/office/drawing/2018/sketchyshapes" sd="3374459056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chemeClr val="tx1"/>
                  </a:solidFill>
                </a:rPr>
                <a:t>Event</a:t>
              </a:r>
              <a:br>
                <a:rPr lang="en-US" sz="1350" b="1" dirty="0">
                  <a:solidFill>
                    <a:schemeClr val="tx1"/>
                  </a:solidFill>
                </a:rPr>
              </a:br>
              <a:r>
                <a:rPr lang="en-US" sz="1350" b="1" dirty="0">
                  <a:solidFill>
                    <a:schemeClr val="tx1"/>
                  </a:solidFill>
                </a:rPr>
                <a:t>Sorter</a:t>
              </a:r>
              <a:endParaRPr lang="it-IT" sz="1350" b="1" dirty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 descr="A screenshot of a phone&#10;&#10;Description automatically generated">
              <a:extLst>
                <a:ext uri="{FF2B5EF4-FFF2-40B4-BE49-F238E27FC236}">
                  <a16:creationId xmlns:a16="http://schemas.microsoft.com/office/drawing/2014/main" id="{1CB54AA9-62D8-5EB0-EACB-A75086F7D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9400" y="4824339"/>
              <a:ext cx="1030276" cy="112867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E31117-3B22-C7C5-5584-B5526FA580A2}"/>
                </a:ext>
              </a:extLst>
            </p:cNvPr>
            <p:cNvSpPr txBox="1"/>
            <p:nvPr/>
          </p:nvSpPr>
          <p:spPr>
            <a:xfrm>
              <a:off x="6449839" y="6005244"/>
              <a:ext cx="1605621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dirty="0"/>
                <a:t>Event frame of hit packets</a:t>
              </a:r>
              <a:endParaRPr lang="en-GB" sz="1050" dirty="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016639C7-BCA3-DD0D-D8A0-68EC19B72B3E}"/>
                </a:ext>
              </a:extLst>
            </p:cNvPr>
            <p:cNvSpPr/>
            <p:nvPr/>
          </p:nvSpPr>
          <p:spPr>
            <a:xfrm rot="10800000">
              <a:off x="9328894" y="5274810"/>
              <a:ext cx="331645" cy="214977"/>
            </a:xfrm>
            <a:custGeom>
              <a:avLst/>
              <a:gdLst>
                <a:gd name="connsiteX0" fmla="*/ 0 w 331645"/>
                <a:gd name="connsiteY0" fmla="*/ 53744 h 214977"/>
                <a:gd name="connsiteX1" fmla="*/ 224157 w 331645"/>
                <a:gd name="connsiteY1" fmla="*/ 53744 h 214977"/>
                <a:gd name="connsiteX2" fmla="*/ 224157 w 331645"/>
                <a:gd name="connsiteY2" fmla="*/ 0 h 214977"/>
                <a:gd name="connsiteX3" fmla="*/ 331645 w 331645"/>
                <a:gd name="connsiteY3" fmla="*/ 107489 h 214977"/>
                <a:gd name="connsiteX4" fmla="*/ 224157 w 331645"/>
                <a:gd name="connsiteY4" fmla="*/ 214977 h 214977"/>
                <a:gd name="connsiteX5" fmla="*/ 224157 w 331645"/>
                <a:gd name="connsiteY5" fmla="*/ 161233 h 214977"/>
                <a:gd name="connsiteX6" fmla="*/ 0 w 331645"/>
                <a:gd name="connsiteY6" fmla="*/ 161233 h 214977"/>
                <a:gd name="connsiteX7" fmla="*/ 0 w 331645"/>
                <a:gd name="connsiteY7" fmla="*/ 53744 h 21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645" h="214977" fill="none" extrusionOk="0">
                  <a:moveTo>
                    <a:pt x="0" y="53744"/>
                  </a:moveTo>
                  <a:cubicBezTo>
                    <a:pt x="83482" y="59282"/>
                    <a:pt x="150687" y="48708"/>
                    <a:pt x="224157" y="53744"/>
                  </a:cubicBezTo>
                  <a:cubicBezTo>
                    <a:pt x="225341" y="34482"/>
                    <a:pt x="226621" y="21856"/>
                    <a:pt x="224157" y="0"/>
                  </a:cubicBezTo>
                  <a:cubicBezTo>
                    <a:pt x="253456" y="34738"/>
                    <a:pt x="311770" y="82425"/>
                    <a:pt x="331645" y="107489"/>
                  </a:cubicBezTo>
                  <a:cubicBezTo>
                    <a:pt x="289147" y="154879"/>
                    <a:pt x="258940" y="181879"/>
                    <a:pt x="224157" y="214977"/>
                  </a:cubicBezTo>
                  <a:cubicBezTo>
                    <a:pt x="221584" y="195831"/>
                    <a:pt x="225650" y="178205"/>
                    <a:pt x="224157" y="161233"/>
                  </a:cubicBezTo>
                  <a:cubicBezTo>
                    <a:pt x="139889" y="167589"/>
                    <a:pt x="96667" y="165396"/>
                    <a:pt x="0" y="161233"/>
                  </a:cubicBezTo>
                  <a:cubicBezTo>
                    <a:pt x="4379" y="120864"/>
                    <a:pt x="-422" y="92480"/>
                    <a:pt x="0" y="53744"/>
                  </a:cubicBezTo>
                  <a:close/>
                </a:path>
                <a:path w="331645" h="214977" stroke="0" extrusionOk="0">
                  <a:moveTo>
                    <a:pt x="0" y="53744"/>
                  </a:moveTo>
                  <a:cubicBezTo>
                    <a:pt x="94821" y="52350"/>
                    <a:pt x="177852" y="64404"/>
                    <a:pt x="224157" y="53744"/>
                  </a:cubicBezTo>
                  <a:cubicBezTo>
                    <a:pt x="226488" y="42333"/>
                    <a:pt x="222698" y="18753"/>
                    <a:pt x="224157" y="0"/>
                  </a:cubicBezTo>
                  <a:cubicBezTo>
                    <a:pt x="246383" y="25644"/>
                    <a:pt x="299793" y="69708"/>
                    <a:pt x="331645" y="107489"/>
                  </a:cubicBezTo>
                  <a:cubicBezTo>
                    <a:pt x="306335" y="139194"/>
                    <a:pt x="276230" y="168925"/>
                    <a:pt x="224157" y="214977"/>
                  </a:cubicBezTo>
                  <a:cubicBezTo>
                    <a:pt x="225273" y="190415"/>
                    <a:pt x="222067" y="187598"/>
                    <a:pt x="224157" y="161233"/>
                  </a:cubicBezTo>
                  <a:cubicBezTo>
                    <a:pt x="173321" y="166344"/>
                    <a:pt x="66401" y="156402"/>
                    <a:pt x="0" y="161233"/>
                  </a:cubicBezTo>
                  <a:cubicBezTo>
                    <a:pt x="1077" y="135218"/>
                    <a:pt x="2899" y="101736"/>
                    <a:pt x="0" y="537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>
              <a:extLst>
                <a:ext uri="{C807C97D-BFC1-408E-A445-0C87EB9F89A2}">
                  <ask:lineSketchStyleProps xmlns:ask="http://schemas.microsoft.com/office/drawing/2018/sketchyshapes" sd="4256928423">
                    <a:prstGeom prst="rightArrow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35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B2ACA99-9A97-ED49-9E27-A1C061E38E7D}"/>
                </a:ext>
              </a:extLst>
            </p:cNvPr>
            <p:cNvSpPr txBox="1"/>
            <p:nvPr/>
          </p:nvSpPr>
          <p:spPr>
            <a:xfrm>
              <a:off x="7653984" y="4899134"/>
              <a:ext cx="636134" cy="323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Off-Chip </a:t>
              </a:r>
            </a:p>
            <a:p>
              <a:pPr algn="ctr"/>
              <a:r>
                <a:rPr lang="en-US" sz="1050" dirty="0"/>
                <a:t>Datalinks</a:t>
              </a:r>
              <a:endParaRPr lang="en-GB" sz="1050" dirty="0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38A69041-BE24-227C-FC9A-5CB490414B1A}"/>
                </a:ext>
              </a:extLst>
            </p:cNvPr>
            <p:cNvSpPr/>
            <p:nvPr/>
          </p:nvSpPr>
          <p:spPr>
            <a:xfrm rot="10800000">
              <a:off x="7798489" y="5274532"/>
              <a:ext cx="331645" cy="214977"/>
            </a:xfrm>
            <a:custGeom>
              <a:avLst/>
              <a:gdLst>
                <a:gd name="connsiteX0" fmla="*/ 0 w 331645"/>
                <a:gd name="connsiteY0" fmla="*/ 53744 h 214977"/>
                <a:gd name="connsiteX1" fmla="*/ 224157 w 331645"/>
                <a:gd name="connsiteY1" fmla="*/ 53744 h 214977"/>
                <a:gd name="connsiteX2" fmla="*/ 224157 w 331645"/>
                <a:gd name="connsiteY2" fmla="*/ 0 h 214977"/>
                <a:gd name="connsiteX3" fmla="*/ 331645 w 331645"/>
                <a:gd name="connsiteY3" fmla="*/ 107489 h 214977"/>
                <a:gd name="connsiteX4" fmla="*/ 224157 w 331645"/>
                <a:gd name="connsiteY4" fmla="*/ 214977 h 214977"/>
                <a:gd name="connsiteX5" fmla="*/ 224157 w 331645"/>
                <a:gd name="connsiteY5" fmla="*/ 161233 h 214977"/>
                <a:gd name="connsiteX6" fmla="*/ 0 w 331645"/>
                <a:gd name="connsiteY6" fmla="*/ 161233 h 214977"/>
                <a:gd name="connsiteX7" fmla="*/ 0 w 331645"/>
                <a:gd name="connsiteY7" fmla="*/ 53744 h 21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645" h="214977" fill="none" extrusionOk="0">
                  <a:moveTo>
                    <a:pt x="0" y="53744"/>
                  </a:moveTo>
                  <a:cubicBezTo>
                    <a:pt x="83482" y="59282"/>
                    <a:pt x="150687" y="48708"/>
                    <a:pt x="224157" y="53744"/>
                  </a:cubicBezTo>
                  <a:cubicBezTo>
                    <a:pt x="225341" y="34482"/>
                    <a:pt x="226621" y="21856"/>
                    <a:pt x="224157" y="0"/>
                  </a:cubicBezTo>
                  <a:cubicBezTo>
                    <a:pt x="253456" y="34738"/>
                    <a:pt x="311770" y="82425"/>
                    <a:pt x="331645" y="107489"/>
                  </a:cubicBezTo>
                  <a:cubicBezTo>
                    <a:pt x="289147" y="154879"/>
                    <a:pt x="258940" y="181879"/>
                    <a:pt x="224157" y="214977"/>
                  </a:cubicBezTo>
                  <a:cubicBezTo>
                    <a:pt x="221584" y="195831"/>
                    <a:pt x="225650" y="178205"/>
                    <a:pt x="224157" y="161233"/>
                  </a:cubicBezTo>
                  <a:cubicBezTo>
                    <a:pt x="139889" y="167589"/>
                    <a:pt x="96667" y="165396"/>
                    <a:pt x="0" y="161233"/>
                  </a:cubicBezTo>
                  <a:cubicBezTo>
                    <a:pt x="4379" y="120864"/>
                    <a:pt x="-422" y="92480"/>
                    <a:pt x="0" y="53744"/>
                  </a:cubicBezTo>
                  <a:close/>
                </a:path>
                <a:path w="331645" h="214977" stroke="0" extrusionOk="0">
                  <a:moveTo>
                    <a:pt x="0" y="53744"/>
                  </a:moveTo>
                  <a:cubicBezTo>
                    <a:pt x="94821" y="52350"/>
                    <a:pt x="177852" y="64404"/>
                    <a:pt x="224157" y="53744"/>
                  </a:cubicBezTo>
                  <a:cubicBezTo>
                    <a:pt x="226488" y="42333"/>
                    <a:pt x="222698" y="18753"/>
                    <a:pt x="224157" y="0"/>
                  </a:cubicBezTo>
                  <a:cubicBezTo>
                    <a:pt x="246383" y="25644"/>
                    <a:pt x="299793" y="69708"/>
                    <a:pt x="331645" y="107489"/>
                  </a:cubicBezTo>
                  <a:cubicBezTo>
                    <a:pt x="306335" y="139194"/>
                    <a:pt x="276230" y="168925"/>
                    <a:pt x="224157" y="214977"/>
                  </a:cubicBezTo>
                  <a:cubicBezTo>
                    <a:pt x="225273" y="190415"/>
                    <a:pt x="222067" y="187598"/>
                    <a:pt x="224157" y="161233"/>
                  </a:cubicBezTo>
                  <a:cubicBezTo>
                    <a:pt x="173321" y="166344"/>
                    <a:pt x="66401" y="156402"/>
                    <a:pt x="0" y="161233"/>
                  </a:cubicBezTo>
                  <a:cubicBezTo>
                    <a:pt x="1077" y="135218"/>
                    <a:pt x="2899" y="101736"/>
                    <a:pt x="0" y="537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>
              <a:extLst>
                <a:ext uri="{C807C97D-BFC1-408E-A445-0C87EB9F89A2}">
                  <ask:lineSketchStyleProps xmlns:ask="http://schemas.microsoft.com/office/drawing/2018/sketchyshapes" sd="4256928423">
                    <a:prstGeom prst="rightArrow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350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ABB6D0-B1E3-CD5C-EB1F-0E6C6A8C362F}"/>
                </a:ext>
              </a:extLst>
            </p:cNvPr>
            <p:cNvSpPr txBox="1"/>
            <p:nvPr/>
          </p:nvSpPr>
          <p:spPr>
            <a:xfrm>
              <a:off x="8157979" y="4418685"/>
              <a:ext cx="1170914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b="1" dirty="0"/>
                <a:t>Proposed solution</a:t>
              </a:r>
              <a:endParaRPr lang="en-GB" sz="1050" b="1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709347-C3BF-1633-6563-40371EB51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+mn-lt"/>
              </a:rPr>
              <a:t>Event sorting</a:t>
            </a:r>
          </a:p>
        </p:txBody>
      </p:sp>
      <p:sp>
        <p:nvSpPr>
          <p:cNvPr id="4" name="Content Placeholder 21">
            <a:extLst>
              <a:ext uri="{FF2B5EF4-FFF2-40B4-BE49-F238E27FC236}">
                <a16:creationId xmlns:a16="http://schemas.microsoft.com/office/drawing/2014/main" id="{7474F2FE-A8FC-C4A2-8C5A-9018F4791D1F}"/>
              </a:ext>
            </a:extLst>
          </p:cNvPr>
          <p:cNvSpPr txBox="1">
            <a:spLocks/>
          </p:cNvSpPr>
          <p:nvPr/>
        </p:nvSpPr>
        <p:spPr>
          <a:xfrm>
            <a:off x="688131" y="1145463"/>
            <a:ext cx="7317351" cy="265427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Problem</a:t>
            </a:r>
            <a:r>
              <a:rPr lang="en-US" sz="1800" dirty="0"/>
              <a:t>: Data-driven readout provides out-of-order packets</a:t>
            </a:r>
          </a:p>
          <a:p>
            <a:r>
              <a:rPr lang="en-US" sz="1800" b="1" dirty="0"/>
              <a:t>Proposed solution: </a:t>
            </a:r>
            <a:r>
              <a:rPr lang="en-US" sz="1800" dirty="0"/>
              <a:t>Design an on-chip Event sorter module that accumulates hit packets over time and groups them in bins based on event tag </a:t>
            </a:r>
          </a:p>
          <a:p>
            <a:r>
              <a:rPr lang="en-US" sz="1800" b="1" dirty="0"/>
              <a:t>Goals</a:t>
            </a:r>
            <a:r>
              <a:rPr lang="en-US" sz="1800" dirty="0"/>
              <a:t>:</a:t>
            </a:r>
          </a:p>
          <a:p>
            <a:pPr lvl="1"/>
            <a:r>
              <a:rPr lang="en-GB" dirty="0"/>
              <a:t>Ordered packet readout</a:t>
            </a:r>
          </a:p>
          <a:p>
            <a:pPr lvl="1"/>
            <a:r>
              <a:rPr lang="en-GB" dirty="0"/>
              <a:t>Fixed latency</a:t>
            </a:r>
          </a:p>
          <a:p>
            <a:pPr lvl="1"/>
            <a:r>
              <a:rPr lang="en-GB" dirty="0"/>
              <a:t>Data reduction</a:t>
            </a:r>
            <a:endParaRPr lang="en-US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751339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95C6F107-4D54-367F-2DC4-2A1573FA966C}"/>
              </a:ext>
            </a:extLst>
          </p:cNvPr>
          <p:cNvSpPr/>
          <p:nvPr/>
        </p:nvSpPr>
        <p:spPr>
          <a:xfrm>
            <a:off x="674698" y="2146121"/>
            <a:ext cx="11064185" cy="3722330"/>
          </a:xfrm>
          <a:prstGeom prst="wedgeRoundRectCallout">
            <a:avLst>
              <a:gd name="adj1" fmla="val 32017"/>
              <a:gd name="adj2" fmla="val -54325"/>
              <a:gd name="adj3" fmla="val 16667"/>
            </a:avLst>
          </a:prstGeom>
          <a:solidFill>
            <a:srgbClr val="E6E2DE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B4F8C266-DE63-BF07-8209-A0B60F2FA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788833"/>
              </p:ext>
            </p:extLst>
          </p:nvPr>
        </p:nvGraphicFramePr>
        <p:xfrm>
          <a:off x="996972" y="2401038"/>
          <a:ext cx="4249451" cy="337210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6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2622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1841960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Technology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65nm – 10 metal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Pixel Size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55 x 55 µm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718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Pixel arrangement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4-side </a:t>
                      </a:r>
                      <a:r>
                        <a:rPr lang="en-GB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buttable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512 x 448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Sensitive area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6.94</a:t>
                      </a: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cm</a:t>
                      </a:r>
                      <a:r>
                        <a:rPr lang="en-GB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198359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Historic" panose="020B0502040204020203" pitchFamily="34" charset="0"/>
                          <a:ea typeface="Segoe UI Historic" panose="020B0502040204020203" pitchFamily="34" charset="0"/>
                          <a:cs typeface="Segoe UI Historic" panose="020B0502040204020203" pitchFamily="34" charset="0"/>
                        </a:rPr>
                        <a:t>Readout Modes</a:t>
                      </a:r>
                      <a:endParaRPr lang="en-GB" sz="1200" b="0">
                        <a:effectLst/>
                        <a:latin typeface="Segoe UI Historic" panose="020B0502040204020203" pitchFamily="34" charset="0"/>
                        <a:ea typeface="Segoe UI Historic" panose="020B0502040204020203" pitchFamily="34" charset="0"/>
                        <a:cs typeface="Segoe UI Historic" panose="020B0502040204020203" pitchFamily="34" charset="0"/>
                      </a:endParaRPr>
                    </a:p>
                  </a:txBody>
                  <a:tcPr marL="51435" marR="51435" marT="0" marB="0" vert="vert27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(Tracking)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Mode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TOT and TOA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Event Packet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64-bit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3.58x10</a:t>
                      </a:r>
                      <a:r>
                        <a:rPr lang="en-GB" sz="1200" b="0" baseline="3000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6</a:t>
                      </a:r>
                      <a:r>
                        <a:rPr lang="en-GB" sz="1200" b="0" baseline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hits/mm</a:t>
                      </a:r>
                      <a:r>
                        <a:rPr lang="en-GB" sz="1200" b="0" baseline="3000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/s</a:t>
                      </a:r>
                      <a:endParaRPr lang="en-GB" sz="1200" b="0" baseline="300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</a:t>
                      </a:r>
                      <a:r>
                        <a:rPr lang="en-GB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Pix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rate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baseline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10.8 KHz/pixel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(Imaging)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Mode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CRW: PC (8 or 16-bit)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Frame 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Not-zero-suppressed</a:t>
                      </a:r>
                      <a:endParaRPr lang="en-US" sz="1200" b="0" dirty="0"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Max count</a:t>
                      </a: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 r</a:t>
                      </a: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ate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~5 x 10</a:t>
                      </a:r>
                      <a:r>
                        <a:rPr lang="en-US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hits</a:t>
                      </a:r>
                      <a:r>
                        <a:rPr kumimoji="0" lang="en-US" sz="12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/mm</a:t>
                      </a:r>
                      <a:r>
                        <a:rPr kumimoji="0" lang="en-US" sz="1200" b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r>
                        <a:rPr kumimoji="0" lang="en-US" sz="1200" b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/s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TOT energy resolution</a:t>
                      </a:r>
                      <a:endParaRPr lang="en-GB" sz="1200" b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&lt; 1Kev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Time resolution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195ps bin  ~60 </a:t>
                      </a:r>
                      <a:r>
                        <a:rPr lang="en-US" sz="1200" b="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ps</a:t>
                      </a:r>
                      <a:r>
                        <a:rPr lang="en-US" sz="1200" b="0" baseline="-25000" dirty="0" err="1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  <a:sym typeface="Wingdings" panose="05000000000000000000" pitchFamily="2" charset="2"/>
                        </a:rPr>
                        <a:t>rms</a:t>
                      </a:r>
                      <a:endParaRPr lang="en-GB" sz="1200" b="0" baseline="-2500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Readout bandwidth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16x @10.24 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Gbps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baseline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Minimum threshold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&lt;500 e</a:t>
                      </a:r>
                      <a:r>
                        <a:rPr lang="en-GB" sz="1200" b="0" baseline="3000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-</a:t>
                      </a:r>
                      <a:endParaRPr lang="en-GB" sz="1200" b="0" dirty="0">
                        <a:effectLst/>
                        <a:latin typeface="Segoe UI Light" panose="020B0502040204020203" pitchFamily="34" charset="0"/>
                        <a:ea typeface="Segoe UI Historic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359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Radiation tolerance 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Segoe UI Light" panose="020B0502040204020203" pitchFamily="34" charset="0"/>
                          <a:ea typeface="Segoe UI Historic" panose="020B0502040204020203" pitchFamily="34" charset="0"/>
                          <a:cs typeface="Segoe UI Light" panose="020B0502040204020203" pitchFamily="34" charset="0"/>
                        </a:rPr>
                        <a:t>NO</a:t>
                      </a:r>
                    </a:p>
                  </a:txBody>
                  <a:tcPr marL="51435" marR="51435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E6E2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1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11712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A1607690-B1EE-F2CE-56DD-1A15161CE1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" t="4195" r="13106" b="2812"/>
          <a:stretch/>
        </p:blipFill>
        <p:spPr>
          <a:xfrm>
            <a:off x="5365663" y="2401038"/>
            <a:ext cx="4361121" cy="3372103"/>
          </a:xfrm>
          <a:prstGeom prst="rect">
            <a:avLst/>
          </a:prstGeom>
        </p:spPr>
      </p:pic>
      <p:pic>
        <p:nvPicPr>
          <p:cNvPr id="18" name="Picture 17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57956E33-3ED1-1F09-9120-0983DFC2D3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8" t="8094" r="4496" b="4271"/>
          <a:stretch/>
        </p:blipFill>
        <p:spPr>
          <a:xfrm>
            <a:off x="9846024" y="4271359"/>
            <a:ext cx="1597092" cy="1597092"/>
          </a:xfrm>
          <a:prstGeom prst="rect">
            <a:avLst/>
          </a:prstGeom>
        </p:spPr>
      </p:pic>
      <p:pic>
        <p:nvPicPr>
          <p:cNvPr id="19" name="Picture 18" descr="A picture containing indoor&#10;&#10;Description automatically generated">
            <a:extLst>
              <a:ext uri="{FF2B5EF4-FFF2-40B4-BE49-F238E27FC236}">
                <a16:creationId xmlns:a16="http://schemas.microsoft.com/office/drawing/2014/main" id="{D11BD5F0-4B21-0E99-74F5-6437081B45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429" t="36779" r="43947" b="19888"/>
          <a:stretch/>
        </p:blipFill>
        <p:spPr>
          <a:xfrm rot="10800000">
            <a:off x="10074771" y="2401038"/>
            <a:ext cx="1139598" cy="1476277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CE499B9-8AA2-38A8-7DCE-C0BB837B76EB}"/>
              </a:ext>
            </a:extLst>
          </p:cNvPr>
          <p:cNvCxnSpPr/>
          <p:nvPr/>
        </p:nvCxnSpPr>
        <p:spPr>
          <a:xfrm>
            <a:off x="10644570" y="3974392"/>
            <a:ext cx="0" cy="164922"/>
          </a:xfrm>
          <a:prstGeom prst="straightConnector1">
            <a:avLst/>
          </a:prstGeom>
          <a:ln w="25400">
            <a:solidFill>
              <a:srgbClr val="6A639A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1676953-41D0-C736-2C7A-E221F81D943E}"/>
              </a:ext>
            </a:extLst>
          </p:cNvPr>
          <p:cNvSpPr txBox="1"/>
          <p:nvPr/>
        </p:nvSpPr>
        <p:spPr>
          <a:xfrm>
            <a:off x="996972" y="1456483"/>
            <a:ext cx="1051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800" dirty="0">
                <a:latin typeface="Segoe UI" panose="020B0502040204020203" pitchFamily="34" charset="0"/>
                <a:cs typeface="Segoe UI" panose="020B0502040204020203" pitchFamily="34" charset="0"/>
              </a:rPr>
              <a:t>The design can inherit several of the functionalities implemented in the </a:t>
            </a:r>
            <a:r>
              <a:rPr lang="en-US" sz="1800" b="1" dirty="0">
                <a:solidFill>
                  <a:srgbClr val="6A639A"/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TIMEPIX4</a:t>
            </a:r>
            <a:r>
              <a:rPr lang="en-US" sz="18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chip</a:t>
            </a:r>
          </a:p>
        </p:txBody>
      </p:sp>
    </p:spTree>
    <p:extLst>
      <p:ext uri="{BB962C8B-B14F-4D97-AF65-F5344CB8AC3E}">
        <p14:creationId xmlns:p14="http://schemas.microsoft.com/office/powerpoint/2010/main" val="28986976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3F3BFFE-67C2-1803-F0E5-94504AA5BCFA}"/>
              </a:ext>
            </a:extLst>
          </p:cNvPr>
          <p:cNvSpPr/>
          <p:nvPr/>
        </p:nvSpPr>
        <p:spPr>
          <a:xfrm>
            <a:off x="688062" y="1100138"/>
            <a:ext cx="7233720" cy="4567606"/>
          </a:xfrm>
          <a:prstGeom prst="roundRect">
            <a:avLst>
              <a:gd name="adj" fmla="val 4157"/>
            </a:avLst>
          </a:prstGeom>
          <a:solidFill>
            <a:srgbClr val="E6E2DE"/>
          </a:solidFill>
          <a:ln w="6350">
            <a:solidFill>
              <a:schemeClr val="tx1">
                <a:lumMod val="50000"/>
                <a:lumOff val="50000"/>
              </a:schemeClr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A3AF67-734C-FF0D-5048-241060D84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digital PLL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9BD18D-C0E0-736A-8FFC-88D183DDC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20" t="15921" r="20101" b="18198"/>
          <a:stretch/>
        </p:blipFill>
        <p:spPr>
          <a:xfrm>
            <a:off x="8312518" y="1100138"/>
            <a:ext cx="3320022" cy="45676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605B09-89E8-FB25-2E0C-6A1642E9EA19}"/>
              </a:ext>
            </a:extLst>
          </p:cNvPr>
          <p:cNvSpPr txBox="1"/>
          <p:nvPr/>
        </p:nvSpPr>
        <p:spPr>
          <a:xfrm>
            <a:off x="8219929" y="5798602"/>
            <a:ext cx="3505201" cy="294128"/>
          </a:xfrm>
          <a:prstGeom prst="rect">
            <a:avLst/>
          </a:prstGeom>
          <a:noFill/>
          <a:ln>
            <a:noFill/>
          </a:ln>
        </p:spPr>
        <p:txBody>
          <a:bodyPr vert="horz" wrap="square" lIns="27436" tIns="27436" rIns="27436" bIns="27436" anchor="ctr" anchorCtr="0" compatLnSpc="0">
            <a:spAutoFit/>
          </a:bodyPr>
          <a:lstStyle/>
          <a:p>
            <a:pPr algn="ctr" defTabSz="696864" hangingPunct="0"/>
            <a:r>
              <a:rPr lang="en-US" sz="1400" dirty="0">
                <a:solidFill>
                  <a:srgbClr val="000000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LAYOUT OF THE dPLL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E7C3DC15-9903-7F41-1F3A-B480CAD5AD5E}"/>
              </a:ext>
            </a:extLst>
          </p:cNvPr>
          <p:cNvSpPr txBox="1">
            <a:spLocks/>
          </p:cNvSpPr>
          <p:nvPr/>
        </p:nvSpPr>
        <p:spPr>
          <a:xfrm>
            <a:off x="838200" y="1251271"/>
            <a:ext cx="7083582" cy="4567606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600" dirty="0"/>
              <a:t>Design by: Vladimir Gromov, Arseniy </a:t>
            </a:r>
            <a:r>
              <a:rPr lang="en-GB" sz="1600" dirty="0" err="1"/>
              <a:t>Vitkovskiy</a:t>
            </a:r>
            <a:r>
              <a:rPr lang="en-GB" sz="1600" dirty="0"/>
              <a:t> (NIKHEF)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One digital-PLL per pixel-region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Generates 320MHz clock used for TDC 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Required output jitter = 4 </a:t>
            </a:r>
            <a:r>
              <a:rPr lang="en-US" sz="16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ps</a:t>
            </a:r>
            <a:r>
              <a:rPr lang="en-US" sz="1600" baseline="-25000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RMS </a:t>
            </a:r>
            <a:endParaRPr lang="en-GB" sz="1600" dirty="0"/>
          </a:p>
          <a:p>
            <a:pPr>
              <a:spcBef>
                <a:spcPts val="1200"/>
              </a:spcBef>
            </a:pPr>
            <a:r>
              <a:rPr lang="en-GB" sz="1600" dirty="0"/>
              <a:t>Suppression of the time jitter of the column clock </a:t>
            </a:r>
          </a:p>
          <a:p>
            <a:pPr lvl="1">
              <a:spcBef>
                <a:spcPts val="1200"/>
              </a:spcBef>
            </a:pPr>
            <a:r>
              <a:rPr lang="en-GB" sz="1400" dirty="0"/>
              <a:t>Efficiently suppresses fast (HF) phase noise present of the reference clock high-freq. input jitter. </a:t>
            </a:r>
          </a:p>
          <a:p>
            <a:pPr lvl="1">
              <a:spcBef>
                <a:spcPts val="1200"/>
              </a:spcBef>
            </a:pPr>
            <a:r>
              <a:rPr lang="en-GB" sz="1400" dirty="0"/>
              <a:t>Good immunity to power supply ripples and noise </a:t>
            </a:r>
          </a:p>
          <a:p>
            <a:pPr>
              <a:spcBef>
                <a:spcPts val="1200"/>
              </a:spcBef>
            </a:pPr>
            <a:r>
              <a:rPr lang="en-GB" sz="1600" i="1" dirty="0">
                <a:solidFill>
                  <a:srgbClr val="6A639A"/>
                </a:solidFill>
              </a:rPr>
              <a:t>Design status </a:t>
            </a:r>
            <a:r>
              <a:rPr lang="en-GB" sz="16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:</a:t>
            </a:r>
            <a:r>
              <a:rPr lang="en-GB" sz="1600" b="1" dirty="0">
                <a:solidFill>
                  <a:srgbClr val="6A639A"/>
                </a:solidFill>
              </a:rPr>
              <a:t> </a:t>
            </a:r>
            <a:r>
              <a:rPr lang="en-GB" sz="1600" i="1" dirty="0">
                <a:solidFill>
                  <a:srgbClr val="6A639A"/>
                </a:solidFill>
              </a:rPr>
              <a:t>Prototyped in September 2023  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In the AMTest28  –	Test chip prepared by the CERN ASIC Support Service 	for testing multiple 28nm IP designs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Diced dies and test-bench available</a:t>
            </a:r>
          </a:p>
          <a:p>
            <a:pPr lvl="1">
              <a:spcBef>
                <a:spcPts val="1200"/>
              </a:spcBef>
              <a:tabLst>
                <a:tab pos="2422525" algn="l"/>
              </a:tabLst>
            </a:pPr>
            <a:r>
              <a:rPr lang="en-GB" sz="1400" dirty="0"/>
              <a:t>First test results are promising</a:t>
            </a:r>
          </a:p>
          <a:p>
            <a:pPr>
              <a:spcBef>
                <a:spcPts val="1200"/>
              </a:spcBef>
            </a:pPr>
            <a:endParaRPr lang="en-GB" sz="1600" dirty="0"/>
          </a:p>
          <a:p>
            <a:pPr>
              <a:spcBef>
                <a:spcPts val="1200"/>
              </a:spcBef>
            </a:pP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103701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38"/>
    </mc:Choice>
    <mc:Fallback xmlns="">
      <p:transition spd="slow" advTm="25938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23A8-4A23-EFFF-4141-E098DB4D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Slow-control</a:t>
            </a:r>
            <a:endParaRPr lang="LID4096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3CFAEB5-4791-56DF-18BE-7497FC945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36081" y="512129"/>
            <a:ext cx="5018578" cy="5980745"/>
          </a:xfrm>
          <a:prstGeom prst="rect">
            <a:avLst/>
          </a:prstGeom>
        </p:spPr>
      </p:pic>
      <p:pic>
        <p:nvPicPr>
          <p:cNvPr id="634" name="Picture 633">
            <a:extLst>
              <a:ext uri="{FF2B5EF4-FFF2-40B4-BE49-F238E27FC236}">
                <a16:creationId xmlns:a16="http://schemas.microsoft.com/office/drawing/2014/main" id="{A5E924BB-8ABB-AEC5-45AE-7A57E5CEA4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47"/>
          <a:stretch/>
        </p:blipFill>
        <p:spPr>
          <a:xfrm>
            <a:off x="1162628" y="2406397"/>
            <a:ext cx="5231201" cy="306000"/>
          </a:xfrm>
          <a:prstGeom prst="rect">
            <a:avLst/>
          </a:prstGeom>
        </p:spPr>
      </p:pic>
      <p:pic>
        <p:nvPicPr>
          <p:cNvPr id="635" name="Picture 634">
            <a:extLst>
              <a:ext uri="{FF2B5EF4-FFF2-40B4-BE49-F238E27FC236}">
                <a16:creationId xmlns:a16="http://schemas.microsoft.com/office/drawing/2014/main" id="{A91112E8-0EFA-C752-17A5-089B071089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21" r="1667"/>
          <a:stretch/>
        </p:blipFill>
        <p:spPr>
          <a:xfrm>
            <a:off x="1162628" y="1680087"/>
            <a:ext cx="5126481" cy="3060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BF05443-6738-E7CF-00C0-355127C33799}"/>
              </a:ext>
            </a:extLst>
          </p:cNvPr>
          <p:cNvSpPr txBox="1">
            <a:spLocks/>
          </p:cNvSpPr>
          <p:nvPr/>
        </p:nvSpPr>
        <p:spPr>
          <a:xfrm>
            <a:off x="367937" y="1066568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/>
            <a:r>
              <a:rPr lang="en-GB" sz="1600" dirty="0"/>
              <a:t>Custom serial control protocol </a:t>
            </a:r>
          </a:p>
          <a:p>
            <a:pPr marL="714375" lvl="1" indent="-266700"/>
            <a:r>
              <a:rPr lang="en-GB" sz="1600" dirty="0"/>
              <a:t>Write packet:</a:t>
            </a:r>
          </a:p>
          <a:p>
            <a:pPr marL="714375" lvl="1" indent="-266700">
              <a:spcBef>
                <a:spcPts val="1200"/>
              </a:spcBef>
              <a:buFont typeface="Wingdings" panose="05000000000000000000" pitchFamily="2" charset="2"/>
              <a:buNone/>
            </a:pPr>
            <a:endParaRPr lang="en-GB" sz="1600" dirty="0"/>
          </a:p>
          <a:p>
            <a:pPr marL="714375" lvl="1" indent="-266700">
              <a:spcBef>
                <a:spcPts val="1200"/>
              </a:spcBef>
            </a:pPr>
            <a:r>
              <a:rPr lang="en-GB" sz="1600" dirty="0"/>
              <a:t>Read packet: </a:t>
            </a:r>
          </a:p>
          <a:p>
            <a:pPr marL="263525" indent="-274638">
              <a:spcBef>
                <a:spcPts val="1200"/>
              </a:spcBef>
            </a:pPr>
            <a:endParaRPr lang="en-GB" sz="1600" dirty="0"/>
          </a:p>
          <a:p>
            <a:pPr marL="263525" indent="-274638">
              <a:spcBef>
                <a:spcPts val="1200"/>
              </a:spcBef>
            </a:pPr>
            <a:r>
              <a:rPr lang="en-GB" sz="1600" dirty="0"/>
              <a:t>Allow control of periphery slaves and pixel-matrix</a:t>
            </a:r>
          </a:p>
          <a:p>
            <a:pPr marL="263525" indent="-274638">
              <a:spcBef>
                <a:spcPts val="1200"/>
              </a:spcBef>
            </a:pPr>
            <a:r>
              <a:rPr lang="en-GB" sz="1600" dirty="0"/>
              <a:t>Scripted generation of configuration registers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dirty="0"/>
              <a:t>Instantiate and route registers in RTL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dirty="0"/>
              <a:t>Generate documentation</a:t>
            </a:r>
          </a:p>
          <a:p>
            <a:pPr marL="263525" indent="-274638">
              <a:spcBef>
                <a:spcPts val="1200"/>
              </a:spcBef>
            </a:pPr>
            <a:r>
              <a:rPr lang="en-GB" sz="1600" i="1" dirty="0">
                <a:solidFill>
                  <a:srgbClr val="6A639A"/>
                </a:solidFill>
              </a:rPr>
              <a:t>Design Status: 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i="1" dirty="0">
                <a:solidFill>
                  <a:srgbClr val="6A639A"/>
                </a:solidFill>
              </a:rPr>
              <a:t>RTL ready </a:t>
            </a:r>
          </a:p>
          <a:p>
            <a:pPr marL="715963" lvl="1" indent="-274638">
              <a:spcBef>
                <a:spcPts val="1200"/>
              </a:spcBef>
            </a:pPr>
            <a:r>
              <a:rPr lang="en-GB" sz="1400" i="1" dirty="0">
                <a:solidFill>
                  <a:srgbClr val="6A639A"/>
                </a:solidFill>
              </a:rPr>
              <a:t>Verification and CI ready  </a:t>
            </a:r>
          </a:p>
          <a:p>
            <a:pPr marL="0" indent="0">
              <a:spcBef>
                <a:spcPts val="1200"/>
              </a:spcBef>
              <a:buFont typeface="Calibri" panose="020F0502020204030204" pitchFamily="34" charset="0"/>
              <a:buNone/>
            </a:pPr>
            <a:br>
              <a:rPr lang="en-GB" sz="1600" i="1" dirty="0"/>
            </a:br>
            <a:r>
              <a:rPr lang="en-GB" sz="1600" i="1" dirty="0"/>
              <a:t>	</a:t>
            </a:r>
            <a:endParaRPr lang="en-GB" sz="1600" i="1" dirty="0">
              <a:solidFill>
                <a:srgbClr val="6A639A"/>
              </a:solidFill>
            </a:endParaRPr>
          </a:p>
          <a:p>
            <a:pPr marL="263525" indent="-274638">
              <a:spcBef>
                <a:spcPts val="1200"/>
              </a:spcBef>
            </a:pPr>
            <a:endParaRPr lang="en-GB" sz="1600" dirty="0"/>
          </a:p>
          <a:p>
            <a:pPr marL="263525" indent="-274638">
              <a:spcBef>
                <a:spcPts val="1200"/>
              </a:spcBef>
            </a:pPr>
            <a:endParaRPr lang="en-GB" sz="14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1337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92"/>
    </mc:Choice>
    <mc:Fallback xmlns="">
      <p:transition spd="slow" advTm="26492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327F1-28F0-0291-AB5E-129B7C8A0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On-chip processor in </a:t>
            </a:r>
            <a:r>
              <a:rPr lang="en-US" sz="2400" b="1" dirty="0" err="1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Picopix</a:t>
            </a:r>
            <a:endParaRPr lang="LID4096" dirty="0"/>
          </a:p>
        </p:txBody>
      </p:sp>
      <p:sp>
        <p:nvSpPr>
          <p:cNvPr id="16" name="Text Placeholder 50">
            <a:extLst>
              <a:ext uri="{FF2B5EF4-FFF2-40B4-BE49-F238E27FC236}">
                <a16:creationId xmlns:a16="http://schemas.microsoft.com/office/drawing/2014/main" id="{6FFFFABA-3647-7228-7B3A-FCFF418A9AF7}"/>
              </a:ext>
            </a:extLst>
          </p:cNvPr>
          <p:cNvSpPr txBox="1">
            <a:spLocks/>
          </p:cNvSpPr>
          <p:nvPr/>
        </p:nvSpPr>
        <p:spPr>
          <a:xfrm>
            <a:off x="1524000" y="1156047"/>
            <a:ext cx="9144001" cy="1868694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900"/>
              </a:spcBef>
            </a:pPr>
            <a:r>
              <a:rPr lang="en-GB" sz="1600" dirty="0"/>
              <a:t>Take over low-computational task from the back-end (slow-control)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Automatize recurrent monitoring operations as bias monitoring,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Calibration, threshold trimming, clock distribution calibration for precise data correction, etc.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Provide commands instead writing/reading registers</a:t>
            </a:r>
          </a:p>
          <a:p>
            <a:pPr>
              <a:spcBef>
                <a:spcPts val="900"/>
              </a:spcBef>
            </a:pPr>
            <a:r>
              <a:rPr lang="en-GB" sz="1600" dirty="0"/>
              <a:t>Possibility to reprogram it in any moment, making it very flexible for new applications</a:t>
            </a:r>
          </a:p>
          <a:p>
            <a:pPr marL="0" indent="0">
              <a:spcBef>
                <a:spcPts val="1800"/>
              </a:spcBef>
              <a:buNone/>
            </a:pPr>
            <a:br>
              <a:rPr lang="en-GB" sz="1600" dirty="0"/>
            </a:br>
            <a:endParaRPr lang="en-GB" sz="14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77962C-97DB-DFD0-264D-0E90A789A81C}"/>
              </a:ext>
            </a:extLst>
          </p:cNvPr>
          <p:cNvGrpSpPr/>
          <p:nvPr/>
        </p:nvGrpSpPr>
        <p:grpSpPr>
          <a:xfrm>
            <a:off x="1136073" y="3135454"/>
            <a:ext cx="9919855" cy="3139801"/>
            <a:chOff x="1136073" y="3135454"/>
            <a:chExt cx="9919855" cy="3139801"/>
          </a:xfrm>
        </p:grpSpPr>
        <p:sp>
          <p:nvSpPr>
            <p:cNvPr id="15" name="Text Placeholder 50">
              <a:extLst>
                <a:ext uri="{FF2B5EF4-FFF2-40B4-BE49-F238E27FC236}">
                  <a16:creationId xmlns:a16="http://schemas.microsoft.com/office/drawing/2014/main" id="{033D5F20-F48C-4D21-B760-DDF2EBC327C4}"/>
                </a:ext>
              </a:extLst>
            </p:cNvPr>
            <p:cNvSpPr txBox="1">
              <a:spLocks/>
            </p:cNvSpPr>
            <p:nvPr/>
          </p:nvSpPr>
          <p:spPr>
            <a:xfrm>
              <a:off x="1478972" y="4260984"/>
              <a:ext cx="9234056" cy="188949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200"/>
                </a:spcBef>
                <a:spcAft>
                  <a:spcPts val="600"/>
                </a:spcAft>
                <a:buNone/>
              </a:pPr>
              <a:r>
                <a:rPr lang="en-GB" sz="1600" dirty="0"/>
                <a:t>Toolkit for generating highly-customizable systems that can be integrated in radiation-tolerant ASICs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automates SoC assembly and verification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provides a radiation-tolerant verified IPs library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supports fault-tolerant extensions for redundancy and error correction. </a:t>
              </a:r>
            </a:p>
            <a:p>
              <a:pPr marL="442913" indent="-261938">
                <a:spcBef>
                  <a:spcPts val="900"/>
                </a:spcBef>
                <a:buFont typeface="Wingdings" panose="05000000000000000000" pitchFamily="2" charset="2"/>
                <a:buChar char="§"/>
              </a:pP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hardware, verification and software toolchain support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9A0557A-9604-20DA-7879-A2F16FB09426}"/>
                </a:ext>
              </a:extLst>
            </p:cNvPr>
            <p:cNvSpPr/>
            <p:nvPr/>
          </p:nvSpPr>
          <p:spPr>
            <a:xfrm>
              <a:off x="1136073" y="3915852"/>
              <a:ext cx="9919855" cy="2359403"/>
            </a:xfrm>
            <a:prstGeom prst="roundRect">
              <a:avLst>
                <a:gd name="adj" fmla="val 7690"/>
              </a:avLst>
            </a:prstGeom>
            <a:ln w="12700">
              <a:solidFill>
                <a:srgbClr val="426B6E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780A43-7E01-2E25-3D36-3831774938B3}"/>
                </a:ext>
              </a:extLst>
            </p:cNvPr>
            <p:cNvSpPr/>
            <p:nvPr/>
          </p:nvSpPr>
          <p:spPr>
            <a:xfrm>
              <a:off x="3382818" y="3676241"/>
              <a:ext cx="5426364" cy="407473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48966BFB-17AA-DDE5-262A-27D840FF34BD}"/>
                </a:ext>
              </a:extLst>
            </p:cNvPr>
            <p:cNvSpPr txBox="1">
              <a:spLocks/>
            </p:cNvSpPr>
            <p:nvPr/>
          </p:nvSpPr>
          <p:spPr>
            <a:xfrm>
              <a:off x="1524000" y="3723312"/>
              <a:ext cx="9144000" cy="407473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0" kern="1200">
                  <a:solidFill>
                    <a:srgbClr val="6A639A"/>
                  </a:solidFill>
                  <a:latin typeface="Segoe UI Semibold" panose="020B0702040204020203" pitchFamily="34" charset="0"/>
                  <a:ea typeface="Meiryo UI" panose="020B0604030504040204" pitchFamily="34" charset="-128"/>
                  <a:cs typeface="Segoe UI Semibold" panose="020B0702040204020203" pitchFamily="34" charset="0"/>
                </a:defRPr>
              </a:lvl1pPr>
            </a:lstStyle>
            <a:p>
              <a:pPr marL="361950" indent="-361950">
                <a:spcBef>
                  <a:spcPts val="1200"/>
                </a:spcBef>
              </a:pPr>
              <a:r>
                <a:rPr lang="en-GB" sz="2000" dirty="0"/>
                <a:t>SOCRATES  - SoC RA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diation</a:t>
              </a:r>
              <a:r>
                <a:rPr lang="en-GB" sz="2000" dirty="0"/>
                <a:t> T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olerant</a:t>
              </a:r>
              <a:r>
                <a:rPr lang="en-GB" sz="2000" dirty="0"/>
                <a:t> E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</a:t>
              </a:r>
              <a:r>
                <a:rPr lang="en-GB" sz="2000" dirty="0"/>
                <a:t>-S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ystem</a:t>
              </a:r>
              <a:r>
                <a:rPr lang="en-GB" sz="2000" dirty="0"/>
                <a:t> </a:t>
              </a:r>
            </a:p>
          </p:txBody>
        </p:sp>
        <p:sp>
          <p:nvSpPr>
            <p:cNvPr id="20" name="Down Arrow 4">
              <a:extLst>
                <a:ext uri="{FF2B5EF4-FFF2-40B4-BE49-F238E27FC236}">
                  <a16:creationId xmlns:a16="http://schemas.microsoft.com/office/drawing/2014/main" id="{ACD646FA-D9C7-38A7-09DA-673D03B537C8}"/>
                </a:ext>
              </a:extLst>
            </p:cNvPr>
            <p:cNvSpPr/>
            <p:nvPr/>
          </p:nvSpPr>
          <p:spPr>
            <a:xfrm>
              <a:off x="5876159" y="3135454"/>
              <a:ext cx="439683" cy="323519"/>
            </a:xfrm>
            <a:prstGeom prst="downArrow">
              <a:avLst/>
            </a:prstGeom>
            <a:solidFill>
              <a:srgbClr val="788498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26E81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D3A06C8-677A-D85B-9B2A-D5BBA1B4529B}"/>
              </a:ext>
            </a:extLst>
          </p:cNvPr>
          <p:cNvSpPr txBox="1"/>
          <p:nvPr/>
        </p:nvSpPr>
        <p:spPr>
          <a:xfrm>
            <a:off x="8637580" y="5781148"/>
            <a:ext cx="2418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21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218"/>
    </mc:Choice>
    <mc:Fallback xmlns="">
      <p:transition spd="slow" advTm="1482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extLst>
              <a:ext uri="{FF2B5EF4-FFF2-40B4-BE49-F238E27FC236}">
                <a16:creationId xmlns:a16="http://schemas.microsoft.com/office/drawing/2014/main" id="{539B4A89-EF5C-918B-9F07-9ED653CDA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/>
              <a:t>SOCRATES  platform</a:t>
            </a:r>
            <a:endParaRPr lang="LID4096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A2D5CD0-DA36-70BC-440C-18FF2DC0712C}"/>
              </a:ext>
            </a:extLst>
          </p:cNvPr>
          <p:cNvSpPr/>
          <p:nvPr/>
        </p:nvSpPr>
        <p:spPr>
          <a:xfrm>
            <a:off x="658775" y="3818723"/>
            <a:ext cx="294360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Hardware composition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CAD05F3-31C4-9542-FBAC-6A14A2306216}"/>
              </a:ext>
            </a:extLst>
          </p:cNvPr>
          <p:cNvSpPr txBox="1"/>
          <p:nvPr/>
        </p:nvSpPr>
        <p:spPr>
          <a:xfrm>
            <a:off x="745820" y="4374699"/>
            <a:ext cx="29436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the top-level SoC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Integrate IP blocks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Infer interconnects </a:t>
            </a:r>
            <a:b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(crossbars, adapters) </a:t>
            </a:r>
          </a:p>
          <a:p>
            <a:pPr marL="228600" indent="-228600">
              <a:spcBef>
                <a:spcPts val="600"/>
              </a:spcBef>
              <a:buFont typeface="Wingdings" pitchFamily="2" charset="2"/>
              <a:buChar char="ü"/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403F692-5F85-6AEF-B227-B0754F1598FB}"/>
              </a:ext>
            </a:extLst>
          </p:cNvPr>
          <p:cNvSpPr/>
          <p:nvPr/>
        </p:nvSpPr>
        <p:spPr>
          <a:xfrm>
            <a:off x="3512395" y="3826371"/>
            <a:ext cx="308319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Software generation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7A36F75-A9EC-AB00-E47E-736DDC617BC3}"/>
              </a:ext>
            </a:extLst>
          </p:cNvPr>
          <p:cNvSpPr txBox="1"/>
          <p:nvPr/>
        </p:nvSpPr>
        <p:spPr>
          <a:xfrm>
            <a:off x="3726437" y="4374699"/>
            <a:ext cx="2752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Invoke RISC-V toolchain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hardware abstraction layer (HAL)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linker scripts </a:t>
            </a:r>
          </a:p>
          <a:p>
            <a:pPr>
              <a:spcBef>
                <a:spcPts val="600"/>
              </a:spcBef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6D82F7E-D6D5-7F65-F642-EC702CD082D7}"/>
              </a:ext>
            </a:extLst>
          </p:cNvPr>
          <p:cNvSpPr/>
          <p:nvPr/>
        </p:nvSpPr>
        <p:spPr>
          <a:xfrm>
            <a:off x="6148011" y="3813450"/>
            <a:ext cx="308319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Verification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6177E83-3718-D3EB-7978-9A2457E45E4F}"/>
              </a:ext>
            </a:extLst>
          </p:cNvPr>
          <p:cNvSpPr txBox="1"/>
          <p:nvPr/>
        </p:nvSpPr>
        <p:spPr>
          <a:xfrm>
            <a:off x="6308163" y="4374699"/>
            <a:ext cx="2805554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Functional testing environment</a:t>
            </a:r>
          </a:p>
          <a:p>
            <a:pPr marL="285750" indent="-285750">
              <a:spcBef>
                <a:spcPts val="600"/>
              </a:spcBef>
              <a:buFont typeface="Segoe UI Light" panose="020B0502040204020203" pitchFamily="34" charset="0"/>
              <a:buChar char="●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SystemC-UVM environment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FPGA prototyping </a:t>
            </a:r>
          </a:p>
          <a:p>
            <a:pPr>
              <a:spcBef>
                <a:spcPts val="600"/>
              </a:spcBef>
            </a:pPr>
            <a:endParaRPr lang="en-US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AE86402-C71A-8EC7-F4C2-C80D9E9278AD}"/>
              </a:ext>
            </a:extLst>
          </p:cNvPr>
          <p:cNvSpPr/>
          <p:nvPr/>
        </p:nvSpPr>
        <p:spPr>
          <a:xfrm>
            <a:off x="9076793" y="3813450"/>
            <a:ext cx="245643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216000" rIns="540000" bIns="251999" rtlCol="0" anchor="t"/>
          <a:lstStyle/>
          <a:p>
            <a:pPr algn="ctr">
              <a:spcBef>
                <a:spcPts val="900"/>
              </a:spcBef>
              <a:spcAft>
                <a:spcPts val="1200"/>
              </a:spcAft>
            </a:pPr>
            <a:r>
              <a:rPr lang="en-GB" sz="140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Implementation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3687EC-4C9B-B18D-1876-FAA49E8A4DE9}"/>
              </a:ext>
            </a:extLst>
          </p:cNvPr>
          <p:cNvSpPr txBox="1"/>
          <p:nvPr/>
        </p:nvSpPr>
        <p:spPr>
          <a:xfrm>
            <a:off x="9176122" y="4374699"/>
            <a:ext cx="288076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Segoe UI Light" panose="020B0502040204020203" pitchFamily="34" charset="0"/>
              <a:buChar char="●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Run synthesis and physical implementation flow on targets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Generate constraints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F0B05C4-01D3-DF86-F40A-AD9E420CB8D6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8175279" cy="0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5572BB-7302-5F05-22A7-EB3C5C1AE23F}"/>
              </a:ext>
            </a:extLst>
          </p:cNvPr>
          <p:cNvCxnSpPr>
            <a:cxnSpLocks/>
          </p:cNvCxnSpPr>
          <p:nvPr/>
        </p:nvCxnSpPr>
        <p:spPr>
          <a:xfrm>
            <a:off x="2126499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6BF5B87-7632-B521-2F2F-21B2A7409C62}"/>
              </a:ext>
            </a:extLst>
          </p:cNvPr>
          <p:cNvCxnSpPr>
            <a:cxnSpLocks/>
          </p:cNvCxnSpPr>
          <p:nvPr/>
        </p:nvCxnSpPr>
        <p:spPr>
          <a:xfrm>
            <a:off x="10301778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B06951E-580D-8CF2-D550-C75B5A25CC39}"/>
              </a:ext>
            </a:extLst>
          </p:cNvPr>
          <p:cNvCxnSpPr>
            <a:cxnSpLocks/>
          </p:cNvCxnSpPr>
          <p:nvPr/>
        </p:nvCxnSpPr>
        <p:spPr>
          <a:xfrm>
            <a:off x="4976831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8C5B2E3-11AA-C0DB-82A1-76337555187A}"/>
              </a:ext>
            </a:extLst>
          </p:cNvPr>
          <p:cNvCxnSpPr>
            <a:cxnSpLocks/>
          </p:cNvCxnSpPr>
          <p:nvPr/>
        </p:nvCxnSpPr>
        <p:spPr>
          <a:xfrm>
            <a:off x="7692870" y="2917484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Graphic 53" descr="Puzzle pieces">
            <a:extLst>
              <a:ext uri="{FF2B5EF4-FFF2-40B4-BE49-F238E27FC236}">
                <a16:creationId xmlns:a16="http://schemas.microsoft.com/office/drawing/2014/main" id="{55274400-F598-6552-FE3C-E15F3B76E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95926" y="3417483"/>
            <a:ext cx="461146" cy="461146"/>
          </a:xfrm>
          <a:prstGeom prst="rect">
            <a:avLst/>
          </a:prstGeom>
        </p:spPr>
      </p:pic>
      <p:pic>
        <p:nvPicPr>
          <p:cNvPr id="55" name="Graphic 54" descr="Tick">
            <a:extLst>
              <a:ext uri="{FF2B5EF4-FFF2-40B4-BE49-F238E27FC236}">
                <a16:creationId xmlns:a16="http://schemas.microsoft.com/office/drawing/2014/main" id="{FD48DAD8-AEDE-3EB9-7B64-87BCBD44D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09609" y="3468056"/>
            <a:ext cx="360000" cy="360000"/>
          </a:xfrm>
          <a:prstGeom prst="rect">
            <a:avLst/>
          </a:prstGeom>
        </p:spPr>
      </p:pic>
      <p:pic>
        <p:nvPicPr>
          <p:cNvPr id="56" name="Graphic 55" descr="Cmd Terminal with solid fill">
            <a:extLst>
              <a:ext uri="{FF2B5EF4-FFF2-40B4-BE49-F238E27FC236}">
                <a16:creationId xmlns:a16="http://schemas.microsoft.com/office/drawing/2014/main" id="{E9C5CF91-3A17-846B-7974-3DE30D2C84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90370" y="3461596"/>
            <a:ext cx="372921" cy="372921"/>
          </a:xfrm>
          <a:prstGeom prst="rect">
            <a:avLst/>
          </a:prstGeom>
        </p:spPr>
      </p:pic>
      <p:pic>
        <p:nvPicPr>
          <p:cNvPr id="57" name="Graphic 56" descr="Blueprint with solid fill">
            <a:extLst>
              <a:ext uri="{FF2B5EF4-FFF2-40B4-BE49-F238E27FC236}">
                <a16:creationId xmlns:a16="http://schemas.microsoft.com/office/drawing/2014/main" id="{6B0C676F-37A9-5CC2-B781-068F2255B3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16074" y="3468056"/>
            <a:ext cx="360000" cy="360000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FF9486BC-FDA6-8FA9-EA66-E1491AB46F1E}"/>
              </a:ext>
            </a:extLst>
          </p:cNvPr>
          <p:cNvGrpSpPr/>
          <p:nvPr/>
        </p:nvGrpSpPr>
        <p:grpSpPr>
          <a:xfrm>
            <a:off x="9361858" y="1082567"/>
            <a:ext cx="2456431" cy="1083628"/>
            <a:chOff x="5410232" y="6021059"/>
            <a:chExt cx="990901" cy="793308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3C4DA83-B05C-89C9-18B7-B00FE49E9F2E}"/>
                </a:ext>
              </a:extLst>
            </p:cNvPr>
            <p:cNvSpPr/>
            <p:nvPr/>
          </p:nvSpPr>
          <p:spPr>
            <a:xfrm>
              <a:off x="5410232" y="6021059"/>
              <a:ext cx="990900" cy="793308"/>
            </a:xfrm>
            <a:prstGeom prst="rect">
              <a:avLst/>
            </a:prstGeom>
            <a:solidFill>
              <a:srgbClr val="E6E2DE"/>
            </a:solidFill>
            <a:ln w="254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3BB9B93-D1B0-1628-06EF-A2A9642CB8D3}"/>
                </a:ext>
              </a:extLst>
            </p:cNvPr>
            <p:cNvGrpSpPr/>
            <p:nvPr/>
          </p:nvGrpSpPr>
          <p:grpSpPr>
            <a:xfrm>
              <a:off x="5410233" y="6039818"/>
              <a:ext cx="990900" cy="706531"/>
              <a:chOff x="5410233" y="6039818"/>
              <a:chExt cx="990900" cy="706531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104B1670-A15A-140B-0B72-F23A344ECD1D}"/>
                  </a:ext>
                </a:extLst>
              </p:cNvPr>
              <p:cNvSpPr txBox="1"/>
              <p:nvPr/>
            </p:nvSpPr>
            <p:spPr>
              <a:xfrm>
                <a:off x="5444036" y="6216850"/>
                <a:ext cx="853921" cy="529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Advanced stage</a:t>
                </a:r>
              </a:p>
              <a:p>
                <a:pPr marL="171450" indent="-171450">
                  <a:spcBef>
                    <a:spcPts val="300"/>
                  </a:spcBef>
                  <a:buFont typeface="Calibri Light" panose="020F0302020204030204" pitchFamily="34" charset="0"/>
                  <a:buChar char="●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Early stage</a:t>
                </a:r>
              </a:p>
              <a:p>
                <a:pPr marL="177800" indent="-177800">
                  <a:spcBef>
                    <a:spcPts val="300"/>
                  </a:spcBef>
                  <a:buFont typeface="Courier New" panose="02070309020205020404" pitchFamily="49" charset="0"/>
                  <a:buChar char="o"/>
                </a:pPr>
                <a:r>
                  <a:rPr lang="en-GB" sz="1200" dirty="0">
                    <a:latin typeface="+mj-lt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Ideas for the future</a:t>
                </a:r>
                <a:endParaRPr lang="en-GB" sz="1200" dirty="0">
                  <a:effectLst/>
                  <a:latin typeface="+mj-lt"/>
                  <a:ea typeface="Segoe UI Historic" panose="020B0502040204020203" pitchFamily="34" charset="0"/>
                  <a:cs typeface="Segoe UI Historic" panose="020B0502040204020203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BAD0FC1-3809-CED9-5686-7D021B050246}"/>
                  </a:ext>
                </a:extLst>
              </p:cNvPr>
              <p:cNvSpPr txBox="1"/>
              <p:nvPr/>
            </p:nvSpPr>
            <p:spPr>
              <a:xfrm>
                <a:off x="5410233" y="6039818"/>
                <a:ext cx="990900" cy="191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+mj-lt"/>
                  </a:rPr>
                  <a:t>DEVELOPMENT STAGE: 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D8F9C05-A7BC-FC55-6D99-16BFC552D7FA}"/>
              </a:ext>
            </a:extLst>
          </p:cNvPr>
          <p:cNvGrpSpPr/>
          <p:nvPr/>
        </p:nvGrpSpPr>
        <p:grpSpPr>
          <a:xfrm>
            <a:off x="3577033" y="1030867"/>
            <a:ext cx="1548000" cy="1291132"/>
            <a:chOff x="2654577" y="1564412"/>
            <a:chExt cx="1440000" cy="1291132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BF543767-2E37-104A-C014-1D4A9095C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95558" y="1564412"/>
              <a:ext cx="958038" cy="612000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60026FE-3CF9-ACB9-9BB6-F1E503C209C9}"/>
                </a:ext>
              </a:extLst>
            </p:cNvPr>
            <p:cNvSpPr txBox="1"/>
            <p:nvPr/>
          </p:nvSpPr>
          <p:spPr>
            <a:xfrm>
              <a:off x="2654577" y="2332324"/>
              <a:ext cx="144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SoCMak</a:t>
              </a:r>
              <a:r>
                <a:rPr lang="en-GB" sz="1400" b="1" dirty="0">
                  <a:solidFill>
                    <a:schemeClr val="tx1"/>
                  </a:solidFill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e </a:t>
              </a:r>
              <a:br>
                <a:rPr lang="en-GB" sz="1400" b="1" dirty="0">
                  <a:solidFill>
                    <a:schemeClr val="tx1"/>
                  </a:solidFill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Build System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A9A9DF1-4838-F4FE-756D-39DB0892BAE1}"/>
              </a:ext>
            </a:extLst>
          </p:cNvPr>
          <p:cNvGrpSpPr/>
          <p:nvPr/>
        </p:nvGrpSpPr>
        <p:grpSpPr>
          <a:xfrm>
            <a:off x="6727526" y="1066867"/>
            <a:ext cx="1548000" cy="1255132"/>
            <a:chOff x="4479347" y="1600412"/>
            <a:chExt cx="1440000" cy="1255132"/>
          </a:xfrm>
        </p:grpSpPr>
        <p:pic>
          <p:nvPicPr>
            <p:cNvPr id="67" name="Graphic 66" descr="Radioactive with solid fill">
              <a:extLst>
                <a:ext uri="{FF2B5EF4-FFF2-40B4-BE49-F238E27FC236}">
                  <a16:creationId xmlns:a16="http://schemas.microsoft.com/office/drawing/2014/main" id="{C0AE2F80-611C-B2ED-C143-8A42DE81A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4929347" y="1600412"/>
              <a:ext cx="540000" cy="54000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3C28E88-2256-D8F2-69E9-09676B444092}"/>
                </a:ext>
              </a:extLst>
            </p:cNvPr>
            <p:cNvSpPr txBox="1"/>
            <p:nvPr/>
          </p:nvSpPr>
          <p:spPr>
            <a:xfrm>
              <a:off x="4479347" y="2332324"/>
              <a:ext cx="144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426B6E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Radiation Hardening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53FE344-E3AA-AFFA-A812-5BF1696E05AA}"/>
              </a:ext>
            </a:extLst>
          </p:cNvPr>
          <p:cNvGrpSpPr/>
          <p:nvPr/>
        </p:nvGrpSpPr>
        <p:grpSpPr>
          <a:xfrm>
            <a:off x="5152279" y="1066867"/>
            <a:ext cx="1548000" cy="1470576"/>
            <a:chOff x="6036996" y="1600412"/>
            <a:chExt cx="1440000" cy="1470576"/>
          </a:xfrm>
        </p:grpSpPr>
        <p:pic>
          <p:nvPicPr>
            <p:cNvPr id="70" name="Picture 2" descr="Lego Vector">
              <a:extLst>
                <a:ext uri="{FF2B5EF4-FFF2-40B4-BE49-F238E27FC236}">
                  <a16:creationId xmlns:a16="http://schemas.microsoft.com/office/drawing/2014/main" id="{C49EA505-7655-BC75-94CD-8527DB98C5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21" t="9691" r="7791" b="9331"/>
            <a:stretch/>
          </p:blipFill>
          <p:spPr bwMode="auto">
            <a:xfrm>
              <a:off x="6479627" y="1600412"/>
              <a:ext cx="554739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A1B9318-4C23-9F20-03F3-CC85AAF8185B}"/>
                </a:ext>
              </a:extLst>
            </p:cNvPr>
            <p:cNvSpPr txBox="1"/>
            <p:nvPr/>
          </p:nvSpPr>
          <p:spPr>
            <a:xfrm>
              <a:off x="6036996" y="2332324"/>
              <a:ext cx="1440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Pre-verified </a:t>
              </a:r>
              <a:b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400" b="1" dirty="0">
                  <a:solidFill>
                    <a:schemeClr val="tx1"/>
                  </a:solidFill>
                  <a:effectLst/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IP-blocks library</a:t>
              </a:r>
            </a:p>
            <a:p>
              <a:pPr algn="ctr"/>
              <a:endParaRPr lang="LID4096" sz="1400" dirty="0"/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86A2B1B-CCE2-3461-38D0-A82AC66A7DFD}"/>
              </a:ext>
            </a:extLst>
          </p:cNvPr>
          <p:cNvCxnSpPr>
            <a:cxnSpLocks/>
          </p:cNvCxnSpPr>
          <p:nvPr/>
        </p:nvCxnSpPr>
        <p:spPr>
          <a:xfrm>
            <a:off x="4351789" y="2482918"/>
            <a:ext cx="0" cy="434566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2A09AF1-369D-B499-318E-DCDAFAFF294F}"/>
              </a:ext>
            </a:extLst>
          </p:cNvPr>
          <p:cNvGrpSpPr/>
          <p:nvPr/>
        </p:nvGrpSpPr>
        <p:grpSpPr>
          <a:xfrm>
            <a:off x="745820" y="5190307"/>
            <a:ext cx="11311062" cy="947773"/>
            <a:chOff x="745820" y="5190307"/>
            <a:chExt cx="11311062" cy="947773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8606DB-ED03-C44E-E647-A22BEB3CD52A}"/>
                </a:ext>
              </a:extLst>
            </p:cNvPr>
            <p:cNvSpPr txBox="1"/>
            <p:nvPr/>
          </p:nvSpPr>
          <p:spPr>
            <a:xfrm>
              <a:off x="745820" y="5458846"/>
              <a:ext cx="294360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Fault tolerant interconnects</a:t>
              </a:r>
            </a:p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radiation-hardened blocks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2ABC1A0-165B-7D7C-BB0C-70882F79233C}"/>
                </a:ext>
              </a:extLst>
            </p:cNvPr>
            <p:cNvSpPr txBox="1"/>
            <p:nvPr/>
          </p:nvSpPr>
          <p:spPr>
            <a:xfrm>
              <a:off x="3726437" y="5458846"/>
              <a:ext cx="24980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fault tolerance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E0D2697-833E-0131-B389-E69D29AB7CEE}"/>
                </a:ext>
              </a:extLst>
            </p:cNvPr>
            <p:cNvSpPr txBox="1"/>
            <p:nvPr/>
          </p:nvSpPr>
          <p:spPr>
            <a:xfrm>
              <a:off x="6308163" y="5245528"/>
              <a:ext cx="2768630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Segoe UI" panose="020B0502040204020203" pitchFamily="34" charset="0"/>
                <a:buChar char="●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Fault injection framework</a:t>
              </a:r>
            </a:p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Formal verification for TMR</a:t>
              </a:r>
            </a:p>
            <a:p>
              <a:pPr marL="285750" indent="-285750">
                <a:spcBef>
                  <a:spcPts val="600"/>
                </a:spcBef>
                <a:buFont typeface="Wingdings" panose="05000000000000000000" pitchFamily="2" charset="2"/>
                <a:buChar char="ü"/>
              </a:pPr>
              <a:endParaRPr lang="en-US" sz="1400" dirty="0">
                <a:solidFill>
                  <a:schemeClr val="accent3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C6F85F3E-F715-FB9E-D3D8-F71C2EA045C0}"/>
                </a:ext>
              </a:extLst>
            </p:cNvPr>
            <p:cNvSpPr txBox="1"/>
            <p:nvPr/>
          </p:nvSpPr>
          <p:spPr>
            <a:xfrm>
              <a:off x="9176122" y="5190307"/>
              <a:ext cx="2880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rgbClr val="426B6E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Constraints for fault tolerance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3010FA9-CB75-8892-8B39-0C4694E52121}"/>
              </a:ext>
            </a:extLst>
          </p:cNvPr>
          <p:cNvSpPr txBox="1"/>
          <p:nvPr/>
        </p:nvSpPr>
        <p:spPr>
          <a:xfrm>
            <a:off x="-492722" y="6277853"/>
            <a:ext cx="126847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spcBef>
                <a:spcPts val="1800"/>
              </a:spcBef>
            </a:pPr>
            <a:r>
              <a:rPr lang="en-GB" sz="1400" b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CERN EP R&amp;D WP5 </a:t>
            </a:r>
            <a:r>
              <a:rPr lang="en-GB" sz="1400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</a:t>
            </a:r>
            <a:r>
              <a:rPr lang="en-GB" sz="1400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Marco Andorno , Alessandro Caratelli , Davide Ceresa , Benoit Denkinger , Kostas Kloukinas , Anvesh Nookala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48BF42-A98F-6A4B-DA5C-422C07F30AA1}"/>
              </a:ext>
            </a:extLst>
          </p:cNvPr>
          <p:cNvCxnSpPr>
            <a:cxnSpLocks/>
          </p:cNvCxnSpPr>
          <p:nvPr/>
        </p:nvCxnSpPr>
        <p:spPr>
          <a:xfrm flipH="1">
            <a:off x="5005112" y="1331156"/>
            <a:ext cx="361790" cy="0"/>
          </a:xfrm>
          <a:prstGeom prst="line">
            <a:avLst/>
          </a:prstGeom>
          <a:ln w="12700">
            <a:solidFill>
              <a:srgbClr val="426B6E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24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F6668-683E-C3BA-1962-8895AA320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SoCMake: a HW/SW Build System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647FBACA-AD01-10E0-09C2-D9558482B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682" y="1456212"/>
            <a:ext cx="845163" cy="680117"/>
          </a:xfrm>
          <a:prstGeom prst="rect">
            <a:avLst/>
          </a:prstGeom>
        </p:spPr>
      </p:pic>
      <p:pic>
        <p:nvPicPr>
          <p:cNvPr id="122" name="Picture 4" descr="The Layout in TSMC 0.18 μm Process. | Download Scientific Diagram">
            <a:extLst>
              <a:ext uri="{FF2B5EF4-FFF2-40B4-BE49-F238E27FC236}">
                <a16:creationId xmlns:a16="http://schemas.microsoft.com/office/drawing/2014/main" id="{BBB761F2-ABCA-3E6D-7A63-ABD3C91E9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681" y="2283109"/>
            <a:ext cx="845158" cy="7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>
            <a:extLst>
              <a:ext uri="{FF2B5EF4-FFF2-40B4-BE49-F238E27FC236}">
                <a16:creationId xmlns:a16="http://schemas.microsoft.com/office/drawing/2014/main" id="{25AE4BE0-36C0-6881-9F45-8E93C3B60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468" y="3226639"/>
            <a:ext cx="900997" cy="6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973C28F8-F47C-0BB9-E089-B0F04F4637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7163" y="4031545"/>
            <a:ext cx="900997" cy="650027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F029EC2D-3794-7DD6-4FBA-B7785162FD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5238" y="5180889"/>
            <a:ext cx="900997" cy="7270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126" name="Group 125">
            <a:extLst>
              <a:ext uri="{FF2B5EF4-FFF2-40B4-BE49-F238E27FC236}">
                <a16:creationId xmlns:a16="http://schemas.microsoft.com/office/drawing/2014/main" id="{1B8E4007-58AB-0582-EAFF-2DF6CFF9D533}"/>
              </a:ext>
            </a:extLst>
          </p:cNvPr>
          <p:cNvGrpSpPr/>
          <p:nvPr/>
        </p:nvGrpSpPr>
        <p:grpSpPr>
          <a:xfrm>
            <a:off x="9273218" y="1456209"/>
            <a:ext cx="1258196" cy="4268902"/>
            <a:chOff x="8079098" y="1068342"/>
            <a:chExt cx="1409553" cy="5802192"/>
          </a:xfrm>
        </p:grpSpPr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094B9FA-6A55-01B3-EE70-F29D4765168C}"/>
                </a:ext>
              </a:extLst>
            </p:cNvPr>
            <p:cNvSpPr/>
            <p:nvPr/>
          </p:nvSpPr>
          <p:spPr>
            <a:xfrm>
              <a:off x="8430920" y="1068344"/>
              <a:ext cx="1057729" cy="9243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SIMULATE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Verilator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Xcelium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VCS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8CF91AF7-3086-A816-9D4A-E280D975E5C5}"/>
                </a:ext>
              </a:extLst>
            </p:cNvPr>
            <p:cNvSpPr/>
            <p:nvPr/>
          </p:nvSpPr>
          <p:spPr>
            <a:xfrm>
              <a:off x="8430920" y="2198161"/>
              <a:ext cx="1057731" cy="108292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IMPLEMENT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Cadence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...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3A4D3A3F-569F-0D40-E175-C2F5D49AF9D0}"/>
                </a:ext>
              </a:extLst>
            </p:cNvPr>
            <p:cNvSpPr/>
            <p:nvPr/>
          </p:nvSpPr>
          <p:spPr>
            <a:xfrm>
              <a:off x="8430920" y="3529010"/>
              <a:ext cx="1057731" cy="73895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FPGA EMULATE</a:t>
              </a:r>
            </a:p>
            <a:p>
              <a:pPr marL="134938" indent="-134938">
                <a:buFont typeface="Arial" panose="020B0604020202020204" pitchFamily="34" charset="0"/>
                <a:buChar char="•"/>
              </a:pPr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Vivado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9904E52-91A5-2B24-65BB-9CDD9091118B}"/>
                </a:ext>
              </a:extLst>
            </p:cNvPr>
            <p:cNvSpPr/>
            <p:nvPr/>
          </p:nvSpPr>
          <p:spPr>
            <a:xfrm>
              <a:off x="8430920" y="4573904"/>
              <a:ext cx="1057731" cy="8847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application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A279A79-5A0A-DBE4-0F18-61B2BEB258A4}"/>
                </a:ext>
              </a:extLst>
            </p:cNvPr>
            <p:cNvGrpSpPr/>
            <p:nvPr/>
          </p:nvGrpSpPr>
          <p:grpSpPr>
            <a:xfrm>
              <a:off x="8079098" y="1068342"/>
              <a:ext cx="1322302" cy="5802192"/>
              <a:chOff x="5542026" y="657910"/>
              <a:chExt cx="3195201" cy="6162276"/>
            </a:xfrm>
          </p:grpSpPr>
          <p:sp>
            <p:nvSpPr>
              <p:cNvPr id="132" name="Right Bracket 131">
                <a:extLst>
                  <a:ext uri="{FF2B5EF4-FFF2-40B4-BE49-F238E27FC236}">
                    <a16:creationId xmlns:a16="http://schemas.microsoft.com/office/drawing/2014/main" id="{179B2CEB-F6B2-080A-0D38-499550107134}"/>
                  </a:ext>
                </a:extLst>
              </p:cNvPr>
              <p:cNvSpPr/>
              <p:nvPr/>
            </p:nvSpPr>
            <p:spPr>
              <a:xfrm>
                <a:off x="5542026" y="657910"/>
                <a:ext cx="273114" cy="5906823"/>
              </a:xfrm>
              <a:prstGeom prst="rightBracket">
                <a:avLst/>
              </a:prstGeom>
              <a:ln w="254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5A2C8F25-95BB-EE5D-1668-7AD6418B0E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142" y="1142718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C92B4EDF-865B-B51C-6B0A-F78267A537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15142" y="2485381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7DFDA9BB-252E-3838-8843-8870107ED0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575" y="3627416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AB036DC5-427B-36D3-2D8B-66CB577F19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575" y="4757538"/>
                <a:ext cx="360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46A613B1-6E08-E97D-D779-634F39B5EF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026" y="6820186"/>
                <a:ext cx="319520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9B5B398-983A-6AC9-513D-B1A2B218F558}"/>
              </a:ext>
            </a:extLst>
          </p:cNvPr>
          <p:cNvGrpSpPr/>
          <p:nvPr/>
        </p:nvGrpSpPr>
        <p:grpSpPr>
          <a:xfrm>
            <a:off x="6711912" y="1392650"/>
            <a:ext cx="3025929" cy="4647946"/>
            <a:chOff x="6640555" y="1184424"/>
            <a:chExt cx="2577117" cy="4647946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55EA6959-4D5E-2E21-8CDA-D272C107BC13}"/>
                </a:ext>
              </a:extLst>
            </p:cNvPr>
            <p:cNvSpPr txBox="1"/>
            <p:nvPr/>
          </p:nvSpPr>
          <p:spPr>
            <a:xfrm>
              <a:off x="6640555" y="1363663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en-US" sz="1300" dirty="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A74C082-7A04-C2FE-A41B-0169F3061A95}"/>
                </a:ext>
              </a:extLst>
            </p:cNvPr>
            <p:cNvSpPr txBox="1"/>
            <p:nvPr/>
          </p:nvSpPr>
          <p:spPr>
            <a:xfrm>
              <a:off x="6994332" y="2713755"/>
              <a:ext cx="1763992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Register file and Interconnections (*.v)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4482C5C-E1CE-BEB8-B358-2532899F2576}"/>
                </a:ext>
              </a:extLst>
            </p:cNvPr>
            <p:cNvSpPr txBox="1"/>
            <p:nvPr/>
          </p:nvSpPr>
          <p:spPr>
            <a:xfrm>
              <a:off x="6994332" y="5339927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Documentation - website</a:t>
              </a:r>
              <a:b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</a:br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(*.html, *.md)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8A1A01F-3BB4-06E0-83F3-CF61C99E3C92}"/>
                </a:ext>
              </a:extLst>
            </p:cNvPr>
            <p:cNvSpPr txBox="1"/>
            <p:nvPr/>
          </p:nvSpPr>
          <p:spPr>
            <a:xfrm>
              <a:off x="6994332" y="4301319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UVM testbench (SystemC)</a:t>
              </a:r>
              <a:b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</a:br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and SEE injection utilities  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44103C3-0926-9BF6-3B79-F9503FB24E41}"/>
                </a:ext>
              </a:extLst>
            </p:cNvPr>
            <p:cNvSpPr txBox="1"/>
            <p:nvPr/>
          </p:nvSpPr>
          <p:spPr>
            <a:xfrm>
              <a:off x="6994332" y="3332270"/>
              <a:ext cx="1951328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Hardware abstraction layer 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1E18059D-6C93-703C-2941-14110F5214BC}"/>
                </a:ext>
              </a:extLst>
            </p:cNvPr>
            <p:cNvSpPr txBox="1"/>
            <p:nvPr/>
          </p:nvSpPr>
          <p:spPr>
            <a:xfrm>
              <a:off x="6994332" y="4831943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Config files for synthesis and implementation (*.yaml, *.tcl)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DCEB6136-E158-E246-4D17-1D7CE5A983FC}"/>
                </a:ext>
              </a:extLst>
            </p:cNvPr>
            <p:cNvSpPr txBox="1"/>
            <p:nvPr/>
          </p:nvSpPr>
          <p:spPr>
            <a:xfrm>
              <a:off x="6994332" y="2279048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Top level HDL (*.v)  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9B74AD2-F8E2-E15B-102B-6CD12A02413D}"/>
                </a:ext>
              </a:extLst>
            </p:cNvPr>
            <p:cNvSpPr txBox="1"/>
            <p:nvPr/>
          </p:nvSpPr>
          <p:spPr>
            <a:xfrm>
              <a:off x="7005415" y="1781750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Software application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339E17DC-7037-9933-C549-47B1EFE6D323}"/>
                </a:ext>
              </a:extLst>
            </p:cNvPr>
            <p:cNvSpPr txBox="1"/>
            <p:nvPr/>
          </p:nvSpPr>
          <p:spPr>
            <a:xfrm>
              <a:off x="7005415" y="1184424"/>
              <a:ext cx="2212257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IP blocks and hardware accelerators (*.sv)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5C41689-EDA5-EA78-AC63-98A0F8159F62}"/>
                </a:ext>
              </a:extLst>
            </p:cNvPr>
            <p:cNvSpPr txBox="1"/>
            <p:nvPr/>
          </p:nvSpPr>
          <p:spPr>
            <a:xfrm>
              <a:off x="7005414" y="3832345"/>
              <a:ext cx="2212257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Linker scripts generation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D8A14B1D-0765-360B-F616-536139E8F009}"/>
              </a:ext>
            </a:extLst>
          </p:cNvPr>
          <p:cNvGrpSpPr/>
          <p:nvPr/>
        </p:nvGrpSpPr>
        <p:grpSpPr>
          <a:xfrm>
            <a:off x="5255620" y="1456212"/>
            <a:ext cx="1846888" cy="4578174"/>
            <a:chOff x="4740028" y="1247986"/>
            <a:chExt cx="2230163" cy="4578174"/>
          </a:xfrm>
        </p:grpSpPr>
        <p:sp>
          <p:nvSpPr>
            <p:cNvPr id="150" name="Multi-document 12">
              <a:extLst>
                <a:ext uri="{FF2B5EF4-FFF2-40B4-BE49-F238E27FC236}">
                  <a16:creationId xmlns:a16="http://schemas.microsoft.com/office/drawing/2014/main" id="{32646545-D9CF-2A1C-50BB-51449B9A9874}"/>
                </a:ext>
              </a:extLst>
            </p:cNvPr>
            <p:cNvSpPr/>
            <p:nvPr/>
          </p:nvSpPr>
          <p:spPr>
            <a:xfrm>
              <a:off x="4877280" y="1247986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1" name="Multi-document 64">
              <a:extLst>
                <a:ext uri="{FF2B5EF4-FFF2-40B4-BE49-F238E27FC236}">
                  <a16:creationId xmlns:a16="http://schemas.microsoft.com/office/drawing/2014/main" id="{63AF26D2-507D-D19A-5B54-91B0C148115E}"/>
                </a:ext>
              </a:extLst>
            </p:cNvPr>
            <p:cNvSpPr/>
            <p:nvPr/>
          </p:nvSpPr>
          <p:spPr>
            <a:xfrm>
              <a:off x="4877280" y="1839910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2" name="Multi-document 65">
              <a:extLst>
                <a:ext uri="{FF2B5EF4-FFF2-40B4-BE49-F238E27FC236}">
                  <a16:creationId xmlns:a16="http://schemas.microsoft.com/office/drawing/2014/main" id="{D84AC4D8-E524-0DC2-E327-E1AA17553930}"/>
                </a:ext>
              </a:extLst>
            </p:cNvPr>
            <p:cNvSpPr/>
            <p:nvPr/>
          </p:nvSpPr>
          <p:spPr>
            <a:xfrm>
              <a:off x="4871091" y="2447411"/>
              <a:ext cx="662263" cy="495221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AAA2025D-0F15-23FB-3C77-E286E9D44DDF}"/>
                </a:ext>
              </a:extLst>
            </p:cNvPr>
            <p:cNvSpPr txBox="1"/>
            <p:nvPr/>
          </p:nvSpPr>
          <p:spPr>
            <a:xfrm>
              <a:off x="4771990" y="1375056"/>
              <a:ext cx="714072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*.sv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C4482147-9064-BF45-394F-468E3EAB6EE7}"/>
                </a:ext>
              </a:extLst>
            </p:cNvPr>
            <p:cNvSpPr txBox="1"/>
            <p:nvPr/>
          </p:nvSpPr>
          <p:spPr>
            <a:xfrm>
              <a:off x="4771990" y="1963715"/>
              <a:ext cx="814807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*.cpp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2FC05C70-9AB1-C245-BBD4-B3A365142727}"/>
                </a:ext>
              </a:extLst>
            </p:cNvPr>
            <p:cNvSpPr txBox="1"/>
            <p:nvPr/>
          </p:nvSpPr>
          <p:spPr>
            <a:xfrm>
              <a:off x="4740028" y="2571591"/>
              <a:ext cx="814807" cy="263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*.rdl</a:t>
              </a:r>
            </a:p>
          </p:txBody>
        </p: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4D722A1D-075A-8C05-076C-D614A4B63810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1487100"/>
              <a:ext cx="81251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D76B06F7-AA40-661C-8DE4-304AAC37FE35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1977975"/>
              <a:ext cx="81251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F93C4C51-0F8F-4C2E-E04F-C1472E1FDF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20282" y="2463695"/>
              <a:ext cx="81480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Elbow Connector 74">
              <a:extLst>
                <a:ext uri="{FF2B5EF4-FFF2-40B4-BE49-F238E27FC236}">
                  <a16:creationId xmlns:a16="http://schemas.microsoft.com/office/drawing/2014/main" id="{BBB05697-8FED-0AE6-60F6-D481BF37FBC2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513524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Elbow Connector 75">
              <a:extLst>
                <a:ext uri="{FF2B5EF4-FFF2-40B4-BE49-F238E27FC236}">
                  <a16:creationId xmlns:a16="http://schemas.microsoft.com/office/drawing/2014/main" id="{290A83F1-0C12-A345-3C3C-53B29F1C5557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1060394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Elbow Connector 77">
              <a:extLst>
                <a:ext uri="{FF2B5EF4-FFF2-40B4-BE49-F238E27FC236}">
                  <a16:creationId xmlns:a16="http://schemas.microsoft.com/office/drawing/2014/main" id="{5007B82A-5745-8395-7C91-6622F0CF15DF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1603523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Elbow Connector 78">
              <a:extLst>
                <a:ext uri="{FF2B5EF4-FFF2-40B4-BE49-F238E27FC236}">
                  <a16:creationId xmlns:a16="http://schemas.microsoft.com/office/drawing/2014/main" id="{DDA90118-3CA8-6E3C-9E00-10A5879CB536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212078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Elbow Connector 79">
              <a:extLst>
                <a:ext uri="{FF2B5EF4-FFF2-40B4-BE49-F238E27FC236}">
                  <a16:creationId xmlns:a16="http://schemas.microsoft.com/office/drawing/2014/main" id="{CAAD8510-9086-AA0C-508E-A598D9C00CBB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3695"/>
              <a:ext cx="814809" cy="2638053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Multi-document 27">
              <a:extLst>
                <a:ext uri="{FF2B5EF4-FFF2-40B4-BE49-F238E27FC236}">
                  <a16:creationId xmlns:a16="http://schemas.microsoft.com/office/drawing/2014/main" id="{8CFADFBB-2794-37AD-B169-B07F3B676413}"/>
                </a:ext>
              </a:extLst>
            </p:cNvPr>
            <p:cNvSpPr/>
            <p:nvPr/>
          </p:nvSpPr>
          <p:spPr>
            <a:xfrm>
              <a:off x="6542374" y="2769192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5" name="Multi-document 44">
              <a:extLst>
                <a:ext uri="{FF2B5EF4-FFF2-40B4-BE49-F238E27FC236}">
                  <a16:creationId xmlns:a16="http://schemas.microsoft.com/office/drawing/2014/main" id="{73C6E4EE-7BDD-D45F-0F2E-C3E6C282AFAC}"/>
                </a:ext>
              </a:extLst>
            </p:cNvPr>
            <p:cNvSpPr/>
            <p:nvPr/>
          </p:nvSpPr>
          <p:spPr>
            <a:xfrm>
              <a:off x="6542374" y="4893722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6" name="Multi-document 47">
              <a:extLst>
                <a:ext uri="{FF2B5EF4-FFF2-40B4-BE49-F238E27FC236}">
                  <a16:creationId xmlns:a16="http://schemas.microsoft.com/office/drawing/2014/main" id="{19D84D61-5842-5CF1-E056-4A5CE0C7E049}"/>
                </a:ext>
              </a:extLst>
            </p:cNvPr>
            <p:cNvSpPr/>
            <p:nvPr/>
          </p:nvSpPr>
          <p:spPr>
            <a:xfrm>
              <a:off x="6542374" y="3822415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7" name="Multi-document 50">
              <a:extLst>
                <a:ext uri="{FF2B5EF4-FFF2-40B4-BE49-F238E27FC236}">
                  <a16:creationId xmlns:a16="http://schemas.microsoft.com/office/drawing/2014/main" id="{1A67CCCC-1F97-9797-1523-8A0EFEEA3ED7}"/>
                </a:ext>
              </a:extLst>
            </p:cNvPr>
            <p:cNvSpPr/>
            <p:nvPr/>
          </p:nvSpPr>
          <p:spPr>
            <a:xfrm>
              <a:off x="6542374" y="3295803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8" name="Multi-document 53">
              <a:extLst>
                <a:ext uri="{FF2B5EF4-FFF2-40B4-BE49-F238E27FC236}">
                  <a16:creationId xmlns:a16="http://schemas.microsoft.com/office/drawing/2014/main" id="{4784CD4A-035F-679F-945E-105D3ADE08A7}"/>
                </a:ext>
              </a:extLst>
            </p:cNvPr>
            <p:cNvSpPr/>
            <p:nvPr/>
          </p:nvSpPr>
          <p:spPr>
            <a:xfrm>
              <a:off x="6542374" y="4376560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69" name="Multi-document 56">
              <a:extLst>
                <a:ext uri="{FF2B5EF4-FFF2-40B4-BE49-F238E27FC236}">
                  <a16:creationId xmlns:a16="http://schemas.microsoft.com/office/drawing/2014/main" id="{F5923844-EFE3-6112-87BE-216E0E67CCDC}"/>
                </a:ext>
              </a:extLst>
            </p:cNvPr>
            <p:cNvSpPr/>
            <p:nvPr/>
          </p:nvSpPr>
          <p:spPr>
            <a:xfrm>
              <a:off x="6542374" y="2242581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0" name="Multi-document 59">
              <a:extLst>
                <a:ext uri="{FF2B5EF4-FFF2-40B4-BE49-F238E27FC236}">
                  <a16:creationId xmlns:a16="http://schemas.microsoft.com/office/drawing/2014/main" id="{838040DD-FEAD-CB2B-31AD-438D46D7A9FD}"/>
                </a:ext>
              </a:extLst>
            </p:cNvPr>
            <p:cNvSpPr/>
            <p:nvPr/>
          </p:nvSpPr>
          <p:spPr>
            <a:xfrm>
              <a:off x="6553457" y="1745284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1" name="Multi-document 62">
              <a:extLst>
                <a:ext uri="{FF2B5EF4-FFF2-40B4-BE49-F238E27FC236}">
                  <a16:creationId xmlns:a16="http://schemas.microsoft.com/office/drawing/2014/main" id="{FA024261-2A41-9AD9-0F52-9634CD400510}"/>
                </a:ext>
              </a:extLst>
            </p:cNvPr>
            <p:cNvSpPr/>
            <p:nvPr/>
          </p:nvSpPr>
          <p:spPr>
            <a:xfrm>
              <a:off x="6553457" y="1247986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72" name="Multi-document 111">
              <a:extLst>
                <a:ext uri="{FF2B5EF4-FFF2-40B4-BE49-F238E27FC236}">
                  <a16:creationId xmlns:a16="http://schemas.microsoft.com/office/drawing/2014/main" id="{02B203A2-BF37-B01B-A321-BC97A8BE75C5}"/>
                </a:ext>
              </a:extLst>
            </p:cNvPr>
            <p:cNvSpPr/>
            <p:nvPr/>
          </p:nvSpPr>
          <p:spPr>
            <a:xfrm>
              <a:off x="6542374" y="5410107"/>
              <a:ext cx="416734" cy="416053"/>
            </a:xfrm>
            <a:prstGeom prst="flowChartMultidocumen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173" name="Elbow Connector 114">
              <a:extLst>
                <a:ext uri="{FF2B5EF4-FFF2-40B4-BE49-F238E27FC236}">
                  <a16:creationId xmlns:a16="http://schemas.microsoft.com/office/drawing/2014/main" id="{DAAFCA9E-1BA9-B1F6-55BA-EF203C436B4F}"/>
                </a:ext>
              </a:extLst>
            </p:cNvPr>
            <p:cNvCxnSpPr>
              <a:cxnSpLocks/>
            </p:cNvCxnSpPr>
            <p:nvPr/>
          </p:nvCxnSpPr>
          <p:spPr>
            <a:xfrm>
              <a:off x="5620282" y="2468404"/>
              <a:ext cx="814809" cy="317141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4EA8409F-D7B0-8A8E-941C-0489BE382521}"/>
                </a:ext>
              </a:extLst>
            </p:cNvPr>
            <p:cNvSpPr/>
            <p:nvPr/>
          </p:nvSpPr>
          <p:spPr>
            <a:xfrm rot="16200000">
              <a:off x="4263114" y="3886081"/>
              <a:ext cx="3568747" cy="30792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RDL toolchain</a:t>
              </a:r>
            </a:p>
          </p:txBody>
        </p:sp>
      </p:grpSp>
      <p:sp>
        <p:nvSpPr>
          <p:cNvPr id="3" name="Text Placeholder 50">
            <a:extLst>
              <a:ext uri="{FF2B5EF4-FFF2-40B4-BE49-F238E27FC236}">
                <a16:creationId xmlns:a16="http://schemas.microsoft.com/office/drawing/2014/main" id="{267AE1E6-0ADE-0AAE-8C50-C31ABF5B4249}"/>
              </a:ext>
            </a:extLst>
          </p:cNvPr>
          <p:cNvSpPr txBox="1">
            <a:spLocks/>
          </p:cNvSpPr>
          <p:nvPr/>
        </p:nvSpPr>
        <p:spPr>
          <a:xfrm>
            <a:off x="496439" y="1392650"/>
            <a:ext cx="4838874" cy="444099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2400"/>
              </a:spcBef>
            </a:pPr>
            <a:r>
              <a:rPr lang="en-GB" sz="1600" dirty="0"/>
              <a:t>CMake based HW/SW build system for SoCs</a:t>
            </a:r>
          </a:p>
          <a:p>
            <a:pPr marL="265113" indent="-265113">
              <a:spcBef>
                <a:spcPts val="2400"/>
              </a:spcBef>
            </a:pPr>
            <a:r>
              <a:rPr lang="en-GB" sz="1600" dirty="0"/>
              <a:t>Input configuration in SystemRDL</a:t>
            </a:r>
          </a:p>
          <a:p>
            <a:pPr marL="717551" lvl="1" indent="-265113">
              <a:spcBef>
                <a:spcPts val="1800"/>
              </a:spcBef>
            </a:pPr>
            <a:r>
              <a:rPr lang="en-GB" sz="1400" dirty="0"/>
              <a:t>Register Description Language</a:t>
            </a:r>
            <a:br>
              <a:rPr lang="en-GB" sz="1400" dirty="0"/>
            </a:br>
            <a:r>
              <a:rPr lang="en-GB" sz="1400" dirty="0"/>
              <a:t>extended for supporting SoC description</a:t>
            </a:r>
          </a:p>
          <a:p>
            <a:pPr marL="717551" lvl="1" indent="-265113">
              <a:spcBef>
                <a:spcPts val="1800"/>
              </a:spcBef>
            </a:pPr>
            <a:r>
              <a:rPr lang="en-GB" sz="1400" dirty="0"/>
              <a:t>Used as top-level architecture description</a:t>
            </a:r>
          </a:p>
          <a:p>
            <a:pPr marL="265113" indent="-265113">
              <a:spcBef>
                <a:spcPts val="2400"/>
              </a:spcBef>
            </a:pPr>
            <a:r>
              <a:rPr lang="en-GB" sz="1600" dirty="0"/>
              <a:t>Rapid prototyping of SoCs:</a:t>
            </a:r>
          </a:p>
          <a:p>
            <a:pPr marL="630238" lvl="1" indent="-273050">
              <a:spcBef>
                <a:spcPts val="1800"/>
              </a:spcBef>
            </a:pPr>
            <a:r>
              <a:rPr lang="en-GB" sz="1400" dirty="0"/>
              <a:t>Quick composition of IP blocks into full systems</a:t>
            </a:r>
          </a:p>
          <a:p>
            <a:pPr marL="630238" lvl="1" indent="-273050">
              <a:spcBef>
                <a:spcPts val="1800"/>
              </a:spcBef>
            </a:pPr>
            <a:r>
              <a:rPr lang="en-GB" sz="1400" dirty="0"/>
              <a:t>Quickly build different architectures with different IP blocks, hardware accelerators or different CPUs</a:t>
            </a:r>
          </a:p>
          <a:p>
            <a:pPr marL="177800" indent="-273050">
              <a:spcBef>
                <a:spcPts val="2400"/>
              </a:spcBef>
            </a:pPr>
            <a:r>
              <a:rPr lang="en-GB" sz="1600" dirty="0"/>
              <a:t>Open-source</a:t>
            </a:r>
          </a:p>
          <a:p>
            <a:pPr marL="630238" lvl="1" indent="-273050">
              <a:spcBef>
                <a:spcPts val="1800"/>
              </a:spcBef>
            </a:pPr>
            <a:r>
              <a:rPr lang="en-US" sz="14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Toolkit: https://gitlab.cern.ch/socrates</a:t>
            </a:r>
          </a:p>
          <a:p>
            <a:pPr marL="630238" lvl="1" indent="-273050">
              <a:spcBef>
                <a:spcPts val="1800"/>
              </a:spcBef>
            </a:pPr>
            <a:endParaRPr lang="en-GB" sz="1400" dirty="0"/>
          </a:p>
          <a:p>
            <a:pPr>
              <a:spcBef>
                <a:spcPts val="1800"/>
              </a:spcBef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DDE6EB-A6DD-5C82-C6E4-487F1B8DBB2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7315" y="365125"/>
            <a:ext cx="715180" cy="42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23"/>
    </mc:Choice>
    <mc:Fallback xmlns="">
      <p:transition spd="slow" advTm="42223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an almost-fully generated SoC: TriglaV prototype</a:t>
            </a:r>
            <a:endParaRPr lang="en-CH" dirty="0"/>
          </a:p>
        </p:txBody>
      </p:sp>
      <p:sp>
        <p:nvSpPr>
          <p:cNvPr id="3" name="Text Placeholder 50">
            <a:extLst>
              <a:ext uri="{FF2B5EF4-FFF2-40B4-BE49-F238E27FC236}">
                <a16:creationId xmlns:a16="http://schemas.microsoft.com/office/drawing/2014/main" id="{7D82A90F-1E48-C3D3-89E5-6B97798840D1}"/>
              </a:ext>
            </a:extLst>
          </p:cNvPr>
          <p:cNvSpPr txBox="1">
            <a:spLocks/>
          </p:cNvSpPr>
          <p:nvPr/>
        </p:nvSpPr>
        <p:spPr>
          <a:xfrm>
            <a:off x="679010" y="1208502"/>
            <a:ext cx="10674790" cy="4440995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Goals: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Demonstrate (and develop) SOCRATES capabilities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Validate the toolkit and demonstrate the feasibility of using programmable logic inside front-end ASICs.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Test-drive the HEP 28nm Common Design Platform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Test the radiation performance and validate the design choices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Design strategy: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Fully generated with the SOCRATES toolkit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Target architecture: embedded controller for pixel readout ASICs 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Radiation tolerant design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Implemented in 28nm bulk CMOS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focus on introducing observability and testability features to evaluate the radiation tolerance of the design under irradiation testing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6A639A"/>
                </a:solidFill>
              </a:rPr>
              <a:t>Design submission:</a:t>
            </a:r>
          </a:p>
          <a:p>
            <a:pPr marL="442913" indent="-442913">
              <a:spcBef>
                <a:spcPts val="900"/>
              </a:spcBef>
            </a:pPr>
            <a:r>
              <a:rPr lang="en-GB" sz="1600" dirty="0"/>
              <a:t>MPW run in 28nm reserved for the 30</a:t>
            </a:r>
            <a:r>
              <a:rPr lang="en-GB" sz="1600" baseline="30000" dirty="0"/>
              <a:t>th</a:t>
            </a:r>
            <a:r>
              <a:rPr lang="en-GB" sz="1600" dirty="0"/>
              <a:t> November 2024</a:t>
            </a:r>
          </a:p>
        </p:txBody>
      </p:sp>
      <p:sp>
        <p:nvSpPr>
          <p:cNvPr id="4" name="Freeform 62">
            <a:extLst>
              <a:ext uri="{FF2B5EF4-FFF2-40B4-BE49-F238E27FC236}">
                <a16:creationId xmlns:a16="http://schemas.microsoft.com/office/drawing/2014/main" id="{F43B3918-99E5-E679-AFAF-A7978CA3CEEE}"/>
              </a:ext>
            </a:extLst>
          </p:cNvPr>
          <p:cNvSpPr/>
          <p:nvPr/>
        </p:nvSpPr>
        <p:spPr>
          <a:xfrm rot="10800000" flipH="1">
            <a:off x="0" y="0"/>
            <a:ext cx="157316" cy="1335030"/>
          </a:xfrm>
          <a:custGeom>
            <a:avLst/>
            <a:gdLst>
              <a:gd name="connsiteX0" fmla="*/ 117731 w 1007581"/>
              <a:gd name="connsiteY0" fmla="*/ 915 h 1381409"/>
              <a:gd name="connsiteX1" fmla="*/ 937238 w 1007581"/>
              <a:gd name="connsiteY1" fmla="*/ 728195 h 1381409"/>
              <a:gd name="connsiteX2" fmla="*/ 996095 w 1007581"/>
              <a:gd name="connsiteY2" fmla="*/ 1299213 h 1381409"/>
              <a:gd name="connsiteX3" fmla="*/ 976781 w 1007581"/>
              <a:gd name="connsiteY3" fmla="*/ 1381409 h 1381409"/>
              <a:gd name="connsiteX4" fmla="*/ 0 w 1007581"/>
              <a:gd name="connsiteY4" fmla="*/ 1381409 h 1381409"/>
              <a:gd name="connsiteX5" fmla="*/ 0 w 1007581"/>
              <a:gd name="connsiteY5" fmla="*/ 7042 h 1381409"/>
              <a:gd name="connsiteX6" fmla="*/ 40402 w 1007581"/>
              <a:gd name="connsiteY6" fmla="*/ 1538 h 1381409"/>
              <a:gd name="connsiteX7" fmla="*/ 117731 w 1007581"/>
              <a:gd name="connsiteY7" fmla="*/ 915 h 138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7581" h="1381409">
                <a:moveTo>
                  <a:pt x="117731" y="915"/>
                </a:moveTo>
                <a:cubicBezTo>
                  <a:pt x="453355" y="19005"/>
                  <a:pt x="790893" y="304106"/>
                  <a:pt x="937238" y="728195"/>
                </a:cubicBezTo>
                <a:cubicBezTo>
                  <a:pt x="1004782" y="923928"/>
                  <a:pt x="1022007" y="1121473"/>
                  <a:pt x="996095" y="1299213"/>
                </a:cubicBezTo>
                <a:lnTo>
                  <a:pt x="976781" y="1381409"/>
                </a:lnTo>
                <a:lnTo>
                  <a:pt x="0" y="1381409"/>
                </a:lnTo>
                <a:lnTo>
                  <a:pt x="0" y="7042"/>
                </a:lnTo>
                <a:lnTo>
                  <a:pt x="40402" y="1538"/>
                </a:lnTo>
                <a:cubicBezTo>
                  <a:pt x="66108" y="-288"/>
                  <a:pt x="91914" y="-477"/>
                  <a:pt x="117731" y="915"/>
                </a:cubicBezTo>
                <a:close/>
              </a:path>
            </a:pathLst>
          </a:custGeom>
          <a:solidFill>
            <a:srgbClr val="E6E2DE"/>
          </a:solidFill>
          <a:ln w="12700">
            <a:noFill/>
            <a:tailEnd type="triangle" w="lg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9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5E10E9-402C-ED80-A581-AC830EEAF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design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C8947-9B55-4EB9-E6EC-9CC57A73FC65}"/>
              </a:ext>
            </a:extLst>
          </p:cNvPr>
          <p:cNvSpPr txBox="1"/>
          <p:nvPr/>
        </p:nvSpPr>
        <p:spPr>
          <a:xfrm>
            <a:off x="689052" y="790113"/>
            <a:ext cx="10813896" cy="655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Picopix is a 256 x 256 pixels particle tracking detector readout ASIC with &lt; 30 ps</a:t>
            </a:r>
            <a:r>
              <a:rPr lang="en-GB" sz="1600" baseline="-25000" dirty="0">
                <a:latin typeface="Segoe UI" panose="020B0502040204020203" pitchFamily="34" charset="0"/>
                <a:cs typeface="Segoe UI" panose="020B0502040204020203" pitchFamily="34" charset="0"/>
              </a:rPr>
              <a:t>rms 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timing resolution, </a:t>
            </a:r>
            <a:b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on-chip clustering and data reduction, and readout up to 3.9 ∙10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9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clusters ∙ s </a:t>
            </a:r>
            <a:r>
              <a:rPr lang="en-GB" sz="1600" baseline="30000" dirty="0">
                <a:latin typeface="Segoe UI" panose="020B0502040204020203" pitchFamily="34" charset="0"/>
                <a:cs typeface="Segoe UI" panose="020B0502040204020203" pitchFamily="34" charset="0"/>
              </a:rPr>
              <a:t>–1</a:t>
            </a:r>
            <a:endParaRPr lang="LID4096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51EA363-B074-260D-9D72-3F57C77262D9}"/>
              </a:ext>
            </a:extLst>
          </p:cNvPr>
          <p:cNvSpPr txBox="1">
            <a:spLocks/>
          </p:cNvSpPr>
          <p:nvPr/>
        </p:nvSpPr>
        <p:spPr>
          <a:xfrm>
            <a:off x="689052" y="1587576"/>
            <a:ext cx="10515600" cy="2700732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600"/>
              </a:spcAft>
              <a:buFont typeface="Calibri" panose="020F0502020204030204" pitchFamily="34" charset="0"/>
              <a:buNone/>
            </a:pP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Target of the design: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Demonstrate the feasibility for a possible upgrade of the LHCb VELO Detector</a:t>
            </a:r>
            <a:endParaRPr lang="en-GB" sz="1600" dirty="0">
              <a:solidFill>
                <a:srgbClr val="6A639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0" indent="0">
              <a:spcBef>
                <a:spcPts val="1800"/>
              </a:spcBef>
              <a:spcAft>
                <a:spcPts val="600"/>
              </a:spcAft>
              <a:buFont typeface="Calibri" panose="020F0502020204030204" pitchFamily="34" charset="0"/>
              <a:buNone/>
            </a:pPr>
            <a:r>
              <a:rPr lang="en-GB" sz="1800" dirty="0">
                <a:solidFill>
                  <a:srgbClr val="6A639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Other High Energy Physics potential applications: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Generic platform for hybrid pixel sensor for fast timing (LGADs, 3D, …)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Beam gas monitoring at the LHC accelerator</a:t>
            </a:r>
          </a:p>
          <a:p>
            <a:pPr marL="631825">
              <a:spcBef>
                <a:spcPts val="600"/>
              </a:spcBef>
            </a:pPr>
            <a:r>
              <a:rPr lang="en-GB" sz="1600" dirty="0"/>
              <a:t>Rad-hard radiation monitoring systems</a:t>
            </a:r>
          </a:p>
          <a:p>
            <a:pPr marL="63182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Other HEP applications (if including additional operating modes)</a:t>
            </a:r>
          </a:p>
          <a:p>
            <a:pPr marL="631825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dirty="0"/>
              <a:t>A possible starting point for a designs that can benefit of the developed methodology and critical blocks </a:t>
            </a:r>
          </a:p>
          <a:p>
            <a:pPr marL="187325" indent="0">
              <a:spcBef>
                <a:spcPts val="600"/>
              </a:spcBef>
              <a:buNone/>
            </a:pPr>
            <a:endParaRPr lang="en-GB" sz="18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E01F14-77C2-570A-33AE-3CE068631CE3}"/>
              </a:ext>
            </a:extLst>
          </p:cNvPr>
          <p:cNvGrpSpPr/>
          <p:nvPr/>
        </p:nvGrpSpPr>
        <p:grpSpPr>
          <a:xfrm>
            <a:off x="689052" y="4471638"/>
            <a:ext cx="10515600" cy="2093112"/>
            <a:chOff x="689052" y="4471638"/>
            <a:chExt cx="10515600" cy="209311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E439623-AFFB-C43D-EB32-7D5872A0265E}"/>
                </a:ext>
              </a:extLst>
            </p:cNvPr>
            <p:cNvGrpSpPr/>
            <p:nvPr/>
          </p:nvGrpSpPr>
          <p:grpSpPr>
            <a:xfrm>
              <a:off x="1353358" y="5406423"/>
              <a:ext cx="9610726" cy="1158327"/>
              <a:chOff x="1491070" y="5027282"/>
              <a:chExt cx="9610726" cy="1158327"/>
            </a:xfrm>
          </p:grpSpPr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F11BF62C-9423-603A-EB87-997D9E81674C}"/>
                  </a:ext>
                </a:extLst>
              </p:cNvPr>
              <p:cNvSpPr/>
              <p:nvPr/>
            </p:nvSpPr>
            <p:spPr>
              <a:xfrm>
                <a:off x="1586319" y="5249609"/>
                <a:ext cx="9429752" cy="936000"/>
              </a:xfrm>
              <a:prstGeom prst="roundRect">
                <a:avLst/>
              </a:prstGeom>
              <a:ln w="12700">
                <a:solidFill>
                  <a:srgbClr val="6A639A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8FE1573-6085-2C10-4580-A5DC79D6BFC3}"/>
                  </a:ext>
                </a:extLst>
              </p:cNvPr>
              <p:cNvSpPr/>
              <p:nvPr/>
            </p:nvSpPr>
            <p:spPr>
              <a:xfrm>
                <a:off x="1491070" y="5027282"/>
                <a:ext cx="3933826" cy="407473"/>
              </a:xfrm>
              <a:prstGeom prst="rect">
                <a:avLst/>
              </a:prstGeom>
              <a:solidFill>
                <a:srgbClr val="FBF7F2"/>
              </a:solidFill>
              <a:ln w="1270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12" name="Text Placeholder 4">
                <a:extLst>
                  <a:ext uri="{FF2B5EF4-FFF2-40B4-BE49-F238E27FC236}">
                    <a16:creationId xmlns:a16="http://schemas.microsoft.com/office/drawing/2014/main" id="{B5C3A5B7-7599-4765-9855-A99349D6A8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24896" y="5415474"/>
                <a:ext cx="5676900" cy="631353"/>
              </a:xfrm>
              <a:prstGeom prst="rect">
                <a:avLst/>
              </a:prstGeom>
            </p:spPr>
            <p:txBody>
              <a:bodyPr numCol="1"/>
              <a:lstStyle>
                <a:lvl1pPr marL="444500" indent="-4445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6A639A"/>
                  </a:buClr>
                  <a:buFont typeface="Calibri" panose="020F0502020204030204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1pPr>
                <a:lvl2pPr marL="896938" indent="-36353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Wingdings" panose="05000000000000000000" pitchFamily="2" charset="2"/>
                  <a:buChar char="§"/>
                  <a:defRPr sz="18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2pPr>
                <a:lvl3pPr marL="1252538" indent="-355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SzPct val="120000"/>
                  <a:buFont typeface="Segoe UI" panose="020B0502040204020203" pitchFamily="34" charset="0"/>
                  <a:buChar char="‒"/>
                  <a:defRPr sz="16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3pPr>
                <a:lvl4pPr marL="161607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4pPr>
                <a:lvl5pPr marL="1970088" indent="-26511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Segoe UI" panose="020B0502040204020203" pitchFamily="34" charset="0"/>
                  <a:buChar char="→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6725" indent="-285750" defTabSz="1165225">
                  <a:spcBef>
                    <a:spcPts val="900"/>
                  </a:spcBef>
                  <a:buFont typeface="Wingdings" panose="05000000000000000000" pitchFamily="2" charset="2"/>
                  <a:buChar char="§"/>
                  <a:tabLst>
                    <a:tab pos="447675" algn="l"/>
                  </a:tabLst>
                </a:pPr>
                <a:r>
                  <a:rPr lang="en-GB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4D STEM (Scanning Transmission Electron Microscopy)</a:t>
                </a:r>
              </a:p>
              <a:p>
                <a:pPr marL="466725" indent="-285750" defTabSz="1165225">
                  <a:spcBef>
                    <a:spcPts val="900"/>
                  </a:spcBef>
                  <a:buFont typeface="Wingdings" panose="05000000000000000000" pitchFamily="2" charset="2"/>
                  <a:buChar char="§"/>
                  <a:tabLst>
                    <a:tab pos="447675" algn="l"/>
                  </a:tabLst>
                </a:pPr>
                <a:r>
                  <a:rPr lang="en-GB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Mass spectrometry</a:t>
                </a:r>
              </a:p>
            </p:txBody>
          </p:sp>
          <p:sp>
            <p:nvSpPr>
              <p:cNvPr id="13" name="Text Placeholder 4">
                <a:extLst>
                  <a:ext uri="{FF2B5EF4-FFF2-40B4-BE49-F238E27FC236}">
                    <a16:creationId xmlns:a16="http://schemas.microsoft.com/office/drawing/2014/main" id="{4E896C1C-F8A7-E54B-7E55-E5F8EE58B6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91071" y="5415474"/>
                <a:ext cx="6705600" cy="631353"/>
              </a:xfrm>
              <a:prstGeom prst="rect">
                <a:avLst/>
              </a:prstGeom>
            </p:spPr>
            <p:txBody>
              <a:bodyPr numCol="1"/>
              <a:lstStyle>
                <a:lvl1pPr marL="444500" indent="-4445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rgbClr val="6A639A"/>
                  </a:buClr>
                  <a:buFont typeface="Calibri" panose="020F0502020204030204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1pPr>
                <a:lvl2pPr marL="896938" indent="-36353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Wingdings" panose="05000000000000000000" pitchFamily="2" charset="2"/>
                  <a:buChar char="§"/>
                  <a:defRPr sz="18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2pPr>
                <a:lvl3pPr marL="1252538" indent="-355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SzPct val="120000"/>
                  <a:buFont typeface="Segoe UI" panose="020B0502040204020203" pitchFamily="34" charset="0"/>
                  <a:buChar char="‒"/>
                  <a:defRPr sz="16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3pPr>
                <a:lvl4pPr marL="1616075" indent="-276225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4pPr>
                <a:lvl5pPr marL="1970088" indent="-26511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rgbClr val="6A639A"/>
                  </a:buClr>
                  <a:buFont typeface="Segoe UI" panose="020B0502040204020203" pitchFamily="34" charset="0"/>
                  <a:buChar char="→"/>
                  <a:defRPr sz="1400" kern="1200">
                    <a:solidFill>
                      <a:schemeClr val="tx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66725" indent="-285750" defTabSz="1165225">
                  <a:spcBef>
                    <a:spcPts val="900"/>
                  </a:spcBef>
                  <a:buFont typeface="Wingdings" panose="05000000000000000000" pitchFamily="2" charset="2"/>
                  <a:buChar char="§"/>
                  <a:tabLst>
                    <a:tab pos="447675" algn="l"/>
                  </a:tabLst>
                </a:pPr>
                <a:r>
                  <a:rPr lang="en-GB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X-ray photon correlation spectroscopy</a:t>
                </a:r>
              </a:p>
              <a:p>
                <a:pPr marL="466725" indent="-285750" defTabSz="1165225">
                  <a:spcBef>
                    <a:spcPts val="900"/>
                  </a:spcBef>
                  <a:buFont typeface="Wingdings" panose="05000000000000000000" pitchFamily="2" charset="2"/>
                  <a:buChar char="§"/>
                  <a:tabLst>
                    <a:tab pos="447675" algn="l"/>
                  </a:tabLst>
                </a:pPr>
                <a:r>
                  <a:rPr lang="en-GB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Medical applications (SPECT/PET)</a:t>
                </a:r>
              </a:p>
              <a:p>
                <a:pPr marL="466725" indent="-285750">
                  <a:spcBef>
                    <a:spcPts val="900"/>
                  </a:spcBef>
                  <a:buFont typeface="Wingdings" panose="05000000000000000000" pitchFamily="2" charset="2"/>
                  <a:buChar char="§"/>
                  <a:tabLst>
                    <a:tab pos="447675" algn="l"/>
                  </a:tabLst>
                </a:pPr>
                <a:endPara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sp>
          <p:nvSpPr>
            <p:cNvPr id="15" name="Text Placeholder 4">
              <a:extLst>
                <a:ext uri="{FF2B5EF4-FFF2-40B4-BE49-F238E27FC236}">
                  <a16:creationId xmlns:a16="http://schemas.microsoft.com/office/drawing/2014/main" id="{F9A1D7FD-7019-46BF-F35D-D7554B8FBE22}"/>
                </a:ext>
              </a:extLst>
            </p:cNvPr>
            <p:cNvSpPr txBox="1">
              <a:spLocks/>
            </p:cNvSpPr>
            <p:nvPr/>
          </p:nvSpPr>
          <p:spPr>
            <a:xfrm>
              <a:off x="689052" y="4471638"/>
              <a:ext cx="10515600" cy="1719508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1800"/>
                </a:spcBef>
                <a:spcAft>
                  <a:spcPts val="600"/>
                </a:spcAft>
                <a:buNone/>
              </a:pPr>
              <a:r>
                <a:rPr lang="en-GB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Other potential applications:</a:t>
              </a:r>
            </a:p>
            <a:p>
              <a:pPr marL="631825">
                <a:spcBef>
                  <a:spcPts val="600"/>
                </a:spcBef>
              </a:pPr>
              <a:r>
                <a:rPr lang="en-GB" sz="1600" dirty="0"/>
                <a:t>Generic platform for sensor studies (Si, </a:t>
              </a:r>
              <a:r>
                <a:rPr lang="en-GB" sz="1600" dirty="0" err="1"/>
                <a:t>CdTe</a:t>
              </a:r>
              <a:r>
                <a:rPr lang="en-GB" sz="1600" dirty="0"/>
                <a:t>, GaAs,…) or SPADS?</a:t>
              </a:r>
            </a:p>
            <a:p>
              <a:pPr marL="631825">
                <a:spcBef>
                  <a:spcPts val="600"/>
                </a:spcBef>
              </a:pPr>
              <a:r>
                <a:rPr lang="en-GB" sz="1600" dirty="0"/>
                <a:t>X-ray and neutron imaging</a:t>
              </a:r>
            </a:p>
            <a:p>
              <a:pPr marL="631825">
                <a:spcBef>
                  <a:spcPts val="600"/>
                </a:spcBef>
              </a:pPr>
              <a:r>
                <a:rPr lang="en-GB" sz="1600" dirty="0"/>
                <a:t>Time-resolved photon processing science:</a:t>
              </a:r>
            </a:p>
            <a:p>
              <a:pPr marL="187325" indent="0">
                <a:spcBef>
                  <a:spcPts val="600"/>
                </a:spcBef>
                <a:buNone/>
              </a:pPr>
              <a:endParaRPr lang="en-GB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1102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BD5EBBD-F8EA-4449-A268-2CB0190D628F}"/>
              </a:ext>
            </a:extLst>
          </p:cNvPr>
          <p:cNvSpPr/>
          <p:nvPr/>
        </p:nvSpPr>
        <p:spPr>
          <a:xfrm>
            <a:off x="2075629" y="5375934"/>
            <a:ext cx="4203092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8B02652-96A5-81D2-3E84-E2E91944B57A}"/>
              </a:ext>
            </a:extLst>
          </p:cNvPr>
          <p:cNvSpPr/>
          <p:nvPr/>
        </p:nvSpPr>
        <p:spPr>
          <a:xfrm>
            <a:off x="550139" y="1104393"/>
            <a:ext cx="5778778" cy="910531"/>
          </a:xfrm>
          <a:prstGeom prst="roundRect">
            <a:avLst>
              <a:gd name="adj" fmla="val 1274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7723D0E2-09DA-1737-35A7-08DEA614C4D2}"/>
              </a:ext>
            </a:extLst>
          </p:cNvPr>
          <p:cNvSpPr/>
          <p:nvPr/>
        </p:nvSpPr>
        <p:spPr>
          <a:xfrm rot="16200000">
            <a:off x="3308991" y="-841677"/>
            <a:ext cx="261073" cy="5778780"/>
          </a:xfrm>
          <a:prstGeom prst="leftBrace">
            <a:avLst>
              <a:gd name="adj1" fmla="val 59081"/>
              <a:gd name="adj2" fmla="val 69245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an almost-fully generated SoC: TriglaV prototype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C4D8F5-22D6-D429-C73C-4541D31CC459}"/>
              </a:ext>
            </a:extLst>
          </p:cNvPr>
          <p:cNvSpPr txBox="1"/>
          <p:nvPr/>
        </p:nvSpPr>
        <p:spPr>
          <a:xfrm>
            <a:off x="651699" y="1202707"/>
            <a:ext cx="5646738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CPU choice: IBEX (Zero-risky)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[1]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Fully triplicated in TriglaV – TMR formal verification and fault-injection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In parallel studies for selective protect CPU components and handle faults [2] </a:t>
            </a: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5EB0BC90-D2DB-25D4-B593-99C4A63F4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000" b="0" i="0" u="none" strike="noStrike" cap="none" normalizeH="0" baseline="0">
                <a:ln>
                  <a:noFill/>
                </a:ln>
                <a:solidFill>
                  <a:srgbClr val="3F435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5BD96-1EA2-D49E-3B22-6B5919261192}"/>
              </a:ext>
            </a:extLst>
          </p:cNvPr>
          <p:cNvSpPr txBox="1"/>
          <p:nvPr/>
        </p:nvSpPr>
        <p:spPr>
          <a:xfrm>
            <a:off x="2084549" y="5426895"/>
            <a:ext cx="371282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 Memory Scrubbing and Protection Unit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Dual-port commercial SRAM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Bit interleaving, ECC (Hamming encoded 13-8)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Periodic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scrubbing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3D868AA8-F7B7-8B5B-44BD-B13B80093405}"/>
              </a:ext>
            </a:extLst>
          </p:cNvPr>
          <p:cNvSpPr/>
          <p:nvPr/>
        </p:nvSpPr>
        <p:spPr>
          <a:xfrm rot="5400000">
            <a:off x="4039452" y="3240019"/>
            <a:ext cx="273728" cy="4203092"/>
          </a:xfrm>
          <a:prstGeom prst="leftBrace">
            <a:avLst>
              <a:gd name="adj1" fmla="val 59081"/>
              <a:gd name="adj2" fmla="val 19311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7B9EC34-665F-D9B7-2F7D-0512E69D5B40}"/>
              </a:ext>
            </a:extLst>
          </p:cNvPr>
          <p:cNvSpPr/>
          <p:nvPr/>
        </p:nvSpPr>
        <p:spPr>
          <a:xfrm>
            <a:off x="6667011" y="1106915"/>
            <a:ext cx="3938991" cy="910531"/>
          </a:xfrm>
          <a:prstGeom prst="roundRect">
            <a:avLst/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1187DE-6145-76A2-8E8F-4DF6C3D9B9D6}"/>
              </a:ext>
            </a:extLst>
          </p:cNvPr>
          <p:cNvSpPr txBox="1"/>
          <p:nvPr/>
        </p:nvSpPr>
        <p:spPr>
          <a:xfrm>
            <a:off x="6758451" y="1176721"/>
            <a:ext cx="3938991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APB-RT interconnect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encoded data and address – triplicated control 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error correction double-error handling in software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FB55A613-AEA1-03DC-1CBE-8326A13FC8BC}"/>
              </a:ext>
            </a:extLst>
          </p:cNvPr>
          <p:cNvSpPr/>
          <p:nvPr/>
        </p:nvSpPr>
        <p:spPr>
          <a:xfrm rot="16200000">
            <a:off x="8499264" y="42808"/>
            <a:ext cx="274485" cy="3938992"/>
          </a:xfrm>
          <a:prstGeom prst="leftBrace">
            <a:avLst>
              <a:gd name="adj1" fmla="val 59081"/>
              <a:gd name="adj2" fmla="val 15068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74CFF88-BCC0-D2DE-E927-4721928F459C}"/>
              </a:ext>
            </a:extLst>
          </p:cNvPr>
          <p:cNvGrpSpPr/>
          <p:nvPr/>
        </p:nvGrpSpPr>
        <p:grpSpPr>
          <a:xfrm>
            <a:off x="1777894" y="2385228"/>
            <a:ext cx="8636213" cy="2600400"/>
            <a:chOff x="1746817" y="2385228"/>
            <a:chExt cx="8636213" cy="26004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C78ABF0-A853-80AC-952D-3AD8A8AE6060}"/>
                </a:ext>
              </a:extLst>
            </p:cNvPr>
            <p:cNvCxnSpPr>
              <a:cxnSpLocks/>
              <a:stCxn id="21" idx="3"/>
              <a:endCxn id="7" idx="1"/>
            </p:cNvCxnSpPr>
            <p:nvPr/>
          </p:nvCxnSpPr>
          <p:spPr>
            <a:xfrm>
              <a:off x="3483329" y="2853473"/>
              <a:ext cx="231274" cy="0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23">
              <a:extLst>
                <a:ext uri="{FF2B5EF4-FFF2-40B4-BE49-F238E27FC236}">
                  <a16:creationId xmlns:a16="http://schemas.microsoft.com/office/drawing/2014/main" id="{D6830840-CF12-34E8-6AB6-91306FEED75E}"/>
                </a:ext>
              </a:extLst>
            </p:cNvPr>
            <p:cNvSpPr/>
            <p:nvPr/>
          </p:nvSpPr>
          <p:spPr>
            <a:xfrm>
              <a:off x="3714603" y="2385228"/>
              <a:ext cx="1552501" cy="93649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RISC-V IBEX </a:t>
              </a:r>
            </a:p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CPU</a:t>
              </a:r>
              <a:endParaRPr lang="en-US" sz="12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2B5321DE-8428-32A6-DEF8-BE7F71940CFD}"/>
                </a:ext>
              </a:extLst>
            </p:cNvPr>
            <p:cNvCxnSpPr>
              <a:cxnSpLocks/>
              <a:stCxn id="80" idx="2"/>
              <a:endCxn id="193" idx="0"/>
            </p:cNvCxnSpPr>
            <p:nvPr/>
          </p:nvCxnSpPr>
          <p:spPr>
            <a:xfrm flipH="1">
              <a:off x="4342745" y="3366118"/>
              <a:ext cx="1" cy="368580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6A22C45-DF7E-BD2B-3918-BF650C4D49FD}"/>
                </a:ext>
              </a:extLst>
            </p:cNvPr>
            <p:cNvSpPr/>
            <p:nvPr/>
          </p:nvSpPr>
          <p:spPr>
            <a:xfrm>
              <a:off x="4295037" y="3270701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CD6FDE46-B6D7-3DAE-DB71-28679FE39B53}"/>
                </a:ext>
              </a:extLst>
            </p:cNvPr>
            <p:cNvCxnSpPr>
              <a:cxnSpLocks/>
              <a:stCxn id="86" idx="2"/>
              <a:endCxn id="196" idx="0"/>
            </p:cNvCxnSpPr>
            <p:nvPr/>
          </p:nvCxnSpPr>
          <p:spPr>
            <a:xfrm flipH="1">
              <a:off x="4638962" y="3366118"/>
              <a:ext cx="1" cy="368580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D1C64E2-E568-C32C-CA1B-32259CBD2101}"/>
                </a:ext>
              </a:extLst>
            </p:cNvPr>
            <p:cNvSpPr/>
            <p:nvPr/>
          </p:nvSpPr>
          <p:spPr>
            <a:xfrm>
              <a:off x="4591254" y="3270701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Rounded Rectangle 25">
              <a:extLst>
                <a:ext uri="{FF2B5EF4-FFF2-40B4-BE49-F238E27FC236}">
                  <a16:creationId xmlns:a16="http://schemas.microsoft.com/office/drawing/2014/main" id="{E0C674FF-FA30-72BC-28F3-449C6EBDCE06}"/>
                </a:ext>
              </a:extLst>
            </p:cNvPr>
            <p:cNvSpPr/>
            <p:nvPr/>
          </p:nvSpPr>
          <p:spPr>
            <a:xfrm>
              <a:off x="3714604" y="4387925"/>
              <a:ext cx="1552501" cy="59770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MSPU</a:t>
              </a:r>
            </a:p>
          </p:txBody>
        </p:sp>
        <p:sp>
          <p:nvSpPr>
            <p:cNvPr id="104" name="Rounded Rectangle 22">
              <a:extLst>
                <a:ext uri="{FF2B5EF4-FFF2-40B4-BE49-F238E27FC236}">
                  <a16:creationId xmlns:a16="http://schemas.microsoft.com/office/drawing/2014/main" id="{DE0EB3BC-0F5C-D796-9530-F9D2E51AA166}"/>
                </a:ext>
              </a:extLst>
            </p:cNvPr>
            <p:cNvSpPr/>
            <p:nvPr/>
          </p:nvSpPr>
          <p:spPr>
            <a:xfrm>
              <a:off x="3804802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5" name="Rounded Rectangle 22">
              <a:extLst>
                <a:ext uri="{FF2B5EF4-FFF2-40B4-BE49-F238E27FC236}">
                  <a16:creationId xmlns:a16="http://schemas.microsoft.com/office/drawing/2014/main" id="{3FF76791-A0D7-C174-5D1A-16F026C01916}"/>
                </a:ext>
              </a:extLst>
            </p:cNvPr>
            <p:cNvSpPr/>
            <p:nvPr/>
          </p:nvSpPr>
          <p:spPr>
            <a:xfrm>
              <a:off x="4525389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96B26F2C-3CA5-3B6C-BD90-3964D2E9FB47}"/>
                </a:ext>
              </a:extLst>
            </p:cNvPr>
            <p:cNvSpPr/>
            <p:nvPr/>
          </p:nvSpPr>
          <p:spPr>
            <a:xfrm rot="10800000">
              <a:off x="4295037" y="434170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9AB8A910-E793-38F4-C365-29F450C50E1F}"/>
                </a:ext>
              </a:extLst>
            </p:cNvPr>
            <p:cNvSpPr/>
            <p:nvPr/>
          </p:nvSpPr>
          <p:spPr>
            <a:xfrm rot="10800000">
              <a:off x="4591255" y="434363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9" name="Rounded Rectangle 25">
              <a:extLst>
                <a:ext uri="{FF2B5EF4-FFF2-40B4-BE49-F238E27FC236}">
                  <a16:creationId xmlns:a16="http://schemas.microsoft.com/office/drawing/2014/main" id="{2494FE49-149D-D39A-CD9E-AB09C8FD28D1}"/>
                </a:ext>
              </a:extLst>
            </p:cNvPr>
            <p:cNvSpPr/>
            <p:nvPr/>
          </p:nvSpPr>
          <p:spPr>
            <a:xfrm>
              <a:off x="5588257" y="4387925"/>
              <a:ext cx="1552501" cy="59770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MSPU</a:t>
              </a:r>
            </a:p>
          </p:txBody>
        </p:sp>
        <p:sp>
          <p:nvSpPr>
            <p:cNvPr id="160" name="Rounded Rectangle 22">
              <a:extLst>
                <a:ext uri="{FF2B5EF4-FFF2-40B4-BE49-F238E27FC236}">
                  <a16:creationId xmlns:a16="http://schemas.microsoft.com/office/drawing/2014/main" id="{1D17329D-849F-8956-0F39-F4FE207E3D29}"/>
                </a:ext>
              </a:extLst>
            </p:cNvPr>
            <p:cNvSpPr/>
            <p:nvPr/>
          </p:nvSpPr>
          <p:spPr>
            <a:xfrm>
              <a:off x="5678454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1" name="Rounded Rectangle 22">
              <a:extLst>
                <a:ext uri="{FF2B5EF4-FFF2-40B4-BE49-F238E27FC236}">
                  <a16:creationId xmlns:a16="http://schemas.microsoft.com/office/drawing/2014/main" id="{7FA4AFF0-662D-08E5-BFDA-A463CE20305F}"/>
                </a:ext>
              </a:extLst>
            </p:cNvPr>
            <p:cNvSpPr/>
            <p:nvPr/>
          </p:nvSpPr>
          <p:spPr>
            <a:xfrm>
              <a:off x="6399041" y="4702747"/>
              <a:ext cx="651519" cy="229881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SRAM </a:t>
              </a:r>
              <a:endParaRPr lang="en-US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1E0A7AF-06C6-2F8D-D173-C61B86B9D5D4}"/>
                </a:ext>
              </a:extLst>
            </p:cNvPr>
            <p:cNvSpPr/>
            <p:nvPr/>
          </p:nvSpPr>
          <p:spPr>
            <a:xfrm rot="10800000">
              <a:off x="6168689" y="434170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E4DB3166-1479-4E1E-6520-5AB9A331EA61}"/>
                </a:ext>
              </a:extLst>
            </p:cNvPr>
            <p:cNvSpPr/>
            <p:nvPr/>
          </p:nvSpPr>
          <p:spPr>
            <a:xfrm rot="10800000">
              <a:off x="6464907" y="434363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0" name="Connector: Elbow 199">
              <a:extLst>
                <a:ext uri="{FF2B5EF4-FFF2-40B4-BE49-F238E27FC236}">
                  <a16:creationId xmlns:a16="http://schemas.microsoft.com/office/drawing/2014/main" id="{FF6FDB9C-471B-FFE6-FC31-810E302FABCC}"/>
                </a:ext>
              </a:extLst>
            </p:cNvPr>
            <p:cNvCxnSpPr>
              <a:cxnSpLocks/>
              <a:stCxn id="193" idx="2"/>
              <a:endCxn id="124" idx="4"/>
            </p:cNvCxnSpPr>
            <p:nvPr/>
          </p:nvCxnSpPr>
          <p:spPr>
            <a:xfrm rot="16200000" flipH="1">
              <a:off x="4134656" y="4133619"/>
              <a:ext cx="416177" cy="1"/>
            </a:xfrm>
            <a:prstGeom prst="bentConnector3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or: Elbow 200">
              <a:extLst>
                <a:ext uri="{FF2B5EF4-FFF2-40B4-BE49-F238E27FC236}">
                  <a16:creationId xmlns:a16="http://schemas.microsoft.com/office/drawing/2014/main" id="{792C2531-7A0E-8855-677D-1C8305845159}"/>
                </a:ext>
              </a:extLst>
            </p:cNvPr>
            <p:cNvCxnSpPr>
              <a:cxnSpLocks/>
              <a:stCxn id="193" idx="2"/>
              <a:endCxn id="157" idx="4"/>
            </p:cNvCxnSpPr>
            <p:nvPr/>
          </p:nvCxnSpPr>
          <p:spPr>
            <a:xfrm rot="16200000" flipH="1">
              <a:off x="5071482" y="3196793"/>
              <a:ext cx="416177" cy="1873653"/>
            </a:xfrm>
            <a:prstGeom prst="bentConnector3">
              <a:avLst>
                <a:gd name="adj1" fmla="val 51078"/>
              </a:avLst>
            </a:prstGeom>
            <a:ln w="9525">
              <a:solidFill>
                <a:schemeClr val="accent1">
                  <a:lumMod val="75000"/>
                </a:schemeClr>
              </a:solidFill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or: Elbow 203">
              <a:extLst>
                <a:ext uri="{FF2B5EF4-FFF2-40B4-BE49-F238E27FC236}">
                  <a16:creationId xmlns:a16="http://schemas.microsoft.com/office/drawing/2014/main" id="{8F7FBAB9-9ACF-D93E-6565-9A46FEF596DF}"/>
                </a:ext>
              </a:extLst>
            </p:cNvPr>
            <p:cNvCxnSpPr>
              <a:cxnSpLocks/>
              <a:stCxn id="198" idx="2"/>
              <a:endCxn id="158" idx="4"/>
            </p:cNvCxnSpPr>
            <p:nvPr/>
          </p:nvCxnSpPr>
          <p:spPr>
            <a:xfrm rot="16200000" flipH="1">
              <a:off x="6303561" y="4134584"/>
              <a:ext cx="418107" cy="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or: Elbow 208">
              <a:extLst>
                <a:ext uri="{FF2B5EF4-FFF2-40B4-BE49-F238E27FC236}">
                  <a16:creationId xmlns:a16="http://schemas.microsoft.com/office/drawing/2014/main" id="{90E95AE1-2A9D-CD6E-1B1A-058B1DDAC17D}"/>
                </a:ext>
              </a:extLst>
            </p:cNvPr>
            <p:cNvCxnSpPr>
              <a:cxnSpLocks/>
              <a:stCxn id="138" idx="4"/>
              <a:endCxn id="198" idx="2"/>
            </p:cNvCxnSpPr>
            <p:nvPr/>
          </p:nvCxnSpPr>
          <p:spPr>
            <a:xfrm rot="5400000" flipH="1" flipV="1">
              <a:off x="5366735" y="3197761"/>
              <a:ext cx="418107" cy="1873651"/>
            </a:xfrm>
            <a:prstGeom prst="bentConnector3">
              <a:avLst>
                <a:gd name="adj1" fmla="val 31751"/>
              </a:avLst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8647BAA2-FA00-EC8C-5AA1-871618FB370D}"/>
                </a:ext>
              </a:extLst>
            </p:cNvPr>
            <p:cNvSpPr/>
            <p:nvPr/>
          </p:nvSpPr>
          <p:spPr>
            <a:xfrm>
              <a:off x="4295036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1CD3C480-C56E-14F6-DFFE-6C09E8DA3BE8}"/>
                </a:ext>
              </a:extLst>
            </p:cNvPr>
            <p:cNvSpPr/>
            <p:nvPr/>
          </p:nvSpPr>
          <p:spPr>
            <a:xfrm>
              <a:off x="4591253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21D4A7F8-76D7-8822-576E-DECA4296863D}"/>
                </a:ext>
              </a:extLst>
            </p:cNvPr>
            <p:cNvSpPr/>
            <p:nvPr/>
          </p:nvSpPr>
          <p:spPr>
            <a:xfrm>
              <a:off x="6464906" y="3734698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2" name="Rounded Rectangle 33">
              <a:extLst>
                <a:ext uri="{FF2B5EF4-FFF2-40B4-BE49-F238E27FC236}">
                  <a16:creationId xmlns:a16="http://schemas.microsoft.com/office/drawing/2014/main" id="{668012E9-9F33-D5FF-A493-F0A229D671C9}"/>
                </a:ext>
              </a:extLst>
            </p:cNvPr>
            <p:cNvSpPr/>
            <p:nvPr/>
          </p:nvSpPr>
          <p:spPr>
            <a:xfrm>
              <a:off x="2279763" y="4387925"/>
              <a:ext cx="1109315" cy="597703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Bootloader</a:t>
              </a:r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931FADE0-D608-DF25-D39C-C27458F6DD0C}"/>
                </a:ext>
              </a:extLst>
            </p:cNvPr>
            <p:cNvCxnSpPr>
              <a:cxnSpLocks/>
              <a:stCxn id="95" idx="4"/>
              <a:endCxn id="233" idx="2"/>
            </p:cNvCxnSpPr>
            <p:nvPr/>
          </p:nvCxnSpPr>
          <p:spPr>
            <a:xfrm flipV="1">
              <a:off x="2834420" y="3928898"/>
              <a:ext cx="0" cy="411319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AAC1C679-348B-D5B6-4BF7-993236CEFA74}"/>
                </a:ext>
              </a:extLst>
            </p:cNvPr>
            <p:cNvSpPr/>
            <p:nvPr/>
          </p:nvSpPr>
          <p:spPr>
            <a:xfrm rot="10800000">
              <a:off x="2786712" y="4340217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166280B8-F0F6-F3B8-6371-5C624F74EA97}"/>
                </a:ext>
              </a:extLst>
            </p:cNvPr>
            <p:cNvSpPr/>
            <p:nvPr/>
          </p:nvSpPr>
          <p:spPr>
            <a:xfrm>
              <a:off x="2786712" y="3738064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ounded Rectangle 33">
              <a:extLst>
                <a:ext uri="{FF2B5EF4-FFF2-40B4-BE49-F238E27FC236}">
                  <a16:creationId xmlns:a16="http://schemas.microsoft.com/office/drawing/2014/main" id="{76D76C7F-68D4-CFC6-86A1-0A3BD67461E6}"/>
                </a:ext>
              </a:extLst>
            </p:cNvPr>
            <p:cNvSpPr/>
            <p:nvPr/>
          </p:nvSpPr>
          <p:spPr>
            <a:xfrm>
              <a:off x="2712892" y="2385228"/>
              <a:ext cx="770438" cy="93649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Debug unit</a:t>
              </a:r>
            </a:p>
            <a:p>
              <a:pPr algn="ctr">
                <a:spcBef>
                  <a:spcPts val="600"/>
                </a:spcBef>
              </a:pPr>
              <a:r>
                <a:rPr lang="en-US" sz="10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JTAG</a:t>
              </a:r>
              <a:endParaRPr lang="en-US" sz="1200" dirty="0"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CC5FB508-AF9B-A82D-5BBE-9410B4215388}"/>
                </a:ext>
              </a:extLst>
            </p:cNvPr>
            <p:cNvCxnSpPr>
              <a:cxnSpLocks/>
              <a:stCxn id="91" idx="2"/>
              <a:endCxn id="249" idx="0"/>
            </p:cNvCxnSpPr>
            <p:nvPr/>
          </p:nvCxnSpPr>
          <p:spPr>
            <a:xfrm>
              <a:off x="3129605" y="3366672"/>
              <a:ext cx="0" cy="368023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CDD58B9C-2C4F-67FC-BE02-6D5E5AB8BF33}"/>
                </a:ext>
              </a:extLst>
            </p:cNvPr>
            <p:cNvSpPr/>
            <p:nvPr/>
          </p:nvSpPr>
          <p:spPr>
            <a:xfrm>
              <a:off x="3081896" y="3271255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ACC684A1-9D0E-F683-90FB-E90056BCCEE8}"/>
                </a:ext>
              </a:extLst>
            </p:cNvPr>
            <p:cNvSpPr/>
            <p:nvPr/>
          </p:nvSpPr>
          <p:spPr>
            <a:xfrm>
              <a:off x="3081896" y="3734695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3" name="Rounded Rectangle 33">
              <a:extLst>
                <a:ext uri="{FF2B5EF4-FFF2-40B4-BE49-F238E27FC236}">
                  <a16:creationId xmlns:a16="http://schemas.microsoft.com/office/drawing/2014/main" id="{1B5CEB76-550B-E379-756A-016FA820AA31}"/>
                </a:ext>
              </a:extLst>
            </p:cNvPr>
            <p:cNvSpPr/>
            <p:nvPr/>
          </p:nvSpPr>
          <p:spPr>
            <a:xfrm>
              <a:off x="1746817" y="2387585"/>
              <a:ext cx="865674" cy="93649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SOC</a:t>
              </a:r>
              <a:b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</a:br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control</a:t>
              </a:r>
            </a:p>
          </p:txBody>
        </p:sp>
        <p:cxnSp>
          <p:nvCxnSpPr>
            <p:cNvPr id="255" name="Straight Arrow Connector 254">
              <a:extLst>
                <a:ext uri="{FF2B5EF4-FFF2-40B4-BE49-F238E27FC236}">
                  <a16:creationId xmlns:a16="http://schemas.microsoft.com/office/drawing/2014/main" id="{511A8D87-DE3B-C4EA-1C3C-29C31FE10937}"/>
                </a:ext>
              </a:extLst>
            </p:cNvPr>
            <p:cNvCxnSpPr>
              <a:cxnSpLocks/>
              <a:stCxn id="256" idx="2"/>
            </p:cNvCxnSpPr>
            <p:nvPr/>
          </p:nvCxnSpPr>
          <p:spPr>
            <a:xfrm>
              <a:off x="2179654" y="3366676"/>
              <a:ext cx="0" cy="215624"/>
            </a:xfrm>
            <a:prstGeom prst="straightConnector1">
              <a:avLst/>
            </a:prstGeom>
            <a:ln w="9525">
              <a:solidFill>
                <a:schemeClr val="accent1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2299B5CD-A800-845C-E52D-226B15A60F55}"/>
                </a:ext>
              </a:extLst>
            </p:cNvPr>
            <p:cNvSpPr/>
            <p:nvPr/>
          </p:nvSpPr>
          <p:spPr>
            <a:xfrm>
              <a:off x="2131945" y="3271259"/>
              <a:ext cx="95417" cy="954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AF376CBD-812A-646E-C094-CC446702D9CA}"/>
                </a:ext>
              </a:extLst>
            </p:cNvPr>
            <p:cNvSpPr/>
            <p:nvPr/>
          </p:nvSpPr>
          <p:spPr>
            <a:xfrm>
              <a:off x="2131945" y="3734700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6" name="Rounded Rectangle 32">
              <a:extLst>
                <a:ext uri="{FF2B5EF4-FFF2-40B4-BE49-F238E27FC236}">
                  <a16:creationId xmlns:a16="http://schemas.microsoft.com/office/drawing/2014/main" id="{AF0CBC40-B1C4-D0FF-36EA-A81ABEE8EAF3}"/>
                </a:ext>
              </a:extLst>
            </p:cNvPr>
            <p:cNvSpPr/>
            <p:nvPr/>
          </p:nvSpPr>
          <p:spPr>
            <a:xfrm>
              <a:off x="5586572" y="2898863"/>
              <a:ext cx="878333" cy="410728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PLIC</a:t>
              </a:r>
            </a:p>
          </p:txBody>
        </p:sp>
        <p:cxnSp>
          <p:nvCxnSpPr>
            <p:cNvPr id="273" name="Straight Arrow Connector 272">
              <a:extLst>
                <a:ext uri="{FF2B5EF4-FFF2-40B4-BE49-F238E27FC236}">
                  <a16:creationId xmlns:a16="http://schemas.microsoft.com/office/drawing/2014/main" id="{22602D8E-AB39-694A-EB90-F41AE8B31D27}"/>
                </a:ext>
              </a:extLst>
            </p:cNvPr>
            <p:cNvCxnSpPr>
              <a:cxnSpLocks/>
              <a:stCxn id="274" idx="4"/>
              <a:endCxn id="275" idx="0"/>
            </p:cNvCxnSpPr>
            <p:nvPr/>
          </p:nvCxnSpPr>
          <p:spPr>
            <a:xfrm flipH="1">
              <a:off x="6025738" y="3357839"/>
              <a:ext cx="1" cy="371948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A5A0B7E0-CB4B-5543-196D-0565B58A5489}"/>
                </a:ext>
              </a:extLst>
            </p:cNvPr>
            <p:cNvSpPr/>
            <p:nvPr/>
          </p:nvSpPr>
          <p:spPr>
            <a:xfrm>
              <a:off x="5978030" y="3260934"/>
              <a:ext cx="95417" cy="969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6104CB10-76B2-55B5-B1C7-940526996F68}"/>
                </a:ext>
              </a:extLst>
            </p:cNvPr>
            <p:cNvSpPr/>
            <p:nvPr/>
          </p:nvSpPr>
          <p:spPr>
            <a:xfrm>
              <a:off x="5978029" y="3729787"/>
              <a:ext cx="95417" cy="193809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7" name="Rounded Rectangle 32">
              <a:extLst>
                <a:ext uri="{FF2B5EF4-FFF2-40B4-BE49-F238E27FC236}">
                  <a16:creationId xmlns:a16="http://schemas.microsoft.com/office/drawing/2014/main" id="{A53559F1-7B5C-918C-7CBF-FA58A1350C7E}"/>
                </a:ext>
              </a:extLst>
            </p:cNvPr>
            <p:cNvSpPr/>
            <p:nvPr/>
          </p:nvSpPr>
          <p:spPr>
            <a:xfrm>
              <a:off x="6193523" y="2389872"/>
              <a:ext cx="878333" cy="412202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TIMERs</a:t>
              </a:r>
            </a:p>
          </p:txBody>
        </p:sp>
        <p:cxnSp>
          <p:nvCxnSpPr>
            <p:cNvPr id="299" name="Straight Arrow Connector 298">
              <a:extLst>
                <a:ext uri="{FF2B5EF4-FFF2-40B4-BE49-F238E27FC236}">
                  <a16:creationId xmlns:a16="http://schemas.microsoft.com/office/drawing/2014/main" id="{DA4836B0-E2FA-FE9B-532B-8AE59E8E8BB8}"/>
                </a:ext>
              </a:extLst>
            </p:cNvPr>
            <p:cNvCxnSpPr>
              <a:cxnSpLocks/>
              <a:stCxn id="300" idx="4"/>
              <a:endCxn id="301" idx="0"/>
            </p:cNvCxnSpPr>
            <p:nvPr/>
          </p:nvCxnSpPr>
          <p:spPr>
            <a:xfrm flipH="1">
              <a:off x="6632689" y="2850286"/>
              <a:ext cx="1" cy="882477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175E2424-A5BB-0D35-418F-597EA3547076}"/>
                </a:ext>
              </a:extLst>
            </p:cNvPr>
            <p:cNvSpPr/>
            <p:nvPr/>
          </p:nvSpPr>
          <p:spPr>
            <a:xfrm>
              <a:off x="6584981" y="275486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85884DB1-1764-BB55-9ADD-0D13573EE7CC}"/>
                </a:ext>
              </a:extLst>
            </p:cNvPr>
            <p:cNvSpPr/>
            <p:nvPr/>
          </p:nvSpPr>
          <p:spPr>
            <a:xfrm>
              <a:off x="6584980" y="3732763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6" name="Rounded Rectangle 32">
              <a:extLst>
                <a:ext uri="{FF2B5EF4-FFF2-40B4-BE49-F238E27FC236}">
                  <a16:creationId xmlns:a16="http://schemas.microsoft.com/office/drawing/2014/main" id="{E8974337-8F6F-5D6A-DEDD-48FB4C3AD48B}"/>
                </a:ext>
              </a:extLst>
            </p:cNvPr>
            <p:cNvSpPr/>
            <p:nvPr/>
          </p:nvSpPr>
          <p:spPr>
            <a:xfrm>
              <a:off x="6804248" y="2898863"/>
              <a:ext cx="878333" cy="410728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UART</a:t>
              </a:r>
            </a:p>
          </p:txBody>
        </p:sp>
        <p:cxnSp>
          <p:nvCxnSpPr>
            <p:cNvPr id="328" name="Straight Arrow Connector 327">
              <a:extLst>
                <a:ext uri="{FF2B5EF4-FFF2-40B4-BE49-F238E27FC236}">
                  <a16:creationId xmlns:a16="http://schemas.microsoft.com/office/drawing/2014/main" id="{8AB22961-BCCD-77FA-AFEB-F98829C40AF2}"/>
                </a:ext>
              </a:extLst>
            </p:cNvPr>
            <p:cNvCxnSpPr>
              <a:cxnSpLocks/>
              <a:stCxn id="329" idx="4"/>
              <a:endCxn id="330" idx="0"/>
            </p:cNvCxnSpPr>
            <p:nvPr/>
          </p:nvCxnSpPr>
          <p:spPr>
            <a:xfrm flipH="1">
              <a:off x="7243414" y="3357839"/>
              <a:ext cx="1" cy="371948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4FEC5509-AB85-FC7F-C3B3-CC407CA9E148}"/>
                </a:ext>
              </a:extLst>
            </p:cNvPr>
            <p:cNvSpPr/>
            <p:nvPr/>
          </p:nvSpPr>
          <p:spPr>
            <a:xfrm>
              <a:off x="7195706" y="3260934"/>
              <a:ext cx="95417" cy="969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E0C3E27E-E506-EDD8-92B3-C7B04029503D}"/>
                </a:ext>
              </a:extLst>
            </p:cNvPr>
            <p:cNvSpPr/>
            <p:nvPr/>
          </p:nvSpPr>
          <p:spPr>
            <a:xfrm>
              <a:off x="7195705" y="3729787"/>
              <a:ext cx="95417" cy="193809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1" name="Rounded Rectangle 32">
              <a:extLst>
                <a:ext uri="{FF2B5EF4-FFF2-40B4-BE49-F238E27FC236}">
                  <a16:creationId xmlns:a16="http://schemas.microsoft.com/office/drawing/2014/main" id="{838D9D41-5CE2-8092-510F-43BD1A92BF70}"/>
                </a:ext>
              </a:extLst>
            </p:cNvPr>
            <p:cNvSpPr/>
            <p:nvPr/>
          </p:nvSpPr>
          <p:spPr>
            <a:xfrm>
              <a:off x="7411199" y="2389872"/>
              <a:ext cx="878333" cy="412202"/>
            </a:xfrm>
            <a:prstGeom prst="roundRect">
              <a:avLst>
                <a:gd name="adj" fmla="val 23506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GPIO</a:t>
              </a:r>
            </a:p>
          </p:txBody>
        </p:sp>
        <p:cxnSp>
          <p:nvCxnSpPr>
            <p:cNvPr id="323" name="Straight Arrow Connector 322">
              <a:extLst>
                <a:ext uri="{FF2B5EF4-FFF2-40B4-BE49-F238E27FC236}">
                  <a16:creationId xmlns:a16="http://schemas.microsoft.com/office/drawing/2014/main" id="{9E070955-8F5A-A1CD-826D-6E44DE8FC087}"/>
                </a:ext>
              </a:extLst>
            </p:cNvPr>
            <p:cNvCxnSpPr>
              <a:cxnSpLocks/>
              <a:stCxn id="324" idx="4"/>
              <a:endCxn id="325" idx="0"/>
            </p:cNvCxnSpPr>
            <p:nvPr/>
          </p:nvCxnSpPr>
          <p:spPr>
            <a:xfrm flipH="1">
              <a:off x="7850365" y="2850286"/>
              <a:ext cx="1" cy="882477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D95947E4-BCBF-6B1F-288D-EE97445E4236}"/>
                </a:ext>
              </a:extLst>
            </p:cNvPr>
            <p:cNvSpPr/>
            <p:nvPr/>
          </p:nvSpPr>
          <p:spPr>
            <a:xfrm>
              <a:off x="7802657" y="2754869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5" name="Rectangle 324">
              <a:extLst>
                <a:ext uri="{FF2B5EF4-FFF2-40B4-BE49-F238E27FC236}">
                  <a16:creationId xmlns:a16="http://schemas.microsoft.com/office/drawing/2014/main" id="{B5E7C827-CE7F-BF4E-FD56-EF0D31F4DD5E}"/>
                </a:ext>
              </a:extLst>
            </p:cNvPr>
            <p:cNvSpPr/>
            <p:nvPr/>
          </p:nvSpPr>
          <p:spPr>
            <a:xfrm>
              <a:off x="7802656" y="3732763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4" name="Rounded Rectangle 33">
              <a:extLst>
                <a:ext uri="{FF2B5EF4-FFF2-40B4-BE49-F238E27FC236}">
                  <a16:creationId xmlns:a16="http://schemas.microsoft.com/office/drawing/2014/main" id="{D4C96B46-EFFB-748D-E332-A1082232E309}"/>
                </a:ext>
              </a:extLst>
            </p:cNvPr>
            <p:cNvSpPr/>
            <p:nvPr/>
          </p:nvSpPr>
          <p:spPr>
            <a:xfrm>
              <a:off x="7463789" y="4387925"/>
              <a:ext cx="1260967" cy="597703"/>
            </a:xfrm>
            <a:prstGeom prst="roundRect">
              <a:avLst/>
            </a:prstGeom>
            <a:pattFill prst="wdUpDiag">
              <a:fgClr>
                <a:srgbClr val="FFF2CC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prstDash val="sysDash"/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ASIC-specific peripherals</a:t>
              </a:r>
            </a:p>
          </p:txBody>
        </p:sp>
        <p:cxnSp>
          <p:nvCxnSpPr>
            <p:cNvPr id="335" name="Straight Arrow Connector 334">
              <a:extLst>
                <a:ext uri="{FF2B5EF4-FFF2-40B4-BE49-F238E27FC236}">
                  <a16:creationId xmlns:a16="http://schemas.microsoft.com/office/drawing/2014/main" id="{52C5F8E5-A117-037D-E541-D0F701715909}"/>
                </a:ext>
              </a:extLst>
            </p:cNvPr>
            <p:cNvCxnSpPr>
              <a:cxnSpLocks/>
              <a:stCxn id="336" idx="4"/>
              <a:endCxn id="337" idx="2"/>
            </p:cNvCxnSpPr>
            <p:nvPr/>
          </p:nvCxnSpPr>
          <p:spPr>
            <a:xfrm flipV="1">
              <a:off x="8094272" y="3928898"/>
              <a:ext cx="0" cy="411319"/>
            </a:xfrm>
            <a:prstGeom prst="straightConnector1">
              <a:avLst/>
            </a:prstGeom>
            <a:ln w="9525">
              <a:solidFill>
                <a:schemeClr val="accent3">
                  <a:lumMod val="75000"/>
                </a:schemeClr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607D4B22-7F2B-45C5-D378-8156F196AC8D}"/>
                </a:ext>
              </a:extLst>
            </p:cNvPr>
            <p:cNvSpPr/>
            <p:nvPr/>
          </p:nvSpPr>
          <p:spPr>
            <a:xfrm rot="10800000">
              <a:off x="8046564" y="4340217"/>
              <a:ext cx="95417" cy="9541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1C838D0F-725B-3663-D25B-F47AD9E06976}"/>
                </a:ext>
              </a:extLst>
            </p:cNvPr>
            <p:cNvSpPr/>
            <p:nvPr/>
          </p:nvSpPr>
          <p:spPr>
            <a:xfrm>
              <a:off x="8046564" y="3738064"/>
              <a:ext cx="95417" cy="190834"/>
            </a:xfrm>
            <a:prstGeom prst="rect">
              <a:avLst/>
            </a:prstGeom>
            <a:noFill/>
            <a:ln w="6350">
              <a:solidFill>
                <a:schemeClr val="bg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Left-right Arrow 26">
              <a:extLst>
                <a:ext uri="{FF2B5EF4-FFF2-40B4-BE49-F238E27FC236}">
                  <a16:creationId xmlns:a16="http://schemas.microsoft.com/office/drawing/2014/main" id="{50BC6CE7-2C53-8C41-CF9D-3A9B2062BDC9}"/>
                </a:ext>
              </a:extLst>
            </p:cNvPr>
            <p:cNvSpPr/>
            <p:nvPr/>
          </p:nvSpPr>
          <p:spPr>
            <a:xfrm>
              <a:off x="5586572" y="3734698"/>
              <a:ext cx="3138182" cy="19083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chemeClr val="accent3">
                  <a:lumMod val="75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Left-right Arrow 26">
              <a:extLst>
                <a:ext uri="{FF2B5EF4-FFF2-40B4-BE49-F238E27FC236}">
                  <a16:creationId xmlns:a16="http://schemas.microsoft.com/office/drawing/2014/main" id="{FBCEE74D-86F9-396E-10E0-0E6F42ECA278}"/>
                </a:ext>
              </a:extLst>
            </p:cNvPr>
            <p:cNvSpPr/>
            <p:nvPr/>
          </p:nvSpPr>
          <p:spPr>
            <a:xfrm>
              <a:off x="1746817" y="3734698"/>
              <a:ext cx="3546806" cy="19083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OBI TMR crossbar</a:t>
              </a:r>
              <a:endParaRPr lang="en-US" sz="1200" b="1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9115125F-2AEB-079D-19D0-CE8808E78F61}"/>
                </a:ext>
              </a:extLst>
            </p:cNvPr>
            <p:cNvGrpSpPr/>
            <p:nvPr/>
          </p:nvGrpSpPr>
          <p:grpSpPr>
            <a:xfrm>
              <a:off x="5249263" y="3782406"/>
              <a:ext cx="391768" cy="95419"/>
              <a:chOff x="4465648" y="4383879"/>
              <a:chExt cx="369526" cy="90002"/>
            </a:xfrm>
          </p:grpSpPr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D043BBCF-CC70-4493-D590-70AE0344AA6E}"/>
                  </a:ext>
                </a:extLst>
              </p:cNvPr>
              <p:cNvCxnSpPr>
                <a:cxnSpLocks/>
                <a:stCxn id="99" idx="4"/>
              </p:cNvCxnSpPr>
              <p:nvPr/>
            </p:nvCxnSpPr>
            <p:spPr>
              <a:xfrm flipH="1">
                <a:off x="4555649" y="4428881"/>
                <a:ext cx="189524" cy="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D89EE493-F8AF-E5D5-7FD8-5E37083EC876}"/>
                  </a:ext>
                </a:extLst>
              </p:cNvPr>
              <p:cNvSpPr/>
              <p:nvPr/>
            </p:nvSpPr>
            <p:spPr>
              <a:xfrm rot="5400000">
                <a:off x="4745174" y="4383881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FDE7751C-BFB4-4A55-474B-407E3672983E}"/>
                  </a:ext>
                </a:extLst>
              </p:cNvPr>
              <p:cNvSpPr/>
              <p:nvPr/>
            </p:nvSpPr>
            <p:spPr>
              <a:xfrm>
                <a:off x="4465648" y="4383879"/>
                <a:ext cx="90000" cy="9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343" name="Rounded Rectangle 32">
              <a:extLst>
                <a:ext uri="{FF2B5EF4-FFF2-40B4-BE49-F238E27FC236}">
                  <a16:creationId xmlns:a16="http://schemas.microsoft.com/office/drawing/2014/main" id="{0E0EEB26-D19C-92BE-3AB1-03AEAA458BD5}"/>
                </a:ext>
              </a:extLst>
            </p:cNvPr>
            <p:cNvSpPr/>
            <p:nvPr/>
          </p:nvSpPr>
          <p:spPr>
            <a:xfrm>
              <a:off x="8952263" y="2385228"/>
              <a:ext cx="1430767" cy="2600400"/>
            </a:xfrm>
            <a:prstGeom prst="roundRect">
              <a:avLst>
                <a:gd name="adj" fmla="val 10576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headEnd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sz="1200" b="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iPOL2v3</a:t>
              </a:r>
            </a:p>
            <a:p>
              <a:pPr algn="ctr"/>
              <a:r>
                <a:rPr lang="en-GB" sz="1200" b="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 </a:t>
              </a:r>
              <a:endParaRPr lang="en-GB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  <a:p>
              <a:pPr algn="ctr"/>
              <a: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On-chip resonant </a:t>
              </a:r>
              <a:b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200" dirty="0">
                  <a:latin typeface="Segoe UI Light" panose="020B0502040204020203" pitchFamily="34" charset="0"/>
                  <a:ea typeface="Segoe UI Historic" panose="020B0502040204020203" pitchFamily="34" charset="0"/>
                  <a:cs typeface="Segoe UI Light" panose="020B0502040204020203" pitchFamily="34" charset="0"/>
                </a:rPr>
                <a:t>DCDC converter</a:t>
              </a:r>
            </a:p>
            <a:p>
              <a:pPr algn="ctr"/>
              <a:endParaRPr lang="en-GB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  <a:p>
              <a:pPr algn="ctr"/>
              <a:r>
                <a:rPr kumimoji="0" lang="en-GB" sz="12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EP </a:t>
              </a:r>
              <a:r>
                <a:rPr lang="en-GB" sz="1200" i="0" dirty="0"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R&amp;D WP5.2</a:t>
              </a:r>
              <a:endPara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03F4BA-75B5-6A19-74D3-9F051561EE8D}"/>
                </a:ext>
              </a:extLst>
            </p:cNvPr>
            <p:cNvSpPr txBox="1"/>
            <p:nvPr/>
          </p:nvSpPr>
          <p:spPr>
            <a:xfrm>
              <a:off x="5903221" y="3694586"/>
              <a:ext cx="258471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Segoe UI" panose="020B0502040204020203" pitchFamily="34" charset="0"/>
                  <a:ea typeface="Segoe UI Historic" panose="020B0502040204020203" pitchFamily="34" charset="0"/>
                  <a:cs typeface="Segoe UI" panose="020B0502040204020203" pitchFamily="34" charset="0"/>
                </a:rPr>
                <a:t>APB-RT interconnect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ABF3C8-B51B-A40E-B700-A72A4CCF8BC4}"/>
              </a:ext>
            </a:extLst>
          </p:cNvPr>
          <p:cNvSpPr txBox="1"/>
          <p:nvPr/>
        </p:nvSpPr>
        <p:spPr>
          <a:xfrm>
            <a:off x="8320609" y="5928923"/>
            <a:ext cx="36732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7788" indent="-1347788">
              <a:tabLst>
                <a:tab pos="1347788" algn="l"/>
              </a:tabLst>
            </a:pPr>
            <a:r>
              <a:rPr lang="en-GB" sz="14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MPW run in 28nm reserved for the 30th October 2024</a:t>
            </a:r>
          </a:p>
          <a:p>
            <a:endParaRPr lang="en-GB" sz="1400" i="1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52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>
            <a:extLst>
              <a:ext uri="{FF2B5EF4-FFF2-40B4-BE49-F238E27FC236}">
                <a16:creationId xmlns:a16="http://schemas.microsoft.com/office/drawing/2014/main" id="{15A7EEA8-00CC-1C6C-F457-B16DF9CA82C5}"/>
              </a:ext>
            </a:extLst>
          </p:cNvPr>
          <p:cNvGrpSpPr/>
          <p:nvPr/>
        </p:nvGrpSpPr>
        <p:grpSpPr>
          <a:xfrm>
            <a:off x="7312393" y="2389872"/>
            <a:ext cx="3099139" cy="1381325"/>
            <a:chOff x="7317082" y="2389872"/>
            <a:chExt cx="3099139" cy="138132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4FB073E-EA2C-9834-D22A-6FD27C10F1E1}"/>
                </a:ext>
              </a:extLst>
            </p:cNvPr>
            <p:cNvGrpSpPr/>
            <p:nvPr/>
          </p:nvGrpSpPr>
          <p:grpSpPr>
            <a:xfrm>
              <a:off x="7800110" y="2389872"/>
              <a:ext cx="684000" cy="1339915"/>
              <a:chOff x="8411344" y="2389872"/>
              <a:chExt cx="684000" cy="1339915"/>
            </a:xfrm>
          </p:grpSpPr>
          <p:sp>
            <p:nvSpPr>
              <p:cNvPr id="9" name="Rounded Rectangle 32">
                <a:extLst>
                  <a:ext uri="{FF2B5EF4-FFF2-40B4-BE49-F238E27FC236}">
                    <a16:creationId xmlns:a16="http://schemas.microsoft.com/office/drawing/2014/main" id="{71C1F9D4-8CDC-9031-204B-0489B5EC7216}"/>
                  </a:ext>
                </a:extLst>
              </p:cNvPr>
              <p:cNvSpPr/>
              <p:nvPr/>
            </p:nvSpPr>
            <p:spPr>
              <a:xfrm>
                <a:off x="8411344" y="2389872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1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FABE91AF-53AA-5274-7761-A6C78F382F37}"/>
                  </a:ext>
                </a:extLst>
              </p:cNvPr>
              <p:cNvCxnSpPr>
                <a:cxnSpLocks/>
                <a:stCxn id="14" idx="4"/>
              </p:cNvCxnSpPr>
              <p:nvPr/>
            </p:nvCxnSpPr>
            <p:spPr>
              <a:xfrm flipH="1">
                <a:off x="8753344" y="2850286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93BEECE-E161-B879-D2EB-731A635DD8C0}"/>
                  </a:ext>
                </a:extLst>
              </p:cNvPr>
              <p:cNvSpPr/>
              <p:nvPr/>
            </p:nvSpPr>
            <p:spPr>
              <a:xfrm>
                <a:off x="8705636" y="275486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1BE8C9A-8F83-5354-E1E0-A7DEC3B46391}"/>
                </a:ext>
              </a:extLst>
            </p:cNvPr>
            <p:cNvGrpSpPr/>
            <p:nvPr/>
          </p:nvGrpSpPr>
          <p:grpSpPr>
            <a:xfrm>
              <a:off x="7317082" y="2898863"/>
              <a:ext cx="684000" cy="872334"/>
              <a:chOff x="7354594" y="2898863"/>
              <a:chExt cx="684000" cy="872334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1F63935E-DDCA-DF3B-ACCE-29F93EAFF77C}"/>
                  </a:ext>
                </a:extLst>
              </p:cNvPr>
              <p:cNvCxnSpPr>
                <a:cxnSpLocks/>
                <a:stCxn id="17" idx="4"/>
              </p:cNvCxnSpPr>
              <p:nvPr/>
            </p:nvCxnSpPr>
            <p:spPr>
              <a:xfrm>
                <a:off x="7696595" y="3357839"/>
                <a:ext cx="0" cy="376856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63FF267-B3BE-392D-AEC2-BDDD988E4CD9}"/>
                  </a:ext>
                </a:extLst>
              </p:cNvPr>
              <p:cNvGrpSpPr/>
              <p:nvPr/>
            </p:nvGrpSpPr>
            <p:grpSpPr>
              <a:xfrm>
                <a:off x="7354594" y="2898863"/>
                <a:ext cx="684000" cy="872334"/>
                <a:chOff x="9124548" y="2847075"/>
                <a:chExt cx="684000" cy="872334"/>
              </a:xfrm>
            </p:grpSpPr>
            <p:sp>
              <p:nvSpPr>
                <p:cNvPr id="16" name="Rounded Rectangle 32">
                  <a:extLst>
                    <a:ext uri="{FF2B5EF4-FFF2-40B4-BE49-F238E27FC236}">
                      <a16:creationId xmlns:a16="http://schemas.microsoft.com/office/drawing/2014/main" id="{A12CDD67-F93D-A68B-8620-514E59CAA7FC}"/>
                    </a:ext>
                  </a:extLst>
                </p:cNvPr>
                <p:cNvSpPr/>
                <p:nvPr/>
              </p:nvSpPr>
              <p:spPr>
                <a:xfrm>
                  <a:off x="9124548" y="2847075"/>
                  <a:ext cx="684000" cy="410728"/>
                </a:xfrm>
                <a:prstGeom prst="roundRect">
                  <a:avLst>
                    <a:gd name="adj" fmla="val 23506"/>
                  </a:avLst>
                </a:prstGeom>
                <a:solidFill>
                  <a:srgbClr val="FFF2CC"/>
                </a:solidFill>
                <a:ln w="9525">
                  <a:solidFill>
                    <a:schemeClr val="tx1"/>
                  </a:solidFill>
                  <a:headEnd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Segoe UI" panose="020B0502040204020203" pitchFamily="34" charset="0"/>
                      <a:ea typeface="Segoe UI Historic" panose="020B0502040204020203" pitchFamily="34" charset="0"/>
                      <a:cs typeface="Segoe UI" panose="020B0502040204020203" pitchFamily="34" charset="0"/>
                    </a:rPr>
                    <a:t>EoC 0</a:t>
                  </a:r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86A086BF-2DD1-F864-E3B9-366827DE5D72}"/>
                    </a:ext>
                  </a:extLst>
                </p:cNvPr>
                <p:cNvSpPr/>
                <p:nvPr/>
              </p:nvSpPr>
              <p:spPr>
                <a:xfrm>
                  <a:off x="9418840" y="3209146"/>
                  <a:ext cx="95417" cy="9690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E7E83A28-37C0-70AA-D6C7-D76886767A5E}"/>
                    </a:ext>
                  </a:extLst>
                </p:cNvPr>
                <p:cNvSpPr/>
                <p:nvPr/>
              </p:nvSpPr>
              <p:spPr>
                <a:xfrm>
                  <a:off x="9304991" y="3528575"/>
                  <a:ext cx="95417" cy="190834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037BBC2-3588-C60D-E93C-7334C7DFAC31}"/>
                </a:ext>
              </a:extLst>
            </p:cNvPr>
            <p:cNvGrpSpPr/>
            <p:nvPr/>
          </p:nvGrpSpPr>
          <p:grpSpPr>
            <a:xfrm>
              <a:off x="9249194" y="2898863"/>
              <a:ext cx="684000" cy="830924"/>
              <a:chOff x="10115025" y="2847075"/>
              <a:chExt cx="684000" cy="830924"/>
            </a:xfrm>
          </p:grpSpPr>
          <p:sp>
            <p:nvSpPr>
              <p:cNvPr id="36" name="Rounded Rectangle 32">
                <a:extLst>
                  <a:ext uri="{FF2B5EF4-FFF2-40B4-BE49-F238E27FC236}">
                    <a16:creationId xmlns:a16="http://schemas.microsoft.com/office/drawing/2014/main" id="{AB903114-1F9D-B184-0A21-BB4E89DDFEF6}"/>
                  </a:ext>
                </a:extLst>
              </p:cNvPr>
              <p:cNvSpPr/>
              <p:nvPr/>
            </p:nvSpPr>
            <p:spPr>
              <a:xfrm>
                <a:off x="10115025" y="2847075"/>
                <a:ext cx="684000" cy="410728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…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3535E48-C431-D398-CA56-287D785FCB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7026" y="3309468"/>
                <a:ext cx="0" cy="36853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6746923-BF3A-F187-B641-0CF7CF75EC7C}"/>
                  </a:ext>
                </a:extLst>
              </p:cNvPr>
              <p:cNvSpPr/>
              <p:nvPr/>
            </p:nvSpPr>
            <p:spPr>
              <a:xfrm>
                <a:off x="10409317" y="3209146"/>
                <a:ext cx="95417" cy="9690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434934D-18B3-38BD-E496-455125D24A50}"/>
                </a:ext>
              </a:extLst>
            </p:cNvPr>
            <p:cNvGrpSpPr/>
            <p:nvPr/>
          </p:nvGrpSpPr>
          <p:grpSpPr>
            <a:xfrm>
              <a:off x="9732221" y="2389872"/>
              <a:ext cx="684000" cy="1339915"/>
              <a:chOff x="10557216" y="2338084"/>
              <a:chExt cx="684000" cy="1339915"/>
            </a:xfrm>
          </p:grpSpPr>
          <p:sp>
            <p:nvSpPr>
              <p:cNvPr id="41" name="Rounded Rectangle 32">
                <a:extLst>
                  <a:ext uri="{FF2B5EF4-FFF2-40B4-BE49-F238E27FC236}">
                    <a16:creationId xmlns:a16="http://schemas.microsoft.com/office/drawing/2014/main" id="{5E17DA51-CA93-28E5-C4F5-79BB14B612D7}"/>
                  </a:ext>
                </a:extLst>
              </p:cNvPr>
              <p:cNvSpPr/>
              <p:nvPr/>
            </p:nvSpPr>
            <p:spPr>
              <a:xfrm>
                <a:off x="10557216" y="2338084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N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CA16DD18-B7A9-67BF-7D8D-8D18C1CBCA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899216" y="2798498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A97222EE-2782-55C3-DFCC-F1CCCCEBA011}"/>
                  </a:ext>
                </a:extLst>
              </p:cNvPr>
              <p:cNvSpPr/>
              <p:nvPr/>
            </p:nvSpPr>
            <p:spPr>
              <a:xfrm>
                <a:off x="10851508" y="2703081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F03B342-0CB2-517C-63FE-7B14D05B9352}"/>
                </a:ext>
              </a:extLst>
            </p:cNvPr>
            <p:cNvGrpSpPr/>
            <p:nvPr/>
          </p:nvGrpSpPr>
          <p:grpSpPr>
            <a:xfrm>
              <a:off x="8766166" y="2389872"/>
              <a:ext cx="684000" cy="1339915"/>
              <a:chOff x="8411344" y="2389872"/>
              <a:chExt cx="684000" cy="1339915"/>
            </a:xfrm>
          </p:grpSpPr>
          <p:sp>
            <p:nvSpPr>
              <p:cNvPr id="63" name="Rounded Rectangle 32">
                <a:extLst>
                  <a:ext uri="{FF2B5EF4-FFF2-40B4-BE49-F238E27FC236}">
                    <a16:creationId xmlns:a16="http://schemas.microsoft.com/office/drawing/2014/main" id="{C656EEAF-3D2B-1217-02DA-8BD05DAF6980}"/>
                  </a:ext>
                </a:extLst>
              </p:cNvPr>
              <p:cNvSpPr/>
              <p:nvPr/>
            </p:nvSpPr>
            <p:spPr>
              <a:xfrm>
                <a:off x="8411344" y="2389872"/>
                <a:ext cx="684000" cy="412202"/>
              </a:xfrm>
              <a:prstGeom prst="roundRect">
                <a:avLst>
                  <a:gd name="adj" fmla="val 23506"/>
                </a:avLst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EoC 1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CD4DAD53-50F4-CD43-BF7C-939A7B9E8F8D}"/>
                  </a:ext>
                </a:extLst>
              </p:cNvPr>
              <p:cNvCxnSpPr>
                <a:cxnSpLocks/>
                <a:stCxn id="65" idx="4"/>
              </p:cNvCxnSpPr>
              <p:nvPr/>
            </p:nvCxnSpPr>
            <p:spPr>
              <a:xfrm flipH="1">
                <a:off x="8753344" y="2850286"/>
                <a:ext cx="1" cy="879501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790B0F17-EE3E-E270-9A03-D0F3D291C639}"/>
                  </a:ext>
                </a:extLst>
              </p:cNvPr>
              <p:cNvSpPr/>
              <p:nvPr/>
            </p:nvSpPr>
            <p:spPr>
              <a:xfrm>
                <a:off x="8705636" y="275486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4EB19BD-B11A-0C11-DDF0-23F995EEEC6D}"/>
                </a:ext>
              </a:extLst>
            </p:cNvPr>
            <p:cNvGrpSpPr/>
            <p:nvPr/>
          </p:nvGrpSpPr>
          <p:grpSpPr>
            <a:xfrm>
              <a:off x="8283138" y="2898863"/>
              <a:ext cx="684000" cy="872334"/>
              <a:chOff x="7354594" y="2898863"/>
              <a:chExt cx="684000" cy="872334"/>
            </a:xfrm>
          </p:grpSpPr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50DE3AB4-93BF-3FD6-B527-B15F366DCFBA}"/>
                  </a:ext>
                </a:extLst>
              </p:cNvPr>
              <p:cNvCxnSpPr>
                <a:cxnSpLocks/>
                <a:stCxn id="70" idx="4"/>
              </p:cNvCxnSpPr>
              <p:nvPr/>
            </p:nvCxnSpPr>
            <p:spPr>
              <a:xfrm>
                <a:off x="7696595" y="3357839"/>
                <a:ext cx="0" cy="376856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0ABF7867-DCAA-2F16-3E12-B83E67E241B4}"/>
                  </a:ext>
                </a:extLst>
              </p:cNvPr>
              <p:cNvGrpSpPr/>
              <p:nvPr/>
            </p:nvGrpSpPr>
            <p:grpSpPr>
              <a:xfrm>
                <a:off x="7354594" y="2898863"/>
                <a:ext cx="684000" cy="872334"/>
                <a:chOff x="9124548" y="2847075"/>
                <a:chExt cx="684000" cy="872334"/>
              </a:xfrm>
            </p:grpSpPr>
            <p:sp>
              <p:nvSpPr>
                <p:cNvPr id="69" name="Rounded Rectangle 32">
                  <a:extLst>
                    <a:ext uri="{FF2B5EF4-FFF2-40B4-BE49-F238E27FC236}">
                      <a16:creationId xmlns:a16="http://schemas.microsoft.com/office/drawing/2014/main" id="{0666BDBC-4C11-1AD7-7C15-7AAB794BD58E}"/>
                    </a:ext>
                  </a:extLst>
                </p:cNvPr>
                <p:cNvSpPr/>
                <p:nvPr/>
              </p:nvSpPr>
              <p:spPr>
                <a:xfrm>
                  <a:off x="9124548" y="2847075"/>
                  <a:ext cx="684000" cy="410728"/>
                </a:xfrm>
                <a:prstGeom prst="roundRect">
                  <a:avLst>
                    <a:gd name="adj" fmla="val 23506"/>
                  </a:avLst>
                </a:prstGeom>
                <a:solidFill>
                  <a:srgbClr val="FFF2CC"/>
                </a:solidFill>
                <a:ln w="9525">
                  <a:solidFill>
                    <a:schemeClr val="tx1"/>
                  </a:solidFill>
                  <a:headEnd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Segoe UI" panose="020B0502040204020203" pitchFamily="34" charset="0"/>
                      <a:ea typeface="Segoe UI Historic" panose="020B0502040204020203" pitchFamily="34" charset="0"/>
                      <a:cs typeface="Segoe UI" panose="020B0502040204020203" pitchFamily="34" charset="0"/>
                    </a:rPr>
                    <a:t>EoC 0</a:t>
                  </a: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686CE3BA-7B5D-1855-54E2-7FB99EAD08F7}"/>
                    </a:ext>
                  </a:extLst>
                </p:cNvPr>
                <p:cNvSpPr/>
                <p:nvPr/>
              </p:nvSpPr>
              <p:spPr>
                <a:xfrm>
                  <a:off x="9418840" y="3209146"/>
                  <a:ext cx="95417" cy="9690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3BD81DC5-036D-A479-D3C3-6920C5ACAEE8}"/>
                    </a:ext>
                  </a:extLst>
                </p:cNvPr>
                <p:cNvSpPr/>
                <p:nvPr/>
              </p:nvSpPr>
              <p:spPr>
                <a:xfrm>
                  <a:off x="9304991" y="3528575"/>
                  <a:ext cx="95417" cy="190834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>
                    <a:latin typeface="Segoe UI" panose="020B0502040204020203" pitchFamily="34" charset="0"/>
                    <a:cs typeface="Segoe UI" panose="020B0502040204020203" pitchFamily="34" charset="0"/>
                  </a:endParaRPr>
                </a:p>
              </p:txBody>
            </p:sp>
          </p:grp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B50C60F-C4A1-8DED-6844-D5DF0D575506}"/>
              </a:ext>
            </a:extLst>
          </p:cNvPr>
          <p:cNvGrpSpPr/>
          <p:nvPr/>
        </p:nvGrpSpPr>
        <p:grpSpPr>
          <a:xfrm>
            <a:off x="7496157" y="3735088"/>
            <a:ext cx="2731611" cy="1247564"/>
            <a:chOff x="7496474" y="3735088"/>
            <a:chExt cx="2731611" cy="124756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DDF3C5C-55D7-EA53-5993-3A2DADF1377A}"/>
                </a:ext>
              </a:extLst>
            </p:cNvPr>
            <p:cNvGrpSpPr/>
            <p:nvPr/>
          </p:nvGrpSpPr>
          <p:grpSpPr>
            <a:xfrm>
              <a:off x="7496474" y="3735088"/>
              <a:ext cx="1008000" cy="1247564"/>
              <a:chOff x="9093874" y="3533876"/>
              <a:chExt cx="1008000" cy="1247564"/>
            </a:xfrm>
          </p:grpSpPr>
          <p:sp>
            <p:nvSpPr>
              <p:cNvPr id="23" name="Rounded Rectangle 33">
                <a:extLst>
                  <a:ext uri="{FF2B5EF4-FFF2-40B4-BE49-F238E27FC236}">
                    <a16:creationId xmlns:a16="http://schemas.microsoft.com/office/drawing/2014/main" id="{74943FA5-34D6-349C-E2AA-F92FCE4ED398}"/>
                  </a:ext>
                </a:extLst>
              </p:cNvPr>
              <p:cNvSpPr/>
              <p:nvPr/>
            </p:nvSpPr>
            <p:spPr>
              <a:xfrm>
                <a:off x="9093874" y="4183737"/>
                <a:ext cx="1008000" cy="597703"/>
              </a:xfrm>
              <a:prstGeom prst="roundRect">
                <a:avLst/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Periphery </a:t>
                </a:r>
                <a:b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</a:br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control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A2BC751-57D6-157C-14B9-66ED3AFF5BED}"/>
                  </a:ext>
                </a:extLst>
              </p:cNvPr>
              <p:cNvCxnSpPr>
                <a:cxnSpLocks/>
                <a:stCxn id="25" idx="4"/>
                <a:endCxn id="26" idx="2"/>
              </p:cNvCxnSpPr>
              <p:nvPr/>
            </p:nvCxnSpPr>
            <p:spPr>
              <a:xfrm flipV="1">
                <a:off x="9596607" y="3724710"/>
                <a:ext cx="0" cy="411319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46E9B7E-C8F5-C291-3DD2-FA25934162E3}"/>
                  </a:ext>
                </a:extLst>
              </p:cNvPr>
              <p:cNvSpPr/>
              <p:nvPr/>
            </p:nvSpPr>
            <p:spPr>
              <a:xfrm rot="10800000">
                <a:off x="9548899" y="413602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A20331B-711D-38B2-A519-D7D8A2AA546E}"/>
                  </a:ext>
                </a:extLst>
              </p:cNvPr>
              <p:cNvSpPr/>
              <p:nvPr/>
            </p:nvSpPr>
            <p:spPr>
              <a:xfrm>
                <a:off x="9548899" y="3533876"/>
                <a:ext cx="95417" cy="190834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61F1ED-8153-5151-B241-059871951671}"/>
                </a:ext>
              </a:extLst>
            </p:cNvPr>
            <p:cNvGrpSpPr/>
            <p:nvPr/>
          </p:nvGrpSpPr>
          <p:grpSpPr>
            <a:xfrm>
              <a:off x="8829594" y="3925922"/>
              <a:ext cx="1398491" cy="1056730"/>
              <a:chOff x="10293726" y="3724710"/>
              <a:chExt cx="1398491" cy="1056730"/>
            </a:xfrm>
          </p:grpSpPr>
          <p:sp>
            <p:nvSpPr>
              <p:cNvPr id="28" name="Rounded Rectangle 33">
                <a:extLst>
                  <a:ext uri="{FF2B5EF4-FFF2-40B4-BE49-F238E27FC236}">
                    <a16:creationId xmlns:a16="http://schemas.microsoft.com/office/drawing/2014/main" id="{AC1A5DF0-03A5-9A9A-E18F-EADE2D06F063}"/>
                  </a:ext>
                </a:extLst>
              </p:cNvPr>
              <p:cNvSpPr/>
              <p:nvPr/>
            </p:nvSpPr>
            <p:spPr>
              <a:xfrm>
                <a:off x="10293726" y="4183737"/>
                <a:ext cx="1398491" cy="597703"/>
              </a:xfrm>
              <a:prstGeom prst="roundRect">
                <a:avLst/>
              </a:prstGeom>
              <a:solidFill>
                <a:srgbClr val="FFF2CC"/>
              </a:solidFill>
              <a:ln w="9525">
                <a:solidFill>
                  <a:schemeClr val="tx1"/>
                </a:solidFill>
                <a:headEnd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latin typeface="Segoe UI" panose="020B0502040204020203" pitchFamily="34" charset="0"/>
                    <a:ea typeface="Segoe UI Historic" panose="020B0502040204020203" pitchFamily="34" charset="0"/>
                    <a:cs typeface="Segoe UI" panose="020B0502040204020203" pitchFamily="34" charset="0"/>
                  </a:rPr>
                  <a:t>Access to packet-processor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B3DD6CB9-3112-0C38-D7E2-6F082E4E3C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92971" y="3724710"/>
                <a:ext cx="0" cy="411319"/>
              </a:xfrm>
              <a:prstGeom prst="straightConnector1">
                <a:avLst/>
              </a:prstGeom>
              <a:ln w="9525">
                <a:solidFill>
                  <a:schemeClr val="accent3">
                    <a:lumMod val="75000"/>
                  </a:schemeClr>
                </a:solidFill>
                <a:headEnd type="triangl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D7EC9EA-4550-4184-DAFA-A347C9FA0250}"/>
                  </a:ext>
                </a:extLst>
              </p:cNvPr>
              <p:cNvSpPr/>
              <p:nvPr/>
            </p:nvSpPr>
            <p:spPr>
              <a:xfrm rot="10800000">
                <a:off x="10945263" y="4136029"/>
                <a:ext cx="95417" cy="954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25" name="Rectangle 324">
            <a:extLst>
              <a:ext uri="{FF2B5EF4-FFF2-40B4-BE49-F238E27FC236}">
                <a16:creationId xmlns:a16="http://schemas.microsoft.com/office/drawing/2014/main" id="{B5E7C827-CE7F-BF4E-FD56-EF0D31F4DD5E}"/>
              </a:ext>
            </a:extLst>
          </p:cNvPr>
          <p:cNvSpPr/>
          <p:nvPr/>
        </p:nvSpPr>
        <p:spPr>
          <a:xfrm>
            <a:off x="7833733" y="3732763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7" name="Rectangle 336">
            <a:extLst>
              <a:ext uri="{FF2B5EF4-FFF2-40B4-BE49-F238E27FC236}">
                <a16:creationId xmlns:a16="http://schemas.microsoft.com/office/drawing/2014/main" id="{1C838D0F-725B-3663-D25B-F47AD9E06976}"/>
              </a:ext>
            </a:extLst>
          </p:cNvPr>
          <p:cNvSpPr/>
          <p:nvPr/>
        </p:nvSpPr>
        <p:spPr>
          <a:xfrm>
            <a:off x="7652342" y="3738064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04B91-09E7-A4C9-7F62-90F8D08F9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fully generated SoC in Picopix</a:t>
            </a:r>
            <a:endParaRPr lang="en-CH" dirty="0"/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5EB0BC90-D2DB-25D4-B593-99C4A63F4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000" b="0" i="0" u="none" strike="noStrike" cap="none" normalizeH="0" baseline="0">
                <a:ln>
                  <a:noFill/>
                </a:ln>
                <a:solidFill>
                  <a:srgbClr val="3F4350"/>
                </a:solidFill>
                <a:effectLst/>
                <a:latin typeface="Open Sans" panose="020B0606030504020204" pitchFamily="34" charset="0"/>
                <a:cs typeface="Open Sans" panose="020B0606030504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C78ABF0-A853-80AC-952D-3AD8A8AE6060}"/>
              </a:ext>
            </a:extLst>
          </p:cNvPr>
          <p:cNvCxnSpPr>
            <a:cxnSpLocks/>
            <a:stCxn id="21" idx="3"/>
            <a:endCxn id="7" idx="1"/>
          </p:cNvCxnSpPr>
          <p:nvPr/>
        </p:nvCxnSpPr>
        <p:spPr>
          <a:xfrm>
            <a:off x="3514406" y="2853473"/>
            <a:ext cx="231274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3">
            <a:extLst>
              <a:ext uri="{FF2B5EF4-FFF2-40B4-BE49-F238E27FC236}">
                <a16:creationId xmlns:a16="http://schemas.microsoft.com/office/drawing/2014/main" id="{D6830840-CF12-34E8-6AB6-91306FEED75E}"/>
              </a:ext>
            </a:extLst>
          </p:cNvPr>
          <p:cNvSpPr/>
          <p:nvPr/>
        </p:nvSpPr>
        <p:spPr>
          <a:xfrm>
            <a:off x="3745680" y="2385228"/>
            <a:ext cx="1552501" cy="9364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RISC-V IBEX </a:t>
            </a:r>
          </a:p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CPU</a:t>
            </a:r>
            <a:endParaRPr lang="en-US" sz="1200" dirty="0">
              <a:solidFill>
                <a:srgbClr val="6A639A"/>
              </a:solidFill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B5321DE-8428-32A6-DEF8-BE7F71940CFD}"/>
              </a:ext>
            </a:extLst>
          </p:cNvPr>
          <p:cNvCxnSpPr>
            <a:cxnSpLocks/>
            <a:stCxn id="80" idx="2"/>
            <a:endCxn id="193" idx="0"/>
          </p:cNvCxnSpPr>
          <p:nvPr/>
        </p:nvCxnSpPr>
        <p:spPr>
          <a:xfrm flipH="1">
            <a:off x="4373822" y="3366118"/>
            <a:ext cx="1" cy="368580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96A22C45-DF7E-BD2B-3918-BF650C4D49FD}"/>
              </a:ext>
            </a:extLst>
          </p:cNvPr>
          <p:cNvSpPr/>
          <p:nvPr/>
        </p:nvSpPr>
        <p:spPr>
          <a:xfrm>
            <a:off x="4326114" y="3270701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D6FDE46-B6D7-3DAE-DB71-28679FE39B53}"/>
              </a:ext>
            </a:extLst>
          </p:cNvPr>
          <p:cNvCxnSpPr>
            <a:cxnSpLocks/>
            <a:stCxn id="86" idx="2"/>
            <a:endCxn id="196" idx="0"/>
          </p:cNvCxnSpPr>
          <p:nvPr/>
        </p:nvCxnSpPr>
        <p:spPr>
          <a:xfrm flipH="1">
            <a:off x="4670039" y="3366118"/>
            <a:ext cx="1" cy="368580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CD1C64E2-E568-C32C-CA1B-32259CBD2101}"/>
              </a:ext>
            </a:extLst>
          </p:cNvPr>
          <p:cNvSpPr/>
          <p:nvPr/>
        </p:nvSpPr>
        <p:spPr>
          <a:xfrm>
            <a:off x="4622331" y="3270701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" name="Rounded Rectangle 25">
            <a:extLst>
              <a:ext uri="{FF2B5EF4-FFF2-40B4-BE49-F238E27FC236}">
                <a16:creationId xmlns:a16="http://schemas.microsoft.com/office/drawing/2014/main" id="{E0C674FF-FA30-72BC-28F3-449C6EBDCE06}"/>
              </a:ext>
            </a:extLst>
          </p:cNvPr>
          <p:cNvSpPr/>
          <p:nvPr/>
        </p:nvSpPr>
        <p:spPr>
          <a:xfrm>
            <a:off x="3745681" y="4387925"/>
            <a:ext cx="1552501" cy="5977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MSPU</a:t>
            </a:r>
          </a:p>
        </p:txBody>
      </p:sp>
      <p:sp>
        <p:nvSpPr>
          <p:cNvPr id="104" name="Rounded Rectangle 22">
            <a:extLst>
              <a:ext uri="{FF2B5EF4-FFF2-40B4-BE49-F238E27FC236}">
                <a16:creationId xmlns:a16="http://schemas.microsoft.com/office/drawing/2014/main" id="{DE0EB3BC-0F5C-D796-9530-F9D2E51AA166}"/>
              </a:ext>
            </a:extLst>
          </p:cNvPr>
          <p:cNvSpPr/>
          <p:nvPr/>
        </p:nvSpPr>
        <p:spPr>
          <a:xfrm>
            <a:off x="3835879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ounded Rectangle 22">
            <a:extLst>
              <a:ext uri="{FF2B5EF4-FFF2-40B4-BE49-F238E27FC236}">
                <a16:creationId xmlns:a16="http://schemas.microsoft.com/office/drawing/2014/main" id="{3FF76791-A0D7-C174-5D1A-16F026C01916}"/>
              </a:ext>
            </a:extLst>
          </p:cNvPr>
          <p:cNvSpPr/>
          <p:nvPr/>
        </p:nvSpPr>
        <p:spPr>
          <a:xfrm>
            <a:off x="4556466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6B26F2C-3CA5-3B6C-BD90-3964D2E9FB47}"/>
              </a:ext>
            </a:extLst>
          </p:cNvPr>
          <p:cNvSpPr/>
          <p:nvPr/>
        </p:nvSpPr>
        <p:spPr>
          <a:xfrm rot="10800000">
            <a:off x="4326114" y="434170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9AB8A910-E793-38F4-C365-29F450C50E1F}"/>
              </a:ext>
            </a:extLst>
          </p:cNvPr>
          <p:cNvSpPr/>
          <p:nvPr/>
        </p:nvSpPr>
        <p:spPr>
          <a:xfrm rot="10800000">
            <a:off x="4622332" y="434363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9" name="Rounded Rectangle 25">
            <a:extLst>
              <a:ext uri="{FF2B5EF4-FFF2-40B4-BE49-F238E27FC236}">
                <a16:creationId xmlns:a16="http://schemas.microsoft.com/office/drawing/2014/main" id="{2494FE49-149D-D39A-CD9E-AB09C8FD28D1}"/>
              </a:ext>
            </a:extLst>
          </p:cNvPr>
          <p:cNvSpPr/>
          <p:nvPr/>
        </p:nvSpPr>
        <p:spPr>
          <a:xfrm>
            <a:off x="5619334" y="4387925"/>
            <a:ext cx="1552501" cy="5977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MSPU</a:t>
            </a:r>
          </a:p>
        </p:txBody>
      </p:sp>
      <p:sp>
        <p:nvSpPr>
          <p:cNvPr id="160" name="Rounded Rectangle 22">
            <a:extLst>
              <a:ext uri="{FF2B5EF4-FFF2-40B4-BE49-F238E27FC236}">
                <a16:creationId xmlns:a16="http://schemas.microsoft.com/office/drawing/2014/main" id="{1D17329D-849F-8956-0F39-F4FE207E3D29}"/>
              </a:ext>
            </a:extLst>
          </p:cNvPr>
          <p:cNvSpPr/>
          <p:nvPr/>
        </p:nvSpPr>
        <p:spPr>
          <a:xfrm>
            <a:off x="5709531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1" name="Rounded Rectangle 22">
            <a:extLst>
              <a:ext uri="{FF2B5EF4-FFF2-40B4-BE49-F238E27FC236}">
                <a16:creationId xmlns:a16="http://schemas.microsoft.com/office/drawing/2014/main" id="{7FA4AFF0-662D-08E5-BFDA-A463CE20305F}"/>
              </a:ext>
            </a:extLst>
          </p:cNvPr>
          <p:cNvSpPr/>
          <p:nvPr/>
        </p:nvSpPr>
        <p:spPr>
          <a:xfrm>
            <a:off x="6430118" y="4702747"/>
            <a:ext cx="651519" cy="2298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SRAM </a:t>
            </a:r>
            <a:endParaRPr lang="en-US" sz="8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A1E0A7AF-06C6-2F8D-D173-C61B86B9D5D4}"/>
              </a:ext>
            </a:extLst>
          </p:cNvPr>
          <p:cNvSpPr/>
          <p:nvPr/>
        </p:nvSpPr>
        <p:spPr>
          <a:xfrm rot="10800000">
            <a:off x="6199766" y="434170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E4DB3166-1479-4E1E-6520-5AB9A331EA61}"/>
              </a:ext>
            </a:extLst>
          </p:cNvPr>
          <p:cNvSpPr/>
          <p:nvPr/>
        </p:nvSpPr>
        <p:spPr>
          <a:xfrm rot="10800000">
            <a:off x="6495984" y="434363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FF6FDB9C-471B-FFE6-FC31-810E302FABCC}"/>
              </a:ext>
            </a:extLst>
          </p:cNvPr>
          <p:cNvCxnSpPr>
            <a:cxnSpLocks/>
            <a:stCxn id="193" idx="2"/>
            <a:endCxn id="124" idx="4"/>
          </p:cNvCxnSpPr>
          <p:nvPr/>
        </p:nvCxnSpPr>
        <p:spPr>
          <a:xfrm rot="16200000" flipH="1">
            <a:off x="4165733" y="4133619"/>
            <a:ext cx="416177" cy="1"/>
          </a:xfrm>
          <a:prstGeom prst="bentConnector3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nector: Elbow 200">
            <a:extLst>
              <a:ext uri="{FF2B5EF4-FFF2-40B4-BE49-F238E27FC236}">
                <a16:creationId xmlns:a16="http://schemas.microsoft.com/office/drawing/2014/main" id="{792C2531-7A0E-8855-677D-1C8305845159}"/>
              </a:ext>
            </a:extLst>
          </p:cNvPr>
          <p:cNvCxnSpPr>
            <a:cxnSpLocks/>
            <a:stCxn id="193" idx="2"/>
            <a:endCxn id="157" idx="4"/>
          </p:cNvCxnSpPr>
          <p:nvPr/>
        </p:nvCxnSpPr>
        <p:spPr>
          <a:xfrm rot="16200000" flipH="1">
            <a:off x="5102559" y="3196793"/>
            <a:ext cx="416177" cy="1873653"/>
          </a:xfrm>
          <a:prstGeom prst="bentConnector3">
            <a:avLst>
              <a:gd name="adj1" fmla="val 51078"/>
            </a:avLst>
          </a:prstGeom>
          <a:ln w="9525">
            <a:solidFill>
              <a:schemeClr val="accent1">
                <a:lumMod val="75000"/>
              </a:schemeClr>
            </a:solidFill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onnector: Elbow 203">
            <a:extLst>
              <a:ext uri="{FF2B5EF4-FFF2-40B4-BE49-F238E27FC236}">
                <a16:creationId xmlns:a16="http://schemas.microsoft.com/office/drawing/2014/main" id="{8F7FBAB9-9ACF-D93E-6565-9A46FEF596DF}"/>
              </a:ext>
            </a:extLst>
          </p:cNvPr>
          <p:cNvCxnSpPr>
            <a:cxnSpLocks/>
            <a:stCxn id="198" idx="2"/>
            <a:endCxn id="158" idx="4"/>
          </p:cNvCxnSpPr>
          <p:nvPr/>
        </p:nvCxnSpPr>
        <p:spPr>
          <a:xfrm rot="16200000" flipH="1">
            <a:off x="6334638" y="4134584"/>
            <a:ext cx="418107" cy="1"/>
          </a:xfrm>
          <a:prstGeom prst="bentConnector3">
            <a:avLst>
              <a:gd name="adj1" fmla="val 50000"/>
            </a:avLst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ctor: Elbow 208">
            <a:extLst>
              <a:ext uri="{FF2B5EF4-FFF2-40B4-BE49-F238E27FC236}">
                <a16:creationId xmlns:a16="http://schemas.microsoft.com/office/drawing/2014/main" id="{90E95AE1-2A9D-CD6E-1B1A-058B1DDAC17D}"/>
              </a:ext>
            </a:extLst>
          </p:cNvPr>
          <p:cNvCxnSpPr>
            <a:cxnSpLocks/>
            <a:stCxn id="138" idx="4"/>
            <a:endCxn id="198" idx="2"/>
          </p:cNvCxnSpPr>
          <p:nvPr/>
        </p:nvCxnSpPr>
        <p:spPr>
          <a:xfrm rot="5400000" flipH="1" flipV="1">
            <a:off x="5397812" y="3197761"/>
            <a:ext cx="418107" cy="1873651"/>
          </a:xfrm>
          <a:prstGeom prst="bentConnector3">
            <a:avLst>
              <a:gd name="adj1" fmla="val 31751"/>
            </a:avLst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647BAA2-FA00-EC8C-5AA1-871618FB370D}"/>
              </a:ext>
            </a:extLst>
          </p:cNvPr>
          <p:cNvSpPr/>
          <p:nvPr/>
        </p:nvSpPr>
        <p:spPr>
          <a:xfrm>
            <a:off x="4326113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1CD3C480-C56E-14F6-DFFE-6C09E8DA3BE8}"/>
              </a:ext>
            </a:extLst>
          </p:cNvPr>
          <p:cNvSpPr/>
          <p:nvPr/>
        </p:nvSpPr>
        <p:spPr>
          <a:xfrm>
            <a:off x="4622330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1D4A7F8-76D7-8822-576E-DECA4296863D}"/>
              </a:ext>
            </a:extLst>
          </p:cNvPr>
          <p:cNvSpPr/>
          <p:nvPr/>
        </p:nvSpPr>
        <p:spPr>
          <a:xfrm>
            <a:off x="6495983" y="3734698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2" name="Rounded Rectangle 33">
            <a:extLst>
              <a:ext uri="{FF2B5EF4-FFF2-40B4-BE49-F238E27FC236}">
                <a16:creationId xmlns:a16="http://schemas.microsoft.com/office/drawing/2014/main" id="{668012E9-9F33-D5FF-A493-F0A229D671C9}"/>
              </a:ext>
            </a:extLst>
          </p:cNvPr>
          <p:cNvSpPr/>
          <p:nvPr/>
        </p:nvSpPr>
        <p:spPr>
          <a:xfrm>
            <a:off x="2310840" y="4387925"/>
            <a:ext cx="1109315" cy="597703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Bootloader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31FADE0-D608-DF25-D39C-C27458F6DD0C}"/>
              </a:ext>
            </a:extLst>
          </p:cNvPr>
          <p:cNvCxnSpPr>
            <a:cxnSpLocks/>
            <a:stCxn id="95" idx="4"/>
            <a:endCxn id="233" idx="2"/>
          </p:cNvCxnSpPr>
          <p:nvPr/>
        </p:nvCxnSpPr>
        <p:spPr>
          <a:xfrm flipV="1">
            <a:off x="2865497" y="3928898"/>
            <a:ext cx="0" cy="411319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AAC1C679-348B-D5B6-4BF7-993236CEFA74}"/>
              </a:ext>
            </a:extLst>
          </p:cNvPr>
          <p:cNvSpPr/>
          <p:nvPr/>
        </p:nvSpPr>
        <p:spPr>
          <a:xfrm rot="10800000">
            <a:off x="2817789" y="4340217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166280B8-F0F6-F3B8-6371-5C624F74EA97}"/>
              </a:ext>
            </a:extLst>
          </p:cNvPr>
          <p:cNvSpPr/>
          <p:nvPr/>
        </p:nvSpPr>
        <p:spPr>
          <a:xfrm>
            <a:off x="2817789" y="3738064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ounded Rectangle 33">
            <a:extLst>
              <a:ext uri="{FF2B5EF4-FFF2-40B4-BE49-F238E27FC236}">
                <a16:creationId xmlns:a16="http://schemas.microsoft.com/office/drawing/2014/main" id="{76D76C7F-68D4-CFC6-86A1-0A3BD67461E6}"/>
              </a:ext>
            </a:extLst>
          </p:cNvPr>
          <p:cNvSpPr/>
          <p:nvPr/>
        </p:nvSpPr>
        <p:spPr>
          <a:xfrm>
            <a:off x="2743969" y="2385228"/>
            <a:ext cx="770438" cy="9364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Debug unit</a:t>
            </a:r>
          </a:p>
          <a:p>
            <a:pPr algn="ctr">
              <a:spcBef>
                <a:spcPts val="600"/>
              </a:spcBef>
            </a:pPr>
            <a:r>
              <a:rPr lang="en-US" sz="1000" dirty="0">
                <a:latin typeface="Segoe UI Light" panose="020B0502040204020203" pitchFamily="34" charset="0"/>
                <a:ea typeface="Segoe UI Historic" panose="020B0502040204020203" pitchFamily="34" charset="0"/>
                <a:cs typeface="Segoe UI Light" panose="020B0502040204020203" pitchFamily="34" charset="0"/>
              </a:rPr>
              <a:t>JTAG</a:t>
            </a:r>
            <a:endParaRPr lang="en-US" sz="1200" dirty="0">
              <a:latin typeface="Segoe UI Light" panose="020B0502040204020203" pitchFamily="34" charset="0"/>
              <a:ea typeface="Segoe UI Historic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C5FB508-AF9B-A82D-5BBE-9410B4215388}"/>
              </a:ext>
            </a:extLst>
          </p:cNvPr>
          <p:cNvCxnSpPr>
            <a:cxnSpLocks/>
            <a:stCxn id="91" idx="2"/>
            <a:endCxn id="249" idx="0"/>
          </p:cNvCxnSpPr>
          <p:nvPr/>
        </p:nvCxnSpPr>
        <p:spPr>
          <a:xfrm>
            <a:off x="3160682" y="3366672"/>
            <a:ext cx="0" cy="368023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CDD58B9C-2C4F-67FC-BE02-6D5E5AB8BF33}"/>
              </a:ext>
            </a:extLst>
          </p:cNvPr>
          <p:cNvSpPr/>
          <p:nvPr/>
        </p:nvSpPr>
        <p:spPr>
          <a:xfrm>
            <a:off x="3112973" y="3271255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ACC684A1-9D0E-F683-90FB-E90056BCCEE8}"/>
              </a:ext>
            </a:extLst>
          </p:cNvPr>
          <p:cNvSpPr/>
          <p:nvPr/>
        </p:nvSpPr>
        <p:spPr>
          <a:xfrm>
            <a:off x="3112973" y="3734695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3" name="Rounded Rectangle 33">
            <a:extLst>
              <a:ext uri="{FF2B5EF4-FFF2-40B4-BE49-F238E27FC236}">
                <a16:creationId xmlns:a16="http://schemas.microsoft.com/office/drawing/2014/main" id="{1B5CEB76-550B-E379-756A-016FA820AA31}"/>
              </a:ext>
            </a:extLst>
          </p:cNvPr>
          <p:cNvSpPr/>
          <p:nvPr/>
        </p:nvSpPr>
        <p:spPr>
          <a:xfrm>
            <a:off x="1777894" y="2387585"/>
            <a:ext cx="865674" cy="93649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SOC</a:t>
            </a:r>
            <a:b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control</a:t>
            </a:r>
          </a:p>
        </p:txBody>
      </p:sp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511A8D87-DE3B-C4EA-1C3C-29C31FE10937}"/>
              </a:ext>
            </a:extLst>
          </p:cNvPr>
          <p:cNvCxnSpPr>
            <a:cxnSpLocks/>
            <a:stCxn id="256" idx="2"/>
          </p:cNvCxnSpPr>
          <p:nvPr/>
        </p:nvCxnSpPr>
        <p:spPr>
          <a:xfrm>
            <a:off x="2210731" y="3366676"/>
            <a:ext cx="0" cy="215624"/>
          </a:xfrm>
          <a:prstGeom prst="straightConnector1">
            <a:avLst/>
          </a:prstGeom>
          <a:ln w="9525">
            <a:solidFill>
              <a:schemeClr val="accent1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tangle 255">
            <a:extLst>
              <a:ext uri="{FF2B5EF4-FFF2-40B4-BE49-F238E27FC236}">
                <a16:creationId xmlns:a16="http://schemas.microsoft.com/office/drawing/2014/main" id="{2299B5CD-A800-845C-E52D-226B15A60F55}"/>
              </a:ext>
            </a:extLst>
          </p:cNvPr>
          <p:cNvSpPr/>
          <p:nvPr/>
        </p:nvSpPr>
        <p:spPr>
          <a:xfrm>
            <a:off x="2163022" y="3271259"/>
            <a:ext cx="95417" cy="9541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AF376CBD-812A-646E-C094-CC446702D9CA}"/>
              </a:ext>
            </a:extLst>
          </p:cNvPr>
          <p:cNvSpPr/>
          <p:nvPr/>
        </p:nvSpPr>
        <p:spPr>
          <a:xfrm>
            <a:off x="2163022" y="3734700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6" name="Rounded Rectangle 32">
            <a:extLst>
              <a:ext uri="{FF2B5EF4-FFF2-40B4-BE49-F238E27FC236}">
                <a16:creationId xmlns:a16="http://schemas.microsoft.com/office/drawing/2014/main" id="{AF0CBC40-B1C4-D0FF-36EA-A81ABEE8EAF3}"/>
              </a:ext>
            </a:extLst>
          </p:cNvPr>
          <p:cNvSpPr/>
          <p:nvPr/>
        </p:nvSpPr>
        <p:spPr>
          <a:xfrm>
            <a:off x="5617649" y="2898863"/>
            <a:ext cx="878333" cy="410728"/>
          </a:xfrm>
          <a:prstGeom prst="roundRect">
            <a:avLst>
              <a:gd name="adj" fmla="val 23506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PLIC</a:t>
            </a:r>
          </a:p>
        </p:txBody>
      </p: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22602D8E-AB39-694A-EB90-F41AE8B31D27}"/>
              </a:ext>
            </a:extLst>
          </p:cNvPr>
          <p:cNvCxnSpPr>
            <a:cxnSpLocks/>
            <a:stCxn id="274" idx="4"/>
            <a:endCxn id="275" idx="0"/>
          </p:cNvCxnSpPr>
          <p:nvPr/>
        </p:nvCxnSpPr>
        <p:spPr>
          <a:xfrm flipH="1">
            <a:off x="6056815" y="3357839"/>
            <a:ext cx="1" cy="371948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Oval 273">
            <a:extLst>
              <a:ext uri="{FF2B5EF4-FFF2-40B4-BE49-F238E27FC236}">
                <a16:creationId xmlns:a16="http://schemas.microsoft.com/office/drawing/2014/main" id="{A5A0B7E0-CB4B-5543-196D-0565B58A5489}"/>
              </a:ext>
            </a:extLst>
          </p:cNvPr>
          <p:cNvSpPr/>
          <p:nvPr/>
        </p:nvSpPr>
        <p:spPr>
          <a:xfrm>
            <a:off x="6009107" y="3260934"/>
            <a:ext cx="95417" cy="9690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6104CB10-76B2-55B5-B1C7-940526996F68}"/>
              </a:ext>
            </a:extLst>
          </p:cNvPr>
          <p:cNvSpPr/>
          <p:nvPr/>
        </p:nvSpPr>
        <p:spPr>
          <a:xfrm>
            <a:off x="6009106" y="3729787"/>
            <a:ext cx="95417" cy="193809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7" name="Rounded Rectangle 32">
            <a:extLst>
              <a:ext uri="{FF2B5EF4-FFF2-40B4-BE49-F238E27FC236}">
                <a16:creationId xmlns:a16="http://schemas.microsoft.com/office/drawing/2014/main" id="{A53559F1-7B5C-918C-7CBF-FA58A1350C7E}"/>
              </a:ext>
            </a:extLst>
          </p:cNvPr>
          <p:cNvSpPr/>
          <p:nvPr/>
        </p:nvSpPr>
        <p:spPr>
          <a:xfrm>
            <a:off x="6224600" y="2389872"/>
            <a:ext cx="878333" cy="412202"/>
          </a:xfrm>
          <a:prstGeom prst="roundRect">
            <a:avLst>
              <a:gd name="adj" fmla="val 23506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TIMERs</a:t>
            </a:r>
          </a:p>
        </p:txBody>
      </p:sp>
      <p:cxnSp>
        <p:nvCxnSpPr>
          <p:cNvPr id="299" name="Straight Arrow Connector 298">
            <a:extLst>
              <a:ext uri="{FF2B5EF4-FFF2-40B4-BE49-F238E27FC236}">
                <a16:creationId xmlns:a16="http://schemas.microsoft.com/office/drawing/2014/main" id="{DA4836B0-E2FA-FE9B-532B-8AE59E8E8BB8}"/>
              </a:ext>
            </a:extLst>
          </p:cNvPr>
          <p:cNvCxnSpPr>
            <a:cxnSpLocks/>
            <a:stCxn id="300" idx="4"/>
            <a:endCxn id="301" idx="0"/>
          </p:cNvCxnSpPr>
          <p:nvPr/>
        </p:nvCxnSpPr>
        <p:spPr>
          <a:xfrm flipH="1">
            <a:off x="6663766" y="2850286"/>
            <a:ext cx="1" cy="882477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Oval 299">
            <a:extLst>
              <a:ext uri="{FF2B5EF4-FFF2-40B4-BE49-F238E27FC236}">
                <a16:creationId xmlns:a16="http://schemas.microsoft.com/office/drawing/2014/main" id="{175E2424-A5BB-0D35-418F-597EA3547076}"/>
              </a:ext>
            </a:extLst>
          </p:cNvPr>
          <p:cNvSpPr/>
          <p:nvPr/>
        </p:nvSpPr>
        <p:spPr>
          <a:xfrm>
            <a:off x="6616058" y="2754869"/>
            <a:ext cx="95417" cy="954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1" name="Rectangle 300">
            <a:extLst>
              <a:ext uri="{FF2B5EF4-FFF2-40B4-BE49-F238E27FC236}">
                <a16:creationId xmlns:a16="http://schemas.microsoft.com/office/drawing/2014/main" id="{85884DB1-1764-BB55-9ADD-0D13573EE7CC}"/>
              </a:ext>
            </a:extLst>
          </p:cNvPr>
          <p:cNvSpPr/>
          <p:nvPr/>
        </p:nvSpPr>
        <p:spPr>
          <a:xfrm>
            <a:off x="6616057" y="3732763"/>
            <a:ext cx="95417" cy="190834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E0C3E27E-E506-EDD8-92B3-C7B04029503D}"/>
              </a:ext>
            </a:extLst>
          </p:cNvPr>
          <p:cNvSpPr/>
          <p:nvPr/>
        </p:nvSpPr>
        <p:spPr>
          <a:xfrm>
            <a:off x="7226782" y="3729787"/>
            <a:ext cx="95417" cy="193809"/>
          </a:xfrm>
          <a:prstGeom prst="rect">
            <a:avLst/>
          </a:prstGeom>
          <a:noFill/>
          <a:ln w="6350">
            <a:solidFill>
              <a:schemeClr val="bg1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Left-right Arrow 26">
            <a:extLst>
              <a:ext uri="{FF2B5EF4-FFF2-40B4-BE49-F238E27FC236}">
                <a16:creationId xmlns:a16="http://schemas.microsoft.com/office/drawing/2014/main" id="{50BC6CE7-2C53-8C41-CF9D-3A9B2062BDC9}"/>
              </a:ext>
            </a:extLst>
          </p:cNvPr>
          <p:cNvSpPr/>
          <p:nvPr/>
        </p:nvSpPr>
        <p:spPr>
          <a:xfrm>
            <a:off x="5617649" y="3734698"/>
            <a:ext cx="4793884" cy="19083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Left-right Arrow 26">
            <a:extLst>
              <a:ext uri="{FF2B5EF4-FFF2-40B4-BE49-F238E27FC236}">
                <a16:creationId xmlns:a16="http://schemas.microsoft.com/office/drawing/2014/main" id="{FBCEE74D-86F9-396E-10E0-0E6F42ECA278}"/>
              </a:ext>
            </a:extLst>
          </p:cNvPr>
          <p:cNvSpPr/>
          <p:nvPr/>
        </p:nvSpPr>
        <p:spPr>
          <a:xfrm>
            <a:off x="1777894" y="3734698"/>
            <a:ext cx="3546806" cy="190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headEnd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OBI TMR crossbar</a:t>
            </a:r>
            <a:endParaRPr lang="en-US" sz="1200" b="1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9115125F-2AEB-079D-19D0-CE8808E78F61}"/>
              </a:ext>
            </a:extLst>
          </p:cNvPr>
          <p:cNvGrpSpPr/>
          <p:nvPr/>
        </p:nvGrpSpPr>
        <p:grpSpPr>
          <a:xfrm>
            <a:off x="5280340" y="3782406"/>
            <a:ext cx="391768" cy="95419"/>
            <a:chOff x="4465648" y="4383879"/>
            <a:chExt cx="369526" cy="90002"/>
          </a:xfrm>
        </p:grpSpPr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D043BBCF-CC70-4493-D590-70AE0344AA6E}"/>
                </a:ext>
              </a:extLst>
            </p:cNvPr>
            <p:cNvCxnSpPr>
              <a:cxnSpLocks/>
              <a:stCxn id="99" idx="4"/>
            </p:cNvCxnSpPr>
            <p:nvPr/>
          </p:nvCxnSpPr>
          <p:spPr>
            <a:xfrm flipH="1">
              <a:off x="4555649" y="4428881"/>
              <a:ext cx="189524" cy="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D89EE493-F8AF-E5D5-7FD8-5E37083EC876}"/>
                </a:ext>
              </a:extLst>
            </p:cNvPr>
            <p:cNvSpPr/>
            <p:nvPr/>
          </p:nvSpPr>
          <p:spPr>
            <a:xfrm rot="5400000">
              <a:off x="4745174" y="4383881"/>
              <a:ext cx="90000" cy="90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DE7751C-BFB4-4A55-474B-407E3672983E}"/>
                </a:ext>
              </a:extLst>
            </p:cNvPr>
            <p:cNvSpPr/>
            <p:nvPr/>
          </p:nvSpPr>
          <p:spPr>
            <a:xfrm>
              <a:off x="4465648" y="4383879"/>
              <a:ext cx="90000" cy="9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03F4BA-75B5-6A19-74D3-9F051561EE8D}"/>
              </a:ext>
            </a:extLst>
          </p:cNvPr>
          <p:cNvSpPr txBox="1"/>
          <p:nvPr/>
        </p:nvSpPr>
        <p:spPr>
          <a:xfrm>
            <a:off x="5934298" y="3694586"/>
            <a:ext cx="25847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APB-RT interconnect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4D645FD9-38F4-B111-D9D8-6AEEFFA4F477}"/>
              </a:ext>
            </a:extLst>
          </p:cNvPr>
          <p:cNvSpPr/>
          <p:nvPr/>
        </p:nvSpPr>
        <p:spPr>
          <a:xfrm>
            <a:off x="6667011" y="1106915"/>
            <a:ext cx="3938991" cy="910531"/>
          </a:xfrm>
          <a:prstGeom prst="roundRect">
            <a:avLst/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247B70-0EC9-2ACF-3A4A-CDF4345A3B81}"/>
              </a:ext>
            </a:extLst>
          </p:cNvPr>
          <p:cNvSpPr txBox="1"/>
          <p:nvPr/>
        </p:nvSpPr>
        <p:spPr>
          <a:xfrm>
            <a:off x="6758451" y="1176721"/>
            <a:ext cx="3938991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End-Of-Column slow-control units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Handles access to pixel-matric configuration registers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Serial protocol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7" name="Left Brace 96">
            <a:extLst>
              <a:ext uri="{FF2B5EF4-FFF2-40B4-BE49-F238E27FC236}">
                <a16:creationId xmlns:a16="http://schemas.microsoft.com/office/drawing/2014/main" id="{36E7C00E-44E6-D304-9AE6-095105D9A6F9}"/>
              </a:ext>
            </a:extLst>
          </p:cNvPr>
          <p:cNvSpPr/>
          <p:nvPr/>
        </p:nvSpPr>
        <p:spPr>
          <a:xfrm rot="16200000">
            <a:off x="8499264" y="42808"/>
            <a:ext cx="274485" cy="3938992"/>
          </a:xfrm>
          <a:prstGeom prst="leftBrace">
            <a:avLst>
              <a:gd name="adj1" fmla="val 59081"/>
              <a:gd name="adj2" fmla="val 55838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5E387807-A451-D42D-A9C2-3C30B877342A}"/>
              </a:ext>
            </a:extLst>
          </p:cNvPr>
          <p:cNvSpPr/>
          <p:nvPr/>
        </p:nvSpPr>
        <p:spPr>
          <a:xfrm>
            <a:off x="8554309" y="5375934"/>
            <a:ext cx="2832528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9E0C5E4F-87D1-E927-6192-8784BF67652D}"/>
              </a:ext>
            </a:extLst>
          </p:cNvPr>
          <p:cNvSpPr txBox="1"/>
          <p:nvPr/>
        </p:nvSpPr>
        <p:spPr>
          <a:xfrm>
            <a:off x="8614569" y="5426895"/>
            <a:ext cx="2771409" cy="746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Access data buffer for analysis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or decisions based on data</a:t>
            </a:r>
          </a:p>
          <a:p>
            <a:pPr marL="76200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9" name="Left Brace 108">
            <a:extLst>
              <a:ext uri="{FF2B5EF4-FFF2-40B4-BE49-F238E27FC236}">
                <a16:creationId xmlns:a16="http://schemas.microsoft.com/office/drawing/2014/main" id="{3F70DFA3-8CEF-1D08-E809-001367CB0A9F}"/>
              </a:ext>
            </a:extLst>
          </p:cNvPr>
          <p:cNvSpPr/>
          <p:nvPr/>
        </p:nvSpPr>
        <p:spPr>
          <a:xfrm rot="5400000">
            <a:off x="9832850" y="3925301"/>
            <a:ext cx="273728" cy="2832528"/>
          </a:xfrm>
          <a:prstGeom prst="leftBrace">
            <a:avLst>
              <a:gd name="adj1" fmla="val 59081"/>
              <a:gd name="adj2" fmla="val 65544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F846F427-7AAA-15C7-7607-3B422ABBD379}"/>
              </a:ext>
            </a:extLst>
          </p:cNvPr>
          <p:cNvSpPr/>
          <p:nvPr/>
        </p:nvSpPr>
        <p:spPr>
          <a:xfrm>
            <a:off x="5396134" y="5375934"/>
            <a:ext cx="3017748" cy="1116940"/>
          </a:xfrm>
          <a:prstGeom prst="roundRect">
            <a:avLst>
              <a:gd name="adj" fmla="val 11768"/>
            </a:avLst>
          </a:prstGeom>
          <a:solidFill>
            <a:srgbClr val="FBF7F2"/>
          </a:solidFill>
          <a:ln w="12700">
            <a:solidFill>
              <a:srgbClr val="6A639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A3CC399-8669-9654-764C-DDEE4759AE67}"/>
              </a:ext>
            </a:extLst>
          </p:cNvPr>
          <p:cNvSpPr txBox="1"/>
          <p:nvPr/>
        </p:nvSpPr>
        <p:spPr>
          <a:xfrm>
            <a:off x="5641614" y="5426895"/>
            <a:ext cx="2771409" cy="120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A639A"/>
              </a:buClr>
              <a:buSzTx/>
              <a:tabLst/>
              <a:defRPr/>
            </a:pPr>
            <a:r>
              <a:rPr lang="en-GB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Periphery control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Control clock calibration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Access periphery slow-control</a:t>
            </a:r>
          </a:p>
          <a:p>
            <a:pPr marL="269875" indent="-193675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Bias monitoring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76200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2" name="Left Brace 111">
            <a:extLst>
              <a:ext uri="{FF2B5EF4-FFF2-40B4-BE49-F238E27FC236}">
                <a16:creationId xmlns:a16="http://schemas.microsoft.com/office/drawing/2014/main" id="{987B98F8-B11F-2981-A18A-822E9B2A86E7}"/>
              </a:ext>
            </a:extLst>
          </p:cNvPr>
          <p:cNvSpPr/>
          <p:nvPr/>
        </p:nvSpPr>
        <p:spPr>
          <a:xfrm rot="5400000">
            <a:off x="6767285" y="3832691"/>
            <a:ext cx="273728" cy="3017748"/>
          </a:xfrm>
          <a:prstGeom prst="leftBrace">
            <a:avLst>
              <a:gd name="adj1" fmla="val 59081"/>
              <a:gd name="adj2" fmla="val 13806"/>
            </a:avLst>
          </a:prstGeom>
          <a:solidFill>
            <a:srgbClr val="FBF7F2"/>
          </a:solidFill>
          <a:ln w="12700">
            <a:solidFill>
              <a:srgbClr val="6A639A"/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61AEA-61B8-8139-8756-D6E4F558ED2F}"/>
              </a:ext>
            </a:extLst>
          </p:cNvPr>
          <p:cNvSpPr txBox="1"/>
          <p:nvPr/>
        </p:nvSpPr>
        <p:spPr>
          <a:xfrm>
            <a:off x="202420" y="6231264"/>
            <a:ext cx="2771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47788" indent="-1347788">
              <a:tabLst>
                <a:tab pos="1254125" algn="l"/>
              </a:tabLst>
            </a:pPr>
            <a:r>
              <a:rPr lang="en-GB" sz="1400" i="1" dirty="0">
                <a:solidFill>
                  <a:srgbClr val="6A639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 Status:	Not started yet</a:t>
            </a:r>
          </a:p>
          <a:p>
            <a:endParaRPr lang="en-GB" sz="1400" i="1" dirty="0">
              <a:solidFill>
                <a:srgbClr val="6A639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7648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71EDE-8D75-F1CD-E622-2A003389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PixESL </a:t>
            </a:r>
            <a:r>
              <a:rPr lang="en-GB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</a:t>
            </a:r>
            <a:r>
              <a:rPr lang="en-GB" dirty="0"/>
              <a:t> virtual prototyping framework</a:t>
            </a:r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BA20AA-8F2E-7E19-2DFD-3B3099FEFF1F}"/>
              </a:ext>
            </a:extLst>
          </p:cNvPr>
          <p:cNvSpPr txBox="1"/>
          <p:nvPr/>
        </p:nvSpPr>
        <p:spPr>
          <a:xfrm>
            <a:off x="2644140" y="871393"/>
            <a:ext cx="69037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2400"/>
              </a:spcBef>
              <a:buClr>
                <a:srgbClr val="6A639A"/>
              </a:buClr>
              <a:tabLst>
                <a:tab pos="1255713" algn="l"/>
              </a:tabLst>
            </a:pPr>
            <a:r>
              <a:rPr lang="en-US" sz="16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CERN EP R&amp;D WP5  </a:t>
            </a:r>
            <a:r>
              <a:rPr lang="en-US" sz="1400" dirty="0">
                <a:solidFill>
                  <a:srgbClr val="6A639A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D. Ceresa, F. Brambilla, J. Dhaliwal </a:t>
            </a:r>
            <a:endParaRPr lang="en-US" sz="1400" dirty="0">
              <a:latin typeface="Segoe UI" panose="020B0502040204020203" pitchFamily="34" charset="0"/>
              <a:ea typeface="Segoe UI Historic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B715DA8-8ACC-D72F-A9B4-8EA570E5839E}"/>
              </a:ext>
            </a:extLst>
          </p:cNvPr>
          <p:cNvGrpSpPr/>
          <p:nvPr/>
        </p:nvGrpSpPr>
        <p:grpSpPr>
          <a:xfrm>
            <a:off x="1672619" y="1689129"/>
            <a:ext cx="9154373" cy="3168888"/>
            <a:chOff x="1113819" y="1689129"/>
            <a:chExt cx="9154373" cy="316888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4879B2C-3175-8E5A-5379-185689FCEB43}"/>
                </a:ext>
              </a:extLst>
            </p:cNvPr>
            <p:cNvSpPr txBox="1"/>
            <p:nvPr/>
          </p:nvSpPr>
          <p:spPr>
            <a:xfrm>
              <a:off x="4879024" y="1689129"/>
              <a:ext cx="169700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  <a:latin typeface="Arial"/>
                </a:rPr>
                <a:t>Time-consuming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AFA2D9A-8823-11BC-DB90-CF0005DCE4E0}"/>
                </a:ext>
              </a:extLst>
            </p:cNvPr>
            <p:cNvSpPr/>
            <p:nvPr/>
          </p:nvSpPr>
          <p:spPr>
            <a:xfrm>
              <a:off x="1145352" y="2089403"/>
              <a:ext cx="1766170" cy="942990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EBC113E3-81F9-44B3-5238-A8E500F32406}"/>
                </a:ext>
              </a:extLst>
            </p:cNvPr>
            <p:cNvSpPr/>
            <p:nvPr/>
          </p:nvSpPr>
          <p:spPr>
            <a:xfrm>
              <a:off x="8321736" y="2089402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8" name="Arrow: Right 47">
              <a:extLst>
                <a:ext uri="{FF2B5EF4-FFF2-40B4-BE49-F238E27FC236}">
                  <a16:creationId xmlns:a16="http://schemas.microsoft.com/office/drawing/2014/main" id="{61725C49-1B86-0B21-B6CC-E7E44C7E540B}"/>
                </a:ext>
              </a:extLst>
            </p:cNvPr>
            <p:cNvSpPr/>
            <p:nvPr/>
          </p:nvSpPr>
          <p:spPr>
            <a:xfrm>
              <a:off x="3031299" y="2089400"/>
              <a:ext cx="5225825" cy="47149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guidelines</a:t>
              </a:r>
              <a:endParaRPr lang="it-IT" sz="1400" dirty="0"/>
            </a:p>
          </p:txBody>
        </p:sp>
        <p:sp>
          <p:nvSpPr>
            <p:cNvPr id="49" name="Arrow: Right 48">
              <a:extLst>
                <a:ext uri="{FF2B5EF4-FFF2-40B4-BE49-F238E27FC236}">
                  <a16:creationId xmlns:a16="http://schemas.microsoft.com/office/drawing/2014/main" id="{4E829DE6-08D7-4CFA-F774-EACD30CE4168}"/>
                </a:ext>
              </a:extLst>
            </p:cNvPr>
            <p:cNvSpPr/>
            <p:nvPr/>
          </p:nvSpPr>
          <p:spPr>
            <a:xfrm rot="10800000" flipV="1">
              <a:off x="3031302" y="2555821"/>
              <a:ext cx="5225821" cy="471497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limitations</a:t>
              </a:r>
              <a:endParaRPr lang="it-IT" sz="1400" dirty="0"/>
            </a:p>
          </p:txBody>
        </p:sp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6F2AE055-4482-4CFB-DB81-69DB8F69AECE}"/>
                </a:ext>
              </a:extLst>
            </p:cNvPr>
            <p:cNvSpPr/>
            <p:nvPr/>
          </p:nvSpPr>
          <p:spPr>
            <a:xfrm>
              <a:off x="8321736" y="3915026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1" name="Arrow: Down 50">
              <a:extLst>
                <a:ext uri="{FF2B5EF4-FFF2-40B4-BE49-F238E27FC236}">
                  <a16:creationId xmlns:a16="http://schemas.microsoft.com/office/drawing/2014/main" id="{D3F42F1F-6B5C-5B0D-D58B-65BE0DF54638}"/>
                </a:ext>
              </a:extLst>
            </p:cNvPr>
            <p:cNvSpPr/>
            <p:nvPr/>
          </p:nvSpPr>
          <p:spPr>
            <a:xfrm>
              <a:off x="9032588" y="3096800"/>
              <a:ext cx="344466" cy="7648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93F9E5E3-F066-A4EE-A57E-DFF48AB1DF1B}"/>
                </a:ext>
              </a:extLst>
            </p:cNvPr>
            <p:cNvSpPr/>
            <p:nvPr/>
          </p:nvSpPr>
          <p:spPr>
            <a:xfrm>
              <a:off x="1145134" y="3909949"/>
              <a:ext cx="1766170" cy="94299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600" dirty="0"/>
            </a:p>
          </p:txBody>
        </p:sp>
        <p:sp>
          <p:nvSpPr>
            <p:cNvPr id="53" name="Arrow: Down 52">
              <a:extLst>
                <a:ext uri="{FF2B5EF4-FFF2-40B4-BE49-F238E27FC236}">
                  <a16:creationId xmlns:a16="http://schemas.microsoft.com/office/drawing/2014/main" id="{FEA36051-23E9-9D1B-F86D-470177DF6730}"/>
                </a:ext>
              </a:extLst>
            </p:cNvPr>
            <p:cNvSpPr/>
            <p:nvPr/>
          </p:nvSpPr>
          <p:spPr>
            <a:xfrm rot="10800000">
              <a:off x="1856208" y="3090591"/>
              <a:ext cx="344466" cy="764872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5" name="Freeform: Shape 7">
              <a:extLst>
                <a:ext uri="{FF2B5EF4-FFF2-40B4-BE49-F238E27FC236}">
                  <a16:creationId xmlns:a16="http://schemas.microsoft.com/office/drawing/2014/main" id="{9CE76F15-9B02-59D7-057A-9DD6E445857C}"/>
                </a:ext>
              </a:extLst>
            </p:cNvPr>
            <p:cNvSpPr/>
            <p:nvPr/>
          </p:nvSpPr>
          <p:spPr>
            <a:xfrm>
              <a:off x="3125244" y="3112718"/>
              <a:ext cx="5204564" cy="1290181"/>
            </a:xfrm>
            <a:custGeom>
              <a:avLst/>
              <a:gdLst>
                <a:gd name="connsiteX0" fmla="*/ 5204564 w 5204564"/>
                <a:gd name="connsiteY0" fmla="*/ 0 h 1290181"/>
                <a:gd name="connsiteX1" fmla="*/ 3338186 w 5204564"/>
                <a:gd name="connsiteY1" fmla="*/ 1020871 h 1290181"/>
                <a:gd name="connsiteX2" fmla="*/ 0 w 5204564"/>
                <a:gd name="connsiteY2" fmla="*/ 1290181 h 1290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04564" h="1290181">
                  <a:moveTo>
                    <a:pt x="5204564" y="0"/>
                  </a:moveTo>
                  <a:cubicBezTo>
                    <a:pt x="4705088" y="402920"/>
                    <a:pt x="4205613" y="805841"/>
                    <a:pt x="3338186" y="1020871"/>
                  </a:cubicBezTo>
                  <a:cubicBezTo>
                    <a:pt x="2470759" y="1235901"/>
                    <a:pt x="1235379" y="1263041"/>
                    <a:pt x="0" y="1290181"/>
                  </a:cubicBezTo>
                </a:path>
              </a:pathLst>
            </a:custGeom>
            <a:noFill/>
            <a:ln>
              <a:prstDash val="lg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32409AE-1CE6-2269-A7E3-2BBB6EB4C655}"/>
                </a:ext>
              </a:extLst>
            </p:cNvPr>
            <p:cNvSpPr txBox="1"/>
            <p:nvPr/>
          </p:nvSpPr>
          <p:spPr>
            <a:xfrm rot="21025651">
              <a:off x="4726570" y="4264399"/>
              <a:ext cx="251350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rgbClr val="C00000"/>
                  </a:solidFill>
                </a:rPr>
                <a:t>NO structured feedback</a:t>
              </a:r>
              <a:endParaRPr lang="it-IT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9A0DFB2-7A92-06CE-473E-BCBCC6C1328D}"/>
                </a:ext>
              </a:extLst>
            </p:cNvPr>
            <p:cNvSpPr txBox="1"/>
            <p:nvPr/>
          </p:nvSpPr>
          <p:spPr>
            <a:xfrm>
              <a:off x="1113819" y="3949613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Physics simulation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58" name="Graphic 57" descr="Atom with solid fill">
              <a:extLst>
                <a:ext uri="{FF2B5EF4-FFF2-40B4-BE49-F238E27FC236}">
                  <a16:creationId xmlns:a16="http://schemas.microsoft.com/office/drawing/2014/main" id="{0E61FFFA-30CC-34F1-121D-0323706E2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08375" y="4169797"/>
              <a:ext cx="639688" cy="639688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C377709-6BAB-741F-EF12-234D7723913D}"/>
                </a:ext>
              </a:extLst>
            </p:cNvPr>
            <p:cNvSpPr txBox="1"/>
            <p:nvPr/>
          </p:nvSpPr>
          <p:spPr>
            <a:xfrm>
              <a:off x="1113819" y="2135491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Specifications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0" name="Graphic 59" descr="Clipboard Checked with solid fill">
              <a:extLst>
                <a:ext uri="{FF2B5EF4-FFF2-40B4-BE49-F238E27FC236}">
                  <a16:creationId xmlns:a16="http://schemas.microsoft.com/office/drawing/2014/main" id="{528B259A-90DA-E221-11BA-9B483E981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19239" y="2356176"/>
              <a:ext cx="628824" cy="628824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837502C-600D-5BAD-170B-E92690E81490}"/>
                </a:ext>
              </a:extLst>
            </p:cNvPr>
            <p:cNvSpPr txBox="1"/>
            <p:nvPr/>
          </p:nvSpPr>
          <p:spPr>
            <a:xfrm>
              <a:off x="8257123" y="2141093"/>
              <a:ext cx="18288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Hardware design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2" name="Graphic 61" descr="Processor with solid fill">
              <a:extLst>
                <a:ext uri="{FF2B5EF4-FFF2-40B4-BE49-F238E27FC236}">
                  <a16:creationId xmlns:a16="http://schemas.microsoft.com/office/drawing/2014/main" id="{97AF5A2F-A39E-4A02-D675-AB636BC5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34125" y="2316903"/>
              <a:ext cx="741392" cy="741392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BD130C-A717-AF0A-1A2D-9D33401AD9A3}"/>
                </a:ext>
              </a:extLst>
            </p:cNvPr>
            <p:cNvSpPr txBox="1"/>
            <p:nvPr/>
          </p:nvSpPr>
          <p:spPr>
            <a:xfrm>
              <a:off x="8149522" y="3991679"/>
              <a:ext cx="211867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Verification</a:t>
              </a:r>
              <a:endParaRPr lang="it-IT" sz="1400" dirty="0">
                <a:solidFill>
                  <a:schemeClr val="bg1"/>
                </a:solidFill>
              </a:endParaRPr>
            </a:p>
          </p:txBody>
        </p:sp>
        <p:pic>
          <p:nvPicPr>
            <p:cNvPr id="64" name="Graphic 63" descr="Badge Tick1 with solid fill">
              <a:extLst>
                <a:ext uri="{FF2B5EF4-FFF2-40B4-BE49-F238E27FC236}">
                  <a16:creationId xmlns:a16="http://schemas.microsoft.com/office/drawing/2014/main" id="{4E3CFBF0-BA53-6323-99FC-B9528F882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897296" y="4174719"/>
              <a:ext cx="678221" cy="678221"/>
            </a:xfrm>
            <a:prstGeom prst="rect">
              <a:avLst/>
            </a:prstGeom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85F57DF-84E5-326B-3D78-A071C99FEC2D}"/>
              </a:ext>
            </a:extLst>
          </p:cNvPr>
          <p:cNvGrpSpPr/>
          <p:nvPr/>
        </p:nvGrpSpPr>
        <p:grpSpPr>
          <a:xfrm>
            <a:off x="1397001" y="1625600"/>
            <a:ext cx="9497592" cy="3992880"/>
            <a:chOff x="1397001" y="1625600"/>
            <a:chExt cx="9497592" cy="3992880"/>
          </a:xfrm>
        </p:grpSpPr>
        <p:sp useBgFill="1">
          <p:nvSpPr>
            <p:cNvPr id="133" name="TextBox 132">
              <a:extLst>
                <a:ext uri="{FF2B5EF4-FFF2-40B4-BE49-F238E27FC236}">
                  <a16:creationId xmlns:a16="http://schemas.microsoft.com/office/drawing/2014/main" id="{A6729FEC-A217-EB07-ECD5-04C2B71FA69D}"/>
                </a:ext>
              </a:extLst>
            </p:cNvPr>
            <p:cNvSpPr txBox="1"/>
            <p:nvPr/>
          </p:nvSpPr>
          <p:spPr>
            <a:xfrm>
              <a:off x="1397001" y="1625600"/>
              <a:ext cx="9497592" cy="399288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endParaRPr lang="en-CH" dirty="0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E0AFFBCB-CB79-75DE-6142-F821D669CB9B}"/>
                </a:ext>
              </a:extLst>
            </p:cNvPr>
            <p:cNvGrpSpPr/>
            <p:nvPr/>
          </p:nvGrpSpPr>
          <p:grpSpPr>
            <a:xfrm>
              <a:off x="1672619" y="1833113"/>
              <a:ext cx="9154373" cy="3742355"/>
              <a:chOff x="1113819" y="1833113"/>
              <a:chExt cx="9154373" cy="3742355"/>
            </a:xfrm>
          </p:grpSpPr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7BE3A2E4-2F6F-66D7-6F7C-64C3660A83A3}"/>
                  </a:ext>
                </a:extLst>
              </p:cNvPr>
              <p:cNvSpPr/>
              <p:nvPr/>
            </p:nvSpPr>
            <p:spPr>
              <a:xfrm>
                <a:off x="4520603" y="2089404"/>
                <a:ext cx="2192055" cy="942990"/>
              </a:xfrm>
              <a:prstGeom prst="roundRect">
                <a:avLst/>
              </a:prstGeom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b="1" dirty="0"/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2C658D62-107C-000D-96DE-7117A0A94EEE}"/>
                  </a:ext>
                </a:extLst>
              </p:cNvPr>
              <p:cNvSpPr/>
              <p:nvPr/>
            </p:nvSpPr>
            <p:spPr>
              <a:xfrm>
                <a:off x="4520602" y="3917008"/>
                <a:ext cx="2192055" cy="942990"/>
              </a:xfrm>
              <a:prstGeom prst="round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5">
                  <a:shade val="15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37" name="Arrow: Down 136">
                <a:extLst>
                  <a:ext uri="{FF2B5EF4-FFF2-40B4-BE49-F238E27FC236}">
                    <a16:creationId xmlns:a16="http://schemas.microsoft.com/office/drawing/2014/main" id="{6EF696D3-F538-D4D6-A1E4-0AF7D43FFBB2}"/>
                  </a:ext>
                </a:extLst>
              </p:cNvPr>
              <p:cNvSpPr/>
              <p:nvPr/>
            </p:nvSpPr>
            <p:spPr>
              <a:xfrm>
                <a:off x="5444398" y="3150154"/>
                <a:ext cx="344466" cy="72560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8" name="Arrow: Right 137">
                <a:extLst>
                  <a:ext uri="{FF2B5EF4-FFF2-40B4-BE49-F238E27FC236}">
                    <a16:creationId xmlns:a16="http://schemas.microsoft.com/office/drawing/2014/main" id="{B236E320-14E8-C41D-C18F-A3D9DF83EB81}"/>
                  </a:ext>
                </a:extLst>
              </p:cNvPr>
              <p:cNvSpPr/>
              <p:nvPr/>
            </p:nvSpPr>
            <p:spPr>
              <a:xfrm>
                <a:off x="6777271" y="2089400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guidelines</a:t>
                </a:r>
                <a:endParaRPr lang="it-IT" sz="1400" dirty="0"/>
              </a:p>
            </p:txBody>
          </p:sp>
          <p:sp>
            <p:nvSpPr>
              <p:cNvPr id="139" name="Arrow: Right 138">
                <a:extLst>
                  <a:ext uri="{FF2B5EF4-FFF2-40B4-BE49-F238E27FC236}">
                    <a16:creationId xmlns:a16="http://schemas.microsoft.com/office/drawing/2014/main" id="{A395D0FA-B507-971E-F1FB-DCD189A87938}"/>
                  </a:ext>
                </a:extLst>
              </p:cNvPr>
              <p:cNvSpPr/>
              <p:nvPr/>
            </p:nvSpPr>
            <p:spPr>
              <a:xfrm rot="10800000" flipV="1">
                <a:off x="6777271" y="2555821"/>
                <a:ext cx="1479852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limitations</a:t>
                </a:r>
                <a:endParaRPr lang="it-IT" sz="1400" dirty="0"/>
              </a:p>
            </p:txBody>
          </p:sp>
          <p:sp>
            <p:nvSpPr>
              <p:cNvPr id="140" name="Arrow: Down 139">
                <a:extLst>
                  <a:ext uri="{FF2B5EF4-FFF2-40B4-BE49-F238E27FC236}">
                    <a16:creationId xmlns:a16="http://schemas.microsoft.com/office/drawing/2014/main" id="{DEADCA58-6EC2-DF5C-BD6B-DD9EEE87ACF0}"/>
                  </a:ext>
                </a:extLst>
              </p:cNvPr>
              <p:cNvSpPr/>
              <p:nvPr/>
            </p:nvSpPr>
            <p:spPr>
              <a:xfrm>
                <a:off x="9032588" y="3096800"/>
                <a:ext cx="344466" cy="76487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1" name="Arrow: Right 140">
                <a:extLst>
                  <a:ext uri="{FF2B5EF4-FFF2-40B4-BE49-F238E27FC236}">
                    <a16:creationId xmlns:a16="http://schemas.microsoft.com/office/drawing/2014/main" id="{20B0F43E-0061-CAC8-E343-8C036D6655B5}"/>
                  </a:ext>
                </a:extLst>
              </p:cNvPr>
              <p:cNvSpPr/>
              <p:nvPr/>
            </p:nvSpPr>
            <p:spPr>
              <a:xfrm>
                <a:off x="6777272" y="4150772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ref. model</a:t>
                </a:r>
                <a:endParaRPr lang="it-IT" sz="1400" dirty="0"/>
              </a:p>
            </p:txBody>
          </p:sp>
          <p:sp>
            <p:nvSpPr>
              <p:cNvPr id="142" name="Arrow: Right 141">
                <a:extLst>
                  <a:ext uri="{FF2B5EF4-FFF2-40B4-BE49-F238E27FC236}">
                    <a16:creationId xmlns:a16="http://schemas.microsoft.com/office/drawing/2014/main" id="{8AB70F25-0439-4AA9-0648-626739AF8F92}"/>
                  </a:ext>
                </a:extLst>
              </p:cNvPr>
              <p:cNvSpPr/>
              <p:nvPr/>
            </p:nvSpPr>
            <p:spPr>
              <a:xfrm flipH="1">
                <a:off x="2976134" y="4213520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ASIC limits</a:t>
                </a:r>
                <a:endParaRPr lang="it-IT" sz="1400" dirty="0"/>
              </a:p>
            </p:txBody>
          </p:sp>
          <p:sp>
            <p:nvSpPr>
              <p:cNvPr id="143" name="Arrow: Down 142">
                <a:extLst>
                  <a:ext uri="{FF2B5EF4-FFF2-40B4-BE49-F238E27FC236}">
                    <a16:creationId xmlns:a16="http://schemas.microsoft.com/office/drawing/2014/main" id="{2247B9E7-B566-811A-7E4A-0F659BB7DC45}"/>
                  </a:ext>
                </a:extLst>
              </p:cNvPr>
              <p:cNvSpPr/>
              <p:nvPr/>
            </p:nvSpPr>
            <p:spPr>
              <a:xfrm rot="10800000">
                <a:off x="1856208" y="3090591"/>
                <a:ext cx="344466" cy="764872"/>
              </a:xfrm>
              <a:prstGeom prst="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44" name="Arrow: Right 143">
                <a:extLst>
                  <a:ext uri="{FF2B5EF4-FFF2-40B4-BE49-F238E27FC236}">
                    <a16:creationId xmlns:a16="http://schemas.microsoft.com/office/drawing/2014/main" id="{E1B481CA-4080-F4A2-B1B7-45F1234ADCCF}"/>
                  </a:ext>
                </a:extLst>
              </p:cNvPr>
              <p:cNvSpPr/>
              <p:nvPr/>
            </p:nvSpPr>
            <p:spPr>
              <a:xfrm>
                <a:off x="2976135" y="2090345"/>
                <a:ext cx="1479853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guidelines</a:t>
                </a:r>
                <a:endParaRPr lang="it-IT" sz="1400" dirty="0"/>
              </a:p>
            </p:txBody>
          </p:sp>
          <p:sp>
            <p:nvSpPr>
              <p:cNvPr id="145" name="Arrow: Right 144">
                <a:extLst>
                  <a:ext uri="{FF2B5EF4-FFF2-40B4-BE49-F238E27FC236}">
                    <a16:creationId xmlns:a16="http://schemas.microsoft.com/office/drawing/2014/main" id="{97D07973-B815-0532-C47D-9313AD1869AB}"/>
                  </a:ext>
                </a:extLst>
              </p:cNvPr>
              <p:cNvSpPr/>
              <p:nvPr/>
            </p:nvSpPr>
            <p:spPr>
              <a:xfrm rot="10800000" flipV="1">
                <a:off x="2976135" y="2556766"/>
                <a:ext cx="1479852" cy="47149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limitations</a:t>
                </a:r>
                <a:endParaRPr lang="it-IT" sz="1400" dirty="0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C006BA96-695A-35D8-8E3F-9EE82AEC2075}"/>
                  </a:ext>
                </a:extLst>
              </p:cNvPr>
              <p:cNvSpPr txBox="1"/>
              <p:nvPr/>
            </p:nvSpPr>
            <p:spPr>
              <a:xfrm>
                <a:off x="3486625" y="1833113"/>
                <a:ext cx="3743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</a:rPr>
                  <a:t>Fast</a:t>
                </a:r>
                <a:endParaRPr lang="it-IT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5EC48C1F-0586-356C-FE1B-7A3668438908}"/>
                  </a:ext>
                </a:extLst>
              </p:cNvPr>
              <p:cNvSpPr txBox="1"/>
              <p:nvPr/>
            </p:nvSpPr>
            <p:spPr>
              <a:xfrm>
                <a:off x="3810432" y="5021470"/>
                <a:ext cx="36123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Reference model</a:t>
                </a:r>
              </a:p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for verification and physical simulation</a:t>
                </a:r>
                <a:endParaRPr lang="it-IT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48" name="Arrow: Circular 147">
                <a:extLst>
                  <a:ext uri="{FF2B5EF4-FFF2-40B4-BE49-F238E27FC236}">
                    <a16:creationId xmlns:a16="http://schemas.microsoft.com/office/drawing/2014/main" id="{B95B46AC-48C8-A6B6-A0DA-825254D9BA7A}"/>
                  </a:ext>
                </a:extLst>
              </p:cNvPr>
              <p:cNvSpPr/>
              <p:nvPr/>
            </p:nvSpPr>
            <p:spPr>
              <a:xfrm>
                <a:off x="2975915" y="3010119"/>
                <a:ext cx="1401100" cy="1123776"/>
              </a:xfrm>
              <a:prstGeom prst="circularArrow">
                <a:avLst>
                  <a:gd name="adj1" fmla="val 7676"/>
                  <a:gd name="adj2" fmla="val 587790"/>
                  <a:gd name="adj3" fmla="val 20543094"/>
                  <a:gd name="adj4" fmla="val 1573847"/>
                  <a:gd name="adj5" fmla="val 8674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Validation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Arrow: Circular 148">
                <a:extLst>
                  <a:ext uri="{FF2B5EF4-FFF2-40B4-BE49-F238E27FC236}">
                    <a16:creationId xmlns:a16="http://schemas.microsoft.com/office/drawing/2014/main" id="{9363AB9B-F7D5-FDBD-8478-C86F70323A2B}"/>
                  </a:ext>
                </a:extLst>
              </p:cNvPr>
              <p:cNvSpPr/>
              <p:nvPr/>
            </p:nvSpPr>
            <p:spPr>
              <a:xfrm>
                <a:off x="6712658" y="3007564"/>
                <a:ext cx="1428750" cy="1143207"/>
              </a:xfrm>
              <a:prstGeom prst="circularArrow">
                <a:avLst>
                  <a:gd name="adj1" fmla="val 7676"/>
                  <a:gd name="adj2" fmla="val 587790"/>
                  <a:gd name="adj3" fmla="val 20543094"/>
                  <a:gd name="adj4" fmla="val 1573847"/>
                  <a:gd name="adj5" fmla="val 8674"/>
                </a:avLst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Verification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34AFCD44-1557-C1F0-C714-ABD40138B6C5}"/>
                  </a:ext>
                </a:extLst>
              </p:cNvPr>
              <p:cNvSpPr/>
              <p:nvPr/>
            </p:nvSpPr>
            <p:spPr>
              <a:xfrm>
                <a:off x="1145352" y="2089403"/>
                <a:ext cx="1766170" cy="94299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2C05C557-04BD-1239-679A-16C8A74E70E4}"/>
                  </a:ext>
                </a:extLst>
              </p:cNvPr>
              <p:cNvSpPr txBox="1"/>
              <p:nvPr/>
            </p:nvSpPr>
            <p:spPr>
              <a:xfrm>
                <a:off x="1113819" y="2135491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Specifications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2" name="Graphic 151" descr="Clipboard Checked with solid fill">
                <a:extLst>
                  <a:ext uri="{FF2B5EF4-FFF2-40B4-BE49-F238E27FC236}">
                    <a16:creationId xmlns:a16="http://schemas.microsoft.com/office/drawing/2014/main" id="{47A7B685-E2D7-EAD5-CA54-574514DCC7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719239" y="2356176"/>
                <a:ext cx="628824" cy="628824"/>
              </a:xfrm>
              <a:prstGeom prst="rect">
                <a:avLst/>
              </a:prstGeom>
            </p:spPr>
          </p:pic>
          <p:sp>
            <p:nvSpPr>
              <p:cNvPr id="153" name="Rectangle: Rounded Corners 152">
                <a:extLst>
                  <a:ext uri="{FF2B5EF4-FFF2-40B4-BE49-F238E27FC236}">
                    <a16:creationId xmlns:a16="http://schemas.microsoft.com/office/drawing/2014/main" id="{5168FE90-A220-6F3A-41EF-0A94ED6A43C1}"/>
                  </a:ext>
                </a:extLst>
              </p:cNvPr>
              <p:cNvSpPr/>
              <p:nvPr/>
            </p:nvSpPr>
            <p:spPr>
              <a:xfrm>
                <a:off x="1145134" y="3909949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600" dirty="0"/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1FF297C-AEA7-AC80-5804-762A88FE7887}"/>
                  </a:ext>
                </a:extLst>
              </p:cNvPr>
              <p:cNvSpPr txBox="1"/>
              <p:nvPr/>
            </p:nvSpPr>
            <p:spPr>
              <a:xfrm>
                <a:off x="1113819" y="3949613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Physics simulation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5" name="Graphic 154" descr="Atom with solid fill">
                <a:extLst>
                  <a:ext uri="{FF2B5EF4-FFF2-40B4-BE49-F238E27FC236}">
                    <a16:creationId xmlns:a16="http://schemas.microsoft.com/office/drawing/2014/main" id="{D11614D1-4F2B-0692-8135-D52A1E6D0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708375" y="4169797"/>
                <a:ext cx="639688" cy="639688"/>
              </a:xfrm>
              <a:prstGeom prst="rect">
                <a:avLst/>
              </a:prstGeom>
            </p:spPr>
          </p:pic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BA322C0B-7E64-1B17-BFAA-2F157EFC1B04}"/>
                  </a:ext>
                </a:extLst>
              </p:cNvPr>
              <p:cNvSpPr/>
              <p:nvPr/>
            </p:nvSpPr>
            <p:spPr>
              <a:xfrm>
                <a:off x="8321736" y="2089402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8CABAED7-C7EC-3448-AB16-0B56DCAAA701}"/>
                  </a:ext>
                </a:extLst>
              </p:cNvPr>
              <p:cNvSpPr txBox="1"/>
              <p:nvPr/>
            </p:nvSpPr>
            <p:spPr>
              <a:xfrm>
                <a:off x="8257123" y="2141093"/>
                <a:ext cx="18288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Hardware design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8" name="Graphic 157" descr="Processor with solid fill">
                <a:extLst>
                  <a:ext uri="{FF2B5EF4-FFF2-40B4-BE49-F238E27FC236}">
                    <a16:creationId xmlns:a16="http://schemas.microsoft.com/office/drawing/2014/main" id="{6203A090-5A15-794E-22C4-CFB7F741A1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834125" y="2316903"/>
                <a:ext cx="741392" cy="741392"/>
              </a:xfrm>
              <a:prstGeom prst="rect">
                <a:avLst/>
              </a:prstGeom>
            </p:spPr>
          </p:pic>
          <p:sp>
            <p:nvSpPr>
              <p:cNvPr id="159" name="Rectangle: Rounded Corners 158">
                <a:extLst>
                  <a:ext uri="{FF2B5EF4-FFF2-40B4-BE49-F238E27FC236}">
                    <a16:creationId xmlns:a16="http://schemas.microsoft.com/office/drawing/2014/main" id="{71B5BAC4-DDF1-EFF0-AACD-09450B7FA57E}"/>
                  </a:ext>
                </a:extLst>
              </p:cNvPr>
              <p:cNvSpPr/>
              <p:nvPr/>
            </p:nvSpPr>
            <p:spPr>
              <a:xfrm>
                <a:off x="8321736" y="3915026"/>
                <a:ext cx="1766170" cy="942991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88FD48B7-9E84-28D4-9D40-43AE6CE5CC83}"/>
                  </a:ext>
                </a:extLst>
              </p:cNvPr>
              <p:cNvSpPr txBox="1"/>
              <p:nvPr/>
            </p:nvSpPr>
            <p:spPr>
              <a:xfrm>
                <a:off x="8149522" y="3991679"/>
                <a:ext cx="211867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Verification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1" name="Graphic 160" descr="Badge Tick1 with solid fill">
                <a:extLst>
                  <a:ext uri="{FF2B5EF4-FFF2-40B4-BE49-F238E27FC236}">
                    <a16:creationId xmlns:a16="http://schemas.microsoft.com/office/drawing/2014/main" id="{75CA429B-BC92-4C24-D76B-4A494A7FE7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8897296" y="4174719"/>
                <a:ext cx="678221" cy="678221"/>
              </a:xfrm>
              <a:prstGeom prst="rect">
                <a:avLst/>
              </a:prstGeom>
            </p:spPr>
          </p:pic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104F9159-64B9-CC98-0E42-690AC2889996}"/>
                  </a:ext>
                </a:extLst>
              </p:cNvPr>
              <p:cNvSpPr txBox="1"/>
              <p:nvPr/>
            </p:nvSpPr>
            <p:spPr>
              <a:xfrm>
                <a:off x="4779598" y="2148683"/>
                <a:ext cx="167406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PixESL framework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3" name="Graphic 162" descr="Blockchain with solid fill">
                <a:extLst>
                  <a:ext uri="{FF2B5EF4-FFF2-40B4-BE49-F238E27FC236}">
                    <a16:creationId xmlns:a16="http://schemas.microsoft.com/office/drawing/2014/main" id="{DB563308-C4A0-C55A-627D-66FD672A0C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5260495" y="2331673"/>
                <a:ext cx="725601" cy="725601"/>
              </a:xfrm>
              <a:prstGeom prst="rect">
                <a:avLst/>
              </a:prstGeom>
            </p:spPr>
          </p:pic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BC4FA71-CA89-2E7E-14D1-43D9001FC9CA}"/>
                  </a:ext>
                </a:extLst>
              </p:cNvPr>
              <p:cNvSpPr txBox="1"/>
              <p:nvPr/>
            </p:nvSpPr>
            <p:spPr>
              <a:xfrm>
                <a:off x="4524659" y="3971013"/>
                <a:ext cx="219205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Virtual prototype</a:t>
                </a:r>
                <a:endParaRPr lang="it-IT" sz="14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3C37BF57-532F-9874-695F-B947FD009C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/>
              <a:stretch/>
            </p:blipFill>
            <p:spPr>
              <a:xfrm>
                <a:off x="5309233" y="4186457"/>
                <a:ext cx="676863" cy="67822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2366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6A1FA-10AB-FFAB-BA4C-E986DF2F6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Picopix</a:t>
            </a:r>
            <a:r>
              <a:rPr lang="en-GB" dirty="0"/>
              <a:t> design </a:t>
            </a:r>
            <a:r>
              <a:rPr lang="en-GB" dirty="0">
                <a:sym typeface="Wingdings" panose="05000000000000000000" pitchFamily="2" charset="2"/>
              </a:rPr>
              <a:t> LA-</a:t>
            </a:r>
            <a:r>
              <a:rPr lang="en-GB" dirty="0" err="1">
                <a:sym typeface="Wingdings" panose="05000000000000000000" pitchFamily="2" charset="2"/>
              </a:rPr>
              <a:t>Picopix</a:t>
            </a:r>
            <a:endParaRPr lang="LID4096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B2A131-4135-DBEB-82E8-2B76D827E120}"/>
              </a:ext>
            </a:extLst>
          </p:cNvPr>
          <p:cNvGrpSpPr/>
          <p:nvPr/>
        </p:nvGrpSpPr>
        <p:grpSpPr>
          <a:xfrm>
            <a:off x="720768" y="1268029"/>
            <a:ext cx="11020425" cy="2315969"/>
            <a:chOff x="720768" y="2688017"/>
            <a:chExt cx="11020425" cy="2279644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D4FB5FA6-1E41-073F-72F1-9892B5FCFE97}"/>
                </a:ext>
              </a:extLst>
            </p:cNvPr>
            <p:cNvSpPr/>
            <p:nvPr/>
          </p:nvSpPr>
          <p:spPr>
            <a:xfrm>
              <a:off x="720768" y="2913416"/>
              <a:ext cx="11020425" cy="2054245"/>
            </a:xfrm>
            <a:prstGeom prst="roundRect">
              <a:avLst>
                <a:gd name="adj" fmla="val 12379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355E378-83F4-1480-2761-F294B24B55DE}"/>
                </a:ext>
              </a:extLst>
            </p:cNvPr>
            <p:cNvGrpSpPr/>
            <p:nvPr/>
          </p:nvGrpSpPr>
          <p:grpSpPr>
            <a:xfrm>
              <a:off x="968418" y="2839170"/>
              <a:ext cx="2285245" cy="316993"/>
              <a:chOff x="4366932" y="2555023"/>
              <a:chExt cx="2047875" cy="316993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1CE85F0-8306-705B-6FE4-F86AA09A9B78}"/>
                  </a:ext>
                </a:extLst>
              </p:cNvPr>
              <p:cNvSpPr/>
              <p:nvPr/>
            </p:nvSpPr>
            <p:spPr>
              <a:xfrm>
                <a:off x="4366932" y="2711859"/>
                <a:ext cx="2047875" cy="160157"/>
              </a:xfrm>
              <a:prstGeom prst="rect">
                <a:avLst/>
              </a:prstGeom>
              <a:solidFill>
                <a:srgbClr val="FBF7F2"/>
              </a:solidFill>
              <a:ln w="1270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379A55B-5D13-E6F0-9604-6650D850515D}"/>
                  </a:ext>
                </a:extLst>
              </p:cNvPr>
              <p:cNvSpPr/>
              <p:nvPr/>
            </p:nvSpPr>
            <p:spPr>
              <a:xfrm>
                <a:off x="4366932" y="2555023"/>
                <a:ext cx="2047875" cy="316993"/>
              </a:xfrm>
              <a:prstGeom prst="rect">
                <a:avLst/>
              </a:prstGeom>
              <a:solidFill>
                <a:srgbClr val="FBF7F2"/>
              </a:solidFill>
              <a:ln w="12700">
                <a:noFill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75" name="Text Placeholder 2">
              <a:extLst>
                <a:ext uri="{FF2B5EF4-FFF2-40B4-BE49-F238E27FC236}">
                  <a16:creationId xmlns:a16="http://schemas.microsoft.com/office/drawing/2014/main" id="{E1EFADFF-ABB6-1A72-0C81-791C34F0899B}"/>
                </a:ext>
              </a:extLst>
            </p:cNvPr>
            <p:cNvSpPr txBox="1">
              <a:spLocks/>
            </p:cNvSpPr>
            <p:nvPr/>
          </p:nvSpPr>
          <p:spPr>
            <a:xfrm>
              <a:off x="1117462" y="2688017"/>
              <a:ext cx="10515600" cy="187404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None/>
              </a:pP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Why </a:t>
              </a:r>
              <a:r>
                <a:rPr lang="en-US" sz="24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L</a:t>
              </a:r>
              <a:r>
                <a:rPr lang="en-US" sz="1800" dirty="0">
                  <a:solidFill>
                    <a:srgbClr val="6A639A"/>
                  </a:solidFill>
                </a:rPr>
                <a:t>arge</a:t>
              </a: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</a:t>
              </a:r>
              <a:r>
                <a:rPr lang="en-US" sz="24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</a:t>
              </a:r>
              <a:r>
                <a:rPr lang="en-US" sz="1800" dirty="0">
                  <a:solidFill>
                    <a:srgbClr val="6A639A"/>
                  </a:solidFill>
                </a:rPr>
                <a:t>rea</a:t>
              </a:r>
              <a:r>
                <a:rPr lang="en-US" sz="18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? </a:t>
              </a:r>
              <a:r>
                <a:rPr lang="en-US" sz="1800" dirty="0">
                  <a:latin typeface="Segoe UI Semibold" panose="020B0702040204020203" pitchFamily="34" charset="0"/>
                  <a:cs typeface="Segoe UI Semibold" panose="020B0702040204020203" pitchFamily="34" charset="0"/>
                </a:rPr>
                <a:t>	</a:t>
              </a:r>
              <a:endParaRPr lang="en-GB" sz="1800" dirty="0"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indent="-358775">
                <a:lnSpc>
                  <a:spcPct val="100000"/>
                </a:lnSpc>
                <a:spcBef>
                  <a:spcPts val="0"/>
                </a:spcBef>
              </a:pPr>
              <a:r>
                <a:rPr lang="en-GB" sz="1800" dirty="0"/>
                <a:t>Precise timing (&lt;50ps) in a large array introduces several additional challenges that need to be faced at the early stage </a:t>
              </a:r>
              <a:r>
                <a:rPr lang="en-US" sz="1800" dirty="0">
                  <a:solidFill>
                    <a:srgbClr val="6A639A"/>
                  </a:solidFill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US" sz="1800" dirty="0"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 needs silicon prove on a full-size chip </a:t>
              </a:r>
            </a:p>
            <a:p>
              <a:pPr marL="442913" indent="0">
                <a:lnSpc>
                  <a:spcPct val="100000"/>
                </a:lnSpc>
                <a:spcBef>
                  <a:spcPts val="600"/>
                </a:spcBef>
                <a:buNone/>
              </a:pP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Clock jitter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power distribution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IR-drop induced jitter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Data readout   </a:t>
              </a:r>
              <a:r>
                <a:rPr lang="en-GB" sz="14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GB" sz="16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Time corrections   </a:t>
              </a:r>
              <a:r>
                <a:rPr lang="en-GB" sz="1600" dirty="0">
                  <a:solidFill>
                    <a:srgbClr val="6A639A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⬥</a:t>
              </a:r>
              <a:r>
                <a:rPr lang="en-GB" sz="1800" dirty="0">
                  <a:solidFill>
                    <a:srgbClr val="6A639A"/>
                  </a:solidFill>
                  <a:latin typeface="Segoe UI Light" panose="020B0502040204020203" pitchFamily="34" charset="0"/>
                  <a:ea typeface="Calibri" panose="020F0502020204030204" pitchFamily="34" charset="0"/>
                  <a:cs typeface="Segoe UI Light" panose="020B0502040204020203" pitchFamily="34" charset="0"/>
                </a:rPr>
                <a:t> etc.…</a:t>
              </a:r>
              <a:endParaRPr lang="en-GB" sz="1800" dirty="0">
                <a:solidFill>
                  <a:srgbClr val="6A639A"/>
                </a:solidFill>
              </a:endParaRPr>
            </a:p>
            <a:p>
              <a:pPr indent="-358775">
                <a:lnSpc>
                  <a:spcPct val="100000"/>
                </a:lnSpc>
                <a:spcBef>
                  <a:spcPts val="1800"/>
                </a:spcBef>
              </a:pPr>
              <a:r>
                <a:rPr lang="en-GB" sz="1800" dirty="0"/>
                <a:t>Wafers available </a:t>
              </a:r>
              <a:r>
                <a:rPr lang="en-US" dirty="0">
                  <a:solidFill>
                    <a:srgbClr val="6A639A"/>
                  </a:solidFill>
                  <a:ea typeface="Segoe UI Historic" panose="020B0502040204020203" pitchFamily="34" charset="0"/>
                  <a:cs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800" dirty="0"/>
                <a:t> simplifies bumping and sensor development</a:t>
              </a:r>
            </a:p>
          </p:txBody>
        </p:sp>
      </p:grp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EC60B25-8E11-ADF2-ED61-193071015FA3}"/>
              </a:ext>
            </a:extLst>
          </p:cNvPr>
          <p:cNvSpPr txBox="1">
            <a:spLocks/>
          </p:cNvSpPr>
          <p:nvPr/>
        </p:nvSpPr>
        <p:spPr>
          <a:xfrm>
            <a:off x="1117461" y="4051955"/>
            <a:ext cx="9979163" cy="1690416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GB" sz="1800" dirty="0"/>
              <a:t>A large-area prototype submission requires an engineering run &gt;1.2 M$ but: </a:t>
            </a:r>
          </a:p>
          <a:p>
            <a:pPr marL="447675" lvl="1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dirty="0"/>
              <a:t>Several potential users have shown interest: </a:t>
            </a:r>
          </a:p>
          <a:p>
            <a:pPr marL="717550" lvl="2" indent="-269875">
              <a:spcBef>
                <a:spcPts val="900"/>
              </a:spcBef>
              <a:buNone/>
            </a:pPr>
            <a:r>
              <a:rPr lang="en-GB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⬥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 Medipix collaboration   </a:t>
            </a:r>
            <a:r>
              <a:rPr lang="en-GB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⬥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SY-BI Beam instrumentation   </a:t>
            </a:r>
            <a:r>
              <a:rPr lang="en-GB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⬥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LHCb   </a:t>
            </a:r>
            <a:r>
              <a:rPr lang="en-GB" dirty="0">
                <a:solidFill>
                  <a:srgbClr val="6A639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⬥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others?</a:t>
            </a:r>
          </a:p>
          <a:p>
            <a:pPr marL="447675" lvl="1" indent="-361950">
              <a:spcBef>
                <a:spcPts val="1800"/>
              </a:spcBef>
              <a:buFont typeface="Segoe UI" panose="020B0502040204020203" pitchFamily="34" charset="0"/>
              <a:buChar char="●"/>
            </a:pPr>
            <a:r>
              <a:rPr lang="en-GB" dirty="0"/>
              <a:t>An approach similar to the Medipix and RD53 Collaborations  </a:t>
            </a:r>
            <a:r>
              <a:rPr lang="en-US" dirty="0">
                <a:solidFill>
                  <a:srgbClr val="6A639A"/>
                </a:solidFill>
                <a:ea typeface="Segoe UI Historic" panose="020B0502040204020203" pitchFamily="34" charset="0"/>
                <a:cs typeface="Segoe UI Historic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ea typeface="Segoe UI Historic" panose="020B0502040204020203" pitchFamily="34" charset="0"/>
                <a:cs typeface="Segoe UI Historic" panose="020B0502040204020203" pitchFamily="34" charset="0"/>
                <a:sym typeface="Wingdings" panose="05000000000000000000" pitchFamily="2" charset="2"/>
              </a:rPr>
              <a:t>  An </a:t>
            </a:r>
            <a:r>
              <a:rPr lang="en-GB" dirty="0"/>
              <a:t>ASIC for multiple users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64246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243"/>
    </mc:Choice>
    <mc:Fallback xmlns="">
      <p:transition spd="slow" advTm="14624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5CB163C-C140-729E-BDEF-23B7CFF9C74B}"/>
              </a:ext>
            </a:extLst>
          </p:cNvPr>
          <p:cNvSpPr/>
          <p:nvPr/>
        </p:nvSpPr>
        <p:spPr>
          <a:xfrm>
            <a:off x="1437132" y="1057265"/>
            <a:ext cx="9317736" cy="658591"/>
          </a:xfrm>
          <a:prstGeom prst="roundRect">
            <a:avLst>
              <a:gd name="adj" fmla="val 15457"/>
            </a:avLst>
          </a:prstGeom>
          <a:solidFill>
            <a:srgbClr val="E6E2DE"/>
          </a:solidFill>
          <a:ln w="12700">
            <a:noFill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77800" indent="0" algn="ctr">
              <a:lnSpc>
                <a:spcPct val="100000"/>
              </a:lnSpc>
              <a:spcBef>
                <a:spcPts val="900"/>
              </a:spcBef>
              <a:buFont typeface="Calibri" panose="020F0502020204030204" pitchFamily="34" charset="0"/>
              <a:buNone/>
            </a:pPr>
            <a:r>
              <a:rPr lang="en-US" sz="1800" dirty="0">
                <a:latin typeface="Segoe UI "/>
              </a:rPr>
              <a:t>The first prototype targets directly the final architecture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2F500A-02FF-EB97-3A29-E33FD659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design</a:t>
            </a:r>
            <a:endParaRPr lang="LID4096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9C9BADE-20A3-CA18-A14F-1F72E2772F7A}"/>
              </a:ext>
            </a:extLst>
          </p:cNvPr>
          <p:cNvCxnSpPr>
            <a:cxnSpLocks/>
          </p:cNvCxnSpPr>
          <p:nvPr/>
        </p:nvCxnSpPr>
        <p:spPr>
          <a:xfrm>
            <a:off x="2012570" y="2716299"/>
            <a:ext cx="8175279" cy="0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3A7F5C-4871-9547-F224-54ADBA00CD6B}"/>
              </a:ext>
            </a:extLst>
          </p:cNvPr>
          <p:cNvCxnSpPr>
            <a:cxnSpLocks/>
          </p:cNvCxnSpPr>
          <p:nvPr/>
        </p:nvCxnSpPr>
        <p:spPr>
          <a:xfrm>
            <a:off x="2012570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C858995-8756-7E6B-FF73-4D7DD0045B82}"/>
              </a:ext>
            </a:extLst>
          </p:cNvPr>
          <p:cNvCxnSpPr>
            <a:cxnSpLocks/>
          </p:cNvCxnSpPr>
          <p:nvPr/>
        </p:nvCxnSpPr>
        <p:spPr>
          <a:xfrm>
            <a:off x="10187849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E599525-98FB-214B-323C-3200C081FF96}"/>
              </a:ext>
            </a:extLst>
          </p:cNvPr>
          <p:cNvCxnSpPr>
            <a:cxnSpLocks/>
          </p:cNvCxnSpPr>
          <p:nvPr/>
        </p:nvCxnSpPr>
        <p:spPr>
          <a:xfrm>
            <a:off x="4862902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BC7437-4CEA-32B2-A69D-759F32DA4CB2}"/>
              </a:ext>
            </a:extLst>
          </p:cNvPr>
          <p:cNvCxnSpPr>
            <a:cxnSpLocks/>
          </p:cNvCxnSpPr>
          <p:nvPr/>
        </p:nvCxnSpPr>
        <p:spPr>
          <a:xfrm>
            <a:off x="7578941" y="2716299"/>
            <a:ext cx="0" cy="434566"/>
          </a:xfrm>
          <a:prstGeom prst="line">
            <a:avLst/>
          </a:prstGeom>
          <a:ln w="12700">
            <a:solidFill>
              <a:srgbClr val="96A9A6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86BC095-23CB-CA3B-FB56-0D08F788690A}"/>
              </a:ext>
            </a:extLst>
          </p:cNvPr>
          <p:cNvSpPr txBox="1"/>
          <p:nvPr/>
        </p:nvSpPr>
        <p:spPr>
          <a:xfrm>
            <a:off x="797792" y="3363071"/>
            <a:ext cx="24039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Pixel matrix design :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Timing performances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Analog front-end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TDC resolution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Clustering functions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Data reduction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Pixel readout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8751B4-AEC4-FFBF-EFF3-D70980D8E78D}"/>
              </a:ext>
            </a:extLst>
          </p:cNvPr>
          <p:cNvSpPr txBox="1"/>
          <p:nvPr/>
        </p:nvSpPr>
        <p:spPr>
          <a:xfrm>
            <a:off x="3549784" y="3363071"/>
            <a:ext cx="26455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Architecture and IPs :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Data readout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Control and monitoring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Clock distribution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High-speed links </a:t>
            </a:r>
          </a:p>
          <a:p>
            <a:pPr marL="315913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On-chip biasing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2ABCCE-33F9-1AEE-4909-8CA0A30B42F9}"/>
              </a:ext>
            </a:extLst>
          </p:cNvPr>
          <p:cNvSpPr txBox="1"/>
          <p:nvPr/>
        </p:nvSpPr>
        <p:spPr>
          <a:xfrm>
            <a:off x="6397123" y="3363071"/>
            <a:ext cx="2982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Technology and power: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Power density </a:t>
            </a:r>
            <a:b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(one of the main challenges)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SEE robustness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TID robust design </a:t>
            </a:r>
          </a:p>
          <a:p>
            <a:pPr marL="315913" indent="-2603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rPr>
              <a:t>TSMC 28nm HPC+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444D27-74A9-5797-0C22-B6C989CDAD90}"/>
              </a:ext>
            </a:extLst>
          </p:cNvPr>
          <p:cNvSpPr txBox="1"/>
          <p:nvPr/>
        </p:nvSpPr>
        <p:spPr>
          <a:xfrm>
            <a:off x="9358097" y="3363071"/>
            <a:ext cx="25814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indent="-11113"/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Segoe UI Semibold" panose="020B0702040204020203" pitchFamily="34" charset="0"/>
                <a:ea typeface="Segoe UI Historic" panose="020B0502040204020203" pitchFamily="34" charset="0"/>
                <a:cs typeface="Segoe UI Semibold" panose="020B0702040204020203" pitchFamily="34" charset="0"/>
              </a:rPr>
              <a:t>Verification environment: 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Full UVM verification environment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Formal verification </a:t>
            </a:r>
          </a:p>
          <a:p>
            <a:pPr marL="315913" indent="-260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SEE verification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3C00A-03ED-428B-498A-D02EC718A740}"/>
              </a:ext>
            </a:extLst>
          </p:cNvPr>
          <p:cNvSpPr txBox="1">
            <a:spLocks/>
          </p:cNvSpPr>
          <p:nvPr/>
        </p:nvSpPr>
        <p:spPr>
          <a:xfrm>
            <a:off x="1437132" y="1911886"/>
            <a:ext cx="9317736" cy="511699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2" lvl="1" indent="0" algn="ctr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>
                <a:latin typeface="Segoe UI "/>
              </a:rPr>
              <a:t>facing at the early stages all the complexity of a full-scale design</a:t>
            </a:r>
          </a:p>
        </p:txBody>
      </p:sp>
    </p:spTree>
    <p:extLst>
      <p:ext uri="{BB962C8B-B14F-4D97-AF65-F5344CB8AC3E}">
        <p14:creationId xmlns:p14="http://schemas.microsoft.com/office/powerpoint/2010/main" val="20252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"/>
    </mc:Choice>
    <mc:Fallback xmlns="">
      <p:transition spd="slow" advTm="214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8A66A-359C-94B3-8AAC-C0BEB1F03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6A639A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The Picopix ASIC organization</a:t>
            </a:r>
            <a:endParaRPr lang="LID4096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1F2FFF9-0EA7-A6D0-81A8-908E351503E5}"/>
              </a:ext>
            </a:extLst>
          </p:cNvPr>
          <p:cNvGrpSpPr/>
          <p:nvPr/>
        </p:nvGrpSpPr>
        <p:grpSpPr>
          <a:xfrm>
            <a:off x="1038032" y="1066716"/>
            <a:ext cx="9731243" cy="5391686"/>
            <a:chOff x="1038032" y="1066716"/>
            <a:chExt cx="9731243" cy="5391686"/>
          </a:xfrm>
        </p:grpSpPr>
        <p:sp>
          <p:nvSpPr>
            <p:cNvPr id="24" name="Left Brace 23">
              <a:extLst>
                <a:ext uri="{FF2B5EF4-FFF2-40B4-BE49-F238E27FC236}">
                  <a16:creationId xmlns:a16="http://schemas.microsoft.com/office/drawing/2014/main" id="{11AE9852-0E55-EF13-B03E-FF21128FDC81}"/>
                </a:ext>
              </a:extLst>
            </p:cNvPr>
            <p:cNvSpPr/>
            <p:nvPr/>
          </p:nvSpPr>
          <p:spPr>
            <a:xfrm>
              <a:off x="5464530" y="1389029"/>
              <a:ext cx="310427" cy="4935230"/>
            </a:xfrm>
            <a:prstGeom prst="leftBrace">
              <a:avLst>
                <a:gd name="adj1" fmla="val 29335"/>
                <a:gd name="adj2" fmla="val 14752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1686DC05-241F-CF4D-CCD1-BEE59D0A093D}"/>
                </a:ext>
              </a:extLst>
            </p:cNvPr>
            <p:cNvSpPr/>
            <p:nvPr/>
          </p:nvSpPr>
          <p:spPr>
            <a:xfrm rot="5400000">
              <a:off x="2930557" y="-511753"/>
              <a:ext cx="162403" cy="3947453"/>
            </a:xfrm>
            <a:prstGeom prst="leftBrace">
              <a:avLst>
                <a:gd name="adj1" fmla="val 36310"/>
                <a:gd name="adj2" fmla="val 89438"/>
              </a:avLst>
            </a:prstGeom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Segoe UI 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133E1A-FFC5-C827-DDB4-A53CBD176DEF}"/>
                </a:ext>
              </a:extLst>
            </p:cNvPr>
            <p:cNvSpPr txBox="1"/>
            <p:nvPr/>
          </p:nvSpPr>
          <p:spPr>
            <a:xfrm>
              <a:off x="1038032" y="1066716"/>
              <a:ext cx="3947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64 columns of 16  regions</a:t>
              </a:r>
            </a:p>
          </p:txBody>
        </p:sp>
        <p:sp>
          <p:nvSpPr>
            <p:cNvPr id="124" name="Round Same-side Corner of Rectangle 123">
              <a:extLst>
                <a:ext uri="{FF2B5EF4-FFF2-40B4-BE49-F238E27FC236}">
                  <a16:creationId xmlns:a16="http://schemas.microsoft.com/office/drawing/2014/main" id="{001ABECA-D99A-FC9D-DF12-8062201774D8}"/>
                </a:ext>
              </a:extLst>
            </p:cNvPr>
            <p:cNvSpPr/>
            <p:nvPr/>
          </p:nvSpPr>
          <p:spPr>
            <a:xfrm rot="10800000">
              <a:off x="1038034" y="4924066"/>
              <a:ext cx="3859426" cy="1400192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Segoe UI "/>
              </a:endParaRPr>
            </a:p>
          </p:txBody>
        </p:sp>
        <p:sp>
          <p:nvSpPr>
            <p:cNvPr id="125" name="Rounded Rectangle 124">
              <a:extLst>
                <a:ext uri="{FF2B5EF4-FFF2-40B4-BE49-F238E27FC236}">
                  <a16:creationId xmlns:a16="http://schemas.microsoft.com/office/drawing/2014/main" id="{A9DB886B-5BEA-9E83-66E8-5D8F00CE5664}"/>
                </a:ext>
              </a:extLst>
            </p:cNvPr>
            <p:cNvSpPr/>
            <p:nvPr/>
          </p:nvSpPr>
          <p:spPr>
            <a:xfrm>
              <a:off x="1176334" y="382378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6" name="Rounded Rectangle 125">
              <a:extLst>
                <a:ext uri="{FF2B5EF4-FFF2-40B4-BE49-F238E27FC236}">
                  <a16:creationId xmlns:a16="http://schemas.microsoft.com/office/drawing/2014/main" id="{C5281064-31BD-4245-6941-C7782DC8C502}"/>
                </a:ext>
              </a:extLst>
            </p:cNvPr>
            <p:cNvSpPr/>
            <p:nvPr/>
          </p:nvSpPr>
          <p:spPr>
            <a:xfrm>
              <a:off x="1176334" y="289919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7E439876-F552-BF92-1B21-C44D4607176F}"/>
                </a:ext>
              </a:extLst>
            </p:cNvPr>
            <p:cNvSpPr/>
            <p:nvPr/>
          </p:nvSpPr>
          <p:spPr>
            <a:xfrm>
              <a:off x="1176334" y="1669027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13C5D7B9-9FF6-F303-4226-4FE645D802F0}"/>
                </a:ext>
              </a:extLst>
            </p:cNvPr>
            <p:cNvSpPr/>
            <p:nvPr/>
          </p:nvSpPr>
          <p:spPr>
            <a:xfrm>
              <a:off x="1823851" y="3835702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0F7E53EC-D701-D789-CAD2-C3D0D4E258EE}"/>
                </a:ext>
              </a:extLst>
            </p:cNvPr>
            <p:cNvSpPr/>
            <p:nvPr/>
          </p:nvSpPr>
          <p:spPr>
            <a:xfrm>
              <a:off x="1823851" y="2911105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1B81E33D-F1AE-2F89-2AF8-BAD7AF1F7D0E}"/>
                </a:ext>
              </a:extLst>
            </p:cNvPr>
            <p:cNvSpPr/>
            <p:nvPr/>
          </p:nvSpPr>
          <p:spPr>
            <a:xfrm>
              <a:off x="1823851" y="1680940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8685FC34-8CB8-4A02-956C-A408B03CEAA0}"/>
                </a:ext>
              </a:extLst>
            </p:cNvPr>
            <p:cNvSpPr/>
            <p:nvPr/>
          </p:nvSpPr>
          <p:spPr>
            <a:xfrm>
              <a:off x="1176334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0E68FB0-4F72-6FFA-0E81-6A8F149C776D}"/>
                </a:ext>
              </a:extLst>
            </p:cNvPr>
            <p:cNvSpPr/>
            <p:nvPr/>
          </p:nvSpPr>
          <p:spPr>
            <a:xfrm>
              <a:off x="1823850" y="25936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1DF52DB8-A48C-C2B2-FF12-EDF01B1F4459}"/>
                </a:ext>
              </a:extLst>
            </p:cNvPr>
            <p:cNvSpPr/>
            <p:nvPr/>
          </p:nvSpPr>
          <p:spPr>
            <a:xfrm>
              <a:off x="2699325" y="4130325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089E151-E6C2-8E16-41E1-D4FB519986A0}"/>
                </a:ext>
              </a:extLst>
            </p:cNvPr>
            <p:cNvSpPr/>
            <p:nvPr/>
          </p:nvSpPr>
          <p:spPr>
            <a:xfrm>
              <a:off x="2699325" y="3205728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1AC02AE0-E7AD-1F68-B08A-EB2B4E22AF15}"/>
                </a:ext>
              </a:extLst>
            </p:cNvPr>
            <p:cNvSpPr/>
            <p:nvPr/>
          </p:nvSpPr>
          <p:spPr>
            <a:xfrm>
              <a:off x="2699324" y="1987477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55BFEB59-900B-DFD1-329D-78E4B49C87AC}"/>
                </a:ext>
              </a:extLst>
            </p:cNvPr>
            <p:cNvSpPr/>
            <p:nvPr/>
          </p:nvSpPr>
          <p:spPr>
            <a:xfrm>
              <a:off x="3529508" y="3823788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39" name="Rounded Rectangle 138">
              <a:extLst>
                <a:ext uri="{FF2B5EF4-FFF2-40B4-BE49-F238E27FC236}">
                  <a16:creationId xmlns:a16="http://schemas.microsoft.com/office/drawing/2014/main" id="{804127F3-15BD-B116-45A1-16179153A128}"/>
                </a:ext>
              </a:extLst>
            </p:cNvPr>
            <p:cNvSpPr/>
            <p:nvPr/>
          </p:nvSpPr>
          <p:spPr>
            <a:xfrm>
              <a:off x="3529508" y="289919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98018282-A996-5C70-4568-183863E7F984}"/>
                </a:ext>
              </a:extLst>
            </p:cNvPr>
            <p:cNvSpPr/>
            <p:nvPr/>
          </p:nvSpPr>
          <p:spPr>
            <a:xfrm>
              <a:off x="3529508" y="1669026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04A331E5-B4D3-ED4A-3EEE-2DB3862E4433}"/>
                </a:ext>
              </a:extLst>
            </p:cNvPr>
            <p:cNvSpPr/>
            <p:nvPr/>
          </p:nvSpPr>
          <p:spPr>
            <a:xfrm>
              <a:off x="4177025" y="3835701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C7252739-8EFD-50AB-2AE5-F8A85FF7B2D3}"/>
                </a:ext>
              </a:extLst>
            </p:cNvPr>
            <p:cNvSpPr/>
            <p:nvPr/>
          </p:nvSpPr>
          <p:spPr>
            <a:xfrm>
              <a:off x="4177025" y="2911104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2EDC1644-C055-1736-0AE1-B7AF6162DB60}"/>
                </a:ext>
              </a:extLst>
            </p:cNvPr>
            <p:cNvSpPr/>
            <p:nvPr/>
          </p:nvSpPr>
          <p:spPr>
            <a:xfrm>
              <a:off x="4177025" y="1680939"/>
              <a:ext cx="569066" cy="8614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Region </a:t>
              </a: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3CCD605E-C566-7111-B362-D606B8C24D37}"/>
                </a:ext>
              </a:extLst>
            </p:cNvPr>
            <p:cNvSpPr/>
            <p:nvPr/>
          </p:nvSpPr>
          <p:spPr>
            <a:xfrm>
              <a:off x="3529508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90A2D0DA-9909-6B79-8339-B5024A449D13}"/>
                </a:ext>
              </a:extLst>
            </p:cNvPr>
            <p:cNvSpPr/>
            <p:nvPr/>
          </p:nvSpPr>
          <p:spPr>
            <a:xfrm>
              <a:off x="4177024" y="2593624"/>
              <a:ext cx="569066" cy="248398"/>
            </a:xfrm>
            <a:prstGeom prst="rect">
              <a:avLst/>
            </a:prstGeom>
            <a:noFill/>
            <a:ln w="12700">
              <a:noFill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•••</a:t>
              </a:r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485BF1EA-E07F-0876-8C25-27BB05828209}"/>
                </a:ext>
              </a:extLst>
            </p:cNvPr>
            <p:cNvSpPr/>
            <p:nvPr/>
          </p:nvSpPr>
          <p:spPr>
            <a:xfrm>
              <a:off x="1176334" y="4848209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249B4D30-D1C5-4576-D592-4BDF781E24B7}"/>
                </a:ext>
              </a:extLst>
            </p:cNvPr>
            <p:cNvSpPr/>
            <p:nvPr/>
          </p:nvSpPr>
          <p:spPr>
            <a:xfrm>
              <a:off x="1823850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1051B4C2-9D55-0288-45F7-C63E694898AD}"/>
                </a:ext>
              </a:extLst>
            </p:cNvPr>
            <p:cNvSpPr/>
            <p:nvPr/>
          </p:nvSpPr>
          <p:spPr>
            <a:xfrm>
              <a:off x="3529508" y="4848208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C23F9501-4FBB-FEEE-FA22-69D22A057820}"/>
                </a:ext>
              </a:extLst>
            </p:cNvPr>
            <p:cNvSpPr/>
            <p:nvPr/>
          </p:nvSpPr>
          <p:spPr>
            <a:xfrm>
              <a:off x="4177024" y="4848207"/>
              <a:ext cx="569066" cy="38106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EoC</a:t>
              </a:r>
            </a:p>
          </p:txBody>
        </p:sp>
        <p:sp>
          <p:nvSpPr>
            <p:cNvPr id="34" name="Rounded Rectangle 146">
              <a:extLst>
                <a:ext uri="{FF2B5EF4-FFF2-40B4-BE49-F238E27FC236}">
                  <a16:creationId xmlns:a16="http://schemas.microsoft.com/office/drawing/2014/main" id="{38C3E7E9-376F-B4F3-54EB-40B178A7CD07}"/>
                </a:ext>
              </a:extLst>
            </p:cNvPr>
            <p:cNvSpPr/>
            <p:nvPr/>
          </p:nvSpPr>
          <p:spPr>
            <a:xfrm>
              <a:off x="2187518" y="6190785"/>
              <a:ext cx="1553125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High speed links</a:t>
              </a:r>
            </a:p>
          </p:txBody>
        </p:sp>
        <p:sp>
          <p:nvSpPr>
            <p:cNvPr id="32" name="Rounded Rectangle 146">
              <a:extLst>
                <a:ext uri="{FF2B5EF4-FFF2-40B4-BE49-F238E27FC236}">
                  <a16:creationId xmlns:a16="http://schemas.microsoft.com/office/drawing/2014/main" id="{5BA8E25C-00CA-AFAA-F0E5-994D8542AF23}"/>
                </a:ext>
              </a:extLst>
            </p:cNvPr>
            <p:cNvSpPr/>
            <p:nvPr/>
          </p:nvSpPr>
          <p:spPr>
            <a:xfrm>
              <a:off x="2064080" y="5759038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Event sorter and builder</a:t>
              </a:r>
            </a:p>
          </p:txBody>
        </p:sp>
        <p:sp>
          <p:nvSpPr>
            <p:cNvPr id="35" name="Rounded Rectangle 146">
              <a:extLst>
                <a:ext uri="{FF2B5EF4-FFF2-40B4-BE49-F238E27FC236}">
                  <a16:creationId xmlns:a16="http://schemas.microsoft.com/office/drawing/2014/main" id="{B1C6BCC3-959C-5F32-BE2E-7F8AAE5DD4DA}"/>
                </a:ext>
              </a:extLst>
            </p:cNvPr>
            <p:cNvSpPr/>
            <p:nvPr/>
          </p:nvSpPr>
          <p:spPr>
            <a:xfrm>
              <a:off x="2064080" y="5412926"/>
              <a:ext cx="1800000" cy="267617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Packet processor</a:t>
              </a:r>
            </a:p>
          </p:txBody>
        </p:sp>
        <p:sp>
          <p:nvSpPr>
            <p:cNvPr id="36" name="Rounded Rectangle 146">
              <a:extLst>
                <a:ext uri="{FF2B5EF4-FFF2-40B4-BE49-F238E27FC236}">
                  <a16:creationId xmlns:a16="http://schemas.microsoft.com/office/drawing/2014/main" id="{824C7907-72B5-AD61-8C2B-A11268B1F358}"/>
                </a:ext>
              </a:extLst>
            </p:cNvPr>
            <p:cNvSpPr/>
            <p:nvPr/>
          </p:nvSpPr>
          <p:spPr>
            <a:xfrm>
              <a:off x="1185239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Control</a:t>
              </a:r>
            </a:p>
          </p:txBody>
        </p:sp>
        <p:sp>
          <p:nvSpPr>
            <p:cNvPr id="37" name="Rounded Rectangle 146">
              <a:extLst>
                <a:ext uri="{FF2B5EF4-FFF2-40B4-BE49-F238E27FC236}">
                  <a16:creationId xmlns:a16="http://schemas.microsoft.com/office/drawing/2014/main" id="{F0F69DAA-1918-2978-BB1C-02D7733997B0}"/>
                </a:ext>
              </a:extLst>
            </p:cNvPr>
            <p:cNvSpPr/>
            <p:nvPr/>
          </p:nvSpPr>
          <p:spPr>
            <a:xfrm>
              <a:off x="4130921" y="5393400"/>
              <a:ext cx="612000" cy="63325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ysDash"/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Peri logic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F383133A-C53F-D3E8-4827-560A870981D3}"/>
                </a:ext>
              </a:extLst>
            </p:cNvPr>
            <p:cNvSpPr/>
            <p:nvPr/>
          </p:nvSpPr>
          <p:spPr>
            <a:xfrm>
              <a:off x="8972719" y="1389027"/>
              <a:ext cx="1796556" cy="269546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sp>
          <p:nvSpPr>
            <p:cNvPr id="158" name="Rounded Rectangle 157">
              <a:extLst>
                <a:ext uri="{FF2B5EF4-FFF2-40B4-BE49-F238E27FC236}">
                  <a16:creationId xmlns:a16="http://schemas.microsoft.com/office/drawing/2014/main" id="{2E0CE42B-93D8-785B-F3D3-543783DA6819}"/>
                </a:ext>
              </a:extLst>
            </p:cNvPr>
            <p:cNvSpPr/>
            <p:nvPr/>
          </p:nvSpPr>
          <p:spPr>
            <a:xfrm>
              <a:off x="9172982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59" name="Rounded Rectangle 158">
              <a:extLst>
                <a:ext uri="{FF2B5EF4-FFF2-40B4-BE49-F238E27FC236}">
                  <a16:creationId xmlns:a16="http://schemas.microsoft.com/office/drawing/2014/main" id="{5EE75687-0A9D-9BB9-7CA4-DFA8F120B3CB}"/>
                </a:ext>
              </a:extLst>
            </p:cNvPr>
            <p:cNvSpPr/>
            <p:nvPr/>
          </p:nvSpPr>
          <p:spPr>
            <a:xfrm>
              <a:off x="9968688" y="1583833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7770FFE1-3C3E-8D66-F01E-4F4D3844C92E}"/>
                </a:ext>
              </a:extLst>
            </p:cNvPr>
            <p:cNvSpPr/>
            <p:nvPr/>
          </p:nvSpPr>
          <p:spPr>
            <a:xfrm>
              <a:off x="9172982" y="2299487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3C404E26-CAE1-C5FA-EB67-6622E22D4A8D}"/>
                </a:ext>
              </a:extLst>
            </p:cNvPr>
            <p:cNvSpPr/>
            <p:nvPr/>
          </p:nvSpPr>
          <p:spPr>
            <a:xfrm>
              <a:off x="9968688" y="2305339"/>
              <a:ext cx="600324" cy="58928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00CF8DF-E3E3-AF1D-ECA0-D797987A3C3E}"/>
                </a:ext>
              </a:extLst>
            </p:cNvPr>
            <p:cNvSpPr/>
            <p:nvPr/>
          </p:nvSpPr>
          <p:spPr>
            <a:xfrm>
              <a:off x="9172982" y="3085236"/>
              <a:ext cx="1396030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TDC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D88D9A4-BE6E-FA86-8026-96C0110D42C1}"/>
                </a:ext>
              </a:extLst>
            </p:cNvPr>
            <p:cNvSpPr/>
            <p:nvPr/>
          </p:nvSpPr>
          <p:spPr>
            <a:xfrm>
              <a:off x="9172982" y="3403267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ARBITRATION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F4B03-70F9-C461-7DD1-D5BAB7DFF86E}"/>
                </a:ext>
              </a:extLst>
            </p:cNvPr>
            <p:cNvSpPr/>
            <p:nvPr/>
          </p:nvSpPr>
          <p:spPr>
            <a:xfrm>
              <a:off x="9172982" y="3721298"/>
              <a:ext cx="1396030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SHARED LOGIC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80018E9-0DB0-9388-DA89-14A3FBB60B80}"/>
                </a:ext>
              </a:extLst>
            </p:cNvPr>
            <p:cNvSpPr txBox="1"/>
            <p:nvPr/>
          </p:nvSpPr>
          <p:spPr>
            <a:xfrm>
              <a:off x="8972719" y="1066716"/>
              <a:ext cx="1796556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SUPER-PIXEL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7B418D-24A3-4A0C-CB5E-9D267BC952B3}"/>
                </a:ext>
              </a:extLst>
            </p:cNvPr>
            <p:cNvSpPr/>
            <p:nvPr/>
          </p:nvSpPr>
          <p:spPr>
            <a:xfrm>
              <a:off x="5829771" y="1389027"/>
              <a:ext cx="2298663" cy="49352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Segoe UI 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F8716F9-43D3-1AD9-AEB6-AB52CB1F0051}"/>
                </a:ext>
              </a:extLst>
            </p:cNvPr>
            <p:cNvGrpSpPr/>
            <p:nvPr/>
          </p:nvGrpSpPr>
          <p:grpSpPr>
            <a:xfrm>
              <a:off x="6022995" y="1552653"/>
              <a:ext cx="1921132" cy="3093909"/>
              <a:chOff x="5990259" y="1718068"/>
              <a:chExt cx="1921132" cy="3093909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26AB859-B2DC-551F-18A9-33402603DDD4}"/>
                  </a:ext>
                </a:extLst>
              </p:cNvPr>
              <p:cNvSpPr/>
              <p:nvPr/>
            </p:nvSpPr>
            <p:spPr>
              <a:xfrm>
                <a:off x="5990260" y="1718068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Segoe UI 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4B6D2EC-2D99-0321-C95D-B2B9406A466E}"/>
                  </a:ext>
                </a:extLst>
              </p:cNvPr>
              <p:cNvSpPr/>
              <p:nvPr/>
            </p:nvSpPr>
            <p:spPr>
              <a:xfrm>
                <a:off x="6950772" y="1718069"/>
                <a:ext cx="960513" cy="95116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Segoe UI "/>
                </a:endParaRPr>
              </a:p>
            </p:txBody>
          </p: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DCB6DBEB-FB7E-36D0-F2FB-48C5B53E74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90259" y="2909537"/>
                <a:ext cx="1921132" cy="1902440"/>
                <a:chOff x="6214754" y="3111946"/>
                <a:chExt cx="2195255" cy="2195257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F9AE5A8B-B788-7022-1B4B-24375D8955FE}"/>
                    </a:ext>
                  </a:extLst>
                </p:cNvPr>
                <p:cNvSpPr/>
                <p:nvPr/>
              </p:nvSpPr>
              <p:spPr>
                <a:xfrm>
                  <a:off x="6214876" y="311194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 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6B6EAC66-A9C9-64F1-F29D-9DB6B447435E}"/>
                    </a:ext>
                  </a:extLst>
                </p:cNvPr>
                <p:cNvSpPr/>
                <p:nvPr/>
              </p:nvSpPr>
              <p:spPr>
                <a:xfrm>
                  <a:off x="7312442" y="3111947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26FF15A3-5F9B-7686-7B28-9B1783F9F557}"/>
                    </a:ext>
                  </a:extLst>
                </p:cNvPr>
                <p:cNvSpPr/>
                <p:nvPr/>
              </p:nvSpPr>
              <p:spPr>
                <a:xfrm>
                  <a:off x="6214754" y="4209635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993BA6ED-FFED-38AD-A3A5-265FDF5C3C43}"/>
                    </a:ext>
                  </a:extLst>
                </p:cNvPr>
                <p:cNvSpPr/>
                <p:nvPr/>
              </p:nvSpPr>
              <p:spPr>
                <a:xfrm>
                  <a:off x="7312321" y="4209636"/>
                  <a:ext cx="1097567" cy="10975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96117EE8-B4A6-FC23-A42B-6E48FF7DFAC9}"/>
                  </a:ext>
                </a:extLst>
              </p:cNvPr>
              <p:cNvGrpSpPr/>
              <p:nvPr/>
            </p:nvGrpSpPr>
            <p:grpSpPr>
              <a:xfrm>
                <a:off x="6207096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43" name="Octagon 42">
                  <a:extLst>
                    <a:ext uri="{FF2B5EF4-FFF2-40B4-BE49-F238E27FC236}">
                      <a16:creationId xmlns:a16="http://schemas.microsoft.com/office/drawing/2014/main" id="{79A63B66-57BD-9956-908F-6F3CE08EAF41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4" name="Octagon 43">
                  <a:extLst>
                    <a:ext uri="{FF2B5EF4-FFF2-40B4-BE49-F238E27FC236}">
                      <a16:creationId xmlns:a16="http://schemas.microsoft.com/office/drawing/2014/main" id="{912F1C7F-A355-6DB8-43A9-6C68A22DA4DC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5" name="Octagon 44">
                  <a:extLst>
                    <a:ext uri="{FF2B5EF4-FFF2-40B4-BE49-F238E27FC236}">
                      <a16:creationId xmlns:a16="http://schemas.microsoft.com/office/drawing/2014/main" id="{E2D13DD3-0EDF-285B-2AE3-EF773B6CA750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46" name="Octagon 45">
                  <a:extLst>
                    <a:ext uri="{FF2B5EF4-FFF2-40B4-BE49-F238E27FC236}">
                      <a16:creationId xmlns:a16="http://schemas.microsoft.com/office/drawing/2014/main" id="{119CC888-2150-67C9-32C8-3A775BFAA555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7D54C705-CA73-649F-E280-0A0235DF5380}"/>
                  </a:ext>
                </a:extLst>
              </p:cNvPr>
              <p:cNvGrpSpPr/>
              <p:nvPr/>
            </p:nvGrpSpPr>
            <p:grpSpPr>
              <a:xfrm>
                <a:off x="6207200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59" name="Octagon 58">
                  <a:extLst>
                    <a:ext uri="{FF2B5EF4-FFF2-40B4-BE49-F238E27FC236}">
                      <a16:creationId xmlns:a16="http://schemas.microsoft.com/office/drawing/2014/main" id="{BA7E3E61-54C4-766E-9370-987D4E4B9079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0" name="Octagon 59">
                  <a:extLst>
                    <a:ext uri="{FF2B5EF4-FFF2-40B4-BE49-F238E27FC236}">
                      <a16:creationId xmlns:a16="http://schemas.microsoft.com/office/drawing/2014/main" id="{246B7D28-1752-A0C4-8155-818B8FD80353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1" name="Octagon 60">
                  <a:extLst>
                    <a:ext uri="{FF2B5EF4-FFF2-40B4-BE49-F238E27FC236}">
                      <a16:creationId xmlns:a16="http://schemas.microsoft.com/office/drawing/2014/main" id="{8033190A-6E34-8DB6-EF22-0A1AD5C608A9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2" name="Octagon 61">
                  <a:extLst>
                    <a:ext uri="{FF2B5EF4-FFF2-40B4-BE49-F238E27FC236}">
                      <a16:creationId xmlns:a16="http://schemas.microsoft.com/office/drawing/2014/main" id="{F3C079CB-F1BD-51FC-0ED4-E27A3834B557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EDA21402-DA2D-B7DA-D17C-D0AA565961E6}"/>
                  </a:ext>
                </a:extLst>
              </p:cNvPr>
              <p:cNvGrpSpPr/>
              <p:nvPr/>
            </p:nvGrpSpPr>
            <p:grpSpPr>
              <a:xfrm>
                <a:off x="6207096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75" name="Octagon 74">
                  <a:extLst>
                    <a:ext uri="{FF2B5EF4-FFF2-40B4-BE49-F238E27FC236}">
                      <a16:creationId xmlns:a16="http://schemas.microsoft.com/office/drawing/2014/main" id="{9A24E1C6-6442-F235-DAFA-A58DCC72F4ED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6" name="Octagon 75">
                  <a:extLst>
                    <a:ext uri="{FF2B5EF4-FFF2-40B4-BE49-F238E27FC236}">
                      <a16:creationId xmlns:a16="http://schemas.microsoft.com/office/drawing/2014/main" id="{2A18FBD7-84CB-9AC4-2520-83BD9A5C6D53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7" name="Octagon 76">
                  <a:extLst>
                    <a:ext uri="{FF2B5EF4-FFF2-40B4-BE49-F238E27FC236}">
                      <a16:creationId xmlns:a16="http://schemas.microsoft.com/office/drawing/2014/main" id="{88F8FCC2-F8C4-19B2-8223-212E944D4DB1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8" name="Octagon 77">
                  <a:extLst>
                    <a:ext uri="{FF2B5EF4-FFF2-40B4-BE49-F238E27FC236}">
                      <a16:creationId xmlns:a16="http://schemas.microsoft.com/office/drawing/2014/main" id="{94C07CFA-825D-B4A6-812B-64A91F3709F1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988F9A4D-C5CD-1859-8FC5-121DB60B5312}"/>
                  </a:ext>
                </a:extLst>
              </p:cNvPr>
              <p:cNvGrpSpPr/>
              <p:nvPr/>
            </p:nvGrpSpPr>
            <p:grpSpPr>
              <a:xfrm>
                <a:off x="7182363" y="1922899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51" name="Octagon 50">
                  <a:extLst>
                    <a:ext uri="{FF2B5EF4-FFF2-40B4-BE49-F238E27FC236}">
                      <a16:creationId xmlns:a16="http://schemas.microsoft.com/office/drawing/2014/main" id="{EB7CDFE6-6AD5-E962-B475-450A5F92FC69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2" name="Octagon 51">
                  <a:extLst>
                    <a:ext uri="{FF2B5EF4-FFF2-40B4-BE49-F238E27FC236}">
                      <a16:creationId xmlns:a16="http://schemas.microsoft.com/office/drawing/2014/main" id="{4862D4B4-7344-49DC-939D-588C973ED23C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3" name="Octagon 52">
                  <a:extLst>
                    <a:ext uri="{FF2B5EF4-FFF2-40B4-BE49-F238E27FC236}">
                      <a16:creationId xmlns:a16="http://schemas.microsoft.com/office/drawing/2014/main" id="{9E8B88E5-956D-AB09-EB97-046CE95B5A71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54" name="Octagon 53">
                  <a:extLst>
                    <a:ext uri="{FF2B5EF4-FFF2-40B4-BE49-F238E27FC236}">
                      <a16:creationId xmlns:a16="http://schemas.microsoft.com/office/drawing/2014/main" id="{E215FAA8-31B9-0BFF-0221-67EF15A8D8A5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93FA507-6029-2C65-78BB-D17101C5007B}"/>
                  </a:ext>
                </a:extLst>
              </p:cNvPr>
              <p:cNvGrpSpPr/>
              <p:nvPr/>
            </p:nvGrpSpPr>
            <p:grpSpPr>
              <a:xfrm>
                <a:off x="7182466" y="3133265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67" name="Octagon 66">
                  <a:extLst>
                    <a:ext uri="{FF2B5EF4-FFF2-40B4-BE49-F238E27FC236}">
                      <a16:creationId xmlns:a16="http://schemas.microsoft.com/office/drawing/2014/main" id="{52C9A656-A175-3EC1-A5F2-BB408D32B71A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8" name="Octagon 67">
                  <a:extLst>
                    <a:ext uri="{FF2B5EF4-FFF2-40B4-BE49-F238E27FC236}">
                      <a16:creationId xmlns:a16="http://schemas.microsoft.com/office/drawing/2014/main" id="{0AB072CA-AF50-1468-7DFB-595D5B28A255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69" name="Octagon 68">
                  <a:extLst>
                    <a:ext uri="{FF2B5EF4-FFF2-40B4-BE49-F238E27FC236}">
                      <a16:creationId xmlns:a16="http://schemas.microsoft.com/office/drawing/2014/main" id="{46917960-AC0E-0875-90F1-4F70C755CC5B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70" name="Octagon 69">
                  <a:extLst>
                    <a:ext uri="{FF2B5EF4-FFF2-40B4-BE49-F238E27FC236}">
                      <a16:creationId xmlns:a16="http://schemas.microsoft.com/office/drawing/2014/main" id="{395E59FD-CFAA-BD6A-4878-206AF79AF4FE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AD8B5F3B-8398-15D9-9464-B1937A37AC30}"/>
                  </a:ext>
                </a:extLst>
              </p:cNvPr>
              <p:cNvGrpSpPr/>
              <p:nvPr/>
            </p:nvGrpSpPr>
            <p:grpSpPr>
              <a:xfrm>
                <a:off x="7182363" y="4085858"/>
                <a:ext cx="511385" cy="511473"/>
                <a:chOff x="971600" y="1488480"/>
                <a:chExt cx="396036" cy="396104"/>
              </a:xfrm>
              <a:solidFill>
                <a:schemeClr val="bg1"/>
              </a:solidFill>
            </p:grpSpPr>
            <p:sp>
              <p:nvSpPr>
                <p:cNvPr id="83" name="Octagon 82">
                  <a:extLst>
                    <a:ext uri="{FF2B5EF4-FFF2-40B4-BE49-F238E27FC236}">
                      <a16:creationId xmlns:a16="http://schemas.microsoft.com/office/drawing/2014/main" id="{7FDBCD79-A247-68F4-89AE-E666ED5DB723}"/>
                    </a:ext>
                  </a:extLst>
                </p:cNvPr>
                <p:cNvSpPr/>
                <p:nvPr/>
              </p:nvSpPr>
              <p:spPr>
                <a:xfrm>
                  <a:off x="971600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4" name="Octagon 83">
                  <a:extLst>
                    <a:ext uri="{FF2B5EF4-FFF2-40B4-BE49-F238E27FC236}">
                      <a16:creationId xmlns:a16="http://schemas.microsoft.com/office/drawing/2014/main" id="{23E35436-B557-DD48-3BB5-9D71DE671108}"/>
                    </a:ext>
                  </a:extLst>
                </p:cNvPr>
                <p:cNvSpPr/>
                <p:nvPr/>
              </p:nvSpPr>
              <p:spPr>
                <a:xfrm>
                  <a:off x="1295636" y="1488480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5" name="Octagon 84">
                  <a:extLst>
                    <a:ext uri="{FF2B5EF4-FFF2-40B4-BE49-F238E27FC236}">
                      <a16:creationId xmlns:a16="http://schemas.microsoft.com/office/drawing/2014/main" id="{3E8EC9AE-014A-17DE-9855-10EFE44A0484}"/>
                    </a:ext>
                  </a:extLst>
                </p:cNvPr>
                <p:cNvSpPr/>
                <p:nvPr/>
              </p:nvSpPr>
              <p:spPr>
                <a:xfrm>
                  <a:off x="971600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sp>
              <p:nvSpPr>
                <p:cNvPr id="86" name="Octagon 85">
                  <a:extLst>
                    <a:ext uri="{FF2B5EF4-FFF2-40B4-BE49-F238E27FC236}">
                      <a16:creationId xmlns:a16="http://schemas.microsoft.com/office/drawing/2014/main" id="{2AD46AD0-841B-6B77-FE3C-F6B33727A2DE}"/>
                    </a:ext>
                  </a:extLst>
                </p:cNvPr>
                <p:cNvSpPr/>
                <p:nvPr/>
              </p:nvSpPr>
              <p:spPr>
                <a:xfrm>
                  <a:off x="1295636" y="1812584"/>
                  <a:ext cx="72000" cy="72000"/>
                </a:xfrm>
                <a:prstGeom prst="octagon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</p:grp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979E2F6-2B74-880B-A0ED-5D02389B397E}"/>
                  </a:ext>
                </a:extLst>
              </p:cNvPr>
              <p:cNvSpPr/>
              <p:nvPr/>
            </p:nvSpPr>
            <p:spPr>
              <a:xfrm>
                <a:off x="5990259" y="2636991"/>
                <a:ext cx="960512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27D43D2-F453-1AAD-B2FA-B132538E86DB}"/>
                  </a:ext>
                </a:extLst>
              </p:cNvPr>
              <p:cNvSpPr/>
              <p:nvPr/>
            </p:nvSpPr>
            <p:spPr>
              <a:xfrm>
                <a:off x="6950771" y="2637520"/>
                <a:ext cx="960514" cy="289181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9D5B2F5-47AE-BB37-918A-859EF082287B}"/>
                </a:ext>
              </a:extLst>
            </p:cNvPr>
            <p:cNvSpPr/>
            <p:nvPr/>
          </p:nvSpPr>
          <p:spPr>
            <a:xfrm>
              <a:off x="6023921" y="4822176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Data manager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644C790-8E4E-8687-ABD5-D27F366E24C4}"/>
                </a:ext>
              </a:extLst>
            </p:cNvPr>
            <p:cNvSpPr/>
            <p:nvPr/>
          </p:nvSpPr>
          <p:spPr>
            <a:xfrm>
              <a:off x="6033494" y="5192290"/>
              <a:ext cx="1910527" cy="239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Slow-control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6C7F63D-4C01-617B-7C17-BCA03E95B58C}"/>
                </a:ext>
              </a:extLst>
            </p:cNvPr>
            <p:cNvSpPr/>
            <p:nvPr/>
          </p:nvSpPr>
          <p:spPr>
            <a:xfrm>
              <a:off x="6023921" y="5551070"/>
              <a:ext cx="1910527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Clock distribution logic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FBF62B2-A428-188B-9FC1-B33AF0375FBC}"/>
                </a:ext>
              </a:extLst>
            </p:cNvPr>
            <p:cNvSpPr/>
            <p:nvPr/>
          </p:nvSpPr>
          <p:spPr>
            <a:xfrm>
              <a:off x="6023921" y="5942703"/>
              <a:ext cx="1910527" cy="239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Segoe UI "/>
                </a:rPr>
                <a:t>digital PLL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D55BAD8-28D3-C8F5-CAA5-00691265DBF4}"/>
                </a:ext>
              </a:extLst>
            </p:cNvPr>
            <p:cNvSpPr txBox="1"/>
            <p:nvPr/>
          </p:nvSpPr>
          <p:spPr>
            <a:xfrm>
              <a:off x="5829770" y="1066716"/>
              <a:ext cx="2298664" cy="276999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spcBef>
                  <a:spcPts val="600"/>
                </a:spcBef>
                <a:tabLst>
                  <a:tab pos="1063625" algn="l"/>
                </a:tabLst>
              </a:pPr>
              <a:r>
                <a:rPr lang="en-US" sz="1200" dirty="0">
                  <a:latin typeface="Segoe UI "/>
                  <a:ea typeface="Segoe UI Historic" panose="020B0502040204020203" pitchFamily="34" charset="0"/>
                  <a:cs typeface="Segoe UI Historic" panose="020B0502040204020203" pitchFamily="34" charset="0"/>
                </a:rPr>
                <a:t>PIXEL REGION</a:t>
              </a:r>
            </a:p>
          </p:txBody>
        </p:sp>
        <p:sp>
          <p:nvSpPr>
            <p:cNvPr id="55" name="Left Brace 54">
              <a:extLst>
                <a:ext uri="{FF2B5EF4-FFF2-40B4-BE49-F238E27FC236}">
                  <a16:creationId xmlns:a16="http://schemas.microsoft.com/office/drawing/2014/main" id="{5EFCB5D3-2F43-7E51-DA18-0EA31E75E6FE}"/>
                </a:ext>
              </a:extLst>
            </p:cNvPr>
            <p:cNvSpPr/>
            <p:nvPr/>
          </p:nvSpPr>
          <p:spPr>
            <a:xfrm>
              <a:off x="8598105" y="1389028"/>
              <a:ext cx="310427" cy="2695461"/>
            </a:xfrm>
            <a:prstGeom prst="leftBrace">
              <a:avLst>
                <a:gd name="adj1" fmla="val 29335"/>
                <a:gd name="adj2" fmla="val 21654"/>
              </a:avLst>
            </a:prstGeom>
            <a:ln w="12700">
              <a:solidFill>
                <a:schemeClr val="tx1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6A2B0FF-E653-2519-9C92-5182D52FFE32}"/>
              </a:ext>
            </a:extLst>
          </p:cNvPr>
          <p:cNvGrpSpPr/>
          <p:nvPr/>
        </p:nvGrpSpPr>
        <p:grpSpPr>
          <a:xfrm>
            <a:off x="838200" y="923827"/>
            <a:ext cx="10096893" cy="5684363"/>
            <a:chOff x="838200" y="923827"/>
            <a:chExt cx="10096893" cy="56843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4CAC1D7-80AD-FF8E-1EA4-F9310F7479E1}"/>
                </a:ext>
              </a:extLst>
            </p:cNvPr>
            <p:cNvSpPr/>
            <p:nvPr/>
          </p:nvSpPr>
          <p:spPr>
            <a:xfrm>
              <a:off x="838200" y="923827"/>
              <a:ext cx="10096893" cy="5684363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2E00B4A-EE7B-4A71-9BC8-9089FA83DABF}"/>
                </a:ext>
              </a:extLst>
            </p:cNvPr>
            <p:cNvGrpSpPr/>
            <p:nvPr/>
          </p:nvGrpSpPr>
          <p:grpSpPr>
            <a:xfrm>
              <a:off x="1038032" y="1066716"/>
              <a:ext cx="9731243" cy="5391686"/>
              <a:chOff x="1038032" y="1066716"/>
              <a:chExt cx="9731243" cy="5391686"/>
            </a:xfrm>
          </p:grpSpPr>
          <p:sp>
            <p:nvSpPr>
              <p:cNvPr id="19" name="Left Brace 18">
                <a:extLst>
                  <a:ext uri="{FF2B5EF4-FFF2-40B4-BE49-F238E27FC236}">
                    <a16:creationId xmlns:a16="http://schemas.microsoft.com/office/drawing/2014/main" id="{433653B0-1FE9-3170-93F3-F7638F7ED721}"/>
                  </a:ext>
                </a:extLst>
              </p:cNvPr>
              <p:cNvSpPr/>
              <p:nvPr/>
            </p:nvSpPr>
            <p:spPr>
              <a:xfrm>
                <a:off x="5464530" y="1389029"/>
                <a:ext cx="310427" cy="4935230"/>
              </a:xfrm>
              <a:prstGeom prst="leftBrace">
                <a:avLst>
                  <a:gd name="adj1" fmla="val 29335"/>
                  <a:gd name="adj2" fmla="val 14752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FDCB7E17-997A-617D-B337-5334A21D69B4}"/>
                  </a:ext>
                </a:extLst>
              </p:cNvPr>
              <p:cNvSpPr/>
              <p:nvPr/>
            </p:nvSpPr>
            <p:spPr>
              <a:xfrm>
                <a:off x="8979007" y="5907865"/>
                <a:ext cx="262352" cy="123246"/>
              </a:xfrm>
              <a:prstGeom prst="roundRect">
                <a:avLst>
                  <a:gd name="adj" fmla="val 3372"/>
                </a:avLst>
              </a:prstGeom>
              <a:ln w="12700">
                <a:solidFill>
                  <a:srgbClr val="C00000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sz="1200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BC86E333-7CAC-0E89-EE97-DDE08749E8DE}"/>
                  </a:ext>
                </a:extLst>
              </p:cNvPr>
              <p:cNvSpPr/>
              <p:nvPr/>
            </p:nvSpPr>
            <p:spPr>
              <a:xfrm>
                <a:off x="8979007" y="6129711"/>
                <a:ext cx="262352" cy="123246"/>
              </a:xfrm>
              <a:prstGeom prst="roundRect">
                <a:avLst>
                  <a:gd name="adj" fmla="val 3372"/>
                </a:avLst>
              </a:prstGeom>
              <a:ln w="12700">
                <a:solidFill>
                  <a:schemeClr val="tx1"/>
                </a:solidFill>
                <a:prstDash val="sysDash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sz="120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A81998B-958C-31B9-227C-B581B35B081B}"/>
                  </a:ext>
                </a:extLst>
              </p:cNvPr>
              <p:cNvSpPr txBox="1"/>
              <p:nvPr/>
            </p:nvSpPr>
            <p:spPr>
              <a:xfrm>
                <a:off x="9219767" y="5816805"/>
                <a:ext cx="14989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Hierarchical units</a:t>
                </a:r>
                <a:endParaRPr lang="en-CH" sz="12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F11A807-B149-7EBA-0CD5-86B057ACE6C5}"/>
                  </a:ext>
                </a:extLst>
              </p:cNvPr>
              <p:cNvSpPr txBox="1"/>
              <p:nvPr/>
            </p:nvSpPr>
            <p:spPr>
              <a:xfrm>
                <a:off x="9219767" y="6043159"/>
                <a:ext cx="14989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Flat implementation</a:t>
                </a:r>
                <a:endParaRPr lang="en-CH" sz="1200" dirty="0"/>
              </a:p>
            </p:txBody>
          </p:sp>
          <p:sp>
            <p:nvSpPr>
              <p:cNvPr id="33" name="Left Brace 32">
                <a:extLst>
                  <a:ext uri="{FF2B5EF4-FFF2-40B4-BE49-F238E27FC236}">
                    <a16:creationId xmlns:a16="http://schemas.microsoft.com/office/drawing/2014/main" id="{644A231F-4245-77F9-B5C1-AAD7BF951E80}"/>
                  </a:ext>
                </a:extLst>
              </p:cNvPr>
              <p:cNvSpPr/>
              <p:nvPr/>
            </p:nvSpPr>
            <p:spPr>
              <a:xfrm rot="5400000">
                <a:off x="2930557" y="-511753"/>
                <a:ext cx="162403" cy="3947453"/>
              </a:xfrm>
              <a:prstGeom prst="leftBrace">
                <a:avLst>
                  <a:gd name="adj1" fmla="val 36310"/>
                  <a:gd name="adj2" fmla="val 89438"/>
                </a:avLst>
              </a:prstGeom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Segoe UI 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561BC2B-DD7D-E8E5-1E62-1A6F0B8136A9}"/>
                  </a:ext>
                </a:extLst>
              </p:cNvPr>
              <p:cNvSpPr txBox="1"/>
              <p:nvPr/>
            </p:nvSpPr>
            <p:spPr>
              <a:xfrm>
                <a:off x="1038032" y="1066716"/>
                <a:ext cx="39474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tabLst>
                    <a:tab pos="1063625" algn="l"/>
                  </a:tabLst>
                </a:pPr>
                <a:r>
                  <a:rPr lang="en-US" sz="1200" dirty="0"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64 columns of 16  regions</a:t>
                </a:r>
              </a:p>
            </p:txBody>
          </p:sp>
          <p:sp>
            <p:nvSpPr>
              <p:cNvPr id="39" name="Round Same-side Corner of Rectangle 123">
                <a:extLst>
                  <a:ext uri="{FF2B5EF4-FFF2-40B4-BE49-F238E27FC236}">
                    <a16:creationId xmlns:a16="http://schemas.microsoft.com/office/drawing/2014/main" id="{922BE0EE-7169-29EC-B7EC-68C0AD8FF9F7}"/>
                  </a:ext>
                </a:extLst>
              </p:cNvPr>
              <p:cNvSpPr/>
              <p:nvPr/>
            </p:nvSpPr>
            <p:spPr>
              <a:xfrm rot="10800000">
                <a:off x="1038034" y="4924066"/>
                <a:ext cx="3859426" cy="1400192"/>
              </a:xfrm>
              <a:prstGeom prst="round2Same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Segoe UI "/>
                </a:endParaRPr>
              </a:p>
            </p:txBody>
          </p:sp>
          <p:sp>
            <p:nvSpPr>
              <p:cNvPr id="40" name="Rounded Rectangle 124">
                <a:extLst>
                  <a:ext uri="{FF2B5EF4-FFF2-40B4-BE49-F238E27FC236}">
                    <a16:creationId xmlns:a16="http://schemas.microsoft.com/office/drawing/2014/main" id="{76D6782A-8F45-73A2-B82A-13B21DBE69EF}"/>
                  </a:ext>
                </a:extLst>
              </p:cNvPr>
              <p:cNvSpPr/>
              <p:nvPr/>
            </p:nvSpPr>
            <p:spPr>
              <a:xfrm>
                <a:off x="1176334" y="3823789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41" name="Rounded Rectangle 125">
                <a:extLst>
                  <a:ext uri="{FF2B5EF4-FFF2-40B4-BE49-F238E27FC236}">
                    <a16:creationId xmlns:a16="http://schemas.microsoft.com/office/drawing/2014/main" id="{BCF45928-3EA2-9858-A2C0-67BB9777C2A5}"/>
                  </a:ext>
                </a:extLst>
              </p:cNvPr>
              <p:cNvSpPr/>
              <p:nvPr/>
            </p:nvSpPr>
            <p:spPr>
              <a:xfrm>
                <a:off x="1176334" y="2899192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48" name="Rounded Rectangle 126">
                <a:extLst>
                  <a:ext uri="{FF2B5EF4-FFF2-40B4-BE49-F238E27FC236}">
                    <a16:creationId xmlns:a16="http://schemas.microsoft.com/office/drawing/2014/main" id="{A7AD2B5D-C006-601A-4811-AAD5A9B591E9}"/>
                  </a:ext>
                </a:extLst>
              </p:cNvPr>
              <p:cNvSpPr/>
              <p:nvPr/>
            </p:nvSpPr>
            <p:spPr>
              <a:xfrm>
                <a:off x="1176334" y="1669027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71" name="Rounded Rectangle 127">
                <a:extLst>
                  <a:ext uri="{FF2B5EF4-FFF2-40B4-BE49-F238E27FC236}">
                    <a16:creationId xmlns:a16="http://schemas.microsoft.com/office/drawing/2014/main" id="{ECB3E4AC-672B-E0BD-BCB9-D91C7E4B5B68}"/>
                  </a:ext>
                </a:extLst>
              </p:cNvPr>
              <p:cNvSpPr/>
              <p:nvPr/>
            </p:nvSpPr>
            <p:spPr>
              <a:xfrm>
                <a:off x="1823851" y="3835702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73" name="Rounded Rectangle 128">
                <a:extLst>
                  <a:ext uri="{FF2B5EF4-FFF2-40B4-BE49-F238E27FC236}">
                    <a16:creationId xmlns:a16="http://schemas.microsoft.com/office/drawing/2014/main" id="{2D6EA2E9-0E76-4C84-239A-4BF77492B60E}"/>
                  </a:ext>
                </a:extLst>
              </p:cNvPr>
              <p:cNvSpPr/>
              <p:nvPr/>
            </p:nvSpPr>
            <p:spPr>
              <a:xfrm>
                <a:off x="1823851" y="2911105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79" name="Rounded Rectangle 129">
                <a:extLst>
                  <a:ext uri="{FF2B5EF4-FFF2-40B4-BE49-F238E27FC236}">
                    <a16:creationId xmlns:a16="http://schemas.microsoft.com/office/drawing/2014/main" id="{7DC423B7-7FE3-3851-4CF6-3396691B380B}"/>
                  </a:ext>
                </a:extLst>
              </p:cNvPr>
              <p:cNvSpPr/>
              <p:nvPr/>
            </p:nvSpPr>
            <p:spPr>
              <a:xfrm>
                <a:off x="1823851" y="1680940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3A13D145-4B66-0585-42BD-9B398BC4FA66}"/>
                  </a:ext>
                </a:extLst>
              </p:cNvPr>
              <p:cNvSpPr/>
              <p:nvPr/>
            </p:nvSpPr>
            <p:spPr>
              <a:xfrm>
                <a:off x="1176334" y="2593625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B447BA29-ED8E-9D04-5F8B-7ACE5C417327}"/>
                  </a:ext>
                </a:extLst>
              </p:cNvPr>
              <p:cNvSpPr/>
              <p:nvPr/>
            </p:nvSpPr>
            <p:spPr>
              <a:xfrm>
                <a:off x="1823850" y="2593625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EDFC64B4-1F51-4BA5-2711-1DA7E30F4E7C}"/>
                  </a:ext>
                </a:extLst>
              </p:cNvPr>
              <p:cNvSpPr/>
              <p:nvPr/>
            </p:nvSpPr>
            <p:spPr>
              <a:xfrm>
                <a:off x="2699325" y="4130325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BF33EC0A-D698-362C-DB37-63B7219EF252}"/>
                  </a:ext>
                </a:extLst>
              </p:cNvPr>
              <p:cNvSpPr/>
              <p:nvPr/>
            </p:nvSpPr>
            <p:spPr>
              <a:xfrm>
                <a:off x="2699325" y="3205728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22EEA90F-5C08-7424-5820-926D13A36E3F}"/>
                  </a:ext>
                </a:extLst>
              </p:cNvPr>
              <p:cNvSpPr/>
              <p:nvPr/>
            </p:nvSpPr>
            <p:spPr>
              <a:xfrm>
                <a:off x="2699324" y="1987477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91" name="Rounded Rectangle 137">
                <a:extLst>
                  <a:ext uri="{FF2B5EF4-FFF2-40B4-BE49-F238E27FC236}">
                    <a16:creationId xmlns:a16="http://schemas.microsoft.com/office/drawing/2014/main" id="{DFCFE343-525C-F852-2F5E-85DD4D265749}"/>
                  </a:ext>
                </a:extLst>
              </p:cNvPr>
              <p:cNvSpPr/>
              <p:nvPr/>
            </p:nvSpPr>
            <p:spPr>
              <a:xfrm>
                <a:off x="3529508" y="3823788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2" name="Rounded Rectangle 138">
                <a:extLst>
                  <a:ext uri="{FF2B5EF4-FFF2-40B4-BE49-F238E27FC236}">
                    <a16:creationId xmlns:a16="http://schemas.microsoft.com/office/drawing/2014/main" id="{D799891A-50FD-8BC6-0372-887C2B4A0E45}"/>
                  </a:ext>
                </a:extLst>
              </p:cNvPr>
              <p:cNvSpPr/>
              <p:nvPr/>
            </p:nvSpPr>
            <p:spPr>
              <a:xfrm>
                <a:off x="3529508" y="2899191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3" name="Rounded Rectangle 139">
                <a:extLst>
                  <a:ext uri="{FF2B5EF4-FFF2-40B4-BE49-F238E27FC236}">
                    <a16:creationId xmlns:a16="http://schemas.microsoft.com/office/drawing/2014/main" id="{0DACB763-1652-9BC5-C6A6-E230722025BF}"/>
                  </a:ext>
                </a:extLst>
              </p:cNvPr>
              <p:cNvSpPr/>
              <p:nvPr/>
            </p:nvSpPr>
            <p:spPr>
              <a:xfrm>
                <a:off x="3529508" y="1669026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4" name="Rounded Rectangle 140">
                <a:extLst>
                  <a:ext uri="{FF2B5EF4-FFF2-40B4-BE49-F238E27FC236}">
                    <a16:creationId xmlns:a16="http://schemas.microsoft.com/office/drawing/2014/main" id="{451E0896-1F02-9168-E923-29BFE729F268}"/>
                  </a:ext>
                </a:extLst>
              </p:cNvPr>
              <p:cNvSpPr/>
              <p:nvPr/>
            </p:nvSpPr>
            <p:spPr>
              <a:xfrm>
                <a:off x="4177025" y="3835701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5" name="Rounded Rectangle 141">
                <a:extLst>
                  <a:ext uri="{FF2B5EF4-FFF2-40B4-BE49-F238E27FC236}">
                    <a16:creationId xmlns:a16="http://schemas.microsoft.com/office/drawing/2014/main" id="{1D7CBB3B-71C0-1957-5313-A818770CB027}"/>
                  </a:ext>
                </a:extLst>
              </p:cNvPr>
              <p:cNvSpPr/>
              <p:nvPr/>
            </p:nvSpPr>
            <p:spPr>
              <a:xfrm>
                <a:off x="4177025" y="2911104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 cmpd="sng">
                <a:solidFill>
                  <a:srgbClr val="C00000"/>
                </a:solidFill>
                <a:prstDash val="solid"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6" name="Rounded Rectangle 142">
                <a:extLst>
                  <a:ext uri="{FF2B5EF4-FFF2-40B4-BE49-F238E27FC236}">
                    <a16:creationId xmlns:a16="http://schemas.microsoft.com/office/drawing/2014/main" id="{5F729963-6FEF-C194-151A-26F7B3BF4134}"/>
                  </a:ext>
                </a:extLst>
              </p:cNvPr>
              <p:cNvSpPr/>
              <p:nvPr/>
            </p:nvSpPr>
            <p:spPr>
              <a:xfrm>
                <a:off x="4177025" y="1680939"/>
                <a:ext cx="569066" cy="861472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Region 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8A2EC8C-9F6C-F2AC-B3F2-B49BD069F33F}"/>
                  </a:ext>
                </a:extLst>
              </p:cNvPr>
              <p:cNvSpPr/>
              <p:nvPr/>
            </p:nvSpPr>
            <p:spPr>
              <a:xfrm>
                <a:off x="3529508" y="2593624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224D1FCB-A581-E641-2EAB-FDD99FB3D590}"/>
                  </a:ext>
                </a:extLst>
              </p:cNvPr>
              <p:cNvSpPr/>
              <p:nvPr/>
            </p:nvSpPr>
            <p:spPr>
              <a:xfrm>
                <a:off x="4177024" y="2593624"/>
                <a:ext cx="569066" cy="248398"/>
              </a:xfrm>
              <a:prstGeom prst="rect">
                <a:avLst/>
              </a:prstGeom>
              <a:noFill/>
              <a:ln w="12700">
                <a:noFill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•••</a:t>
                </a:r>
              </a:p>
            </p:txBody>
          </p:sp>
          <p:sp>
            <p:nvSpPr>
              <p:cNvPr id="99" name="Rounded Rectangle 135">
                <a:extLst>
                  <a:ext uri="{FF2B5EF4-FFF2-40B4-BE49-F238E27FC236}">
                    <a16:creationId xmlns:a16="http://schemas.microsoft.com/office/drawing/2014/main" id="{01FD3BB8-49E2-775D-49B0-06313763B4F6}"/>
                  </a:ext>
                </a:extLst>
              </p:cNvPr>
              <p:cNvSpPr/>
              <p:nvPr/>
            </p:nvSpPr>
            <p:spPr>
              <a:xfrm>
                <a:off x="1176334" y="4848209"/>
                <a:ext cx="569066" cy="381061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EoC</a:t>
                </a:r>
              </a:p>
            </p:txBody>
          </p:sp>
          <p:sp>
            <p:nvSpPr>
              <p:cNvPr id="100" name="Rounded Rectangle 136">
                <a:extLst>
                  <a:ext uri="{FF2B5EF4-FFF2-40B4-BE49-F238E27FC236}">
                    <a16:creationId xmlns:a16="http://schemas.microsoft.com/office/drawing/2014/main" id="{0546511D-DE29-0C17-5105-C5940D03D8D9}"/>
                  </a:ext>
                </a:extLst>
              </p:cNvPr>
              <p:cNvSpPr/>
              <p:nvPr/>
            </p:nvSpPr>
            <p:spPr>
              <a:xfrm>
                <a:off x="1823850" y="4848208"/>
                <a:ext cx="569066" cy="381061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EoC</a:t>
                </a:r>
              </a:p>
            </p:txBody>
          </p:sp>
          <p:sp>
            <p:nvSpPr>
              <p:cNvPr id="101" name="Rounded Rectangle 145">
                <a:extLst>
                  <a:ext uri="{FF2B5EF4-FFF2-40B4-BE49-F238E27FC236}">
                    <a16:creationId xmlns:a16="http://schemas.microsoft.com/office/drawing/2014/main" id="{80F0C056-51D7-BFEF-0C7F-960948491AA1}"/>
                  </a:ext>
                </a:extLst>
              </p:cNvPr>
              <p:cNvSpPr/>
              <p:nvPr/>
            </p:nvSpPr>
            <p:spPr>
              <a:xfrm>
                <a:off x="3529508" y="4848208"/>
                <a:ext cx="569066" cy="381061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EoC</a:t>
                </a:r>
              </a:p>
            </p:txBody>
          </p:sp>
          <p:sp>
            <p:nvSpPr>
              <p:cNvPr id="102" name="Rounded Rectangle 146">
                <a:extLst>
                  <a:ext uri="{FF2B5EF4-FFF2-40B4-BE49-F238E27FC236}">
                    <a16:creationId xmlns:a16="http://schemas.microsoft.com/office/drawing/2014/main" id="{5B42BE69-757C-65D6-01B7-2AA6B55890B7}"/>
                  </a:ext>
                </a:extLst>
              </p:cNvPr>
              <p:cNvSpPr/>
              <p:nvPr/>
            </p:nvSpPr>
            <p:spPr>
              <a:xfrm>
                <a:off x="4177024" y="4848207"/>
                <a:ext cx="569066" cy="381061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EoC</a:t>
                </a:r>
              </a:p>
            </p:txBody>
          </p:sp>
          <p:sp>
            <p:nvSpPr>
              <p:cNvPr id="103" name="Rounded Rectangle 146">
                <a:extLst>
                  <a:ext uri="{FF2B5EF4-FFF2-40B4-BE49-F238E27FC236}">
                    <a16:creationId xmlns:a16="http://schemas.microsoft.com/office/drawing/2014/main" id="{5FDC5459-565F-5635-B11E-DA10CE27B165}"/>
                  </a:ext>
                </a:extLst>
              </p:cNvPr>
              <p:cNvSpPr/>
              <p:nvPr/>
            </p:nvSpPr>
            <p:spPr>
              <a:xfrm>
                <a:off x="2187518" y="6190785"/>
                <a:ext cx="1553125" cy="267617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High speed links</a:t>
                </a:r>
              </a:p>
            </p:txBody>
          </p:sp>
          <p:sp>
            <p:nvSpPr>
              <p:cNvPr id="104" name="Rounded Rectangle 146">
                <a:extLst>
                  <a:ext uri="{FF2B5EF4-FFF2-40B4-BE49-F238E27FC236}">
                    <a16:creationId xmlns:a16="http://schemas.microsoft.com/office/drawing/2014/main" id="{7538C08B-0F82-FB7D-ABBC-C75FF211C163}"/>
                  </a:ext>
                </a:extLst>
              </p:cNvPr>
              <p:cNvSpPr/>
              <p:nvPr/>
            </p:nvSpPr>
            <p:spPr>
              <a:xfrm>
                <a:off x="2064080" y="5759038"/>
                <a:ext cx="1800000" cy="267617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Event sorter and builder</a:t>
                </a:r>
              </a:p>
            </p:txBody>
          </p:sp>
          <p:sp>
            <p:nvSpPr>
              <p:cNvPr id="105" name="Rounded Rectangle 146">
                <a:extLst>
                  <a:ext uri="{FF2B5EF4-FFF2-40B4-BE49-F238E27FC236}">
                    <a16:creationId xmlns:a16="http://schemas.microsoft.com/office/drawing/2014/main" id="{10952065-AEBC-BD0A-D432-5DEBC7214B8C}"/>
                  </a:ext>
                </a:extLst>
              </p:cNvPr>
              <p:cNvSpPr/>
              <p:nvPr/>
            </p:nvSpPr>
            <p:spPr>
              <a:xfrm>
                <a:off x="2064080" y="5412926"/>
                <a:ext cx="1800000" cy="267617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  <a:prstDash val="solid"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Packet processor</a:t>
                </a:r>
              </a:p>
            </p:txBody>
          </p:sp>
          <p:sp>
            <p:nvSpPr>
              <p:cNvPr id="106" name="Rounded Rectangle 146">
                <a:extLst>
                  <a:ext uri="{FF2B5EF4-FFF2-40B4-BE49-F238E27FC236}">
                    <a16:creationId xmlns:a16="http://schemas.microsoft.com/office/drawing/2014/main" id="{61FAE951-5809-8CF6-CE3B-F2916A07D62B}"/>
                  </a:ext>
                </a:extLst>
              </p:cNvPr>
              <p:cNvSpPr/>
              <p:nvPr/>
            </p:nvSpPr>
            <p:spPr>
              <a:xfrm>
                <a:off x="1185239" y="5393400"/>
                <a:ext cx="612000" cy="633255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prstDash val="sysDash"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Control</a:t>
                </a:r>
              </a:p>
            </p:txBody>
          </p:sp>
          <p:sp>
            <p:nvSpPr>
              <p:cNvPr id="107" name="Rounded Rectangle 146">
                <a:extLst>
                  <a:ext uri="{FF2B5EF4-FFF2-40B4-BE49-F238E27FC236}">
                    <a16:creationId xmlns:a16="http://schemas.microsoft.com/office/drawing/2014/main" id="{9528C342-7684-70B2-D2B6-F8D688FB0F2F}"/>
                  </a:ext>
                </a:extLst>
              </p:cNvPr>
              <p:cNvSpPr/>
              <p:nvPr/>
            </p:nvSpPr>
            <p:spPr>
              <a:xfrm>
                <a:off x="4130921" y="5393400"/>
                <a:ext cx="612000" cy="633255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prstDash val="sysDash"/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Peri logic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55AAC715-DA68-23B8-6FC5-5591B2F70235}"/>
                  </a:ext>
                </a:extLst>
              </p:cNvPr>
              <p:cNvSpPr/>
              <p:nvPr/>
            </p:nvSpPr>
            <p:spPr>
              <a:xfrm>
                <a:off x="8972719" y="1389027"/>
                <a:ext cx="1796556" cy="2695462"/>
              </a:xfrm>
              <a:prstGeom prst="rect">
                <a:avLst/>
              </a:prstGeom>
              <a:noFill/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Segoe UI "/>
                </a:endParaRPr>
              </a:p>
            </p:txBody>
          </p:sp>
          <p:sp>
            <p:nvSpPr>
              <p:cNvPr id="111" name="Rounded Rectangle 157">
                <a:extLst>
                  <a:ext uri="{FF2B5EF4-FFF2-40B4-BE49-F238E27FC236}">
                    <a16:creationId xmlns:a16="http://schemas.microsoft.com/office/drawing/2014/main" id="{943392E6-03CE-107A-37E1-47E078E956C1}"/>
                  </a:ext>
                </a:extLst>
              </p:cNvPr>
              <p:cNvSpPr/>
              <p:nvPr/>
            </p:nvSpPr>
            <p:spPr>
              <a:xfrm>
                <a:off x="9172982" y="1583833"/>
                <a:ext cx="600324" cy="58928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PIXEL</a:t>
                </a:r>
              </a:p>
            </p:txBody>
          </p:sp>
          <p:sp>
            <p:nvSpPr>
              <p:cNvPr id="112" name="Rounded Rectangle 158">
                <a:extLst>
                  <a:ext uri="{FF2B5EF4-FFF2-40B4-BE49-F238E27FC236}">
                    <a16:creationId xmlns:a16="http://schemas.microsoft.com/office/drawing/2014/main" id="{66E4CD84-5A9B-A5EE-F0BF-1465EC787874}"/>
                  </a:ext>
                </a:extLst>
              </p:cNvPr>
              <p:cNvSpPr/>
              <p:nvPr/>
            </p:nvSpPr>
            <p:spPr>
              <a:xfrm>
                <a:off x="9968688" y="1583833"/>
                <a:ext cx="600324" cy="58928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PIXEL</a:t>
                </a:r>
              </a:p>
            </p:txBody>
          </p:sp>
          <p:sp>
            <p:nvSpPr>
              <p:cNvPr id="113" name="Rounded Rectangle 159">
                <a:extLst>
                  <a:ext uri="{FF2B5EF4-FFF2-40B4-BE49-F238E27FC236}">
                    <a16:creationId xmlns:a16="http://schemas.microsoft.com/office/drawing/2014/main" id="{9BCAE54C-BDC3-9F07-880A-81E32731C446}"/>
                  </a:ext>
                </a:extLst>
              </p:cNvPr>
              <p:cNvSpPr/>
              <p:nvPr/>
            </p:nvSpPr>
            <p:spPr>
              <a:xfrm>
                <a:off x="9172982" y="2299487"/>
                <a:ext cx="600324" cy="58928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PIXEL</a:t>
                </a:r>
              </a:p>
            </p:txBody>
          </p:sp>
          <p:sp>
            <p:nvSpPr>
              <p:cNvPr id="114" name="Rounded Rectangle 160">
                <a:extLst>
                  <a:ext uri="{FF2B5EF4-FFF2-40B4-BE49-F238E27FC236}">
                    <a16:creationId xmlns:a16="http://schemas.microsoft.com/office/drawing/2014/main" id="{B3411271-ACAC-6742-D19A-640085A8C3D2}"/>
                  </a:ext>
                </a:extLst>
              </p:cNvPr>
              <p:cNvSpPr/>
              <p:nvPr/>
            </p:nvSpPr>
            <p:spPr>
              <a:xfrm>
                <a:off x="9968688" y="2305339"/>
                <a:ext cx="600324" cy="58928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tailEnd type="triangle" w="lg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000" dirty="0">
                    <a:solidFill>
                      <a:schemeClr val="tx1"/>
                    </a:solidFill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PIXEL</a:t>
                </a: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2CFDE040-4688-9067-BDD8-51EA27A91E41}"/>
                  </a:ext>
                </a:extLst>
              </p:cNvPr>
              <p:cNvSpPr/>
              <p:nvPr/>
            </p:nvSpPr>
            <p:spPr>
              <a:xfrm>
                <a:off x="9172982" y="3085236"/>
                <a:ext cx="1396030" cy="23921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TDC</a:t>
                </a: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3E9DA690-BB3F-06BC-ADBE-1EF498F56757}"/>
                  </a:ext>
                </a:extLst>
              </p:cNvPr>
              <p:cNvSpPr/>
              <p:nvPr/>
            </p:nvSpPr>
            <p:spPr>
              <a:xfrm>
                <a:off x="9172982" y="3403267"/>
                <a:ext cx="1396030" cy="239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ARBITRATION</a:t>
                </a:r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36581766-76E8-7ED0-C4A0-FBCCBD8582B7}"/>
                  </a:ext>
                </a:extLst>
              </p:cNvPr>
              <p:cNvSpPr/>
              <p:nvPr/>
            </p:nvSpPr>
            <p:spPr>
              <a:xfrm>
                <a:off x="9172982" y="3721298"/>
                <a:ext cx="1396030" cy="239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SHARED LOGIC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C85C6055-0A3B-22D1-9ED2-9B003515BAB3}"/>
                  </a:ext>
                </a:extLst>
              </p:cNvPr>
              <p:cNvSpPr txBox="1"/>
              <p:nvPr/>
            </p:nvSpPr>
            <p:spPr>
              <a:xfrm>
                <a:off x="8972719" y="1066716"/>
                <a:ext cx="1796556" cy="276999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  <a:tabLst>
                    <a:tab pos="1063625" algn="l"/>
                  </a:tabLst>
                </a:pPr>
                <a:r>
                  <a:rPr lang="en-US" sz="1200" dirty="0"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SUPER-PIXEL</a:t>
                </a:r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E449C207-0A58-7DE3-8F61-29B0965D9EF0}"/>
                  </a:ext>
                </a:extLst>
              </p:cNvPr>
              <p:cNvSpPr/>
              <p:nvPr/>
            </p:nvSpPr>
            <p:spPr>
              <a:xfrm>
                <a:off x="5829771" y="1389027"/>
                <a:ext cx="2298663" cy="4935231"/>
              </a:xfrm>
              <a:prstGeom prst="rect">
                <a:avLst/>
              </a:prstGeom>
              <a:noFill/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Segoe UI "/>
                </a:endParaRPr>
              </a:p>
            </p:txBody>
          </p:sp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A97B0F83-CE79-A230-3320-FD18EAE86072}"/>
                  </a:ext>
                </a:extLst>
              </p:cNvPr>
              <p:cNvGrpSpPr/>
              <p:nvPr/>
            </p:nvGrpSpPr>
            <p:grpSpPr>
              <a:xfrm>
                <a:off x="6022995" y="1552653"/>
                <a:ext cx="1921132" cy="3093909"/>
                <a:chOff x="5990259" y="1718068"/>
                <a:chExt cx="1921132" cy="3093909"/>
              </a:xfrm>
            </p:grpSpPr>
            <p:sp>
              <p:nvSpPr>
                <p:cNvPr id="152" name="Rectangle 151">
                  <a:extLst>
                    <a:ext uri="{FF2B5EF4-FFF2-40B4-BE49-F238E27FC236}">
                      <a16:creationId xmlns:a16="http://schemas.microsoft.com/office/drawing/2014/main" id="{3DC25C71-8D96-D9F0-FFE8-DACBCFEDBFD7}"/>
                    </a:ext>
                  </a:extLst>
                </p:cNvPr>
                <p:cNvSpPr/>
                <p:nvPr/>
              </p:nvSpPr>
              <p:spPr>
                <a:xfrm>
                  <a:off x="5990260" y="1718068"/>
                  <a:ext cx="960513" cy="9511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Segoe UI "/>
                  </a:endParaRPr>
                </a:p>
              </p:txBody>
            </p:sp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8A488BEE-2273-0C9F-61CC-1863227F3578}"/>
                    </a:ext>
                  </a:extLst>
                </p:cNvPr>
                <p:cNvSpPr/>
                <p:nvPr/>
              </p:nvSpPr>
              <p:spPr>
                <a:xfrm>
                  <a:off x="6950772" y="1718069"/>
                  <a:ext cx="960513" cy="951167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58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latin typeface="Segoe UI "/>
                  </a:endParaRPr>
                </a:p>
              </p:txBody>
            </p:sp>
            <p:grpSp>
              <p:nvGrpSpPr>
                <p:cNvPr id="154" name="Group 153">
                  <a:extLst>
                    <a:ext uri="{FF2B5EF4-FFF2-40B4-BE49-F238E27FC236}">
                      <a16:creationId xmlns:a16="http://schemas.microsoft.com/office/drawing/2014/main" id="{074ED88F-9609-51C0-7A92-95A26C1C4DD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990259" y="2909537"/>
                  <a:ext cx="1921132" cy="1902440"/>
                  <a:chOff x="6214754" y="3111946"/>
                  <a:chExt cx="2195255" cy="2195257"/>
                </a:xfrm>
              </p:grpSpPr>
              <p:sp>
                <p:nvSpPr>
                  <p:cNvPr id="192" name="Rectangle 191">
                    <a:extLst>
                      <a:ext uri="{FF2B5EF4-FFF2-40B4-BE49-F238E27FC236}">
                        <a16:creationId xmlns:a16="http://schemas.microsoft.com/office/drawing/2014/main" id="{F33E531F-34AD-CDF2-5747-2698B138DCCE}"/>
                      </a:ext>
                    </a:extLst>
                  </p:cNvPr>
                  <p:cNvSpPr/>
                  <p:nvPr/>
                </p:nvSpPr>
                <p:spPr>
                  <a:xfrm>
                    <a:off x="6214876" y="3111946"/>
                    <a:ext cx="1097567" cy="1097567"/>
                  </a:xfrm>
                  <a:prstGeom prst="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58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>
                      <a:latin typeface="Segoe UI "/>
                    </a:endParaRPr>
                  </a:p>
                </p:txBody>
              </p:sp>
              <p:sp>
                <p:nvSpPr>
                  <p:cNvPr id="193" name="Rectangle 192">
                    <a:extLst>
                      <a:ext uri="{FF2B5EF4-FFF2-40B4-BE49-F238E27FC236}">
                        <a16:creationId xmlns:a16="http://schemas.microsoft.com/office/drawing/2014/main" id="{01AA6462-32D8-EF73-DA52-1CCD63C8C5EA}"/>
                      </a:ext>
                    </a:extLst>
                  </p:cNvPr>
                  <p:cNvSpPr/>
                  <p:nvPr/>
                </p:nvSpPr>
                <p:spPr>
                  <a:xfrm>
                    <a:off x="7312442" y="3111947"/>
                    <a:ext cx="1097567" cy="1097567"/>
                  </a:xfrm>
                  <a:prstGeom prst="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58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94" name="Rectangle 193">
                    <a:extLst>
                      <a:ext uri="{FF2B5EF4-FFF2-40B4-BE49-F238E27FC236}">
                        <a16:creationId xmlns:a16="http://schemas.microsoft.com/office/drawing/2014/main" id="{88919C6B-3566-7499-3B4B-F5B69B86E059}"/>
                      </a:ext>
                    </a:extLst>
                  </p:cNvPr>
                  <p:cNvSpPr/>
                  <p:nvPr/>
                </p:nvSpPr>
                <p:spPr>
                  <a:xfrm>
                    <a:off x="6214754" y="4209635"/>
                    <a:ext cx="1097567" cy="1097567"/>
                  </a:xfrm>
                  <a:prstGeom prst="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58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95" name="Rectangle 194">
                    <a:extLst>
                      <a:ext uri="{FF2B5EF4-FFF2-40B4-BE49-F238E27FC236}">
                        <a16:creationId xmlns:a16="http://schemas.microsoft.com/office/drawing/2014/main" id="{DF2B4D88-62A2-369B-5C4A-2F8DFB097AC6}"/>
                      </a:ext>
                    </a:extLst>
                  </p:cNvPr>
                  <p:cNvSpPr/>
                  <p:nvPr/>
                </p:nvSpPr>
                <p:spPr>
                  <a:xfrm>
                    <a:off x="7312321" y="4209636"/>
                    <a:ext cx="1097567" cy="1097567"/>
                  </a:xfrm>
                  <a:prstGeom prst="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5875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AC521AAA-F585-843A-DDEB-9282F9BAF570}"/>
                    </a:ext>
                  </a:extLst>
                </p:cNvPr>
                <p:cNvGrpSpPr/>
                <p:nvPr/>
              </p:nvGrpSpPr>
              <p:grpSpPr>
                <a:xfrm>
                  <a:off x="6207096" y="1922899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88" name="Octagon 187">
                    <a:extLst>
                      <a:ext uri="{FF2B5EF4-FFF2-40B4-BE49-F238E27FC236}">
                        <a16:creationId xmlns:a16="http://schemas.microsoft.com/office/drawing/2014/main" id="{B0571799-3F1B-A6CE-B271-E484169AF834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9" name="Octagon 188">
                    <a:extLst>
                      <a:ext uri="{FF2B5EF4-FFF2-40B4-BE49-F238E27FC236}">
                        <a16:creationId xmlns:a16="http://schemas.microsoft.com/office/drawing/2014/main" id="{93C8CE5B-038D-D7D9-ED74-D593B4DAA036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90" name="Octagon 189">
                    <a:extLst>
                      <a:ext uri="{FF2B5EF4-FFF2-40B4-BE49-F238E27FC236}">
                        <a16:creationId xmlns:a16="http://schemas.microsoft.com/office/drawing/2014/main" id="{A3AA8598-CC0E-12AC-5FD9-2422BE8EF9B3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91" name="Octagon 190">
                    <a:extLst>
                      <a:ext uri="{FF2B5EF4-FFF2-40B4-BE49-F238E27FC236}">
                        <a16:creationId xmlns:a16="http://schemas.microsoft.com/office/drawing/2014/main" id="{415D3ABE-2B17-CC9D-8E7C-4F3DA01BB16B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56" name="Group 155">
                  <a:extLst>
                    <a:ext uri="{FF2B5EF4-FFF2-40B4-BE49-F238E27FC236}">
                      <a16:creationId xmlns:a16="http://schemas.microsoft.com/office/drawing/2014/main" id="{B5C0499C-74C2-2BCE-B0E5-CCECE5746C0C}"/>
                    </a:ext>
                  </a:extLst>
                </p:cNvPr>
                <p:cNvGrpSpPr/>
                <p:nvPr/>
              </p:nvGrpSpPr>
              <p:grpSpPr>
                <a:xfrm>
                  <a:off x="6207200" y="3133265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84" name="Octagon 183">
                    <a:extLst>
                      <a:ext uri="{FF2B5EF4-FFF2-40B4-BE49-F238E27FC236}">
                        <a16:creationId xmlns:a16="http://schemas.microsoft.com/office/drawing/2014/main" id="{3253208E-AA24-0B03-0440-1005488BF7AA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5" name="Octagon 184">
                    <a:extLst>
                      <a:ext uri="{FF2B5EF4-FFF2-40B4-BE49-F238E27FC236}">
                        <a16:creationId xmlns:a16="http://schemas.microsoft.com/office/drawing/2014/main" id="{1D6AA1C8-0153-DD08-9A73-199C2FD93424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6" name="Octagon 185">
                    <a:extLst>
                      <a:ext uri="{FF2B5EF4-FFF2-40B4-BE49-F238E27FC236}">
                        <a16:creationId xmlns:a16="http://schemas.microsoft.com/office/drawing/2014/main" id="{646BDDFF-7EDF-6FAB-6B29-30768110E0A7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7" name="Octagon 186">
                    <a:extLst>
                      <a:ext uri="{FF2B5EF4-FFF2-40B4-BE49-F238E27FC236}">
                        <a16:creationId xmlns:a16="http://schemas.microsoft.com/office/drawing/2014/main" id="{0A5BA89C-BDE1-688E-466B-8027AEE78758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62" name="Group 161">
                  <a:extLst>
                    <a:ext uri="{FF2B5EF4-FFF2-40B4-BE49-F238E27FC236}">
                      <a16:creationId xmlns:a16="http://schemas.microsoft.com/office/drawing/2014/main" id="{1223CE6C-3923-0617-D561-C2A606CBD344}"/>
                    </a:ext>
                  </a:extLst>
                </p:cNvPr>
                <p:cNvGrpSpPr/>
                <p:nvPr/>
              </p:nvGrpSpPr>
              <p:grpSpPr>
                <a:xfrm>
                  <a:off x="6207096" y="4085858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80" name="Octagon 179">
                    <a:extLst>
                      <a:ext uri="{FF2B5EF4-FFF2-40B4-BE49-F238E27FC236}">
                        <a16:creationId xmlns:a16="http://schemas.microsoft.com/office/drawing/2014/main" id="{9F7DCBD1-60F6-E487-8186-DAF79CE032A1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1" name="Octagon 180">
                    <a:extLst>
                      <a:ext uri="{FF2B5EF4-FFF2-40B4-BE49-F238E27FC236}">
                        <a16:creationId xmlns:a16="http://schemas.microsoft.com/office/drawing/2014/main" id="{470EE992-F71A-3AFA-5467-ECA2C53A8861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2" name="Octagon 181">
                    <a:extLst>
                      <a:ext uri="{FF2B5EF4-FFF2-40B4-BE49-F238E27FC236}">
                        <a16:creationId xmlns:a16="http://schemas.microsoft.com/office/drawing/2014/main" id="{5AB61396-A142-23BE-E127-5F59B9421AB1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83" name="Octagon 182">
                    <a:extLst>
                      <a:ext uri="{FF2B5EF4-FFF2-40B4-BE49-F238E27FC236}">
                        <a16:creationId xmlns:a16="http://schemas.microsoft.com/office/drawing/2014/main" id="{B5BE5D97-4EAA-BCA7-B435-05C3DC1D857D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63" name="Group 162">
                  <a:extLst>
                    <a:ext uri="{FF2B5EF4-FFF2-40B4-BE49-F238E27FC236}">
                      <a16:creationId xmlns:a16="http://schemas.microsoft.com/office/drawing/2014/main" id="{B6A5583E-0B45-0E42-C546-ED4435BF4C0C}"/>
                    </a:ext>
                  </a:extLst>
                </p:cNvPr>
                <p:cNvGrpSpPr/>
                <p:nvPr/>
              </p:nvGrpSpPr>
              <p:grpSpPr>
                <a:xfrm>
                  <a:off x="7182363" y="1922899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76" name="Octagon 175">
                    <a:extLst>
                      <a:ext uri="{FF2B5EF4-FFF2-40B4-BE49-F238E27FC236}">
                        <a16:creationId xmlns:a16="http://schemas.microsoft.com/office/drawing/2014/main" id="{46763154-4688-2A08-614D-43A21DF3FF73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7" name="Octagon 176">
                    <a:extLst>
                      <a:ext uri="{FF2B5EF4-FFF2-40B4-BE49-F238E27FC236}">
                        <a16:creationId xmlns:a16="http://schemas.microsoft.com/office/drawing/2014/main" id="{8C234BB5-D317-E9B1-15CC-6507EF36ECA9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8" name="Octagon 177">
                    <a:extLst>
                      <a:ext uri="{FF2B5EF4-FFF2-40B4-BE49-F238E27FC236}">
                        <a16:creationId xmlns:a16="http://schemas.microsoft.com/office/drawing/2014/main" id="{2D803220-3DEC-82BB-764B-FBA7C611F165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9" name="Octagon 178">
                    <a:extLst>
                      <a:ext uri="{FF2B5EF4-FFF2-40B4-BE49-F238E27FC236}">
                        <a16:creationId xmlns:a16="http://schemas.microsoft.com/office/drawing/2014/main" id="{94B63AAB-E35C-3339-C0B1-E2EC13F4C65B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64" name="Group 163">
                  <a:extLst>
                    <a:ext uri="{FF2B5EF4-FFF2-40B4-BE49-F238E27FC236}">
                      <a16:creationId xmlns:a16="http://schemas.microsoft.com/office/drawing/2014/main" id="{B2E038FA-A1D4-E1C2-8045-317CDB26C9F6}"/>
                    </a:ext>
                  </a:extLst>
                </p:cNvPr>
                <p:cNvGrpSpPr/>
                <p:nvPr/>
              </p:nvGrpSpPr>
              <p:grpSpPr>
                <a:xfrm>
                  <a:off x="7182466" y="3133265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72" name="Octagon 171">
                    <a:extLst>
                      <a:ext uri="{FF2B5EF4-FFF2-40B4-BE49-F238E27FC236}">
                        <a16:creationId xmlns:a16="http://schemas.microsoft.com/office/drawing/2014/main" id="{A998097E-E374-3E5E-D08A-52E639A43533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3" name="Octagon 172">
                    <a:extLst>
                      <a:ext uri="{FF2B5EF4-FFF2-40B4-BE49-F238E27FC236}">
                        <a16:creationId xmlns:a16="http://schemas.microsoft.com/office/drawing/2014/main" id="{C0E6DE56-5532-954A-42EA-63BEE16B71A1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4" name="Octagon 173">
                    <a:extLst>
                      <a:ext uri="{FF2B5EF4-FFF2-40B4-BE49-F238E27FC236}">
                        <a16:creationId xmlns:a16="http://schemas.microsoft.com/office/drawing/2014/main" id="{04F86F46-1522-3711-C237-583E2E042AFC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5" name="Octagon 174">
                    <a:extLst>
                      <a:ext uri="{FF2B5EF4-FFF2-40B4-BE49-F238E27FC236}">
                        <a16:creationId xmlns:a16="http://schemas.microsoft.com/office/drawing/2014/main" id="{83958113-03B3-8E48-334B-0C1AB422A060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7FC48CE4-74BD-9EA2-BB23-74082F6CC7CF}"/>
                    </a:ext>
                  </a:extLst>
                </p:cNvPr>
                <p:cNvGrpSpPr/>
                <p:nvPr/>
              </p:nvGrpSpPr>
              <p:grpSpPr>
                <a:xfrm>
                  <a:off x="7182363" y="4085858"/>
                  <a:ext cx="511385" cy="511473"/>
                  <a:chOff x="971600" y="1488480"/>
                  <a:chExt cx="396036" cy="396104"/>
                </a:xfrm>
                <a:solidFill>
                  <a:schemeClr val="bg1"/>
                </a:solidFill>
              </p:grpSpPr>
              <p:sp>
                <p:nvSpPr>
                  <p:cNvPr id="168" name="Octagon 167">
                    <a:extLst>
                      <a:ext uri="{FF2B5EF4-FFF2-40B4-BE49-F238E27FC236}">
                        <a16:creationId xmlns:a16="http://schemas.microsoft.com/office/drawing/2014/main" id="{A6EB6285-31B9-1244-EA88-1A678AAB16A0}"/>
                      </a:ext>
                    </a:extLst>
                  </p:cNvPr>
                  <p:cNvSpPr/>
                  <p:nvPr/>
                </p:nvSpPr>
                <p:spPr>
                  <a:xfrm>
                    <a:off x="971600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69" name="Octagon 168">
                    <a:extLst>
                      <a:ext uri="{FF2B5EF4-FFF2-40B4-BE49-F238E27FC236}">
                        <a16:creationId xmlns:a16="http://schemas.microsoft.com/office/drawing/2014/main" id="{2D43BA6C-B7B8-B717-347B-22F1AD443561}"/>
                      </a:ext>
                    </a:extLst>
                  </p:cNvPr>
                  <p:cNvSpPr/>
                  <p:nvPr/>
                </p:nvSpPr>
                <p:spPr>
                  <a:xfrm>
                    <a:off x="1295636" y="1488480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0" name="Octagon 169">
                    <a:extLst>
                      <a:ext uri="{FF2B5EF4-FFF2-40B4-BE49-F238E27FC236}">
                        <a16:creationId xmlns:a16="http://schemas.microsoft.com/office/drawing/2014/main" id="{4C3E07A7-5CD7-15C1-E4CE-755954AD57C3}"/>
                      </a:ext>
                    </a:extLst>
                  </p:cNvPr>
                  <p:cNvSpPr/>
                  <p:nvPr/>
                </p:nvSpPr>
                <p:spPr>
                  <a:xfrm>
                    <a:off x="971600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  <p:sp>
                <p:nvSpPr>
                  <p:cNvPr id="171" name="Octagon 170">
                    <a:extLst>
                      <a:ext uri="{FF2B5EF4-FFF2-40B4-BE49-F238E27FC236}">
                        <a16:creationId xmlns:a16="http://schemas.microsoft.com/office/drawing/2014/main" id="{CB5EC95B-6BD7-4D40-7842-CA1944AF60E9}"/>
                      </a:ext>
                    </a:extLst>
                  </p:cNvPr>
                  <p:cNvSpPr/>
                  <p:nvPr/>
                </p:nvSpPr>
                <p:spPr>
                  <a:xfrm>
                    <a:off x="1295636" y="1812584"/>
                    <a:ext cx="72000" cy="72000"/>
                  </a:xfrm>
                  <a:prstGeom prst="octagon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Segoe UI "/>
                    </a:endParaRPr>
                  </a:p>
                </p:txBody>
              </p:sp>
            </p:grpSp>
            <p:sp>
              <p:nvSpPr>
                <p:cNvPr id="166" name="Rectangle 165">
                  <a:extLst>
                    <a:ext uri="{FF2B5EF4-FFF2-40B4-BE49-F238E27FC236}">
                      <a16:creationId xmlns:a16="http://schemas.microsoft.com/office/drawing/2014/main" id="{A5559DD4-8C91-F821-85DC-4417453EACA2}"/>
                    </a:ext>
                  </a:extLst>
                </p:cNvPr>
                <p:cNvSpPr/>
                <p:nvPr/>
              </p:nvSpPr>
              <p:spPr>
                <a:xfrm>
                  <a:off x="5990259" y="2636991"/>
                  <a:ext cx="960512" cy="289181"/>
                </a:xfrm>
                <a:prstGeom prst="rect">
                  <a:avLst/>
                </a:prstGeom>
                <a:noFill/>
                <a:ln w="12700">
                  <a:noFill/>
                  <a:tailEnd type="triangle" w="lg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  <a:latin typeface="Segoe UI "/>
                      <a:ea typeface="Segoe UI Historic" panose="020B0502040204020203" pitchFamily="34" charset="0"/>
                      <a:cs typeface="Segoe UI Historic" panose="020B0502040204020203" pitchFamily="34" charset="0"/>
                    </a:rPr>
                    <a:t>•••</a:t>
                  </a:r>
                </a:p>
              </p:txBody>
            </p:sp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4C12B520-232E-FC40-BE0D-6A34F8F18899}"/>
                    </a:ext>
                  </a:extLst>
                </p:cNvPr>
                <p:cNvSpPr/>
                <p:nvPr/>
              </p:nvSpPr>
              <p:spPr>
                <a:xfrm>
                  <a:off x="6950771" y="2637520"/>
                  <a:ext cx="960514" cy="289181"/>
                </a:xfrm>
                <a:prstGeom prst="rect">
                  <a:avLst/>
                </a:prstGeom>
                <a:noFill/>
                <a:ln w="12700">
                  <a:noFill/>
                  <a:tailEnd type="triangle" w="lg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tx1"/>
                      </a:solidFill>
                      <a:latin typeface="Segoe UI "/>
                      <a:ea typeface="Segoe UI Historic" panose="020B0502040204020203" pitchFamily="34" charset="0"/>
                      <a:cs typeface="Segoe UI Historic" panose="020B0502040204020203" pitchFamily="34" charset="0"/>
                    </a:rPr>
                    <a:t>•••</a:t>
                  </a:r>
                </a:p>
              </p:txBody>
            </p:sp>
          </p:grp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A7BF7508-BB49-C8D7-8378-DBB170A2DF60}"/>
                  </a:ext>
                </a:extLst>
              </p:cNvPr>
              <p:cNvSpPr/>
              <p:nvPr/>
            </p:nvSpPr>
            <p:spPr>
              <a:xfrm>
                <a:off x="6023921" y="4822176"/>
                <a:ext cx="1910527" cy="239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Data manager</a:t>
                </a: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2484637F-A764-4C06-FA12-8B3F07E0AEB9}"/>
                  </a:ext>
                </a:extLst>
              </p:cNvPr>
              <p:cNvSpPr/>
              <p:nvPr/>
            </p:nvSpPr>
            <p:spPr>
              <a:xfrm>
                <a:off x="6033494" y="5192290"/>
                <a:ext cx="1910527" cy="239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Slow-control</a:t>
                </a: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01081B4-CE1A-A86F-D850-F88EF65B1C7D}"/>
                  </a:ext>
                </a:extLst>
              </p:cNvPr>
              <p:cNvSpPr/>
              <p:nvPr/>
            </p:nvSpPr>
            <p:spPr>
              <a:xfrm>
                <a:off x="6023921" y="5551070"/>
                <a:ext cx="1910527" cy="23921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Clock distribution logic</a:t>
                </a: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EC3F59C-3A44-2DBF-D763-A0AD4AC4C4F9}"/>
                  </a:ext>
                </a:extLst>
              </p:cNvPr>
              <p:cNvSpPr/>
              <p:nvPr/>
            </p:nvSpPr>
            <p:spPr>
              <a:xfrm>
                <a:off x="6023921" y="5942703"/>
                <a:ext cx="1910527" cy="239210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Segoe UI "/>
                  </a:rPr>
                  <a:t>digital PLL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9F0E07D7-D86C-4A0B-4072-38F2367982B1}"/>
                  </a:ext>
                </a:extLst>
              </p:cNvPr>
              <p:cNvSpPr txBox="1"/>
              <p:nvPr/>
            </p:nvSpPr>
            <p:spPr>
              <a:xfrm>
                <a:off x="5829770" y="1066716"/>
                <a:ext cx="2298664" cy="276999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  <a:tabLst>
                    <a:tab pos="1063625" algn="l"/>
                  </a:tabLst>
                </a:pPr>
                <a:r>
                  <a:rPr lang="en-US" sz="1200" dirty="0">
                    <a:latin typeface="Segoe UI "/>
                    <a:ea typeface="Segoe UI Historic" panose="020B0502040204020203" pitchFamily="34" charset="0"/>
                    <a:cs typeface="Segoe UI Historic" panose="020B0502040204020203" pitchFamily="34" charset="0"/>
                  </a:rPr>
                  <a:t>PIXEL REGION</a:t>
                </a:r>
              </a:p>
            </p:txBody>
          </p:sp>
          <p:sp>
            <p:nvSpPr>
              <p:cNvPr id="151" name="Left Brace 150">
                <a:extLst>
                  <a:ext uri="{FF2B5EF4-FFF2-40B4-BE49-F238E27FC236}">
                    <a16:creationId xmlns:a16="http://schemas.microsoft.com/office/drawing/2014/main" id="{3AB40A6B-5822-93E7-0EE5-6508F256618F}"/>
                  </a:ext>
                </a:extLst>
              </p:cNvPr>
              <p:cNvSpPr/>
              <p:nvPr/>
            </p:nvSpPr>
            <p:spPr>
              <a:xfrm>
                <a:off x="8598105" y="1389028"/>
                <a:ext cx="310427" cy="2695461"/>
              </a:xfrm>
              <a:prstGeom prst="leftBrace">
                <a:avLst>
                  <a:gd name="adj1" fmla="val 29335"/>
                  <a:gd name="adj2" fmla="val 21654"/>
                </a:avLst>
              </a:prstGeom>
              <a:ln w="12700">
                <a:solidFill>
                  <a:schemeClr val="tx1"/>
                </a:solidFill>
                <a:headEnd type="none" w="lg" len="med"/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D0D502-B85F-1F78-1A1F-8C6286FBDCEB}"/>
              </a:ext>
            </a:extLst>
          </p:cNvPr>
          <p:cNvCxnSpPr>
            <a:stCxn id="19" idx="1"/>
          </p:cNvCxnSpPr>
          <p:nvPr/>
        </p:nvCxnSpPr>
        <p:spPr>
          <a:xfrm flipH="1">
            <a:off x="4985485" y="2117074"/>
            <a:ext cx="479045" cy="0"/>
          </a:xfrm>
          <a:prstGeom prst="line">
            <a:avLst/>
          </a:prstGeom>
          <a:ln w="12700">
            <a:solidFill>
              <a:schemeClr val="tx1"/>
            </a:solidFill>
            <a:headEnd type="none" w="lg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FCB264-F7F8-5BC2-4D19-F258A6BD364E}"/>
              </a:ext>
            </a:extLst>
          </p:cNvPr>
          <p:cNvCxnSpPr>
            <a:cxnSpLocks/>
            <a:stCxn id="151" idx="1"/>
          </p:cNvCxnSpPr>
          <p:nvPr/>
        </p:nvCxnSpPr>
        <p:spPr>
          <a:xfrm flipH="1" flipV="1">
            <a:off x="8266771" y="1972702"/>
            <a:ext cx="331334" cy="1"/>
          </a:xfrm>
          <a:prstGeom prst="line">
            <a:avLst/>
          </a:prstGeom>
          <a:ln w="12700">
            <a:solidFill>
              <a:schemeClr val="tx1"/>
            </a:solidFill>
            <a:headEnd type="none" w="lg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4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92"/>
    </mc:Choice>
    <mc:Fallback xmlns="">
      <p:transition spd="slow" advTm="287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2F2408-A782-09CB-4234-8E6273FD863E}"/>
              </a:ext>
            </a:extLst>
          </p:cNvPr>
          <p:cNvSpPr/>
          <p:nvPr/>
        </p:nvSpPr>
        <p:spPr>
          <a:xfrm>
            <a:off x="8653112" y="2528688"/>
            <a:ext cx="3442984" cy="3912598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E49460-AC59-F6C2-6484-1A31E935A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Analog FE in PicoPix </a:t>
            </a:r>
            <a:r>
              <a:rPr lang="en-US" sz="1600" dirty="0"/>
              <a:t>by Viros Sriskaran</a:t>
            </a:r>
            <a:br>
              <a:rPr lang="en-US" dirty="0"/>
            </a:b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682DC73-985E-74A5-4F0F-AF5C992B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04" y="2804882"/>
            <a:ext cx="8467502" cy="363640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3F0AD05-FFEC-1423-260D-11FBA795D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2522" y="2680015"/>
            <a:ext cx="2334886" cy="2211574"/>
          </a:xfrm>
          <a:prstGeom prst="rect">
            <a:avLst/>
          </a:prstGeom>
        </p:spPr>
      </p:pic>
      <p:sp>
        <p:nvSpPr>
          <p:cNvPr id="4" name="Content Placeholder 40">
            <a:extLst>
              <a:ext uri="{FF2B5EF4-FFF2-40B4-BE49-F238E27FC236}">
                <a16:creationId xmlns:a16="http://schemas.microsoft.com/office/drawing/2014/main" id="{12674D3F-8EE8-CEBC-0172-FFCACD6E09D9}"/>
              </a:ext>
            </a:extLst>
          </p:cNvPr>
          <p:cNvSpPr txBox="1">
            <a:spLocks/>
          </p:cNvSpPr>
          <p:nvPr/>
        </p:nvSpPr>
        <p:spPr>
          <a:xfrm>
            <a:off x="574592" y="941440"/>
            <a:ext cx="10515600" cy="5149850"/>
          </a:xfrm>
          <a:prstGeom prst="rect">
            <a:avLst/>
          </a:prstGeom>
        </p:spPr>
        <p:txBody>
          <a:bodyPr/>
          <a:lstStyle>
            <a:lvl1pPr marL="444500" indent="-4445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A639A"/>
              </a:buClr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896938" indent="-3635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252538" indent="-355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SzPct val="120000"/>
              <a:buFont typeface="Segoe UI" panose="020B0502040204020203" pitchFamily="34" charset="0"/>
              <a:buChar char="‒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1607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1970088" indent="-2651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6A639A"/>
              </a:buClr>
              <a:buFont typeface="Segoe UI" panose="020B0502040204020203" pitchFamily="34" charset="0"/>
              <a:buChar char="→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Analog Islands (2x2):</a:t>
            </a:r>
          </a:p>
          <a:p>
            <a:pPr lvl="1"/>
            <a:r>
              <a:rPr lang="en-US" dirty="0"/>
              <a:t>~30 µW/pixel and </a:t>
            </a:r>
            <a:r>
              <a:rPr lang="en-US" dirty="0">
                <a:sym typeface="Wingdings" panose="05000000000000000000" pitchFamily="2" charset="2"/>
              </a:rPr>
              <a:t> Qin-</a:t>
            </a:r>
            <a:r>
              <a:rPr lang="en-US" dirty="0" err="1">
                <a:sym typeface="Wingdings" panose="05000000000000000000" pitchFamily="2" charset="2"/>
              </a:rPr>
              <a:t>thr</a:t>
            </a:r>
            <a:r>
              <a:rPr lang="en-US" dirty="0">
                <a:sym typeface="Wingdings" panose="05000000000000000000" pitchFamily="2" charset="2"/>
              </a:rPr>
              <a:t>&gt;~4ke-  &lt;25 ps</a:t>
            </a:r>
            <a:r>
              <a:rPr lang="en-US" baseline="-25000" dirty="0">
                <a:sym typeface="Wingdings" panose="05000000000000000000" pitchFamily="2" charset="2"/>
              </a:rPr>
              <a:t>RMS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Optimized for negative input charges (e-)</a:t>
            </a:r>
            <a:endParaRPr lang="en-US" dirty="0"/>
          </a:p>
          <a:p>
            <a:pPr lvl="1"/>
            <a:r>
              <a:rPr lang="en-US" dirty="0"/>
              <a:t>7-bit threshold DAC</a:t>
            </a:r>
          </a:p>
          <a:p>
            <a:pPr lvl="1"/>
            <a:r>
              <a:rPr lang="en-US" dirty="0"/>
              <a:t>Novel on-pixel biasing power drop compensation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522C94-7F18-ACE9-F03B-672A69FFD4C2}"/>
              </a:ext>
            </a:extLst>
          </p:cNvPr>
          <p:cNvSpPr txBox="1"/>
          <p:nvPr/>
        </p:nvSpPr>
        <p:spPr>
          <a:xfrm>
            <a:off x="8880571" y="5185194"/>
            <a:ext cx="3224464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1775" lvl="1" indent="-231775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Segoe UI "/>
                <a:ea typeface="Segoe UI Historic" panose="020B0502040204020203" pitchFamily="34" charset="0"/>
                <a:cs typeface="Segoe UI Historic" panose="020B0502040204020203" pitchFamily="34" charset="0"/>
              </a:rPr>
              <a:t>2x2 pixels analog island: 52 x 48µm² :</a:t>
            </a:r>
          </a:p>
          <a:p>
            <a:pPr marL="461963" lvl="2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Segoe UI "/>
                <a:ea typeface="Segoe UI Historic" panose="020B0502040204020203" pitchFamily="34" charset="0"/>
                <a:cs typeface="Segoe UI Historic" panose="020B0502040204020203" pitchFamily="34" charset="0"/>
              </a:rPr>
              <a:t>~25% area in a 45 µm pitch </a:t>
            </a:r>
          </a:p>
          <a:p>
            <a:pPr marL="461963" lvl="2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Segoe UI "/>
                <a:ea typeface="Segoe UI Historic" panose="020B0502040204020203" pitchFamily="34" charset="0"/>
                <a:cs typeface="Segoe UI Historic" panose="020B0502040204020203" pitchFamily="34" charset="0"/>
              </a:rPr>
              <a:t>~17% area in a 55 µm pitch </a:t>
            </a:r>
          </a:p>
        </p:txBody>
      </p:sp>
    </p:spTree>
    <p:extLst>
      <p:ext uri="{BB962C8B-B14F-4D97-AF65-F5344CB8AC3E}">
        <p14:creationId xmlns:p14="http://schemas.microsoft.com/office/powerpoint/2010/main" val="184476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EF4A9-5DEE-39D3-CA01-C9306414F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Picopix TDC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E64280-FFC1-DA3C-E4E2-DEDA11B05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92" y="874156"/>
            <a:ext cx="10059908" cy="92986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0F87FBE-A49E-3B60-4A12-65CC4B86A04B}"/>
              </a:ext>
            </a:extLst>
          </p:cNvPr>
          <p:cNvGrpSpPr/>
          <p:nvPr/>
        </p:nvGrpSpPr>
        <p:grpSpPr>
          <a:xfrm>
            <a:off x="750889" y="1469107"/>
            <a:ext cx="5190448" cy="5033224"/>
            <a:chOff x="750889" y="1469107"/>
            <a:chExt cx="5190448" cy="503322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BCC2A80B-C78B-DCAB-144F-505256025AE2}"/>
                </a:ext>
              </a:extLst>
            </p:cNvPr>
            <p:cNvSpPr/>
            <p:nvPr/>
          </p:nvSpPr>
          <p:spPr>
            <a:xfrm>
              <a:off x="1293892" y="2468406"/>
              <a:ext cx="4647445" cy="1570371"/>
            </a:xfrm>
            <a:prstGeom prst="roundRect">
              <a:avLst>
                <a:gd name="adj" fmla="val 5828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B5A9FA7-0251-8498-182E-3552AE406521}"/>
                </a:ext>
              </a:extLst>
            </p:cNvPr>
            <p:cNvSpPr/>
            <p:nvPr/>
          </p:nvSpPr>
          <p:spPr>
            <a:xfrm>
              <a:off x="1454478" y="2291040"/>
              <a:ext cx="2623745" cy="316632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1D1E62F-128D-B689-5AEE-987E739008F4}"/>
                </a:ext>
              </a:extLst>
            </p:cNvPr>
            <p:cNvSpPr/>
            <p:nvPr/>
          </p:nvSpPr>
          <p:spPr>
            <a:xfrm>
              <a:off x="1293892" y="4408551"/>
              <a:ext cx="4647445" cy="2093780"/>
            </a:xfrm>
            <a:prstGeom prst="roundRect">
              <a:avLst>
                <a:gd name="adj" fmla="val 4157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96CEB0-E556-B542-2669-CAF2D9F3AB51}"/>
                </a:ext>
              </a:extLst>
            </p:cNvPr>
            <p:cNvSpPr/>
            <p:nvPr/>
          </p:nvSpPr>
          <p:spPr>
            <a:xfrm>
              <a:off x="1454478" y="4213659"/>
              <a:ext cx="2148257" cy="316632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2" name="Curved Connector 21">
              <a:extLst>
                <a:ext uri="{FF2B5EF4-FFF2-40B4-BE49-F238E27FC236}">
                  <a16:creationId xmlns:a16="http://schemas.microsoft.com/office/drawing/2014/main" id="{F0F61C2D-C852-E9B5-40F3-A7099C7C3F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05150" y="1469107"/>
              <a:ext cx="132107" cy="765667"/>
            </a:xfrm>
            <a:prstGeom prst="curvedConnector4">
              <a:avLst>
                <a:gd name="adj1" fmla="val -173042"/>
                <a:gd name="adj2" fmla="val 59050"/>
              </a:avLst>
            </a:prstGeom>
            <a:ln w="12700">
              <a:solidFill>
                <a:srgbClr val="426B6E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1F6E0612-A032-191C-41DA-A8C6F685C20D}"/>
                </a:ext>
              </a:extLst>
            </p:cNvPr>
            <p:cNvSpPr/>
            <p:nvPr/>
          </p:nvSpPr>
          <p:spPr>
            <a:xfrm rot="305865">
              <a:off x="750889" y="1692688"/>
              <a:ext cx="1080960" cy="2837603"/>
            </a:xfrm>
            <a:prstGeom prst="arc">
              <a:avLst>
                <a:gd name="adj1" fmla="val 5567432"/>
                <a:gd name="adj2" fmla="val 16178823"/>
              </a:avLst>
            </a:prstGeom>
            <a:ln w="12700">
              <a:solidFill>
                <a:srgbClr val="426B6E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F49E981D-7F59-71CF-FDE5-2FD239CBE2B7}"/>
                </a:ext>
              </a:extLst>
            </p:cNvPr>
            <p:cNvSpPr txBox="1">
              <a:spLocks/>
            </p:cNvSpPr>
            <p:nvPr/>
          </p:nvSpPr>
          <p:spPr>
            <a:xfrm>
              <a:off x="1362075" y="2317492"/>
              <a:ext cx="4540159" cy="3845292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2075" indent="0">
                <a:spcBef>
                  <a:spcPts val="18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Time-over-Threshold (ToT)</a:t>
              </a:r>
            </a:p>
            <a:p>
              <a:pPr marL="533400" lvl="1">
                <a:spcBef>
                  <a:spcPts val="1200"/>
                </a:spcBef>
              </a:pPr>
              <a:r>
                <a:rPr lang="en-GB" sz="1400" dirty="0"/>
                <a:t>Proportional to energy measure</a:t>
              </a:r>
            </a:p>
            <a:p>
              <a:pPr marL="533400" lvl="1">
                <a:spcBef>
                  <a:spcPts val="900"/>
                </a:spcBef>
              </a:pPr>
              <a:r>
                <a:rPr lang="en-GB" sz="1400" dirty="0"/>
                <a:t>Used internally for ToA time-walk correction </a:t>
              </a:r>
            </a:p>
            <a:p>
              <a:pPr marL="533400" lvl="1">
                <a:spcBef>
                  <a:spcPts val="900"/>
                </a:spcBef>
              </a:pPr>
              <a:r>
                <a:rPr lang="en-GB" sz="1400" dirty="0"/>
                <a:t>Can be transmitted within the packet in Tracking-ToT mode (and in raw-data mode)</a:t>
              </a:r>
              <a:endParaRPr lang="LID4096" sz="1400" dirty="0"/>
            </a:p>
            <a:p>
              <a:pPr>
                <a:spcBef>
                  <a:spcPts val="900"/>
                </a:spcBef>
              </a:pPr>
              <a:endParaRPr lang="en-GB" sz="1600" dirty="0"/>
            </a:p>
            <a:p>
              <a:pPr marL="92075" indent="0">
                <a:spcBef>
                  <a:spcPts val="1800"/>
                </a:spcBef>
                <a:buFont typeface="Calibri" panose="020F0502020204030204" pitchFamily="34" charset="0"/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Time of arrival (TOA)</a:t>
              </a:r>
            </a:p>
            <a:p>
              <a:pPr marL="533400" lvl="1" defTabSz="533400">
                <a:spcBef>
                  <a:spcPts val="1200"/>
                </a:spcBef>
              </a:pPr>
              <a:r>
                <a:rPr lang="en-GB" sz="1400" dirty="0"/>
                <a:t>Coarse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</a:t>
              </a:r>
              <a:r>
                <a:rPr lang="en-GB" sz="1400" dirty="0" err="1"/>
                <a:t>BxID</a:t>
              </a:r>
              <a:endParaRPr lang="en-GB" sz="1400" dirty="0"/>
            </a:p>
            <a:p>
              <a:pPr marL="533400" lvl="1" defTabSz="533400">
                <a:spcBef>
                  <a:spcPts val="900"/>
                </a:spcBef>
              </a:pPr>
              <a:r>
                <a:rPr lang="en-GB" sz="1400" dirty="0"/>
                <a:t>Fine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with 3.125ns resolution  </a:t>
              </a:r>
            </a:p>
            <a:p>
              <a:pPr marL="533400" lvl="1" defTabSz="533400">
                <a:spcBef>
                  <a:spcPts val="900"/>
                </a:spcBef>
              </a:pPr>
              <a:r>
                <a:rPr lang="en-GB" sz="1400" dirty="0"/>
                <a:t>Ultra-Fine TOA </a:t>
              </a:r>
              <a:r>
                <a:rPr lang="en-US" sz="1400" dirty="0">
                  <a:ea typeface="Segoe UI Historic" panose="020B0502040204020203" pitchFamily="34" charset="0"/>
                  <a:sym typeface="Wingdings" panose="05000000000000000000" pitchFamily="2" charset="2"/>
                </a:rPr>
                <a:t></a:t>
              </a:r>
              <a:r>
                <a:rPr lang="en-GB" sz="1400" dirty="0"/>
                <a:t>  ~40ps bins (10 bits)</a:t>
              </a:r>
            </a:p>
            <a:p>
              <a:pPr marL="533400" lvl="2" indent="0">
                <a:spcBef>
                  <a:spcPts val="900"/>
                </a:spcBef>
                <a:buNone/>
              </a:pPr>
              <a:r>
                <a:rPr lang="en-GB" sz="1400" dirty="0">
                  <a:solidFill>
                    <a:srgbClr val="6A639A"/>
                  </a:solidFill>
                </a:rPr>
                <a:t>Auto-calibrated TDC (each measurement)  </a:t>
              </a:r>
            </a:p>
            <a:p>
              <a:pPr marL="539750" lvl="2" indent="-6350">
                <a:spcBef>
                  <a:spcPts val="900"/>
                </a:spcBef>
                <a:buFont typeface="Segoe UI" panose="020B0502040204020203" pitchFamily="34" charset="0"/>
                <a:buNone/>
              </a:pPr>
              <a:r>
                <a:rPr lang="en-GB" sz="1400" dirty="0"/>
                <a:t>P, V, T, Rad and On-chip variations on a </a:t>
              </a:r>
              <a:br>
                <a:rPr lang="en-GB" sz="1400" dirty="0"/>
              </a:br>
              <a:r>
                <a:rPr lang="en-GB" sz="1400" dirty="0"/>
                <a:t>large-scale chip are critical for this resolution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8D389CF-FCF2-E85C-698C-343B6D9AE5E7}"/>
              </a:ext>
            </a:extLst>
          </p:cNvPr>
          <p:cNvGrpSpPr/>
          <p:nvPr/>
        </p:nvGrpSpPr>
        <p:grpSpPr>
          <a:xfrm>
            <a:off x="6105525" y="1082275"/>
            <a:ext cx="5494868" cy="5383481"/>
            <a:chOff x="6105525" y="1082275"/>
            <a:chExt cx="5494868" cy="5383481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F171D2E-1D85-3FC1-8175-A35EDFF2B9A4}"/>
                </a:ext>
              </a:extLst>
            </p:cNvPr>
            <p:cNvSpPr/>
            <p:nvPr/>
          </p:nvSpPr>
          <p:spPr>
            <a:xfrm>
              <a:off x="6105525" y="2468406"/>
              <a:ext cx="5249783" cy="2143598"/>
            </a:xfrm>
            <a:prstGeom prst="roundRect">
              <a:avLst>
                <a:gd name="adj" fmla="val 2523"/>
              </a:avLst>
            </a:prstGeom>
            <a:noFill/>
            <a:ln w="12700">
              <a:solidFill>
                <a:srgbClr val="6A639A"/>
              </a:solidFill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2A2B194-EE23-2F3C-3049-BE2B91FCC61D}"/>
                </a:ext>
              </a:extLst>
            </p:cNvPr>
            <p:cNvSpPr/>
            <p:nvPr/>
          </p:nvSpPr>
          <p:spPr>
            <a:xfrm>
              <a:off x="6235586" y="2328027"/>
              <a:ext cx="4124566" cy="316632"/>
            </a:xfrm>
            <a:prstGeom prst="rect">
              <a:avLst/>
            </a:prstGeom>
            <a:solidFill>
              <a:srgbClr val="FBF7F2"/>
            </a:solidFill>
            <a:ln w="1270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54A8CC5-CA9B-E55B-0336-6AFC16D28DD1}"/>
                </a:ext>
              </a:extLst>
            </p:cNvPr>
            <p:cNvSpPr/>
            <p:nvPr/>
          </p:nvSpPr>
          <p:spPr>
            <a:xfrm>
              <a:off x="8428279" y="1082275"/>
              <a:ext cx="180020" cy="277180"/>
            </a:xfrm>
            <a:prstGeom prst="ellipse">
              <a:avLst/>
            </a:prstGeom>
            <a:noFill/>
            <a:ln w="12700">
              <a:solidFill>
                <a:srgbClr val="426B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GB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endParaRPr>
            </a:p>
          </p:txBody>
        </p:sp>
        <p:cxnSp>
          <p:nvCxnSpPr>
            <p:cNvPr id="60" name="Curved Connector 21">
              <a:extLst>
                <a:ext uri="{FF2B5EF4-FFF2-40B4-BE49-F238E27FC236}">
                  <a16:creationId xmlns:a16="http://schemas.microsoft.com/office/drawing/2014/main" id="{2EC0B1BE-367B-D601-3C30-CA2469C25D3B}"/>
                </a:ext>
              </a:extLst>
            </p:cNvPr>
            <p:cNvCxnSpPr>
              <a:cxnSpLocks/>
              <a:stCxn id="59" idx="6"/>
            </p:cNvCxnSpPr>
            <p:nvPr/>
          </p:nvCxnSpPr>
          <p:spPr>
            <a:xfrm>
              <a:off x="8608299" y="1220865"/>
              <a:ext cx="964125" cy="1013909"/>
            </a:xfrm>
            <a:prstGeom prst="curvedConnector2">
              <a:avLst/>
            </a:prstGeom>
            <a:ln w="12700">
              <a:solidFill>
                <a:srgbClr val="426B6E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ounded Rectangle 36">
              <a:extLst>
                <a:ext uri="{FF2B5EF4-FFF2-40B4-BE49-F238E27FC236}">
                  <a16:creationId xmlns:a16="http://schemas.microsoft.com/office/drawing/2014/main" id="{D5576C38-719F-58B7-1A54-C16895CC458F}"/>
                </a:ext>
              </a:extLst>
            </p:cNvPr>
            <p:cNvSpPr/>
            <p:nvPr/>
          </p:nvSpPr>
          <p:spPr>
            <a:xfrm>
              <a:off x="6379633" y="3376179"/>
              <a:ext cx="4669368" cy="484011"/>
            </a:xfrm>
            <a:prstGeom prst="roundRect">
              <a:avLst/>
            </a:prstGeom>
            <a:ln w="19050">
              <a:noFill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>
                <a:spcBef>
                  <a:spcPts val="900"/>
                </a:spcBef>
                <a:buClr>
                  <a:srgbClr val="6A639A"/>
                </a:buClr>
              </a:pPr>
              <a:endParaRPr lang="en-US" sz="1200" dirty="0"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Text Placeholder 2">
              <a:extLst>
                <a:ext uri="{FF2B5EF4-FFF2-40B4-BE49-F238E27FC236}">
                  <a16:creationId xmlns:a16="http://schemas.microsoft.com/office/drawing/2014/main" id="{8D77E699-9648-065A-7638-9BA470AAF0C5}"/>
                </a:ext>
              </a:extLst>
            </p:cNvPr>
            <p:cNvSpPr txBox="1">
              <a:spLocks/>
            </p:cNvSpPr>
            <p:nvPr/>
          </p:nvSpPr>
          <p:spPr>
            <a:xfrm>
              <a:off x="6219825" y="2317492"/>
              <a:ext cx="5067300" cy="3051052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900"/>
                </a:spcBef>
                <a:buNone/>
              </a:pPr>
              <a:r>
                <a:rPr lang="en-GB" sz="1600" dirty="0">
                  <a:solidFill>
                    <a:srgbClr val="6A639A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Reference clock distribution is very critical! </a:t>
              </a:r>
            </a:p>
            <a:p>
              <a:pPr marL="449263" lvl="1" indent="-360363">
                <a:spcBef>
                  <a:spcPts val="1800"/>
                </a:spcBef>
              </a:pPr>
              <a:r>
                <a:rPr lang="en-GB" sz="1400" dirty="0"/>
                <a:t>Pixel to pixel skew (static)</a:t>
              </a:r>
            </a:p>
            <a:p>
              <a:pPr marL="804863" lvl="2" indent="-360363">
                <a:spcBef>
                  <a:spcPts val="900"/>
                </a:spcBef>
              </a:pPr>
              <a:r>
                <a:rPr lang="en-GB" sz="1400" dirty="0">
                  <a:solidFill>
                    <a:srgbClr val="6A639A"/>
                  </a:solidFill>
                </a:rPr>
                <a:t>TOA is corrected without requiring a calibration per channel outside of the chip! </a:t>
              </a:r>
            </a:p>
            <a:p>
              <a:pPr marL="449263" lvl="1" indent="-360363">
                <a:spcBef>
                  <a:spcPts val="1200"/>
                </a:spcBef>
              </a:pPr>
              <a:r>
                <a:rPr lang="en-GB" sz="1400" dirty="0"/>
                <a:t>Clock jitter (dynamic)</a:t>
              </a:r>
            </a:p>
            <a:p>
              <a:pPr marL="804863" lvl="2" indent="-360363">
                <a:spcBef>
                  <a:spcPts val="900"/>
                </a:spcBef>
              </a:pPr>
              <a:r>
                <a:rPr lang="en-GB" sz="1400" dirty="0"/>
                <a:t>Simulation methodology for establishing IR-drop induced clock jitter [Gianmario Bergamin]</a:t>
              </a:r>
            </a:p>
            <a:p>
              <a:pPr marL="804863" lvl="2" indent="-360363">
                <a:spcBef>
                  <a:spcPts val="900"/>
                </a:spcBef>
              </a:pPr>
              <a:endParaRPr lang="en-GB" sz="1200" dirty="0"/>
            </a:p>
            <a:p>
              <a:pPr marL="804863" lvl="2" indent="-360363">
                <a:spcBef>
                  <a:spcPts val="900"/>
                </a:spcBef>
              </a:pPr>
              <a:endParaRPr lang="en-GB" sz="1200" dirty="0"/>
            </a:p>
          </p:txBody>
        </p:sp>
        <p:sp>
          <p:nvSpPr>
            <p:cNvPr id="56" name="Text Placeholder 2">
              <a:extLst>
                <a:ext uri="{FF2B5EF4-FFF2-40B4-BE49-F238E27FC236}">
                  <a16:creationId xmlns:a16="http://schemas.microsoft.com/office/drawing/2014/main" id="{2B4AA528-9719-8555-0BC0-85314A4833C8}"/>
                </a:ext>
              </a:extLst>
            </p:cNvPr>
            <p:cNvSpPr txBox="1">
              <a:spLocks/>
            </p:cNvSpPr>
            <p:nvPr/>
          </p:nvSpPr>
          <p:spPr>
            <a:xfrm>
              <a:off x="7221537" y="3610987"/>
              <a:ext cx="4378856" cy="1001017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900"/>
                </a:spcBef>
                <a:buNone/>
              </a:pPr>
              <a:endParaRPr lang="en-GB" sz="1400" dirty="0"/>
            </a:p>
          </p:txBody>
        </p:sp>
        <p:sp>
          <p:nvSpPr>
            <p:cNvPr id="3" name="Text Placeholder 2">
              <a:extLst>
                <a:ext uri="{FF2B5EF4-FFF2-40B4-BE49-F238E27FC236}">
                  <a16:creationId xmlns:a16="http://schemas.microsoft.com/office/drawing/2014/main" id="{901CFE34-CC57-AC76-FDA2-B931539A3E4F}"/>
                </a:ext>
              </a:extLst>
            </p:cNvPr>
            <p:cNvSpPr txBox="1">
              <a:spLocks/>
            </p:cNvSpPr>
            <p:nvPr/>
          </p:nvSpPr>
          <p:spPr>
            <a:xfrm>
              <a:off x="6105525" y="4790920"/>
              <a:ext cx="5460089" cy="1674836"/>
            </a:xfrm>
            <a:prstGeom prst="rect">
              <a:avLst/>
            </a:prstGeom>
          </p:spPr>
          <p:txBody>
            <a:bodyPr/>
            <a:lstStyle>
              <a:lvl1pPr marL="444500" indent="-4445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rgbClr val="6A639A"/>
                </a:buClr>
                <a:buFont typeface="Calibri" panose="020F0502020204030204" pitchFamily="34" charset="0"/>
                <a:buChar char="●"/>
                <a:defRPr sz="20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1pPr>
              <a:lvl2pPr marL="896938" indent="-36353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2pPr>
              <a:lvl3pPr marL="1252538" indent="-355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SzPct val="120000"/>
                <a:buFont typeface="Segoe UI" panose="020B0502040204020203" pitchFamily="34" charset="0"/>
                <a:buChar char="‒"/>
                <a:defRPr sz="16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3pPr>
              <a:lvl4pPr marL="161607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4pPr>
              <a:lvl5pPr marL="1970088" indent="-265113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rgbClr val="6A639A"/>
                </a:buClr>
                <a:buFont typeface="Segoe UI" panose="020B0502040204020203" pitchFamily="34" charset="0"/>
                <a:buChar char="→"/>
                <a:defRPr sz="1400" kern="1200">
                  <a:solidFill>
                    <a:schemeClr val="tx1"/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92075" indent="0">
                <a:lnSpc>
                  <a:spcPct val="100000"/>
                </a:lnSpc>
                <a:spcBef>
                  <a:spcPts val="300"/>
                </a:spcBef>
                <a:buNone/>
              </a:pPr>
              <a:r>
                <a:rPr lang="en-GB" sz="1600" i="1" dirty="0">
                  <a:solidFill>
                    <a:srgbClr val="6A639A"/>
                  </a:solidFill>
                </a:rPr>
                <a:t>Design status: RTL and Physical design completed</a:t>
              </a:r>
            </a:p>
            <a:p>
              <a:pPr marL="1884363" lvl="1" indent="-276225" defTabSz="987425">
                <a:spcBef>
                  <a:spcPts val="1800"/>
                </a:spcBef>
              </a:pP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careful physical design, manual placement </a:t>
              </a:r>
              <a:b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</a:b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and routing to match timing</a:t>
              </a:r>
            </a:p>
            <a:p>
              <a:pPr marL="1884363" lvl="1" indent="-276225" defTabSz="987425">
                <a:spcBef>
                  <a:spcPts val="900"/>
                </a:spcBef>
              </a:pPr>
              <a:r>
                <a:rPr lang="en-GB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post-layout extracted simulation</a:t>
              </a:r>
              <a:endParaRPr lang="en-GB" sz="140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3D47B17-7B20-19EC-6E02-F99AE68879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61" r="59933" b="63563"/>
            <a:stretch/>
          </p:blipFill>
          <p:spPr>
            <a:xfrm>
              <a:off x="6419096" y="5302214"/>
              <a:ext cx="1115179" cy="757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813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154"/>
    </mc:Choice>
    <mc:Fallback xmlns="">
      <p:transition spd="slow" advTm="18715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>
          <a:solidFill>
            <a:srgbClr val="6A639A"/>
          </a:solidFill>
          <a:tailEnd type="none" w="med" len="sm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2700">
          <a:solidFill>
            <a:srgbClr val="6A639A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44300</TotalTime>
  <Words>4245</Words>
  <Application>Microsoft Office PowerPoint</Application>
  <PresentationFormat>Widescreen</PresentationFormat>
  <Paragraphs>932</Paragraphs>
  <Slides>42</Slides>
  <Notes>5</Notes>
  <HiddenSlides>5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5" baseType="lpstr">
      <vt:lpstr>Arial</vt:lpstr>
      <vt:lpstr>Calibri</vt:lpstr>
      <vt:lpstr>Calibri Light</vt:lpstr>
      <vt:lpstr>Courier New</vt:lpstr>
      <vt:lpstr>Open Sans</vt:lpstr>
      <vt:lpstr>Segoe UI</vt:lpstr>
      <vt:lpstr>Segoe UI </vt:lpstr>
      <vt:lpstr>Segoe UI Historic</vt:lpstr>
      <vt:lpstr>Segoe UI Light</vt:lpstr>
      <vt:lpstr>Segoe UI Semibold</vt:lpstr>
      <vt:lpstr>Segoe UI Semilight</vt:lpstr>
      <vt:lpstr>Wingdings</vt:lpstr>
      <vt:lpstr>Office Theme</vt:lpstr>
      <vt:lpstr>The Picopix Project</vt:lpstr>
      <vt:lpstr>Timepix4</vt:lpstr>
      <vt:lpstr>The Picopix design</vt:lpstr>
      <vt:lpstr>The Picopix design</vt:lpstr>
      <vt:lpstr>The Picopix design  LA-Picopix</vt:lpstr>
      <vt:lpstr>The Picopix design</vt:lpstr>
      <vt:lpstr>The Picopix ASIC organization</vt:lpstr>
      <vt:lpstr>Analog FE in PicoPix by Viros Sriskaran </vt:lpstr>
      <vt:lpstr>The Picopix TDC</vt:lpstr>
      <vt:lpstr>Clock distribution </vt:lpstr>
      <vt:lpstr>On pixel event processing ➞ Data reduction</vt:lpstr>
      <vt:lpstr>On pixel event processing ➞ Data reduction </vt:lpstr>
      <vt:lpstr>PixESL – Picopix studies</vt:lpstr>
      <vt:lpstr>Pixel-matrix data-path</vt:lpstr>
      <vt:lpstr>Periphery data-path</vt:lpstr>
      <vt:lpstr>Periphery data-path</vt:lpstr>
      <vt:lpstr>Periphery data-path</vt:lpstr>
      <vt:lpstr>Picopix operating modes</vt:lpstr>
      <vt:lpstr>Picopix operating modes</vt:lpstr>
      <vt:lpstr>On-chip processor in Picopix</vt:lpstr>
      <vt:lpstr>Summary of specifications</vt:lpstr>
      <vt:lpstr>Summary</vt:lpstr>
      <vt:lpstr>BACKUP MATERIAL </vt:lpstr>
      <vt:lpstr>72-bit Non-Sorted Data Packets</vt:lpstr>
      <vt:lpstr>Jumbo (2x72-bit) Non-Sorted Data Packets</vt:lpstr>
      <vt:lpstr>Sorted Data Packets by BxiD (TOA)</vt:lpstr>
      <vt:lpstr>IO + DART pads distribution [preliminary]</vt:lpstr>
      <vt:lpstr>High Speed Transmitter</vt:lpstr>
      <vt:lpstr>Analog FE in PicoPix by Viros Sriskaran </vt:lpstr>
      <vt:lpstr>The Analog Front-end</vt:lpstr>
      <vt:lpstr>Sub-pixel resolution</vt:lpstr>
      <vt:lpstr>Event sorting</vt:lpstr>
      <vt:lpstr>PowerPoint Presentation</vt:lpstr>
      <vt:lpstr>The digital PLL</vt:lpstr>
      <vt:lpstr>Slow-control</vt:lpstr>
      <vt:lpstr>On-chip processor in Picopix</vt:lpstr>
      <vt:lpstr>The SOCRATES  platform</vt:lpstr>
      <vt:lpstr>SoCMake: a HW/SW Build System</vt:lpstr>
      <vt:lpstr>A an almost-fully generated SoC: TriglaV prototype</vt:lpstr>
      <vt:lpstr>A an almost-fully generated SoC: TriglaV prototype</vt:lpstr>
      <vt:lpstr>A fully generated SoC in Picopix</vt:lpstr>
      <vt:lpstr>PixESL a virtual prototyping framework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C.</dc:creator>
  <cp:lastModifiedBy>Xavi Llopart Cudie</cp:lastModifiedBy>
  <cp:revision>496</cp:revision>
  <dcterms:created xsi:type="dcterms:W3CDTF">2023-09-23T11:23:54Z</dcterms:created>
  <dcterms:modified xsi:type="dcterms:W3CDTF">2024-10-24T09:38:25Z</dcterms:modified>
</cp:coreProperties>
</file>