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26"/>
  </p:notesMasterIdLst>
  <p:sldIdLst>
    <p:sldId id="277" r:id="rId3"/>
    <p:sldId id="347" r:id="rId4"/>
    <p:sldId id="361" r:id="rId5"/>
    <p:sldId id="349" r:id="rId6"/>
    <p:sldId id="381" r:id="rId7"/>
    <p:sldId id="353" r:id="rId8"/>
    <p:sldId id="366" r:id="rId9"/>
    <p:sldId id="382" r:id="rId10"/>
    <p:sldId id="383" r:id="rId11"/>
    <p:sldId id="380" r:id="rId12"/>
    <p:sldId id="369" r:id="rId13"/>
    <p:sldId id="348" r:id="rId14"/>
    <p:sldId id="370" r:id="rId15"/>
    <p:sldId id="371" r:id="rId16"/>
    <p:sldId id="375" r:id="rId17"/>
    <p:sldId id="386" r:id="rId18"/>
    <p:sldId id="302" r:id="rId19"/>
    <p:sldId id="387" r:id="rId20"/>
    <p:sldId id="388" r:id="rId21"/>
    <p:sldId id="378" r:id="rId22"/>
    <p:sldId id="379" r:id="rId23"/>
    <p:sldId id="384" r:id="rId24"/>
    <p:sldId id="389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282" autoAdjust="0"/>
  </p:normalViewPr>
  <p:slideViewPr>
    <p:cSldViewPr snapToGrid="0">
      <p:cViewPr>
        <p:scale>
          <a:sx n="60" d="100"/>
          <a:sy n="60" d="100"/>
        </p:scale>
        <p:origin x="908" y="2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B6221F-3839-47F1-A2BD-49CC6BD6B4B5}" type="datetimeFigureOut">
              <a:rPr lang="en-CA" smtClean="0"/>
              <a:t>2024-10-23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8EA1D0-7CCF-4833-BB29-53264643E5E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518055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28EA1D0-7CCF-4833-BB29-53264643E5ED}" type="slidenum">
              <a:rPr lang="en-CA" smtClean="0"/>
              <a:t>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806708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28EA1D0-7CCF-4833-BB29-53264643E5ED}" type="slidenum">
              <a:rPr lang="en-CA" smtClean="0"/>
              <a:t>10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125882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28EA1D0-7CCF-4833-BB29-53264643E5ED}" type="slidenum">
              <a:rPr lang="en-CA" smtClean="0"/>
              <a:t>11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548883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28EA1D0-7CCF-4833-BB29-53264643E5ED}" type="slidenum">
              <a:rPr lang="en-CA" smtClean="0"/>
              <a:t>16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443522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28EA1D0-7CCF-4833-BB29-53264643E5ED}" type="slidenum">
              <a:rPr lang="en-CA" smtClean="0"/>
              <a:t>20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908869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B8372D-1A76-71EF-3591-A4492C0149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C623CCD-7ACA-58EA-4BCF-656762C7C3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E51AF3-86AF-598D-013E-E694F18852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3807E-4ECC-4DC9-8F3F-4E4CE682D85B}" type="datetime1">
              <a:rPr lang="en-CA" smtClean="0"/>
              <a:t>2024-10-23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AC91A-1508-8B2B-EA40-3D3A885D62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2B1496-56AE-686F-946D-64AFEBB089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F6E4B-531A-42AB-A6BE-5ABAC62FF96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38987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C84ABD-E9C0-A12A-A528-FC91CAB9A6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1C71BF6-2EA3-E129-47C4-21E00FA057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0324B5-EAFF-8E61-4DA8-C7C5E90FE5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04294-D64D-4E01-B30B-2FE1372C95F9}" type="datetime1">
              <a:rPr lang="en-CA" smtClean="0"/>
              <a:t>2024-10-23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E09E1F-DC21-80CD-AD62-80D0A1B43F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F2B260-A153-1EBB-0F36-8DC25D256B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F6E4B-531A-42AB-A6BE-5ABAC62FF96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09075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A5C791-58CC-6B4C-4E35-6264A437927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261EB01-A5D8-82FD-3317-221D75D4D0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4B75D0-BE98-EA70-EB71-7DC3111B0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E4470-99D7-451C-9687-86A14D5CD32F}" type="datetime1">
              <a:rPr lang="en-CA" smtClean="0"/>
              <a:t>2024-10-23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B25F51-8D4C-4BA2-235F-4D6A540DD5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92FB3A-B19E-BAD3-54C8-B8B8293AD1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F6E4B-531A-42AB-A6BE-5ABAC62FF96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321262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-92426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16" name="Date Placeholder 3"/>
          <p:cNvSpPr txBox="1">
            <a:spLocks/>
          </p:cNvSpPr>
          <p:nvPr userDrawn="1"/>
        </p:nvSpPr>
        <p:spPr>
          <a:xfrm>
            <a:off x="661743" y="6496971"/>
            <a:ext cx="1305077" cy="144991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BCACA69-0E10-6F4E-ACF3-A1D2B38594B4}" type="datetime1">
              <a:rPr lang="en-CA" sz="900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2024-10-23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17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80" y="204095"/>
            <a:ext cx="1947186" cy="350306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662725" y="2032777"/>
            <a:ext cx="3937851" cy="2082023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0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661743" y="4114800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5911112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losure Slide 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11392788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22" y="204095"/>
            <a:ext cx="1947186" cy="350306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661743" y="2032776"/>
            <a:ext cx="3938833" cy="158196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Thank you</a:t>
            </a:r>
            <a:br>
              <a:rPr lang="en-US" dirty="0"/>
            </a:br>
            <a:r>
              <a:rPr lang="en-US" dirty="0">
                <a:solidFill>
                  <a:srgbClr val="00B0F0"/>
                </a:solidFill>
              </a:rPr>
              <a:t>Merci</a:t>
            </a:r>
            <a:endParaRPr lang="en-US" dirty="0"/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661988" y="4493174"/>
            <a:ext cx="3938587" cy="7811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/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 dirty="0"/>
              <a:t>Social Handles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661743" y="4118554"/>
            <a:ext cx="3938587" cy="37462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>
                <a:solidFill>
                  <a:srgbClr val="00B0F0"/>
                </a:solidFill>
              </a:defRPr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854011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-92426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16" name="Date Placeholder 3"/>
          <p:cNvSpPr txBox="1">
            <a:spLocks/>
          </p:cNvSpPr>
          <p:nvPr userDrawn="1"/>
        </p:nvSpPr>
        <p:spPr>
          <a:xfrm>
            <a:off x="661743" y="6496971"/>
            <a:ext cx="1305077" cy="144991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BCACA69-0E10-6F4E-ACF3-A1D2B38594B4}" type="datetime1">
              <a:rPr lang="en-CA" sz="900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2024-10-23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17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80" y="204095"/>
            <a:ext cx="1947186" cy="350306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662725" y="2032777"/>
            <a:ext cx="3937851" cy="2082023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0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661743" y="4114800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9380808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92426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80" y="204095"/>
            <a:ext cx="1947186" cy="350306"/>
          </a:xfrm>
          <a:prstGeom prst="rect">
            <a:avLst/>
          </a:prstGeom>
        </p:spPr>
      </p:pic>
      <p:sp>
        <p:nvSpPr>
          <p:cNvPr id="20" name="TextBox 19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662725" y="2032777"/>
            <a:ext cx="3937851" cy="2082023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0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661743" y="4114800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6" name="Date Placeholder 3"/>
          <p:cNvSpPr txBox="1">
            <a:spLocks/>
          </p:cNvSpPr>
          <p:nvPr userDrawn="1"/>
        </p:nvSpPr>
        <p:spPr>
          <a:xfrm>
            <a:off x="661743" y="6496971"/>
            <a:ext cx="1305077" cy="144991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BCACA69-0E10-6F4E-ACF3-A1D2B38594B4}" type="datetime1">
              <a:rPr lang="en-CA" sz="900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2024-10-23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949768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92426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80" y="204095"/>
            <a:ext cx="1947186" cy="350306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662725" y="2032777"/>
            <a:ext cx="3937851" cy="2082023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0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/>
          </p:nvPr>
        </p:nvSpPr>
        <p:spPr>
          <a:xfrm>
            <a:off x="661743" y="4114800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4" name="Date Placeholder 3"/>
          <p:cNvSpPr txBox="1">
            <a:spLocks/>
          </p:cNvSpPr>
          <p:nvPr userDrawn="1"/>
        </p:nvSpPr>
        <p:spPr>
          <a:xfrm>
            <a:off x="661743" y="6496971"/>
            <a:ext cx="1305077" cy="144991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BCACA69-0E10-6F4E-ACF3-A1D2B38594B4}" type="datetime1">
              <a:rPr lang="en-CA" sz="900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2024-10-23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0613762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4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92426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80" y="204095"/>
            <a:ext cx="1947186" cy="350306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662725" y="2032777"/>
            <a:ext cx="3937851" cy="2082023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0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/>
          </p:nvPr>
        </p:nvSpPr>
        <p:spPr>
          <a:xfrm>
            <a:off x="661743" y="4114800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4" name="Date Placeholder 3"/>
          <p:cNvSpPr txBox="1">
            <a:spLocks/>
          </p:cNvSpPr>
          <p:nvPr userDrawn="1"/>
        </p:nvSpPr>
        <p:spPr>
          <a:xfrm>
            <a:off x="661743" y="6496971"/>
            <a:ext cx="1305077" cy="144991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BCACA69-0E10-6F4E-ACF3-A1D2B38594B4}" type="datetime1">
              <a:rPr lang="en-CA" sz="900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2024-10-23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9340365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5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80" y="204095"/>
            <a:ext cx="1947186" cy="350306"/>
          </a:xfrm>
          <a:prstGeom prst="rect">
            <a:avLst/>
          </a:prstGeom>
        </p:spPr>
      </p:pic>
      <p:sp>
        <p:nvSpPr>
          <p:cNvPr id="7" name="TextBox 6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662725" y="2032777"/>
            <a:ext cx="3937851" cy="2082023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0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661743" y="4114800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>
          <a:xfrm>
            <a:off x="661743" y="6496971"/>
            <a:ext cx="1305077" cy="144991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BCACA69-0E10-6F4E-ACF3-A1D2B38594B4}" type="datetime1">
              <a:rPr lang="en-CA" sz="900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2024-10-23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1415842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681471" y="979687"/>
            <a:ext cx="8953827" cy="650329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18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681471" y="2032777"/>
            <a:ext cx="8953827" cy="393939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>
              <a:buClr>
                <a:srgbClr val="00B0F0"/>
              </a:buClr>
              <a:buFont typeface="Wingdings" pitchFamily="2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>
              <a:buClr>
                <a:srgbClr val="00B0F0"/>
              </a:buClr>
              <a:buFont typeface="Wingdings" pitchFamily="2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buClr>
                <a:srgbClr val="00B0F0"/>
              </a:buClr>
              <a:buFont typeface="Wingdings" pitchFamily="2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buClr>
                <a:srgbClr val="00B0F0"/>
              </a:buClr>
              <a:buFont typeface="Wingdings" pitchFamily="2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buClr>
                <a:srgbClr val="00B0F0"/>
              </a:buClr>
              <a:buFont typeface="Wingdings" pitchFamily="2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740768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019BAF-12FC-590D-7AA4-A435A2E5B4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ECBF57-9002-AB84-931D-44E8DC72EC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C19E70-7C62-F66F-9AF7-52C893C5B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54975-3B39-49E3-828F-196E1236C4BA}" type="datetime1">
              <a:rPr lang="en-CA" smtClean="0"/>
              <a:t>2024-10-23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5054FB-3CB2-84AD-EE45-B202BC1C87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66FD0E-170E-C275-EAD9-FA377CA4D0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F6E4B-531A-42AB-A6BE-5ABAC62FF96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485334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8269" y="979688"/>
            <a:ext cx="10231669" cy="5881540"/>
          </a:xfrm>
          <a:prstGeom prst="rect">
            <a:avLst/>
          </a:prstGeom>
          <a:solidFill>
            <a:schemeClr val="tx1">
              <a:alpha val="10000"/>
            </a:schemeClr>
          </a:solidFill>
          <a:ln w="9525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2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97701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61743" y="2032776"/>
            <a:ext cx="3938833" cy="158196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661743" y="3814534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7601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9" name="Content Placeholder 3"/>
          <p:cNvSpPr>
            <a:spLocks noGrp="1"/>
          </p:cNvSpPr>
          <p:nvPr>
            <p:ph sz="half" idx="2"/>
          </p:nvPr>
        </p:nvSpPr>
        <p:spPr>
          <a:xfrm>
            <a:off x="773410" y="2032777"/>
            <a:ext cx="4869744" cy="434532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3pPr>
            <a:lvl4pPr>
              <a:defRPr sz="3200"/>
            </a:lvl4pPr>
            <a:lvl5pPr>
              <a:defRPr sz="32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5968073" y="2032777"/>
            <a:ext cx="4869744" cy="434532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3pPr>
            <a:lvl4pPr>
              <a:defRPr sz="3200"/>
            </a:lvl4pPr>
            <a:lvl5pPr>
              <a:defRPr sz="32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567640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773411" y="2032777"/>
            <a:ext cx="4869743" cy="76980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rgbClr val="00B0F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Content Placeholder 3"/>
          <p:cNvSpPr>
            <a:spLocks noGrp="1"/>
          </p:cNvSpPr>
          <p:nvPr>
            <p:ph sz="half" idx="2"/>
          </p:nvPr>
        </p:nvSpPr>
        <p:spPr>
          <a:xfrm>
            <a:off x="773410" y="3337854"/>
            <a:ext cx="4869744" cy="304025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3pPr>
            <a:lvl4pPr>
              <a:defRPr sz="3200"/>
            </a:lvl4pPr>
            <a:lvl5pPr>
              <a:defRPr sz="32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2"/>
          </p:nvPr>
        </p:nvSpPr>
        <p:spPr>
          <a:xfrm>
            <a:off x="5968074" y="2032777"/>
            <a:ext cx="4869743" cy="76980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rgbClr val="00B0F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5968073" y="3337854"/>
            <a:ext cx="4869744" cy="3040251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3pPr>
            <a:lvl4pPr>
              <a:defRPr sz="3200"/>
            </a:lvl4pPr>
            <a:lvl5pPr>
              <a:defRPr sz="32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773410" y="979687"/>
            <a:ext cx="10064407" cy="637077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18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7920579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61743" y="2032776"/>
            <a:ext cx="3938833" cy="1581962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>
                <a:solidFill>
                  <a:srgbClr val="00B0F0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Subtitle 2"/>
          <p:cNvSpPr>
            <a:spLocks noGrp="1"/>
          </p:cNvSpPr>
          <p:nvPr>
            <p:ph type="subTitle" idx="11"/>
          </p:nvPr>
        </p:nvSpPr>
        <p:spPr>
          <a:xfrm>
            <a:off x="661743" y="3814534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5075864" y="2032776"/>
            <a:ext cx="5446278" cy="3931442"/>
          </a:xfrm>
          <a:prstGeom prst="rect">
            <a:avLst/>
          </a:prstGeom>
        </p:spPr>
        <p:txBody>
          <a:bodyPr anchor="ctr"/>
          <a:lstStyle>
            <a:lvl1pPr marL="228600" indent="-228600">
              <a:buClr>
                <a:srgbClr val="00B0F0"/>
              </a:buClr>
              <a:buFont typeface="Wingdings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>
              <a:buClr>
                <a:srgbClr val="00B0F0"/>
              </a:buClr>
              <a:buFont typeface="Wingdings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buClr>
                <a:srgbClr val="00B0F0"/>
              </a:buClr>
              <a:buFont typeface="Wingdings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buClr>
                <a:srgbClr val="00B0F0"/>
              </a:buClr>
              <a:buFont typeface="Wingdings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buClr>
                <a:srgbClr val="00B0F0"/>
              </a:buClr>
              <a:buFont typeface="Wingdings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4240504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61743" y="2032776"/>
            <a:ext cx="3938833" cy="1581962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1"/>
          </p:nvPr>
        </p:nvSpPr>
        <p:spPr>
          <a:xfrm>
            <a:off x="661743" y="3814534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0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47062" y="979688"/>
            <a:ext cx="4182876" cy="5881540"/>
          </a:xfrm>
          <a:prstGeom prst="rect">
            <a:avLst/>
          </a:prstGeom>
          <a:solidFill>
            <a:schemeClr val="tx1">
              <a:alpha val="10000"/>
            </a:schemeClr>
          </a:solidFill>
          <a:ln w="9525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2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21247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7791" y="2032777"/>
            <a:ext cx="7687507" cy="4439522"/>
          </a:xfrm>
          <a:prstGeom prst="rect">
            <a:avLst/>
          </a:prstGeom>
        </p:spPr>
        <p:txBody>
          <a:bodyPr vert="eaVert">
            <a:normAutofit/>
          </a:bodyPr>
          <a:lstStyle>
            <a:lvl1pPr marL="2286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3pPr>
            <a:lvl4pPr marL="16002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4pPr>
            <a:lvl5pPr marL="20574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1947791" y="979688"/>
            <a:ext cx="7687507" cy="66358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18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7992666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7791" y="2032777"/>
            <a:ext cx="6921889" cy="4439522"/>
          </a:xfrm>
          <a:prstGeom prst="rect">
            <a:avLst/>
          </a:prstGeom>
        </p:spPr>
        <p:txBody>
          <a:bodyPr vert="eaVert">
            <a:normAutofit/>
          </a:bodyPr>
          <a:lstStyle>
            <a:lvl1pPr marL="2286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3pPr>
            <a:lvl4pPr marL="16002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4pPr>
            <a:lvl5pPr marL="20574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 rot="5400000">
            <a:off x="7116880" y="3953881"/>
            <a:ext cx="4439522" cy="597317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18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9000899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ure Slide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11392788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22" y="204095"/>
            <a:ext cx="1947186" cy="350306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661743" y="2032776"/>
            <a:ext cx="3938833" cy="158196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Thank you</a:t>
            </a:r>
            <a:br>
              <a:rPr lang="en-US" dirty="0"/>
            </a:br>
            <a:r>
              <a:rPr lang="en-US" dirty="0">
                <a:solidFill>
                  <a:srgbClr val="00B0F0"/>
                </a:solidFill>
              </a:rPr>
              <a:t>Merci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661988" y="4493174"/>
            <a:ext cx="3938587" cy="7811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/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 dirty="0"/>
              <a:t>Social Handles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661743" y="4118554"/>
            <a:ext cx="3938587" cy="37462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>
                <a:solidFill>
                  <a:srgbClr val="00B0F0"/>
                </a:solidFill>
              </a:defRPr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1746749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ure Slide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11392788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22" y="204095"/>
            <a:ext cx="1947186" cy="350306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661743" y="2032776"/>
            <a:ext cx="3938833" cy="158196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Thank you</a:t>
            </a:r>
            <a:br>
              <a:rPr lang="en-US" dirty="0"/>
            </a:br>
            <a:r>
              <a:rPr lang="en-US" dirty="0">
                <a:solidFill>
                  <a:srgbClr val="00B0F0"/>
                </a:solidFill>
              </a:rPr>
              <a:t>Merci</a:t>
            </a:r>
            <a:endParaRPr lang="en-US" dirty="0"/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661988" y="4493174"/>
            <a:ext cx="3938587" cy="7811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/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 dirty="0"/>
              <a:t>Social Handles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661743" y="4118554"/>
            <a:ext cx="3938587" cy="37462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>
                <a:solidFill>
                  <a:srgbClr val="00B0F0"/>
                </a:solidFill>
              </a:defRPr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87216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6B328-D8D7-6460-F74A-3340C1F0B2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377EE5-5F44-D4CA-927A-402B54CAB1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75EADE-F2C4-5D20-AA66-37179154B7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C2311-EC8B-4313-AF97-740AA9CCA78B}" type="datetime1">
              <a:rPr lang="en-CA" smtClean="0"/>
              <a:t>2024-10-23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9FB0B0-6FCA-0DBC-E038-32312CF6E7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0F2638-2CFC-89CF-BACC-230F683FBF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F6E4B-531A-42AB-A6BE-5ABAC62FF96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9357348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ure Slide 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11392788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22" y="204095"/>
            <a:ext cx="1947186" cy="350306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661743" y="2032776"/>
            <a:ext cx="3938833" cy="158196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Thank you</a:t>
            </a:r>
            <a:br>
              <a:rPr lang="en-US" dirty="0"/>
            </a:br>
            <a:r>
              <a:rPr lang="en-US" dirty="0">
                <a:solidFill>
                  <a:srgbClr val="00B0F0"/>
                </a:solidFill>
              </a:rPr>
              <a:t>Merci</a:t>
            </a:r>
            <a:endParaRPr lang="en-US" dirty="0"/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661988" y="4493174"/>
            <a:ext cx="3938587" cy="7811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/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 dirty="0"/>
              <a:t>Social Handles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661743" y="4118554"/>
            <a:ext cx="3938587" cy="37462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>
                <a:solidFill>
                  <a:srgbClr val="00B0F0"/>
                </a:solidFill>
              </a:defRPr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0361727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ure Slide 4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11392788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22" y="204095"/>
            <a:ext cx="1947186" cy="350306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661743" y="2032776"/>
            <a:ext cx="3938833" cy="158196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Thank you</a:t>
            </a:r>
            <a:br>
              <a:rPr lang="en-US" dirty="0"/>
            </a:br>
            <a:r>
              <a:rPr lang="en-US" dirty="0">
                <a:solidFill>
                  <a:srgbClr val="00B0F0"/>
                </a:solidFill>
              </a:rPr>
              <a:t>Merci</a:t>
            </a:r>
            <a:endParaRPr lang="en-US" dirty="0"/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661988" y="4493174"/>
            <a:ext cx="3938587" cy="7811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/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 dirty="0"/>
              <a:t>Social Handles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661743" y="4118554"/>
            <a:ext cx="3938587" cy="37462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>
                <a:solidFill>
                  <a:srgbClr val="00B0F0"/>
                </a:solidFill>
              </a:defRPr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6493789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ure 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5" name="Slide Number Placeholder 5"/>
          <p:cNvSpPr txBox="1">
            <a:spLocks/>
          </p:cNvSpPr>
          <p:nvPr userDrawn="1"/>
        </p:nvSpPr>
        <p:spPr>
          <a:xfrm>
            <a:off x="11392788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22" y="204095"/>
            <a:ext cx="1947186" cy="350306"/>
          </a:xfrm>
          <a:prstGeom prst="rect">
            <a:avLst/>
          </a:prstGeom>
        </p:spPr>
      </p:pic>
      <p:sp>
        <p:nvSpPr>
          <p:cNvPr id="7" name="TextBox 6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661743" y="2032776"/>
            <a:ext cx="3938833" cy="158196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Thank you</a:t>
            </a:r>
            <a:br>
              <a:rPr lang="en-US" dirty="0"/>
            </a:br>
            <a:r>
              <a:rPr lang="en-US" dirty="0">
                <a:solidFill>
                  <a:srgbClr val="00B0F0"/>
                </a:solidFill>
              </a:rPr>
              <a:t>Merci</a:t>
            </a:r>
            <a:endParaRPr lang="en-US" dirty="0"/>
          </a:p>
        </p:txBody>
      </p:sp>
      <p:sp>
        <p:nvSpPr>
          <p:cNvPr id="9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661988" y="4493174"/>
            <a:ext cx="3938587" cy="7811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/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 dirty="0"/>
              <a:t>Social Handles</a:t>
            </a:r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661743" y="4118554"/>
            <a:ext cx="3938587" cy="37462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>
                <a:solidFill>
                  <a:srgbClr val="00B0F0"/>
                </a:solidFill>
              </a:defRPr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244933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 txBox="1">
            <a:spLocks/>
          </p:cNvSpPr>
          <p:nvPr userDrawn="1"/>
        </p:nvSpPr>
        <p:spPr>
          <a:xfrm>
            <a:off x="11392788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661743" y="2032776"/>
            <a:ext cx="3938833" cy="158196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84209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yclotr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80145715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IE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98112891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son Hal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4119001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eor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26428322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yclotron Group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320268676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afet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4233324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4C3F6E-2505-E4C1-B42F-BE33F11A08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76708F-D2F8-E9C2-9D30-44742B899B3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D67E4E-5F48-5C74-FF08-0336D4B3E5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D55816-D337-EC48-C6C6-5852B12C51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19325-34DB-4488-B076-2484467AFA0B}" type="datetime1">
              <a:rPr lang="en-CA" smtClean="0"/>
              <a:t>2024-10-23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2F4D79-9070-8C34-E94B-BFD5958ABD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848F51-7206-05C1-2AB7-082117D622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F6E4B-531A-42AB-A6BE-5ABAC62FF96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3549617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udent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95239862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B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6273382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mote Handling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46174052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mote Handling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351401778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mote Handling 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426313723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mote Handling 4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347574080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F NIF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273492346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A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342390074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PH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221940274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AG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41395038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984F5F-0ED5-EA88-C635-601435EB45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84DF1A-F32F-6C3D-EB6D-25603D6552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CA8798A-F317-E1E4-0966-DCF5A86AF2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A1A991F-0007-8358-1A61-670B361BFE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EB9E6E3-63CE-9ED3-9CB8-47739FFECC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0B80F5A-C737-84D1-ADDA-8B00AC1558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99028-47ED-4310-A07A-C8EDD98CDE53}" type="datetime1">
              <a:rPr lang="en-CA" smtClean="0"/>
              <a:t>2024-10-23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64DC91C-9F54-9CA4-C49C-285C5094C6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2AE0973-8D61-3F0C-0A18-0B7A9921EE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F6E4B-531A-42AB-A6BE-5ABAC62FF96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2834284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SIM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400681265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lium Recycling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306973308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-1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54606829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-13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37710980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SCA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284913881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SCANT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274359015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er Tape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355385729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sign Draft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201877189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abbit Lin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202866626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chine Shop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5693089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D1EBA4-0BB1-19C8-133A-E7FD7C5E36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65AE03D-7914-2CE4-48DF-FB05A3B616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5DFF5-090E-4012-AFBD-8F586EE346C4}" type="datetime1">
              <a:rPr lang="en-CA" smtClean="0"/>
              <a:t>2024-10-23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542AF9F-F6A6-2C64-D348-E5C5D851B8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DA1718-D798-A827-17D8-AF53896805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F6E4B-531A-42AB-A6BE-5ABAC62FF96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5796876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rol Room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214108628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rol Room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320444777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rol Room 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429294219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per Clip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8321342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2B6D24D-82AB-1B8D-D248-84CC929CD2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CB2A-EEAB-4B92-BE5B-8D78279ABB6A}" type="datetime1">
              <a:rPr lang="en-CA" smtClean="0"/>
              <a:t>2024-10-23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4D694BD-9F84-B488-F11A-C0BE557532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341B8D-D765-7A6B-5A72-5769B54BA7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F6E4B-531A-42AB-A6BE-5ABAC62FF96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88536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E5311A-ABCE-D926-BACB-3C69C418B5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A4956E-8A23-1D40-5F8E-251A3E23D7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837462-F2D3-2D25-BF0E-4AC91AA445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2C1720-58FB-086D-AFA3-CC050C8E91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31C3E-93E9-4E41-BF5F-0512EC6E1583}" type="datetime1">
              <a:rPr lang="en-CA" smtClean="0"/>
              <a:t>2024-10-23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9F5B57-E3E4-6544-A0E3-B0656E7A6E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B70A05-3664-D8F0-72F5-8A5187C5E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F6E4B-531A-42AB-A6BE-5ABAC62FF96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30193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778BC1-2BD3-FBA6-4992-C789D53A06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E85BACB-C7E2-2E76-D83E-BF3886FD6FE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03F411-D0C0-2B82-ABD7-47C4D19E22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EDCD96-D80A-2D84-BCC5-26FF57BFA1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49299-891D-4980-B6E5-2388184E4A4D}" type="datetime1">
              <a:rPr lang="en-CA" smtClean="0"/>
              <a:t>2024-10-23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5C3DB9-7CDC-8CBF-E553-E143E9DC0F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31292F-1B1D-24FE-E517-552F942B8B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F6E4B-531A-42AB-A6BE-5ABAC62FF96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38919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26.xml"/><Relationship Id="rId18" Type="http://schemas.openxmlformats.org/officeDocument/2006/relationships/slideLayout" Target="../slideLayouts/slideLayout31.xml"/><Relationship Id="rId26" Type="http://schemas.openxmlformats.org/officeDocument/2006/relationships/slideLayout" Target="../slideLayouts/slideLayout39.xml"/><Relationship Id="rId39" Type="http://schemas.openxmlformats.org/officeDocument/2006/relationships/slideLayout" Target="../slideLayouts/slideLayout52.xml"/><Relationship Id="rId21" Type="http://schemas.openxmlformats.org/officeDocument/2006/relationships/slideLayout" Target="../slideLayouts/slideLayout34.xml"/><Relationship Id="rId34" Type="http://schemas.openxmlformats.org/officeDocument/2006/relationships/slideLayout" Target="../slideLayouts/slideLayout47.xml"/><Relationship Id="rId42" Type="http://schemas.openxmlformats.org/officeDocument/2006/relationships/slideLayout" Target="../slideLayouts/slideLayout55.xml"/><Relationship Id="rId47" Type="http://schemas.openxmlformats.org/officeDocument/2006/relationships/slideLayout" Target="../slideLayouts/slideLayout60.xml"/><Relationship Id="rId50" Type="http://schemas.openxmlformats.org/officeDocument/2006/relationships/slideLayout" Target="../slideLayouts/slideLayout63.xml"/><Relationship Id="rId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29.xml"/><Relationship Id="rId29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24.xml"/><Relationship Id="rId24" Type="http://schemas.openxmlformats.org/officeDocument/2006/relationships/slideLayout" Target="../slideLayouts/slideLayout37.xml"/><Relationship Id="rId32" Type="http://schemas.openxmlformats.org/officeDocument/2006/relationships/slideLayout" Target="../slideLayouts/slideLayout45.xml"/><Relationship Id="rId37" Type="http://schemas.openxmlformats.org/officeDocument/2006/relationships/slideLayout" Target="../slideLayouts/slideLayout50.xml"/><Relationship Id="rId40" Type="http://schemas.openxmlformats.org/officeDocument/2006/relationships/slideLayout" Target="../slideLayouts/slideLayout53.xml"/><Relationship Id="rId45" Type="http://schemas.openxmlformats.org/officeDocument/2006/relationships/slideLayout" Target="../slideLayouts/slideLayout58.xml"/><Relationship Id="rId5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8.xml"/><Relationship Id="rId23" Type="http://schemas.openxmlformats.org/officeDocument/2006/relationships/slideLayout" Target="../slideLayouts/slideLayout36.xml"/><Relationship Id="rId28" Type="http://schemas.openxmlformats.org/officeDocument/2006/relationships/slideLayout" Target="../slideLayouts/slideLayout41.xml"/><Relationship Id="rId36" Type="http://schemas.openxmlformats.org/officeDocument/2006/relationships/slideLayout" Target="../slideLayouts/slideLayout49.xml"/><Relationship Id="rId49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23.xml"/><Relationship Id="rId19" Type="http://schemas.openxmlformats.org/officeDocument/2006/relationships/slideLayout" Target="../slideLayouts/slideLayout32.xml"/><Relationship Id="rId31" Type="http://schemas.openxmlformats.org/officeDocument/2006/relationships/slideLayout" Target="../slideLayouts/slideLayout44.xml"/><Relationship Id="rId44" Type="http://schemas.openxmlformats.org/officeDocument/2006/relationships/slideLayout" Target="../slideLayouts/slideLayout57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Relationship Id="rId22" Type="http://schemas.openxmlformats.org/officeDocument/2006/relationships/slideLayout" Target="../slideLayouts/slideLayout35.xml"/><Relationship Id="rId27" Type="http://schemas.openxmlformats.org/officeDocument/2006/relationships/slideLayout" Target="../slideLayouts/slideLayout40.xml"/><Relationship Id="rId30" Type="http://schemas.openxmlformats.org/officeDocument/2006/relationships/slideLayout" Target="../slideLayouts/slideLayout43.xml"/><Relationship Id="rId35" Type="http://schemas.openxmlformats.org/officeDocument/2006/relationships/slideLayout" Target="../slideLayouts/slideLayout48.xml"/><Relationship Id="rId43" Type="http://schemas.openxmlformats.org/officeDocument/2006/relationships/slideLayout" Target="../slideLayouts/slideLayout56.xml"/><Relationship Id="rId48" Type="http://schemas.openxmlformats.org/officeDocument/2006/relationships/slideLayout" Target="../slideLayouts/slideLayout61.xml"/><Relationship Id="rId8" Type="http://schemas.openxmlformats.org/officeDocument/2006/relationships/slideLayout" Target="../slideLayouts/slideLayout21.xml"/><Relationship Id="rId51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25.xml"/><Relationship Id="rId17" Type="http://schemas.openxmlformats.org/officeDocument/2006/relationships/slideLayout" Target="../slideLayouts/slideLayout30.xml"/><Relationship Id="rId25" Type="http://schemas.openxmlformats.org/officeDocument/2006/relationships/slideLayout" Target="../slideLayouts/slideLayout38.xml"/><Relationship Id="rId33" Type="http://schemas.openxmlformats.org/officeDocument/2006/relationships/slideLayout" Target="../slideLayouts/slideLayout46.xml"/><Relationship Id="rId38" Type="http://schemas.openxmlformats.org/officeDocument/2006/relationships/slideLayout" Target="../slideLayouts/slideLayout51.xml"/><Relationship Id="rId46" Type="http://schemas.openxmlformats.org/officeDocument/2006/relationships/slideLayout" Target="../slideLayouts/slideLayout59.xml"/><Relationship Id="rId20" Type="http://schemas.openxmlformats.org/officeDocument/2006/relationships/slideLayout" Target="../slideLayouts/slideLayout33.xml"/><Relationship Id="rId41" Type="http://schemas.openxmlformats.org/officeDocument/2006/relationships/slideLayout" Target="../slideLayouts/slideLayout54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2A05BA0-37EA-2365-DA56-BEC3F6D4C1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0251F1-D951-A8F2-C224-04F9B7388C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B4CDA6-52A6-AC3A-BFC3-ED235A108F9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D85D23-EA49-45D7-9B0A-BC34A2FC84AE}" type="datetime1">
              <a:rPr lang="en-CA" smtClean="0"/>
              <a:t>2024-10-23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ED0877-5064-0219-6293-8218EF5AE3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C52E8E-A547-0A39-E0D1-1AC5B8F012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63F6E4B-531A-42AB-A6BE-5ABAC62FF96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20048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712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09548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  <p:sldLayoutId id="2147483682" r:id="rId21"/>
    <p:sldLayoutId id="2147483683" r:id="rId22"/>
    <p:sldLayoutId id="2147483684" r:id="rId23"/>
    <p:sldLayoutId id="2147483685" r:id="rId24"/>
    <p:sldLayoutId id="2147483686" r:id="rId25"/>
    <p:sldLayoutId id="2147483687" r:id="rId26"/>
    <p:sldLayoutId id="2147483688" r:id="rId27"/>
    <p:sldLayoutId id="2147483689" r:id="rId28"/>
    <p:sldLayoutId id="2147483690" r:id="rId29"/>
    <p:sldLayoutId id="2147483691" r:id="rId30"/>
    <p:sldLayoutId id="2147483692" r:id="rId31"/>
    <p:sldLayoutId id="2147483693" r:id="rId32"/>
    <p:sldLayoutId id="2147483694" r:id="rId33"/>
    <p:sldLayoutId id="2147483695" r:id="rId34"/>
    <p:sldLayoutId id="2147483696" r:id="rId35"/>
    <p:sldLayoutId id="2147483697" r:id="rId36"/>
    <p:sldLayoutId id="2147483698" r:id="rId37"/>
    <p:sldLayoutId id="2147483699" r:id="rId38"/>
    <p:sldLayoutId id="2147483700" r:id="rId39"/>
    <p:sldLayoutId id="2147483701" r:id="rId40"/>
    <p:sldLayoutId id="2147483702" r:id="rId41"/>
    <p:sldLayoutId id="2147483703" r:id="rId42"/>
    <p:sldLayoutId id="2147483704" r:id="rId43"/>
    <p:sldLayoutId id="2147483705" r:id="rId44"/>
    <p:sldLayoutId id="2147483706" r:id="rId45"/>
    <p:sldLayoutId id="2147483707" r:id="rId46"/>
    <p:sldLayoutId id="2147483708" r:id="rId47"/>
    <p:sldLayoutId id="2147483709" r:id="rId48"/>
    <p:sldLayoutId id="2147483710" r:id="rId49"/>
    <p:sldLayoutId id="2147483711" r:id="rId50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html/2405.01529v1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0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0.png"/><Relationship Id="rId3" Type="http://schemas.openxmlformats.org/officeDocument/2006/relationships/image" Target="../media/image77.png"/><Relationship Id="rId7" Type="http://schemas.openxmlformats.org/officeDocument/2006/relationships/image" Target="../media/image530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0.png"/><Relationship Id="rId5" Type="http://schemas.openxmlformats.org/officeDocument/2006/relationships/image" Target="../media/image510.png"/><Relationship Id="rId4" Type="http://schemas.openxmlformats.org/officeDocument/2006/relationships/image" Target="../media/image500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4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hyperlink" Target="https://arxiv.org/abs/1904.05977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png"/><Relationship Id="rId4" Type="http://schemas.openxmlformats.org/officeDocument/2006/relationships/image" Target="../media/image4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dico.cern.ch/event/51276/contributions/2034195" TargetMode="External"/><Relationship Id="rId4" Type="http://schemas.openxmlformats.org/officeDocument/2006/relationships/image" Target="../media/image5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9573" y="2032777"/>
            <a:ext cx="4796243" cy="2082023"/>
          </a:xfrm>
        </p:spPr>
        <p:txBody>
          <a:bodyPr>
            <a:normAutofit/>
          </a:bodyPr>
          <a:lstStyle/>
          <a:p>
            <a:r>
              <a:rPr lang="en-CA" dirty="0"/>
              <a:t>Modelling </a:t>
            </a:r>
            <a:r>
              <a:rPr lang="en-CA" dirty="0" err="1"/>
              <a:t>SiPM</a:t>
            </a:r>
            <a:r>
              <a:rPr lang="en-CA" dirty="0"/>
              <a:t> PDE from the VUV to the IR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4751" y="4114800"/>
            <a:ext cx="4095787" cy="900340"/>
          </a:xfrm>
        </p:spPr>
        <p:txBody>
          <a:bodyPr/>
          <a:lstStyle/>
          <a:p>
            <a:r>
              <a:rPr lang="en-US" dirty="0"/>
              <a:t>Harry Lewis</a:t>
            </a:r>
          </a:p>
          <a:p>
            <a:r>
              <a:rPr lang="en-US" sz="1400" dirty="0"/>
              <a:t>DRD4 collaboration meeting, October 2024</a:t>
            </a:r>
          </a:p>
        </p:txBody>
      </p:sp>
    </p:spTree>
    <p:extLst>
      <p:ext uri="{BB962C8B-B14F-4D97-AF65-F5344CB8AC3E}">
        <p14:creationId xmlns:p14="http://schemas.microsoft.com/office/powerpoint/2010/main" val="2427083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BFED87-0955-9F52-40D7-C911F4C637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5584" y="321152"/>
            <a:ext cx="10515600" cy="1325563"/>
          </a:xfrm>
        </p:spPr>
        <p:txBody>
          <a:bodyPr/>
          <a:lstStyle/>
          <a:p>
            <a:r>
              <a:rPr lang="en-CA" dirty="0">
                <a:solidFill>
                  <a:schemeClr val="accent4"/>
                </a:solidFill>
              </a:rPr>
              <a:t>Modelling PDE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C701CD-274D-506B-95D2-80F6DF79C8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6063" y="1557179"/>
            <a:ext cx="3005281" cy="4351338"/>
          </a:xfrm>
        </p:spPr>
        <p:txBody>
          <a:bodyPr>
            <a:normAutofit fontScale="77500" lnSpcReduction="20000"/>
          </a:bodyPr>
          <a:lstStyle/>
          <a:p>
            <a:pPr>
              <a:buClr>
                <a:schemeClr val="accent4"/>
              </a:buClr>
              <a:buFont typeface="Wingdings" panose="05000000000000000000" pitchFamily="2" charset="2"/>
              <a:buChar char="§"/>
            </a:pPr>
            <a:r>
              <a:rPr lang="en-CA" dirty="0"/>
              <a:t>Model can be extrapolated to accurately reproduce data at VUV wavelengths</a:t>
            </a:r>
          </a:p>
          <a:p>
            <a:pPr>
              <a:buClr>
                <a:schemeClr val="accent4"/>
              </a:buClr>
              <a:buFont typeface="Wingdings" panose="05000000000000000000" pitchFamily="2" charset="2"/>
              <a:buChar char="§"/>
            </a:pPr>
            <a:r>
              <a:rPr lang="en-CA" dirty="0"/>
              <a:t>Change in attenuation length with temperature (https://arxiv.org/abs/2010.15844) fits 163K and RT but not intermediate temps</a:t>
            </a:r>
          </a:p>
          <a:p>
            <a:pPr>
              <a:buClr>
                <a:schemeClr val="accent4"/>
              </a:buClr>
              <a:buFont typeface="Wingdings" panose="05000000000000000000" pitchFamily="2" charset="2"/>
              <a:buChar char="§"/>
            </a:pPr>
            <a:r>
              <a:rPr lang="en-CA" dirty="0"/>
              <a:t>Not fully physical as quantum yield not included, but sensitivity is low at higher overvoltage</a:t>
            </a:r>
          </a:p>
          <a:p>
            <a:endParaRPr lang="en-C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B7F17B-F374-4118-9D90-D46251518F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F6E4B-531A-42AB-A6BE-5ABAC62FF961}" type="slidenum">
              <a:rPr lang="en-CA" smtClean="0"/>
              <a:t>10</a:t>
            </a:fld>
            <a:endParaRPr lang="en-CA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D9F02C1-C4EF-7327-2161-D17E261991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592541" y="1431767"/>
            <a:ext cx="8143875" cy="4476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01121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6F943A-B51D-05E3-39C3-6652E696B0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3437" y="597438"/>
            <a:ext cx="8953827" cy="650329"/>
          </a:xfrm>
        </p:spPr>
        <p:txBody>
          <a:bodyPr>
            <a:normAutofit/>
          </a:bodyPr>
          <a:lstStyle/>
          <a:p>
            <a:r>
              <a:rPr lang="en-CA" sz="3600" b="1" dirty="0">
                <a:solidFill>
                  <a:srgbClr val="00B0F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Quantum yield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CA57F1-4120-CB44-4896-9F7515A175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5928" y="1247767"/>
            <a:ext cx="5579121" cy="4559193"/>
          </a:xfrm>
        </p:spPr>
        <p:txBody>
          <a:bodyPr>
            <a:normAutofit fontScale="70000" lnSpcReduction="20000"/>
          </a:bodyPr>
          <a:lstStyle/>
          <a:p>
            <a:r>
              <a:rPr lang="en-C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High energy photons can produce multiple electron-hole pairs when absorbed in silicon with the average number given by the quantum yield,</a:t>
            </a:r>
            <a:r>
              <a:rPr lang="el-GR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η</a:t>
            </a:r>
            <a:r>
              <a:rPr lang="en-CA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l-GR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λ</a:t>
            </a:r>
            <a:r>
              <a:rPr lang="en-CA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CA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C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Increases above 1 at UV wavelengths</a:t>
            </a:r>
          </a:p>
          <a:p>
            <a:r>
              <a:rPr lang="en-C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PDE of an </a:t>
            </a:r>
            <a:r>
              <a:rPr lang="en-CA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SiPM</a:t>
            </a:r>
            <a:r>
              <a:rPr lang="en-C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at these wavelengths </a:t>
            </a:r>
            <a:r>
              <a:rPr lang="en-CA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will vary probabilistically</a:t>
            </a:r>
          </a:p>
          <a:p>
            <a:endParaRPr lang="en-CA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C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Understanding yield is relevant to:</a:t>
            </a:r>
          </a:p>
          <a:p>
            <a:pPr lvl="1"/>
            <a:r>
              <a:rPr lang="en-C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Accurate counting of UV photons using </a:t>
            </a:r>
            <a:r>
              <a:rPr lang="en-CA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SiPMs</a:t>
            </a:r>
            <a:r>
              <a:rPr lang="en-C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or other single-photon silicon detectors</a:t>
            </a:r>
          </a:p>
          <a:p>
            <a:pPr lvl="1"/>
            <a:r>
              <a:rPr lang="en-C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Direct detection of light dark matter in semiconductors</a:t>
            </a:r>
          </a:p>
          <a:p>
            <a:pPr lvl="1"/>
            <a:r>
              <a:rPr lang="en-C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Assessing performance of high efficiency photodetectors (</a:t>
            </a:r>
            <a:r>
              <a:rPr lang="en-CA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eg</a:t>
            </a:r>
            <a:r>
              <a:rPr lang="en-C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black silicon PDs)</a:t>
            </a:r>
          </a:p>
          <a:p>
            <a:r>
              <a:rPr lang="en-C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Pair creation probabilities have been modelled, but not experimentally verified</a:t>
            </a:r>
          </a:p>
          <a:p>
            <a:endParaRPr lang="en-CA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1C19A9C-4069-8F37-5EF9-AF84C954025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507738" y="205646"/>
            <a:ext cx="4597987" cy="2854960"/>
          </a:xfrm>
          <a:prstGeom prst="rect">
            <a:avLst/>
          </a:prstGeom>
        </p:spPr>
      </p:pic>
      <p:pic>
        <p:nvPicPr>
          <p:cNvPr id="6" name="Picture 5" descr="A graph of a diagram&#10;&#10;Description automatically generated with medium confidence">
            <a:extLst>
              <a:ext uri="{FF2B5EF4-FFF2-40B4-BE49-F238E27FC236}">
                <a16:creationId xmlns:a16="http://schemas.microsoft.com/office/drawing/2014/main" id="{A76B13DB-D813-66C3-BBE9-6464BE6DE4B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9759" y="3060606"/>
            <a:ext cx="4995009" cy="367114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D8D3A97-2137-D157-0386-8A7101A9CB54}"/>
              </a:ext>
            </a:extLst>
          </p:cNvPr>
          <p:cNvSpPr txBox="1"/>
          <p:nvPr/>
        </p:nvSpPr>
        <p:spPr>
          <a:xfrm>
            <a:off x="5845049" y="6334780"/>
            <a:ext cx="3317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/>
              <a:t>Ramanathan </a:t>
            </a:r>
            <a:r>
              <a:rPr lang="en-CA" sz="1400" i="1" dirty="0"/>
              <a:t>et al. </a:t>
            </a:r>
            <a:r>
              <a:rPr lang="en-CA" sz="1400" dirty="0"/>
              <a:t>https://arxiv.org/pdf/2004.10709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B644BB3-FCAB-3CB5-96E2-C88BD485AF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F6E4B-531A-42AB-A6BE-5ABAC62FF961}" type="slidenum">
              <a:rPr lang="en-CA" smtClean="0"/>
              <a:t>11</a:t>
            </a:fld>
            <a:endParaRPr lang="en-CA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65566D69-A802-D607-C30E-68EFA29F3BA0}"/>
                  </a:ext>
                </a:extLst>
              </p:cNvPr>
              <p:cNvSpPr txBox="1"/>
              <p:nvPr/>
            </p:nvSpPr>
            <p:spPr>
              <a:xfrm>
                <a:off x="3939207" y="5828520"/>
                <a:ext cx="1435714" cy="8640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l-GR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η</m:t>
                      </m:r>
                      <m:r>
                        <a:rPr lang="en-CA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&lt;∞</m:t>
                          </m:r>
                        </m:sup>
                        <m:e>
                          <m:sSub>
                            <m:sSubPr>
                              <m:ctrlPr>
                                <a:rPr lang="en-CA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𝑛𝑃</m:t>
                              </m:r>
                            </m:e>
                            <m:sub>
                              <m:r>
                                <a:rPr lang="en-CA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CA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65566D69-A802-D607-C30E-68EFA29F3B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9207" y="5828520"/>
                <a:ext cx="1435714" cy="86408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A521E19-EC17-BDBA-C851-B9CA00D85E79}"/>
              </a:ext>
            </a:extLst>
          </p:cNvPr>
          <p:cNvCxnSpPr/>
          <p:nvPr/>
        </p:nvCxnSpPr>
        <p:spPr>
          <a:xfrm flipV="1">
            <a:off x="5212080" y="3849624"/>
            <a:ext cx="3108960" cy="231472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1121AE0-68AD-A271-9889-4F3A165A7E4C}"/>
              </a:ext>
            </a:extLst>
          </p:cNvPr>
          <p:cNvCxnSpPr>
            <a:cxnSpLocks/>
            <a:stCxn id="4" idx="3"/>
          </p:cNvCxnSpPr>
          <p:nvPr/>
        </p:nvCxnSpPr>
        <p:spPr>
          <a:xfrm flipV="1">
            <a:off x="5374921" y="4184073"/>
            <a:ext cx="3685952" cy="207648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04705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62082C-AFD1-0838-2B7F-96EBBD5545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811" y="260408"/>
            <a:ext cx="8953827" cy="650329"/>
          </a:xfrm>
        </p:spPr>
        <p:txBody>
          <a:bodyPr>
            <a:normAutofit/>
          </a:bodyPr>
          <a:lstStyle/>
          <a:p>
            <a:r>
              <a:rPr lang="en-CA" sz="2800" b="1" dirty="0">
                <a:solidFill>
                  <a:srgbClr val="00B0F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Measuring quantum yield using </a:t>
            </a:r>
            <a:r>
              <a:rPr lang="en-CA" sz="2800" b="1" dirty="0" err="1">
                <a:solidFill>
                  <a:srgbClr val="00B0F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SiPMs</a:t>
            </a:r>
            <a:endParaRPr lang="en-CA" sz="2800" b="1" dirty="0">
              <a:solidFill>
                <a:srgbClr val="00B0F0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85F8AEC-8B63-E234-F9CB-B4D43832DBC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31219" y="910737"/>
                <a:ext cx="6374381" cy="5305336"/>
              </a:xfrm>
            </p:spPr>
            <p:txBody>
              <a:bodyPr>
                <a:normAutofit/>
              </a:bodyPr>
              <a:lstStyle/>
              <a:p>
                <a:r>
                  <a:rPr lang="en-CA" sz="20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Higher quantum yield results in higher PDE: more electrons generated &gt;&gt; more trials to start an avalanche</a:t>
                </a:r>
              </a:p>
              <a:p>
                <a:endParaRPr lang="en-CA" sz="200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r>
                  <a:rPr lang="en-CA" sz="20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Considering only e-initiated avalanches:</a:t>
                </a:r>
              </a:p>
              <a:p>
                <a14:m>
                  <m:oMath xmlns:m="http://schemas.openxmlformats.org/officeDocument/2006/math">
                    <m:r>
                      <a:rPr lang="en-CA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@</m:t>
                    </m:r>
                    <m:r>
                      <m:rPr>
                        <m:nor/>
                      </m:rPr>
                      <a:rPr lang="el-GR" sz="20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η</m:t>
                    </m:r>
                    <m:r>
                      <m:rPr>
                        <m:nor/>
                      </m:rPr>
                      <a:rPr lang="en-CA" sz="20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=1:</m:t>
                    </m:r>
                    <m:r>
                      <a:rPr lang="en-CA" sz="2000" i="1" dirty="0"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 </m:t>
                    </m:r>
                    <m:r>
                      <a:rPr lang="en-CA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𝑅</m:t>
                    </m:r>
                    <m:r>
                      <m:rPr>
                        <m:nor/>
                      </m:rPr>
                      <a:rPr lang="en-CA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=</m:t>
                    </m:r>
                    <m:r>
                      <a:rPr lang="en-CA" sz="2000" b="0" i="1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 </m:t>
                    </m:r>
                    <m:r>
                      <m:rPr>
                        <m:sty m:val="p"/>
                      </m:rPr>
                      <a:rPr lang="el-GR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ϕ</m:t>
                    </m:r>
                    <m:r>
                      <a:rPr lang="en-CA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CA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𝐹𝐹</m:t>
                    </m:r>
                    <m:sSub>
                      <m:sSubPr>
                        <m:ctrlPr>
                          <a:rPr lang="en-CA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en-CA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  <m:r>
                          <a:rPr lang="en-CA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en-CA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  <m:r>
                          <m:rPr>
                            <m:sty m:val="p"/>
                          </m:rPr>
                          <a:rPr lang="en-CA" sz="2000" b="0" i="0" baseline="-250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  <m:r>
                          <a:rPr lang="en-CA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en-CA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CA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endParaRPr lang="en-CA" sz="200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CA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@</m:t>
                    </m:r>
                    <m:r>
                      <m:rPr>
                        <m:nor/>
                      </m:rPr>
                      <a:rPr lang="el-GR" sz="20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η</m:t>
                    </m:r>
                    <m:r>
                      <m:rPr>
                        <m:nor/>
                      </m:rPr>
                      <a:rPr lang="en-CA" sz="2000" b="0" i="0" dirty="0" smtClean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&gt;</m:t>
                    </m:r>
                    <m:r>
                      <m:rPr>
                        <m:nor/>
                      </m:rPr>
                      <a:rPr lang="en-CA" sz="20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1:</m:t>
                    </m:r>
                    <m:r>
                      <a:rPr lang="en-CA" sz="2000" b="0" i="1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 </m:t>
                    </m:r>
                    <m:r>
                      <a:rPr lang="en-CA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𝑅</m:t>
                    </m:r>
                    <m:r>
                      <a:rPr lang="en-CA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CA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CA" sz="2000" i="1" dirty="0"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 </m:t>
                    </m:r>
                    <m:r>
                      <m:rPr>
                        <m:sty m:val="p"/>
                      </m:rPr>
                      <a:rPr lang="el-GR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ϕ</m:t>
                    </m:r>
                    <m:r>
                      <a:rPr lang="en-CA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CA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𝐹𝐹</m:t>
                    </m:r>
                    <m:r>
                      <a:rPr lang="en-CA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CA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  <m:r>
                      <a:rPr lang="en-CA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CA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𝑃</m:t>
                    </m:r>
                    <m:r>
                      <m:rPr>
                        <m:sty m:val="p"/>
                      </m:rPr>
                      <a:rPr lang="en-CA" sz="2000" baseline="-25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x</m:t>
                    </m:r>
                    <m:r>
                      <a:rPr lang="en-CA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nary>
                      <m:naryPr>
                        <m:chr m:val="∑"/>
                        <m:ctrlPr>
                          <a:rPr lang="en-CA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CA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  <m:r>
                          <a:rPr lang="en-CA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CA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  <m:r>
                          <a:rPr lang="en-CA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&lt;∞</m:t>
                        </m:r>
                      </m:sup>
                      <m:e>
                        <m:sSub>
                          <m:sSubPr>
                            <m:ctrlPr>
                              <a:rPr lang="en-CA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CA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r>
                          <a:rPr lang="en-CA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(1−</m:t>
                        </m:r>
                      </m:e>
                    </m:nary>
                    <m:sSup>
                      <m:sSupPr>
                        <m:ctrlPr>
                          <a:rPr lang="en-CA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CA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CA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1−</m:t>
                            </m:r>
                            <m:sSub>
                              <m:sSubPr>
                                <m:ctrlPr>
                                  <a:rPr lang="en-CA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CA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𝑃</m:t>
                                </m:r>
                              </m:e>
                              <m:sub>
                                <m:r>
                                  <a:rPr lang="en-CA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𝑎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CA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p>
                    </m:sSup>
                    <m:r>
                      <a:rPr lang="en-CA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CA" sz="20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endParaRPr lang="en-CA" sz="20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endParaRPr lang="en-CA" sz="20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endParaRPr lang="en-CA" sz="20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r>
                  <a:rPr lang="en-CA" sz="20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We can measure rate of photon detection events, proportional to PDE – </a:t>
                </a:r>
                <a:r>
                  <a:rPr lang="en-CA" sz="2000" b="1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we are interested in the shape of this curve with respect to overvoltage</a:t>
                </a:r>
              </a:p>
              <a:p>
                <a:pPr marL="0" indent="0">
                  <a:buNone/>
                </a:pPr>
                <a:r>
                  <a:rPr lang="en-CA" sz="200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 </a:t>
                </a:r>
              </a:p>
              <a:p>
                <a:endParaRPr lang="en-CA" sz="200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CA" sz="200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CA" sz="1800" baseline="-250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85F8AEC-8B63-E234-F9CB-B4D43832DBC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31219" y="910737"/>
                <a:ext cx="6374381" cy="5305336"/>
              </a:xfrm>
              <a:blipFill>
                <a:blip r:embed="rId2"/>
                <a:stretch>
                  <a:fillRect l="-860" t="-1148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>
            <a:extLst>
              <a:ext uri="{FF2B5EF4-FFF2-40B4-BE49-F238E27FC236}">
                <a16:creationId xmlns:a16="http://schemas.microsoft.com/office/drawing/2014/main" id="{C962062A-498E-8FAB-1BD8-761BB7F6D6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458" r="7458"/>
          <a:stretch/>
        </p:blipFill>
        <p:spPr>
          <a:xfrm>
            <a:off x="6190109" y="1138150"/>
            <a:ext cx="5921442" cy="4038119"/>
          </a:xfrm>
          <a:prstGeom prst="rect">
            <a:avLst/>
          </a:prstGeom>
        </p:spPr>
      </p:pic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BF7698DA-3A42-AB87-6DED-9A5235A14A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F6E4B-531A-42AB-A6BE-5ABAC62FF961}" type="slidenum">
              <a:rPr lang="en-CA" smtClean="0"/>
              <a:t>12</a:t>
            </a:fld>
            <a:endParaRPr lang="en-CA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34A9C1E-95AD-675B-AF7D-1984E3DE615A}"/>
              </a:ext>
            </a:extLst>
          </p:cNvPr>
          <p:cNvCxnSpPr>
            <a:cxnSpLocks/>
          </p:cNvCxnSpPr>
          <p:nvPr/>
        </p:nvCxnSpPr>
        <p:spPr>
          <a:xfrm flipH="1" flipV="1">
            <a:off x="4876800" y="3160705"/>
            <a:ext cx="508000" cy="57078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CCAF2C8F-41A4-A703-4813-08BBEA4A4C47}"/>
              </a:ext>
            </a:extLst>
          </p:cNvPr>
          <p:cNvSpPr txBox="1"/>
          <p:nvPr/>
        </p:nvSpPr>
        <p:spPr>
          <a:xfrm>
            <a:off x="5288873" y="3700790"/>
            <a:ext cx="15609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/>
              <a:t>Gross probability of avalanche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13AEE5D-4F90-1B51-DCFA-E7C267E1C8A9}"/>
              </a:ext>
            </a:extLst>
          </p:cNvPr>
          <p:cNvSpPr txBox="1"/>
          <p:nvPr/>
        </p:nvSpPr>
        <p:spPr>
          <a:xfrm>
            <a:off x="5058688" y="1884341"/>
            <a:ext cx="156094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/>
              <a:t>Probability of avalanche per primary electron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6230010-1705-7307-E29B-B2957B7B22AE}"/>
              </a:ext>
            </a:extLst>
          </p:cNvPr>
          <p:cNvCxnSpPr>
            <a:cxnSpLocks/>
            <a:stCxn id="9" idx="1"/>
          </p:cNvCxnSpPr>
          <p:nvPr/>
        </p:nvCxnSpPr>
        <p:spPr>
          <a:xfrm flipH="1">
            <a:off x="3796145" y="2253673"/>
            <a:ext cx="1262543" cy="27709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18122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graph of a number of objects&#10;&#10;Description automatically generated">
            <a:extLst>
              <a:ext uri="{FF2B5EF4-FFF2-40B4-BE49-F238E27FC236}">
                <a16:creationId xmlns:a16="http://schemas.microsoft.com/office/drawing/2014/main" id="{1902CF2B-04F3-F1F5-DA99-B424EFCC3F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661" y="3225266"/>
            <a:ext cx="5326988" cy="363273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80A2814-773C-14F1-0B48-F467810B93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66691" y="796294"/>
            <a:ext cx="6225309" cy="424533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E62082C-AFD1-0838-2B7F-96EBBD5545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704" y="318420"/>
            <a:ext cx="9671478" cy="650329"/>
          </a:xfrm>
        </p:spPr>
        <p:txBody>
          <a:bodyPr>
            <a:noAutofit/>
          </a:bodyPr>
          <a:lstStyle/>
          <a:p>
            <a:r>
              <a:rPr lang="en-CA" sz="2800" b="1" dirty="0">
                <a:solidFill>
                  <a:srgbClr val="00B0F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The saturation of PDE - determining the probability distribution of </a:t>
            </a:r>
            <a:r>
              <a:rPr lang="el-GR" sz="2800" b="1" i="1" dirty="0">
                <a:solidFill>
                  <a:srgbClr val="00B0F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η</a:t>
            </a:r>
            <a:endParaRPr lang="en-CA" sz="2800" b="1" dirty="0">
              <a:solidFill>
                <a:srgbClr val="00B0F0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85F8AEC-8B63-E234-F9CB-B4D43832DBC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99774" y="563172"/>
                <a:ext cx="5172537" cy="4183411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en-CA" sz="18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CA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CA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CA" sz="2000" baseline="-250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CA" sz="20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= 1 at high overvoltage</a:t>
                </a:r>
              </a:p>
              <a:p>
                <a14:m>
                  <m:oMath xmlns:m="http://schemas.openxmlformats.org/officeDocument/2006/math">
                    <m:r>
                      <a:rPr lang="en-CA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𝑅</m:t>
                    </m:r>
                    <m:r>
                      <m:rPr>
                        <m:nor/>
                      </m:rPr>
                      <a:rPr lang="en-CA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=</m:t>
                    </m:r>
                    <m:r>
                      <a:rPr lang="en-CA" sz="2000" b="0" i="1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 </m:t>
                    </m:r>
                    <m:r>
                      <m:rPr>
                        <m:sty m:val="p"/>
                      </m:rPr>
                      <a:rPr lang="el-GR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ϕ</m:t>
                    </m:r>
                    <m:r>
                      <a:rPr lang="en-CA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CA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𝐹𝐹</m:t>
                    </m:r>
                  </m:oMath>
                </a14:m>
                <a:r>
                  <a:rPr lang="en-CA" sz="20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CA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</m:oMath>
                </a14:m>
                <a:r>
                  <a:rPr lang="en-CA" sz="2000" i="1" dirty="0">
                    <a:latin typeface="Cambria Math" panose="02040503050406030204" pitchFamily="18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T</a:t>
                </a:r>
                <a:r>
                  <a:rPr lang="en-CA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CA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</m:oMath>
                </a14:m>
                <a:r>
                  <a:rPr lang="en-CA" sz="2000" i="1" dirty="0">
                    <a:latin typeface="Cambria Math" panose="02040503050406030204" pitchFamily="18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P</a:t>
                </a:r>
                <a:r>
                  <a:rPr lang="en-CA" sz="2000" baseline="-25000" dirty="0">
                    <a:latin typeface="Cambria Math" panose="02040503050406030204" pitchFamily="18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x</a:t>
                </a:r>
                <a:endParaRPr lang="en-CA" sz="2000" dirty="0">
                  <a:latin typeface="Cambria Math" panose="02040503050406030204" pitchFamily="18" charset="0"/>
                  <a:ea typeface="Cambria Math" panose="02040503050406030204" pitchFamily="18" charset="0"/>
                  <a:cs typeface="Calibri" panose="020F0502020204030204" pitchFamily="34" charset="0"/>
                </a:endParaRPr>
              </a:p>
              <a:p>
                <a:r>
                  <a:rPr lang="en-CA" sz="20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Normalized rate </a:t>
                </a:r>
                <a:r>
                  <a:rPr lang="el-GR" sz="2000" i="1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ρ</a:t>
                </a:r>
                <a:r>
                  <a:rPr lang="en-CA" sz="20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cancels all terms other than probability of avalanche</a:t>
                </a:r>
              </a:p>
              <a:p>
                <a14:m>
                  <m:oMath xmlns:m="http://schemas.openxmlformats.org/officeDocument/2006/math">
                    <m:r>
                      <a:rPr lang="en-CA" sz="20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@</m:t>
                    </m:r>
                    <m:r>
                      <m:rPr>
                        <m:nor/>
                      </m:rPr>
                      <a:rPr lang="el-GR" sz="20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η</m:t>
                    </m:r>
                    <m:r>
                      <m:rPr>
                        <m:nor/>
                      </m:rPr>
                      <a:rPr lang="en-CA" sz="20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=1:</m:t>
                    </m:r>
                  </m:oMath>
                </a14:m>
                <a:r>
                  <a:rPr lang="en-CA" sz="20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CA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CA" sz="2000" baseline="-250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,</a:t>
                </a:r>
                <a:r>
                  <a:rPr lang="en-CA" sz="20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CA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@</m:t>
                    </m:r>
                    <m:r>
                      <m:rPr>
                        <m:nor/>
                      </m:rPr>
                      <a:rPr lang="el-GR" sz="20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η</m:t>
                    </m:r>
                    <m:r>
                      <m:rPr>
                        <m:nor/>
                      </m:rPr>
                      <a:rPr lang="en-CA" sz="2000" b="0" i="0" dirty="0" smtClean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&gt;</m:t>
                    </m:r>
                    <m:r>
                      <m:rPr>
                        <m:nor/>
                      </m:rPr>
                      <a:rPr lang="en-CA" sz="20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1:</m:t>
                    </m:r>
                    <m:nary>
                      <m:naryPr>
                        <m:chr m:val="∑"/>
                        <m:ctrlPr>
                          <a:rPr lang="en-CA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CA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  <m:r>
                          <a:rPr lang="en-CA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CA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  <m:r>
                          <a:rPr lang="en-CA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&lt;∞</m:t>
                        </m:r>
                      </m:sup>
                      <m:e>
                        <m:sSub>
                          <m:sSubPr>
                            <m:ctrlPr>
                              <a:rPr lang="en-CA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CA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r>
                          <a:rPr lang="en-CA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(1−</m:t>
                        </m:r>
                      </m:e>
                    </m:nary>
                    <m:sSup>
                      <m:sSupPr>
                        <m:ctrlPr>
                          <a:rPr lang="en-CA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CA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CA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1−</m:t>
                            </m:r>
                            <m:sSub>
                              <m:sSubPr>
                                <m:ctrlPr>
                                  <a:rPr lang="en-CA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CA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𝑃</m:t>
                                </m:r>
                              </m:e>
                              <m:sub>
                                <m:r>
                                  <a:rPr lang="en-CA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𝑎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CA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p>
                    </m:sSup>
                    <m:r>
                      <a:rPr lang="en-CA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CA" sz="20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r>
                  <a:rPr lang="en-CA" sz="20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Using a long wavelength to get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CA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CA" sz="2000" baseline="-250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CA" sz="20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, we can fit to this curve to get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CA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CA" sz="20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for various values of </a:t>
                </a:r>
                <a:r>
                  <a:rPr lang="en-CA" sz="2000" i="1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n</a:t>
                </a:r>
                <a:endParaRPr lang="en-CA" sz="20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endParaRPr lang="en-CA" sz="1800" baseline="-250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endParaRPr lang="en-CA" sz="20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85F8AEC-8B63-E234-F9CB-B4D43832DBC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99774" y="563172"/>
                <a:ext cx="5172537" cy="4183411"/>
              </a:xfrm>
              <a:blipFill>
                <a:blip r:embed="rId4"/>
                <a:stretch>
                  <a:fillRect l="-1060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3553C0-000E-558C-D4FF-02892B975D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F6E4B-531A-42AB-A6BE-5ABAC62FF961}" type="slidenum">
              <a:rPr lang="en-CA" smtClean="0"/>
              <a:t>13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843592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62082C-AFD1-0838-2B7F-96EBBD5545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26" y="292471"/>
            <a:ext cx="8953827" cy="650329"/>
          </a:xfrm>
        </p:spPr>
        <p:txBody>
          <a:bodyPr>
            <a:normAutofit/>
          </a:bodyPr>
          <a:lstStyle/>
          <a:p>
            <a:r>
              <a:rPr lang="en-CA" sz="2800" b="1" dirty="0">
                <a:solidFill>
                  <a:srgbClr val="00B0F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Interpretation of results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C533C2A-D0D7-5DA2-BA78-A4EF463A72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300" y="2521978"/>
            <a:ext cx="6080700" cy="4146724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5F8AEC-8B63-E234-F9CB-B4D43832DB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4122" y="1013739"/>
            <a:ext cx="11183250" cy="1815972"/>
          </a:xfrm>
        </p:spPr>
        <p:txBody>
          <a:bodyPr>
            <a:normAutofit lnSpcReduction="10000"/>
          </a:bodyPr>
          <a:lstStyle/>
          <a:p>
            <a:r>
              <a:rPr lang="en-CA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Measurement has been done for two different devices, results are consistent</a:t>
            </a:r>
          </a:p>
          <a:p>
            <a:r>
              <a:rPr lang="en-CA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Results indicate higher pair creation energies than are modelled in the literature</a:t>
            </a:r>
          </a:p>
          <a:p>
            <a:r>
              <a:rPr lang="en-CA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Negligible probability of producing 3 e-h pairs at maximum energy measured (7.7eV)</a:t>
            </a:r>
          </a:p>
          <a:p>
            <a:r>
              <a:rPr lang="en-CA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Auxiliary method using IV measurements gives matching results, results match performance of black Si PDs (QE 130% @200nm)</a:t>
            </a:r>
          </a:p>
          <a:p>
            <a:pPr marL="0" indent="0">
              <a:buNone/>
            </a:pPr>
            <a:endParaRPr lang="en-CA" sz="1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CA" sz="1800" baseline="-25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Picture 7" descr="A graph of a number of different types of light&#10;&#10;Description automatically generated with medium confidence">
            <a:extLst>
              <a:ext uri="{FF2B5EF4-FFF2-40B4-BE49-F238E27FC236}">
                <a16:creationId xmlns:a16="http://schemas.microsoft.com/office/drawing/2014/main" id="{58AEA764-64B7-8533-E98D-C96CD3C2E7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7176" y="2519668"/>
            <a:ext cx="6080702" cy="4146725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8ADC88-1E83-E519-606A-0FB264EA35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82535" y="6382966"/>
            <a:ext cx="2743200" cy="365125"/>
          </a:xfrm>
        </p:spPr>
        <p:txBody>
          <a:bodyPr/>
          <a:lstStyle/>
          <a:p>
            <a:fld id="{863F6E4B-531A-42AB-A6BE-5ABAC62FF961}" type="slidenum">
              <a:rPr lang="en-CA" smtClean="0"/>
              <a:t>14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3230751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80A2814-773C-14F1-0B48-F467810B93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880369" y="927423"/>
            <a:ext cx="6959344" cy="474591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E62082C-AFD1-0838-2B7F-96EBBD5545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471" y="602259"/>
            <a:ext cx="8953827" cy="650329"/>
          </a:xfrm>
        </p:spPr>
        <p:txBody>
          <a:bodyPr>
            <a:normAutofit/>
          </a:bodyPr>
          <a:lstStyle/>
          <a:p>
            <a:r>
              <a:rPr lang="en-CA" sz="2800" b="1" dirty="0">
                <a:solidFill>
                  <a:srgbClr val="00B0F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Interpretation of results</a:t>
            </a:r>
            <a:endParaRPr lang="en-CA" sz="2800" dirty="0">
              <a:solidFill>
                <a:srgbClr val="00B0F0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5F8AEC-8B63-E234-F9CB-B4D43832DB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928" y="927423"/>
            <a:ext cx="4329441" cy="453373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CA" sz="1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CA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Our measured </a:t>
            </a:r>
            <a:r>
              <a:rPr lang="el-GR" sz="20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η</a:t>
            </a:r>
            <a:r>
              <a:rPr lang="en-CA" sz="20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CA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is significantly lower than previously measured data – indicating higher pair creation energies than for high energy depositions (</a:t>
            </a:r>
            <a:r>
              <a:rPr lang="en-CA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eg</a:t>
            </a:r>
            <a:r>
              <a:rPr lang="en-CA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X-rays)</a:t>
            </a:r>
          </a:p>
          <a:p>
            <a:r>
              <a:rPr lang="en-CA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Measurement could be extended to ~10eV/125nm with an appropriate light source </a:t>
            </a:r>
          </a:p>
          <a:p>
            <a:r>
              <a:rPr lang="en-CA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Expected to have implications for physics reach of dark matter experiments using direct detection in silicon</a:t>
            </a:r>
          </a:p>
          <a:p>
            <a:r>
              <a:rPr lang="en-CA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More information available at https://arxiv.org/abs/2410.13033</a:t>
            </a:r>
          </a:p>
          <a:p>
            <a:endParaRPr lang="en-CA"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CA"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CA" sz="1800" baseline="-25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A6EA82-61BA-B227-DD39-3F2B43D733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F6E4B-531A-42AB-A6BE-5ABAC62FF961}" type="slidenum">
              <a:rPr lang="en-CA" smtClean="0"/>
              <a:t>15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579024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62082C-AFD1-0838-2B7F-96EBBD5545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471" y="602259"/>
            <a:ext cx="8953827" cy="650329"/>
          </a:xfrm>
        </p:spPr>
        <p:txBody>
          <a:bodyPr>
            <a:normAutofit/>
          </a:bodyPr>
          <a:lstStyle/>
          <a:p>
            <a:r>
              <a:rPr lang="en-CA" sz="2800" b="1" dirty="0">
                <a:solidFill>
                  <a:srgbClr val="00B0F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Unanswered questions</a:t>
            </a:r>
            <a:endParaRPr lang="en-CA" sz="2800" dirty="0">
              <a:solidFill>
                <a:srgbClr val="00B0F0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5F8AEC-8B63-E234-F9CB-B4D43832DB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928" y="927423"/>
            <a:ext cx="8953827" cy="453373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CA" sz="1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CA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How does reduced QY affect experiment sensitivity?</a:t>
            </a:r>
          </a:p>
          <a:p>
            <a:r>
              <a:rPr lang="en-CA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Full picture of temperature dependence of PDE is still unclear – this is most critical as recent work has shown significant (20%!) PDE drop at LN2 temperature (</a:t>
            </a:r>
            <a:r>
              <a:rPr lang="en-CA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eg</a:t>
            </a:r>
            <a:r>
              <a:rPr lang="en-CA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CA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3"/>
              </a:rPr>
              <a:t>https://arxiv.org/html/2405.01529v1</a:t>
            </a:r>
            <a:r>
              <a:rPr lang="en-CA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– key takeaway here is that temperature dependence of optical constants may come in to play</a:t>
            </a:r>
          </a:p>
          <a:p>
            <a:r>
              <a:rPr lang="en-CA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Accounting for border effects – PDE measurements for VUV4 do not stack up with calculated transmission and a P</a:t>
            </a:r>
            <a:r>
              <a:rPr lang="en-CA" sz="2000" baseline="-2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 </a:t>
            </a:r>
            <a:r>
              <a:rPr lang="en-CA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that saturates to 1, probably fill factor is effectively less than HPK specification</a:t>
            </a:r>
          </a:p>
          <a:p>
            <a:endParaRPr lang="en-CA"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CA" sz="1800" baseline="-25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A6EA82-61BA-B227-DD39-3F2B43D733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F6E4B-531A-42AB-A6BE-5ABAC62FF961}" type="slidenum">
              <a:rPr lang="en-CA" smtClean="0"/>
              <a:t>16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156946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61988" y="4493174"/>
            <a:ext cx="3938587" cy="304113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Follow us </a:t>
            </a:r>
            <a:r>
              <a:rPr lang="en-US" b="1" dirty="0"/>
              <a:t>@TRIUMFLab</a:t>
            </a:r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1743" y="4118554"/>
            <a:ext cx="3938587" cy="374620"/>
          </a:xfrm>
        </p:spPr>
        <p:txBody>
          <a:bodyPr/>
          <a:lstStyle/>
          <a:p>
            <a:r>
              <a:rPr lang="en-US" dirty="0"/>
              <a:t>www.triumf.ca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696" y="4932943"/>
            <a:ext cx="411480" cy="41148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1549" y="4935991"/>
            <a:ext cx="408432" cy="40843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1354" y="4932943"/>
            <a:ext cx="411480" cy="41148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1159" y="4932943"/>
            <a:ext cx="411480" cy="411480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661743" y="2032776"/>
            <a:ext cx="3938833" cy="1581961"/>
          </a:xfrm>
        </p:spPr>
        <p:txBody>
          <a:bodyPr/>
          <a:lstStyle/>
          <a:p>
            <a:r>
              <a:rPr lang="en-US" dirty="0"/>
              <a:t>Thank you</a:t>
            </a:r>
            <a:br>
              <a:rPr lang="en-US" dirty="0"/>
            </a:br>
            <a:r>
              <a:rPr lang="en-US" dirty="0">
                <a:solidFill>
                  <a:srgbClr val="00B0F0"/>
                </a:solidFill>
              </a:rPr>
              <a:t>Merci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23598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62082C-AFD1-0838-2B7F-96EBBD5545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471" y="602259"/>
            <a:ext cx="8953827" cy="650329"/>
          </a:xfrm>
        </p:spPr>
        <p:txBody>
          <a:bodyPr>
            <a:normAutofit/>
          </a:bodyPr>
          <a:lstStyle/>
          <a:p>
            <a:r>
              <a:rPr lang="en-CA" sz="3600" b="1" dirty="0">
                <a:solidFill>
                  <a:srgbClr val="00B0F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Front-side losses</a:t>
            </a:r>
            <a:endParaRPr lang="en-CA" sz="3600" dirty="0">
              <a:solidFill>
                <a:srgbClr val="00B0F0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5F8AEC-8B63-E234-F9CB-B4D43832DB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928" y="927423"/>
            <a:ext cx="4329441" cy="453373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CA" sz="1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CA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HPK VUV4 does not show internal losses even with short attenuation length, FBK VUV-HD3 shows significant loss</a:t>
            </a:r>
          </a:p>
          <a:p>
            <a:r>
              <a:rPr lang="en-CA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Need to account for border effects – PDE measurements for VUV4 show P</a:t>
            </a:r>
            <a:r>
              <a:rPr lang="en-CA" sz="2000" baseline="-2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CA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saturating below 1 – more likely this is due to the fill factor being effectively lower than stated value</a:t>
            </a:r>
          </a:p>
          <a:p>
            <a:endParaRPr lang="en-CA"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CA"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CA" sz="1800" baseline="-25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A6EA82-61BA-B227-DD39-3F2B43D733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F6E4B-531A-42AB-A6BE-5ABAC62FF961}" type="slidenum">
              <a:rPr lang="en-CA" smtClean="0"/>
              <a:t>18</a:t>
            </a:fld>
            <a:endParaRPr lang="en-CA"/>
          </a:p>
        </p:txBody>
      </p:sp>
      <p:pic>
        <p:nvPicPr>
          <p:cNvPr id="6" name="Picture 5" descr="A graph with a red line&#10;&#10;Description automatically generated">
            <a:extLst>
              <a:ext uri="{FF2B5EF4-FFF2-40B4-BE49-F238E27FC236}">
                <a16:creationId xmlns:a16="http://schemas.microsoft.com/office/drawing/2014/main" id="{99182DED-EFBD-E5EB-99F5-84773FA1F9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2327" y="3075709"/>
            <a:ext cx="5477673" cy="3535150"/>
          </a:xfrm>
          <a:prstGeom prst="rect">
            <a:avLst/>
          </a:prstGeom>
        </p:spPr>
      </p:pic>
      <p:pic>
        <p:nvPicPr>
          <p:cNvPr id="9" name="Picture 8" descr="A graph of a function&#10;&#10;Description automatically generated">
            <a:extLst>
              <a:ext uri="{FF2B5EF4-FFF2-40B4-BE49-F238E27FC236}">
                <a16:creationId xmlns:a16="http://schemas.microsoft.com/office/drawing/2014/main" id="{D66F3F50-25C9-3B33-881D-93D8706CB3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0714" y="95320"/>
            <a:ext cx="4938450" cy="318714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AF9DF15-9DF8-E0CF-58E3-6E6C8ABDF944}"/>
              </a:ext>
            </a:extLst>
          </p:cNvPr>
          <p:cNvSpPr txBox="1"/>
          <p:nvPr/>
        </p:nvSpPr>
        <p:spPr>
          <a:xfrm>
            <a:off x="1219201" y="5579718"/>
            <a:ext cx="35867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PDE/transmission @7OV – indicates internal losses for WLs with short attenuation length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0A76BFD-B50D-82F5-E2EF-E0EFF18905BD}"/>
              </a:ext>
            </a:extLst>
          </p:cNvPr>
          <p:cNvCxnSpPr>
            <a:cxnSpLocks/>
          </p:cNvCxnSpPr>
          <p:nvPr/>
        </p:nvCxnSpPr>
        <p:spPr>
          <a:xfrm flipV="1">
            <a:off x="4073236" y="3194288"/>
            <a:ext cx="1588655" cy="253225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F5ADEEC-D50A-062D-E4BA-6DA0C223B332}"/>
              </a:ext>
            </a:extLst>
          </p:cNvPr>
          <p:cNvCxnSpPr>
            <a:cxnSpLocks/>
          </p:cNvCxnSpPr>
          <p:nvPr/>
        </p:nvCxnSpPr>
        <p:spPr>
          <a:xfrm flipV="1">
            <a:off x="4378036" y="5357091"/>
            <a:ext cx="1828800" cy="36945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68795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04D88E1-DEA5-1465-9110-5927936CAC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46472" y="2630053"/>
            <a:ext cx="8901188" cy="409142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E62082C-AFD1-0838-2B7F-96EBBD5545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26" y="292471"/>
            <a:ext cx="8953827" cy="650329"/>
          </a:xfrm>
        </p:spPr>
        <p:txBody>
          <a:bodyPr>
            <a:normAutofit/>
          </a:bodyPr>
          <a:lstStyle/>
          <a:p>
            <a:r>
              <a:rPr lang="en-CA" sz="2800" b="1" dirty="0">
                <a:solidFill>
                  <a:srgbClr val="00B0F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Diffusion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5F8AEC-8B63-E234-F9CB-B4D43832DB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4122" y="1013739"/>
            <a:ext cx="11183250" cy="1815972"/>
          </a:xfrm>
        </p:spPr>
        <p:txBody>
          <a:bodyPr>
            <a:normAutofit/>
          </a:bodyPr>
          <a:lstStyle/>
          <a:p>
            <a:r>
              <a:rPr lang="en-CA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Some different absorption models studied to test effects of diffusion</a:t>
            </a:r>
          </a:p>
          <a:p>
            <a:pPr lvl="1"/>
            <a:r>
              <a:rPr lang="en-CA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‘Hard edge’ – probability of extraction for a photon absorbed at position x goes from 0 to 1 at a hard threshold</a:t>
            </a:r>
          </a:p>
          <a:p>
            <a:pPr lvl="1"/>
            <a:r>
              <a:rPr lang="en-CA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Linear – probability of extraction increases linearly with absorption depth</a:t>
            </a:r>
          </a:p>
          <a:p>
            <a:pPr lvl="1"/>
            <a:r>
              <a:rPr lang="en-CA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 parameter Gaussian – assumes photogenerated carriers can drift a fixed distance in any direction</a:t>
            </a:r>
          </a:p>
          <a:p>
            <a:r>
              <a:rPr lang="en-CA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 qualitative difference above 350nm</a:t>
            </a:r>
          </a:p>
          <a:p>
            <a:pPr marL="0" indent="0">
              <a:buNone/>
            </a:pPr>
            <a:endParaRPr lang="en-CA" sz="1800" baseline="-25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8ADC88-1E83-E519-606A-0FB264EA35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F6E4B-531A-42AB-A6BE-5ABAC62FF961}" type="slidenum">
              <a:rPr lang="en-CA" smtClean="0"/>
              <a:t>19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697550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9752" y="31920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accent4"/>
                </a:solidFill>
              </a:rPr>
              <a:t>Objectives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6E80E0D-AFD1-B6FF-2ACB-78EA997EB60D}"/>
              </a:ext>
            </a:extLst>
          </p:cNvPr>
          <p:cNvSpPr txBox="1">
            <a:spLocks/>
          </p:cNvSpPr>
          <p:nvPr/>
        </p:nvSpPr>
        <p:spPr>
          <a:xfrm>
            <a:off x="163619" y="1212572"/>
            <a:ext cx="7656406" cy="3270742"/>
          </a:xfrm>
          <a:prstGeom prst="rect">
            <a:avLst/>
          </a:prstGeom>
        </p:spPr>
        <p:txBody>
          <a:bodyPr anchor="ctr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CA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Develop a parameterized model of wavelength-dependent PDE for p-on-n SPADs and </a:t>
            </a:r>
            <a:r>
              <a:rPr lang="en-CA" sz="2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SiPMs</a:t>
            </a:r>
            <a:r>
              <a:rPr lang="en-CA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with associated software tool – relate PDE spectrum to device structure</a:t>
            </a:r>
          </a:p>
          <a:p>
            <a:pPr lvl="1"/>
            <a:r>
              <a:rPr lang="en-CA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Long wavelengths: extrapolate full PDE spectrum from limited measurements</a:t>
            </a:r>
          </a:p>
          <a:p>
            <a:pPr lvl="2"/>
            <a:r>
              <a:rPr lang="en-CA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Original motivation is characterizing IR absorption for external crosstalk</a:t>
            </a:r>
          </a:p>
          <a:p>
            <a:pPr lvl="1"/>
            <a:r>
              <a:rPr lang="en-CA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Infer PDE from device parameters - infer device parameters from PDE spectrum</a:t>
            </a:r>
          </a:p>
          <a:p>
            <a:pPr lvl="1"/>
            <a:r>
              <a:rPr lang="en-CA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Short wavelengths: characterize quantum yield – important for VUV and applications beyond SPADs and </a:t>
            </a:r>
            <a:r>
              <a:rPr lang="en-CA" sz="2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SiPMs</a:t>
            </a:r>
            <a:endParaRPr lang="en-CA" sz="2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CA" sz="2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CA" sz="2000" baseline="300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3935E8C-D808-6D6E-3330-41F0E8EBE4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F6E4B-531A-42AB-A6BE-5ABAC62FF961}" type="slidenum">
              <a:rPr lang="en-CA" smtClean="0"/>
              <a:t>2</a:t>
            </a:fld>
            <a:endParaRPr lang="en-CA"/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755B75CE-7C0A-9C97-4D1F-E3632193D9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9093" y="217344"/>
            <a:ext cx="4391025" cy="3962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C64B567-3E1E-D2FE-2983-4D2F07DAF1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5856" y="4072367"/>
            <a:ext cx="3066098" cy="279506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70F4A26-A9FA-FDEB-D83B-14FB7ACBA7DF}"/>
              </a:ext>
            </a:extLst>
          </p:cNvPr>
          <p:cNvSpPr txBox="1"/>
          <p:nvPr/>
        </p:nvSpPr>
        <p:spPr>
          <a:xfrm>
            <a:off x="10049256" y="843240"/>
            <a:ext cx="15629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FBK VUV-HD3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B2E0FE5-6210-23D4-A2C9-AD5F4E58148A}"/>
              </a:ext>
            </a:extLst>
          </p:cNvPr>
          <p:cNvSpPr txBox="1"/>
          <p:nvPr/>
        </p:nvSpPr>
        <p:spPr>
          <a:xfrm>
            <a:off x="7294496" y="4467419"/>
            <a:ext cx="1208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HPK VUV4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89D52C5-519D-1832-7E28-3E0AB0C35C58}"/>
              </a:ext>
            </a:extLst>
          </p:cNvPr>
          <p:cNvSpPr txBox="1"/>
          <p:nvPr/>
        </p:nvSpPr>
        <p:spPr>
          <a:xfrm>
            <a:off x="9665208" y="5285232"/>
            <a:ext cx="22015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Secondary emission</a:t>
            </a:r>
            <a:endParaRPr lang="en-CA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12C9124-6F5A-0F48-6E5C-0429A431990A}"/>
              </a:ext>
            </a:extLst>
          </p:cNvPr>
          <p:cNvCxnSpPr>
            <a:cxnSpLocks/>
            <a:stCxn id="9" idx="0"/>
          </p:cNvCxnSpPr>
          <p:nvPr/>
        </p:nvCxnSpPr>
        <p:spPr>
          <a:xfrm flipH="1" flipV="1">
            <a:off x="10277856" y="4179745"/>
            <a:ext cx="488102" cy="110548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B68E6D53-FA93-5380-7E39-41FD5029294A}"/>
              </a:ext>
            </a:extLst>
          </p:cNvPr>
          <p:cNvCxnSpPr/>
          <p:nvPr/>
        </p:nvCxnSpPr>
        <p:spPr>
          <a:xfrm flipH="1" flipV="1">
            <a:off x="8771954" y="4652085"/>
            <a:ext cx="1052651" cy="63314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13704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graph of a graph&#10;&#10;Description automatically generated">
            <a:extLst>
              <a:ext uri="{FF2B5EF4-FFF2-40B4-BE49-F238E27FC236}">
                <a16:creationId xmlns:a16="http://schemas.microsoft.com/office/drawing/2014/main" id="{E662C89B-1665-268B-A6E3-27311446B4F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7888" y="2117993"/>
            <a:ext cx="6103027" cy="41619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8C2CA8D-9519-2F36-B82C-BFECAE7387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7130" y="632921"/>
            <a:ext cx="8953827" cy="650329"/>
          </a:xfrm>
        </p:spPr>
        <p:txBody>
          <a:bodyPr>
            <a:normAutofit/>
          </a:bodyPr>
          <a:lstStyle/>
          <a:p>
            <a:r>
              <a:rPr lang="en-CA" sz="2800" b="1" dirty="0">
                <a:solidFill>
                  <a:srgbClr val="00B0F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Auxiliary method using DC IV measurements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3EBCA85-BFCF-AD74-E069-992E6E86D39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81085" y="1313772"/>
                <a:ext cx="6870532" cy="4608000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CA" sz="19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This method measured average </a:t>
                </a:r>
                <a:r>
                  <a:rPr lang="el-GR" sz="1800" i="1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η</a:t>
                </a:r>
                <a:r>
                  <a:rPr lang="en-CA" sz="1800" i="1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CA" sz="18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and can corroborate results from the first method.</a:t>
                </a:r>
                <a:endParaRPr lang="en-CA" sz="19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r>
                  <a:rPr lang="en-CA" sz="19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Two modes of </a:t>
                </a:r>
                <a:r>
                  <a:rPr lang="en-CA" sz="1900" dirty="0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SiPM</a:t>
                </a:r>
                <a:r>
                  <a:rPr lang="en-CA" sz="19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operation, linear mode and saturation mode:</a:t>
                </a:r>
                <a:endParaRPr lang="en-CA" sz="22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CA" sz="20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Linear mode - current proportional to </a:t>
                </a:r>
                <a:r>
                  <a:rPr lang="el-GR" sz="2000" i="1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η</a:t>
                </a:r>
                <a:r>
                  <a:rPr lang="en-CA" sz="2000" i="1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: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000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CA" sz="20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r>
                      <a:rPr lang="en-GB" sz="200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l-GR" sz="2000" b="0" i="0" smtClean="0">
                        <a:latin typeface="Cambria Math" panose="02040503050406030204" pitchFamily="18" charset="0"/>
                      </a:rPr>
                      <m:t>ϕ</m:t>
                    </m:r>
                    <m:r>
                      <a:rPr lang="en-CA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CA" sz="2000" b="0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CA" sz="2000" b="0" i="1" baseline="-25000" smtClean="0">
                        <a:latin typeface="Cambria Math" panose="02040503050406030204" pitchFamily="18" charset="0"/>
                      </a:rPr>
                      <m:t>𝑎𝑏𝑠𝑜𝑟𝑝𝑡𝑖𝑜𝑛</m:t>
                    </m:r>
                    <m:r>
                      <a:rPr lang="el-GR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CA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𝑀</m:t>
                    </m:r>
                    <m:r>
                      <a:rPr lang="en-CA" sz="20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l-GR" sz="20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𝛈</m:t>
                    </m:r>
                  </m:oMath>
                </a14:m>
                <a:r>
                  <a:rPr lang="en-CA" sz="2000" b="1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 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endParaRPr lang="en-CA" sz="2400" b="1" i="1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lvl="1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CA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CA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2400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CA" sz="2400" i="1">
                                <a:latin typeface="Cambria Math" panose="02040503050406030204" pitchFamily="18" charset="0"/>
                              </a:rPr>
                              <m:t>𝐿</m:t>
                            </m:r>
                          </m:sub>
                        </m:sSub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l-GR" sz="2400" b="0" i="1" smtClean="0">
                            <a:latin typeface="Cambria Math" panose="02040503050406030204" pitchFamily="18" charset="0"/>
                          </a:rPr>
                          <m:t>λ</m:t>
                        </m:r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sSub>
                          <m:sSubPr>
                            <m:ctrlPr>
                              <a:rPr lang="en-CA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2400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CA" sz="2400" i="1">
                                <a:latin typeface="Cambria Math" panose="02040503050406030204" pitchFamily="18" charset="0"/>
                              </a:rPr>
                              <m:t>𝐿</m:t>
                            </m:r>
                          </m:sub>
                        </m:sSub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l-GR" sz="2400" i="1">
                            <a:latin typeface="Cambria Math" panose="02040503050406030204" pitchFamily="18" charset="0"/>
                          </a:rPr>
                          <m:t>λ</m:t>
                        </m:r>
                        <m:r>
                          <a:rPr lang="en-CA" sz="2400" i="1" baseline="-25000">
                            <a:latin typeface="Cambria Math" panose="02040503050406030204" pitchFamily="18" charset="0"/>
                          </a:rPr>
                          <m:t>𝑟𝑒𝑓</m:t>
                        </m:r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en-CA" sz="24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CA" sz="18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=</a:t>
                </a:r>
                <a:r>
                  <a:rPr lang="el-GR" sz="1800" b="1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l-GR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𝛈</m:t>
                    </m:r>
                    <m:r>
                      <a:rPr lang="en-CA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f>
                      <m:fPr>
                        <m:ctrlPr>
                          <a:rPr lang="en-CA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l-GR" sz="2400">
                            <a:latin typeface="Cambria Math" panose="02040503050406030204" pitchFamily="18" charset="0"/>
                          </a:rPr>
                          <m:t>ϕ</m:t>
                        </m:r>
                        <m:r>
                          <a:rPr lang="en-CA" sz="2400" b="0" i="0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l-G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λ</m:t>
                        </m:r>
                        <m:r>
                          <a:rPr lang="en-CA" sz="2400" b="0" i="0" smtClean="0">
                            <a:latin typeface="Cambria Math" panose="02040503050406030204" pitchFamily="18" charset="0"/>
                          </a:rPr>
                          <m:t>)</m:t>
                        </m:r>
                        <m:r>
                          <a:rPr lang="en-CA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sSub>
                          <m:sSubPr>
                            <m:ctrlPr>
                              <a:rPr lang="en-CA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CA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𝑎𝑏𝑠𝑜𝑟𝑝𝑡𝑖𝑜𝑛</m:t>
                            </m:r>
                          </m:sub>
                        </m:sSub>
                        <m:r>
                          <a:rPr lang="en-CA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l-G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λ</m:t>
                        </m:r>
                        <m:r>
                          <a:rPr lang="en-CA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  <m:r>
                          <a:rPr lang="el-GR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l-GR" sz="2400">
                            <a:latin typeface="Cambria Math" panose="02040503050406030204" pitchFamily="18" charset="0"/>
                          </a:rPr>
                          <m:t>ϕ</m:t>
                        </m:r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l-GR" sz="2400" i="1">
                            <a:latin typeface="Cambria Math" panose="02040503050406030204" pitchFamily="18" charset="0"/>
                          </a:rPr>
                          <m:t>λ</m:t>
                        </m:r>
                        <m:r>
                          <a:rPr lang="en-CA" sz="2400" i="1" baseline="-25000">
                            <a:latin typeface="Cambria Math" panose="02040503050406030204" pitchFamily="18" charset="0"/>
                          </a:rPr>
                          <m:t>𝑟𝑒𝑓</m:t>
                        </m:r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)</m:t>
                        </m:r>
                        <m:r>
                          <a:rPr lang="en-CA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sSub>
                          <m:sSubPr>
                            <m:ctrlPr>
                              <a:rPr lang="en-CA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CA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𝑎𝑏𝑠𝑜𝑟𝑝𝑡𝑖𝑜𝑛</m:t>
                            </m:r>
                          </m:sub>
                        </m:sSub>
                        <m:r>
                          <a:rPr lang="en-CA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l-GR" sz="2400" i="1">
                            <a:latin typeface="Cambria Math" panose="02040503050406030204" pitchFamily="18" charset="0"/>
                          </a:rPr>
                          <m:t>λ</m:t>
                        </m:r>
                        <m:r>
                          <a:rPr lang="en-CA" sz="2400" i="1" baseline="-25000">
                            <a:latin typeface="Cambria Math" panose="02040503050406030204" pitchFamily="18" charset="0"/>
                          </a:rPr>
                          <m:t>𝑟𝑒𝑓</m:t>
                        </m:r>
                        <m:r>
                          <a:rPr lang="en-CA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endParaRPr lang="en-CA" sz="2000" dirty="0">
                  <a:solidFill>
                    <a:srgbClr val="00A9FF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342900" indent="-342900">
                  <a:buAutoNum type="arabicPeriod" startAt="2"/>
                </a:pPr>
                <a:r>
                  <a:rPr lang="en-CA" sz="20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Saturation mode - current independent of </a:t>
                </a:r>
                <a:r>
                  <a:rPr lang="el-GR" sz="2000" i="1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η</a:t>
                </a:r>
                <a:r>
                  <a:rPr lang="en-CA" sz="2000" i="1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: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000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CA" sz="20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GB" sz="200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l-GR" sz="2000" b="0" i="0" smtClean="0">
                        <a:latin typeface="Cambria Math" panose="02040503050406030204" pitchFamily="18" charset="0"/>
                      </a:rPr>
                      <m:t>ϕ</m:t>
                    </m:r>
                    <m:r>
                      <a:rPr lang="en-CA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b>
                      <m:sSubPr>
                        <m:ctrlPr>
                          <a:rPr lang="en-CA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CA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𝑎𝑏𝑠</m:t>
                        </m:r>
                        <m:r>
                          <a:rPr lang="en-CA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𝑜𝑟𝑝𝑡𝑖𝑜𝑛</m:t>
                        </m:r>
                      </m:sub>
                    </m:sSub>
                    <m:sSub>
                      <m:sSubPr>
                        <m:ctrlPr>
                          <a:rPr lang="en-CA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en-CA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CA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endParaRPr lang="en-CA" sz="20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lvl="1">
                  <a:buFont typeface="Arial" panose="020B0604020202020204" pitchFamily="34" charset="0"/>
                  <a:buChar char="•"/>
                </a:pPr>
                <a:endParaRPr lang="en-CA" sz="12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lvl="1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CA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CA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CA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  <m:r>
                          <a:rPr lang="en-CA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l-G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λ</m:t>
                        </m:r>
                        <m:r>
                          <a:rPr lang="en-CA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num>
                      <m:den>
                        <m:sSub>
                          <m:sSub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2400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CA" sz="2400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l-G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λ</m:t>
                        </m:r>
                        <m:r>
                          <a:rPr lang="en-CA" sz="2400" b="0" i="1" baseline="-250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𝑟𝑒𝑓</m:t>
                        </m:r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  <m:r>
                      <a:rPr lang="en-CA" sz="2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CA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l-GR" sz="2400">
                            <a:latin typeface="Cambria Math" panose="02040503050406030204" pitchFamily="18" charset="0"/>
                          </a:rPr>
                          <m:t>ϕ</m:t>
                        </m:r>
                        <m:r>
                          <a:rPr lang="en-CA" sz="240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l-G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λ</m:t>
                        </m:r>
                        <m:r>
                          <a:rPr lang="en-CA" sz="2400">
                            <a:latin typeface="Cambria Math" panose="02040503050406030204" pitchFamily="18" charset="0"/>
                          </a:rPr>
                          <m:t>)</m:t>
                        </m:r>
                        <m:r>
                          <a:rPr lang="en-CA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sSub>
                          <m:sSubPr>
                            <m:ctrlPr>
                              <a:rPr lang="en-CA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CA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𝑎𝑏𝑠𝑜𝑟𝑝𝑡𝑖𝑜𝑛</m:t>
                            </m:r>
                          </m:sub>
                        </m:sSub>
                        <m:r>
                          <a:rPr lang="en-CA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l-G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λ</m:t>
                        </m:r>
                        <m:r>
                          <a:rPr lang="en-CA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  <m:r>
                          <a:rPr lang="el-G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l-GR" sz="2400">
                            <a:latin typeface="Cambria Math" panose="02040503050406030204" pitchFamily="18" charset="0"/>
                          </a:rPr>
                          <m:t>ϕ</m:t>
                        </m:r>
                        <m:r>
                          <a:rPr lang="en-CA" sz="24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l-GR" sz="2400" i="1">
                            <a:latin typeface="Cambria Math" panose="02040503050406030204" pitchFamily="18" charset="0"/>
                          </a:rPr>
                          <m:t>λ</m:t>
                        </m:r>
                        <m:r>
                          <a:rPr lang="en-CA" sz="2400" i="1" baseline="-25000">
                            <a:latin typeface="Cambria Math" panose="02040503050406030204" pitchFamily="18" charset="0"/>
                          </a:rPr>
                          <m:t>𝑟𝑒𝑓</m:t>
                        </m:r>
                        <m:r>
                          <a:rPr lang="en-CA" sz="2400" i="1">
                            <a:latin typeface="Cambria Math" panose="02040503050406030204" pitchFamily="18" charset="0"/>
                          </a:rPr>
                          <m:t>)</m:t>
                        </m:r>
                        <m:r>
                          <a:rPr lang="en-CA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sSub>
                          <m:sSubPr>
                            <m:ctrlPr>
                              <a:rPr lang="en-CA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CA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𝑎𝑏𝑠𝑜𝑟𝑝𝑡𝑖𝑜𝑛</m:t>
                            </m:r>
                          </m:sub>
                        </m:sSub>
                        <m:r>
                          <a:rPr lang="en-CA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l-GR" sz="2400" i="1">
                            <a:latin typeface="Cambria Math" panose="02040503050406030204" pitchFamily="18" charset="0"/>
                          </a:rPr>
                          <m:t>λ</m:t>
                        </m:r>
                        <m:r>
                          <a:rPr lang="en-CA" sz="2400" i="1" baseline="-25000">
                            <a:latin typeface="Cambria Math" panose="02040503050406030204" pitchFamily="18" charset="0"/>
                          </a:rPr>
                          <m:t>𝑟𝑒𝑓</m:t>
                        </m:r>
                        <m:r>
                          <a:rPr lang="en-CA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endParaRPr lang="en-CA" sz="12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lvl="1">
                  <a:buFont typeface="Arial" panose="020B0604020202020204" pitchFamily="34" charset="0"/>
                  <a:buChar char="•"/>
                </a:pPr>
                <a:endParaRPr lang="en-CA" sz="12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r>
                  <a:rPr lang="en-CA" sz="22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If quantum yield &gt;1,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CA" sz="2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CA" sz="2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2200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CA" sz="2200" i="1">
                                <a:latin typeface="Cambria Math" panose="02040503050406030204" pitchFamily="18" charset="0"/>
                              </a:rPr>
                              <m:t>𝐿</m:t>
                            </m:r>
                          </m:sub>
                        </m:sSub>
                        <m:r>
                          <a:rPr lang="en-CA" sz="22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l-GR" sz="2200" i="1">
                            <a:latin typeface="Cambria Math" panose="02040503050406030204" pitchFamily="18" charset="0"/>
                          </a:rPr>
                          <m:t>λ</m:t>
                        </m:r>
                        <m:r>
                          <a:rPr lang="en-CA" sz="2200" i="1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sSub>
                          <m:sSubPr>
                            <m:ctrlPr>
                              <a:rPr lang="en-CA" sz="2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2200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CA" sz="2200" i="1">
                                <a:latin typeface="Cambria Math" panose="02040503050406030204" pitchFamily="18" charset="0"/>
                              </a:rPr>
                              <m:t>𝐿</m:t>
                            </m:r>
                          </m:sub>
                        </m:sSub>
                        <m:r>
                          <a:rPr lang="en-CA" sz="22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l-GR" sz="2200" i="1">
                            <a:latin typeface="Cambria Math" panose="02040503050406030204" pitchFamily="18" charset="0"/>
                          </a:rPr>
                          <m:t>λ</m:t>
                        </m:r>
                        <m:r>
                          <a:rPr lang="en-CA" sz="2200" i="1" baseline="-25000">
                            <a:latin typeface="Cambria Math" panose="02040503050406030204" pitchFamily="18" charset="0"/>
                          </a:rPr>
                          <m:t>𝑟𝑒𝑓</m:t>
                        </m:r>
                        <m:r>
                          <a:rPr lang="en-CA" sz="2200" i="1"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en-CA" sz="22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&gt;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CA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CA" sz="2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2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CA" sz="2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  <m:r>
                          <a:rPr lang="en-CA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l-GR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λ</m:t>
                        </m:r>
                        <m:r>
                          <a:rPr lang="en-CA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num>
                      <m:den>
                        <m:sSub>
                          <m:sSubPr>
                            <m:ctrlPr>
                              <a:rPr lang="en-GB" sz="2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2200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CA" sz="2200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  <m:r>
                          <a:rPr lang="en-CA" sz="22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l-GR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λ</m:t>
                        </m:r>
                        <m:r>
                          <a:rPr lang="en-CA" sz="2200" i="1" baseline="-25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𝑟𝑒𝑓</m:t>
                        </m:r>
                        <m:r>
                          <a:rPr lang="en-CA" sz="2200" i="1"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endParaRPr lang="en-CA" sz="22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lvl="1">
                  <a:buFont typeface="Arial" panose="020B0604020202020204" pitchFamily="34" charset="0"/>
                  <a:buChar char="•"/>
                </a:pPr>
                <a:endParaRPr lang="en-CA" sz="1100" dirty="0"/>
              </a:p>
              <a:p>
                <a:pPr marL="342900" indent="-342900">
                  <a:buAutoNum type="arabicPeriod" startAt="2"/>
                </a:pPr>
                <a:endParaRPr lang="en-CA" sz="1600" i="1" dirty="0"/>
              </a:p>
              <a:p>
                <a:pPr marL="0" indent="0">
                  <a:buNone/>
                </a:pPr>
                <a:endParaRPr lang="en-CA" sz="1900" i="1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3EBCA85-BFCF-AD74-E069-992E6E86D39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81085" y="1313772"/>
                <a:ext cx="6870532" cy="4608000"/>
              </a:xfrm>
              <a:blipFill>
                <a:blip r:embed="rId4"/>
                <a:stretch>
                  <a:fillRect l="-887" t="-1854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D0AAC4C-C361-5BF3-D622-F509F44AE5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F6E4B-531A-42AB-A6BE-5ABAC62FF961}" type="slidenum">
              <a:rPr lang="en-CA" smtClean="0"/>
              <a:t>20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680741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B526DC-E172-428A-266E-B2302C7CD9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416" y="620968"/>
            <a:ext cx="8953827" cy="650329"/>
          </a:xfrm>
        </p:spPr>
        <p:txBody>
          <a:bodyPr>
            <a:normAutofit/>
          </a:bodyPr>
          <a:lstStyle/>
          <a:p>
            <a:r>
              <a:rPr lang="en-CA" sz="2800" b="1" dirty="0">
                <a:solidFill>
                  <a:srgbClr val="00B0F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Determining </a:t>
            </a:r>
            <a:r>
              <a:rPr lang="el-GR" sz="2800" b="1" i="1" dirty="0">
                <a:solidFill>
                  <a:srgbClr val="00B0F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η</a:t>
            </a:r>
            <a:r>
              <a:rPr lang="en-CA" sz="2800" b="1" i="1" dirty="0">
                <a:solidFill>
                  <a:srgbClr val="00B0F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CA" sz="2800" b="1" dirty="0">
                <a:solidFill>
                  <a:srgbClr val="00B0F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from current ratios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1391929-53A4-4EC7-CB90-DEB66D4BC6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3181" y="1271297"/>
            <a:ext cx="5782940" cy="394366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992CA7C-E5F4-4B67-1B88-3E455B0CBD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11578" y="2600696"/>
            <a:ext cx="5621447" cy="383353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D22F8596-7A5A-BFE5-D08A-D8C1913B0172}"/>
                  </a:ext>
                </a:extLst>
              </p:cNvPr>
              <p:cNvSpPr txBox="1"/>
              <p:nvPr/>
            </p:nvSpPr>
            <p:spPr>
              <a:xfrm>
                <a:off x="1051649" y="5615388"/>
                <a:ext cx="1700606" cy="73314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CA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CA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el-GR" sz="2000" b="0" i="1" smtClean="0">
                              <a:latin typeface="Cambria Math" panose="02040503050406030204" pitchFamily="18" charset="0"/>
                            </a:rPr>
                            <m:t>λ</m:t>
                          </m:r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lang="en-CA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el-GR" sz="2000" i="1">
                              <a:latin typeface="Cambria Math" panose="02040503050406030204" pitchFamily="18" charset="0"/>
                            </a:rPr>
                            <m:t>λ</m:t>
                          </m:r>
                          <m:r>
                            <a:rPr lang="en-CA" sz="2000" i="1" baseline="-25000">
                              <a:latin typeface="Cambria Math" panose="02040503050406030204" pitchFamily="18" charset="0"/>
                            </a:rPr>
                            <m:t>𝑟𝑒𝑓</m:t>
                          </m:r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CA" dirty="0">
                  <a:solidFill>
                    <a:srgbClr val="00A9FF"/>
                  </a:solidFill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D22F8596-7A5A-BFE5-D08A-D8C1913B01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1649" y="5615388"/>
                <a:ext cx="1700606" cy="73314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F540BAE-520E-F3D6-4F99-B2F004956CD1}"/>
                  </a:ext>
                </a:extLst>
              </p:cNvPr>
              <p:cNvSpPr txBox="1"/>
              <p:nvPr/>
            </p:nvSpPr>
            <p:spPr>
              <a:xfrm>
                <a:off x="2948941" y="5615388"/>
                <a:ext cx="2481450" cy="66909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CA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CA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CA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r>
                            <a:rPr lang="en-CA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el-GR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λ</m:t>
                          </m:r>
                          <m:r>
                            <a:rPr lang="en-CA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lang="en-GB" sz="1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1800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CA" sz="18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r>
                            <a:rPr lang="en-CA" sz="18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el-GR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λ</m:t>
                          </m:r>
                          <m:r>
                            <a:rPr lang="en-CA" sz="1800" b="0" i="1" baseline="-2500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𝑟𝑒𝑓</m:t>
                          </m:r>
                          <m:r>
                            <a:rPr lang="en-CA" sz="18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CA" sz="105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F540BAE-520E-F3D6-4F99-B2F004956C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8941" y="5615388"/>
                <a:ext cx="2481450" cy="66909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749FB58-C94D-DF5E-F5BF-9187FAB9358C}"/>
              </a:ext>
            </a:extLst>
          </p:cNvPr>
          <p:cNvCxnSpPr>
            <a:cxnSpLocks/>
          </p:cNvCxnSpPr>
          <p:nvPr/>
        </p:nvCxnSpPr>
        <p:spPr>
          <a:xfrm flipH="1" flipV="1">
            <a:off x="1609344" y="4784568"/>
            <a:ext cx="292608" cy="7692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2A12312-EC9D-251E-7CEB-9ABF2ADD1A0A}"/>
              </a:ext>
            </a:extLst>
          </p:cNvPr>
          <p:cNvCxnSpPr>
            <a:cxnSpLocks/>
          </p:cNvCxnSpPr>
          <p:nvPr/>
        </p:nvCxnSpPr>
        <p:spPr>
          <a:xfrm flipV="1">
            <a:off x="3985487" y="4783239"/>
            <a:ext cx="408358" cy="8087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6C04A4F1-F807-245A-5E1E-9CF926D3FCC7}"/>
                  </a:ext>
                </a:extLst>
              </p:cNvPr>
              <p:cNvSpPr txBox="1"/>
              <p:nvPr/>
            </p:nvSpPr>
            <p:spPr>
              <a:xfrm>
                <a:off x="5018329" y="1148680"/>
                <a:ext cx="6097978" cy="124720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latin typeface="Cambria Math" panose="02040503050406030204" pitchFamily="18" charset="0"/>
                        </a:rPr>
                        <m:t>η</m:t>
                      </m:r>
                      <m:d>
                        <m:dPr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l-GR" i="1" smtClean="0">
                              <a:latin typeface="Cambria Math" panose="02040503050406030204" pitchFamily="18" charset="0"/>
                            </a:rPr>
                            <m:t>λ</m:t>
                          </m:r>
                        </m:e>
                      </m:d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type m:val="skw"/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CA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b="0" i="1" smtClean="0"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a:rPr lang="en-CA" b="0" i="1" smtClean="0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  <m:r>
                                    <a:rPr lang="en-CA" b="0" i="1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l-GR" b="0" i="1" smtClean="0">
                                      <a:latin typeface="Cambria Math" panose="02040503050406030204" pitchFamily="18" charset="0"/>
                                    </a:rPr>
                                    <m:t>λ</m:t>
                                  </m:r>
                                </m:sub>
                              </m:sSub>
                              <m: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  <m:r>
                                <a:rPr lang="en-CA" b="0" i="1" baseline="-2500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CA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i="1"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a:rPr lang="en-CA" i="1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  <m:r>
                                    <a:rPr lang="en-CA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sSub>
                                    <m:sSubPr>
                                      <m:ctrlPr>
                                        <a:rPr lang="en-CA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l-GR" i="1" smtClean="0">
                                          <a:latin typeface="Cambria Math" panose="02040503050406030204" pitchFamily="18" charset="0"/>
                                        </a:rPr>
                                        <m:t>λ</m:t>
                                      </m:r>
                                    </m:e>
                                    <m:sub>
                                      <m:r>
                                        <a:rPr lang="en-CA" b="0" i="1" smtClean="0">
                                          <a:latin typeface="Cambria Math" panose="02040503050406030204" pitchFamily="18" charset="0"/>
                                        </a:rPr>
                                        <m:t>𝑅𝑒𝑓</m:t>
                                      </m:r>
                                    </m:sub>
                                  </m:sSub>
                                </m:sub>
                              </m:sSub>
                              <m: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  <m:r>
                                <a:rPr lang="en-CA" b="0" i="1" baseline="-2500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den>
                          </m:f>
                        </m:num>
                        <m:den>
                          <m:f>
                            <m:fPr>
                              <m:ctrlPr>
                                <a:rPr lang="en-CA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CA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i="1"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a:rPr lang="en-CA" b="0" i="1" smtClean="0">
                                      <a:latin typeface="Cambria Math" panose="02040503050406030204" pitchFamily="18" charset="0"/>
                                    </a:rPr>
                                    <m:t>𝑆𝑎𝑡</m:t>
                                  </m:r>
                                  <m:r>
                                    <a:rPr lang="en-CA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l-GR" i="1">
                                      <a:latin typeface="Cambria Math" panose="02040503050406030204" pitchFamily="18" charset="0"/>
                                    </a:rPr>
                                    <m:t>λ</m:t>
                                  </m:r>
                                </m:sub>
                              </m:sSub>
                              <m: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  <m:r>
                                <a:rPr lang="en-CA" b="0" i="1" baseline="-2500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CA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i="1"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a:rPr lang="en-CA" b="0" i="1" smtClean="0">
                                      <a:latin typeface="Cambria Math" panose="02040503050406030204" pitchFamily="18" charset="0"/>
                                    </a:rPr>
                                    <m:t>𝑆𝑎𝑡</m:t>
                                  </m:r>
                                  <m:r>
                                    <a:rPr lang="en-CA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sSub>
                                    <m:sSubPr>
                                      <m:ctrlPr>
                                        <a:rPr lang="en-CA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l-GR" i="1">
                                          <a:latin typeface="Cambria Math" panose="02040503050406030204" pitchFamily="18" charset="0"/>
                                        </a:rPr>
                                        <m:t>λ</m:t>
                                      </m:r>
                                    </m:e>
                                    <m:sub>
                                      <m:r>
                                        <a:rPr lang="en-CA" i="1">
                                          <a:latin typeface="Cambria Math" panose="02040503050406030204" pitchFamily="18" charset="0"/>
                                        </a:rPr>
                                        <m:t>𝑅𝑒𝑓</m:t>
                                      </m:r>
                                    </m:sub>
                                  </m:sSub>
                                </m:sub>
                              </m:sSub>
                              <m: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  <m:r>
                                <a:rPr lang="en-CA" b="0" i="1" baseline="-2500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den>
                          </m:f>
                        </m:den>
                      </m:f>
                    </m:oMath>
                  </m:oMathPara>
                </a14:m>
                <a:endParaRPr lang="en-CA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6C04A4F1-F807-245A-5E1E-9CF926D3FC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18329" y="1148680"/>
                <a:ext cx="6097978" cy="124720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25DB2F02-5874-C3E4-4021-6D43C2E3A5A9}"/>
                  </a:ext>
                </a:extLst>
              </p:cNvPr>
              <p:cNvSpPr txBox="1"/>
              <p:nvPr/>
            </p:nvSpPr>
            <p:spPr>
              <a:xfrm>
                <a:off x="1051649" y="5616717"/>
                <a:ext cx="1700606" cy="73314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CA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CA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el-GR" sz="2000" b="0" i="1" smtClean="0">
                              <a:latin typeface="Cambria Math" panose="02040503050406030204" pitchFamily="18" charset="0"/>
                            </a:rPr>
                            <m:t>λ</m:t>
                          </m:r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lang="en-CA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el-GR" sz="2000" i="1">
                              <a:latin typeface="Cambria Math" panose="02040503050406030204" pitchFamily="18" charset="0"/>
                            </a:rPr>
                            <m:t>λ</m:t>
                          </m:r>
                          <m:r>
                            <a:rPr lang="en-CA" sz="2000" i="1" baseline="-25000">
                              <a:latin typeface="Cambria Math" panose="02040503050406030204" pitchFamily="18" charset="0"/>
                            </a:rPr>
                            <m:t>𝑟𝑒𝑓</m:t>
                          </m:r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CA" dirty="0">
                  <a:solidFill>
                    <a:srgbClr val="00A9FF"/>
                  </a:solidFill>
                </a:endParaRPr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25DB2F02-5874-C3E4-4021-6D43C2E3A5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1649" y="5616717"/>
                <a:ext cx="1700606" cy="733149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A1F6FAD-95D3-AE80-2041-C4A4E7F5E9D2}"/>
                  </a:ext>
                </a:extLst>
              </p:cNvPr>
              <p:cNvSpPr txBox="1"/>
              <p:nvPr/>
            </p:nvSpPr>
            <p:spPr>
              <a:xfrm>
                <a:off x="2948941" y="5616717"/>
                <a:ext cx="2481450" cy="66909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CA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CA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CA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r>
                            <a:rPr lang="en-CA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el-GR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λ</m:t>
                          </m:r>
                          <m:r>
                            <a:rPr lang="en-CA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lang="en-GB" sz="1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1800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CA" sz="18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r>
                            <a:rPr lang="en-CA" sz="18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el-GR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λ</m:t>
                          </m:r>
                          <m:r>
                            <a:rPr lang="en-CA" sz="1800" b="0" i="1" baseline="-2500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𝑟𝑒𝑓</m:t>
                          </m:r>
                          <m:r>
                            <a:rPr lang="en-CA" sz="18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CA" sz="1050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A1F6FAD-95D3-AE80-2041-C4A4E7F5E9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8941" y="5616717"/>
                <a:ext cx="2481450" cy="66909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F63104E9-BB18-959A-CBC3-CF7E3DCF9F56}"/>
              </a:ext>
            </a:extLst>
          </p:cNvPr>
          <p:cNvCxnSpPr>
            <a:cxnSpLocks/>
          </p:cNvCxnSpPr>
          <p:nvPr/>
        </p:nvCxnSpPr>
        <p:spPr>
          <a:xfrm flipH="1" flipV="1">
            <a:off x="1609344" y="4785897"/>
            <a:ext cx="292608" cy="7692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7E99301D-9C28-AFF6-08EE-87F891AD41F3}"/>
              </a:ext>
            </a:extLst>
          </p:cNvPr>
          <p:cNvCxnSpPr>
            <a:cxnSpLocks/>
          </p:cNvCxnSpPr>
          <p:nvPr/>
        </p:nvCxnSpPr>
        <p:spPr>
          <a:xfrm flipV="1">
            <a:off x="3985487" y="4784568"/>
            <a:ext cx="408358" cy="8087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D7944B7-8279-0254-EF08-7EB61BAB7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F6E4B-531A-42AB-A6BE-5ABAC62FF961}" type="slidenum">
              <a:rPr lang="en-CA" smtClean="0"/>
              <a:t>21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257063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04D88E1-DEA5-1465-9110-5927936CAC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64548" y="1598206"/>
            <a:ext cx="7126886" cy="486016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E62082C-AFD1-0838-2B7F-96EBBD5545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26" y="292471"/>
            <a:ext cx="8953827" cy="650329"/>
          </a:xfrm>
        </p:spPr>
        <p:txBody>
          <a:bodyPr>
            <a:normAutofit/>
          </a:bodyPr>
          <a:lstStyle/>
          <a:p>
            <a:r>
              <a:rPr lang="en-CA" sz="2800" b="1" dirty="0">
                <a:solidFill>
                  <a:srgbClr val="00B0F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Temperature/device dependence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5F8AEC-8B63-E234-F9CB-B4D43832DB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4122" y="1013739"/>
            <a:ext cx="11183250" cy="1815972"/>
          </a:xfrm>
        </p:spPr>
        <p:txBody>
          <a:bodyPr>
            <a:normAutofit/>
          </a:bodyPr>
          <a:lstStyle/>
          <a:p>
            <a:r>
              <a:rPr lang="en-CA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Measurement has been done for two different devices, results are consistent</a:t>
            </a:r>
          </a:p>
          <a:p>
            <a:r>
              <a:rPr lang="en-CA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Temperature dependence investigated, none observed</a:t>
            </a:r>
          </a:p>
          <a:p>
            <a:pPr marL="0" indent="0">
              <a:buNone/>
            </a:pPr>
            <a:endParaRPr lang="en-CA" sz="1800" baseline="-25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8ADC88-1E83-E519-606A-0FB264EA35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F6E4B-531A-42AB-A6BE-5ABAC62FF961}" type="slidenum">
              <a:rPr lang="en-CA" smtClean="0"/>
              <a:t>22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0397656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62082C-AFD1-0838-2B7F-96EBBD5545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26" y="292471"/>
            <a:ext cx="8953827" cy="650329"/>
          </a:xfrm>
        </p:spPr>
        <p:txBody>
          <a:bodyPr>
            <a:normAutofit/>
          </a:bodyPr>
          <a:lstStyle/>
          <a:p>
            <a:r>
              <a:rPr lang="en-CA" sz="2800" b="1" dirty="0">
                <a:solidFill>
                  <a:srgbClr val="00B0F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What if Pa saturates at 0.85..?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8ADC88-1E83-E519-606A-0FB264EA35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F6E4B-531A-42AB-A6BE-5ABAC62FF961}" type="slidenum">
              <a:rPr lang="en-CA" smtClean="0"/>
              <a:t>23</a:t>
            </a:fld>
            <a:endParaRPr lang="en-CA"/>
          </a:p>
        </p:txBody>
      </p:sp>
      <p:pic>
        <p:nvPicPr>
          <p:cNvPr id="9" name="Picture 8" descr="A graph of a number of objects&#10;&#10;Description automatically generated with medium confidence">
            <a:extLst>
              <a:ext uri="{FF2B5EF4-FFF2-40B4-BE49-F238E27FC236}">
                <a16:creationId xmlns:a16="http://schemas.microsoft.com/office/drawing/2014/main" id="{3F7D93D7-4B14-80AD-361E-D7C806B378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7777" y="1071971"/>
            <a:ext cx="7559527" cy="5155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7439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1471" y="419588"/>
            <a:ext cx="4587240" cy="932452"/>
          </a:xfrm>
        </p:spPr>
        <p:txBody>
          <a:bodyPr>
            <a:noAutofit/>
          </a:bodyPr>
          <a:lstStyle/>
          <a:p>
            <a:r>
              <a:rPr lang="en-US" sz="28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The VERA measurement setup</a:t>
            </a:r>
            <a:b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Vacuum Efficiency, Reflectivity, and Absorption</a:t>
            </a:r>
            <a:b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endParaRPr lang="en-US" sz="3600" dirty="0"/>
          </a:p>
        </p:txBody>
      </p:sp>
      <p:pic>
        <p:nvPicPr>
          <p:cNvPr id="1026" name="Picture 2" descr="A picture containing text, diagram, screenshot, design&#10;&#10;Description automatically generated">
            <a:extLst>
              <a:ext uri="{FF2B5EF4-FFF2-40B4-BE49-F238E27FC236}">
                <a16:creationId xmlns:a16="http://schemas.microsoft.com/office/drawing/2014/main" id="{37C45AAA-BCA8-D3FF-07C0-EC6CB0B4400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9109" y="1256145"/>
            <a:ext cx="5075012" cy="4845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6E80E0D-AFD1-B6FF-2ACB-78EA997EB60D}"/>
              </a:ext>
            </a:extLst>
          </p:cNvPr>
          <p:cNvSpPr txBox="1">
            <a:spLocks/>
          </p:cNvSpPr>
          <p:nvPr/>
        </p:nvSpPr>
        <p:spPr>
          <a:xfrm>
            <a:off x="681470" y="820406"/>
            <a:ext cx="7228090" cy="2586447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B0F0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CA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B0F0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CA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Vacuum chamber to allow transmission of VUV light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B0F0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CA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Deuterium light source with emission from VUV to NIR (140-830nm), wavelength controlled with vacuum monochromator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B0F0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CA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Control of various parameters: Temperature, optical power, light source, optical angle of incidence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B0F0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en-CA" sz="18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Available for VUV or broadband electro-optical characterization work </a:t>
            </a:r>
            <a:r>
              <a:rPr lang="en-CA" sz="18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</a:t>
            </a:r>
            <a:endParaRPr kumimoji="0" lang="en-CA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B0F0"/>
              </a:buClr>
              <a:buSzTx/>
              <a:buFont typeface="Wingdings" pitchFamily="2" charset="2"/>
              <a:buNone/>
              <a:tabLst/>
              <a:defRPr/>
            </a:pPr>
            <a:endParaRPr kumimoji="0" lang="en-CA" sz="1400" b="0" i="0" u="none" strike="noStrike" kern="1200" cap="none" spc="0" normalizeH="0" baseline="30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cs typeface="Arial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EAF0F42-1084-8E22-315B-D17C4D77E5A7}"/>
              </a:ext>
            </a:extLst>
          </p:cNvPr>
          <p:cNvGrpSpPr/>
          <p:nvPr/>
        </p:nvGrpSpPr>
        <p:grpSpPr>
          <a:xfrm>
            <a:off x="-87285" y="3402947"/>
            <a:ext cx="4490742" cy="3427866"/>
            <a:chOff x="1004393" y="3488727"/>
            <a:chExt cx="4490742" cy="3427866"/>
          </a:xfrm>
        </p:grpSpPr>
        <p:pic>
          <p:nvPicPr>
            <p:cNvPr id="1028" name="Picture 4">
              <a:extLst>
                <a:ext uri="{FF2B5EF4-FFF2-40B4-BE49-F238E27FC236}">
                  <a16:creationId xmlns:a16="http://schemas.microsoft.com/office/drawing/2014/main" id="{F5F7E8B3-CF3F-F2C7-C939-4C2F3621770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55521" y="3488727"/>
              <a:ext cx="3239614" cy="30713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328163F1-C503-83B6-5ABE-0FDCFDA698A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078679" y="5413319"/>
              <a:ext cx="2711035" cy="1177091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20691713-AABA-ABE0-04E9-64C4E4477822}"/>
                </a:ext>
              </a:extLst>
            </p:cNvPr>
            <p:cNvCxnSpPr>
              <a:cxnSpLocks/>
            </p:cNvCxnSpPr>
            <p:nvPr/>
          </p:nvCxnSpPr>
          <p:spPr>
            <a:xfrm>
              <a:off x="1558022" y="4531803"/>
              <a:ext cx="790050" cy="47065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486EC35A-0DE2-79DB-0DE7-EFCC3700C5DA}"/>
                </a:ext>
              </a:extLst>
            </p:cNvPr>
            <p:cNvCxnSpPr>
              <a:cxnSpLocks/>
            </p:cNvCxnSpPr>
            <p:nvPr/>
          </p:nvCxnSpPr>
          <p:spPr>
            <a:xfrm>
              <a:off x="1802674" y="4011523"/>
              <a:ext cx="973184" cy="222305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1D36FF2C-A133-4CF8-DDB1-1954FB2B3F4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78062" y="5413319"/>
              <a:ext cx="1461168" cy="1146731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A2FD07A2-7388-7084-4538-9A69F5823863}"/>
                </a:ext>
              </a:extLst>
            </p:cNvPr>
            <p:cNvSpPr txBox="1"/>
            <p:nvPr/>
          </p:nvSpPr>
          <p:spPr>
            <a:xfrm>
              <a:off x="1199606" y="3814074"/>
              <a:ext cx="99277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A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  <a:latin typeface="Calibri Light" panose="020F0302020204030204" pitchFamily="34" charset="0"/>
                  <a:ea typeface="Calibri Light" panose="020F0302020204030204" pitchFamily="34" charset="0"/>
                  <a:cs typeface="Calibri Light" panose="020F0302020204030204" pitchFamily="34" charset="0"/>
                </a:rPr>
                <a:t>Lamp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FAE20D7-3A70-59B2-A672-B4252EAFC0F9}"/>
                </a:ext>
              </a:extLst>
            </p:cNvPr>
            <p:cNvSpPr txBox="1"/>
            <p:nvPr/>
          </p:nvSpPr>
          <p:spPr>
            <a:xfrm>
              <a:off x="1004393" y="4219602"/>
              <a:ext cx="147721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A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  <a:latin typeface="Calibri Light" panose="020F0302020204030204" pitchFamily="34" charset="0"/>
                  <a:ea typeface="Calibri Light" panose="020F0302020204030204" pitchFamily="34" charset="0"/>
                  <a:cs typeface="Calibri Light" panose="020F0302020204030204" pitchFamily="34" charset="0"/>
                </a:rPr>
                <a:t>Cooling lines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1EF5015-DD61-C01C-18A8-AAD8980F467B}"/>
                </a:ext>
              </a:extLst>
            </p:cNvPr>
            <p:cNvSpPr txBox="1"/>
            <p:nvPr/>
          </p:nvSpPr>
          <p:spPr>
            <a:xfrm>
              <a:off x="1091678" y="6578039"/>
              <a:ext cx="216843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A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  <a:latin typeface="Calibri Light" panose="020F0302020204030204" pitchFamily="34" charset="0"/>
                  <a:ea typeface="Calibri Light" panose="020F0302020204030204" pitchFamily="34" charset="0"/>
                  <a:cs typeface="Calibri Light" panose="020F0302020204030204" pitchFamily="34" charset="0"/>
                </a:rPr>
                <a:t>Equipment flanges</a:t>
              </a:r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BE333080-860D-28D4-C4B6-D0DE799C3D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0299" y="3352614"/>
            <a:ext cx="2381922" cy="3175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36DC78A-ED74-6DE2-4BB4-29012345700D}"/>
              </a:ext>
            </a:extLst>
          </p:cNvPr>
          <p:cNvSpPr txBox="1"/>
          <p:nvPr/>
        </p:nvSpPr>
        <p:spPr>
          <a:xfrm>
            <a:off x="6962221" y="6470869"/>
            <a:ext cx="21684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6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VUV4 quad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12EBE5F-C508-9347-E718-683893FF801D}"/>
              </a:ext>
            </a:extLst>
          </p:cNvPr>
          <p:cNvSpPr txBox="1"/>
          <p:nvPr/>
        </p:nvSpPr>
        <p:spPr>
          <a:xfrm>
            <a:off x="7129109" y="5947554"/>
            <a:ext cx="21684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6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Calibrated photodiode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35ED6D6-E6C4-F230-B21E-FA329BB3CCC0}"/>
              </a:ext>
            </a:extLst>
          </p:cNvPr>
          <p:cNvCxnSpPr>
            <a:cxnSpLocks/>
          </p:cNvCxnSpPr>
          <p:nvPr/>
        </p:nvCxnSpPr>
        <p:spPr>
          <a:xfrm flipH="1" flipV="1">
            <a:off x="5404104" y="5001356"/>
            <a:ext cx="1558117" cy="146951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F348BDDC-DCB8-B4E7-D01D-9B743CB72394}"/>
              </a:ext>
            </a:extLst>
          </p:cNvPr>
          <p:cNvCxnSpPr>
            <a:cxnSpLocks/>
          </p:cNvCxnSpPr>
          <p:nvPr/>
        </p:nvCxnSpPr>
        <p:spPr>
          <a:xfrm flipH="1" flipV="1">
            <a:off x="5771260" y="4934671"/>
            <a:ext cx="1759697" cy="101288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83264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>
            <a:extLst>
              <a:ext uri="{FF2B5EF4-FFF2-40B4-BE49-F238E27FC236}">
                <a16:creationId xmlns:a16="http://schemas.microsoft.com/office/drawing/2014/main" id="{C91DAD83-1FDE-A546-E121-FAB5818D2D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5220" y="220973"/>
            <a:ext cx="3914619" cy="2595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31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A1553D69-38D9-65C4-DB6C-7D38A969A3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5124" y="253138"/>
            <a:ext cx="3761122" cy="253138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6BFED87-0955-9F52-40D7-C911F4C637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99286" y="-1165224"/>
            <a:ext cx="7012113" cy="1000512"/>
          </a:xfrm>
        </p:spPr>
        <p:txBody>
          <a:bodyPr/>
          <a:lstStyle/>
          <a:p>
            <a:r>
              <a:rPr lang="en-CA" dirty="0">
                <a:solidFill>
                  <a:schemeClr val="accent4"/>
                </a:solidFill>
              </a:rPr>
              <a:t>Modelling PDE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C701CD-274D-506B-95D2-80F6DF79C8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4922" y="1547177"/>
            <a:ext cx="4155629" cy="4351338"/>
          </a:xfrm>
        </p:spPr>
        <p:txBody>
          <a:bodyPr>
            <a:normAutofit/>
          </a:bodyPr>
          <a:lstStyle/>
          <a:p>
            <a:pPr>
              <a:buClr>
                <a:schemeClr val="accent4"/>
              </a:buClr>
              <a:buFont typeface="Wingdings" panose="05000000000000000000" pitchFamily="2" charset="2"/>
              <a:buChar char="§"/>
            </a:pPr>
            <a:r>
              <a:rPr lang="en-CA" dirty="0"/>
              <a:t>Model developed from </a:t>
            </a:r>
            <a:r>
              <a:rPr lang="en-GB" sz="1800" b="0" i="0" u="sng" strike="noStrike" dirty="0">
                <a:solidFill>
                  <a:srgbClr val="0097A7"/>
                </a:solidFill>
                <a:effectLst/>
                <a:latin typeface="Arial" panose="020B0604020202020204" pitchFamily="34" charset="0"/>
                <a:hlinkClick r:id="rId4"/>
              </a:rPr>
              <a:t>https://arxiv.org/abs/1904.05977</a:t>
            </a: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</a:p>
          <a:p>
            <a:pPr>
              <a:buClr>
                <a:schemeClr val="accent4"/>
              </a:buClr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rgbClr val="000000"/>
                </a:solidFill>
                <a:latin typeface="Arial" panose="020B0604020202020204" pitchFamily="34" charset="0"/>
              </a:rPr>
              <a:t>Previously considered ATPs only – now models optical transmission, including thin-film interference and multiple interfaces</a:t>
            </a:r>
            <a:endParaRPr lang="en-CA" sz="3600" dirty="0"/>
          </a:p>
          <a:p>
            <a:pPr marL="0" indent="0">
              <a:buNone/>
            </a:pPr>
            <a:endParaRPr lang="en-C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B7F17B-F374-4118-9D90-D46251518F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F6E4B-531A-42AB-A6BE-5ABAC62FF961}" type="slidenum">
              <a:rPr lang="en-CA" smtClean="0"/>
              <a:t>4</a:t>
            </a:fld>
            <a:endParaRPr lang="en-CA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9CFC5B32-93C3-17C6-876B-616C8B9DBB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651" y="4548702"/>
            <a:ext cx="5162550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>
            <a:extLst>
              <a:ext uri="{FF2B5EF4-FFF2-40B4-BE49-F238E27FC236}">
                <a16:creationId xmlns:a16="http://schemas.microsoft.com/office/drawing/2014/main" id="{57ADE59B-577B-18C3-CEBC-E24C66455E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8993" y="2567977"/>
            <a:ext cx="4304339" cy="4304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C5395C7-3B33-CCF9-0A20-D55A9148987D}"/>
              </a:ext>
            </a:extLst>
          </p:cNvPr>
          <p:cNvCxnSpPr>
            <a:cxnSpLocks/>
          </p:cNvCxnSpPr>
          <p:nvPr/>
        </p:nvCxnSpPr>
        <p:spPr>
          <a:xfrm flipV="1">
            <a:off x="3934929" y="3043808"/>
            <a:ext cx="3020053" cy="178536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8277144-AFF0-480F-5CEA-4B709E4E3023}"/>
              </a:ext>
            </a:extLst>
          </p:cNvPr>
          <p:cNvCxnSpPr>
            <a:cxnSpLocks/>
          </p:cNvCxnSpPr>
          <p:nvPr/>
        </p:nvCxnSpPr>
        <p:spPr>
          <a:xfrm flipV="1">
            <a:off x="5172075" y="3597244"/>
            <a:ext cx="2331272" cy="130151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19C71527-D055-83A1-8D40-7860E8F0A7B2}"/>
              </a:ext>
            </a:extLst>
          </p:cNvPr>
          <p:cNvCxnSpPr>
            <a:cxnSpLocks/>
          </p:cNvCxnSpPr>
          <p:nvPr/>
        </p:nvCxnSpPr>
        <p:spPr>
          <a:xfrm flipV="1">
            <a:off x="2550545" y="5162649"/>
            <a:ext cx="192191" cy="48968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03BE2E15-AB55-C9DE-4624-73103E5F7B7C}"/>
              </a:ext>
            </a:extLst>
          </p:cNvPr>
          <p:cNvSpPr txBox="1"/>
          <p:nvPr/>
        </p:nvSpPr>
        <p:spPr>
          <a:xfrm>
            <a:off x="672696" y="5642538"/>
            <a:ext cx="43043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Full consideration given to transmission term, gives validity across wavelengths</a:t>
            </a:r>
            <a:endParaRPr lang="en-CA" dirty="0"/>
          </a:p>
        </p:txBody>
      </p:sp>
      <p:sp>
        <p:nvSpPr>
          <p:cNvPr id="34" name="Title 1">
            <a:extLst>
              <a:ext uri="{FF2B5EF4-FFF2-40B4-BE49-F238E27FC236}">
                <a16:creationId xmlns:a16="http://schemas.microsoft.com/office/drawing/2014/main" id="{E7810ABD-CE3B-7C54-0DA7-F34EBE8527E7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>
                <a:solidFill>
                  <a:schemeClr val="accent4"/>
                </a:solidFill>
              </a:rPr>
              <a:t>Modelling PDE</a:t>
            </a:r>
            <a:endParaRPr lang="en-CA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69359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>
            <a:extLst>
              <a:ext uri="{FF2B5EF4-FFF2-40B4-BE49-F238E27FC236}">
                <a16:creationId xmlns:a16="http://schemas.microsoft.com/office/drawing/2014/main" id="{C4D649CB-112C-3A04-6734-1A0240DD91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9859" y="0"/>
            <a:ext cx="3741481" cy="5443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6BFED87-0955-9F52-40D7-C911F4C637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solidFill>
                  <a:schemeClr val="accent4"/>
                </a:solidFill>
              </a:rPr>
              <a:t>Modelling PDE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C701CD-274D-506B-95D2-80F6DF79C8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8944" y="1476375"/>
            <a:ext cx="5347808" cy="3251073"/>
          </a:xfrm>
        </p:spPr>
        <p:txBody>
          <a:bodyPr>
            <a:normAutofit/>
          </a:bodyPr>
          <a:lstStyle/>
          <a:p>
            <a:pPr>
              <a:buClr>
                <a:schemeClr val="accent4"/>
              </a:buClr>
              <a:buFont typeface="Wingdings" panose="05000000000000000000" pitchFamily="2" charset="2"/>
              <a:buChar char="§"/>
            </a:pPr>
            <a:r>
              <a:rPr lang="en-GB" dirty="0"/>
              <a:t>Can consider three different wavelength ranges:</a:t>
            </a:r>
          </a:p>
          <a:p>
            <a:pPr lvl="1">
              <a:buClr>
                <a:schemeClr val="accent4"/>
              </a:buClr>
              <a:buFont typeface="Wingdings" panose="05000000000000000000" pitchFamily="2" charset="2"/>
              <a:buChar char="§"/>
            </a:pPr>
            <a:r>
              <a:rPr lang="en-GB" sz="2200" dirty="0">
                <a:solidFill>
                  <a:srgbClr val="040C2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&gt;400nm, </a:t>
            </a:r>
            <a:r>
              <a:rPr lang="en-GB" sz="2200" b="0" i="0" dirty="0">
                <a:solidFill>
                  <a:srgbClr val="040C2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quantum yield = 1, </a:t>
            </a:r>
            <a:r>
              <a:rPr lang="en-GB" sz="2200" dirty="0">
                <a:solidFill>
                  <a:srgbClr val="040C2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photons may be absorbed in p or n regions</a:t>
            </a:r>
          </a:p>
          <a:p>
            <a:pPr lvl="1">
              <a:buClr>
                <a:schemeClr val="accent4"/>
              </a:buClr>
              <a:buFont typeface="Wingdings" panose="05000000000000000000" pitchFamily="2" charset="2"/>
              <a:buChar char="§"/>
            </a:pPr>
            <a:r>
              <a:rPr lang="en-CA" sz="2200" b="0" i="0" dirty="0">
                <a:solidFill>
                  <a:srgbClr val="040C2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~</a:t>
            </a:r>
            <a:r>
              <a:rPr lang="en-GB" sz="2200" b="0" i="0" dirty="0">
                <a:solidFill>
                  <a:srgbClr val="040C2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250-400nm – quantum yield = 1, all photons absorbed in </a:t>
            </a:r>
            <a:r>
              <a:rPr lang="en-GB" sz="2200" dirty="0">
                <a:solidFill>
                  <a:srgbClr val="040C2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GB" sz="2200" baseline="30000" dirty="0">
                <a:solidFill>
                  <a:srgbClr val="040C2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+</a:t>
            </a:r>
            <a:r>
              <a:rPr lang="en-GB" sz="2200" dirty="0">
                <a:solidFill>
                  <a:srgbClr val="040C2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region</a:t>
            </a:r>
          </a:p>
          <a:p>
            <a:pPr lvl="1">
              <a:buClr>
                <a:schemeClr val="accent4"/>
              </a:buClr>
              <a:buFont typeface="Wingdings" panose="05000000000000000000" pitchFamily="2" charset="2"/>
              <a:buChar char="§"/>
            </a:pPr>
            <a:r>
              <a:rPr lang="en-GB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&lt;250nm – photons absorbed close to surface, quantum yield &gt;1</a:t>
            </a:r>
          </a:p>
          <a:p>
            <a:pPr lvl="2">
              <a:buClr>
                <a:schemeClr val="accent4"/>
              </a:buClr>
              <a:buFont typeface="Wingdings" panose="05000000000000000000" pitchFamily="2" charset="2"/>
              <a:buChar char="§"/>
            </a:pPr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Possibly significant recombination losses</a:t>
            </a:r>
          </a:p>
          <a:p>
            <a:pPr lvl="1">
              <a:buClr>
                <a:schemeClr val="accent4"/>
              </a:buClr>
              <a:buFont typeface="Wingdings" panose="05000000000000000000" pitchFamily="2" charset="2"/>
              <a:buChar char="§"/>
            </a:pPr>
            <a:endParaRPr lang="en-GB" dirty="0"/>
          </a:p>
          <a:p>
            <a:pPr>
              <a:buClr>
                <a:schemeClr val="accent4"/>
              </a:buClr>
              <a:buFont typeface="Wingdings" panose="05000000000000000000" pitchFamily="2" charset="2"/>
              <a:buChar char="§"/>
            </a:pPr>
            <a:endParaRPr lang="en-CA" dirty="0"/>
          </a:p>
          <a:p>
            <a:endParaRPr lang="en-C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B7F17B-F374-4118-9D90-D46251518F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F6E4B-531A-42AB-A6BE-5ABAC62FF961}" type="slidenum">
              <a:rPr lang="en-CA" smtClean="0"/>
              <a:t>5</a:t>
            </a:fld>
            <a:endParaRPr lang="en-CA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67A7145-575B-BD0D-7953-BED7553E48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659" y="5808980"/>
            <a:ext cx="10384871" cy="684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39291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7FCC69-28B3-D4E3-4DA6-4899D626D3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850" y="166245"/>
            <a:ext cx="10515600" cy="1325563"/>
          </a:xfrm>
        </p:spPr>
        <p:txBody>
          <a:bodyPr/>
          <a:lstStyle/>
          <a:p>
            <a:r>
              <a:rPr lang="en-CA" dirty="0">
                <a:solidFill>
                  <a:schemeClr val="accent4"/>
                </a:solidFill>
              </a:rPr>
              <a:t>Modelling PDE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900E29-EDBD-6570-59C5-D1D5B7960B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7556" y="1200727"/>
            <a:ext cx="6393933" cy="2487921"/>
          </a:xfrm>
        </p:spPr>
        <p:txBody>
          <a:bodyPr>
            <a:normAutofit fontScale="32500" lnSpcReduction="20000"/>
          </a:bodyPr>
          <a:lstStyle/>
          <a:p>
            <a:pPr>
              <a:buClr>
                <a:schemeClr val="accent4"/>
              </a:buClr>
              <a:buFont typeface="Wingdings" panose="05000000000000000000" pitchFamily="2" charset="2"/>
              <a:buChar char="§"/>
            </a:pPr>
            <a:r>
              <a:rPr lang="en-CA" sz="5600" dirty="0"/>
              <a:t>PDE is measured at certain wavelengths by comparison to a calibrated diode</a:t>
            </a:r>
          </a:p>
          <a:p>
            <a:pPr lvl="1">
              <a:buClr>
                <a:schemeClr val="accent4"/>
              </a:buClr>
              <a:buFont typeface="Wingdings" panose="05000000000000000000" pitchFamily="2" charset="2"/>
              <a:buChar char="§"/>
            </a:pPr>
            <a:r>
              <a:rPr lang="en-CA" sz="5600" dirty="0"/>
              <a:t>Measurements taken at </a:t>
            </a:r>
            <a:r>
              <a:rPr lang="en-CA" sz="5600" dirty="0" err="1"/>
              <a:t>LXe</a:t>
            </a:r>
            <a:r>
              <a:rPr lang="en-CA" sz="5600" dirty="0"/>
              <a:t> temperature</a:t>
            </a:r>
          </a:p>
          <a:p>
            <a:pPr>
              <a:buClr>
                <a:schemeClr val="accent4"/>
              </a:buClr>
              <a:buFont typeface="Wingdings" panose="05000000000000000000" pitchFamily="2" charset="2"/>
              <a:buChar char="§"/>
            </a:pPr>
            <a:r>
              <a:rPr lang="en-CA" sz="5600" dirty="0"/>
              <a:t>Transmission calculated using SiO</a:t>
            </a:r>
            <a:r>
              <a:rPr lang="en-CA" sz="5600" baseline="-25000" dirty="0"/>
              <a:t>2</a:t>
            </a:r>
            <a:r>
              <a:rPr lang="en-CA" sz="5600" dirty="0"/>
              <a:t> layer thicknesses and measured optical constants</a:t>
            </a:r>
          </a:p>
          <a:p>
            <a:pPr lvl="1">
              <a:buClr>
                <a:schemeClr val="accent4"/>
              </a:buClr>
              <a:buFont typeface="Wingdings" panose="05000000000000000000" pitchFamily="2" charset="2"/>
              <a:buChar char="§"/>
            </a:pPr>
            <a:r>
              <a:rPr lang="en-CA" sz="5600" dirty="0"/>
              <a:t>Model is sensitive to the accuracy of the input data</a:t>
            </a:r>
          </a:p>
          <a:p>
            <a:pPr>
              <a:buClr>
                <a:schemeClr val="accent4"/>
              </a:buClr>
            </a:pPr>
            <a:r>
              <a:rPr lang="en-CA" sz="5600" dirty="0"/>
              <a:t>Oscillations in FBK device due to interference in SiO</a:t>
            </a:r>
            <a:r>
              <a:rPr lang="en-CA" sz="5600" baseline="-25000" dirty="0"/>
              <a:t>2 </a:t>
            </a:r>
          </a:p>
          <a:p>
            <a:pPr lvl="1">
              <a:buClr>
                <a:schemeClr val="accent4"/>
              </a:buClr>
            </a:pPr>
            <a:r>
              <a:rPr lang="en-CA" sz="4800" dirty="0"/>
              <a:t>Period constrains oxide thickness</a:t>
            </a:r>
          </a:p>
          <a:p>
            <a:pPr>
              <a:buClr>
                <a:schemeClr val="accent4"/>
              </a:buClr>
            </a:pPr>
            <a:r>
              <a:rPr lang="en-CA" sz="5600" dirty="0"/>
              <a:t>Fitting shorter wavelengths first constrains </a:t>
            </a:r>
            <a:r>
              <a:rPr lang="en-CA" sz="5600" dirty="0" err="1"/>
              <a:t>X</a:t>
            </a:r>
            <a:r>
              <a:rPr lang="en-CA" sz="5600" baseline="-25000" dirty="0" err="1"/>
              <a:t>pn</a:t>
            </a:r>
            <a:r>
              <a:rPr lang="en-CA" sz="5600" dirty="0" err="1"/>
              <a:t>,P</a:t>
            </a:r>
            <a:r>
              <a:rPr lang="en-CA" sz="5600" baseline="-25000" dirty="0" err="1"/>
              <a:t>e</a:t>
            </a:r>
            <a:endParaRPr lang="en-CA" sz="5600" dirty="0"/>
          </a:p>
          <a:p>
            <a:pPr marL="0" indent="0">
              <a:buClr>
                <a:schemeClr val="accent4"/>
              </a:buClr>
              <a:buNone/>
            </a:pPr>
            <a:endParaRPr lang="en-CA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FC131A2-690C-8B7A-583D-1FB65EE8E3D6}"/>
              </a:ext>
            </a:extLst>
          </p:cNvPr>
          <p:cNvGrpSpPr/>
          <p:nvPr/>
        </p:nvGrpSpPr>
        <p:grpSpPr>
          <a:xfrm>
            <a:off x="6876877" y="3049843"/>
            <a:ext cx="3980066" cy="3429000"/>
            <a:chOff x="7112472" y="1042130"/>
            <a:chExt cx="5144749" cy="4127524"/>
          </a:xfrm>
        </p:grpSpPr>
        <p:pic>
          <p:nvPicPr>
            <p:cNvPr id="3074" name="Picture 2">
              <a:extLst>
                <a:ext uri="{FF2B5EF4-FFF2-40B4-BE49-F238E27FC236}">
                  <a16:creationId xmlns:a16="http://schemas.microsoft.com/office/drawing/2014/main" id="{1BFD0A65-136C-B2A2-5F2E-CAD28C2B136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12472" y="1042130"/>
              <a:ext cx="4765963" cy="37901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D159CF26-9E76-EE36-3C29-DF06C2BEEDC3}"/>
                </a:ext>
              </a:extLst>
            </p:cNvPr>
            <p:cNvSpPr txBox="1"/>
            <p:nvPr/>
          </p:nvSpPr>
          <p:spPr>
            <a:xfrm>
              <a:off x="8274584" y="1302755"/>
              <a:ext cx="2676905" cy="398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600" dirty="0"/>
                <a:t>PDE for FBK VUV-HD3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3EFED045-F1B6-129D-659C-3DEE74D2DB9B}"/>
                </a:ext>
              </a:extLst>
            </p:cNvPr>
            <p:cNvSpPr txBox="1"/>
            <p:nvPr/>
          </p:nvSpPr>
          <p:spPr>
            <a:xfrm>
              <a:off x="10136930" y="4770929"/>
              <a:ext cx="2120291" cy="398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600" dirty="0"/>
                <a:t>Wavelength [nm]</a:t>
              </a:r>
            </a:p>
          </p:txBody>
        </p:sp>
      </p:grp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6FE152-0B9A-9E18-5D35-FFFD9D43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F6E4B-531A-42AB-A6BE-5ABAC62FF961}" type="slidenum">
              <a:rPr lang="en-CA" smtClean="0"/>
              <a:t>6</a:t>
            </a:fld>
            <a:endParaRPr lang="en-CA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C1D6D14-07B1-37E6-3C36-3D7EA762A99C}"/>
              </a:ext>
            </a:extLst>
          </p:cNvPr>
          <p:cNvGrpSpPr/>
          <p:nvPr/>
        </p:nvGrpSpPr>
        <p:grpSpPr>
          <a:xfrm>
            <a:off x="8212840" y="6276"/>
            <a:ext cx="3920611" cy="3181178"/>
            <a:chOff x="7625213" y="469116"/>
            <a:chExt cx="3920611" cy="3181178"/>
          </a:xfrm>
        </p:grpSpPr>
        <p:pic>
          <p:nvPicPr>
            <p:cNvPr id="7" name="Picture 2">
              <a:extLst>
                <a:ext uri="{FF2B5EF4-FFF2-40B4-BE49-F238E27FC236}">
                  <a16:creationId xmlns:a16="http://schemas.microsoft.com/office/drawing/2014/main" id="{3E14097D-B65A-BF82-C8E4-428B15D6C43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25213" y="469116"/>
              <a:ext cx="3735154" cy="29222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8B5086D-DA08-0B52-F428-3FDF414FDEEF}"/>
                </a:ext>
              </a:extLst>
            </p:cNvPr>
            <p:cNvSpPr txBox="1"/>
            <p:nvPr/>
          </p:nvSpPr>
          <p:spPr>
            <a:xfrm>
              <a:off x="9874661" y="3311740"/>
              <a:ext cx="167116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600" dirty="0"/>
                <a:t>Wavelength [nm]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B6DCCFB-4AE4-76A6-8AE7-33E7BF1CCA58}"/>
                </a:ext>
              </a:extLst>
            </p:cNvPr>
            <p:cNvSpPr txBox="1"/>
            <p:nvPr/>
          </p:nvSpPr>
          <p:spPr>
            <a:xfrm>
              <a:off x="8007804" y="2835776"/>
              <a:ext cx="179626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600" dirty="0"/>
                <a:t>PDE for HPK VUV4</a:t>
              </a:r>
            </a:p>
          </p:txBody>
        </p:sp>
      </p:grpSp>
      <p:pic>
        <p:nvPicPr>
          <p:cNvPr id="9" name="Picture 2">
            <a:extLst>
              <a:ext uri="{FF2B5EF4-FFF2-40B4-BE49-F238E27FC236}">
                <a16:creationId xmlns:a16="http://schemas.microsoft.com/office/drawing/2014/main" id="{8DC9720E-536B-A2C2-9103-AE34415B50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1054" y="3703844"/>
            <a:ext cx="3764635" cy="2494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8B0A5EF-1A19-845B-B7EC-208015AFE4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824" y="6175335"/>
            <a:ext cx="8690086" cy="572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05889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D282FD-D0E1-1F08-E844-F2F7C4A7A6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560" y="156832"/>
            <a:ext cx="10515600" cy="1325563"/>
          </a:xfrm>
        </p:spPr>
        <p:txBody>
          <a:bodyPr/>
          <a:lstStyle/>
          <a:p>
            <a:r>
              <a:rPr lang="en-CA" dirty="0">
                <a:solidFill>
                  <a:schemeClr val="accent4"/>
                </a:solidFill>
              </a:rPr>
              <a:t>Angular dependence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1F2918-5938-6790-501D-8277651B38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291" y="1337884"/>
            <a:ext cx="3621527" cy="4158675"/>
          </a:xfrm>
        </p:spPr>
        <p:txBody>
          <a:bodyPr>
            <a:normAutofit fontScale="92500"/>
          </a:bodyPr>
          <a:lstStyle/>
          <a:p>
            <a:pPr>
              <a:buClr>
                <a:schemeClr val="accent4"/>
              </a:buClr>
              <a:buFont typeface="Wingdings" panose="05000000000000000000" pitchFamily="2" charset="2"/>
              <a:buChar char="§"/>
            </a:pPr>
            <a:r>
              <a:rPr lang="en-CA" dirty="0"/>
              <a:t>Simple at first glance – refraction means that the effects of different incidence angles are smeared out</a:t>
            </a:r>
          </a:p>
          <a:p>
            <a:pPr>
              <a:buClr>
                <a:schemeClr val="accent4"/>
              </a:buClr>
              <a:buFont typeface="Wingdings" panose="05000000000000000000" pitchFamily="2" charset="2"/>
              <a:buChar char="§"/>
            </a:pPr>
            <a:r>
              <a:rPr lang="en-CA" dirty="0"/>
              <a:t>Opposite is true for emission of secondary photons – wide range of emission angles are possible</a:t>
            </a:r>
          </a:p>
          <a:p>
            <a:pPr>
              <a:buClr>
                <a:schemeClr val="accent4"/>
              </a:buClr>
              <a:buFont typeface="Wingdings" panose="05000000000000000000" pitchFamily="2" charset="2"/>
              <a:buChar char="§"/>
            </a:pPr>
            <a:endParaRPr lang="en-CA" dirty="0"/>
          </a:p>
          <a:p>
            <a:pPr>
              <a:buClr>
                <a:schemeClr val="accent4"/>
              </a:buClr>
              <a:buFont typeface="Wingdings" panose="05000000000000000000" pitchFamily="2" charset="2"/>
              <a:buChar char="§"/>
            </a:pPr>
            <a:endParaRPr lang="en-CA" dirty="0"/>
          </a:p>
          <a:p>
            <a:endParaRPr lang="en-CA" dirty="0"/>
          </a:p>
          <a:p>
            <a:endParaRPr lang="en-CA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38496A-33E7-A8E8-BCFE-A80E5491ED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F6E4B-531A-42AB-A6BE-5ABAC62FF961}" type="slidenum">
              <a:rPr lang="en-CA" smtClean="0"/>
              <a:t>7</a:t>
            </a:fld>
            <a:endParaRPr lang="en-CA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D7C48FC1-BBC7-90D5-47FE-DBF1C30E66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9121" y="874397"/>
            <a:ext cx="6594205" cy="5847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7900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D282FD-D0E1-1F08-E844-F2F7C4A7A6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560" y="156832"/>
            <a:ext cx="10515600" cy="1325563"/>
          </a:xfrm>
        </p:spPr>
        <p:txBody>
          <a:bodyPr/>
          <a:lstStyle/>
          <a:p>
            <a:r>
              <a:rPr lang="en-CA" dirty="0">
                <a:solidFill>
                  <a:schemeClr val="accent4"/>
                </a:solidFill>
              </a:rPr>
              <a:t>Angular dependence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1F2918-5938-6790-501D-8277651B38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291" y="1337884"/>
            <a:ext cx="3621527" cy="4158675"/>
          </a:xfrm>
        </p:spPr>
        <p:txBody>
          <a:bodyPr>
            <a:normAutofit/>
          </a:bodyPr>
          <a:lstStyle/>
          <a:p>
            <a:pPr>
              <a:buClr>
                <a:schemeClr val="accent4"/>
              </a:buClr>
              <a:buFont typeface="Wingdings" panose="05000000000000000000" pitchFamily="2" charset="2"/>
              <a:buChar char="§"/>
            </a:pPr>
            <a:r>
              <a:rPr lang="en-CA" dirty="0"/>
              <a:t>Passivation layer thickness, interference, shape of the device microstructure play a role</a:t>
            </a:r>
          </a:p>
          <a:p>
            <a:pPr>
              <a:buClr>
                <a:schemeClr val="accent4"/>
              </a:buClr>
              <a:buFont typeface="Wingdings" panose="05000000000000000000" pitchFamily="2" charset="2"/>
              <a:buChar char="§"/>
            </a:pPr>
            <a:r>
              <a:rPr lang="en-CA" dirty="0"/>
              <a:t>Device-specific measurements required</a:t>
            </a:r>
          </a:p>
          <a:p>
            <a:pPr>
              <a:buClr>
                <a:schemeClr val="accent4"/>
              </a:buClr>
              <a:buFont typeface="Wingdings" panose="05000000000000000000" pitchFamily="2" charset="2"/>
              <a:buChar char="§"/>
            </a:pPr>
            <a:endParaRPr lang="en-CA" dirty="0"/>
          </a:p>
          <a:p>
            <a:pPr>
              <a:buClr>
                <a:schemeClr val="accent4"/>
              </a:buClr>
              <a:buFont typeface="Wingdings" panose="05000000000000000000" pitchFamily="2" charset="2"/>
              <a:buChar char="§"/>
            </a:pPr>
            <a:endParaRPr lang="en-CA" dirty="0"/>
          </a:p>
          <a:p>
            <a:endParaRPr lang="en-CA" dirty="0"/>
          </a:p>
          <a:p>
            <a:endParaRPr lang="en-CA" dirty="0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DA6BB886-B605-D921-2261-746202BE28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0471" y="251836"/>
            <a:ext cx="4094019" cy="3285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>
            <a:extLst>
              <a:ext uri="{FF2B5EF4-FFF2-40B4-BE49-F238E27FC236}">
                <a16:creationId xmlns:a16="http://schemas.microsoft.com/office/drawing/2014/main" id="{DC888651-4921-5954-F8FB-008CE851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2245" y="3849109"/>
            <a:ext cx="3709755" cy="2757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77D053A5-6B59-2460-4697-BE6D5B5FDED5}"/>
              </a:ext>
            </a:extLst>
          </p:cNvPr>
          <p:cNvGrpSpPr/>
          <p:nvPr/>
        </p:nvGrpSpPr>
        <p:grpSpPr>
          <a:xfrm>
            <a:off x="4630249" y="3650449"/>
            <a:ext cx="3851996" cy="3124992"/>
            <a:chOff x="4630249" y="3650449"/>
            <a:chExt cx="3851996" cy="3124992"/>
          </a:xfrm>
        </p:grpSpPr>
        <p:pic>
          <p:nvPicPr>
            <p:cNvPr id="4102" name="Picture 6">
              <a:extLst>
                <a:ext uri="{FF2B5EF4-FFF2-40B4-BE49-F238E27FC236}">
                  <a16:creationId xmlns:a16="http://schemas.microsoft.com/office/drawing/2014/main" id="{44942B04-3FBE-A259-0847-7CFA032ACD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30249" y="3650449"/>
              <a:ext cx="3851996" cy="29083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F8D7708F-716F-CB91-AA36-7EA047FFD04B}"/>
                </a:ext>
              </a:extLst>
            </p:cNvPr>
            <p:cNvSpPr txBox="1"/>
            <p:nvPr/>
          </p:nvSpPr>
          <p:spPr>
            <a:xfrm>
              <a:off x="6003177" y="6436887"/>
              <a:ext cx="116608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600" dirty="0"/>
                <a:t>Angle (deg)</a:t>
              </a:r>
            </a:p>
          </p:txBody>
        </p:sp>
      </p:grp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F1F9A3A3-265F-A38F-C445-4EAF948FF3B9}"/>
              </a:ext>
            </a:extLst>
          </p:cNvPr>
          <p:cNvCxnSpPr>
            <a:cxnSpLocks/>
          </p:cNvCxnSpPr>
          <p:nvPr/>
        </p:nvCxnSpPr>
        <p:spPr>
          <a:xfrm>
            <a:off x="6414324" y="2814320"/>
            <a:ext cx="2763156" cy="103478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9640BA2-B3DF-4449-8CF9-6D0AAFF7643A}"/>
              </a:ext>
            </a:extLst>
          </p:cNvPr>
          <p:cNvCxnSpPr>
            <a:cxnSpLocks/>
          </p:cNvCxnSpPr>
          <p:nvPr/>
        </p:nvCxnSpPr>
        <p:spPr>
          <a:xfrm>
            <a:off x="6672966" y="2459499"/>
            <a:ext cx="1809279" cy="9897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C6CD45A8-A555-3A30-BAC9-75561894DBC7}"/>
              </a:ext>
            </a:extLst>
          </p:cNvPr>
          <p:cNvSpPr txBox="1"/>
          <p:nvPr/>
        </p:nvSpPr>
        <p:spPr>
          <a:xfrm>
            <a:off x="5083461" y="1909613"/>
            <a:ext cx="17353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Losses due to microstructure shadowing in VUV4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76DF25E-5AE2-6C34-E28B-0AB8829D1E49}"/>
              </a:ext>
            </a:extLst>
          </p:cNvPr>
          <p:cNvCxnSpPr>
            <a:cxnSpLocks/>
          </p:cNvCxnSpPr>
          <p:nvPr/>
        </p:nvCxnSpPr>
        <p:spPr>
          <a:xfrm flipV="1">
            <a:off x="4226532" y="5800436"/>
            <a:ext cx="1657032" cy="43583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6F22E8C2-F550-342C-EA9B-C6AEF1DB8071}"/>
              </a:ext>
            </a:extLst>
          </p:cNvPr>
          <p:cNvSpPr txBox="1"/>
          <p:nvPr/>
        </p:nvSpPr>
        <p:spPr>
          <a:xfrm>
            <a:off x="2685807" y="5810322"/>
            <a:ext cx="17739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Interference oscillations in FBK device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38496A-33E7-A8E8-BCFE-A80E5491ED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F6E4B-531A-42AB-A6BE-5ABAC62FF961}" type="slidenum">
              <a:rPr lang="en-CA" smtClean="0"/>
              <a:t>8</a:t>
            </a:fld>
            <a:endParaRPr lang="en-CA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75BB1BA-C3C9-D819-9302-64BB928BE486}"/>
              </a:ext>
            </a:extLst>
          </p:cNvPr>
          <p:cNvSpPr txBox="1"/>
          <p:nvPr/>
        </p:nvSpPr>
        <p:spPr>
          <a:xfrm>
            <a:off x="5467928" y="461818"/>
            <a:ext cx="15794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Losses due to package shadowing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61A0DF0-D63C-7534-DFAF-5DB70F2769A3}"/>
              </a:ext>
            </a:extLst>
          </p:cNvPr>
          <p:cNvCxnSpPr>
            <a:cxnSpLocks/>
          </p:cNvCxnSpPr>
          <p:nvPr/>
        </p:nvCxnSpPr>
        <p:spPr>
          <a:xfrm>
            <a:off x="6604000" y="1052945"/>
            <a:ext cx="3722255" cy="44549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99541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BFED87-0955-9F52-40D7-C911F4C637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064" y="286701"/>
            <a:ext cx="10515600" cy="1325563"/>
          </a:xfrm>
        </p:spPr>
        <p:txBody>
          <a:bodyPr/>
          <a:lstStyle/>
          <a:p>
            <a:r>
              <a:rPr lang="en-CA" dirty="0">
                <a:solidFill>
                  <a:schemeClr val="accent4"/>
                </a:solidFill>
              </a:rPr>
              <a:t>Temperature dependence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C701CD-274D-506B-95D2-80F6DF79C8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7192" y="1492389"/>
            <a:ext cx="4218016" cy="4351338"/>
          </a:xfrm>
        </p:spPr>
        <p:txBody>
          <a:bodyPr>
            <a:normAutofit/>
          </a:bodyPr>
          <a:lstStyle/>
          <a:p>
            <a:pPr>
              <a:buClr>
                <a:schemeClr val="accent4"/>
              </a:buClr>
              <a:buFont typeface="Wingdings" panose="05000000000000000000" pitchFamily="2" charset="2"/>
              <a:buChar char="§"/>
            </a:pPr>
            <a:r>
              <a:rPr lang="en-CA" sz="2400" dirty="0"/>
              <a:t>Various measurements suggest a significant temperature effect</a:t>
            </a:r>
          </a:p>
          <a:p>
            <a:pPr>
              <a:buClr>
                <a:schemeClr val="accent4"/>
              </a:buClr>
              <a:buFont typeface="Wingdings" panose="05000000000000000000" pitchFamily="2" charset="2"/>
              <a:buChar char="§"/>
            </a:pPr>
            <a:r>
              <a:rPr lang="en-CA" sz="2400" dirty="0"/>
              <a:t>Change in optical constants seems likely – oscillations in FBK data do not match up </a:t>
            </a:r>
          </a:p>
          <a:p>
            <a:pPr>
              <a:buClr>
                <a:schemeClr val="accent4"/>
              </a:buClr>
              <a:buFont typeface="Wingdings" panose="05000000000000000000" pitchFamily="2" charset="2"/>
              <a:buChar char="§"/>
            </a:pPr>
            <a:r>
              <a:rPr lang="en-CA" sz="2400" dirty="0"/>
              <a:t>Verification needed to ensure validity of model at different temperatures</a:t>
            </a:r>
          </a:p>
          <a:p>
            <a:pPr>
              <a:buClr>
                <a:schemeClr val="accent4"/>
              </a:buClr>
              <a:buFont typeface="Wingdings" panose="05000000000000000000" pitchFamily="2" charset="2"/>
              <a:buChar char="§"/>
            </a:pPr>
            <a:endParaRPr lang="en-CA" dirty="0"/>
          </a:p>
          <a:p>
            <a:endParaRPr lang="en-C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B7F17B-F374-4118-9D90-D46251518F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F6E4B-531A-42AB-A6BE-5ABAC62FF961}" type="slidenum">
              <a:rPr lang="en-CA" smtClean="0"/>
              <a:t>9</a:t>
            </a:fld>
            <a:endParaRPr lang="en-CA"/>
          </a:p>
        </p:txBody>
      </p:sp>
      <p:pic>
        <p:nvPicPr>
          <p:cNvPr id="9" name="Picture 8" descr="A graph with red and purple lines and dots&#10;&#10;Description automatically generated">
            <a:extLst>
              <a:ext uri="{FF2B5EF4-FFF2-40B4-BE49-F238E27FC236}">
                <a16:creationId xmlns:a16="http://schemas.microsoft.com/office/drawing/2014/main" id="{EC02D641-D55C-AFC1-EA5A-9E67784F8E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4080" y="2849500"/>
            <a:ext cx="5210175" cy="3933825"/>
          </a:xfrm>
          <a:prstGeom prst="rect">
            <a:avLst/>
          </a:prstGeom>
        </p:spPr>
      </p:pic>
      <p:pic>
        <p:nvPicPr>
          <p:cNvPr id="6" name="Picture 5" descr="A graph of lines and numbers&#10;&#10;Description automatically generated">
            <a:extLst>
              <a:ext uri="{FF2B5EF4-FFF2-40B4-BE49-F238E27FC236}">
                <a16:creationId xmlns:a16="http://schemas.microsoft.com/office/drawing/2014/main" id="{5B29C736-DFC8-E770-778C-958B32E994E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7650" y="595566"/>
            <a:ext cx="3906520" cy="302755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9E39D70D-499D-137E-59EB-4A19F87E2D76}"/>
              </a:ext>
            </a:extLst>
          </p:cNvPr>
          <p:cNvSpPr/>
          <p:nvPr/>
        </p:nvSpPr>
        <p:spPr>
          <a:xfrm>
            <a:off x="6995160" y="4206240"/>
            <a:ext cx="2075688" cy="145389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AA3B47D-C57F-4857-95C5-04AE730BAC53}"/>
              </a:ext>
            </a:extLst>
          </p:cNvPr>
          <p:cNvCxnSpPr/>
          <p:nvPr/>
        </p:nvCxnSpPr>
        <p:spPr>
          <a:xfrm flipV="1">
            <a:off x="4334256" y="5312664"/>
            <a:ext cx="2542032" cy="46634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55456968-5B72-5119-32AE-78FB2CB9A871}"/>
              </a:ext>
            </a:extLst>
          </p:cNvPr>
          <p:cNvSpPr txBox="1"/>
          <p:nvPr/>
        </p:nvSpPr>
        <p:spPr>
          <a:xfrm>
            <a:off x="486064" y="5727168"/>
            <a:ext cx="4303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Our data for VUV4, scaled for comparison</a:t>
            </a:r>
            <a:endParaRPr lang="en-CA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A9F9108-5225-0745-CC86-20802582A579}"/>
              </a:ext>
            </a:extLst>
          </p:cNvPr>
          <p:cNvSpPr txBox="1"/>
          <p:nvPr/>
        </p:nvSpPr>
        <p:spPr>
          <a:xfrm>
            <a:off x="7309167" y="42396"/>
            <a:ext cx="47134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dirty="0">
                <a:hlinkClick r:id="rId5"/>
              </a:rPr>
              <a:t>https://indico.cern.ch/event/51276/contributions/2034195</a:t>
            </a:r>
            <a:endParaRPr lang="en-CA" sz="1400" dirty="0"/>
          </a:p>
          <a:p>
            <a:r>
              <a:rPr lang="en-CA" sz="1400" dirty="0"/>
              <a:t>/attachments/967044/1373321/278_collazuol.pdf</a:t>
            </a:r>
          </a:p>
        </p:txBody>
      </p:sp>
    </p:spTree>
    <p:extLst>
      <p:ext uri="{BB962C8B-B14F-4D97-AF65-F5344CB8AC3E}">
        <p14:creationId xmlns:p14="http://schemas.microsoft.com/office/powerpoint/2010/main" val="30771261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Custom Design">
  <a:themeElements>
    <a:clrScheme name="TRIUMF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RIUMF_Light_03" id="{4D894E19-41A3-8842-A464-3F12065EEF05}" vid="{B960C763-9EE8-8C4A-B0B5-CE3D986AFAEE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25741</TotalTime>
  <Words>1344</Words>
  <Application>Microsoft Office PowerPoint</Application>
  <PresentationFormat>Widescreen</PresentationFormat>
  <Paragraphs>186</Paragraphs>
  <Slides>23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32" baseType="lpstr">
      <vt:lpstr>Aptos</vt:lpstr>
      <vt:lpstr>Aptos Display</vt:lpstr>
      <vt:lpstr>Arial</vt:lpstr>
      <vt:lpstr>Calibri</vt:lpstr>
      <vt:lpstr>Calibri Light</vt:lpstr>
      <vt:lpstr>Cambria Math</vt:lpstr>
      <vt:lpstr>Wingdings</vt:lpstr>
      <vt:lpstr>Office Theme</vt:lpstr>
      <vt:lpstr>Custom Design</vt:lpstr>
      <vt:lpstr>Modelling SiPM PDE from the VUV to the IR</vt:lpstr>
      <vt:lpstr>Objectives</vt:lpstr>
      <vt:lpstr>The VERA measurement setup Vacuum Efficiency, Reflectivity, and Absorption </vt:lpstr>
      <vt:lpstr>Modelling PDE</vt:lpstr>
      <vt:lpstr>Modelling PDE</vt:lpstr>
      <vt:lpstr>Modelling PDE</vt:lpstr>
      <vt:lpstr>Angular dependence</vt:lpstr>
      <vt:lpstr>Angular dependence</vt:lpstr>
      <vt:lpstr>Temperature dependence</vt:lpstr>
      <vt:lpstr>Modelling PDE</vt:lpstr>
      <vt:lpstr>Quantum yield</vt:lpstr>
      <vt:lpstr>Measuring quantum yield using SiPMs</vt:lpstr>
      <vt:lpstr>The saturation of PDE - determining the probability distribution of η</vt:lpstr>
      <vt:lpstr>Interpretation of results</vt:lpstr>
      <vt:lpstr>Interpretation of results</vt:lpstr>
      <vt:lpstr>Unanswered questions</vt:lpstr>
      <vt:lpstr>Thank you Merci</vt:lpstr>
      <vt:lpstr>Front-side losses</vt:lpstr>
      <vt:lpstr>Diffusion</vt:lpstr>
      <vt:lpstr>Auxiliary method using DC IV measurements</vt:lpstr>
      <vt:lpstr>Determining η from current ratios</vt:lpstr>
      <vt:lpstr>Temperature/device dependence</vt:lpstr>
      <vt:lpstr>What if Pa saturates at 0.85..?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Harry Lewis</dc:creator>
  <cp:lastModifiedBy>Harry Lewis</cp:lastModifiedBy>
  <cp:revision>94</cp:revision>
  <dcterms:created xsi:type="dcterms:W3CDTF">2024-07-18T18:53:43Z</dcterms:created>
  <dcterms:modified xsi:type="dcterms:W3CDTF">2024-10-23T11:13:27Z</dcterms:modified>
</cp:coreProperties>
</file>