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 id="2147483697" r:id="rId2"/>
  </p:sldMasterIdLst>
  <p:notesMasterIdLst>
    <p:notesMasterId r:id="rId31"/>
  </p:notesMasterIdLst>
  <p:handoutMasterIdLst>
    <p:handoutMasterId r:id="rId32"/>
  </p:handoutMasterIdLst>
  <p:sldIdLst>
    <p:sldId id="340" r:id="rId3"/>
    <p:sldId id="4794" r:id="rId4"/>
    <p:sldId id="4809" r:id="rId5"/>
    <p:sldId id="4810" r:id="rId6"/>
    <p:sldId id="342" r:id="rId7"/>
    <p:sldId id="4804" r:id="rId8"/>
    <p:sldId id="4781" r:id="rId9"/>
    <p:sldId id="4790" r:id="rId10"/>
    <p:sldId id="4806" r:id="rId11"/>
    <p:sldId id="355" r:id="rId12"/>
    <p:sldId id="4805" r:id="rId13"/>
    <p:sldId id="4795" r:id="rId14"/>
    <p:sldId id="4796" r:id="rId15"/>
    <p:sldId id="4808" r:id="rId16"/>
    <p:sldId id="4800" r:id="rId17"/>
    <p:sldId id="4798" r:id="rId18"/>
    <p:sldId id="4807" r:id="rId19"/>
    <p:sldId id="265" r:id="rId20"/>
    <p:sldId id="4811" r:id="rId21"/>
    <p:sldId id="4792" r:id="rId22"/>
    <p:sldId id="4797" r:id="rId23"/>
    <p:sldId id="4799" r:id="rId24"/>
    <p:sldId id="4812" r:id="rId25"/>
    <p:sldId id="4803" r:id="rId26"/>
    <p:sldId id="4788" r:id="rId27"/>
    <p:sldId id="4801" r:id="rId28"/>
    <p:sldId id="4802" r:id="rId29"/>
    <p:sldId id="4791" r:id="rId30"/>
  </p:sldIdLst>
  <p:sldSz cx="9144000" cy="5143500" type="screen16x9"/>
  <p:notesSz cx="6858000" cy="9144000"/>
  <p:defaultText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3" algn="l" defTabSz="457166" rtl="0" eaLnBrk="1" latinLnBrk="0" hangingPunct="1">
      <a:defRPr sz="1800" kern="1200">
        <a:solidFill>
          <a:schemeClr val="tx1"/>
        </a:solidFill>
        <a:latin typeface="+mn-lt"/>
        <a:ea typeface="+mn-ea"/>
        <a:cs typeface="+mn-cs"/>
      </a:defRPr>
    </a:lvl3pPr>
    <a:lvl4pPr marL="1371498" algn="l" defTabSz="457166" rtl="0" eaLnBrk="1" latinLnBrk="0" hangingPunct="1">
      <a:defRPr sz="1800" kern="1200">
        <a:solidFill>
          <a:schemeClr val="tx1"/>
        </a:solidFill>
        <a:latin typeface="+mn-lt"/>
        <a:ea typeface="+mn-ea"/>
        <a:cs typeface="+mn-cs"/>
      </a:defRPr>
    </a:lvl4pPr>
    <a:lvl5pPr marL="1828664" algn="l" defTabSz="457166" rtl="0" eaLnBrk="1" latinLnBrk="0" hangingPunct="1">
      <a:defRPr sz="1800" kern="1200">
        <a:solidFill>
          <a:schemeClr val="tx1"/>
        </a:solidFill>
        <a:latin typeface="+mn-lt"/>
        <a:ea typeface="+mn-ea"/>
        <a:cs typeface="+mn-cs"/>
      </a:defRPr>
    </a:lvl5pPr>
    <a:lvl6pPr marL="2285829" algn="l" defTabSz="457166" rtl="0" eaLnBrk="1" latinLnBrk="0" hangingPunct="1">
      <a:defRPr sz="1800" kern="1200">
        <a:solidFill>
          <a:schemeClr val="tx1"/>
        </a:solidFill>
        <a:latin typeface="+mn-lt"/>
        <a:ea typeface="+mn-ea"/>
        <a:cs typeface="+mn-cs"/>
      </a:defRPr>
    </a:lvl6pPr>
    <a:lvl7pPr marL="2742995" algn="l" defTabSz="457166" rtl="0" eaLnBrk="1" latinLnBrk="0" hangingPunct="1">
      <a:defRPr sz="1800" kern="1200">
        <a:solidFill>
          <a:schemeClr val="tx1"/>
        </a:solidFill>
        <a:latin typeface="+mn-lt"/>
        <a:ea typeface="+mn-ea"/>
        <a:cs typeface="+mn-cs"/>
      </a:defRPr>
    </a:lvl7pPr>
    <a:lvl8pPr marL="3200160" algn="l" defTabSz="457166" rtl="0" eaLnBrk="1" latinLnBrk="0" hangingPunct="1">
      <a:defRPr sz="1800" kern="1200">
        <a:solidFill>
          <a:schemeClr val="tx1"/>
        </a:solidFill>
        <a:latin typeface="+mn-lt"/>
        <a:ea typeface="+mn-ea"/>
        <a:cs typeface="+mn-cs"/>
      </a:defRPr>
    </a:lvl8pPr>
    <a:lvl9pPr marL="3657326" algn="l" defTabSz="457166"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18000"/>
    <a:srgbClr val="05B050"/>
    <a:srgbClr val="EC7924"/>
    <a:srgbClr val="0000FF"/>
    <a:srgbClr val="3D6FBD"/>
    <a:srgbClr val="E8F9D6"/>
    <a:srgbClr val="FFF7E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464" autoAdjust="0"/>
    <p:restoredTop sz="99371" autoAdjust="0"/>
  </p:normalViewPr>
  <p:slideViewPr>
    <p:cSldViewPr snapToGrid="0" snapToObjects="1">
      <p:cViewPr varScale="1">
        <p:scale>
          <a:sx n="156" d="100"/>
          <a:sy n="156" d="100"/>
        </p:scale>
        <p:origin x="912" y="176"/>
      </p:cViewPr>
      <p:guideLst>
        <p:guide orient="horz" pos="1620"/>
        <p:guide pos="2880"/>
      </p:guideLst>
    </p:cSldViewPr>
  </p:slideViewPr>
  <p:notesTextViewPr>
    <p:cViewPr>
      <p:scale>
        <a:sx n="100" d="100"/>
        <a:sy n="100" d="100"/>
      </p:scale>
      <p:origin x="0" y="0"/>
    </p:cViewPr>
  </p:notesTextViewPr>
  <p:notesViewPr>
    <p:cSldViewPr snapToGrid="0" snapToObjects="1">
      <p:cViewPr varScale="1">
        <p:scale>
          <a:sx n="126" d="100"/>
          <a:sy n="126" d="100"/>
        </p:scale>
        <p:origin x="4288"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A53BF47-189C-5845-8FE5-B09F288D5AD0}" type="datetimeFigureOut">
              <a:rPr lang="en-US" smtClean="0"/>
              <a:t>11/22/24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D3C691E-21A3-134D-AB2B-04CB26F2A039}" type="slidenum">
              <a:rPr lang="en-US" smtClean="0"/>
              <a:t>‹#›</a:t>
            </a:fld>
            <a:endParaRPr lang="en-US"/>
          </a:p>
        </p:txBody>
      </p:sp>
    </p:spTree>
    <p:extLst>
      <p:ext uri="{BB962C8B-B14F-4D97-AF65-F5344CB8AC3E}">
        <p14:creationId xmlns:p14="http://schemas.microsoft.com/office/powerpoint/2010/main" val="3658609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1578C4-8EFA-3946-B28A-DA2337748A10}" type="datetimeFigureOut">
              <a:rPr lang="en-US" smtClean="0"/>
              <a:t>11/22/24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D02C6D-DF73-E34A-8742-CFDADBB8B243}" type="slidenum">
              <a:rPr lang="en-US" smtClean="0"/>
              <a:t>‹#›</a:t>
            </a:fld>
            <a:endParaRPr lang="en-US"/>
          </a:p>
        </p:txBody>
      </p:sp>
    </p:spTree>
    <p:extLst>
      <p:ext uri="{BB962C8B-B14F-4D97-AF65-F5344CB8AC3E}">
        <p14:creationId xmlns:p14="http://schemas.microsoft.com/office/powerpoint/2010/main" val="3607103777"/>
      </p:ext>
    </p:extLst>
  </p:cSld>
  <p:clrMap bg1="lt1" tx1="dk1" bg2="lt2" tx2="dk2" accent1="accent1" accent2="accent2" accent3="accent3" accent4="accent4" accent5="accent5" accent6="accent6" hlink="hlink" folHlink="folHlink"/>
  <p:hf hdr="0" ftr="0" dt="0"/>
  <p:notesStyle>
    <a:lvl1pPr marL="0" algn="l" defTabSz="457166" rtl="0" eaLnBrk="1" latinLnBrk="0" hangingPunct="1">
      <a:defRPr sz="1200" kern="1200">
        <a:solidFill>
          <a:schemeClr val="tx1"/>
        </a:solidFill>
        <a:latin typeface="+mn-lt"/>
        <a:ea typeface="+mn-ea"/>
        <a:cs typeface="+mn-cs"/>
      </a:defRPr>
    </a:lvl1pPr>
    <a:lvl2pPr marL="457166" algn="l" defTabSz="457166" rtl="0" eaLnBrk="1" latinLnBrk="0" hangingPunct="1">
      <a:defRPr sz="1200" kern="1200">
        <a:solidFill>
          <a:schemeClr val="tx1"/>
        </a:solidFill>
        <a:latin typeface="+mn-lt"/>
        <a:ea typeface="+mn-ea"/>
        <a:cs typeface="+mn-cs"/>
      </a:defRPr>
    </a:lvl2pPr>
    <a:lvl3pPr marL="914333" algn="l" defTabSz="457166" rtl="0" eaLnBrk="1" latinLnBrk="0" hangingPunct="1">
      <a:defRPr sz="1200" kern="1200">
        <a:solidFill>
          <a:schemeClr val="tx1"/>
        </a:solidFill>
        <a:latin typeface="+mn-lt"/>
        <a:ea typeface="+mn-ea"/>
        <a:cs typeface="+mn-cs"/>
      </a:defRPr>
    </a:lvl3pPr>
    <a:lvl4pPr marL="1371498" algn="l" defTabSz="457166" rtl="0" eaLnBrk="1" latinLnBrk="0" hangingPunct="1">
      <a:defRPr sz="1200" kern="1200">
        <a:solidFill>
          <a:schemeClr val="tx1"/>
        </a:solidFill>
        <a:latin typeface="+mn-lt"/>
        <a:ea typeface="+mn-ea"/>
        <a:cs typeface="+mn-cs"/>
      </a:defRPr>
    </a:lvl4pPr>
    <a:lvl5pPr marL="1828664" algn="l" defTabSz="457166" rtl="0" eaLnBrk="1" latinLnBrk="0" hangingPunct="1">
      <a:defRPr sz="1200" kern="1200">
        <a:solidFill>
          <a:schemeClr val="tx1"/>
        </a:solidFill>
        <a:latin typeface="+mn-lt"/>
        <a:ea typeface="+mn-ea"/>
        <a:cs typeface="+mn-cs"/>
      </a:defRPr>
    </a:lvl5pPr>
    <a:lvl6pPr marL="2285829" algn="l" defTabSz="457166" rtl="0" eaLnBrk="1" latinLnBrk="0" hangingPunct="1">
      <a:defRPr sz="1200" kern="1200">
        <a:solidFill>
          <a:schemeClr val="tx1"/>
        </a:solidFill>
        <a:latin typeface="+mn-lt"/>
        <a:ea typeface="+mn-ea"/>
        <a:cs typeface="+mn-cs"/>
      </a:defRPr>
    </a:lvl6pPr>
    <a:lvl7pPr marL="2742995" algn="l" defTabSz="457166" rtl="0" eaLnBrk="1" latinLnBrk="0" hangingPunct="1">
      <a:defRPr sz="1200" kern="1200">
        <a:solidFill>
          <a:schemeClr val="tx1"/>
        </a:solidFill>
        <a:latin typeface="+mn-lt"/>
        <a:ea typeface="+mn-ea"/>
        <a:cs typeface="+mn-cs"/>
      </a:defRPr>
    </a:lvl7pPr>
    <a:lvl8pPr marL="3200160" algn="l" defTabSz="457166" rtl="0" eaLnBrk="1" latinLnBrk="0" hangingPunct="1">
      <a:defRPr sz="1200" kern="1200">
        <a:solidFill>
          <a:schemeClr val="tx1"/>
        </a:solidFill>
        <a:latin typeface="+mn-lt"/>
        <a:ea typeface="+mn-ea"/>
        <a:cs typeface="+mn-cs"/>
      </a:defRPr>
    </a:lvl8pPr>
    <a:lvl9pPr marL="3657326" algn="l" defTabSz="45716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9D02C6D-DF73-E34A-8742-CFDADBB8B243}" type="slidenum">
              <a:rPr lang="en-US" smtClean="0"/>
              <a:t>1</a:t>
            </a:fld>
            <a:endParaRPr lang="en-US"/>
          </a:p>
        </p:txBody>
      </p:sp>
    </p:spTree>
    <p:extLst>
      <p:ext uri="{BB962C8B-B14F-4D97-AF65-F5344CB8AC3E}">
        <p14:creationId xmlns:p14="http://schemas.microsoft.com/office/powerpoint/2010/main" val="4364041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dirty="0"/>
          </a:p>
        </p:txBody>
      </p:sp>
      <p:sp>
        <p:nvSpPr>
          <p:cNvPr id="4" name="Slide Number Placeholder 3"/>
          <p:cNvSpPr>
            <a:spLocks noGrp="1"/>
          </p:cNvSpPr>
          <p:nvPr>
            <p:ph type="sldNum" sz="quarter" idx="5"/>
          </p:nvPr>
        </p:nvSpPr>
        <p:spPr/>
        <p:txBody>
          <a:bodyPr/>
          <a:lstStyle/>
          <a:p>
            <a:fld id="{19D02C6D-DF73-E34A-8742-CFDADBB8B243}" type="slidenum">
              <a:rPr lang="en-US" smtClean="0"/>
              <a:t>5</a:t>
            </a:fld>
            <a:endParaRPr lang="en-US"/>
          </a:p>
        </p:txBody>
      </p:sp>
    </p:spTree>
    <p:extLst>
      <p:ext uri="{BB962C8B-B14F-4D97-AF65-F5344CB8AC3E}">
        <p14:creationId xmlns:p14="http://schemas.microsoft.com/office/powerpoint/2010/main" val="1076573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dirty="0"/>
          </a:p>
        </p:txBody>
      </p:sp>
      <p:sp>
        <p:nvSpPr>
          <p:cNvPr id="4" name="Slide Number Placeholder 3"/>
          <p:cNvSpPr>
            <a:spLocks noGrp="1"/>
          </p:cNvSpPr>
          <p:nvPr>
            <p:ph type="sldNum" sz="quarter" idx="5"/>
          </p:nvPr>
        </p:nvSpPr>
        <p:spPr/>
        <p:txBody>
          <a:bodyPr/>
          <a:lstStyle/>
          <a:p>
            <a:fld id="{19D02C6D-DF73-E34A-8742-CFDADBB8B243}" type="slidenum">
              <a:rPr lang="en-US" smtClean="0"/>
              <a:t>10</a:t>
            </a:fld>
            <a:endParaRPr lang="en-US"/>
          </a:p>
        </p:txBody>
      </p:sp>
    </p:spTree>
    <p:extLst>
      <p:ext uri="{BB962C8B-B14F-4D97-AF65-F5344CB8AC3E}">
        <p14:creationId xmlns:p14="http://schemas.microsoft.com/office/powerpoint/2010/main" val="40141355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1_Fron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1459EA2-F1F2-FDE8-0DB5-46AC72023516}"/>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9144000" cy="5143500"/>
          </a:xfrm>
          <a:prstGeom prst="rect">
            <a:avLst/>
          </a:prstGeom>
        </p:spPr>
      </p:pic>
      <p:pic>
        <p:nvPicPr>
          <p:cNvPr id="6" name="Picture 5" descr="2015-09-14_CERN_LS2Days h25 300dpi.png"/>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417479" y="4212045"/>
            <a:ext cx="961381" cy="674393"/>
          </a:xfrm>
          <a:prstGeom prst="rect">
            <a:avLst/>
          </a:prstGeom>
        </p:spPr>
      </p:pic>
      <p:sp>
        <p:nvSpPr>
          <p:cNvPr id="2" name="Titre 1"/>
          <p:cNvSpPr>
            <a:spLocks noGrp="1"/>
          </p:cNvSpPr>
          <p:nvPr>
            <p:ph type="title" hasCustomPrompt="1"/>
          </p:nvPr>
        </p:nvSpPr>
        <p:spPr>
          <a:xfrm>
            <a:off x="431800" y="1590973"/>
            <a:ext cx="8265984" cy="1369772"/>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a:t>Presentation Title</a:t>
            </a:r>
            <a:endParaRPr kumimoji="0" lang="en-US" dirty="0"/>
          </a:p>
        </p:txBody>
      </p:sp>
      <p:sp>
        <p:nvSpPr>
          <p:cNvPr id="3" name="Espace réservé du texte 2"/>
          <p:cNvSpPr>
            <a:spLocks noGrp="1"/>
          </p:cNvSpPr>
          <p:nvPr>
            <p:ph type="body" idx="1" hasCustomPrompt="1"/>
          </p:nvPr>
        </p:nvSpPr>
        <p:spPr>
          <a:xfrm>
            <a:off x="431800" y="3128964"/>
            <a:ext cx="8265984" cy="800016"/>
          </a:xfrm>
        </p:spPr>
        <p:txBody>
          <a:bodyPr lIns="45717" tIns="0" rIns="45717" bIns="0" anchor="t">
            <a:normAutofit/>
          </a:bodyPr>
          <a:lstStyle>
            <a:lvl1pPr marL="0" indent="0" algn="l">
              <a:lnSpc>
                <a:spcPct val="90000"/>
              </a:lnSpc>
              <a:spcBef>
                <a:spcPts val="0"/>
              </a:spcBef>
              <a:buNone/>
              <a:defRPr sz="28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a:t>Author and Affiliation</a:t>
            </a:r>
          </a:p>
        </p:txBody>
      </p:sp>
      <p:pic>
        <p:nvPicPr>
          <p:cNvPr id="8" name="Immagine 7" descr="acquia_marina_logo.gif"/>
          <p:cNvPicPr>
            <a:picLocks noChangeAspect="1" noChangeArrowheads="1"/>
          </p:cNvPicPr>
          <p:nvPr userDrawn="1"/>
        </p:nvPicPr>
        <p:blipFill>
          <a:blip r:embed="rId4">
            <a:extLst>
              <a:ext uri="{28A0092B-C50C-407E-A947-70E740481C1C}">
                <a14:useLocalDpi xmlns:a14="http://schemas.microsoft.com/office/drawing/2010/main"/>
              </a:ext>
            </a:extLst>
          </a:blip>
          <a:srcRect/>
          <a:stretch>
            <a:fillRect/>
          </a:stretch>
        </p:blipFill>
        <p:spPr bwMode="auto">
          <a:xfrm>
            <a:off x="1646171" y="4212045"/>
            <a:ext cx="697887" cy="6686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6314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defTabSz="685800" fontAlgn="base">
              <a:spcBef>
                <a:spcPct val="0"/>
              </a:spcBef>
              <a:spcAft>
                <a:spcPct val="0"/>
              </a:spcAft>
            </a:pPr>
            <a:fld id="{4EA7092A-C2AC-4E83-B57F-2C949906DCD4}" type="datetime1">
              <a:rPr lang="fr-CH" smtClean="0">
                <a:solidFill>
                  <a:srgbClr val="333399"/>
                </a:solidFill>
                <a:ea typeface="ＭＳ Ｐゴシック" charset="0"/>
              </a:rPr>
              <a:pPr defTabSz="685800" fontAlgn="base">
                <a:spcBef>
                  <a:spcPct val="0"/>
                </a:spcBef>
                <a:spcAft>
                  <a:spcPct val="0"/>
                </a:spcAft>
              </a:pPr>
              <a:t>22.11.24</a:t>
            </a:fld>
            <a:endParaRPr lang="en-US" dirty="0">
              <a:solidFill>
                <a:srgbClr val="333399"/>
              </a:solidFill>
              <a:ea typeface="ＭＳ Ｐゴシック" charset="0"/>
            </a:endParaRPr>
          </a:p>
        </p:txBody>
      </p:sp>
      <p:sp>
        <p:nvSpPr>
          <p:cNvPr id="4" name="Rectangle 5"/>
          <p:cNvSpPr>
            <a:spLocks noGrp="1" noChangeArrowheads="1"/>
          </p:cNvSpPr>
          <p:nvPr>
            <p:ph type="ftr" sz="quarter" idx="11"/>
          </p:nvPr>
        </p:nvSpPr>
        <p:spPr>
          <a:ln/>
        </p:spPr>
        <p:txBody>
          <a:bodyPr/>
          <a:lstStyle>
            <a:lvl1pPr>
              <a:defRPr/>
            </a:lvl1pPr>
          </a:lstStyle>
          <a:p>
            <a:pPr defTabSz="685800" fontAlgn="base">
              <a:spcBef>
                <a:spcPct val="0"/>
              </a:spcBef>
              <a:spcAft>
                <a:spcPct val="0"/>
              </a:spcAft>
            </a:pPr>
            <a:r>
              <a:rPr lang="en-US">
                <a:solidFill>
                  <a:srgbClr val="333399"/>
                </a:solidFill>
                <a:ea typeface="ＭＳ Ｐゴシック" charset="0"/>
              </a:rPr>
              <a:t>K. Barth, LEXGLIMOS ALICE</a:t>
            </a:r>
            <a:endParaRPr lang="en-US" dirty="0">
              <a:solidFill>
                <a:srgbClr val="333399"/>
              </a:solidFill>
              <a:ea typeface="ＭＳ Ｐゴシック" charset="0"/>
            </a:endParaRPr>
          </a:p>
        </p:txBody>
      </p:sp>
      <p:sp>
        <p:nvSpPr>
          <p:cNvPr id="5" name="Rectangle 6"/>
          <p:cNvSpPr>
            <a:spLocks noGrp="1" noChangeArrowheads="1"/>
          </p:cNvSpPr>
          <p:nvPr>
            <p:ph type="sldNum" sz="quarter" idx="12"/>
          </p:nvPr>
        </p:nvSpPr>
        <p:spPr>
          <a:ln/>
        </p:spPr>
        <p:txBody>
          <a:bodyPr/>
          <a:lstStyle>
            <a:lvl1pPr>
              <a:defRPr/>
            </a:lvl1pPr>
          </a:lstStyle>
          <a:p>
            <a:fld id="{A70A2CEB-6B6F-2E41-8016-A6F20BD4F1DC}"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3877905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defTabSz="685800" fontAlgn="base">
              <a:spcBef>
                <a:spcPct val="0"/>
              </a:spcBef>
              <a:spcAft>
                <a:spcPct val="0"/>
              </a:spcAft>
            </a:pPr>
            <a:fld id="{4EA7092A-C2AC-4E83-B57F-2C949906DCD4}" type="datetime1">
              <a:rPr lang="fr-CH" smtClean="0">
                <a:solidFill>
                  <a:srgbClr val="333399"/>
                </a:solidFill>
                <a:ea typeface="ＭＳ Ｐゴシック" charset="0"/>
              </a:rPr>
              <a:pPr defTabSz="685800" fontAlgn="base">
                <a:spcBef>
                  <a:spcPct val="0"/>
                </a:spcBef>
                <a:spcAft>
                  <a:spcPct val="0"/>
                </a:spcAft>
              </a:pPr>
              <a:t>22.11.24</a:t>
            </a:fld>
            <a:endParaRPr lang="en-US" dirty="0">
              <a:solidFill>
                <a:srgbClr val="333399"/>
              </a:solidFill>
              <a:ea typeface="ＭＳ Ｐゴシック" charset="0"/>
            </a:endParaRPr>
          </a:p>
        </p:txBody>
      </p:sp>
      <p:sp>
        <p:nvSpPr>
          <p:cNvPr id="3" name="Rectangle 5"/>
          <p:cNvSpPr>
            <a:spLocks noGrp="1" noChangeArrowheads="1"/>
          </p:cNvSpPr>
          <p:nvPr>
            <p:ph type="ftr" sz="quarter" idx="11"/>
          </p:nvPr>
        </p:nvSpPr>
        <p:spPr>
          <a:ln/>
        </p:spPr>
        <p:txBody>
          <a:bodyPr/>
          <a:lstStyle>
            <a:lvl1pPr>
              <a:defRPr/>
            </a:lvl1pPr>
          </a:lstStyle>
          <a:p>
            <a:pPr defTabSz="685800" fontAlgn="base">
              <a:spcBef>
                <a:spcPct val="0"/>
              </a:spcBef>
              <a:spcAft>
                <a:spcPct val="0"/>
              </a:spcAft>
            </a:pPr>
            <a:r>
              <a:rPr lang="en-US">
                <a:solidFill>
                  <a:srgbClr val="333399"/>
                </a:solidFill>
                <a:ea typeface="ＭＳ Ｐゴシック" charset="0"/>
              </a:rPr>
              <a:t>K. Barth, LEXGLIMOS ALICE</a:t>
            </a:r>
            <a:endParaRPr lang="en-US" dirty="0">
              <a:solidFill>
                <a:srgbClr val="333399"/>
              </a:solidFill>
              <a:ea typeface="ＭＳ Ｐゴシック" charset="0"/>
            </a:endParaRPr>
          </a:p>
        </p:txBody>
      </p:sp>
      <p:sp>
        <p:nvSpPr>
          <p:cNvPr id="4" name="Rectangle 6"/>
          <p:cNvSpPr>
            <a:spLocks noGrp="1" noChangeArrowheads="1"/>
          </p:cNvSpPr>
          <p:nvPr>
            <p:ph type="sldNum" sz="quarter" idx="12"/>
          </p:nvPr>
        </p:nvSpPr>
        <p:spPr>
          <a:ln/>
        </p:spPr>
        <p:txBody>
          <a:bodyPr/>
          <a:lstStyle>
            <a:lvl1pPr>
              <a:defRPr/>
            </a:lvl1pPr>
          </a:lstStyle>
          <a:p>
            <a:fld id="{1C626C74-C4B2-7447-A3E3-FC67EA1CAFBB}"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4698306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1" y="204845"/>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8"/>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defTabSz="685800" fontAlgn="base">
              <a:spcBef>
                <a:spcPct val="0"/>
              </a:spcBef>
              <a:spcAft>
                <a:spcPct val="0"/>
              </a:spcAft>
            </a:pPr>
            <a:fld id="{4EA7092A-C2AC-4E83-B57F-2C949906DCD4}" type="datetime1">
              <a:rPr lang="fr-CH" smtClean="0">
                <a:solidFill>
                  <a:srgbClr val="333399"/>
                </a:solidFill>
                <a:ea typeface="ＭＳ Ｐゴシック" charset="0"/>
              </a:rPr>
              <a:pPr defTabSz="685800" fontAlgn="base">
                <a:spcBef>
                  <a:spcPct val="0"/>
                </a:spcBef>
                <a:spcAft>
                  <a:spcPct val="0"/>
                </a:spcAft>
              </a:pPr>
              <a:t>22.11.24</a:t>
            </a:fld>
            <a:endParaRPr lang="en-US" dirty="0">
              <a:solidFill>
                <a:srgbClr val="333399"/>
              </a:solidFill>
              <a:ea typeface="ＭＳ Ｐゴシック" charset="0"/>
            </a:endParaRPr>
          </a:p>
        </p:txBody>
      </p:sp>
      <p:sp>
        <p:nvSpPr>
          <p:cNvPr id="6" name="Rectangle 5"/>
          <p:cNvSpPr>
            <a:spLocks noGrp="1" noChangeArrowheads="1"/>
          </p:cNvSpPr>
          <p:nvPr>
            <p:ph type="ftr" sz="quarter" idx="11"/>
          </p:nvPr>
        </p:nvSpPr>
        <p:spPr>
          <a:ln/>
        </p:spPr>
        <p:txBody>
          <a:bodyPr/>
          <a:lstStyle>
            <a:lvl1pPr>
              <a:defRPr/>
            </a:lvl1pPr>
          </a:lstStyle>
          <a:p>
            <a:pPr defTabSz="685800" fontAlgn="base">
              <a:spcBef>
                <a:spcPct val="0"/>
              </a:spcBef>
              <a:spcAft>
                <a:spcPct val="0"/>
              </a:spcAft>
            </a:pPr>
            <a:r>
              <a:rPr lang="en-US">
                <a:solidFill>
                  <a:srgbClr val="333399"/>
                </a:solidFill>
                <a:ea typeface="ＭＳ Ｐゴシック" charset="0"/>
              </a:rPr>
              <a:t>K. Barth, LEXGLIMOS ALICE</a:t>
            </a:r>
            <a:endParaRPr lang="en-US" dirty="0">
              <a:solidFill>
                <a:srgbClr val="333399"/>
              </a:solidFill>
              <a:ea typeface="ＭＳ Ｐゴシック" charset="0"/>
            </a:endParaRPr>
          </a:p>
        </p:txBody>
      </p:sp>
      <p:sp>
        <p:nvSpPr>
          <p:cNvPr id="7" name="Rectangle 6"/>
          <p:cNvSpPr>
            <a:spLocks noGrp="1" noChangeArrowheads="1"/>
          </p:cNvSpPr>
          <p:nvPr>
            <p:ph type="sldNum" sz="quarter" idx="12"/>
          </p:nvPr>
        </p:nvSpPr>
        <p:spPr>
          <a:ln/>
        </p:spPr>
        <p:txBody>
          <a:bodyPr/>
          <a:lstStyle>
            <a:lvl1pPr>
              <a:defRPr/>
            </a:lvl1pPr>
          </a:lstStyle>
          <a:p>
            <a:fld id="{BF5400B0-1911-F946-8E64-D047FAE59C3B}"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42868573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defTabSz="685800" fontAlgn="base">
              <a:spcBef>
                <a:spcPct val="0"/>
              </a:spcBef>
              <a:spcAft>
                <a:spcPct val="0"/>
              </a:spcAft>
            </a:pPr>
            <a:fld id="{4EA7092A-C2AC-4E83-B57F-2C949906DCD4}" type="datetime1">
              <a:rPr lang="fr-CH" smtClean="0">
                <a:solidFill>
                  <a:srgbClr val="333399"/>
                </a:solidFill>
                <a:ea typeface="ＭＳ Ｐゴシック" charset="0"/>
              </a:rPr>
              <a:pPr defTabSz="685800" fontAlgn="base">
                <a:spcBef>
                  <a:spcPct val="0"/>
                </a:spcBef>
                <a:spcAft>
                  <a:spcPct val="0"/>
                </a:spcAft>
              </a:pPr>
              <a:t>22.11.24</a:t>
            </a:fld>
            <a:endParaRPr lang="en-US" dirty="0">
              <a:solidFill>
                <a:srgbClr val="333399"/>
              </a:solidFill>
              <a:ea typeface="ＭＳ Ｐゴシック" charset="0"/>
            </a:endParaRPr>
          </a:p>
        </p:txBody>
      </p:sp>
      <p:sp>
        <p:nvSpPr>
          <p:cNvPr id="6" name="Rectangle 5"/>
          <p:cNvSpPr>
            <a:spLocks noGrp="1" noChangeArrowheads="1"/>
          </p:cNvSpPr>
          <p:nvPr>
            <p:ph type="ftr" sz="quarter" idx="11"/>
          </p:nvPr>
        </p:nvSpPr>
        <p:spPr>
          <a:ln/>
        </p:spPr>
        <p:txBody>
          <a:bodyPr/>
          <a:lstStyle>
            <a:lvl1pPr>
              <a:defRPr/>
            </a:lvl1pPr>
          </a:lstStyle>
          <a:p>
            <a:r>
              <a:rPr lang="en-US">
                <a:solidFill>
                  <a:srgbClr val="333399"/>
                </a:solidFill>
                <a:latin typeface="Arial"/>
              </a:rPr>
              <a:t>LS1 progress, P2 activities - A.Tauro</a:t>
            </a:r>
          </a:p>
        </p:txBody>
      </p:sp>
      <p:sp>
        <p:nvSpPr>
          <p:cNvPr id="7" name="Rectangle 6"/>
          <p:cNvSpPr>
            <a:spLocks noGrp="1" noChangeArrowheads="1"/>
          </p:cNvSpPr>
          <p:nvPr>
            <p:ph type="sldNum" sz="quarter" idx="12"/>
          </p:nvPr>
        </p:nvSpPr>
        <p:spPr>
          <a:ln/>
        </p:spPr>
        <p:txBody>
          <a:bodyPr/>
          <a:lstStyle>
            <a:lvl1pPr>
              <a:defRPr/>
            </a:lvl1pPr>
          </a:lstStyle>
          <a:p>
            <a:fld id="{9F47046F-8D8A-A54B-9833-0CED65C7ADD1}"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19749474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defTabSz="685800" fontAlgn="base">
              <a:spcBef>
                <a:spcPct val="0"/>
              </a:spcBef>
              <a:spcAft>
                <a:spcPct val="0"/>
              </a:spcAft>
            </a:pPr>
            <a:fld id="{4EA7092A-C2AC-4E83-B57F-2C949906DCD4}" type="datetime1">
              <a:rPr lang="fr-CH" smtClean="0">
                <a:solidFill>
                  <a:srgbClr val="333399"/>
                </a:solidFill>
                <a:ea typeface="ＭＳ Ｐゴシック" charset="0"/>
              </a:rPr>
              <a:pPr defTabSz="685800" fontAlgn="base">
                <a:spcBef>
                  <a:spcPct val="0"/>
                </a:spcBef>
                <a:spcAft>
                  <a:spcPct val="0"/>
                </a:spcAft>
              </a:pPr>
              <a:t>22.11.24</a:t>
            </a:fld>
            <a:endParaRPr lang="en-US" dirty="0">
              <a:solidFill>
                <a:srgbClr val="333399"/>
              </a:solidFill>
              <a:ea typeface="ＭＳ Ｐゴシック" charset="0"/>
            </a:endParaRPr>
          </a:p>
        </p:txBody>
      </p:sp>
      <p:sp>
        <p:nvSpPr>
          <p:cNvPr id="5" name="Rectangle 5"/>
          <p:cNvSpPr>
            <a:spLocks noGrp="1" noChangeArrowheads="1"/>
          </p:cNvSpPr>
          <p:nvPr>
            <p:ph type="ftr" sz="quarter" idx="11"/>
          </p:nvPr>
        </p:nvSpPr>
        <p:spPr>
          <a:ln/>
        </p:spPr>
        <p:txBody>
          <a:bodyPr/>
          <a:lstStyle>
            <a:lvl1pPr>
              <a:defRPr/>
            </a:lvl1pPr>
          </a:lstStyle>
          <a:p>
            <a:r>
              <a:rPr lang="en-US">
                <a:solidFill>
                  <a:srgbClr val="333399"/>
                </a:solidFill>
                <a:latin typeface="Arial"/>
              </a:rPr>
              <a:t>LS1 progress, P2 activities - A.Tauro</a:t>
            </a:r>
          </a:p>
        </p:txBody>
      </p:sp>
      <p:sp>
        <p:nvSpPr>
          <p:cNvPr id="6" name="Rectangle 6"/>
          <p:cNvSpPr>
            <a:spLocks noGrp="1" noChangeArrowheads="1"/>
          </p:cNvSpPr>
          <p:nvPr>
            <p:ph type="sldNum" sz="quarter" idx="12"/>
          </p:nvPr>
        </p:nvSpPr>
        <p:spPr>
          <a:ln/>
        </p:spPr>
        <p:txBody>
          <a:bodyPr/>
          <a:lstStyle>
            <a:lvl1pPr>
              <a:defRPr/>
            </a:lvl1pPr>
          </a:lstStyle>
          <a:p>
            <a:fld id="{37F59EFB-D576-D245-8CE8-AC33E7D626F4}"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18085974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036"/>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6036"/>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defTabSz="685800" fontAlgn="base">
              <a:spcBef>
                <a:spcPct val="0"/>
              </a:spcBef>
              <a:spcAft>
                <a:spcPct val="0"/>
              </a:spcAft>
            </a:pPr>
            <a:fld id="{4EA7092A-C2AC-4E83-B57F-2C949906DCD4}" type="datetime1">
              <a:rPr lang="fr-CH" smtClean="0">
                <a:solidFill>
                  <a:srgbClr val="333399"/>
                </a:solidFill>
                <a:ea typeface="ＭＳ Ｐゴシック" charset="0"/>
              </a:rPr>
              <a:pPr defTabSz="685800" fontAlgn="base">
                <a:spcBef>
                  <a:spcPct val="0"/>
                </a:spcBef>
                <a:spcAft>
                  <a:spcPct val="0"/>
                </a:spcAft>
              </a:pPr>
              <a:t>22.11.24</a:t>
            </a:fld>
            <a:endParaRPr lang="en-US" dirty="0">
              <a:solidFill>
                <a:srgbClr val="333399"/>
              </a:solidFill>
              <a:ea typeface="ＭＳ Ｐゴシック" charset="0"/>
            </a:endParaRPr>
          </a:p>
        </p:txBody>
      </p:sp>
      <p:sp>
        <p:nvSpPr>
          <p:cNvPr id="5" name="Rectangle 5"/>
          <p:cNvSpPr>
            <a:spLocks noGrp="1" noChangeArrowheads="1"/>
          </p:cNvSpPr>
          <p:nvPr>
            <p:ph type="ftr" sz="quarter" idx="11"/>
          </p:nvPr>
        </p:nvSpPr>
        <p:spPr>
          <a:ln/>
        </p:spPr>
        <p:txBody>
          <a:bodyPr/>
          <a:lstStyle>
            <a:lvl1pPr>
              <a:defRPr/>
            </a:lvl1pPr>
          </a:lstStyle>
          <a:p>
            <a:pPr defTabSz="685800" fontAlgn="base">
              <a:spcBef>
                <a:spcPct val="0"/>
              </a:spcBef>
              <a:spcAft>
                <a:spcPct val="0"/>
              </a:spcAft>
            </a:pPr>
            <a:r>
              <a:rPr lang="en-US">
                <a:solidFill>
                  <a:srgbClr val="333399"/>
                </a:solidFill>
                <a:ea typeface="ＭＳ Ｐゴシック" charset="0"/>
              </a:rPr>
              <a:t>K. Barth, LEXGLIMOS ALICE</a:t>
            </a:r>
            <a:endParaRPr lang="en-US" dirty="0">
              <a:solidFill>
                <a:srgbClr val="333399"/>
              </a:solidFill>
              <a:ea typeface="ＭＳ Ｐゴシック" charset="0"/>
            </a:endParaRPr>
          </a:p>
        </p:txBody>
      </p:sp>
      <p:sp>
        <p:nvSpPr>
          <p:cNvPr id="6" name="Rectangle 6"/>
          <p:cNvSpPr>
            <a:spLocks noGrp="1" noChangeArrowheads="1"/>
          </p:cNvSpPr>
          <p:nvPr>
            <p:ph type="sldNum" sz="quarter" idx="12"/>
          </p:nvPr>
        </p:nvSpPr>
        <p:spPr>
          <a:ln/>
        </p:spPr>
        <p:txBody>
          <a:bodyPr/>
          <a:lstStyle>
            <a:lvl1pPr>
              <a:defRPr/>
            </a:lvl1pPr>
          </a:lstStyle>
          <a:p>
            <a:fld id="{AF03E25F-E7B6-AD4D-A5BD-2C44421D3DBC}"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20631071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76"/>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p>
        </p:txBody>
      </p:sp>
      <p:sp>
        <p:nvSpPr>
          <p:cNvPr id="4" name="Date Placeholder 3"/>
          <p:cNvSpPr>
            <a:spLocks noGrp="1"/>
          </p:cNvSpPr>
          <p:nvPr>
            <p:ph type="dt" sz="half" idx="10"/>
          </p:nvPr>
        </p:nvSpPr>
        <p:spPr>
          <a:xfrm>
            <a:off x="457200" y="4683919"/>
            <a:ext cx="2286000" cy="357188"/>
          </a:xfrm>
        </p:spPr>
        <p:txBody>
          <a:bodyPr/>
          <a:lstStyle>
            <a:lvl1pPr>
              <a:defRPr/>
            </a:lvl1pPr>
          </a:lstStyle>
          <a:p>
            <a:pPr defTabSz="685800" fontAlgn="base">
              <a:spcBef>
                <a:spcPct val="0"/>
              </a:spcBef>
              <a:spcAft>
                <a:spcPct val="0"/>
              </a:spcAft>
            </a:pPr>
            <a:fld id="{4EA7092A-C2AC-4E83-B57F-2C949906DCD4}" type="datetime1">
              <a:rPr lang="fr-CH" smtClean="0">
                <a:solidFill>
                  <a:srgbClr val="333399"/>
                </a:solidFill>
                <a:ea typeface="ＭＳ Ｐゴシック" charset="0"/>
              </a:rPr>
              <a:pPr defTabSz="685800" fontAlgn="base">
                <a:spcBef>
                  <a:spcPct val="0"/>
                </a:spcBef>
                <a:spcAft>
                  <a:spcPct val="0"/>
                </a:spcAft>
              </a:pPr>
              <a:t>22.11.24</a:t>
            </a:fld>
            <a:endParaRPr lang="en-US" dirty="0">
              <a:solidFill>
                <a:srgbClr val="333399"/>
              </a:solidFill>
              <a:ea typeface="ＭＳ Ｐゴシック" charset="0"/>
            </a:endParaRPr>
          </a:p>
        </p:txBody>
      </p:sp>
      <p:sp>
        <p:nvSpPr>
          <p:cNvPr id="5" name="Footer Placeholder 4"/>
          <p:cNvSpPr>
            <a:spLocks noGrp="1"/>
          </p:cNvSpPr>
          <p:nvPr>
            <p:ph type="ftr" sz="quarter" idx="11"/>
          </p:nvPr>
        </p:nvSpPr>
        <p:spPr>
          <a:xfrm>
            <a:off x="3124200" y="4683919"/>
            <a:ext cx="2895600" cy="357188"/>
          </a:xfrm>
        </p:spPr>
        <p:txBody>
          <a:bodyPr/>
          <a:lstStyle>
            <a:lvl1pPr>
              <a:defRPr/>
            </a:lvl1pPr>
          </a:lstStyle>
          <a:p>
            <a:pPr defTabSz="685800" fontAlgn="base">
              <a:spcBef>
                <a:spcPct val="0"/>
              </a:spcBef>
              <a:spcAft>
                <a:spcPct val="0"/>
              </a:spcAft>
            </a:pPr>
            <a:r>
              <a:rPr lang="en-US">
                <a:solidFill>
                  <a:srgbClr val="333399"/>
                </a:solidFill>
                <a:ea typeface="ＭＳ Ｐゴシック" charset="0"/>
              </a:rPr>
              <a:t>K. Barth, LEXGLIMOS ALICE</a:t>
            </a:r>
            <a:endParaRPr lang="en-US" dirty="0">
              <a:solidFill>
                <a:srgbClr val="333399"/>
              </a:solidFill>
              <a:ea typeface="ＭＳ Ｐゴシック" charset="0"/>
            </a:endParaRPr>
          </a:p>
        </p:txBody>
      </p:sp>
      <p:sp>
        <p:nvSpPr>
          <p:cNvPr id="6" name="Slide Number Placeholder 5"/>
          <p:cNvSpPr>
            <a:spLocks noGrp="1"/>
          </p:cNvSpPr>
          <p:nvPr>
            <p:ph type="sldNum" sz="quarter" idx="12"/>
          </p:nvPr>
        </p:nvSpPr>
        <p:spPr>
          <a:xfrm>
            <a:off x="6553200" y="4683919"/>
            <a:ext cx="2133600" cy="357188"/>
          </a:xfrm>
        </p:spPr>
        <p:txBody>
          <a:bodyPr/>
          <a:lstStyle>
            <a:lvl1pPr>
              <a:defRPr/>
            </a:lvl1pPr>
          </a:lstStyle>
          <a:p>
            <a:fld id="{C97EFF42-5F99-4A46-B52F-5D1C2AED2D3D}"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378399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6" name="Picture 5" descr="2015-09-14_CERN_LS2Days h25 300dpi.pn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417479" y="4212045"/>
            <a:ext cx="961381" cy="674393"/>
          </a:xfrm>
          <a:prstGeom prst="rect">
            <a:avLst/>
          </a:prstGeom>
        </p:spPr>
      </p:pic>
      <p:sp>
        <p:nvSpPr>
          <p:cNvPr id="2" name="Titre 1"/>
          <p:cNvSpPr>
            <a:spLocks noGrp="1"/>
          </p:cNvSpPr>
          <p:nvPr>
            <p:ph type="title" hasCustomPrompt="1"/>
          </p:nvPr>
        </p:nvSpPr>
        <p:spPr>
          <a:xfrm>
            <a:off x="431800" y="1590973"/>
            <a:ext cx="8265984" cy="1369772"/>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a:t>Presentation Title</a:t>
            </a:r>
            <a:endParaRPr kumimoji="0" lang="en-US" dirty="0"/>
          </a:p>
        </p:txBody>
      </p:sp>
      <p:sp>
        <p:nvSpPr>
          <p:cNvPr id="3" name="Espace réservé du texte 2"/>
          <p:cNvSpPr>
            <a:spLocks noGrp="1"/>
          </p:cNvSpPr>
          <p:nvPr>
            <p:ph type="body" idx="1" hasCustomPrompt="1"/>
          </p:nvPr>
        </p:nvSpPr>
        <p:spPr>
          <a:xfrm>
            <a:off x="431800" y="3128964"/>
            <a:ext cx="8265984" cy="800016"/>
          </a:xfrm>
        </p:spPr>
        <p:txBody>
          <a:bodyPr lIns="45717" tIns="0" rIns="45717" bIns="0" anchor="t">
            <a:normAutofit/>
          </a:bodyPr>
          <a:lstStyle>
            <a:lvl1pPr marL="0" indent="0" algn="l">
              <a:lnSpc>
                <a:spcPct val="90000"/>
              </a:lnSpc>
              <a:spcBef>
                <a:spcPts val="0"/>
              </a:spcBef>
              <a:buNone/>
              <a:defRPr sz="28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a:t>Author and Affiliation</a:t>
            </a:r>
          </a:p>
        </p:txBody>
      </p:sp>
      <p:pic>
        <p:nvPicPr>
          <p:cNvPr id="8" name="Immagine 7" descr="acquia_marina_logo.gif"/>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1646171" y="4212045"/>
            <a:ext cx="697887" cy="6686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1141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4" name="Footer Placeholder 3"/>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5" name="Slide Number Placeholder 4"/>
          <p:cNvSpPr>
            <a:spLocks noGrp="1"/>
          </p:cNvSpPr>
          <p:nvPr>
            <p:ph type="sldNum" sz="quarter" idx="12"/>
          </p:nvPr>
        </p:nvSpPr>
        <p:spPr/>
        <p:txBody>
          <a:bodyPr/>
          <a:lstStyle/>
          <a:p>
            <a:fld id="{8D6C380F-326D-3C40-9EE7-7FBAB0953422}" type="slidenum">
              <a:rPr lang="en-US" smtClean="0">
                <a:latin typeface="Arial"/>
              </a:rPr>
              <a:pPr/>
              <a:t>‹#›</a:t>
            </a:fld>
            <a:endParaRPr lang="en-US">
              <a:latin typeface="Arial"/>
            </a:endParaRPr>
          </a:p>
        </p:txBody>
      </p:sp>
      <p:sp>
        <p:nvSpPr>
          <p:cNvPr id="7" name="Content Placeholder 6"/>
          <p:cNvSpPr>
            <a:spLocks noGrp="1"/>
          </p:cNvSpPr>
          <p:nvPr>
            <p:ph sz="quarter" idx="13" hasCustomPrompt="1"/>
          </p:nvPr>
        </p:nvSpPr>
        <p:spPr>
          <a:xfrm>
            <a:off x="457207" y="945002"/>
            <a:ext cx="8226425" cy="3762051"/>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
        <p:nvSpPr>
          <p:cNvPr id="6" name="Date Placeholder 3"/>
          <p:cNvSpPr>
            <a:spLocks noGrp="1"/>
          </p:cNvSpPr>
          <p:nvPr>
            <p:ph type="dt" sz="half" idx="10"/>
          </p:nvPr>
        </p:nvSpPr>
        <p:spPr>
          <a:xfrm>
            <a:off x="1040355" y="4767264"/>
            <a:ext cx="2133600" cy="273844"/>
          </a:xfrm>
          <a:prstGeom prst="rect">
            <a:avLst/>
          </a:prstGeom>
        </p:spPr>
        <p:txBody>
          <a:bodyPr lIns="91434" tIns="45717" rIns="91434" bIns="45717" anchor="ctr"/>
          <a:lstStyle>
            <a:lvl1pPr>
              <a:defRPr sz="1200">
                <a:solidFill>
                  <a:schemeClr val="accent1">
                    <a:lumMod val="40000"/>
                    <a:lumOff val="60000"/>
                  </a:schemeClr>
                </a:solidFill>
              </a:defRPr>
            </a:lvl1pPr>
          </a:lstStyle>
          <a:p>
            <a:r>
              <a:rPr lang="fr-FR"/>
              <a:t>22.11.2024</a:t>
            </a:r>
            <a:endParaRPr lang="en-US" dirty="0"/>
          </a:p>
        </p:txBody>
      </p:sp>
    </p:spTree>
    <p:extLst>
      <p:ext uri="{BB962C8B-B14F-4D97-AF65-F5344CB8AC3E}">
        <p14:creationId xmlns:p14="http://schemas.microsoft.com/office/powerpoint/2010/main" val="40974322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FCCB70-67F7-37E4-E327-5C5DEFBA591B}"/>
              </a:ext>
            </a:extLst>
          </p:cNvPr>
          <p:cNvSpPr>
            <a:spLocks noGrp="1"/>
          </p:cNvSpPr>
          <p:nvPr>
            <p:ph type="title"/>
          </p:nvPr>
        </p:nvSpPr>
        <p:spPr/>
        <p:txBody>
          <a:bodyPr/>
          <a:lstStyle/>
          <a:p>
            <a:r>
              <a:rPr lang="en-GB"/>
              <a:t>Click to edit Master title style</a:t>
            </a:r>
            <a:endParaRPr lang="en-PL"/>
          </a:p>
        </p:txBody>
      </p:sp>
      <p:sp>
        <p:nvSpPr>
          <p:cNvPr id="3" name="Content Placeholder 2">
            <a:extLst>
              <a:ext uri="{FF2B5EF4-FFF2-40B4-BE49-F238E27FC236}">
                <a16:creationId xmlns:a16="http://schemas.microsoft.com/office/drawing/2014/main" id="{3AE8E6D7-88A5-2DA8-5942-A16BCBE5AEB1}"/>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PL"/>
          </a:p>
        </p:txBody>
      </p:sp>
      <p:sp>
        <p:nvSpPr>
          <p:cNvPr id="4" name="Date Placeholder 3">
            <a:extLst>
              <a:ext uri="{FF2B5EF4-FFF2-40B4-BE49-F238E27FC236}">
                <a16:creationId xmlns:a16="http://schemas.microsoft.com/office/drawing/2014/main" id="{D9357578-D7B8-1ABF-1CFE-07321E628E24}"/>
              </a:ext>
            </a:extLst>
          </p:cNvPr>
          <p:cNvSpPr>
            <a:spLocks noGrp="1"/>
          </p:cNvSpPr>
          <p:nvPr>
            <p:ph type="dt" sz="half" idx="10"/>
          </p:nvPr>
        </p:nvSpPr>
        <p:spPr/>
        <p:txBody>
          <a:bodyPr/>
          <a:lstStyle/>
          <a:p>
            <a:r>
              <a:rPr lang="fr-FR"/>
              <a:t>22.11.2024</a:t>
            </a:r>
            <a:endParaRPr lang="en-PL"/>
          </a:p>
        </p:txBody>
      </p:sp>
      <p:sp>
        <p:nvSpPr>
          <p:cNvPr id="5" name="Footer Placeholder 4">
            <a:extLst>
              <a:ext uri="{FF2B5EF4-FFF2-40B4-BE49-F238E27FC236}">
                <a16:creationId xmlns:a16="http://schemas.microsoft.com/office/drawing/2014/main" id="{55B1041E-EC1D-A2EE-D0AD-08A7BE7E7742}"/>
              </a:ext>
            </a:extLst>
          </p:cNvPr>
          <p:cNvSpPr>
            <a:spLocks noGrp="1"/>
          </p:cNvSpPr>
          <p:nvPr>
            <p:ph type="ftr" sz="quarter" idx="11"/>
          </p:nvPr>
        </p:nvSpPr>
        <p:spPr/>
        <p:txBody>
          <a:bodyPr/>
          <a:lstStyle/>
          <a:p>
            <a:r>
              <a:rPr lang="en-PL"/>
              <a:t>YETS planning meeting - A.Tauro</a:t>
            </a:r>
          </a:p>
        </p:txBody>
      </p:sp>
      <p:sp>
        <p:nvSpPr>
          <p:cNvPr id="6" name="Slide Number Placeholder 5">
            <a:extLst>
              <a:ext uri="{FF2B5EF4-FFF2-40B4-BE49-F238E27FC236}">
                <a16:creationId xmlns:a16="http://schemas.microsoft.com/office/drawing/2014/main" id="{DC2BF63D-DF59-CF27-E9A6-893E6325F187}"/>
              </a:ext>
            </a:extLst>
          </p:cNvPr>
          <p:cNvSpPr>
            <a:spLocks noGrp="1"/>
          </p:cNvSpPr>
          <p:nvPr>
            <p:ph type="sldNum" sz="quarter" idx="12"/>
          </p:nvPr>
        </p:nvSpPr>
        <p:spPr/>
        <p:txBody>
          <a:bodyPr/>
          <a:lstStyle/>
          <a:p>
            <a:fld id="{9B950DA0-91D1-C242-85A7-C3D24ACB8EC5}" type="slidenum">
              <a:rPr lang="en-PL" smtClean="0"/>
              <a:t>‹#›</a:t>
            </a:fld>
            <a:endParaRPr lang="en-PL"/>
          </a:p>
        </p:txBody>
      </p:sp>
    </p:spTree>
    <p:extLst>
      <p:ext uri="{BB962C8B-B14F-4D97-AF65-F5344CB8AC3E}">
        <p14:creationId xmlns:p14="http://schemas.microsoft.com/office/powerpoint/2010/main" val="2872604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91842" name="Rectangle 2"/>
          <p:cNvSpPr>
            <a:spLocks noGrp="1" noChangeArrowheads="1"/>
          </p:cNvSpPr>
          <p:nvPr>
            <p:ph type="ctrTitle"/>
          </p:nvPr>
        </p:nvSpPr>
        <p:spPr>
          <a:xfrm>
            <a:off x="685800" y="1597876"/>
            <a:ext cx="7772400" cy="1102519"/>
          </a:xfrm>
        </p:spPr>
        <p:txBody>
          <a:bodyPr/>
          <a:lstStyle>
            <a:lvl1pPr>
              <a:defRPr/>
            </a:lvl1pPr>
          </a:lstStyle>
          <a:p>
            <a:r>
              <a:rPr lang="en-US"/>
              <a:t>Click to edit Master title style</a:t>
            </a:r>
          </a:p>
        </p:txBody>
      </p:sp>
      <p:sp>
        <p:nvSpPr>
          <p:cNvPr id="291843" name="Rectangle 3"/>
          <p:cNvSpPr>
            <a:spLocks noGrp="1" noChangeArrowheads="1"/>
          </p:cNvSpPr>
          <p:nvPr>
            <p:ph type="subTitle" idx="1"/>
          </p:nvPr>
        </p:nvSpPr>
        <p:spPr>
          <a:xfrm>
            <a:off x="1371600" y="2914650"/>
            <a:ext cx="6400800" cy="1314450"/>
          </a:xfrm>
        </p:spPr>
        <p:txBody>
          <a:bodyPr/>
          <a:lstStyle>
            <a:lvl1pPr marL="0" indent="0" algn="ctr">
              <a:buFontTx/>
              <a:buNone/>
              <a:defRPr/>
            </a:lvl1pPr>
          </a:lstStyle>
          <a:p>
            <a:r>
              <a:rPr lang="en-US"/>
              <a:t>Click to edit Master subtitle style</a:t>
            </a:r>
          </a:p>
        </p:txBody>
      </p:sp>
      <p:sp>
        <p:nvSpPr>
          <p:cNvPr id="5" name="Rectangle 4"/>
          <p:cNvSpPr>
            <a:spLocks noGrp="1" noChangeArrowheads="1"/>
          </p:cNvSpPr>
          <p:nvPr>
            <p:ph type="dt" sz="half" idx="10"/>
          </p:nvPr>
        </p:nvSpPr>
        <p:spPr>
          <a:xfrm>
            <a:off x="457200" y="4683919"/>
            <a:ext cx="2133600" cy="357188"/>
          </a:xfrm>
        </p:spPr>
        <p:txBody>
          <a:bodyPr/>
          <a:lstStyle>
            <a:lvl1pPr>
              <a:defRPr/>
            </a:lvl1pPr>
          </a:lstStyle>
          <a:p>
            <a:pPr defTabSz="685800" fontAlgn="base">
              <a:spcBef>
                <a:spcPct val="0"/>
              </a:spcBef>
              <a:spcAft>
                <a:spcPct val="0"/>
              </a:spcAft>
            </a:pPr>
            <a:r>
              <a:rPr lang="fr-CH">
                <a:solidFill>
                  <a:srgbClr val="333399"/>
                </a:solidFill>
                <a:ea typeface="ＭＳ Ｐゴシック" charset="0"/>
              </a:rPr>
              <a:t>&lt;date&gt;</a:t>
            </a:r>
            <a:endParaRPr lang="en-US" dirty="0">
              <a:solidFill>
                <a:srgbClr val="333399"/>
              </a:solidFill>
              <a:ea typeface="ＭＳ Ｐゴシック" charset="0"/>
            </a:endParaRPr>
          </a:p>
        </p:txBody>
      </p:sp>
      <p:sp>
        <p:nvSpPr>
          <p:cNvPr id="6" name="Rectangle 5"/>
          <p:cNvSpPr>
            <a:spLocks noGrp="1" noChangeArrowheads="1"/>
          </p:cNvSpPr>
          <p:nvPr>
            <p:ph type="ftr" sz="quarter" idx="11"/>
          </p:nvPr>
        </p:nvSpPr>
        <p:spPr/>
        <p:txBody>
          <a:bodyPr/>
          <a:lstStyle>
            <a:lvl1pPr>
              <a:defRPr/>
            </a:lvl1pPr>
          </a:lstStyle>
          <a:p>
            <a:pPr defTabSz="685800" fontAlgn="base">
              <a:spcBef>
                <a:spcPct val="0"/>
              </a:spcBef>
              <a:spcAft>
                <a:spcPct val="0"/>
              </a:spcAft>
            </a:pPr>
            <a:r>
              <a:rPr lang="en-US">
                <a:solidFill>
                  <a:srgbClr val="333399"/>
                </a:solidFill>
                <a:ea typeface="ＭＳ Ｐゴシック" charset="0"/>
              </a:rPr>
              <a:t>K. Barth, LEXGLIMOS ALICE</a:t>
            </a:r>
            <a:endParaRPr lang="en-US" dirty="0">
              <a:solidFill>
                <a:srgbClr val="333399"/>
              </a:solidFill>
              <a:ea typeface="ＭＳ Ｐゴシック" charset="0"/>
            </a:endParaRPr>
          </a:p>
        </p:txBody>
      </p:sp>
      <p:sp>
        <p:nvSpPr>
          <p:cNvPr id="7" name="Rectangle 6"/>
          <p:cNvSpPr>
            <a:spLocks noGrp="1" noChangeArrowheads="1"/>
          </p:cNvSpPr>
          <p:nvPr>
            <p:ph type="sldNum" sz="quarter" idx="12"/>
          </p:nvPr>
        </p:nvSpPr>
        <p:spPr/>
        <p:txBody>
          <a:bodyPr/>
          <a:lstStyle>
            <a:lvl1pPr>
              <a:defRPr/>
            </a:lvl1pPr>
          </a:lstStyle>
          <a:p>
            <a:fld id="{872C22AB-F611-7044-A71B-0B9C1EF8EEE5}" type="slidenum">
              <a:rPr lang="en-US">
                <a:solidFill>
                  <a:srgbClr val="333399"/>
                </a:solidFill>
                <a:latin typeface="Arial"/>
              </a:rPr>
              <a:pPr/>
              <a:t>‹#›</a:t>
            </a:fld>
            <a:endParaRPr lang="en-US">
              <a:solidFill>
                <a:srgbClr val="333399"/>
              </a:solidFill>
              <a:latin typeface="Arial"/>
            </a:endParaRPr>
          </a:p>
        </p:txBody>
      </p:sp>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9102" y="70076"/>
            <a:ext cx="893396" cy="1072076"/>
          </a:xfrm>
          <a:prstGeom prst="rect">
            <a:avLst/>
          </a:prstGeom>
        </p:spPr>
      </p:pic>
    </p:spTree>
    <p:extLst>
      <p:ext uri="{BB962C8B-B14F-4D97-AF65-F5344CB8AC3E}">
        <p14:creationId xmlns:p14="http://schemas.microsoft.com/office/powerpoint/2010/main" val="3289301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defTabSz="685800" fontAlgn="base">
              <a:spcBef>
                <a:spcPct val="0"/>
              </a:spcBef>
              <a:spcAft>
                <a:spcPct val="0"/>
              </a:spcAft>
            </a:pPr>
            <a:fld id="{4EA7092A-C2AC-4E83-B57F-2C949906DCD4}" type="datetime1">
              <a:rPr lang="fr-CH" smtClean="0">
                <a:solidFill>
                  <a:srgbClr val="333399"/>
                </a:solidFill>
                <a:ea typeface="ＭＳ Ｐゴシック" charset="0"/>
              </a:rPr>
              <a:pPr defTabSz="685800" fontAlgn="base">
                <a:spcBef>
                  <a:spcPct val="0"/>
                </a:spcBef>
                <a:spcAft>
                  <a:spcPct val="0"/>
                </a:spcAft>
              </a:pPr>
              <a:t>22.11.24</a:t>
            </a:fld>
            <a:endParaRPr lang="en-US" dirty="0">
              <a:solidFill>
                <a:srgbClr val="333399"/>
              </a:solidFill>
              <a:ea typeface="ＭＳ Ｐゴシック" charset="0"/>
            </a:endParaRPr>
          </a:p>
        </p:txBody>
      </p:sp>
      <p:sp>
        <p:nvSpPr>
          <p:cNvPr id="5" name="Rectangle 5"/>
          <p:cNvSpPr>
            <a:spLocks noGrp="1" noChangeArrowheads="1"/>
          </p:cNvSpPr>
          <p:nvPr>
            <p:ph type="ftr" sz="quarter" idx="11"/>
          </p:nvPr>
        </p:nvSpPr>
        <p:spPr>
          <a:ln/>
        </p:spPr>
        <p:txBody>
          <a:bodyPr/>
          <a:lstStyle>
            <a:lvl1pPr>
              <a:defRPr/>
            </a:lvl1pPr>
          </a:lstStyle>
          <a:p>
            <a:pPr defTabSz="685800" fontAlgn="base">
              <a:spcBef>
                <a:spcPct val="0"/>
              </a:spcBef>
              <a:spcAft>
                <a:spcPct val="0"/>
              </a:spcAft>
            </a:pPr>
            <a:r>
              <a:rPr lang="en-US">
                <a:solidFill>
                  <a:srgbClr val="333399"/>
                </a:solidFill>
                <a:ea typeface="ＭＳ Ｐゴシック" charset="0"/>
              </a:rPr>
              <a:t>K. Barth, LEXGLIMOS ALICE</a:t>
            </a:r>
            <a:endParaRPr lang="en-US" dirty="0">
              <a:solidFill>
                <a:srgbClr val="333399"/>
              </a:solidFill>
              <a:ea typeface="ＭＳ Ｐゴシック" charset="0"/>
            </a:endParaRPr>
          </a:p>
        </p:txBody>
      </p:sp>
      <p:sp>
        <p:nvSpPr>
          <p:cNvPr id="6" name="Rectangle 6"/>
          <p:cNvSpPr>
            <a:spLocks noGrp="1" noChangeArrowheads="1"/>
          </p:cNvSpPr>
          <p:nvPr>
            <p:ph type="sldNum" sz="quarter" idx="12"/>
          </p:nvPr>
        </p:nvSpPr>
        <p:spPr>
          <a:ln/>
        </p:spPr>
        <p:txBody>
          <a:bodyPr/>
          <a:lstStyle>
            <a:lvl1pPr>
              <a:defRPr/>
            </a:lvl1pPr>
          </a:lstStyle>
          <a:p>
            <a:fld id="{098C1C53-6663-C04A-86D2-48BB314964DB}"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4215907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233"/>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defTabSz="685800" fontAlgn="base">
              <a:spcBef>
                <a:spcPct val="0"/>
              </a:spcBef>
              <a:spcAft>
                <a:spcPct val="0"/>
              </a:spcAft>
            </a:pPr>
            <a:fld id="{4EA7092A-C2AC-4E83-B57F-2C949906DCD4}" type="datetime1">
              <a:rPr lang="fr-CH" smtClean="0">
                <a:solidFill>
                  <a:srgbClr val="333399"/>
                </a:solidFill>
                <a:ea typeface="ＭＳ Ｐゴシック" charset="0"/>
              </a:rPr>
              <a:pPr defTabSz="685800" fontAlgn="base">
                <a:spcBef>
                  <a:spcPct val="0"/>
                </a:spcBef>
                <a:spcAft>
                  <a:spcPct val="0"/>
                </a:spcAft>
              </a:pPr>
              <a:t>22.11.24</a:t>
            </a:fld>
            <a:endParaRPr lang="en-US" dirty="0">
              <a:solidFill>
                <a:srgbClr val="333399"/>
              </a:solidFill>
              <a:ea typeface="ＭＳ Ｐゴシック" charset="0"/>
            </a:endParaRPr>
          </a:p>
        </p:txBody>
      </p:sp>
      <p:sp>
        <p:nvSpPr>
          <p:cNvPr id="5" name="Rectangle 5"/>
          <p:cNvSpPr>
            <a:spLocks noGrp="1" noChangeArrowheads="1"/>
          </p:cNvSpPr>
          <p:nvPr>
            <p:ph type="ftr" sz="quarter" idx="11"/>
          </p:nvPr>
        </p:nvSpPr>
        <p:spPr>
          <a:ln/>
        </p:spPr>
        <p:txBody>
          <a:bodyPr/>
          <a:lstStyle>
            <a:lvl1pPr>
              <a:defRPr/>
            </a:lvl1pPr>
          </a:lstStyle>
          <a:p>
            <a:pPr defTabSz="685800" fontAlgn="base">
              <a:spcBef>
                <a:spcPct val="0"/>
              </a:spcBef>
              <a:spcAft>
                <a:spcPct val="0"/>
              </a:spcAft>
            </a:pPr>
            <a:r>
              <a:rPr lang="en-US">
                <a:solidFill>
                  <a:srgbClr val="333399"/>
                </a:solidFill>
                <a:ea typeface="ＭＳ Ｐゴシック" charset="0"/>
              </a:rPr>
              <a:t>K. Barth, LEXGLIMOS ALICE</a:t>
            </a:r>
            <a:endParaRPr lang="en-US" dirty="0">
              <a:solidFill>
                <a:srgbClr val="333399"/>
              </a:solidFill>
              <a:ea typeface="ＭＳ Ｐゴシック" charset="0"/>
            </a:endParaRPr>
          </a:p>
        </p:txBody>
      </p:sp>
      <p:sp>
        <p:nvSpPr>
          <p:cNvPr id="6" name="Rectangle 6"/>
          <p:cNvSpPr>
            <a:spLocks noGrp="1" noChangeArrowheads="1"/>
          </p:cNvSpPr>
          <p:nvPr>
            <p:ph type="sldNum" sz="quarter" idx="12"/>
          </p:nvPr>
        </p:nvSpPr>
        <p:spPr>
          <a:ln/>
        </p:spPr>
        <p:txBody>
          <a:bodyPr/>
          <a:lstStyle>
            <a:lvl1pPr>
              <a:defRPr/>
            </a:lvl1pPr>
          </a:lstStyle>
          <a:p>
            <a:fld id="{C6119A60-FAC3-9A42-9A0A-8FA9B823F5FC}"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3633128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5"/>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5"/>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defTabSz="685800" fontAlgn="base">
              <a:spcBef>
                <a:spcPct val="0"/>
              </a:spcBef>
              <a:spcAft>
                <a:spcPct val="0"/>
              </a:spcAft>
            </a:pPr>
            <a:fld id="{4EA7092A-C2AC-4E83-B57F-2C949906DCD4}" type="datetime1">
              <a:rPr lang="fr-CH" smtClean="0">
                <a:solidFill>
                  <a:srgbClr val="333399"/>
                </a:solidFill>
                <a:ea typeface="ＭＳ Ｐゴシック" charset="0"/>
              </a:rPr>
              <a:pPr defTabSz="685800" fontAlgn="base">
                <a:spcBef>
                  <a:spcPct val="0"/>
                </a:spcBef>
                <a:spcAft>
                  <a:spcPct val="0"/>
                </a:spcAft>
              </a:pPr>
              <a:t>22.11.24</a:t>
            </a:fld>
            <a:endParaRPr lang="en-US" dirty="0">
              <a:solidFill>
                <a:srgbClr val="333399"/>
              </a:solidFill>
              <a:ea typeface="ＭＳ Ｐゴシック" charset="0"/>
            </a:endParaRPr>
          </a:p>
        </p:txBody>
      </p:sp>
      <p:sp>
        <p:nvSpPr>
          <p:cNvPr id="6" name="Rectangle 5"/>
          <p:cNvSpPr>
            <a:spLocks noGrp="1" noChangeArrowheads="1"/>
          </p:cNvSpPr>
          <p:nvPr>
            <p:ph type="ftr" sz="quarter" idx="11"/>
          </p:nvPr>
        </p:nvSpPr>
        <p:spPr>
          <a:ln/>
        </p:spPr>
        <p:txBody>
          <a:bodyPr/>
          <a:lstStyle>
            <a:lvl1pPr>
              <a:defRPr/>
            </a:lvl1pPr>
          </a:lstStyle>
          <a:p>
            <a:pPr defTabSz="685800" fontAlgn="base">
              <a:spcBef>
                <a:spcPct val="0"/>
              </a:spcBef>
              <a:spcAft>
                <a:spcPct val="0"/>
              </a:spcAft>
            </a:pPr>
            <a:r>
              <a:rPr lang="en-US">
                <a:solidFill>
                  <a:srgbClr val="333399"/>
                </a:solidFill>
                <a:ea typeface="ＭＳ Ｐゴシック" charset="0"/>
              </a:rPr>
              <a:t>K. Barth, LEXGLIMOS ALICE</a:t>
            </a:r>
            <a:endParaRPr lang="en-US" dirty="0">
              <a:solidFill>
                <a:srgbClr val="333399"/>
              </a:solidFill>
              <a:ea typeface="ＭＳ Ｐゴシック" charset="0"/>
            </a:endParaRPr>
          </a:p>
        </p:txBody>
      </p:sp>
      <p:sp>
        <p:nvSpPr>
          <p:cNvPr id="7" name="Rectangle 6"/>
          <p:cNvSpPr>
            <a:spLocks noGrp="1" noChangeArrowheads="1"/>
          </p:cNvSpPr>
          <p:nvPr>
            <p:ph type="sldNum" sz="quarter" idx="12"/>
          </p:nvPr>
        </p:nvSpPr>
        <p:spPr>
          <a:ln/>
        </p:spPr>
        <p:txBody>
          <a:bodyPr/>
          <a:lstStyle>
            <a:lvl1pPr>
              <a:defRPr/>
            </a:lvl1pPr>
          </a:lstStyle>
          <a:p>
            <a:fld id="{82BCC951-3C29-B84A-B472-9EA00D5A28CB}" type="slidenum">
              <a:rPr lang="en-US">
                <a:solidFill>
                  <a:srgbClr val="333399"/>
                </a:solidFill>
                <a:latin typeface="Arial"/>
              </a:rPr>
              <a:pPr/>
              <a:t>‹#›</a:t>
            </a:fld>
            <a:endParaRPr lang="en-US">
              <a:solidFill>
                <a:srgbClr val="333399"/>
              </a:solidFill>
              <a:latin typeface="Arial"/>
            </a:endParaRPr>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9102" y="70076"/>
            <a:ext cx="893396" cy="1072076"/>
          </a:xfrm>
          <a:prstGeom prst="rect">
            <a:avLst/>
          </a:prstGeom>
        </p:spPr>
      </p:pic>
    </p:spTree>
    <p:extLst>
      <p:ext uri="{BB962C8B-B14F-4D97-AF65-F5344CB8AC3E}">
        <p14:creationId xmlns:p14="http://schemas.microsoft.com/office/powerpoint/2010/main" val="4056017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0"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30"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defTabSz="685800" fontAlgn="base">
              <a:spcBef>
                <a:spcPct val="0"/>
              </a:spcBef>
              <a:spcAft>
                <a:spcPct val="0"/>
              </a:spcAft>
            </a:pPr>
            <a:fld id="{4EA7092A-C2AC-4E83-B57F-2C949906DCD4}" type="datetime1">
              <a:rPr lang="fr-CH" smtClean="0">
                <a:solidFill>
                  <a:srgbClr val="333399"/>
                </a:solidFill>
                <a:ea typeface="ＭＳ Ｐゴシック" charset="0"/>
              </a:rPr>
              <a:pPr defTabSz="685800" fontAlgn="base">
                <a:spcBef>
                  <a:spcPct val="0"/>
                </a:spcBef>
                <a:spcAft>
                  <a:spcPct val="0"/>
                </a:spcAft>
              </a:pPr>
              <a:t>22.11.24</a:t>
            </a:fld>
            <a:endParaRPr lang="en-US" dirty="0">
              <a:solidFill>
                <a:srgbClr val="333399"/>
              </a:solidFill>
              <a:ea typeface="ＭＳ Ｐゴシック" charset="0"/>
            </a:endParaRPr>
          </a:p>
        </p:txBody>
      </p:sp>
      <p:sp>
        <p:nvSpPr>
          <p:cNvPr id="8" name="Rectangle 5"/>
          <p:cNvSpPr>
            <a:spLocks noGrp="1" noChangeArrowheads="1"/>
          </p:cNvSpPr>
          <p:nvPr>
            <p:ph type="ftr" sz="quarter" idx="11"/>
          </p:nvPr>
        </p:nvSpPr>
        <p:spPr>
          <a:ln/>
        </p:spPr>
        <p:txBody>
          <a:bodyPr/>
          <a:lstStyle>
            <a:lvl1pPr>
              <a:defRPr/>
            </a:lvl1pPr>
          </a:lstStyle>
          <a:p>
            <a:pPr defTabSz="685800" fontAlgn="base">
              <a:spcBef>
                <a:spcPct val="0"/>
              </a:spcBef>
              <a:spcAft>
                <a:spcPct val="0"/>
              </a:spcAft>
            </a:pPr>
            <a:r>
              <a:rPr lang="en-US">
                <a:solidFill>
                  <a:srgbClr val="333399"/>
                </a:solidFill>
                <a:ea typeface="ＭＳ Ｐゴシック" charset="0"/>
              </a:rPr>
              <a:t>K. Barth, LEXGLIMOS ALICE</a:t>
            </a:r>
            <a:endParaRPr lang="en-US" dirty="0">
              <a:solidFill>
                <a:srgbClr val="333399"/>
              </a:solidFill>
              <a:ea typeface="ＭＳ Ｐゴシック" charset="0"/>
            </a:endParaRPr>
          </a:p>
        </p:txBody>
      </p:sp>
      <p:sp>
        <p:nvSpPr>
          <p:cNvPr id="9" name="Rectangle 6"/>
          <p:cNvSpPr>
            <a:spLocks noGrp="1" noChangeArrowheads="1"/>
          </p:cNvSpPr>
          <p:nvPr>
            <p:ph type="sldNum" sz="quarter" idx="12"/>
          </p:nvPr>
        </p:nvSpPr>
        <p:spPr>
          <a:ln/>
        </p:spPr>
        <p:txBody>
          <a:bodyPr/>
          <a:lstStyle>
            <a:lvl1pPr>
              <a:defRPr/>
            </a:lvl1pPr>
          </a:lstStyle>
          <a:p>
            <a:fld id="{7A4F66CB-3EBB-6044-B701-6A40AA3F629F}"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42886302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a:xfrm>
            <a:off x="1099118" y="4767267"/>
            <a:ext cx="6857811" cy="273844"/>
          </a:xfrm>
          <a:prstGeom prst="rect">
            <a:avLst/>
          </a:prstGeom>
        </p:spPr>
        <p:txBody>
          <a:bodyPr vert="horz" lIns="91434" tIns="45717" rIns="91434" bIns="45717" rtlCol="0" anchor="ctr"/>
          <a:lstStyle>
            <a:lvl1pPr algn="ctr">
              <a:defRPr sz="1200" b="0" i="0">
                <a:solidFill>
                  <a:srgbClr val="729FCF"/>
                </a:solidFill>
                <a:latin typeface="+mn-lt"/>
                <a:cs typeface="Ubuntu Light"/>
              </a:defRPr>
            </a:lvl1pPr>
          </a:lstStyle>
          <a:p>
            <a:pPr defTabSz="914333"/>
            <a:r>
              <a:rPr lang="en-US">
                <a:latin typeface="Arial"/>
              </a:rPr>
              <a:t>YETS planning meeting - A.Tauro</a:t>
            </a:r>
            <a:endParaRPr lang="en-US" dirty="0">
              <a:latin typeface="Arial"/>
            </a:endParaRPr>
          </a:p>
        </p:txBody>
      </p:sp>
      <p:sp>
        <p:nvSpPr>
          <p:cNvPr id="4" name="Slide Number Placeholder 3"/>
          <p:cNvSpPr>
            <a:spLocks noGrp="1"/>
          </p:cNvSpPr>
          <p:nvPr>
            <p:ph type="sldNum" sz="quarter" idx="4"/>
          </p:nvPr>
        </p:nvSpPr>
        <p:spPr>
          <a:xfrm>
            <a:off x="7956924" y="4767267"/>
            <a:ext cx="729876" cy="273844"/>
          </a:xfrm>
          <a:prstGeom prst="rect">
            <a:avLst/>
          </a:prstGeom>
        </p:spPr>
        <p:txBody>
          <a:bodyPr vert="horz" lIns="91434" tIns="45717" rIns="91434" bIns="45717" rtlCol="0" anchor="ctr"/>
          <a:lstStyle>
            <a:lvl1pPr algn="r">
              <a:defRPr sz="1200" b="0" i="0">
                <a:solidFill>
                  <a:srgbClr val="729FCF"/>
                </a:solidFill>
                <a:latin typeface="+mn-lt"/>
                <a:cs typeface="Ubuntu Light"/>
              </a:defRPr>
            </a:lvl1pPr>
          </a:lstStyle>
          <a:p>
            <a:pPr defTabSz="914333"/>
            <a:fld id="{8D6C380F-326D-3C40-9EE7-7FBAB0953422}" type="slidenum">
              <a:rPr lang="en-US" smtClean="0">
                <a:latin typeface="Arial"/>
              </a:rPr>
              <a:pPr defTabSz="914333"/>
              <a:t>‹#›</a:t>
            </a:fld>
            <a:endParaRPr lang="en-US">
              <a:latin typeface="Arial"/>
            </a:endParaRPr>
          </a:p>
        </p:txBody>
      </p:sp>
      <p:sp>
        <p:nvSpPr>
          <p:cNvPr id="30" name="Espace réservé du texte 29"/>
          <p:cNvSpPr>
            <a:spLocks noGrp="1"/>
          </p:cNvSpPr>
          <p:nvPr>
            <p:ph type="body" idx="1"/>
          </p:nvPr>
        </p:nvSpPr>
        <p:spPr>
          <a:xfrm>
            <a:off x="457201" y="945006"/>
            <a:ext cx="8226854" cy="3771023"/>
          </a:xfrm>
          <a:prstGeom prst="rect">
            <a:avLst/>
          </a:prstGeom>
        </p:spPr>
        <p:txBody>
          <a:bodyPr vert="horz" lIns="91434" tIns="45717" rIns="91434" bIns="45717">
            <a:normAutofit/>
          </a:bodyPr>
          <a:lstStyle/>
          <a:p>
            <a:pPr lvl="0" eaLnBrk="1" latinLnBrk="0" hangingPunct="1"/>
            <a:r>
              <a:rPr kumimoji="0" lang="fr-CH" dirty="0"/>
              <a:t>Slide text first level</a:t>
            </a:r>
          </a:p>
          <a:p>
            <a:pPr lvl="1" eaLnBrk="1" latinLnBrk="0" hangingPunct="1"/>
            <a:r>
              <a:rPr kumimoji="0" lang="fr-CH" dirty="0"/>
              <a:t>Slide text second level</a:t>
            </a:r>
          </a:p>
          <a:p>
            <a:pPr lvl="2" eaLnBrk="1" latinLnBrk="0" hangingPunct="1"/>
            <a:r>
              <a:rPr kumimoji="0" lang="fr-CH" dirty="0"/>
              <a:t>Slide text third level</a:t>
            </a:r>
          </a:p>
          <a:p>
            <a:pPr lvl="3" eaLnBrk="1" latinLnBrk="0" hangingPunct="1"/>
            <a:r>
              <a:rPr kumimoji="0" lang="fr-CH" dirty="0"/>
              <a:t>Slide text fourth level</a:t>
            </a:r>
          </a:p>
          <a:p>
            <a:pPr lvl="4" eaLnBrk="1" latinLnBrk="0" hangingPunct="1"/>
            <a:r>
              <a:rPr kumimoji="0" lang="fr-CH" dirty="0"/>
              <a:t>Slide text fifth level</a:t>
            </a:r>
            <a:endParaRPr kumimoji="0" lang="en-US" dirty="0"/>
          </a:p>
        </p:txBody>
      </p:sp>
      <p:pic>
        <p:nvPicPr>
          <p:cNvPr id="2" name="Picture 1" descr="2015-09-14_CERN_LS2Days h10 300dpi.png"/>
          <p:cNvPicPr>
            <a:picLocks noChangeAspect="1"/>
          </p:cNvPicPr>
          <p:nvPr userDrawn="1"/>
        </p:nvPicPr>
        <p:blipFill rotWithShape="1">
          <a:blip r:embed="rId6" cstate="screen">
            <a:extLst>
              <a:ext uri="{28A0092B-C50C-407E-A947-70E740481C1C}">
                <a14:useLocalDpi xmlns:a14="http://schemas.microsoft.com/office/drawing/2010/main"/>
              </a:ext>
            </a:extLst>
          </a:blip>
          <a:srcRect b="-1895"/>
          <a:stretch/>
        </p:blipFill>
        <p:spPr>
          <a:xfrm>
            <a:off x="462679" y="4766239"/>
            <a:ext cx="333329" cy="274871"/>
          </a:xfrm>
          <a:prstGeom prst="rect">
            <a:avLst/>
          </a:prstGeom>
        </p:spPr>
      </p:pic>
      <p:sp>
        <p:nvSpPr>
          <p:cNvPr id="9" name="Espace réservé du titre 8"/>
          <p:cNvSpPr>
            <a:spLocks noGrp="1"/>
          </p:cNvSpPr>
          <p:nvPr>
            <p:ph type="title"/>
          </p:nvPr>
        </p:nvSpPr>
        <p:spPr>
          <a:xfrm>
            <a:off x="457201" y="175120"/>
            <a:ext cx="8226854" cy="536880"/>
          </a:xfrm>
          <a:prstGeom prst="rect">
            <a:avLst/>
          </a:prstGeom>
        </p:spPr>
        <p:txBody>
          <a:bodyPr vert="horz" lIns="45717" tIns="45717" rIns="45717" bIns="45717" anchor="ctr">
            <a:noAutofit/>
          </a:bodyPr>
          <a:lstStyle/>
          <a:p>
            <a:r>
              <a:rPr kumimoji="0" lang="en-GB" noProof="0" dirty="0"/>
              <a:t>Slide Title</a:t>
            </a:r>
          </a:p>
        </p:txBody>
      </p:sp>
      <p:cxnSp>
        <p:nvCxnSpPr>
          <p:cNvPr id="8" name="Straight Connector 7"/>
          <p:cNvCxnSpPr/>
          <p:nvPr/>
        </p:nvCxnSpPr>
        <p:spPr>
          <a:xfrm>
            <a:off x="457201" y="4714322"/>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pic>
        <p:nvPicPr>
          <p:cNvPr id="10" name="Immagine 7" descr="acquia_marina_logo.gif"/>
          <p:cNvPicPr>
            <a:picLocks noChangeAspect="1" noChangeArrowheads="1"/>
          </p:cNvPicPr>
          <p:nvPr userDrawn="1"/>
        </p:nvPicPr>
        <p:blipFill>
          <a:blip r:embed="rId7">
            <a:extLst>
              <a:ext uri="{28A0092B-C50C-407E-A947-70E740481C1C}">
                <a14:useLocalDpi xmlns:a14="http://schemas.microsoft.com/office/drawing/2010/main"/>
              </a:ext>
            </a:extLst>
          </a:blip>
          <a:srcRect/>
          <a:stretch>
            <a:fillRect/>
          </a:stretch>
        </p:blipFill>
        <p:spPr bwMode="auto">
          <a:xfrm>
            <a:off x="8568240" y="54167"/>
            <a:ext cx="537664" cy="514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9363259"/>
      </p:ext>
    </p:extLst>
  </p:cSld>
  <p:clrMap bg1="lt1" tx1="dk1" bg2="lt2" tx2="dk2" accent1="accent1" accent2="accent2" accent3="accent3" accent4="accent4" accent5="accent5" accent6="accent6" hlink="hlink" folHlink="folHlink"/>
  <p:sldLayoutIdLst>
    <p:sldLayoutId id="2147483695" r:id="rId1"/>
    <p:sldLayoutId id="2147483661" r:id="rId2"/>
    <p:sldLayoutId id="2147483662" r:id="rId3"/>
    <p:sldLayoutId id="2147483696" r:id="rId4"/>
  </p:sldLayoutIdLst>
  <p:hf hdr="0"/>
  <p:txStyles>
    <p:titleStyle>
      <a:lvl1pPr algn="l" rtl="0" eaLnBrk="1" latinLnBrk="0" hangingPunct="1">
        <a:spcBef>
          <a:spcPct val="0"/>
        </a:spcBef>
        <a:buNone/>
        <a:defRPr kumimoji="0" sz="2400" b="1" i="0" kern="1200">
          <a:solidFill>
            <a:srgbClr val="0C377B"/>
          </a:solidFill>
          <a:latin typeface="+mj-lt"/>
          <a:ea typeface="+mj-ea"/>
          <a:cs typeface="Ubuntu Light"/>
        </a:defRPr>
      </a:lvl1pPr>
    </p:titleStyle>
    <p:bodyStyle>
      <a:lvl1pPr marL="225407" indent="-225407" algn="l" rtl="0" eaLnBrk="1" latinLnBrk="0" hangingPunct="1">
        <a:lnSpc>
          <a:spcPct val="100000"/>
        </a:lnSpc>
        <a:spcBef>
          <a:spcPts val="300"/>
        </a:spcBef>
        <a:buClr>
          <a:schemeClr val="accent1"/>
        </a:buClr>
        <a:buSzPct val="100000"/>
        <a:buFont typeface="Arial"/>
        <a:buChar char="•"/>
        <a:defRPr kumimoji="0" sz="1400" b="0" i="0" kern="1200">
          <a:solidFill>
            <a:srgbClr val="0C377B"/>
          </a:solidFill>
          <a:latin typeface="+mn-lt"/>
          <a:ea typeface="+mn-ea"/>
          <a:cs typeface="Ubuntu Light"/>
        </a:defRPr>
      </a:lvl1pPr>
      <a:lvl2pPr marL="460340" indent="-228582" algn="l" rtl="0" eaLnBrk="1" latinLnBrk="0" hangingPunct="1">
        <a:lnSpc>
          <a:spcPct val="100000"/>
        </a:lnSpc>
        <a:spcBef>
          <a:spcPts val="300"/>
        </a:spcBef>
        <a:buClr>
          <a:schemeClr val="bg2"/>
        </a:buClr>
        <a:buSzPct val="100000"/>
        <a:buFont typeface="Arial"/>
        <a:buChar char="•"/>
        <a:defRPr kumimoji="0" sz="1200" b="0" i="0" kern="1200">
          <a:solidFill>
            <a:srgbClr val="0C377B"/>
          </a:solidFill>
          <a:latin typeface="+mn-lt"/>
          <a:ea typeface="+mn-ea"/>
          <a:cs typeface="Ubuntu Light"/>
        </a:defRPr>
      </a:lvl2pPr>
      <a:lvl3pPr marL="685749" indent="-225407" algn="l" rtl="0" eaLnBrk="1" latinLnBrk="0" hangingPunct="1">
        <a:lnSpc>
          <a:spcPct val="100000"/>
        </a:lnSpc>
        <a:spcBef>
          <a:spcPts val="300"/>
        </a:spcBef>
        <a:buClr>
          <a:schemeClr val="accent2"/>
        </a:buClr>
        <a:buSzPct val="100000"/>
        <a:buFont typeface="Arial"/>
        <a:buChar char="•"/>
        <a:defRPr kumimoji="0" sz="1100" b="0" i="0" kern="1200">
          <a:solidFill>
            <a:srgbClr val="0C377B"/>
          </a:solidFill>
          <a:latin typeface="+mn-lt"/>
          <a:ea typeface="+mn-ea"/>
          <a:cs typeface="Ubuntu Light"/>
        </a:defRPr>
      </a:lvl3pPr>
      <a:lvl4pPr marL="909570" indent="-223820" algn="l" rtl="0" eaLnBrk="1" latinLnBrk="0" hangingPunct="1">
        <a:lnSpc>
          <a:spcPct val="100000"/>
        </a:lnSpc>
        <a:spcBef>
          <a:spcPts val="300"/>
        </a:spcBef>
        <a:buClr>
          <a:schemeClr val="accent3"/>
        </a:buClr>
        <a:buSzPct val="100000"/>
        <a:buFont typeface="Arial"/>
        <a:buChar char="•"/>
        <a:defRPr kumimoji="0" sz="1050" b="0" i="0" kern="1200">
          <a:solidFill>
            <a:srgbClr val="0C377B"/>
          </a:solidFill>
          <a:latin typeface="+mn-lt"/>
          <a:ea typeface="+mn-ea"/>
          <a:cs typeface="Ubuntu Light"/>
        </a:defRPr>
      </a:lvl4pPr>
      <a:lvl5pPr marL="1146089" indent="-236520" algn="l" rtl="0" eaLnBrk="1" latinLnBrk="0" hangingPunct="1">
        <a:lnSpc>
          <a:spcPct val="100000"/>
        </a:lnSpc>
        <a:spcBef>
          <a:spcPts val="300"/>
        </a:spcBef>
        <a:buClr>
          <a:schemeClr val="accent4"/>
        </a:buClr>
        <a:buSzPct val="100000"/>
        <a:buFont typeface="Arial"/>
        <a:buChar char="•"/>
        <a:defRPr kumimoji="0" sz="1000" b="0" i="0" kern="1200" baseline="0">
          <a:solidFill>
            <a:srgbClr val="0C377B"/>
          </a:solidFill>
          <a:latin typeface="+mn-lt"/>
          <a:ea typeface="+mn-ea"/>
          <a:cs typeface="Ubuntu Light"/>
        </a:defRPr>
      </a:lvl5pPr>
      <a:lvl6pPr marL="1700657" indent="-182867"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096" indent="-182867"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536" indent="-182867"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546" indent="-182867"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166" algn="l" rtl="0" eaLnBrk="1" latinLnBrk="0" hangingPunct="1">
        <a:defRPr kumimoji="0" kern="1200">
          <a:solidFill>
            <a:schemeClr val="tx1"/>
          </a:solidFill>
          <a:latin typeface="+mn-lt"/>
          <a:ea typeface="+mn-ea"/>
          <a:cs typeface="+mn-cs"/>
        </a:defRPr>
      </a:lvl2pPr>
      <a:lvl3pPr marL="914333" algn="l" rtl="0" eaLnBrk="1" latinLnBrk="0" hangingPunct="1">
        <a:defRPr kumimoji="0" kern="1200">
          <a:solidFill>
            <a:schemeClr val="tx1"/>
          </a:solidFill>
          <a:latin typeface="+mn-lt"/>
          <a:ea typeface="+mn-ea"/>
          <a:cs typeface="+mn-cs"/>
        </a:defRPr>
      </a:lvl3pPr>
      <a:lvl4pPr marL="1371498" algn="l" rtl="0" eaLnBrk="1" latinLnBrk="0" hangingPunct="1">
        <a:defRPr kumimoji="0" kern="1200">
          <a:solidFill>
            <a:schemeClr val="tx1"/>
          </a:solidFill>
          <a:latin typeface="+mn-lt"/>
          <a:ea typeface="+mn-ea"/>
          <a:cs typeface="+mn-cs"/>
        </a:defRPr>
      </a:lvl4pPr>
      <a:lvl5pPr marL="1828664" algn="l" rtl="0" eaLnBrk="1" latinLnBrk="0" hangingPunct="1">
        <a:defRPr kumimoji="0" kern="1200">
          <a:solidFill>
            <a:schemeClr val="tx1"/>
          </a:solidFill>
          <a:latin typeface="+mn-lt"/>
          <a:ea typeface="+mn-ea"/>
          <a:cs typeface="+mn-cs"/>
        </a:defRPr>
      </a:lvl5pPr>
      <a:lvl6pPr marL="2285829" algn="l" rtl="0" eaLnBrk="1" latinLnBrk="0" hangingPunct="1">
        <a:defRPr kumimoji="0" kern="1200">
          <a:solidFill>
            <a:schemeClr val="tx1"/>
          </a:solidFill>
          <a:latin typeface="+mn-lt"/>
          <a:ea typeface="+mn-ea"/>
          <a:cs typeface="+mn-cs"/>
        </a:defRPr>
      </a:lvl6pPr>
      <a:lvl7pPr marL="2742995" algn="l" rtl="0" eaLnBrk="1" latinLnBrk="0" hangingPunct="1">
        <a:defRPr kumimoji="0" kern="1200">
          <a:solidFill>
            <a:schemeClr val="tx1"/>
          </a:solidFill>
          <a:latin typeface="+mn-lt"/>
          <a:ea typeface="+mn-ea"/>
          <a:cs typeface="+mn-cs"/>
        </a:defRPr>
      </a:lvl7pPr>
      <a:lvl8pPr marL="3200160" algn="l" rtl="0" eaLnBrk="1" latinLnBrk="0" hangingPunct="1">
        <a:defRPr kumimoji="0" kern="1200">
          <a:solidFill>
            <a:schemeClr val="tx1"/>
          </a:solidFill>
          <a:latin typeface="+mn-lt"/>
          <a:ea typeface="+mn-ea"/>
          <a:cs typeface="+mn-cs"/>
        </a:defRPr>
      </a:lvl8pPr>
      <a:lvl9pPr marL="3657326"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05978"/>
            <a:ext cx="82296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5" name="Rectangle 3"/>
          <p:cNvSpPr>
            <a:spLocks noGrp="1" noChangeArrowheads="1"/>
          </p:cNvSpPr>
          <p:nvPr>
            <p:ph type="body" idx="1"/>
          </p:nvPr>
        </p:nvSpPr>
        <p:spPr bwMode="auto">
          <a:xfrm>
            <a:off x="457200" y="1200155"/>
            <a:ext cx="8229600" cy="33944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67268" name="Rectangle 4"/>
          <p:cNvSpPr>
            <a:spLocks noGrp="1" noChangeArrowheads="1"/>
          </p:cNvSpPr>
          <p:nvPr>
            <p:ph type="dt" sz="half" idx="2"/>
          </p:nvPr>
        </p:nvSpPr>
        <p:spPr bwMode="auto">
          <a:xfrm>
            <a:off x="457200" y="4683919"/>
            <a:ext cx="22860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900" b="0">
                <a:solidFill>
                  <a:schemeClr val="accent2"/>
                </a:solidFill>
              </a:defRPr>
            </a:lvl1pPr>
          </a:lstStyle>
          <a:p>
            <a:pPr defTabSz="685800" fontAlgn="base">
              <a:spcBef>
                <a:spcPct val="0"/>
              </a:spcBef>
              <a:spcAft>
                <a:spcPct val="0"/>
              </a:spcAft>
            </a:pPr>
            <a:fld id="{4EA7092A-C2AC-4E83-B57F-2C949906DCD4}" type="datetime1">
              <a:rPr lang="fr-CH" smtClean="0">
                <a:solidFill>
                  <a:srgbClr val="333399"/>
                </a:solidFill>
                <a:ea typeface="ＭＳ Ｐゴシック" charset="0"/>
              </a:rPr>
              <a:pPr defTabSz="685800" fontAlgn="base">
                <a:spcBef>
                  <a:spcPct val="0"/>
                </a:spcBef>
                <a:spcAft>
                  <a:spcPct val="0"/>
                </a:spcAft>
              </a:pPr>
              <a:t>22.11.24</a:t>
            </a:fld>
            <a:endParaRPr lang="en-US" dirty="0">
              <a:solidFill>
                <a:srgbClr val="333399"/>
              </a:solidFill>
              <a:ea typeface="ＭＳ Ｐゴシック" charset="0"/>
            </a:endParaRPr>
          </a:p>
        </p:txBody>
      </p:sp>
      <p:sp>
        <p:nvSpPr>
          <p:cNvPr id="267269" name="Rectangle 5"/>
          <p:cNvSpPr>
            <a:spLocks noGrp="1" noChangeArrowheads="1"/>
          </p:cNvSpPr>
          <p:nvPr>
            <p:ph type="ftr" sz="quarter" idx="3"/>
          </p:nvPr>
        </p:nvSpPr>
        <p:spPr bwMode="auto">
          <a:xfrm>
            <a:off x="3124200" y="4683919"/>
            <a:ext cx="2895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900" b="0">
                <a:solidFill>
                  <a:schemeClr val="accent2"/>
                </a:solidFill>
              </a:defRPr>
            </a:lvl1pPr>
          </a:lstStyle>
          <a:p>
            <a:pPr defTabSz="685800" fontAlgn="base">
              <a:spcBef>
                <a:spcPct val="0"/>
              </a:spcBef>
              <a:spcAft>
                <a:spcPct val="0"/>
              </a:spcAft>
            </a:pPr>
            <a:r>
              <a:rPr lang="en-US">
                <a:solidFill>
                  <a:srgbClr val="333399"/>
                </a:solidFill>
                <a:ea typeface="ＭＳ Ｐゴシック" charset="0"/>
              </a:rPr>
              <a:t>K. Barth, LEXGLIMOS ALICE</a:t>
            </a:r>
            <a:endParaRPr lang="en-US" dirty="0">
              <a:solidFill>
                <a:srgbClr val="333399"/>
              </a:solidFill>
              <a:ea typeface="ＭＳ Ｐゴシック" charset="0"/>
            </a:endParaRPr>
          </a:p>
        </p:txBody>
      </p:sp>
      <p:sp>
        <p:nvSpPr>
          <p:cNvPr id="267270" name="Rectangle 6"/>
          <p:cNvSpPr>
            <a:spLocks noGrp="1" noChangeArrowheads="1"/>
          </p:cNvSpPr>
          <p:nvPr>
            <p:ph type="sldNum" sz="quarter" idx="4"/>
          </p:nvPr>
        </p:nvSpPr>
        <p:spPr bwMode="auto">
          <a:xfrm>
            <a:off x="6553200" y="4683919"/>
            <a:ext cx="2133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b="0">
                <a:solidFill>
                  <a:schemeClr val="accent2"/>
                </a:solidFill>
              </a:defRPr>
            </a:lvl1pPr>
          </a:lstStyle>
          <a:p>
            <a:pPr defTabSz="685800" fontAlgn="base">
              <a:spcBef>
                <a:spcPct val="0"/>
              </a:spcBef>
              <a:spcAft>
                <a:spcPct val="0"/>
              </a:spcAft>
            </a:pPr>
            <a:fld id="{DF981CF6-6179-E948-86F2-B18CED62140F}" type="slidenum">
              <a:rPr lang="en-US" smtClean="0">
                <a:solidFill>
                  <a:srgbClr val="333399"/>
                </a:solidFill>
                <a:ea typeface="ＭＳ Ｐゴシック" charset="0"/>
              </a:rPr>
              <a:pPr defTabSz="685800" fontAlgn="base">
                <a:spcBef>
                  <a:spcPct val="0"/>
                </a:spcBef>
                <a:spcAft>
                  <a:spcPct val="0"/>
                </a:spcAft>
              </a:pPr>
              <a:t>‹#›</a:t>
            </a:fld>
            <a:endParaRPr lang="en-US">
              <a:solidFill>
                <a:srgbClr val="333399"/>
              </a:solidFill>
              <a:ea typeface="ＭＳ Ｐゴシック" charset="0"/>
            </a:endParaRPr>
          </a:p>
        </p:txBody>
      </p:sp>
      <p:pic>
        <p:nvPicPr>
          <p:cNvPr id="2" name="Picture 1"/>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37569" y="20540"/>
            <a:ext cx="341363" cy="409636"/>
          </a:xfrm>
          <a:prstGeom prst="rect">
            <a:avLst/>
          </a:prstGeom>
        </p:spPr>
      </p:pic>
    </p:spTree>
    <p:extLst>
      <p:ext uri="{BB962C8B-B14F-4D97-AF65-F5344CB8AC3E}">
        <p14:creationId xmlns:p14="http://schemas.microsoft.com/office/powerpoint/2010/main" val="153178053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Lst>
  <p:hf hdr="0"/>
  <p:txStyles>
    <p:titleStyle>
      <a:lvl1pPr algn="ctr" rtl="0" eaLnBrk="0" fontAlgn="base" hangingPunct="0">
        <a:spcBef>
          <a:spcPct val="0"/>
        </a:spcBef>
        <a:spcAft>
          <a:spcPct val="0"/>
        </a:spcAft>
        <a:defRPr sz="2400">
          <a:solidFill>
            <a:schemeClr val="accent2"/>
          </a:solidFill>
          <a:latin typeface="+mj-lt"/>
          <a:ea typeface="ＭＳ Ｐゴシック" charset="0"/>
          <a:cs typeface="+mj-cs"/>
        </a:defRPr>
      </a:lvl1pPr>
      <a:lvl2pPr algn="ctr" rtl="0" eaLnBrk="0" fontAlgn="base" hangingPunct="0">
        <a:spcBef>
          <a:spcPct val="0"/>
        </a:spcBef>
        <a:spcAft>
          <a:spcPct val="0"/>
        </a:spcAft>
        <a:defRPr sz="2400">
          <a:solidFill>
            <a:schemeClr val="accent2"/>
          </a:solidFill>
          <a:latin typeface="Arial" charset="0"/>
          <a:ea typeface="ＭＳ Ｐゴシック" charset="0"/>
        </a:defRPr>
      </a:lvl2pPr>
      <a:lvl3pPr algn="ctr" rtl="0" eaLnBrk="0" fontAlgn="base" hangingPunct="0">
        <a:spcBef>
          <a:spcPct val="0"/>
        </a:spcBef>
        <a:spcAft>
          <a:spcPct val="0"/>
        </a:spcAft>
        <a:defRPr sz="2400">
          <a:solidFill>
            <a:schemeClr val="accent2"/>
          </a:solidFill>
          <a:latin typeface="Arial" charset="0"/>
          <a:ea typeface="ＭＳ Ｐゴシック" charset="0"/>
        </a:defRPr>
      </a:lvl3pPr>
      <a:lvl4pPr algn="ctr" rtl="0" eaLnBrk="0" fontAlgn="base" hangingPunct="0">
        <a:spcBef>
          <a:spcPct val="0"/>
        </a:spcBef>
        <a:spcAft>
          <a:spcPct val="0"/>
        </a:spcAft>
        <a:defRPr sz="2400">
          <a:solidFill>
            <a:schemeClr val="accent2"/>
          </a:solidFill>
          <a:latin typeface="Arial" charset="0"/>
          <a:ea typeface="ＭＳ Ｐゴシック" charset="0"/>
        </a:defRPr>
      </a:lvl4pPr>
      <a:lvl5pPr algn="ctr" rtl="0" eaLnBrk="0" fontAlgn="base" hangingPunct="0">
        <a:spcBef>
          <a:spcPct val="0"/>
        </a:spcBef>
        <a:spcAft>
          <a:spcPct val="0"/>
        </a:spcAft>
        <a:defRPr sz="2400">
          <a:solidFill>
            <a:schemeClr val="accent2"/>
          </a:solidFill>
          <a:latin typeface="Arial" charset="0"/>
          <a:ea typeface="ＭＳ Ｐゴシック" charset="0"/>
        </a:defRPr>
      </a:lvl5pPr>
      <a:lvl6pPr marL="342900" algn="ctr" rtl="0" fontAlgn="base">
        <a:spcBef>
          <a:spcPct val="0"/>
        </a:spcBef>
        <a:spcAft>
          <a:spcPct val="0"/>
        </a:spcAft>
        <a:defRPr sz="2400">
          <a:solidFill>
            <a:schemeClr val="accent2"/>
          </a:solidFill>
          <a:latin typeface="Arial" charset="0"/>
        </a:defRPr>
      </a:lvl6pPr>
      <a:lvl7pPr marL="685800" algn="ctr" rtl="0" fontAlgn="base">
        <a:spcBef>
          <a:spcPct val="0"/>
        </a:spcBef>
        <a:spcAft>
          <a:spcPct val="0"/>
        </a:spcAft>
        <a:defRPr sz="2400">
          <a:solidFill>
            <a:schemeClr val="accent2"/>
          </a:solidFill>
          <a:latin typeface="Arial" charset="0"/>
        </a:defRPr>
      </a:lvl7pPr>
      <a:lvl8pPr marL="1028700" algn="ctr" rtl="0" fontAlgn="base">
        <a:spcBef>
          <a:spcPct val="0"/>
        </a:spcBef>
        <a:spcAft>
          <a:spcPct val="0"/>
        </a:spcAft>
        <a:defRPr sz="2400">
          <a:solidFill>
            <a:schemeClr val="accent2"/>
          </a:solidFill>
          <a:latin typeface="Arial" charset="0"/>
        </a:defRPr>
      </a:lvl8pPr>
      <a:lvl9pPr marL="1371600" algn="ctr" rtl="0" fontAlgn="base">
        <a:spcBef>
          <a:spcPct val="0"/>
        </a:spcBef>
        <a:spcAft>
          <a:spcPct val="0"/>
        </a:spcAft>
        <a:defRPr sz="2400">
          <a:solidFill>
            <a:schemeClr val="accent2"/>
          </a:solidFill>
          <a:latin typeface="Arial" charset="0"/>
        </a:defRPr>
      </a:lvl9pPr>
    </p:titleStyle>
    <p:bodyStyle>
      <a:lvl1pPr marL="257175" indent="-257175" algn="l" rtl="0" eaLnBrk="0" fontAlgn="base" hangingPunct="0">
        <a:spcBef>
          <a:spcPct val="20000"/>
        </a:spcBef>
        <a:spcAft>
          <a:spcPct val="0"/>
        </a:spcAft>
        <a:buChar char="•"/>
        <a:defRPr sz="1500">
          <a:solidFill>
            <a:schemeClr val="accent2"/>
          </a:solidFill>
          <a:latin typeface="+mn-lt"/>
          <a:ea typeface="ＭＳ Ｐゴシック" charset="0"/>
          <a:cs typeface="+mn-cs"/>
        </a:defRPr>
      </a:lvl1pPr>
      <a:lvl2pPr marL="557213" indent="-214313" algn="l" rtl="0" eaLnBrk="0" fontAlgn="base" hangingPunct="0">
        <a:spcBef>
          <a:spcPct val="20000"/>
        </a:spcBef>
        <a:spcAft>
          <a:spcPct val="0"/>
        </a:spcAft>
        <a:buChar char="–"/>
        <a:defRPr>
          <a:solidFill>
            <a:schemeClr val="accent2"/>
          </a:solidFill>
          <a:latin typeface="+mn-lt"/>
          <a:ea typeface="ＭＳ Ｐゴシック" charset="0"/>
        </a:defRPr>
      </a:lvl2pPr>
      <a:lvl3pPr marL="857250" indent="-171450" algn="l" rtl="0" eaLnBrk="0" fontAlgn="base" hangingPunct="0">
        <a:spcBef>
          <a:spcPct val="20000"/>
        </a:spcBef>
        <a:spcAft>
          <a:spcPct val="0"/>
        </a:spcAft>
        <a:buChar char="•"/>
        <a:defRPr sz="1200">
          <a:solidFill>
            <a:schemeClr val="accent2"/>
          </a:solidFill>
          <a:latin typeface="+mn-lt"/>
          <a:ea typeface="ＭＳ Ｐゴシック" charset="0"/>
        </a:defRPr>
      </a:lvl3pPr>
      <a:lvl4pPr marL="1200150" indent="-171450" algn="l" rtl="0" eaLnBrk="0" fontAlgn="base" hangingPunct="0">
        <a:spcBef>
          <a:spcPct val="20000"/>
        </a:spcBef>
        <a:spcAft>
          <a:spcPct val="0"/>
        </a:spcAft>
        <a:buChar char="–"/>
        <a:defRPr sz="1050">
          <a:solidFill>
            <a:schemeClr val="accent2"/>
          </a:solidFill>
          <a:latin typeface="+mn-lt"/>
          <a:ea typeface="ＭＳ Ｐゴシック" charset="0"/>
        </a:defRPr>
      </a:lvl4pPr>
      <a:lvl5pPr marL="1543050" indent="-171450" algn="l" rtl="0" eaLnBrk="0" fontAlgn="base" hangingPunct="0">
        <a:spcBef>
          <a:spcPct val="20000"/>
        </a:spcBef>
        <a:spcAft>
          <a:spcPct val="0"/>
        </a:spcAft>
        <a:buChar char="»"/>
        <a:defRPr sz="1050">
          <a:solidFill>
            <a:schemeClr val="accent2"/>
          </a:solidFill>
          <a:latin typeface="+mn-lt"/>
          <a:ea typeface="ＭＳ Ｐゴシック" charset="0"/>
        </a:defRPr>
      </a:lvl5pPr>
      <a:lvl6pPr marL="1885950" indent="-171450" algn="l" rtl="0" fontAlgn="base">
        <a:spcBef>
          <a:spcPct val="20000"/>
        </a:spcBef>
        <a:spcAft>
          <a:spcPct val="0"/>
        </a:spcAft>
        <a:buChar char="»"/>
        <a:defRPr sz="1050">
          <a:solidFill>
            <a:schemeClr val="accent2"/>
          </a:solidFill>
          <a:latin typeface="+mn-lt"/>
        </a:defRPr>
      </a:lvl6pPr>
      <a:lvl7pPr marL="2228850" indent="-171450" algn="l" rtl="0" fontAlgn="base">
        <a:spcBef>
          <a:spcPct val="20000"/>
        </a:spcBef>
        <a:spcAft>
          <a:spcPct val="0"/>
        </a:spcAft>
        <a:buChar char="»"/>
        <a:defRPr sz="1050">
          <a:solidFill>
            <a:schemeClr val="accent2"/>
          </a:solidFill>
          <a:latin typeface="+mn-lt"/>
        </a:defRPr>
      </a:lvl7pPr>
      <a:lvl8pPr marL="2571750" indent="-171450" algn="l" rtl="0" fontAlgn="base">
        <a:spcBef>
          <a:spcPct val="20000"/>
        </a:spcBef>
        <a:spcAft>
          <a:spcPct val="0"/>
        </a:spcAft>
        <a:buChar char="»"/>
        <a:defRPr sz="1050">
          <a:solidFill>
            <a:schemeClr val="accent2"/>
          </a:solidFill>
          <a:latin typeface="+mn-lt"/>
        </a:defRPr>
      </a:lvl8pPr>
      <a:lvl9pPr marL="2914650" indent="-171450" algn="l" rtl="0" fontAlgn="base">
        <a:spcBef>
          <a:spcPct val="20000"/>
        </a:spcBef>
        <a:spcAft>
          <a:spcPct val="0"/>
        </a:spcAft>
        <a:buChar char="»"/>
        <a:defRPr sz="1050">
          <a:solidFill>
            <a:schemeClr val="accent2"/>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17.emf"/><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image" Target="../media/image31.png"/><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36.jpg"/><Relationship Id="rId5" Type="http://schemas.openxmlformats.org/officeDocument/2006/relationships/image" Target="../media/image35.jpg"/><Relationship Id="rId4" Type="http://schemas.openxmlformats.org/officeDocument/2006/relationships/image" Target="../media/image3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9.jpeg"/><Relationship Id="rId7" Type="http://schemas.openxmlformats.org/officeDocument/2006/relationships/image" Target="../media/image43.jpeg"/><Relationship Id="rId2" Type="http://schemas.openxmlformats.org/officeDocument/2006/relationships/image" Target="../media/image38.emf"/><Relationship Id="rId1" Type="http://schemas.openxmlformats.org/officeDocument/2006/relationships/slideLayout" Target="../slideLayouts/slideLayout3.xml"/><Relationship Id="rId6" Type="http://schemas.openxmlformats.org/officeDocument/2006/relationships/image" Target="../media/image42.jpeg"/><Relationship Id="rId5" Type="http://schemas.openxmlformats.org/officeDocument/2006/relationships/image" Target="../media/image41.png"/><Relationship Id="rId4" Type="http://schemas.openxmlformats.org/officeDocument/2006/relationships/image" Target="../media/image40.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2024-25 EYETS planning meeting</a:t>
            </a:r>
          </a:p>
        </p:txBody>
      </p:sp>
      <p:sp>
        <p:nvSpPr>
          <p:cNvPr id="3" name="Text Placeholder 2"/>
          <p:cNvSpPr>
            <a:spLocks noGrp="1"/>
          </p:cNvSpPr>
          <p:nvPr>
            <p:ph type="body" idx="1"/>
          </p:nvPr>
        </p:nvSpPr>
        <p:spPr/>
        <p:txBody>
          <a:bodyPr>
            <a:normAutofit/>
          </a:bodyPr>
          <a:lstStyle/>
          <a:p>
            <a:r>
              <a:rPr lang="en-US" sz="1600" dirty="0"/>
              <a:t>22.11.2024</a:t>
            </a:r>
          </a:p>
          <a:p>
            <a:r>
              <a:rPr lang="en-US" sz="2000" dirty="0" err="1"/>
              <a:t>A.Tauro</a:t>
            </a:r>
            <a:endParaRPr lang="en-US" sz="2000" dirty="0"/>
          </a:p>
        </p:txBody>
      </p:sp>
    </p:spTree>
    <p:extLst>
      <p:ext uri="{BB962C8B-B14F-4D97-AF65-F5344CB8AC3E}">
        <p14:creationId xmlns:p14="http://schemas.microsoft.com/office/powerpoint/2010/main" val="9974027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7C92D-F2D2-BABE-41CF-2407F25F6095}"/>
              </a:ext>
            </a:extLst>
          </p:cNvPr>
          <p:cNvSpPr>
            <a:spLocks noGrp="1"/>
          </p:cNvSpPr>
          <p:nvPr>
            <p:ph type="title"/>
          </p:nvPr>
        </p:nvSpPr>
        <p:spPr/>
        <p:txBody>
          <a:bodyPr>
            <a:noAutofit/>
          </a:bodyPr>
          <a:lstStyle/>
          <a:p>
            <a:r>
              <a:rPr lang="en-FR" sz="2400" b="1" dirty="0"/>
              <a:t>Electrical interventions (EN-EL)</a:t>
            </a:r>
          </a:p>
        </p:txBody>
      </p:sp>
      <p:sp>
        <p:nvSpPr>
          <p:cNvPr id="3" name="Footer Placeholder 2">
            <a:extLst>
              <a:ext uri="{FF2B5EF4-FFF2-40B4-BE49-F238E27FC236}">
                <a16:creationId xmlns:a16="http://schemas.microsoft.com/office/drawing/2014/main" id="{8E803172-AF20-91B6-5F59-52D8C8679A34}"/>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C18E1623-8F79-DCE4-E3CA-5AE8F53D2A00}"/>
              </a:ext>
            </a:extLst>
          </p:cNvPr>
          <p:cNvSpPr>
            <a:spLocks noGrp="1"/>
          </p:cNvSpPr>
          <p:nvPr>
            <p:ph type="sldNum" sz="quarter" idx="12"/>
          </p:nvPr>
        </p:nvSpPr>
        <p:spPr/>
        <p:txBody>
          <a:bodyPr/>
          <a:lstStyle/>
          <a:p>
            <a:fld id="{8D6C380F-326D-3C40-9EE7-7FBAB0953422}" type="slidenum">
              <a:rPr lang="en-US" smtClean="0">
                <a:latin typeface="Arial"/>
              </a:rPr>
              <a:pPr/>
              <a:t>10</a:t>
            </a:fld>
            <a:endParaRPr lang="en-US">
              <a:latin typeface="Arial"/>
            </a:endParaRPr>
          </a:p>
        </p:txBody>
      </p:sp>
      <p:sp>
        <p:nvSpPr>
          <p:cNvPr id="6" name="Date Placeholder 5">
            <a:extLst>
              <a:ext uri="{FF2B5EF4-FFF2-40B4-BE49-F238E27FC236}">
                <a16:creationId xmlns:a16="http://schemas.microsoft.com/office/drawing/2014/main" id="{C1B5BFC8-B2ED-0696-11E6-7EC6733B9724}"/>
              </a:ext>
            </a:extLst>
          </p:cNvPr>
          <p:cNvSpPr>
            <a:spLocks noGrp="1"/>
          </p:cNvSpPr>
          <p:nvPr>
            <p:ph type="dt" sz="half" idx="10"/>
          </p:nvPr>
        </p:nvSpPr>
        <p:spPr/>
        <p:txBody>
          <a:bodyPr/>
          <a:lstStyle/>
          <a:p>
            <a:r>
              <a:rPr lang="fr-FR"/>
              <a:t>22.11.2024</a:t>
            </a:r>
            <a:endParaRPr lang="en-US" dirty="0"/>
          </a:p>
        </p:txBody>
      </p:sp>
      <p:sp>
        <p:nvSpPr>
          <p:cNvPr id="12" name="Content Placeholder 4">
            <a:extLst>
              <a:ext uri="{FF2B5EF4-FFF2-40B4-BE49-F238E27FC236}">
                <a16:creationId xmlns:a16="http://schemas.microsoft.com/office/drawing/2014/main" id="{B67A1759-0819-3994-16B2-ACD6D590E6C4}"/>
              </a:ext>
            </a:extLst>
          </p:cNvPr>
          <p:cNvSpPr>
            <a:spLocks noGrp="1"/>
          </p:cNvSpPr>
          <p:nvPr>
            <p:ph sz="quarter" idx="13"/>
          </p:nvPr>
        </p:nvSpPr>
        <p:spPr>
          <a:xfrm>
            <a:off x="457209" y="953708"/>
            <a:ext cx="3574860" cy="3740211"/>
          </a:xfrm>
        </p:spPr>
        <p:txBody>
          <a:bodyPr>
            <a:normAutofit fontScale="85000" lnSpcReduction="20000"/>
          </a:bodyPr>
          <a:lstStyle/>
          <a:p>
            <a:pPr>
              <a:spcBef>
                <a:spcPts val="300"/>
              </a:spcBef>
              <a:buClrTx/>
            </a:pPr>
            <a:r>
              <a:rPr lang="en-FR" sz="1050" b="1" dirty="0">
                <a:solidFill>
                  <a:schemeClr val="tx1"/>
                </a:solidFill>
              </a:rPr>
              <a:t>AUG test LHC2 + ALICE</a:t>
            </a:r>
            <a:r>
              <a:rPr lang="en-FR" sz="1050" dirty="0">
                <a:solidFill>
                  <a:schemeClr val="tx1"/>
                </a:solidFill>
              </a:rPr>
              <a:t>: Tue 4</a:t>
            </a:r>
            <a:r>
              <a:rPr lang="en-FR" sz="1050" baseline="30000" dirty="0">
                <a:solidFill>
                  <a:schemeClr val="tx1"/>
                </a:solidFill>
              </a:rPr>
              <a:t>th</a:t>
            </a:r>
            <a:r>
              <a:rPr lang="en-FR" sz="1050" dirty="0">
                <a:solidFill>
                  <a:schemeClr val="tx1"/>
                </a:solidFill>
              </a:rPr>
              <a:t> February</a:t>
            </a:r>
            <a:endParaRPr lang="en-FR" sz="900" dirty="0">
              <a:solidFill>
                <a:schemeClr val="tx1"/>
              </a:solidFill>
              <a:sym typeface="Wingdings" pitchFamily="2" charset="2"/>
            </a:endParaRPr>
          </a:p>
          <a:p>
            <a:pPr lvl="1">
              <a:spcBef>
                <a:spcPts val="300"/>
              </a:spcBef>
              <a:buClrTx/>
            </a:pPr>
            <a:r>
              <a:rPr lang="en-FR" sz="900" b="1" dirty="0">
                <a:solidFill>
                  <a:srgbClr val="FF0000"/>
                </a:solidFill>
                <a:sym typeface="Wingdings" pitchFamily="2" charset="2"/>
              </a:rPr>
              <a:t>Various </a:t>
            </a:r>
            <a:r>
              <a:rPr lang="en-GB" sz="900" b="1" dirty="0">
                <a:solidFill>
                  <a:srgbClr val="FF0000"/>
                </a:solidFill>
              </a:rPr>
              <a:t>power cuts on whole site</a:t>
            </a:r>
            <a:r>
              <a:rPr lang="en-FR" sz="900" b="1" dirty="0">
                <a:solidFill>
                  <a:srgbClr val="FF0000"/>
                </a:solidFill>
                <a:sym typeface="Wingdings" pitchFamily="2" charset="2"/>
              </a:rPr>
              <a:t>, no access to P2</a:t>
            </a:r>
            <a:endParaRPr lang="en-GB" sz="900" dirty="0">
              <a:sym typeface="Wingdings" pitchFamily="2" charset="2"/>
            </a:endParaRPr>
          </a:p>
          <a:p>
            <a:pPr lvl="1">
              <a:buClrTx/>
            </a:pPr>
            <a:r>
              <a:rPr lang="en-GB" sz="900" dirty="0">
                <a:sym typeface="Wingdings" pitchFamily="2" charset="2"/>
              </a:rPr>
              <a:t>4 Feb: AUG + US25 and SX2 transformers</a:t>
            </a:r>
          </a:p>
          <a:p>
            <a:pPr marL="231758" lvl="1" indent="0">
              <a:spcBef>
                <a:spcPts val="300"/>
              </a:spcBef>
              <a:buClrTx/>
              <a:buNone/>
            </a:pPr>
            <a:endParaRPr lang="en-GB" sz="900" b="1" dirty="0">
              <a:solidFill>
                <a:schemeClr val="tx1"/>
              </a:solidFill>
            </a:endParaRPr>
          </a:p>
          <a:p>
            <a:pPr>
              <a:buClrTx/>
            </a:pPr>
            <a:r>
              <a:rPr lang="en-FR" sz="1050" b="1" dirty="0"/>
              <a:t>Replacement of SX2 transformers </a:t>
            </a:r>
            <a:r>
              <a:rPr lang="en-FR" sz="1050" dirty="0"/>
              <a:t>(</a:t>
            </a:r>
            <a:r>
              <a:rPr lang="en-GB" sz="1050" dirty="0"/>
              <a:t>EMT302/2X and EMT406/2X)</a:t>
            </a:r>
          </a:p>
          <a:p>
            <a:pPr lvl="1">
              <a:buClrTx/>
            </a:pPr>
            <a:r>
              <a:rPr lang="en-GB" sz="900" dirty="0"/>
              <a:t>Planning: EMT406/2X: 25.11.2024 to 13.12.2024 and EMT302/2X: 27.1.2025 to 14.2.2025</a:t>
            </a:r>
          </a:p>
          <a:p>
            <a:pPr lvl="1">
              <a:buClrTx/>
            </a:pPr>
            <a:r>
              <a:rPr lang="en-GB" sz="900" dirty="0"/>
              <a:t>EMT406/2X power rating will be reduced from 2MVA (2880A) to 1.25MVA (1800A)</a:t>
            </a:r>
          </a:p>
          <a:p>
            <a:pPr lvl="1">
              <a:buClrTx/>
            </a:pPr>
            <a:r>
              <a:rPr lang="en-GB" sz="900" dirty="0">
                <a:solidFill>
                  <a:srgbClr val="018000"/>
                </a:solidFill>
              </a:rPr>
              <a:t>Transparent as it is possible to re-power the switchboards that will be replaced </a:t>
            </a:r>
          </a:p>
          <a:p>
            <a:pPr lvl="1">
              <a:buClrTx/>
            </a:pPr>
            <a:endParaRPr lang="en-GB" sz="1050" dirty="0">
              <a:solidFill>
                <a:srgbClr val="018000"/>
              </a:solidFill>
            </a:endParaRPr>
          </a:p>
          <a:p>
            <a:pPr>
              <a:buClrTx/>
            </a:pPr>
            <a:r>
              <a:rPr lang="en-FR" sz="1050" b="1" dirty="0">
                <a:solidFill>
                  <a:schemeClr val="tx1"/>
                </a:solidFill>
              </a:rPr>
              <a:t>UPS maintenance:</a:t>
            </a:r>
          </a:p>
          <a:p>
            <a:pPr lvl="1">
              <a:buClrTx/>
            </a:pPr>
            <a:r>
              <a:rPr lang="en-GB" sz="850" dirty="0">
                <a:solidFill>
                  <a:schemeClr val="tx1"/>
                </a:solidFill>
              </a:rPr>
              <a:t>9 Dec for the 200KVA (CR3/CR4) and Diesel UPS, 13 Dec for the 500KVA (CR1/ARC/CR0) UPS.</a:t>
            </a:r>
          </a:p>
          <a:p>
            <a:pPr lvl="1">
              <a:buClrTx/>
            </a:pPr>
            <a:r>
              <a:rPr lang="en-GB" sz="850" dirty="0">
                <a:solidFill>
                  <a:schemeClr val="tx1"/>
                </a:solidFill>
              </a:rPr>
              <a:t>During the maintenance we will run on bypass (no battery backup in case of power cut); in the past this never caused an issue, so no need to switch things off. </a:t>
            </a:r>
            <a:endParaRPr lang="en-FR" sz="850" dirty="0">
              <a:solidFill>
                <a:schemeClr val="tx1"/>
              </a:solidFill>
            </a:endParaRPr>
          </a:p>
          <a:p>
            <a:pPr marL="231758" lvl="1" indent="0">
              <a:spcBef>
                <a:spcPts val="300"/>
              </a:spcBef>
              <a:buClrTx/>
              <a:buNone/>
            </a:pPr>
            <a:endParaRPr lang="en-FR" sz="900" dirty="0">
              <a:solidFill>
                <a:srgbClr val="018000"/>
              </a:solidFill>
            </a:endParaRPr>
          </a:p>
          <a:p>
            <a:pPr>
              <a:buClrTx/>
            </a:pPr>
            <a:r>
              <a:rPr lang="en-GB" sz="1000" b="1" dirty="0"/>
              <a:t>Install cable RAMSES to CROME HSE-RP in PX24</a:t>
            </a:r>
          </a:p>
          <a:p>
            <a:pPr lvl="1">
              <a:buClrTx/>
            </a:pPr>
            <a:r>
              <a:rPr lang="en-GB" sz="1000" dirty="0">
                <a:sym typeface="Wingdings" pitchFamily="2" charset="2"/>
              </a:rPr>
              <a:t>Planned in week 11</a:t>
            </a:r>
            <a:endParaRPr lang="en-FR" sz="900" dirty="0">
              <a:solidFill>
                <a:srgbClr val="018000"/>
              </a:solidFill>
            </a:endParaRPr>
          </a:p>
          <a:p>
            <a:pPr marL="231758" lvl="1" indent="0">
              <a:spcBef>
                <a:spcPts val="300"/>
              </a:spcBef>
              <a:buClrTx/>
              <a:buNone/>
            </a:pPr>
            <a:endParaRPr lang="en-FR" sz="900" dirty="0">
              <a:solidFill>
                <a:srgbClr val="018000"/>
              </a:solidFill>
            </a:endParaRPr>
          </a:p>
          <a:p>
            <a:pPr defTabSz="914400">
              <a:buClrTx/>
            </a:pPr>
            <a:r>
              <a:rPr lang="en-FR" sz="1050" b="1" dirty="0"/>
              <a:t>CERN-wide tests:</a:t>
            </a:r>
          </a:p>
          <a:p>
            <a:pPr lvl="1" defTabSz="914400">
              <a:buClrTx/>
            </a:pPr>
            <a:r>
              <a:rPr lang="en-FR" sz="900" dirty="0">
                <a:solidFill>
                  <a:schemeClr val="tx1"/>
                </a:solidFill>
              </a:rPr>
              <a:t>Auto-transfert test: 20-22 January (week 4) </a:t>
            </a:r>
            <a:r>
              <a:rPr lang="en-FR" sz="900" dirty="0">
                <a:solidFill>
                  <a:schemeClr val="tx1"/>
                </a:solidFill>
                <a:sym typeface="Wingdings" pitchFamily="2" charset="2"/>
              </a:rPr>
              <a:t> </a:t>
            </a:r>
            <a:r>
              <a:rPr lang="en-FR" sz="900" dirty="0">
                <a:solidFill>
                  <a:srgbClr val="018000"/>
                </a:solidFill>
                <a:sym typeface="Wingdings" pitchFamily="2" charset="2"/>
              </a:rPr>
              <a:t>transparent</a:t>
            </a:r>
            <a:endParaRPr lang="en-FR" sz="900" dirty="0">
              <a:solidFill>
                <a:srgbClr val="018000"/>
              </a:solidFill>
            </a:endParaRPr>
          </a:p>
          <a:p>
            <a:pPr lvl="1" defTabSz="914400">
              <a:buClrTx/>
            </a:pPr>
            <a:r>
              <a:rPr lang="en-FR" sz="900" dirty="0">
                <a:solidFill>
                  <a:schemeClr val="tx1"/>
                </a:solidFill>
              </a:rPr>
              <a:t>Test N/S: 8 January 6:00 – 6:10 AM (week 2) </a:t>
            </a:r>
            <a:r>
              <a:rPr lang="en-FR" sz="900" dirty="0">
                <a:solidFill>
                  <a:schemeClr val="tx1"/>
                </a:solidFill>
                <a:sym typeface="Wingdings" pitchFamily="2" charset="2"/>
              </a:rPr>
              <a:t> </a:t>
            </a:r>
            <a:r>
              <a:rPr lang="en-FR" sz="900" dirty="0">
                <a:solidFill>
                  <a:srgbClr val="FF0000"/>
                </a:solidFill>
                <a:sym typeface="Wingdings" pitchFamily="2" charset="2"/>
              </a:rPr>
              <a:t>will cut general services and gas systems for few minutes, </a:t>
            </a:r>
            <a:r>
              <a:rPr lang="en-GB" sz="900" dirty="0">
                <a:solidFill>
                  <a:srgbClr val="FF0000"/>
                </a:solidFill>
              </a:rPr>
              <a:t>no access UX25 from 5:00 AM to 9:00 AM</a:t>
            </a:r>
            <a:endParaRPr lang="en-FR" sz="900" dirty="0">
              <a:solidFill>
                <a:srgbClr val="FF0000"/>
              </a:solidFill>
            </a:endParaRPr>
          </a:p>
          <a:p>
            <a:pPr lvl="1" defTabSz="914400">
              <a:buClrTx/>
            </a:pPr>
            <a:r>
              <a:rPr lang="en-FR" sz="900" dirty="0">
                <a:solidFill>
                  <a:schemeClr val="tx1"/>
                </a:solidFill>
              </a:rPr>
              <a:t>AUG Adm. </a:t>
            </a:r>
            <a:r>
              <a:rPr lang="en-GB" sz="900" dirty="0">
                <a:solidFill>
                  <a:schemeClr val="tx1"/>
                </a:solidFill>
              </a:rPr>
              <a:t>Z</a:t>
            </a:r>
            <a:r>
              <a:rPr lang="en-FR" sz="900" dirty="0">
                <a:solidFill>
                  <a:schemeClr val="tx1"/>
                </a:solidFill>
              </a:rPr>
              <a:t>one Meyrin: 4 January (week 1)</a:t>
            </a:r>
          </a:p>
        </p:txBody>
      </p:sp>
      <p:pic>
        <p:nvPicPr>
          <p:cNvPr id="7" name="Picture 6" descr="Several electrical equipment outside&#10;&#10;Description automatically generated with medium confidence">
            <a:extLst>
              <a:ext uri="{FF2B5EF4-FFF2-40B4-BE49-F238E27FC236}">
                <a16:creationId xmlns:a16="http://schemas.microsoft.com/office/drawing/2014/main" id="{3BEFACCD-AD47-3AE4-FF9B-351F32D42DD2}"/>
              </a:ext>
            </a:extLst>
          </p:cNvPr>
          <p:cNvPicPr>
            <a:picLocks noChangeAspect="1"/>
          </p:cNvPicPr>
          <p:nvPr/>
        </p:nvPicPr>
        <p:blipFill rotWithShape="1">
          <a:blip r:embed="rId3"/>
          <a:srcRect t="15470" b="13604"/>
          <a:stretch/>
        </p:blipFill>
        <p:spPr>
          <a:xfrm>
            <a:off x="4834469" y="3126813"/>
            <a:ext cx="2408353" cy="1281112"/>
          </a:xfrm>
          <a:prstGeom prst="rect">
            <a:avLst/>
          </a:prstGeom>
        </p:spPr>
      </p:pic>
      <p:sp>
        <p:nvSpPr>
          <p:cNvPr id="8" name="TextBox 7">
            <a:extLst>
              <a:ext uri="{FF2B5EF4-FFF2-40B4-BE49-F238E27FC236}">
                <a16:creationId xmlns:a16="http://schemas.microsoft.com/office/drawing/2014/main" id="{F4FD282E-BE9E-D26A-77DA-C8F7A903ABA6}"/>
              </a:ext>
            </a:extLst>
          </p:cNvPr>
          <p:cNvSpPr txBox="1"/>
          <p:nvPr/>
        </p:nvSpPr>
        <p:spPr>
          <a:xfrm>
            <a:off x="5536452" y="4388759"/>
            <a:ext cx="1015021" cy="215444"/>
          </a:xfrm>
          <a:prstGeom prst="rect">
            <a:avLst/>
          </a:prstGeom>
          <a:noFill/>
        </p:spPr>
        <p:txBody>
          <a:bodyPr wrap="none" rtlCol="0">
            <a:spAutoFit/>
          </a:bodyPr>
          <a:lstStyle/>
          <a:p>
            <a:pPr algn="ctr"/>
            <a:r>
              <a:rPr lang="en-FR" sz="800" dirty="0"/>
              <a:t>SX2 transformers</a:t>
            </a:r>
          </a:p>
        </p:txBody>
      </p:sp>
      <p:pic>
        <p:nvPicPr>
          <p:cNvPr id="10" name="Picture 9" descr="A red metal box on a concrete surface&#10;&#10;Description automatically generated">
            <a:extLst>
              <a:ext uri="{FF2B5EF4-FFF2-40B4-BE49-F238E27FC236}">
                <a16:creationId xmlns:a16="http://schemas.microsoft.com/office/drawing/2014/main" id="{A5032F42-E83E-59D2-C429-054756468828}"/>
              </a:ext>
            </a:extLst>
          </p:cNvPr>
          <p:cNvPicPr>
            <a:picLocks noChangeAspect="1"/>
          </p:cNvPicPr>
          <p:nvPr/>
        </p:nvPicPr>
        <p:blipFill>
          <a:blip r:embed="rId4"/>
          <a:stretch>
            <a:fillRect/>
          </a:stretch>
        </p:blipFill>
        <p:spPr>
          <a:xfrm rot="10800000">
            <a:off x="7354484" y="3126812"/>
            <a:ext cx="1702430" cy="1276823"/>
          </a:xfrm>
          <a:prstGeom prst="rect">
            <a:avLst/>
          </a:prstGeom>
        </p:spPr>
      </p:pic>
      <p:sp>
        <p:nvSpPr>
          <p:cNvPr id="11" name="TextBox 10">
            <a:extLst>
              <a:ext uri="{FF2B5EF4-FFF2-40B4-BE49-F238E27FC236}">
                <a16:creationId xmlns:a16="http://schemas.microsoft.com/office/drawing/2014/main" id="{470D9D5E-342F-79D7-E5A5-FBE75EE3CED6}"/>
              </a:ext>
            </a:extLst>
          </p:cNvPr>
          <p:cNvSpPr txBox="1"/>
          <p:nvPr/>
        </p:nvSpPr>
        <p:spPr>
          <a:xfrm>
            <a:off x="7630053" y="4388759"/>
            <a:ext cx="1220207" cy="215444"/>
          </a:xfrm>
          <a:prstGeom prst="rect">
            <a:avLst/>
          </a:prstGeom>
          <a:noFill/>
        </p:spPr>
        <p:txBody>
          <a:bodyPr wrap="none" rtlCol="0">
            <a:spAutoFit/>
          </a:bodyPr>
          <a:lstStyle/>
          <a:p>
            <a:pPr algn="ctr"/>
            <a:r>
              <a:rPr lang="en-FR" sz="800" dirty="0"/>
              <a:t>New SX2 transformers</a:t>
            </a:r>
          </a:p>
        </p:txBody>
      </p:sp>
      <p:sp>
        <p:nvSpPr>
          <p:cNvPr id="15" name="TextBox 14">
            <a:extLst>
              <a:ext uri="{FF2B5EF4-FFF2-40B4-BE49-F238E27FC236}">
                <a16:creationId xmlns:a16="http://schemas.microsoft.com/office/drawing/2014/main" id="{2F466BE0-B9E6-A82B-6358-DA485D93C1BA}"/>
              </a:ext>
            </a:extLst>
          </p:cNvPr>
          <p:cNvSpPr txBox="1"/>
          <p:nvPr/>
        </p:nvSpPr>
        <p:spPr>
          <a:xfrm>
            <a:off x="6253191" y="2771763"/>
            <a:ext cx="1239442" cy="215444"/>
          </a:xfrm>
          <a:prstGeom prst="rect">
            <a:avLst/>
          </a:prstGeom>
          <a:noFill/>
        </p:spPr>
        <p:txBody>
          <a:bodyPr wrap="none" rtlCol="0">
            <a:spAutoFit/>
          </a:bodyPr>
          <a:lstStyle/>
          <a:p>
            <a:pPr algn="ctr"/>
            <a:r>
              <a:rPr lang="en-FR" sz="800" dirty="0"/>
              <a:t>EN-EL overall planning</a:t>
            </a:r>
          </a:p>
        </p:txBody>
      </p:sp>
      <p:sp>
        <p:nvSpPr>
          <p:cNvPr id="9" name="TextBox 8">
            <a:extLst>
              <a:ext uri="{FF2B5EF4-FFF2-40B4-BE49-F238E27FC236}">
                <a16:creationId xmlns:a16="http://schemas.microsoft.com/office/drawing/2014/main" id="{CD1FA519-B109-D0A0-43AD-6C9BC9E70FC9}"/>
              </a:ext>
            </a:extLst>
          </p:cNvPr>
          <p:cNvSpPr txBox="1"/>
          <p:nvPr/>
        </p:nvSpPr>
        <p:spPr>
          <a:xfrm>
            <a:off x="5697849" y="4718993"/>
            <a:ext cx="2678105" cy="338554"/>
          </a:xfrm>
          <a:prstGeom prst="rect">
            <a:avLst/>
          </a:prstGeom>
          <a:noFill/>
        </p:spPr>
        <p:txBody>
          <a:bodyPr wrap="none" rtlCol="0">
            <a:spAutoFit/>
          </a:bodyPr>
          <a:lstStyle/>
          <a:p>
            <a:r>
              <a:rPr lang="en-FR" sz="1600" dirty="0"/>
              <a:t>Yann Maurer/Juliano Perret</a:t>
            </a:r>
          </a:p>
        </p:txBody>
      </p:sp>
      <p:pic>
        <p:nvPicPr>
          <p:cNvPr id="14" name="Picture 13">
            <a:extLst>
              <a:ext uri="{FF2B5EF4-FFF2-40B4-BE49-F238E27FC236}">
                <a16:creationId xmlns:a16="http://schemas.microsoft.com/office/drawing/2014/main" id="{BE98577C-D1C0-08E1-2167-C34299BFEEB3}"/>
              </a:ext>
            </a:extLst>
          </p:cNvPr>
          <p:cNvPicPr>
            <a:picLocks noChangeAspect="1"/>
          </p:cNvPicPr>
          <p:nvPr/>
        </p:nvPicPr>
        <p:blipFill>
          <a:blip r:embed="rId5"/>
          <a:stretch>
            <a:fillRect/>
          </a:stretch>
        </p:blipFill>
        <p:spPr>
          <a:xfrm>
            <a:off x="5154833" y="587255"/>
            <a:ext cx="3387080" cy="2224199"/>
          </a:xfrm>
          <a:prstGeom prst="rect">
            <a:avLst/>
          </a:prstGeom>
        </p:spPr>
      </p:pic>
      <p:sp>
        <p:nvSpPr>
          <p:cNvPr id="16" name="Rectangle 15">
            <a:extLst>
              <a:ext uri="{FF2B5EF4-FFF2-40B4-BE49-F238E27FC236}">
                <a16:creationId xmlns:a16="http://schemas.microsoft.com/office/drawing/2014/main" id="{7139D15B-8B79-EA97-9855-E0AFE06A5FED}"/>
              </a:ext>
            </a:extLst>
          </p:cNvPr>
          <p:cNvSpPr/>
          <p:nvPr/>
        </p:nvSpPr>
        <p:spPr>
          <a:xfrm>
            <a:off x="5585879" y="731965"/>
            <a:ext cx="2956034" cy="170295"/>
          </a:xfrm>
          <a:prstGeom prst="rect">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n-FR"/>
          </a:p>
        </p:txBody>
      </p:sp>
      <p:sp>
        <p:nvSpPr>
          <p:cNvPr id="17" name="Rectangle 16">
            <a:extLst>
              <a:ext uri="{FF2B5EF4-FFF2-40B4-BE49-F238E27FC236}">
                <a16:creationId xmlns:a16="http://schemas.microsoft.com/office/drawing/2014/main" id="{16A97CB2-828B-BEFF-4282-02F0F6B335EF}"/>
              </a:ext>
            </a:extLst>
          </p:cNvPr>
          <p:cNvSpPr/>
          <p:nvPr/>
        </p:nvSpPr>
        <p:spPr>
          <a:xfrm>
            <a:off x="5585879" y="2147365"/>
            <a:ext cx="2956034" cy="101828"/>
          </a:xfrm>
          <a:prstGeom prst="rect">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n-FR"/>
          </a:p>
        </p:txBody>
      </p:sp>
    </p:spTree>
    <p:extLst>
      <p:ext uri="{BB962C8B-B14F-4D97-AF65-F5344CB8AC3E}">
        <p14:creationId xmlns:p14="http://schemas.microsoft.com/office/powerpoint/2010/main" val="27106453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98D1FD-7772-F4F4-953D-0E00EB42F13A}"/>
              </a:ext>
            </a:extLst>
          </p:cNvPr>
          <p:cNvSpPr>
            <a:spLocks noGrp="1"/>
          </p:cNvSpPr>
          <p:nvPr>
            <p:ph type="title"/>
          </p:nvPr>
        </p:nvSpPr>
        <p:spPr/>
        <p:txBody>
          <a:bodyPr/>
          <a:lstStyle/>
          <a:p>
            <a:r>
              <a:rPr lang="en-FR" dirty="0"/>
              <a:t>SVC maintenance (SY-EPC) </a:t>
            </a:r>
          </a:p>
        </p:txBody>
      </p:sp>
      <p:sp>
        <p:nvSpPr>
          <p:cNvPr id="3" name="Footer Placeholder 2">
            <a:extLst>
              <a:ext uri="{FF2B5EF4-FFF2-40B4-BE49-F238E27FC236}">
                <a16:creationId xmlns:a16="http://schemas.microsoft.com/office/drawing/2014/main" id="{B2CCDCA6-AAF6-528C-1F6B-ABBFF6CD65FE}"/>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E81A2A76-B53B-0A02-F31B-2EFBE956E795}"/>
              </a:ext>
            </a:extLst>
          </p:cNvPr>
          <p:cNvSpPr>
            <a:spLocks noGrp="1"/>
          </p:cNvSpPr>
          <p:nvPr>
            <p:ph type="sldNum" sz="quarter" idx="12"/>
          </p:nvPr>
        </p:nvSpPr>
        <p:spPr/>
        <p:txBody>
          <a:bodyPr/>
          <a:lstStyle/>
          <a:p>
            <a:fld id="{8D6C380F-326D-3C40-9EE7-7FBAB0953422}" type="slidenum">
              <a:rPr lang="en-US" smtClean="0">
                <a:latin typeface="Arial"/>
              </a:rPr>
              <a:pPr/>
              <a:t>11</a:t>
            </a:fld>
            <a:endParaRPr lang="en-US">
              <a:latin typeface="Arial"/>
            </a:endParaRPr>
          </a:p>
        </p:txBody>
      </p:sp>
      <p:sp>
        <p:nvSpPr>
          <p:cNvPr id="5" name="Content Placeholder 4">
            <a:extLst>
              <a:ext uri="{FF2B5EF4-FFF2-40B4-BE49-F238E27FC236}">
                <a16:creationId xmlns:a16="http://schemas.microsoft.com/office/drawing/2014/main" id="{BEC03560-0101-DB1A-3ECF-22064666CED2}"/>
              </a:ext>
            </a:extLst>
          </p:cNvPr>
          <p:cNvSpPr>
            <a:spLocks noGrp="1"/>
          </p:cNvSpPr>
          <p:nvPr>
            <p:ph sz="quarter" idx="13"/>
          </p:nvPr>
        </p:nvSpPr>
        <p:spPr>
          <a:xfrm>
            <a:off x="457207" y="945002"/>
            <a:ext cx="4894187" cy="3762051"/>
          </a:xfrm>
        </p:spPr>
        <p:txBody>
          <a:bodyPr/>
          <a:lstStyle/>
          <a:p>
            <a:pPr marL="271463" indent="-265113">
              <a:buClr>
                <a:srgbClr val="002060"/>
              </a:buClr>
              <a:buFont typeface="Arial" panose="020B0604020202020204" pitchFamily="34" charset="0"/>
              <a:buChar char="•"/>
            </a:pPr>
            <a:r>
              <a:rPr lang="en-GB" sz="1500" dirty="0">
                <a:solidFill>
                  <a:srgbClr val="002060"/>
                </a:solidFill>
                <a:ea typeface="Source Sans Pro" panose="020B0503030403020204" pitchFamily="34" charset="0"/>
                <a:sym typeface="Wingdings" panose="05000000000000000000" pitchFamily="2" charset="2"/>
              </a:rPr>
              <a:t>Switch off SVC </a:t>
            </a:r>
          </a:p>
          <a:p>
            <a:pPr marL="496872" lvl="2" indent="-265113">
              <a:buClr>
                <a:srgbClr val="002060"/>
              </a:buClr>
              <a:buFont typeface="Arial" panose="020B0604020202020204" pitchFamily="34" charset="0"/>
              <a:buChar char="•"/>
            </a:pPr>
            <a:r>
              <a:rPr lang="en-GB" sz="1300" dirty="0">
                <a:solidFill>
                  <a:srgbClr val="002060"/>
                </a:solidFill>
                <a:ea typeface="Source Sans Pro" panose="020B0503030403020204" pitchFamily="34" charset="0"/>
                <a:sym typeface="Wingdings" panose="05000000000000000000" pitchFamily="2" charset="2"/>
              </a:rPr>
              <a:t>LHC4 on 13/12 as requested by cryo</a:t>
            </a:r>
          </a:p>
          <a:p>
            <a:pPr marL="496872" lvl="2" indent="-265113">
              <a:buClr>
                <a:srgbClr val="002060"/>
              </a:buClr>
              <a:buFont typeface="Arial" panose="020B0604020202020204" pitchFamily="34" charset="0"/>
              <a:buChar char="•"/>
            </a:pPr>
            <a:r>
              <a:rPr lang="en-GB" sz="1300" b="1" dirty="0">
                <a:solidFill>
                  <a:srgbClr val="002060"/>
                </a:solidFill>
                <a:ea typeface="Source Sans Pro" panose="020B0503030403020204" pitchFamily="34" charset="0"/>
                <a:sym typeface="Wingdings" panose="05000000000000000000" pitchFamily="2" charset="2"/>
              </a:rPr>
              <a:t>Other points 09/12/2024</a:t>
            </a:r>
          </a:p>
          <a:p>
            <a:pPr marL="271463" indent="-265113">
              <a:buClr>
                <a:srgbClr val="002060"/>
              </a:buClr>
              <a:buFont typeface="Arial" panose="020B0604020202020204" pitchFamily="34" charset="0"/>
              <a:buChar char="•"/>
            </a:pPr>
            <a:endParaRPr lang="en-GB" sz="1500" dirty="0">
              <a:solidFill>
                <a:srgbClr val="002060"/>
              </a:solidFill>
              <a:ea typeface="Source Sans Pro" panose="020B0503030403020204" pitchFamily="34" charset="0"/>
              <a:sym typeface="Wingdings" panose="05000000000000000000" pitchFamily="2" charset="2"/>
            </a:endParaRPr>
          </a:p>
          <a:p>
            <a:pPr marL="271463" indent="-265113">
              <a:buClr>
                <a:srgbClr val="002060"/>
              </a:buClr>
              <a:buFont typeface="Arial" panose="020B0604020202020204" pitchFamily="34" charset="0"/>
              <a:buChar char="•"/>
            </a:pPr>
            <a:r>
              <a:rPr lang="en-GB" sz="1500" dirty="0">
                <a:solidFill>
                  <a:srgbClr val="002060"/>
                </a:solidFill>
                <a:ea typeface="Source Sans Pro" panose="020B0503030403020204" pitchFamily="34" charset="0"/>
                <a:sym typeface="Wingdings" panose="05000000000000000000" pitchFamily="2" charset="2"/>
              </a:rPr>
              <a:t>Switch on SVC</a:t>
            </a:r>
          </a:p>
          <a:p>
            <a:pPr marL="496872" lvl="2" indent="-265113">
              <a:buClr>
                <a:srgbClr val="002060"/>
              </a:buClr>
              <a:buFont typeface="Arial" panose="020B0604020202020204" pitchFamily="34" charset="0"/>
              <a:buChar char="•"/>
            </a:pPr>
            <a:r>
              <a:rPr lang="en-GB" sz="1300" b="1" dirty="0">
                <a:solidFill>
                  <a:srgbClr val="002060"/>
                </a:solidFill>
                <a:ea typeface="Source Sans Pro" panose="020B0503030403020204" pitchFamily="34" charset="0"/>
                <a:sym typeface="Wingdings" panose="05000000000000000000" pitchFamily="2" charset="2"/>
              </a:rPr>
              <a:t>LHC2 on 24/02/2025</a:t>
            </a:r>
          </a:p>
          <a:p>
            <a:pPr marL="496872" lvl="2" indent="-265113">
              <a:buClr>
                <a:srgbClr val="002060"/>
              </a:buClr>
              <a:buFont typeface="Arial" panose="020B0604020202020204" pitchFamily="34" charset="0"/>
              <a:buChar char="•"/>
            </a:pPr>
            <a:r>
              <a:rPr lang="en-GB" sz="1300" dirty="0">
                <a:solidFill>
                  <a:srgbClr val="002060"/>
                </a:solidFill>
                <a:ea typeface="Source Sans Pro" panose="020B0503030403020204" pitchFamily="34" charset="0"/>
                <a:sym typeface="Wingdings" panose="05000000000000000000" pitchFamily="2" charset="2"/>
              </a:rPr>
              <a:t>LHC4 &amp; LHC6 on 17/02/2025</a:t>
            </a:r>
          </a:p>
          <a:p>
            <a:pPr marL="496872" lvl="2" indent="-265113">
              <a:buClr>
                <a:srgbClr val="002060"/>
              </a:buClr>
              <a:buFont typeface="Arial" panose="020B0604020202020204" pitchFamily="34" charset="0"/>
              <a:buChar char="•"/>
            </a:pPr>
            <a:r>
              <a:rPr lang="en-GB" sz="1300" dirty="0">
                <a:solidFill>
                  <a:srgbClr val="002060"/>
                </a:solidFill>
                <a:ea typeface="Source Sans Pro" panose="020B0503030403020204" pitchFamily="34" charset="0"/>
                <a:sym typeface="Wingdings" panose="05000000000000000000" pitchFamily="2" charset="2"/>
              </a:rPr>
              <a:t>LHC8 on 18/02/2025</a:t>
            </a:r>
          </a:p>
          <a:p>
            <a:pPr marL="496872" lvl="2" indent="-265113">
              <a:buClr>
                <a:srgbClr val="002060"/>
              </a:buClr>
              <a:buFont typeface="Arial" panose="020B0604020202020204" pitchFamily="34" charset="0"/>
              <a:buChar char="•"/>
            </a:pPr>
            <a:endParaRPr lang="en-GB" sz="1300" dirty="0">
              <a:solidFill>
                <a:srgbClr val="002060"/>
              </a:solidFill>
              <a:ea typeface="Source Sans Pro" panose="020B0503030403020204" pitchFamily="34" charset="0"/>
              <a:sym typeface="Wingdings" panose="05000000000000000000" pitchFamily="2" charset="2"/>
            </a:endParaRPr>
          </a:p>
          <a:p>
            <a:pPr marL="271463" lvl="1" indent="-265113">
              <a:buClr>
                <a:srgbClr val="002060"/>
              </a:buClr>
              <a:buFont typeface="Arial" panose="020B0604020202020204" pitchFamily="34" charset="0"/>
              <a:buChar char="•"/>
            </a:pPr>
            <a:r>
              <a:rPr lang="en-GB" sz="1400" dirty="0">
                <a:solidFill>
                  <a:srgbClr val="002060"/>
                </a:solidFill>
                <a:ea typeface="Source Sans Pro" panose="020B0503030403020204" pitchFamily="34" charset="0"/>
                <a:sym typeface="Wingdings" panose="05000000000000000000" pitchFamily="2" charset="2"/>
              </a:rPr>
              <a:t>No transfer lines magnet switching when SVC is OFF</a:t>
            </a:r>
          </a:p>
        </p:txBody>
      </p:sp>
      <p:sp>
        <p:nvSpPr>
          <p:cNvPr id="6" name="Date Placeholder 5">
            <a:extLst>
              <a:ext uri="{FF2B5EF4-FFF2-40B4-BE49-F238E27FC236}">
                <a16:creationId xmlns:a16="http://schemas.microsoft.com/office/drawing/2014/main" id="{97DCA02C-F78F-A8D6-1744-E8262AA646A7}"/>
              </a:ext>
            </a:extLst>
          </p:cNvPr>
          <p:cNvSpPr>
            <a:spLocks noGrp="1"/>
          </p:cNvSpPr>
          <p:nvPr>
            <p:ph type="dt" sz="half" idx="10"/>
          </p:nvPr>
        </p:nvSpPr>
        <p:spPr/>
        <p:txBody>
          <a:bodyPr/>
          <a:lstStyle/>
          <a:p>
            <a:r>
              <a:rPr lang="fr-FR"/>
              <a:t>22.11.2024</a:t>
            </a:r>
            <a:endParaRPr lang="en-US" dirty="0"/>
          </a:p>
        </p:txBody>
      </p:sp>
      <p:grpSp>
        <p:nvGrpSpPr>
          <p:cNvPr id="7" name="Group 6">
            <a:extLst>
              <a:ext uri="{FF2B5EF4-FFF2-40B4-BE49-F238E27FC236}">
                <a16:creationId xmlns:a16="http://schemas.microsoft.com/office/drawing/2014/main" id="{F7D0E43A-F5AF-2832-5CD1-6ED9AFDEADF9}"/>
              </a:ext>
            </a:extLst>
          </p:cNvPr>
          <p:cNvGrpSpPr/>
          <p:nvPr/>
        </p:nvGrpSpPr>
        <p:grpSpPr>
          <a:xfrm>
            <a:off x="4450065" y="1181872"/>
            <a:ext cx="4335926" cy="3267067"/>
            <a:chOff x="-18175" y="2417401"/>
            <a:chExt cx="4922920" cy="3855962"/>
          </a:xfrm>
        </p:grpSpPr>
        <p:pic>
          <p:nvPicPr>
            <p:cNvPr id="8" name="Picture 4">
              <a:extLst>
                <a:ext uri="{FF2B5EF4-FFF2-40B4-BE49-F238E27FC236}">
                  <a16:creationId xmlns:a16="http://schemas.microsoft.com/office/drawing/2014/main" id="{71709660-77AE-41AC-9F72-3A05A0E6B5B1}"/>
                </a:ext>
              </a:extLst>
            </p:cNvPr>
            <p:cNvPicPr>
              <a:picLocks noChangeAspect="1" noChangeArrowheads="1"/>
            </p:cNvPicPr>
            <p:nvPr/>
          </p:nvPicPr>
          <p:blipFill rotWithShape="1">
            <a:blip r:embed="rId2">
              <a:extLst>
                <a:ext uri="{28A0092B-C50C-407E-A947-70E740481C1C}">
                  <a14:useLocalDpi xmlns:a14="http://schemas.microsoft.com/office/drawing/2010/main"/>
                </a:ext>
              </a:extLst>
            </a:blip>
            <a:srcRect/>
            <a:stretch/>
          </p:blipFill>
          <p:spPr bwMode="auto">
            <a:xfrm>
              <a:off x="2446760" y="2584963"/>
              <a:ext cx="1231726" cy="166789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a:extLst>
                <a:ext uri="{FF2B5EF4-FFF2-40B4-BE49-F238E27FC236}">
                  <a16:creationId xmlns:a16="http://schemas.microsoft.com/office/drawing/2014/main" id="{CC1CA32F-C016-9552-F385-96A84A796A66}"/>
                </a:ext>
              </a:extLst>
            </p:cNvPr>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18175" y="2417401"/>
              <a:ext cx="1390524" cy="183545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a:extLst>
                <a:ext uri="{FF2B5EF4-FFF2-40B4-BE49-F238E27FC236}">
                  <a16:creationId xmlns:a16="http://schemas.microsoft.com/office/drawing/2014/main" id="{59C52E0A-FE74-C235-1F0B-F7623F39C6E1}"/>
                </a:ext>
              </a:extLst>
            </p:cNvPr>
            <p:cNvPicPr>
              <a:picLocks noChangeAspect="1" noChangeArrowheads="1"/>
            </p:cNvPicPr>
            <p:nvPr/>
          </p:nvPicPr>
          <p:blipFill rotWithShape="1">
            <a:blip r:embed="rId4">
              <a:extLst>
                <a:ext uri="{28A0092B-C50C-407E-A947-70E740481C1C}">
                  <a14:useLocalDpi xmlns:a14="http://schemas.microsoft.com/office/drawing/2010/main"/>
                </a:ext>
              </a:extLst>
            </a:blip>
            <a:srcRect l="1772" t="1482" r="1772" b="1482"/>
            <a:stretch/>
          </p:blipFill>
          <p:spPr bwMode="auto">
            <a:xfrm>
              <a:off x="1372349" y="4628559"/>
              <a:ext cx="1231726" cy="164480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a:extLst>
                <a:ext uri="{FF2B5EF4-FFF2-40B4-BE49-F238E27FC236}">
                  <a16:creationId xmlns:a16="http://schemas.microsoft.com/office/drawing/2014/main" id="{B2D50AEF-E9AF-CF87-F33A-FD12380F793C}"/>
                </a:ext>
              </a:extLst>
            </p:cNvPr>
            <p:cNvPicPr>
              <a:picLocks noChangeAspect="1" noChangeArrowheads="1"/>
            </p:cNvPicPr>
            <p:nvPr/>
          </p:nvPicPr>
          <p:blipFill rotWithShape="1">
            <a:blip r:embed="rId5">
              <a:extLst>
                <a:ext uri="{28A0092B-C50C-407E-A947-70E740481C1C}">
                  <a14:useLocalDpi xmlns:a14="http://schemas.microsoft.com/office/drawing/2010/main"/>
                </a:ext>
              </a:extLst>
            </a:blip>
            <a:srcRect l="3512" t="3512" r="3512" b="3512"/>
            <a:stretch/>
          </p:blipFill>
          <p:spPr bwMode="auto">
            <a:xfrm>
              <a:off x="3678486" y="4652385"/>
              <a:ext cx="1226259" cy="162097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9340280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E0DC3-C290-0331-DF54-9378677F51E8}"/>
              </a:ext>
            </a:extLst>
          </p:cNvPr>
          <p:cNvSpPr>
            <a:spLocks noGrp="1"/>
          </p:cNvSpPr>
          <p:nvPr>
            <p:ph type="title"/>
          </p:nvPr>
        </p:nvSpPr>
        <p:spPr/>
        <p:txBody>
          <a:bodyPr/>
          <a:lstStyle/>
          <a:p>
            <a:r>
              <a:rPr lang="en-FR" sz="2400" dirty="0"/>
              <a:t>Cooling interventions (EN-CV)</a:t>
            </a:r>
          </a:p>
        </p:txBody>
      </p:sp>
      <p:sp>
        <p:nvSpPr>
          <p:cNvPr id="3" name="Footer Placeholder 2">
            <a:extLst>
              <a:ext uri="{FF2B5EF4-FFF2-40B4-BE49-F238E27FC236}">
                <a16:creationId xmlns:a16="http://schemas.microsoft.com/office/drawing/2014/main" id="{A88210C3-3380-8171-8AD1-ABC0413A9F04}"/>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5449A679-2125-3063-9FA1-323D848AB21B}"/>
              </a:ext>
            </a:extLst>
          </p:cNvPr>
          <p:cNvSpPr>
            <a:spLocks noGrp="1"/>
          </p:cNvSpPr>
          <p:nvPr>
            <p:ph type="sldNum" sz="quarter" idx="12"/>
          </p:nvPr>
        </p:nvSpPr>
        <p:spPr/>
        <p:txBody>
          <a:bodyPr/>
          <a:lstStyle/>
          <a:p>
            <a:fld id="{8D6C380F-326D-3C40-9EE7-7FBAB0953422}" type="slidenum">
              <a:rPr lang="en-US" smtClean="0">
                <a:latin typeface="Arial"/>
              </a:rPr>
              <a:pPr/>
              <a:t>12</a:t>
            </a:fld>
            <a:endParaRPr lang="en-US">
              <a:latin typeface="Arial"/>
            </a:endParaRPr>
          </a:p>
        </p:txBody>
      </p:sp>
      <p:sp>
        <p:nvSpPr>
          <p:cNvPr id="5" name="Content Placeholder 4">
            <a:extLst>
              <a:ext uri="{FF2B5EF4-FFF2-40B4-BE49-F238E27FC236}">
                <a16:creationId xmlns:a16="http://schemas.microsoft.com/office/drawing/2014/main" id="{90A2E405-8087-0A35-9906-16091FD26468}"/>
              </a:ext>
            </a:extLst>
          </p:cNvPr>
          <p:cNvSpPr>
            <a:spLocks noGrp="1"/>
          </p:cNvSpPr>
          <p:nvPr>
            <p:ph sz="quarter" idx="13"/>
          </p:nvPr>
        </p:nvSpPr>
        <p:spPr>
          <a:xfrm>
            <a:off x="457207" y="945003"/>
            <a:ext cx="8226425" cy="1626743"/>
          </a:xfrm>
        </p:spPr>
        <p:txBody>
          <a:bodyPr>
            <a:normAutofit fontScale="85000" lnSpcReduction="20000"/>
          </a:bodyPr>
          <a:lstStyle/>
          <a:p>
            <a:pPr>
              <a:buClrTx/>
            </a:pPr>
            <a:r>
              <a:rPr lang="en-FR" sz="1200" b="1" dirty="0"/>
              <a:t>Maintenance water cooling systems:</a:t>
            </a:r>
            <a:r>
              <a:rPr lang="en-FR" sz="1200" dirty="0"/>
              <a:t> 3 to 21 February 2025 (week 6-7-8)</a:t>
            </a:r>
          </a:p>
          <a:p>
            <a:pPr lvl="1">
              <a:buClrTx/>
            </a:pPr>
            <a:r>
              <a:rPr lang="en-GB" sz="1100" dirty="0"/>
              <a:t>Week 6: SF maintenance (cooling towers) </a:t>
            </a:r>
            <a:r>
              <a:rPr lang="en-GB" sz="1100" dirty="0">
                <a:sym typeface="Wingdings" pitchFamily="2" charset="2"/>
              </a:rPr>
              <a:t> </a:t>
            </a:r>
            <a:r>
              <a:rPr lang="en-GB" sz="1100" dirty="0"/>
              <a:t>switchover to external chillers</a:t>
            </a:r>
          </a:p>
          <a:p>
            <a:pPr lvl="1">
              <a:buClrTx/>
            </a:pPr>
            <a:r>
              <a:rPr lang="en-GB" sz="1100" dirty="0">
                <a:solidFill>
                  <a:srgbClr val="FF0000"/>
                </a:solidFill>
              </a:rPr>
              <a:t>Week 7: SU2, SX2, UW25 maintenance </a:t>
            </a:r>
            <a:r>
              <a:rPr lang="en-GB" sz="1100" dirty="0">
                <a:solidFill>
                  <a:srgbClr val="FF0000"/>
                </a:solidFill>
                <a:sym typeface="Wingdings" pitchFamily="2" charset="2"/>
              </a:rPr>
              <a:t></a:t>
            </a:r>
            <a:r>
              <a:rPr lang="en-GB" sz="1100" dirty="0">
                <a:solidFill>
                  <a:srgbClr val="FF0000"/>
                </a:solidFill>
              </a:rPr>
              <a:t> various perturbations on iced water &amp; mixed water</a:t>
            </a:r>
            <a:endParaRPr lang="en-GB" sz="1100" dirty="0">
              <a:solidFill>
                <a:srgbClr val="FF0000"/>
              </a:solidFill>
              <a:sym typeface="Wingdings" pitchFamily="2" charset="2"/>
            </a:endParaRPr>
          </a:p>
          <a:p>
            <a:pPr lvl="2">
              <a:buClrTx/>
            </a:pPr>
            <a:r>
              <a:rPr lang="en-GB" sz="900" b="1" dirty="0">
                <a:solidFill>
                  <a:srgbClr val="FF0000"/>
                </a:solidFill>
                <a:sym typeface="Wingdings" pitchFamily="2" charset="2"/>
              </a:rPr>
              <a:t>Complete stop of iced &amp; mixed water on </a:t>
            </a:r>
            <a:r>
              <a:rPr lang="en-GB" sz="900" b="1" dirty="0">
                <a:solidFill>
                  <a:srgbClr val="FF0000"/>
                </a:solidFill>
              </a:rPr>
              <a:t>Wed 12 February </a:t>
            </a:r>
            <a:r>
              <a:rPr lang="en-GB" sz="900" b="1" dirty="0">
                <a:solidFill>
                  <a:srgbClr val="FF0000"/>
                </a:solidFill>
                <a:sym typeface="Wingdings" pitchFamily="2" charset="2"/>
              </a:rPr>
              <a:t></a:t>
            </a:r>
            <a:r>
              <a:rPr lang="en-GB" sz="900" b="1" dirty="0">
                <a:solidFill>
                  <a:srgbClr val="FF0000"/>
                </a:solidFill>
              </a:rPr>
              <a:t> </a:t>
            </a:r>
            <a:r>
              <a:rPr lang="en-GB" sz="900" b="1" dirty="0">
                <a:solidFill>
                  <a:srgbClr val="FF0000"/>
                </a:solidFill>
                <a:sym typeface="Wingdings" pitchFamily="2" charset="2"/>
              </a:rPr>
              <a:t>stop racks cooling + detector cooling (ok if reduced power on detectors)</a:t>
            </a:r>
          </a:p>
          <a:p>
            <a:pPr lvl="1">
              <a:buClrTx/>
            </a:pPr>
            <a:r>
              <a:rPr lang="en-GB" sz="1100" dirty="0"/>
              <a:t>Week 8: UW + tunnel ventilation units</a:t>
            </a:r>
          </a:p>
          <a:p>
            <a:pPr lvl="1">
              <a:buClrTx/>
            </a:pPr>
            <a:endParaRPr lang="en-GB" sz="1100" dirty="0"/>
          </a:p>
          <a:p>
            <a:pPr defTabSz="914400">
              <a:buClrTx/>
            </a:pPr>
            <a:r>
              <a:rPr lang="en-GB" sz="1200" b="1" dirty="0"/>
              <a:t>Maintenance ventilation units:</a:t>
            </a:r>
          </a:p>
          <a:p>
            <a:pPr lvl="1" defTabSz="914400">
              <a:buClrTx/>
            </a:pPr>
            <a:r>
              <a:rPr lang="en-GB" sz="1100" dirty="0"/>
              <a:t>Week 6: UX25, L3. Small cuts (30’) </a:t>
            </a:r>
            <a:r>
              <a:rPr lang="en-GB" sz="1100" dirty="0">
                <a:sym typeface="Wingdings" pitchFamily="2" charset="2"/>
              </a:rPr>
              <a:t> no impact on access</a:t>
            </a:r>
          </a:p>
          <a:p>
            <a:pPr lvl="1" defTabSz="914400">
              <a:buClrTx/>
            </a:pPr>
            <a:r>
              <a:rPr lang="en-GB" sz="1100" dirty="0"/>
              <a:t>Week 7: SG2 </a:t>
            </a:r>
            <a:r>
              <a:rPr lang="en-GB" sz="1100" dirty="0">
                <a:sym typeface="Wingdings" pitchFamily="2" charset="2"/>
              </a:rPr>
              <a:t> </a:t>
            </a:r>
            <a:r>
              <a:rPr lang="en-GB" sz="1100" dirty="0">
                <a:solidFill>
                  <a:srgbClr val="FF0000"/>
                </a:solidFill>
                <a:sym typeface="Wingdings" pitchFamily="2" charset="2"/>
              </a:rPr>
              <a:t>stop flammable gases; </a:t>
            </a:r>
            <a:r>
              <a:rPr lang="en-GB" sz="1100" dirty="0">
                <a:solidFill>
                  <a:schemeClr val="tx1"/>
                </a:solidFill>
                <a:sym typeface="Wingdings" pitchFamily="2" charset="2"/>
              </a:rPr>
              <a:t>ITS</a:t>
            </a:r>
            <a:r>
              <a:rPr lang="en-GB" sz="1100" dirty="0">
                <a:solidFill>
                  <a:srgbClr val="FF0000"/>
                </a:solidFill>
                <a:sym typeface="Wingdings" pitchFamily="2" charset="2"/>
              </a:rPr>
              <a:t> </a:t>
            </a:r>
            <a:r>
              <a:rPr lang="en-GB" sz="1100" dirty="0">
                <a:solidFill>
                  <a:schemeClr val="tx1"/>
                </a:solidFill>
                <a:sym typeface="Wingdings" pitchFamily="2" charset="2"/>
              </a:rPr>
              <a:t></a:t>
            </a:r>
            <a:r>
              <a:rPr lang="en-GB" sz="1100" dirty="0">
                <a:solidFill>
                  <a:srgbClr val="FF0000"/>
                </a:solidFill>
                <a:sym typeface="Wingdings" pitchFamily="2" charset="2"/>
              </a:rPr>
              <a:t> 3 days without air cooling</a:t>
            </a:r>
            <a:endParaRPr lang="en-GB" sz="1100" dirty="0">
              <a:solidFill>
                <a:srgbClr val="FF0000"/>
              </a:solidFill>
            </a:endParaRPr>
          </a:p>
          <a:p>
            <a:pPr lvl="1" defTabSz="914400">
              <a:buClrTx/>
            </a:pPr>
            <a:r>
              <a:rPr lang="en-GB" sz="1100" dirty="0"/>
              <a:t>Week 8: MCH, MID</a:t>
            </a:r>
          </a:p>
        </p:txBody>
      </p:sp>
      <p:sp>
        <p:nvSpPr>
          <p:cNvPr id="6" name="Date Placeholder 5">
            <a:extLst>
              <a:ext uri="{FF2B5EF4-FFF2-40B4-BE49-F238E27FC236}">
                <a16:creationId xmlns:a16="http://schemas.microsoft.com/office/drawing/2014/main" id="{B9630C6C-332B-3605-C0D6-30D0E16B3F1E}"/>
              </a:ext>
            </a:extLst>
          </p:cNvPr>
          <p:cNvSpPr>
            <a:spLocks noGrp="1"/>
          </p:cNvSpPr>
          <p:nvPr>
            <p:ph type="dt" sz="half" idx="10"/>
          </p:nvPr>
        </p:nvSpPr>
        <p:spPr/>
        <p:txBody>
          <a:bodyPr/>
          <a:lstStyle/>
          <a:p>
            <a:r>
              <a:rPr lang="fr-FR"/>
              <a:t>22.11.2024</a:t>
            </a:r>
            <a:endParaRPr lang="en-US" dirty="0"/>
          </a:p>
        </p:txBody>
      </p:sp>
      <p:pic>
        <p:nvPicPr>
          <p:cNvPr id="8" name="Picture 7">
            <a:extLst>
              <a:ext uri="{FF2B5EF4-FFF2-40B4-BE49-F238E27FC236}">
                <a16:creationId xmlns:a16="http://schemas.microsoft.com/office/drawing/2014/main" id="{584A6071-8DF4-8755-E907-AE8A7D8B93DC}"/>
              </a:ext>
            </a:extLst>
          </p:cNvPr>
          <p:cNvPicPr>
            <a:picLocks noChangeAspect="1"/>
          </p:cNvPicPr>
          <p:nvPr/>
        </p:nvPicPr>
        <p:blipFill>
          <a:blip r:embed="rId2"/>
          <a:stretch>
            <a:fillRect/>
          </a:stretch>
        </p:blipFill>
        <p:spPr>
          <a:xfrm>
            <a:off x="4338296" y="2571749"/>
            <a:ext cx="4345336" cy="1944067"/>
          </a:xfrm>
          <a:prstGeom prst="rect">
            <a:avLst/>
          </a:prstGeom>
        </p:spPr>
      </p:pic>
      <p:sp>
        <p:nvSpPr>
          <p:cNvPr id="9" name="Content Placeholder 4">
            <a:extLst>
              <a:ext uri="{FF2B5EF4-FFF2-40B4-BE49-F238E27FC236}">
                <a16:creationId xmlns:a16="http://schemas.microsoft.com/office/drawing/2014/main" id="{8817A00B-E163-2C8B-8033-709071F6A183}"/>
              </a:ext>
            </a:extLst>
          </p:cNvPr>
          <p:cNvSpPr txBox="1">
            <a:spLocks/>
          </p:cNvSpPr>
          <p:nvPr/>
        </p:nvSpPr>
        <p:spPr>
          <a:xfrm>
            <a:off x="457208" y="2715718"/>
            <a:ext cx="3618404" cy="1800098"/>
          </a:xfrm>
          <a:prstGeom prst="rect">
            <a:avLst/>
          </a:prstGeom>
        </p:spPr>
        <p:txBody>
          <a:bodyPr vert="horz" lIns="91434" tIns="45717" rIns="91434" bIns="45717">
            <a:normAutofit fontScale="85000" lnSpcReduction="20000"/>
          </a:bodyPr>
          <a:lstStyle>
            <a:lvl1pPr marL="225407" indent="-225407" algn="l" rtl="0" eaLnBrk="1" latinLnBrk="0" hangingPunct="1">
              <a:lnSpc>
                <a:spcPct val="100000"/>
              </a:lnSpc>
              <a:spcBef>
                <a:spcPts val="300"/>
              </a:spcBef>
              <a:buClr>
                <a:schemeClr val="accent1"/>
              </a:buClr>
              <a:buSzPct val="100000"/>
              <a:buFont typeface="Arial"/>
              <a:buChar char="•"/>
              <a:defRPr kumimoji="0" sz="1600" b="0" i="0" kern="1200">
                <a:solidFill>
                  <a:srgbClr val="0C377B"/>
                </a:solidFill>
                <a:latin typeface="+mn-lt"/>
                <a:ea typeface="+mn-ea"/>
                <a:cs typeface="Ubuntu Light"/>
              </a:defRPr>
            </a:lvl1pPr>
            <a:lvl2pPr marL="460340" indent="-228582" algn="l" rtl="0" eaLnBrk="1" latinLnBrk="0" hangingPunct="1">
              <a:lnSpc>
                <a:spcPct val="100000"/>
              </a:lnSpc>
              <a:spcBef>
                <a:spcPts val="300"/>
              </a:spcBef>
              <a:buClr>
                <a:schemeClr val="bg2"/>
              </a:buClr>
              <a:buSzPct val="100000"/>
              <a:buFont typeface="Arial"/>
              <a:buChar char="•"/>
              <a:defRPr kumimoji="0" sz="1400" b="0" i="0" kern="1200" baseline="0">
                <a:solidFill>
                  <a:srgbClr val="0C377B"/>
                </a:solidFill>
                <a:latin typeface="+mn-lt"/>
                <a:ea typeface="+mn-ea"/>
                <a:cs typeface="Ubuntu Light"/>
              </a:defRPr>
            </a:lvl2pPr>
            <a:lvl3pPr marL="685749" indent="-225407" algn="l" rtl="0" eaLnBrk="1" latinLnBrk="0" hangingPunct="1">
              <a:lnSpc>
                <a:spcPct val="100000"/>
              </a:lnSpc>
              <a:spcBef>
                <a:spcPts val="300"/>
              </a:spcBef>
              <a:buClr>
                <a:schemeClr val="accent2"/>
              </a:buClr>
              <a:buSzPct val="100000"/>
              <a:buFont typeface="Arial"/>
              <a:buChar char="•"/>
              <a:defRPr kumimoji="0" sz="1200" b="0" i="0" kern="1200">
                <a:solidFill>
                  <a:srgbClr val="0C377B"/>
                </a:solidFill>
                <a:latin typeface="+mn-lt"/>
                <a:ea typeface="+mn-ea"/>
                <a:cs typeface="Ubuntu Light"/>
              </a:defRPr>
            </a:lvl3pPr>
            <a:lvl4pPr marL="909570" indent="-223820" algn="l" rtl="0" eaLnBrk="1" latinLnBrk="0" hangingPunct="1">
              <a:lnSpc>
                <a:spcPct val="100000"/>
              </a:lnSpc>
              <a:spcBef>
                <a:spcPts val="300"/>
              </a:spcBef>
              <a:buClr>
                <a:schemeClr val="accent3"/>
              </a:buClr>
              <a:buSzPct val="100000"/>
              <a:buFont typeface="Arial"/>
              <a:buChar char="•"/>
              <a:defRPr kumimoji="0" sz="1100" b="0" i="0" kern="1200">
                <a:solidFill>
                  <a:srgbClr val="0C377B"/>
                </a:solidFill>
                <a:latin typeface="+mn-lt"/>
                <a:ea typeface="+mn-ea"/>
                <a:cs typeface="Ubuntu Light"/>
              </a:defRPr>
            </a:lvl4pPr>
            <a:lvl5pPr marL="1146089" indent="-236520" algn="l" rtl="0" eaLnBrk="1" latinLnBrk="0" hangingPunct="1">
              <a:lnSpc>
                <a:spcPct val="100000"/>
              </a:lnSpc>
              <a:spcBef>
                <a:spcPts val="300"/>
              </a:spcBef>
              <a:buClr>
                <a:schemeClr val="accent4"/>
              </a:buClr>
              <a:buSzPct val="100000"/>
              <a:buFont typeface="Arial"/>
              <a:buChar char="•"/>
              <a:defRPr kumimoji="0" sz="1050" b="0" i="0" kern="1200" baseline="0">
                <a:solidFill>
                  <a:srgbClr val="0C377B"/>
                </a:solidFill>
                <a:latin typeface="+mn-lt"/>
                <a:ea typeface="+mn-ea"/>
                <a:cs typeface="Ubuntu Light"/>
              </a:defRPr>
            </a:lvl5pPr>
            <a:lvl6pPr marL="1700657" indent="-182867"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096" indent="-182867"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536" indent="-182867"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546" indent="-182867"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defTabSz="914400">
              <a:buClrTx/>
            </a:pPr>
            <a:r>
              <a:rPr lang="en-GB" sz="1200" b="1" dirty="0"/>
              <a:t>Maintenance cooling plants:</a:t>
            </a:r>
          </a:p>
          <a:p>
            <a:pPr lvl="1" defTabSz="914400">
              <a:buClrTx/>
            </a:pPr>
            <a:r>
              <a:rPr lang="en-GB" sz="1100" dirty="0"/>
              <a:t>Week 6: TOF/PHOS</a:t>
            </a:r>
            <a:endParaRPr lang="en-GB" sz="1100" dirty="0">
              <a:sym typeface="Wingdings" pitchFamily="2" charset="2"/>
            </a:endParaRPr>
          </a:p>
          <a:p>
            <a:pPr lvl="1" defTabSz="914400">
              <a:buClrTx/>
            </a:pPr>
            <a:r>
              <a:rPr lang="en-GB" sz="1100" dirty="0"/>
              <a:t>Week 7: MFT, ITS, HMPID </a:t>
            </a:r>
          </a:p>
          <a:p>
            <a:pPr lvl="1" defTabSz="914400">
              <a:buClrTx/>
            </a:pPr>
            <a:r>
              <a:rPr lang="en-GB" sz="1100" dirty="0"/>
              <a:t>Week 8: TRD</a:t>
            </a:r>
          </a:p>
          <a:p>
            <a:pPr lvl="1" defTabSz="914400">
              <a:buClrTx/>
            </a:pPr>
            <a:endParaRPr lang="en-GB" sz="1100" dirty="0"/>
          </a:p>
          <a:p>
            <a:r>
              <a:rPr lang="en-GB" sz="1200" b="1" dirty="0"/>
              <a:t>Replacement of </a:t>
            </a:r>
            <a:r>
              <a:rPr lang="en-FR" sz="1200" b="1" dirty="0"/>
              <a:t>TPC cooling plant </a:t>
            </a:r>
            <a:r>
              <a:rPr lang="en-GB" sz="1200" b="1" dirty="0"/>
              <a:t>electrical cupboard </a:t>
            </a:r>
            <a:r>
              <a:rPr lang="en-GB" sz="1200" dirty="0"/>
              <a:t>(switch to UNICOS) </a:t>
            </a:r>
            <a:r>
              <a:rPr lang="en-GB" sz="1200" dirty="0">
                <a:sym typeface="Wingdings" pitchFamily="2" charset="2"/>
              </a:rPr>
              <a:t> </a:t>
            </a:r>
            <a:r>
              <a:rPr lang="en-GB" sz="1200" b="1" dirty="0">
                <a:solidFill>
                  <a:srgbClr val="FF0000"/>
                </a:solidFill>
                <a:sym typeface="Wingdings" pitchFamily="2" charset="2"/>
              </a:rPr>
              <a:t>postponed to LS3</a:t>
            </a:r>
            <a:endParaRPr lang="en-GB" sz="1200" b="1" dirty="0">
              <a:solidFill>
                <a:srgbClr val="FF0000"/>
              </a:solidFill>
            </a:endParaRPr>
          </a:p>
          <a:p>
            <a:pPr lvl="1"/>
            <a:r>
              <a:rPr lang="en-GB" sz="1050" dirty="0"/>
              <a:t>2 weeks wo cooling + 1 week commissioning</a:t>
            </a:r>
          </a:p>
          <a:p>
            <a:pPr lvl="1"/>
            <a:r>
              <a:rPr lang="en-GB" sz="1050" dirty="0"/>
              <a:t>TPC should redo the DCS part (DIP)</a:t>
            </a:r>
          </a:p>
          <a:p>
            <a:pPr lvl="1"/>
            <a:endParaRPr lang="en-GB" sz="1050" dirty="0"/>
          </a:p>
          <a:p>
            <a:r>
              <a:rPr lang="en-GB" sz="1300" dirty="0"/>
              <a:t>UX25 sump systems control replacement</a:t>
            </a:r>
          </a:p>
          <a:p>
            <a:pPr lvl="1" defTabSz="914400">
              <a:buClrTx/>
            </a:pPr>
            <a:endParaRPr lang="en-GB" sz="1100" dirty="0"/>
          </a:p>
        </p:txBody>
      </p:sp>
      <p:sp>
        <p:nvSpPr>
          <p:cNvPr id="10" name="TextBox 9">
            <a:extLst>
              <a:ext uri="{FF2B5EF4-FFF2-40B4-BE49-F238E27FC236}">
                <a16:creationId xmlns:a16="http://schemas.microsoft.com/office/drawing/2014/main" id="{4901A56B-1AEC-7C4D-68E2-910028E0429D}"/>
              </a:ext>
            </a:extLst>
          </p:cNvPr>
          <p:cNvSpPr txBox="1"/>
          <p:nvPr/>
        </p:nvSpPr>
        <p:spPr>
          <a:xfrm>
            <a:off x="6109326" y="4515816"/>
            <a:ext cx="1255472" cy="215444"/>
          </a:xfrm>
          <a:prstGeom prst="rect">
            <a:avLst/>
          </a:prstGeom>
          <a:noFill/>
        </p:spPr>
        <p:txBody>
          <a:bodyPr wrap="none" rtlCol="0">
            <a:spAutoFit/>
          </a:bodyPr>
          <a:lstStyle/>
          <a:p>
            <a:pPr algn="ctr"/>
            <a:r>
              <a:rPr lang="en-FR" sz="800" dirty="0"/>
              <a:t>EN-CV overall planning</a:t>
            </a:r>
          </a:p>
        </p:txBody>
      </p:sp>
      <p:sp>
        <p:nvSpPr>
          <p:cNvPr id="7" name="TextBox 6">
            <a:extLst>
              <a:ext uri="{FF2B5EF4-FFF2-40B4-BE49-F238E27FC236}">
                <a16:creationId xmlns:a16="http://schemas.microsoft.com/office/drawing/2014/main" id="{3AED63BA-753C-58D3-D00C-32DB665825CC}"/>
              </a:ext>
            </a:extLst>
          </p:cNvPr>
          <p:cNvSpPr txBox="1"/>
          <p:nvPr/>
        </p:nvSpPr>
        <p:spPr>
          <a:xfrm>
            <a:off x="6251171" y="4736146"/>
            <a:ext cx="2005677" cy="369332"/>
          </a:xfrm>
          <a:prstGeom prst="rect">
            <a:avLst/>
          </a:prstGeom>
          <a:noFill/>
        </p:spPr>
        <p:txBody>
          <a:bodyPr wrap="none" rtlCol="0">
            <a:spAutoFit/>
          </a:bodyPr>
          <a:lstStyle/>
          <a:p>
            <a:r>
              <a:rPr lang="en-FR" dirty="0"/>
              <a:t>Dominique/Olivier</a:t>
            </a:r>
          </a:p>
        </p:txBody>
      </p:sp>
    </p:spTree>
    <p:extLst>
      <p:ext uri="{BB962C8B-B14F-4D97-AF65-F5344CB8AC3E}">
        <p14:creationId xmlns:p14="http://schemas.microsoft.com/office/powerpoint/2010/main" val="5215830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AA32CD-82BF-50DB-B25F-449F45B892B1}"/>
              </a:ext>
            </a:extLst>
          </p:cNvPr>
          <p:cNvSpPr>
            <a:spLocks noGrp="1"/>
          </p:cNvSpPr>
          <p:nvPr>
            <p:ph type="title"/>
          </p:nvPr>
        </p:nvSpPr>
        <p:spPr>
          <a:xfrm>
            <a:off x="457207" y="168007"/>
            <a:ext cx="8226854" cy="536880"/>
          </a:xfrm>
        </p:spPr>
        <p:txBody>
          <a:bodyPr/>
          <a:lstStyle/>
          <a:p>
            <a:r>
              <a:rPr lang="en-FR" sz="2400" dirty="0"/>
              <a:t>UX25 crane refurbishment (EN-HE)</a:t>
            </a:r>
          </a:p>
        </p:txBody>
      </p:sp>
      <p:sp>
        <p:nvSpPr>
          <p:cNvPr id="3" name="Footer Placeholder 2">
            <a:extLst>
              <a:ext uri="{FF2B5EF4-FFF2-40B4-BE49-F238E27FC236}">
                <a16:creationId xmlns:a16="http://schemas.microsoft.com/office/drawing/2014/main" id="{FCF5B7C0-B793-C16A-B71E-D9BC02D65F74}"/>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8C9017C6-F62E-D97A-BD9A-910716383751}"/>
              </a:ext>
            </a:extLst>
          </p:cNvPr>
          <p:cNvSpPr>
            <a:spLocks noGrp="1"/>
          </p:cNvSpPr>
          <p:nvPr>
            <p:ph type="sldNum" sz="quarter" idx="12"/>
          </p:nvPr>
        </p:nvSpPr>
        <p:spPr/>
        <p:txBody>
          <a:bodyPr/>
          <a:lstStyle/>
          <a:p>
            <a:fld id="{8D6C380F-326D-3C40-9EE7-7FBAB0953422}" type="slidenum">
              <a:rPr lang="en-US" smtClean="0">
                <a:latin typeface="Arial"/>
              </a:rPr>
              <a:pPr/>
              <a:t>13</a:t>
            </a:fld>
            <a:endParaRPr lang="en-US">
              <a:latin typeface="Arial"/>
            </a:endParaRPr>
          </a:p>
        </p:txBody>
      </p:sp>
      <p:sp>
        <p:nvSpPr>
          <p:cNvPr id="5" name="Content Placeholder 4">
            <a:extLst>
              <a:ext uri="{FF2B5EF4-FFF2-40B4-BE49-F238E27FC236}">
                <a16:creationId xmlns:a16="http://schemas.microsoft.com/office/drawing/2014/main" id="{62B99371-8893-23EE-FBFE-0B9741A2B188}"/>
              </a:ext>
            </a:extLst>
          </p:cNvPr>
          <p:cNvSpPr>
            <a:spLocks noGrp="1"/>
          </p:cNvSpPr>
          <p:nvPr>
            <p:ph sz="quarter" idx="13"/>
          </p:nvPr>
        </p:nvSpPr>
        <p:spPr>
          <a:xfrm>
            <a:off x="457207" y="945002"/>
            <a:ext cx="5814806" cy="3762051"/>
          </a:xfrm>
        </p:spPr>
        <p:txBody>
          <a:bodyPr>
            <a:normAutofit fontScale="70000" lnSpcReduction="20000"/>
          </a:bodyPr>
          <a:lstStyle/>
          <a:p>
            <a:pPr>
              <a:buClrTx/>
            </a:pPr>
            <a:r>
              <a:rPr lang="en-FR" sz="1300" b="1" dirty="0"/>
              <a:t>Refurbishment </a:t>
            </a:r>
            <a:r>
              <a:rPr lang="en-GB" sz="1300" b="1" dirty="0"/>
              <a:t>of </a:t>
            </a:r>
            <a:r>
              <a:rPr lang="en-FR" sz="1300" b="1" dirty="0"/>
              <a:t>cavern crane</a:t>
            </a:r>
            <a:endParaRPr lang="en-FR" sz="1100" dirty="0"/>
          </a:p>
          <a:p>
            <a:pPr lvl="1">
              <a:buClrTx/>
            </a:pPr>
            <a:r>
              <a:rPr lang="en-FR" sz="1050" dirty="0"/>
              <a:t>Install new cupboards, cables, sensors and motors</a:t>
            </a:r>
          </a:p>
          <a:p>
            <a:pPr lvl="1">
              <a:buClrTx/>
            </a:pPr>
            <a:r>
              <a:rPr lang="en-FR" sz="1050" dirty="0"/>
              <a:t>Check weldings</a:t>
            </a:r>
          </a:p>
          <a:p>
            <a:pPr lvl="1">
              <a:buClrTx/>
            </a:pPr>
            <a:r>
              <a:rPr lang="en-FR" sz="1050" dirty="0"/>
              <a:t>Cables and mechanical structure won’t be replaced</a:t>
            </a:r>
          </a:p>
          <a:p>
            <a:pPr lvl="1">
              <a:buClrTx/>
            </a:pPr>
            <a:r>
              <a:rPr lang="en-FR" sz="1050" dirty="0"/>
              <a:t>Both crane trolleys will be brought in SX2 for rework</a:t>
            </a:r>
          </a:p>
          <a:p>
            <a:pPr lvl="1">
              <a:buClrTx/>
            </a:pPr>
            <a:r>
              <a:rPr lang="en-FR" sz="1050" dirty="0">
                <a:solidFill>
                  <a:srgbClr val="FF0000"/>
                </a:solidFill>
              </a:rPr>
              <a:t>Will require partial opening of the PX24 plug</a:t>
            </a:r>
            <a:endParaRPr lang="en-FR" sz="1050" dirty="0"/>
          </a:p>
          <a:p>
            <a:pPr lvl="1">
              <a:buClrTx/>
            </a:pPr>
            <a:endParaRPr lang="en-FR" sz="1050" dirty="0"/>
          </a:p>
          <a:p>
            <a:pPr>
              <a:buClrTx/>
            </a:pPr>
            <a:r>
              <a:rPr lang="en-FR" sz="1300" dirty="0"/>
              <a:t>Work executed by </a:t>
            </a:r>
            <a:r>
              <a:rPr lang="en-FR" sz="1300" b="1" dirty="0"/>
              <a:t>Visan</a:t>
            </a:r>
            <a:r>
              <a:rPr lang="en-FR" sz="1300" dirty="0"/>
              <a:t>, Turkish company</a:t>
            </a:r>
          </a:p>
          <a:p>
            <a:pPr>
              <a:buClrTx/>
            </a:pPr>
            <a:endParaRPr lang="en-FR" sz="1300" dirty="0"/>
          </a:p>
          <a:p>
            <a:pPr>
              <a:buClrTx/>
            </a:pPr>
            <a:r>
              <a:rPr lang="en-FR" sz="1300" dirty="0"/>
              <a:t>Crane will be unavailable between 12 January and 15 February</a:t>
            </a:r>
          </a:p>
          <a:p>
            <a:pPr marL="0" indent="0">
              <a:buClrTx/>
              <a:buNone/>
            </a:pPr>
            <a:endParaRPr lang="en-FR" dirty="0"/>
          </a:p>
          <a:p>
            <a:pPr>
              <a:buClrTx/>
            </a:pPr>
            <a:r>
              <a:rPr lang="en-FR" sz="1300" dirty="0"/>
              <a:t>Detailed planning:</a:t>
            </a:r>
            <a:endParaRPr lang="en-FR" dirty="0"/>
          </a:p>
          <a:p>
            <a:pPr lvl="1">
              <a:buClrTx/>
            </a:pPr>
            <a:r>
              <a:rPr lang="en-FR" sz="1000" dirty="0"/>
              <a:t>VIC: 25-29 November</a:t>
            </a:r>
          </a:p>
          <a:p>
            <a:pPr lvl="1">
              <a:buClrTx/>
            </a:pPr>
            <a:r>
              <a:rPr lang="en-GB" sz="1000" dirty="0">
                <a:solidFill>
                  <a:srgbClr val="FF0000"/>
                </a:solidFill>
              </a:rPr>
              <a:t>Opening PX24 shaft: 2 December (start with small blocks on November 26) </a:t>
            </a:r>
            <a:r>
              <a:rPr lang="en-GB" sz="1000" dirty="0">
                <a:solidFill>
                  <a:srgbClr val="FF0000"/>
                </a:solidFill>
                <a:sym typeface="Wingdings" pitchFamily="2" charset="2"/>
              </a:rPr>
              <a:t> </a:t>
            </a:r>
            <a:r>
              <a:rPr lang="en-GB" sz="1000" dirty="0">
                <a:solidFill>
                  <a:srgbClr val="FF0000"/>
                </a:solidFill>
              </a:rPr>
              <a:t>no access UX25 and CRs from 8:00 to 16:00 </a:t>
            </a:r>
          </a:p>
          <a:p>
            <a:pPr lvl="1">
              <a:buClrTx/>
            </a:pPr>
            <a:r>
              <a:rPr lang="en-GB" sz="1000" dirty="0"/>
              <a:t>Load test (check brakes): 5-6 December</a:t>
            </a:r>
            <a:endParaRPr lang="en-FR" sz="1000" dirty="0"/>
          </a:p>
          <a:p>
            <a:pPr lvl="1">
              <a:buClrTx/>
            </a:pPr>
            <a:r>
              <a:rPr lang="en-FR" sz="1000" b="1" dirty="0"/>
              <a:t>Visan onsite rework: 12 January to 15 february </a:t>
            </a:r>
          </a:p>
          <a:p>
            <a:pPr lvl="1">
              <a:buClrTx/>
            </a:pPr>
            <a:r>
              <a:rPr lang="en-FR" sz="1000" dirty="0"/>
              <a:t>Check crane weldings: in January (need nacelle)</a:t>
            </a:r>
            <a:endParaRPr lang="en-FR" sz="1000" b="1" dirty="0"/>
          </a:p>
          <a:p>
            <a:pPr lvl="1">
              <a:buClrTx/>
            </a:pPr>
            <a:r>
              <a:rPr lang="en-GB" sz="1000" dirty="0">
                <a:solidFill>
                  <a:srgbClr val="FF0000"/>
                </a:solidFill>
              </a:rPr>
              <a:t>Closing PX24 shaft: 12-14 March </a:t>
            </a:r>
            <a:r>
              <a:rPr lang="en-GB" sz="1000" dirty="0">
                <a:solidFill>
                  <a:srgbClr val="FF0000"/>
                </a:solidFill>
                <a:sym typeface="Wingdings" pitchFamily="2" charset="2"/>
              </a:rPr>
              <a:t> </a:t>
            </a:r>
            <a:r>
              <a:rPr lang="en-GB" sz="1000" dirty="0">
                <a:solidFill>
                  <a:srgbClr val="FF0000"/>
                </a:solidFill>
              </a:rPr>
              <a:t>no access UX25 and CRs 14 March</a:t>
            </a:r>
            <a:endParaRPr lang="en-FR" sz="1000" dirty="0"/>
          </a:p>
          <a:p>
            <a:pPr>
              <a:buClrTx/>
            </a:pPr>
            <a:endParaRPr lang="en-FR" dirty="0"/>
          </a:p>
          <a:p>
            <a:pPr>
              <a:buClrTx/>
            </a:pPr>
            <a:r>
              <a:rPr lang="en-FR" sz="1300" dirty="0"/>
              <a:t>8 x 8 m</a:t>
            </a:r>
            <a:r>
              <a:rPr lang="en-FR" sz="1300" baseline="30000" dirty="0"/>
              <a:t>2</a:t>
            </a:r>
            <a:r>
              <a:rPr lang="en-FR" sz="1300" dirty="0"/>
              <a:t> storage space needed on surface (SX2) as from 15 December</a:t>
            </a:r>
            <a:endParaRPr lang="en-FR" dirty="0"/>
          </a:p>
          <a:p>
            <a:pPr lvl="1">
              <a:buClrTx/>
            </a:pPr>
            <a:r>
              <a:rPr lang="en-FR" sz="1100" dirty="0"/>
              <a:t>Displace AMS robotic arm to SXL2 beforehand</a:t>
            </a:r>
          </a:p>
          <a:p>
            <a:pPr lvl="1">
              <a:buClrTx/>
            </a:pPr>
            <a:r>
              <a:rPr lang="en-FR" sz="1100" dirty="0"/>
              <a:t>Create buffer zone in SX2 for material evacuated (EN-HE to discuss with HSE-RP)</a:t>
            </a:r>
          </a:p>
          <a:p>
            <a:pPr>
              <a:buClrTx/>
            </a:pPr>
            <a:endParaRPr lang="en-FR" sz="1600" dirty="0"/>
          </a:p>
          <a:p>
            <a:pPr>
              <a:buClrTx/>
            </a:pPr>
            <a:r>
              <a:rPr lang="en-FR" sz="1300" dirty="0"/>
              <a:t>Total cost: </a:t>
            </a:r>
            <a:r>
              <a:rPr lang="en-FR" sz="1300" b="1" dirty="0"/>
              <a:t>600 kCHF </a:t>
            </a:r>
            <a:r>
              <a:rPr lang="en-FR" sz="1300" dirty="0"/>
              <a:t>(Hostlab)</a:t>
            </a:r>
          </a:p>
          <a:p>
            <a:pPr>
              <a:buClrTx/>
            </a:pPr>
            <a:endParaRPr lang="en-FR" sz="1300" dirty="0"/>
          </a:p>
          <a:p>
            <a:pPr>
              <a:buClrTx/>
            </a:pPr>
            <a:r>
              <a:rPr lang="en-FR" sz="1300" dirty="0"/>
              <a:t>2 crane drivers onsite from 25 November 2024 to 31 March 2025</a:t>
            </a:r>
            <a:endParaRPr lang="en-FR" dirty="0"/>
          </a:p>
        </p:txBody>
      </p:sp>
      <p:sp>
        <p:nvSpPr>
          <p:cNvPr id="6" name="Date Placeholder 5">
            <a:extLst>
              <a:ext uri="{FF2B5EF4-FFF2-40B4-BE49-F238E27FC236}">
                <a16:creationId xmlns:a16="http://schemas.microsoft.com/office/drawing/2014/main" id="{EE200D0B-8585-920E-B47D-D2DDEF269283}"/>
              </a:ext>
            </a:extLst>
          </p:cNvPr>
          <p:cNvSpPr>
            <a:spLocks noGrp="1"/>
          </p:cNvSpPr>
          <p:nvPr>
            <p:ph type="dt" sz="half" idx="10"/>
          </p:nvPr>
        </p:nvSpPr>
        <p:spPr/>
        <p:txBody>
          <a:bodyPr/>
          <a:lstStyle/>
          <a:p>
            <a:r>
              <a:rPr lang="fr-FR"/>
              <a:t>22.11.2024</a:t>
            </a:r>
            <a:endParaRPr lang="en-US" dirty="0"/>
          </a:p>
        </p:txBody>
      </p:sp>
      <p:pic>
        <p:nvPicPr>
          <p:cNvPr id="8" name="Picture 7" descr="A yellow crane in a factory&#10;&#10;Description automatically generated">
            <a:extLst>
              <a:ext uri="{FF2B5EF4-FFF2-40B4-BE49-F238E27FC236}">
                <a16:creationId xmlns:a16="http://schemas.microsoft.com/office/drawing/2014/main" id="{7AF87C02-4A69-FD6A-2AE8-22BB072999B1}"/>
              </a:ext>
            </a:extLst>
          </p:cNvPr>
          <p:cNvPicPr>
            <a:picLocks noChangeAspect="1"/>
          </p:cNvPicPr>
          <p:nvPr/>
        </p:nvPicPr>
        <p:blipFill>
          <a:blip r:embed="rId2"/>
          <a:stretch>
            <a:fillRect/>
          </a:stretch>
        </p:blipFill>
        <p:spPr>
          <a:xfrm rot="5400000">
            <a:off x="6124278" y="852170"/>
            <a:ext cx="2610073" cy="1957555"/>
          </a:xfrm>
          <a:prstGeom prst="rect">
            <a:avLst/>
          </a:prstGeom>
        </p:spPr>
      </p:pic>
      <p:pic>
        <p:nvPicPr>
          <p:cNvPr id="9" name="Picture 8" descr="A yellow and white tunnel with pipes and a yellow frame&#10;&#10;Description automatically generated with medium confidence">
            <a:extLst>
              <a:ext uri="{FF2B5EF4-FFF2-40B4-BE49-F238E27FC236}">
                <a16:creationId xmlns:a16="http://schemas.microsoft.com/office/drawing/2014/main" id="{1B5D9417-EAB0-4396-51A0-2200E03C964E}"/>
              </a:ext>
            </a:extLst>
          </p:cNvPr>
          <p:cNvPicPr>
            <a:picLocks noChangeAspect="1"/>
          </p:cNvPicPr>
          <p:nvPr/>
        </p:nvPicPr>
        <p:blipFill>
          <a:blip r:embed="rId3"/>
          <a:stretch>
            <a:fillRect/>
          </a:stretch>
        </p:blipFill>
        <p:spPr>
          <a:xfrm>
            <a:off x="6450537" y="3296642"/>
            <a:ext cx="1985826" cy="1142032"/>
          </a:xfrm>
          <a:prstGeom prst="rect">
            <a:avLst/>
          </a:prstGeom>
        </p:spPr>
      </p:pic>
      <p:sp>
        <p:nvSpPr>
          <p:cNvPr id="10" name="TextBox 9">
            <a:extLst>
              <a:ext uri="{FF2B5EF4-FFF2-40B4-BE49-F238E27FC236}">
                <a16:creationId xmlns:a16="http://schemas.microsoft.com/office/drawing/2014/main" id="{6B180608-3CC0-0280-292C-E19A733646F0}"/>
              </a:ext>
            </a:extLst>
          </p:cNvPr>
          <p:cNvSpPr txBox="1"/>
          <p:nvPr/>
        </p:nvSpPr>
        <p:spPr>
          <a:xfrm>
            <a:off x="6916270" y="4474193"/>
            <a:ext cx="1067920" cy="215444"/>
          </a:xfrm>
          <a:prstGeom prst="rect">
            <a:avLst/>
          </a:prstGeom>
          <a:noFill/>
        </p:spPr>
        <p:txBody>
          <a:bodyPr wrap="none" rtlCol="0">
            <a:spAutoFit/>
          </a:bodyPr>
          <a:lstStyle/>
          <a:p>
            <a:pPr algn="ctr"/>
            <a:r>
              <a:rPr lang="en-FR" sz="800" dirty="0"/>
              <a:t>UX25 cavern crane</a:t>
            </a:r>
          </a:p>
        </p:txBody>
      </p:sp>
      <p:sp>
        <p:nvSpPr>
          <p:cNvPr id="7" name="TextBox 6">
            <a:extLst>
              <a:ext uri="{FF2B5EF4-FFF2-40B4-BE49-F238E27FC236}">
                <a16:creationId xmlns:a16="http://schemas.microsoft.com/office/drawing/2014/main" id="{2180C4A9-DE70-398F-6C6F-1BD9A599F286}"/>
              </a:ext>
            </a:extLst>
          </p:cNvPr>
          <p:cNvSpPr txBox="1"/>
          <p:nvPr/>
        </p:nvSpPr>
        <p:spPr>
          <a:xfrm>
            <a:off x="6295685" y="4729510"/>
            <a:ext cx="1749197" cy="369332"/>
          </a:xfrm>
          <a:prstGeom prst="rect">
            <a:avLst/>
          </a:prstGeom>
          <a:noFill/>
        </p:spPr>
        <p:txBody>
          <a:bodyPr wrap="none" rtlCol="0">
            <a:spAutoFit/>
          </a:bodyPr>
          <a:lstStyle/>
          <a:p>
            <a:r>
              <a:rPr lang="en-FR" dirty="0"/>
              <a:t>Roberto/Filippo</a:t>
            </a:r>
          </a:p>
        </p:txBody>
      </p:sp>
    </p:spTree>
    <p:extLst>
      <p:ext uri="{BB962C8B-B14F-4D97-AF65-F5344CB8AC3E}">
        <p14:creationId xmlns:p14="http://schemas.microsoft.com/office/powerpoint/2010/main" val="19100937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E6FE0-2719-F9B2-2762-CDC51FFA134C}"/>
              </a:ext>
            </a:extLst>
          </p:cNvPr>
          <p:cNvSpPr>
            <a:spLocks noGrp="1"/>
          </p:cNvSpPr>
          <p:nvPr>
            <p:ph type="title"/>
          </p:nvPr>
        </p:nvSpPr>
        <p:spPr/>
        <p:txBody>
          <a:bodyPr/>
          <a:lstStyle/>
          <a:p>
            <a:r>
              <a:rPr lang="en-FR" dirty="0"/>
              <a:t>ITS activities</a:t>
            </a:r>
          </a:p>
        </p:txBody>
      </p:sp>
      <p:sp>
        <p:nvSpPr>
          <p:cNvPr id="3" name="Footer Placeholder 2">
            <a:extLst>
              <a:ext uri="{FF2B5EF4-FFF2-40B4-BE49-F238E27FC236}">
                <a16:creationId xmlns:a16="http://schemas.microsoft.com/office/drawing/2014/main" id="{AB2DBCA9-E0BE-B23A-2906-35B2C0C030EF}"/>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56AB028A-F26E-2CAB-A925-3480ABC8BE43}"/>
              </a:ext>
            </a:extLst>
          </p:cNvPr>
          <p:cNvSpPr>
            <a:spLocks noGrp="1"/>
          </p:cNvSpPr>
          <p:nvPr>
            <p:ph type="sldNum" sz="quarter" idx="12"/>
          </p:nvPr>
        </p:nvSpPr>
        <p:spPr/>
        <p:txBody>
          <a:bodyPr/>
          <a:lstStyle/>
          <a:p>
            <a:fld id="{8D6C380F-326D-3C40-9EE7-7FBAB0953422}" type="slidenum">
              <a:rPr lang="en-US" smtClean="0">
                <a:latin typeface="Arial"/>
              </a:rPr>
              <a:pPr/>
              <a:t>14</a:t>
            </a:fld>
            <a:endParaRPr lang="en-US">
              <a:latin typeface="Arial"/>
            </a:endParaRPr>
          </a:p>
        </p:txBody>
      </p:sp>
      <p:sp>
        <p:nvSpPr>
          <p:cNvPr id="5" name="Content Placeholder 4">
            <a:extLst>
              <a:ext uri="{FF2B5EF4-FFF2-40B4-BE49-F238E27FC236}">
                <a16:creationId xmlns:a16="http://schemas.microsoft.com/office/drawing/2014/main" id="{9A2E56D4-1332-06B2-CFB3-B537DEF26278}"/>
              </a:ext>
            </a:extLst>
          </p:cNvPr>
          <p:cNvSpPr>
            <a:spLocks noGrp="1"/>
          </p:cNvSpPr>
          <p:nvPr>
            <p:ph sz="quarter" idx="13"/>
          </p:nvPr>
        </p:nvSpPr>
        <p:spPr/>
        <p:txBody>
          <a:bodyPr/>
          <a:lstStyle/>
          <a:p>
            <a:r>
              <a:rPr lang="en-GB" dirty="0"/>
              <a:t>Exchange of power unit patch cords at PP1 (Mini-frame)</a:t>
            </a:r>
          </a:p>
          <a:p>
            <a:r>
              <a:rPr lang="en-GB" dirty="0"/>
              <a:t>Investigation and possibly implementation of an improved power unit connection scheme at PP1 to reduce the number of patch cord changes in the future (Mini-frame)</a:t>
            </a:r>
          </a:p>
          <a:p>
            <a:r>
              <a:rPr lang="en-GB" dirty="0"/>
              <a:t>Investigation of problems with CAEN bulk power supplies (Rack area A)</a:t>
            </a:r>
          </a:p>
          <a:p>
            <a:r>
              <a:rPr lang="en-GB" dirty="0"/>
              <a:t>Exclusion of L5_19 from cooling to assess leak rate of the rest of the system</a:t>
            </a:r>
          </a:p>
          <a:p>
            <a:r>
              <a:rPr lang="en-GB" dirty="0"/>
              <a:t>Installation of hot-plugging capable back planes in the safety system ITS2S (Rack area A)</a:t>
            </a:r>
          </a:p>
          <a:p>
            <a:endParaRPr lang="en-GB" dirty="0"/>
          </a:p>
          <a:p>
            <a:r>
              <a:rPr lang="en-GB" dirty="0"/>
              <a:t>No PP1 filter exchange</a:t>
            </a:r>
          </a:p>
          <a:p>
            <a:br>
              <a:rPr lang="en-GB" dirty="0"/>
            </a:br>
            <a:r>
              <a:rPr lang="en-GB" dirty="0"/>
              <a:t>All longer activities in the mini-frame will be announced in advance. </a:t>
            </a:r>
            <a:br>
              <a:rPr lang="en-GB" dirty="0"/>
            </a:br>
            <a:endParaRPr lang="en-FR" dirty="0"/>
          </a:p>
        </p:txBody>
      </p:sp>
      <p:sp>
        <p:nvSpPr>
          <p:cNvPr id="6" name="Date Placeholder 5">
            <a:extLst>
              <a:ext uri="{FF2B5EF4-FFF2-40B4-BE49-F238E27FC236}">
                <a16:creationId xmlns:a16="http://schemas.microsoft.com/office/drawing/2014/main" id="{0648C654-4968-13A1-B4EA-D6C3B2853596}"/>
              </a:ext>
            </a:extLst>
          </p:cNvPr>
          <p:cNvSpPr>
            <a:spLocks noGrp="1"/>
          </p:cNvSpPr>
          <p:nvPr>
            <p:ph type="dt" sz="half" idx="10"/>
          </p:nvPr>
        </p:nvSpPr>
        <p:spPr/>
        <p:txBody>
          <a:bodyPr/>
          <a:lstStyle/>
          <a:p>
            <a:r>
              <a:rPr lang="fr-FR"/>
              <a:t>22.11.2024</a:t>
            </a:r>
            <a:endParaRPr lang="en-US" dirty="0"/>
          </a:p>
        </p:txBody>
      </p:sp>
      <p:sp>
        <p:nvSpPr>
          <p:cNvPr id="7" name="TextBox 6">
            <a:extLst>
              <a:ext uri="{FF2B5EF4-FFF2-40B4-BE49-F238E27FC236}">
                <a16:creationId xmlns:a16="http://schemas.microsoft.com/office/drawing/2014/main" id="{4A7035DB-4516-2899-8D02-62BE5B3968D3}"/>
              </a:ext>
            </a:extLst>
          </p:cNvPr>
          <p:cNvSpPr txBox="1"/>
          <p:nvPr/>
        </p:nvSpPr>
        <p:spPr>
          <a:xfrm>
            <a:off x="6291072" y="4719520"/>
            <a:ext cx="1492716" cy="369332"/>
          </a:xfrm>
          <a:prstGeom prst="rect">
            <a:avLst/>
          </a:prstGeom>
          <a:noFill/>
        </p:spPr>
        <p:txBody>
          <a:bodyPr wrap="none" rtlCol="0">
            <a:spAutoFit/>
          </a:bodyPr>
          <a:lstStyle/>
          <a:p>
            <a:r>
              <a:rPr lang="en-FR" dirty="0"/>
              <a:t>Markus/Felix</a:t>
            </a:r>
          </a:p>
        </p:txBody>
      </p:sp>
    </p:spTree>
    <p:extLst>
      <p:ext uri="{BB962C8B-B14F-4D97-AF65-F5344CB8AC3E}">
        <p14:creationId xmlns:p14="http://schemas.microsoft.com/office/powerpoint/2010/main" val="16064554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92D6E-4BEA-0C46-AC9F-60B3C237D05A}"/>
              </a:ext>
            </a:extLst>
          </p:cNvPr>
          <p:cNvSpPr>
            <a:spLocks noGrp="1"/>
          </p:cNvSpPr>
          <p:nvPr>
            <p:ph type="title"/>
          </p:nvPr>
        </p:nvSpPr>
        <p:spPr/>
        <p:txBody>
          <a:bodyPr>
            <a:noAutofit/>
          </a:bodyPr>
          <a:lstStyle/>
          <a:p>
            <a:r>
              <a:rPr lang="en-FR" sz="2400" b="1" dirty="0"/>
              <a:t>TOF activities</a:t>
            </a:r>
          </a:p>
        </p:txBody>
      </p:sp>
      <p:sp>
        <p:nvSpPr>
          <p:cNvPr id="3" name="Footer Placeholder 2">
            <a:extLst>
              <a:ext uri="{FF2B5EF4-FFF2-40B4-BE49-F238E27FC236}">
                <a16:creationId xmlns:a16="http://schemas.microsoft.com/office/drawing/2014/main" id="{5628F3E7-7614-76F4-17FD-ADFE68D658E5}"/>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C378EB3C-96F2-1E62-CC5A-1807E8973190}"/>
              </a:ext>
            </a:extLst>
          </p:cNvPr>
          <p:cNvSpPr>
            <a:spLocks noGrp="1"/>
          </p:cNvSpPr>
          <p:nvPr>
            <p:ph type="sldNum" sz="quarter" idx="12"/>
          </p:nvPr>
        </p:nvSpPr>
        <p:spPr/>
        <p:txBody>
          <a:bodyPr/>
          <a:lstStyle/>
          <a:p>
            <a:fld id="{8D6C380F-326D-3C40-9EE7-7FBAB0953422}" type="slidenum">
              <a:rPr lang="en-US" smtClean="0">
                <a:latin typeface="Arial"/>
              </a:rPr>
              <a:pPr/>
              <a:t>15</a:t>
            </a:fld>
            <a:endParaRPr lang="en-US">
              <a:latin typeface="Arial"/>
            </a:endParaRPr>
          </a:p>
        </p:txBody>
      </p:sp>
      <p:sp>
        <p:nvSpPr>
          <p:cNvPr id="6" name="Date Placeholder 5">
            <a:extLst>
              <a:ext uri="{FF2B5EF4-FFF2-40B4-BE49-F238E27FC236}">
                <a16:creationId xmlns:a16="http://schemas.microsoft.com/office/drawing/2014/main" id="{88167E7E-69F5-50BA-3E31-C918EA70CA9B}"/>
              </a:ext>
            </a:extLst>
          </p:cNvPr>
          <p:cNvSpPr>
            <a:spLocks noGrp="1"/>
          </p:cNvSpPr>
          <p:nvPr>
            <p:ph type="dt" sz="half" idx="10"/>
          </p:nvPr>
        </p:nvSpPr>
        <p:spPr/>
        <p:txBody>
          <a:bodyPr/>
          <a:lstStyle/>
          <a:p>
            <a:r>
              <a:rPr lang="fr-FR"/>
              <a:t>22.11.2024</a:t>
            </a:r>
            <a:endParaRPr lang="en-US" dirty="0"/>
          </a:p>
        </p:txBody>
      </p:sp>
      <p:sp>
        <p:nvSpPr>
          <p:cNvPr id="7" name="Content Placeholder 6">
            <a:extLst>
              <a:ext uri="{FF2B5EF4-FFF2-40B4-BE49-F238E27FC236}">
                <a16:creationId xmlns:a16="http://schemas.microsoft.com/office/drawing/2014/main" id="{296A32AF-802A-7262-0902-063DC4AC3402}"/>
              </a:ext>
            </a:extLst>
          </p:cNvPr>
          <p:cNvSpPr>
            <a:spLocks noGrp="1"/>
          </p:cNvSpPr>
          <p:nvPr>
            <p:ph sz="quarter" idx="13"/>
          </p:nvPr>
        </p:nvSpPr>
        <p:spPr>
          <a:xfrm>
            <a:off x="457208" y="945002"/>
            <a:ext cx="5045522" cy="3586177"/>
          </a:xfrm>
        </p:spPr>
        <p:txBody>
          <a:bodyPr>
            <a:normAutofit lnSpcReduction="10000"/>
          </a:bodyPr>
          <a:lstStyle/>
          <a:p>
            <a:r>
              <a:rPr lang="en-FR" sz="1600" dirty="0"/>
              <a:t>TOF: displace SM1 to replace one DC-DC converter (A-side)</a:t>
            </a:r>
          </a:p>
          <a:p>
            <a:pPr lvl="1"/>
            <a:r>
              <a:rPr lang="en-GB" sz="1300" dirty="0"/>
              <a:t>Mon 27/1: disconnect services TOF SM1 (TOF team)</a:t>
            </a:r>
          </a:p>
          <a:p>
            <a:pPr lvl="1"/>
            <a:r>
              <a:rPr lang="en-GB" sz="1300" dirty="0"/>
              <a:t>Tue 28/1: install hydraulics and prepare for TOF SM1 displacement (Philippe/Julien)</a:t>
            </a:r>
          </a:p>
          <a:p>
            <a:pPr lvl="1"/>
            <a:r>
              <a:rPr lang="en-GB" sz="1300" dirty="0"/>
              <a:t>Wed 29/1: displace TOF SM1, replace DC-DC and put back TOF SM1</a:t>
            </a:r>
            <a:endParaRPr lang="en-GB" sz="1600" dirty="0"/>
          </a:p>
          <a:p>
            <a:endParaRPr lang="en-GB" sz="1600" dirty="0"/>
          </a:p>
          <a:p>
            <a:r>
              <a:rPr lang="en-GB" sz="1600" dirty="0"/>
              <a:t>Unclogging crates</a:t>
            </a:r>
          </a:p>
          <a:p>
            <a:r>
              <a:rPr lang="en-GB" sz="1600" dirty="0"/>
              <a:t>DCDC to be replaced on crate 21</a:t>
            </a:r>
          </a:p>
          <a:p>
            <a:r>
              <a:rPr lang="en-GB" sz="1600" dirty="0"/>
              <a:t>Fix crates 39, 57, 62 (debug in situ needed)</a:t>
            </a:r>
          </a:p>
          <a:p>
            <a:r>
              <a:rPr lang="en-GB" sz="1600" dirty="0"/>
              <a:t>Fix HV for SM14Mod4Pos</a:t>
            </a:r>
          </a:p>
          <a:p>
            <a:r>
              <a:rPr lang="en-GB" sz="1600" dirty="0"/>
              <a:t>Installation of two new CAEN mainframes (A4527) in CR4</a:t>
            </a:r>
          </a:p>
          <a:p>
            <a:endParaRPr lang="en-FR" sz="1600" dirty="0"/>
          </a:p>
          <a:p>
            <a:endParaRPr lang="en-GB" sz="1400" dirty="0"/>
          </a:p>
        </p:txBody>
      </p:sp>
      <p:pic>
        <p:nvPicPr>
          <p:cNvPr id="8" name="Picture 7" descr="A close-up of a machine&#10;&#10;Description automatically generated">
            <a:extLst>
              <a:ext uri="{FF2B5EF4-FFF2-40B4-BE49-F238E27FC236}">
                <a16:creationId xmlns:a16="http://schemas.microsoft.com/office/drawing/2014/main" id="{FE726576-DD25-72B4-2DE9-FF26B4275A2A}"/>
              </a:ext>
            </a:extLst>
          </p:cNvPr>
          <p:cNvPicPr>
            <a:picLocks noChangeAspect="1"/>
          </p:cNvPicPr>
          <p:nvPr/>
        </p:nvPicPr>
        <p:blipFill>
          <a:blip r:embed="rId2"/>
          <a:stretch>
            <a:fillRect/>
          </a:stretch>
        </p:blipFill>
        <p:spPr>
          <a:xfrm>
            <a:off x="7361358" y="731679"/>
            <a:ext cx="1194698" cy="1592930"/>
          </a:xfrm>
          <a:prstGeom prst="rect">
            <a:avLst/>
          </a:prstGeom>
        </p:spPr>
      </p:pic>
      <p:pic>
        <p:nvPicPr>
          <p:cNvPr id="10" name="Picture 9" descr="A group of men working in a factory&#10;&#10;Description automatically generated">
            <a:extLst>
              <a:ext uri="{FF2B5EF4-FFF2-40B4-BE49-F238E27FC236}">
                <a16:creationId xmlns:a16="http://schemas.microsoft.com/office/drawing/2014/main" id="{1A27F3B2-9FD9-AC37-84CF-6B475E835B19}"/>
              </a:ext>
            </a:extLst>
          </p:cNvPr>
          <p:cNvPicPr>
            <a:picLocks noChangeAspect="1"/>
          </p:cNvPicPr>
          <p:nvPr/>
        </p:nvPicPr>
        <p:blipFill>
          <a:blip r:embed="rId3"/>
          <a:stretch>
            <a:fillRect/>
          </a:stretch>
        </p:blipFill>
        <p:spPr>
          <a:xfrm>
            <a:off x="6301520" y="2841171"/>
            <a:ext cx="2123907" cy="1592930"/>
          </a:xfrm>
          <a:prstGeom prst="rect">
            <a:avLst/>
          </a:prstGeom>
        </p:spPr>
      </p:pic>
      <p:sp>
        <p:nvSpPr>
          <p:cNvPr id="5" name="TextBox 4">
            <a:extLst>
              <a:ext uri="{FF2B5EF4-FFF2-40B4-BE49-F238E27FC236}">
                <a16:creationId xmlns:a16="http://schemas.microsoft.com/office/drawing/2014/main" id="{A26A7B1D-10E6-E839-2C54-6A36BC8BC58C}"/>
              </a:ext>
            </a:extLst>
          </p:cNvPr>
          <p:cNvSpPr txBox="1"/>
          <p:nvPr/>
        </p:nvSpPr>
        <p:spPr>
          <a:xfrm>
            <a:off x="7361358" y="2346389"/>
            <a:ext cx="1229540" cy="338554"/>
          </a:xfrm>
          <a:prstGeom prst="rect">
            <a:avLst/>
          </a:prstGeom>
          <a:noFill/>
        </p:spPr>
        <p:txBody>
          <a:bodyPr wrap="square">
            <a:spAutoFit/>
          </a:bodyPr>
          <a:lstStyle/>
          <a:p>
            <a:pPr algn="ctr"/>
            <a:r>
              <a:rPr lang="en-GB" sz="800" dirty="0">
                <a:solidFill>
                  <a:schemeClr val="tx1"/>
                </a:solidFill>
              </a:rPr>
              <a:t>Hydraulic jacks used to move TOF SM</a:t>
            </a:r>
          </a:p>
        </p:txBody>
      </p:sp>
      <p:sp>
        <p:nvSpPr>
          <p:cNvPr id="9" name="TextBox 8">
            <a:extLst>
              <a:ext uri="{FF2B5EF4-FFF2-40B4-BE49-F238E27FC236}">
                <a16:creationId xmlns:a16="http://schemas.microsoft.com/office/drawing/2014/main" id="{3E06D46D-FE67-695E-84C8-7FFCD7D17DE2}"/>
              </a:ext>
            </a:extLst>
          </p:cNvPr>
          <p:cNvSpPr txBox="1"/>
          <p:nvPr/>
        </p:nvSpPr>
        <p:spPr>
          <a:xfrm>
            <a:off x="6268999" y="4453780"/>
            <a:ext cx="2133599" cy="215444"/>
          </a:xfrm>
          <a:prstGeom prst="rect">
            <a:avLst/>
          </a:prstGeom>
          <a:noFill/>
        </p:spPr>
        <p:txBody>
          <a:bodyPr wrap="square">
            <a:spAutoFit/>
          </a:bodyPr>
          <a:lstStyle/>
          <a:p>
            <a:pPr algn="ctr"/>
            <a:r>
              <a:rPr lang="en-GB" sz="800" dirty="0">
                <a:solidFill>
                  <a:schemeClr val="tx1"/>
                </a:solidFill>
              </a:rPr>
              <a:t>Yannick replacing one TOF DRM (LS2)</a:t>
            </a:r>
          </a:p>
        </p:txBody>
      </p:sp>
      <p:pic>
        <p:nvPicPr>
          <p:cNvPr id="12" name="Picture 11" descr="A close-up of a metal box&#10;&#10;Description automatically generated">
            <a:extLst>
              <a:ext uri="{FF2B5EF4-FFF2-40B4-BE49-F238E27FC236}">
                <a16:creationId xmlns:a16="http://schemas.microsoft.com/office/drawing/2014/main" id="{9DB4ECB1-0C2F-5779-F1E3-07AF72C7E7BD}"/>
              </a:ext>
            </a:extLst>
          </p:cNvPr>
          <p:cNvPicPr>
            <a:picLocks noChangeAspect="1"/>
          </p:cNvPicPr>
          <p:nvPr/>
        </p:nvPicPr>
        <p:blipFill>
          <a:blip r:embed="rId4"/>
          <a:stretch>
            <a:fillRect/>
          </a:stretch>
        </p:blipFill>
        <p:spPr>
          <a:xfrm>
            <a:off x="5899767" y="733960"/>
            <a:ext cx="1200645" cy="1598174"/>
          </a:xfrm>
          <a:prstGeom prst="rect">
            <a:avLst/>
          </a:prstGeom>
        </p:spPr>
      </p:pic>
      <p:sp>
        <p:nvSpPr>
          <p:cNvPr id="13" name="TextBox 12">
            <a:extLst>
              <a:ext uri="{FF2B5EF4-FFF2-40B4-BE49-F238E27FC236}">
                <a16:creationId xmlns:a16="http://schemas.microsoft.com/office/drawing/2014/main" id="{DE660FA2-900B-27AC-4A4C-027BE0470F82}"/>
              </a:ext>
            </a:extLst>
          </p:cNvPr>
          <p:cNvSpPr txBox="1"/>
          <p:nvPr/>
        </p:nvSpPr>
        <p:spPr>
          <a:xfrm>
            <a:off x="5858947" y="2356306"/>
            <a:ext cx="1369908" cy="338554"/>
          </a:xfrm>
          <a:prstGeom prst="rect">
            <a:avLst/>
          </a:prstGeom>
          <a:noFill/>
        </p:spPr>
        <p:txBody>
          <a:bodyPr wrap="square">
            <a:spAutoFit/>
          </a:bodyPr>
          <a:lstStyle/>
          <a:p>
            <a:pPr algn="ctr"/>
            <a:r>
              <a:rPr lang="en-GB" sz="800" dirty="0">
                <a:solidFill>
                  <a:schemeClr val="tx1"/>
                </a:solidFill>
              </a:rPr>
              <a:t>Space-frame beam blocking DC-DC access</a:t>
            </a:r>
          </a:p>
        </p:txBody>
      </p:sp>
      <p:sp>
        <p:nvSpPr>
          <p:cNvPr id="11" name="TextBox 10">
            <a:extLst>
              <a:ext uri="{FF2B5EF4-FFF2-40B4-BE49-F238E27FC236}">
                <a16:creationId xmlns:a16="http://schemas.microsoft.com/office/drawing/2014/main" id="{410014B8-619A-B140-049F-046DEA3DC290}"/>
              </a:ext>
            </a:extLst>
          </p:cNvPr>
          <p:cNvSpPr txBox="1"/>
          <p:nvPr/>
        </p:nvSpPr>
        <p:spPr>
          <a:xfrm>
            <a:off x="6334818" y="4765997"/>
            <a:ext cx="1531188" cy="369332"/>
          </a:xfrm>
          <a:prstGeom prst="rect">
            <a:avLst/>
          </a:prstGeom>
          <a:noFill/>
        </p:spPr>
        <p:txBody>
          <a:bodyPr wrap="none" rtlCol="0">
            <a:spAutoFit/>
          </a:bodyPr>
          <a:lstStyle/>
          <a:p>
            <a:r>
              <a:rPr lang="en-FR" dirty="0"/>
              <a:t>Sofia/Manuel</a:t>
            </a:r>
          </a:p>
        </p:txBody>
      </p:sp>
    </p:spTree>
    <p:extLst>
      <p:ext uri="{BB962C8B-B14F-4D97-AF65-F5344CB8AC3E}">
        <p14:creationId xmlns:p14="http://schemas.microsoft.com/office/powerpoint/2010/main" val="6732087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9F4DC-A9D5-992D-09E6-778B20E6ED6E}"/>
              </a:ext>
            </a:extLst>
          </p:cNvPr>
          <p:cNvSpPr>
            <a:spLocks noGrp="1"/>
          </p:cNvSpPr>
          <p:nvPr>
            <p:ph type="title"/>
          </p:nvPr>
        </p:nvSpPr>
        <p:spPr/>
        <p:txBody>
          <a:bodyPr/>
          <a:lstStyle/>
          <a:p>
            <a:r>
              <a:rPr lang="en-FR" sz="2400" dirty="0"/>
              <a:t>PHOS activities</a:t>
            </a:r>
          </a:p>
        </p:txBody>
      </p:sp>
      <p:sp>
        <p:nvSpPr>
          <p:cNvPr id="3" name="Footer Placeholder 2">
            <a:extLst>
              <a:ext uri="{FF2B5EF4-FFF2-40B4-BE49-F238E27FC236}">
                <a16:creationId xmlns:a16="http://schemas.microsoft.com/office/drawing/2014/main" id="{7B71EEFE-A04D-6D17-98E9-131BD3876F73}"/>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20290155-5BB7-7342-9C0B-9556DCAAA2C6}"/>
              </a:ext>
            </a:extLst>
          </p:cNvPr>
          <p:cNvSpPr>
            <a:spLocks noGrp="1"/>
          </p:cNvSpPr>
          <p:nvPr>
            <p:ph type="sldNum" sz="quarter" idx="12"/>
          </p:nvPr>
        </p:nvSpPr>
        <p:spPr/>
        <p:txBody>
          <a:bodyPr/>
          <a:lstStyle/>
          <a:p>
            <a:fld id="{8D6C380F-326D-3C40-9EE7-7FBAB0953422}" type="slidenum">
              <a:rPr lang="en-US" smtClean="0">
                <a:latin typeface="Arial"/>
              </a:rPr>
              <a:pPr/>
              <a:t>16</a:t>
            </a:fld>
            <a:endParaRPr lang="en-US">
              <a:latin typeface="Arial"/>
            </a:endParaRPr>
          </a:p>
        </p:txBody>
      </p:sp>
      <p:sp>
        <p:nvSpPr>
          <p:cNvPr id="5" name="Content Placeholder 4">
            <a:extLst>
              <a:ext uri="{FF2B5EF4-FFF2-40B4-BE49-F238E27FC236}">
                <a16:creationId xmlns:a16="http://schemas.microsoft.com/office/drawing/2014/main" id="{72F83681-4F68-6036-19D5-B23773C9D57F}"/>
              </a:ext>
            </a:extLst>
          </p:cNvPr>
          <p:cNvSpPr>
            <a:spLocks noGrp="1"/>
          </p:cNvSpPr>
          <p:nvPr>
            <p:ph sz="quarter" idx="13"/>
          </p:nvPr>
        </p:nvSpPr>
        <p:spPr>
          <a:xfrm>
            <a:off x="457208" y="920290"/>
            <a:ext cx="8226847" cy="1863918"/>
          </a:xfrm>
        </p:spPr>
        <p:txBody>
          <a:bodyPr>
            <a:normAutofit/>
          </a:bodyPr>
          <a:lstStyle/>
          <a:p>
            <a:pPr>
              <a:buClrTx/>
            </a:pPr>
            <a:r>
              <a:rPr lang="en-GB" sz="1000" b="1" dirty="0"/>
              <a:t>Switching PHOS &amp; CPV to ‘safe mode’ will begin on 25 November, </a:t>
            </a:r>
            <a:r>
              <a:rPr lang="en-GB" sz="1000" dirty="0"/>
              <a:t>with the help of P2 technicians and EN-CV: </a:t>
            </a:r>
          </a:p>
          <a:p>
            <a:pPr lvl="1">
              <a:buClrTx/>
            </a:pPr>
            <a:r>
              <a:rPr lang="en-GB" sz="1000" dirty="0"/>
              <a:t>Warm up crystals over 10 days, drain C</a:t>
            </a:r>
            <a:r>
              <a:rPr lang="en-GB" sz="1000" baseline="-25000" dirty="0"/>
              <a:t>6</a:t>
            </a:r>
            <a:r>
              <a:rPr lang="en-GB" sz="1000" dirty="0"/>
              <a:t>F</a:t>
            </a:r>
            <a:r>
              <a:rPr lang="en-GB" sz="1000" baseline="-25000" dirty="0"/>
              <a:t>14</a:t>
            </a:r>
            <a:r>
              <a:rPr lang="en-GB" sz="1000" dirty="0"/>
              <a:t> from the cooling plant for recycling.</a:t>
            </a:r>
          </a:p>
          <a:p>
            <a:pPr lvl="1">
              <a:buClrTx/>
            </a:pPr>
            <a:r>
              <a:rPr lang="en-GB" sz="1000" dirty="0"/>
              <a:t>Lock and drain residual water from PHOS/CPV pipes.</a:t>
            </a:r>
          </a:p>
          <a:p>
            <a:pPr lvl="1">
              <a:buClrTx/>
            </a:pPr>
            <a:r>
              <a:rPr lang="en-GB" sz="1000" dirty="0"/>
              <a:t>Switch off racks, power equipment, and cooling plant.</a:t>
            </a:r>
          </a:p>
          <a:p>
            <a:pPr>
              <a:buClrTx/>
            </a:pPr>
            <a:endParaRPr lang="en-GB" sz="1000" b="1" dirty="0"/>
          </a:p>
          <a:p>
            <a:pPr>
              <a:buClrTx/>
            </a:pPr>
            <a:r>
              <a:rPr lang="en-GB" sz="1000" b="1" dirty="0"/>
              <a:t>PHOS experts will stay at CERN until 28 November, and DCS access should be maintained until the end of the year. PHOS will be switched-off remotely.</a:t>
            </a:r>
          </a:p>
          <a:p>
            <a:pPr>
              <a:buClrTx/>
            </a:pPr>
            <a:endParaRPr lang="en-GB" sz="1000" b="1" dirty="0"/>
          </a:p>
          <a:p>
            <a:pPr>
              <a:buClrTx/>
            </a:pPr>
            <a:r>
              <a:rPr lang="en-GB" sz="1000" b="1" dirty="0">
                <a:solidFill>
                  <a:srgbClr val="FF0000"/>
                </a:solidFill>
              </a:rPr>
              <a:t>PHOS area in b.167 currently being emptied </a:t>
            </a:r>
            <a:r>
              <a:rPr lang="en-GB" sz="1000" b="1" dirty="0">
                <a:solidFill>
                  <a:srgbClr val="FF0000"/>
                </a:solidFill>
                <a:sym typeface="Wingdings" pitchFamily="2" charset="2"/>
              </a:rPr>
              <a:t> it will be attributed to </a:t>
            </a:r>
            <a:r>
              <a:rPr lang="en-GB" sz="1000" b="1" dirty="0" err="1">
                <a:solidFill>
                  <a:srgbClr val="FF0000"/>
                </a:solidFill>
                <a:sym typeface="Wingdings" pitchFamily="2" charset="2"/>
              </a:rPr>
              <a:t>FoCal</a:t>
            </a:r>
            <a:r>
              <a:rPr lang="en-GB" sz="1000" b="1" dirty="0">
                <a:solidFill>
                  <a:srgbClr val="FF0000"/>
                </a:solidFill>
                <a:sym typeface="Wingdings" pitchFamily="2" charset="2"/>
              </a:rPr>
              <a:t> from next year.</a:t>
            </a:r>
            <a:endParaRPr lang="en-GB" sz="1000" b="1" dirty="0">
              <a:solidFill>
                <a:srgbClr val="FF0000"/>
              </a:solidFill>
            </a:endParaRPr>
          </a:p>
        </p:txBody>
      </p:sp>
      <p:sp>
        <p:nvSpPr>
          <p:cNvPr id="6" name="Date Placeholder 5">
            <a:extLst>
              <a:ext uri="{FF2B5EF4-FFF2-40B4-BE49-F238E27FC236}">
                <a16:creationId xmlns:a16="http://schemas.microsoft.com/office/drawing/2014/main" id="{339C87CD-0B01-D247-BC82-31CD50E66234}"/>
              </a:ext>
            </a:extLst>
          </p:cNvPr>
          <p:cNvSpPr>
            <a:spLocks noGrp="1"/>
          </p:cNvSpPr>
          <p:nvPr>
            <p:ph type="dt" sz="half" idx="10"/>
          </p:nvPr>
        </p:nvSpPr>
        <p:spPr/>
        <p:txBody>
          <a:bodyPr/>
          <a:lstStyle/>
          <a:p>
            <a:r>
              <a:rPr lang="fr-FR"/>
              <a:t>22.11.2024</a:t>
            </a:r>
            <a:endParaRPr lang="en-US" dirty="0"/>
          </a:p>
        </p:txBody>
      </p:sp>
      <p:pic>
        <p:nvPicPr>
          <p:cNvPr id="10" name="Picture 9" descr="Several electronic devices connected to each other&#10;&#10;Description automatically generated">
            <a:extLst>
              <a:ext uri="{FF2B5EF4-FFF2-40B4-BE49-F238E27FC236}">
                <a16:creationId xmlns:a16="http://schemas.microsoft.com/office/drawing/2014/main" id="{62FEF343-2FA4-EAFB-18E7-A3695B7F48E4}"/>
              </a:ext>
            </a:extLst>
          </p:cNvPr>
          <p:cNvPicPr>
            <a:picLocks noChangeAspect="1"/>
          </p:cNvPicPr>
          <p:nvPr/>
        </p:nvPicPr>
        <p:blipFill>
          <a:blip r:embed="rId2"/>
          <a:stretch>
            <a:fillRect/>
          </a:stretch>
        </p:blipFill>
        <p:spPr>
          <a:xfrm>
            <a:off x="3183096" y="2874518"/>
            <a:ext cx="2379313" cy="1574466"/>
          </a:xfrm>
          <a:prstGeom prst="rect">
            <a:avLst/>
          </a:prstGeom>
        </p:spPr>
      </p:pic>
      <p:pic>
        <p:nvPicPr>
          <p:cNvPr id="12" name="Picture 11" descr="A machine with pipes and wires&#10;&#10;Description automatically generated">
            <a:extLst>
              <a:ext uri="{FF2B5EF4-FFF2-40B4-BE49-F238E27FC236}">
                <a16:creationId xmlns:a16="http://schemas.microsoft.com/office/drawing/2014/main" id="{5F975B45-8D7C-C764-1732-938533363602}"/>
              </a:ext>
            </a:extLst>
          </p:cNvPr>
          <p:cNvPicPr>
            <a:picLocks noChangeAspect="1"/>
          </p:cNvPicPr>
          <p:nvPr/>
        </p:nvPicPr>
        <p:blipFill>
          <a:blip r:embed="rId3"/>
          <a:stretch>
            <a:fillRect/>
          </a:stretch>
        </p:blipFill>
        <p:spPr>
          <a:xfrm>
            <a:off x="455829" y="2874518"/>
            <a:ext cx="2089671" cy="1574466"/>
          </a:xfrm>
          <a:prstGeom prst="rect">
            <a:avLst/>
          </a:prstGeom>
        </p:spPr>
      </p:pic>
      <p:sp>
        <p:nvSpPr>
          <p:cNvPr id="14" name="TextBox 13">
            <a:extLst>
              <a:ext uri="{FF2B5EF4-FFF2-40B4-BE49-F238E27FC236}">
                <a16:creationId xmlns:a16="http://schemas.microsoft.com/office/drawing/2014/main" id="{EA78DFCB-F52A-45B0-42D2-FD69FA626E0A}"/>
              </a:ext>
            </a:extLst>
          </p:cNvPr>
          <p:cNvSpPr txBox="1"/>
          <p:nvPr/>
        </p:nvSpPr>
        <p:spPr>
          <a:xfrm>
            <a:off x="749376" y="4461513"/>
            <a:ext cx="1535998" cy="215444"/>
          </a:xfrm>
          <a:prstGeom prst="rect">
            <a:avLst/>
          </a:prstGeom>
          <a:noFill/>
        </p:spPr>
        <p:txBody>
          <a:bodyPr wrap="none" rtlCol="0">
            <a:spAutoFit/>
          </a:bodyPr>
          <a:lstStyle/>
          <a:p>
            <a:pPr algn="ctr"/>
            <a:r>
              <a:rPr lang="en-FR" sz="800" dirty="0"/>
              <a:t>PHOS/CPV main water pump</a:t>
            </a:r>
          </a:p>
        </p:txBody>
      </p:sp>
      <p:sp>
        <p:nvSpPr>
          <p:cNvPr id="15" name="TextBox 14">
            <a:extLst>
              <a:ext uri="{FF2B5EF4-FFF2-40B4-BE49-F238E27FC236}">
                <a16:creationId xmlns:a16="http://schemas.microsoft.com/office/drawing/2014/main" id="{BC6177A4-2FEC-0223-6188-60D0B59091FE}"/>
              </a:ext>
            </a:extLst>
          </p:cNvPr>
          <p:cNvSpPr txBox="1"/>
          <p:nvPr/>
        </p:nvSpPr>
        <p:spPr>
          <a:xfrm>
            <a:off x="3550164" y="4461513"/>
            <a:ext cx="1595310" cy="215444"/>
          </a:xfrm>
          <a:prstGeom prst="rect">
            <a:avLst/>
          </a:prstGeom>
          <a:noFill/>
        </p:spPr>
        <p:txBody>
          <a:bodyPr wrap="none" rtlCol="0">
            <a:spAutoFit/>
          </a:bodyPr>
          <a:lstStyle/>
          <a:p>
            <a:pPr algn="ctr"/>
            <a:r>
              <a:rPr lang="en-FR" sz="800" dirty="0"/>
              <a:t>PHOS Wiener LVPS in A16-17</a:t>
            </a:r>
          </a:p>
        </p:txBody>
      </p:sp>
      <p:pic>
        <p:nvPicPr>
          <p:cNvPr id="9" name="Picture 8" descr="A close-up of a machine&#10;&#10;Description automatically generated">
            <a:extLst>
              <a:ext uri="{FF2B5EF4-FFF2-40B4-BE49-F238E27FC236}">
                <a16:creationId xmlns:a16="http://schemas.microsoft.com/office/drawing/2014/main" id="{1E5F4BAD-CD3E-4657-F1DA-596AEB217FF0}"/>
              </a:ext>
            </a:extLst>
          </p:cNvPr>
          <p:cNvPicPr>
            <a:picLocks noChangeAspect="1"/>
          </p:cNvPicPr>
          <p:nvPr/>
        </p:nvPicPr>
        <p:blipFill>
          <a:blip r:embed="rId4"/>
          <a:stretch>
            <a:fillRect/>
          </a:stretch>
        </p:blipFill>
        <p:spPr>
          <a:xfrm>
            <a:off x="6298746" y="2874518"/>
            <a:ext cx="2095878" cy="1579143"/>
          </a:xfrm>
          <a:prstGeom prst="rect">
            <a:avLst/>
          </a:prstGeom>
        </p:spPr>
      </p:pic>
      <p:sp>
        <p:nvSpPr>
          <p:cNvPr id="11" name="TextBox 10">
            <a:extLst>
              <a:ext uri="{FF2B5EF4-FFF2-40B4-BE49-F238E27FC236}">
                <a16:creationId xmlns:a16="http://schemas.microsoft.com/office/drawing/2014/main" id="{54FE0838-7D11-D91D-E461-18DDA1960E83}"/>
              </a:ext>
            </a:extLst>
          </p:cNvPr>
          <p:cNvSpPr txBox="1"/>
          <p:nvPr/>
        </p:nvSpPr>
        <p:spPr>
          <a:xfrm>
            <a:off x="6752374" y="4461513"/>
            <a:ext cx="1364476" cy="215444"/>
          </a:xfrm>
          <a:prstGeom prst="rect">
            <a:avLst/>
          </a:prstGeom>
          <a:noFill/>
        </p:spPr>
        <p:txBody>
          <a:bodyPr wrap="none" rtlCol="0">
            <a:spAutoFit/>
          </a:bodyPr>
          <a:lstStyle/>
          <a:p>
            <a:pPr algn="ctr"/>
            <a:r>
              <a:rPr lang="en-FR" sz="800" dirty="0"/>
              <a:t>PHOS VME crates in C05</a:t>
            </a:r>
          </a:p>
        </p:txBody>
      </p:sp>
    </p:spTree>
    <p:extLst>
      <p:ext uri="{BB962C8B-B14F-4D97-AF65-F5344CB8AC3E}">
        <p14:creationId xmlns:p14="http://schemas.microsoft.com/office/powerpoint/2010/main" val="2147760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1CC591-A305-DF15-AE95-AFB9EF6B21EF}"/>
              </a:ext>
            </a:extLst>
          </p:cNvPr>
          <p:cNvSpPr>
            <a:spLocks noGrp="1"/>
          </p:cNvSpPr>
          <p:nvPr>
            <p:ph type="title"/>
          </p:nvPr>
        </p:nvSpPr>
        <p:spPr/>
        <p:txBody>
          <a:bodyPr/>
          <a:lstStyle/>
          <a:p>
            <a:r>
              <a:rPr lang="en-FR" dirty="0"/>
              <a:t>MFT activities</a:t>
            </a:r>
          </a:p>
        </p:txBody>
      </p:sp>
      <p:sp>
        <p:nvSpPr>
          <p:cNvPr id="3" name="Footer Placeholder 2">
            <a:extLst>
              <a:ext uri="{FF2B5EF4-FFF2-40B4-BE49-F238E27FC236}">
                <a16:creationId xmlns:a16="http://schemas.microsoft.com/office/drawing/2014/main" id="{54BBF308-FA83-6D90-F3AC-DCD1AF36BAFB}"/>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FD221341-EC15-EE44-AF15-772F1673E67F}"/>
              </a:ext>
            </a:extLst>
          </p:cNvPr>
          <p:cNvSpPr>
            <a:spLocks noGrp="1"/>
          </p:cNvSpPr>
          <p:nvPr>
            <p:ph type="sldNum" sz="quarter" idx="12"/>
          </p:nvPr>
        </p:nvSpPr>
        <p:spPr/>
        <p:txBody>
          <a:bodyPr/>
          <a:lstStyle/>
          <a:p>
            <a:fld id="{8D6C380F-326D-3C40-9EE7-7FBAB0953422}" type="slidenum">
              <a:rPr lang="en-US" smtClean="0">
                <a:latin typeface="Arial"/>
              </a:rPr>
              <a:pPr/>
              <a:t>17</a:t>
            </a:fld>
            <a:endParaRPr lang="en-US">
              <a:latin typeface="Arial"/>
            </a:endParaRPr>
          </a:p>
        </p:txBody>
      </p:sp>
      <p:sp>
        <p:nvSpPr>
          <p:cNvPr id="5" name="Content Placeholder 4">
            <a:extLst>
              <a:ext uri="{FF2B5EF4-FFF2-40B4-BE49-F238E27FC236}">
                <a16:creationId xmlns:a16="http://schemas.microsoft.com/office/drawing/2014/main" id="{45725284-8BC2-65F6-A3D3-0094498A1C5C}"/>
              </a:ext>
            </a:extLst>
          </p:cNvPr>
          <p:cNvSpPr>
            <a:spLocks noGrp="1"/>
          </p:cNvSpPr>
          <p:nvPr>
            <p:ph sz="quarter" idx="13"/>
          </p:nvPr>
        </p:nvSpPr>
        <p:spPr/>
        <p:txBody>
          <a:bodyPr>
            <a:normAutofit/>
          </a:bodyPr>
          <a:lstStyle/>
          <a:p>
            <a:r>
              <a:rPr lang="en-GB" dirty="0"/>
              <a:t>Cooling:</a:t>
            </a:r>
          </a:p>
          <a:p>
            <a:pPr lvl="1"/>
            <a:r>
              <a:rPr lang="en-GB" dirty="0"/>
              <a:t>Cooling plant maintenance (10-11/02) – EN-CV</a:t>
            </a:r>
          </a:p>
          <a:p>
            <a:pPr lvl="1"/>
            <a:r>
              <a:rPr lang="en-GB" dirty="0"/>
              <a:t>Buffer tank check (loss of water?) – EN-CV - (date tbc)</a:t>
            </a:r>
          </a:p>
          <a:p>
            <a:pPr lvl="1"/>
            <a:r>
              <a:rPr lang="en-GB" dirty="0"/>
              <a:t>No PP1 filter exchange</a:t>
            </a:r>
            <a:br>
              <a:rPr lang="en-GB" dirty="0"/>
            </a:br>
            <a:endParaRPr lang="en-GB" dirty="0"/>
          </a:p>
          <a:p>
            <a:r>
              <a:rPr lang="en-GB" dirty="0"/>
              <a:t>Electronics:</a:t>
            </a:r>
          </a:p>
          <a:p>
            <a:pPr lvl="1"/>
            <a:r>
              <a:rPr lang="en-GB" dirty="0"/>
              <a:t>Reinforcement of connectors on 8 dispatching boards (glue point + additional 3D printed connector supports) - L3 C-side - 2 days (not necessarily contiguous, date tbc in Dec/Jan)</a:t>
            </a:r>
          </a:p>
          <a:p>
            <a:pPr lvl="1"/>
            <a:r>
              <a:rPr lang="en-GB" dirty="0"/>
              <a:t>Replacement of the 3 </a:t>
            </a:r>
            <a:r>
              <a:rPr lang="en-GB" dirty="0" err="1"/>
              <a:t>VTRx</a:t>
            </a:r>
            <a:r>
              <a:rPr lang="en-GB" dirty="0"/>
              <a:t> affected by sticky fluid on 23 readout units - L3 C-I-side - 6 days (not necessarily contiguous, dates tbc in Jan/Feb)</a:t>
            </a:r>
            <a:br>
              <a:rPr lang="en-GB" dirty="0"/>
            </a:br>
            <a:endParaRPr lang="en-GB" dirty="0"/>
          </a:p>
          <a:p>
            <a:r>
              <a:rPr lang="en-GB" dirty="0"/>
              <a:t>Access to power off/on everything (including racks) for Christmas closure and AUG tests (CR4 + cavern)</a:t>
            </a:r>
            <a:br>
              <a:rPr lang="en-GB" dirty="0"/>
            </a:br>
            <a:endParaRPr lang="en-FR" dirty="0"/>
          </a:p>
        </p:txBody>
      </p:sp>
      <p:sp>
        <p:nvSpPr>
          <p:cNvPr id="6" name="Date Placeholder 5">
            <a:extLst>
              <a:ext uri="{FF2B5EF4-FFF2-40B4-BE49-F238E27FC236}">
                <a16:creationId xmlns:a16="http://schemas.microsoft.com/office/drawing/2014/main" id="{0DAF1735-B09C-9F28-88BF-BA8AC89F8B1B}"/>
              </a:ext>
            </a:extLst>
          </p:cNvPr>
          <p:cNvSpPr>
            <a:spLocks noGrp="1"/>
          </p:cNvSpPr>
          <p:nvPr>
            <p:ph type="dt" sz="half" idx="10"/>
          </p:nvPr>
        </p:nvSpPr>
        <p:spPr/>
        <p:txBody>
          <a:bodyPr/>
          <a:lstStyle/>
          <a:p>
            <a:r>
              <a:rPr lang="fr-FR"/>
              <a:t>22.11.2024</a:t>
            </a:r>
            <a:endParaRPr lang="en-US" dirty="0"/>
          </a:p>
        </p:txBody>
      </p:sp>
      <p:sp>
        <p:nvSpPr>
          <p:cNvPr id="7" name="TextBox 6">
            <a:extLst>
              <a:ext uri="{FF2B5EF4-FFF2-40B4-BE49-F238E27FC236}">
                <a16:creationId xmlns:a16="http://schemas.microsoft.com/office/drawing/2014/main" id="{02531854-64CB-34E1-4EE7-D917C4AE800A}"/>
              </a:ext>
            </a:extLst>
          </p:cNvPr>
          <p:cNvSpPr txBox="1"/>
          <p:nvPr/>
        </p:nvSpPr>
        <p:spPr>
          <a:xfrm>
            <a:off x="6515100" y="4707053"/>
            <a:ext cx="1120820" cy="369332"/>
          </a:xfrm>
          <a:prstGeom prst="rect">
            <a:avLst/>
          </a:prstGeom>
          <a:noFill/>
        </p:spPr>
        <p:txBody>
          <a:bodyPr wrap="none" rtlCol="0">
            <a:spAutoFit/>
          </a:bodyPr>
          <a:lstStyle/>
          <a:p>
            <a:r>
              <a:rPr lang="en-FR" dirty="0"/>
              <a:t>Charlotte</a:t>
            </a:r>
          </a:p>
        </p:txBody>
      </p:sp>
    </p:spTree>
    <p:extLst>
      <p:ext uri="{BB962C8B-B14F-4D97-AF65-F5344CB8AC3E}">
        <p14:creationId xmlns:p14="http://schemas.microsoft.com/office/powerpoint/2010/main" val="39403182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AF65B-5FCC-7763-27B1-817AFD807AB5}"/>
              </a:ext>
            </a:extLst>
          </p:cNvPr>
          <p:cNvSpPr>
            <a:spLocks noGrp="1"/>
          </p:cNvSpPr>
          <p:nvPr>
            <p:ph type="title"/>
          </p:nvPr>
        </p:nvSpPr>
        <p:spPr/>
        <p:txBody>
          <a:bodyPr/>
          <a:lstStyle/>
          <a:p>
            <a:r>
              <a:rPr lang="en-PL"/>
              <a:t>FV0 ALFRED </a:t>
            </a:r>
            <a:r>
              <a:rPr lang="en-US" dirty="0" err="1"/>
              <a:t>i</a:t>
            </a:r>
            <a:r>
              <a:rPr lang="en-PL"/>
              <a:t>mplementation </a:t>
            </a:r>
            <a:r>
              <a:rPr lang="en-PL" dirty="0"/>
              <a:t>plans</a:t>
            </a:r>
          </a:p>
        </p:txBody>
      </p:sp>
      <p:sp>
        <p:nvSpPr>
          <p:cNvPr id="5" name="Slide Number Placeholder 4">
            <a:extLst>
              <a:ext uri="{FF2B5EF4-FFF2-40B4-BE49-F238E27FC236}">
                <a16:creationId xmlns:a16="http://schemas.microsoft.com/office/drawing/2014/main" id="{DA5DE780-3845-1E00-5BF0-8D8701922407}"/>
              </a:ext>
            </a:extLst>
          </p:cNvPr>
          <p:cNvSpPr>
            <a:spLocks noGrp="1"/>
          </p:cNvSpPr>
          <p:nvPr>
            <p:ph type="sldNum" sz="quarter" idx="12"/>
          </p:nvPr>
        </p:nvSpPr>
        <p:spPr/>
        <p:txBody>
          <a:bodyPr/>
          <a:lstStyle/>
          <a:p>
            <a:fld id="{9B950DA0-91D1-C242-85A7-C3D24ACB8EC5}" type="slidenum">
              <a:rPr lang="en-PL" smtClean="0"/>
              <a:t>18</a:t>
            </a:fld>
            <a:endParaRPr lang="en-PL"/>
          </a:p>
        </p:txBody>
      </p:sp>
      <p:sp>
        <p:nvSpPr>
          <p:cNvPr id="3" name="Content Placeholder 2">
            <a:extLst>
              <a:ext uri="{FF2B5EF4-FFF2-40B4-BE49-F238E27FC236}">
                <a16:creationId xmlns:a16="http://schemas.microsoft.com/office/drawing/2014/main" id="{D78104C0-DB63-B5D6-459D-22F5C415480D}"/>
              </a:ext>
            </a:extLst>
          </p:cNvPr>
          <p:cNvSpPr>
            <a:spLocks noGrp="1"/>
          </p:cNvSpPr>
          <p:nvPr>
            <p:ph sz="quarter" idx="13"/>
          </p:nvPr>
        </p:nvSpPr>
        <p:spPr>
          <a:xfrm>
            <a:off x="457207" y="945002"/>
            <a:ext cx="8226425" cy="2397761"/>
          </a:xfrm>
        </p:spPr>
        <p:txBody>
          <a:bodyPr>
            <a:normAutofit fontScale="85000" lnSpcReduction="20000"/>
          </a:bodyPr>
          <a:lstStyle/>
          <a:p>
            <a:pPr algn="just"/>
            <a:r>
              <a:rPr lang="en-GB" dirty="0"/>
              <a:t>Due to the integration the FIT setup with the ALICE CENTRAL DCS, we plan to start implementation the ALFRED framework on the FV0 detector during the YETS period and conduct thorough testing.</a:t>
            </a:r>
          </a:p>
          <a:p>
            <a:pPr algn="just"/>
            <a:endParaRPr lang="en-GB" dirty="0"/>
          </a:p>
          <a:p>
            <a:pPr algn="just"/>
            <a:r>
              <a:rPr lang="en-GB" dirty="0"/>
              <a:t>The implementation will utilize a parallel path, where the Central DCS will allocate additional nodes for our use. We will use the DCS for the whole period, however, we may provide the FV0 detector in 15 min in case of need.</a:t>
            </a:r>
          </a:p>
          <a:p>
            <a:pPr algn="just"/>
            <a:endParaRPr lang="en-GB" dirty="0"/>
          </a:p>
          <a:p>
            <a:pPr algn="just"/>
            <a:r>
              <a:rPr lang="en-GB" dirty="0"/>
              <a:t>Preliminary timeline:</a:t>
            </a:r>
          </a:p>
          <a:p>
            <a:pPr lvl="1" algn="just"/>
            <a:r>
              <a:rPr lang="en-GB" dirty="0"/>
              <a:t>25–26 November 2024: Central DCS provides the required nodes.</a:t>
            </a:r>
          </a:p>
          <a:p>
            <a:pPr lvl="1" algn="just"/>
            <a:r>
              <a:rPr lang="en-GB" dirty="0"/>
              <a:t>27 November–19 December 2024: ALFRED framework implementation.</a:t>
            </a:r>
          </a:p>
          <a:p>
            <a:pPr lvl="1" algn="just"/>
            <a:r>
              <a:rPr lang="en-GB" dirty="0"/>
              <a:t>6 January–2 March 2025: Testing phase.</a:t>
            </a:r>
          </a:p>
          <a:p>
            <a:pPr lvl="1" algn="just"/>
            <a:r>
              <a:rPr lang="en-GB" dirty="0"/>
              <a:t>3 March: The detector will be handed back to RC.</a:t>
            </a:r>
          </a:p>
          <a:p>
            <a:pPr lvl="1" algn="just"/>
            <a:endParaRPr lang="en-GB" dirty="0"/>
          </a:p>
          <a:p>
            <a:pPr algn="just"/>
            <a:r>
              <a:rPr lang="en-PL"/>
              <a:t>We’ll use only FV0</a:t>
            </a:r>
            <a:endParaRPr lang="en-PL" dirty="0"/>
          </a:p>
        </p:txBody>
      </p:sp>
      <p:sp>
        <p:nvSpPr>
          <p:cNvPr id="4" name="Date Placeholder 3">
            <a:extLst>
              <a:ext uri="{FF2B5EF4-FFF2-40B4-BE49-F238E27FC236}">
                <a16:creationId xmlns:a16="http://schemas.microsoft.com/office/drawing/2014/main" id="{EC627FBA-988B-A4C2-E4C6-CFF6A1A8ABCF}"/>
              </a:ext>
            </a:extLst>
          </p:cNvPr>
          <p:cNvSpPr>
            <a:spLocks noGrp="1"/>
          </p:cNvSpPr>
          <p:nvPr>
            <p:ph type="dt" sz="half" idx="10"/>
          </p:nvPr>
        </p:nvSpPr>
        <p:spPr/>
        <p:txBody>
          <a:bodyPr/>
          <a:lstStyle/>
          <a:p>
            <a:r>
              <a:rPr lang="fr-FR"/>
              <a:t>22.11.2024</a:t>
            </a:r>
            <a:endParaRPr lang="en-PL"/>
          </a:p>
        </p:txBody>
      </p:sp>
      <p:sp>
        <p:nvSpPr>
          <p:cNvPr id="6" name="TextBox 5">
            <a:extLst>
              <a:ext uri="{FF2B5EF4-FFF2-40B4-BE49-F238E27FC236}">
                <a16:creationId xmlns:a16="http://schemas.microsoft.com/office/drawing/2014/main" id="{98A8CD97-98F7-832A-00E0-2DA0B7C195EE}"/>
              </a:ext>
            </a:extLst>
          </p:cNvPr>
          <p:cNvSpPr txBox="1"/>
          <p:nvPr/>
        </p:nvSpPr>
        <p:spPr>
          <a:xfrm>
            <a:off x="6469864" y="4719520"/>
            <a:ext cx="1633781" cy="369332"/>
          </a:xfrm>
          <a:prstGeom prst="rect">
            <a:avLst/>
          </a:prstGeom>
          <a:noFill/>
        </p:spPr>
        <p:txBody>
          <a:bodyPr wrap="none" rtlCol="0">
            <a:spAutoFit/>
          </a:bodyPr>
          <a:lstStyle/>
          <a:p>
            <a:r>
              <a:rPr lang="en-GB" dirty="0"/>
              <a:t>Monika </a:t>
            </a:r>
            <a:r>
              <a:rPr lang="en-GB" dirty="0" err="1"/>
              <a:t>Kutyla</a:t>
            </a:r>
            <a:endParaRPr lang="en-FR" dirty="0"/>
          </a:p>
        </p:txBody>
      </p:sp>
      <p:sp>
        <p:nvSpPr>
          <p:cNvPr id="7" name="Footer Placeholder 2">
            <a:extLst>
              <a:ext uri="{FF2B5EF4-FFF2-40B4-BE49-F238E27FC236}">
                <a16:creationId xmlns:a16="http://schemas.microsoft.com/office/drawing/2014/main" id="{77560EEA-3DCD-0FC8-A19F-4811B961212C}"/>
              </a:ext>
            </a:extLst>
          </p:cNvPr>
          <p:cNvSpPr>
            <a:spLocks noGrp="1"/>
          </p:cNvSpPr>
          <p:nvPr>
            <p:ph type="ftr" sz="quarter" idx="11"/>
          </p:nvPr>
        </p:nvSpPr>
        <p:spPr>
          <a:xfrm>
            <a:off x="1099118" y="4767267"/>
            <a:ext cx="6857811" cy="273844"/>
          </a:xfrm>
        </p:spPr>
        <p:txBody>
          <a:bodyPr/>
          <a:lstStyle/>
          <a:p>
            <a:r>
              <a:rPr lang="en-US">
                <a:latin typeface="Arial"/>
              </a:rPr>
              <a:t>YETS planning meeting - A.Tauro</a:t>
            </a:r>
            <a:endParaRPr lang="en-US" dirty="0">
              <a:latin typeface="Arial"/>
            </a:endParaRPr>
          </a:p>
        </p:txBody>
      </p:sp>
      <p:grpSp>
        <p:nvGrpSpPr>
          <p:cNvPr id="8" name="Group 7">
            <a:extLst>
              <a:ext uri="{FF2B5EF4-FFF2-40B4-BE49-F238E27FC236}">
                <a16:creationId xmlns:a16="http://schemas.microsoft.com/office/drawing/2014/main" id="{2B8ECC2C-1451-E342-5491-F167F7BF9A2B}"/>
              </a:ext>
            </a:extLst>
          </p:cNvPr>
          <p:cNvGrpSpPr>
            <a:grpSpLocks noChangeAspect="1"/>
          </p:cNvGrpSpPr>
          <p:nvPr/>
        </p:nvGrpSpPr>
        <p:grpSpPr>
          <a:xfrm>
            <a:off x="3329961" y="3178885"/>
            <a:ext cx="4991901" cy="1350578"/>
            <a:chOff x="-20382" y="2041186"/>
            <a:chExt cx="9210981" cy="2492066"/>
          </a:xfrm>
        </p:grpSpPr>
        <p:pic>
          <p:nvPicPr>
            <p:cNvPr id="9" name="Picture 8" descr="A close-up of a computer&#10;&#10;Description automatically generated">
              <a:extLst>
                <a:ext uri="{FF2B5EF4-FFF2-40B4-BE49-F238E27FC236}">
                  <a16:creationId xmlns:a16="http://schemas.microsoft.com/office/drawing/2014/main" id="{272CE967-F0BC-C589-4F2A-F95677BFB7F3}"/>
                </a:ext>
              </a:extLst>
            </p:cNvPr>
            <p:cNvPicPr>
              <a:picLocks noChangeAspect="1"/>
            </p:cNvPicPr>
            <p:nvPr/>
          </p:nvPicPr>
          <p:blipFill>
            <a:blip r:embed="rId2"/>
            <a:stretch>
              <a:fillRect/>
            </a:stretch>
          </p:blipFill>
          <p:spPr>
            <a:xfrm>
              <a:off x="1" y="2130665"/>
              <a:ext cx="2587692" cy="1940769"/>
            </a:xfrm>
            <a:prstGeom prst="rect">
              <a:avLst/>
            </a:prstGeom>
          </p:spPr>
        </p:pic>
        <p:pic>
          <p:nvPicPr>
            <p:cNvPr id="10" name="Рисунок 12">
              <a:extLst>
                <a:ext uri="{FF2B5EF4-FFF2-40B4-BE49-F238E27FC236}">
                  <a16:creationId xmlns:a16="http://schemas.microsoft.com/office/drawing/2014/main" id="{5008A6A4-746A-B13C-E678-43F3FFD60E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28833" y="2180036"/>
              <a:ext cx="2057951" cy="1780383"/>
            </a:xfrm>
            <a:prstGeom prst="rect">
              <a:avLst/>
            </a:prstGeom>
            <a:effectLst>
              <a:outerShdw blurRad="152400" dist="38100" dir="2700000" algn="tl" rotWithShape="0">
                <a:prstClr val="black">
                  <a:alpha val="40000"/>
                </a:prstClr>
              </a:outerShdw>
            </a:effectLst>
          </p:spPr>
        </p:pic>
        <p:grpSp>
          <p:nvGrpSpPr>
            <p:cNvPr id="11" name="Group 10">
              <a:extLst>
                <a:ext uri="{FF2B5EF4-FFF2-40B4-BE49-F238E27FC236}">
                  <a16:creationId xmlns:a16="http://schemas.microsoft.com/office/drawing/2014/main" id="{8A231866-57DC-D155-FDBC-F2B13912B21C}"/>
                </a:ext>
              </a:extLst>
            </p:cNvPr>
            <p:cNvGrpSpPr/>
            <p:nvPr/>
          </p:nvGrpSpPr>
          <p:grpSpPr>
            <a:xfrm>
              <a:off x="-20382" y="2041186"/>
              <a:ext cx="9210981" cy="2492066"/>
              <a:chOff x="-20382" y="2041186"/>
              <a:chExt cx="9210981" cy="2492066"/>
            </a:xfrm>
          </p:grpSpPr>
          <p:pic>
            <p:nvPicPr>
              <p:cNvPr id="12" name="Picture 11" descr="A close-up of a machine&#10;&#10;Description automatically generated">
                <a:extLst>
                  <a:ext uri="{FF2B5EF4-FFF2-40B4-BE49-F238E27FC236}">
                    <a16:creationId xmlns:a16="http://schemas.microsoft.com/office/drawing/2014/main" id="{978CD099-3375-DB0F-3219-9EA710DB2387}"/>
                  </a:ext>
                </a:extLst>
              </p:cNvPr>
              <p:cNvPicPr>
                <a:picLocks noChangeAspect="1"/>
              </p:cNvPicPr>
              <p:nvPr/>
            </p:nvPicPr>
            <p:blipFill>
              <a:blip r:embed="rId4"/>
              <a:stretch>
                <a:fillRect/>
              </a:stretch>
            </p:blipFill>
            <p:spPr>
              <a:xfrm>
                <a:off x="3065936" y="2516694"/>
                <a:ext cx="3231159" cy="1543354"/>
              </a:xfrm>
              <a:prstGeom prst="rect">
                <a:avLst/>
              </a:prstGeom>
            </p:spPr>
          </p:pic>
          <p:sp>
            <p:nvSpPr>
              <p:cNvPr id="13" name="TextBox 12">
                <a:extLst>
                  <a:ext uri="{FF2B5EF4-FFF2-40B4-BE49-F238E27FC236}">
                    <a16:creationId xmlns:a16="http://schemas.microsoft.com/office/drawing/2014/main" id="{D428C009-E6A7-CFC0-3C48-4BF05A9FD6CB}"/>
                  </a:ext>
                </a:extLst>
              </p:cNvPr>
              <p:cNvSpPr txBox="1"/>
              <p:nvPr/>
            </p:nvSpPr>
            <p:spPr>
              <a:xfrm>
                <a:off x="70339" y="4233170"/>
                <a:ext cx="492443" cy="300082"/>
              </a:xfrm>
              <a:prstGeom prst="rect">
                <a:avLst/>
              </a:prstGeom>
              <a:noFill/>
            </p:spPr>
            <p:txBody>
              <a:bodyPr wrap="none" rtlCol="0">
                <a:spAutoFit/>
              </a:bodyPr>
              <a:lstStyle/>
              <a:p>
                <a:r>
                  <a:rPr lang="en-PL" sz="1350" dirty="0"/>
                  <a:t>FT0</a:t>
                </a:r>
              </a:p>
            </p:txBody>
          </p:sp>
          <p:sp>
            <p:nvSpPr>
              <p:cNvPr id="14" name="TextBox 13">
                <a:extLst>
                  <a:ext uri="{FF2B5EF4-FFF2-40B4-BE49-F238E27FC236}">
                    <a16:creationId xmlns:a16="http://schemas.microsoft.com/office/drawing/2014/main" id="{4E8876CB-0BA8-4DFB-3F38-1344AB3F9396}"/>
                  </a:ext>
                </a:extLst>
              </p:cNvPr>
              <p:cNvSpPr txBox="1"/>
              <p:nvPr/>
            </p:nvSpPr>
            <p:spPr>
              <a:xfrm>
                <a:off x="3314589" y="4233170"/>
                <a:ext cx="502061" cy="300082"/>
              </a:xfrm>
              <a:prstGeom prst="rect">
                <a:avLst/>
              </a:prstGeom>
              <a:noFill/>
            </p:spPr>
            <p:txBody>
              <a:bodyPr wrap="none" rtlCol="0">
                <a:spAutoFit/>
              </a:bodyPr>
              <a:lstStyle/>
              <a:p>
                <a:r>
                  <a:rPr lang="en-PL" sz="1350" dirty="0"/>
                  <a:t>FV0</a:t>
                </a:r>
              </a:p>
            </p:txBody>
          </p:sp>
          <p:sp>
            <p:nvSpPr>
              <p:cNvPr id="15" name="TextBox 14">
                <a:extLst>
                  <a:ext uri="{FF2B5EF4-FFF2-40B4-BE49-F238E27FC236}">
                    <a16:creationId xmlns:a16="http://schemas.microsoft.com/office/drawing/2014/main" id="{90DA98C0-BA27-929E-F75F-B0621AD959CD}"/>
                  </a:ext>
                </a:extLst>
              </p:cNvPr>
              <p:cNvSpPr txBox="1"/>
              <p:nvPr/>
            </p:nvSpPr>
            <p:spPr>
              <a:xfrm>
                <a:off x="6626645" y="4233170"/>
                <a:ext cx="540533" cy="300082"/>
              </a:xfrm>
              <a:prstGeom prst="rect">
                <a:avLst/>
              </a:prstGeom>
              <a:noFill/>
            </p:spPr>
            <p:txBody>
              <a:bodyPr wrap="none" rtlCol="0">
                <a:spAutoFit/>
              </a:bodyPr>
              <a:lstStyle/>
              <a:p>
                <a:r>
                  <a:rPr lang="en-PL" sz="1350" dirty="0"/>
                  <a:t>FDD</a:t>
                </a:r>
              </a:p>
            </p:txBody>
          </p:sp>
          <p:sp>
            <p:nvSpPr>
              <p:cNvPr id="16" name="Rectangle 15">
                <a:extLst>
                  <a:ext uri="{FF2B5EF4-FFF2-40B4-BE49-F238E27FC236}">
                    <a16:creationId xmlns:a16="http://schemas.microsoft.com/office/drawing/2014/main" id="{EC6BB74C-4C54-56C0-9E9E-650FE7C66990}"/>
                  </a:ext>
                </a:extLst>
              </p:cNvPr>
              <p:cNvSpPr/>
              <p:nvPr/>
            </p:nvSpPr>
            <p:spPr>
              <a:xfrm>
                <a:off x="-20382" y="2041186"/>
                <a:ext cx="2844800" cy="2119727"/>
              </a:xfrm>
              <a:prstGeom prst="rect">
                <a:avLst/>
              </a:prstGeom>
              <a:solidFill>
                <a:schemeClr val="bg1">
                  <a:alpha val="69125"/>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PL" sz="1350"/>
              </a:p>
            </p:txBody>
          </p:sp>
          <p:sp>
            <p:nvSpPr>
              <p:cNvPr id="17" name="Rectangle 16">
                <a:extLst>
                  <a:ext uri="{FF2B5EF4-FFF2-40B4-BE49-F238E27FC236}">
                    <a16:creationId xmlns:a16="http://schemas.microsoft.com/office/drawing/2014/main" id="{2DFC84D5-7AE6-5D5F-BE2B-615449281657}"/>
                  </a:ext>
                </a:extLst>
              </p:cNvPr>
              <p:cNvSpPr/>
              <p:nvPr/>
            </p:nvSpPr>
            <p:spPr>
              <a:xfrm>
                <a:off x="6345799" y="2153782"/>
                <a:ext cx="2844800" cy="2119727"/>
              </a:xfrm>
              <a:prstGeom prst="rect">
                <a:avLst/>
              </a:prstGeom>
              <a:solidFill>
                <a:schemeClr val="bg1">
                  <a:alpha val="69125"/>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PL" sz="1350" dirty="0"/>
              </a:p>
            </p:txBody>
          </p:sp>
        </p:grpSp>
      </p:grpSp>
      <p:sp>
        <p:nvSpPr>
          <p:cNvPr id="18" name="Down Arrow 17">
            <a:extLst>
              <a:ext uri="{FF2B5EF4-FFF2-40B4-BE49-F238E27FC236}">
                <a16:creationId xmlns:a16="http://schemas.microsoft.com/office/drawing/2014/main" id="{F1202C50-BA22-2462-9A14-80EB5BC540BB}"/>
              </a:ext>
            </a:extLst>
          </p:cNvPr>
          <p:cNvSpPr/>
          <p:nvPr/>
        </p:nvSpPr>
        <p:spPr>
          <a:xfrm rot="2640000">
            <a:off x="5997769" y="2395012"/>
            <a:ext cx="279103" cy="95429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PL" sz="1350"/>
          </a:p>
        </p:txBody>
      </p:sp>
      <p:sp>
        <p:nvSpPr>
          <p:cNvPr id="19" name="TextBox 18">
            <a:extLst>
              <a:ext uri="{FF2B5EF4-FFF2-40B4-BE49-F238E27FC236}">
                <a16:creationId xmlns:a16="http://schemas.microsoft.com/office/drawing/2014/main" id="{1FA2F192-6F78-6200-E159-48A3BC580EDC}"/>
              </a:ext>
            </a:extLst>
          </p:cNvPr>
          <p:cNvSpPr txBox="1"/>
          <p:nvPr/>
        </p:nvSpPr>
        <p:spPr>
          <a:xfrm>
            <a:off x="6618557" y="2166939"/>
            <a:ext cx="1806549" cy="73866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214313" indent="-214313">
              <a:buFont typeface="Arial" panose="020B0604020202020204" pitchFamily="34" charset="0"/>
              <a:buChar char="•"/>
            </a:pPr>
            <a:r>
              <a:rPr lang="en-PL" sz="1400" dirty="0"/>
              <a:t>Not main trigger;</a:t>
            </a:r>
          </a:p>
          <a:p>
            <a:pPr marL="214313" indent="-214313">
              <a:buFont typeface="Arial" panose="020B0604020202020204" pitchFamily="34" charset="0"/>
              <a:buChar char="•"/>
            </a:pPr>
            <a:r>
              <a:rPr lang="en-PL" sz="1400" dirty="0"/>
              <a:t>Working properly;</a:t>
            </a:r>
          </a:p>
          <a:p>
            <a:pPr marL="214313" indent="-214313">
              <a:buFont typeface="Arial" panose="020B0604020202020204" pitchFamily="34" charset="0"/>
              <a:buChar char="•"/>
            </a:pPr>
            <a:r>
              <a:rPr lang="en-PL" sz="1400" dirty="0"/>
              <a:t>Good for test;</a:t>
            </a:r>
          </a:p>
        </p:txBody>
      </p:sp>
    </p:spTree>
    <p:extLst>
      <p:ext uri="{BB962C8B-B14F-4D97-AF65-F5344CB8AC3E}">
        <p14:creationId xmlns:p14="http://schemas.microsoft.com/office/powerpoint/2010/main" val="29044073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5A9B4-3D95-EE20-FC48-D444276073DB}"/>
              </a:ext>
            </a:extLst>
          </p:cNvPr>
          <p:cNvSpPr>
            <a:spLocks noGrp="1"/>
          </p:cNvSpPr>
          <p:nvPr>
            <p:ph type="title"/>
          </p:nvPr>
        </p:nvSpPr>
        <p:spPr/>
        <p:txBody>
          <a:bodyPr/>
          <a:lstStyle/>
          <a:p>
            <a:r>
              <a:rPr lang="en-FR" dirty="0"/>
              <a:t>MCH</a:t>
            </a:r>
          </a:p>
        </p:txBody>
      </p:sp>
      <p:sp>
        <p:nvSpPr>
          <p:cNvPr id="3" name="Footer Placeholder 2">
            <a:extLst>
              <a:ext uri="{FF2B5EF4-FFF2-40B4-BE49-F238E27FC236}">
                <a16:creationId xmlns:a16="http://schemas.microsoft.com/office/drawing/2014/main" id="{10CFB22C-3547-935C-4254-561A73F7841C}"/>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C4143CC2-0C69-5985-A387-BED724487BD6}"/>
              </a:ext>
            </a:extLst>
          </p:cNvPr>
          <p:cNvSpPr>
            <a:spLocks noGrp="1"/>
          </p:cNvSpPr>
          <p:nvPr>
            <p:ph type="sldNum" sz="quarter" idx="12"/>
          </p:nvPr>
        </p:nvSpPr>
        <p:spPr/>
        <p:txBody>
          <a:bodyPr/>
          <a:lstStyle/>
          <a:p>
            <a:fld id="{8D6C380F-326D-3C40-9EE7-7FBAB0953422}" type="slidenum">
              <a:rPr lang="en-US" smtClean="0">
                <a:latin typeface="Arial"/>
              </a:rPr>
              <a:pPr/>
              <a:t>19</a:t>
            </a:fld>
            <a:endParaRPr lang="en-US">
              <a:latin typeface="Arial"/>
            </a:endParaRPr>
          </a:p>
        </p:txBody>
      </p:sp>
      <p:sp>
        <p:nvSpPr>
          <p:cNvPr id="5" name="Content Placeholder 4">
            <a:extLst>
              <a:ext uri="{FF2B5EF4-FFF2-40B4-BE49-F238E27FC236}">
                <a16:creationId xmlns:a16="http://schemas.microsoft.com/office/drawing/2014/main" id="{6038F323-E363-5398-FF45-25D5AB5304F3}"/>
              </a:ext>
            </a:extLst>
          </p:cNvPr>
          <p:cNvSpPr>
            <a:spLocks noGrp="1"/>
          </p:cNvSpPr>
          <p:nvPr>
            <p:ph sz="quarter" idx="13"/>
          </p:nvPr>
        </p:nvSpPr>
        <p:spPr/>
        <p:txBody>
          <a:bodyPr/>
          <a:lstStyle/>
          <a:p>
            <a:r>
              <a:rPr lang="en-FR" dirty="0"/>
              <a:t>Activities resuming in January</a:t>
            </a:r>
          </a:p>
        </p:txBody>
      </p:sp>
      <p:sp>
        <p:nvSpPr>
          <p:cNvPr id="6" name="Date Placeholder 5">
            <a:extLst>
              <a:ext uri="{FF2B5EF4-FFF2-40B4-BE49-F238E27FC236}">
                <a16:creationId xmlns:a16="http://schemas.microsoft.com/office/drawing/2014/main" id="{71C7CA8E-6CC2-CCD4-1851-10F858739020}"/>
              </a:ext>
            </a:extLst>
          </p:cNvPr>
          <p:cNvSpPr>
            <a:spLocks noGrp="1"/>
          </p:cNvSpPr>
          <p:nvPr>
            <p:ph type="dt" sz="half" idx="10"/>
          </p:nvPr>
        </p:nvSpPr>
        <p:spPr/>
        <p:txBody>
          <a:bodyPr/>
          <a:lstStyle/>
          <a:p>
            <a:r>
              <a:rPr lang="fr-FR"/>
              <a:t>22.11.2024</a:t>
            </a:r>
            <a:endParaRPr lang="en-US" dirty="0"/>
          </a:p>
        </p:txBody>
      </p:sp>
    </p:spTree>
    <p:extLst>
      <p:ext uri="{BB962C8B-B14F-4D97-AF65-F5344CB8AC3E}">
        <p14:creationId xmlns:p14="http://schemas.microsoft.com/office/powerpoint/2010/main" val="26967907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697EB-0E0A-AA82-373F-B466EDA0EC33}"/>
              </a:ext>
            </a:extLst>
          </p:cNvPr>
          <p:cNvSpPr>
            <a:spLocks noGrp="1"/>
          </p:cNvSpPr>
          <p:nvPr>
            <p:ph type="title"/>
          </p:nvPr>
        </p:nvSpPr>
        <p:spPr/>
        <p:txBody>
          <a:bodyPr/>
          <a:lstStyle/>
          <a:p>
            <a:r>
              <a:rPr lang="en-FR" sz="2400" dirty="0"/>
              <a:t>EYETS 2024-25</a:t>
            </a:r>
          </a:p>
        </p:txBody>
      </p:sp>
      <p:sp>
        <p:nvSpPr>
          <p:cNvPr id="3" name="Footer Placeholder 2">
            <a:extLst>
              <a:ext uri="{FF2B5EF4-FFF2-40B4-BE49-F238E27FC236}">
                <a16:creationId xmlns:a16="http://schemas.microsoft.com/office/drawing/2014/main" id="{CCC0438F-0C35-62CB-A61F-F9AA17276B1D}"/>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A79DD920-DD84-D4AB-6081-6819DECF4772}"/>
              </a:ext>
            </a:extLst>
          </p:cNvPr>
          <p:cNvSpPr>
            <a:spLocks noGrp="1"/>
          </p:cNvSpPr>
          <p:nvPr>
            <p:ph type="sldNum" sz="quarter" idx="12"/>
          </p:nvPr>
        </p:nvSpPr>
        <p:spPr/>
        <p:txBody>
          <a:bodyPr/>
          <a:lstStyle/>
          <a:p>
            <a:fld id="{8D6C380F-326D-3C40-9EE7-7FBAB0953422}" type="slidenum">
              <a:rPr lang="en-US" smtClean="0">
                <a:latin typeface="Arial"/>
              </a:rPr>
              <a:pPr/>
              <a:t>2</a:t>
            </a:fld>
            <a:endParaRPr lang="en-US">
              <a:latin typeface="Arial"/>
            </a:endParaRPr>
          </a:p>
        </p:txBody>
      </p:sp>
      <p:sp>
        <p:nvSpPr>
          <p:cNvPr id="5" name="Content Placeholder 4">
            <a:extLst>
              <a:ext uri="{FF2B5EF4-FFF2-40B4-BE49-F238E27FC236}">
                <a16:creationId xmlns:a16="http://schemas.microsoft.com/office/drawing/2014/main" id="{F40763BC-9E82-EFA7-033F-2250CDFB4E47}"/>
              </a:ext>
            </a:extLst>
          </p:cNvPr>
          <p:cNvSpPr>
            <a:spLocks noGrp="1"/>
          </p:cNvSpPr>
          <p:nvPr>
            <p:ph sz="quarter" idx="13"/>
          </p:nvPr>
        </p:nvSpPr>
        <p:spPr/>
        <p:txBody>
          <a:bodyPr>
            <a:normAutofit fontScale="92500" lnSpcReduction="20000"/>
          </a:bodyPr>
          <a:lstStyle/>
          <a:p>
            <a:pPr>
              <a:buClrTx/>
            </a:pPr>
            <a:r>
              <a:rPr lang="en-FR" sz="1400" dirty="0"/>
              <a:t>EYETS from Mon, November 25</a:t>
            </a:r>
            <a:r>
              <a:rPr lang="en-FR" sz="1400" baseline="30000" dirty="0"/>
              <a:t>th</a:t>
            </a:r>
            <a:r>
              <a:rPr lang="en-FR" sz="1400" dirty="0"/>
              <a:t>, 2024 to Fri, April 4</a:t>
            </a:r>
            <a:r>
              <a:rPr lang="en-FR" sz="1400" baseline="30000" dirty="0"/>
              <a:t>th</a:t>
            </a:r>
            <a:r>
              <a:rPr lang="en-FR" sz="1400" dirty="0"/>
              <a:t>, 2025 – </a:t>
            </a:r>
            <a:r>
              <a:rPr lang="en-FR" sz="1400" b="1" dirty="0"/>
              <a:t>19 weeks </a:t>
            </a:r>
            <a:r>
              <a:rPr lang="en-FR" sz="1400" dirty="0"/>
              <a:t>beam to beam</a:t>
            </a:r>
          </a:p>
          <a:p>
            <a:pPr lvl="1">
              <a:buClrTx/>
            </a:pPr>
            <a:r>
              <a:rPr lang="en-FR" sz="1200" dirty="0"/>
              <a:t>Access starts, in </a:t>
            </a:r>
            <a:r>
              <a:rPr lang="en-FR" sz="1200" dirty="0">
                <a:solidFill>
                  <a:srgbClr val="018000"/>
                </a:solidFill>
              </a:rPr>
              <a:t>General mode</a:t>
            </a:r>
            <a:r>
              <a:rPr lang="en-FR" sz="1200" dirty="0"/>
              <a:t>, on Monday 25.11 at 9:00, after the RP search (Klaus)</a:t>
            </a:r>
          </a:p>
          <a:p>
            <a:pPr lvl="1">
              <a:buClrTx/>
            </a:pPr>
            <a:r>
              <a:rPr lang="en-FR" sz="1200" dirty="0"/>
              <a:t>Cavern access stops on Tue, April 1</a:t>
            </a:r>
            <a:r>
              <a:rPr lang="en-FR" sz="1200" baseline="30000" dirty="0"/>
              <a:t>st</a:t>
            </a:r>
          </a:p>
          <a:p>
            <a:pPr lvl="1">
              <a:buClrTx/>
            </a:pPr>
            <a:r>
              <a:rPr lang="en-FR" sz="1200" dirty="0"/>
              <a:t>Start beam commissioning on Sat, April 5</a:t>
            </a:r>
            <a:r>
              <a:rPr lang="en-FR" sz="1200" baseline="30000" dirty="0"/>
              <a:t>th</a:t>
            </a:r>
          </a:p>
          <a:p>
            <a:pPr>
              <a:buClrTx/>
            </a:pPr>
            <a:endParaRPr lang="en-FR" sz="1400" dirty="0"/>
          </a:p>
          <a:p>
            <a:pPr>
              <a:buClrTx/>
            </a:pPr>
            <a:r>
              <a:rPr lang="en-FR" sz="1400" dirty="0"/>
              <a:t>Standard </a:t>
            </a:r>
            <a:r>
              <a:rPr lang="en-FR" sz="1400" b="1" dirty="0"/>
              <a:t>maintenance </a:t>
            </a:r>
            <a:r>
              <a:rPr lang="en-FR" sz="1400" dirty="0"/>
              <a:t>of P2 services and infrastructure:</a:t>
            </a:r>
          </a:p>
          <a:p>
            <a:pPr lvl="1">
              <a:buClrTx/>
            </a:pPr>
            <a:r>
              <a:rPr lang="en-FR" sz="1200" dirty="0"/>
              <a:t>Cooling &amp; ventilation maintenance from 3 to 21 February </a:t>
            </a:r>
            <a:r>
              <a:rPr lang="en-FR" sz="1200" dirty="0">
                <a:sym typeface="Wingdings" pitchFamily="2" charset="2"/>
              </a:rPr>
              <a:t> </a:t>
            </a:r>
            <a:r>
              <a:rPr lang="en-FR" sz="1200" b="1" dirty="0">
                <a:sym typeface="Wingdings" pitchFamily="2" charset="2"/>
              </a:rPr>
              <a:t>cooling perturbations, one-day complete cooling stop</a:t>
            </a:r>
            <a:endParaRPr lang="en-FR" sz="1200" b="1" dirty="0">
              <a:solidFill>
                <a:schemeClr val="tx1"/>
              </a:solidFill>
            </a:endParaRPr>
          </a:p>
          <a:p>
            <a:pPr lvl="1">
              <a:buClrTx/>
            </a:pPr>
            <a:r>
              <a:rPr lang="en-FR" sz="1200" dirty="0"/>
              <a:t>Electricity:</a:t>
            </a:r>
            <a:r>
              <a:rPr lang="en-FR" sz="1200" dirty="0">
                <a:sym typeface="Wingdings" pitchFamily="2" charset="2"/>
              </a:rPr>
              <a:t> test arrets-d’urgence </a:t>
            </a:r>
            <a:r>
              <a:rPr lang="en-FR" sz="1200" dirty="0">
                <a:solidFill>
                  <a:schemeClr val="tx1"/>
                </a:solidFill>
                <a:sym typeface="Wingdings" pitchFamily="2" charset="2"/>
              </a:rPr>
              <a:t>(AUG) on February 4</a:t>
            </a:r>
            <a:r>
              <a:rPr lang="en-FR" sz="1200" baseline="30000" dirty="0">
                <a:solidFill>
                  <a:schemeClr val="tx1"/>
                </a:solidFill>
                <a:sym typeface="Wingdings" pitchFamily="2" charset="2"/>
              </a:rPr>
              <a:t>th</a:t>
            </a:r>
            <a:r>
              <a:rPr lang="en-FR" sz="1200" dirty="0">
                <a:solidFill>
                  <a:schemeClr val="tx1"/>
                </a:solidFill>
                <a:sym typeface="Wingdings" pitchFamily="2" charset="2"/>
              </a:rPr>
              <a:t>  </a:t>
            </a:r>
            <a:r>
              <a:rPr lang="en-FR" sz="1200" b="1" dirty="0">
                <a:solidFill>
                  <a:schemeClr val="tx1"/>
                </a:solidFill>
                <a:sym typeface="Wingdings" pitchFamily="2" charset="2"/>
              </a:rPr>
              <a:t>power cut of nearly every systems at P2, no access onsite</a:t>
            </a:r>
            <a:endParaRPr lang="en-GB" sz="1200" b="1" dirty="0">
              <a:solidFill>
                <a:schemeClr val="tx1"/>
              </a:solidFill>
              <a:sym typeface="Wingdings" pitchFamily="2" charset="2"/>
            </a:endParaRPr>
          </a:p>
          <a:p>
            <a:pPr lvl="1">
              <a:buClrTx/>
            </a:pPr>
            <a:r>
              <a:rPr lang="en-FR" sz="1200" dirty="0">
                <a:solidFill>
                  <a:schemeClr val="tx1"/>
                </a:solidFill>
              </a:rPr>
              <a:t>Test of safety, gas &amp; fire detection systems </a:t>
            </a:r>
            <a:r>
              <a:rPr lang="en-FR" sz="1200" dirty="0">
                <a:solidFill>
                  <a:schemeClr val="tx1"/>
                </a:solidFill>
                <a:sym typeface="Wingdings" pitchFamily="2" charset="2"/>
              </a:rPr>
              <a:t> </a:t>
            </a:r>
            <a:r>
              <a:rPr lang="en-FR" sz="1200" b="1" dirty="0">
                <a:solidFill>
                  <a:schemeClr val="tx1"/>
                </a:solidFill>
                <a:sym typeface="Wingdings" pitchFamily="2" charset="2"/>
              </a:rPr>
              <a:t>alarms will be triggered, access perturbations</a:t>
            </a:r>
            <a:endParaRPr lang="en-FR" sz="1200" b="1" dirty="0">
              <a:solidFill>
                <a:schemeClr val="tx1"/>
              </a:solidFill>
            </a:endParaRPr>
          </a:p>
          <a:p>
            <a:pPr lvl="1">
              <a:buClrTx/>
            </a:pPr>
            <a:endParaRPr lang="en-FR" sz="1200" dirty="0"/>
          </a:p>
          <a:p>
            <a:pPr>
              <a:buClrTx/>
            </a:pPr>
            <a:r>
              <a:rPr lang="en-FR" sz="1400" dirty="0"/>
              <a:t>We do not plan to open the </a:t>
            </a:r>
            <a:r>
              <a:rPr lang="en-FR" sz="1400" b="1" dirty="0"/>
              <a:t>L3 doors</a:t>
            </a:r>
            <a:r>
              <a:rPr lang="en-FR" sz="1400" dirty="0"/>
              <a:t>.</a:t>
            </a:r>
          </a:p>
          <a:p>
            <a:pPr>
              <a:buClrTx/>
            </a:pPr>
            <a:endParaRPr lang="en-FR" sz="1400" dirty="0"/>
          </a:p>
          <a:p>
            <a:pPr>
              <a:buClrTx/>
            </a:pPr>
            <a:r>
              <a:rPr lang="en-FR" sz="1400" dirty="0"/>
              <a:t>Magnets will be switched-off on November 25</a:t>
            </a:r>
            <a:r>
              <a:rPr lang="en-FR" sz="1400" baseline="30000" dirty="0"/>
              <a:t>th</a:t>
            </a:r>
            <a:r>
              <a:rPr lang="en-FR" dirty="0"/>
              <a:t> as soon a~1h after the beam is dumped (ARC</a:t>
            </a:r>
            <a:r>
              <a:rPr lang="en-FR" dirty="0">
                <a:sym typeface="Wingdings" pitchFamily="2" charset="2"/>
              </a:rPr>
              <a:t>CCC)</a:t>
            </a:r>
          </a:p>
          <a:p>
            <a:pPr lvl="1">
              <a:buClrTx/>
            </a:pPr>
            <a:r>
              <a:rPr lang="en-GB" dirty="0">
                <a:solidFill>
                  <a:schemeClr val="tx1"/>
                </a:solidFill>
                <a:sym typeface="Wingdings" pitchFamily="2" charset="2"/>
              </a:rPr>
              <a:t>Electrical lockout L3 + Dipole power converters (Klaus): Mon 25 November around 10:00</a:t>
            </a:r>
            <a:endParaRPr lang="en-FR" dirty="0"/>
          </a:p>
          <a:p>
            <a:pPr>
              <a:buClrTx/>
            </a:pPr>
            <a:endParaRPr lang="en-FR" sz="1400" dirty="0"/>
          </a:p>
          <a:p>
            <a:pPr>
              <a:buClrTx/>
            </a:pPr>
            <a:r>
              <a:rPr lang="en-FR" sz="1400" b="1" dirty="0">
                <a:solidFill>
                  <a:srgbClr val="018000"/>
                </a:solidFill>
              </a:rPr>
              <a:t>Private visits </a:t>
            </a:r>
            <a:r>
              <a:rPr lang="en-FR" sz="1400" dirty="0">
                <a:solidFill>
                  <a:srgbClr val="018000"/>
                </a:solidFill>
              </a:rPr>
              <a:t>possible from 25 November 2024 (14:00) to 27 March 2025 (12:00)</a:t>
            </a:r>
          </a:p>
          <a:p>
            <a:pPr lvl="1">
              <a:buClrTx/>
            </a:pPr>
            <a:r>
              <a:rPr lang="en-FR" sz="1200" dirty="0"/>
              <a:t>Visitor’s path will be declassified </a:t>
            </a:r>
            <a:r>
              <a:rPr lang="en-FR" sz="1200" dirty="0">
                <a:sym typeface="Wingdings" pitchFamily="2" charset="2"/>
              </a:rPr>
              <a:t> see next slides</a:t>
            </a:r>
            <a:endParaRPr lang="en-FR" dirty="0">
              <a:sym typeface="Wingdings" pitchFamily="2" charset="2"/>
            </a:endParaRPr>
          </a:p>
          <a:p>
            <a:pPr lvl="1">
              <a:buClrTx/>
            </a:pPr>
            <a:r>
              <a:rPr lang="en-GB" sz="1200" dirty="0"/>
              <a:t>The ALICE visitor’s path would become a conventional zone. Nonetheless, we would continue monitoring the number of visitors via IMPACT and PAD access, but no signatures and dose recording would be required anymore.</a:t>
            </a:r>
          </a:p>
          <a:p>
            <a:pPr lvl="1">
              <a:buClrTx/>
            </a:pPr>
            <a:endParaRPr lang="en-FR" sz="1200" dirty="0"/>
          </a:p>
        </p:txBody>
      </p:sp>
      <p:sp>
        <p:nvSpPr>
          <p:cNvPr id="6" name="Date Placeholder 5">
            <a:extLst>
              <a:ext uri="{FF2B5EF4-FFF2-40B4-BE49-F238E27FC236}">
                <a16:creationId xmlns:a16="http://schemas.microsoft.com/office/drawing/2014/main" id="{D6CC7F4F-BDD5-0D16-3495-014DA1CBF817}"/>
              </a:ext>
            </a:extLst>
          </p:cNvPr>
          <p:cNvSpPr>
            <a:spLocks noGrp="1"/>
          </p:cNvSpPr>
          <p:nvPr>
            <p:ph type="dt" sz="half" idx="10"/>
          </p:nvPr>
        </p:nvSpPr>
        <p:spPr/>
        <p:txBody>
          <a:bodyPr/>
          <a:lstStyle/>
          <a:p>
            <a:r>
              <a:rPr lang="fr-FR"/>
              <a:t>22.11.2024</a:t>
            </a:r>
            <a:endParaRPr lang="en-US" dirty="0"/>
          </a:p>
        </p:txBody>
      </p:sp>
    </p:spTree>
    <p:extLst>
      <p:ext uri="{BB962C8B-B14F-4D97-AF65-F5344CB8AC3E}">
        <p14:creationId xmlns:p14="http://schemas.microsoft.com/office/powerpoint/2010/main" val="28382074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3F4732-5BB6-70AC-02A2-7CAF8B9FE2D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C7EE1B-B1C1-0FA1-B7DA-B07421F81741}"/>
              </a:ext>
            </a:extLst>
          </p:cNvPr>
          <p:cNvSpPr>
            <a:spLocks noGrp="1"/>
          </p:cNvSpPr>
          <p:nvPr>
            <p:ph type="title"/>
          </p:nvPr>
        </p:nvSpPr>
        <p:spPr/>
        <p:txBody>
          <a:bodyPr>
            <a:noAutofit/>
          </a:bodyPr>
          <a:lstStyle/>
          <a:p>
            <a:r>
              <a:rPr lang="en-FR" sz="2400" b="1" dirty="0"/>
              <a:t>Other activities</a:t>
            </a:r>
          </a:p>
        </p:txBody>
      </p:sp>
      <p:sp>
        <p:nvSpPr>
          <p:cNvPr id="3" name="Footer Placeholder 2">
            <a:extLst>
              <a:ext uri="{FF2B5EF4-FFF2-40B4-BE49-F238E27FC236}">
                <a16:creationId xmlns:a16="http://schemas.microsoft.com/office/drawing/2014/main" id="{63DBB743-DC96-ACF7-E636-2273EC89372A}"/>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F8AD83C2-EEDF-76F3-0FA0-978A3CE3C624}"/>
              </a:ext>
            </a:extLst>
          </p:cNvPr>
          <p:cNvSpPr>
            <a:spLocks noGrp="1"/>
          </p:cNvSpPr>
          <p:nvPr>
            <p:ph type="sldNum" sz="quarter" idx="12"/>
          </p:nvPr>
        </p:nvSpPr>
        <p:spPr/>
        <p:txBody>
          <a:bodyPr/>
          <a:lstStyle/>
          <a:p>
            <a:fld id="{8D6C380F-326D-3C40-9EE7-7FBAB0953422}" type="slidenum">
              <a:rPr lang="en-US" smtClean="0">
                <a:latin typeface="Arial"/>
              </a:rPr>
              <a:pPr/>
              <a:t>20</a:t>
            </a:fld>
            <a:endParaRPr lang="en-US">
              <a:latin typeface="Arial"/>
            </a:endParaRPr>
          </a:p>
        </p:txBody>
      </p:sp>
      <p:sp>
        <p:nvSpPr>
          <p:cNvPr id="6" name="Date Placeholder 5">
            <a:extLst>
              <a:ext uri="{FF2B5EF4-FFF2-40B4-BE49-F238E27FC236}">
                <a16:creationId xmlns:a16="http://schemas.microsoft.com/office/drawing/2014/main" id="{397413F2-B76E-5909-3BE1-02D157020781}"/>
              </a:ext>
            </a:extLst>
          </p:cNvPr>
          <p:cNvSpPr>
            <a:spLocks noGrp="1"/>
          </p:cNvSpPr>
          <p:nvPr>
            <p:ph type="dt" sz="half" idx="10"/>
          </p:nvPr>
        </p:nvSpPr>
        <p:spPr/>
        <p:txBody>
          <a:bodyPr/>
          <a:lstStyle/>
          <a:p>
            <a:r>
              <a:rPr lang="fr-FR"/>
              <a:t>22.11.2024</a:t>
            </a:r>
            <a:endParaRPr lang="en-US" dirty="0"/>
          </a:p>
        </p:txBody>
      </p:sp>
      <p:sp>
        <p:nvSpPr>
          <p:cNvPr id="7" name="Content Placeholder 6">
            <a:extLst>
              <a:ext uri="{FF2B5EF4-FFF2-40B4-BE49-F238E27FC236}">
                <a16:creationId xmlns:a16="http://schemas.microsoft.com/office/drawing/2014/main" id="{F26F00D8-0D95-9F4D-6FB0-586A6DF828D4}"/>
              </a:ext>
            </a:extLst>
          </p:cNvPr>
          <p:cNvSpPr>
            <a:spLocks noGrp="1"/>
          </p:cNvSpPr>
          <p:nvPr>
            <p:ph sz="quarter" idx="13"/>
          </p:nvPr>
        </p:nvSpPr>
        <p:spPr/>
        <p:txBody>
          <a:bodyPr>
            <a:normAutofit lnSpcReduction="10000"/>
          </a:bodyPr>
          <a:lstStyle/>
          <a:p>
            <a:r>
              <a:rPr lang="en-FR" sz="1600" dirty="0"/>
              <a:t>EN-HE: reinstall batteries on both nacelles (Mon 25 November)</a:t>
            </a:r>
          </a:p>
          <a:p>
            <a:endParaRPr lang="en-FR" sz="1600" dirty="0"/>
          </a:p>
          <a:p>
            <a:r>
              <a:rPr lang="en-FR" sz="1600" dirty="0"/>
              <a:t>HSE-RP: RP sampling on 25.11 </a:t>
            </a:r>
            <a:r>
              <a:rPr lang="en-GB" sz="1600" dirty="0"/>
              <a:t>(TOF, ITS, MFT, TPC, TRD, HMPID)</a:t>
            </a:r>
            <a:endParaRPr lang="en-FR" sz="1600" dirty="0"/>
          </a:p>
          <a:p>
            <a:endParaRPr lang="en-FR" sz="1600" dirty="0"/>
          </a:p>
          <a:p>
            <a:r>
              <a:rPr lang="en-FR" sz="1600" dirty="0"/>
              <a:t>TE-VSC:</a:t>
            </a:r>
          </a:p>
          <a:p>
            <a:pPr lvl="1"/>
            <a:r>
              <a:rPr lang="en-FR" sz="1400" dirty="0"/>
              <a:t>Close manual beampipe valve on Monday, November 25 after 10:00</a:t>
            </a:r>
          </a:p>
          <a:p>
            <a:pPr lvl="1"/>
            <a:r>
              <a:rPr lang="en-FR" sz="1400" dirty="0"/>
              <a:t>Re-open it on Thursday, March 27 AM</a:t>
            </a:r>
          </a:p>
          <a:p>
            <a:pPr lvl="1"/>
            <a:endParaRPr lang="en-FR" sz="1400" dirty="0"/>
          </a:p>
          <a:p>
            <a:r>
              <a:rPr lang="en-GB" sz="1600" dirty="0"/>
              <a:t>HSE-FRS: on February 16</a:t>
            </a:r>
            <a:r>
              <a:rPr lang="en-GB" sz="1600" baseline="30000" dirty="0"/>
              <a:t>th</a:t>
            </a:r>
            <a:r>
              <a:rPr lang="en-GB" sz="1600" dirty="0"/>
              <a:t> &amp; March 9</a:t>
            </a:r>
            <a:r>
              <a:rPr lang="en-GB" sz="1600" baseline="30000" dirty="0"/>
              <a:t>th</a:t>
            </a:r>
            <a:r>
              <a:rPr lang="en-GB" sz="1600" dirty="0"/>
              <a:t> &amp; March 23</a:t>
            </a:r>
            <a:r>
              <a:rPr lang="en-GB" sz="1600" baseline="30000" dirty="0"/>
              <a:t>rd</a:t>
            </a:r>
            <a:r>
              <a:rPr lang="en-GB" sz="1600" dirty="0"/>
              <a:t>, the firefighters will simulate the evacuation of a person injured by electric shock and the spread of a fire in the electrical rack. This exercise will be carried out in collaboration with firefighters from SDIS 01. Red Key required</a:t>
            </a:r>
          </a:p>
          <a:p>
            <a:endParaRPr lang="en-GB" sz="1600" dirty="0"/>
          </a:p>
          <a:p>
            <a:r>
              <a:rPr lang="en-GB" sz="1600" dirty="0"/>
              <a:t>EN-AA: maintenance cavern lift (AS-724): Thursday, December 5</a:t>
            </a:r>
            <a:r>
              <a:rPr lang="en-GB" sz="1600" baseline="30000" dirty="0"/>
              <a:t>th</a:t>
            </a:r>
            <a:r>
              <a:rPr lang="en-GB" sz="1600" dirty="0"/>
              <a:t>, between 6:00 AM and 8:00 AM </a:t>
            </a:r>
            <a:r>
              <a:rPr lang="en-GB" sz="1600" dirty="0">
                <a:sym typeface="Wingdings" pitchFamily="2" charset="2"/>
              </a:rPr>
              <a:t></a:t>
            </a:r>
            <a:r>
              <a:rPr lang="en-GB" sz="1600" dirty="0">
                <a:solidFill>
                  <a:srgbClr val="FF0000"/>
                </a:solidFill>
                <a:sym typeface="Wingdings" pitchFamily="2" charset="2"/>
              </a:rPr>
              <a:t> no access to UX25 cavern</a:t>
            </a:r>
          </a:p>
        </p:txBody>
      </p:sp>
    </p:spTree>
    <p:extLst>
      <p:ext uri="{BB962C8B-B14F-4D97-AF65-F5344CB8AC3E}">
        <p14:creationId xmlns:p14="http://schemas.microsoft.com/office/powerpoint/2010/main" val="22204928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FE0716-10FD-6579-9826-EBB921545BF7}"/>
              </a:ext>
            </a:extLst>
          </p:cNvPr>
          <p:cNvSpPr>
            <a:spLocks noGrp="1"/>
          </p:cNvSpPr>
          <p:nvPr>
            <p:ph type="title"/>
          </p:nvPr>
        </p:nvSpPr>
        <p:spPr/>
        <p:txBody>
          <a:bodyPr>
            <a:noAutofit/>
          </a:bodyPr>
          <a:lstStyle/>
          <a:p>
            <a:r>
              <a:rPr lang="en-FR" sz="2200" dirty="0"/>
              <a:t>Access, </a:t>
            </a:r>
            <a:r>
              <a:rPr lang="en-US" sz="2200" b="1" dirty="0">
                <a:effectLst/>
              </a:rPr>
              <a:t>fire, gas and SNIFFER detection </a:t>
            </a:r>
            <a:r>
              <a:rPr lang="en-US" sz="2200" dirty="0"/>
              <a:t>s</a:t>
            </a:r>
            <a:r>
              <a:rPr lang="en-US" sz="2200" b="1" dirty="0">
                <a:effectLst/>
              </a:rPr>
              <a:t>ystems </a:t>
            </a:r>
            <a:r>
              <a:rPr lang="en-FR" sz="2200" dirty="0"/>
              <a:t>(EN-AA)</a:t>
            </a:r>
          </a:p>
        </p:txBody>
      </p:sp>
      <p:sp>
        <p:nvSpPr>
          <p:cNvPr id="3" name="Footer Placeholder 2">
            <a:extLst>
              <a:ext uri="{FF2B5EF4-FFF2-40B4-BE49-F238E27FC236}">
                <a16:creationId xmlns:a16="http://schemas.microsoft.com/office/drawing/2014/main" id="{606C6B43-F765-0441-AF4F-D2CC4D4A782B}"/>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FEB8F47C-70D1-18E2-1810-0D089A6A2D0D}"/>
              </a:ext>
            </a:extLst>
          </p:cNvPr>
          <p:cNvSpPr>
            <a:spLocks noGrp="1"/>
          </p:cNvSpPr>
          <p:nvPr>
            <p:ph type="sldNum" sz="quarter" idx="12"/>
          </p:nvPr>
        </p:nvSpPr>
        <p:spPr/>
        <p:txBody>
          <a:bodyPr/>
          <a:lstStyle/>
          <a:p>
            <a:fld id="{8D6C380F-326D-3C40-9EE7-7FBAB0953422}" type="slidenum">
              <a:rPr lang="en-US" smtClean="0">
                <a:latin typeface="Arial"/>
              </a:rPr>
              <a:pPr/>
              <a:t>21</a:t>
            </a:fld>
            <a:endParaRPr lang="en-US">
              <a:latin typeface="Arial"/>
            </a:endParaRPr>
          </a:p>
        </p:txBody>
      </p:sp>
      <p:sp>
        <p:nvSpPr>
          <p:cNvPr id="5" name="Content Placeholder 4">
            <a:extLst>
              <a:ext uri="{FF2B5EF4-FFF2-40B4-BE49-F238E27FC236}">
                <a16:creationId xmlns:a16="http://schemas.microsoft.com/office/drawing/2014/main" id="{C1F46E42-9A64-5ECD-42E4-37ABEE5FA39D}"/>
              </a:ext>
            </a:extLst>
          </p:cNvPr>
          <p:cNvSpPr>
            <a:spLocks noGrp="1"/>
          </p:cNvSpPr>
          <p:nvPr>
            <p:ph sz="quarter" idx="13"/>
          </p:nvPr>
        </p:nvSpPr>
        <p:spPr>
          <a:xfrm>
            <a:off x="457207" y="945002"/>
            <a:ext cx="8226425" cy="2002305"/>
          </a:xfrm>
        </p:spPr>
        <p:txBody>
          <a:bodyPr>
            <a:normAutofit fontScale="70000" lnSpcReduction="20000"/>
          </a:bodyPr>
          <a:lstStyle/>
          <a:p>
            <a:pPr>
              <a:buClrTx/>
            </a:pPr>
            <a:r>
              <a:rPr lang="en-GB" sz="1400" b="1" dirty="0"/>
              <a:t>Access system </a:t>
            </a:r>
            <a:r>
              <a:rPr lang="en-GB" sz="1400" dirty="0"/>
              <a:t>preventive maintenance: 3-4 December </a:t>
            </a:r>
            <a:r>
              <a:rPr lang="en-GB" sz="1400" dirty="0">
                <a:sym typeface="Wingdings" pitchFamily="2" charset="2"/>
              </a:rPr>
              <a:t> </a:t>
            </a:r>
            <a:r>
              <a:rPr lang="en-GB" sz="1400" dirty="0"/>
              <a:t>access possible, patrol will be lost</a:t>
            </a:r>
          </a:p>
          <a:p>
            <a:pPr>
              <a:buClrTx/>
            </a:pPr>
            <a:r>
              <a:rPr lang="en-FR" sz="1400" dirty="0"/>
              <a:t>Yearly maintenance </a:t>
            </a:r>
            <a:r>
              <a:rPr lang="en-FR" sz="1400" b="1" dirty="0"/>
              <a:t>red phones</a:t>
            </a:r>
            <a:r>
              <a:rPr lang="en-FR" sz="1400" dirty="0"/>
              <a:t>: 9 December</a:t>
            </a:r>
          </a:p>
          <a:p>
            <a:pPr>
              <a:buClrTx/>
            </a:pPr>
            <a:r>
              <a:rPr lang="en-GB" sz="1400" b="1" dirty="0"/>
              <a:t>Safety test </a:t>
            </a:r>
            <a:r>
              <a:rPr lang="en-GB" sz="1400" dirty="0"/>
              <a:t>(sirens and flashing light): 24 December </a:t>
            </a:r>
            <a:r>
              <a:rPr lang="en-GB" sz="1400" dirty="0">
                <a:sym typeface="Wingdings" pitchFamily="2" charset="2"/>
              </a:rPr>
              <a:t> </a:t>
            </a:r>
            <a:r>
              <a:rPr lang="en-GB" sz="1400" dirty="0">
                <a:solidFill>
                  <a:srgbClr val="FF0000"/>
                </a:solidFill>
                <a:sym typeface="Wingdings" pitchFamily="2" charset="2"/>
              </a:rPr>
              <a:t>no access underground whole day</a:t>
            </a:r>
            <a:endParaRPr lang="en-GB" sz="1400" dirty="0">
              <a:solidFill>
                <a:srgbClr val="FF0000"/>
              </a:solidFill>
            </a:endParaRPr>
          </a:p>
          <a:p>
            <a:pPr>
              <a:buClrTx/>
            </a:pPr>
            <a:r>
              <a:rPr lang="en-GB" sz="1400" b="1" dirty="0"/>
              <a:t>CSAM test: </a:t>
            </a:r>
            <a:r>
              <a:rPr lang="en-GB" sz="1400" dirty="0"/>
              <a:t>3 January from 8:00 to 13:00</a:t>
            </a:r>
            <a:r>
              <a:rPr lang="en-GB" sz="1400" dirty="0">
                <a:sym typeface="Wingdings" pitchFamily="2" charset="2"/>
              </a:rPr>
              <a:t>  </a:t>
            </a:r>
            <a:r>
              <a:rPr lang="en-GB" sz="1400" dirty="0">
                <a:solidFill>
                  <a:srgbClr val="FF0000"/>
                </a:solidFill>
                <a:sym typeface="Wingdings" pitchFamily="2" charset="2"/>
              </a:rPr>
              <a:t>no access underground</a:t>
            </a:r>
            <a:endParaRPr lang="en-FR" sz="1400" dirty="0">
              <a:solidFill>
                <a:srgbClr val="FF0000"/>
              </a:solidFill>
            </a:endParaRPr>
          </a:p>
          <a:p>
            <a:pPr>
              <a:buClrTx/>
            </a:pPr>
            <a:endParaRPr lang="en-FR" sz="1400" b="1" dirty="0">
              <a:solidFill>
                <a:srgbClr val="FF0000"/>
              </a:solidFill>
            </a:endParaRPr>
          </a:p>
          <a:p>
            <a:pPr>
              <a:buClrTx/>
            </a:pPr>
            <a:r>
              <a:rPr lang="en-FR" sz="1400" b="1" dirty="0">
                <a:solidFill>
                  <a:schemeClr val="tx1"/>
                </a:solidFill>
              </a:rPr>
              <a:t>Individual System Test (IST):</a:t>
            </a:r>
            <a:r>
              <a:rPr lang="en-FR" sz="1400" b="1" dirty="0">
                <a:solidFill>
                  <a:srgbClr val="FF0000"/>
                </a:solidFill>
              </a:rPr>
              <a:t> </a:t>
            </a:r>
            <a:r>
              <a:rPr lang="en-GB" sz="1400" b="1" dirty="0">
                <a:solidFill>
                  <a:schemeClr val="tx1"/>
                </a:solidFill>
              </a:rPr>
              <a:t>28</a:t>
            </a:r>
            <a:r>
              <a:rPr lang="en-GB" sz="1400" b="1" baseline="30000" dirty="0">
                <a:solidFill>
                  <a:schemeClr val="tx1"/>
                </a:solidFill>
              </a:rPr>
              <a:t>th</a:t>
            </a:r>
            <a:r>
              <a:rPr lang="en-GB" sz="1400" b="1" dirty="0">
                <a:solidFill>
                  <a:schemeClr val="tx1"/>
                </a:solidFill>
              </a:rPr>
              <a:t> February from 13h to 19h30 and 3</a:t>
            </a:r>
            <a:r>
              <a:rPr lang="en-GB" sz="1400" b="1" baseline="30000" dirty="0">
                <a:solidFill>
                  <a:schemeClr val="tx1"/>
                </a:solidFill>
              </a:rPr>
              <a:t>rd</a:t>
            </a:r>
            <a:r>
              <a:rPr lang="en-GB" sz="1400" b="1" dirty="0">
                <a:solidFill>
                  <a:schemeClr val="tx1"/>
                </a:solidFill>
              </a:rPr>
              <a:t> March from 17h to 19h30</a:t>
            </a:r>
            <a:r>
              <a:rPr lang="en-FR" sz="1400" dirty="0">
                <a:solidFill>
                  <a:schemeClr val="tx1"/>
                </a:solidFill>
              </a:rPr>
              <a:t> </a:t>
            </a:r>
            <a:r>
              <a:rPr lang="en-FR" sz="1400" b="1" dirty="0">
                <a:solidFill>
                  <a:schemeClr val="tx1"/>
                </a:solidFill>
                <a:sym typeface="Wingdings" pitchFamily="2" charset="2"/>
              </a:rPr>
              <a:t> </a:t>
            </a:r>
            <a:r>
              <a:rPr lang="en-GB" sz="1400" b="1" dirty="0">
                <a:solidFill>
                  <a:schemeClr val="tx1"/>
                </a:solidFill>
                <a:sym typeface="Wingdings" pitchFamily="2" charset="2"/>
              </a:rPr>
              <a:t>ALL DOORS must be closed and no emergency green handle pulled (no patrol </a:t>
            </a:r>
            <a:r>
              <a:rPr lang="en-GB" sz="1400" b="1">
                <a:solidFill>
                  <a:schemeClr val="tx1"/>
                </a:solidFill>
                <a:sym typeface="Wingdings" pitchFamily="2" charset="2"/>
              </a:rPr>
              <a:t>needed).</a:t>
            </a:r>
            <a:r>
              <a:rPr lang="en-FR" sz="1400">
                <a:solidFill>
                  <a:srgbClr val="FF0000"/>
                </a:solidFill>
                <a:sym typeface="Wingdings" pitchFamily="2" charset="2"/>
              </a:rPr>
              <a:t> </a:t>
            </a:r>
            <a:r>
              <a:rPr lang="en-FR" sz="1400" dirty="0">
                <a:solidFill>
                  <a:srgbClr val="FF0000"/>
                </a:solidFill>
                <a:sym typeface="Wingdings" pitchFamily="2" charset="2"/>
              </a:rPr>
              <a:t>Underground access will be stopped ~1h before the tests.</a:t>
            </a:r>
          </a:p>
          <a:p>
            <a:pPr>
              <a:buClrTx/>
            </a:pPr>
            <a:endParaRPr lang="en-FR" sz="1400" dirty="0">
              <a:solidFill>
                <a:srgbClr val="FF0000"/>
              </a:solidFill>
              <a:sym typeface="Wingdings" pitchFamily="2" charset="2"/>
            </a:endParaRPr>
          </a:p>
          <a:p>
            <a:pPr>
              <a:buClrTx/>
            </a:pPr>
            <a:r>
              <a:rPr lang="en-FR" sz="1400" b="1" dirty="0">
                <a:solidFill>
                  <a:schemeClr val="tx1"/>
                </a:solidFill>
                <a:sym typeface="Wingdings" pitchFamily="2" charset="2"/>
              </a:rPr>
              <a:t>Beam Imminent Warning (BIW) test:</a:t>
            </a:r>
            <a:r>
              <a:rPr lang="en-FR" sz="1400" dirty="0">
                <a:solidFill>
                  <a:schemeClr val="tx1"/>
                </a:solidFill>
                <a:sym typeface="Wingdings" pitchFamily="2" charset="2"/>
              </a:rPr>
              <a:t> </a:t>
            </a:r>
            <a:r>
              <a:rPr lang="en-GB" sz="1400" dirty="0">
                <a:solidFill>
                  <a:schemeClr val="tx1"/>
                </a:solidFill>
              </a:rPr>
              <a:t>28</a:t>
            </a:r>
            <a:r>
              <a:rPr lang="en-GB" sz="1400" baseline="30000" dirty="0">
                <a:solidFill>
                  <a:schemeClr val="tx1"/>
                </a:solidFill>
              </a:rPr>
              <a:t>th</a:t>
            </a:r>
            <a:r>
              <a:rPr lang="en-GB" sz="1400" dirty="0">
                <a:solidFill>
                  <a:schemeClr val="tx1"/>
                </a:solidFill>
              </a:rPr>
              <a:t> February, in the shadow of IST test</a:t>
            </a:r>
            <a:endParaRPr lang="en-FR" sz="1400" dirty="0">
              <a:solidFill>
                <a:schemeClr val="tx1"/>
              </a:solidFill>
            </a:endParaRPr>
          </a:p>
          <a:p>
            <a:pPr>
              <a:buClrTx/>
            </a:pPr>
            <a:endParaRPr lang="en-FR" sz="1400" b="1" dirty="0">
              <a:solidFill>
                <a:srgbClr val="FF0000"/>
              </a:solidFill>
            </a:endParaRPr>
          </a:p>
          <a:p>
            <a:pPr>
              <a:buClrTx/>
            </a:pPr>
            <a:r>
              <a:rPr lang="en-FR" sz="1400" b="1" dirty="0">
                <a:solidFill>
                  <a:schemeClr val="tx1"/>
                </a:solidFill>
              </a:rPr>
              <a:t>Department Safety Office (DSO) test:</a:t>
            </a:r>
            <a:r>
              <a:rPr lang="en-FR" sz="1400" dirty="0">
                <a:solidFill>
                  <a:srgbClr val="FF0000"/>
                </a:solidFill>
              </a:rPr>
              <a:t> </a:t>
            </a:r>
            <a:r>
              <a:rPr lang="en-FR" sz="1400" dirty="0">
                <a:solidFill>
                  <a:schemeClr val="tx1"/>
                </a:solidFill>
              </a:rPr>
              <a:t>13-14 March </a:t>
            </a:r>
            <a:r>
              <a:rPr lang="en-FR" sz="1400" dirty="0">
                <a:solidFill>
                  <a:schemeClr val="tx1"/>
                </a:solidFill>
                <a:sym typeface="Wingdings" pitchFamily="2" charset="2"/>
              </a:rPr>
              <a:t> </a:t>
            </a:r>
            <a:r>
              <a:rPr lang="en-FR" sz="1400" dirty="0">
                <a:solidFill>
                  <a:srgbClr val="FF0000"/>
                </a:solidFill>
                <a:sym typeface="Wingdings" pitchFamily="2" charset="2"/>
              </a:rPr>
              <a:t>patrol and close ALICE on March 13</a:t>
            </a:r>
            <a:r>
              <a:rPr lang="en-FR" sz="1400" baseline="30000" dirty="0">
                <a:solidFill>
                  <a:srgbClr val="FF0000"/>
                </a:solidFill>
                <a:sym typeface="Wingdings" pitchFamily="2" charset="2"/>
              </a:rPr>
              <a:t>th</a:t>
            </a:r>
            <a:r>
              <a:rPr lang="en-FR" sz="1400" dirty="0">
                <a:solidFill>
                  <a:srgbClr val="FF0000"/>
                </a:solidFill>
                <a:sym typeface="Wingdings" pitchFamily="2" charset="2"/>
              </a:rPr>
              <a:t> at 15:00 (test starts at 16:00). No underground access from March 13</a:t>
            </a:r>
            <a:r>
              <a:rPr lang="en-FR" sz="1400" baseline="30000" dirty="0">
                <a:solidFill>
                  <a:srgbClr val="FF0000"/>
                </a:solidFill>
                <a:sym typeface="Wingdings" pitchFamily="2" charset="2"/>
              </a:rPr>
              <a:t>th</a:t>
            </a:r>
            <a:r>
              <a:rPr lang="en-FR" sz="1400" dirty="0">
                <a:solidFill>
                  <a:srgbClr val="FF0000"/>
                </a:solidFill>
                <a:sym typeface="Wingdings" pitchFamily="2" charset="2"/>
              </a:rPr>
              <a:t> at 15:00 to March 14</a:t>
            </a:r>
            <a:r>
              <a:rPr lang="en-FR" sz="1400" baseline="30000" dirty="0">
                <a:solidFill>
                  <a:srgbClr val="FF0000"/>
                </a:solidFill>
                <a:sym typeface="Wingdings" pitchFamily="2" charset="2"/>
              </a:rPr>
              <a:t>th</a:t>
            </a:r>
            <a:r>
              <a:rPr lang="en-FR" sz="1400" dirty="0">
                <a:solidFill>
                  <a:srgbClr val="FF0000"/>
                </a:solidFill>
                <a:sym typeface="Wingdings" pitchFamily="2" charset="2"/>
              </a:rPr>
              <a:t> at 18:00</a:t>
            </a:r>
            <a:endParaRPr lang="en-FR" sz="1400" dirty="0">
              <a:solidFill>
                <a:srgbClr val="FF0000"/>
              </a:solidFill>
            </a:endParaRPr>
          </a:p>
        </p:txBody>
      </p:sp>
      <p:sp>
        <p:nvSpPr>
          <p:cNvPr id="6" name="Date Placeholder 5">
            <a:extLst>
              <a:ext uri="{FF2B5EF4-FFF2-40B4-BE49-F238E27FC236}">
                <a16:creationId xmlns:a16="http://schemas.microsoft.com/office/drawing/2014/main" id="{3815A0F2-E86E-38C6-0DD7-3E0FA69DD61F}"/>
              </a:ext>
            </a:extLst>
          </p:cNvPr>
          <p:cNvSpPr>
            <a:spLocks noGrp="1"/>
          </p:cNvSpPr>
          <p:nvPr>
            <p:ph type="dt" sz="half" idx="10"/>
          </p:nvPr>
        </p:nvSpPr>
        <p:spPr/>
        <p:txBody>
          <a:bodyPr/>
          <a:lstStyle/>
          <a:p>
            <a:r>
              <a:rPr lang="fr-FR"/>
              <a:t>22.11.2024</a:t>
            </a:r>
            <a:endParaRPr lang="en-US" dirty="0"/>
          </a:p>
        </p:txBody>
      </p:sp>
      <p:graphicFrame>
        <p:nvGraphicFramePr>
          <p:cNvPr id="8" name="Table 7">
            <a:extLst>
              <a:ext uri="{FF2B5EF4-FFF2-40B4-BE49-F238E27FC236}">
                <a16:creationId xmlns:a16="http://schemas.microsoft.com/office/drawing/2014/main" id="{232D71FF-04CA-25EE-2CB1-38E49D0C8E05}"/>
              </a:ext>
            </a:extLst>
          </p:cNvPr>
          <p:cNvGraphicFramePr>
            <a:graphicFrameLocks noGrp="1"/>
          </p:cNvGraphicFramePr>
          <p:nvPr/>
        </p:nvGraphicFramePr>
        <p:xfrm>
          <a:off x="1360714" y="3035893"/>
          <a:ext cx="6713763" cy="1504539"/>
        </p:xfrm>
        <a:graphic>
          <a:graphicData uri="http://schemas.openxmlformats.org/drawingml/2006/table">
            <a:tbl>
              <a:tblPr firstRow="1" bandRow="1">
                <a:tableStyleId>{5C22544A-7EE6-4342-B048-85BDC9FD1C3A}</a:tableStyleId>
              </a:tblPr>
              <a:tblGrid>
                <a:gridCol w="1253956">
                  <a:extLst>
                    <a:ext uri="{9D8B030D-6E8A-4147-A177-3AD203B41FA5}">
                      <a16:colId xmlns:a16="http://schemas.microsoft.com/office/drawing/2014/main" val="2628267031"/>
                    </a:ext>
                  </a:extLst>
                </a:gridCol>
                <a:gridCol w="1328627">
                  <a:extLst>
                    <a:ext uri="{9D8B030D-6E8A-4147-A177-3AD203B41FA5}">
                      <a16:colId xmlns:a16="http://schemas.microsoft.com/office/drawing/2014/main" val="2768400346"/>
                    </a:ext>
                  </a:extLst>
                </a:gridCol>
                <a:gridCol w="1135513">
                  <a:extLst>
                    <a:ext uri="{9D8B030D-6E8A-4147-A177-3AD203B41FA5}">
                      <a16:colId xmlns:a16="http://schemas.microsoft.com/office/drawing/2014/main" val="1766194781"/>
                    </a:ext>
                  </a:extLst>
                </a:gridCol>
                <a:gridCol w="2995667">
                  <a:extLst>
                    <a:ext uri="{9D8B030D-6E8A-4147-A177-3AD203B41FA5}">
                      <a16:colId xmlns:a16="http://schemas.microsoft.com/office/drawing/2014/main" val="3938031586"/>
                    </a:ext>
                  </a:extLst>
                </a:gridCol>
              </a:tblGrid>
              <a:tr h="229548">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1" dirty="0">
                          <a:solidFill>
                            <a:srgbClr val="FFFFFF"/>
                          </a:solidFill>
                          <a:effectLst/>
                          <a:latin typeface="Calibri" panose="020F0502020204030204" pitchFamily="34" charset="0"/>
                        </a:rPr>
                        <a:t>Tests on Fire, Gas and SNIFFER Detection Systems</a:t>
                      </a:r>
                      <a:endParaRPr lang="en-US" sz="1100" dirty="0">
                        <a:effectLst/>
                        <a:latin typeface="Aptos" panose="020B0004020202020204" pitchFamily="34" charset="0"/>
                      </a:endParaRPr>
                    </a:p>
                  </a:txBody>
                  <a:tcPr/>
                </a:tc>
                <a:tc hMerge="1">
                  <a:txBody>
                    <a:bodyPr/>
                    <a:lstStyle/>
                    <a:p>
                      <a:endParaRPr lang="en-FR" dirty="0"/>
                    </a:p>
                  </a:txBody>
                  <a:tcPr/>
                </a:tc>
                <a:tc hMerge="1">
                  <a:txBody>
                    <a:bodyPr/>
                    <a:lstStyle/>
                    <a:p>
                      <a:endParaRPr lang="en-FR" dirty="0"/>
                    </a:p>
                  </a:txBody>
                  <a:tcPr/>
                </a:tc>
                <a:tc hMerge="1">
                  <a:txBody>
                    <a:bodyPr/>
                    <a:lstStyle/>
                    <a:p>
                      <a:endParaRPr lang="en-FR" dirty="0"/>
                    </a:p>
                  </a:txBody>
                  <a:tcPr/>
                </a:tc>
                <a:extLst>
                  <a:ext uri="{0D108BD9-81ED-4DB2-BD59-A6C34878D82A}">
                    <a16:rowId xmlns:a16="http://schemas.microsoft.com/office/drawing/2014/main" val="1702804811"/>
                  </a:ext>
                </a:extLst>
              </a:tr>
              <a:tr h="157418">
                <a:tc>
                  <a:txBody>
                    <a:bodyPr/>
                    <a:lstStyle/>
                    <a:p>
                      <a:pPr algn="ctr"/>
                      <a:r>
                        <a:rPr lang="en-US" sz="700" b="1" dirty="0">
                          <a:solidFill>
                            <a:schemeClr val="tx1"/>
                          </a:solidFill>
                          <a:effectLst/>
                        </a:rPr>
                        <a:t>System</a:t>
                      </a:r>
                      <a:endParaRPr lang="en-US" sz="700" dirty="0">
                        <a:solidFill>
                          <a:schemeClr val="tx1"/>
                        </a:solidFill>
                        <a:effectLst/>
                        <a:latin typeface="Aptos" panose="020B0004020202020204" pitchFamily="34" charset="0"/>
                      </a:endParaRPr>
                    </a:p>
                  </a:txBody>
                  <a:tcPr marL="46793" marR="46793" marT="0" marB="0" anchor="ctr"/>
                </a:tc>
                <a:tc>
                  <a:txBody>
                    <a:bodyPr/>
                    <a:lstStyle/>
                    <a:p>
                      <a:pPr algn="ctr"/>
                      <a:r>
                        <a:rPr lang="en-US" sz="700" b="1" dirty="0">
                          <a:solidFill>
                            <a:schemeClr val="tx1"/>
                          </a:solidFill>
                          <a:effectLst/>
                        </a:rPr>
                        <a:t>Buildings</a:t>
                      </a:r>
                      <a:endParaRPr lang="en-US" sz="700" dirty="0">
                        <a:solidFill>
                          <a:schemeClr val="tx1"/>
                        </a:solidFill>
                        <a:effectLst/>
                        <a:latin typeface="Aptos" panose="020B0004020202020204" pitchFamily="34" charset="0"/>
                      </a:endParaRPr>
                    </a:p>
                  </a:txBody>
                  <a:tcPr marL="46793" marR="46793" marT="0" marB="0" anchor="ctr"/>
                </a:tc>
                <a:tc>
                  <a:txBody>
                    <a:bodyPr/>
                    <a:lstStyle/>
                    <a:p>
                      <a:pPr algn="ctr"/>
                      <a:r>
                        <a:rPr lang="en-US" sz="700" b="1" dirty="0">
                          <a:solidFill>
                            <a:schemeClr val="tx1"/>
                          </a:solidFill>
                          <a:effectLst/>
                        </a:rPr>
                        <a:t>Dates</a:t>
                      </a:r>
                      <a:endParaRPr lang="en-US" sz="700" dirty="0">
                        <a:solidFill>
                          <a:schemeClr val="tx1"/>
                        </a:solidFill>
                        <a:effectLst/>
                        <a:latin typeface="Aptos" panose="020B0004020202020204" pitchFamily="34" charset="0"/>
                      </a:endParaRPr>
                    </a:p>
                  </a:txBody>
                  <a:tcPr marL="46793" marR="46793" marT="0" marB="0" anchor="ctr"/>
                </a:tc>
                <a:tc>
                  <a:txBody>
                    <a:bodyPr/>
                    <a:lstStyle/>
                    <a:p>
                      <a:pPr algn="ctr"/>
                      <a:r>
                        <a:rPr lang="en-US" sz="700" b="1">
                          <a:solidFill>
                            <a:schemeClr val="tx1"/>
                          </a:solidFill>
                          <a:effectLst/>
                        </a:rPr>
                        <a:t>Comments</a:t>
                      </a:r>
                      <a:endParaRPr lang="en-US" sz="700">
                        <a:solidFill>
                          <a:schemeClr val="tx1"/>
                        </a:solidFill>
                        <a:effectLst/>
                        <a:latin typeface="Aptos" panose="020B0004020202020204" pitchFamily="34" charset="0"/>
                      </a:endParaRPr>
                    </a:p>
                  </a:txBody>
                  <a:tcPr marL="46793" marR="46793" marT="0" marB="0" anchor="ctr"/>
                </a:tc>
                <a:extLst>
                  <a:ext uri="{0D108BD9-81ED-4DB2-BD59-A6C34878D82A}">
                    <a16:rowId xmlns:a16="http://schemas.microsoft.com/office/drawing/2014/main" val="722498659"/>
                  </a:ext>
                </a:extLst>
              </a:tr>
              <a:tr h="157418">
                <a:tc>
                  <a:txBody>
                    <a:bodyPr/>
                    <a:lstStyle/>
                    <a:p>
                      <a:r>
                        <a:rPr lang="en-US" sz="700" b="1" dirty="0">
                          <a:solidFill>
                            <a:schemeClr val="tx1"/>
                          </a:solidFill>
                          <a:effectLst/>
                        </a:rPr>
                        <a:t>Gas Detection Activity #1</a:t>
                      </a:r>
                      <a:endParaRPr lang="en-US" sz="700" b="1" dirty="0">
                        <a:solidFill>
                          <a:schemeClr val="tx1"/>
                        </a:solidFill>
                        <a:effectLst/>
                        <a:latin typeface="Aptos" panose="020B0004020202020204" pitchFamily="34" charset="0"/>
                      </a:endParaRPr>
                    </a:p>
                  </a:txBody>
                  <a:tcPr marL="46793" marR="46793" marT="0" marB="0" anchor="ctr"/>
                </a:tc>
                <a:tc>
                  <a:txBody>
                    <a:bodyPr/>
                    <a:lstStyle/>
                    <a:p>
                      <a:r>
                        <a:rPr lang="en-US" sz="700" dirty="0">
                          <a:solidFill>
                            <a:schemeClr val="tx1"/>
                          </a:solidFill>
                          <a:effectLst/>
                        </a:rPr>
                        <a:t>SG2, CR5 and UX25</a:t>
                      </a:r>
                      <a:endParaRPr lang="en-US" sz="700" dirty="0">
                        <a:solidFill>
                          <a:schemeClr val="tx1"/>
                        </a:solidFill>
                        <a:effectLst/>
                        <a:latin typeface="Aptos" panose="020B0004020202020204" pitchFamily="34" charset="0"/>
                      </a:endParaRPr>
                    </a:p>
                  </a:txBody>
                  <a:tcPr marL="46793" marR="46793" marT="0" marB="0" anchor="ctr"/>
                </a:tc>
                <a:tc>
                  <a:txBody>
                    <a:bodyPr/>
                    <a:lstStyle/>
                    <a:p>
                      <a:r>
                        <a:rPr lang="en-US" sz="700" dirty="0">
                          <a:solidFill>
                            <a:schemeClr val="tx1"/>
                          </a:solidFill>
                          <a:effectLst/>
                        </a:rPr>
                        <a:t>25/11/2024 to 27/11/2024</a:t>
                      </a:r>
                      <a:endParaRPr lang="en-US" sz="700" dirty="0">
                        <a:solidFill>
                          <a:schemeClr val="tx1"/>
                        </a:solidFill>
                        <a:effectLst/>
                        <a:latin typeface="Aptos" panose="020B0004020202020204" pitchFamily="34" charset="0"/>
                      </a:endParaRPr>
                    </a:p>
                  </a:txBody>
                  <a:tcPr marL="46793" marR="46793" marT="0" marB="0" anchor="ctr"/>
                </a:tc>
                <a:tc>
                  <a:txBody>
                    <a:bodyPr/>
                    <a:lstStyle/>
                    <a:p>
                      <a:r>
                        <a:rPr lang="en-US" sz="700" dirty="0">
                          <a:solidFill>
                            <a:schemeClr val="tx1"/>
                          </a:solidFill>
                          <a:effectLst/>
                        </a:rPr>
                        <a:t> </a:t>
                      </a:r>
                      <a:endParaRPr lang="en-US" sz="700" dirty="0">
                        <a:solidFill>
                          <a:schemeClr val="tx1"/>
                        </a:solidFill>
                        <a:effectLst/>
                        <a:latin typeface="Aptos" panose="020B0004020202020204" pitchFamily="34" charset="0"/>
                      </a:endParaRPr>
                    </a:p>
                  </a:txBody>
                  <a:tcPr marL="46793" marR="46793" marT="0" marB="0" anchor="ctr"/>
                </a:tc>
                <a:extLst>
                  <a:ext uri="{0D108BD9-81ED-4DB2-BD59-A6C34878D82A}">
                    <a16:rowId xmlns:a16="http://schemas.microsoft.com/office/drawing/2014/main" val="776744246"/>
                  </a:ext>
                </a:extLst>
              </a:tr>
              <a:tr h="300951">
                <a:tc>
                  <a:txBody>
                    <a:bodyPr/>
                    <a:lstStyle/>
                    <a:p>
                      <a:r>
                        <a:rPr lang="en-US" sz="700" b="1" dirty="0">
                          <a:solidFill>
                            <a:schemeClr val="tx1"/>
                          </a:solidFill>
                          <a:effectLst/>
                        </a:rPr>
                        <a:t>Gas Detection Activity #2</a:t>
                      </a:r>
                      <a:endParaRPr lang="en-US" sz="700" b="1" dirty="0">
                        <a:solidFill>
                          <a:schemeClr val="tx1"/>
                        </a:solidFill>
                        <a:effectLst/>
                        <a:latin typeface="Aptos" panose="020B0004020202020204" pitchFamily="34" charset="0"/>
                      </a:endParaRPr>
                    </a:p>
                  </a:txBody>
                  <a:tcPr marL="46793" marR="46793" marT="0" marB="0" anchor="ctr"/>
                </a:tc>
                <a:tc>
                  <a:txBody>
                    <a:bodyPr/>
                    <a:lstStyle/>
                    <a:p>
                      <a:r>
                        <a:rPr lang="en-US" sz="700" dirty="0">
                          <a:solidFill>
                            <a:schemeClr val="tx1"/>
                          </a:solidFill>
                          <a:effectLst/>
                        </a:rPr>
                        <a:t>SG2, CR5</a:t>
                      </a:r>
                      <a:endParaRPr lang="en-US" sz="700" dirty="0">
                        <a:solidFill>
                          <a:schemeClr val="tx1"/>
                        </a:solidFill>
                        <a:effectLst/>
                        <a:latin typeface="Aptos" panose="020B0004020202020204" pitchFamily="34" charset="0"/>
                      </a:endParaRPr>
                    </a:p>
                  </a:txBody>
                  <a:tcPr marL="46793" marR="46793" marT="0" marB="0" anchor="ctr"/>
                </a:tc>
                <a:tc>
                  <a:txBody>
                    <a:bodyPr/>
                    <a:lstStyle/>
                    <a:p>
                      <a:r>
                        <a:rPr lang="en-US" sz="700" dirty="0">
                          <a:solidFill>
                            <a:schemeClr val="tx1"/>
                          </a:solidFill>
                          <a:effectLst/>
                        </a:rPr>
                        <a:t>04/02/2025</a:t>
                      </a:r>
                      <a:endParaRPr lang="en-US" sz="700" dirty="0">
                        <a:solidFill>
                          <a:schemeClr val="tx1"/>
                        </a:solidFill>
                        <a:effectLst/>
                        <a:latin typeface="Aptos" panose="020B0004020202020204" pitchFamily="34" charset="0"/>
                      </a:endParaRPr>
                    </a:p>
                  </a:txBody>
                  <a:tcPr marL="46793" marR="46793" marT="0" marB="0" anchor="ctr"/>
                </a:tc>
                <a:tc>
                  <a:txBody>
                    <a:bodyPr/>
                    <a:lstStyle/>
                    <a:p>
                      <a:r>
                        <a:rPr lang="en-US" sz="700" dirty="0">
                          <a:solidFill>
                            <a:schemeClr val="tx1"/>
                          </a:solidFill>
                          <a:effectLst/>
                        </a:rPr>
                        <a:t>Electrical Interlocks test of gas system in the shadow AUG test in collaboration with EN/EL and EP/DT</a:t>
                      </a:r>
                      <a:endParaRPr lang="en-US" sz="700" dirty="0">
                        <a:solidFill>
                          <a:schemeClr val="tx1"/>
                        </a:solidFill>
                        <a:effectLst/>
                        <a:latin typeface="Aptos" panose="020B0004020202020204" pitchFamily="34" charset="0"/>
                      </a:endParaRPr>
                    </a:p>
                  </a:txBody>
                  <a:tcPr marL="46793" marR="46793" marT="0" marB="0" anchor="ctr"/>
                </a:tc>
                <a:extLst>
                  <a:ext uri="{0D108BD9-81ED-4DB2-BD59-A6C34878D82A}">
                    <a16:rowId xmlns:a16="http://schemas.microsoft.com/office/drawing/2014/main" val="2213157713"/>
                  </a:ext>
                </a:extLst>
              </a:tr>
              <a:tr h="157418">
                <a:tc>
                  <a:txBody>
                    <a:bodyPr/>
                    <a:lstStyle/>
                    <a:p>
                      <a:r>
                        <a:rPr lang="en-US" sz="700" b="1" dirty="0">
                          <a:solidFill>
                            <a:schemeClr val="tx1"/>
                          </a:solidFill>
                          <a:effectLst/>
                        </a:rPr>
                        <a:t>Fire Detection Activity #1</a:t>
                      </a:r>
                      <a:endParaRPr lang="en-US" sz="700" b="1" dirty="0">
                        <a:solidFill>
                          <a:schemeClr val="tx1"/>
                        </a:solidFill>
                        <a:effectLst/>
                        <a:latin typeface="Aptos" panose="020B0004020202020204" pitchFamily="34" charset="0"/>
                      </a:endParaRPr>
                    </a:p>
                  </a:txBody>
                  <a:tcPr marL="46793" marR="46793" marT="0" marB="0" anchor="ctr"/>
                </a:tc>
                <a:tc>
                  <a:txBody>
                    <a:bodyPr/>
                    <a:lstStyle/>
                    <a:p>
                      <a:r>
                        <a:rPr lang="en-US" sz="700" dirty="0">
                          <a:solidFill>
                            <a:schemeClr val="tx1"/>
                          </a:solidFill>
                          <a:effectLst/>
                        </a:rPr>
                        <a:t>UX25 and Counting Rooms</a:t>
                      </a:r>
                      <a:endParaRPr lang="en-US" sz="700" dirty="0">
                        <a:solidFill>
                          <a:schemeClr val="tx1"/>
                        </a:solidFill>
                        <a:effectLst/>
                        <a:latin typeface="Aptos" panose="020B0004020202020204" pitchFamily="34" charset="0"/>
                      </a:endParaRPr>
                    </a:p>
                  </a:txBody>
                  <a:tcPr marL="46793" marR="46793" marT="0" marB="0" anchor="ctr"/>
                </a:tc>
                <a:tc>
                  <a:txBody>
                    <a:bodyPr/>
                    <a:lstStyle/>
                    <a:p>
                      <a:r>
                        <a:rPr lang="en-US" sz="700" dirty="0">
                          <a:solidFill>
                            <a:schemeClr val="tx1"/>
                          </a:solidFill>
                          <a:effectLst/>
                        </a:rPr>
                        <a:t>25/11/2024 to 29/11/2024</a:t>
                      </a:r>
                      <a:endParaRPr lang="en-US" sz="700" dirty="0">
                        <a:solidFill>
                          <a:schemeClr val="tx1"/>
                        </a:solidFill>
                        <a:effectLst/>
                        <a:latin typeface="Aptos" panose="020B0004020202020204" pitchFamily="34" charset="0"/>
                      </a:endParaRPr>
                    </a:p>
                  </a:txBody>
                  <a:tcPr marL="46793" marR="46793" marT="0" marB="0" anchor="ctr"/>
                </a:tc>
                <a:tc>
                  <a:txBody>
                    <a:bodyPr/>
                    <a:lstStyle/>
                    <a:p>
                      <a:r>
                        <a:rPr lang="en-US" sz="700" dirty="0">
                          <a:solidFill>
                            <a:schemeClr val="tx1"/>
                          </a:solidFill>
                          <a:effectLst/>
                        </a:rPr>
                        <a:t> </a:t>
                      </a:r>
                      <a:endParaRPr lang="en-US" sz="700" dirty="0">
                        <a:solidFill>
                          <a:schemeClr val="tx1"/>
                        </a:solidFill>
                        <a:effectLst/>
                        <a:latin typeface="Aptos" panose="020B0004020202020204" pitchFamily="34" charset="0"/>
                      </a:endParaRPr>
                    </a:p>
                  </a:txBody>
                  <a:tcPr marL="46793" marR="46793" marT="0" marB="0" anchor="ctr"/>
                </a:tc>
                <a:extLst>
                  <a:ext uri="{0D108BD9-81ED-4DB2-BD59-A6C34878D82A}">
                    <a16:rowId xmlns:a16="http://schemas.microsoft.com/office/drawing/2014/main" val="570478101"/>
                  </a:ext>
                </a:extLst>
              </a:tr>
              <a:tr h="157418">
                <a:tc>
                  <a:txBody>
                    <a:bodyPr/>
                    <a:lstStyle/>
                    <a:p>
                      <a:r>
                        <a:rPr lang="en-US" sz="700" b="1" dirty="0">
                          <a:solidFill>
                            <a:schemeClr val="tx1"/>
                          </a:solidFill>
                          <a:effectLst/>
                        </a:rPr>
                        <a:t>Fire Detection Activity #2</a:t>
                      </a:r>
                      <a:endParaRPr lang="en-US" sz="700" b="1" dirty="0">
                        <a:solidFill>
                          <a:schemeClr val="tx1"/>
                        </a:solidFill>
                        <a:effectLst/>
                        <a:latin typeface="Aptos" panose="020B0004020202020204" pitchFamily="34" charset="0"/>
                      </a:endParaRPr>
                    </a:p>
                  </a:txBody>
                  <a:tcPr marL="46793" marR="46793" marT="0" marB="0" anchor="ctr"/>
                </a:tc>
                <a:tc>
                  <a:txBody>
                    <a:bodyPr/>
                    <a:lstStyle/>
                    <a:p>
                      <a:r>
                        <a:rPr lang="en-US" sz="700">
                          <a:solidFill>
                            <a:schemeClr val="tx1"/>
                          </a:solidFill>
                          <a:effectLst/>
                        </a:rPr>
                        <a:t>UX25 Racks</a:t>
                      </a:r>
                      <a:endParaRPr lang="en-US" sz="700">
                        <a:solidFill>
                          <a:schemeClr val="tx1"/>
                        </a:solidFill>
                        <a:effectLst/>
                        <a:latin typeface="Aptos" panose="020B0004020202020204" pitchFamily="34" charset="0"/>
                      </a:endParaRPr>
                    </a:p>
                  </a:txBody>
                  <a:tcPr marL="46793" marR="46793" marT="0" marB="0" anchor="ctr"/>
                </a:tc>
                <a:tc>
                  <a:txBody>
                    <a:bodyPr/>
                    <a:lstStyle/>
                    <a:p>
                      <a:r>
                        <a:rPr lang="en-US" sz="700" dirty="0">
                          <a:solidFill>
                            <a:schemeClr val="tx1"/>
                          </a:solidFill>
                          <a:effectLst/>
                        </a:rPr>
                        <a:t>21/02/2025 to 27/02/2025</a:t>
                      </a:r>
                      <a:endParaRPr lang="en-US" sz="700" dirty="0">
                        <a:solidFill>
                          <a:schemeClr val="tx1"/>
                        </a:solidFill>
                        <a:effectLst/>
                        <a:latin typeface="Aptos" panose="020B0004020202020204" pitchFamily="34" charset="0"/>
                      </a:endParaRPr>
                    </a:p>
                  </a:txBody>
                  <a:tcPr marL="46793" marR="46793" marT="0" marB="0" anchor="ctr"/>
                </a:tc>
                <a:tc>
                  <a:txBody>
                    <a:bodyPr/>
                    <a:lstStyle/>
                    <a:p>
                      <a:r>
                        <a:rPr lang="en-US" sz="700" dirty="0">
                          <a:solidFill>
                            <a:schemeClr val="tx1"/>
                          </a:solidFill>
                          <a:effectLst/>
                        </a:rPr>
                        <a:t> </a:t>
                      </a:r>
                      <a:endParaRPr lang="en-US" sz="700" dirty="0">
                        <a:solidFill>
                          <a:schemeClr val="tx1"/>
                        </a:solidFill>
                        <a:effectLst/>
                        <a:latin typeface="Aptos" panose="020B0004020202020204" pitchFamily="34" charset="0"/>
                      </a:endParaRPr>
                    </a:p>
                  </a:txBody>
                  <a:tcPr marL="46793" marR="46793" marT="0" marB="0" anchor="ctr"/>
                </a:tc>
                <a:extLst>
                  <a:ext uri="{0D108BD9-81ED-4DB2-BD59-A6C34878D82A}">
                    <a16:rowId xmlns:a16="http://schemas.microsoft.com/office/drawing/2014/main" val="2371859919"/>
                  </a:ext>
                </a:extLst>
              </a:tr>
              <a:tr h="157418">
                <a:tc>
                  <a:txBody>
                    <a:bodyPr/>
                    <a:lstStyle/>
                    <a:p>
                      <a:r>
                        <a:rPr lang="en-US" sz="700" b="1" dirty="0">
                          <a:solidFill>
                            <a:schemeClr val="tx1"/>
                          </a:solidFill>
                          <a:effectLst/>
                        </a:rPr>
                        <a:t>SNIFFER Activity #1</a:t>
                      </a:r>
                      <a:endParaRPr lang="en-US" sz="700" b="1" dirty="0">
                        <a:solidFill>
                          <a:schemeClr val="tx1"/>
                        </a:solidFill>
                        <a:effectLst/>
                        <a:latin typeface="Aptos" panose="020B0004020202020204" pitchFamily="34" charset="0"/>
                      </a:endParaRPr>
                    </a:p>
                  </a:txBody>
                  <a:tcPr marL="46793" marR="46793" marT="0" marB="0" anchor="ctr"/>
                </a:tc>
                <a:tc>
                  <a:txBody>
                    <a:bodyPr/>
                    <a:lstStyle/>
                    <a:p>
                      <a:r>
                        <a:rPr lang="en-US" sz="700">
                          <a:solidFill>
                            <a:schemeClr val="tx1"/>
                          </a:solidFill>
                          <a:effectLst/>
                        </a:rPr>
                        <a:t>CR5 and UX25</a:t>
                      </a:r>
                      <a:endParaRPr lang="en-US" sz="700">
                        <a:solidFill>
                          <a:schemeClr val="tx1"/>
                        </a:solidFill>
                        <a:effectLst/>
                        <a:latin typeface="Aptos" panose="020B0004020202020204" pitchFamily="34" charset="0"/>
                      </a:endParaRPr>
                    </a:p>
                  </a:txBody>
                  <a:tcPr marL="46793" marR="46793" marT="0" marB="0" anchor="ctr"/>
                </a:tc>
                <a:tc>
                  <a:txBody>
                    <a:bodyPr/>
                    <a:lstStyle/>
                    <a:p>
                      <a:r>
                        <a:rPr lang="en-US" sz="700" dirty="0">
                          <a:solidFill>
                            <a:schemeClr val="tx1"/>
                          </a:solidFill>
                          <a:effectLst/>
                        </a:rPr>
                        <a:t>26/02/2025</a:t>
                      </a:r>
                      <a:endParaRPr lang="en-US" sz="700" dirty="0">
                        <a:solidFill>
                          <a:schemeClr val="tx1"/>
                        </a:solidFill>
                        <a:effectLst/>
                        <a:latin typeface="Aptos" panose="020B0004020202020204" pitchFamily="34" charset="0"/>
                      </a:endParaRPr>
                    </a:p>
                  </a:txBody>
                  <a:tcPr marL="46793" marR="46793" marT="0" marB="0" anchor="ctr"/>
                </a:tc>
                <a:tc>
                  <a:txBody>
                    <a:bodyPr/>
                    <a:lstStyle/>
                    <a:p>
                      <a:r>
                        <a:rPr lang="en-US" sz="700" dirty="0">
                          <a:solidFill>
                            <a:schemeClr val="tx1"/>
                          </a:solidFill>
                          <a:effectLst/>
                        </a:rPr>
                        <a:t>Test of level 3 alarms and DSS after all rotations are done</a:t>
                      </a:r>
                      <a:endParaRPr lang="en-US" sz="700" dirty="0">
                        <a:solidFill>
                          <a:schemeClr val="tx1"/>
                        </a:solidFill>
                        <a:effectLst/>
                        <a:latin typeface="Aptos" panose="020B0004020202020204" pitchFamily="34" charset="0"/>
                      </a:endParaRPr>
                    </a:p>
                  </a:txBody>
                  <a:tcPr marL="46793" marR="46793" marT="0" marB="0" anchor="ctr"/>
                </a:tc>
                <a:extLst>
                  <a:ext uri="{0D108BD9-81ED-4DB2-BD59-A6C34878D82A}">
                    <a16:rowId xmlns:a16="http://schemas.microsoft.com/office/drawing/2014/main" val="2376521996"/>
                  </a:ext>
                </a:extLst>
              </a:tr>
              <a:tr h="157418">
                <a:tc>
                  <a:txBody>
                    <a:bodyPr/>
                    <a:lstStyle/>
                    <a:p>
                      <a:r>
                        <a:rPr lang="en-US" sz="700" b="1" dirty="0">
                          <a:solidFill>
                            <a:schemeClr val="tx1"/>
                          </a:solidFill>
                          <a:effectLst/>
                        </a:rPr>
                        <a:t>SNIFFER Activity #2</a:t>
                      </a:r>
                      <a:endParaRPr lang="en-US" sz="700" b="1" dirty="0">
                        <a:solidFill>
                          <a:schemeClr val="tx1"/>
                        </a:solidFill>
                        <a:effectLst/>
                        <a:latin typeface="Aptos" panose="020B0004020202020204" pitchFamily="34" charset="0"/>
                      </a:endParaRPr>
                    </a:p>
                  </a:txBody>
                  <a:tcPr marL="46793" marR="46793" marT="0" marB="0" anchor="ctr"/>
                </a:tc>
                <a:tc>
                  <a:txBody>
                    <a:bodyPr/>
                    <a:lstStyle/>
                    <a:p>
                      <a:r>
                        <a:rPr lang="en-US" sz="700">
                          <a:solidFill>
                            <a:schemeClr val="tx1"/>
                          </a:solidFill>
                          <a:effectLst/>
                        </a:rPr>
                        <a:t>CR5 and UX25</a:t>
                      </a:r>
                      <a:endParaRPr lang="en-US" sz="700">
                        <a:solidFill>
                          <a:schemeClr val="tx1"/>
                        </a:solidFill>
                        <a:effectLst/>
                        <a:latin typeface="Aptos" panose="020B0004020202020204" pitchFamily="34" charset="0"/>
                      </a:endParaRPr>
                    </a:p>
                  </a:txBody>
                  <a:tcPr marL="46793" marR="46793" marT="0" marB="0" anchor="ctr"/>
                </a:tc>
                <a:tc>
                  <a:txBody>
                    <a:bodyPr/>
                    <a:lstStyle/>
                    <a:p>
                      <a:r>
                        <a:rPr lang="en-US" sz="700" dirty="0">
                          <a:solidFill>
                            <a:schemeClr val="tx1"/>
                          </a:solidFill>
                          <a:effectLst/>
                        </a:rPr>
                        <a:t>27/02/2025 or 03/03/2025</a:t>
                      </a:r>
                      <a:endParaRPr lang="en-US" sz="700" dirty="0">
                        <a:solidFill>
                          <a:schemeClr val="tx1"/>
                        </a:solidFill>
                        <a:effectLst/>
                        <a:latin typeface="Aptos" panose="020B0004020202020204" pitchFamily="34" charset="0"/>
                      </a:endParaRPr>
                    </a:p>
                  </a:txBody>
                  <a:tcPr marL="46793" marR="46793" marT="0" marB="0" anchor="ctr"/>
                </a:tc>
                <a:tc>
                  <a:txBody>
                    <a:bodyPr/>
                    <a:lstStyle/>
                    <a:p>
                      <a:r>
                        <a:rPr lang="en-US" sz="700" dirty="0">
                          <a:solidFill>
                            <a:schemeClr val="tx1"/>
                          </a:solidFill>
                          <a:effectLst/>
                        </a:rPr>
                        <a:t>Assistance to ALICE for air sampling network cleaning</a:t>
                      </a:r>
                      <a:endParaRPr lang="en-US" sz="700" dirty="0">
                        <a:solidFill>
                          <a:schemeClr val="tx1"/>
                        </a:solidFill>
                        <a:effectLst/>
                        <a:latin typeface="Aptos" panose="020B0004020202020204" pitchFamily="34" charset="0"/>
                      </a:endParaRPr>
                    </a:p>
                  </a:txBody>
                  <a:tcPr marL="46793" marR="46793" marT="0" marB="0" anchor="ctr"/>
                </a:tc>
                <a:extLst>
                  <a:ext uri="{0D108BD9-81ED-4DB2-BD59-A6C34878D82A}">
                    <a16:rowId xmlns:a16="http://schemas.microsoft.com/office/drawing/2014/main" val="1653770401"/>
                  </a:ext>
                </a:extLst>
              </a:tr>
            </a:tbl>
          </a:graphicData>
        </a:graphic>
      </p:graphicFrame>
      <p:sp>
        <p:nvSpPr>
          <p:cNvPr id="7" name="TextBox 6">
            <a:extLst>
              <a:ext uri="{FF2B5EF4-FFF2-40B4-BE49-F238E27FC236}">
                <a16:creationId xmlns:a16="http://schemas.microsoft.com/office/drawing/2014/main" id="{B5E82F70-2D62-710C-2FD4-EED5241D7D22}"/>
              </a:ext>
            </a:extLst>
          </p:cNvPr>
          <p:cNvSpPr txBox="1"/>
          <p:nvPr/>
        </p:nvSpPr>
        <p:spPr>
          <a:xfrm>
            <a:off x="5798722" y="4719520"/>
            <a:ext cx="2447593" cy="338554"/>
          </a:xfrm>
          <a:prstGeom prst="rect">
            <a:avLst/>
          </a:prstGeom>
          <a:noFill/>
        </p:spPr>
        <p:txBody>
          <a:bodyPr wrap="none" rtlCol="0">
            <a:spAutoFit/>
          </a:bodyPr>
          <a:lstStyle/>
          <a:p>
            <a:r>
              <a:rPr lang="en-FR" sz="1600" dirty="0"/>
              <a:t>Nicolas Broca/Vitor Rios</a:t>
            </a:r>
          </a:p>
        </p:txBody>
      </p:sp>
    </p:spTree>
    <p:extLst>
      <p:ext uri="{BB962C8B-B14F-4D97-AF65-F5344CB8AC3E}">
        <p14:creationId xmlns:p14="http://schemas.microsoft.com/office/powerpoint/2010/main" val="18074886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EE0BE717-065B-C08B-6907-D831F7898571}"/>
              </a:ext>
            </a:extLst>
          </p:cNvPr>
          <p:cNvSpPr>
            <a:spLocks noGrp="1"/>
          </p:cNvSpPr>
          <p:nvPr>
            <p:ph type="title"/>
          </p:nvPr>
        </p:nvSpPr>
        <p:spPr/>
        <p:txBody>
          <a:bodyPr/>
          <a:lstStyle/>
          <a:p>
            <a:r>
              <a:rPr lang="en-FR" sz="2400" dirty="0"/>
              <a:t>Update on L3 busbar leak</a:t>
            </a:r>
          </a:p>
        </p:txBody>
      </p:sp>
      <p:sp>
        <p:nvSpPr>
          <p:cNvPr id="3" name="Footer Placeholder 2">
            <a:extLst>
              <a:ext uri="{FF2B5EF4-FFF2-40B4-BE49-F238E27FC236}">
                <a16:creationId xmlns:a16="http://schemas.microsoft.com/office/drawing/2014/main" id="{5F9883EB-9799-B91E-0F22-7B6E25A81CEB}"/>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18E49AC4-34ED-7200-A870-021A8AA57412}"/>
              </a:ext>
            </a:extLst>
          </p:cNvPr>
          <p:cNvSpPr>
            <a:spLocks noGrp="1"/>
          </p:cNvSpPr>
          <p:nvPr>
            <p:ph type="sldNum" sz="quarter" idx="12"/>
          </p:nvPr>
        </p:nvSpPr>
        <p:spPr/>
        <p:txBody>
          <a:bodyPr/>
          <a:lstStyle/>
          <a:p>
            <a:fld id="{8D6C380F-326D-3C40-9EE7-7FBAB0953422}" type="slidenum">
              <a:rPr lang="en-US" smtClean="0">
                <a:latin typeface="Arial"/>
              </a:rPr>
              <a:pPr/>
              <a:t>22</a:t>
            </a:fld>
            <a:endParaRPr lang="en-US">
              <a:latin typeface="Arial"/>
            </a:endParaRPr>
          </a:p>
        </p:txBody>
      </p:sp>
      <p:pic>
        <p:nvPicPr>
          <p:cNvPr id="7" name="VID-20240710-WA0002">
            <a:hlinkClick r:id="" action="ppaction://media"/>
            <a:extLst>
              <a:ext uri="{FF2B5EF4-FFF2-40B4-BE49-F238E27FC236}">
                <a16:creationId xmlns:a16="http://schemas.microsoft.com/office/drawing/2014/main" id="{5CBE268D-4F05-F027-4E30-490F88E4BD9D}"/>
              </a:ext>
            </a:extLst>
          </p:cNvPr>
          <p:cNvPicPr>
            <a:picLocks noGrp="1" noChangeAspect="1"/>
          </p:cNvPicPr>
          <p:nvPr>
            <p:ph sz="quarter" idx="13"/>
            <a:videoFile r:link="rId2"/>
            <p:extLst>
              <p:ext uri="{DAA4B4D4-6D71-4841-9C94-3DE7FCFB9230}">
                <p14:media xmlns:p14="http://schemas.microsoft.com/office/powerpoint/2010/main" r:embed="rId1">
                  <p14:fade out="1189.8683"/>
                </p14:media>
              </p:ext>
            </p:extLst>
          </p:nvPr>
        </p:nvPicPr>
        <p:blipFill>
          <a:blip r:embed="rId4"/>
          <a:stretch>
            <a:fillRect/>
          </a:stretch>
        </p:blipFill>
        <p:spPr>
          <a:xfrm>
            <a:off x="6664325" y="858838"/>
            <a:ext cx="2116138" cy="3762375"/>
          </a:xfrm>
        </p:spPr>
      </p:pic>
      <p:sp>
        <p:nvSpPr>
          <p:cNvPr id="6" name="Date Placeholder 5">
            <a:extLst>
              <a:ext uri="{FF2B5EF4-FFF2-40B4-BE49-F238E27FC236}">
                <a16:creationId xmlns:a16="http://schemas.microsoft.com/office/drawing/2014/main" id="{0A914BA6-B141-171E-F91B-7607919BE97D}"/>
              </a:ext>
            </a:extLst>
          </p:cNvPr>
          <p:cNvSpPr>
            <a:spLocks noGrp="1"/>
          </p:cNvSpPr>
          <p:nvPr>
            <p:ph type="dt" sz="half" idx="10"/>
          </p:nvPr>
        </p:nvSpPr>
        <p:spPr/>
        <p:txBody>
          <a:bodyPr/>
          <a:lstStyle/>
          <a:p>
            <a:r>
              <a:rPr lang="fr-FR"/>
              <a:t>22.11.2024</a:t>
            </a:r>
            <a:endParaRPr lang="en-US" dirty="0"/>
          </a:p>
        </p:txBody>
      </p:sp>
      <p:pic>
        <p:nvPicPr>
          <p:cNvPr id="9" name="Picture 8" descr="A metal tray with black pipes&#10;&#10;Description automatically generated">
            <a:extLst>
              <a:ext uri="{FF2B5EF4-FFF2-40B4-BE49-F238E27FC236}">
                <a16:creationId xmlns:a16="http://schemas.microsoft.com/office/drawing/2014/main" id="{CDD70146-A275-3C88-DA54-E57133F4E564}"/>
              </a:ext>
            </a:extLst>
          </p:cNvPr>
          <p:cNvPicPr>
            <a:picLocks noChangeAspect="1"/>
          </p:cNvPicPr>
          <p:nvPr/>
        </p:nvPicPr>
        <p:blipFill>
          <a:blip r:embed="rId5"/>
          <a:stretch>
            <a:fillRect/>
          </a:stretch>
        </p:blipFill>
        <p:spPr>
          <a:xfrm>
            <a:off x="4514646" y="3123452"/>
            <a:ext cx="1852862" cy="1389646"/>
          </a:xfrm>
          <a:prstGeom prst="rect">
            <a:avLst/>
          </a:prstGeom>
        </p:spPr>
      </p:pic>
      <p:pic>
        <p:nvPicPr>
          <p:cNvPr id="11" name="Picture 10" descr="A close-up of a metal piece&#10;&#10;Description automatically generated">
            <a:extLst>
              <a:ext uri="{FF2B5EF4-FFF2-40B4-BE49-F238E27FC236}">
                <a16:creationId xmlns:a16="http://schemas.microsoft.com/office/drawing/2014/main" id="{0CAA27F8-A19E-50F5-2900-72F851286217}"/>
              </a:ext>
            </a:extLst>
          </p:cNvPr>
          <p:cNvPicPr>
            <a:picLocks noChangeAspect="1"/>
          </p:cNvPicPr>
          <p:nvPr/>
        </p:nvPicPr>
        <p:blipFill>
          <a:blip r:embed="rId6"/>
          <a:srcRect r="6977"/>
          <a:stretch/>
        </p:blipFill>
        <p:spPr>
          <a:xfrm rot="5400000">
            <a:off x="4467075" y="1108493"/>
            <a:ext cx="1974478" cy="1591928"/>
          </a:xfrm>
          <a:prstGeom prst="rect">
            <a:avLst/>
          </a:prstGeom>
        </p:spPr>
      </p:pic>
      <p:sp>
        <p:nvSpPr>
          <p:cNvPr id="13" name="Content Placeholder 4">
            <a:extLst>
              <a:ext uri="{FF2B5EF4-FFF2-40B4-BE49-F238E27FC236}">
                <a16:creationId xmlns:a16="http://schemas.microsoft.com/office/drawing/2014/main" id="{57F73373-8504-E656-3A5C-8C9D4D3F0F9F}"/>
              </a:ext>
            </a:extLst>
          </p:cNvPr>
          <p:cNvSpPr txBox="1">
            <a:spLocks/>
          </p:cNvSpPr>
          <p:nvPr/>
        </p:nvSpPr>
        <p:spPr>
          <a:xfrm>
            <a:off x="457207" y="945002"/>
            <a:ext cx="3787095" cy="3762375"/>
          </a:xfrm>
          <a:prstGeom prst="rect">
            <a:avLst/>
          </a:prstGeom>
        </p:spPr>
        <p:txBody>
          <a:bodyPr vert="horz" lIns="91434" tIns="45717" rIns="91434" bIns="45717">
            <a:normAutofit fontScale="92500" lnSpcReduction="20000"/>
          </a:bodyPr>
          <a:lstStyle>
            <a:lvl1pPr marL="225407" indent="-225407" algn="l" rtl="0" eaLnBrk="1" latinLnBrk="0" hangingPunct="1">
              <a:lnSpc>
                <a:spcPct val="100000"/>
              </a:lnSpc>
              <a:spcBef>
                <a:spcPts val="300"/>
              </a:spcBef>
              <a:buClr>
                <a:schemeClr val="accent1"/>
              </a:buClr>
              <a:buSzPct val="100000"/>
              <a:buFont typeface="Arial"/>
              <a:buChar char="•"/>
              <a:defRPr kumimoji="0" sz="1600" b="0" i="0" kern="1200">
                <a:solidFill>
                  <a:srgbClr val="0C377B"/>
                </a:solidFill>
                <a:latin typeface="+mn-lt"/>
                <a:ea typeface="+mn-ea"/>
                <a:cs typeface="Ubuntu Light"/>
              </a:defRPr>
            </a:lvl1pPr>
            <a:lvl2pPr marL="460340" indent="-228582" algn="l" rtl="0" eaLnBrk="1" latinLnBrk="0" hangingPunct="1">
              <a:lnSpc>
                <a:spcPct val="100000"/>
              </a:lnSpc>
              <a:spcBef>
                <a:spcPts val="300"/>
              </a:spcBef>
              <a:buClr>
                <a:schemeClr val="bg2"/>
              </a:buClr>
              <a:buSzPct val="100000"/>
              <a:buFont typeface="Arial"/>
              <a:buChar char="•"/>
              <a:defRPr kumimoji="0" sz="1400" b="0" i="0" kern="1200" baseline="0">
                <a:solidFill>
                  <a:srgbClr val="0C377B"/>
                </a:solidFill>
                <a:latin typeface="+mn-lt"/>
                <a:ea typeface="+mn-ea"/>
                <a:cs typeface="Ubuntu Light"/>
              </a:defRPr>
            </a:lvl2pPr>
            <a:lvl3pPr marL="685749" indent="-225407" algn="l" rtl="0" eaLnBrk="1" latinLnBrk="0" hangingPunct="1">
              <a:lnSpc>
                <a:spcPct val="100000"/>
              </a:lnSpc>
              <a:spcBef>
                <a:spcPts val="300"/>
              </a:spcBef>
              <a:buClr>
                <a:schemeClr val="accent2"/>
              </a:buClr>
              <a:buSzPct val="100000"/>
              <a:buFont typeface="Arial"/>
              <a:buChar char="•"/>
              <a:defRPr kumimoji="0" sz="1200" b="0" i="0" kern="1200">
                <a:solidFill>
                  <a:srgbClr val="0C377B"/>
                </a:solidFill>
                <a:latin typeface="+mn-lt"/>
                <a:ea typeface="+mn-ea"/>
                <a:cs typeface="Ubuntu Light"/>
              </a:defRPr>
            </a:lvl3pPr>
            <a:lvl4pPr marL="909570" indent="-223820" algn="l" rtl="0" eaLnBrk="1" latinLnBrk="0" hangingPunct="1">
              <a:lnSpc>
                <a:spcPct val="100000"/>
              </a:lnSpc>
              <a:spcBef>
                <a:spcPts val="300"/>
              </a:spcBef>
              <a:buClr>
                <a:schemeClr val="accent3"/>
              </a:buClr>
              <a:buSzPct val="100000"/>
              <a:buFont typeface="Arial"/>
              <a:buChar char="•"/>
              <a:defRPr kumimoji="0" sz="1100" b="0" i="0" kern="1200">
                <a:solidFill>
                  <a:srgbClr val="0C377B"/>
                </a:solidFill>
                <a:latin typeface="+mn-lt"/>
                <a:ea typeface="+mn-ea"/>
                <a:cs typeface="Ubuntu Light"/>
              </a:defRPr>
            </a:lvl4pPr>
            <a:lvl5pPr marL="1146089" indent="-236520" algn="l" rtl="0" eaLnBrk="1" latinLnBrk="0" hangingPunct="1">
              <a:lnSpc>
                <a:spcPct val="100000"/>
              </a:lnSpc>
              <a:spcBef>
                <a:spcPts val="300"/>
              </a:spcBef>
              <a:buClr>
                <a:schemeClr val="accent4"/>
              </a:buClr>
              <a:buSzPct val="100000"/>
              <a:buFont typeface="Arial"/>
              <a:buChar char="•"/>
              <a:defRPr kumimoji="0" sz="1050" b="0" i="0" kern="1200" baseline="0">
                <a:solidFill>
                  <a:srgbClr val="0C377B"/>
                </a:solidFill>
                <a:latin typeface="+mn-lt"/>
                <a:ea typeface="+mn-ea"/>
                <a:cs typeface="Ubuntu Light"/>
              </a:defRPr>
            </a:lvl5pPr>
            <a:lvl6pPr marL="1700657" indent="-182867"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096" indent="-182867"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536" indent="-182867"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546" indent="-182867"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defTabSz="914400">
              <a:buClrTx/>
            </a:pPr>
            <a:r>
              <a:rPr lang="en-GB" sz="1200" dirty="0"/>
              <a:t>A quite big </a:t>
            </a:r>
            <a:r>
              <a:rPr lang="en-GB" sz="1200" b="1" dirty="0"/>
              <a:t>leak </a:t>
            </a:r>
            <a:r>
              <a:rPr lang="en-GB" sz="1200" dirty="0"/>
              <a:t>in the L3 busbar cooling system was detected on July 5th.</a:t>
            </a:r>
          </a:p>
          <a:p>
            <a:pPr lvl="1" defTabSz="914400">
              <a:buClrTx/>
            </a:pPr>
            <a:r>
              <a:rPr lang="en-GB" sz="1100" dirty="0"/>
              <a:t>Faulty fitting on an inox line.</a:t>
            </a:r>
          </a:p>
          <a:p>
            <a:pPr defTabSz="914400">
              <a:buClrTx/>
            </a:pPr>
            <a:endParaRPr lang="en-GB" sz="1200" dirty="0"/>
          </a:p>
          <a:p>
            <a:pPr defTabSz="914400">
              <a:buClrTx/>
            </a:pPr>
            <a:r>
              <a:rPr lang="en-GB" sz="1200" dirty="0"/>
              <a:t>The leak went </a:t>
            </a:r>
            <a:r>
              <a:rPr lang="en-GB" sz="1200" b="1" dirty="0"/>
              <a:t>unnoticed by the DCS </a:t>
            </a:r>
            <a:r>
              <a:rPr lang="en-GB" sz="1200" dirty="0"/>
              <a:t>(as it was dripping outside the tray), and the magnet continued operating normally.</a:t>
            </a:r>
          </a:p>
          <a:p>
            <a:pPr defTabSz="914400">
              <a:buClrTx/>
            </a:pPr>
            <a:endParaRPr lang="en-GB" sz="1200" dirty="0"/>
          </a:p>
          <a:p>
            <a:pPr defTabSz="914400">
              <a:buClrTx/>
            </a:pPr>
            <a:r>
              <a:rPr lang="en-GB" sz="1200" dirty="0"/>
              <a:t>An </a:t>
            </a:r>
            <a:r>
              <a:rPr lang="en-GB" sz="1200" b="1" dirty="0"/>
              <a:t>inspection on July 24</a:t>
            </a:r>
            <a:r>
              <a:rPr lang="en-GB" sz="1200" b="1" baseline="30000" dirty="0"/>
              <a:t>th</a:t>
            </a:r>
            <a:r>
              <a:rPr lang="en-GB" sz="1200" b="1" dirty="0"/>
              <a:t> </a:t>
            </a:r>
            <a:r>
              <a:rPr lang="en-GB" sz="1200" dirty="0"/>
              <a:t>successfully brought the </a:t>
            </a:r>
            <a:r>
              <a:rPr lang="en-GB" sz="1200" b="1" dirty="0"/>
              <a:t>leak under control</a:t>
            </a:r>
            <a:r>
              <a:rPr lang="en-GB" sz="1200" dirty="0"/>
              <a:t>, reducing it to just a few drops per minute.</a:t>
            </a:r>
          </a:p>
          <a:p>
            <a:pPr defTabSz="914400">
              <a:buClrTx/>
            </a:pPr>
            <a:endParaRPr lang="en-GB" sz="1200" dirty="0"/>
          </a:p>
          <a:p>
            <a:pPr defTabSz="914400">
              <a:buClrTx/>
            </a:pPr>
            <a:r>
              <a:rPr lang="en-GB" sz="1200" dirty="0"/>
              <a:t>A complete fix would require cutting the inox pipe, which posed </a:t>
            </a:r>
            <a:r>
              <a:rPr lang="en-GB" sz="1200" b="1" dirty="0"/>
              <a:t>excessive risk </a:t>
            </a:r>
            <a:r>
              <a:rPr lang="en-GB" sz="1200" dirty="0"/>
              <a:t>during the run. It was decided to </a:t>
            </a:r>
            <a:r>
              <a:rPr lang="en-GB" sz="1200" b="1" dirty="0"/>
              <a:t>postpone the repairs until the EYETS</a:t>
            </a:r>
            <a:r>
              <a:rPr lang="en-GB" sz="1200" dirty="0"/>
              <a:t>, with the magnet power-cycled only when absolutely necessary to minimize thermal stress on the malfunctioning fitting.</a:t>
            </a:r>
          </a:p>
          <a:p>
            <a:pPr defTabSz="914400">
              <a:buClrTx/>
            </a:pPr>
            <a:endParaRPr lang="en-GB" sz="1200" dirty="0"/>
          </a:p>
          <a:p>
            <a:pPr defTabSz="914400">
              <a:buClrTx/>
            </a:pPr>
            <a:r>
              <a:rPr lang="en-GB" sz="1200" dirty="0"/>
              <a:t>Week 48: Drain line + remove bridge (help transport)</a:t>
            </a:r>
          </a:p>
          <a:p>
            <a:pPr defTabSz="914400">
              <a:buClrTx/>
            </a:pPr>
            <a:r>
              <a:rPr lang="en-GB" sz="1200" dirty="0">
                <a:solidFill>
                  <a:schemeClr val="tx1"/>
                </a:solidFill>
              </a:rPr>
              <a:t>Week 49: weld new pipe on Tuesday, December 3</a:t>
            </a:r>
            <a:r>
              <a:rPr lang="en-GB" sz="1200" baseline="30000" dirty="0">
                <a:solidFill>
                  <a:schemeClr val="tx1"/>
                </a:solidFill>
              </a:rPr>
              <a:t>rd</a:t>
            </a:r>
            <a:r>
              <a:rPr lang="en-GB" sz="1200" dirty="0">
                <a:solidFill>
                  <a:schemeClr val="tx1"/>
                </a:solidFill>
              </a:rPr>
              <a:t>. Install fitting and fill up line (EN-CV).</a:t>
            </a:r>
            <a:endParaRPr lang="en-GB" sz="1200" baseline="30000" dirty="0">
              <a:solidFill>
                <a:schemeClr val="tx1"/>
              </a:solidFill>
            </a:endParaRPr>
          </a:p>
          <a:p>
            <a:pPr defTabSz="914400">
              <a:buClrTx/>
            </a:pPr>
            <a:r>
              <a:rPr lang="en-GB" sz="1200" dirty="0">
                <a:solidFill>
                  <a:srgbClr val="FF0000"/>
                </a:solidFill>
              </a:rPr>
              <a:t>Magnet powering test on Thursday, December 5</a:t>
            </a:r>
            <a:r>
              <a:rPr lang="en-GB" sz="1200" baseline="30000" dirty="0">
                <a:solidFill>
                  <a:srgbClr val="FF0000"/>
                </a:solidFill>
              </a:rPr>
              <a:t>th</a:t>
            </a:r>
            <a:r>
              <a:rPr lang="en-GB" sz="1200" dirty="0">
                <a:solidFill>
                  <a:srgbClr val="FF0000"/>
                </a:solidFill>
              </a:rPr>
              <a:t> AM</a:t>
            </a:r>
            <a:endParaRPr lang="en-FR" sz="1200" dirty="0">
              <a:solidFill>
                <a:srgbClr val="FF0000"/>
              </a:solidFill>
            </a:endParaRPr>
          </a:p>
        </p:txBody>
      </p:sp>
      <p:sp>
        <p:nvSpPr>
          <p:cNvPr id="15" name="TextBox 14">
            <a:extLst>
              <a:ext uri="{FF2B5EF4-FFF2-40B4-BE49-F238E27FC236}">
                <a16:creationId xmlns:a16="http://schemas.microsoft.com/office/drawing/2014/main" id="{D3258B82-0BBA-0BFF-9111-49298B8D46A4}"/>
              </a:ext>
            </a:extLst>
          </p:cNvPr>
          <p:cNvSpPr txBox="1"/>
          <p:nvPr/>
        </p:nvSpPr>
        <p:spPr>
          <a:xfrm>
            <a:off x="5031116" y="2902662"/>
            <a:ext cx="876965" cy="215444"/>
          </a:xfrm>
          <a:prstGeom prst="rect">
            <a:avLst/>
          </a:prstGeom>
          <a:noFill/>
        </p:spPr>
        <p:txBody>
          <a:bodyPr wrap="square">
            <a:spAutoFit/>
          </a:bodyPr>
          <a:lstStyle/>
          <a:p>
            <a:pPr algn="ctr"/>
            <a:r>
              <a:rPr lang="en-GB" sz="800" dirty="0">
                <a:solidFill>
                  <a:schemeClr val="tx1"/>
                </a:solidFill>
              </a:rPr>
              <a:t>The ‘culprit’</a:t>
            </a:r>
          </a:p>
        </p:txBody>
      </p:sp>
      <p:sp>
        <p:nvSpPr>
          <p:cNvPr id="16" name="TextBox 15">
            <a:extLst>
              <a:ext uri="{FF2B5EF4-FFF2-40B4-BE49-F238E27FC236}">
                <a16:creationId xmlns:a16="http://schemas.microsoft.com/office/drawing/2014/main" id="{C09DAE45-E2FD-A9A7-7A6B-C423DB98CD2E}"/>
              </a:ext>
            </a:extLst>
          </p:cNvPr>
          <p:cNvSpPr txBox="1"/>
          <p:nvPr/>
        </p:nvSpPr>
        <p:spPr>
          <a:xfrm>
            <a:off x="4600995" y="4520913"/>
            <a:ext cx="1766513" cy="215444"/>
          </a:xfrm>
          <a:prstGeom prst="rect">
            <a:avLst/>
          </a:prstGeom>
          <a:noFill/>
        </p:spPr>
        <p:txBody>
          <a:bodyPr wrap="square">
            <a:spAutoFit/>
          </a:bodyPr>
          <a:lstStyle/>
          <a:p>
            <a:pPr algn="ctr"/>
            <a:r>
              <a:rPr lang="en-GB" sz="800" dirty="0">
                <a:solidFill>
                  <a:schemeClr val="tx1"/>
                </a:solidFill>
              </a:rPr>
              <a:t>Water </a:t>
            </a:r>
            <a:r>
              <a:rPr lang="en-GB" sz="800" dirty="0"/>
              <a:t>c</a:t>
            </a:r>
            <a:r>
              <a:rPr lang="en-GB" sz="800" dirty="0">
                <a:solidFill>
                  <a:schemeClr val="tx1"/>
                </a:solidFill>
              </a:rPr>
              <a:t>ollector and DCS sensor</a:t>
            </a:r>
          </a:p>
        </p:txBody>
      </p:sp>
      <p:sp>
        <p:nvSpPr>
          <p:cNvPr id="2" name="TextBox 1">
            <a:extLst>
              <a:ext uri="{FF2B5EF4-FFF2-40B4-BE49-F238E27FC236}">
                <a16:creationId xmlns:a16="http://schemas.microsoft.com/office/drawing/2014/main" id="{A0A4EE20-14D3-327F-3CA0-B1B3CC1CD56C}"/>
              </a:ext>
            </a:extLst>
          </p:cNvPr>
          <p:cNvSpPr txBox="1"/>
          <p:nvPr/>
        </p:nvSpPr>
        <p:spPr>
          <a:xfrm>
            <a:off x="6126480" y="4736357"/>
            <a:ext cx="1672253" cy="369332"/>
          </a:xfrm>
          <a:prstGeom prst="rect">
            <a:avLst/>
          </a:prstGeom>
          <a:noFill/>
        </p:spPr>
        <p:txBody>
          <a:bodyPr wrap="none" rtlCol="0">
            <a:spAutoFit/>
          </a:bodyPr>
          <a:lstStyle/>
          <a:p>
            <a:r>
              <a:rPr lang="en-FR" dirty="0"/>
              <a:t>Philippe/Julien</a:t>
            </a:r>
          </a:p>
        </p:txBody>
      </p:sp>
    </p:spTree>
    <p:extLst>
      <p:ext uri="{BB962C8B-B14F-4D97-AF65-F5344CB8AC3E}">
        <p14:creationId xmlns:p14="http://schemas.microsoft.com/office/powerpoint/2010/main" val="3560911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322"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repeatCount="indefinite" fill="remove"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66AFCD-0324-1B97-8AAC-2E043646B7F5}"/>
              </a:ext>
            </a:extLst>
          </p:cNvPr>
          <p:cNvSpPr>
            <a:spLocks noGrp="1"/>
          </p:cNvSpPr>
          <p:nvPr>
            <p:ph type="title"/>
          </p:nvPr>
        </p:nvSpPr>
        <p:spPr/>
        <p:txBody>
          <a:bodyPr/>
          <a:lstStyle/>
          <a:p>
            <a:r>
              <a:rPr lang="en-FR" dirty="0"/>
              <a:t>Gas activities (EP-DT)</a:t>
            </a:r>
          </a:p>
        </p:txBody>
      </p:sp>
      <p:sp>
        <p:nvSpPr>
          <p:cNvPr id="3" name="Footer Placeholder 2">
            <a:extLst>
              <a:ext uri="{FF2B5EF4-FFF2-40B4-BE49-F238E27FC236}">
                <a16:creationId xmlns:a16="http://schemas.microsoft.com/office/drawing/2014/main" id="{6F6CF837-A255-2061-93D3-94351B17A2ED}"/>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758429FB-34D3-2E27-2803-743C398531DF}"/>
              </a:ext>
            </a:extLst>
          </p:cNvPr>
          <p:cNvSpPr>
            <a:spLocks noGrp="1"/>
          </p:cNvSpPr>
          <p:nvPr>
            <p:ph type="sldNum" sz="quarter" idx="12"/>
          </p:nvPr>
        </p:nvSpPr>
        <p:spPr/>
        <p:txBody>
          <a:bodyPr/>
          <a:lstStyle/>
          <a:p>
            <a:fld id="{8D6C380F-326D-3C40-9EE7-7FBAB0953422}" type="slidenum">
              <a:rPr lang="en-US" smtClean="0">
                <a:latin typeface="Arial"/>
              </a:rPr>
              <a:pPr/>
              <a:t>23</a:t>
            </a:fld>
            <a:endParaRPr lang="en-US">
              <a:latin typeface="Arial"/>
            </a:endParaRPr>
          </a:p>
        </p:txBody>
      </p:sp>
      <p:sp>
        <p:nvSpPr>
          <p:cNvPr id="5" name="Content Placeholder 4">
            <a:extLst>
              <a:ext uri="{FF2B5EF4-FFF2-40B4-BE49-F238E27FC236}">
                <a16:creationId xmlns:a16="http://schemas.microsoft.com/office/drawing/2014/main" id="{D4E18069-A0F8-7FA5-4035-FF65A2F5C853}"/>
              </a:ext>
            </a:extLst>
          </p:cNvPr>
          <p:cNvSpPr>
            <a:spLocks noGrp="1"/>
          </p:cNvSpPr>
          <p:nvPr>
            <p:ph sz="quarter" idx="13"/>
          </p:nvPr>
        </p:nvSpPr>
        <p:spPr/>
        <p:txBody>
          <a:bodyPr/>
          <a:lstStyle/>
          <a:p>
            <a:endParaRPr lang="en-FR"/>
          </a:p>
        </p:txBody>
      </p:sp>
      <p:sp>
        <p:nvSpPr>
          <p:cNvPr id="6" name="Date Placeholder 5">
            <a:extLst>
              <a:ext uri="{FF2B5EF4-FFF2-40B4-BE49-F238E27FC236}">
                <a16:creationId xmlns:a16="http://schemas.microsoft.com/office/drawing/2014/main" id="{28C8D556-DAD0-6BA0-009C-87994915F284}"/>
              </a:ext>
            </a:extLst>
          </p:cNvPr>
          <p:cNvSpPr>
            <a:spLocks noGrp="1"/>
          </p:cNvSpPr>
          <p:nvPr>
            <p:ph type="dt" sz="half" idx="10"/>
          </p:nvPr>
        </p:nvSpPr>
        <p:spPr/>
        <p:txBody>
          <a:bodyPr/>
          <a:lstStyle/>
          <a:p>
            <a:r>
              <a:rPr lang="fr-FR"/>
              <a:t>22.11.2024</a:t>
            </a:r>
            <a:endParaRPr lang="en-US" dirty="0"/>
          </a:p>
        </p:txBody>
      </p:sp>
    </p:spTree>
    <p:extLst>
      <p:ext uri="{BB962C8B-B14F-4D97-AF65-F5344CB8AC3E}">
        <p14:creationId xmlns:p14="http://schemas.microsoft.com/office/powerpoint/2010/main" val="32454748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F800E-7A96-370C-441C-0A64F92DF30D}"/>
              </a:ext>
            </a:extLst>
          </p:cNvPr>
          <p:cNvSpPr>
            <a:spLocks noGrp="1"/>
          </p:cNvSpPr>
          <p:nvPr>
            <p:ph type="title"/>
          </p:nvPr>
        </p:nvSpPr>
        <p:spPr/>
        <p:txBody>
          <a:bodyPr/>
          <a:lstStyle/>
          <a:p>
            <a:r>
              <a:rPr lang="en-FR"/>
              <a:t>EOY gas </a:t>
            </a:r>
            <a:r>
              <a:rPr lang="en-FR" dirty="0"/>
              <a:t>consumption</a:t>
            </a:r>
          </a:p>
        </p:txBody>
      </p:sp>
      <p:sp>
        <p:nvSpPr>
          <p:cNvPr id="3" name="Footer Placeholder 2">
            <a:extLst>
              <a:ext uri="{FF2B5EF4-FFF2-40B4-BE49-F238E27FC236}">
                <a16:creationId xmlns:a16="http://schemas.microsoft.com/office/drawing/2014/main" id="{3883CF73-A324-DC62-4A76-D1A054817494}"/>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EE1A69EB-D934-BBCF-7250-462A65F96706}"/>
              </a:ext>
            </a:extLst>
          </p:cNvPr>
          <p:cNvSpPr>
            <a:spLocks noGrp="1"/>
          </p:cNvSpPr>
          <p:nvPr>
            <p:ph type="sldNum" sz="quarter" idx="12"/>
          </p:nvPr>
        </p:nvSpPr>
        <p:spPr/>
        <p:txBody>
          <a:bodyPr/>
          <a:lstStyle/>
          <a:p>
            <a:fld id="{8D6C380F-326D-3C40-9EE7-7FBAB0953422}" type="slidenum">
              <a:rPr lang="en-US" smtClean="0">
                <a:latin typeface="Arial"/>
              </a:rPr>
              <a:pPr/>
              <a:t>24</a:t>
            </a:fld>
            <a:endParaRPr lang="en-US">
              <a:latin typeface="Arial"/>
            </a:endParaRPr>
          </a:p>
        </p:txBody>
      </p:sp>
      <p:graphicFrame>
        <p:nvGraphicFramePr>
          <p:cNvPr id="7" name="Content Placeholder 6">
            <a:extLst>
              <a:ext uri="{FF2B5EF4-FFF2-40B4-BE49-F238E27FC236}">
                <a16:creationId xmlns:a16="http://schemas.microsoft.com/office/drawing/2014/main" id="{DA2C251A-6E82-40F0-360D-CC6CE43B1A80}"/>
              </a:ext>
            </a:extLst>
          </p:cNvPr>
          <p:cNvGraphicFramePr>
            <a:graphicFrameLocks noGrp="1"/>
          </p:cNvGraphicFramePr>
          <p:nvPr>
            <p:ph sz="quarter" idx="13"/>
            <p:extLst>
              <p:ext uri="{D42A27DB-BD31-4B8C-83A1-F6EECF244321}">
                <p14:modId xmlns:p14="http://schemas.microsoft.com/office/powerpoint/2010/main" val="3956663188"/>
              </p:ext>
            </p:extLst>
          </p:nvPr>
        </p:nvGraphicFramePr>
        <p:xfrm>
          <a:off x="309966" y="1228423"/>
          <a:ext cx="8226424" cy="2880360"/>
        </p:xfrm>
        <a:graphic>
          <a:graphicData uri="http://schemas.openxmlformats.org/drawingml/2006/table">
            <a:tbl>
              <a:tblPr>
                <a:tableStyleId>{0E3FDE45-AF77-4B5C-9715-49D594BDF05E}</a:tableStyleId>
              </a:tblPr>
              <a:tblGrid>
                <a:gridCol w="432511">
                  <a:extLst>
                    <a:ext uri="{9D8B030D-6E8A-4147-A177-3AD203B41FA5}">
                      <a16:colId xmlns:a16="http://schemas.microsoft.com/office/drawing/2014/main" val="3859210838"/>
                    </a:ext>
                  </a:extLst>
                </a:gridCol>
                <a:gridCol w="1402533">
                  <a:extLst>
                    <a:ext uri="{9D8B030D-6E8A-4147-A177-3AD203B41FA5}">
                      <a16:colId xmlns:a16="http://schemas.microsoft.com/office/drawing/2014/main" val="3880698235"/>
                    </a:ext>
                  </a:extLst>
                </a:gridCol>
                <a:gridCol w="1084120">
                  <a:extLst>
                    <a:ext uri="{9D8B030D-6E8A-4147-A177-3AD203B41FA5}">
                      <a16:colId xmlns:a16="http://schemas.microsoft.com/office/drawing/2014/main" val="3034582833"/>
                    </a:ext>
                  </a:extLst>
                </a:gridCol>
                <a:gridCol w="1061376">
                  <a:extLst>
                    <a:ext uri="{9D8B030D-6E8A-4147-A177-3AD203B41FA5}">
                      <a16:colId xmlns:a16="http://schemas.microsoft.com/office/drawing/2014/main" val="3182771048"/>
                    </a:ext>
                  </a:extLst>
                </a:gridCol>
                <a:gridCol w="1059102">
                  <a:extLst>
                    <a:ext uri="{9D8B030D-6E8A-4147-A177-3AD203B41FA5}">
                      <a16:colId xmlns:a16="http://schemas.microsoft.com/office/drawing/2014/main" val="2124679186"/>
                    </a:ext>
                  </a:extLst>
                </a:gridCol>
                <a:gridCol w="1060618">
                  <a:extLst>
                    <a:ext uri="{9D8B030D-6E8A-4147-A177-3AD203B41FA5}">
                      <a16:colId xmlns:a16="http://schemas.microsoft.com/office/drawing/2014/main" val="814590600"/>
                    </a:ext>
                  </a:extLst>
                </a:gridCol>
                <a:gridCol w="988596">
                  <a:extLst>
                    <a:ext uri="{9D8B030D-6E8A-4147-A177-3AD203B41FA5}">
                      <a16:colId xmlns:a16="http://schemas.microsoft.com/office/drawing/2014/main" val="3513871209"/>
                    </a:ext>
                  </a:extLst>
                </a:gridCol>
                <a:gridCol w="1137568">
                  <a:extLst>
                    <a:ext uri="{9D8B030D-6E8A-4147-A177-3AD203B41FA5}">
                      <a16:colId xmlns:a16="http://schemas.microsoft.com/office/drawing/2014/main" val="3708031910"/>
                    </a:ext>
                  </a:extLst>
                </a:gridCol>
              </a:tblGrid>
              <a:tr h="400291">
                <a:tc>
                  <a:txBody>
                    <a:bodyPr/>
                    <a:lstStyle/>
                    <a:p>
                      <a:pPr algn="ctr"/>
                      <a:r>
                        <a:rPr lang="en-FR" sz="700" dirty="0">
                          <a:solidFill>
                            <a:srgbClr val="000000"/>
                          </a:solidFill>
                          <a:effectLst/>
                        </a:rPr>
                        <a:t> </a:t>
                      </a:r>
                      <a:endParaRPr lang="en-FR" sz="700" dirty="0">
                        <a:effectLst/>
                        <a:latin typeface="Calibri" panose="020F0502020204030204" pitchFamily="34" charset="0"/>
                      </a:endParaRPr>
                    </a:p>
                  </a:txBody>
                  <a:tcPr marL="40939" marR="40939"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FR" sz="700" dirty="0">
                          <a:solidFill>
                            <a:srgbClr val="000000"/>
                          </a:solidFill>
                          <a:effectLst/>
                        </a:rPr>
                        <a:t> </a:t>
                      </a:r>
                      <a:endParaRPr lang="en-FR" sz="700" dirty="0">
                        <a:effectLst/>
                        <a:latin typeface="Calibri" panose="020F0502020204030204" pitchFamily="34" charset="0"/>
                      </a:endParaRPr>
                    </a:p>
                  </a:txBody>
                  <a:tcPr marL="40939" marR="40939"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FR" sz="700" dirty="0">
                          <a:effectLst/>
                        </a:rPr>
                        <a:t> </a:t>
                      </a:r>
                      <a:endParaRPr lang="en-FR" sz="700" dirty="0">
                        <a:effectLst/>
                        <a:latin typeface="Calibri" panose="020F0502020204030204" pitchFamily="34" charset="0"/>
                      </a:endParaRPr>
                    </a:p>
                  </a:txBody>
                  <a:tcPr marL="40939" marR="40939"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FR" sz="700" dirty="0">
                          <a:solidFill>
                            <a:srgbClr val="000000"/>
                          </a:solidFill>
                          <a:effectLst/>
                        </a:rPr>
                        <a:t> </a:t>
                      </a:r>
                      <a:endParaRPr lang="en-FR" sz="700" dirty="0">
                        <a:effectLst/>
                        <a:latin typeface="Calibri" panose="020F0502020204030204" pitchFamily="34" charset="0"/>
                      </a:endParaRPr>
                    </a:p>
                  </a:txBody>
                  <a:tcPr marL="40939" marR="40939"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700" dirty="0">
                          <a:solidFill>
                            <a:srgbClr val="000000"/>
                          </a:solidFill>
                          <a:effectLst/>
                        </a:rPr>
                        <a:t>In service during the closure (Y/N)</a:t>
                      </a:r>
                      <a:endParaRPr lang="en-GB" sz="700" dirty="0">
                        <a:effectLst/>
                        <a:latin typeface="Calibri" panose="020F0502020204030204" pitchFamily="34" charset="0"/>
                      </a:endParaRPr>
                    </a:p>
                  </a:txBody>
                  <a:tcPr marL="40939" marR="40939"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700" dirty="0">
                          <a:solidFill>
                            <a:srgbClr val="000000"/>
                          </a:solidFill>
                          <a:effectLst/>
                        </a:rPr>
                        <a:t>If in service, expected consumption (m3/d)</a:t>
                      </a:r>
                      <a:endParaRPr lang="en-GB" sz="700" dirty="0">
                        <a:effectLst/>
                        <a:latin typeface="Calibri" panose="020F0502020204030204" pitchFamily="34" charset="0"/>
                      </a:endParaRPr>
                    </a:p>
                  </a:txBody>
                  <a:tcPr marL="40939" marR="40939"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700" dirty="0">
                          <a:solidFill>
                            <a:srgbClr val="000000"/>
                          </a:solidFill>
                          <a:effectLst/>
                        </a:rPr>
                        <a:t>If not in service during the closure ,proposed date for the switch off (Before the 20th of December)</a:t>
                      </a:r>
                      <a:endParaRPr lang="en-GB" sz="700" dirty="0">
                        <a:effectLst/>
                        <a:latin typeface="Calibri" panose="020F0502020204030204" pitchFamily="34" charset="0"/>
                      </a:endParaRPr>
                    </a:p>
                  </a:txBody>
                  <a:tcPr marL="40939" marR="40939"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700" dirty="0">
                          <a:solidFill>
                            <a:srgbClr val="000000"/>
                          </a:solidFill>
                          <a:effectLst/>
                        </a:rPr>
                        <a:t>If restarted in January ,proposed date for the switch on  (2023)</a:t>
                      </a:r>
                      <a:endParaRPr lang="en-GB" sz="700" dirty="0">
                        <a:effectLst/>
                        <a:latin typeface="Calibri" panose="020F0502020204030204" pitchFamily="34" charset="0"/>
                      </a:endParaRPr>
                    </a:p>
                  </a:txBody>
                  <a:tcPr marL="40939" marR="40939"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46002422"/>
                  </a:ext>
                </a:extLst>
              </a:tr>
              <a:tr h="113719">
                <a:tc>
                  <a:txBody>
                    <a:bodyPr/>
                    <a:lstStyle/>
                    <a:p>
                      <a:r>
                        <a:rPr lang="en-GB" sz="700">
                          <a:solidFill>
                            <a:srgbClr val="000000"/>
                          </a:solidFill>
                          <a:effectLst/>
                        </a:rPr>
                        <a:t>ALICE</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CRFDG-PGS_ALICE-N2</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CRFDGRF001-00001800</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2270/R-011</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23142635"/>
                  </a:ext>
                </a:extLst>
              </a:tr>
              <a:tr h="113719">
                <a:tc>
                  <a:txBody>
                    <a:bodyPr/>
                    <a:lstStyle/>
                    <a:p>
                      <a:r>
                        <a:rPr lang="en-GB" sz="700">
                          <a:solidFill>
                            <a:srgbClr val="000000"/>
                          </a:solidFill>
                          <a:effectLst/>
                        </a:rPr>
                        <a:t>ALICE</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CRFDG-PGS_ALICE-AR</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CRFDGRF001-00001700</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2270/R-011</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68170882"/>
                  </a:ext>
                </a:extLst>
              </a:tr>
              <a:tr h="113719">
                <a:tc>
                  <a:txBody>
                    <a:bodyPr/>
                    <a:lstStyle/>
                    <a:p>
                      <a:r>
                        <a:rPr lang="en-GB" sz="700">
                          <a:solidFill>
                            <a:srgbClr val="000000"/>
                          </a:solidFill>
                          <a:effectLst/>
                        </a:rPr>
                        <a:t>ALICE</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CRFDG-PGS_ALICE-CO2</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CRFDGRF001-00011200</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2270/R-011</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0233371"/>
                  </a:ext>
                </a:extLst>
              </a:tr>
              <a:tr h="113719">
                <a:tc>
                  <a:txBody>
                    <a:bodyPr/>
                    <a:lstStyle/>
                    <a:p>
                      <a:r>
                        <a:rPr lang="en-GB" sz="700">
                          <a:solidFill>
                            <a:srgbClr val="000000"/>
                          </a:solidFill>
                          <a:effectLst/>
                        </a:rPr>
                        <a:t>ALICE</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CRFDG-PGS_ALICE-HE</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CRFDGRF001-00001900</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2270/R-011</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85620814"/>
                  </a:ext>
                </a:extLst>
              </a:tr>
              <a:tr h="113719">
                <a:tc>
                  <a:txBody>
                    <a:bodyPr/>
                    <a:lstStyle/>
                    <a:p>
                      <a:r>
                        <a:rPr lang="en-GB" sz="700">
                          <a:solidFill>
                            <a:srgbClr val="000000"/>
                          </a:solidFill>
                          <a:effectLst/>
                        </a:rPr>
                        <a:t>ALICE</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CRFDG-PGS_ALICE-NE</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CRFDGRF001-00002000</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2270/R-011</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51382996"/>
                  </a:ext>
                </a:extLst>
              </a:tr>
              <a:tr h="113719">
                <a:tc>
                  <a:txBody>
                    <a:bodyPr/>
                    <a:lstStyle/>
                    <a:p>
                      <a:r>
                        <a:rPr lang="en-GB" sz="700">
                          <a:solidFill>
                            <a:srgbClr val="000000"/>
                          </a:solidFill>
                          <a:effectLst/>
                        </a:rPr>
                        <a:t>ALICE</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CRFDG-PGS_ALICE-AR_H2</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CRFDGRF001-00002100</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2270/R-009</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78257632"/>
                  </a:ext>
                </a:extLst>
              </a:tr>
              <a:tr h="113719">
                <a:tc>
                  <a:txBody>
                    <a:bodyPr/>
                    <a:lstStyle/>
                    <a:p>
                      <a:r>
                        <a:rPr lang="en-GB" sz="700">
                          <a:solidFill>
                            <a:srgbClr val="000000"/>
                          </a:solidFill>
                          <a:effectLst/>
                        </a:rPr>
                        <a:t>ALICE</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CRFDG-PGS_ALICE-C2H2F4</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CRFDGRF001-00002200</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2270/R-009</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82370681"/>
                  </a:ext>
                </a:extLst>
              </a:tr>
              <a:tr h="113719">
                <a:tc>
                  <a:txBody>
                    <a:bodyPr/>
                    <a:lstStyle/>
                    <a:p>
                      <a:r>
                        <a:rPr lang="en-GB" sz="700">
                          <a:solidFill>
                            <a:srgbClr val="000000"/>
                          </a:solidFill>
                          <a:effectLst/>
                        </a:rPr>
                        <a:t>ALICE</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CRFDG-PGS_ALICE-NE_CO2_N2</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CRFDGRF001-00002500</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2270/R-009</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77872077"/>
                  </a:ext>
                </a:extLst>
              </a:tr>
              <a:tr h="113719">
                <a:tc>
                  <a:txBody>
                    <a:bodyPr/>
                    <a:lstStyle/>
                    <a:p>
                      <a:r>
                        <a:rPr lang="en-GB" sz="700">
                          <a:solidFill>
                            <a:srgbClr val="000000"/>
                          </a:solidFill>
                          <a:effectLst/>
                        </a:rPr>
                        <a:t>ALICE</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CRFDG-PGS_ALICE-SF6</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CRFDGRF001-00002600</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2270/R-009</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49183310"/>
                  </a:ext>
                </a:extLst>
              </a:tr>
              <a:tr h="117510">
                <a:tc>
                  <a:txBody>
                    <a:bodyPr/>
                    <a:lstStyle/>
                    <a:p>
                      <a:r>
                        <a:rPr lang="en-GB" sz="700">
                          <a:solidFill>
                            <a:srgbClr val="000000"/>
                          </a:solidFill>
                          <a:effectLst/>
                        </a:rPr>
                        <a:t>ALICE</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CRFDG-PGS_ALICE-ISOBUTANE</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CRFDGRF001-00002300</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2270/R-009</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86941624"/>
                  </a:ext>
                </a:extLst>
              </a:tr>
              <a:tr h="109928">
                <a:tc>
                  <a:txBody>
                    <a:bodyPr/>
                    <a:lstStyle/>
                    <a:p>
                      <a:r>
                        <a:rPr lang="en-GB" sz="700">
                          <a:solidFill>
                            <a:srgbClr val="000000"/>
                          </a:solidFill>
                          <a:effectLst/>
                        </a:rPr>
                        <a:t>ALICE</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CRFDG-PGS_ALICE-CH4</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CRFDGRF001-00002400</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700">
                          <a:solidFill>
                            <a:srgbClr val="000000"/>
                          </a:solidFill>
                          <a:effectLst/>
                        </a:rPr>
                        <a:t>2270/R-009</a:t>
                      </a:r>
                      <a:endParaRPr lang="en-GB" sz="700">
                        <a:effectLst/>
                        <a:latin typeface="Calibri" panose="020F0502020204030204" pitchFamily="34" charset="0"/>
                      </a:endParaRPr>
                    </a:p>
                  </a:txBody>
                  <a:tcPr marL="40939" marR="40939"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a:solidFill>
                            <a:srgbClr val="000000"/>
                          </a:solidFill>
                          <a:effectLst/>
                        </a:rPr>
                        <a:t> </a:t>
                      </a:r>
                      <a:endParaRPr lang="en-FR" sz="70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FR" sz="700" dirty="0">
                          <a:solidFill>
                            <a:srgbClr val="000000"/>
                          </a:solidFill>
                          <a:effectLst/>
                        </a:rPr>
                        <a:t> </a:t>
                      </a:r>
                      <a:endParaRPr lang="en-FR" sz="700" dirty="0">
                        <a:effectLst/>
                        <a:latin typeface="Calibri" panose="020F0502020204030204" pitchFamily="34" charset="0"/>
                      </a:endParaRPr>
                    </a:p>
                  </a:txBody>
                  <a:tcPr marL="40939" marR="40939"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1762450"/>
                  </a:ext>
                </a:extLst>
              </a:tr>
            </a:tbl>
          </a:graphicData>
        </a:graphic>
      </p:graphicFrame>
      <p:sp>
        <p:nvSpPr>
          <p:cNvPr id="6" name="Date Placeholder 5">
            <a:extLst>
              <a:ext uri="{FF2B5EF4-FFF2-40B4-BE49-F238E27FC236}">
                <a16:creationId xmlns:a16="http://schemas.microsoft.com/office/drawing/2014/main" id="{BCCB4DCB-9EEC-2D09-981D-B8644E9110F0}"/>
              </a:ext>
            </a:extLst>
          </p:cNvPr>
          <p:cNvSpPr>
            <a:spLocks noGrp="1"/>
          </p:cNvSpPr>
          <p:nvPr>
            <p:ph type="dt" sz="half" idx="10"/>
          </p:nvPr>
        </p:nvSpPr>
        <p:spPr/>
        <p:txBody>
          <a:bodyPr/>
          <a:lstStyle/>
          <a:p>
            <a:r>
              <a:rPr lang="fr-FR"/>
              <a:t>22.11.2024</a:t>
            </a:r>
            <a:endParaRPr lang="en-US" dirty="0"/>
          </a:p>
        </p:txBody>
      </p:sp>
    </p:spTree>
    <p:extLst>
      <p:ext uri="{BB962C8B-B14F-4D97-AF65-F5344CB8AC3E}">
        <p14:creationId xmlns:p14="http://schemas.microsoft.com/office/powerpoint/2010/main" val="32369811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9D5FC-C37B-3AAF-FAA8-F0422DE9F0DF}"/>
              </a:ext>
            </a:extLst>
          </p:cNvPr>
          <p:cNvSpPr>
            <a:spLocks noGrp="1"/>
          </p:cNvSpPr>
          <p:nvPr>
            <p:ph type="title"/>
          </p:nvPr>
        </p:nvSpPr>
        <p:spPr/>
        <p:txBody>
          <a:bodyPr/>
          <a:lstStyle/>
          <a:p>
            <a:r>
              <a:rPr lang="en-FR" dirty="0"/>
              <a:t>Renovation SX2 kitchen</a:t>
            </a:r>
          </a:p>
        </p:txBody>
      </p:sp>
      <p:sp>
        <p:nvSpPr>
          <p:cNvPr id="3" name="Footer Placeholder 2">
            <a:extLst>
              <a:ext uri="{FF2B5EF4-FFF2-40B4-BE49-F238E27FC236}">
                <a16:creationId xmlns:a16="http://schemas.microsoft.com/office/drawing/2014/main" id="{2276425B-99DA-F2E2-C7E2-42856D508BC1}"/>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75868981-2CD2-E579-7DF3-B8C385DB9D71}"/>
              </a:ext>
            </a:extLst>
          </p:cNvPr>
          <p:cNvSpPr>
            <a:spLocks noGrp="1"/>
          </p:cNvSpPr>
          <p:nvPr>
            <p:ph type="sldNum" sz="quarter" idx="12"/>
          </p:nvPr>
        </p:nvSpPr>
        <p:spPr/>
        <p:txBody>
          <a:bodyPr/>
          <a:lstStyle/>
          <a:p>
            <a:fld id="{8D6C380F-326D-3C40-9EE7-7FBAB0953422}" type="slidenum">
              <a:rPr lang="en-US" smtClean="0">
                <a:latin typeface="Arial"/>
              </a:rPr>
              <a:pPr/>
              <a:t>25</a:t>
            </a:fld>
            <a:endParaRPr lang="en-US">
              <a:latin typeface="Arial"/>
            </a:endParaRPr>
          </a:p>
        </p:txBody>
      </p:sp>
      <p:sp>
        <p:nvSpPr>
          <p:cNvPr id="5" name="Content Placeholder 4">
            <a:extLst>
              <a:ext uri="{FF2B5EF4-FFF2-40B4-BE49-F238E27FC236}">
                <a16:creationId xmlns:a16="http://schemas.microsoft.com/office/drawing/2014/main" id="{3519E010-C1F8-1532-573A-6AD597FC94DD}"/>
              </a:ext>
            </a:extLst>
          </p:cNvPr>
          <p:cNvSpPr>
            <a:spLocks noGrp="1"/>
          </p:cNvSpPr>
          <p:nvPr>
            <p:ph sz="quarter" idx="13"/>
          </p:nvPr>
        </p:nvSpPr>
        <p:spPr>
          <a:xfrm>
            <a:off x="457207" y="945002"/>
            <a:ext cx="4720039" cy="3762051"/>
          </a:xfrm>
        </p:spPr>
        <p:txBody>
          <a:bodyPr>
            <a:normAutofit/>
          </a:bodyPr>
          <a:lstStyle/>
          <a:p>
            <a:pPr>
              <a:buClrTx/>
            </a:pPr>
            <a:r>
              <a:rPr lang="en-GB" sz="1400" dirty="0"/>
              <a:t>Renovation SX2 kitchen, starting on Monday, November 25</a:t>
            </a:r>
            <a:r>
              <a:rPr lang="en-GB" sz="1400" baseline="30000" dirty="0"/>
              <a:t>th</a:t>
            </a:r>
            <a:r>
              <a:rPr lang="en-GB" sz="1400" dirty="0"/>
              <a:t>:</a:t>
            </a:r>
          </a:p>
          <a:p>
            <a:pPr lvl="1">
              <a:buClrTx/>
            </a:pPr>
            <a:r>
              <a:rPr lang="en-GB" sz="1200" dirty="0"/>
              <a:t>Disassemble kitchen: 25.11 </a:t>
            </a:r>
          </a:p>
          <a:p>
            <a:pPr lvl="1">
              <a:buClrTx/>
            </a:pPr>
            <a:r>
              <a:rPr lang="en-GB" sz="1200" dirty="0"/>
              <a:t>Remove floor tiles, floor resin &amp; paint wall:</a:t>
            </a:r>
            <a:r>
              <a:rPr lang="en-GB" sz="1200" dirty="0">
                <a:sym typeface="Wingdings" pitchFamily="2" charset="2"/>
              </a:rPr>
              <a:t> 26.11 to 6.12</a:t>
            </a:r>
            <a:endParaRPr lang="en-GB" sz="1200" dirty="0"/>
          </a:p>
          <a:p>
            <a:pPr lvl="1">
              <a:buClrTx/>
            </a:pPr>
            <a:r>
              <a:rPr lang="en-GB" sz="1200" dirty="0"/>
              <a:t>Reassemble kitchen + new hard top: 9.12</a:t>
            </a:r>
          </a:p>
          <a:p>
            <a:pPr lvl="1">
              <a:buClrTx/>
            </a:pPr>
            <a:r>
              <a:rPr lang="en-GB" sz="1200" dirty="0"/>
              <a:t>New furniture (tables, chairs)</a:t>
            </a:r>
          </a:p>
          <a:p>
            <a:pPr lvl="1">
              <a:buClrTx/>
            </a:pPr>
            <a:r>
              <a:rPr lang="en-GB" sz="1200" dirty="0"/>
              <a:t>Install new TV screens outside ARC and inside kitchen</a:t>
            </a:r>
          </a:p>
          <a:p>
            <a:endParaRPr lang="en-FR" sz="1400" dirty="0"/>
          </a:p>
          <a:p>
            <a:r>
              <a:rPr lang="en-GB" sz="1400" dirty="0"/>
              <a:t>Kitchen unavailable for 3 weeks, starting on November 25</a:t>
            </a:r>
            <a:r>
              <a:rPr lang="en-GB" sz="1400" baseline="30000" dirty="0"/>
              <a:t>th</a:t>
            </a:r>
            <a:endParaRPr lang="en-GB" sz="1400" dirty="0"/>
          </a:p>
          <a:p>
            <a:pPr lvl="1"/>
            <a:r>
              <a:rPr lang="en-GB" sz="1200" dirty="0"/>
              <a:t>Vending machines moved outside during works</a:t>
            </a:r>
          </a:p>
          <a:p>
            <a:endParaRPr lang="en-GB" sz="1400" dirty="0"/>
          </a:p>
        </p:txBody>
      </p:sp>
      <p:sp>
        <p:nvSpPr>
          <p:cNvPr id="6" name="Date Placeholder 5">
            <a:extLst>
              <a:ext uri="{FF2B5EF4-FFF2-40B4-BE49-F238E27FC236}">
                <a16:creationId xmlns:a16="http://schemas.microsoft.com/office/drawing/2014/main" id="{10775234-8F82-41A4-750A-845B2EFF039D}"/>
              </a:ext>
            </a:extLst>
          </p:cNvPr>
          <p:cNvSpPr>
            <a:spLocks noGrp="1"/>
          </p:cNvSpPr>
          <p:nvPr>
            <p:ph type="dt" sz="half" idx="10"/>
          </p:nvPr>
        </p:nvSpPr>
        <p:spPr/>
        <p:txBody>
          <a:bodyPr/>
          <a:lstStyle/>
          <a:p>
            <a:r>
              <a:rPr lang="fr-FR"/>
              <a:t>22.11.2024</a:t>
            </a:r>
            <a:endParaRPr lang="en-US" dirty="0"/>
          </a:p>
        </p:txBody>
      </p:sp>
      <p:sp>
        <p:nvSpPr>
          <p:cNvPr id="7" name="TextBox 6">
            <a:extLst>
              <a:ext uri="{FF2B5EF4-FFF2-40B4-BE49-F238E27FC236}">
                <a16:creationId xmlns:a16="http://schemas.microsoft.com/office/drawing/2014/main" id="{0753D4A6-B1A0-9499-D909-EE71F47FCC30}"/>
              </a:ext>
            </a:extLst>
          </p:cNvPr>
          <p:cNvSpPr txBox="1"/>
          <p:nvPr/>
        </p:nvSpPr>
        <p:spPr>
          <a:xfrm>
            <a:off x="6126480" y="4736357"/>
            <a:ext cx="1672253" cy="369332"/>
          </a:xfrm>
          <a:prstGeom prst="rect">
            <a:avLst/>
          </a:prstGeom>
          <a:noFill/>
        </p:spPr>
        <p:txBody>
          <a:bodyPr wrap="none" rtlCol="0">
            <a:spAutoFit/>
          </a:bodyPr>
          <a:lstStyle/>
          <a:p>
            <a:r>
              <a:rPr lang="en-FR" dirty="0"/>
              <a:t>Philippe/Julien</a:t>
            </a:r>
          </a:p>
        </p:txBody>
      </p:sp>
      <p:pic>
        <p:nvPicPr>
          <p:cNvPr id="8" name="Picture 7" descr="A kitchen with white cabinets&#10;&#10;Description automatically generated">
            <a:extLst>
              <a:ext uri="{FF2B5EF4-FFF2-40B4-BE49-F238E27FC236}">
                <a16:creationId xmlns:a16="http://schemas.microsoft.com/office/drawing/2014/main" id="{0B3821B3-E414-3D08-BB51-1000CF20DA15}"/>
              </a:ext>
            </a:extLst>
          </p:cNvPr>
          <p:cNvPicPr>
            <a:picLocks noChangeAspect="1"/>
          </p:cNvPicPr>
          <p:nvPr/>
        </p:nvPicPr>
        <p:blipFill>
          <a:blip r:embed="rId2"/>
          <a:stretch>
            <a:fillRect/>
          </a:stretch>
        </p:blipFill>
        <p:spPr>
          <a:xfrm>
            <a:off x="5522932" y="1127883"/>
            <a:ext cx="3180261" cy="1730358"/>
          </a:xfrm>
          <a:prstGeom prst="rect">
            <a:avLst/>
          </a:prstGeom>
        </p:spPr>
      </p:pic>
    </p:spTree>
    <p:extLst>
      <p:ext uri="{BB962C8B-B14F-4D97-AF65-F5344CB8AC3E}">
        <p14:creationId xmlns:p14="http://schemas.microsoft.com/office/powerpoint/2010/main" val="997591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EEA67-D61B-F891-9E23-7EAC6528CF18}"/>
              </a:ext>
            </a:extLst>
          </p:cNvPr>
          <p:cNvSpPr>
            <a:spLocks noGrp="1"/>
          </p:cNvSpPr>
          <p:nvPr>
            <p:ph type="title"/>
          </p:nvPr>
        </p:nvSpPr>
        <p:spPr/>
        <p:txBody>
          <a:bodyPr/>
          <a:lstStyle/>
          <a:p>
            <a:r>
              <a:rPr lang="en-FR" dirty="0"/>
              <a:t>Site activities (SCE)</a:t>
            </a:r>
          </a:p>
        </p:txBody>
      </p:sp>
      <p:sp>
        <p:nvSpPr>
          <p:cNvPr id="3" name="Footer Placeholder 2">
            <a:extLst>
              <a:ext uri="{FF2B5EF4-FFF2-40B4-BE49-F238E27FC236}">
                <a16:creationId xmlns:a16="http://schemas.microsoft.com/office/drawing/2014/main" id="{A3B4190F-82A4-0FD5-1DD9-4BDA7C7C5EAC}"/>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984DBE03-48A3-4EFD-BBF7-F6FF66AEADF8}"/>
              </a:ext>
            </a:extLst>
          </p:cNvPr>
          <p:cNvSpPr>
            <a:spLocks noGrp="1"/>
          </p:cNvSpPr>
          <p:nvPr>
            <p:ph type="sldNum" sz="quarter" idx="12"/>
          </p:nvPr>
        </p:nvSpPr>
        <p:spPr/>
        <p:txBody>
          <a:bodyPr/>
          <a:lstStyle/>
          <a:p>
            <a:fld id="{8D6C380F-326D-3C40-9EE7-7FBAB0953422}" type="slidenum">
              <a:rPr lang="en-US" smtClean="0">
                <a:latin typeface="Arial"/>
              </a:rPr>
              <a:pPr/>
              <a:t>26</a:t>
            </a:fld>
            <a:endParaRPr lang="en-US">
              <a:latin typeface="Arial"/>
            </a:endParaRPr>
          </a:p>
        </p:txBody>
      </p:sp>
      <p:pic>
        <p:nvPicPr>
          <p:cNvPr id="8" name="Content Placeholder 7">
            <a:extLst>
              <a:ext uri="{FF2B5EF4-FFF2-40B4-BE49-F238E27FC236}">
                <a16:creationId xmlns:a16="http://schemas.microsoft.com/office/drawing/2014/main" id="{5FF01F10-1292-6E4A-C5C5-6F6A8437D682}"/>
              </a:ext>
            </a:extLst>
          </p:cNvPr>
          <p:cNvPicPr>
            <a:picLocks noGrp="1" noChangeAspect="1"/>
          </p:cNvPicPr>
          <p:nvPr>
            <p:ph sz="quarter" idx="13"/>
          </p:nvPr>
        </p:nvPicPr>
        <p:blipFill>
          <a:blip r:embed="rId2"/>
          <a:stretch>
            <a:fillRect/>
          </a:stretch>
        </p:blipFill>
        <p:spPr>
          <a:xfrm>
            <a:off x="577528" y="1123806"/>
            <a:ext cx="2238501" cy="1582550"/>
          </a:xfrm>
        </p:spPr>
      </p:pic>
      <p:sp>
        <p:nvSpPr>
          <p:cNvPr id="6" name="Date Placeholder 5">
            <a:extLst>
              <a:ext uri="{FF2B5EF4-FFF2-40B4-BE49-F238E27FC236}">
                <a16:creationId xmlns:a16="http://schemas.microsoft.com/office/drawing/2014/main" id="{AA240A69-7CB5-8980-B82D-66ED2ED47085}"/>
              </a:ext>
            </a:extLst>
          </p:cNvPr>
          <p:cNvSpPr>
            <a:spLocks noGrp="1"/>
          </p:cNvSpPr>
          <p:nvPr>
            <p:ph type="dt" sz="half" idx="10"/>
          </p:nvPr>
        </p:nvSpPr>
        <p:spPr/>
        <p:txBody>
          <a:bodyPr/>
          <a:lstStyle/>
          <a:p>
            <a:r>
              <a:rPr lang="fr-FR"/>
              <a:t>22.11.2024</a:t>
            </a:r>
            <a:endParaRPr lang="en-US" dirty="0"/>
          </a:p>
        </p:txBody>
      </p:sp>
      <p:sp>
        <p:nvSpPr>
          <p:cNvPr id="9" name="TextBox 8">
            <a:extLst>
              <a:ext uri="{FF2B5EF4-FFF2-40B4-BE49-F238E27FC236}">
                <a16:creationId xmlns:a16="http://schemas.microsoft.com/office/drawing/2014/main" id="{85176A3B-1C36-A133-3C5F-3C49163D474E}"/>
              </a:ext>
            </a:extLst>
          </p:cNvPr>
          <p:cNvSpPr txBox="1"/>
          <p:nvPr/>
        </p:nvSpPr>
        <p:spPr>
          <a:xfrm>
            <a:off x="909543" y="2687732"/>
            <a:ext cx="1574470" cy="276999"/>
          </a:xfrm>
          <a:prstGeom prst="rect">
            <a:avLst/>
          </a:prstGeom>
          <a:noFill/>
        </p:spPr>
        <p:txBody>
          <a:bodyPr wrap="none" rtlCol="0">
            <a:spAutoFit/>
          </a:bodyPr>
          <a:lstStyle/>
          <a:p>
            <a:r>
              <a:rPr lang="en-FR" sz="1200" dirty="0"/>
              <a:t>Parking lot markings</a:t>
            </a:r>
          </a:p>
        </p:txBody>
      </p:sp>
      <p:pic>
        <p:nvPicPr>
          <p:cNvPr id="1026" name="Picture 2">
            <a:extLst>
              <a:ext uri="{FF2B5EF4-FFF2-40B4-BE49-F238E27FC236}">
                <a16:creationId xmlns:a16="http://schemas.microsoft.com/office/drawing/2014/main" id="{815A99A7-F309-B2FD-4C6C-474EFBB64FE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4857"/>
          <a:stretch/>
        </p:blipFill>
        <p:spPr bwMode="auto">
          <a:xfrm>
            <a:off x="3478656" y="898835"/>
            <a:ext cx="1381649" cy="176373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8545F89-270A-6BD5-8B6A-F413329E8D71}"/>
              </a:ext>
            </a:extLst>
          </p:cNvPr>
          <p:cNvSpPr txBox="1"/>
          <p:nvPr/>
        </p:nvSpPr>
        <p:spPr>
          <a:xfrm>
            <a:off x="3625100" y="2660837"/>
            <a:ext cx="1088760" cy="276999"/>
          </a:xfrm>
          <a:prstGeom prst="rect">
            <a:avLst/>
          </a:prstGeom>
          <a:noFill/>
        </p:spPr>
        <p:txBody>
          <a:bodyPr wrap="none" rtlCol="0">
            <a:spAutoFit/>
          </a:bodyPr>
          <a:lstStyle/>
          <a:p>
            <a:r>
              <a:rPr lang="en-FR" sz="1200" dirty="0"/>
              <a:t>Electric bikes</a:t>
            </a:r>
          </a:p>
        </p:txBody>
      </p:sp>
      <p:pic>
        <p:nvPicPr>
          <p:cNvPr id="11" name="Picture 10" descr="A metal door with a door open&#10;&#10;Description automatically generated with medium confidence">
            <a:extLst>
              <a:ext uri="{FF2B5EF4-FFF2-40B4-BE49-F238E27FC236}">
                <a16:creationId xmlns:a16="http://schemas.microsoft.com/office/drawing/2014/main" id="{695BE852-086C-0ACB-B811-7E4133839C82}"/>
              </a:ext>
            </a:extLst>
          </p:cNvPr>
          <p:cNvPicPr>
            <a:picLocks noChangeAspect="1"/>
          </p:cNvPicPr>
          <p:nvPr/>
        </p:nvPicPr>
        <p:blipFill>
          <a:blip r:embed="rId4"/>
          <a:stretch>
            <a:fillRect/>
          </a:stretch>
        </p:blipFill>
        <p:spPr>
          <a:xfrm rot="10800000">
            <a:off x="775606" y="3138556"/>
            <a:ext cx="1770378" cy="1327783"/>
          </a:xfrm>
          <a:prstGeom prst="rect">
            <a:avLst/>
          </a:prstGeom>
        </p:spPr>
      </p:pic>
      <p:sp>
        <p:nvSpPr>
          <p:cNvPr id="13" name="TextBox 12">
            <a:extLst>
              <a:ext uri="{FF2B5EF4-FFF2-40B4-BE49-F238E27FC236}">
                <a16:creationId xmlns:a16="http://schemas.microsoft.com/office/drawing/2014/main" id="{FFC2A1E0-921E-2F32-6A94-6E839F3CA90A}"/>
              </a:ext>
            </a:extLst>
          </p:cNvPr>
          <p:cNvSpPr txBox="1"/>
          <p:nvPr/>
        </p:nvSpPr>
        <p:spPr>
          <a:xfrm>
            <a:off x="842508" y="4453247"/>
            <a:ext cx="1677062" cy="276999"/>
          </a:xfrm>
          <a:prstGeom prst="rect">
            <a:avLst/>
          </a:prstGeom>
          <a:noFill/>
        </p:spPr>
        <p:txBody>
          <a:bodyPr wrap="none" rtlCol="0">
            <a:spAutoFit/>
          </a:bodyPr>
          <a:lstStyle/>
          <a:p>
            <a:r>
              <a:rPr lang="en-FR" sz="1200" dirty="0"/>
              <a:t>MCH barrack removal</a:t>
            </a:r>
          </a:p>
        </p:txBody>
      </p:sp>
      <p:sp>
        <p:nvSpPr>
          <p:cNvPr id="14" name="TextBox 13">
            <a:extLst>
              <a:ext uri="{FF2B5EF4-FFF2-40B4-BE49-F238E27FC236}">
                <a16:creationId xmlns:a16="http://schemas.microsoft.com/office/drawing/2014/main" id="{C03CE2F9-F583-663F-E14B-168BDA6C38A4}"/>
              </a:ext>
            </a:extLst>
          </p:cNvPr>
          <p:cNvSpPr txBox="1"/>
          <p:nvPr/>
        </p:nvSpPr>
        <p:spPr>
          <a:xfrm>
            <a:off x="6472757" y="4361452"/>
            <a:ext cx="1672253" cy="276999"/>
          </a:xfrm>
          <a:prstGeom prst="rect">
            <a:avLst/>
          </a:prstGeom>
          <a:noFill/>
        </p:spPr>
        <p:txBody>
          <a:bodyPr wrap="none" rtlCol="0">
            <a:spAutoFit/>
          </a:bodyPr>
          <a:lstStyle/>
          <a:p>
            <a:r>
              <a:rPr lang="en-FR" sz="1200" dirty="0"/>
              <a:t>Redo P2 BBQ area !!!</a:t>
            </a:r>
          </a:p>
        </p:txBody>
      </p:sp>
      <p:pic>
        <p:nvPicPr>
          <p:cNvPr id="10" name="Picture 9">
            <a:extLst>
              <a:ext uri="{FF2B5EF4-FFF2-40B4-BE49-F238E27FC236}">
                <a16:creationId xmlns:a16="http://schemas.microsoft.com/office/drawing/2014/main" id="{1B9F2768-E0C9-C8F0-7A27-6330FE2B8E7E}"/>
              </a:ext>
            </a:extLst>
          </p:cNvPr>
          <p:cNvPicPr>
            <a:picLocks noChangeAspect="1"/>
          </p:cNvPicPr>
          <p:nvPr/>
        </p:nvPicPr>
        <p:blipFill>
          <a:blip r:embed="rId5"/>
          <a:stretch>
            <a:fillRect/>
          </a:stretch>
        </p:blipFill>
        <p:spPr>
          <a:xfrm>
            <a:off x="3450346" y="3087985"/>
            <a:ext cx="1783984" cy="1317631"/>
          </a:xfrm>
          <a:prstGeom prst="rect">
            <a:avLst/>
          </a:prstGeom>
        </p:spPr>
      </p:pic>
      <p:sp>
        <p:nvSpPr>
          <p:cNvPr id="15" name="TextBox 14">
            <a:extLst>
              <a:ext uri="{FF2B5EF4-FFF2-40B4-BE49-F238E27FC236}">
                <a16:creationId xmlns:a16="http://schemas.microsoft.com/office/drawing/2014/main" id="{13D67D38-2677-6160-A0C6-B8FFB9736BFB}"/>
              </a:ext>
            </a:extLst>
          </p:cNvPr>
          <p:cNvSpPr txBox="1"/>
          <p:nvPr/>
        </p:nvSpPr>
        <p:spPr>
          <a:xfrm>
            <a:off x="3250522" y="4405616"/>
            <a:ext cx="2188420" cy="276999"/>
          </a:xfrm>
          <a:prstGeom prst="rect">
            <a:avLst/>
          </a:prstGeom>
          <a:noFill/>
        </p:spPr>
        <p:txBody>
          <a:bodyPr wrap="none" rtlCol="0">
            <a:spAutoFit/>
          </a:bodyPr>
          <a:lstStyle/>
          <a:p>
            <a:r>
              <a:rPr lang="en-FR" sz="1200" dirty="0"/>
              <a:t>New rest area outside b.3294</a:t>
            </a:r>
          </a:p>
        </p:txBody>
      </p:sp>
      <p:sp>
        <p:nvSpPr>
          <p:cNvPr id="7" name="TextBox 6">
            <a:extLst>
              <a:ext uri="{FF2B5EF4-FFF2-40B4-BE49-F238E27FC236}">
                <a16:creationId xmlns:a16="http://schemas.microsoft.com/office/drawing/2014/main" id="{3088F60B-BEC8-9AD2-843D-69DC8533B5E1}"/>
              </a:ext>
            </a:extLst>
          </p:cNvPr>
          <p:cNvSpPr txBox="1"/>
          <p:nvPr/>
        </p:nvSpPr>
        <p:spPr>
          <a:xfrm>
            <a:off x="5365730" y="1890784"/>
            <a:ext cx="1444859" cy="646331"/>
          </a:xfrm>
          <a:prstGeom prst="rect">
            <a:avLst/>
          </a:prstGeom>
          <a:noFill/>
        </p:spPr>
        <p:txBody>
          <a:bodyPr wrap="square" rtlCol="0">
            <a:spAutoFit/>
          </a:bodyPr>
          <a:lstStyle/>
          <a:p>
            <a:pPr algn="ctr"/>
            <a:r>
              <a:rPr lang="en-FR" sz="1200" dirty="0"/>
              <a:t>New charging station for cars</a:t>
            </a:r>
          </a:p>
          <a:p>
            <a:pPr algn="ctr"/>
            <a:r>
              <a:rPr lang="en-FR" sz="1200" dirty="0"/>
              <a:t>(3-5 Dec)</a:t>
            </a:r>
          </a:p>
        </p:txBody>
      </p:sp>
      <p:sp>
        <p:nvSpPr>
          <p:cNvPr id="12" name="TextBox 11">
            <a:extLst>
              <a:ext uri="{FF2B5EF4-FFF2-40B4-BE49-F238E27FC236}">
                <a16:creationId xmlns:a16="http://schemas.microsoft.com/office/drawing/2014/main" id="{8929E4C5-437E-A074-B7DA-624AB96519BA}"/>
              </a:ext>
            </a:extLst>
          </p:cNvPr>
          <p:cNvSpPr txBox="1"/>
          <p:nvPr/>
        </p:nvSpPr>
        <p:spPr>
          <a:xfrm>
            <a:off x="7132161" y="2666855"/>
            <a:ext cx="1802096" cy="276999"/>
          </a:xfrm>
          <a:prstGeom prst="rect">
            <a:avLst/>
          </a:prstGeom>
          <a:noFill/>
        </p:spPr>
        <p:txBody>
          <a:bodyPr wrap="none" rtlCol="0">
            <a:spAutoFit/>
          </a:bodyPr>
          <a:lstStyle/>
          <a:p>
            <a:r>
              <a:rPr lang="en-FR" sz="1200" dirty="0"/>
              <a:t>Repair potholes parking</a:t>
            </a:r>
          </a:p>
        </p:txBody>
      </p:sp>
      <p:pic>
        <p:nvPicPr>
          <p:cNvPr id="17" name="Picture 16" descr="A picnic area with a shelter and benches&#10;&#10;Description automatically generated">
            <a:extLst>
              <a:ext uri="{FF2B5EF4-FFF2-40B4-BE49-F238E27FC236}">
                <a16:creationId xmlns:a16="http://schemas.microsoft.com/office/drawing/2014/main" id="{20309032-76CE-3F33-44BF-917F3EBA4358}"/>
              </a:ext>
            </a:extLst>
          </p:cNvPr>
          <p:cNvPicPr>
            <a:picLocks noChangeAspect="1"/>
          </p:cNvPicPr>
          <p:nvPr/>
        </p:nvPicPr>
        <p:blipFill>
          <a:blip r:embed="rId6"/>
          <a:srcRect l="12875" t="13842" r="7778" b="20740"/>
          <a:stretch/>
        </p:blipFill>
        <p:spPr>
          <a:xfrm>
            <a:off x="6329322" y="3160831"/>
            <a:ext cx="1932816" cy="1195122"/>
          </a:xfrm>
          <a:prstGeom prst="rect">
            <a:avLst/>
          </a:prstGeom>
        </p:spPr>
      </p:pic>
      <p:pic>
        <p:nvPicPr>
          <p:cNvPr id="19" name="Picture 18" descr="A potholes in the road&#10;&#10;Description automatically generated">
            <a:extLst>
              <a:ext uri="{FF2B5EF4-FFF2-40B4-BE49-F238E27FC236}">
                <a16:creationId xmlns:a16="http://schemas.microsoft.com/office/drawing/2014/main" id="{36040D22-2CC4-CD9F-D03E-9850B89EA3D2}"/>
              </a:ext>
            </a:extLst>
          </p:cNvPr>
          <p:cNvPicPr>
            <a:picLocks noChangeAspect="1"/>
          </p:cNvPicPr>
          <p:nvPr/>
        </p:nvPicPr>
        <p:blipFill>
          <a:blip r:embed="rId7"/>
          <a:stretch>
            <a:fillRect/>
          </a:stretch>
        </p:blipFill>
        <p:spPr>
          <a:xfrm>
            <a:off x="7316015" y="947077"/>
            <a:ext cx="1285320" cy="1713760"/>
          </a:xfrm>
          <a:prstGeom prst="rect">
            <a:avLst/>
          </a:prstGeom>
        </p:spPr>
      </p:pic>
    </p:spTree>
    <p:extLst>
      <p:ext uri="{BB962C8B-B14F-4D97-AF65-F5344CB8AC3E}">
        <p14:creationId xmlns:p14="http://schemas.microsoft.com/office/powerpoint/2010/main" val="3629667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C1A6F-57FC-31FD-1949-11C47E385163}"/>
              </a:ext>
            </a:extLst>
          </p:cNvPr>
          <p:cNvSpPr>
            <a:spLocks noGrp="1"/>
          </p:cNvSpPr>
          <p:nvPr>
            <p:ph type="title"/>
          </p:nvPr>
        </p:nvSpPr>
        <p:spPr/>
        <p:txBody>
          <a:bodyPr>
            <a:noAutofit/>
          </a:bodyPr>
          <a:lstStyle/>
          <a:p>
            <a:r>
              <a:rPr lang="en-FR" sz="2400" dirty="0"/>
              <a:t>EOY closure – 23 Dec 2024 to 6 Jan 2025</a:t>
            </a:r>
          </a:p>
        </p:txBody>
      </p:sp>
      <p:sp>
        <p:nvSpPr>
          <p:cNvPr id="3" name="Footer Placeholder 2">
            <a:extLst>
              <a:ext uri="{FF2B5EF4-FFF2-40B4-BE49-F238E27FC236}">
                <a16:creationId xmlns:a16="http://schemas.microsoft.com/office/drawing/2014/main" id="{532DFABE-AD83-001E-BF66-2AF55BA06124}"/>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DE2BC29C-9D7C-803F-0A27-69E8E9F93A21}"/>
              </a:ext>
            </a:extLst>
          </p:cNvPr>
          <p:cNvSpPr>
            <a:spLocks noGrp="1"/>
          </p:cNvSpPr>
          <p:nvPr>
            <p:ph type="sldNum" sz="quarter" idx="12"/>
          </p:nvPr>
        </p:nvSpPr>
        <p:spPr/>
        <p:txBody>
          <a:bodyPr/>
          <a:lstStyle/>
          <a:p>
            <a:fld id="{8D6C380F-326D-3C40-9EE7-7FBAB0953422}" type="slidenum">
              <a:rPr lang="en-US" smtClean="0">
                <a:latin typeface="Arial"/>
              </a:rPr>
              <a:pPr/>
              <a:t>27</a:t>
            </a:fld>
            <a:endParaRPr lang="en-US">
              <a:latin typeface="Arial"/>
            </a:endParaRPr>
          </a:p>
        </p:txBody>
      </p:sp>
      <p:sp>
        <p:nvSpPr>
          <p:cNvPr id="6" name="Date Placeholder 5">
            <a:extLst>
              <a:ext uri="{FF2B5EF4-FFF2-40B4-BE49-F238E27FC236}">
                <a16:creationId xmlns:a16="http://schemas.microsoft.com/office/drawing/2014/main" id="{FA7BE122-0940-D1C9-5F84-DF94289B9737}"/>
              </a:ext>
            </a:extLst>
          </p:cNvPr>
          <p:cNvSpPr>
            <a:spLocks noGrp="1"/>
          </p:cNvSpPr>
          <p:nvPr>
            <p:ph type="dt" sz="half" idx="10"/>
          </p:nvPr>
        </p:nvSpPr>
        <p:spPr/>
        <p:txBody>
          <a:bodyPr/>
          <a:lstStyle/>
          <a:p>
            <a:r>
              <a:rPr lang="fr-FR"/>
              <a:t>22.11.2024</a:t>
            </a:r>
            <a:endParaRPr lang="en-US" dirty="0"/>
          </a:p>
        </p:txBody>
      </p:sp>
      <p:sp>
        <p:nvSpPr>
          <p:cNvPr id="9" name="Content Placeholder 4">
            <a:extLst>
              <a:ext uri="{FF2B5EF4-FFF2-40B4-BE49-F238E27FC236}">
                <a16:creationId xmlns:a16="http://schemas.microsoft.com/office/drawing/2014/main" id="{A94B1CCA-11CB-7216-B64D-8075C9BD5801}"/>
              </a:ext>
            </a:extLst>
          </p:cNvPr>
          <p:cNvSpPr>
            <a:spLocks noGrp="1"/>
          </p:cNvSpPr>
          <p:nvPr>
            <p:ph sz="quarter" idx="13"/>
          </p:nvPr>
        </p:nvSpPr>
        <p:spPr>
          <a:xfrm>
            <a:off x="457207" y="945002"/>
            <a:ext cx="8304408" cy="3762051"/>
          </a:xfrm>
        </p:spPr>
        <p:txBody>
          <a:bodyPr>
            <a:noAutofit/>
          </a:bodyPr>
          <a:lstStyle/>
          <a:p>
            <a:pPr>
              <a:spcBef>
                <a:spcPts val="300"/>
              </a:spcBef>
            </a:pPr>
            <a:r>
              <a:rPr lang="en-US" sz="1200" dirty="0"/>
              <a:t>As always, we ask detectors to </a:t>
            </a:r>
            <a:r>
              <a:rPr lang="en-US" sz="1200" b="1" dirty="0"/>
              <a:t>switch off </a:t>
            </a:r>
            <a:r>
              <a:rPr lang="en-US" sz="1200" dirty="0"/>
              <a:t>all equipment that is not strictly needed</a:t>
            </a:r>
          </a:p>
          <a:p>
            <a:pPr lvl="1">
              <a:spcBef>
                <a:spcPts val="300"/>
              </a:spcBef>
            </a:pPr>
            <a:r>
              <a:rPr lang="en-US" sz="1000" dirty="0"/>
              <a:t>In the past mainly for safety reasons, as there is only limited monitoring; and to protect the equipment itself (e.g. in case of power cuts)</a:t>
            </a:r>
          </a:p>
          <a:p>
            <a:pPr lvl="1">
              <a:spcBef>
                <a:spcPts val="300"/>
              </a:spcBef>
            </a:pPr>
            <a:r>
              <a:rPr lang="en-US" sz="1000" dirty="0"/>
              <a:t>But also to save power (so this recommendation goes for the whole EYETS)</a:t>
            </a:r>
          </a:p>
          <a:p>
            <a:pPr>
              <a:spcBef>
                <a:spcPts val="300"/>
              </a:spcBef>
            </a:pPr>
            <a:endParaRPr lang="en-US" sz="1200" dirty="0"/>
          </a:p>
          <a:p>
            <a:pPr>
              <a:spcBef>
                <a:spcPts val="300"/>
              </a:spcBef>
            </a:pPr>
            <a:r>
              <a:rPr lang="en-US" sz="1200" dirty="0"/>
              <a:t>Gas &amp; cooling systems will go to pre-defined status </a:t>
            </a:r>
            <a:r>
              <a:rPr lang="en-US" sz="1200" dirty="0">
                <a:sym typeface="Wingdings" pitchFamily="2" charset="2"/>
              </a:rPr>
              <a:t>and </a:t>
            </a:r>
            <a:r>
              <a:rPr lang="en-US" sz="1200" b="1" dirty="0">
                <a:sym typeface="Wingdings" pitchFamily="2" charset="2"/>
              </a:rPr>
              <a:t>no flammable gases </a:t>
            </a:r>
            <a:r>
              <a:rPr lang="en-US" sz="1200" dirty="0">
                <a:sym typeface="Wingdings" pitchFamily="2" charset="2"/>
              </a:rPr>
              <a:t>will be circulated</a:t>
            </a:r>
          </a:p>
          <a:p>
            <a:pPr lvl="1">
              <a:spcBef>
                <a:spcPts val="300"/>
              </a:spcBef>
            </a:pPr>
            <a:r>
              <a:rPr lang="en-US" sz="1000" dirty="0">
                <a:sym typeface="Wingdings" pitchFamily="2" charset="2"/>
              </a:rPr>
              <a:t>Flammable gases: </a:t>
            </a:r>
            <a:r>
              <a:rPr lang="en-GB" sz="1000" dirty="0"/>
              <a:t>stop CH4 Dec 2 (restart </a:t>
            </a:r>
            <a:r>
              <a:rPr lang="en-GB" sz="1000"/>
              <a:t>end March); </a:t>
            </a:r>
            <a:r>
              <a:rPr lang="en-GB" sz="1000" dirty="0"/>
              <a:t>stop </a:t>
            </a:r>
            <a:r>
              <a:rPr lang="en-GB" sz="1000" dirty="0" err="1"/>
              <a:t>i</a:t>
            </a:r>
            <a:r>
              <a:rPr lang="en-GB" sz="1000" dirty="0"/>
              <a:t>-butane Dec 2 (restart end Jan); </a:t>
            </a:r>
            <a:r>
              <a:rPr lang="en-US" sz="1000" dirty="0">
                <a:sym typeface="Wingdings" pitchFamily="2" charset="2"/>
              </a:rPr>
              <a:t>stop Ar-H2 </a:t>
            </a:r>
            <a:r>
              <a:rPr lang="en-GB" sz="1000" dirty="0"/>
              <a:t>Dec 18 (restart 6 Jan)</a:t>
            </a:r>
            <a:endParaRPr lang="en-US" sz="1000" dirty="0"/>
          </a:p>
          <a:p>
            <a:pPr>
              <a:spcBef>
                <a:spcPts val="300"/>
              </a:spcBef>
            </a:pPr>
            <a:endParaRPr lang="en-US" sz="1200" dirty="0"/>
          </a:p>
          <a:p>
            <a:pPr>
              <a:spcBef>
                <a:spcPts val="300"/>
              </a:spcBef>
            </a:pPr>
            <a:r>
              <a:rPr lang="en-US" sz="1200" dirty="0"/>
              <a:t>There will be the </a:t>
            </a:r>
            <a:r>
              <a:rPr lang="en-US" sz="1200" b="1" dirty="0"/>
              <a:t>usual inspection tours</a:t>
            </a:r>
            <a:r>
              <a:rPr lang="en-US" sz="1200" dirty="0"/>
              <a:t> in ALICE, every second day (schedule tbc)</a:t>
            </a:r>
          </a:p>
          <a:p>
            <a:pPr lvl="1">
              <a:spcBef>
                <a:spcPts val="300"/>
              </a:spcBef>
            </a:pPr>
            <a:r>
              <a:rPr lang="en-US" sz="1000" dirty="0"/>
              <a:t>Let us know if there is something specific to be checked.</a:t>
            </a:r>
          </a:p>
          <a:p>
            <a:pPr lvl="1">
              <a:spcBef>
                <a:spcPts val="300"/>
              </a:spcBef>
            </a:pPr>
            <a:r>
              <a:rPr lang="en-US" sz="1000" dirty="0"/>
              <a:t>Let us know if you plan to remain in the local area to help with the tours</a:t>
            </a:r>
          </a:p>
          <a:p>
            <a:pPr lvl="1">
              <a:spcBef>
                <a:spcPts val="300"/>
              </a:spcBef>
            </a:pPr>
            <a:endParaRPr lang="en-US" sz="1000" dirty="0"/>
          </a:p>
          <a:p>
            <a:pPr>
              <a:spcBef>
                <a:spcPts val="300"/>
              </a:spcBef>
            </a:pPr>
            <a:r>
              <a:rPr lang="en-GB" sz="1200" b="1" dirty="0"/>
              <a:t>Shuttle</a:t>
            </a:r>
            <a:r>
              <a:rPr lang="en-GB" sz="1200" dirty="0"/>
              <a:t> service to P2 will be stopped between 21</a:t>
            </a:r>
            <a:r>
              <a:rPr lang="en-GB" sz="1200" baseline="30000" dirty="0"/>
              <a:t>st</a:t>
            </a:r>
            <a:r>
              <a:rPr lang="en-GB" sz="1200" dirty="0"/>
              <a:t> December and end-February</a:t>
            </a:r>
          </a:p>
          <a:p>
            <a:pPr>
              <a:spcBef>
                <a:spcPts val="300"/>
              </a:spcBef>
            </a:pPr>
            <a:endParaRPr lang="en-US" sz="1200" dirty="0"/>
          </a:p>
          <a:p>
            <a:pPr>
              <a:spcBef>
                <a:spcPts val="300"/>
              </a:spcBef>
            </a:pPr>
            <a:r>
              <a:rPr lang="en-US" sz="1200" dirty="0"/>
              <a:t>Access to CERN premises during the EOY closure:</a:t>
            </a:r>
          </a:p>
          <a:p>
            <a:pPr lvl="1">
              <a:spcBef>
                <a:spcPts val="300"/>
              </a:spcBef>
            </a:pPr>
            <a:r>
              <a:rPr lang="en-US" sz="1000" b="1" dirty="0"/>
              <a:t>Only for authorized persons for strictly professional reasons</a:t>
            </a:r>
            <a:r>
              <a:rPr lang="en-US" sz="1000" dirty="0"/>
              <a:t> such as stand-by service and indispensable maintenance work</a:t>
            </a:r>
          </a:p>
          <a:p>
            <a:pPr lvl="1">
              <a:spcBef>
                <a:spcPts val="300"/>
              </a:spcBef>
            </a:pPr>
            <a:r>
              <a:rPr lang="en-US" sz="1000" dirty="0"/>
              <a:t>No private visits (even on surface)</a:t>
            </a:r>
          </a:p>
          <a:p>
            <a:pPr lvl="1">
              <a:spcBef>
                <a:spcPts val="300"/>
              </a:spcBef>
            </a:pPr>
            <a:r>
              <a:rPr lang="en-US" sz="1000" dirty="0"/>
              <a:t>Please send an email to me (with justification) if you need access to CERN during the EOY closure</a:t>
            </a:r>
          </a:p>
        </p:txBody>
      </p:sp>
    </p:spTree>
    <p:extLst>
      <p:ext uri="{BB962C8B-B14F-4D97-AF65-F5344CB8AC3E}">
        <p14:creationId xmlns:p14="http://schemas.microsoft.com/office/powerpoint/2010/main" val="2372730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4DA9F-CF4B-41D5-129E-750551DCE836}"/>
              </a:ext>
            </a:extLst>
          </p:cNvPr>
          <p:cNvSpPr>
            <a:spLocks noGrp="1"/>
          </p:cNvSpPr>
          <p:nvPr>
            <p:ph type="title"/>
          </p:nvPr>
        </p:nvSpPr>
        <p:spPr/>
        <p:txBody>
          <a:bodyPr/>
          <a:lstStyle/>
          <a:p>
            <a:r>
              <a:rPr lang="en-FR" dirty="0"/>
              <a:t>YETS planning meetings</a:t>
            </a:r>
          </a:p>
        </p:txBody>
      </p:sp>
      <p:sp>
        <p:nvSpPr>
          <p:cNvPr id="3" name="Footer Placeholder 2">
            <a:extLst>
              <a:ext uri="{FF2B5EF4-FFF2-40B4-BE49-F238E27FC236}">
                <a16:creationId xmlns:a16="http://schemas.microsoft.com/office/drawing/2014/main" id="{9441A1C6-7776-B30F-6185-7FEAB78C8AD0}"/>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A6032FAD-1097-1BAC-FC2B-316C0BE9993B}"/>
              </a:ext>
            </a:extLst>
          </p:cNvPr>
          <p:cNvSpPr>
            <a:spLocks noGrp="1"/>
          </p:cNvSpPr>
          <p:nvPr>
            <p:ph type="sldNum" sz="quarter" idx="12"/>
          </p:nvPr>
        </p:nvSpPr>
        <p:spPr/>
        <p:txBody>
          <a:bodyPr/>
          <a:lstStyle/>
          <a:p>
            <a:fld id="{8D6C380F-326D-3C40-9EE7-7FBAB0953422}" type="slidenum">
              <a:rPr lang="en-US" smtClean="0">
                <a:latin typeface="Arial"/>
              </a:rPr>
              <a:pPr/>
              <a:t>28</a:t>
            </a:fld>
            <a:endParaRPr lang="en-US">
              <a:latin typeface="Arial"/>
            </a:endParaRPr>
          </a:p>
        </p:txBody>
      </p:sp>
      <p:sp>
        <p:nvSpPr>
          <p:cNvPr id="5" name="Content Placeholder 4">
            <a:extLst>
              <a:ext uri="{FF2B5EF4-FFF2-40B4-BE49-F238E27FC236}">
                <a16:creationId xmlns:a16="http://schemas.microsoft.com/office/drawing/2014/main" id="{8B46011E-0B95-9C48-DAF6-709D3C07086A}"/>
              </a:ext>
            </a:extLst>
          </p:cNvPr>
          <p:cNvSpPr>
            <a:spLocks noGrp="1"/>
          </p:cNvSpPr>
          <p:nvPr>
            <p:ph sz="quarter" idx="13"/>
          </p:nvPr>
        </p:nvSpPr>
        <p:spPr/>
        <p:txBody>
          <a:bodyPr/>
          <a:lstStyle/>
          <a:p>
            <a:pPr>
              <a:buClrTx/>
            </a:pPr>
            <a:r>
              <a:rPr lang="en-GB" sz="1400" dirty="0"/>
              <a:t>Friday, December 13</a:t>
            </a:r>
            <a:r>
              <a:rPr lang="en-GB" sz="1400" baseline="30000" dirty="0"/>
              <a:t>th </a:t>
            </a:r>
            <a:r>
              <a:rPr lang="en-GB" sz="1400" dirty="0"/>
              <a:t>at 10:00</a:t>
            </a:r>
          </a:p>
          <a:p>
            <a:pPr>
              <a:buClrTx/>
            </a:pPr>
            <a:r>
              <a:rPr lang="en-GB" sz="1400" dirty="0"/>
              <a:t>Friday, January 17</a:t>
            </a:r>
            <a:r>
              <a:rPr lang="en-GB" sz="1400" baseline="30000" dirty="0"/>
              <a:t>th</a:t>
            </a:r>
            <a:r>
              <a:rPr lang="en-GB" sz="1400" dirty="0"/>
              <a:t> at 10:00</a:t>
            </a:r>
            <a:endParaRPr lang="en-FR" dirty="0"/>
          </a:p>
          <a:p>
            <a:pPr>
              <a:buClrTx/>
            </a:pPr>
            <a:r>
              <a:rPr lang="en-GB" sz="1400" dirty="0"/>
              <a:t>Friday, February 7</a:t>
            </a:r>
            <a:r>
              <a:rPr lang="en-GB" sz="1400" baseline="30000" dirty="0"/>
              <a:t>th</a:t>
            </a:r>
            <a:r>
              <a:rPr lang="en-GB" sz="1400" dirty="0"/>
              <a:t> at 10:00</a:t>
            </a:r>
            <a:endParaRPr lang="en-FR" dirty="0"/>
          </a:p>
          <a:p>
            <a:pPr>
              <a:buClrTx/>
            </a:pPr>
            <a:r>
              <a:rPr lang="en-GB" sz="1400" dirty="0"/>
              <a:t>Friday, February 21</a:t>
            </a:r>
            <a:r>
              <a:rPr lang="en-GB" sz="1400" baseline="30000" dirty="0"/>
              <a:t>st</a:t>
            </a:r>
            <a:r>
              <a:rPr lang="en-GB" sz="1400" dirty="0"/>
              <a:t> at 10:00</a:t>
            </a:r>
            <a:endParaRPr lang="en-FR" dirty="0"/>
          </a:p>
          <a:p>
            <a:pPr>
              <a:buClrTx/>
            </a:pPr>
            <a:r>
              <a:rPr lang="en-GB" sz="1400" dirty="0"/>
              <a:t>Friday, March 14</a:t>
            </a:r>
            <a:r>
              <a:rPr lang="en-GB" sz="1400" baseline="30000" dirty="0"/>
              <a:t>th</a:t>
            </a:r>
            <a:r>
              <a:rPr lang="en-GB" sz="1400" dirty="0"/>
              <a:t> at 10:00</a:t>
            </a:r>
            <a:endParaRPr lang="en-FR" dirty="0"/>
          </a:p>
          <a:p>
            <a:pPr>
              <a:buClrTx/>
            </a:pPr>
            <a:r>
              <a:rPr lang="en-GB" sz="1400" dirty="0"/>
              <a:t>Friday, March 28</a:t>
            </a:r>
            <a:r>
              <a:rPr lang="en-GB" sz="1400" baseline="30000" dirty="0"/>
              <a:t>h</a:t>
            </a:r>
            <a:r>
              <a:rPr lang="en-GB" sz="1400" dirty="0"/>
              <a:t> at 10:00</a:t>
            </a:r>
            <a:endParaRPr lang="en-FR" dirty="0"/>
          </a:p>
          <a:p>
            <a:pPr>
              <a:buClrTx/>
            </a:pPr>
            <a:endParaRPr lang="en-FR" dirty="0"/>
          </a:p>
        </p:txBody>
      </p:sp>
      <p:sp>
        <p:nvSpPr>
          <p:cNvPr id="6" name="Date Placeholder 5">
            <a:extLst>
              <a:ext uri="{FF2B5EF4-FFF2-40B4-BE49-F238E27FC236}">
                <a16:creationId xmlns:a16="http://schemas.microsoft.com/office/drawing/2014/main" id="{4A8AA84E-F49C-66BA-9B1F-C0C891981B0A}"/>
              </a:ext>
            </a:extLst>
          </p:cNvPr>
          <p:cNvSpPr>
            <a:spLocks noGrp="1"/>
          </p:cNvSpPr>
          <p:nvPr>
            <p:ph type="dt" sz="half" idx="10"/>
          </p:nvPr>
        </p:nvSpPr>
        <p:spPr/>
        <p:txBody>
          <a:bodyPr/>
          <a:lstStyle/>
          <a:p>
            <a:r>
              <a:rPr lang="fr-FR"/>
              <a:t>22.11.2024</a:t>
            </a:r>
            <a:endParaRPr lang="en-US" dirty="0"/>
          </a:p>
        </p:txBody>
      </p:sp>
    </p:spTree>
    <p:extLst>
      <p:ext uri="{BB962C8B-B14F-4D97-AF65-F5344CB8AC3E}">
        <p14:creationId xmlns:p14="http://schemas.microsoft.com/office/powerpoint/2010/main" val="33010832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943F5F-38C6-F5A1-7E3D-8631EA7922F5}"/>
              </a:ext>
            </a:extLst>
          </p:cNvPr>
          <p:cNvSpPr>
            <a:spLocks noGrp="1"/>
          </p:cNvSpPr>
          <p:nvPr>
            <p:ph type="title"/>
          </p:nvPr>
        </p:nvSpPr>
        <p:spPr/>
        <p:txBody>
          <a:bodyPr/>
          <a:lstStyle/>
          <a:p>
            <a:r>
              <a:rPr lang="en-GB" sz="2400" b="1" dirty="0"/>
              <a:t>Partial RP </a:t>
            </a:r>
            <a:r>
              <a:rPr lang="en-GB" sz="2400" b="1" u="sng" dirty="0"/>
              <a:t>Declassification</a:t>
            </a:r>
            <a:r>
              <a:rPr lang="en-GB" sz="2400" b="1" dirty="0"/>
              <a:t> of ALICE Cavern </a:t>
            </a:r>
            <a:br>
              <a:rPr lang="en-GB" sz="2400" b="1" dirty="0"/>
            </a:br>
            <a:r>
              <a:rPr lang="en-GB" sz="2400" b="1" dirty="0"/>
              <a:t>during YETS / EYETS /LS</a:t>
            </a:r>
            <a:endParaRPr lang="en-FR" dirty="0"/>
          </a:p>
        </p:txBody>
      </p:sp>
      <p:sp>
        <p:nvSpPr>
          <p:cNvPr id="3" name="Footer Placeholder 2">
            <a:extLst>
              <a:ext uri="{FF2B5EF4-FFF2-40B4-BE49-F238E27FC236}">
                <a16:creationId xmlns:a16="http://schemas.microsoft.com/office/drawing/2014/main" id="{8AB85628-DB4C-10A2-2BDE-34789487B1E5}"/>
              </a:ext>
            </a:extLst>
          </p:cNvPr>
          <p:cNvSpPr>
            <a:spLocks noGrp="1"/>
          </p:cNvSpPr>
          <p:nvPr>
            <p:ph type="ftr" sz="quarter" idx="11"/>
          </p:nvPr>
        </p:nvSpPr>
        <p:spPr/>
        <p:txBody>
          <a:bodyPr/>
          <a:lstStyle/>
          <a:p>
            <a:r>
              <a:rPr lang="en-US" dirty="0">
                <a:latin typeface="Arial"/>
              </a:rPr>
              <a:t>YETS planning meeting - </a:t>
            </a:r>
            <a:r>
              <a:rPr lang="en-US" dirty="0" err="1">
                <a:latin typeface="Arial"/>
              </a:rPr>
              <a:t>A.Tauro</a:t>
            </a:r>
            <a:endParaRPr lang="en-US" dirty="0">
              <a:latin typeface="Arial"/>
            </a:endParaRPr>
          </a:p>
        </p:txBody>
      </p:sp>
      <p:sp>
        <p:nvSpPr>
          <p:cNvPr id="4" name="Slide Number Placeholder 3">
            <a:extLst>
              <a:ext uri="{FF2B5EF4-FFF2-40B4-BE49-F238E27FC236}">
                <a16:creationId xmlns:a16="http://schemas.microsoft.com/office/drawing/2014/main" id="{3F6B6C0B-157F-EB24-06AF-8732C612AF43}"/>
              </a:ext>
            </a:extLst>
          </p:cNvPr>
          <p:cNvSpPr>
            <a:spLocks noGrp="1"/>
          </p:cNvSpPr>
          <p:nvPr>
            <p:ph type="sldNum" sz="quarter" idx="12"/>
          </p:nvPr>
        </p:nvSpPr>
        <p:spPr/>
        <p:txBody>
          <a:bodyPr/>
          <a:lstStyle/>
          <a:p>
            <a:fld id="{8D6C380F-326D-3C40-9EE7-7FBAB0953422}" type="slidenum">
              <a:rPr lang="en-US" smtClean="0">
                <a:latin typeface="Arial"/>
              </a:rPr>
              <a:pPr/>
              <a:t>3</a:t>
            </a:fld>
            <a:endParaRPr lang="en-US">
              <a:latin typeface="Arial"/>
            </a:endParaRPr>
          </a:p>
        </p:txBody>
      </p:sp>
      <p:sp>
        <p:nvSpPr>
          <p:cNvPr id="6" name="Date Placeholder 5">
            <a:extLst>
              <a:ext uri="{FF2B5EF4-FFF2-40B4-BE49-F238E27FC236}">
                <a16:creationId xmlns:a16="http://schemas.microsoft.com/office/drawing/2014/main" id="{80F549A2-155F-1AB3-C5F8-58D722327D83}"/>
              </a:ext>
            </a:extLst>
          </p:cNvPr>
          <p:cNvSpPr>
            <a:spLocks noGrp="1"/>
          </p:cNvSpPr>
          <p:nvPr>
            <p:ph type="dt" sz="half" idx="10"/>
          </p:nvPr>
        </p:nvSpPr>
        <p:spPr/>
        <p:txBody>
          <a:bodyPr/>
          <a:lstStyle/>
          <a:p>
            <a:r>
              <a:rPr lang="fr-FR"/>
              <a:t>22.11.2024</a:t>
            </a:r>
            <a:endParaRPr lang="en-US" dirty="0"/>
          </a:p>
        </p:txBody>
      </p:sp>
      <p:sp>
        <p:nvSpPr>
          <p:cNvPr id="7" name="Content Placeholder 6">
            <a:extLst>
              <a:ext uri="{FF2B5EF4-FFF2-40B4-BE49-F238E27FC236}">
                <a16:creationId xmlns:a16="http://schemas.microsoft.com/office/drawing/2014/main" id="{AEF3BC05-08DD-6DB2-6861-278C7D965277}"/>
              </a:ext>
            </a:extLst>
          </p:cNvPr>
          <p:cNvSpPr txBox="1">
            <a:spLocks noGrp="1"/>
          </p:cNvSpPr>
          <p:nvPr>
            <p:ph sz="quarter" idx="13"/>
          </p:nvPr>
        </p:nvSpPr>
        <p:spPr>
          <a:xfrm>
            <a:off x="457207" y="945002"/>
            <a:ext cx="8226425" cy="3777951"/>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sz="1100" dirty="0"/>
              <a:t>For this EYETS a RP declassification from supervised radiation area to conventional area is prepared for parts of the ALICE cavern UX25 as already in place for PX24 CRs.</a:t>
            </a:r>
          </a:p>
          <a:p>
            <a:pPr marL="285750" indent="-285750">
              <a:spcBef>
                <a:spcPts val="600"/>
              </a:spcBef>
              <a:buFont typeface="Arial" panose="020B0604020202020204" pitchFamily="34" charset="0"/>
              <a:buChar char="•"/>
            </a:pPr>
            <a:r>
              <a:rPr lang="en-US" sz="1100" dirty="0"/>
              <a:t>The </a:t>
            </a:r>
            <a:r>
              <a:rPr lang="en-US" sz="1100" b="1" dirty="0"/>
              <a:t>cavern areas concerned are those outside the green fenced area </a:t>
            </a:r>
            <a:r>
              <a:rPr lang="en-US" sz="1100" dirty="0"/>
              <a:t>on A- and C-side and are shown in more detail on the next slide.</a:t>
            </a:r>
          </a:p>
          <a:p>
            <a:pPr marL="285750" indent="-285750">
              <a:spcBef>
                <a:spcPts val="600"/>
              </a:spcBef>
              <a:buFont typeface="Arial" panose="020B0604020202020204" pitchFamily="34" charset="0"/>
              <a:buChar char="•"/>
            </a:pPr>
            <a:r>
              <a:rPr lang="en-US" sz="1100" dirty="0"/>
              <a:t>The </a:t>
            </a:r>
            <a:r>
              <a:rPr lang="en-US" sz="1100" b="1" u="sng" dirty="0"/>
              <a:t>declassification will be only valid and in force after the release of the official memo in the beginning of the shutdown </a:t>
            </a:r>
            <a:r>
              <a:rPr lang="en-US" sz="1100" dirty="0"/>
              <a:t>from CERN-HSE-RP (as for the ALICE CRs).</a:t>
            </a:r>
          </a:p>
          <a:p>
            <a:pPr marL="285750" indent="-285750">
              <a:spcBef>
                <a:spcPts val="600"/>
              </a:spcBef>
              <a:buFont typeface="Arial" panose="020B0604020202020204" pitchFamily="34" charset="0"/>
              <a:buChar char="•"/>
            </a:pPr>
            <a:r>
              <a:rPr lang="en-US" sz="1100" dirty="0"/>
              <a:t>The partial declassification </a:t>
            </a:r>
            <a:r>
              <a:rPr lang="en-US" sz="1100" b="1" u="sng" dirty="0"/>
              <a:t>will not change</a:t>
            </a:r>
            <a:r>
              <a:rPr lang="en-US" sz="1100" dirty="0"/>
              <a:t>:</a:t>
            </a:r>
          </a:p>
          <a:p>
            <a:pPr marL="800100" lvl="1" indent="-342900">
              <a:spcBef>
                <a:spcPts val="600"/>
              </a:spcBef>
              <a:buFont typeface="Wingdings" panose="05000000000000000000" pitchFamily="2" charset="2"/>
              <a:buChar char="Ø"/>
            </a:pPr>
            <a:r>
              <a:rPr lang="en-US" sz="1100" dirty="0"/>
              <a:t>The procedure for</a:t>
            </a:r>
            <a:r>
              <a:rPr lang="en-US" sz="1100" b="1" dirty="0"/>
              <a:t> bringing in/out material from inside the remaining RP supervised area (L3, FASS, low-beta) inside the green fenced area</a:t>
            </a:r>
            <a:r>
              <a:rPr lang="en-US" sz="1100" dirty="0"/>
              <a:t>.  </a:t>
            </a:r>
          </a:p>
          <a:p>
            <a:pPr marL="800100" lvl="1" indent="-342900">
              <a:spcBef>
                <a:spcPts val="600"/>
              </a:spcBef>
              <a:buFont typeface="Wingdings" panose="05000000000000000000" pitchFamily="2" charset="2"/>
              <a:buChar char="Ø"/>
            </a:pPr>
            <a:r>
              <a:rPr lang="en-US" sz="1100" dirty="0"/>
              <a:t>The requirement to </a:t>
            </a:r>
            <a:r>
              <a:rPr lang="en-US" sz="1100" b="1" dirty="0"/>
              <a:t>wear a personal dosimeter when accessing UX25</a:t>
            </a:r>
          </a:p>
          <a:p>
            <a:pPr marL="800100" lvl="1" indent="-342900">
              <a:spcBef>
                <a:spcPts val="600"/>
              </a:spcBef>
              <a:buFont typeface="Wingdings" panose="05000000000000000000" pitchFamily="2" charset="2"/>
              <a:buChar char="Ø"/>
            </a:pPr>
            <a:r>
              <a:rPr lang="en-US" sz="1100" dirty="0"/>
              <a:t>The requirement to </a:t>
            </a:r>
            <a:r>
              <a:rPr lang="en-US" sz="1100" b="1" dirty="0"/>
              <a:t>have an IMPACT in progress to access UX25</a:t>
            </a:r>
          </a:p>
          <a:p>
            <a:pPr marL="800100" lvl="1" indent="-342900">
              <a:spcBef>
                <a:spcPts val="600"/>
              </a:spcBef>
              <a:buFont typeface="Wingdings" panose="05000000000000000000" pitchFamily="2" charset="2"/>
              <a:buChar char="Ø"/>
            </a:pPr>
            <a:r>
              <a:rPr lang="en-US" sz="1100" dirty="0"/>
              <a:t>The requirement to follow </a:t>
            </a:r>
            <a:r>
              <a:rPr lang="en-US" sz="1100" b="1" dirty="0"/>
              <a:t>ALICE confined space procedure when working inside L3/FASS</a:t>
            </a:r>
          </a:p>
          <a:p>
            <a:pPr marL="342900" indent="-342900">
              <a:spcBef>
                <a:spcPts val="600"/>
              </a:spcBef>
              <a:buFont typeface="Arial" panose="020B0604020202020204" pitchFamily="34" charset="0"/>
              <a:buChar char="•"/>
            </a:pPr>
            <a:r>
              <a:rPr lang="en-US" sz="1100" dirty="0"/>
              <a:t>The partial declassification </a:t>
            </a:r>
            <a:r>
              <a:rPr lang="en-US" sz="1100" b="1" u="sng" dirty="0"/>
              <a:t>will change</a:t>
            </a:r>
            <a:r>
              <a:rPr lang="en-US" sz="1100" dirty="0"/>
              <a:t>:</a:t>
            </a:r>
          </a:p>
          <a:p>
            <a:pPr marL="800100" lvl="1" indent="-342900">
              <a:spcBef>
                <a:spcPts val="600"/>
              </a:spcBef>
              <a:buFont typeface="Wingdings" panose="05000000000000000000" pitchFamily="2" charset="2"/>
              <a:buChar char="Ø"/>
            </a:pPr>
            <a:r>
              <a:rPr lang="en-US" sz="1100" dirty="0"/>
              <a:t>The procedure for </a:t>
            </a:r>
            <a:r>
              <a:rPr lang="en-US" sz="1100" b="1" dirty="0"/>
              <a:t>bringing in &amp; out material to the de-classified zones</a:t>
            </a:r>
          </a:p>
          <a:p>
            <a:pPr marL="800100" lvl="1" indent="-342900">
              <a:spcBef>
                <a:spcPts val="600"/>
              </a:spcBef>
              <a:buFont typeface="Wingdings" panose="05000000000000000000" pitchFamily="2" charset="2"/>
              <a:buChar char="Ø"/>
            </a:pPr>
            <a:r>
              <a:rPr lang="en-US" sz="1100" dirty="0"/>
              <a:t>The procedure for </a:t>
            </a:r>
            <a:r>
              <a:rPr lang="en-US" sz="1100" b="1" dirty="0"/>
              <a:t>doing ALICE private guided visits during EYETS</a:t>
            </a:r>
            <a:r>
              <a:rPr lang="en-US" sz="1100" dirty="0"/>
              <a:t>. Details will be communicated in the guides training course and to the ALICE guides e-group </a:t>
            </a:r>
          </a:p>
          <a:p>
            <a:endParaRPr lang="en-US" sz="1100" dirty="0"/>
          </a:p>
        </p:txBody>
      </p:sp>
      <p:sp>
        <p:nvSpPr>
          <p:cNvPr id="8" name="TextBox 7">
            <a:extLst>
              <a:ext uri="{FF2B5EF4-FFF2-40B4-BE49-F238E27FC236}">
                <a16:creationId xmlns:a16="http://schemas.microsoft.com/office/drawing/2014/main" id="{DD079A70-62FB-19E1-781D-E640B67F3EDC}"/>
              </a:ext>
            </a:extLst>
          </p:cNvPr>
          <p:cNvSpPr txBox="1"/>
          <p:nvPr/>
        </p:nvSpPr>
        <p:spPr>
          <a:xfrm>
            <a:off x="6604907" y="4722953"/>
            <a:ext cx="761747" cy="369332"/>
          </a:xfrm>
          <a:prstGeom prst="rect">
            <a:avLst/>
          </a:prstGeom>
          <a:noFill/>
        </p:spPr>
        <p:txBody>
          <a:bodyPr wrap="none" rtlCol="0">
            <a:spAutoFit/>
          </a:bodyPr>
          <a:lstStyle/>
          <a:p>
            <a:r>
              <a:rPr lang="en-FR" dirty="0"/>
              <a:t>Klaus</a:t>
            </a:r>
          </a:p>
        </p:txBody>
      </p:sp>
    </p:spTree>
    <p:extLst>
      <p:ext uri="{BB962C8B-B14F-4D97-AF65-F5344CB8AC3E}">
        <p14:creationId xmlns:p14="http://schemas.microsoft.com/office/powerpoint/2010/main" val="12883966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38C9F3-7410-3764-8540-17F7A9C877BF}"/>
              </a:ext>
            </a:extLst>
          </p:cNvPr>
          <p:cNvSpPr>
            <a:spLocks noGrp="1"/>
          </p:cNvSpPr>
          <p:nvPr>
            <p:ph type="title"/>
          </p:nvPr>
        </p:nvSpPr>
        <p:spPr/>
        <p:txBody>
          <a:bodyPr/>
          <a:lstStyle/>
          <a:p>
            <a:r>
              <a:rPr lang="en-US" sz="2400" b="1" dirty="0"/>
              <a:t>Zones to be declassified during (E)YETS/LS</a:t>
            </a:r>
            <a:endParaRPr lang="en-FR" dirty="0"/>
          </a:p>
        </p:txBody>
      </p:sp>
      <p:sp>
        <p:nvSpPr>
          <p:cNvPr id="3" name="Footer Placeholder 2">
            <a:extLst>
              <a:ext uri="{FF2B5EF4-FFF2-40B4-BE49-F238E27FC236}">
                <a16:creationId xmlns:a16="http://schemas.microsoft.com/office/drawing/2014/main" id="{8F43DA87-A78B-1CF6-C2F2-4AF3B3080E06}"/>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6FD6A642-3084-6A73-C590-6847A62B9C10}"/>
              </a:ext>
            </a:extLst>
          </p:cNvPr>
          <p:cNvSpPr>
            <a:spLocks noGrp="1"/>
          </p:cNvSpPr>
          <p:nvPr>
            <p:ph type="sldNum" sz="quarter" idx="12"/>
          </p:nvPr>
        </p:nvSpPr>
        <p:spPr/>
        <p:txBody>
          <a:bodyPr/>
          <a:lstStyle/>
          <a:p>
            <a:fld id="{8D6C380F-326D-3C40-9EE7-7FBAB0953422}" type="slidenum">
              <a:rPr lang="en-US" smtClean="0">
                <a:latin typeface="Arial"/>
              </a:rPr>
              <a:pPr/>
              <a:t>4</a:t>
            </a:fld>
            <a:endParaRPr lang="en-US">
              <a:latin typeface="Arial"/>
            </a:endParaRPr>
          </a:p>
        </p:txBody>
      </p:sp>
      <p:sp>
        <p:nvSpPr>
          <p:cNvPr id="6" name="Date Placeholder 5">
            <a:extLst>
              <a:ext uri="{FF2B5EF4-FFF2-40B4-BE49-F238E27FC236}">
                <a16:creationId xmlns:a16="http://schemas.microsoft.com/office/drawing/2014/main" id="{D6155FF5-C068-B83C-C14C-1245D74BFE11}"/>
              </a:ext>
            </a:extLst>
          </p:cNvPr>
          <p:cNvSpPr>
            <a:spLocks noGrp="1"/>
          </p:cNvSpPr>
          <p:nvPr>
            <p:ph type="dt" sz="half" idx="10"/>
          </p:nvPr>
        </p:nvSpPr>
        <p:spPr/>
        <p:txBody>
          <a:bodyPr/>
          <a:lstStyle/>
          <a:p>
            <a:r>
              <a:rPr lang="fr-FR"/>
              <a:t>22.11.2024</a:t>
            </a:r>
            <a:endParaRPr lang="en-US" dirty="0"/>
          </a:p>
        </p:txBody>
      </p:sp>
      <p:grpSp>
        <p:nvGrpSpPr>
          <p:cNvPr id="50" name="Group 49">
            <a:extLst>
              <a:ext uri="{FF2B5EF4-FFF2-40B4-BE49-F238E27FC236}">
                <a16:creationId xmlns:a16="http://schemas.microsoft.com/office/drawing/2014/main" id="{544F20BB-1B61-001E-27FE-624281369D66}"/>
              </a:ext>
            </a:extLst>
          </p:cNvPr>
          <p:cNvGrpSpPr>
            <a:grpSpLocks noChangeAspect="1"/>
          </p:cNvGrpSpPr>
          <p:nvPr/>
        </p:nvGrpSpPr>
        <p:grpSpPr>
          <a:xfrm>
            <a:off x="914401" y="712000"/>
            <a:ext cx="7742132" cy="4019808"/>
            <a:chOff x="-972939" y="542671"/>
            <a:chExt cx="11942309" cy="6200590"/>
          </a:xfrm>
        </p:grpSpPr>
        <p:pic>
          <p:nvPicPr>
            <p:cNvPr id="51" name="Picture 50" descr="A blueprint of a building&#10;&#10;Description automatically generated">
              <a:extLst>
                <a:ext uri="{FF2B5EF4-FFF2-40B4-BE49-F238E27FC236}">
                  <a16:creationId xmlns:a16="http://schemas.microsoft.com/office/drawing/2014/main" id="{9BD1CC59-4D81-C570-4209-4F88DCADE50D}"/>
                </a:ext>
              </a:extLst>
            </p:cNvPr>
            <p:cNvPicPr>
              <a:picLocks noChangeAspect="1"/>
            </p:cNvPicPr>
            <p:nvPr/>
          </p:nvPicPr>
          <p:blipFill>
            <a:blip r:embed="rId2"/>
            <a:stretch>
              <a:fillRect/>
            </a:stretch>
          </p:blipFill>
          <p:spPr>
            <a:xfrm>
              <a:off x="3372838" y="2414056"/>
              <a:ext cx="2743200" cy="2057400"/>
            </a:xfrm>
            <a:prstGeom prst="rect">
              <a:avLst/>
            </a:prstGeom>
          </p:spPr>
        </p:pic>
        <p:sp>
          <p:nvSpPr>
            <p:cNvPr id="52" name="TextBox 51">
              <a:extLst>
                <a:ext uri="{FF2B5EF4-FFF2-40B4-BE49-F238E27FC236}">
                  <a16:creationId xmlns:a16="http://schemas.microsoft.com/office/drawing/2014/main" id="{BB39B3FC-4F8D-701F-BADE-A14C74C60CD7}"/>
                </a:ext>
              </a:extLst>
            </p:cNvPr>
            <p:cNvSpPr txBox="1"/>
            <p:nvPr/>
          </p:nvSpPr>
          <p:spPr>
            <a:xfrm>
              <a:off x="5020355" y="4920725"/>
              <a:ext cx="4528813" cy="1471719"/>
            </a:xfrm>
            <a:prstGeom prst="rect">
              <a:avLst/>
            </a:prstGeom>
            <a:noFill/>
          </p:spPr>
          <p:txBody>
            <a:bodyPr wrap="square" rtlCol="0">
              <a:spAutoFit/>
            </a:bodyPr>
            <a:lstStyle/>
            <a:p>
              <a:r>
                <a:rPr lang="en-US" sz="1400" b="1" dirty="0"/>
                <a:t>All entrances to the remaining supervised area zones will be clearly indicated with the usual sign.</a:t>
              </a:r>
              <a:endParaRPr lang="en-GB" sz="1400" b="1" dirty="0"/>
            </a:p>
          </p:txBody>
        </p:sp>
        <p:pic>
          <p:nvPicPr>
            <p:cNvPr id="53" name="Picture 52" descr="A blueprint of a machine&#10;&#10;Description automatically generated">
              <a:extLst>
                <a:ext uri="{FF2B5EF4-FFF2-40B4-BE49-F238E27FC236}">
                  <a16:creationId xmlns:a16="http://schemas.microsoft.com/office/drawing/2014/main" id="{32767F39-E190-71E6-BD10-EC65D20C06BC}"/>
                </a:ext>
              </a:extLst>
            </p:cNvPr>
            <p:cNvPicPr>
              <a:picLocks noChangeAspect="1"/>
            </p:cNvPicPr>
            <p:nvPr/>
          </p:nvPicPr>
          <p:blipFill>
            <a:blip r:embed="rId3"/>
            <a:stretch>
              <a:fillRect/>
            </a:stretch>
          </p:blipFill>
          <p:spPr>
            <a:xfrm>
              <a:off x="0" y="542671"/>
              <a:ext cx="3354509" cy="2407542"/>
            </a:xfrm>
            <a:prstGeom prst="rect">
              <a:avLst/>
            </a:prstGeom>
          </p:spPr>
        </p:pic>
        <p:sp>
          <p:nvSpPr>
            <p:cNvPr id="54" name="Rectangle 53">
              <a:extLst>
                <a:ext uri="{FF2B5EF4-FFF2-40B4-BE49-F238E27FC236}">
                  <a16:creationId xmlns:a16="http://schemas.microsoft.com/office/drawing/2014/main" id="{2BC514BA-6303-25D3-CD29-8CC19D0B5703}"/>
                </a:ext>
              </a:extLst>
            </p:cNvPr>
            <p:cNvSpPr/>
            <p:nvPr/>
          </p:nvSpPr>
          <p:spPr bwMode="auto">
            <a:xfrm>
              <a:off x="288270" y="835485"/>
              <a:ext cx="2660648" cy="302281"/>
            </a:xfrm>
            <a:prstGeom prst="rect">
              <a:avLst/>
            </a:prstGeom>
            <a:solidFill>
              <a:schemeClr val="accent1">
                <a:alpha val="66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a:ln>
                  <a:noFill/>
                </a:ln>
                <a:solidFill>
                  <a:schemeClr val="tx1"/>
                </a:solidFill>
                <a:effectLst/>
                <a:latin typeface="Arial" charset="0"/>
              </a:endParaRPr>
            </a:p>
          </p:txBody>
        </p:sp>
        <p:sp>
          <p:nvSpPr>
            <p:cNvPr id="55" name="Rectangle 54">
              <a:extLst>
                <a:ext uri="{FF2B5EF4-FFF2-40B4-BE49-F238E27FC236}">
                  <a16:creationId xmlns:a16="http://schemas.microsoft.com/office/drawing/2014/main" id="{D5712692-73F8-6C04-0D09-1DFB381C6A70}"/>
                </a:ext>
              </a:extLst>
            </p:cNvPr>
            <p:cNvSpPr/>
            <p:nvPr/>
          </p:nvSpPr>
          <p:spPr bwMode="auto">
            <a:xfrm>
              <a:off x="273342" y="1902869"/>
              <a:ext cx="2675576" cy="166649"/>
            </a:xfrm>
            <a:prstGeom prst="rect">
              <a:avLst/>
            </a:prstGeom>
            <a:solidFill>
              <a:schemeClr val="accent1">
                <a:alpha val="66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a:ln>
                  <a:noFill/>
                </a:ln>
                <a:solidFill>
                  <a:schemeClr val="tx1"/>
                </a:solidFill>
                <a:effectLst/>
                <a:latin typeface="Arial" charset="0"/>
              </a:endParaRPr>
            </a:p>
          </p:txBody>
        </p:sp>
        <p:sp>
          <p:nvSpPr>
            <p:cNvPr id="56" name="Rectangle 55">
              <a:extLst>
                <a:ext uri="{FF2B5EF4-FFF2-40B4-BE49-F238E27FC236}">
                  <a16:creationId xmlns:a16="http://schemas.microsoft.com/office/drawing/2014/main" id="{831C3CFE-B6DF-377B-2D33-31E5264316DD}"/>
                </a:ext>
              </a:extLst>
            </p:cNvPr>
            <p:cNvSpPr/>
            <p:nvPr/>
          </p:nvSpPr>
          <p:spPr bwMode="auto">
            <a:xfrm>
              <a:off x="288270" y="1125810"/>
              <a:ext cx="822613" cy="789015"/>
            </a:xfrm>
            <a:prstGeom prst="rect">
              <a:avLst/>
            </a:prstGeom>
            <a:solidFill>
              <a:schemeClr val="accent1">
                <a:alpha val="66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a:ln>
                  <a:noFill/>
                </a:ln>
                <a:solidFill>
                  <a:schemeClr val="tx1"/>
                </a:solidFill>
                <a:effectLst/>
                <a:latin typeface="Arial" charset="0"/>
              </a:endParaRPr>
            </a:p>
          </p:txBody>
        </p:sp>
        <p:sp>
          <p:nvSpPr>
            <p:cNvPr id="57" name="Rectangle 56">
              <a:extLst>
                <a:ext uri="{FF2B5EF4-FFF2-40B4-BE49-F238E27FC236}">
                  <a16:creationId xmlns:a16="http://schemas.microsoft.com/office/drawing/2014/main" id="{8EA823DA-CD7F-C13D-E7A9-056EA65B36D6}"/>
                </a:ext>
              </a:extLst>
            </p:cNvPr>
            <p:cNvSpPr/>
            <p:nvPr/>
          </p:nvSpPr>
          <p:spPr bwMode="auto">
            <a:xfrm>
              <a:off x="2668484" y="1185452"/>
              <a:ext cx="149431" cy="729373"/>
            </a:xfrm>
            <a:prstGeom prst="rect">
              <a:avLst/>
            </a:prstGeom>
            <a:solidFill>
              <a:schemeClr val="accent1">
                <a:alpha val="66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a:ln>
                  <a:noFill/>
                </a:ln>
                <a:solidFill>
                  <a:schemeClr val="tx1"/>
                </a:solidFill>
                <a:effectLst/>
                <a:latin typeface="Arial" charset="0"/>
              </a:endParaRPr>
            </a:p>
          </p:txBody>
        </p:sp>
        <p:pic>
          <p:nvPicPr>
            <p:cNvPr id="58" name="Picture 57" descr="A diagram of a machine&#10;&#10;Description automatically generated">
              <a:extLst>
                <a:ext uri="{FF2B5EF4-FFF2-40B4-BE49-F238E27FC236}">
                  <a16:creationId xmlns:a16="http://schemas.microsoft.com/office/drawing/2014/main" id="{9CCFB97D-D34D-0329-3E38-025A90913A0F}"/>
                </a:ext>
              </a:extLst>
            </p:cNvPr>
            <p:cNvPicPr>
              <a:picLocks noChangeAspect="1"/>
            </p:cNvPicPr>
            <p:nvPr/>
          </p:nvPicPr>
          <p:blipFill>
            <a:blip r:embed="rId4"/>
            <a:stretch>
              <a:fillRect/>
            </a:stretch>
          </p:blipFill>
          <p:spPr>
            <a:xfrm>
              <a:off x="109421" y="2873239"/>
              <a:ext cx="3274621" cy="2083850"/>
            </a:xfrm>
            <a:prstGeom prst="rect">
              <a:avLst/>
            </a:prstGeom>
          </p:spPr>
        </p:pic>
        <p:sp>
          <p:nvSpPr>
            <p:cNvPr id="59" name="Rectangle 58">
              <a:extLst>
                <a:ext uri="{FF2B5EF4-FFF2-40B4-BE49-F238E27FC236}">
                  <a16:creationId xmlns:a16="http://schemas.microsoft.com/office/drawing/2014/main" id="{CF406661-C34E-0AA5-C3EA-6E785915CAEB}"/>
                </a:ext>
              </a:extLst>
            </p:cNvPr>
            <p:cNvSpPr/>
            <p:nvPr/>
          </p:nvSpPr>
          <p:spPr bwMode="auto">
            <a:xfrm>
              <a:off x="1038497" y="3186351"/>
              <a:ext cx="1330037" cy="1654843"/>
            </a:xfrm>
            <a:prstGeom prst="rect">
              <a:avLst/>
            </a:prstGeom>
            <a:solidFill>
              <a:schemeClr val="accent1">
                <a:alpha val="66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a:ln>
                  <a:noFill/>
                </a:ln>
                <a:solidFill>
                  <a:schemeClr val="tx1"/>
                </a:solidFill>
                <a:effectLst/>
                <a:latin typeface="Arial" charset="0"/>
              </a:endParaRPr>
            </a:p>
          </p:txBody>
        </p:sp>
        <p:pic>
          <p:nvPicPr>
            <p:cNvPr id="60" name="Picture 59" descr="A diagram of a building&#10;&#10;Description automatically generated">
              <a:extLst>
                <a:ext uri="{FF2B5EF4-FFF2-40B4-BE49-F238E27FC236}">
                  <a16:creationId xmlns:a16="http://schemas.microsoft.com/office/drawing/2014/main" id="{01F06D63-5AC4-F9F3-DA5E-87C286A5DAF5}"/>
                </a:ext>
              </a:extLst>
            </p:cNvPr>
            <p:cNvPicPr>
              <a:picLocks noChangeAspect="1"/>
            </p:cNvPicPr>
            <p:nvPr/>
          </p:nvPicPr>
          <p:blipFill>
            <a:blip r:embed="rId5"/>
            <a:stretch>
              <a:fillRect/>
            </a:stretch>
          </p:blipFill>
          <p:spPr>
            <a:xfrm>
              <a:off x="6195510" y="2722921"/>
              <a:ext cx="2433419" cy="1673704"/>
            </a:xfrm>
            <a:prstGeom prst="rect">
              <a:avLst/>
            </a:prstGeom>
          </p:spPr>
        </p:pic>
        <p:sp>
          <p:nvSpPr>
            <p:cNvPr id="61" name="Rectangle 60">
              <a:extLst>
                <a:ext uri="{FF2B5EF4-FFF2-40B4-BE49-F238E27FC236}">
                  <a16:creationId xmlns:a16="http://schemas.microsoft.com/office/drawing/2014/main" id="{E7AB13AE-1BD7-B97B-0FE1-3343F5890F01}"/>
                </a:ext>
              </a:extLst>
            </p:cNvPr>
            <p:cNvSpPr/>
            <p:nvPr/>
          </p:nvSpPr>
          <p:spPr bwMode="auto">
            <a:xfrm>
              <a:off x="4496213" y="2842275"/>
              <a:ext cx="1055737" cy="1505205"/>
            </a:xfrm>
            <a:prstGeom prst="rect">
              <a:avLst/>
            </a:prstGeom>
            <a:solidFill>
              <a:schemeClr val="accent1">
                <a:alpha val="66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chemeClr val="tx1"/>
                </a:solidFill>
                <a:effectLst/>
                <a:latin typeface="Arial" charset="0"/>
              </a:endParaRPr>
            </a:p>
          </p:txBody>
        </p:sp>
        <p:sp>
          <p:nvSpPr>
            <p:cNvPr id="62" name="Rectangle 61">
              <a:extLst>
                <a:ext uri="{FF2B5EF4-FFF2-40B4-BE49-F238E27FC236}">
                  <a16:creationId xmlns:a16="http://schemas.microsoft.com/office/drawing/2014/main" id="{88A8C94D-2330-108F-A1EA-B33CD6E2E74D}"/>
                </a:ext>
              </a:extLst>
            </p:cNvPr>
            <p:cNvSpPr/>
            <p:nvPr/>
          </p:nvSpPr>
          <p:spPr bwMode="auto">
            <a:xfrm>
              <a:off x="6672592" y="3002862"/>
              <a:ext cx="344588" cy="1344618"/>
            </a:xfrm>
            <a:prstGeom prst="rect">
              <a:avLst/>
            </a:prstGeom>
            <a:solidFill>
              <a:schemeClr val="accent1">
                <a:alpha val="66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chemeClr val="tx1"/>
                </a:solidFill>
                <a:effectLst/>
                <a:latin typeface="Arial" charset="0"/>
              </a:endParaRPr>
            </a:p>
          </p:txBody>
        </p:sp>
        <p:sp>
          <p:nvSpPr>
            <p:cNvPr id="63" name="Rectangle 62">
              <a:extLst>
                <a:ext uri="{FF2B5EF4-FFF2-40B4-BE49-F238E27FC236}">
                  <a16:creationId xmlns:a16="http://schemas.microsoft.com/office/drawing/2014/main" id="{E2273DAA-8F6B-0F37-BC52-7580BD0CC777}"/>
                </a:ext>
              </a:extLst>
            </p:cNvPr>
            <p:cNvSpPr/>
            <p:nvPr/>
          </p:nvSpPr>
          <p:spPr bwMode="auto">
            <a:xfrm>
              <a:off x="7997917" y="3002862"/>
              <a:ext cx="344588" cy="1344618"/>
            </a:xfrm>
            <a:prstGeom prst="rect">
              <a:avLst/>
            </a:prstGeom>
            <a:solidFill>
              <a:schemeClr val="accent1">
                <a:alpha val="66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chemeClr val="tx1"/>
                </a:solidFill>
                <a:effectLst/>
                <a:latin typeface="Arial" charset="0"/>
              </a:endParaRPr>
            </a:p>
          </p:txBody>
        </p:sp>
        <p:pic>
          <p:nvPicPr>
            <p:cNvPr id="64" name="Picture 63" descr="A blueprint of a building&#10;&#10;Description automatically generated">
              <a:extLst>
                <a:ext uri="{FF2B5EF4-FFF2-40B4-BE49-F238E27FC236}">
                  <a16:creationId xmlns:a16="http://schemas.microsoft.com/office/drawing/2014/main" id="{C2AA968B-A9CA-931E-A228-801E9C918CEB}"/>
                </a:ext>
              </a:extLst>
            </p:cNvPr>
            <p:cNvPicPr>
              <a:picLocks noChangeAspect="1"/>
            </p:cNvPicPr>
            <p:nvPr/>
          </p:nvPicPr>
          <p:blipFill>
            <a:blip r:embed="rId6"/>
            <a:stretch>
              <a:fillRect/>
            </a:stretch>
          </p:blipFill>
          <p:spPr>
            <a:xfrm>
              <a:off x="6212335" y="681425"/>
              <a:ext cx="3121312" cy="1840678"/>
            </a:xfrm>
            <a:prstGeom prst="rect">
              <a:avLst/>
            </a:prstGeom>
          </p:spPr>
        </p:pic>
        <p:pic>
          <p:nvPicPr>
            <p:cNvPr id="65" name="Picture 64" descr="A diagram of a building&#10;&#10;Description automatically generated">
              <a:extLst>
                <a:ext uri="{FF2B5EF4-FFF2-40B4-BE49-F238E27FC236}">
                  <a16:creationId xmlns:a16="http://schemas.microsoft.com/office/drawing/2014/main" id="{93FA04C0-BD3B-0F0B-C4B7-5EBE25DEAA73}"/>
                </a:ext>
              </a:extLst>
            </p:cNvPr>
            <p:cNvPicPr>
              <a:picLocks noChangeAspect="1"/>
            </p:cNvPicPr>
            <p:nvPr/>
          </p:nvPicPr>
          <p:blipFill>
            <a:blip r:embed="rId7"/>
            <a:stretch>
              <a:fillRect/>
            </a:stretch>
          </p:blipFill>
          <p:spPr>
            <a:xfrm>
              <a:off x="3501727" y="572643"/>
              <a:ext cx="2965242" cy="1748641"/>
            </a:xfrm>
            <a:prstGeom prst="rect">
              <a:avLst/>
            </a:prstGeom>
          </p:spPr>
        </p:pic>
        <p:sp>
          <p:nvSpPr>
            <p:cNvPr id="66" name="Rectangle 65">
              <a:extLst>
                <a:ext uri="{FF2B5EF4-FFF2-40B4-BE49-F238E27FC236}">
                  <a16:creationId xmlns:a16="http://schemas.microsoft.com/office/drawing/2014/main" id="{FA3D14DA-C45F-27D4-4CE1-AC9403A0FA0A}"/>
                </a:ext>
              </a:extLst>
            </p:cNvPr>
            <p:cNvSpPr/>
            <p:nvPr/>
          </p:nvSpPr>
          <p:spPr bwMode="auto">
            <a:xfrm>
              <a:off x="6672593" y="974281"/>
              <a:ext cx="2342938" cy="1069708"/>
            </a:xfrm>
            <a:prstGeom prst="rect">
              <a:avLst/>
            </a:prstGeom>
            <a:solidFill>
              <a:schemeClr val="accent1">
                <a:alpha val="66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a:ln>
                  <a:noFill/>
                </a:ln>
                <a:solidFill>
                  <a:schemeClr val="tx1"/>
                </a:solidFill>
                <a:effectLst/>
                <a:latin typeface="Arial" charset="0"/>
              </a:endParaRPr>
            </a:p>
          </p:txBody>
        </p:sp>
        <p:sp>
          <p:nvSpPr>
            <p:cNvPr id="67" name="Rectangle 66">
              <a:extLst>
                <a:ext uri="{FF2B5EF4-FFF2-40B4-BE49-F238E27FC236}">
                  <a16:creationId xmlns:a16="http://schemas.microsoft.com/office/drawing/2014/main" id="{FBE12246-7D04-BA76-F238-8585B15D40F2}"/>
                </a:ext>
              </a:extLst>
            </p:cNvPr>
            <p:cNvSpPr/>
            <p:nvPr/>
          </p:nvSpPr>
          <p:spPr bwMode="auto">
            <a:xfrm>
              <a:off x="3673997" y="1000862"/>
              <a:ext cx="2285147" cy="1043127"/>
            </a:xfrm>
            <a:prstGeom prst="rect">
              <a:avLst/>
            </a:prstGeom>
            <a:solidFill>
              <a:schemeClr val="accent1">
                <a:alpha val="66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chemeClr val="tx1"/>
                </a:solidFill>
                <a:effectLst/>
                <a:latin typeface="Arial" charset="0"/>
              </a:endParaRPr>
            </a:p>
          </p:txBody>
        </p:sp>
        <p:sp>
          <p:nvSpPr>
            <p:cNvPr id="68" name="TextBox 67">
              <a:extLst>
                <a:ext uri="{FF2B5EF4-FFF2-40B4-BE49-F238E27FC236}">
                  <a16:creationId xmlns:a16="http://schemas.microsoft.com/office/drawing/2014/main" id="{3BFED7AB-50C2-50DD-79C0-BDC075F20A0A}"/>
                </a:ext>
              </a:extLst>
            </p:cNvPr>
            <p:cNvSpPr txBox="1"/>
            <p:nvPr/>
          </p:nvSpPr>
          <p:spPr>
            <a:xfrm>
              <a:off x="-972939" y="4939218"/>
              <a:ext cx="5383801" cy="1804043"/>
            </a:xfrm>
            <a:prstGeom prst="rect">
              <a:avLst/>
            </a:prstGeom>
            <a:noFill/>
          </p:spPr>
          <p:txBody>
            <a:bodyPr wrap="square" rtlCol="0">
              <a:spAutoFit/>
            </a:bodyPr>
            <a:lstStyle/>
            <a:p>
              <a:r>
                <a:rPr lang="en-GB" sz="1400" b="1" dirty="0"/>
                <a:t>The loading and visitor platform A-side in front of L3 (2228/U2-001) will be a supervised area only in case material from inside L3/FASS is stored/transported there.</a:t>
              </a:r>
            </a:p>
          </p:txBody>
        </p:sp>
        <p:cxnSp>
          <p:nvCxnSpPr>
            <p:cNvPr id="69" name="Straight Arrow Connector 68">
              <a:extLst>
                <a:ext uri="{FF2B5EF4-FFF2-40B4-BE49-F238E27FC236}">
                  <a16:creationId xmlns:a16="http://schemas.microsoft.com/office/drawing/2014/main" id="{43DBF6B1-4DD5-76F1-BF2A-83EED321B9AA}"/>
                </a:ext>
              </a:extLst>
            </p:cNvPr>
            <p:cNvCxnSpPr>
              <a:cxnSpLocks/>
            </p:cNvCxnSpPr>
            <p:nvPr/>
          </p:nvCxnSpPr>
          <p:spPr bwMode="auto">
            <a:xfrm>
              <a:off x="4367259" y="5290057"/>
              <a:ext cx="617089" cy="0"/>
            </a:xfrm>
            <a:prstGeom prst="straightConnector1">
              <a:avLst/>
            </a:prstGeom>
            <a:ln w="57150">
              <a:headEnd type="none" w="med" len="med"/>
              <a:tailEnd type="triangle"/>
            </a:ln>
          </p:spPr>
          <p:style>
            <a:lnRef idx="1">
              <a:schemeClr val="accent4"/>
            </a:lnRef>
            <a:fillRef idx="0">
              <a:schemeClr val="accent4"/>
            </a:fillRef>
            <a:effectRef idx="0">
              <a:schemeClr val="accent4"/>
            </a:effectRef>
            <a:fontRef idx="minor">
              <a:schemeClr val="tx1"/>
            </a:fontRef>
          </p:style>
        </p:cxnSp>
        <p:pic>
          <p:nvPicPr>
            <p:cNvPr id="70" name="Picture 69" descr="A blue sign with a yellow triangle and black triangle with white text&#10;&#10;Description automatically generated">
              <a:extLst>
                <a:ext uri="{FF2B5EF4-FFF2-40B4-BE49-F238E27FC236}">
                  <a16:creationId xmlns:a16="http://schemas.microsoft.com/office/drawing/2014/main" id="{8951D909-BAD1-741F-9ACC-BEFE8B84C8EC}"/>
                </a:ext>
              </a:extLst>
            </p:cNvPr>
            <p:cNvPicPr>
              <a:picLocks noChangeAspect="1"/>
            </p:cNvPicPr>
            <p:nvPr/>
          </p:nvPicPr>
          <p:blipFill>
            <a:blip r:embed="rId8"/>
            <a:stretch>
              <a:fillRect/>
            </a:stretch>
          </p:blipFill>
          <p:spPr>
            <a:xfrm>
              <a:off x="9652271" y="5193160"/>
              <a:ext cx="1317099" cy="926847"/>
            </a:xfrm>
            <a:prstGeom prst="rect">
              <a:avLst/>
            </a:prstGeom>
          </p:spPr>
        </p:pic>
      </p:grpSp>
      <p:sp>
        <p:nvSpPr>
          <p:cNvPr id="71" name="TextBox 70">
            <a:extLst>
              <a:ext uri="{FF2B5EF4-FFF2-40B4-BE49-F238E27FC236}">
                <a16:creationId xmlns:a16="http://schemas.microsoft.com/office/drawing/2014/main" id="{799E355F-8B61-2761-8458-25FC5B13B208}"/>
              </a:ext>
            </a:extLst>
          </p:cNvPr>
          <p:cNvSpPr txBox="1"/>
          <p:nvPr/>
        </p:nvSpPr>
        <p:spPr>
          <a:xfrm>
            <a:off x="6604907" y="4722953"/>
            <a:ext cx="761747" cy="369332"/>
          </a:xfrm>
          <a:prstGeom prst="rect">
            <a:avLst/>
          </a:prstGeom>
          <a:noFill/>
        </p:spPr>
        <p:txBody>
          <a:bodyPr wrap="none" rtlCol="0">
            <a:spAutoFit/>
          </a:bodyPr>
          <a:lstStyle/>
          <a:p>
            <a:r>
              <a:rPr lang="en-FR" dirty="0"/>
              <a:t>Klaus</a:t>
            </a:r>
          </a:p>
        </p:txBody>
      </p:sp>
    </p:spTree>
    <p:extLst>
      <p:ext uri="{BB962C8B-B14F-4D97-AF65-F5344CB8AC3E}">
        <p14:creationId xmlns:p14="http://schemas.microsoft.com/office/powerpoint/2010/main" val="41000485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80CD10-1441-6D18-6FA5-278D6F427985}"/>
              </a:ext>
            </a:extLst>
          </p:cNvPr>
          <p:cNvSpPr>
            <a:spLocks noGrp="1"/>
          </p:cNvSpPr>
          <p:nvPr>
            <p:ph type="title"/>
          </p:nvPr>
        </p:nvSpPr>
        <p:spPr/>
        <p:txBody>
          <a:bodyPr>
            <a:noAutofit/>
          </a:bodyPr>
          <a:lstStyle/>
          <a:p>
            <a:r>
              <a:rPr lang="en-FR" sz="2400" dirty="0"/>
              <a:t>Summary of a</a:t>
            </a:r>
            <a:r>
              <a:rPr lang="en-FR" sz="2400" b="1" dirty="0"/>
              <a:t>ccess interruptions</a:t>
            </a:r>
          </a:p>
        </p:txBody>
      </p:sp>
      <p:sp>
        <p:nvSpPr>
          <p:cNvPr id="3" name="Footer Placeholder 2">
            <a:extLst>
              <a:ext uri="{FF2B5EF4-FFF2-40B4-BE49-F238E27FC236}">
                <a16:creationId xmlns:a16="http://schemas.microsoft.com/office/drawing/2014/main" id="{75A58776-CCDC-9F62-107C-637C5543F7DA}"/>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9DC49534-8B1E-7E60-A486-6FF9AA70C307}"/>
              </a:ext>
            </a:extLst>
          </p:cNvPr>
          <p:cNvSpPr>
            <a:spLocks noGrp="1"/>
          </p:cNvSpPr>
          <p:nvPr>
            <p:ph type="sldNum" sz="quarter" idx="12"/>
          </p:nvPr>
        </p:nvSpPr>
        <p:spPr/>
        <p:txBody>
          <a:bodyPr/>
          <a:lstStyle/>
          <a:p>
            <a:fld id="{8D6C380F-326D-3C40-9EE7-7FBAB0953422}" type="slidenum">
              <a:rPr lang="en-US" smtClean="0">
                <a:latin typeface="Arial"/>
              </a:rPr>
              <a:pPr/>
              <a:t>5</a:t>
            </a:fld>
            <a:endParaRPr lang="en-US">
              <a:latin typeface="Arial"/>
            </a:endParaRPr>
          </a:p>
        </p:txBody>
      </p:sp>
      <p:sp>
        <p:nvSpPr>
          <p:cNvPr id="6" name="Date Placeholder 5">
            <a:extLst>
              <a:ext uri="{FF2B5EF4-FFF2-40B4-BE49-F238E27FC236}">
                <a16:creationId xmlns:a16="http://schemas.microsoft.com/office/drawing/2014/main" id="{47EAC69C-F3C7-EFB3-5A68-321C9E4F1C54}"/>
              </a:ext>
            </a:extLst>
          </p:cNvPr>
          <p:cNvSpPr>
            <a:spLocks noGrp="1"/>
          </p:cNvSpPr>
          <p:nvPr>
            <p:ph type="dt" sz="half" idx="10"/>
          </p:nvPr>
        </p:nvSpPr>
        <p:spPr/>
        <p:txBody>
          <a:bodyPr/>
          <a:lstStyle/>
          <a:p>
            <a:r>
              <a:rPr lang="fr-FR"/>
              <a:t>22.11.2024</a:t>
            </a:r>
            <a:endParaRPr lang="en-US" dirty="0"/>
          </a:p>
        </p:txBody>
      </p:sp>
      <p:sp>
        <p:nvSpPr>
          <p:cNvPr id="9" name="Content Placeholder 4">
            <a:extLst>
              <a:ext uri="{FF2B5EF4-FFF2-40B4-BE49-F238E27FC236}">
                <a16:creationId xmlns:a16="http://schemas.microsoft.com/office/drawing/2014/main" id="{AF2034C3-89CB-BAB4-6FFA-7B78653D12AB}"/>
              </a:ext>
            </a:extLst>
          </p:cNvPr>
          <p:cNvSpPr>
            <a:spLocks noGrp="1"/>
          </p:cNvSpPr>
          <p:nvPr>
            <p:ph sz="quarter" idx="13"/>
          </p:nvPr>
        </p:nvSpPr>
        <p:spPr>
          <a:xfrm>
            <a:off x="457207" y="945002"/>
            <a:ext cx="8226425" cy="3687958"/>
          </a:xfrm>
        </p:spPr>
        <p:txBody>
          <a:bodyPr>
            <a:normAutofit lnSpcReduction="10000"/>
          </a:bodyPr>
          <a:lstStyle/>
          <a:p>
            <a:pPr>
              <a:spcBef>
                <a:spcPts val="300"/>
              </a:spcBef>
              <a:buClrTx/>
            </a:pPr>
            <a:r>
              <a:rPr lang="en-GB" sz="1200" b="1" dirty="0"/>
              <a:t>Opening PX24 shaft:</a:t>
            </a:r>
            <a:r>
              <a:rPr lang="en-GB" sz="1200" dirty="0"/>
              <a:t> 2 December </a:t>
            </a:r>
            <a:r>
              <a:rPr lang="en-GB" sz="1200" dirty="0">
                <a:sym typeface="Wingdings" pitchFamily="2" charset="2"/>
              </a:rPr>
              <a:t> </a:t>
            </a:r>
            <a:r>
              <a:rPr lang="en-GB" sz="1200" b="1" dirty="0">
                <a:solidFill>
                  <a:srgbClr val="FF0000"/>
                </a:solidFill>
                <a:sym typeface="Wingdings" pitchFamily="2" charset="2"/>
              </a:rPr>
              <a:t>no access UX25 and CRs from 8:00 AM to 16:00 PM</a:t>
            </a:r>
            <a:endParaRPr lang="en-GB" sz="1200" dirty="0"/>
          </a:p>
          <a:p>
            <a:pPr>
              <a:spcBef>
                <a:spcPts val="300"/>
              </a:spcBef>
              <a:buClrTx/>
            </a:pPr>
            <a:endParaRPr lang="en-GB" sz="1200" dirty="0"/>
          </a:p>
          <a:p>
            <a:pPr>
              <a:spcBef>
                <a:spcPts val="300"/>
              </a:spcBef>
              <a:buClrTx/>
            </a:pPr>
            <a:r>
              <a:rPr lang="en-FR" sz="1200" b="1" dirty="0">
                <a:solidFill>
                  <a:schemeClr val="tx1"/>
                </a:solidFill>
              </a:rPr>
              <a:t>Safety tests </a:t>
            </a:r>
            <a:r>
              <a:rPr lang="en-GB" sz="1200" dirty="0">
                <a:solidFill>
                  <a:schemeClr val="tx1"/>
                </a:solidFill>
              </a:rPr>
              <a:t>(</a:t>
            </a:r>
            <a:r>
              <a:rPr lang="en-GB" sz="1200" dirty="0"/>
              <a:t>sirens and flashing light)</a:t>
            </a:r>
            <a:r>
              <a:rPr lang="en-FR" sz="1200" dirty="0">
                <a:solidFill>
                  <a:schemeClr val="tx1"/>
                </a:solidFill>
              </a:rPr>
              <a:t>: 24 December (during EOY closure) </a:t>
            </a:r>
            <a:r>
              <a:rPr lang="en-FR" sz="1200" dirty="0">
                <a:solidFill>
                  <a:schemeClr val="tx1"/>
                </a:solidFill>
                <a:sym typeface="Wingdings" pitchFamily="2" charset="2"/>
              </a:rPr>
              <a:t> </a:t>
            </a:r>
            <a:r>
              <a:rPr lang="en-FR" sz="1200" b="1" dirty="0">
                <a:solidFill>
                  <a:srgbClr val="FF0000"/>
                </a:solidFill>
                <a:sym typeface="Wingdings" pitchFamily="2" charset="2"/>
              </a:rPr>
              <a:t>no access UX25 </a:t>
            </a:r>
          </a:p>
          <a:p>
            <a:pPr>
              <a:spcBef>
                <a:spcPts val="300"/>
              </a:spcBef>
              <a:buClrTx/>
            </a:pPr>
            <a:endParaRPr lang="en-FR" sz="1200" b="1" dirty="0">
              <a:solidFill>
                <a:srgbClr val="FF0000"/>
              </a:solidFill>
              <a:sym typeface="Wingdings" pitchFamily="2" charset="2"/>
            </a:endParaRPr>
          </a:p>
          <a:p>
            <a:pPr>
              <a:spcBef>
                <a:spcPts val="300"/>
              </a:spcBef>
              <a:buClrTx/>
            </a:pPr>
            <a:r>
              <a:rPr lang="en-GB" sz="1200" b="1" dirty="0"/>
              <a:t>CSAM test:</a:t>
            </a:r>
            <a:r>
              <a:rPr lang="en-GB" sz="1200" dirty="0"/>
              <a:t> 3 January </a:t>
            </a:r>
            <a:r>
              <a:rPr lang="en-FR" sz="1200" dirty="0">
                <a:solidFill>
                  <a:schemeClr val="tx1"/>
                </a:solidFill>
              </a:rPr>
              <a:t>(during EOY closure) </a:t>
            </a:r>
            <a:r>
              <a:rPr lang="en-GB" sz="1200" dirty="0"/>
              <a:t>from 8:00 to 13:00</a:t>
            </a:r>
            <a:r>
              <a:rPr lang="en-GB" sz="1200" dirty="0">
                <a:sym typeface="Wingdings" pitchFamily="2" charset="2"/>
              </a:rPr>
              <a:t>  </a:t>
            </a:r>
            <a:r>
              <a:rPr lang="en-GB" sz="1200" b="1" dirty="0">
                <a:solidFill>
                  <a:srgbClr val="FF0000"/>
                </a:solidFill>
                <a:sym typeface="Wingdings" pitchFamily="2" charset="2"/>
              </a:rPr>
              <a:t>no access UX25 </a:t>
            </a:r>
          </a:p>
          <a:p>
            <a:pPr>
              <a:spcBef>
                <a:spcPts val="300"/>
              </a:spcBef>
              <a:buClrTx/>
            </a:pPr>
            <a:endParaRPr lang="en-GB" sz="1200" dirty="0">
              <a:solidFill>
                <a:srgbClr val="FF0000"/>
              </a:solidFill>
              <a:sym typeface="Wingdings" pitchFamily="2" charset="2"/>
            </a:endParaRPr>
          </a:p>
          <a:p>
            <a:pPr>
              <a:spcBef>
                <a:spcPts val="300"/>
              </a:spcBef>
              <a:buClrTx/>
            </a:pPr>
            <a:r>
              <a:rPr lang="en-GB" sz="1200" b="1" dirty="0">
                <a:solidFill>
                  <a:schemeClr val="tx1"/>
                </a:solidFill>
              </a:rPr>
              <a:t>Test N/S</a:t>
            </a:r>
            <a:r>
              <a:rPr lang="en-GB" sz="1200" dirty="0">
                <a:solidFill>
                  <a:schemeClr val="tx1"/>
                </a:solidFill>
              </a:rPr>
              <a:t> (CERN wide): 8 January 6:00 – 6:10 AM </a:t>
            </a:r>
            <a:r>
              <a:rPr lang="en-GB" sz="1200" dirty="0">
                <a:solidFill>
                  <a:schemeClr val="tx1"/>
                </a:solidFill>
                <a:sym typeface="Wingdings" pitchFamily="2" charset="2"/>
              </a:rPr>
              <a:t></a:t>
            </a:r>
            <a:r>
              <a:rPr lang="en-GB" sz="1200" dirty="0">
                <a:solidFill>
                  <a:schemeClr val="tx1"/>
                </a:solidFill>
              </a:rPr>
              <a:t> </a:t>
            </a:r>
            <a:r>
              <a:rPr lang="en-GB" sz="1200" b="1" dirty="0">
                <a:solidFill>
                  <a:srgbClr val="FF0000"/>
                </a:solidFill>
              </a:rPr>
              <a:t>no access UX25 5:00 AM - 9:00 AM</a:t>
            </a:r>
            <a:endParaRPr lang="en-GB" sz="1200" dirty="0">
              <a:solidFill>
                <a:srgbClr val="FF0000"/>
              </a:solidFill>
            </a:endParaRPr>
          </a:p>
          <a:p>
            <a:pPr>
              <a:spcBef>
                <a:spcPts val="300"/>
              </a:spcBef>
              <a:buClrTx/>
            </a:pPr>
            <a:endParaRPr lang="en-FR" sz="1200" dirty="0">
              <a:solidFill>
                <a:schemeClr val="tx1"/>
              </a:solidFill>
            </a:endParaRPr>
          </a:p>
          <a:p>
            <a:pPr>
              <a:spcBef>
                <a:spcPts val="300"/>
              </a:spcBef>
              <a:buClrTx/>
            </a:pPr>
            <a:r>
              <a:rPr lang="en-FR" sz="1200" b="1" dirty="0">
                <a:solidFill>
                  <a:schemeClr val="tx1"/>
                </a:solidFill>
              </a:rPr>
              <a:t>AUG</a:t>
            </a:r>
            <a:r>
              <a:rPr lang="en-FR" sz="1200" dirty="0">
                <a:solidFill>
                  <a:schemeClr val="tx1"/>
                </a:solidFill>
              </a:rPr>
              <a:t> LHC2 + ALICE: 4 February </a:t>
            </a:r>
            <a:r>
              <a:rPr lang="en-FR" sz="1200" dirty="0">
                <a:solidFill>
                  <a:schemeClr val="tx1"/>
                </a:solidFill>
                <a:sym typeface="Wingdings" pitchFamily="2" charset="2"/>
              </a:rPr>
              <a:t></a:t>
            </a:r>
            <a:r>
              <a:rPr lang="en-FR" sz="1200" dirty="0">
                <a:solidFill>
                  <a:srgbClr val="FF0000"/>
                </a:solidFill>
                <a:sym typeface="Wingdings" pitchFamily="2" charset="2"/>
              </a:rPr>
              <a:t> </a:t>
            </a:r>
            <a:r>
              <a:rPr lang="en-FR" sz="1200" b="1" dirty="0">
                <a:solidFill>
                  <a:srgbClr val="FF0000"/>
                </a:solidFill>
                <a:sym typeface="Wingdings" pitchFamily="2" charset="2"/>
              </a:rPr>
              <a:t>no access P2 site</a:t>
            </a:r>
            <a:endParaRPr lang="en-GB" sz="1200" dirty="0">
              <a:solidFill>
                <a:schemeClr val="tx1"/>
              </a:solidFill>
            </a:endParaRPr>
          </a:p>
          <a:p>
            <a:pPr marL="0" indent="0">
              <a:spcBef>
                <a:spcPts val="300"/>
              </a:spcBef>
              <a:buClrTx/>
              <a:buNone/>
            </a:pPr>
            <a:endParaRPr lang="en-GB" sz="1200" dirty="0">
              <a:solidFill>
                <a:schemeClr val="tx1"/>
              </a:solidFill>
            </a:endParaRPr>
          </a:p>
          <a:p>
            <a:pPr>
              <a:buClrTx/>
            </a:pPr>
            <a:r>
              <a:rPr lang="en-FR" sz="1200" b="1" dirty="0"/>
              <a:t>Individual System Test (IST):</a:t>
            </a:r>
            <a:r>
              <a:rPr lang="en-GB" sz="1200" b="1" dirty="0">
                <a:solidFill>
                  <a:srgbClr val="FF0000"/>
                </a:solidFill>
              </a:rPr>
              <a:t> </a:t>
            </a:r>
            <a:r>
              <a:rPr lang="en-GB" sz="1200" dirty="0">
                <a:solidFill>
                  <a:schemeClr val="tx1"/>
                </a:solidFill>
              </a:rPr>
              <a:t>28 February from 13:00 to 19:30 and 3 March from 17:00 to 19:30</a:t>
            </a:r>
            <a:r>
              <a:rPr lang="en-FR" sz="1200" dirty="0">
                <a:solidFill>
                  <a:srgbClr val="FF0000"/>
                </a:solidFill>
              </a:rPr>
              <a:t> </a:t>
            </a:r>
            <a:r>
              <a:rPr lang="en-FR" sz="1200" dirty="0">
                <a:solidFill>
                  <a:schemeClr val="tx1"/>
                </a:solidFill>
                <a:sym typeface="Wingdings" pitchFamily="2" charset="2"/>
              </a:rPr>
              <a:t></a:t>
            </a:r>
            <a:r>
              <a:rPr lang="en-FR" sz="1200" b="1" dirty="0">
                <a:solidFill>
                  <a:srgbClr val="FF0000"/>
                </a:solidFill>
                <a:sym typeface="Wingdings" pitchFamily="2" charset="2"/>
              </a:rPr>
              <a:t> no access UX25 from ~1h before the tests</a:t>
            </a:r>
            <a:endParaRPr lang="en-FR" sz="1200" b="1" dirty="0"/>
          </a:p>
          <a:p>
            <a:pPr>
              <a:buClrTx/>
            </a:pPr>
            <a:endParaRPr lang="en-FR" sz="1200" dirty="0"/>
          </a:p>
          <a:p>
            <a:pPr>
              <a:buClrTx/>
            </a:pPr>
            <a:r>
              <a:rPr lang="en-FR" sz="1200" b="1" dirty="0"/>
              <a:t>Department Safety Office (DSO) test:</a:t>
            </a:r>
            <a:r>
              <a:rPr lang="en-FR" sz="1200" dirty="0"/>
              <a:t> 13-</a:t>
            </a:r>
            <a:r>
              <a:rPr lang="en-GB" sz="1200" dirty="0">
                <a:solidFill>
                  <a:schemeClr val="tx1"/>
                </a:solidFill>
              </a:rPr>
              <a:t>14 March </a:t>
            </a:r>
            <a:r>
              <a:rPr lang="en-FR" sz="1200" dirty="0">
                <a:sym typeface="Wingdings" pitchFamily="2" charset="2"/>
              </a:rPr>
              <a:t> </a:t>
            </a:r>
            <a:r>
              <a:rPr lang="en-FR" sz="1200" b="1" dirty="0">
                <a:solidFill>
                  <a:srgbClr val="FF0000"/>
                </a:solidFill>
                <a:sym typeface="Wingdings" pitchFamily="2" charset="2"/>
              </a:rPr>
              <a:t>no access UX25 from March 13 at 15:00 to March 14 at 18:00</a:t>
            </a:r>
          </a:p>
          <a:p>
            <a:pPr>
              <a:buClrTx/>
            </a:pPr>
            <a:endParaRPr lang="en-FR" sz="1200" b="1" dirty="0">
              <a:solidFill>
                <a:srgbClr val="FF0000"/>
              </a:solidFill>
              <a:sym typeface="Wingdings" pitchFamily="2" charset="2"/>
            </a:endParaRPr>
          </a:p>
          <a:p>
            <a:pPr>
              <a:buClrTx/>
            </a:pPr>
            <a:r>
              <a:rPr lang="en-GB" sz="1200" b="1" dirty="0"/>
              <a:t>Closing PX24 shaft: </a:t>
            </a:r>
            <a:r>
              <a:rPr lang="en-GB" sz="1200" dirty="0"/>
              <a:t>14 March </a:t>
            </a:r>
            <a:r>
              <a:rPr lang="en-GB" sz="1200" dirty="0">
                <a:sym typeface="Wingdings" pitchFamily="2" charset="2"/>
              </a:rPr>
              <a:t> </a:t>
            </a:r>
            <a:r>
              <a:rPr lang="en-GB" sz="1200" b="1" dirty="0">
                <a:solidFill>
                  <a:srgbClr val="FF0000"/>
                </a:solidFill>
                <a:sym typeface="Wingdings" pitchFamily="2" charset="2"/>
              </a:rPr>
              <a:t>no access UX25 and CRs</a:t>
            </a:r>
            <a:endParaRPr lang="en-FR" sz="1200" dirty="0"/>
          </a:p>
        </p:txBody>
      </p:sp>
    </p:spTree>
    <p:extLst>
      <p:ext uri="{BB962C8B-B14F-4D97-AF65-F5344CB8AC3E}">
        <p14:creationId xmlns:p14="http://schemas.microsoft.com/office/powerpoint/2010/main" val="6094575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16053-2937-E529-E77D-6A92CFF96EF8}"/>
              </a:ext>
            </a:extLst>
          </p:cNvPr>
          <p:cNvSpPr>
            <a:spLocks noGrp="1"/>
          </p:cNvSpPr>
          <p:nvPr>
            <p:ph type="title"/>
          </p:nvPr>
        </p:nvSpPr>
        <p:spPr/>
        <p:txBody>
          <a:bodyPr/>
          <a:lstStyle/>
          <a:p>
            <a:r>
              <a:rPr lang="en-FR" dirty="0"/>
              <a:t>EOR party</a:t>
            </a:r>
          </a:p>
        </p:txBody>
      </p:sp>
      <p:sp>
        <p:nvSpPr>
          <p:cNvPr id="3" name="Footer Placeholder 2">
            <a:extLst>
              <a:ext uri="{FF2B5EF4-FFF2-40B4-BE49-F238E27FC236}">
                <a16:creationId xmlns:a16="http://schemas.microsoft.com/office/drawing/2014/main" id="{BB752A33-88A8-166F-6CA4-05819A10DE3F}"/>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EF79F1BE-C987-EB60-97FD-5196EF5888F2}"/>
              </a:ext>
            </a:extLst>
          </p:cNvPr>
          <p:cNvSpPr>
            <a:spLocks noGrp="1"/>
          </p:cNvSpPr>
          <p:nvPr>
            <p:ph type="sldNum" sz="quarter" idx="12"/>
          </p:nvPr>
        </p:nvSpPr>
        <p:spPr/>
        <p:txBody>
          <a:bodyPr/>
          <a:lstStyle/>
          <a:p>
            <a:fld id="{8D6C380F-326D-3C40-9EE7-7FBAB0953422}" type="slidenum">
              <a:rPr lang="en-US" smtClean="0">
                <a:latin typeface="Arial"/>
              </a:rPr>
              <a:pPr/>
              <a:t>6</a:t>
            </a:fld>
            <a:endParaRPr lang="en-US">
              <a:latin typeface="Arial"/>
            </a:endParaRPr>
          </a:p>
        </p:txBody>
      </p:sp>
      <p:sp>
        <p:nvSpPr>
          <p:cNvPr id="5" name="Content Placeholder 4">
            <a:extLst>
              <a:ext uri="{FF2B5EF4-FFF2-40B4-BE49-F238E27FC236}">
                <a16:creationId xmlns:a16="http://schemas.microsoft.com/office/drawing/2014/main" id="{E0E70633-2D6E-4A1E-FD8F-8FE23BEAED0C}"/>
              </a:ext>
            </a:extLst>
          </p:cNvPr>
          <p:cNvSpPr>
            <a:spLocks noGrp="1"/>
          </p:cNvSpPr>
          <p:nvPr>
            <p:ph sz="quarter" idx="13"/>
          </p:nvPr>
        </p:nvSpPr>
        <p:spPr/>
        <p:txBody>
          <a:bodyPr/>
          <a:lstStyle/>
          <a:p>
            <a:r>
              <a:rPr lang="en-FR" dirty="0"/>
              <a:t>Scheduled on Monday, 25 November noon </a:t>
            </a:r>
            <a:r>
              <a:rPr lang="en-FR" dirty="0">
                <a:sym typeface="Wingdings" pitchFamily="2" charset="2"/>
              </a:rPr>
              <a:t> 60 people expected inside SX2</a:t>
            </a:r>
            <a:endParaRPr lang="en-FR" dirty="0"/>
          </a:p>
        </p:txBody>
      </p:sp>
      <p:sp>
        <p:nvSpPr>
          <p:cNvPr id="6" name="Date Placeholder 5">
            <a:extLst>
              <a:ext uri="{FF2B5EF4-FFF2-40B4-BE49-F238E27FC236}">
                <a16:creationId xmlns:a16="http://schemas.microsoft.com/office/drawing/2014/main" id="{A1E7F106-AE65-3979-4238-48839FBF31E3}"/>
              </a:ext>
            </a:extLst>
          </p:cNvPr>
          <p:cNvSpPr>
            <a:spLocks noGrp="1"/>
          </p:cNvSpPr>
          <p:nvPr>
            <p:ph type="dt" sz="half" idx="10"/>
          </p:nvPr>
        </p:nvSpPr>
        <p:spPr/>
        <p:txBody>
          <a:bodyPr/>
          <a:lstStyle/>
          <a:p>
            <a:r>
              <a:rPr lang="fr-FR"/>
              <a:t>22.11.2024</a:t>
            </a:r>
            <a:endParaRPr lang="en-US" dirty="0"/>
          </a:p>
        </p:txBody>
      </p:sp>
    </p:spTree>
    <p:extLst>
      <p:ext uri="{BB962C8B-B14F-4D97-AF65-F5344CB8AC3E}">
        <p14:creationId xmlns:p14="http://schemas.microsoft.com/office/powerpoint/2010/main" val="8685194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60A93-64C9-E4B3-C994-935C95E9D7DE}"/>
              </a:ext>
            </a:extLst>
          </p:cNvPr>
          <p:cNvSpPr>
            <a:spLocks noGrp="1"/>
          </p:cNvSpPr>
          <p:nvPr>
            <p:ph type="title"/>
          </p:nvPr>
        </p:nvSpPr>
        <p:spPr/>
        <p:txBody>
          <a:bodyPr/>
          <a:lstStyle/>
          <a:p>
            <a:r>
              <a:rPr lang="en-FR" dirty="0"/>
              <a:t>DCS</a:t>
            </a:r>
          </a:p>
        </p:txBody>
      </p:sp>
      <p:sp>
        <p:nvSpPr>
          <p:cNvPr id="3" name="Footer Placeholder 2">
            <a:extLst>
              <a:ext uri="{FF2B5EF4-FFF2-40B4-BE49-F238E27FC236}">
                <a16:creationId xmlns:a16="http://schemas.microsoft.com/office/drawing/2014/main" id="{5DF5BFAE-6EA3-7D29-BB5B-DE987DCCA87C}"/>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99CE6DC5-2647-B7B0-C501-468050F73C33}"/>
              </a:ext>
            </a:extLst>
          </p:cNvPr>
          <p:cNvSpPr>
            <a:spLocks noGrp="1"/>
          </p:cNvSpPr>
          <p:nvPr>
            <p:ph type="sldNum" sz="quarter" idx="12"/>
          </p:nvPr>
        </p:nvSpPr>
        <p:spPr/>
        <p:txBody>
          <a:bodyPr/>
          <a:lstStyle/>
          <a:p>
            <a:fld id="{8D6C380F-326D-3C40-9EE7-7FBAB0953422}" type="slidenum">
              <a:rPr lang="en-US" smtClean="0">
                <a:latin typeface="Arial"/>
              </a:rPr>
              <a:pPr/>
              <a:t>7</a:t>
            </a:fld>
            <a:endParaRPr lang="en-US">
              <a:latin typeface="Arial"/>
            </a:endParaRPr>
          </a:p>
        </p:txBody>
      </p:sp>
      <p:sp>
        <p:nvSpPr>
          <p:cNvPr id="5" name="Content Placeholder 4">
            <a:extLst>
              <a:ext uri="{FF2B5EF4-FFF2-40B4-BE49-F238E27FC236}">
                <a16:creationId xmlns:a16="http://schemas.microsoft.com/office/drawing/2014/main" id="{0EAFB724-BAA5-4496-1959-E7BF35BBC359}"/>
              </a:ext>
            </a:extLst>
          </p:cNvPr>
          <p:cNvSpPr>
            <a:spLocks noGrp="1"/>
          </p:cNvSpPr>
          <p:nvPr>
            <p:ph sz="quarter" idx="13"/>
          </p:nvPr>
        </p:nvSpPr>
        <p:spPr/>
        <p:txBody>
          <a:bodyPr>
            <a:normAutofit/>
          </a:bodyPr>
          <a:lstStyle/>
          <a:p>
            <a:r>
              <a:rPr lang="en-GB" sz="1400" dirty="0"/>
              <a:t>Stop of DCS for backup of WinCC projects on Monday 25.11 from 09h till ~12h (pending final approval by Run Coordination).</a:t>
            </a:r>
          </a:p>
          <a:p>
            <a:endParaRPr lang="en-GB" sz="1400" dirty="0"/>
          </a:p>
          <a:p>
            <a:r>
              <a:rPr lang="en-GB" sz="1400" dirty="0"/>
              <a:t>1-2 day stop of full DCS for maintenance and upgrades. Most likely around the AUG test (04.02.2025), to be confirmed.</a:t>
            </a:r>
          </a:p>
          <a:p>
            <a:endParaRPr lang="en-GB" sz="1400" dirty="0"/>
          </a:p>
          <a:p>
            <a:r>
              <a:rPr lang="en-GB" sz="1400" dirty="0"/>
              <a:t>Otherwise DCS will remain operational throughout EYETS (including </a:t>
            </a:r>
            <a:r>
              <a:rPr lang="en-GB" sz="1400" dirty="0" err="1"/>
              <a:t>EoY</a:t>
            </a:r>
            <a:r>
              <a:rPr lang="en-GB" sz="1400" dirty="0"/>
              <a:t> closure). Upgrades of Framework and patching of WinCC will be coordinated with individual detectors.</a:t>
            </a:r>
          </a:p>
        </p:txBody>
      </p:sp>
      <p:sp>
        <p:nvSpPr>
          <p:cNvPr id="6" name="Date Placeholder 5">
            <a:extLst>
              <a:ext uri="{FF2B5EF4-FFF2-40B4-BE49-F238E27FC236}">
                <a16:creationId xmlns:a16="http://schemas.microsoft.com/office/drawing/2014/main" id="{9F336AF6-70D5-1E1A-D900-E2D0FC2EE8FC}"/>
              </a:ext>
            </a:extLst>
          </p:cNvPr>
          <p:cNvSpPr>
            <a:spLocks noGrp="1"/>
          </p:cNvSpPr>
          <p:nvPr>
            <p:ph type="dt" sz="half" idx="10"/>
          </p:nvPr>
        </p:nvSpPr>
        <p:spPr/>
        <p:txBody>
          <a:bodyPr/>
          <a:lstStyle/>
          <a:p>
            <a:r>
              <a:rPr lang="fr-FR"/>
              <a:t>22.11.2024</a:t>
            </a:r>
            <a:endParaRPr lang="en-US" dirty="0"/>
          </a:p>
        </p:txBody>
      </p:sp>
      <p:sp>
        <p:nvSpPr>
          <p:cNvPr id="7" name="TextBox 6">
            <a:extLst>
              <a:ext uri="{FF2B5EF4-FFF2-40B4-BE49-F238E27FC236}">
                <a16:creationId xmlns:a16="http://schemas.microsoft.com/office/drawing/2014/main" id="{4AE94E07-3479-FAC5-0720-A6A5C5A6DE02}"/>
              </a:ext>
            </a:extLst>
          </p:cNvPr>
          <p:cNvSpPr txBox="1"/>
          <p:nvPr/>
        </p:nvSpPr>
        <p:spPr>
          <a:xfrm>
            <a:off x="6826943" y="4755389"/>
            <a:ext cx="800219" cy="369332"/>
          </a:xfrm>
          <a:prstGeom prst="rect">
            <a:avLst/>
          </a:prstGeom>
          <a:noFill/>
        </p:spPr>
        <p:txBody>
          <a:bodyPr wrap="none" rtlCol="0">
            <a:spAutoFit/>
          </a:bodyPr>
          <a:lstStyle/>
          <a:p>
            <a:r>
              <a:rPr lang="en-FR" dirty="0"/>
              <a:t>Andrè</a:t>
            </a:r>
          </a:p>
        </p:txBody>
      </p:sp>
    </p:spTree>
    <p:extLst>
      <p:ext uri="{BB962C8B-B14F-4D97-AF65-F5344CB8AC3E}">
        <p14:creationId xmlns:p14="http://schemas.microsoft.com/office/powerpoint/2010/main" val="27326024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7FF766-66DF-347F-E922-1B6B24D09B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9F4CE9-1BF6-FEC9-07BE-EC97E5A8C692}"/>
              </a:ext>
            </a:extLst>
          </p:cNvPr>
          <p:cNvSpPr>
            <a:spLocks noGrp="1"/>
          </p:cNvSpPr>
          <p:nvPr>
            <p:ph type="title"/>
          </p:nvPr>
        </p:nvSpPr>
        <p:spPr/>
        <p:txBody>
          <a:bodyPr/>
          <a:lstStyle/>
          <a:p>
            <a:r>
              <a:rPr lang="en-FR" dirty="0"/>
              <a:t>EPN</a:t>
            </a:r>
          </a:p>
        </p:txBody>
      </p:sp>
      <p:sp>
        <p:nvSpPr>
          <p:cNvPr id="3" name="Footer Placeholder 2">
            <a:extLst>
              <a:ext uri="{FF2B5EF4-FFF2-40B4-BE49-F238E27FC236}">
                <a16:creationId xmlns:a16="http://schemas.microsoft.com/office/drawing/2014/main" id="{F63BF242-C9DF-16A5-DA8A-6867A6F2F5D5}"/>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5B4D084D-62A3-655E-5D62-5F2B1DF7A9B0}"/>
              </a:ext>
            </a:extLst>
          </p:cNvPr>
          <p:cNvSpPr>
            <a:spLocks noGrp="1"/>
          </p:cNvSpPr>
          <p:nvPr>
            <p:ph type="sldNum" sz="quarter" idx="12"/>
          </p:nvPr>
        </p:nvSpPr>
        <p:spPr/>
        <p:txBody>
          <a:bodyPr/>
          <a:lstStyle/>
          <a:p>
            <a:fld id="{8D6C380F-326D-3C40-9EE7-7FBAB0953422}" type="slidenum">
              <a:rPr lang="en-US" smtClean="0">
                <a:latin typeface="Arial"/>
              </a:rPr>
              <a:pPr/>
              <a:t>8</a:t>
            </a:fld>
            <a:endParaRPr lang="en-US">
              <a:latin typeface="Arial"/>
            </a:endParaRPr>
          </a:p>
        </p:txBody>
      </p:sp>
      <p:sp>
        <p:nvSpPr>
          <p:cNvPr id="5" name="Content Placeholder 4">
            <a:extLst>
              <a:ext uri="{FF2B5EF4-FFF2-40B4-BE49-F238E27FC236}">
                <a16:creationId xmlns:a16="http://schemas.microsoft.com/office/drawing/2014/main" id="{5D269429-0E68-FA98-D31E-C74EE65CB7E0}"/>
              </a:ext>
            </a:extLst>
          </p:cNvPr>
          <p:cNvSpPr>
            <a:spLocks noGrp="1"/>
          </p:cNvSpPr>
          <p:nvPr>
            <p:ph sz="quarter" idx="13"/>
          </p:nvPr>
        </p:nvSpPr>
        <p:spPr>
          <a:xfrm>
            <a:off x="457208" y="945002"/>
            <a:ext cx="5788472" cy="3762051"/>
          </a:xfrm>
        </p:spPr>
        <p:txBody>
          <a:bodyPr>
            <a:normAutofit fontScale="92500" lnSpcReduction="20000"/>
          </a:bodyPr>
          <a:lstStyle/>
          <a:p>
            <a:r>
              <a:rPr lang="en-GB" sz="1300" dirty="0"/>
              <a:t>Switch over to winter mode</a:t>
            </a:r>
          </a:p>
          <a:p>
            <a:r>
              <a:rPr lang="en-GB" sz="1300" dirty="0"/>
              <a:t>Shock treatment (with EN-CV) </a:t>
            </a:r>
            <a:r>
              <a:rPr lang="en-GB" sz="1300" dirty="0">
                <a:sym typeface="Wingdings" pitchFamily="2" charset="2"/>
              </a:rPr>
              <a:t> </a:t>
            </a:r>
            <a:r>
              <a:rPr lang="en-GB" sz="1300" dirty="0"/>
              <a:t>spring 2025</a:t>
            </a:r>
          </a:p>
          <a:p>
            <a:r>
              <a:rPr lang="en-GB" sz="1300" dirty="0"/>
              <a:t>Replace air cooling filters (with Philippe/Julien):</a:t>
            </a:r>
          </a:p>
          <a:p>
            <a:pPr lvl="1"/>
            <a:r>
              <a:rPr lang="en-GB" sz="1300" dirty="0"/>
              <a:t>December 2024: IT1, IT2, IT3 (AHU1-AHU2 only) and cleaning all water tanks</a:t>
            </a:r>
          </a:p>
          <a:p>
            <a:pPr lvl="1"/>
            <a:r>
              <a:rPr lang="en-GB" sz="1300" dirty="0"/>
              <a:t>Beginning June 2025: IT1, IT2, IT3</a:t>
            </a:r>
          </a:p>
          <a:p>
            <a:pPr lvl="1"/>
            <a:r>
              <a:rPr lang="en-GB" sz="1300" dirty="0"/>
              <a:t>December 2025: as December 2024</a:t>
            </a:r>
          </a:p>
          <a:p>
            <a:pPr lvl="1"/>
            <a:endParaRPr lang="en-GB" sz="1300" dirty="0"/>
          </a:p>
          <a:p>
            <a:r>
              <a:rPr lang="en-GB" sz="1300" dirty="0"/>
              <a:t>Next week</a:t>
            </a:r>
          </a:p>
          <a:p>
            <a:pPr lvl="1"/>
            <a:r>
              <a:rPr lang="en-GB" sz="1300" dirty="0"/>
              <a:t>November 25h: validate shock treatment procedure on one AHU in IT4</a:t>
            </a:r>
          </a:p>
          <a:p>
            <a:pPr lvl="1"/>
            <a:r>
              <a:rPr lang="en-GB" sz="1300" dirty="0"/>
              <a:t>Install new fluxmeter in RO container (to readout the raw water influx) </a:t>
            </a:r>
          </a:p>
          <a:p>
            <a:pPr lvl="1"/>
            <a:r>
              <a:rPr lang="en-GB" sz="1300" dirty="0"/>
              <a:t> </a:t>
            </a:r>
          </a:p>
          <a:p>
            <a:r>
              <a:rPr lang="en-GB" sz="1300" dirty="0"/>
              <a:t>Scheduled for 2025: </a:t>
            </a:r>
          </a:p>
          <a:p>
            <a:pPr lvl="1"/>
            <a:r>
              <a:rPr lang="en-GB" sz="1300" dirty="0"/>
              <a:t>displace all external air temperature probes from the AHU section behind the external filters to the section in front of the external filters (reading of external air temperature without air ventilation are biased from the container heat and AHU don’t go in winter mode, i.e., water is flushed from pipes but stays in the AUH tanks)</a:t>
            </a:r>
          </a:p>
          <a:p>
            <a:pPr lvl="1"/>
            <a:r>
              <a:rPr lang="en-GB" sz="1300" dirty="0"/>
              <a:t>Install 4 serial2ssh box (1 per container): needs laying down long ethernet cables for serial connection of all the 4 AHUs of one container to the box</a:t>
            </a:r>
          </a:p>
          <a:p>
            <a:pPr lvl="1"/>
            <a:r>
              <a:rPr lang="en-FR" sz="1400" dirty="0"/>
              <a:t>Install Fire Interlock</a:t>
            </a:r>
          </a:p>
        </p:txBody>
      </p:sp>
      <p:sp>
        <p:nvSpPr>
          <p:cNvPr id="6" name="Date Placeholder 5">
            <a:extLst>
              <a:ext uri="{FF2B5EF4-FFF2-40B4-BE49-F238E27FC236}">
                <a16:creationId xmlns:a16="http://schemas.microsoft.com/office/drawing/2014/main" id="{35586AA4-7EAB-EFC4-ECEB-A20509DB1A35}"/>
              </a:ext>
            </a:extLst>
          </p:cNvPr>
          <p:cNvSpPr>
            <a:spLocks noGrp="1"/>
          </p:cNvSpPr>
          <p:nvPr>
            <p:ph type="dt" sz="half" idx="10"/>
          </p:nvPr>
        </p:nvSpPr>
        <p:spPr/>
        <p:txBody>
          <a:bodyPr/>
          <a:lstStyle/>
          <a:p>
            <a:r>
              <a:rPr lang="fr-FR"/>
              <a:t>22.11.2024</a:t>
            </a:r>
            <a:endParaRPr lang="en-US" dirty="0"/>
          </a:p>
        </p:txBody>
      </p:sp>
      <p:sp>
        <p:nvSpPr>
          <p:cNvPr id="7" name="TextBox 6">
            <a:extLst>
              <a:ext uri="{FF2B5EF4-FFF2-40B4-BE49-F238E27FC236}">
                <a16:creationId xmlns:a16="http://schemas.microsoft.com/office/drawing/2014/main" id="{3BD8C15C-1769-00AF-F244-F2CBB2ABE58C}"/>
              </a:ext>
            </a:extLst>
          </p:cNvPr>
          <p:cNvSpPr txBox="1"/>
          <p:nvPr/>
        </p:nvSpPr>
        <p:spPr>
          <a:xfrm>
            <a:off x="6826943" y="4755389"/>
            <a:ext cx="1082348" cy="369332"/>
          </a:xfrm>
          <a:prstGeom prst="rect">
            <a:avLst/>
          </a:prstGeom>
          <a:noFill/>
        </p:spPr>
        <p:txBody>
          <a:bodyPr wrap="none" rtlCol="0">
            <a:spAutoFit/>
          </a:bodyPr>
          <a:lstStyle/>
          <a:p>
            <a:r>
              <a:rPr lang="en-FR" dirty="0"/>
              <a:t>Federico</a:t>
            </a:r>
          </a:p>
        </p:txBody>
      </p:sp>
      <p:pic>
        <p:nvPicPr>
          <p:cNvPr id="10" name="Picture 9" descr="A hand holding a tool to open a vent&#10;&#10;Description automatically generated">
            <a:extLst>
              <a:ext uri="{FF2B5EF4-FFF2-40B4-BE49-F238E27FC236}">
                <a16:creationId xmlns:a16="http://schemas.microsoft.com/office/drawing/2014/main" id="{CE0610FE-06A8-9404-F4EC-9616882D8221}"/>
              </a:ext>
            </a:extLst>
          </p:cNvPr>
          <p:cNvPicPr>
            <a:picLocks noChangeAspect="1"/>
          </p:cNvPicPr>
          <p:nvPr/>
        </p:nvPicPr>
        <p:blipFill>
          <a:blip r:embed="rId2"/>
          <a:stretch>
            <a:fillRect/>
          </a:stretch>
        </p:blipFill>
        <p:spPr>
          <a:xfrm>
            <a:off x="6722672" y="772214"/>
            <a:ext cx="1960960" cy="3486150"/>
          </a:xfrm>
          <a:prstGeom prst="rect">
            <a:avLst/>
          </a:prstGeom>
        </p:spPr>
      </p:pic>
    </p:spTree>
    <p:extLst>
      <p:ext uri="{BB962C8B-B14F-4D97-AF65-F5344CB8AC3E}">
        <p14:creationId xmlns:p14="http://schemas.microsoft.com/office/powerpoint/2010/main" val="16377048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9F4EF-D08C-4611-6F77-96A4D26C157E}"/>
              </a:ext>
            </a:extLst>
          </p:cNvPr>
          <p:cNvSpPr>
            <a:spLocks noGrp="1"/>
          </p:cNvSpPr>
          <p:nvPr>
            <p:ph type="title"/>
          </p:nvPr>
        </p:nvSpPr>
        <p:spPr/>
        <p:txBody>
          <a:bodyPr/>
          <a:lstStyle/>
          <a:p>
            <a:r>
              <a:rPr lang="en-FR" dirty="0"/>
              <a:t>CTP</a:t>
            </a:r>
          </a:p>
        </p:txBody>
      </p:sp>
      <p:sp>
        <p:nvSpPr>
          <p:cNvPr id="3" name="Footer Placeholder 2">
            <a:extLst>
              <a:ext uri="{FF2B5EF4-FFF2-40B4-BE49-F238E27FC236}">
                <a16:creationId xmlns:a16="http://schemas.microsoft.com/office/drawing/2014/main" id="{F1ABBF05-6D15-965C-B91A-AEA0CC5920F9}"/>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28467E14-5726-408C-A935-CFCC0DF0C1A2}"/>
              </a:ext>
            </a:extLst>
          </p:cNvPr>
          <p:cNvSpPr>
            <a:spLocks noGrp="1"/>
          </p:cNvSpPr>
          <p:nvPr>
            <p:ph type="sldNum" sz="quarter" idx="12"/>
          </p:nvPr>
        </p:nvSpPr>
        <p:spPr/>
        <p:txBody>
          <a:bodyPr/>
          <a:lstStyle/>
          <a:p>
            <a:fld id="{8D6C380F-326D-3C40-9EE7-7FBAB0953422}" type="slidenum">
              <a:rPr lang="en-US" smtClean="0">
                <a:latin typeface="Arial"/>
              </a:rPr>
              <a:pPr/>
              <a:t>9</a:t>
            </a:fld>
            <a:endParaRPr lang="en-US">
              <a:latin typeface="Arial"/>
            </a:endParaRPr>
          </a:p>
        </p:txBody>
      </p:sp>
      <p:sp>
        <p:nvSpPr>
          <p:cNvPr id="5" name="Content Placeholder 4">
            <a:extLst>
              <a:ext uri="{FF2B5EF4-FFF2-40B4-BE49-F238E27FC236}">
                <a16:creationId xmlns:a16="http://schemas.microsoft.com/office/drawing/2014/main" id="{C3FE52D4-B7CE-B496-3672-51BB73B282B9}"/>
              </a:ext>
            </a:extLst>
          </p:cNvPr>
          <p:cNvSpPr>
            <a:spLocks noGrp="1"/>
          </p:cNvSpPr>
          <p:nvPr>
            <p:ph sz="quarter" idx="13"/>
          </p:nvPr>
        </p:nvSpPr>
        <p:spPr/>
        <p:txBody>
          <a:bodyPr/>
          <a:lstStyle/>
          <a:p>
            <a:r>
              <a:rPr lang="en-GB" dirty="0"/>
              <a:t>25 November: C-side, C26 Rack reshuffling boards in C26B and C26T in order to improve cooling </a:t>
            </a:r>
            <a:endParaRPr lang="en-FR" dirty="0"/>
          </a:p>
        </p:txBody>
      </p:sp>
      <p:sp>
        <p:nvSpPr>
          <p:cNvPr id="6" name="Date Placeholder 5">
            <a:extLst>
              <a:ext uri="{FF2B5EF4-FFF2-40B4-BE49-F238E27FC236}">
                <a16:creationId xmlns:a16="http://schemas.microsoft.com/office/drawing/2014/main" id="{E49E1344-F5DE-1053-10F4-F7FD221D4537}"/>
              </a:ext>
            </a:extLst>
          </p:cNvPr>
          <p:cNvSpPr>
            <a:spLocks noGrp="1"/>
          </p:cNvSpPr>
          <p:nvPr>
            <p:ph type="dt" sz="half" idx="10"/>
          </p:nvPr>
        </p:nvSpPr>
        <p:spPr/>
        <p:txBody>
          <a:bodyPr/>
          <a:lstStyle/>
          <a:p>
            <a:r>
              <a:rPr lang="fr-FR"/>
              <a:t>22.11.2024</a:t>
            </a:r>
            <a:endParaRPr lang="en-US" dirty="0"/>
          </a:p>
        </p:txBody>
      </p:sp>
    </p:spTree>
    <p:extLst>
      <p:ext uri="{BB962C8B-B14F-4D97-AF65-F5344CB8AC3E}">
        <p14:creationId xmlns:p14="http://schemas.microsoft.com/office/powerpoint/2010/main" val="3578237398"/>
      </p:ext>
    </p:extLst>
  </p:cSld>
  <p:clrMapOvr>
    <a:masterClrMapping/>
  </p:clrMapOvr>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7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6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600" b="1"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127840</TotalTime>
  <Words>3709</Words>
  <Application>Microsoft Macintosh PowerPoint</Application>
  <PresentationFormat>On-screen Show (16:9)</PresentationFormat>
  <Paragraphs>535</Paragraphs>
  <Slides>28</Slides>
  <Notes>3</Notes>
  <HiddenSlides>0</HiddenSlides>
  <MMClips>1</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28</vt:i4>
      </vt:variant>
    </vt:vector>
  </HeadingPairs>
  <TitlesOfParts>
    <vt:vector size="36" baseType="lpstr">
      <vt:lpstr>ＭＳ Ｐゴシック</vt:lpstr>
      <vt:lpstr>Aptos</vt:lpstr>
      <vt:lpstr>Arial</vt:lpstr>
      <vt:lpstr>Calibri</vt:lpstr>
      <vt:lpstr>Source Sans Pro</vt:lpstr>
      <vt:lpstr>Wingdings</vt:lpstr>
      <vt:lpstr>CERN_ENdept_Presentation_ArialFont copy</vt:lpstr>
      <vt:lpstr>7_Custom Design</vt:lpstr>
      <vt:lpstr>2024-25 EYETS planning meeting</vt:lpstr>
      <vt:lpstr>EYETS 2024-25</vt:lpstr>
      <vt:lpstr>Partial RP Declassification of ALICE Cavern  during YETS / EYETS /LS</vt:lpstr>
      <vt:lpstr>Zones to be declassified during (E)YETS/LS</vt:lpstr>
      <vt:lpstr>Summary of access interruptions</vt:lpstr>
      <vt:lpstr>EOR party</vt:lpstr>
      <vt:lpstr>DCS</vt:lpstr>
      <vt:lpstr>EPN</vt:lpstr>
      <vt:lpstr>CTP</vt:lpstr>
      <vt:lpstr>Electrical interventions (EN-EL)</vt:lpstr>
      <vt:lpstr>SVC maintenance (SY-EPC) </vt:lpstr>
      <vt:lpstr>Cooling interventions (EN-CV)</vt:lpstr>
      <vt:lpstr>UX25 crane refurbishment (EN-HE)</vt:lpstr>
      <vt:lpstr>ITS activities</vt:lpstr>
      <vt:lpstr>TOF activities</vt:lpstr>
      <vt:lpstr>PHOS activities</vt:lpstr>
      <vt:lpstr>MFT activities</vt:lpstr>
      <vt:lpstr>FV0 ALFRED implementation plans</vt:lpstr>
      <vt:lpstr>MCH</vt:lpstr>
      <vt:lpstr>Other activities</vt:lpstr>
      <vt:lpstr>Access, fire, gas and SNIFFER detection systems (EN-AA)</vt:lpstr>
      <vt:lpstr>Update on L3 busbar leak</vt:lpstr>
      <vt:lpstr>Gas activities (EP-DT)</vt:lpstr>
      <vt:lpstr>EOY gas consumption</vt:lpstr>
      <vt:lpstr>Renovation SX2 kitchen</vt:lpstr>
      <vt:lpstr>Site activities (SCE)</vt:lpstr>
      <vt:lpstr>EOY closure – 23 Dec 2024 to 6 Jan 2025</vt:lpstr>
      <vt:lpstr>YETS planning meetings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ALICE</dc:title>
  <dc:creator>arturo</dc:creator>
  <cp:lastModifiedBy>Arturo Tauro</cp:lastModifiedBy>
  <cp:revision>5371</cp:revision>
  <cp:lastPrinted>2020-08-25T06:13:55Z</cp:lastPrinted>
  <dcterms:created xsi:type="dcterms:W3CDTF">2015-09-21T14:29:13Z</dcterms:created>
  <dcterms:modified xsi:type="dcterms:W3CDTF">2024-11-22T10:37:35Z</dcterms:modified>
</cp:coreProperties>
</file>