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64" r:id="rId2"/>
    <p:sldId id="440" r:id="rId3"/>
    <p:sldId id="444" r:id="rId4"/>
    <p:sldId id="441" r:id="rId5"/>
    <p:sldId id="447" r:id="rId6"/>
    <p:sldId id="445" r:id="rId7"/>
    <p:sldId id="439" r:id="rId8"/>
    <p:sldId id="430" r:id="rId9"/>
    <p:sldId id="432" r:id="rId10"/>
    <p:sldId id="433" r:id="rId11"/>
    <p:sldId id="434" r:id="rId12"/>
    <p:sldId id="431" r:id="rId13"/>
    <p:sldId id="442" r:id="rId14"/>
    <p:sldId id="435" r:id="rId15"/>
    <p:sldId id="436" r:id="rId16"/>
    <p:sldId id="443" r:id="rId17"/>
    <p:sldId id="446" r:id="rId18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4651D62-BA4B-CC77-B09A-A0ECE60BE6EF}" name="Giuseppe Lerner" initials="GL" userId="S::giuseppe.lerner@cern.ch::82753e08-c3c4-47bb-b664-d190817ae74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7A04"/>
    <a:srgbClr val="0B8E8E"/>
    <a:srgbClr val="F90000"/>
    <a:srgbClr val="1D76B3"/>
    <a:srgbClr val="F640F6"/>
    <a:srgbClr val="1600F8"/>
    <a:srgbClr val="1600FF"/>
    <a:srgbClr val="92CE92"/>
    <a:srgbClr val="5B76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5434" autoAdjust="0"/>
  </p:normalViewPr>
  <p:slideViewPr>
    <p:cSldViewPr snapToObjects="1" showGuides="1">
      <p:cViewPr varScale="1">
        <p:scale>
          <a:sx n="73" d="100"/>
          <a:sy n="73" d="100"/>
        </p:scale>
        <p:origin x="1104" y="3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03/10/2024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39726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03/10/2024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704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1219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4569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47D8B3F4-051A-8986-927B-36450E60FC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44" y="4914901"/>
            <a:ext cx="6264696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pl-PL" dirty="0"/>
              <a:t>J. Manczak		 IMCC Target </a:t>
            </a:r>
            <a:r>
              <a:rPr lang="pl-PL" dirty="0" err="1"/>
              <a:t>meeting</a:t>
            </a:r>
            <a:r>
              <a:rPr lang="pl-PL" dirty="0"/>
              <a:t>		03</a:t>
            </a:r>
            <a:r>
              <a:rPr lang="en-GB" dirty="0"/>
              <a:t>/</a:t>
            </a:r>
            <a:r>
              <a:rPr lang="pl-PL" dirty="0"/>
              <a:t>10</a:t>
            </a:r>
            <a:r>
              <a:rPr lang="en-GB" dirty="0"/>
              <a:t>/202</a:t>
            </a:r>
            <a:r>
              <a:rPr lang="pl-PL" dirty="0"/>
              <a:t>4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B9BC9C4B-0E0B-57B1-9555-D74239D690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44" y="4914901"/>
            <a:ext cx="6264696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pl-PL" dirty="0"/>
              <a:t>J. Manczak		 IMCC Target </a:t>
            </a:r>
            <a:r>
              <a:rPr lang="pl-PL" dirty="0" err="1"/>
              <a:t>meeting</a:t>
            </a:r>
            <a:r>
              <a:rPr lang="pl-PL" dirty="0"/>
              <a:t>		03</a:t>
            </a:r>
            <a:r>
              <a:rPr lang="en-GB" dirty="0"/>
              <a:t>/</a:t>
            </a:r>
            <a:r>
              <a:rPr lang="pl-PL" dirty="0"/>
              <a:t>10</a:t>
            </a:r>
            <a:r>
              <a:rPr lang="en-GB" dirty="0"/>
              <a:t>/202</a:t>
            </a:r>
            <a:r>
              <a:rPr lang="pl-PL" dirty="0"/>
              <a:t>4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21A5A596-3E76-7EE5-0E93-A7BF1036E0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44" y="4914901"/>
            <a:ext cx="6264696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pl-PL" dirty="0"/>
              <a:t>J. Manczak		 IMCC Target </a:t>
            </a:r>
            <a:r>
              <a:rPr lang="pl-PL" dirty="0" err="1"/>
              <a:t>meeting</a:t>
            </a:r>
            <a:r>
              <a:rPr lang="pl-PL" dirty="0"/>
              <a:t>		03</a:t>
            </a:r>
            <a:r>
              <a:rPr lang="en-GB" dirty="0"/>
              <a:t>/</a:t>
            </a:r>
            <a:r>
              <a:rPr lang="pl-PL" dirty="0"/>
              <a:t>10</a:t>
            </a:r>
            <a:r>
              <a:rPr lang="en-GB" dirty="0"/>
              <a:t>/202</a:t>
            </a:r>
            <a:r>
              <a:rPr lang="pl-PL" dirty="0"/>
              <a:t>4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4A4DDC44-6D7F-5886-68E9-125FCBDABB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44" y="4914901"/>
            <a:ext cx="6264696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pl-PL" dirty="0"/>
              <a:t>J. Manczak		 IMCC Target </a:t>
            </a:r>
            <a:r>
              <a:rPr lang="pl-PL" dirty="0" err="1"/>
              <a:t>meeting</a:t>
            </a:r>
            <a:r>
              <a:rPr lang="pl-PL" dirty="0"/>
              <a:t>		03</a:t>
            </a:r>
            <a:r>
              <a:rPr lang="en-GB" dirty="0"/>
              <a:t>/</a:t>
            </a:r>
            <a:r>
              <a:rPr lang="pl-PL" dirty="0"/>
              <a:t>10</a:t>
            </a:r>
            <a:r>
              <a:rPr lang="en-GB" dirty="0"/>
              <a:t>/202</a:t>
            </a:r>
            <a:r>
              <a:rPr lang="pl-PL" dirty="0"/>
              <a:t>4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898702"/>
            <a:ext cx="9144000" cy="265336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110800" y="36000"/>
            <a:ext cx="1013799" cy="10137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5" y="1270"/>
            <a:ext cx="9144000" cy="5140960"/>
          </a:xfrm>
          <a:prstGeom prst="rect">
            <a:avLst/>
          </a:prstGeom>
        </p:spPr>
      </p:pic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4572000" y="3759608"/>
            <a:ext cx="3744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2000" b="1" dirty="0">
                <a:solidFill>
                  <a:schemeClr val="bg1"/>
                </a:solidFill>
                <a:latin typeface="Arial Narrow"/>
                <a:cs typeface="Arial Narrow"/>
              </a:rPr>
              <a:t>3</a:t>
            </a:r>
            <a:r>
              <a:rPr lang="pl-PL" sz="2000" b="1" baseline="30000" dirty="0">
                <a:solidFill>
                  <a:schemeClr val="bg1"/>
                </a:solidFill>
                <a:latin typeface="Arial Narrow"/>
                <a:cs typeface="Arial Narrow"/>
              </a:rPr>
              <a:t>rd</a:t>
            </a:r>
            <a:r>
              <a:rPr lang="en-US" sz="2000" b="1" dirty="0">
                <a:solidFill>
                  <a:schemeClr val="bg1"/>
                </a:solidFill>
                <a:latin typeface="Arial Narrow"/>
                <a:cs typeface="Arial Narrow"/>
              </a:rPr>
              <a:t> </a:t>
            </a:r>
            <a:r>
              <a:rPr lang="pl-PL" sz="2000" b="1" dirty="0" err="1">
                <a:solidFill>
                  <a:schemeClr val="bg1"/>
                </a:solidFill>
                <a:latin typeface="Arial Narrow"/>
                <a:cs typeface="Arial Narrow"/>
              </a:rPr>
              <a:t>October</a:t>
            </a:r>
            <a:r>
              <a:rPr lang="en-US" sz="2000" b="1" dirty="0">
                <a:solidFill>
                  <a:schemeClr val="bg1"/>
                </a:solidFill>
                <a:latin typeface="Arial Narrow"/>
                <a:cs typeface="Arial Narrow"/>
              </a:rPr>
              <a:t> 2024    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628809" y="2214389"/>
            <a:ext cx="5616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600" b="1" dirty="0">
                <a:latin typeface="Arial Narrow" panose="020B0606020202030204" pitchFamily="34" charset="0"/>
              </a:rPr>
              <a:t>Target and proton </a:t>
            </a:r>
            <a:r>
              <a:rPr lang="pl-PL" sz="3600" b="1" dirty="0" err="1">
                <a:latin typeface="Arial Narrow" panose="020B0606020202030204" pitchFamily="34" charset="0"/>
              </a:rPr>
              <a:t>extraction</a:t>
            </a:r>
            <a:r>
              <a:rPr lang="pl-PL" sz="3600" b="1" dirty="0">
                <a:latin typeface="Arial Narrow" panose="020B0606020202030204" pitchFamily="34" charset="0"/>
              </a:rPr>
              <a:t> channel </a:t>
            </a:r>
            <a:r>
              <a:rPr lang="pl-PL" sz="3600" b="1" dirty="0" err="1">
                <a:latin typeface="Arial Narrow" panose="020B0606020202030204" pitchFamily="34" charset="0"/>
              </a:rPr>
              <a:t>studies</a:t>
            </a:r>
            <a:endParaRPr lang="en-US" sz="3600" b="1" i="1" dirty="0">
              <a:latin typeface="Arial Narrow" panose="020B0606020202030204" pitchFamily="34" charset="0"/>
            </a:endParaRPr>
          </a:p>
        </p:txBody>
      </p:sp>
      <p:sp>
        <p:nvSpPr>
          <p:cNvPr id="9" name="ZoneTexte 86"/>
          <p:cNvSpPr txBox="1"/>
          <p:nvPr/>
        </p:nvSpPr>
        <p:spPr>
          <a:xfrm>
            <a:off x="102005" y="4271319"/>
            <a:ext cx="55468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Arial Narrow"/>
                <a:cs typeface="Arial Narrow"/>
              </a:rPr>
              <a:t>J. Ma</a:t>
            </a:r>
            <a:r>
              <a:rPr lang="pl-PL" sz="1600" dirty="0">
                <a:solidFill>
                  <a:schemeClr val="bg1"/>
                </a:solidFill>
                <a:latin typeface="Arial Narrow"/>
                <a:cs typeface="Arial Narrow"/>
              </a:rPr>
              <a:t>ń</a:t>
            </a:r>
            <a:r>
              <a:rPr lang="en-US" sz="1600" dirty="0" err="1">
                <a:solidFill>
                  <a:schemeClr val="bg1"/>
                </a:solidFill>
                <a:latin typeface="Arial Narrow"/>
                <a:cs typeface="Arial Narrow"/>
              </a:rPr>
              <a:t>czak</a:t>
            </a:r>
            <a:r>
              <a:rPr lang="pl-PL" sz="1600" dirty="0">
                <a:solidFill>
                  <a:schemeClr val="bg1"/>
                </a:solidFill>
                <a:latin typeface="Arial Narrow"/>
                <a:cs typeface="Arial Narrow"/>
              </a:rPr>
              <a:t>, </a:t>
            </a:r>
            <a:r>
              <a:rPr lang="en-US" sz="1600" dirty="0">
                <a:solidFill>
                  <a:schemeClr val="bg1"/>
                </a:solidFill>
                <a:latin typeface="Arial Narrow"/>
                <a:cs typeface="Arial Narrow"/>
              </a:rPr>
              <a:t>D. Calzolari</a:t>
            </a:r>
            <a:r>
              <a:rPr lang="pl-PL" sz="1600" dirty="0">
                <a:solidFill>
                  <a:schemeClr val="bg1"/>
                </a:solidFill>
                <a:latin typeface="Arial Narrow"/>
                <a:cs typeface="Arial Narrow"/>
              </a:rPr>
              <a:t>, R. Franqueira Ximenes, </a:t>
            </a:r>
            <a:r>
              <a:rPr lang="pl-PL" sz="1600" dirty="0" err="1">
                <a:solidFill>
                  <a:schemeClr val="bg1"/>
                </a:solidFill>
                <a:latin typeface="Arial Narrow"/>
                <a:cs typeface="Arial Narrow"/>
              </a:rPr>
              <a:t>A.Lechner</a:t>
            </a:r>
            <a:endParaRPr lang="en-US" sz="16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7C989AFA-5596-5D95-C4CC-FDEECA4EE2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40929" y="306439"/>
            <a:ext cx="900731" cy="73712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ymbol zastępczy zawartości 6">
            <a:extLst>
              <a:ext uri="{FF2B5EF4-FFF2-40B4-BE49-F238E27FC236}">
                <a16:creationId xmlns:a16="http://schemas.microsoft.com/office/drawing/2014/main" id="{688E40A7-6339-B9A4-7267-888D3EA4B9A6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/>
          <a:srcRect/>
          <a:stretch/>
        </p:blipFill>
        <p:spPr>
          <a:xfrm>
            <a:off x="922202" y="1216222"/>
            <a:ext cx="6794691" cy="3535363"/>
          </a:xfrm>
        </p:spPr>
      </p:pic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59911BF9-C22F-E670-2FE3-2887A6348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70E0E97D-1261-5ADE-EAB4-BA2FD5684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Extracted</a:t>
            </a:r>
            <a:r>
              <a:rPr lang="pl-PL" dirty="0"/>
              <a:t> Power vs </a:t>
            </a:r>
            <a:r>
              <a:rPr lang="pl-PL" dirty="0" err="1"/>
              <a:t>thickness</a:t>
            </a:r>
            <a:endParaRPr lang="en-US" dirty="0"/>
          </a:p>
        </p:txBody>
      </p:sp>
      <p:sp>
        <p:nvSpPr>
          <p:cNvPr id="2" name="Symbol zastępczy stopki 4">
            <a:extLst>
              <a:ext uri="{FF2B5EF4-FFF2-40B4-BE49-F238E27FC236}">
                <a16:creationId xmlns:a16="http://schemas.microsoft.com/office/drawing/2014/main" id="{8CA3470E-268E-6F72-D2BB-F1DC2E72B6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44" y="4914901"/>
            <a:ext cx="6264696" cy="245664"/>
          </a:xfrm>
        </p:spPr>
        <p:txBody>
          <a:bodyPr/>
          <a:lstStyle/>
          <a:p>
            <a:r>
              <a:rPr lang="pl-PL" dirty="0"/>
              <a:t>J. Manczak		 IMCC Target </a:t>
            </a:r>
            <a:r>
              <a:rPr lang="pl-PL" dirty="0" err="1"/>
              <a:t>meeting</a:t>
            </a:r>
            <a:r>
              <a:rPr lang="pl-PL" dirty="0"/>
              <a:t>		03</a:t>
            </a:r>
            <a:r>
              <a:rPr lang="en-GB" dirty="0"/>
              <a:t>/</a:t>
            </a:r>
            <a:r>
              <a:rPr lang="pl-PL" dirty="0"/>
              <a:t>10</a:t>
            </a:r>
            <a:r>
              <a:rPr lang="en-GB" dirty="0"/>
              <a:t>/202</a:t>
            </a:r>
            <a:r>
              <a:rPr lang="pl-PL" dirty="0"/>
              <a:t>4</a:t>
            </a:r>
            <a:endParaRPr lang="en-GB" dirty="0"/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ADAAFB10-DA48-7536-8792-637EE5977A82}"/>
              </a:ext>
            </a:extLst>
          </p:cNvPr>
          <p:cNvSpPr txBox="1"/>
          <p:nvPr/>
        </p:nvSpPr>
        <p:spPr>
          <a:xfrm>
            <a:off x="6276733" y="1491630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rgbClr val="FF0000"/>
                </a:solidFill>
              </a:rPr>
              <a:t>5 </a:t>
            </a:r>
            <a:r>
              <a:rPr lang="pl-PL" dirty="0" err="1">
                <a:solidFill>
                  <a:srgbClr val="FF0000"/>
                </a:solidFill>
              </a:rPr>
              <a:t>GeV</a:t>
            </a:r>
            <a:endParaRPr lang="pl-PL" dirty="0">
              <a:solidFill>
                <a:srgbClr val="FF0000"/>
              </a:solidFill>
            </a:endParaRPr>
          </a:p>
          <a:p>
            <a:r>
              <a:rPr lang="pl-PL" dirty="0">
                <a:solidFill>
                  <a:srgbClr val="FF0000"/>
                </a:solidFill>
              </a:rPr>
              <a:t>2MW </a:t>
            </a:r>
            <a:r>
              <a:rPr lang="pl-PL" dirty="0" err="1">
                <a:solidFill>
                  <a:srgbClr val="FF0000"/>
                </a:solidFill>
              </a:rPr>
              <a:t>beam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9850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ymbol zastępczy zawartości 6" descr="Obraz zawierający zrzut ekranu, Wielobarwność, tekst, linia&#10;&#10;Opis wygenerowany automatycznie">
            <a:extLst>
              <a:ext uri="{FF2B5EF4-FFF2-40B4-BE49-F238E27FC236}">
                <a16:creationId xmlns:a16="http://schemas.microsoft.com/office/drawing/2014/main" id="{9DD95BE8-E380-5805-F31B-303B0AB9E094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3"/>
          <a:stretch>
            <a:fillRect/>
          </a:stretch>
        </p:blipFill>
        <p:spPr>
          <a:xfrm>
            <a:off x="395536" y="722377"/>
            <a:ext cx="7609656" cy="4125926"/>
          </a:xfrm>
        </p:spPr>
      </p:pic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E92E3D9B-CE9C-87F8-A7CF-CBD1881CF2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FC2F05F1-FA1C-12A0-FF34-0D41EBAB87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Optimized</a:t>
            </a:r>
            <a:r>
              <a:rPr lang="pl-PL" dirty="0"/>
              <a:t> version</a:t>
            </a:r>
            <a:endParaRPr lang="en-US" dirty="0"/>
          </a:p>
        </p:txBody>
      </p:sp>
      <p:cxnSp>
        <p:nvCxnSpPr>
          <p:cNvPr id="10" name="Łącznik prosty ze strzałką 9">
            <a:extLst>
              <a:ext uri="{FF2B5EF4-FFF2-40B4-BE49-F238E27FC236}">
                <a16:creationId xmlns:a16="http://schemas.microsoft.com/office/drawing/2014/main" id="{5BD14EBB-2941-CEF4-BAB7-B0E907FB4AA1}"/>
              </a:ext>
            </a:extLst>
          </p:cNvPr>
          <p:cNvCxnSpPr/>
          <p:nvPr/>
        </p:nvCxnSpPr>
        <p:spPr>
          <a:xfrm>
            <a:off x="4067944" y="1923678"/>
            <a:ext cx="1152128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3C0AA67A-D8C4-578D-9718-CFB953CEEDC8}"/>
              </a:ext>
            </a:extLst>
          </p:cNvPr>
          <p:cNvSpPr txBox="1"/>
          <p:nvPr/>
        </p:nvSpPr>
        <p:spPr>
          <a:xfrm>
            <a:off x="5436096" y="1579627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/>
              <a:t>Extracted</a:t>
            </a:r>
            <a:r>
              <a:rPr lang="pl-PL" dirty="0"/>
              <a:t>: </a:t>
            </a:r>
            <a:r>
              <a:rPr lang="pl-PL" b="1" dirty="0"/>
              <a:t>517.5 kW</a:t>
            </a:r>
            <a:endParaRPr lang="en-US" b="1" dirty="0"/>
          </a:p>
        </p:txBody>
      </p:sp>
      <p:cxnSp>
        <p:nvCxnSpPr>
          <p:cNvPr id="15" name="Łącznik prosty ze strzałką 14">
            <a:extLst>
              <a:ext uri="{FF2B5EF4-FFF2-40B4-BE49-F238E27FC236}">
                <a16:creationId xmlns:a16="http://schemas.microsoft.com/office/drawing/2014/main" id="{C847748B-89BD-CCE2-E105-4B5B32CC6B00}"/>
              </a:ext>
            </a:extLst>
          </p:cNvPr>
          <p:cNvCxnSpPr/>
          <p:nvPr/>
        </p:nvCxnSpPr>
        <p:spPr>
          <a:xfrm flipV="1">
            <a:off x="3923928" y="2355726"/>
            <a:ext cx="0" cy="4296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18205D8A-1498-FA5C-83C2-365A4562A8C3}"/>
              </a:ext>
            </a:extLst>
          </p:cNvPr>
          <p:cNvSpPr txBox="1"/>
          <p:nvPr/>
        </p:nvSpPr>
        <p:spPr>
          <a:xfrm>
            <a:off x="3910541" y="2657275"/>
            <a:ext cx="25922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/>
              <a:t>Deposited</a:t>
            </a:r>
            <a:r>
              <a:rPr lang="pl-PL" dirty="0"/>
              <a:t> in the magnet: </a:t>
            </a:r>
          </a:p>
          <a:p>
            <a:r>
              <a:rPr lang="pl-PL" b="1" dirty="0"/>
              <a:t>4.7 kW</a:t>
            </a:r>
          </a:p>
        </p:txBody>
      </p:sp>
      <p:cxnSp>
        <p:nvCxnSpPr>
          <p:cNvPr id="18" name="Łącznik prosty ze strzałką 17">
            <a:extLst>
              <a:ext uri="{FF2B5EF4-FFF2-40B4-BE49-F238E27FC236}">
                <a16:creationId xmlns:a16="http://schemas.microsoft.com/office/drawing/2014/main" id="{274C0943-549A-32DF-C691-F4006C315088}"/>
              </a:ext>
            </a:extLst>
          </p:cNvPr>
          <p:cNvCxnSpPr/>
          <p:nvPr/>
        </p:nvCxnSpPr>
        <p:spPr>
          <a:xfrm>
            <a:off x="2483768" y="2355726"/>
            <a:ext cx="108012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EF1D995D-0E00-BB92-A1B4-72996EEE9FC3}"/>
              </a:ext>
            </a:extLst>
          </p:cNvPr>
          <p:cNvSpPr txBox="1"/>
          <p:nvPr/>
        </p:nvSpPr>
        <p:spPr>
          <a:xfrm>
            <a:off x="346731" y="2043269"/>
            <a:ext cx="27130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/>
              <a:t>Deposited</a:t>
            </a:r>
            <a:r>
              <a:rPr lang="pl-PL" dirty="0"/>
              <a:t> in </a:t>
            </a:r>
            <a:r>
              <a:rPr lang="pl-PL" dirty="0" err="1"/>
              <a:t>this</a:t>
            </a:r>
            <a:r>
              <a:rPr lang="pl-PL" dirty="0"/>
              <a:t> piece of </a:t>
            </a:r>
            <a:r>
              <a:rPr lang="pl-PL" dirty="0" err="1"/>
              <a:t>shielding</a:t>
            </a:r>
            <a:r>
              <a:rPr lang="pl-PL" dirty="0"/>
              <a:t>: </a:t>
            </a:r>
          </a:p>
          <a:p>
            <a:r>
              <a:rPr lang="pl-PL" b="1" dirty="0"/>
              <a:t>61.7 kW</a:t>
            </a:r>
          </a:p>
        </p:txBody>
      </p:sp>
      <p:cxnSp>
        <p:nvCxnSpPr>
          <p:cNvPr id="21" name="Łącznik prosty ze strzałką 20">
            <a:extLst>
              <a:ext uri="{FF2B5EF4-FFF2-40B4-BE49-F238E27FC236}">
                <a16:creationId xmlns:a16="http://schemas.microsoft.com/office/drawing/2014/main" id="{702FAE52-46F0-24CB-AE23-7A4616B01AB3}"/>
              </a:ext>
            </a:extLst>
          </p:cNvPr>
          <p:cNvCxnSpPr/>
          <p:nvPr/>
        </p:nvCxnSpPr>
        <p:spPr>
          <a:xfrm flipH="1">
            <a:off x="3563888" y="1131590"/>
            <a:ext cx="504056" cy="3600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Łącznik prosty ze strzałką 22">
            <a:extLst>
              <a:ext uri="{FF2B5EF4-FFF2-40B4-BE49-F238E27FC236}">
                <a16:creationId xmlns:a16="http://schemas.microsoft.com/office/drawing/2014/main" id="{806A694B-73D2-AE61-BA67-9ACF81BBAC28}"/>
              </a:ext>
            </a:extLst>
          </p:cNvPr>
          <p:cNvCxnSpPr>
            <a:cxnSpLocks/>
          </p:cNvCxnSpPr>
          <p:nvPr/>
        </p:nvCxnSpPr>
        <p:spPr>
          <a:xfrm flipH="1">
            <a:off x="3347864" y="915566"/>
            <a:ext cx="576064" cy="5760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pole tekstowe 23">
            <a:extLst>
              <a:ext uri="{FF2B5EF4-FFF2-40B4-BE49-F238E27FC236}">
                <a16:creationId xmlns:a16="http://schemas.microsoft.com/office/drawing/2014/main" id="{DF53A8EC-8797-3B0D-A9EC-8B07BC755124}"/>
              </a:ext>
            </a:extLst>
          </p:cNvPr>
          <p:cNvSpPr txBox="1"/>
          <p:nvPr/>
        </p:nvSpPr>
        <p:spPr>
          <a:xfrm>
            <a:off x="4098293" y="964935"/>
            <a:ext cx="2232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/>
              <a:t>4.3 kW</a:t>
            </a:r>
            <a:endParaRPr lang="en-US" b="1" dirty="0"/>
          </a:p>
        </p:txBody>
      </p:sp>
      <p:sp>
        <p:nvSpPr>
          <p:cNvPr id="27" name="pole tekstowe 26">
            <a:extLst>
              <a:ext uri="{FF2B5EF4-FFF2-40B4-BE49-F238E27FC236}">
                <a16:creationId xmlns:a16="http://schemas.microsoft.com/office/drawing/2014/main" id="{031D8147-24D3-D6AC-7A25-3C126070FF54}"/>
              </a:ext>
            </a:extLst>
          </p:cNvPr>
          <p:cNvSpPr txBox="1"/>
          <p:nvPr/>
        </p:nvSpPr>
        <p:spPr>
          <a:xfrm>
            <a:off x="3923928" y="664302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Upper </a:t>
            </a:r>
            <a:r>
              <a:rPr lang="pl-PL" dirty="0" err="1"/>
              <a:t>shielding</a:t>
            </a:r>
            <a:r>
              <a:rPr lang="pl-PL" dirty="0"/>
              <a:t> </a:t>
            </a:r>
            <a:r>
              <a:rPr lang="pl-PL" dirty="0" err="1"/>
              <a:t>pieces</a:t>
            </a:r>
            <a:r>
              <a:rPr lang="pl-PL" dirty="0"/>
              <a:t> </a:t>
            </a:r>
            <a:r>
              <a:rPr lang="pl-PL" b="1" dirty="0"/>
              <a:t>9.8 kW</a:t>
            </a:r>
            <a:endParaRPr lang="en-US" b="1" dirty="0"/>
          </a:p>
        </p:txBody>
      </p:sp>
      <p:sp>
        <p:nvSpPr>
          <p:cNvPr id="2" name="Symbol zastępczy stopki 4">
            <a:extLst>
              <a:ext uri="{FF2B5EF4-FFF2-40B4-BE49-F238E27FC236}">
                <a16:creationId xmlns:a16="http://schemas.microsoft.com/office/drawing/2014/main" id="{9D57A375-B082-EAE3-0E35-C0E5BA1192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44" y="4914901"/>
            <a:ext cx="6264696" cy="245664"/>
          </a:xfrm>
        </p:spPr>
        <p:txBody>
          <a:bodyPr/>
          <a:lstStyle/>
          <a:p>
            <a:r>
              <a:rPr lang="pl-PL" dirty="0"/>
              <a:t>J. Manczak		 IMCC Target </a:t>
            </a:r>
            <a:r>
              <a:rPr lang="pl-PL" dirty="0" err="1"/>
              <a:t>meeting</a:t>
            </a:r>
            <a:r>
              <a:rPr lang="pl-PL" dirty="0"/>
              <a:t>		03</a:t>
            </a:r>
            <a:r>
              <a:rPr lang="en-GB" dirty="0"/>
              <a:t>/</a:t>
            </a:r>
            <a:r>
              <a:rPr lang="pl-PL" dirty="0"/>
              <a:t>10</a:t>
            </a:r>
            <a:r>
              <a:rPr lang="en-GB" dirty="0"/>
              <a:t>/202</a:t>
            </a:r>
            <a:r>
              <a:rPr lang="pl-PL" dirty="0"/>
              <a:t>4</a:t>
            </a:r>
            <a:endParaRPr lang="en-GB" dirty="0"/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3423FAF5-B2BB-75DE-D9DA-0DD51FA82429}"/>
              </a:ext>
            </a:extLst>
          </p:cNvPr>
          <p:cNvSpPr txBox="1"/>
          <p:nvPr/>
        </p:nvSpPr>
        <p:spPr>
          <a:xfrm>
            <a:off x="251520" y="171541"/>
            <a:ext cx="2574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rgbClr val="FF0000"/>
                </a:solidFill>
              </a:rPr>
              <a:t>5 </a:t>
            </a:r>
            <a:r>
              <a:rPr lang="pl-PL" dirty="0" err="1">
                <a:solidFill>
                  <a:srgbClr val="FF0000"/>
                </a:solidFill>
              </a:rPr>
              <a:t>GeV</a:t>
            </a:r>
            <a:r>
              <a:rPr lang="pl-PL" dirty="0">
                <a:solidFill>
                  <a:srgbClr val="FF0000"/>
                </a:solidFill>
              </a:rPr>
              <a:t> 2MW </a:t>
            </a:r>
            <a:r>
              <a:rPr lang="pl-PL" dirty="0" err="1">
                <a:solidFill>
                  <a:srgbClr val="FF0000"/>
                </a:solidFill>
              </a:rPr>
              <a:t>beam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7340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ymbol zastępczy zawartości 6">
            <a:extLst>
              <a:ext uri="{FF2B5EF4-FFF2-40B4-BE49-F238E27FC236}">
                <a16:creationId xmlns:a16="http://schemas.microsoft.com/office/drawing/2014/main" id="{9DD95BE8-E380-5805-F31B-303B0AB9E094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/>
          <a:srcRect/>
          <a:stretch/>
        </p:blipFill>
        <p:spPr>
          <a:xfrm>
            <a:off x="611560" y="811871"/>
            <a:ext cx="6984776" cy="3787118"/>
          </a:xfrm>
        </p:spPr>
      </p:pic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E92E3D9B-CE9C-87F8-A7CF-CBD1881CF2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FC2F05F1-FA1C-12A0-FF34-0D41EBAB87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Current</a:t>
            </a:r>
            <a:r>
              <a:rPr lang="pl-PL" dirty="0"/>
              <a:t> </a:t>
            </a:r>
            <a:r>
              <a:rPr lang="pl-PL" dirty="0" err="1"/>
              <a:t>chicane</a:t>
            </a:r>
            <a:r>
              <a:rPr lang="pl-PL" dirty="0"/>
              <a:t> </a:t>
            </a:r>
            <a:r>
              <a:rPr lang="pl-PL" dirty="0" err="1"/>
              <a:t>shielding</a:t>
            </a:r>
            <a:r>
              <a:rPr lang="pl-PL" dirty="0"/>
              <a:t> design</a:t>
            </a:r>
            <a:endParaRPr lang="en-US" dirty="0"/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8FE61171-42CE-845F-2A72-BE5C6CEADA6C}"/>
              </a:ext>
            </a:extLst>
          </p:cNvPr>
          <p:cNvSpPr/>
          <p:nvPr/>
        </p:nvSpPr>
        <p:spPr>
          <a:xfrm>
            <a:off x="3851920" y="2211710"/>
            <a:ext cx="898281" cy="1152128"/>
          </a:xfrm>
          <a:prstGeom prst="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2C29493E-F503-E618-F2FE-904B83E94669}"/>
              </a:ext>
            </a:extLst>
          </p:cNvPr>
          <p:cNvSpPr txBox="1"/>
          <p:nvPr/>
        </p:nvSpPr>
        <p:spPr>
          <a:xfrm>
            <a:off x="3851920" y="1866417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>
                <a:solidFill>
                  <a:srgbClr val="FF0000"/>
                </a:solidFill>
              </a:rPr>
              <a:t>38 cm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F51C361D-603C-1F70-4306-06F14D8FF431}"/>
              </a:ext>
            </a:extLst>
          </p:cNvPr>
          <p:cNvSpPr txBox="1"/>
          <p:nvPr/>
        </p:nvSpPr>
        <p:spPr>
          <a:xfrm rot="16200000">
            <a:off x="3260733" y="2615127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rgbClr val="FF0000"/>
                </a:solidFill>
              </a:rPr>
              <a:t>50 cm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57B261BB-460E-3B2C-E9CA-461552C673C2}"/>
              </a:ext>
            </a:extLst>
          </p:cNvPr>
          <p:cNvSpPr txBox="1"/>
          <p:nvPr/>
        </p:nvSpPr>
        <p:spPr>
          <a:xfrm>
            <a:off x="5292079" y="1491630"/>
            <a:ext cx="19100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/>
              <a:t>Aperture</a:t>
            </a:r>
            <a:r>
              <a:rPr lang="pl-PL" dirty="0"/>
              <a:t> to </a:t>
            </a:r>
            <a:r>
              <a:rPr lang="pl-PL" dirty="0" err="1"/>
              <a:t>extract</a:t>
            </a:r>
            <a:r>
              <a:rPr lang="pl-PL" dirty="0"/>
              <a:t> the </a:t>
            </a:r>
            <a:r>
              <a:rPr lang="pl-PL" dirty="0" err="1"/>
              <a:t>spent</a:t>
            </a:r>
            <a:r>
              <a:rPr lang="pl-PL" dirty="0"/>
              <a:t> proton </a:t>
            </a:r>
            <a:r>
              <a:rPr lang="pl-PL" dirty="0" err="1"/>
              <a:t>beam</a:t>
            </a:r>
            <a:endParaRPr lang="en-US" dirty="0"/>
          </a:p>
        </p:txBody>
      </p:sp>
      <p:cxnSp>
        <p:nvCxnSpPr>
          <p:cNvPr id="11" name="Łącznik prosty ze strzałką 10">
            <a:extLst>
              <a:ext uri="{FF2B5EF4-FFF2-40B4-BE49-F238E27FC236}">
                <a16:creationId xmlns:a16="http://schemas.microsoft.com/office/drawing/2014/main" id="{825E67F3-0BDB-C6F1-FF43-4E0584BEDD6F}"/>
              </a:ext>
            </a:extLst>
          </p:cNvPr>
          <p:cNvCxnSpPr>
            <a:stCxn id="9" idx="1"/>
          </p:cNvCxnSpPr>
          <p:nvPr/>
        </p:nvCxnSpPr>
        <p:spPr>
          <a:xfrm flipH="1">
            <a:off x="4750201" y="1953295"/>
            <a:ext cx="541878" cy="395585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EAD60545-0A1D-7489-A45B-6043DD9F2121}"/>
              </a:ext>
            </a:extLst>
          </p:cNvPr>
          <p:cNvSpPr txBox="1"/>
          <p:nvPr/>
        </p:nvSpPr>
        <p:spPr>
          <a:xfrm>
            <a:off x="5076056" y="3787449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90 </a:t>
            </a:r>
            <a:r>
              <a:rPr lang="pl-PL" dirty="0" err="1"/>
              <a:t>bins</a:t>
            </a:r>
            <a:r>
              <a:rPr lang="pl-PL" dirty="0"/>
              <a:t> in </a:t>
            </a:r>
            <a:r>
              <a:rPr lang="pl-PL" dirty="0" err="1"/>
              <a:t>azimuth</a:t>
            </a:r>
            <a:r>
              <a:rPr lang="pl-PL" dirty="0"/>
              <a:t> </a:t>
            </a:r>
            <a:r>
              <a:rPr lang="pl-PL" dirty="0" err="1"/>
              <a:t>angle</a:t>
            </a:r>
            <a:endParaRPr lang="en-US" dirty="0"/>
          </a:p>
        </p:txBody>
      </p:sp>
      <p:sp>
        <p:nvSpPr>
          <p:cNvPr id="10" name="Symbol zastępczy stopki 4">
            <a:extLst>
              <a:ext uri="{FF2B5EF4-FFF2-40B4-BE49-F238E27FC236}">
                <a16:creationId xmlns:a16="http://schemas.microsoft.com/office/drawing/2014/main" id="{4AA760BB-2C34-9E40-B029-9082CDAB73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44" y="4914901"/>
            <a:ext cx="6264696" cy="245664"/>
          </a:xfrm>
        </p:spPr>
        <p:txBody>
          <a:bodyPr/>
          <a:lstStyle/>
          <a:p>
            <a:r>
              <a:rPr lang="pl-PL" dirty="0"/>
              <a:t>J. Manczak		 IMCC Target </a:t>
            </a:r>
            <a:r>
              <a:rPr lang="pl-PL" dirty="0" err="1"/>
              <a:t>meeting</a:t>
            </a:r>
            <a:r>
              <a:rPr lang="pl-PL" dirty="0"/>
              <a:t>		03</a:t>
            </a:r>
            <a:r>
              <a:rPr lang="en-GB" dirty="0"/>
              <a:t>/</a:t>
            </a:r>
            <a:r>
              <a:rPr lang="pl-PL" dirty="0"/>
              <a:t>10</a:t>
            </a:r>
            <a:r>
              <a:rPr lang="en-GB" dirty="0"/>
              <a:t>/202</a:t>
            </a:r>
            <a:r>
              <a:rPr lang="pl-PL" dirty="0"/>
              <a:t>4</a:t>
            </a:r>
            <a:endParaRPr lang="en-GB" dirty="0"/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78EC4FBF-5CE9-0962-526B-552E8B5CFB0C}"/>
              </a:ext>
            </a:extLst>
          </p:cNvPr>
          <p:cNvSpPr txBox="1"/>
          <p:nvPr/>
        </p:nvSpPr>
        <p:spPr>
          <a:xfrm>
            <a:off x="251520" y="171541"/>
            <a:ext cx="2574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rgbClr val="FF0000"/>
                </a:solidFill>
              </a:rPr>
              <a:t>5 </a:t>
            </a:r>
            <a:r>
              <a:rPr lang="pl-PL" dirty="0" err="1">
                <a:solidFill>
                  <a:srgbClr val="FF0000"/>
                </a:solidFill>
              </a:rPr>
              <a:t>GeV</a:t>
            </a:r>
            <a:r>
              <a:rPr lang="pl-PL" dirty="0">
                <a:solidFill>
                  <a:srgbClr val="FF0000"/>
                </a:solidFill>
              </a:rPr>
              <a:t> 2MW </a:t>
            </a:r>
            <a:r>
              <a:rPr lang="pl-PL" dirty="0" err="1">
                <a:solidFill>
                  <a:srgbClr val="FF0000"/>
                </a:solidFill>
              </a:rPr>
              <a:t>beam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7554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ymbol zastępczy zawartości 6">
            <a:extLst>
              <a:ext uri="{FF2B5EF4-FFF2-40B4-BE49-F238E27FC236}">
                <a16:creationId xmlns:a16="http://schemas.microsoft.com/office/drawing/2014/main" id="{9DD95BE8-E380-5805-F31B-303B0AB9E094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/>
          <a:srcRect/>
          <a:stretch/>
        </p:blipFill>
        <p:spPr>
          <a:xfrm>
            <a:off x="366259" y="811870"/>
            <a:ext cx="7230077" cy="3920119"/>
          </a:xfrm>
        </p:spPr>
      </p:pic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E92E3D9B-CE9C-87F8-A7CF-CBD1881CF2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FC2F05F1-FA1C-12A0-FF34-0D41EBAB87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Current</a:t>
            </a:r>
            <a:r>
              <a:rPr lang="pl-PL" dirty="0"/>
              <a:t> </a:t>
            </a:r>
            <a:r>
              <a:rPr lang="pl-PL" dirty="0" err="1"/>
              <a:t>chicane</a:t>
            </a:r>
            <a:r>
              <a:rPr lang="pl-PL" dirty="0"/>
              <a:t> </a:t>
            </a:r>
            <a:r>
              <a:rPr lang="pl-PL" dirty="0" err="1"/>
              <a:t>shielding</a:t>
            </a:r>
            <a:r>
              <a:rPr lang="pl-PL" dirty="0"/>
              <a:t> design</a:t>
            </a:r>
            <a:endParaRPr lang="en-US" dirty="0"/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43ACB59A-C7C6-900A-8374-C0133EA18AD5}"/>
              </a:ext>
            </a:extLst>
          </p:cNvPr>
          <p:cNvSpPr txBox="1"/>
          <p:nvPr/>
        </p:nvSpPr>
        <p:spPr>
          <a:xfrm>
            <a:off x="6460449" y="2177685"/>
            <a:ext cx="2016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High-</a:t>
            </a:r>
            <a:r>
              <a:rPr lang="pl-PL" dirty="0" err="1"/>
              <a:t>momentum</a:t>
            </a:r>
            <a:r>
              <a:rPr lang="pl-PL" dirty="0"/>
              <a:t> </a:t>
            </a:r>
            <a:r>
              <a:rPr lang="pl-PL" dirty="0" err="1"/>
              <a:t>muons</a:t>
            </a:r>
            <a:r>
              <a:rPr lang="pl-PL" dirty="0"/>
              <a:t>/</a:t>
            </a:r>
            <a:r>
              <a:rPr lang="pl-PL" dirty="0" err="1"/>
              <a:t>pions</a:t>
            </a:r>
            <a:r>
              <a:rPr lang="pl-PL" dirty="0"/>
              <a:t> </a:t>
            </a:r>
            <a:r>
              <a:rPr lang="pl-PL" dirty="0" err="1"/>
              <a:t>are</a:t>
            </a:r>
            <a:r>
              <a:rPr lang="pl-PL" dirty="0"/>
              <a:t> </a:t>
            </a:r>
            <a:r>
              <a:rPr lang="pl-PL" dirty="0" err="1"/>
              <a:t>also</a:t>
            </a:r>
            <a:r>
              <a:rPr lang="pl-PL" dirty="0"/>
              <a:t> </a:t>
            </a:r>
            <a:r>
              <a:rPr lang="pl-PL" dirty="0" err="1"/>
              <a:t>extracted</a:t>
            </a:r>
            <a:r>
              <a:rPr lang="pl-PL" dirty="0"/>
              <a:t>!</a:t>
            </a:r>
            <a:endParaRPr lang="en-US" dirty="0"/>
          </a:p>
        </p:txBody>
      </p:sp>
      <p:sp>
        <p:nvSpPr>
          <p:cNvPr id="13" name="Symbol zastępczy stopki 4">
            <a:extLst>
              <a:ext uri="{FF2B5EF4-FFF2-40B4-BE49-F238E27FC236}">
                <a16:creationId xmlns:a16="http://schemas.microsoft.com/office/drawing/2014/main" id="{F3C9FDC0-9FF2-627F-1172-32059E1DED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44" y="4914901"/>
            <a:ext cx="6264696" cy="245664"/>
          </a:xfrm>
        </p:spPr>
        <p:txBody>
          <a:bodyPr/>
          <a:lstStyle/>
          <a:p>
            <a:r>
              <a:rPr lang="pl-PL" dirty="0"/>
              <a:t>J. Manczak		 IMCC Target </a:t>
            </a:r>
            <a:r>
              <a:rPr lang="pl-PL" dirty="0" err="1"/>
              <a:t>meeting</a:t>
            </a:r>
            <a:r>
              <a:rPr lang="pl-PL" dirty="0"/>
              <a:t>		03</a:t>
            </a:r>
            <a:r>
              <a:rPr lang="en-GB" dirty="0"/>
              <a:t>/</a:t>
            </a:r>
            <a:r>
              <a:rPr lang="pl-PL" dirty="0"/>
              <a:t>10</a:t>
            </a:r>
            <a:r>
              <a:rPr lang="en-GB" dirty="0"/>
              <a:t>/202</a:t>
            </a:r>
            <a:r>
              <a:rPr lang="pl-PL" dirty="0"/>
              <a:t>4</a:t>
            </a:r>
            <a:endParaRPr lang="en-GB" dirty="0"/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38EB5EFD-95AB-16F3-428F-26B16E44B220}"/>
              </a:ext>
            </a:extLst>
          </p:cNvPr>
          <p:cNvSpPr txBox="1"/>
          <p:nvPr/>
        </p:nvSpPr>
        <p:spPr>
          <a:xfrm>
            <a:off x="251520" y="171541"/>
            <a:ext cx="2574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rgbClr val="FF0000"/>
                </a:solidFill>
              </a:rPr>
              <a:t>5 </a:t>
            </a:r>
            <a:r>
              <a:rPr lang="pl-PL" dirty="0" err="1">
                <a:solidFill>
                  <a:srgbClr val="FF0000"/>
                </a:solidFill>
              </a:rPr>
              <a:t>GeV</a:t>
            </a:r>
            <a:r>
              <a:rPr lang="pl-PL" dirty="0">
                <a:solidFill>
                  <a:srgbClr val="FF0000"/>
                </a:solidFill>
              </a:rPr>
              <a:t> 2MW </a:t>
            </a:r>
            <a:r>
              <a:rPr lang="pl-PL" dirty="0" err="1">
                <a:solidFill>
                  <a:srgbClr val="FF0000"/>
                </a:solidFill>
              </a:rPr>
              <a:t>beam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7489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ymbol zastępczy zawartości 6">
            <a:extLst>
              <a:ext uri="{FF2B5EF4-FFF2-40B4-BE49-F238E27FC236}">
                <a16:creationId xmlns:a16="http://schemas.microsoft.com/office/drawing/2014/main" id="{D1C033E3-216A-681F-11FD-9280388DA7E1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/>
          <a:srcRect/>
          <a:stretch/>
        </p:blipFill>
        <p:spPr>
          <a:xfrm>
            <a:off x="140943" y="763223"/>
            <a:ext cx="7901174" cy="4040163"/>
          </a:xfrm>
        </p:spPr>
      </p:pic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503D358F-BC1D-5296-5FD3-CF005A2D9C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FF8136AE-487B-DA2B-5B16-AC683D993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Peak</a:t>
            </a:r>
            <a:r>
              <a:rPr lang="pl-PL" dirty="0"/>
              <a:t> DPA </a:t>
            </a:r>
            <a:r>
              <a:rPr lang="pl-PL" dirty="0" err="1"/>
              <a:t>Coil</a:t>
            </a:r>
            <a:r>
              <a:rPr lang="pl-PL" dirty="0"/>
              <a:t> 51</a:t>
            </a:r>
            <a:endParaRPr lang="en-US" dirty="0"/>
          </a:p>
        </p:txBody>
      </p:sp>
      <p:sp>
        <p:nvSpPr>
          <p:cNvPr id="2" name="Symbol zastępczy stopki 4">
            <a:extLst>
              <a:ext uri="{FF2B5EF4-FFF2-40B4-BE49-F238E27FC236}">
                <a16:creationId xmlns:a16="http://schemas.microsoft.com/office/drawing/2014/main" id="{29E17EB1-97FE-8838-C031-9C9C94706B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44" y="4914901"/>
            <a:ext cx="6264696" cy="245664"/>
          </a:xfrm>
        </p:spPr>
        <p:txBody>
          <a:bodyPr/>
          <a:lstStyle/>
          <a:p>
            <a:r>
              <a:rPr lang="pl-PL" dirty="0"/>
              <a:t>J. Manczak		 IMCC Target </a:t>
            </a:r>
            <a:r>
              <a:rPr lang="pl-PL" dirty="0" err="1"/>
              <a:t>meeting</a:t>
            </a:r>
            <a:r>
              <a:rPr lang="pl-PL" dirty="0"/>
              <a:t>		03</a:t>
            </a:r>
            <a:r>
              <a:rPr lang="en-GB" dirty="0"/>
              <a:t>/</a:t>
            </a:r>
            <a:r>
              <a:rPr lang="pl-PL" dirty="0"/>
              <a:t>10</a:t>
            </a:r>
            <a:r>
              <a:rPr lang="en-GB" dirty="0"/>
              <a:t>/202</a:t>
            </a:r>
            <a:r>
              <a:rPr lang="pl-PL" dirty="0"/>
              <a:t>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23379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ymbol zastępczy zawartości 6">
            <a:extLst>
              <a:ext uri="{FF2B5EF4-FFF2-40B4-BE49-F238E27FC236}">
                <a16:creationId xmlns:a16="http://schemas.microsoft.com/office/drawing/2014/main" id="{D1C033E3-216A-681F-11FD-9280388DA7E1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/>
          <a:srcRect/>
          <a:stretch/>
        </p:blipFill>
        <p:spPr>
          <a:xfrm>
            <a:off x="513308" y="915566"/>
            <a:ext cx="7335292" cy="3750806"/>
          </a:xfrm>
        </p:spPr>
      </p:pic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503D358F-BC1D-5296-5FD3-CF005A2D9C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FF8136AE-487B-DA2B-5B16-AC683D993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Peak</a:t>
            </a:r>
            <a:r>
              <a:rPr lang="pl-PL" dirty="0"/>
              <a:t> </a:t>
            </a:r>
            <a:r>
              <a:rPr lang="pl-PL" dirty="0" err="1"/>
              <a:t>Dose</a:t>
            </a:r>
            <a:r>
              <a:rPr lang="pl-PL" dirty="0"/>
              <a:t> </a:t>
            </a:r>
            <a:r>
              <a:rPr lang="pl-PL" dirty="0" err="1"/>
              <a:t>Coil</a:t>
            </a:r>
            <a:r>
              <a:rPr lang="pl-PL" dirty="0"/>
              <a:t> 51 – 5 </a:t>
            </a:r>
            <a:r>
              <a:rPr lang="pl-PL" dirty="0" err="1"/>
              <a:t>GeV</a:t>
            </a:r>
            <a:r>
              <a:rPr lang="pl-PL" dirty="0"/>
              <a:t> 2MW </a:t>
            </a:r>
            <a:r>
              <a:rPr lang="pl-PL" dirty="0" err="1"/>
              <a:t>beam</a:t>
            </a:r>
            <a:endParaRPr lang="en-US" dirty="0"/>
          </a:p>
        </p:txBody>
      </p:sp>
      <p:sp>
        <p:nvSpPr>
          <p:cNvPr id="8" name="Symbol zastępczy stopki 4">
            <a:extLst>
              <a:ext uri="{FF2B5EF4-FFF2-40B4-BE49-F238E27FC236}">
                <a16:creationId xmlns:a16="http://schemas.microsoft.com/office/drawing/2014/main" id="{219521FD-0A40-0B1A-7C22-DF63BC1E72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44" y="4914901"/>
            <a:ext cx="6264696" cy="245664"/>
          </a:xfrm>
        </p:spPr>
        <p:txBody>
          <a:bodyPr/>
          <a:lstStyle/>
          <a:p>
            <a:r>
              <a:rPr lang="pl-PL" dirty="0"/>
              <a:t>J. Manczak		 IMCC Target </a:t>
            </a:r>
            <a:r>
              <a:rPr lang="pl-PL" dirty="0" err="1"/>
              <a:t>meeting</a:t>
            </a:r>
            <a:r>
              <a:rPr lang="pl-PL" dirty="0"/>
              <a:t>		03</a:t>
            </a:r>
            <a:r>
              <a:rPr lang="en-GB" dirty="0"/>
              <a:t>/</a:t>
            </a:r>
            <a:r>
              <a:rPr lang="pl-PL" dirty="0"/>
              <a:t>10</a:t>
            </a:r>
            <a:r>
              <a:rPr lang="en-GB" dirty="0"/>
              <a:t>/202</a:t>
            </a:r>
            <a:r>
              <a:rPr lang="pl-PL" dirty="0"/>
              <a:t>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01516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503D358F-BC1D-5296-5FD3-CF005A2D9C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FF8136AE-487B-DA2B-5B16-AC683D993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Peak</a:t>
            </a:r>
            <a:r>
              <a:rPr lang="pl-PL" dirty="0"/>
              <a:t> </a:t>
            </a:r>
            <a:r>
              <a:rPr lang="pl-PL" dirty="0" err="1"/>
              <a:t>Dose</a:t>
            </a:r>
            <a:r>
              <a:rPr lang="pl-PL" dirty="0"/>
              <a:t> </a:t>
            </a:r>
            <a:r>
              <a:rPr lang="pl-PL" dirty="0" err="1"/>
              <a:t>Coil</a:t>
            </a:r>
            <a:r>
              <a:rPr lang="pl-PL" dirty="0"/>
              <a:t> 51 – 10 </a:t>
            </a:r>
            <a:r>
              <a:rPr lang="pl-PL" dirty="0" err="1"/>
              <a:t>GeV</a:t>
            </a:r>
            <a:r>
              <a:rPr lang="pl-PL" dirty="0"/>
              <a:t> 4MW </a:t>
            </a:r>
            <a:r>
              <a:rPr lang="pl-PL" dirty="0" err="1"/>
              <a:t>beam</a:t>
            </a:r>
            <a:endParaRPr lang="en-US" dirty="0"/>
          </a:p>
        </p:txBody>
      </p:sp>
      <p:pic>
        <p:nvPicPr>
          <p:cNvPr id="6" name="Obraz 5" descr="Obraz zawierający tekst, diagram, linia, Wykres&#10;&#10;Opis wygenerowany automatycznie">
            <a:extLst>
              <a:ext uri="{FF2B5EF4-FFF2-40B4-BE49-F238E27FC236}">
                <a16:creationId xmlns:a16="http://schemas.microsoft.com/office/drawing/2014/main" id="{E3828184-0961-59F2-71F3-103B5F4FD0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4" y="915566"/>
            <a:ext cx="8325348" cy="3817413"/>
          </a:xfrm>
          <a:prstGeom prst="rect">
            <a:avLst/>
          </a:prstGeom>
        </p:spPr>
      </p:pic>
      <p:sp>
        <p:nvSpPr>
          <p:cNvPr id="9" name="Symbol zastępczy stopki 4">
            <a:extLst>
              <a:ext uri="{FF2B5EF4-FFF2-40B4-BE49-F238E27FC236}">
                <a16:creationId xmlns:a16="http://schemas.microsoft.com/office/drawing/2014/main" id="{90DFD786-5EA4-7C6A-237B-B2B160D0C8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44" y="4914901"/>
            <a:ext cx="6264696" cy="245664"/>
          </a:xfrm>
        </p:spPr>
        <p:txBody>
          <a:bodyPr/>
          <a:lstStyle/>
          <a:p>
            <a:r>
              <a:rPr lang="pl-PL" dirty="0"/>
              <a:t>J. Manczak		 IMCC Target </a:t>
            </a:r>
            <a:r>
              <a:rPr lang="pl-PL" dirty="0" err="1"/>
              <a:t>meeting</a:t>
            </a:r>
            <a:r>
              <a:rPr lang="pl-PL" dirty="0"/>
              <a:t>		03</a:t>
            </a:r>
            <a:r>
              <a:rPr lang="en-GB" dirty="0"/>
              <a:t>/</a:t>
            </a:r>
            <a:r>
              <a:rPr lang="pl-PL" dirty="0"/>
              <a:t>10</a:t>
            </a:r>
            <a:r>
              <a:rPr lang="en-GB" dirty="0"/>
              <a:t>/202</a:t>
            </a:r>
            <a:r>
              <a:rPr lang="pl-PL" dirty="0"/>
              <a:t>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94023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E4168D5D-28C2-DBE2-9FA5-7E41528460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3DFFC31F-E7D5-4E2A-B038-7F661CD132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Chicane</a:t>
            </a:r>
            <a:r>
              <a:rPr lang="pl-PL" dirty="0"/>
              <a:t> – field </a:t>
            </a:r>
            <a:r>
              <a:rPr lang="pl-PL" dirty="0" err="1"/>
              <a:t>optimization</a:t>
            </a:r>
            <a:endParaRPr lang="en-US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5ACC982-74B0-3968-52FD-34DD2C98DB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/>
              <a:t>J. Manczak		 IMCC Target meeting		03</a:t>
            </a:r>
            <a:r>
              <a:rPr lang="en-GB"/>
              <a:t>/</a:t>
            </a:r>
            <a:r>
              <a:rPr lang="pl-PL"/>
              <a:t>10</a:t>
            </a:r>
            <a:r>
              <a:rPr lang="en-GB"/>
              <a:t>/202</a:t>
            </a:r>
            <a:r>
              <a:rPr lang="pl-PL"/>
              <a:t>4</a:t>
            </a:r>
            <a:endParaRPr lang="en-GB" dirty="0"/>
          </a:p>
        </p:txBody>
      </p:sp>
      <p:pic>
        <p:nvPicPr>
          <p:cNvPr id="11" name="Symbol zastępczy zawartości 10" descr="Obraz zawierający tekst, zrzut ekranu, linia&#10;&#10;Opis wygenerowany automatycznie">
            <a:extLst>
              <a:ext uri="{FF2B5EF4-FFF2-40B4-BE49-F238E27FC236}">
                <a16:creationId xmlns:a16="http://schemas.microsoft.com/office/drawing/2014/main" id="{53A3B0E9-8C4C-8DAA-F974-AB0D5452ADB0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/>
          <a:stretch>
            <a:fillRect/>
          </a:stretch>
        </p:blipFill>
        <p:spPr>
          <a:xfrm>
            <a:off x="179512" y="1193468"/>
            <a:ext cx="6913958" cy="3535363"/>
          </a:xfrm>
        </p:spPr>
      </p:pic>
      <p:sp>
        <p:nvSpPr>
          <p:cNvPr id="12" name="pole tekstowe 11">
            <a:extLst>
              <a:ext uri="{FF2B5EF4-FFF2-40B4-BE49-F238E27FC236}">
                <a16:creationId xmlns:a16="http://schemas.microsoft.com/office/drawing/2014/main" id="{BDF42A60-8388-2653-7C16-0CFD4374AA65}"/>
              </a:ext>
            </a:extLst>
          </p:cNvPr>
          <p:cNvSpPr txBox="1"/>
          <p:nvPr/>
        </p:nvSpPr>
        <p:spPr>
          <a:xfrm>
            <a:off x="7105092" y="1476677"/>
            <a:ext cx="1944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„Reference” field</a:t>
            </a:r>
          </a:p>
          <a:p>
            <a:r>
              <a:rPr lang="pl-PL" dirty="0"/>
              <a:t>1.5 T </a:t>
            </a:r>
            <a:r>
              <a:rPr lang="pl-PL" dirty="0" err="1"/>
              <a:t>along</a:t>
            </a:r>
            <a:r>
              <a:rPr lang="pl-PL" dirty="0"/>
              <a:t> the </a:t>
            </a:r>
            <a:r>
              <a:rPr lang="pl-PL" dirty="0" err="1"/>
              <a:t>chicane</a:t>
            </a:r>
            <a:r>
              <a:rPr lang="pl-PL" dirty="0"/>
              <a:t> </a:t>
            </a:r>
            <a:r>
              <a:rPr lang="pl-PL" dirty="0" err="1"/>
              <a:t>axis</a:t>
            </a:r>
            <a:r>
              <a:rPr lang="pl-PL" dirty="0"/>
              <a:t> with R &lt;= 43 cm</a:t>
            </a: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7D4C4035-C101-74AC-2FBC-6E012E17D70A}"/>
              </a:ext>
            </a:extLst>
          </p:cNvPr>
          <p:cNvSpPr txBox="1"/>
          <p:nvPr/>
        </p:nvSpPr>
        <p:spPr>
          <a:xfrm>
            <a:off x="3347864" y="1384344"/>
            <a:ext cx="2927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/>
              <a:t>This</a:t>
            </a:r>
            <a:r>
              <a:rPr lang="pl-PL" dirty="0"/>
              <a:t> </a:t>
            </a:r>
            <a:r>
              <a:rPr lang="pl-PL" dirty="0" err="1"/>
              <a:t>doesn’t</a:t>
            </a:r>
            <a:r>
              <a:rPr lang="pl-PL" dirty="0"/>
              <a:t> </a:t>
            </a:r>
            <a:r>
              <a:rPr lang="pl-PL" dirty="0" err="1"/>
              <a:t>mean</a:t>
            </a:r>
            <a:r>
              <a:rPr lang="pl-PL" dirty="0"/>
              <a:t> </a:t>
            </a:r>
            <a:r>
              <a:rPr lang="pl-PL" dirty="0" err="1"/>
              <a:t>that</a:t>
            </a:r>
            <a:r>
              <a:rPr lang="pl-PL" dirty="0"/>
              <a:t> the field </a:t>
            </a:r>
            <a:r>
              <a:rPr lang="pl-PL" dirty="0" err="1"/>
              <a:t>has</a:t>
            </a:r>
            <a:r>
              <a:rPr lang="pl-PL" dirty="0"/>
              <a:t> to be zero – </a:t>
            </a:r>
            <a:r>
              <a:rPr lang="pl-PL" dirty="0" err="1"/>
              <a:t>it’s</a:t>
            </a:r>
            <a:r>
              <a:rPr lang="pl-PL" dirty="0"/>
              <a:t> </a:t>
            </a:r>
            <a:r>
              <a:rPr lang="pl-PL" dirty="0" err="1"/>
              <a:t>just</a:t>
            </a:r>
            <a:r>
              <a:rPr lang="pl-PL" dirty="0"/>
              <a:t> </a:t>
            </a:r>
            <a:r>
              <a:rPr lang="pl-PL" dirty="0" err="1"/>
              <a:t>irrelevant</a:t>
            </a:r>
            <a:endParaRPr lang="en-US" dirty="0"/>
          </a:p>
        </p:txBody>
      </p:sp>
      <p:cxnSp>
        <p:nvCxnSpPr>
          <p:cNvPr id="15" name="Łącznik prosty ze strzałką 14">
            <a:extLst>
              <a:ext uri="{FF2B5EF4-FFF2-40B4-BE49-F238E27FC236}">
                <a16:creationId xmlns:a16="http://schemas.microsoft.com/office/drawing/2014/main" id="{BFCB1D42-D8AC-874A-9881-20EEA2DF6B32}"/>
              </a:ext>
            </a:extLst>
          </p:cNvPr>
          <p:cNvCxnSpPr/>
          <p:nvPr/>
        </p:nvCxnSpPr>
        <p:spPr>
          <a:xfrm flipH="1">
            <a:off x="1907704" y="1846009"/>
            <a:ext cx="1234988" cy="3657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Łącznik prosty ze strzałką 16">
            <a:extLst>
              <a:ext uri="{FF2B5EF4-FFF2-40B4-BE49-F238E27FC236}">
                <a16:creationId xmlns:a16="http://schemas.microsoft.com/office/drawing/2014/main" id="{2F3095B4-9388-6CCD-01C3-C859DAAEC1AF}"/>
              </a:ext>
            </a:extLst>
          </p:cNvPr>
          <p:cNvCxnSpPr/>
          <p:nvPr/>
        </p:nvCxnSpPr>
        <p:spPr>
          <a:xfrm flipH="1">
            <a:off x="1979712" y="2427734"/>
            <a:ext cx="2706588" cy="9361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4111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D3692E08-8951-CDEC-D5D8-37E6117BD8FF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pl-PL" dirty="0"/>
              <a:t>Energy </a:t>
            </a:r>
            <a:r>
              <a:rPr lang="pl-PL" dirty="0" err="1"/>
              <a:t>deposition</a:t>
            </a:r>
            <a:r>
              <a:rPr lang="pl-PL" dirty="0"/>
              <a:t> to the </a:t>
            </a:r>
            <a:r>
              <a:rPr lang="pl-PL" dirty="0" err="1"/>
              <a:t>graphite</a:t>
            </a:r>
            <a:r>
              <a:rPr lang="pl-PL" dirty="0"/>
              <a:t> target</a:t>
            </a:r>
          </a:p>
          <a:p>
            <a:r>
              <a:rPr lang="pl-PL" dirty="0" err="1"/>
              <a:t>Radiation</a:t>
            </a:r>
            <a:r>
              <a:rPr lang="pl-PL" dirty="0"/>
              <a:t> </a:t>
            </a:r>
            <a:r>
              <a:rPr lang="pl-PL" dirty="0" err="1"/>
              <a:t>load</a:t>
            </a:r>
            <a:r>
              <a:rPr lang="pl-PL" dirty="0"/>
              <a:t> to the HTS </a:t>
            </a:r>
            <a:r>
              <a:rPr lang="pl-PL" dirty="0" err="1"/>
              <a:t>magnets</a:t>
            </a:r>
            <a:r>
              <a:rPr lang="pl-PL" dirty="0"/>
              <a:t> with a model </a:t>
            </a:r>
            <a:r>
              <a:rPr lang="pl-PL" dirty="0" err="1"/>
              <a:t>taking</a:t>
            </a:r>
            <a:r>
              <a:rPr lang="pl-PL" dirty="0"/>
              <a:t> </a:t>
            </a:r>
            <a:r>
              <a:rPr lang="pl-PL" dirty="0" err="1"/>
              <a:t>into</a:t>
            </a:r>
            <a:r>
              <a:rPr lang="pl-PL" dirty="0"/>
              <a:t> </a:t>
            </a:r>
            <a:r>
              <a:rPr lang="pl-PL" dirty="0" err="1"/>
              <a:t>account</a:t>
            </a:r>
            <a:r>
              <a:rPr lang="pl-PL" dirty="0"/>
              <a:t> </a:t>
            </a:r>
            <a:r>
              <a:rPr lang="pl-PL" dirty="0" err="1"/>
              <a:t>structural</a:t>
            </a:r>
            <a:r>
              <a:rPr lang="pl-PL" dirty="0"/>
              <a:t> </a:t>
            </a:r>
            <a:r>
              <a:rPr lang="pl-PL" dirty="0" err="1"/>
              <a:t>constraints</a:t>
            </a:r>
            <a:endParaRPr lang="pl-PL" dirty="0"/>
          </a:p>
          <a:p>
            <a:r>
              <a:rPr lang="pl-PL" dirty="0" err="1"/>
              <a:t>Radiation</a:t>
            </a:r>
            <a:r>
              <a:rPr lang="pl-PL" dirty="0"/>
              <a:t> </a:t>
            </a:r>
            <a:r>
              <a:rPr lang="pl-PL" dirty="0" err="1"/>
              <a:t>load</a:t>
            </a:r>
            <a:r>
              <a:rPr lang="pl-PL" dirty="0"/>
              <a:t> to the </a:t>
            </a:r>
            <a:r>
              <a:rPr lang="pl-PL" dirty="0" err="1"/>
              <a:t>chicane</a:t>
            </a:r>
            <a:r>
              <a:rPr lang="pl-PL" dirty="0"/>
              <a:t>, </a:t>
            </a:r>
            <a:r>
              <a:rPr lang="pl-PL" dirty="0" err="1"/>
              <a:t>chicane</a:t>
            </a:r>
            <a:r>
              <a:rPr lang="pl-PL" dirty="0"/>
              <a:t> </a:t>
            </a:r>
            <a:r>
              <a:rPr lang="pl-PL" dirty="0" err="1"/>
              <a:t>shielding</a:t>
            </a:r>
            <a:r>
              <a:rPr lang="pl-PL" dirty="0"/>
              <a:t> </a:t>
            </a:r>
            <a:r>
              <a:rPr lang="pl-PL" dirty="0" err="1"/>
              <a:t>studies</a:t>
            </a:r>
            <a:endParaRPr lang="en-US" dirty="0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4937DEB3-BA8E-762E-220E-85B506DFD5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0D215D47-7E19-33DA-9311-447F531FB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Outline</a:t>
            </a:r>
            <a:endParaRPr lang="en-US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BAF76D9-8A58-F2EA-0FD9-71D5D51064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/>
              <a:t>J. Manczak		 IMCC Target meeting		03</a:t>
            </a:r>
            <a:r>
              <a:rPr lang="en-GB"/>
              <a:t>/</a:t>
            </a:r>
            <a:r>
              <a:rPr lang="pl-PL"/>
              <a:t>10</a:t>
            </a:r>
            <a:r>
              <a:rPr lang="en-GB"/>
              <a:t>/202</a:t>
            </a:r>
            <a:r>
              <a:rPr lang="pl-PL"/>
              <a:t>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7546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ymbol zastępczy zawartości 6" descr="Obraz zawierający zrzut ekranu, diagram, linia, tekst&#10;&#10;Opis wygenerowany automatycznie">
            <a:extLst>
              <a:ext uri="{FF2B5EF4-FFF2-40B4-BE49-F238E27FC236}">
                <a16:creationId xmlns:a16="http://schemas.microsoft.com/office/drawing/2014/main" id="{9E8434FC-E7CD-AB25-98BA-C852CE1A1789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/>
          <a:stretch>
            <a:fillRect/>
          </a:stretch>
        </p:blipFill>
        <p:spPr>
          <a:xfrm>
            <a:off x="107504" y="1474913"/>
            <a:ext cx="4287317" cy="2775793"/>
          </a:xfrm>
        </p:spPr>
      </p:pic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B4561D01-408D-7278-2DEE-70DFB94C7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6F234E46-1542-1982-C588-3B70A6B857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Target </a:t>
            </a:r>
            <a:r>
              <a:rPr lang="pl-PL" dirty="0" err="1"/>
              <a:t>arae</a:t>
            </a:r>
            <a:r>
              <a:rPr lang="pl-PL" dirty="0"/>
              <a:t> geometry with </a:t>
            </a:r>
            <a:r>
              <a:rPr lang="pl-PL" dirty="0" err="1"/>
              <a:t>structural</a:t>
            </a:r>
            <a:r>
              <a:rPr lang="pl-PL" dirty="0"/>
              <a:t> </a:t>
            </a:r>
            <a:r>
              <a:rPr lang="pl-PL" dirty="0" err="1"/>
              <a:t>constraints</a:t>
            </a:r>
            <a:endParaRPr lang="en-US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4261BDB-C566-4C00-E3AD-08B727E4DC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/>
              <a:t>J. Manczak		 IMCC Target meeting		03</a:t>
            </a:r>
            <a:r>
              <a:rPr lang="en-GB"/>
              <a:t>/</a:t>
            </a:r>
            <a:r>
              <a:rPr lang="pl-PL"/>
              <a:t>10</a:t>
            </a:r>
            <a:r>
              <a:rPr lang="en-GB"/>
              <a:t>/202</a:t>
            </a:r>
            <a:r>
              <a:rPr lang="pl-PL"/>
              <a:t>4</a:t>
            </a:r>
            <a:endParaRPr lang="en-GB" dirty="0"/>
          </a:p>
        </p:txBody>
      </p:sp>
      <p:pic>
        <p:nvPicPr>
          <p:cNvPr id="9" name="Obraz 8" descr="Obraz zawierający krąg, zrzut ekranu, Wielobarwność&#10;&#10;Opis wygenerowany automatycznie">
            <a:extLst>
              <a:ext uri="{FF2B5EF4-FFF2-40B4-BE49-F238E27FC236}">
                <a16:creationId xmlns:a16="http://schemas.microsoft.com/office/drawing/2014/main" id="{0C7E3265-F204-C5E9-8B30-391DA28EB6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624757"/>
            <a:ext cx="4248482" cy="2620888"/>
          </a:xfrm>
          <a:prstGeom prst="rect">
            <a:avLst/>
          </a:prstGeom>
        </p:spPr>
      </p:pic>
      <p:cxnSp>
        <p:nvCxnSpPr>
          <p:cNvPr id="11" name="Łącznik prosty ze strzałką 10">
            <a:extLst>
              <a:ext uri="{FF2B5EF4-FFF2-40B4-BE49-F238E27FC236}">
                <a16:creationId xmlns:a16="http://schemas.microsoft.com/office/drawing/2014/main" id="{EE726889-59BF-DCC4-5D54-3A0F63CBD488}"/>
              </a:ext>
            </a:extLst>
          </p:cNvPr>
          <p:cNvCxnSpPr/>
          <p:nvPr/>
        </p:nvCxnSpPr>
        <p:spPr>
          <a:xfrm>
            <a:off x="5148064" y="1707654"/>
            <a:ext cx="1368152" cy="7200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0E3CECF1-4F12-1788-CBD1-117C3BD3B363}"/>
              </a:ext>
            </a:extLst>
          </p:cNvPr>
          <p:cNvSpPr txBox="1"/>
          <p:nvPr/>
        </p:nvSpPr>
        <p:spPr>
          <a:xfrm>
            <a:off x="4404436" y="1310604"/>
            <a:ext cx="2063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/>
              <a:t>Structural</a:t>
            </a:r>
            <a:r>
              <a:rPr lang="pl-PL" dirty="0"/>
              <a:t> </a:t>
            </a:r>
            <a:r>
              <a:rPr lang="pl-PL" dirty="0" err="1"/>
              <a:t>beam</a:t>
            </a:r>
            <a:endParaRPr lang="en-US" dirty="0"/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C7AAD929-64D8-B0D9-4F46-9186BF30212F}"/>
              </a:ext>
            </a:extLst>
          </p:cNvPr>
          <p:cNvSpPr/>
          <p:nvPr/>
        </p:nvSpPr>
        <p:spPr>
          <a:xfrm>
            <a:off x="1115616" y="2499742"/>
            <a:ext cx="1584176" cy="72008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0F02AF29-0BA3-DE4A-4CDE-60F7679ABD2F}"/>
              </a:ext>
            </a:extLst>
          </p:cNvPr>
          <p:cNvSpPr txBox="1"/>
          <p:nvPr/>
        </p:nvSpPr>
        <p:spPr>
          <a:xfrm>
            <a:off x="323518" y="1145692"/>
            <a:ext cx="3734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/>
              <a:t>Effectively</a:t>
            </a:r>
            <a:r>
              <a:rPr lang="pl-PL" dirty="0"/>
              <a:t>, the </a:t>
            </a:r>
            <a:r>
              <a:rPr lang="pl-PL" dirty="0" err="1"/>
              <a:t>vessel</a:t>
            </a:r>
            <a:r>
              <a:rPr lang="pl-PL" dirty="0"/>
              <a:t> for </a:t>
            </a:r>
            <a:r>
              <a:rPr lang="pl-PL" dirty="0" err="1"/>
              <a:t>shielding</a:t>
            </a:r>
            <a:r>
              <a:rPr lang="pl-PL" dirty="0"/>
              <a:t> </a:t>
            </a:r>
            <a:r>
              <a:rPr lang="pl-PL" dirty="0" err="1"/>
              <a:t>cooling</a:t>
            </a:r>
            <a:r>
              <a:rPr lang="pl-PL" dirty="0"/>
              <a:t> </a:t>
            </a:r>
            <a:r>
              <a:rPr lang="pl-PL" dirty="0" err="1"/>
              <a:t>would</a:t>
            </a:r>
            <a:r>
              <a:rPr lang="pl-PL" dirty="0"/>
              <a:t> </a:t>
            </a:r>
            <a:r>
              <a:rPr lang="pl-PL" dirty="0" err="1"/>
              <a:t>have</a:t>
            </a:r>
            <a:r>
              <a:rPr lang="pl-PL" dirty="0"/>
              <a:t> to be </a:t>
            </a:r>
            <a:r>
              <a:rPr lang="pl-PL" dirty="0" err="1"/>
              <a:t>smaller</a:t>
            </a:r>
            <a:endParaRPr lang="en-US" dirty="0"/>
          </a:p>
        </p:txBody>
      </p:sp>
      <p:cxnSp>
        <p:nvCxnSpPr>
          <p:cNvPr id="16" name="Łącznik prosty ze strzałką 15">
            <a:extLst>
              <a:ext uri="{FF2B5EF4-FFF2-40B4-BE49-F238E27FC236}">
                <a16:creationId xmlns:a16="http://schemas.microsoft.com/office/drawing/2014/main" id="{8BF0DECF-76A2-6192-5F71-7C8E174349CA}"/>
              </a:ext>
            </a:extLst>
          </p:cNvPr>
          <p:cNvCxnSpPr/>
          <p:nvPr/>
        </p:nvCxnSpPr>
        <p:spPr>
          <a:xfrm>
            <a:off x="2195736" y="1792023"/>
            <a:ext cx="0" cy="70771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0306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ymbol zastępczy zawartości 6" descr="Obraz zawierający tekst, diagram, linia, zrzut ekranu&#10;&#10;Opis wygenerowany automatycznie">
            <a:extLst>
              <a:ext uri="{FF2B5EF4-FFF2-40B4-BE49-F238E27FC236}">
                <a16:creationId xmlns:a16="http://schemas.microsoft.com/office/drawing/2014/main" id="{7E9B8145-A2F7-9AEA-D54E-BC0CFBCFA5D2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/>
          <a:stretch>
            <a:fillRect/>
          </a:stretch>
        </p:blipFill>
        <p:spPr>
          <a:xfrm>
            <a:off x="229911" y="1063625"/>
            <a:ext cx="8197203" cy="3758655"/>
          </a:xfrm>
        </p:spPr>
      </p:pic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5CDD2D88-F373-8B38-9C92-19B7C14E47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EF53A1D2-B83A-1530-5327-8FD6D43FB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113754"/>
            <a:ext cx="6781800" cy="857250"/>
          </a:xfrm>
        </p:spPr>
        <p:txBody>
          <a:bodyPr/>
          <a:lstStyle/>
          <a:p>
            <a:r>
              <a:rPr lang="pl-PL" dirty="0"/>
              <a:t>DPA/</a:t>
            </a:r>
            <a:r>
              <a:rPr lang="pl-PL" dirty="0" err="1"/>
              <a:t>year</a:t>
            </a:r>
            <a:r>
              <a:rPr lang="pl-PL" dirty="0"/>
              <a:t> with </a:t>
            </a:r>
            <a:r>
              <a:rPr lang="pl-PL" dirty="0" err="1"/>
              <a:t>structural</a:t>
            </a:r>
            <a:r>
              <a:rPr lang="pl-PL" dirty="0"/>
              <a:t> </a:t>
            </a:r>
            <a:r>
              <a:rPr lang="pl-PL" dirty="0" err="1"/>
              <a:t>constraints</a:t>
            </a:r>
            <a:br>
              <a:rPr lang="pl-PL" dirty="0"/>
            </a:br>
            <a:r>
              <a:rPr lang="pl-PL" dirty="0" err="1"/>
              <a:t>shielding</a:t>
            </a:r>
            <a:r>
              <a:rPr lang="pl-PL" dirty="0"/>
              <a:t> materials</a:t>
            </a:r>
            <a:endParaRPr lang="en-US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500592CE-5516-2FFA-5B5C-BCAD3DF1AF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 dirty="0"/>
              <a:t>J. Manczak		 IMCC Target </a:t>
            </a:r>
            <a:r>
              <a:rPr lang="pl-PL" dirty="0" err="1"/>
              <a:t>meeting</a:t>
            </a:r>
            <a:r>
              <a:rPr lang="pl-PL" dirty="0"/>
              <a:t>		03</a:t>
            </a:r>
            <a:r>
              <a:rPr lang="en-GB" dirty="0"/>
              <a:t>/</a:t>
            </a:r>
            <a:r>
              <a:rPr lang="pl-PL" dirty="0"/>
              <a:t>10</a:t>
            </a:r>
            <a:r>
              <a:rPr lang="en-GB" dirty="0"/>
              <a:t>/202</a:t>
            </a:r>
            <a:r>
              <a:rPr lang="pl-PL" dirty="0"/>
              <a:t>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84573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5CDD2D88-F373-8B38-9C92-19B7C14E47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EF53A1D2-B83A-1530-5327-8FD6D43FB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DPA/</a:t>
            </a:r>
            <a:r>
              <a:rPr lang="pl-PL" dirty="0" err="1"/>
              <a:t>year</a:t>
            </a:r>
            <a:r>
              <a:rPr lang="pl-PL" dirty="0"/>
              <a:t> with </a:t>
            </a:r>
            <a:r>
              <a:rPr lang="pl-PL" dirty="0" err="1"/>
              <a:t>structural</a:t>
            </a:r>
            <a:r>
              <a:rPr lang="pl-PL" dirty="0"/>
              <a:t> </a:t>
            </a:r>
            <a:r>
              <a:rPr lang="pl-PL" dirty="0" err="1"/>
              <a:t>constraints</a:t>
            </a:r>
            <a:br>
              <a:rPr lang="pl-PL" dirty="0"/>
            </a:br>
            <a:r>
              <a:rPr lang="pl-PL" dirty="0" err="1"/>
              <a:t>Different</a:t>
            </a:r>
            <a:r>
              <a:rPr lang="pl-PL" dirty="0"/>
              <a:t> </a:t>
            </a:r>
            <a:r>
              <a:rPr lang="pl-PL" dirty="0" err="1"/>
              <a:t>beam</a:t>
            </a:r>
            <a:r>
              <a:rPr lang="pl-PL" dirty="0"/>
              <a:t> </a:t>
            </a:r>
            <a:r>
              <a:rPr lang="pl-PL" dirty="0" err="1"/>
              <a:t>parameters</a:t>
            </a:r>
            <a:endParaRPr lang="en-US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500592CE-5516-2FFA-5B5C-BCAD3DF1AF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 dirty="0"/>
              <a:t>J. Manczak		 IMCC Target </a:t>
            </a:r>
            <a:r>
              <a:rPr lang="pl-PL" dirty="0" err="1"/>
              <a:t>meeting</a:t>
            </a:r>
            <a:r>
              <a:rPr lang="pl-PL" dirty="0"/>
              <a:t>		03</a:t>
            </a:r>
            <a:r>
              <a:rPr lang="en-GB" dirty="0"/>
              <a:t>/</a:t>
            </a:r>
            <a:r>
              <a:rPr lang="pl-PL" dirty="0"/>
              <a:t>10</a:t>
            </a:r>
            <a:r>
              <a:rPr lang="en-GB" dirty="0"/>
              <a:t>/202</a:t>
            </a:r>
            <a:r>
              <a:rPr lang="pl-PL" dirty="0"/>
              <a:t>4</a:t>
            </a:r>
            <a:endParaRPr lang="en-GB" dirty="0"/>
          </a:p>
        </p:txBody>
      </p:sp>
      <p:pic>
        <p:nvPicPr>
          <p:cNvPr id="8" name="Symbol zastępczy zawartości 6" descr="Obraz zawierający tekst, diagram, linia, Wykres&#10;&#10;Opis wygenerowany automatycznie">
            <a:extLst>
              <a:ext uri="{FF2B5EF4-FFF2-40B4-BE49-F238E27FC236}">
                <a16:creationId xmlns:a16="http://schemas.microsoft.com/office/drawing/2014/main" id="{54063B0F-4444-DF65-4699-FA4F7A35CA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210866"/>
            <a:ext cx="7710228" cy="3535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7216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ymbol zastępczy zawartości 6" descr="Obraz zawierający zrzut ekranu, linia, diagram, Prostokąt&#10;&#10;Opis wygenerowany automatycznie">
            <a:extLst>
              <a:ext uri="{FF2B5EF4-FFF2-40B4-BE49-F238E27FC236}">
                <a16:creationId xmlns:a16="http://schemas.microsoft.com/office/drawing/2014/main" id="{75E0F40E-2751-36A4-94EC-BF7CD20C657F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/>
          <a:stretch>
            <a:fillRect/>
          </a:stretch>
        </p:blipFill>
        <p:spPr>
          <a:xfrm>
            <a:off x="532610" y="1276350"/>
            <a:ext cx="8154980" cy="3535363"/>
          </a:xfrm>
        </p:spPr>
      </p:pic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A1291AEF-536B-8B53-AB8F-F326E5E606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DAB19E91-BA58-3B28-DE5E-0024024AA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Energy </a:t>
            </a:r>
            <a:r>
              <a:rPr lang="pl-PL" dirty="0" err="1"/>
              <a:t>deposition</a:t>
            </a:r>
            <a:r>
              <a:rPr lang="pl-PL" dirty="0"/>
              <a:t> in the </a:t>
            </a:r>
            <a:r>
              <a:rPr lang="pl-PL" dirty="0" err="1"/>
              <a:t>graphite</a:t>
            </a:r>
            <a:r>
              <a:rPr lang="pl-PL" dirty="0"/>
              <a:t> target</a:t>
            </a:r>
            <a:endParaRPr lang="en-US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5EBBEEC-925E-7381-A2FB-7A60074D34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/>
              <a:t>J. Manczak		 IMCC Target meeting		03</a:t>
            </a:r>
            <a:r>
              <a:rPr lang="en-GB"/>
              <a:t>/</a:t>
            </a:r>
            <a:r>
              <a:rPr lang="pl-PL"/>
              <a:t>10</a:t>
            </a:r>
            <a:r>
              <a:rPr lang="en-GB"/>
              <a:t>/202</a:t>
            </a:r>
            <a:r>
              <a:rPr lang="pl-PL"/>
              <a:t>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09442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ymbol zastępczy zawartości 6" descr="Obraz zawierający tekst, linia, zrzut ekranu, Czcionka&#10;&#10;Opis wygenerowany automatycznie">
            <a:extLst>
              <a:ext uri="{FF2B5EF4-FFF2-40B4-BE49-F238E27FC236}">
                <a16:creationId xmlns:a16="http://schemas.microsoft.com/office/drawing/2014/main" id="{BAFD52EF-9D8C-7B6E-31ED-E5C6DEC8E017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3"/>
          <a:stretch>
            <a:fillRect/>
          </a:stretch>
        </p:blipFill>
        <p:spPr>
          <a:xfrm>
            <a:off x="281933" y="915566"/>
            <a:ext cx="7710228" cy="3535363"/>
          </a:xfrm>
        </p:spPr>
      </p:pic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E2603E53-A7DF-DAEF-428D-CAFD7CE934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BE5CE7BF-E56E-E827-43D5-423FBE0DAA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 Target </a:t>
            </a:r>
            <a:r>
              <a:rPr lang="pl-PL" dirty="0" err="1"/>
              <a:t>energy</a:t>
            </a:r>
            <a:r>
              <a:rPr lang="pl-PL" dirty="0"/>
              <a:t> </a:t>
            </a:r>
            <a:r>
              <a:rPr lang="pl-PL" dirty="0" err="1"/>
              <a:t>deposition</a:t>
            </a:r>
            <a:r>
              <a:rPr lang="pl-PL" dirty="0"/>
              <a:t> – </a:t>
            </a:r>
            <a:r>
              <a:rPr lang="pl-PL" dirty="0" err="1"/>
              <a:t>different</a:t>
            </a:r>
            <a:r>
              <a:rPr lang="pl-PL" dirty="0"/>
              <a:t> </a:t>
            </a:r>
            <a:r>
              <a:rPr lang="pl-PL" dirty="0" err="1"/>
              <a:t>beams</a:t>
            </a:r>
            <a:endParaRPr lang="en-US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A5AD22A-1425-5FFF-7F51-E999813A05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 dirty="0"/>
              <a:t>J. Manczak		 </a:t>
            </a:r>
            <a:r>
              <a:rPr lang="pl-PL" dirty="0" err="1"/>
              <a:t>IMCCTarget</a:t>
            </a:r>
            <a:r>
              <a:rPr lang="pl-PL" dirty="0"/>
              <a:t> </a:t>
            </a:r>
            <a:r>
              <a:rPr lang="pl-PL" dirty="0" err="1"/>
              <a:t>meeting</a:t>
            </a:r>
            <a:r>
              <a:rPr lang="pl-PL" dirty="0"/>
              <a:t>		03</a:t>
            </a:r>
            <a:r>
              <a:rPr lang="en-GB" dirty="0"/>
              <a:t>/</a:t>
            </a:r>
            <a:r>
              <a:rPr lang="pl-PL" dirty="0"/>
              <a:t>10</a:t>
            </a:r>
            <a:r>
              <a:rPr lang="en-GB" dirty="0"/>
              <a:t>/202</a:t>
            </a:r>
            <a:r>
              <a:rPr lang="pl-PL" dirty="0"/>
              <a:t>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29276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ymbol zastępczy zawartości 6" descr="Obraz zawierający zrzut ekranu, Wielobarwność, tekst, linia&#10;&#10;Opis wygenerowany automatycznie">
            <a:extLst>
              <a:ext uri="{FF2B5EF4-FFF2-40B4-BE49-F238E27FC236}">
                <a16:creationId xmlns:a16="http://schemas.microsoft.com/office/drawing/2014/main" id="{9DD95BE8-E380-5805-F31B-303B0AB9E094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/>
          <a:stretch>
            <a:fillRect/>
          </a:stretch>
        </p:blipFill>
        <p:spPr>
          <a:xfrm>
            <a:off x="611560" y="675094"/>
            <a:ext cx="7237040" cy="3923895"/>
          </a:xfrm>
        </p:spPr>
      </p:pic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E92E3D9B-CE9C-87F8-A7CF-CBD1881CF2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FC2F05F1-FA1C-12A0-FF34-0D41EBAB87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Current</a:t>
            </a:r>
            <a:r>
              <a:rPr lang="pl-PL" dirty="0"/>
              <a:t> </a:t>
            </a:r>
            <a:r>
              <a:rPr lang="pl-PL" dirty="0" err="1"/>
              <a:t>chicane</a:t>
            </a:r>
            <a:r>
              <a:rPr lang="pl-PL" dirty="0"/>
              <a:t> </a:t>
            </a:r>
            <a:r>
              <a:rPr lang="pl-PL" dirty="0" err="1"/>
              <a:t>shielding</a:t>
            </a:r>
            <a:r>
              <a:rPr lang="pl-PL" dirty="0"/>
              <a:t> design - </a:t>
            </a:r>
            <a:r>
              <a:rPr lang="pl-PL" dirty="0" err="1"/>
              <a:t>testing</a:t>
            </a:r>
            <a:endParaRPr lang="en-US" dirty="0"/>
          </a:p>
        </p:txBody>
      </p:sp>
      <p:cxnSp>
        <p:nvCxnSpPr>
          <p:cNvPr id="9" name="Łącznik prosty ze strzałką 8">
            <a:extLst>
              <a:ext uri="{FF2B5EF4-FFF2-40B4-BE49-F238E27FC236}">
                <a16:creationId xmlns:a16="http://schemas.microsoft.com/office/drawing/2014/main" id="{4AF65E96-88D5-BC63-7BF5-954F2F399F2A}"/>
              </a:ext>
            </a:extLst>
          </p:cNvPr>
          <p:cNvCxnSpPr>
            <a:cxnSpLocks/>
          </p:cNvCxnSpPr>
          <p:nvPr/>
        </p:nvCxnSpPr>
        <p:spPr>
          <a:xfrm>
            <a:off x="3491880" y="2196365"/>
            <a:ext cx="360040" cy="7200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Łącznik prosty ze strzałką 12">
            <a:extLst>
              <a:ext uri="{FF2B5EF4-FFF2-40B4-BE49-F238E27FC236}">
                <a16:creationId xmlns:a16="http://schemas.microsoft.com/office/drawing/2014/main" id="{3F941F4E-49F9-8255-F1E1-C1831F185D85}"/>
              </a:ext>
            </a:extLst>
          </p:cNvPr>
          <p:cNvCxnSpPr/>
          <p:nvPr/>
        </p:nvCxnSpPr>
        <p:spPr>
          <a:xfrm flipH="1">
            <a:off x="4067944" y="2067694"/>
            <a:ext cx="72008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94803A1B-0CD8-6661-1DB8-336220C44351}"/>
              </a:ext>
            </a:extLst>
          </p:cNvPr>
          <p:cNvSpPr txBox="1"/>
          <p:nvPr/>
        </p:nvSpPr>
        <p:spPr>
          <a:xfrm>
            <a:off x="4808294" y="1379537"/>
            <a:ext cx="27160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/>
              <a:t>These</a:t>
            </a:r>
            <a:r>
              <a:rPr lang="pl-PL" dirty="0"/>
              <a:t> </a:t>
            </a:r>
            <a:r>
              <a:rPr lang="pl-PL" dirty="0" err="1"/>
              <a:t>two</a:t>
            </a:r>
            <a:r>
              <a:rPr lang="pl-PL" dirty="0"/>
              <a:t> </a:t>
            </a:r>
            <a:r>
              <a:rPr lang="pl-PL" dirty="0" err="1"/>
              <a:t>thicknesses</a:t>
            </a:r>
            <a:r>
              <a:rPr lang="pl-PL" dirty="0"/>
              <a:t> </a:t>
            </a:r>
            <a:r>
              <a:rPr lang="pl-PL" dirty="0" err="1"/>
              <a:t>were</a:t>
            </a:r>
            <a:r>
              <a:rPr lang="pl-PL" dirty="0"/>
              <a:t> </a:t>
            </a:r>
            <a:r>
              <a:rPr lang="pl-PL" dirty="0" err="1"/>
              <a:t>systematically</a:t>
            </a:r>
            <a:r>
              <a:rPr lang="pl-PL" dirty="0"/>
              <a:t> </a:t>
            </a:r>
            <a:r>
              <a:rPr lang="pl-PL" dirty="0" err="1"/>
              <a:t>studied</a:t>
            </a:r>
            <a:r>
              <a:rPr lang="pl-PL" dirty="0"/>
              <a:t> </a:t>
            </a:r>
            <a:endParaRPr lang="en-US" dirty="0"/>
          </a:p>
        </p:txBody>
      </p:sp>
      <p:sp>
        <p:nvSpPr>
          <p:cNvPr id="2" name="Symbol zastępczy stopki 4">
            <a:extLst>
              <a:ext uri="{FF2B5EF4-FFF2-40B4-BE49-F238E27FC236}">
                <a16:creationId xmlns:a16="http://schemas.microsoft.com/office/drawing/2014/main" id="{56F63544-91EE-AC7F-9571-6A7462535B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44" y="4914901"/>
            <a:ext cx="6264696" cy="245664"/>
          </a:xfrm>
        </p:spPr>
        <p:txBody>
          <a:bodyPr/>
          <a:lstStyle/>
          <a:p>
            <a:r>
              <a:rPr lang="pl-PL" dirty="0"/>
              <a:t>J. Manczak		 IMCC Target </a:t>
            </a:r>
            <a:r>
              <a:rPr lang="pl-PL" dirty="0" err="1"/>
              <a:t>meeting</a:t>
            </a:r>
            <a:r>
              <a:rPr lang="pl-PL" dirty="0"/>
              <a:t>		03</a:t>
            </a:r>
            <a:r>
              <a:rPr lang="en-GB" dirty="0"/>
              <a:t>/</a:t>
            </a:r>
            <a:r>
              <a:rPr lang="pl-PL" dirty="0"/>
              <a:t>10</a:t>
            </a:r>
            <a:r>
              <a:rPr lang="en-GB" dirty="0"/>
              <a:t>/202</a:t>
            </a:r>
            <a:r>
              <a:rPr lang="pl-PL" dirty="0"/>
              <a:t>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39150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ymbol zastępczy zawartości 6">
            <a:extLst>
              <a:ext uri="{FF2B5EF4-FFF2-40B4-BE49-F238E27FC236}">
                <a16:creationId xmlns:a16="http://schemas.microsoft.com/office/drawing/2014/main" id="{688E40A7-6339-B9A4-7267-888D3EA4B9A6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/>
          <a:srcRect/>
          <a:stretch/>
        </p:blipFill>
        <p:spPr>
          <a:xfrm>
            <a:off x="899592" y="1216223"/>
            <a:ext cx="6794691" cy="3535363"/>
          </a:xfrm>
        </p:spPr>
      </p:pic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59911BF9-C22F-E670-2FE3-2887A6348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70E0E97D-1261-5ADE-EAB4-BA2FD5684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Power </a:t>
            </a:r>
            <a:r>
              <a:rPr lang="pl-PL" dirty="0" err="1"/>
              <a:t>deposited</a:t>
            </a:r>
            <a:r>
              <a:rPr lang="pl-PL" dirty="0"/>
              <a:t> to the </a:t>
            </a:r>
            <a:r>
              <a:rPr lang="pl-PL" dirty="0" err="1"/>
              <a:t>forward</a:t>
            </a:r>
            <a:r>
              <a:rPr lang="pl-PL" dirty="0"/>
              <a:t> </a:t>
            </a:r>
            <a:r>
              <a:rPr lang="pl-PL" dirty="0" err="1"/>
              <a:t>shielding</a:t>
            </a:r>
            <a:r>
              <a:rPr lang="pl-PL" dirty="0"/>
              <a:t> piece and the most </a:t>
            </a:r>
            <a:r>
              <a:rPr lang="pl-PL" dirty="0" err="1"/>
              <a:t>exposed</a:t>
            </a:r>
            <a:r>
              <a:rPr lang="pl-PL" dirty="0"/>
              <a:t> magnet</a:t>
            </a:r>
            <a:endParaRPr lang="en-US" dirty="0"/>
          </a:p>
        </p:txBody>
      </p:sp>
      <p:sp>
        <p:nvSpPr>
          <p:cNvPr id="2" name="Symbol zastępczy stopki 4">
            <a:extLst>
              <a:ext uri="{FF2B5EF4-FFF2-40B4-BE49-F238E27FC236}">
                <a16:creationId xmlns:a16="http://schemas.microsoft.com/office/drawing/2014/main" id="{10863FAD-DBC8-88B3-848C-D6E5D72CE5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44" y="4914901"/>
            <a:ext cx="6264696" cy="245664"/>
          </a:xfrm>
        </p:spPr>
        <p:txBody>
          <a:bodyPr/>
          <a:lstStyle/>
          <a:p>
            <a:r>
              <a:rPr lang="pl-PL" dirty="0"/>
              <a:t>J. Manczak		 IMCC Target </a:t>
            </a:r>
            <a:r>
              <a:rPr lang="pl-PL" dirty="0" err="1"/>
              <a:t>meeting</a:t>
            </a:r>
            <a:r>
              <a:rPr lang="pl-PL" dirty="0"/>
              <a:t>		03</a:t>
            </a:r>
            <a:r>
              <a:rPr lang="en-GB" dirty="0"/>
              <a:t>/</a:t>
            </a:r>
            <a:r>
              <a:rPr lang="pl-PL" dirty="0"/>
              <a:t>10</a:t>
            </a:r>
            <a:r>
              <a:rPr lang="en-GB" dirty="0"/>
              <a:t>/202</a:t>
            </a:r>
            <a:r>
              <a:rPr lang="pl-PL" dirty="0"/>
              <a:t>4</a:t>
            </a:r>
            <a:endParaRPr lang="en-GB" dirty="0"/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EB13DA77-3F04-7C5E-29B8-461B3FBD1CFF}"/>
              </a:ext>
            </a:extLst>
          </p:cNvPr>
          <p:cNvSpPr txBox="1"/>
          <p:nvPr/>
        </p:nvSpPr>
        <p:spPr>
          <a:xfrm>
            <a:off x="5940152" y="2337573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rgbClr val="FF0000"/>
                </a:solidFill>
              </a:rPr>
              <a:t>5 </a:t>
            </a:r>
            <a:r>
              <a:rPr lang="pl-PL" dirty="0" err="1">
                <a:solidFill>
                  <a:srgbClr val="FF0000"/>
                </a:solidFill>
              </a:rPr>
              <a:t>GeV</a:t>
            </a:r>
            <a:endParaRPr lang="pl-PL" dirty="0">
              <a:solidFill>
                <a:srgbClr val="FF0000"/>
              </a:solidFill>
            </a:endParaRPr>
          </a:p>
          <a:p>
            <a:r>
              <a:rPr lang="pl-PL" dirty="0">
                <a:solidFill>
                  <a:srgbClr val="FF0000"/>
                </a:solidFill>
              </a:rPr>
              <a:t>2MW </a:t>
            </a:r>
            <a:r>
              <a:rPr lang="pl-PL" dirty="0" err="1">
                <a:solidFill>
                  <a:srgbClr val="FF0000"/>
                </a:solidFill>
              </a:rPr>
              <a:t>beam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633436"/>
      </p:ext>
    </p:extLst>
  </p:cSld>
  <p:clrMapOvr>
    <a:masterClrMapping/>
  </p:clrMapOvr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13218</TotalTime>
  <Words>546</Words>
  <Application>Microsoft Office PowerPoint</Application>
  <PresentationFormat>Pokaz na ekranie (16:9)</PresentationFormat>
  <Paragraphs>81</Paragraphs>
  <Slides>17</Slides>
  <Notes>2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17</vt:i4>
      </vt:variant>
    </vt:vector>
  </HeadingPairs>
  <TitlesOfParts>
    <vt:vector size="22" baseType="lpstr">
      <vt:lpstr>Arial</vt:lpstr>
      <vt:lpstr>Arial Narrow</vt:lpstr>
      <vt:lpstr>Calibri</vt:lpstr>
      <vt:lpstr>Wingdings</vt:lpstr>
      <vt:lpstr>IMCC - 1</vt:lpstr>
      <vt:lpstr>Prezentacja programu PowerPoint</vt:lpstr>
      <vt:lpstr>Outline</vt:lpstr>
      <vt:lpstr>Target arae geometry with structural constraints</vt:lpstr>
      <vt:lpstr>DPA/year with structural constraints shielding materials</vt:lpstr>
      <vt:lpstr>DPA/year with structural constraints Different beam parameters</vt:lpstr>
      <vt:lpstr>Energy deposition in the graphite target</vt:lpstr>
      <vt:lpstr> Target energy deposition – different beams</vt:lpstr>
      <vt:lpstr>Current chicane shielding design - testing</vt:lpstr>
      <vt:lpstr>Power deposited to the forward shielding piece and the most exposed magnet</vt:lpstr>
      <vt:lpstr>Extracted Power vs thickness</vt:lpstr>
      <vt:lpstr>Optimized version</vt:lpstr>
      <vt:lpstr>Current chicane shielding design</vt:lpstr>
      <vt:lpstr>Current chicane shielding design</vt:lpstr>
      <vt:lpstr>Peak DPA Coil 51</vt:lpstr>
      <vt:lpstr>Peak Dose Coil 51 – 5 GeV 2MW beam</vt:lpstr>
      <vt:lpstr>Peak Dose Coil 51 – 10 GeV 4MW beam</vt:lpstr>
      <vt:lpstr>Chicane – field optimization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Jerzy Mikolaj Manczak</cp:lastModifiedBy>
  <cp:revision>411</cp:revision>
  <dcterms:created xsi:type="dcterms:W3CDTF">2021-05-17T12:13:58Z</dcterms:created>
  <dcterms:modified xsi:type="dcterms:W3CDTF">2024-10-03T13:58:36Z</dcterms:modified>
</cp:coreProperties>
</file>