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5"/>
  </p:notesMasterIdLst>
  <p:handoutMasterIdLst>
    <p:handoutMasterId r:id="rId46"/>
  </p:handoutMasterIdLst>
  <p:sldIdLst>
    <p:sldId id="713" r:id="rId2"/>
    <p:sldId id="552" r:id="rId3"/>
    <p:sldId id="665" r:id="rId4"/>
    <p:sldId id="666" r:id="rId5"/>
    <p:sldId id="667" r:id="rId6"/>
    <p:sldId id="708" r:id="rId7"/>
    <p:sldId id="709" r:id="rId8"/>
    <p:sldId id="695" r:id="rId9"/>
    <p:sldId id="668" r:id="rId10"/>
    <p:sldId id="714" r:id="rId11"/>
    <p:sldId id="669" r:id="rId12"/>
    <p:sldId id="670" r:id="rId13"/>
    <p:sldId id="671" r:id="rId14"/>
    <p:sldId id="672" r:id="rId15"/>
    <p:sldId id="673" r:id="rId16"/>
    <p:sldId id="674" r:id="rId17"/>
    <p:sldId id="675" r:id="rId18"/>
    <p:sldId id="676" r:id="rId19"/>
    <p:sldId id="678" r:id="rId20"/>
    <p:sldId id="679" r:id="rId21"/>
    <p:sldId id="710" r:id="rId22"/>
    <p:sldId id="711" r:id="rId23"/>
    <p:sldId id="680" r:id="rId24"/>
    <p:sldId id="681" r:id="rId25"/>
    <p:sldId id="682" r:id="rId26"/>
    <p:sldId id="683" r:id="rId27"/>
    <p:sldId id="684" r:id="rId28"/>
    <p:sldId id="685" r:id="rId29"/>
    <p:sldId id="686" r:id="rId30"/>
    <p:sldId id="694" r:id="rId31"/>
    <p:sldId id="687" r:id="rId32"/>
    <p:sldId id="636" r:id="rId33"/>
    <p:sldId id="639" r:id="rId34"/>
    <p:sldId id="699" r:id="rId35"/>
    <p:sldId id="700" r:id="rId36"/>
    <p:sldId id="701" r:id="rId37"/>
    <p:sldId id="702" r:id="rId38"/>
    <p:sldId id="703" r:id="rId39"/>
    <p:sldId id="704" r:id="rId40"/>
    <p:sldId id="705" r:id="rId41"/>
    <p:sldId id="707" r:id="rId42"/>
    <p:sldId id="693" r:id="rId43"/>
    <p:sldId id="712" r:id="rId44"/>
  </p:sldIdLst>
  <p:sldSz cx="9144000" cy="6858000" type="screen4x3"/>
  <p:notesSz cx="6781800" cy="9918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62"/>
  </p:normalViewPr>
  <p:slideViewPr>
    <p:cSldViewPr>
      <p:cViewPr varScale="1">
        <p:scale>
          <a:sx n="109" d="100"/>
          <a:sy n="109" d="100"/>
        </p:scale>
        <p:origin x="1720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>
            <a:extLst>
              <a:ext uri="{FF2B5EF4-FFF2-40B4-BE49-F238E27FC236}">
                <a16:creationId xmlns:a16="http://schemas.microsoft.com/office/drawing/2014/main" id="{738D8719-F5C9-854D-A637-4D2C33B1275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4387" name="Rectangle 3">
            <a:extLst>
              <a:ext uri="{FF2B5EF4-FFF2-40B4-BE49-F238E27FC236}">
                <a16:creationId xmlns:a16="http://schemas.microsoft.com/office/drawing/2014/main" id="{5AE09B96-B5B4-8D4B-A03E-B942495F6715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AFD60ABB-0570-5145-A75A-3238ECAB36BC}" type="datetimeFigureOut">
              <a:rPr lang="en-US" altLang="en-US"/>
              <a:pPr>
                <a:defRPr/>
              </a:pPr>
              <a:t>11/25/24</a:t>
            </a:fld>
            <a:endParaRPr lang="en-US" altLang="en-US"/>
          </a:p>
        </p:txBody>
      </p:sp>
      <p:sp>
        <p:nvSpPr>
          <p:cNvPr id="144388" name="Rectangle 4">
            <a:extLst>
              <a:ext uri="{FF2B5EF4-FFF2-40B4-BE49-F238E27FC236}">
                <a16:creationId xmlns:a16="http://schemas.microsoft.com/office/drawing/2014/main" id="{A4B13DA4-9798-7C4C-9B48-326294C8F8A3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4389" name="Rectangle 5">
            <a:extLst>
              <a:ext uri="{FF2B5EF4-FFF2-40B4-BE49-F238E27FC236}">
                <a16:creationId xmlns:a16="http://schemas.microsoft.com/office/drawing/2014/main" id="{DBAB7863-0179-7E4B-AECB-1ADD9D310D52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DD5E367-DA79-974D-87E2-52B05283A82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061D56C-60F3-7440-B3C6-EFE34CA86CA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12A3AD-249C-3146-B8F0-2E08B95540D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1750" y="0"/>
            <a:ext cx="2938463" cy="4953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F5C211C6-7375-7247-9F5E-CD36AD197444}" type="datetimeFigureOut">
              <a:rPr lang="en-US" altLang="en-US"/>
              <a:pPr>
                <a:defRPr/>
              </a:pPr>
              <a:t>11/25/24</a:t>
            </a:fld>
            <a:endParaRPr lang="en-GB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91450302-62E5-6740-AFA5-8874936A07D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4538"/>
            <a:ext cx="4959350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BC42D556-49BD-3546-860C-40C56EBB03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7863" y="4711700"/>
            <a:ext cx="5426075" cy="4462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DA79A1-78AF-0E41-A39E-C29CE3C82ED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1813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F6CFDA-63B8-4448-AAC2-5109811395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1750" y="9421813"/>
            <a:ext cx="2938463" cy="4953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5B35ADE5-E8C7-6B48-9930-D0AEB497B8D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>
            <a:extLst>
              <a:ext uri="{FF2B5EF4-FFF2-40B4-BE49-F238E27FC236}">
                <a16:creationId xmlns:a16="http://schemas.microsoft.com/office/drawing/2014/main" id="{DA648648-3594-C240-A97C-375543103E1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4" name="Notes Placeholder 2">
            <a:extLst>
              <a:ext uri="{FF2B5EF4-FFF2-40B4-BE49-F238E27FC236}">
                <a16:creationId xmlns:a16="http://schemas.microsoft.com/office/drawing/2014/main" id="{3C5DE0BF-DFEB-4C40-B1EA-7FCA0D7479D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8435" name="Slide Number Placeholder 3">
            <a:extLst>
              <a:ext uri="{FF2B5EF4-FFF2-40B4-BE49-F238E27FC236}">
                <a16:creationId xmlns:a16="http://schemas.microsoft.com/office/drawing/2014/main" id="{624507B4-C835-474E-AECA-C7FFC4F1180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8E55F894-577F-4640-A2DC-26CBB1415D65}" type="slidenum">
              <a:rPr lang="en-GB" altLang="en-US" smtClean="0"/>
              <a:pPr/>
              <a:t>1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6">
            <a:extLst>
              <a:ext uri="{FF2B5EF4-FFF2-40B4-BE49-F238E27FC236}">
                <a16:creationId xmlns:a16="http://schemas.microsoft.com/office/drawing/2014/main" id="{7A004CA5-CAC0-C541-8946-6CF61C4FF874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>
                <a:latin typeface="Arial" panose="020B0604020202020204" pitchFamily="34" charset="0"/>
              </a:rPr>
              <a:t>Introduction to Accelerators</a:t>
            </a:r>
          </a:p>
        </p:txBody>
      </p:sp>
      <p:sp>
        <p:nvSpPr>
          <p:cNvPr id="39938" name="Rectangle 2">
            <a:extLst>
              <a:ext uri="{FF2B5EF4-FFF2-40B4-BE49-F238E27FC236}">
                <a16:creationId xmlns:a16="http://schemas.microsoft.com/office/drawing/2014/main" id="{98768C25-D1EA-B64B-BA72-56876868882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Rectangle 3">
            <a:extLst>
              <a:ext uri="{FF2B5EF4-FFF2-40B4-BE49-F238E27FC236}">
                <a16:creationId xmlns:a16="http://schemas.microsoft.com/office/drawing/2014/main" id="{2FF53E33-741F-D440-B630-B97379F298B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6">
            <a:extLst>
              <a:ext uri="{FF2B5EF4-FFF2-40B4-BE49-F238E27FC236}">
                <a16:creationId xmlns:a16="http://schemas.microsoft.com/office/drawing/2014/main" id="{B66D33C8-90B1-5841-AA19-221330B06255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>
                <a:latin typeface="Arial" panose="020B0604020202020204" pitchFamily="34" charset="0"/>
              </a:rPr>
              <a:t>Introduction to Accelerators</a:t>
            </a:r>
          </a:p>
        </p:txBody>
      </p:sp>
      <p:sp>
        <p:nvSpPr>
          <p:cNvPr id="41986" name="Rectangle 2">
            <a:extLst>
              <a:ext uri="{FF2B5EF4-FFF2-40B4-BE49-F238E27FC236}">
                <a16:creationId xmlns:a16="http://schemas.microsoft.com/office/drawing/2014/main" id="{72A5C63C-8966-9B45-9AC8-6C36D2E9FA2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Rectangle 3">
            <a:extLst>
              <a:ext uri="{FF2B5EF4-FFF2-40B4-BE49-F238E27FC236}">
                <a16:creationId xmlns:a16="http://schemas.microsoft.com/office/drawing/2014/main" id="{5CB191CF-E0E2-9741-82CD-461F848DE4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6">
            <a:extLst>
              <a:ext uri="{FF2B5EF4-FFF2-40B4-BE49-F238E27FC236}">
                <a16:creationId xmlns:a16="http://schemas.microsoft.com/office/drawing/2014/main" id="{983F5833-FDC9-F64F-951A-E9C833B7D6A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>
                <a:latin typeface="Arial" panose="020B0604020202020204" pitchFamily="34" charset="0"/>
              </a:rPr>
              <a:t>Introduction to Accelerators</a:t>
            </a:r>
          </a:p>
        </p:txBody>
      </p:sp>
      <p:sp>
        <p:nvSpPr>
          <p:cNvPr id="44034" name="Rectangle 2">
            <a:extLst>
              <a:ext uri="{FF2B5EF4-FFF2-40B4-BE49-F238E27FC236}">
                <a16:creationId xmlns:a16="http://schemas.microsoft.com/office/drawing/2014/main" id="{011B054E-8A40-7545-BA2B-71915E0C9EB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Rectangle 3">
            <a:extLst>
              <a:ext uri="{FF2B5EF4-FFF2-40B4-BE49-F238E27FC236}">
                <a16:creationId xmlns:a16="http://schemas.microsoft.com/office/drawing/2014/main" id="{84D41DA1-D9B1-6547-BAEC-ECBA2129515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6">
            <a:extLst>
              <a:ext uri="{FF2B5EF4-FFF2-40B4-BE49-F238E27FC236}">
                <a16:creationId xmlns:a16="http://schemas.microsoft.com/office/drawing/2014/main" id="{17EC3A1D-3339-AA43-AB92-D04C734C3805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>
                <a:latin typeface="Arial" panose="020B0604020202020204" pitchFamily="34" charset="0"/>
              </a:rPr>
              <a:t>Introduction to Accelerators</a:t>
            </a:r>
          </a:p>
        </p:txBody>
      </p:sp>
      <p:sp>
        <p:nvSpPr>
          <p:cNvPr id="46082" name="Rectangle 2">
            <a:extLst>
              <a:ext uri="{FF2B5EF4-FFF2-40B4-BE49-F238E27FC236}">
                <a16:creationId xmlns:a16="http://schemas.microsoft.com/office/drawing/2014/main" id="{9BCA8DCB-F2AE-9248-9B2E-BE2E0DA94C8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Rectangle 3">
            <a:extLst>
              <a:ext uri="{FF2B5EF4-FFF2-40B4-BE49-F238E27FC236}">
                <a16:creationId xmlns:a16="http://schemas.microsoft.com/office/drawing/2014/main" id="{0C1C9AEF-F6D6-6D43-9A65-4B21854561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6">
            <a:extLst>
              <a:ext uri="{FF2B5EF4-FFF2-40B4-BE49-F238E27FC236}">
                <a16:creationId xmlns:a16="http://schemas.microsoft.com/office/drawing/2014/main" id="{48B9FC45-5B92-FC48-B2FD-21709DE799F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>
                <a:latin typeface="Arial" panose="020B0604020202020204" pitchFamily="34" charset="0"/>
              </a:rPr>
              <a:t>Introduction to Accelerators</a:t>
            </a:r>
          </a:p>
        </p:txBody>
      </p:sp>
      <p:sp>
        <p:nvSpPr>
          <p:cNvPr id="48130" name="Rectangle 2">
            <a:extLst>
              <a:ext uri="{FF2B5EF4-FFF2-40B4-BE49-F238E27FC236}">
                <a16:creationId xmlns:a16="http://schemas.microsoft.com/office/drawing/2014/main" id="{73266643-6ADA-8244-BFF1-78B4EEA1E7F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Rectangle 3">
            <a:extLst>
              <a:ext uri="{FF2B5EF4-FFF2-40B4-BE49-F238E27FC236}">
                <a16:creationId xmlns:a16="http://schemas.microsoft.com/office/drawing/2014/main" id="{3570DDE4-E9EE-CC45-A727-0D998968F7D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6">
            <a:extLst>
              <a:ext uri="{FF2B5EF4-FFF2-40B4-BE49-F238E27FC236}">
                <a16:creationId xmlns:a16="http://schemas.microsoft.com/office/drawing/2014/main" id="{6FBDD5CD-0AEE-0A4D-ACD9-39416DC19A3D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>
                <a:latin typeface="Arial" panose="020B0604020202020204" pitchFamily="34" charset="0"/>
              </a:rPr>
              <a:t>Introduction to Accelerators</a:t>
            </a:r>
          </a:p>
        </p:txBody>
      </p:sp>
      <p:sp>
        <p:nvSpPr>
          <p:cNvPr id="50178" name="Rectangle 2">
            <a:extLst>
              <a:ext uri="{FF2B5EF4-FFF2-40B4-BE49-F238E27FC236}">
                <a16:creationId xmlns:a16="http://schemas.microsoft.com/office/drawing/2014/main" id="{4503076A-CB80-1643-9CFC-FB8D94D1B9F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Rectangle 3">
            <a:extLst>
              <a:ext uri="{FF2B5EF4-FFF2-40B4-BE49-F238E27FC236}">
                <a16:creationId xmlns:a16="http://schemas.microsoft.com/office/drawing/2014/main" id="{97AEAB4A-CF2E-6A45-9BC8-D7FC19C2FC8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6">
            <a:extLst>
              <a:ext uri="{FF2B5EF4-FFF2-40B4-BE49-F238E27FC236}">
                <a16:creationId xmlns:a16="http://schemas.microsoft.com/office/drawing/2014/main" id="{38B9DD5F-9E76-1449-9D76-BFFAD3A8DD96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>
                <a:latin typeface="Arial" panose="020B0604020202020204" pitchFamily="34" charset="0"/>
              </a:rPr>
              <a:t>Introduction to Accelerators</a:t>
            </a:r>
          </a:p>
        </p:txBody>
      </p:sp>
      <p:sp>
        <p:nvSpPr>
          <p:cNvPr id="52226" name="Rectangle 2">
            <a:extLst>
              <a:ext uri="{FF2B5EF4-FFF2-40B4-BE49-F238E27FC236}">
                <a16:creationId xmlns:a16="http://schemas.microsoft.com/office/drawing/2014/main" id="{536125DC-30BF-0D45-995E-CA578DEB43E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Rectangle 3">
            <a:extLst>
              <a:ext uri="{FF2B5EF4-FFF2-40B4-BE49-F238E27FC236}">
                <a16:creationId xmlns:a16="http://schemas.microsoft.com/office/drawing/2014/main" id="{E188E473-B61D-ED4B-BBAE-BFBF1177BF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6">
            <a:extLst>
              <a:ext uri="{FF2B5EF4-FFF2-40B4-BE49-F238E27FC236}">
                <a16:creationId xmlns:a16="http://schemas.microsoft.com/office/drawing/2014/main" id="{FEE2409E-25E6-8C44-B860-2DEBA936640B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>
                <a:latin typeface="Arial" panose="020B0604020202020204" pitchFamily="34" charset="0"/>
              </a:rPr>
              <a:t>Introduction to Accelerators</a:t>
            </a:r>
          </a:p>
        </p:txBody>
      </p:sp>
      <p:sp>
        <p:nvSpPr>
          <p:cNvPr id="54274" name="Rectangle 2">
            <a:extLst>
              <a:ext uri="{FF2B5EF4-FFF2-40B4-BE49-F238E27FC236}">
                <a16:creationId xmlns:a16="http://schemas.microsoft.com/office/drawing/2014/main" id="{2BE8CE20-FD26-BD4B-B4B2-50165478DC2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Rectangle 3">
            <a:extLst>
              <a:ext uri="{FF2B5EF4-FFF2-40B4-BE49-F238E27FC236}">
                <a16:creationId xmlns:a16="http://schemas.microsoft.com/office/drawing/2014/main" id="{A973BA76-9428-3341-BAA4-699FA68766A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6">
            <a:extLst>
              <a:ext uri="{FF2B5EF4-FFF2-40B4-BE49-F238E27FC236}">
                <a16:creationId xmlns:a16="http://schemas.microsoft.com/office/drawing/2014/main" id="{0534ADB5-8E0B-DB4F-A6D0-BB5189D7A72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>
                <a:latin typeface="Arial" panose="020B0604020202020204" pitchFamily="34" charset="0"/>
              </a:rPr>
              <a:t>Introduction to Accelerators</a:t>
            </a:r>
          </a:p>
        </p:txBody>
      </p:sp>
      <p:sp>
        <p:nvSpPr>
          <p:cNvPr id="57346" name="Rectangle 2">
            <a:extLst>
              <a:ext uri="{FF2B5EF4-FFF2-40B4-BE49-F238E27FC236}">
                <a16:creationId xmlns:a16="http://schemas.microsoft.com/office/drawing/2014/main" id="{4C0EFD83-966D-564C-9DE0-8313F3076B4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Rectangle 3">
            <a:extLst>
              <a:ext uri="{FF2B5EF4-FFF2-40B4-BE49-F238E27FC236}">
                <a16:creationId xmlns:a16="http://schemas.microsoft.com/office/drawing/2014/main" id="{D28B17CE-993F-AD4E-BD38-34E140403F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6">
            <a:extLst>
              <a:ext uri="{FF2B5EF4-FFF2-40B4-BE49-F238E27FC236}">
                <a16:creationId xmlns:a16="http://schemas.microsoft.com/office/drawing/2014/main" id="{46D1505F-EF5A-4142-8675-0B386C72F561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>
                <a:latin typeface="Arial" panose="020B0604020202020204" pitchFamily="34" charset="0"/>
              </a:rPr>
              <a:t>Introduction to Accelerators</a:t>
            </a:r>
          </a:p>
        </p:txBody>
      </p:sp>
      <p:sp>
        <p:nvSpPr>
          <p:cNvPr id="59394" name="Rectangle 2">
            <a:extLst>
              <a:ext uri="{FF2B5EF4-FFF2-40B4-BE49-F238E27FC236}">
                <a16:creationId xmlns:a16="http://schemas.microsoft.com/office/drawing/2014/main" id="{420D6492-2AD8-2441-9EAF-4898D981039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Rectangle 3">
            <a:extLst>
              <a:ext uri="{FF2B5EF4-FFF2-40B4-BE49-F238E27FC236}">
                <a16:creationId xmlns:a16="http://schemas.microsoft.com/office/drawing/2014/main" id="{BD7D0560-65F2-4942-A195-6343E47677E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>
            <a:extLst>
              <a:ext uri="{FF2B5EF4-FFF2-40B4-BE49-F238E27FC236}">
                <a16:creationId xmlns:a16="http://schemas.microsoft.com/office/drawing/2014/main" id="{AC2D471A-E4D3-574F-9599-F53FFF10829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2" name="Notes Placeholder 2">
            <a:extLst>
              <a:ext uri="{FF2B5EF4-FFF2-40B4-BE49-F238E27FC236}">
                <a16:creationId xmlns:a16="http://schemas.microsoft.com/office/drawing/2014/main" id="{FBFFA11D-B809-654F-8B8F-59DAC16A00D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>
              <a:ea typeface="ＭＳ Ｐゴシック" panose="020B0600070205080204" pitchFamily="34" charset="-128"/>
            </a:endParaRPr>
          </a:p>
        </p:txBody>
      </p:sp>
      <p:sp>
        <p:nvSpPr>
          <p:cNvPr id="20483" name="Footer Placeholder 3">
            <a:extLst>
              <a:ext uri="{FF2B5EF4-FFF2-40B4-BE49-F238E27FC236}">
                <a16:creationId xmlns:a16="http://schemas.microsoft.com/office/drawing/2014/main" id="{9F7B8485-032F-EE4E-88A5-90B71FEBF52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>
                <a:latin typeface="Arial" panose="020B0604020202020204" pitchFamily="34" charset="0"/>
              </a:rPr>
              <a:t>Introduction to Accelerators</a:t>
            </a:r>
          </a:p>
        </p:txBody>
      </p:sp>
      <p:sp>
        <p:nvSpPr>
          <p:cNvPr id="20484" name="Slide Number Placeholder 4">
            <a:extLst>
              <a:ext uri="{FF2B5EF4-FFF2-40B4-BE49-F238E27FC236}">
                <a16:creationId xmlns:a16="http://schemas.microsoft.com/office/drawing/2014/main" id="{271870BA-CFC1-6C40-B673-3F855100A2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AEEAC61-62F2-804B-B39B-6489420E6636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6">
            <a:extLst>
              <a:ext uri="{FF2B5EF4-FFF2-40B4-BE49-F238E27FC236}">
                <a16:creationId xmlns:a16="http://schemas.microsoft.com/office/drawing/2014/main" id="{98F47F71-E058-A342-BE07-01C0E51D107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>
                <a:latin typeface="Arial" panose="020B0604020202020204" pitchFamily="34" charset="0"/>
              </a:rPr>
              <a:t>Introduction to Accelerators</a:t>
            </a:r>
          </a:p>
        </p:txBody>
      </p:sp>
      <p:sp>
        <p:nvSpPr>
          <p:cNvPr id="61442" name="Rectangle 2">
            <a:extLst>
              <a:ext uri="{FF2B5EF4-FFF2-40B4-BE49-F238E27FC236}">
                <a16:creationId xmlns:a16="http://schemas.microsoft.com/office/drawing/2014/main" id="{67C41E93-F5FA-DF42-840F-4371CC686B7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Rectangle 3">
            <a:extLst>
              <a:ext uri="{FF2B5EF4-FFF2-40B4-BE49-F238E27FC236}">
                <a16:creationId xmlns:a16="http://schemas.microsoft.com/office/drawing/2014/main" id="{93A0EE3D-467A-6E43-A24E-4CA32A60B1B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6">
            <a:extLst>
              <a:ext uri="{FF2B5EF4-FFF2-40B4-BE49-F238E27FC236}">
                <a16:creationId xmlns:a16="http://schemas.microsoft.com/office/drawing/2014/main" id="{F3C4D702-F477-A241-A915-EDAD68A0C0D4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>
                <a:latin typeface="Arial" panose="020B0604020202020204" pitchFamily="34" charset="0"/>
              </a:rPr>
              <a:t>Introduction to Accelerators</a:t>
            </a:r>
          </a:p>
        </p:txBody>
      </p:sp>
      <p:sp>
        <p:nvSpPr>
          <p:cNvPr id="63490" name="Rectangle 2">
            <a:extLst>
              <a:ext uri="{FF2B5EF4-FFF2-40B4-BE49-F238E27FC236}">
                <a16:creationId xmlns:a16="http://schemas.microsoft.com/office/drawing/2014/main" id="{0D8CCF52-282C-4748-B251-A5E64614179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Rectangle 3">
            <a:extLst>
              <a:ext uri="{FF2B5EF4-FFF2-40B4-BE49-F238E27FC236}">
                <a16:creationId xmlns:a16="http://schemas.microsoft.com/office/drawing/2014/main" id="{2818BA22-CDAC-F24B-8F15-C75494CA456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6">
            <a:extLst>
              <a:ext uri="{FF2B5EF4-FFF2-40B4-BE49-F238E27FC236}">
                <a16:creationId xmlns:a16="http://schemas.microsoft.com/office/drawing/2014/main" id="{6E26C959-E3B1-B34C-A871-52CC4090F301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>
                <a:latin typeface="Arial" panose="020B0604020202020204" pitchFamily="34" charset="0"/>
              </a:rPr>
              <a:t>Introduction to Accelerators</a:t>
            </a:r>
          </a:p>
        </p:txBody>
      </p:sp>
      <p:sp>
        <p:nvSpPr>
          <p:cNvPr id="65538" name="Rectangle 2">
            <a:extLst>
              <a:ext uri="{FF2B5EF4-FFF2-40B4-BE49-F238E27FC236}">
                <a16:creationId xmlns:a16="http://schemas.microsoft.com/office/drawing/2014/main" id="{4C14E73B-B678-714C-9F50-538E13BB3E0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Rectangle 3">
            <a:extLst>
              <a:ext uri="{FF2B5EF4-FFF2-40B4-BE49-F238E27FC236}">
                <a16:creationId xmlns:a16="http://schemas.microsoft.com/office/drawing/2014/main" id="{3A936303-20B5-B944-B8B0-37C0ECA349E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6">
            <a:extLst>
              <a:ext uri="{FF2B5EF4-FFF2-40B4-BE49-F238E27FC236}">
                <a16:creationId xmlns:a16="http://schemas.microsoft.com/office/drawing/2014/main" id="{E4C0E054-FDFD-BE49-949D-A545C6B6F8C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>
                <a:latin typeface="Arial" panose="020B0604020202020204" pitchFamily="34" charset="0"/>
              </a:rPr>
              <a:t>Introduction to Accelerators</a:t>
            </a:r>
          </a:p>
        </p:txBody>
      </p:sp>
      <p:sp>
        <p:nvSpPr>
          <p:cNvPr id="67586" name="Rectangle 2">
            <a:extLst>
              <a:ext uri="{FF2B5EF4-FFF2-40B4-BE49-F238E27FC236}">
                <a16:creationId xmlns:a16="http://schemas.microsoft.com/office/drawing/2014/main" id="{07BD3B4B-8064-F546-9AF9-0CDBC4E705C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Rectangle 3">
            <a:extLst>
              <a:ext uri="{FF2B5EF4-FFF2-40B4-BE49-F238E27FC236}">
                <a16:creationId xmlns:a16="http://schemas.microsoft.com/office/drawing/2014/main" id="{6C4D5528-DC15-7948-90C8-14AC6D431E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6">
            <a:extLst>
              <a:ext uri="{FF2B5EF4-FFF2-40B4-BE49-F238E27FC236}">
                <a16:creationId xmlns:a16="http://schemas.microsoft.com/office/drawing/2014/main" id="{59B5D73B-6213-AC46-8082-97DCCB5816A3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>
                <a:latin typeface="Arial" panose="020B0604020202020204" pitchFamily="34" charset="0"/>
              </a:rPr>
              <a:t>Introduction to Accelerators</a:t>
            </a:r>
          </a:p>
        </p:txBody>
      </p:sp>
      <p:sp>
        <p:nvSpPr>
          <p:cNvPr id="69634" name="Rectangle 2">
            <a:extLst>
              <a:ext uri="{FF2B5EF4-FFF2-40B4-BE49-F238E27FC236}">
                <a16:creationId xmlns:a16="http://schemas.microsoft.com/office/drawing/2014/main" id="{40D9B188-5E57-FC42-8919-98DBCF3CE5B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Rectangle 3">
            <a:extLst>
              <a:ext uri="{FF2B5EF4-FFF2-40B4-BE49-F238E27FC236}">
                <a16:creationId xmlns:a16="http://schemas.microsoft.com/office/drawing/2014/main" id="{5FD4C823-1822-A14C-BFC5-6591FD69B6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6">
            <a:extLst>
              <a:ext uri="{FF2B5EF4-FFF2-40B4-BE49-F238E27FC236}">
                <a16:creationId xmlns:a16="http://schemas.microsoft.com/office/drawing/2014/main" id="{B06C42A6-54CE-1341-AF9E-C0DE586CB626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>
                <a:latin typeface="Arial" panose="020B0604020202020204" pitchFamily="34" charset="0"/>
              </a:rPr>
              <a:t>Introduction to Accelerators</a:t>
            </a:r>
          </a:p>
        </p:txBody>
      </p:sp>
      <p:sp>
        <p:nvSpPr>
          <p:cNvPr id="71682" name="Rectangle 2">
            <a:extLst>
              <a:ext uri="{FF2B5EF4-FFF2-40B4-BE49-F238E27FC236}">
                <a16:creationId xmlns:a16="http://schemas.microsoft.com/office/drawing/2014/main" id="{3589C2A8-86D1-EF43-BC1B-599B14DEAEA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Rectangle 3">
            <a:extLst>
              <a:ext uri="{FF2B5EF4-FFF2-40B4-BE49-F238E27FC236}">
                <a16:creationId xmlns:a16="http://schemas.microsoft.com/office/drawing/2014/main" id="{59963513-676F-2546-AB46-E53BD22E94D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Slide Image Placeholder 1">
            <a:extLst>
              <a:ext uri="{FF2B5EF4-FFF2-40B4-BE49-F238E27FC236}">
                <a16:creationId xmlns:a16="http://schemas.microsoft.com/office/drawing/2014/main" id="{55AAF63F-49BC-724E-98CB-20A0C69BB3A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0" name="Notes Placeholder 2">
            <a:extLst>
              <a:ext uri="{FF2B5EF4-FFF2-40B4-BE49-F238E27FC236}">
                <a16:creationId xmlns:a16="http://schemas.microsoft.com/office/drawing/2014/main" id="{7E14287B-7FD9-5342-9978-B01F2B32D83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>
              <a:ea typeface="ＭＳ Ｐゴシック" panose="020B0600070205080204" pitchFamily="34" charset="-128"/>
            </a:endParaRPr>
          </a:p>
        </p:txBody>
      </p:sp>
      <p:sp>
        <p:nvSpPr>
          <p:cNvPr id="73731" name="Slide Number Placeholder 3">
            <a:extLst>
              <a:ext uri="{FF2B5EF4-FFF2-40B4-BE49-F238E27FC236}">
                <a16:creationId xmlns:a16="http://schemas.microsoft.com/office/drawing/2014/main" id="{AF7519C7-FBCF-7846-A400-B64F9B2FC0C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A577C42-DAC4-B74F-9D9D-AF07BBD92A14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30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6">
            <a:extLst>
              <a:ext uri="{FF2B5EF4-FFF2-40B4-BE49-F238E27FC236}">
                <a16:creationId xmlns:a16="http://schemas.microsoft.com/office/drawing/2014/main" id="{82585F01-76A1-A24C-B56E-325D1DD34D88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>
                <a:latin typeface="Arial" panose="020B0604020202020204" pitchFamily="34" charset="0"/>
              </a:rPr>
              <a:t>Introduction to Accelerators</a:t>
            </a:r>
          </a:p>
        </p:txBody>
      </p:sp>
      <p:sp>
        <p:nvSpPr>
          <p:cNvPr id="75778" name="Rectangle 2">
            <a:extLst>
              <a:ext uri="{FF2B5EF4-FFF2-40B4-BE49-F238E27FC236}">
                <a16:creationId xmlns:a16="http://schemas.microsoft.com/office/drawing/2014/main" id="{825E7778-1392-FC4E-8606-3AC27F71F5F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Rectangle 3">
            <a:extLst>
              <a:ext uri="{FF2B5EF4-FFF2-40B4-BE49-F238E27FC236}">
                <a16:creationId xmlns:a16="http://schemas.microsoft.com/office/drawing/2014/main" id="{D4B1B2AF-888A-BC4E-B3C2-AB27780C34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Slide Image Placeholder 1">
            <a:extLst>
              <a:ext uri="{FF2B5EF4-FFF2-40B4-BE49-F238E27FC236}">
                <a16:creationId xmlns:a16="http://schemas.microsoft.com/office/drawing/2014/main" id="{5B1F6ED9-DC32-8549-B169-D475E5C0E86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6" name="Notes Placeholder 2">
            <a:extLst>
              <a:ext uri="{FF2B5EF4-FFF2-40B4-BE49-F238E27FC236}">
                <a16:creationId xmlns:a16="http://schemas.microsoft.com/office/drawing/2014/main" id="{DC83D462-6255-FE41-989E-3604B5BC9C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>
              <a:ea typeface="ＭＳ Ｐゴシック" panose="020B0600070205080204" pitchFamily="34" charset="-128"/>
            </a:endParaRPr>
          </a:p>
        </p:txBody>
      </p:sp>
      <p:sp>
        <p:nvSpPr>
          <p:cNvPr id="77827" name="Slide Number Placeholder 3">
            <a:extLst>
              <a:ext uri="{FF2B5EF4-FFF2-40B4-BE49-F238E27FC236}">
                <a16:creationId xmlns:a16="http://schemas.microsoft.com/office/drawing/2014/main" id="{BF9F3FDE-4E84-BF41-9292-D73284A1C00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967E9CC-A7F0-B84D-A152-83A794167B7A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32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Slide Image Placeholder 1">
            <a:extLst>
              <a:ext uri="{FF2B5EF4-FFF2-40B4-BE49-F238E27FC236}">
                <a16:creationId xmlns:a16="http://schemas.microsoft.com/office/drawing/2014/main" id="{16D8F35F-541E-2C47-9B6C-6A51210EF2B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4" name="Notes Placeholder 2">
            <a:extLst>
              <a:ext uri="{FF2B5EF4-FFF2-40B4-BE49-F238E27FC236}">
                <a16:creationId xmlns:a16="http://schemas.microsoft.com/office/drawing/2014/main" id="{C1AF04F3-D23D-1547-A88C-45ABAE57520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>
              <a:ea typeface="ＭＳ Ｐゴシック" panose="020B0600070205080204" pitchFamily="34" charset="-128"/>
            </a:endParaRPr>
          </a:p>
        </p:txBody>
      </p:sp>
      <p:sp>
        <p:nvSpPr>
          <p:cNvPr id="79875" name="Slide Number Placeholder 3">
            <a:extLst>
              <a:ext uri="{FF2B5EF4-FFF2-40B4-BE49-F238E27FC236}">
                <a16:creationId xmlns:a16="http://schemas.microsoft.com/office/drawing/2014/main" id="{94BC1102-C1DF-6C4B-99BB-1C7E81CD4D1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4EC7408-C937-3649-A69B-78C1AC4249B2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33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6">
            <a:extLst>
              <a:ext uri="{FF2B5EF4-FFF2-40B4-BE49-F238E27FC236}">
                <a16:creationId xmlns:a16="http://schemas.microsoft.com/office/drawing/2014/main" id="{CC4CE3E2-4B6B-7E41-9F46-D103DE3AD03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>
                <a:latin typeface="Arial" panose="020B0604020202020204" pitchFamily="34" charset="0"/>
              </a:rPr>
              <a:t>Introduction to Accelerators</a:t>
            </a:r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9F592242-F3C5-F345-B1FD-BB9B32BC9F6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A5E2C402-1A11-F442-9479-20ADD756BF6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6">
            <a:extLst>
              <a:ext uri="{FF2B5EF4-FFF2-40B4-BE49-F238E27FC236}">
                <a16:creationId xmlns:a16="http://schemas.microsoft.com/office/drawing/2014/main" id="{BE505838-43B1-3348-97F5-7CC7FB6E2939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>
                <a:latin typeface="Arial" panose="020B0604020202020204" pitchFamily="34" charset="0"/>
              </a:rPr>
              <a:t>Introduction to Accelerators</a:t>
            </a:r>
          </a:p>
        </p:txBody>
      </p:sp>
      <p:sp>
        <p:nvSpPr>
          <p:cNvPr id="91138" name="Rectangle 2">
            <a:extLst>
              <a:ext uri="{FF2B5EF4-FFF2-40B4-BE49-F238E27FC236}">
                <a16:creationId xmlns:a16="http://schemas.microsoft.com/office/drawing/2014/main" id="{3BA8C3E4-44EE-D54E-B472-E0410A3069F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Rectangle 3">
            <a:extLst>
              <a:ext uri="{FF2B5EF4-FFF2-40B4-BE49-F238E27FC236}">
                <a16:creationId xmlns:a16="http://schemas.microsoft.com/office/drawing/2014/main" id="{F04559E8-9883-354B-8B70-C1DDC66826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6">
            <a:extLst>
              <a:ext uri="{FF2B5EF4-FFF2-40B4-BE49-F238E27FC236}">
                <a16:creationId xmlns:a16="http://schemas.microsoft.com/office/drawing/2014/main" id="{3694468E-2C03-8C42-8D1A-6B93C3E9ADB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>
                <a:latin typeface="Arial" panose="020B0604020202020204" pitchFamily="34" charset="0"/>
              </a:rPr>
              <a:t>Introduction to Accelerators</a:t>
            </a:r>
          </a:p>
        </p:txBody>
      </p:sp>
      <p:sp>
        <p:nvSpPr>
          <p:cNvPr id="24578" name="Rectangle 2">
            <a:extLst>
              <a:ext uri="{FF2B5EF4-FFF2-40B4-BE49-F238E27FC236}">
                <a16:creationId xmlns:a16="http://schemas.microsoft.com/office/drawing/2014/main" id="{83CBE8F4-C82A-9B4B-AC94-87F9CB94238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5D643088-5F39-9040-BDF2-41FB66A836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6">
            <a:extLst>
              <a:ext uri="{FF2B5EF4-FFF2-40B4-BE49-F238E27FC236}">
                <a16:creationId xmlns:a16="http://schemas.microsoft.com/office/drawing/2014/main" id="{E96CEBC1-18BE-1247-B249-007A013D817B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>
                <a:latin typeface="Arial" panose="020B0604020202020204" pitchFamily="34" charset="0"/>
              </a:rPr>
              <a:t>Introduction to Accelerators</a:t>
            </a:r>
          </a:p>
        </p:txBody>
      </p:sp>
      <p:sp>
        <p:nvSpPr>
          <p:cNvPr id="26626" name="Rectangle 2">
            <a:extLst>
              <a:ext uri="{FF2B5EF4-FFF2-40B4-BE49-F238E27FC236}">
                <a16:creationId xmlns:a16="http://schemas.microsoft.com/office/drawing/2014/main" id="{00B868C0-B316-F242-A3D3-A2676174AC5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1B32EC19-E2C8-F04A-9D5A-56E5DEA3D99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6">
            <a:extLst>
              <a:ext uri="{FF2B5EF4-FFF2-40B4-BE49-F238E27FC236}">
                <a16:creationId xmlns:a16="http://schemas.microsoft.com/office/drawing/2014/main" id="{212FAF9A-AB31-634E-966F-B535D459AA4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>
                <a:latin typeface="Arial" panose="020B0604020202020204" pitchFamily="34" charset="0"/>
              </a:rPr>
              <a:t>Introduction to Accelerators</a:t>
            </a:r>
          </a:p>
        </p:txBody>
      </p:sp>
      <p:sp>
        <p:nvSpPr>
          <p:cNvPr id="30722" name="Rectangle 2">
            <a:extLst>
              <a:ext uri="{FF2B5EF4-FFF2-40B4-BE49-F238E27FC236}">
                <a16:creationId xmlns:a16="http://schemas.microsoft.com/office/drawing/2014/main" id="{EF481A99-9C74-D247-A55D-AFF2F5F52C3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08F299E3-918C-BC48-A822-941A658F761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6">
            <a:extLst>
              <a:ext uri="{FF2B5EF4-FFF2-40B4-BE49-F238E27FC236}">
                <a16:creationId xmlns:a16="http://schemas.microsoft.com/office/drawing/2014/main" id="{E03B8D2D-02BD-F74F-83C0-0120F2C6BC2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>
                <a:latin typeface="Arial" panose="020B0604020202020204" pitchFamily="34" charset="0"/>
              </a:rPr>
              <a:t>Introduction to Accelerators</a:t>
            </a:r>
          </a:p>
        </p:txBody>
      </p:sp>
      <p:sp>
        <p:nvSpPr>
          <p:cNvPr id="32770" name="Rectangle 2">
            <a:extLst>
              <a:ext uri="{FF2B5EF4-FFF2-40B4-BE49-F238E27FC236}">
                <a16:creationId xmlns:a16="http://schemas.microsoft.com/office/drawing/2014/main" id="{C4581CBB-34FF-604D-98F4-E3685EE50F4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522BBA4D-BB13-9D40-BC31-55889B58F1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6">
            <a:extLst>
              <a:ext uri="{FF2B5EF4-FFF2-40B4-BE49-F238E27FC236}">
                <a16:creationId xmlns:a16="http://schemas.microsoft.com/office/drawing/2014/main" id="{199AFEA4-7B22-9C4C-8802-80EFFD8CC6E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>
                <a:latin typeface="Arial" panose="020B0604020202020204" pitchFamily="34" charset="0"/>
              </a:rPr>
              <a:t>Introduction to Accelerators</a:t>
            </a:r>
          </a:p>
        </p:txBody>
      </p:sp>
      <p:sp>
        <p:nvSpPr>
          <p:cNvPr id="35842" name="Rectangle 2">
            <a:extLst>
              <a:ext uri="{FF2B5EF4-FFF2-40B4-BE49-F238E27FC236}">
                <a16:creationId xmlns:a16="http://schemas.microsoft.com/office/drawing/2014/main" id="{49875FAB-8868-F94F-805E-2A3C4E1E6A5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id="{6BFC4EED-83D1-6E4B-9CC8-DE6F8E41C3E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6">
            <a:extLst>
              <a:ext uri="{FF2B5EF4-FFF2-40B4-BE49-F238E27FC236}">
                <a16:creationId xmlns:a16="http://schemas.microsoft.com/office/drawing/2014/main" id="{A444A42D-31FA-294C-9E60-4E767EC18D1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>
                <a:latin typeface="Arial" panose="020B0604020202020204" pitchFamily="34" charset="0"/>
              </a:rPr>
              <a:t>Introduction to Accelerators</a:t>
            </a:r>
          </a:p>
        </p:txBody>
      </p:sp>
      <p:sp>
        <p:nvSpPr>
          <p:cNvPr id="37890" name="Rectangle 2">
            <a:extLst>
              <a:ext uri="{FF2B5EF4-FFF2-40B4-BE49-F238E27FC236}">
                <a16:creationId xmlns:a16="http://schemas.microsoft.com/office/drawing/2014/main" id="{E5E04B0A-B63A-3A41-BCDB-237B1AB506C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62EFF096-714A-A742-9067-9283927BCD5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EEE2EA16-FDE9-524D-8CF5-85DBD6F66A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B62FC4EB-54E2-0C40-941C-367CD5CFFADB}"/>
              </a:ext>
            </a:extLst>
          </p:cNvPr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4532B5E5-617B-9F47-A6E2-2FD22E1AA67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5/11/10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0FFF5CE8-7D27-2848-A823-B1EF4784E20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Lattice design with MAD-X</a:t>
            </a:r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9BB8699A-BE55-8349-B91B-EB4ADC86901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7FC66-977F-8248-A1B9-877D3E15F1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4026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844CF37-E857-2A43-8AC4-E9609128CBC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5/11/10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04ED9CD-D064-6C4E-85B5-875D72918AB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Lattice design with MAD-X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F1A5DF5-C5DA-5849-B32D-53BFE464CA2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238CF6-7470-7F4E-9623-E632542C9AF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0755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78828A5-37C0-1D48-B731-70962280D29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5/11/10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3A1A8C2-50A0-8E4D-830F-91788054684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Lattice design with MAD-X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121C493-6752-D74A-AFA3-8F1116CCD24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D6873C-C40F-CE46-98E0-1E5BDFD1725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98800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5F0AE39F-52D8-214A-9A47-F5244AB9885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5/11/10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CC16204-4B95-AF48-AE09-0CE1B9F68C2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Lattice design with MAD-X</a:t>
            </a: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C2FAA2B-1BC5-E747-A153-CD5E9EE1BA0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E5C78A-8635-0443-BA9C-A52AAAD0D8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45277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A5772C2A-B254-3E42-B965-8BB34315B91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5/11/10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BD8221CC-E875-614F-B2ED-CF0C65C1948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Lattice design with MAD-X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FB13FCC0-27DD-6740-B495-F03B3B19789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945C38-BBE1-B84F-B069-6DE2C5EF991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0185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CC5AA45-BD61-224A-BE2C-05D4A834F5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5/11/10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99337B6-9007-E046-88EE-11A105F9DDF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Lattice design with MAD-X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513A6CA-286D-3747-8E9D-677D5F43233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DA3D08-01B3-A249-92ED-B42CEBD3F8C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2010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CC61212-11B6-1040-A3F2-3745B8E14DC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5/11/10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43A88A5-620E-FE4B-8A94-E2DC1139E21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Lattice design with MAD-X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0F7933F-53F0-C24C-B813-2AD07368BB1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DD8831-7B5F-0848-989D-63E83213B9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3034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933FB25-2BDA-8A4D-8EFA-4FEAFD79EDF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5/11/10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ABB2E5-EFB2-4A4E-B35A-596691CD802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Lattice design with MAD-X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65BBE8F-C375-3849-9AE0-0EBE4ADC92E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8B4561-A38A-0140-B462-9C1B936073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7483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0B58F177-297C-3C49-8526-64AB87A6B6E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5/11/10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420C2944-3A75-9D40-BD3B-BB83975DC89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Lattice design with MAD-X</a:t>
            </a: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CEF25867-B1A4-3548-9038-E05A29461EF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D83ABF-EC13-6847-B8FA-CA97110D4E6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1833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760049FE-4AF8-F044-ADDB-E5F73805F85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5/11/10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C62DDD5E-1BB9-C140-A9CB-BC1EFC9556F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Lattice design with MAD-X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CCA7766A-E9C3-3549-A202-01A388FBB9C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F2D683-27FB-B147-82EC-58337FE8822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0286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B36F7BCE-9557-FE4F-9D0B-CA25F504A3B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5/11/10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E806CB74-66AE-F946-9906-259416A83E5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Lattice design with MAD-X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D2341F8F-3E9F-4941-9F17-B95938DCC3F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4EFABF-135D-6046-969E-7D7788EA95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0797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4131598-2D1B-CA45-9327-B9ED6048397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5/11/10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144E10-6BA6-5549-8E54-F85A6E0ECAE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Lattice design with MAD-X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6966D04-29F7-4E41-803C-7377693E078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D72469-1A02-EC44-BBEB-69DECF3D26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144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E651E17-B2D9-574E-838A-C7C134EB7E1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5/11/10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4E4236A-B439-C441-A445-960F8D6BD86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Lattice design with MAD-X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FB9A4CB-76D5-924A-BE75-79969118965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5C5BA0-B3F3-B14F-A704-23049C342F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731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5E18B61F-30B3-A548-8EFF-AB88416D5CB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79738A87-636E-CD43-BE19-95768091F82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A8286658-65E0-D848-AFC8-C244769B144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altLang="en-US"/>
              <a:t>5/11/10</a:t>
            </a:r>
          </a:p>
        </p:txBody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C4510F08-72A7-6547-908E-4BBD08CEA86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altLang="en-US"/>
              <a:t>Lattice design with MAD-X</a:t>
            </a:r>
          </a:p>
        </p:txBody>
      </p:sp>
      <p:sp>
        <p:nvSpPr>
          <p:cNvPr id="4102" name="Rectangle 6">
            <a:extLst>
              <a:ext uri="{FF2B5EF4-FFF2-40B4-BE49-F238E27FC236}">
                <a16:creationId xmlns:a16="http://schemas.microsoft.com/office/drawing/2014/main" id="{61089DB9-D5CA-A34A-AD23-BB1C4A67638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2DC573D5-84B2-F14E-9387-C5B2CC326D7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1" name="Freeform 7">
            <a:extLst>
              <a:ext uri="{FF2B5EF4-FFF2-40B4-BE49-F238E27FC236}">
                <a16:creationId xmlns:a16="http://schemas.microsoft.com/office/drawing/2014/main" id="{F0EB3E79-AC51-D94A-86C3-F49C625479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1032" name="Line 8">
            <a:extLst>
              <a:ext uri="{FF2B5EF4-FFF2-40B4-BE49-F238E27FC236}">
                <a16:creationId xmlns:a16="http://schemas.microsoft.com/office/drawing/2014/main" id="{3AF39BFE-060A-C048-951D-C5953C2397DA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15" r:id="rId1"/>
    <p:sldLayoutId id="2147484603" r:id="rId2"/>
    <p:sldLayoutId id="2147484604" r:id="rId3"/>
    <p:sldLayoutId id="2147484605" r:id="rId4"/>
    <p:sldLayoutId id="2147484606" r:id="rId5"/>
    <p:sldLayoutId id="2147484607" r:id="rId6"/>
    <p:sldLayoutId id="2147484608" r:id="rId7"/>
    <p:sldLayoutId id="2147484609" r:id="rId8"/>
    <p:sldLayoutId id="2147484610" r:id="rId9"/>
    <p:sldLayoutId id="2147484611" r:id="rId10"/>
    <p:sldLayoutId id="2147484612" r:id="rId11"/>
    <p:sldLayoutId id="2147484613" r:id="rId12"/>
    <p:sldLayoutId id="2147484614" r:id="rId13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e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20.emf"/><Relationship Id="rId4" Type="http://schemas.openxmlformats.org/officeDocument/2006/relationships/image" Target="../media/image17.emf"/><Relationship Id="rId9" Type="http://schemas.openxmlformats.org/officeDocument/2006/relationships/oleObject" Target="../embeddings/oleObject4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e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21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27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emf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9.bin"/><Relationship Id="rId10" Type="http://schemas.openxmlformats.org/officeDocument/2006/relationships/image" Target="../media/image26.emf"/><Relationship Id="rId4" Type="http://schemas.openxmlformats.org/officeDocument/2006/relationships/image" Target="../media/image24.emf"/><Relationship Id="rId9" Type="http://schemas.openxmlformats.org/officeDocument/2006/relationships/oleObject" Target="../embeddings/oleObject11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emf"/><Relationship Id="rId5" Type="http://schemas.openxmlformats.org/officeDocument/2006/relationships/oleObject" Target="../embeddings/oleObject14.bin"/><Relationship Id="rId10" Type="http://schemas.openxmlformats.org/officeDocument/2006/relationships/image" Target="../media/image31.emf"/><Relationship Id="rId4" Type="http://schemas.openxmlformats.org/officeDocument/2006/relationships/image" Target="../media/image28.emf"/><Relationship Id="rId9" Type="http://schemas.openxmlformats.org/officeDocument/2006/relationships/oleObject" Target="../embeddings/oleObject16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emf"/><Relationship Id="rId5" Type="http://schemas.openxmlformats.org/officeDocument/2006/relationships/oleObject" Target="../embeddings/oleObject18.bin"/><Relationship Id="rId10" Type="http://schemas.openxmlformats.org/officeDocument/2006/relationships/image" Target="../media/image35.emf"/><Relationship Id="rId4" Type="http://schemas.openxmlformats.org/officeDocument/2006/relationships/image" Target="../media/image32.emf"/><Relationship Id="rId9" Type="http://schemas.openxmlformats.org/officeDocument/2006/relationships/oleObject" Target="../embeddings/oleObject20.bin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emf"/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3.bin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e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26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C94BF459-B878-5347-B009-77CCA11A9F5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3400" y="533400"/>
            <a:ext cx="9144000" cy="17526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5000" dirty="0">
                <a:ea typeface="+mj-ea"/>
              </a:rPr>
              <a:t>Lecture 20</a:t>
            </a:r>
            <a:br>
              <a:rPr lang="en-US" sz="5000" dirty="0">
                <a:ea typeface="+mj-ea"/>
              </a:rPr>
            </a:br>
            <a:r>
              <a:rPr lang="en-US" sz="4000" dirty="0">
                <a:ea typeface="+mj-ea"/>
              </a:rPr>
              <a:t>Beams and Imperfections</a:t>
            </a:r>
          </a:p>
        </p:txBody>
      </p:sp>
      <p:sp>
        <p:nvSpPr>
          <p:cNvPr id="17410" name="Rectangle 3">
            <a:extLst>
              <a:ext uri="{FF2B5EF4-FFF2-40B4-BE49-F238E27FC236}">
                <a16:creationId xmlns:a16="http://schemas.microsoft.com/office/drawing/2014/main" id="{3B1721AD-20A4-1A44-8D12-5EFE156149E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90600" y="2514600"/>
            <a:ext cx="7239000" cy="3352800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en-US" altLang="en-US" sz="2000" dirty="0">
                <a:solidFill>
                  <a:srgbClr val="002060"/>
                </a:solidFill>
                <a:ea typeface="ＭＳ Ｐゴシック" panose="020B0600070205080204" pitchFamily="34" charset="-128"/>
              </a:rPr>
              <a:t>Professor Emmanuel </a:t>
            </a:r>
            <a:r>
              <a:rPr lang="en-US" altLang="en-US" sz="2000" dirty="0" err="1">
                <a:solidFill>
                  <a:srgbClr val="002060"/>
                </a:solidFill>
                <a:ea typeface="ＭＳ Ｐゴシック" panose="020B0600070205080204" pitchFamily="34" charset="-128"/>
              </a:rPr>
              <a:t>Tsesmelis</a:t>
            </a:r>
            <a:endParaRPr lang="en-US" altLang="en-US" sz="2000" dirty="0">
              <a:solidFill>
                <a:srgbClr val="002060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en-US" altLang="en-US" sz="2000" dirty="0">
                <a:solidFill>
                  <a:srgbClr val="002060"/>
                </a:solidFill>
                <a:ea typeface="ＭＳ Ｐゴシック" panose="020B0600070205080204" pitchFamily="34" charset="-128"/>
              </a:rPr>
              <a:t>Principal Physicist, CERN</a:t>
            </a: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en-US" altLang="en-US" sz="2000" dirty="0">
                <a:solidFill>
                  <a:srgbClr val="002060"/>
                </a:solidFill>
                <a:ea typeface="ＭＳ Ｐゴシック" panose="020B0600070205080204" pitchFamily="34" charset="-128"/>
              </a:rPr>
              <a:t>Visiting Professor, University of Oxford</a:t>
            </a:r>
          </a:p>
          <a:p>
            <a:pPr marL="0" indent="0" algn="ctr" eaLnBrk="1" hangingPunct="1">
              <a:buFont typeface="Wingdings" pitchFamily="2" charset="2"/>
              <a:buNone/>
            </a:pPr>
            <a:endParaRPr lang="de-CH" altLang="en-US" sz="2000" dirty="0">
              <a:solidFill>
                <a:srgbClr val="C00000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buFont typeface="Wingdings" pitchFamily="2" charset="2"/>
              <a:buNone/>
            </a:pPr>
            <a:endParaRPr lang="de-CH" altLang="en-US" sz="2000" dirty="0">
              <a:solidFill>
                <a:srgbClr val="C00000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de-CH" altLang="en-US" sz="2000" dirty="0">
                <a:ea typeface="ＭＳ Ｐゴシック" panose="020B0600070205080204" pitchFamily="34" charset="-128"/>
              </a:rPr>
              <a:t>Graduate </a:t>
            </a:r>
            <a:r>
              <a:rPr lang="de-CH" altLang="en-US" sz="2000" dirty="0" err="1">
                <a:ea typeface="ＭＳ Ｐゴシック" panose="020B0600070205080204" pitchFamily="34" charset="-128"/>
              </a:rPr>
              <a:t>Accelerator</a:t>
            </a:r>
            <a:r>
              <a:rPr lang="de-CH" altLang="en-US" sz="2000" dirty="0">
                <a:ea typeface="ＭＳ Ｐゴシック" panose="020B0600070205080204" pitchFamily="34" charset="-128"/>
              </a:rPr>
              <a:t> </a:t>
            </a:r>
            <a:r>
              <a:rPr lang="de-CH" altLang="en-US" sz="2000" dirty="0" err="1">
                <a:ea typeface="ＭＳ Ｐゴシック" panose="020B0600070205080204" pitchFamily="34" charset="-128"/>
              </a:rPr>
              <a:t>Physics</a:t>
            </a:r>
            <a:r>
              <a:rPr lang="de-CH" altLang="en-US" sz="2000" dirty="0">
                <a:ea typeface="ＭＳ Ｐゴシック" panose="020B0600070205080204" pitchFamily="34" charset="-128"/>
              </a:rPr>
              <a:t> Course</a:t>
            </a: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de-CH" altLang="en-US" sz="2000" dirty="0">
                <a:ea typeface="ＭＳ Ｐゴシック" panose="020B0600070205080204" pitchFamily="34" charset="-128"/>
              </a:rPr>
              <a:t> John Adams Institute </a:t>
            </a:r>
            <a:r>
              <a:rPr lang="de-CH" altLang="en-US" sz="2000" dirty="0" err="1">
                <a:ea typeface="ＭＳ Ｐゴシック" panose="020B0600070205080204" pitchFamily="34" charset="-128"/>
              </a:rPr>
              <a:t>for</a:t>
            </a:r>
            <a:r>
              <a:rPr lang="de-CH" altLang="en-US" sz="2000" dirty="0">
                <a:ea typeface="ＭＳ Ｐゴシック" panose="020B0600070205080204" pitchFamily="34" charset="-128"/>
              </a:rPr>
              <a:t> </a:t>
            </a:r>
            <a:r>
              <a:rPr lang="de-CH" altLang="en-US" sz="2000" dirty="0" err="1">
                <a:ea typeface="ＭＳ Ｐゴシック" panose="020B0600070205080204" pitchFamily="34" charset="-128"/>
              </a:rPr>
              <a:t>Accelerator</a:t>
            </a:r>
            <a:r>
              <a:rPr lang="de-CH" altLang="en-US" sz="2000" dirty="0">
                <a:ea typeface="ＭＳ Ｐゴシック" panose="020B0600070205080204" pitchFamily="34" charset="-128"/>
              </a:rPr>
              <a:t> Science</a:t>
            </a: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de-CH" altLang="en-US" sz="2000" dirty="0">
                <a:ea typeface="ＭＳ Ｐゴシック" panose="020B0600070205080204" pitchFamily="34" charset="-128"/>
              </a:rPr>
              <a:t> 27 November 2024</a:t>
            </a:r>
          </a:p>
          <a:p>
            <a:pPr marL="0" indent="0" algn="ctr" eaLnBrk="1" hangingPunct="1">
              <a:buFont typeface="Wingdings" pitchFamily="2" charset="2"/>
              <a:buNone/>
            </a:pPr>
            <a:endParaRPr lang="en-US" altLang="en-US" sz="2000" dirty="0">
              <a:solidFill>
                <a:srgbClr val="C00000"/>
              </a:solidFill>
              <a:ea typeface="ＭＳ Ｐゴシック" panose="020B0600070205080204" pitchFamily="34" charset="-128"/>
            </a:endParaRPr>
          </a:p>
        </p:txBody>
      </p:sp>
      <p:pic>
        <p:nvPicPr>
          <p:cNvPr id="17411" name="Picture 3">
            <a:extLst>
              <a:ext uri="{FF2B5EF4-FFF2-40B4-BE49-F238E27FC236}">
                <a16:creationId xmlns:a16="http://schemas.microsoft.com/office/drawing/2014/main" id="{D973193A-DE28-1C42-B2A7-CFD340E04B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9463" y="5549900"/>
            <a:ext cx="555625" cy="633413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4">
            <a:extLst>
              <a:ext uri="{FF2B5EF4-FFF2-40B4-BE49-F238E27FC236}">
                <a16:creationId xmlns:a16="http://schemas.microsoft.com/office/drawing/2014/main" id="{3DB10454-B3C2-9C49-90C6-428F770322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5549900"/>
            <a:ext cx="1525588" cy="615950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5">
            <a:extLst>
              <a:ext uri="{FF2B5EF4-FFF2-40B4-BE49-F238E27FC236}">
                <a16:creationId xmlns:a16="http://schemas.microsoft.com/office/drawing/2014/main" id="{CCDE33DF-B4EB-164E-8381-3FC26D3DFC3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7675" y="5499100"/>
            <a:ext cx="677863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>
            <a:extLst>
              <a:ext uri="{FF2B5EF4-FFF2-40B4-BE49-F238E27FC236}">
                <a16:creationId xmlns:a16="http://schemas.microsoft.com/office/drawing/2014/main" id="{48520DED-839A-2C45-B18E-9E2C5BABCF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Machine Imperfections</a:t>
            </a:r>
          </a:p>
        </p:txBody>
      </p:sp>
      <p:sp>
        <p:nvSpPr>
          <p:cNvPr id="33794" name="Content Placeholder 2">
            <a:extLst>
              <a:ext uri="{FF2B5EF4-FFF2-40B4-BE49-F238E27FC236}">
                <a16:creationId xmlns:a16="http://schemas.microsoft.com/office/drawing/2014/main" id="{FAF34BB7-C325-3548-B61A-BD4D27FA7B3E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Various imperfections in the beamline will alter the tune in a periodic machine.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One way to visualize the influence of these imperfections is by looking at what happens in the normalised phase space plot.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Number Placeholder 5">
            <a:extLst>
              <a:ext uri="{FF2B5EF4-FFF2-40B4-BE49-F238E27FC236}">
                <a16:creationId xmlns:a16="http://schemas.microsoft.com/office/drawing/2014/main" id="{94F96BD8-05F7-0C44-910D-15AE4DD27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57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fld id="{C8E36AA7-B143-474C-9A7B-29D6C32EA0AA}" type="slidenum">
              <a:rPr lang="en-US" altLang="en-US" sz="1200" smtClean="0">
                <a:latin typeface="Garamond" panose="02020404030301010803" pitchFamily="18" charset="0"/>
              </a:rPr>
              <a:pPr algn="l"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n-US" altLang="en-US" sz="1200">
              <a:latin typeface="Garamond" panose="02020404030301010803" pitchFamily="18" charset="0"/>
            </a:endParaRPr>
          </a:p>
        </p:txBody>
      </p:sp>
      <p:sp>
        <p:nvSpPr>
          <p:cNvPr id="227330" name="Rectangle 2">
            <a:extLst>
              <a:ext uri="{FF2B5EF4-FFF2-40B4-BE49-F238E27FC236}">
                <a16:creationId xmlns:a16="http://schemas.microsoft.com/office/drawing/2014/main" id="{64322E9A-CE00-5643-B37A-0A971B54DC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5338" y="4465638"/>
            <a:ext cx="80502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ü"/>
            </a:pPr>
            <a:r>
              <a:rPr lang="en-US" altLang="en-US" sz="2000"/>
              <a:t>For </a:t>
            </a:r>
            <a:r>
              <a:rPr lang="en-US" altLang="en-US" sz="2000" b="1" u="sng">
                <a:solidFill>
                  <a:schemeClr val="bg2"/>
                </a:solidFill>
              </a:rPr>
              <a:t>Q = 2.00</a:t>
            </a:r>
            <a:r>
              <a:rPr lang="en-US" altLang="en-US" sz="2000"/>
              <a:t>: Oscillation induced by the </a:t>
            </a:r>
            <a:r>
              <a:rPr lang="en-US" altLang="en-US" sz="2000" b="1" u="sng">
                <a:solidFill>
                  <a:schemeClr val="bg2"/>
                </a:solidFill>
              </a:rPr>
              <a:t>dipole kick</a:t>
            </a:r>
            <a:r>
              <a:rPr lang="en-US" altLang="en-US" sz="2000"/>
              <a:t> grows on each turn and the particle is lost (</a:t>
            </a:r>
            <a:r>
              <a:rPr lang="en-US" altLang="en-US" sz="2000" b="1" u="sng">
                <a:solidFill>
                  <a:schemeClr val="bg2"/>
                </a:solidFill>
              </a:rPr>
              <a:t>1</a:t>
            </a:r>
            <a:r>
              <a:rPr lang="en-US" altLang="en-US" sz="2000" b="1" u="sng" baseline="30000">
                <a:solidFill>
                  <a:schemeClr val="bg2"/>
                </a:solidFill>
              </a:rPr>
              <a:t>st</a:t>
            </a:r>
            <a:r>
              <a:rPr lang="en-US" altLang="en-US" sz="2000" b="1" u="sng">
                <a:solidFill>
                  <a:schemeClr val="bg2"/>
                </a:solidFill>
              </a:rPr>
              <a:t> order resonance Q = 2</a:t>
            </a:r>
            <a:r>
              <a:rPr lang="en-US" altLang="en-US" sz="2000"/>
              <a:t>).</a:t>
            </a:r>
          </a:p>
        </p:txBody>
      </p:sp>
      <p:sp>
        <p:nvSpPr>
          <p:cNvPr id="18438" name="Rectangle 3">
            <a:extLst>
              <a:ext uri="{FF2B5EF4-FFF2-40B4-BE49-F238E27FC236}">
                <a16:creationId xmlns:a16="http://schemas.microsoft.com/office/drawing/2014/main" id="{6DF46692-9804-394F-B2BE-AF5BE519BEE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9900" y="190500"/>
            <a:ext cx="7993063" cy="7477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tx2">
                    <a:satMod val="130000"/>
                  </a:schemeClr>
                </a:solidFill>
                <a:ea typeface="+mj-ea"/>
                <a:cs typeface="+mj-cs"/>
              </a:rPr>
              <a:t>Dipole </a:t>
            </a:r>
            <a:r>
              <a:rPr lang="en-US" sz="2600">
                <a:solidFill>
                  <a:schemeClr val="tx2">
                    <a:satMod val="130000"/>
                  </a:schemeClr>
                </a:solidFill>
                <a:ea typeface="+mj-ea"/>
                <a:cs typeface="+mj-cs"/>
              </a:rPr>
              <a:t>(deflection independent of position)</a:t>
            </a:r>
          </a:p>
        </p:txBody>
      </p:sp>
      <p:sp>
        <p:nvSpPr>
          <p:cNvPr id="34820" name="Text Box 7">
            <a:extLst>
              <a:ext uri="{FF2B5EF4-FFF2-40B4-BE49-F238E27FC236}">
                <a16:creationId xmlns:a16="http://schemas.microsoft.com/office/drawing/2014/main" id="{5A815B2B-D472-A54B-AC64-8E574A465C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5925" y="1252538"/>
            <a:ext cx="5349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b="1">
                <a:latin typeface="Times New Roman" panose="02020603050405020304" pitchFamily="18" charset="0"/>
              </a:rPr>
              <a:t>y</a:t>
            </a:r>
            <a:r>
              <a:rPr lang="ja-JP" altLang="en-US" sz="2000" b="1">
                <a:latin typeface="Times New Roman" panose="02020603050405020304" pitchFamily="18" charset="0"/>
              </a:rPr>
              <a:t>’</a:t>
            </a:r>
            <a:r>
              <a:rPr lang="en-US" altLang="ja-JP" sz="2000" b="1">
                <a:latin typeface="Symbol" pitchFamily="2" charset="2"/>
              </a:rPr>
              <a:t>b</a:t>
            </a:r>
            <a:endParaRPr lang="en-US" altLang="en-US" sz="1800">
              <a:latin typeface="Times New Roman" panose="02020603050405020304" pitchFamily="18" charset="0"/>
            </a:endParaRPr>
          </a:p>
        </p:txBody>
      </p:sp>
      <p:grpSp>
        <p:nvGrpSpPr>
          <p:cNvPr id="34821" name="Group 37">
            <a:extLst>
              <a:ext uri="{FF2B5EF4-FFF2-40B4-BE49-F238E27FC236}">
                <a16:creationId xmlns:a16="http://schemas.microsoft.com/office/drawing/2014/main" id="{F488F7BC-BC22-A146-A21D-1242E386BED8}"/>
              </a:ext>
            </a:extLst>
          </p:cNvPr>
          <p:cNvGrpSpPr>
            <a:grpSpLocks/>
          </p:cNvGrpSpPr>
          <p:nvPr/>
        </p:nvGrpSpPr>
        <p:grpSpPr bwMode="auto">
          <a:xfrm>
            <a:off x="1030288" y="1320800"/>
            <a:ext cx="3770312" cy="3090863"/>
            <a:chOff x="649" y="1056"/>
            <a:chExt cx="2375" cy="1947"/>
          </a:xfrm>
        </p:grpSpPr>
        <p:pic>
          <p:nvPicPr>
            <p:cNvPr id="34840" name="Picture 6" descr="Graphic14">
              <a:extLst>
                <a:ext uri="{FF2B5EF4-FFF2-40B4-BE49-F238E27FC236}">
                  <a16:creationId xmlns:a16="http://schemas.microsoft.com/office/drawing/2014/main" id="{BFA3CF00-93EC-0F44-A775-A46A96A5E9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6" y="1056"/>
              <a:ext cx="2208" cy="1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841" name="Text Box 8">
              <a:extLst>
                <a:ext uri="{FF2B5EF4-FFF2-40B4-BE49-F238E27FC236}">
                  <a16:creationId xmlns:a16="http://schemas.microsoft.com/office/drawing/2014/main" id="{E424DAE7-8408-8F47-A117-27B074E1D2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74" y="2073"/>
              <a:ext cx="19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latin typeface="Times New Roman" panose="02020603050405020304" pitchFamily="18" charset="0"/>
                </a:rPr>
                <a:t>y</a:t>
              </a:r>
              <a:endParaRPr lang="en-US" altLang="en-US" sz="2000">
                <a:latin typeface="Times New Roman" panose="02020603050405020304" pitchFamily="18" charset="0"/>
              </a:endParaRPr>
            </a:p>
          </p:txBody>
        </p:sp>
        <p:sp>
          <p:nvSpPr>
            <p:cNvPr id="34842" name="Text Box 12">
              <a:extLst>
                <a:ext uri="{FF2B5EF4-FFF2-40B4-BE49-F238E27FC236}">
                  <a16:creationId xmlns:a16="http://schemas.microsoft.com/office/drawing/2014/main" id="{83F38346-B202-584E-812D-B00F031778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9" y="1228"/>
              <a:ext cx="80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b="1">
                  <a:latin typeface="Times New Roman" panose="02020603050405020304" pitchFamily="18" charset="0"/>
                </a:rPr>
                <a:t>Q = 2.00</a:t>
              </a:r>
              <a:endParaRPr lang="en-US" altLang="en-US" sz="1800">
                <a:latin typeface="Times New Roman" panose="02020603050405020304" pitchFamily="18" charset="0"/>
              </a:endParaRPr>
            </a:p>
          </p:txBody>
        </p:sp>
      </p:grpSp>
      <p:sp>
        <p:nvSpPr>
          <p:cNvPr id="34822" name="AutoShape 13">
            <a:extLst>
              <a:ext uri="{FF2B5EF4-FFF2-40B4-BE49-F238E27FC236}">
                <a16:creationId xmlns:a16="http://schemas.microsoft.com/office/drawing/2014/main" id="{95A735D6-2806-4646-89FE-3A7D09B65884}"/>
              </a:ext>
            </a:extLst>
          </p:cNvPr>
          <p:cNvSpPr>
            <a:spLocks/>
          </p:cNvSpPr>
          <p:nvPr/>
        </p:nvSpPr>
        <p:spPr bwMode="auto">
          <a:xfrm>
            <a:off x="4427538" y="1484313"/>
            <a:ext cx="822325" cy="315912"/>
          </a:xfrm>
          <a:prstGeom prst="borderCallout2">
            <a:avLst>
              <a:gd name="adj1" fmla="val 36181"/>
              <a:gd name="adj2" fmla="val -9269"/>
              <a:gd name="adj3" fmla="val 36181"/>
              <a:gd name="adj4" fmla="val -74130"/>
              <a:gd name="adj5" fmla="val 651759"/>
              <a:gd name="adj6" fmla="val -145944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Times New Roman" panose="02020603050405020304" pitchFamily="18" charset="0"/>
              </a:rPr>
              <a:t>1</a:t>
            </a:r>
            <a:r>
              <a:rPr lang="en-US" altLang="en-US" sz="1600" baseline="30000">
                <a:latin typeface="Times New Roman" panose="02020603050405020304" pitchFamily="18" charset="0"/>
              </a:rPr>
              <a:t>st</a:t>
            </a:r>
            <a:r>
              <a:rPr lang="en-US" altLang="en-US" sz="1600">
                <a:latin typeface="Times New Roman" panose="02020603050405020304" pitchFamily="18" charset="0"/>
              </a:rPr>
              <a:t> turn</a:t>
            </a:r>
          </a:p>
        </p:txBody>
      </p:sp>
      <p:sp>
        <p:nvSpPr>
          <p:cNvPr id="34823" name="AutoShape 14">
            <a:extLst>
              <a:ext uri="{FF2B5EF4-FFF2-40B4-BE49-F238E27FC236}">
                <a16:creationId xmlns:a16="http://schemas.microsoft.com/office/drawing/2014/main" id="{5B819CBD-9896-A44D-8788-3378ED017B7B}"/>
              </a:ext>
            </a:extLst>
          </p:cNvPr>
          <p:cNvSpPr>
            <a:spLocks/>
          </p:cNvSpPr>
          <p:nvPr/>
        </p:nvSpPr>
        <p:spPr bwMode="auto">
          <a:xfrm>
            <a:off x="4432300" y="2025650"/>
            <a:ext cx="820738" cy="315913"/>
          </a:xfrm>
          <a:prstGeom prst="borderCallout2">
            <a:avLst>
              <a:gd name="adj1" fmla="val 36181"/>
              <a:gd name="adj2" fmla="val -9282"/>
              <a:gd name="adj3" fmla="val 36181"/>
              <a:gd name="adj4" fmla="val -41394"/>
              <a:gd name="adj5" fmla="val 262310"/>
              <a:gd name="adj6" fmla="val -76981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Times New Roman" panose="02020603050405020304" pitchFamily="18" charset="0"/>
              </a:rPr>
              <a:t>2</a:t>
            </a:r>
            <a:r>
              <a:rPr lang="en-US" altLang="en-US" sz="1600" baseline="30000">
                <a:latin typeface="Times New Roman" panose="02020603050405020304" pitchFamily="18" charset="0"/>
              </a:rPr>
              <a:t>nd</a:t>
            </a:r>
            <a:r>
              <a:rPr lang="en-US" altLang="en-US" sz="1600">
                <a:latin typeface="Times New Roman" panose="02020603050405020304" pitchFamily="18" charset="0"/>
              </a:rPr>
              <a:t> turn</a:t>
            </a:r>
          </a:p>
        </p:txBody>
      </p:sp>
      <p:sp>
        <p:nvSpPr>
          <p:cNvPr id="34824" name="AutoShape 15">
            <a:extLst>
              <a:ext uri="{FF2B5EF4-FFF2-40B4-BE49-F238E27FC236}">
                <a16:creationId xmlns:a16="http://schemas.microsoft.com/office/drawing/2014/main" id="{8686EEB1-4F41-8A46-8394-49E48712A56F}"/>
              </a:ext>
            </a:extLst>
          </p:cNvPr>
          <p:cNvSpPr>
            <a:spLocks/>
          </p:cNvSpPr>
          <p:nvPr/>
        </p:nvSpPr>
        <p:spPr bwMode="auto">
          <a:xfrm>
            <a:off x="4445000" y="3367088"/>
            <a:ext cx="820738" cy="315912"/>
          </a:xfrm>
          <a:prstGeom prst="borderCallout2">
            <a:avLst>
              <a:gd name="adj1" fmla="val 36181"/>
              <a:gd name="adj2" fmla="val -9282"/>
              <a:gd name="adj3" fmla="val 36181"/>
              <a:gd name="adj4" fmla="val -75241"/>
              <a:gd name="adj5" fmla="val 268843"/>
              <a:gd name="adj6" fmla="val -148551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Times New Roman" panose="02020603050405020304" pitchFamily="18" charset="0"/>
              </a:rPr>
              <a:t>3</a:t>
            </a:r>
            <a:r>
              <a:rPr lang="en-US" altLang="en-US" sz="1600" baseline="30000">
                <a:latin typeface="Times New Roman" panose="02020603050405020304" pitchFamily="18" charset="0"/>
              </a:rPr>
              <a:t>rd</a:t>
            </a:r>
            <a:r>
              <a:rPr lang="en-US" altLang="en-US" sz="1600">
                <a:latin typeface="Times New Roman" panose="02020603050405020304" pitchFamily="18" charset="0"/>
              </a:rPr>
              <a:t> turn</a:t>
            </a:r>
          </a:p>
        </p:txBody>
      </p:sp>
      <p:grpSp>
        <p:nvGrpSpPr>
          <p:cNvPr id="3" name="Group 34">
            <a:extLst>
              <a:ext uri="{FF2B5EF4-FFF2-40B4-BE49-F238E27FC236}">
                <a16:creationId xmlns:a16="http://schemas.microsoft.com/office/drawing/2014/main" id="{E08A2DC7-3B76-CC48-B904-0A2983CA1704}"/>
              </a:ext>
            </a:extLst>
          </p:cNvPr>
          <p:cNvGrpSpPr>
            <a:grpSpLocks/>
          </p:cNvGrpSpPr>
          <p:nvPr/>
        </p:nvGrpSpPr>
        <p:grpSpPr bwMode="auto">
          <a:xfrm>
            <a:off x="5186363" y="1244600"/>
            <a:ext cx="3587750" cy="3155950"/>
            <a:chOff x="3267" y="1008"/>
            <a:chExt cx="2260" cy="1988"/>
          </a:xfrm>
        </p:grpSpPr>
        <p:pic>
          <p:nvPicPr>
            <p:cNvPr id="34827" name="Picture 17" descr="Graphic15">
              <a:extLst>
                <a:ext uri="{FF2B5EF4-FFF2-40B4-BE49-F238E27FC236}">
                  <a16:creationId xmlns:a16="http://schemas.microsoft.com/office/drawing/2014/main" id="{3538D542-25DD-1B40-8603-0860419F5C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7" y="1056"/>
              <a:ext cx="2256" cy="19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828" name="Text Box 18">
              <a:extLst>
                <a:ext uri="{FF2B5EF4-FFF2-40B4-BE49-F238E27FC236}">
                  <a16:creationId xmlns:a16="http://schemas.microsoft.com/office/drawing/2014/main" id="{6574896D-D504-C34F-977E-6216C0EEB2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71" y="1008"/>
              <a:ext cx="337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latin typeface="Times New Roman" panose="02020603050405020304" pitchFamily="18" charset="0"/>
                </a:rPr>
                <a:t>y</a:t>
              </a:r>
              <a:r>
                <a:rPr lang="ja-JP" altLang="en-US" sz="2000" b="1">
                  <a:latin typeface="Times New Roman" panose="02020603050405020304" pitchFamily="18" charset="0"/>
                </a:rPr>
                <a:t>’</a:t>
              </a:r>
              <a:r>
                <a:rPr lang="en-US" altLang="ja-JP" sz="2000" b="1">
                  <a:latin typeface="Symbol" pitchFamily="2" charset="2"/>
                </a:rPr>
                <a:t>b</a:t>
              </a:r>
              <a:endParaRPr lang="en-US" altLang="en-US" sz="1800" b="1">
                <a:latin typeface="Times New Roman" panose="02020603050405020304" pitchFamily="18" charset="0"/>
              </a:endParaRPr>
            </a:p>
          </p:txBody>
        </p:sp>
        <p:sp>
          <p:nvSpPr>
            <p:cNvPr id="34829" name="Text Box 19">
              <a:extLst>
                <a:ext uri="{FF2B5EF4-FFF2-40B4-BE49-F238E27FC236}">
                  <a16:creationId xmlns:a16="http://schemas.microsoft.com/office/drawing/2014/main" id="{28604BAF-00A6-7F44-8CA1-9239E03B48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31" y="2064"/>
              <a:ext cx="19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latin typeface="Times New Roman" panose="02020603050405020304" pitchFamily="18" charset="0"/>
                </a:rPr>
                <a:t>y</a:t>
              </a:r>
              <a:endParaRPr lang="en-US" altLang="en-US" sz="2000">
                <a:latin typeface="Times New Roman" panose="02020603050405020304" pitchFamily="18" charset="0"/>
              </a:endParaRPr>
            </a:p>
          </p:txBody>
        </p:sp>
        <p:sp>
          <p:nvSpPr>
            <p:cNvPr id="34830" name="Text Box 23">
              <a:extLst>
                <a:ext uri="{FF2B5EF4-FFF2-40B4-BE49-F238E27FC236}">
                  <a16:creationId xmlns:a16="http://schemas.microsoft.com/office/drawing/2014/main" id="{565D5434-7BD7-A94C-86F3-538D2223D6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16" y="1254"/>
              <a:ext cx="80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b="1">
                  <a:latin typeface="Times New Roman" panose="02020603050405020304" pitchFamily="18" charset="0"/>
                </a:rPr>
                <a:t>Q = 2.50</a:t>
              </a:r>
              <a:endParaRPr lang="en-US" altLang="en-US" sz="1800">
                <a:latin typeface="Times New Roman" panose="02020603050405020304" pitchFamily="18" charset="0"/>
              </a:endParaRPr>
            </a:p>
          </p:txBody>
        </p:sp>
        <p:grpSp>
          <p:nvGrpSpPr>
            <p:cNvPr id="34831" name="Group 27">
              <a:extLst>
                <a:ext uri="{FF2B5EF4-FFF2-40B4-BE49-F238E27FC236}">
                  <a16:creationId xmlns:a16="http://schemas.microsoft.com/office/drawing/2014/main" id="{71466846-C05F-AC4D-A734-D68A8E4D9F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57" y="1231"/>
              <a:ext cx="642" cy="484"/>
              <a:chOff x="3357" y="1231"/>
              <a:chExt cx="642" cy="484"/>
            </a:xfrm>
          </p:grpSpPr>
          <p:sp>
            <p:nvSpPr>
              <p:cNvPr id="34838" name="Line 25">
                <a:extLst>
                  <a:ext uri="{FF2B5EF4-FFF2-40B4-BE49-F238E27FC236}">
                    <a16:creationId xmlns:a16="http://schemas.microsoft.com/office/drawing/2014/main" id="{426CC861-0BB5-9C44-AAD7-3F3AB6E252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57" y="1231"/>
                <a:ext cx="33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34839" name="Line 26">
                <a:extLst>
                  <a:ext uri="{FF2B5EF4-FFF2-40B4-BE49-F238E27FC236}">
                    <a16:creationId xmlns:a16="http://schemas.microsoft.com/office/drawing/2014/main" id="{A4908093-3A65-5649-8FC7-B29E57EEF7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94" y="1231"/>
                <a:ext cx="305" cy="4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</p:grpSp>
        <p:grpSp>
          <p:nvGrpSpPr>
            <p:cNvPr id="34832" name="Group 30">
              <a:extLst>
                <a:ext uri="{FF2B5EF4-FFF2-40B4-BE49-F238E27FC236}">
                  <a16:creationId xmlns:a16="http://schemas.microsoft.com/office/drawing/2014/main" id="{FB4B6F17-43B5-0D44-B417-0B9780818A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63" y="1562"/>
              <a:ext cx="417" cy="126"/>
              <a:chOff x="3363" y="1562"/>
              <a:chExt cx="417" cy="126"/>
            </a:xfrm>
          </p:grpSpPr>
          <p:sp>
            <p:nvSpPr>
              <p:cNvPr id="34836" name="Line 28">
                <a:extLst>
                  <a:ext uri="{FF2B5EF4-FFF2-40B4-BE49-F238E27FC236}">
                    <a16:creationId xmlns:a16="http://schemas.microsoft.com/office/drawing/2014/main" id="{6E962E0E-EACF-9C4C-B562-83FEE59EA5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63" y="1562"/>
                <a:ext cx="25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34837" name="Line 29">
                <a:extLst>
                  <a:ext uri="{FF2B5EF4-FFF2-40B4-BE49-F238E27FC236}">
                    <a16:creationId xmlns:a16="http://schemas.microsoft.com/office/drawing/2014/main" id="{ACA0B0C2-2843-6C4E-A42E-1DE84D3821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22" y="1562"/>
                <a:ext cx="158" cy="1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</p:grpSp>
        <p:grpSp>
          <p:nvGrpSpPr>
            <p:cNvPr id="34833" name="Group 33">
              <a:extLst>
                <a:ext uri="{FF2B5EF4-FFF2-40B4-BE49-F238E27FC236}">
                  <a16:creationId xmlns:a16="http://schemas.microsoft.com/office/drawing/2014/main" id="{3203DB34-E394-694C-9EAF-593B69BE07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77" y="2244"/>
              <a:ext cx="456" cy="173"/>
              <a:chOff x="3377" y="2244"/>
              <a:chExt cx="456" cy="173"/>
            </a:xfrm>
          </p:grpSpPr>
          <p:sp>
            <p:nvSpPr>
              <p:cNvPr id="34834" name="Line 31">
                <a:extLst>
                  <a:ext uri="{FF2B5EF4-FFF2-40B4-BE49-F238E27FC236}">
                    <a16:creationId xmlns:a16="http://schemas.microsoft.com/office/drawing/2014/main" id="{C467B01D-603F-CE47-A85D-5131378E9C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77" y="2417"/>
                <a:ext cx="21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34835" name="Line 32">
                <a:extLst>
                  <a:ext uri="{FF2B5EF4-FFF2-40B4-BE49-F238E27FC236}">
                    <a16:creationId xmlns:a16="http://schemas.microsoft.com/office/drawing/2014/main" id="{DBDDE785-C5A1-3541-8508-991A45583D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8" y="2244"/>
                <a:ext cx="245" cy="1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</p:grpSp>
      </p:grpSp>
      <p:sp>
        <p:nvSpPr>
          <p:cNvPr id="227364" name="Rectangle 36">
            <a:extLst>
              <a:ext uri="{FF2B5EF4-FFF2-40B4-BE49-F238E27FC236}">
                <a16:creationId xmlns:a16="http://schemas.microsoft.com/office/drawing/2014/main" id="{DFD77FBB-0B80-F241-829B-10B631A135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575" y="5316538"/>
            <a:ext cx="78914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ü"/>
            </a:pPr>
            <a:r>
              <a:rPr lang="en-US" altLang="en-US" sz="2000"/>
              <a:t>For </a:t>
            </a:r>
            <a:r>
              <a:rPr lang="en-US" altLang="en-US" sz="2000" b="1" u="sng">
                <a:solidFill>
                  <a:schemeClr val="bg2"/>
                </a:solidFill>
              </a:rPr>
              <a:t>Q = 2.50</a:t>
            </a:r>
            <a:r>
              <a:rPr lang="en-US" altLang="en-US" sz="2000"/>
              <a:t>: Oscillation is cancelled out </a:t>
            </a:r>
            <a:r>
              <a:rPr lang="en-US" altLang="en-US" sz="2000" b="1" u="sng">
                <a:solidFill>
                  <a:schemeClr val="bg2"/>
                </a:solidFill>
              </a:rPr>
              <a:t>every second turn</a:t>
            </a:r>
            <a:r>
              <a:rPr lang="en-US" altLang="en-US" sz="2000"/>
              <a:t>, and therefore the particle </a:t>
            </a:r>
            <a:r>
              <a:rPr lang="en-US" altLang="en-US" sz="2000" b="1" u="sng">
                <a:solidFill>
                  <a:schemeClr val="bg2"/>
                </a:solidFill>
              </a:rPr>
              <a:t>motion is stable</a:t>
            </a:r>
            <a:r>
              <a:rPr lang="en-US" altLang="en-US" sz="2000"/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7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7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7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7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0" grpId="0" autoUpdateAnimBg="0"/>
      <p:bldP spid="227364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Number Placeholder 5">
            <a:extLst>
              <a:ext uri="{FF2B5EF4-FFF2-40B4-BE49-F238E27FC236}">
                <a16:creationId xmlns:a16="http://schemas.microsoft.com/office/drawing/2014/main" id="{9FAF2A15-FD86-3C43-B4D8-534B79CEA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57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fld id="{302E7401-BBCF-6843-9ADB-89829DECCE65}" type="slidenum">
              <a:rPr lang="en-US" altLang="en-US" sz="1200" smtClean="0">
                <a:latin typeface="Garamond" panose="02020404030301010803" pitchFamily="18" charset="0"/>
              </a:rPr>
              <a:pPr algn="l"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n-US" altLang="en-US" sz="1200">
              <a:latin typeface="Garamond" panose="02020404030301010803" pitchFamily="18" charset="0"/>
            </a:endParaRPr>
          </a:p>
        </p:txBody>
      </p:sp>
      <p:sp>
        <p:nvSpPr>
          <p:cNvPr id="229378" name="Rectangle 2">
            <a:extLst>
              <a:ext uri="{FF2B5EF4-FFF2-40B4-BE49-F238E27FC236}">
                <a16:creationId xmlns:a16="http://schemas.microsoft.com/office/drawing/2014/main" id="{70F30980-0308-124A-8EC7-92FEBB0012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5338" y="4465638"/>
            <a:ext cx="8050212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ü"/>
            </a:pPr>
            <a:r>
              <a:rPr lang="en-US" altLang="en-US" sz="2000"/>
              <a:t>For </a:t>
            </a:r>
            <a:r>
              <a:rPr lang="en-US" altLang="en-US" sz="2000" b="1" u="sng">
                <a:solidFill>
                  <a:schemeClr val="bg2"/>
                </a:solidFill>
              </a:rPr>
              <a:t>Q = 2.50</a:t>
            </a:r>
            <a:r>
              <a:rPr lang="en-US" altLang="en-US" sz="2000"/>
              <a:t>: Oscillation induced by the </a:t>
            </a:r>
            <a:r>
              <a:rPr lang="en-US" altLang="en-US" sz="2000" b="1" u="sng">
                <a:solidFill>
                  <a:schemeClr val="bg2"/>
                </a:solidFill>
              </a:rPr>
              <a:t>quadrupole kick</a:t>
            </a:r>
            <a:r>
              <a:rPr lang="en-US" altLang="en-US" sz="2000"/>
              <a:t> grows on each turn and the particle is lost </a:t>
            </a:r>
          </a:p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None/>
            </a:pPr>
            <a:r>
              <a:rPr lang="en-US" altLang="en-US" sz="2000"/>
              <a:t>			    </a:t>
            </a:r>
            <a:r>
              <a:rPr lang="en-US" altLang="en-US" sz="2000" b="1" u="sng">
                <a:solidFill>
                  <a:schemeClr val="bg2"/>
                </a:solidFill>
              </a:rPr>
              <a:t>(2</a:t>
            </a:r>
            <a:r>
              <a:rPr lang="en-US" altLang="en-US" sz="2000" b="1" u="sng" baseline="30000">
                <a:solidFill>
                  <a:schemeClr val="bg2"/>
                </a:solidFill>
              </a:rPr>
              <a:t>nd</a:t>
            </a:r>
            <a:r>
              <a:rPr lang="en-US" altLang="en-US" sz="2000" b="1" u="sng">
                <a:solidFill>
                  <a:schemeClr val="bg2"/>
                </a:solidFill>
              </a:rPr>
              <a:t> order resonance 2Q = 5)</a:t>
            </a:r>
          </a:p>
        </p:txBody>
      </p:sp>
      <p:sp>
        <p:nvSpPr>
          <p:cNvPr id="19462" name="Rectangle 3">
            <a:extLst>
              <a:ext uri="{FF2B5EF4-FFF2-40B4-BE49-F238E27FC236}">
                <a16:creationId xmlns:a16="http://schemas.microsoft.com/office/drawing/2014/main" id="{64C166C0-5241-0944-B6B7-853CF37374D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2438" y="153988"/>
            <a:ext cx="7993062" cy="7477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tx2">
                    <a:satMod val="130000"/>
                  </a:schemeClr>
                </a:solidFill>
                <a:ea typeface="+mj-ea"/>
                <a:cs typeface="+mj-cs"/>
              </a:rPr>
              <a:t>Quadrupole </a:t>
            </a:r>
            <a:r>
              <a:rPr lang="en-US" sz="2600">
                <a:solidFill>
                  <a:schemeClr val="tx2">
                    <a:satMod val="130000"/>
                  </a:schemeClr>
                </a:solidFill>
                <a:ea typeface="+mj-ea"/>
                <a:cs typeface="+mj-cs"/>
              </a:rPr>
              <a:t>(deflection </a:t>
            </a:r>
            <a:r>
              <a:rPr lang="en-US" sz="3000">
                <a:solidFill>
                  <a:schemeClr val="bg2"/>
                </a:solidFill>
                <a:ea typeface="+mj-ea"/>
                <a:cs typeface="+mj-cs"/>
                <a:sym typeface="Symbol" pitchFamily="18" charset="2"/>
              </a:rPr>
              <a:t></a:t>
            </a:r>
            <a:r>
              <a:rPr lang="en-US" sz="2600">
                <a:solidFill>
                  <a:schemeClr val="tx2">
                    <a:satMod val="130000"/>
                  </a:schemeClr>
                </a:solidFill>
                <a:ea typeface="+mj-ea"/>
                <a:cs typeface="+mj-cs"/>
              </a:rPr>
              <a:t> position)</a:t>
            </a:r>
          </a:p>
        </p:txBody>
      </p:sp>
      <p:sp>
        <p:nvSpPr>
          <p:cNvPr id="229403" name="Rectangle 27">
            <a:extLst>
              <a:ext uri="{FF2B5EF4-FFF2-40B4-BE49-F238E27FC236}">
                <a16:creationId xmlns:a16="http://schemas.microsoft.com/office/drawing/2014/main" id="{9CA03784-DC17-8549-99FD-9860F575E9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575" y="5549900"/>
            <a:ext cx="78914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ü"/>
            </a:pPr>
            <a:r>
              <a:rPr lang="en-US" altLang="en-US" sz="2000"/>
              <a:t>For </a:t>
            </a:r>
            <a:r>
              <a:rPr lang="en-US" altLang="en-US" sz="2000" b="1" u="sng">
                <a:solidFill>
                  <a:schemeClr val="bg2"/>
                </a:solidFill>
              </a:rPr>
              <a:t>Q = 2.33</a:t>
            </a:r>
            <a:r>
              <a:rPr lang="en-US" altLang="en-US" sz="2000"/>
              <a:t>: Oscillation is cancelled out </a:t>
            </a:r>
            <a:r>
              <a:rPr lang="en-US" altLang="en-US" sz="2000" b="1" u="sng">
                <a:solidFill>
                  <a:schemeClr val="bg2"/>
                </a:solidFill>
              </a:rPr>
              <a:t>every third turn</a:t>
            </a:r>
            <a:r>
              <a:rPr lang="en-US" altLang="en-US" sz="2000"/>
              <a:t>, and therefore the particle </a:t>
            </a:r>
            <a:r>
              <a:rPr lang="en-US" altLang="en-US" sz="2000" b="1" u="sng">
                <a:solidFill>
                  <a:schemeClr val="bg2"/>
                </a:solidFill>
              </a:rPr>
              <a:t>motion is stable</a:t>
            </a:r>
            <a:r>
              <a:rPr lang="en-US" altLang="en-US" sz="2000"/>
              <a:t>.</a:t>
            </a:r>
          </a:p>
        </p:txBody>
      </p:sp>
      <p:grpSp>
        <p:nvGrpSpPr>
          <p:cNvPr id="36869" name="Group 74">
            <a:extLst>
              <a:ext uri="{FF2B5EF4-FFF2-40B4-BE49-F238E27FC236}">
                <a16:creationId xmlns:a16="http://schemas.microsoft.com/office/drawing/2014/main" id="{613A6A3A-F245-E943-9F08-B4F3F6966F18}"/>
              </a:ext>
            </a:extLst>
          </p:cNvPr>
          <p:cNvGrpSpPr>
            <a:grpSpLocks/>
          </p:cNvGrpSpPr>
          <p:nvPr/>
        </p:nvGrpSpPr>
        <p:grpSpPr bwMode="auto">
          <a:xfrm>
            <a:off x="1035050" y="1263650"/>
            <a:ext cx="4286250" cy="3094038"/>
            <a:chOff x="652" y="992"/>
            <a:chExt cx="2700" cy="1949"/>
          </a:xfrm>
        </p:grpSpPr>
        <p:pic>
          <p:nvPicPr>
            <p:cNvPr id="36888" name="Picture 29" descr="Graphic16">
              <a:extLst>
                <a:ext uri="{FF2B5EF4-FFF2-40B4-BE49-F238E27FC236}">
                  <a16:creationId xmlns:a16="http://schemas.microsoft.com/office/drawing/2014/main" id="{1D1959C1-D45A-F44F-8A8C-2EB210A2B8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4" y="992"/>
              <a:ext cx="2105" cy="19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889" name="Text Box 30">
              <a:extLst>
                <a:ext uri="{FF2B5EF4-FFF2-40B4-BE49-F238E27FC236}">
                  <a16:creationId xmlns:a16="http://schemas.microsoft.com/office/drawing/2014/main" id="{89C90DF2-0367-324C-997D-5A5E126A79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2" y="1017"/>
              <a:ext cx="80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b="1">
                  <a:latin typeface="Times New Roman" panose="02020603050405020304" pitchFamily="18" charset="0"/>
                </a:rPr>
                <a:t>Q = 2.50</a:t>
              </a:r>
            </a:p>
          </p:txBody>
        </p:sp>
        <p:sp>
          <p:nvSpPr>
            <p:cNvPr id="36890" name="AutoShape 53">
              <a:extLst>
                <a:ext uri="{FF2B5EF4-FFF2-40B4-BE49-F238E27FC236}">
                  <a16:creationId xmlns:a16="http://schemas.microsoft.com/office/drawing/2014/main" id="{07367FFC-0995-5D4D-B862-EC30CDFFB0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4" y="1082"/>
              <a:ext cx="518" cy="199"/>
            </a:xfrm>
            <a:prstGeom prst="borderCallout2">
              <a:avLst>
                <a:gd name="adj1" fmla="val 36181"/>
                <a:gd name="adj2" fmla="val -9269"/>
                <a:gd name="adj3" fmla="val 36181"/>
                <a:gd name="adj4" fmla="val -91120"/>
                <a:gd name="adj5" fmla="val 226130"/>
                <a:gd name="adj6" fmla="val -181662"/>
              </a:avLst>
            </a:prstGeom>
            <a:solidFill>
              <a:srgbClr val="CC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>
                  <a:latin typeface="Times New Roman" panose="02020603050405020304" pitchFamily="18" charset="0"/>
                </a:rPr>
                <a:t>1</a:t>
              </a:r>
              <a:r>
                <a:rPr lang="en-US" altLang="en-US" sz="1600" baseline="30000">
                  <a:latin typeface="Times New Roman" panose="02020603050405020304" pitchFamily="18" charset="0"/>
                </a:rPr>
                <a:t>st</a:t>
              </a:r>
              <a:r>
                <a:rPr lang="en-US" altLang="en-US" sz="1600">
                  <a:latin typeface="Times New Roman" panose="02020603050405020304" pitchFamily="18" charset="0"/>
                </a:rPr>
                <a:t> turn</a:t>
              </a:r>
            </a:p>
          </p:txBody>
        </p:sp>
        <p:sp>
          <p:nvSpPr>
            <p:cNvPr id="36891" name="AutoShape 54">
              <a:extLst>
                <a:ext uri="{FF2B5EF4-FFF2-40B4-BE49-F238E27FC236}">
                  <a16:creationId xmlns:a16="http://schemas.microsoft.com/office/drawing/2014/main" id="{E7178DFC-F235-F345-B75F-16DE338CD97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0" y="1374"/>
              <a:ext cx="517" cy="199"/>
            </a:xfrm>
            <a:prstGeom prst="borderCallout2">
              <a:avLst>
                <a:gd name="adj1" fmla="val 36181"/>
                <a:gd name="adj2" fmla="val -9282"/>
                <a:gd name="adj3" fmla="val 36181"/>
                <a:gd name="adj4" fmla="val -54741"/>
                <a:gd name="adj5" fmla="val 145727"/>
                <a:gd name="adj6" fmla="val -105222"/>
              </a:avLst>
            </a:prstGeom>
            <a:solidFill>
              <a:srgbClr val="CC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>
                  <a:latin typeface="Times New Roman" panose="02020603050405020304" pitchFamily="18" charset="0"/>
                </a:rPr>
                <a:t>2</a:t>
              </a:r>
              <a:r>
                <a:rPr lang="en-US" altLang="en-US" sz="1600" baseline="30000">
                  <a:latin typeface="Times New Roman" panose="02020603050405020304" pitchFamily="18" charset="0"/>
                </a:rPr>
                <a:t>nd</a:t>
              </a:r>
              <a:r>
                <a:rPr lang="en-US" altLang="en-US" sz="1600">
                  <a:latin typeface="Times New Roman" panose="02020603050405020304" pitchFamily="18" charset="0"/>
                </a:rPr>
                <a:t> turn</a:t>
              </a:r>
            </a:p>
          </p:txBody>
        </p:sp>
        <p:sp>
          <p:nvSpPr>
            <p:cNvPr id="36892" name="AutoShape 55">
              <a:extLst>
                <a:ext uri="{FF2B5EF4-FFF2-40B4-BE49-F238E27FC236}">
                  <a16:creationId xmlns:a16="http://schemas.microsoft.com/office/drawing/2014/main" id="{9A1115A7-AAF1-9449-B388-1292169ED9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5" y="2023"/>
              <a:ext cx="517" cy="199"/>
            </a:xfrm>
            <a:prstGeom prst="borderCallout2">
              <a:avLst>
                <a:gd name="adj1" fmla="val 36181"/>
                <a:gd name="adj2" fmla="val -9282"/>
                <a:gd name="adj3" fmla="val 36181"/>
                <a:gd name="adj4" fmla="val -40037"/>
                <a:gd name="adj5" fmla="val -20602"/>
                <a:gd name="adj6" fmla="val -74273"/>
              </a:avLst>
            </a:prstGeom>
            <a:solidFill>
              <a:srgbClr val="CC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>
                  <a:latin typeface="Times New Roman" panose="02020603050405020304" pitchFamily="18" charset="0"/>
                </a:rPr>
                <a:t>3</a:t>
              </a:r>
              <a:r>
                <a:rPr lang="en-US" altLang="en-US" sz="1600" baseline="30000">
                  <a:latin typeface="Times New Roman" panose="02020603050405020304" pitchFamily="18" charset="0"/>
                </a:rPr>
                <a:t>rd</a:t>
              </a:r>
              <a:r>
                <a:rPr lang="en-US" altLang="en-US" sz="1600">
                  <a:latin typeface="Times New Roman" panose="02020603050405020304" pitchFamily="18" charset="0"/>
                </a:rPr>
                <a:t> turn</a:t>
              </a:r>
            </a:p>
          </p:txBody>
        </p:sp>
        <p:sp>
          <p:nvSpPr>
            <p:cNvPr id="36893" name="AutoShape 56">
              <a:extLst>
                <a:ext uri="{FF2B5EF4-FFF2-40B4-BE49-F238E27FC236}">
                  <a16:creationId xmlns:a16="http://schemas.microsoft.com/office/drawing/2014/main" id="{0F33699E-A388-DB4C-A6F7-8E661C84A1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2" y="2742"/>
              <a:ext cx="517" cy="199"/>
            </a:xfrm>
            <a:prstGeom prst="borderCallout2">
              <a:avLst>
                <a:gd name="adj1" fmla="val 36181"/>
                <a:gd name="adj2" fmla="val -9282"/>
                <a:gd name="adj3" fmla="val 36181"/>
                <a:gd name="adj4" fmla="val -79111"/>
                <a:gd name="adj5" fmla="val -17588"/>
                <a:gd name="adj6" fmla="val -156093"/>
              </a:avLst>
            </a:prstGeom>
            <a:solidFill>
              <a:srgbClr val="CC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>
                  <a:latin typeface="Times New Roman" panose="02020603050405020304" pitchFamily="18" charset="0"/>
                </a:rPr>
                <a:t>4</a:t>
              </a:r>
              <a:r>
                <a:rPr lang="en-US" altLang="en-US" sz="1600" baseline="30000">
                  <a:latin typeface="Times New Roman" panose="02020603050405020304" pitchFamily="18" charset="0"/>
                </a:rPr>
                <a:t>th</a:t>
              </a:r>
              <a:r>
                <a:rPr lang="en-US" altLang="en-US" sz="1600">
                  <a:latin typeface="Times New Roman" panose="02020603050405020304" pitchFamily="18" charset="0"/>
                </a:rPr>
                <a:t> turn</a:t>
              </a:r>
            </a:p>
          </p:txBody>
        </p:sp>
      </p:grpSp>
      <p:grpSp>
        <p:nvGrpSpPr>
          <p:cNvPr id="3" name="Group 73">
            <a:extLst>
              <a:ext uri="{FF2B5EF4-FFF2-40B4-BE49-F238E27FC236}">
                <a16:creationId xmlns:a16="http://schemas.microsoft.com/office/drawing/2014/main" id="{BB7B85FC-FB0A-7545-A7E1-5ABA9E0F75A9}"/>
              </a:ext>
            </a:extLst>
          </p:cNvPr>
          <p:cNvGrpSpPr>
            <a:grpSpLocks/>
          </p:cNvGrpSpPr>
          <p:nvPr/>
        </p:nvGrpSpPr>
        <p:grpSpPr bwMode="auto">
          <a:xfrm>
            <a:off x="5348288" y="1270000"/>
            <a:ext cx="3341687" cy="3092450"/>
            <a:chOff x="3369" y="1017"/>
            <a:chExt cx="2105" cy="1948"/>
          </a:xfrm>
        </p:grpSpPr>
        <p:sp>
          <p:nvSpPr>
            <p:cNvPr id="36871" name="Text Box 46">
              <a:extLst>
                <a:ext uri="{FF2B5EF4-FFF2-40B4-BE49-F238E27FC236}">
                  <a16:creationId xmlns:a16="http://schemas.microsoft.com/office/drawing/2014/main" id="{9E98B2D8-B3BE-9447-9689-9487E4D606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66" y="1068"/>
              <a:ext cx="80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b="1">
                  <a:latin typeface="Times New Roman" panose="02020603050405020304" pitchFamily="18" charset="0"/>
                </a:rPr>
                <a:t>Q = 2.33</a:t>
              </a:r>
            </a:p>
          </p:txBody>
        </p:sp>
        <p:pic>
          <p:nvPicPr>
            <p:cNvPr id="36872" name="Picture 47" descr="Graphic17">
              <a:extLst>
                <a:ext uri="{FF2B5EF4-FFF2-40B4-BE49-F238E27FC236}">
                  <a16:creationId xmlns:a16="http://schemas.microsoft.com/office/drawing/2014/main" id="{49B10294-3058-0A4E-905C-CA5D3C89E3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9" y="1017"/>
              <a:ext cx="2105" cy="19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873" name="Line 49">
              <a:extLst>
                <a:ext uri="{FF2B5EF4-FFF2-40B4-BE49-F238E27FC236}">
                  <a16:creationId xmlns:a16="http://schemas.microsoft.com/office/drawing/2014/main" id="{1C4841F0-23DA-4D4A-A8AC-8EBB3B5C1C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10" y="1388"/>
              <a:ext cx="0" cy="17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36874" name="Line 50">
              <a:extLst>
                <a:ext uri="{FF2B5EF4-FFF2-40B4-BE49-F238E27FC236}">
                  <a16:creationId xmlns:a16="http://schemas.microsoft.com/office/drawing/2014/main" id="{02B7CB67-202A-B944-B8FD-FF3CA38C08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09" y="2136"/>
              <a:ext cx="0" cy="38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36875" name="Line 51">
              <a:extLst>
                <a:ext uri="{FF2B5EF4-FFF2-40B4-BE49-F238E27FC236}">
                  <a16:creationId xmlns:a16="http://schemas.microsoft.com/office/drawing/2014/main" id="{EE1A3D05-793B-CE4A-A9BA-4DA2729525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66" y="2047"/>
              <a:ext cx="0" cy="28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grpSp>
          <p:nvGrpSpPr>
            <p:cNvPr id="36876" name="Group 72">
              <a:extLst>
                <a:ext uri="{FF2B5EF4-FFF2-40B4-BE49-F238E27FC236}">
                  <a16:creationId xmlns:a16="http://schemas.microsoft.com/office/drawing/2014/main" id="{3CF5A523-43F5-2241-920A-713A6AEC3DB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03" y="1159"/>
              <a:ext cx="1265" cy="510"/>
              <a:chOff x="3403" y="1159"/>
              <a:chExt cx="1265" cy="510"/>
            </a:xfrm>
          </p:grpSpPr>
          <p:sp>
            <p:nvSpPr>
              <p:cNvPr id="36886" name="Line 59">
                <a:extLst>
                  <a:ext uri="{FF2B5EF4-FFF2-40B4-BE49-F238E27FC236}">
                    <a16:creationId xmlns:a16="http://schemas.microsoft.com/office/drawing/2014/main" id="{F146C706-2E9F-C547-A510-187BD6FBB8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03" y="1159"/>
                <a:ext cx="29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36887" name="Line 60">
                <a:extLst>
                  <a:ext uri="{FF2B5EF4-FFF2-40B4-BE49-F238E27FC236}">
                    <a16:creationId xmlns:a16="http://schemas.microsoft.com/office/drawing/2014/main" id="{805B501F-B135-F34A-B31F-6B5CA9290B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08" y="1165"/>
                <a:ext cx="960" cy="50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</p:grpSp>
        <p:grpSp>
          <p:nvGrpSpPr>
            <p:cNvPr id="36877" name="Group 71">
              <a:extLst>
                <a:ext uri="{FF2B5EF4-FFF2-40B4-BE49-F238E27FC236}">
                  <a16:creationId xmlns:a16="http://schemas.microsoft.com/office/drawing/2014/main" id="{6E27BFD8-AFAB-B249-B9DA-E963525A84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83" y="1437"/>
              <a:ext cx="1219" cy="1072"/>
              <a:chOff x="3383" y="1437"/>
              <a:chExt cx="1219" cy="1072"/>
            </a:xfrm>
          </p:grpSpPr>
          <p:sp>
            <p:nvSpPr>
              <p:cNvPr id="36884" name="Line 62">
                <a:extLst>
                  <a:ext uri="{FF2B5EF4-FFF2-40B4-BE49-F238E27FC236}">
                    <a16:creationId xmlns:a16="http://schemas.microsoft.com/office/drawing/2014/main" id="{1455FD54-D4E6-E646-ABC6-A1ADFBF496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83" y="1437"/>
                <a:ext cx="27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36885" name="Line 63">
                <a:extLst>
                  <a:ext uri="{FF2B5EF4-FFF2-40B4-BE49-F238E27FC236}">
                    <a16:creationId xmlns:a16="http://schemas.microsoft.com/office/drawing/2014/main" id="{E065ACFC-163D-A84C-B6B1-CCAADEFFBB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55" y="1437"/>
                <a:ext cx="947" cy="10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</p:grpSp>
        <p:grpSp>
          <p:nvGrpSpPr>
            <p:cNvPr id="36878" name="Group 70">
              <a:extLst>
                <a:ext uri="{FF2B5EF4-FFF2-40B4-BE49-F238E27FC236}">
                  <a16:creationId xmlns:a16="http://schemas.microsoft.com/office/drawing/2014/main" id="{1CD4F341-340B-3C48-A462-30168E15B4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09" y="1827"/>
              <a:ext cx="457" cy="272"/>
              <a:chOff x="3390" y="1834"/>
              <a:chExt cx="457" cy="272"/>
            </a:xfrm>
          </p:grpSpPr>
          <p:sp>
            <p:nvSpPr>
              <p:cNvPr id="36882" name="Line 65">
                <a:extLst>
                  <a:ext uri="{FF2B5EF4-FFF2-40B4-BE49-F238E27FC236}">
                    <a16:creationId xmlns:a16="http://schemas.microsoft.com/office/drawing/2014/main" id="{445EFBDB-E636-F443-95E6-9C6573F172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90" y="2105"/>
                <a:ext cx="191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36883" name="Line 66">
                <a:extLst>
                  <a:ext uri="{FF2B5EF4-FFF2-40B4-BE49-F238E27FC236}">
                    <a16:creationId xmlns:a16="http://schemas.microsoft.com/office/drawing/2014/main" id="{BBD1602A-4126-754A-B2F0-A0FC1102FC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2" y="1834"/>
                <a:ext cx="265" cy="27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</p:grpSp>
        <p:grpSp>
          <p:nvGrpSpPr>
            <p:cNvPr id="36879" name="Group 69">
              <a:extLst>
                <a:ext uri="{FF2B5EF4-FFF2-40B4-BE49-F238E27FC236}">
                  <a16:creationId xmlns:a16="http://schemas.microsoft.com/office/drawing/2014/main" id="{08CFCADD-6D4F-C345-AE9E-0C09B3CD2A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6" y="2225"/>
              <a:ext cx="722" cy="576"/>
              <a:chOff x="3396" y="2225"/>
              <a:chExt cx="722" cy="576"/>
            </a:xfrm>
          </p:grpSpPr>
          <p:sp>
            <p:nvSpPr>
              <p:cNvPr id="36880" name="Line 67">
                <a:extLst>
                  <a:ext uri="{FF2B5EF4-FFF2-40B4-BE49-F238E27FC236}">
                    <a16:creationId xmlns:a16="http://schemas.microsoft.com/office/drawing/2014/main" id="{8A27E23A-B6C5-AF4F-B955-9A3CE08A12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96" y="2801"/>
                <a:ext cx="31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36881" name="Line 68">
                <a:extLst>
                  <a:ext uri="{FF2B5EF4-FFF2-40B4-BE49-F238E27FC236}">
                    <a16:creationId xmlns:a16="http://schemas.microsoft.com/office/drawing/2014/main" id="{750514EC-47C6-7341-8E1E-8398528735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721" y="2225"/>
                <a:ext cx="397" cy="5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9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9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94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94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78" grpId="0" autoUpdateAnimBg="0"/>
      <p:bldP spid="229403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Number Placeholder 5">
            <a:extLst>
              <a:ext uri="{FF2B5EF4-FFF2-40B4-BE49-F238E27FC236}">
                <a16:creationId xmlns:a16="http://schemas.microsoft.com/office/drawing/2014/main" id="{CD579DCD-ED8C-DE49-ADE7-711A00B1E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57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fld id="{9EE82279-D55A-834D-8099-8A89A240AAF6}" type="slidenum">
              <a:rPr lang="en-US" altLang="en-US" sz="1200" smtClean="0">
                <a:latin typeface="Garamond" panose="02020404030301010803" pitchFamily="18" charset="0"/>
              </a:rPr>
              <a:pPr algn="l"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n-US" altLang="en-US" sz="1200">
              <a:latin typeface="Garamond" panose="02020404030301010803" pitchFamily="18" charset="0"/>
            </a:endParaRPr>
          </a:p>
        </p:txBody>
      </p:sp>
      <p:sp>
        <p:nvSpPr>
          <p:cNvPr id="231426" name="Rectangle 2">
            <a:extLst>
              <a:ext uri="{FF2B5EF4-FFF2-40B4-BE49-F238E27FC236}">
                <a16:creationId xmlns:a16="http://schemas.microsoft.com/office/drawing/2014/main" id="{F19800CD-47EB-1E4C-8554-38F98CF780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5338" y="4432300"/>
            <a:ext cx="8050212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ü"/>
            </a:pPr>
            <a:r>
              <a:rPr lang="en-US" altLang="en-US" sz="2000"/>
              <a:t>For </a:t>
            </a:r>
            <a:r>
              <a:rPr lang="en-US" altLang="en-US" sz="2000" b="1" u="sng">
                <a:solidFill>
                  <a:schemeClr val="bg2"/>
                </a:solidFill>
              </a:rPr>
              <a:t>Q = 2.33</a:t>
            </a:r>
            <a:r>
              <a:rPr lang="en-US" altLang="en-US" sz="2000"/>
              <a:t>: Oscillation induced by the </a:t>
            </a:r>
            <a:r>
              <a:rPr lang="en-US" altLang="en-US" sz="2000" b="1" u="sng">
                <a:solidFill>
                  <a:schemeClr val="bg2"/>
                </a:solidFill>
              </a:rPr>
              <a:t>sextupole kick</a:t>
            </a:r>
            <a:r>
              <a:rPr lang="en-US" altLang="en-US" sz="2000"/>
              <a:t> grows on each turn and the particle is lost </a:t>
            </a:r>
          </a:p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None/>
            </a:pPr>
            <a:r>
              <a:rPr lang="en-US" altLang="en-US" sz="2000"/>
              <a:t>			    </a:t>
            </a:r>
            <a:r>
              <a:rPr lang="en-US" altLang="en-US" sz="2000" b="1" u="sng">
                <a:solidFill>
                  <a:schemeClr val="bg2"/>
                </a:solidFill>
              </a:rPr>
              <a:t>(3</a:t>
            </a:r>
            <a:r>
              <a:rPr lang="en-US" altLang="en-US" sz="2000" b="1" u="sng" baseline="30000">
                <a:solidFill>
                  <a:schemeClr val="bg2"/>
                </a:solidFill>
              </a:rPr>
              <a:t>rd</a:t>
            </a:r>
            <a:r>
              <a:rPr lang="en-US" altLang="en-US" sz="2000" b="1" u="sng">
                <a:solidFill>
                  <a:schemeClr val="bg2"/>
                </a:solidFill>
              </a:rPr>
              <a:t> order resonance 3Q = 7)</a:t>
            </a:r>
          </a:p>
        </p:txBody>
      </p:sp>
      <p:sp>
        <p:nvSpPr>
          <p:cNvPr id="20486" name="Rectangle 3">
            <a:extLst>
              <a:ext uri="{FF2B5EF4-FFF2-40B4-BE49-F238E27FC236}">
                <a16:creationId xmlns:a16="http://schemas.microsoft.com/office/drawing/2014/main" id="{FE017157-6B12-E64F-87E4-D8F309D4DB3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79425" y="206375"/>
            <a:ext cx="7993063" cy="7477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tx2">
                    <a:satMod val="130000"/>
                  </a:schemeClr>
                </a:solidFill>
                <a:ea typeface="+mj-ea"/>
                <a:cs typeface="+mj-cs"/>
              </a:rPr>
              <a:t>Sextupole</a:t>
            </a:r>
            <a:r>
              <a:rPr lang="en-US" dirty="0">
                <a:solidFill>
                  <a:schemeClr val="tx2">
                    <a:satMod val="130000"/>
                  </a:schemeClr>
                </a:solidFill>
                <a:ea typeface="+mj-ea"/>
                <a:cs typeface="+mj-cs"/>
              </a:rPr>
              <a:t> </a:t>
            </a:r>
            <a:r>
              <a:rPr lang="en-US" sz="2600" dirty="0">
                <a:solidFill>
                  <a:schemeClr val="tx2">
                    <a:satMod val="130000"/>
                  </a:schemeClr>
                </a:solidFill>
                <a:ea typeface="+mj-ea"/>
                <a:cs typeface="+mj-cs"/>
              </a:rPr>
              <a:t>(deflection </a:t>
            </a:r>
            <a:r>
              <a:rPr lang="en-US" sz="3000" dirty="0">
                <a:solidFill>
                  <a:schemeClr val="tx1"/>
                </a:solidFill>
                <a:ea typeface="+mj-ea"/>
                <a:cs typeface="+mj-cs"/>
                <a:sym typeface="Symbol" pitchFamily="18" charset="2"/>
              </a:rPr>
              <a:t></a:t>
            </a:r>
            <a:r>
              <a:rPr lang="en-US" sz="2600" dirty="0">
                <a:solidFill>
                  <a:schemeClr val="tx2">
                    <a:satMod val="130000"/>
                  </a:schemeClr>
                </a:solidFill>
                <a:ea typeface="+mj-ea"/>
                <a:cs typeface="+mj-cs"/>
              </a:rPr>
              <a:t> position</a:t>
            </a:r>
            <a:r>
              <a:rPr lang="en-US" sz="2600" baseline="30000" dirty="0">
                <a:solidFill>
                  <a:schemeClr val="tx2">
                    <a:satMod val="130000"/>
                  </a:schemeClr>
                </a:solidFill>
                <a:ea typeface="+mj-ea"/>
                <a:cs typeface="+mj-cs"/>
              </a:rPr>
              <a:t>2</a:t>
            </a:r>
            <a:r>
              <a:rPr lang="en-US" sz="2600" dirty="0">
                <a:solidFill>
                  <a:schemeClr val="tx2">
                    <a:satMod val="130000"/>
                  </a:schemeClr>
                </a:solidFill>
                <a:ea typeface="+mj-ea"/>
                <a:cs typeface="+mj-cs"/>
              </a:rPr>
              <a:t>)</a:t>
            </a:r>
          </a:p>
        </p:txBody>
      </p:sp>
      <p:sp>
        <p:nvSpPr>
          <p:cNvPr id="231428" name="Rectangle 4">
            <a:extLst>
              <a:ext uri="{FF2B5EF4-FFF2-40B4-BE49-F238E27FC236}">
                <a16:creationId xmlns:a16="http://schemas.microsoft.com/office/drawing/2014/main" id="{A8368A9F-026A-C248-A7AE-C028790296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575" y="5472113"/>
            <a:ext cx="78914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ü"/>
            </a:pPr>
            <a:r>
              <a:rPr lang="en-US" altLang="en-US" sz="2000"/>
              <a:t>For </a:t>
            </a:r>
            <a:r>
              <a:rPr lang="en-US" altLang="en-US" sz="2000" b="1" u="sng">
                <a:solidFill>
                  <a:schemeClr val="bg2"/>
                </a:solidFill>
              </a:rPr>
              <a:t>Q = 2.25</a:t>
            </a:r>
            <a:r>
              <a:rPr lang="en-US" altLang="en-US" sz="2000"/>
              <a:t>: Oscillation is cancelled out </a:t>
            </a:r>
            <a:r>
              <a:rPr lang="en-US" altLang="en-US" sz="2000" b="1" u="sng">
                <a:solidFill>
                  <a:schemeClr val="bg2"/>
                </a:solidFill>
              </a:rPr>
              <a:t>every fourth turn</a:t>
            </a:r>
            <a:r>
              <a:rPr lang="en-US" altLang="en-US" sz="2000"/>
              <a:t>, and therefore the particle </a:t>
            </a:r>
            <a:r>
              <a:rPr lang="en-US" altLang="en-US" sz="2000" b="1" u="sng">
                <a:solidFill>
                  <a:schemeClr val="bg2"/>
                </a:solidFill>
              </a:rPr>
              <a:t>motion is stable</a:t>
            </a:r>
            <a:r>
              <a:rPr lang="en-US" altLang="en-US" sz="2000"/>
              <a:t>.</a:t>
            </a:r>
          </a:p>
        </p:txBody>
      </p:sp>
      <p:grpSp>
        <p:nvGrpSpPr>
          <p:cNvPr id="38917" name="Group 51">
            <a:extLst>
              <a:ext uri="{FF2B5EF4-FFF2-40B4-BE49-F238E27FC236}">
                <a16:creationId xmlns:a16="http://schemas.microsoft.com/office/drawing/2014/main" id="{52A0A89F-A03C-CC4A-BC55-ECFB4353E298}"/>
              </a:ext>
            </a:extLst>
          </p:cNvPr>
          <p:cNvGrpSpPr>
            <a:grpSpLocks/>
          </p:cNvGrpSpPr>
          <p:nvPr/>
        </p:nvGrpSpPr>
        <p:grpSpPr bwMode="auto">
          <a:xfrm>
            <a:off x="1027113" y="1185863"/>
            <a:ext cx="4294187" cy="3203575"/>
            <a:chOff x="647" y="1006"/>
            <a:chExt cx="2705" cy="2018"/>
          </a:xfrm>
        </p:grpSpPr>
        <p:pic>
          <p:nvPicPr>
            <p:cNvPr id="38935" name="Picture 36" descr="Graphic18">
              <a:extLst>
                <a:ext uri="{FF2B5EF4-FFF2-40B4-BE49-F238E27FC236}">
                  <a16:creationId xmlns:a16="http://schemas.microsoft.com/office/drawing/2014/main" id="{AAE087F3-D86C-C24A-B18B-184C980AB1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7" y="1076"/>
              <a:ext cx="2105" cy="19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36" name="AutoShape 8">
              <a:extLst>
                <a:ext uri="{FF2B5EF4-FFF2-40B4-BE49-F238E27FC236}">
                  <a16:creationId xmlns:a16="http://schemas.microsoft.com/office/drawing/2014/main" id="{5AAD2EE1-0EDC-A942-9716-8F5B635829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4" y="1082"/>
              <a:ext cx="518" cy="199"/>
            </a:xfrm>
            <a:prstGeom prst="borderCallout2">
              <a:avLst>
                <a:gd name="adj1" fmla="val 36181"/>
                <a:gd name="adj2" fmla="val -9269"/>
                <a:gd name="adj3" fmla="val 36181"/>
                <a:gd name="adj4" fmla="val -80116"/>
                <a:gd name="adj5" fmla="val 325630"/>
                <a:gd name="adj6" fmla="val -158685"/>
              </a:avLst>
            </a:prstGeom>
            <a:solidFill>
              <a:srgbClr val="CC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>
                  <a:latin typeface="Times New Roman" panose="02020603050405020304" pitchFamily="18" charset="0"/>
                </a:rPr>
                <a:t>1</a:t>
              </a:r>
              <a:r>
                <a:rPr lang="en-US" altLang="en-US" sz="1600" baseline="30000">
                  <a:latin typeface="Times New Roman" panose="02020603050405020304" pitchFamily="18" charset="0"/>
                </a:rPr>
                <a:t>st</a:t>
              </a:r>
              <a:r>
                <a:rPr lang="en-US" altLang="en-US" sz="1600">
                  <a:latin typeface="Times New Roman" panose="02020603050405020304" pitchFamily="18" charset="0"/>
                </a:rPr>
                <a:t> turn</a:t>
              </a:r>
            </a:p>
          </p:txBody>
        </p:sp>
        <p:sp>
          <p:nvSpPr>
            <p:cNvPr id="38937" name="AutoShape 9">
              <a:extLst>
                <a:ext uri="{FF2B5EF4-FFF2-40B4-BE49-F238E27FC236}">
                  <a16:creationId xmlns:a16="http://schemas.microsoft.com/office/drawing/2014/main" id="{B8A07AF2-77DC-EE49-AE39-95C77B69B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0" y="1374"/>
              <a:ext cx="517" cy="199"/>
            </a:xfrm>
            <a:prstGeom prst="borderCallout2">
              <a:avLst>
                <a:gd name="adj1" fmla="val 36181"/>
                <a:gd name="adj2" fmla="val -9282"/>
                <a:gd name="adj3" fmla="val 36181"/>
                <a:gd name="adj4" fmla="val -62671"/>
                <a:gd name="adj5" fmla="val 195477"/>
                <a:gd name="adj6" fmla="val -121856"/>
              </a:avLst>
            </a:prstGeom>
            <a:solidFill>
              <a:srgbClr val="CC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>
                  <a:latin typeface="Times New Roman" panose="02020603050405020304" pitchFamily="18" charset="0"/>
                </a:rPr>
                <a:t>2</a:t>
              </a:r>
              <a:r>
                <a:rPr lang="en-US" altLang="en-US" sz="1600" baseline="30000">
                  <a:latin typeface="Times New Roman" panose="02020603050405020304" pitchFamily="18" charset="0"/>
                </a:rPr>
                <a:t>nd</a:t>
              </a:r>
              <a:r>
                <a:rPr lang="en-US" altLang="en-US" sz="1600">
                  <a:latin typeface="Times New Roman" panose="02020603050405020304" pitchFamily="18" charset="0"/>
                </a:rPr>
                <a:t> turn</a:t>
              </a:r>
            </a:p>
          </p:txBody>
        </p:sp>
        <p:sp>
          <p:nvSpPr>
            <p:cNvPr id="38938" name="AutoShape 10">
              <a:extLst>
                <a:ext uri="{FF2B5EF4-FFF2-40B4-BE49-F238E27FC236}">
                  <a16:creationId xmlns:a16="http://schemas.microsoft.com/office/drawing/2014/main" id="{B28186EB-A35F-D24F-BCB4-0710EC8C8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5" y="2023"/>
              <a:ext cx="517" cy="199"/>
            </a:xfrm>
            <a:prstGeom prst="borderCallout2">
              <a:avLst>
                <a:gd name="adj1" fmla="val 36181"/>
                <a:gd name="adj2" fmla="val -9282"/>
                <a:gd name="adj3" fmla="val 36181"/>
                <a:gd name="adj4" fmla="val -52611"/>
                <a:gd name="adj5" fmla="val 85426"/>
                <a:gd name="adj6" fmla="val -100968"/>
              </a:avLst>
            </a:prstGeom>
            <a:solidFill>
              <a:srgbClr val="CC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>
                  <a:latin typeface="Times New Roman" panose="02020603050405020304" pitchFamily="18" charset="0"/>
                </a:rPr>
                <a:t>3</a:t>
              </a:r>
              <a:r>
                <a:rPr lang="en-US" altLang="en-US" sz="1600" baseline="30000">
                  <a:latin typeface="Times New Roman" panose="02020603050405020304" pitchFamily="18" charset="0"/>
                </a:rPr>
                <a:t>rd</a:t>
              </a:r>
              <a:r>
                <a:rPr lang="en-US" altLang="en-US" sz="1600">
                  <a:latin typeface="Times New Roman" panose="02020603050405020304" pitchFamily="18" charset="0"/>
                </a:rPr>
                <a:t> turn</a:t>
              </a:r>
            </a:p>
          </p:txBody>
        </p:sp>
        <p:sp>
          <p:nvSpPr>
            <p:cNvPr id="38939" name="AutoShape 11">
              <a:extLst>
                <a:ext uri="{FF2B5EF4-FFF2-40B4-BE49-F238E27FC236}">
                  <a16:creationId xmlns:a16="http://schemas.microsoft.com/office/drawing/2014/main" id="{BDFE0673-E5EE-8543-952A-D382430188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5" y="2391"/>
              <a:ext cx="517" cy="199"/>
            </a:xfrm>
            <a:prstGeom prst="borderCallout2">
              <a:avLst>
                <a:gd name="adj1" fmla="val 36181"/>
                <a:gd name="adj2" fmla="val -9282"/>
                <a:gd name="adj3" fmla="val 36181"/>
                <a:gd name="adj4" fmla="val -102130"/>
                <a:gd name="adj5" fmla="val 205023"/>
                <a:gd name="adj6" fmla="val -204644"/>
              </a:avLst>
            </a:prstGeom>
            <a:solidFill>
              <a:srgbClr val="CC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>
                  <a:latin typeface="Times New Roman" panose="02020603050405020304" pitchFamily="18" charset="0"/>
                </a:rPr>
                <a:t>4</a:t>
              </a:r>
              <a:r>
                <a:rPr lang="en-US" altLang="en-US" sz="1600" baseline="30000">
                  <a:latin typeface="Times New Roman" panose="02020603050405020304" pitchFamily="18" charset="0"/>
                </a:rPr>
                <a:t>th</a:t>
              </a:r>
              <a:r>
                <a:rPr lang="en-US" altLang="en-US" sz="1600">
                  <a:latin typeface="Times New Roman" panose="02020603050405020304" pitchFamily="18" charset="0"/>
                </a:rPr>
                <a:t> turn</a:t>
              </a:r>
            </a:p>
          </p:txBody>
        </p:sp>
        <p:sp>
          <p:nvSpPr>
            <p:cNvPr id="38940" name="Text Box 31">
              <a:extLst>
                <a:ext uri="{FF2B5EF4-FFF2-40B4-BE49-F238E27FC236}">
                  <a16:creationId xmlns:a16="http://schemas.microsoft.com/office/drawing/2014/main" id="{8971E158-D0AF-BF4D-BCC9-185C68CD88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7" y="1006"/>
              <a:ext cx="80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b="1">
                  <a:latin typeface="Times New Roman" panose="02020603050405020304" pitchFamily="18" charset="0"/>
                </a:rPr>
                <a:t>Q = 2.33</a:t>
              </a:r>
            </a:p>
          </p:txBody>
        </p:sp>
      </p:grpSp>
      <p:grpSp>
        <p:nvGrpSpPr>
          <p:cNvPr id="3" name="Group 52">
            <a:extLst>
              <a:ext uri="{FF2B5EF4-FFF2-40B4-BE49-F238E27FC236}">
                <a16:creationId xmlns:a16="http://schemas.microsoft.com/office/drawing/2014/main" id="{FF1A8D58-86F0-F747-AD84-07352C0161F1}"/>
              </a:ext>
            </a:extLst>
          </p:cNvPr>
          <p:cNvGrpSpPr>
            <a:grpSpLocks/>
          </p:cNvGrpSpPr>
          <p:nvPr/>
        </p:nvGrpSpPr>
        <p:grpSpPr bwMode="auto">
          <a:xfrm>
            <a:off x="4495800" y="1184275"/>
            <a:ext cx="4392613" cy="3201988"/>
            <a:chOff x="2832" y="1005"/>
            <a:chExt cx="2767" cy="2017"/>
          </a:xfrm>
        </p:grpSpPr>
        <p:grpSp>
          <p:nvGrpSpPr>
            <p:cNvPr id="38919" name="Group 48">
              <a:extLst>
                <a:ext uri="{FF2B5EF4-FFF2-40B4-BE49-F238E27FC236}">
                  <a16:creationId xmlns:a16="http://schemas.microsoft.com/office/drawing/2014/main" id="{BFBB8079-0A15-584C-ABC6-7D5F00ACA9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76" y="1005"/>
              <a:ext cx="2223" cy="2017"/>
              <a:chOff x="3376" y="1005"/>
              <a:chExt cx="2223" cy="2017"/>
            </a:xfrm>
          </p:grpSpPr>
          <p:pic>
            <p:nvPicPr>
              <p:cNvPr id="38921" name="Picture 38" descr="Graphic19">
                <a:extLst>
                  <a:ext uri="{FF2B5EF4-FFF2-40B4-BE49-F238E27FC236}">
                    <a16:creationId xmlns:a16="http://schemas.microsoft.com/office/drawing/2014/main" id="{33D26D1B-1670-014E-B0ED-6E50BD17BAA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94" y="1074"/>
                <a:ext cx="2105" cy="19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38922" name="Group 18">
                <a:extLst>
                  <a:ext uri="{FF2B5EF4-FFF2-40B4-BE49-F238E27FC236}">
                    <a16:creationId xmlns:a16="http://schemas.microsoft.com/office/drawing/2014/main" id="{07448D42-62A4-AF4F-902D-A7ECB6B7EBF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03" y="1138"/>
                <a:ext cx="1463" cy="649"/>
                <a:chOff x="3403" y="1159"/>
                <a:chExt cx="1265" cy="510"/>
              </a:xfrm>
            </p:grpSpPr>
            <p:sp>
              <p:nvSpPr>
                <p:cNvPr id="38933" name="Line 19">
                  <a:extLst>
                    <a:ext uri="{FF2B5EF4-FFF2-40B4-BE49-F238E27FC236}">
                      <a16:creationId xmlns:a16="http://schemas.microsoft.com/office/drawing/2014/main" id="{C9998C48-7BE0-E64A-99DD-4F1AD3CF21C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403" y="1159"/>
                  <a:ext cx="29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CH"/>
                </a:p>
              </p:txBody>
            </p:sp>
            <p:sp>
              <p:nvSpPr>
                <p:cNvPr id="38934" name="Line 20">
                  <a:extLst>
                    <a:ext uri="{FF2B5EF4-FFF2-40B4-BE49-F238E27FC236}">
                      <a16:creationId xmlns:a16="http://schemas.microsoft.com/office/drawing/2014/main" id="{659BED50-8B9F-6F49-B10C-1644AD861BB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08" y="1165"/>
                  <a:ext cx="960" cy="5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CH"/>
                </a:p>
              </p:txBody>
            </p:sp>
          </p:grpSp>
          <p:grpSp>
            <p:nvGrpSpPr>
              <p:cNvPr id="38923" name="Group 21">
                <a:extLst>
                  <a:ext uri="{FF2B5EF4-FFF2-40B4-BE49-F238E27FC236}">
                    <a16:creationId xmlns:a16="http://schemas.microsoft.com/office/drawing/2014/main" id="{AB87EB3C-DDF3-8649-B33F-6F10BBCAFF8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83" y="1416"/>
                <a:ext cx="1265" cy="1064"/>
                <a:chOff x="3383" y="1437"/>
                <a:chExt cx="1219" cy="1072"/>
              </a:xfrm>
            </p:grpSpPr>
            <p:sp>
              <p:nvSpPr>
                <p:cNvPr id="38931" name="Line 22">
                  <a:extLst>
                    <a:ext uri="{FF2B5EF4-FFF2-40B4-BE49-F238E27FC236}">
                      <a16:creationId xmlns:a16="http://schemas.microsoft.com/office/drawing/2014/main" id="{04D29056-71BF-ED47-9DFA-6118C5CF8EF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383" y="1437"/>
                  <a:ext cx="272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CH"/>
                </a:p>
              </p:txBody>
            </p:sp>
            <p:sp>
              <p:nvSpPr>
                <p:cNvPr id="38932" name="Line 23">
                  <a:extLst>
                    <a:ext uri="{FF2B5EF4-FFF2-40B4-BE49-F238E27FC236}">
                      <a16:creationId xmlns:a16="http://schemas.microsoft.com/office/drawing/2014/main" id="{9EC16381-7A48-7249-89DB-922E9953EA6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655" y="1437"/>
                  <a:ext cx="947" cy="107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CH"/>
                </a:p>
              </p:txBody>
            </p:sp>
          </p:grpSp>
          <p:grpSp>
            <p:nvGrpSpPr>
              <p:cNvPr id="38924" name="Group 24">
                <a:extLst>
                  <a:ext uri="{FF2B5EF4-FFF2-40B4-BE49-F238E27FC236}">
                    <a16:creationId xmlns:a16="http://schemas.microsoft.com/office/drawing/2014/main" id="{9925FEC2-0103-FF44-85B9-111AFB812B8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09" y="1806"/>
                <a:ext cx="457" cy="272"/>
                <a:chOff x="3390" y="1834"/>
                <a:chExt cx="457" cy="272"/>
              </a:xfrm>
            </p:grpSpPr>
            <p:sp>
              <p:nvSpPr>
                <p:cNvPr id="38929" name="Line 25">
                  <a:extLst>
                    <a:ext uri="{FF2B5EF4-FFF2-40B4-BE49-F238E27FC236}">
                      <a16:creationId xmlns:a16="http://schemas.microsoft.com/office/drawing/2014/main" id="{204871D0-26B5-EF43-969C-59AC36FA44C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390" y="2105"/>
                  <a:ext cx="191" cy="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CH"/>
                </a:p>
              </p:txBody>
            </p:sp>
            <p:sp>
              <p:nvSpPr>
                <p:cNvPr id="38930" name="Line 26">
                  <a:extLst>
                    <a:ext uri="{FF2B5EF4-FFF2-40B4-BE49-F238E27FC236}">
                      <a16:creationId xmlns:a16="http://schemas.microsoft.com/office/drawing/2014/main" id="{50E35898-598E-384D-9730-97D6340E0D2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582" y="1834"/>
                  <a:ext cx="265" cy="2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CH"/>
                </a:p>
              </p:txBody>
            </p:sp>
          </p:grpSp>
          <p:grpSp>
            <p:nvGrpSpPr>
              <p:cNvPr id="38925" name="Group 27">
                <a:extLst>
                  <a:ext uri="{FF2B5EF4-FFF2-40B4-BE49-F238E27FC236}">
                    <a16:creationId xmlns:a16="http://schemas.microsoft.com/office/drawing/2014/main" id="{9BAAB5F8-582D-6647-9541-54DFD04197B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76" y="1522"/>
                <a:ext cx="900" cy="920"/>
                <a:chOff x="3396" y="2225"/>
                <a:chExt cx="722" cy="576"/>
              </a:xfrm>
            </p:grpSpPr>
            <p:sp>
              <p:nvSpPr>
                <p:cNvPr id="38927" name="Line 28">
                  <a:extLst>
                    <a:ext uri="{FF2B5EF4-FFF2-40B4-BE49-F238E27FC236}">
                      <a16:creationId xmlns:a16="http://schemas.microsoft.com/office/drawing/2014/main" id="{9EE7C506-5ECD-2A45-AB96-2A3CAEBD15D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396" y="2801"/>
                  <a:ext cx="31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CH"/>
                </a:p>
              </p:txBody>
            </p:sp>
            <p:sp>
              <p:nvSpPr>
                <p:cNvPr id="38928" name="Line 29">
                  <a:extLst>
                    <a:ext uri="{FF2B5EF4-FFF2-40B4-BE49-F238E27FC236}">
                      <a16:creationId xmlns:a16="http://schemas.microsoft.com/office/drawing/2014/main" id="{1A98F383-D49B-6647-BADD-107C92E3C5B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721" y="2225"/>
                  <a:ext cx="397" cy="5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CH"/>
                </a:p>
              </p:txBody>
            </p:sp>
          </p:grpSp>
          <p:sp>
            <p:nvSpPr>
              <p:cNvPr id="38926" name="Text Box 39">
                <a:extLst>
                  <a:ext uri="{FF2B5EF4-FFF2-40B4-BE49-F238E27FC236}">
                    <a16:creationId xmlns:a16="http://schemas.microsoft.com/office/drawing/2014/main" id="{BF57C6E4-FD57-5C41-AD71-871BFFF676A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744" y="1005"/>
                <a:ext cx="806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3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800" b="1">
                    <a:latin typeface="Times New Roman" panose="02020603050405020304" pitchFamily="18" charset="0"/>
                  </a:rPr>
                  <a:t>Q = 2.25</a:t>
                </a:r>
              </a:p>
            </p:txBody>
          </p:sp>
        </p:grpSp>
        <p:sp>
          <p:nvSpPr>
            <p:cNvPr id="38920" name="AutoShape 46">
              <a:extLst>
                <a:ext uri="{FF2B5EF4-FFF2-40B4-BE49-F238E27FC236}">
                  <a16:creationId xmlns:a16="http://schemas.microsoft.com/office/drawing/2014/main" id="{DF6261C6-4AD5-5C49-9D19-DEB106CA4A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2" y="2701"/>
              <a:ext cx="517" cy="199"/>
            </a:xfrm>
            <a:prstGeom prst="borderCallout2">
              <a:avLst>
                <a:gd name="adj1" fmla="val 36181"/>
                <a:gd name="adj2" fmla="val 109282"/>
                <a:gd name="adj3" fmla="val 36181"/>
                <a:gd name="adj4" fmla="val 188782"/>
                <a:gd name="adj5" fmla="val -321106"/>
                <a:gd name="adj6" fmla="val 403093"/>
              </a:avLst>
            </a:prstGeom>
            <a:solidFill>
              <a:srgbClr val="CC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>
                  <a:latin typeface="Times New Roman" panose="02020603050405020304" pitchFamily="18" charset="0"/>
                </a:rPr>
                <a:t>5</a:t>
              </a:r>
              <a:r>
                <a:rPr lang="en-US" altLang="en-US" sz="1600" baseline="30000">
                  <a:latin typeface="Times New Roman" panose="02020603050405020304" pitchFamily="18" charset="0"/>
                </a:rPr>
                <a:t>th</a:t>
              </a:r>
              <a:r>
                <a:rPr lang="en-US" altLang="en-US" sz="1600">
                  <a:latin typeface="Times New Roman" panose="02020603050405020304" pitchFamily="18" charset="0"/>
                </a:rPr>
                <a:t> turn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1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14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14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14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426" grpId="0" autoUpdateAnimBg="0"/>
      <p:bldP spid="231428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Number Placeholder 5">
            <a:extLst>
              <a:ext uri="{FF2B5EF4-FFF2-40B4-BE49-F238E27FC236}">
                <a16:creationId xmlns:a16="http://schemas.microsoft.com/office/drawing/2014/main" id="{B022E957-93C3-7F4D-818E-2EEC9B7CE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57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fld id="{0F76BB34-358B-244D-AFCB-54F1C19514A0}" type="slidenum">
              <a:rPr lang="en-US" altLang="en-US" sz="1200" smtClean="0">
                <a:latin typeface="Garamond" panose="02020404030301010803" pitchFamily="18" charset="0"/>
              </a:rPr>
              <a:pPr algn="l"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n-US" altLang="en-US" sz="1200">
              <a:latin typeface="Garamond" panose="02020404030301010803" pitchFamily="18" charset="0"/>
            </a:endParaRPr>
          </a:p>
        </p:txBody>
      </p:sp>
      <p:sp>
        <p:nvSpPr>
          <p:cNvPr id="40962" name="Rectangle 2">
            <a:extLst>
              <a:ext uri="{FF2B5EF4-FFF2-40B4-BE49-F238E27FC236}">
                <a16:creationId xmlns:a16="http://schemas.microsoft.com/office/drawing/2014/main" id="{91F88176-5AC8-B741-8085-7A4B15D6B4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900" y="1219200"/>
            <a:ext cx="8050213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r>
              <a:rPr lang="en-US" altLang="en-US" sz="2000"/>
              <a:t>Let us try to a </a:t>
            </a:r>
            <a:r>
              <a:rPr lang="en-US" altLang="en-US" sz="2000" b="1">
                <a:solidFill>
                  <a:schemeClr val="bg2"/>
                </a:solidFill>
              </a:rPr>
              <a:t>mathematical expression</a:t>
            </a:r>
            <a:r>
              <a:rPr lang="en-US" altLang="en-US" sz="2000"/>
              <a:t> for </a:t>
            </a:r>
            <a:r>
              <a:rPr lang="en-US" altLang="en-US" sz="2000" b="1">
                <a:solidFill>
                  <a:schemeClr val="bg2"/>
                </a:solidFill>
              </a:rPr>
              <a:t>amplitude growth</a:t>
            </a:r>
            <a:r>
              <a:rPr lang="en-US" altLang="en-US" sz="2000"/>
              <a:t> in the case with a </a:t>
            </a:r>
            <a:r>
              <a:rPr lang="en-US" altLang="en-US" sz="2000" b="1" u="sng">
                <a:solidFill>
                  <a:schemeClr val="bg2"/>
                </a:solidFill>
              </a:rPr>
              <a:t>quadrupole</a:t>
            </a:r>
            <a:r>
              <a:rPr lang="en-US" altLang="en-US" sz="2000" u="sng"/>
              <a:t>:</a:t>
            </a:r>
          </a:p>
        </p:txBody>
      </p:sp>
      <p:sp>
        <p:nvSpPr>
          <p:cNvPr id="21510" name="Rectangle 3">
            <a:extLst>
              <a:ext uri="{FF2B5EF4-FFF2-40B4-BE49-F238E27FC236}">
                <a16:creationId xmlns:a16="http://schemas.microsoft.com/office/drawing/2014/main" id="{B024284D-185A-6343-BAE1-09B94644FF7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1163" y="188913"/>
            <a:ext cx="7994650" cy="7477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  <a:ea typeface="+mj-ea"/>
                <a:cs typeface="+mj-cs"/>
              </a:rPr>
              <a:t>Resonant Condition - Quadrupole</a:t>
            </a:r>
            <a:endParaRPr lang="en-US" sz="2600" dirty="0">
              <a:solidFill>
                <a:schemeClr val="tx2">
                  <a:satMod val="13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40964" name="Text Box 52">
            <a:extLst>
              <a:ext uri="{FF2B5EF4-FFF2-40B4-BE49-F238E27FC236}">
                <a16:creationId xmlns:a16="http://schemas.microsoft.com/office/drawing/2014/main" id="{BBC6828F-39E3-5345-8CAA-43F4CE63BA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86375" y="1882775"/>
            <a:ext cx="3478213" cy="141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/>
              <a:t>2</a:t>
            </a:r>
            <a:r>
              <a:rPr lang="el-GR" altLang="en-US" sz="1600"/>
              <a:t>π</a:t>
            </a:r>
            <a:r>
              <a:rPr lang="en-US" altLang="en-US" sz="1600"/>
              <a:t>Q = phase angle over 1 turn = </a:t>
            </a:r>
            <a:r>
              <a:rPr lang="el-GR" altLang="en-US" sz="1600"/>
              <a:t>θ</a:t>
            </a:r>
            <a:endParaRPr lang="en-US" altLang="en-US" sz="1600">
              <a:latin typeface="Math1" charset="0"/>
            </a:endParaRPr>
          </a:p>
          <a:p>
            <a:pPr>
              <a:lnSpc>
                <a:spcPct val="6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l-GR" altLang="en-US" sz="1600"/>
              <a:t>Δβ</a:t>
            </a:r>
            <a:r>
              <a:rPr lang="en-US" altLang="en-US" sz="1600"/>
              <a:t>y</a:t>
            </a:r>
            <a:r>
              <a:rPr lang="ja-JP" altLang="en-US" sz="1600"/>
              <a:t>’</a:t>
            </a:r>
            <a:r>
              <a:rPr lang="en-US" altLang="ja-JP" sz="1600"/>
              <a:t> = kick</a:t>
            </a:r>
          </a:p>
          <a:p>
            <a:pPr>
              <a:lnSpc>
                <a:spcPct val="6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/>
              <a:t>a = old amplitude</a:t>
            </a:r>
          </a:p>
          <a:p>
            <a:pPr>
              <a:lnSpc>
                <a:spcPct val="6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l-GR" altLang="en-US" sz="1600" b="1" u="sng"/>
              <a:t>Δ</a:t>
            </a:r>
            <a:r>
              <a:rPr lang="en-US" altLang="en-US" sz="1600" b="1" u="sng"/>
              <a:t>a = change in amplitude</a:t>
            </a:r>
          </a:p>
          <a:p>
            <a:pPr>
              <a:lnSpc>
                <a:spcPct val="6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/>
              <a:t>2</a:t>
            </a:r>
            <a:r>
              <a:rPr lang="el-GR" altLang="en-US" sz="1600"/>
              <a:t>πΔ</a:t>
            </a:r>
            <a:r>
              <a:rPr lang="en-US" altLang="en-US" sz="1600"/>
              <a:t>Q = change in phase</a:t>
            </a:r>
          </a:p>
        </p:txBody>
      </p:sp>
      <p:sp>
        <p:nvSpPr>
          <p:cNvPr id="40965" name="Text Box 53">
            <a:extLst>
              <a:ext uri="{FF2B5EF4-FFF2-40B4-BE49-F238E27FC236}">
                <a16:creationId xmlns:a16="http://schemas.microsoft.com/office/drawing/2014/main" id="{C5A3E555-5F3A-5742-9DC4-7D4D5CB594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27663" y="3517900"/>
            <a:ext cx="3005137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 b="1"/>
              <a:t>y</a:t>
            </a:r>
            <a:r>
              <a:rPr lang="en-US" altLang="en-US" sz="1600"/>
              <a:t> does not change at the kick</a:t>
            </a:r>
          </a:p>
          <a:p>
            <a:pPr algn="ctr"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 b="1" u="sng">
                <a:solidFill>
                  <a:schemeClr val="bg2"/>
                </a:solidFill>
              </a:rPr>
              <a:t>y = a cos(</a:t>
            </a:r>
            <a:r>
              <a:rPr lang="el-GR" altLang="en-US" sz="2000" b="1" i="1" u="sng">
                <a:solidFill>
                  <a:schemeClr val="bg2"/>
                </a:solidFill>
              </a:rPr>
              <a:t>θ</a:t>
            </a:r>
            <a:r>
              <a:rPr lang="en-US" altLang="en-US" sz="2000" b="1" u="sng">
                <a:solidFill>
                  <a:schemeClr val="bg2"/>
                </a:solidFill>
              </a:rPr>
              <a:t>)</a:t>
            </a:r>
          </a:p>
        </p:txBody>
      </p:sp>
      <p:sp>
        <p:nvSpPr>
          <p:cNvPr id="40966" name="Text Box 54">
            <a:extLst>
              <a:ext uri="{FF2B5EF4-FFF2-40B4-BE49-F238E27FC236}">
                <a16:creationId xmlns:a16="http://schemas.microsoft.com/office/drawing/2014/main" id="{A0FFE3D5-EA7C-E04E-B4B8-668312E915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3225" y="4511675"/>
            <a:ext cx="3005138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/>
              <a:t>In a quadrupole </a:t>
            </a:r>
            <a:r>
              <a:rPr lang="el-GR" altLang="en-US" sz="1800" b="1" u="sng">
                <a:solidFill>
                  <a:schemeClr val="bg2"/>
                </a:solidFill>
              </a:rPr>
              <a:t>Δ</a:t>
            </a:r>
            <a:r>
              <a:rPr lang="en-US" altLang="en-US" sz="2000" b="1" u="sng">
                <a:solidFill>
                  <a:schemeClr val="bg2"/>
                </a:solidFill>
              </a:rPr>
              <a:t>y</a:t>
            </a:r>
            <a:r>
              <a:rPr lang="ja-JP" altLang="en-US" sz="2000" b="1" u="sng">
                <a:solidFill>
                  <a:schemeClr val="bg2"/>
                </a:solidFill>
              </a:rPr>
              <a:t>’</a:t>
            </a:r>
            <a:r>
              <a:rPr lang="en-US" altLang="ja-JP" sz="2000" b="1" u="sng">
                <a:solidFill>
                  <a:schemeClr val="bg2"/>
                </a:solidFill>
              </a:rPr>
              <a:t> = lky</a:t>
            </a:r>
            <a:endParaRPr lang="en-US" altLang="en-US" sz="2000" b="1" u="sng">
              <a:solidFill>
                <a:schemeClr val="bg2"/>
              </a:solidFill>
            </a:endParaRPr>
          </a:p>
        </p:txBody>
      </p:sp>
      <p:sp>
        <p:nvSpPr>
          <p:cNvPr id="40967" name="Text Box 55">
            <a:extLst>
              <a:ext uri="{FF2B5EF4-FFF2-40B4-BE49-F238E27FC236}">
                <a16:creationId xmlns:a16="http://schemas.microsoft.com/office/drawing/2014/main" id="{54FD0F25-2B38-F54D-8D8E-33F93B9570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00" y="5486400"/>
            <a:ext cx="5145088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/>
              <a:t>So we have: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l-GR" altLang="en-US" sz="2000" b="1" u="sng">
                <a:solidFill>
                  <a:schemeClr val="bg2"/>
                </a:solidFill>
              </a:rPr>
              <a:t>Δ</a:t>
            </a:r>
            <a:r>
              <a:rPr lang="en-US" altLang="en-US" sz="2000" b="1" u="sng">
                <a:solidFill>
                  <a:schemeClr val="bg2"/>
                </a:solidFill>
              </a:rPr>
              <a:t>a = </a:t>
            </a:r>
            <a:r>
              <a:rPr lang="el-GR" altLang="en-US" sz="2000" b="1" u="sng">
                <a:solidFill>
                  <a:schemeClr val="bg2"/>
                </a:solidFill>
              </a:rPr>
              <a:t>βΔ</a:t>
            </a:r>
            <a:r>
              <a:rPr lang="en-US" altLang="en-US" sz="2000" b="1" u="sng">
                <a:solidFill>
                  <a:schemeClr val="bg2"/>
                </a:solidFill>
              </a:rPr>
              <a:t>y</a:t>
            </a:r>
            <a:r>
              <a:rPr lang="ja-JP" altLang="en-US" sz="2000" b="1" u="sng">
                <a:solidFill>
                  <a:schemeClr val="bg2"/>
                </a:solidFill>
              </a:rPr>
              <a:t>’</a:t>
            </a:r>
            <a:r>
              <a:rPr lang="en-US" altLang="ja-JP" sz="2000" b="1" u="sng">
                <a:solidFill>
                  <a:schemeClr val="bg2"/>
                </a:solidFill>
              </a:rPr>
              <a:t> sin(</a:t>
            </a:r>
            <a:r>
              <a:rPr lang="el-GR" altLang="ja-JP" sz="2000" b="1" i="1" u="sng">
                <a:solidFill>
                  <a:schemeClr val="bg2"/>
                </a:solidFill>
              </a:rPr>
              <a:t>θ</a:t>
            </a:r>
            <a:r>
              <a:rPr lang="en-US" altLang="ja-JP" sz="2000" b="1" u="sng">
                <a:solidFill>
                  <a:schemeClr val="bg2"/>
                </a:solidFill>
              </a:rPr>
              <a:t>) = l</a:t>
            </a:r>
            <a:r>
              <a:rPr lang="el-GR" altLang="ja-JP" sz="1800" b="1" u="sng">
                <a:solidFill>
                  <a:schemeClr val="bg2"/>
                </a:solidFill>
              </a:rPr>
              <a:t>β</a:t>
            </a:r>
            <a:r>
              <a:rPr lang="en-US" altLang="ja-JP" sz="2000" b="1" u="sng">
                <a:solidFill>
                  <a:schemeClr val="bg2"/>
                </a:solidFill>
              </a:rPr>
              <a:t> sin(</a:t>
            </a:r>
            <a:r>
              <a:rPr lang="el-GR" altLang="ja-JP" sz="2000" b="1" i="1" u="sng">
                <a:solidFill>
                  <a:schemeClr val="bg2"/>
                </a:solidFill>
              </a:rPr>
              <a:t>θ</a:t>
            </a:r>
            <a:r>
              <a:rPr lang="en-US" altLang="ja-JP" sz="2000" b="1" u="sng">
                <a:solidFill>
                  <a:schemeClr val="bg2"/>
                </a:solidFill>
              </a:rPr>
              <a:t>) a k cos(</a:t>
            </a:r>
            <a:r>
              <a:rPr lang="el-GR" altLang="ja-JP" sz="2000" b="1" i="1" u="sng">
                <a:solidFill>
                  <a:schemeClr val="bg2"/>
                </a:solidFill>
              </a:rPr>
              <a:t>θ</a:t>
            </a:r>
            <a:r>
              <a:rPr lang="en-US" altLang="ja-JP" sz="2000" b="1" u="sng">
                <a:solidFill>
                  <a:schemeClr val="bg2"/>
                </a:solidFill>
              </a:rPr>
              <a:t>)</a:t>
            </a:r>
            <a:endParaRPr lang="en-US" altLang="en-US" sz="2000" b="1" u="sng">
              <a:solidFill>
                <a:schemeClr val="bg2"/>
              </a:solidFill>
            </a:endParaRPr>
          </a:p>
        </p:txBody>
      </p:sp>
      <p:sp>
        <p:nvSpPr>
          <p:cNvPr id="40968" name="AutoShape 56">
            <a:extLst>
              <a:ext uri="{FF2B5EF4-FFF2-40B4-BE49-F238E27FC236}">
                <a16:creationId xmlns:a16="http://schemas.microsoft.com/office/drawing/2014/main" id="{0F99EE01-FB2D-DE43-B16C-039DCF6CA702}"/>
              </a:ext>
            </a:extLst>
          </p:cNvPr>
          <p:cNvSpPr>
            <a:spLocks/>
          </p:cNvSpPr>
          <p:nvPr/>
        </p:nvSpPr>
        <p:spPr bwMode="auto">
          <a:xfrm>
            <a:off x="6553200" y="5410200"/>
            <a:ext cx="2165350" cy="325438"/>
          </a:xfrm>
          <a:prstGeom prst="borderCallout2">
            <a:avLst>
              <a:gd name="adj1" fmla="val 35120"/>
              <a:gd name="adj2" fmla="val -3519"/>
              <a:gd name="adj3" fmla="val 35120"/>
              <a:gd name="adj4" fmla="val -37685"/>
              <a:gd name="adj5" fmla="val 165366"/>
              <a:gd name="adj6" fmla="val -128153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Times New Roman" panose="02020603050405020304" pitchFamily="18" charset="0"/>
              </a:rPr>
              <a:t>Only if </a:t>
            </a:r>
            <a:r>
              <a:rPr lang="en-US" altLang="en-US" sz="1600"/>
              <a:t>2</a:t>
            </a:r>
            <a:r>
              <a:rPr lang="el-GR" altLang="en-US" sz="1600"/>
              <a:t>πΔ</a:t>
            </a:r>
            <a:r>
              <a:rPr lang="en-US" altLang="en-US" sz="1600"/>
              <a:t>Q</a:t>
            </a:r>
            <a:r>
              <a:rPr lang="en-US" altLang="en-US" sz="1600">
                <a:latin typeface="Times New Roman" panose="02020603050405020304" pitchFamily="18" charset="0"/>
              </a:rPr>
              <a:t> is small</a:t>
            </a:r>
          </a:p>
        </p:txBody>
      </p:sp>
      <p:grpSp>
        <p:nvGrpSpPr>
          <p:cNvPr id="40969" name="Group 62">
            <a:extLst>
              <a:ext uri="{FF2B5EF4-FFF2-40B4-BE49-F238E27FC236}">
                <a16:creationId xmlns:a16="http://schemas.microsoft.com/office/drawing/2014/main" id="{AF1DE810-AB17-2147-802A-ED9EAF92595A}"/>
              </a:ext>
            </a:extLst>
          </p:cNvPr>
          <p:cNvGrpSpPr>
            <a:grpSpLocks/>
          </p:cNvGrpSpPr>
          <p:nvPr/>
        </p:nvGrpSpPr>
        <p:grpSpPr bwMode="auto">
          <a:xfrm>
            <a:off x="941388" y="2033588"/>
            <a:ext cx="3622675" cy="3824287"/>
            <a:chOff x="598" y="1281"/>
            <a:chExt cx="2282" cy="2409"/>
          </a:xfrm>
        </p:grpSpPr>
        <p:sp>
          <p:nvSpPr>
            <p:cNvPr id="40973" name="Line 30">
              <a:extLst>
                <a:ext uri="{FF2B5EF4-FFF2-40B4-BE49-F238E27FC236}">
                  <a16:creationId xmlns:a16="http://schemas.microsoft.com/office/drawing/2014/main" id="{7DE93833-6BE4-8F4A-A4A2-5DDBFB0986B7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V="1">
              <a:off x="1646" y="1536"/>
              <a:ext cx="0" cy="185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40974" name="Line 31">
              <a:extLst>
                <a:ext uri="{FF2B5EF4-FFF2-40B4-BE49-F238E27FC236}">
                  <a16:creationId xmlns:a16="http://schemas.microsoft.com/office/drawing/2014/main" id="{D4AA2EA7-F3F7-3840-8120-63B31A5B6ED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598" y="2438"/>
              <a:ext cx="20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40975" name="Oval 32">
              <a:extLst>
                <a:ext uri="{FF2B5EF4-FFF2-40B4-BE49-F238E27FC236}">
                  <a16:creationId xmlns:a16="http://schemas.microsoft.com/office/drawing/2014/main" id="{2E16EE1F-6B2B-DC4C-A66F-5EFB9AC5BAC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947" y="1736"/>
              <a:ext cx="1348" cy="1403"/>
            </a:xfrm>
            <a:prstGeom prst="ellipse">
              <a:avLst/>
            </a:prstGeom>
            <a:noFill/>
            <a:ln w="38100" cap="rnd">
              <a:solidFill>
                <a:schemeClr val="bg2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40976" name="Line 33">
              <a:extLst>
                <a:ext uri="{FF2B5EF4-FFF2-40B4-BE49-F238E27FC236}">
                  <a16:creationId xmlns:a16="http://schemas.microsoft.com/office/drawing/2014/main" id="{D1CAE592-9313-DC4F-9D85-81405F2E341E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646" y="2438"/>
              <a:ext cx="499" cy="4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40977" name="Line 34">
              <a:extLst>
                <a:ext uri="{FF2B5EF4-FFF2-40B4-BE49-F238E27FC236}">
                  <a16:creationId xmlns:a16="http://schemas.microsoft.com/office/drawing/2014/main" id="{38682620-6DE0-4B40-A966-D60E8B0C63FA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646" y="2438"/>
              <a:ext cx="499" cy="90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40978" name="Line 35">
              <a:extLst>
                <a:ext uri="{FF2B5EF4-FFF2-40B4-BE49-F238E27FC236}">
                  <a16:creationId xmlns:a16="http://schemas.microsoft.com/office/drawing/2014/main" id="{95813300-CDEF-F24B-9876-49CAA87EF7C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2145" y="2888"/>
              <a:ext cx="0" cy="45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40979" name="Line 36">
              <a:extLst>
                <a:ext uri="{FF2B5EF4-FFF2-40B4-BE49-F238E27FC236}">
                  <a16:creationId xmlns:a16="http://schemas.microsoft.com/office/drawing/2014/main" id="{14499E09-8355-8B4B-A014-BB7ADCE4F741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1745" y="1686"/>
              <a:ext cx="400" cy="80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40980" name="Line 37">
              <a:extLst>
                <a:ext uri="{FF2B5EF4-FFF2-40B4-BE49-F238E27FC236}">
                  <a16:creationId xmlns:a16="http://schemas.microsoft.com/office/drawing/2014/main" id="{79D5882D-1707-8A43-BA22-DFD2317ABFB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1097" y="2487"/>
              <a:ext cx="599" cy="8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40981" name="Line 38">
              <a:extLst>
                <a:ext uri="{FF2B5EF4-FFF2-40B4-BE49-F238E27FC236}">
                  <a16:creationId xmlns:a16="http://schemas.microsoft.com/office/drawing/2014/main" id="{A5E0FC71-D3FD-1440-880C-D008367AD676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V="1">
              <a:off x="1945" y="2136"/>
              <a:ext cx="499" cy="5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40982" name="Line 39">
              <a:extLst>
                <a:ext uri="{FF2B5EF4-FFF2-40B4-BE49-F238E27FC236}">
                  <a16:creationId xmlns:a16="http://schemas.microsoft.com/office/drawing/2014/main" id="{BC833F28-EF60-0248-9EB9-F5B0012877F8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2145" y="2988"/>
              <a:ext cx="299" cy="10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40983" name="Text Box 40">
              <a:extLst>
                <a:ext uri="{FF2B5EF4-FFF2-40B4-BE49-F238E27FC236}">
                  <a16:creationId xmlns:a16="http://schemas.microsoft.com/office/drawing/2014/main" id="{29C2508E-6982-C14B-AC5C-69BD93F363F4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1496" y="1281"/>
              <a:ext cx="337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>
                  <a:latin typeface="Times New Roman" panose="02020603050405020304" pitchFamily="18" charset="0"/>
                </a:rPr>
                <a:t>y</a:t>
              </a:r>
              <a:r>
                <a:rPr lang="ja-JP" altLang="en-US" sz="2000">
                  <a:latin typeface="Times New Roman" panose="02020603050405020304" pitchFamily="18" charset="0"/>
                </a:rPr>
                <a:t>’</a:t>
              </a:r>
              <a:r>
                <a:rPr lang="en-US" altLang="ja-JP" sz="2000">
                  <a:latin typeface="Symbol" pitchFamily="2" charset="2"/>
                </a:rPr>
                <a:t>b</a:t>
              </a:r>
              <a:endParaRPr lang="en-US" altLang="en-US" sz="2000">
                <a:latin typeface="Times New Roman" panose="02020603050405020304" pitchFamily="18" charset="0"/>
              </a:endParaRPr>
            </a:p>
          </p:txBody>
        </p:sp>
        <p:sp>
          <p:nvSpPr>
            <p:cNvPr id="40984" name="Text Box 41">
              <a:extLst>
                <a:ext uri="{FF2B5EF4-FFF2-40B4-BE49-F238E27FC236}">
                  <a16:creationId xmlns:a16="http://schemas.microsoft.com/office/drawing/2014/main" id="{A44B4225-F071-5B43-BA17-B1547881F01C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2684" y="2297"/>
              <a:ext cx="19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>
                  <a:latin typeface="Times New Roman" panose="02020603050405020304" pitchFamily="18" charset="0"/>
                </a:rPr>
                <a:t>y</a:t>
              </a:r>
              <a:endParaRPr lang="en-US" altLang="en-US" sz="1800">
                <a:latin typeface="Times New Roman" panose="02020603050405020304" pitchFamily="18" charset="0"/>
              </a:endParaRPr>
            </a:p>
          </p:txBody>
        </p:sp>
        <p:sp>
          <p:nvSpPr>
            <p:cNvPr id="40985" name="Text Box 42">
              <a:extLst>
                <a:ext uri="{FF2B5EF4-FFF2-40B4-BE49-F238E27FC236}">
                  <a16:creationId xmlns:a16="http://schemas.microsoft.com/office/drawing/2014/main" id="{4F533B54-3E6C-CB49-B0B5-100D147C633A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2394" y="1937"/>
              <a:ext cx="187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>
                  <a:latin typeface="Times New Roman" panose="02020603050405020304" pitchFamily="18" charset="0"/>
                </a:rPr>
                <a:t>a</a:t>
              </a:r>
            </a:p>
          </p:txBody>
        </p:sp>
        <p:sp>
          <p:nvSpPr>
            <p:cNvPr id="40986" name="Text Box 43">
              <a:extLst>
                <a:ext uri="{FF2B5EF4-FFF2-40B4-BE49-F238E27FC236}">
                  <a16:creationId xmlns:a16="http://schemas.microsoft.com/office/drawing/2014/main" id="{D3216DAB-C2E9-D347-8467-203CB5CEABF9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2435" y="2844"/>
              <a:ext cx="43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>
                  <a:latin typeface="Symbol" pitchFamily="2" charset="2"/>
                </a:rPr>
                <a:t>Db</a:t>
              </a:r>
              <a:r>
                <a:rPr lang="en-US" altLang="en-US" sz="2000">
                  <a:latin typeface="Times New Roman" panose="02020603050405020304" pitchFamily="18" charset="0"/>
                </a:rPr>
                <a:t>y</a:t>
              </a:r>
              <a:r>
                <a:rPr lang="ja-JP" altLang="en-US" sz="2000">
                  <a:latin typeface="Times New Roman" panose="02020603050405020304" pitchFamily="18" charset="0"/>
                </a:rPr>
                <a:t>’</a:t>
              </a:r>
              <a:endParaRPr lang="en-US" altLang="en-US" sz="2000">
                <a:latin typeface="Times New Roman" panose="02020603050405020304" pitchFamily="18" charset="0"/>
              </a:endParaRPr>
            </a:p>
          </p:txBody>
        </p:sp>
        <p:sp>
          <p:nvSpPr>
            <p:cNvPr id="40987" name="Text Box 44">
              <a:extLst>
                <a:ext uri="{FF2B5EF4-FFF2-40B4-BE49-F238E27FC236}">
                  <a16:creationId xmlns:a16="http://schemas.microsoft.com/office/drawing/2014/main" id="{3B022FC9-8B36-114F-9CB5-7BEFE7F3A39E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1721" y="3440"/>
              <a:ext cx="285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>
                  <a:latin typeface="Symbol" pitchFamily="2" charset="2"/>
                </a:rPr>
                <a:t>D</a:t>
              </a:r>
              <a:r>
                <a:rPr lang="en-US" altLang="en-US" sz="2000">
                  <a:latin typeface="Times New Roman" panose="02020603050405020304" pitchFamily="18" charset="0"/>
                </a:rPr>
                <a:t>a</a:t>
              </a:r>
            </a:p>
          </p:txBody>
        </p:sp>
        <p:sp>
          <p:nvSpPr>
            <p:cNvPr id="40988" name="Text Box 45">
              <a:extLst>
                <a:ext uri="{FF2B5EF4-FFF2-40B4-BE49-F238E27FC236}">
                  <a16:creationId xmlns:a16="http://schemas.microsoft.com/office/drawing/2014/main" id="{B5ABB97B-48FA-C246-B7B8-D3E99010CF10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684" y="3267"/>
              <a:ext cx="59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>
                  <a:latin typeface="Times New Roman" panose="02020603050405020304" pitchFamily="18" charset="0"/>
                </a:rPr>
                <a:t>2</a:t>
              </a:r>
              <a:r>
                <a:rPr lang="el-GR" altLang="en-US" sz="2000"/>
                <a:t>π</a:t>
              </a:r>
              <a:r>
                <a:rPr lang="en-US" altLang="en-US" sz="2000">
                  <a:latin typeface="Symbol" pitchFamily="2" charset="2"/>
                </a:rPr>
                <a:t>D</a:t>
              </a:r>
              <a:r>
                <a:rPr lang="en-US" altLang="en-US" sz="2000">
                  <a:latin typeface="Times New Roman" panose="02020603050405020304" pitchFamily="18" charset="0"/>
                </a:rPr>
                <a:t>Q</a:t>
              </a:r>
            </a:p>
          </p:txBody>
        </p:sp>
        <p:sp>
          <p:nvSpPr>
            <p:cNvPr id="40989" name="Text Box 46">
              <a:extLst>
                <a:ext uri="{FF2B5EF4-FFF2-40B4-BE49-F238E27FC236}">
                  <a16:creationId xmlns:a16="http://schemas.microsoft.com/office/drawing/2014/main" id="{A7C19870-1E91-8C4B-A98E-DA4FC1201750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2095" y="1442"/>
              <a:ext cx="21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l-GR" altLang="en-US" sz="2000"/>
                <a:t>θ</a:t>
              </a:r>
              <a:endParaRPr lang="en-US" altLang="en-US" sz="2000"/>
            </a:p>
          </p:txBody>
        </p:sp>
        <p:sp>
          <p:nvSpPr>
            <p:cNvPr id="40990" name="Line 47">
              <a:extLst>
                <a:ext uri="{FF2B5EF4-FFF2-40B4-BE49-F238E27FC236}">
                  <a16:creationId xmlns:a16="http://schemas.microsoft.com/office/drawing/2014/main" id="{4EDA6EB6-BE63-664C-896E-B5F27C96CB38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V="1">
              <a:off x="1980" y="2879"/>
              <a:ext cx="173" cy="12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40991" name="Line 48">
              <a:extLst>
                <a:ext uri="{FF2B5EF4-FFF2-40B4-BE49-F238E27FC236}">
                  <a16:creationId xmlns:a16="http://schemas.microsoft.com/office/drawing/2014/main" id="{748AA869-9AAB-E541-BD74-3672889C295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V="1">
              <a:off x="1894" y="3181"/>
              <a:ext cx="129" cy="3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40992" name="Line 50">
              <a:extLst>
                <a:ext uri="{FF2B5EF4-FFF2-40B4-BE49-F238E27FC236}">
                  <a16:creationId xmlns:a16="http://schemas.microsoft.com/office/drawing/2014/main" id="{7B2F992D-4D94-8D42-AEEA-A540C393EFAA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V="1">
              <a:off x="2153" y="2447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</p:grpSp>
      <p:sp>
        <p:nvSpPr>
          <p:cNvPr id="40970" name="Rectangle 57">
            <a:extLst>
              <a:ext uri="{FF2B5EF4-FFF2-40B4-BE49-F238E27FC236}">
                <a16:creationId xmlns:a16="http://schemas.microsoft.com/office/drawing/2014/main" id="{73796767-1CAD-DE47-994D-E12E9550C6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9938" y="4087813"/>
            <a:ext cx="3397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l-GR" altLang="en-US" sz="2000"/>
              <a:t>θ</a:t>
            </a:r>
            <a:endParaRPr lang="en-US" altLang="en-US" sz="2000"/>
          </a:p>
        </p:txBody>
      </p:sp>
      <p:sp>
        <p:nvSpPr>
          <p:cNvPr id="40971" name="Line 58">
            <a:extLst>
              <a:ext uri="{FF2B5EF4-FFF2-40B4-BE49-F238E27FC236}">
                <a16:creationId xmlns:a16="http://schemas.microsoft.com/office/drawing/2014/main" id="{8371CB87-8ADB-2846-B9BB-B34C22E3BA3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341688" y="4346575"/>
            <a:ext cx="1262062" cy="357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40972" name="Line 59">
            <a:extLst>
              <a:ext uri="{FF2B5EF4-FFF2-40B4-BE49-F238E27FC236}">
                <a16:creationId xmlns:a16="http://schemas.microsoft.com/office/drawing/2014/main" id="{1F5FD884-9621-DD47-AEE2-9BC3244CF554}"/>
              </a:ext>
            </a:extLst>
          </p:cNvPr>
          <p:cNvSpPr>
            <a:spLocks noChangeShapeType="1"/>
          </p:cNvSpPr>
          <p:nvPr/>
        </p:nvSpPr>
        <p:spPr bwMode="auto">
          <a:xfrm>
            <a:off x="4859338" y="4378325"/>
            <a:ext cx="1604962" cy="1096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lide Number Placeholder 5">
            <a:extLst>
              <a:ext uri="{FF2B5EF4-FFF2-40B4-BE49-F238E27FC236}">
                <a16:creationId xmlns:a16="http://schemas.microsoft.com/office/drawing/2014/main" id="{94076623-5904-5B41-A755-8B44CA012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57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fld id="{FD3E4AC7-FBD5-6C46-BDE6-EDDC07B51045}" type="slidenum">
              <a:rPr lang="en-US" altLang="en-US" sz="1200" smtClean="0">
                <a:latin typeface="Garamond" panose="02020404030301010803" pitchFamily="18" charset="0"/>
              </a:rPr>
              <a:pPr algn="l"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en-US" altLang="en-US" sz="1200">
              <a:latin typeface="Garamond" panose="02020404030301010803" pitchFamily="18" charset="0"/>
            </a:endParaRPr>
          </a:p>
        </p:txBody>
      </p:sp>
      <p:sp>
        <p:nvSpPr>
          <p:cNvPr id="2057" name="Rectangle 3">
            <a:extLst>
              <a:ext uri="{FF2B5EF4-FFF2-40B4-BE49-F238E27FC236}">
                <a16:creationId xmlns:a16="http://schemas.microsoft.com/office/drawing/2014/main" id="{C85BF3C9-71B4-2348-B03E-A8BC65176D7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49225"/>
            <a:ext cx="7993063" cy="7477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Resonant Condition - Quadrupole</a:t>
            </a:r>
            <a:endParaRPr lang="en-US" sz="2600" dirty="0">
              <a:solidFill>
                <a:schemeClr val="tx2">
                  <a:satMod val="130000"/>
                </a:schemeClr>
              </a:solidFill>
              <a:ea typeface="+mj-ea"/>
              <a:cs typeface="+mj-cs"/>
            </a:endParaRPr>
          </a:p>
        </p:txBody>
      </p:sp>
      <p:grpSp>
        <p:nvGrpSpPr>
          <p:cNvPr id="43011" name="Group 51">
            <a:extLst>
              <a:ext uri="{FF2B5EF4-FFF2-40B4-BE49-F238E27FC236}">
                <a16:creationId xmlns:a16="http://schemas.microsoft.com/office/drawing/2014/main" id="{62E94556-A2A2-7743-8EA9-A682151D8590}"/>
              </a:ext>
            </a:extLst>
          </p:cNvPr>
          <p:cNvGrpSpPr>
            <a:grpSpLocks/>
          </p:cNvGrpSpPr>
          <p:nvPr/>
        </p:nvGrpSpPr>
        <p:grpSpPr bwMode="auto">
          <a:xfrm>
            <a:off x="811213" y="1255713"/>
            <a:ext cx="7918450" cy="893762"/>
            <a:chOff x="496" y="1053"/>
            <a:chExt cx="4988" cy="563"/>
          </a:xfrm>
        </p:grpSpPr>
        <p:sp>
          <p:nvSpPr>
            <p:cNvPr id="43024" name="Rectangle 2">
              <a:extLst>
                <a:ext uri="{FF2B5EF4-FFF2-40B4-BE49-F238E27FC236}">
                  <a16:creationId xmlns:a16="http://schemas.microsoft.com/office/drawing/2014/main" id="{075B25CE-1F57-0148-9CB3-14004C96EB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" y="1218"/>
              <a:ext cx="1284" cy="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buClrTx/>
                <a:buSzTx/>
                <a:buFont typeface="Wingdings" pitchFamily="2" charset="2"/>
                <a:buChar char="§"/>
              </a:pPr>
              <a:r>
                <a:rPr lang="en-US" altLang="en-US" sz="2000"/>
                <a:t>So have:</a:t>
              </a:r>
            </a:p>
          </p:txBody>
        </p:sp>
        <p:grpSp>
          <p:nvGrpSpPr>
            <p:cNvPr id="43025" name="Group 50">
              <a:extLst>
                <a:ext uri="{FF2B5EF4-FFF2-40B4-BE49-F238E27FC236}">
                  <a16:creationId xmlns:a16="http://schemas.microsoft.com/office/drawing/2014/main" id="{CC741B72-A541-504F-9EFC-965C6DD57C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99" y="1053"/>
              <a:ext cx="3785" cy="563"/>
              <a:chOff x="1699" y="1053"/>
              <a:chExt cx="3785" cy="563"/>
            </a:xfrm>
          </p:grpSpPr>
          <p:sp>
            <p:nvSpPr>
              <p:cNvPr id="43026" name="Text Box 33">
                <a:extLst>
                  <a:ext uri="{FF2B5EF4-FFF2-40B4-BE49-F238E27FC236}">
                    <a16:creationId xmlns:a16="http://schemas.microsoft.com/office/drawing/2014/main" id="{D58F75AA-A8DC-314E-AB0A-A2454AA0D50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99" y="1200"/>
                <a:ext cx="2043" cy="294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3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800">
                    <a:solidFill>
                      <a:srgbClr val="000000"/>
                    </a:solidFill>
                    <a:latin typeface="Times New Roman" panose="02020603050405020304" pitchFamily="18" charset="0"/>
                    <a:sym typeface="Symbol" pitchFamily="2" charset="2"/>
                  </a:rPr>
                  <a:t></a:t>
                </a:r>
                <a:r>
                  <a:rPr lang="en-US" altLang="en-US" sz="180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a = </a:t>
                </a:r>
                <a:r>
                  <a:rPr lang="en-US" altLang="en-US" sz="1800" i="1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l·</a:t>
                </a:r>
                <a:r>
                  <a:rPr lang="en-US" altLang="en-US" sz="1800">
                    <a:solidFill>
                      <a:srgbClr val="000000"/>
                    </a:solidFill>
                    <a:latin typeface="Times New Roman" panose="02020603050405020304" pitchFamily="18" charset="0"/>
                    <a:sym typeface="Symbol" pitchFamily="2" charset="2"/>
                  </a:rPr>
                  <a:t></a:t>
                </a:r>
                <a:r>
                  <a:rPr lang="en-US" altLang="en-US" sz="1800" i="1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·</a:t>
                </a:r>
                <a:r>
                  <a:rPr lang="en-US" altLang="en-US" sz="180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sin(</a:t>
                </a:r>
                <a:r>
                  <a:rPr lang="en-US" altLang="en-US" sz="1800">
                    <a:solidFill>
                      <a:srgbClr val="000000"/>
                    </a:solidFill>
                    <a:latin typeface="Times New Roman" panose="02020603050405020304" pitchFamily="18" charset="0"/>
                    <a:sym typeface="Symbol" pitchFamily="2" charset="2"/>
                  </a:rPr>
                  <a:t></a:t>
                </a:r>
                <a:r>
                  <a:rPr lang="en-US" altLang="en-US" sz="180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) a</a:t>
                </a:r>
                <a:r>
                  <a:rPr lang="en-US" altLang="en-US" sz="1800" i="1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·</a:t>
                </a:r>
                <a:r>
                  <a:rPr lang="en-US" altLang="en-US" sz="180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k</a:t>
                </a:r>
                <a:r>
                  <a:rPr lang="en-US" altLang="en-US" sz="1800" i="1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·</a:t>
                </a:r>
                <a:r>
                  <a:rPr lang="en-US" altLang="en-US" sz="180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cos(</a:t>
                </a:r>
                <a:r>
                  <a:rPr lang="en-US" altLang="en-US" sz="1800">
                    <a:solidFill>
                      <a:srgbClr val="000000"/>
                    </a:solidFill>
                    <a:latin typeface="Times New Roman" panose="02020603050405020304" pitchFamily="18" charset="0"/>
                    <a:sym typeface="Symbol" pitchFamily="2" charset="2"/>
                  </a:rPr>
                  <a:t></a:t>
                </a:r>
                <a:r>
                  <a:rPr lang="en-US" altLang="en-US" sz="180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)</a:t>
                </a:r>
              </a:p>
            </p:txBody>
          </p:sp>
          <p:grpSp>
            <p:nvGrpSpPr>
              <p:cNvPr id="43027" name="Group 49">
                <a:extLst>
                  <a:ext uri="{FF2B5EF4-FFF2-40B4-BE49-F238E27FC236}">
                    <a16:creationId xmlns:a16="http://schemas.microsoft.com/office/drawing/2014/main" id="{E900E6BC-AE5C-724A-B1AD-C2F06F76833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63" y="1053"/>
                <a:ext cx="1721" cy="563"/>
                <a:chOff x="3763" y="1053"/>
                <a:chExt cx="1721" cy="563"/>
              </a:xfrm>
            </p:grpSpPr>
            <p:sp>
              <p:nvSpPr>
                <p:cNvPr id="43028" name="Rectangle 35">
                  <a:extLst>
                    <a:ext uri="{FF2B5EF4-FFF2-40B4-BE49-F238E27FC236}">
                      <a16:creationId xmlns:a16="http://schemas.microsoft.com/office/drawing/2014/main" id="{5C6C1B0C-2F48-B147-B060-8651E480F6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2" y="1053"/>
                  <a:ext cx="1562" cy="563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en-US" altLang="en-US" sz="1800"/>
                </a:p>
              </p:txBody>
            </p:sp>
            <p:graphicFrame>
              <p:nvGraphicFramePr>
                <p:cNvPr id="43029" name="Object 34">
                  <a:extLst>
                    <a:ext uri="{FF2B5EF4-FFF2-40B4-BE49-F238E27FC236}">
                      <a16:creationId xmlns:a16="http://schemas.microsoft.com/office/drawing/2014/main" id="{5450743D-A9DA-A74D-BB36-5D8645FB7473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3763" y="1074"/>
                <a:ext cx="1680" cy="514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name="Equation" r:id="rId3" imgW="45935900" imgH="14046200" progId="Equation.3">
                        <p:embed/>
                      </p:oleObj>
                    </mc:Choice>
                    <mc:Fallback>
                      <p:oleObj name="Equation" r:id="rId3" imgW="45935900" imgH="14046200" progId="Equation.3">
                        <p:embed/>
                        <p:pic>
                          <p:nvPicPr>
                            <p:cNvPr id="0" name="Object 34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763" y="1074"/>
                              <a:ext cx="1680" cy="514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>
                                        <a:alpha val="74997"/>
                                      </a:schemeClr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</p:grpSp>
      <p:sp>
        <p:nvSpPr>
          <p:cNvPr id="43012" name="Rectangle 38">
            <a:extLst>
              <a:ext uri="{FF2B5EF4-FFF2-40B4-BE49-F238E27FC236}">
                <a16:creationId xmlns:a16="http://schemas.microsoft.com/office/drawing/2014/main" id="{7DF86B33-6E5A-E04D-BC64-8DA4AB33ED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8988" y="2132013"/>
            <a:ext cx="5202237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r>
              <a:rPr lang="en-US" altLang="en-US" sz="2000"/>
              <a:t>Each turn </a:t>
            </a:r>
            <a:r>
              <a:rPr lang="el-GR" altLang="en-US" sz="2000"/>
              <a:t>θ</a:t>
            </a:r>
            <a:r>
              <a:rPr lang="en-US" altLang="en-US" sz="2000"/>
              <a:t> advances by 2</a:t>
            </a:r>
            <a:r>
              <a:rPr lang="el-GR" altLang="en-US" sz="2000"/>
              <a:t>π</a:t>
            </a:r>
            <a:r>
              <a:rPr lang="en-US" altLang="en-US" sz="2000"/>
              <a:t>Q</a:t>
            </a:r>
          </a:p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r>
              <a:rPr lang="en-US" altLang="en-US" sz="2000"/>
              <a:t>On the n</a:t>
            </a:r>
            <a:r>
              <a:rPr lang="en-US" altLang="en-US" sz="2000" baseline="30000"/>
              <a:t>th</a:t>
            </a:r>
            <a:r>
              <a:rPr lang="en-US" altLang="en-US" sz="2000"/>
              <a:t> turn </a:t>
            </a:r>
            <a:r>
              <a:rPr lang="el-GR" altLang="en-US" sz="2000"/>
              <a:t>θ</a:t>
            </a:r>
            <a:r>
              <a:rPr lang="en-US" altLang="en-US" sz="2000"/>
              <a:t> = </a:t>
            </a:r>
            <a:r>
              <a:rPr lang="el-GR" altLang="en-US" sz="2000"/>
              <a:t>θ</a:t>
            </a:r>
            <a:r>
              <a:rPr lang="en-US" altLang="en-US" sz="2000"/>
              <a:t> + 2n</a:t>
            </a:r>
            <a:r>
              <a:rPr lang="el-GR" altLang="en-US" sz="2000"/>
              <a:t>π</a:t>
            </a:r>
            <a:r>
              <a:rPr lang="en-US" altLang="en-US" sz="2000"/>
              <a:t>Q </a:t>
            </a:r>
          </a:p>
        </p:txBody>
      </p:sp>
      <p:sp>
        <p:nvSpPr>
          <p:cNvPr id="43013" name="Rectangle 44">
            <a:extLst>
              <a:ext uri="{FF2B5EF4-FFF2-40B4-BE49-F238E27FC236}">
                <a16:creationId xmlns:a16="http://schemas.microsoft.com/office/drawing/2014/main" id="{F98A32D7-3442-334D-86FD-4C220D8900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0750" y="4994275"/>
            <a:ext cx="7923213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r>
              <a:rPr lang="en-US" altLang="en-US" sz="2000"/>
              <a:t>For q = 0.5 the phase term, 2(</a:t>
            </a:r>
            <a:r>
              <a:rPr lang="el-GR" altLang="en-US" sz="2000"/>
              <a:t>θ</a:t>
            </a:r>
            <a:r>
              <a:rPr lang="en-US" altLang="en-US" sz="2000"/>
              <a:t> + 2n</a:t>
            </a:r>
            <a:r>
              <a:rPr lang="el-GR" altLang="en-US" sz="2000"/>
              <a:t>π</a:t>
            </a:r>
            <a:r>
              <a:rPr lang="en-US" altLang="en-US" sz="2000"/>
              <a:t>Q) is constant:</a:t>
            </a:r>
          </a:p>
        </p:txBody>
      </p:sp>
      <p:sp>
        <p:nvSpPr>
          <p:cNvPr id="43014" name="Rectangle 39">
            <a:extLst>
              <a:ext uri="{FF2B5EF4-FFF2-40B4-BE49-F238E27FC236}">
                <a16:creationId xmlns:a16="http://schemas.microsoft.com/office/drawing/2014/main" id="{9A1D618F-8B1F-A740-AB6D-0ACA3F693F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038" y="3132138"/>
            <a:ext cx="2584450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r>
              <a:rPr lang="en-US" altLang="en-US" sz="2000"/>
              <a:t>Over many turns:</a:t>
            </a:r>
          </a:p>
        </p:txBody>
      </p:sp>
      <p:graphicFrame>
        <p:nvGraphicFramePr>
          <p:cNvPr id="43015" name="Object 40">
            <a:extLst>
              <a:ext uri="{FF2B5EF4-FFF2-40B4-BE49-F238E27FC236}">
                <a16:creationId xmlns:a16="http://schemas.microsoft.com/office/drawing/2014/main" id="{C6688DB1-1113-564C-BF91-A0FC41FB6CF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348038" y="2940050"/>
          <a:ext cx="3627437" cy="741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68757800" imgH="14046200" progId="Equation.3">
                  <p:embed/>
                </p:oleObj>
              </mc:Choice>
              <mc:Fallback>
                <p:oleObj name="Equation" r:id="rId5" imgW="68757800" imgH="14046200" progId="Equation.3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8038" y="2940050"/>
                        <a:ext cx="3627437" cy="741363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16" name="Line 41">
            <a:extLst>
              <a:ext uri="{FF2B5EF4-FFF2-40B4-BE49-F238E27FC236}">
                <a16:creationId xmlns:a16="http://schemas.microsoft.com/office/drawing/2014/main" id="{C237CCEF-158E-8E47-9BF1-607DEE459B0A}"/>
              </a:ext>
            </a:extLst>
          </p:cNvPr>
          <p:cNvSpPr>
            <a:spLocks noChangeShapeType="1"/>
          </p:cNvSpPr>
          <p:nvPr/>
        </p:nvSpPr>
        <p:spPr bwMode="auto">
          <a:xfrm>
            <a:off x="5294313" y="3527425"/>
            <a:ext cx="1576387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43017" name="Text Box 45">
            <a:extLst>
              <a:ext uri="{FF2B5EF4-FFF2-40B4-BE49-F238E27FC236}">
                <a16:creationId xmlns:a16="http://schemas.microsoft.com/office/drawing/2014/main" id="{2FAC637C-0199-7D4A-BEEE-7835366CF6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27888" y="3035300"/>
            <a:ext cx="1447800" cy="466725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  <a:sym typeface="Symbol" pitchFamily="2" charset="2"/>
              </a:rPr>
              <a:t></a:t>
            </a:r>
            <a:r>
              <a:rPr lang="en-US" altLang="en-US" sz="1800" b="1">
                <a:latin typeface="Times New Roman" panose="02020603050405020304" pitchFamily="18" charset="0"/>
                <a:sym typeface="Symbol" pitchFamily="2" charset="2"/>
              </a:rPr>
              <a:t></a:t>
            </a:r>
            <a:r>
              <a:rPr lang="en-US" altLang="en-US" sz="1800" b="1">
                <a:latin typeface="Times New Roman" panose="02020603050405020304" pitchFamily="18" charset="0"/>
              </a:rPr>
              <a:t>a</a:t>
            </a:r>
            <a:r>
              <a:rPr lang="en-US" altLang="en-US" sz="1800" b="1">
                <a:latin typeface="Times New Roman" panose="02020603050405020304" pitchFamily="18" charset="0"/>
                <a:sym typeface="Symbol" pitchFamily="2" charset="2"/>
              </a:rPr>
              <a:t></a:t>
            </a:r>
            <a:r>
              <a:rPr lang="en-US" altLang="en-US" sz="1800" b="1">
                <a:latin typeface="Times New Roman" panose="02020603050405020304" pitchFamily="18" charset="0"/>
              </a:rPr>
              <a:t>0</a:t>
            </a:r>
            <a:endParaRPr lang="en-US" altLang="en-US" sz="1800">
              <a:latin typeface="Times New Roman" panose="02020603050405020304" pitchFamily="18" charset="0"/>
            </a:endParaRPr>
          </a:p>
        </p:txBody>
      </p:sp>
      <p:grpSp>
        <p:nvGrpSpPr>
          <p:cNvPr id="43018" name="Group 53">
            <a:extLst>
              <a:ext uri="{FF2B5EF4-FFF2-40B4-BE49-F238E27FC236}">
                <a16:creationId xmlns:a16="http://schemas.microsoft.com/office/drawing/2014/main" id="{BBAA4EDE-C8E2-9840-964B-B6A6C3D4F69B}"/>
              </a:ext>
            </a:extLst>
          </p:cNvPr>
          <p:cNvGrpSpPr>
            <a:grpSpLocks/>
          </p:cNvGrpSpPr>
          <p:nvPr/>
        </p:nvGrpSpPr>
        <p:grpSpPr bwMode="auto">
          <a:xfrm>
            <a:off x="2005013" y="5438775"/>
            <a:ext cx="5981700" cy="758825"/>
            <a:chOff x="1263" y="3491"/>
            <a:chExt cx="3768" cy="478"/>
          </a:xfrm>
        </p:grpSpPr>
        <p:graphicFrame>
          <p:nvGraphicFramePr>
            <p:cNvPr id="43021" name="Object 46">
              <a:extLst>
                <a:ext uri="{FF2B5EF4-FFF2-40B4-BE49-F238E27FC236}">
                  <a16:creationId xmlns:a16="http://schemas.microsoft.com/office/drawing/2014/main" id="{654E36ED-A760-DF47-BC9D-6DBC858A2DA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263" y="3561"/>
            <a:ext cx="1948" cy="35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7" imgW="55003700" imgH="9944100" progId="Equation.3">
                    <p:embed/>
                  </p:oleObj>
                </mc:Choice>
                <mc:Fallback>
                  <p:oleObj name="Equation" r:id="rId7" imgW="55003700" imgH="9944100" progId="Equation.3">
                    <p:embed/>
                    <p:pic>
                      <p:nvPicPr>
                        <p:cNvPr id="0" name="Object 4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63" y="3561"/>
                          <a:ext cx="1948" cy="351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3022" name="Object 47">
              <a:extLst>
                <a:ext uri="{FF2B5EF4-FFF2-40B4-BE49-F238E27FC236}">
                  <a16:creationId xmlns:a16="http://schemas.microsoft.com/office/drawing/2014/main" id="{E9A901FC-3207-9F49-957B-5BB3B559C27C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403" y="3491"/>
            <a:ext cx="628" cy="4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9" imgW="18427700" imgH="14046200" progId="Equation.3">
                    <p:embed/>
                  </p:oleObj>
                </mc:Choice>
                <mc:Fallback>
                  <p:oleObj name="Equation" r:id="rId9" imgW="18427700" imgH="14046200" progId="Equation.3">
                    <p:embed/>
                    <p:pic>
                      <p:nvPicPr>
                        <p:cNvPr id="0" name="Object 4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03" y="3491"/>
                          <a:ext cx="628" cy="478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3023" name="Rectangle 48">
              <a:extLst>
                <a:ext uri="{FF2B5EF4-FFF2-40B4-BE49-F238E27FC236}">
                  <a16:creationId xmlns:a16="http://schemas.microsoft.com/office/drawing/2014/main" id="{76ED0E8A-32DB-FF43-98F1-09D8EB4A03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7" y="3619"/>
              <a:ext cx="860" cy="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buClrTx/>
                <a:buSzTx/>
                <a:buFont typeface="Wingdings" pitchFamily="2" charset="2"/>
                <a:buNone/>
              </a:pPr>
              <a:r>
                <a:rPr lang="en-US" altLang="en-US" sz="2000"/>
                <a:t>and thus:</a:t>
              </a:r>
            </a:p>
          </p:txBody>
        </p:sp>
      </p:grpSp>
      <p:sp>
        <p:nvSpPr>
          <p:cNvPr id="43019" name="AutoShape 54">
            <a:extLst>
              <a:ext uri="{FF2B5EF4-FFF2-40B4-BE49-F238E27FC236}">
                <a16:creationId xmlns:a16="http://schemas.microsoft.com/office/drawing/2014/main" id="{2894349C-1D40-FD48-AB1F-D33FE825B8B3}"/>
              </a:ext>
            </a:extLst>
          </p:cNvPr>
          <p:cNvSpPr>
            <a:spLocks/>
          </p:cNvSpPr>
          <p:nvPr/>
        </p:nvSpPr>
        <p:spPr bwMode="auto">
          <a:xfrm>
            <a:off x="6261100" y="2270125"/>
            <a:ext cx="2771775" cy="325438"/>
          </a:xfrm>
          <a:prstGeom prst="borderCallout2">
            <a:avLst>
              <a:gd name="adj1" fmla="val 35120"/>
              <a:gd name="adj2" fmla="val -2750"/>
              <a:gd name="adj3" fmla="val 35120"/>
              <a:gd name="adj4" fmla="val -3838"/>
              <a:gd name="adj5" fmla="val -93657"/>
              <a:gd name="adj6" fmla="val -6759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Sin(</a:t>
            </a:r>
            <a:r>
              <a:rPr lang="el-GR" altLang="en-US" sz="1600"/>
              <a:t>θ</a:t>
            </a:r>
            <a:r>
              <a:rPr lang="en-US" altLang="en-US" sz="1600"/>
              <a:t>)Cos(</a:t>
            </a:r>
            <a:r>
              <a:rPr lang="el-GR" altLang="en-US" sz="1600"/>
              <a:t>θ</a:t>
            </a:r>
            <a:r>
              <a:rPr lang="en-US" altLang="en-US" sz="1600"/>
              <a:t>) = 1/2 Sin (2</a:t>
            </a:r>
            <a:r>
              <a:rPr lang="el-GR" altLang="en-US" sz="1600"/>
              <a:t>θ</a:t>
            </a:r>
            <a:r>
              <a:rPr lang="en-US" altLang="en-US" sz="1600"/>
              <a:t>)</a:t>
            </a:r>
          </a:p>
        </p:txBody>
      </p:sp>
      <p:sp>
        <p:nvSpPr>
          <p:cNvPr id="43020" name="AutoShape 55">
            <a:extLst>
              <a:ext uri="{FF2B5EF4-FFF2-40B4-BE49-F238E27FC236}">
                <a16:creationId xmlns:a16="http://schemas.microsoft.com/office/drawing/2014/main" id="{7F6E9DA4-2BEC-394B-BEB0-FBF0DCEF4D6A}"/>
              </a:ext>
            </a:extLst>
          </p:cNvPr>
          <p:cNvSpPr>
            <a:spLocks/>
          </p:cNvSpPr>
          <p:nvPr/>
        </p:nvSpPr>
        <p:spPr bwMode="auto">
          <a:xfrm>
            <a:off x="939800" y="3976688"/>
            <a:ext cx="5265738" cy="774700"/>
          </a:xfrm>
          <a:prstGeom prst="borderCallout2">
            <a:avLst>
              <a:gd name="adj1" fmla="val 14755"/>
              <a:gd name="adj2" fmla="val 101449"/>
              <a:gd name="adj3" fmla="val 14755"/>
              <a:gd name="adj4" fmla="val 104583"/>
              <a:gd name="adj5" fmla="val -56764"/>
              <a:gd name="adj6" fmla="val 107870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This term will be </a:t>
            </a:r>
            <a:r>
              <a:rPr lang="ja-JP" altLang="en-US" sz="1600"/>
              <a:t>‘</a:t>
            </a:r>
            <a:r>
              <a:rPr lang="en-US" altLang="ja-JP" sz="1600"/>
              <a:t>zero</a:t>
            </a:r>
            <a:r>
              <a:rPr lang="ja-JP" altLang="en-US" sz="1600"/>
              <a:t>’</a:t>
            </a:r>
            <a:r>
              <a:rPr lang="en-US" altLang="ja-JP" sz="1600"/>
              <a:t> as it decomposes in Sin and Cos terms and will give a series of + and – that cancel out in all cases where the fractional tune q ≠ 0.5 </a:t>
            </a:r>
            <a:endParaRPr lang="en-US" altLang="en-US" sz="1600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Number Placeholder 5">
            <a:extLst>
              <a:ext uri="{FF2B5EF4-FFF2-40B4-BE49-F238E27FC236}">
                <a16:creationId xmlns:a16="http://schemas.microsoft.com/office/drawing/2014/main" id="{C064B7E4-CD9A-5945-8A15-8A77786E2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57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fld id="{9E2E6277-0E50-9841-8667-D5A71353B669}" type="slidenum">
              <a:rPr lang="en-US" altLang="en-US" sz="1200" smtClean="0">
                <a:latin typeface="Garamond" panose="02020404030301010803" pitchFamily="18" charset="0"/>
              </a:rPr>
              <a:pPr algn="l"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en-US" altLang="en-US" sz="1200">
              <a:latin typeface="Garamond" panose="02020404030301010803" pitchFamily="18" charset="0"/>
            </a:endParaRPr>
          </a:p>
        </p:txBody>
      </p:sp>
      <p:sp>
        <p:nvSpPr>
          <p:cNvPr id="45058" name="Rectangle 2">
            <a:extLst>
              <a:ext uri="{FF2B5EF4-FFF2-40B4-BE49-F238E27FC236}">
                <a16:creationId xmlns:a16="http://schemas.microsoft.com/office/drawing/2014/main" id="{CD607307-AE5B-F04C-954E-A6D533795A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7400" y="1933575"/>
            <a:ext cx="8029575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r>
              <a:rPr lang="en-US" altLang="en-US" sz="1800"/>
              <a:t>In this case the amplitude will grow continuously until the particle is lost.</a:t>
            </a:r>
          </a:p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endParaRPr lang="en-US" altLang="en-US" sz="1800"/>
          </a:p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r>
              <a:rPr lang="en-US" altLang="en-US" sz="1800"/>
              <a:t>Therefore, conclude as before that: </a:t>
            </a:r>
            <a:r>
              <a:rPr lang="en-US" altLang="en-US" sz="1800" b="1" u="sng">
                <a:solidFill>
                  <a:schemeClr val="bg2"/>
                </a:solidFill>
              </a:rPr>
              <a:t>quadrupoles</a:t>
            </a:r>
            <a:r>
              <a:rPr lang="en-US" altLang="en-US" sz="1800">
                <a:solidFill>
                  <a:schemeClr val="bg2"/>
                </a:solidFill>
              </a:rPr>
              <a:t> </a:t>
            </a:r>
            <a:r>
              <a:rPr lang="en-US" altLang="en-US" sz="1800" b="1" u="sng">
                <a:solidFill>
                  <a:schemeClr val="bg2"/>
                </a:solidFill>
              </a:rPr>
              <a:t>excite 2</a:t>
            </a:r>
            <a:r>
              <a:rPr lang="en-US" altLang="en-US" sz="1800" b="1" u="sng" baseline="30000">
                <a:solidFill>
                  <a:schemeClr val="bg2"/>
                </a:solidFill>
              </a:rPr>
              <a:t>nd</a:t>
            </a:r>
            <a:r>
              <a:rPr lang="en-US" altLang="en-US" sz="1800" b="1" u="sng">
                <a:solidFill>
                  <a:schemeClr val="bg2"/>
                </a:solidFill>
              </a:rPr>
              <a:t> order resonances for q=0.5</a:t>
            </a:r>
            <a:endParaRPr lang="en-US" altLang="en-US" sz="1800"/>
          </a:p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endParaRPr lang="en-US" altLang="en-US" sz="1800"/>
          </a:p>
          <a:p>
            <a:pPr lvl="1" eaLnBrk="1" hangingPunct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r>
              <a:rPr lang="en-US" altLang="en-US" sz="1800"/>
              <a:t>Namely, for Q = 0.5, 1.5, 2.5, 3.5,…etc……</a:t>
            </a:r>
          </a:p>
        </p:txBody>
      </p:sp>
      <p:sp>
        <p:nvSpPr>
          <p:cNvPr id="22534" name="Rectangle 3">
            <a:extLst>
              <a:ext uri="{FF2B5EF4-FFF2-40B4-BE49-F238E27FC236}">
                <a16:creationId xmlns:a16="http://schemas.microsoft.com/office/drawing/2014/main" id="{25B11B88-9E97-654F-A80B-38D8424287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76213"/>
            <a:ext cx="7993063" cy="7477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Resonant Condition - Quadrupole</a:t>
            </a:r>
            <a:endParaRPr lang="en-US" sz="2600" dirty="0">
              <a:solidFill>
                <a:schemeClr val="tx2">
                  <a:satMod val="130000"/>
                </a:schemeClr>
              </a:solidFill>
              <a:ea typeface="+mj-ea"/>
              <a:cs typeface="+mj-cs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Number Placeholder 5">
            <a:extLst>
              <a:ext uri="{FF2B5EF4-FFF2-40B4-BE49-F238E27FC236}">
                <a16:creationId xmlns:a16="http://schemas.microsoft.com/office/drawing/2014/main" id="{5B3C5335-6732-4B4A-A9F7-F64C330BF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57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fld id="{406BCBFF-50ED-8B48-9505-82249EDF315B}" type="slidenum">
              <a:rPr lang="en-US" altLang="en-US" sz="1200" smtClean="0">
                <a:latin typeface="Garamond" panose="02020404030301010803" pitchFamily="18" charset="0"/>
              </a:rPr>
              <a:pPr algn="l"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en-US" altLang="en-US" sz="1200">
              <a:latin typeface="Garamond" panose="02020404030301010803" pitchFamily="18" charset="0"/>
            </a:endParaRPr>
          </a:p>
        </p:txBody>
      </p:sp>
      <p:sp>
        <p:nvSpPr>
          <p:cNvPr id="47106" name="Rectangle 2">
            <a:extLst>
              <a:ext uri="{FF2B5EF4-FFF2-40B4-BE49-F238E27FC236}">
                <a16:creationId xmlns:a16="http://schemas.microsoft.com/office/drawing/2014/main" id="{BAF1DA6A-003F-9746-8663-8D6B9BCDC5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625" y="1266825"/>
            <a:ext cx="8050213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r>
              <a:rPr lang="en-US" altLang="en-US" sz="2000"/>
              <a:t>Study </a:t>
            </a:r>
            <a:r>
              <a:rPr lang="en-US" altLang="en-US" sz="2000" u="sng"/>
              <a:t>phase </a:t>
            </a:r>
            <a:r>
              <a:rPr lang="el-GR" altLang="en-US" sz="2000" u="sng"/>
              <a:t>θ</a:t>
            </a:r>
            <a:r>
              <a:rPr lang="en-US" altLang="en-US" sz="2000"/>
              <a:t>:</a:t>
            </a:r>
          </a:p>
        </p:txBody>
      </p:sp>
      <p:sp>
        <p:nvSpPr>
          <p:cNvPr id="3081" name="Rectangle 3">
            <a:extLst>
              <a:ext uri="{FF2B5EF4-FFF2-40B4-BE49-F238E27FC236}">
                <a16:creationId xmlns:a16="http://schemas.microsoft.com/office/drawing/2014/main" id="{7D7D1F70-65DA-4548-AE20-097873B1C40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27038" y="168275"/>
            <a:ext cx="8229600" cy="11398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Resonant Condition - Quadrupole</a:t>
            </a:r>
            <a:endParaRPr lang="en-US" sz="2600" dirty="0">
              <a:solidFill>
                <a:schemeClr val="tx2">
                  <a:satMod val="130000"/>
                </a:schemeClr>
              </a:solidFill>
              <a:ea typeface="+mj-ea"/>
              <a:cs typeface="+mj-cs"/>
            </a:endParaRPr>
          </a:p>
        </p:txBody>
      </p:sp>
      <p:grpSp>
        <p:nvGrpSpPr>
          <p:cNvPr id="47108" name="Group 38">
            <a:extLst>
              <a:ext uri="{FF2B5EF4-FFF2-40B4-BE49-F238E27FC236}">
                <a16:creationId xmlns:a16="http://schemas.microsoft.com/office/drawing/2014/main" id="{36F5AFAB-7BCD-2D41-9450-48356B85BFFA}"/>
              </a:ext>
            </a:extLst>
          </p:cNvPr>
          <p:cNvGrpSpPr>
            <a:grpSpLocks/>
          </p:cNvGrpSpPr>
          <p:nvPr/>
        </p:nvGrpSpPr>
        <p:grpSpPr bwMode="auto">
          <a:xfrm>
            <a:off x="960438" y="1566863"/>
            <a:ext cx="3622675" cy="3549650"/>
            <a:chOff x="605" y="1162"/>
            <a:chExt cx="2282" cy="2236"/>
          </a:xfrm>
        </p:grpSpPr>
        <p:sp>
          <p:nvSpPr>
            <p:cNvPr id="47122" name="Line 5">
              <a:extLst>
                <a:ext uri="{FF2B5EF4-FFF2-40B4-BE49-F238E27FC236}">
                  <a16:creationId xmlns:a16="http://schemas.microsoft.com/office/drawing/2014/main" id="{EE58B304-4F2C-5644-AD61-8E8A1D11759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V="1">
              <a:off x="1653" y="1417"/>
              <a:ext cx="0" cy="185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47123" name="Line 6">
              <a:extLst>
                <a:ext uri="{FF2B5EF4-FFF2-40B4-BE49-F238E27FC236}">
                  <a16:creationId xmlns:a16="http://schemas.microsoft.com/office/drawing/2014/main" id="{51DCB36B-9D26-D744-9732-7B5452FEC957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605" y="2319"/>
              <a:ext cx="20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47124" name="Oval 7">
              <a:extLst>
                <a:ext uri="{FF2B5EF4-FFF2-40B4-BE49-F238E27FC236}">
                  <a16:creationId xmlns:a16="http://schemas.microsoft.com/office/drawing/2014/main" id="{AE923012-23F7-5C4E-A7F4-9F8D9DB8045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954" y="1617"/>
              <a:ext cx="1348" cy="1403"/>
            </a:xfrm>
            <a:prstGeom prst="ellipse">
              <a:avLst/>
            </a:prstGeom>
            <a:noFill/>
            <a:ln w="38100" cap="rnd">
              <a:solidFill>
                <a:schemeClr val="bg2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47125" name="Line 8">
              <a:extLst>
                <a:ext uri="{FF2B5EF4-FFF2-40B4-BE49-F238E27FC236}">
                  <a16:creationId xmlns:a16="http://schemas.microsoft.com/office/drawing/2014/main" id="{C68772F9-5CD1-8C4D-BEAA-C0552963D3A2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653" y="2319"/>
              <a:ext cx="499" cy="4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47126" name="Line 9">
              <a:extLst>
                <a:ext uri="{FF2B5EF4-FFF2-40B4-BE49-F238E27FC236}">
                  <a16:creationId xmlns:a16="http://schemas.microsoft.com/office/drawing/2014/main" id="{FA58E51B-0408-C44A-94F5-55878E9D06F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653" y="2319"/>
              <a:ext cx="499" cy="90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47127" name="Line 10">
              <a:extLst>
                <a:ext uri="{FF2B5EF4-FFF2-40B4-BE49-F238E27FC236}">
                  <a16:creationId xmlns:a16="http://schemas.microsoft.com/office/drawing/2014/main" id="{A2CEBBDA-6AD1-8741-A16D-AD86EC680761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2152" y="2769"/>
              <a:ext cx="0" cy="45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47128" name="Line 11">
              <a:extLst>
                <a:ext uri="{FF2B5EF4-FFF2-40B4-BE49-F238E27FC236}">
                  <a16:creationId xmlns:a16="http://schemas.microsoft.com/office/drawing/2014/main" id="{28319F6E-9180-9748-8D45-A6084DF64DB4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1752" y="1567"/>
              <a:ext cx="400" cy="80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47129" name="Line 12">
              <a:extLst>
                <a:ext uri="{FF2B5EF4-FFF2-40B4-BE49-F238E27FC236}">
                  <a16:creationId xmlns:a16="http://schemas.microsoft.com/office/drawing/2014/main" id="{CC1E3C41-485F-754E-AB6C-090CF83725B1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1104" y="2368"/>
              <a:ext cx="599" cy="8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47130" name="Line 13">
              <a:extLst>
                <a:ext uri="{FF2B5EF4-FFF2-40B4-BE49-F238E27FC236}">
                  <a16:creationId xmlns:a16="http://schemas.microsoft.com/office/drawing/2014/main" id="{08AA2317-663F-FC4B-8B98-ED0C9A0D483A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V="1">
              <a:off x="1952" y="2017"/>
              <a:ext cx="499" cy="5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47131" name="Line 14">
              <a:extLst>
                <a:ext uri="{FF2B5EF4-FFF2-40B4-BE49-F238E27FC236}">
                  <a16:creationId xmlns:a16="http://schemas.microsoft.com/office/drawing/2014/main" id="{629485DA-C203-7542-AB88-2B6159A45959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2152" y="2869"/>
              <a:ext cx="299" cy="10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47132" name="Text Box 15">
              <a:extLst>
                <a:ext uri="{FF2B5EF4-FFF2-40B4-BE49-F238E27FC236}">
                  <a16:creationId xmlns:a16="http://schemas.microsoft.com/office/drawing/2014/main" id="{1BE3DFFF-658A-6A4F-A642-9359637D2A6B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1503" y="1162"/>
              <a:ext cx="337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>
                  <a:latin typeface="Times New Roman" panose="02020603050405020304" pitchFamily="18" charset="0"/>
                </a:rPr>
                <a:t>y</a:t>
              </a:r>
              <a:r>
                <a:rPr lang="ja-JP" altLang="en-US" sz="2000">
                  <a:latin typeface="Times New Roman" panose="02020603050405020304" pitchFamily="18" charset="0"/>
                </a:rPr>
                <a:t>’</a:t>
              </a:r>
              <a:r>
                <a:rPr lang="en-US" altLang="ja-JP" sz="2000">
                  <a:latin typeface="Symbol" pitchFamily="2" charset="2"/>
                </a:rPr>
                <a:t>b</a:t>
              </a:r>
              <a:endParaRPr lang="en-US" altLang="en-US" sz="2000">
                <a:latin typeface="Times New Roman" panose="02020603050405020304" pitchFamily="18" charset="0"/>
              </a:endParaRPr>
            </a:p>
          </p:txBody>
        </p:sp>
        <p:sp>
          <p:nvSpPr>
            <p:cNvPr id="47133" name="Text Box 16">
              <a:extLst>
                <a:ext uri="{FF2B5EF4-FFF2-40B4-BE49-F238E27FC236}">
                  <a16:creationId xmlns:a16="http://schemas.microsoft.com/office/drawing/2014/main" id="{2236AC9E-ECD8-0441-B775-0B25F4F27994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2691" y="2178"/>
              <a:ext cx="19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>
                  <a:latin typeface="Times New Roman" panose="02020603050405020304" pitchFamily="18" charset="0"/>
                </a:rPr>
                <a:t>y</a:t>
              </a:r>
              <a:endParaRPr lang="en-US" altLang="en-US" sz="1800">
                <a:latin typeface="Times New Roman" panose="02020603050405020304" pitchFamily="18" charset="0"/>
              </a:endParaRPr>
            </a:p>
          </p:txBody>
        </p:sp>
        <p:sp>
          <p:nvSpPr>
            <p:cNvPr id="47134" name="Text Box 17">
              <a:extLst>
                <a:ext uri="{FF2B5EF4-FFF2-40B4-BE49-F238E27FC236}">
                  <a16:creationId xmlns:a16="http://schemas.microsoft.com/office/drawing/2014/main" id="{6E1E8B42-57B6-F147-B6F7-3AABA40D4D6D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2401" y="1818"/>
              <a:ext cx="187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>
                  <a:latin typeface="Times New Roman" panose="02020603050405020304" pitchFamily="18" charset="0"/>
                </a:rPr>
                <a:t>a</a:t>
              </a:r>
            </a:p>
          </p:txBody>
        </p:sp>
        <p:sp>
          <p:nvSpPr>
            <p:cNvPr id="47135" name="Text Box 18">
              <a:extLst>
                <a:ext uri="{FF2B5EF4-FFF2-40B4-BE49-F238E27FC236}">
                  <a16:creationId xmlns:a16="http://schemas.microsoft.com/office/drawing/2014/main" id="{C67BDC50-FE83-C54D-8584-0514D70DE4A1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2442" y="2725"/>
              <a:ext cx="43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>
                  <a:latin typeface="Symbol" pitchFamily="2" charset="2"/>
                </a:rPr>
                <a:t>Db</a:t>
              </a:r>
              <a:r>
                <a:rPr lang="en-US" altLang="en-US" sz="2000">
                  <a:latin typeface="Times New Roman" panose="02020603050405020304" pitchFamily="18" charset="0"/>
                </a:rPr>
                <a:t>y</a:t>
              </a:r>
              <a:r>
                <a:rPr lang="ja-JP" altLang="en-US" sz="2000">
                  <a:latin typeface="Times New Roman" panose="02020603050405020304" pitchFamily="18" charset="0"/>
                </a:rPr>
                <a:t>’</a:t>
              </a:r>
              <a:endParaRPr lang="en-US" altLang="en-US" sz="2000">
                <a:latin typeface="Times New Roman" panose="02020603050405020304" pitchFamily="18" charset="0"/>
              </a:endParaRPr>
            </a:p>
          </p:txBody>
        </p:sp>
        <p:sp>
          <p:nvSpPr>
            <p:cNvPr id="47136" name="Text Box 19">
              <a:extLst>
                <a:ext uri="{FF2B5EF4-FFF2-40B4-BE49-F238E27FC236}">
                  <a16:creationId xmlns:a16="http://schemas.microsoft.com/office/drawing/2014/main" id="{C0C01E11-4C32-8C41-B8DA-FBC0FE693843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1695" y="3116"/>
              <a:ext cx="285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>
                  <a:latin typeface="Symbol" pitchFamily="2" charset="2"/>
                </a:rPr>
                <a:t>D</a:t>
              </a:r>
              <a:r>
                <a:rPr lang="en-US" altLang="en-US" sz="2000">
                  <a:latin typeface="Times New Roman" panose="02020603050405020304" pitchFamily="18" charset="0"/>
                </a:rPr>
                <a:t>a</a:t>
              </a:r>
            </a:p>
          </p:txBody>
        </p:sp>
        <p:sp>
          <p:nvSpPr>
            <p:cNvPr id="47137" name="Text Box 20">
              <a:extLst>
                <a:ext uri="{FF2B5EF4-FFF2-40B4-BE49-F238E27FC236}">
                  <a16:creationId xmlns:a16="http://schemas.microsoft.com/office/drawing/2014/main" id="{6CFF0882-40ED-D94D-888B-486994AA703D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691" y="3148"/>
              <a:ext cx="52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>
                  <a:latin typeface="Times New Roman" panose="02020603050405020304" pitchFamily="18" charset="0"/>
                </a:rPr>
                <a:t>2</a:t>
              </a:r>
              <a:r>
                <a:rPr lang="el-GR" altLang="en-US" sz="2000"/>
                <a:t>π</a:t>
              </a:r>
              <a:r>
                <a:rPr lang="en-US" altLang="en-US" sz="2000">
                  <a:latin typeface="Symbol" pitchFamily="2" charset="2"/>
                </a:rPr>
                <a:t>D</a:t>
              </a:r>
              <a:r>
                <a:rPr lang="en-US" altLang="en-US" sz="2000">
                  <a:latin typeface="Times New Roman" panose="02020603050405020304" pitchFamily="18" charset="0"/>
                </a:rPr>
                <a:t>Q</a:t>
              </a:r>
            </a:p>
          </p:txBody>
        </p:sp>
        <p:sp>
          <p:nvSpPr>
            <p:cNvPr id="47138" name="Text Box 21">
              <a:extLst>
                <a:ext uri="{FF2B5EF4-FFF2-40B4-BE49-F238E27FC236}">
                  <a16:creationId xmlns:a16="http://schemas.microsoft.com/office/drawing/2014/main" id="{1D5A4089-8844-FD47-9F6B-289AE7E72294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2102" y="1323"/>
              <a:ext cx="21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l-GR" altLang="en-US" sz="2000"/>
                <a:t>θ</a:t>
              </a:r>
              <a:endParaRPr lang="en-US" altLang="en-US" sz="2000"/>
            </a:p>
          </p:txBody>
        </p:sp>
        <p:sp>
          <p:nvSpPr>
            <p:cNvPr id="47139" name="Line 22">
              <a:extLst>
                <a:ext uri="{FF2B5EF4-FFF2-40B4-BE49-F238E27FC236}">
                  <a16:creationId xmlns:a16="http://schemas.microsoft.com/office/drawing/2014/main" id="{EA7B19C2-645D-D94A-B90A-42A8A022E7E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V="1">
              <a:off x="1987" y="2760"/>
              <a:ext cx="173" cy="12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47140" name="Line 23">
              <a:extLst>
                <a:ext uri="{FF2B5EF4-FFF2-40B4-BE49-F238E27FC236}">
                  <a16:creationId xmlns:a16="http://schemas.microsoft.com/office/drawing/2014/main" id="{B1D31EF9-E0DC-3D49-ABDF-E3D1E2A290C1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V="1">
              <a:off x="1954" y="3062"/>
              <a:ext cx="76" cy="17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47141" name="Line 24">
              <a:extLst>
                <a:ext uri="{FF2B5EF4-FFF2-40B4-BE49-F238E27FC236}">
                  <a16:creationId xmlns:a16="http://schemas.microsoft.com/office/drawing/2014/main" id="{E53EA374-7BC5-2848-9744-3ECCA69F552C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V="1">
              <a:off x="2160" y="2328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</p:grpSp>
      <p:sp>
        <p:nvSpPr>
          <p:cNvPr id="47109" name="Text Box 25">
            <a:extLst>
              <a:ext uri="{FF2B5EF4-FFF2-40B4-BE49-F238E27FC236}">
                <a16:creationId xmlns:a16="http://schemas.microsoft.com/office/drawing/2014/main" id="{F22DFDCE-0915-BF47-A014-1D6C237F76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86375" y="1504950"/>
            <a:ext cx="3478213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/>
              <a:t>2</a:t>
            </a:r>
            <a:r>
              <a:rPr lang="el-GR" altLang="en-US" sz="1600"/>
              <a:t>π</a:t>
            </a:r>
            <a:r>
              <a:rPr lang="en-US" altLang="en-US" sz="1600"/>
              <a:t>Q = phase angle over 1 turn = </a:t>
            </a:r>
            <a:r>
              <a:rPr lang="el-GR" altLang="en-US" sz="1600"/>
              <a:t>θ</a:t>
            </a:r>
            <a:endParaRPr lang="en-US" altLang="en-US" sz="1600">
              <a:latin typeface="Math1" charset="0"/>
            </a:endParaRPr>
          </a:p>
          <a:p>
            <a:pPr>
              <a:lnSpc>
                <a:spcPct val="6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l-GR" altLang="en-US" sz="1600"/>
              <a:t>Δβ</a:t>
            </a:r>
            <a:r>
              <a:rPr lang="en-US" altLang="en-US" sz="1600"/>
              <a:t>y</a:t>
            </a:r>
            <a:r>
              <a:rPr lang="ja-JP" altLang="en-US" sz="1600"/>
              <a:t>’</a:t>
            </a:r>
            <a:r>
              <a:rPr lang="en-US" altLang="ja-JP" sz="1600"/>
              <a:t> = kick</a:t>
            </a:r>
          </a:p>
          <a:p>
            <a:pPr>
              <a:lnSpc>
                <a:spcPct val="6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/>
              <a:t>a = old amplitude</a:t>
            </a:r>
          </a:p>
          <a:p>
            <a:pPr>
              <a:lnSpc>
                <a:spcPct val="6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l-GR" altLang="en-US" sz="1600"/>
              <a:t>Δ</a:t>
            </a:r>
            <a:r>
              <a:rPr lang="en-US" altLang="en-US" sz="1600"/>
              <a:t>a = change in amplitude</a:t>
            </a:r>
          </a:p>
          <a:p>
            <a:pPr>
              <a:lnSpc>
                <a:spcPct val="6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 b="1" u="sng"/>
              <a:t>2</a:t>
            </a:r>
            <a:r>
              <a:rPr lang="el-GR" altLang="en-US" sz="1800" b="1" u="sng"/>
              <a:t>πΔ</a:t>
            </a:r>
            <a:r>
              <a:rPr lang="en-US" altLang="en-US" sz="1800" b="1" u="sng"/>
              <a:t>Q </a:t>
            </a:r>
            <a:r>
              <a:rPr lang="en-US" altLang="en-US" sz="1600" b="1" u="sng"/>
              <a:t>= change in phase</a:t>
            </a:r>
          </a:p>
        </p:txBody>
      </p:sp>
      <p:sp>
        <p:nvSpPr>
          <p:cNvPr id="47110" name="Text Box 26">
            <a:extLst>
              <a:ext uri="{FF2B5EF4-FFF2-40B4-BE49-F238E27FC236}">
                <a16:creationId xmlns:a16="http://schemas.microsoft.com/office/drawing/2014/main" id="{E874EEB3-634A-DB45-9EFE-82C6FE8A3B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8600" y="3021013"/>
            <a:ext cx="3005138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 b="1"/>
              <a:t>y</a:t>
            </a:r>
            <a:r>
              <a:rPr lang="en-US" altLang="en-US" sz="1600"/>
              <a:t> does not change at the kick</a:t>
            </a:r>
          </a:p>
          <a:p>
            <a:pPr algn="ctr"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 b="1" u="sng">
                <a:solidFill>
                  <a:schemeClr val="bg2"/>
                </a:solidFill>
              </a:rPr>
              <a:t>y = a cos(</a:t>
            </a:r>
            <a:r>
              <a:rPr lang="el-GR" altLang="en-US" sz="2000" b="1" u="sng">
                <a:solidFill>
                  <a:schemeClr val="bg2"/>
                </a:solidFill>
              </a:rPr>
              <a:t>θ</a:t>
            </a:r>
            <a:r>
              <a:rPr lang="en-US" altLang="en-US" sz="2000" b="1" u="sng">
                <a:solidFill>
                  <a:schemeClr val="bg2"/>
                </a:solidFill>
              </a:rPr>
              <a:t>)</a:t>
            </a:r>
          </a:p>
        </p:txBody>
      </p:sp>
      <p:sp>
        <p:nvSpPr>
          <p:cNvPr id="47111" name="Text Box 27">
            <a:extLst>
              <a:ext uri="{FF2B5EF4-FFF2-40B4-BE49-F238E27FC236}">
                <a16:creationId xmlns:a16="http://schemas.microsoft.com/office/drawing/2014/main" id="{173C8614-DC7D-B64F-AC21-6C3663DB7E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8600" y="3757613"/>
            <a:ext cx="30051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/>
              <a:t>In a quadrupole </a:t>
            </a:r>
            <a:r>
              <a:rPr lang="el-GR" altLang="en-US" sz="2000" b="1" u="sng">
                <a:solidFill>
                  <a:schemeClr val="bg2"/>
                </a:solidFill>
              </a:rPr>
              <a:t>Δ</a:t>
            </a:r>
            <a:r>
              <a:rPr lang="en-US" altLang="en-US" sz="2000" b="1" u="sng">
                <a:solidFill>
                  <a:schemeClr val="bg2"/>
                </a:solidFill>
              </a:rPr>
              <a:t>y</a:t>
            </a:r>
            <a:r>
              <a:rPr lang="ja-JP" altLang="en-US" sz="2000" b="1" u="sng">
                <a:solidFill>
                  <a:schemeClr val="bg2"/>
                </a:solidFill>
              </a:rPr>
              <a:t>’</a:t>
            </a:r>
            <a:r>
              <a:rPr lang="en-US" altLang="ja-JP" sz="2000" b="1" u="sng">
                <a:solidFill>
                  <a:schemeClr val="bg2"/>
                </a:solidFill>
              </a:rPr>
              <a:t> = lky</a:t>
            </a:r>
            <a:endParaRPr lang="en-US" altLang="en-US" sz="2000" b="1" u="sng">
              <a:solidFill>
                <a:schemeClr val="bg2"/>
              </a:solidFill>
            </a:endParaRPr>
          </a:p>
        </p:txBody>
      </p:sp>
      <p:graphicFrame>
        <p:nvGraphicFramePr>
          <p:cNvPr id="47112" name="Object 33">
            <a:extLst>
              <a:ext uri="{FF2B5EF4-FFF2-40B4-BE49-F238E27FC236}">
                <a16:creationId xmlns:a16="http://schemas.microsoft.com/office/drawing/2014/main" id="{67DD6703-E5E7-3147-A3A5-F38A3D45A83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454150" y="5275263"/>
          <a:ext cx="2513013" cy="71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49149000" imgH="14046200" progId="Equation.3">
                  <p:embed/>
                </p:oleObj>
              </mc:Choice>
              <mc:Fallback>
                <p:oleObj name="Equation" r:id="rId3" imgW="49149000" imgH="14046200" progId="Equation.3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4150" y="5275263"/>
                        <a:ext cx="2513013" cy="717550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13" name="Object 34">
            <a:extLst>
              <a:ext uri="{FF2B5EF4-FFF2-40B4-BE49-F238E27FC236}">
                <a16:creationId xmlns:a16="http://schemas.microsoft.com/office/drawing/2014/main" id="{BCBA2D06-AAAD-3B48-8ACC-3E5620B5D04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41838" y="5249863"/>
          <a:ext cx="4233862" cy="71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82804000" imgH="14046200" progId="Equation.3">
                  <p:embed/>
                </p:oleObj>
              </mc:Choice>
              <mc:Fallback>
                <p:oleObj name="Equation" r:id="rId5" imgW="82804000" imgH="14046200" progId="Equation.3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1838" y="5249863"/>
                        <a:ext cx="4233862" cy="717550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14" name="Line 36">
            <a:extLst>
              <a:ext uri="{FF2B5EF4-FFF2-40B4-BE49-F238E27FC236}">
                <a16:creationId xmlns:a16="http://schemas.microsoft.com/office/drawing/2014/main" id="{DF43FE1B-B478-A544-9A59-B11769DA535C}"/>
              </a:ext>
            </a:extLst>
          </p:cNvPr>
          <p:cNvSpPr>
            <a:spLocks noChangeShapeType="1"/>
          </p:cNvSpPr>
          <p:nvPr/>
        </p:nvSpPr>
        <p:spPr bwMode="auto">
          <a:xfrm>
            <a:off x="4108450" y="5630863"/>
            <a:ext cx="309563" cy="7937"/>
          </a:xfrm>
          <a:prstGeom prst="line">
            <a:avLst/>
          </a:prstGeom>
          <a:noFill/>
          <a:ln w="31750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47115" name="Line 39">
            <a:extLst>
              <a:ext uri="{FF2B5EF4-FFF2-40B4-BE49-F238E27FC236}">
                <a16:creationId xmlns:a16="http://schemas.microsoft.com/office/drawing/2014/main" id="{1299E5DF-B232-A842-9124-A7618C9EEAD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148013" y="4087813"/>
            <a:ext cx="3729037" cy="1189037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47116" name="Rectangle 40">
            <a:extLst>
              <a:ext uri="{FF2B5EF4-FFF2-40B4-BE49-F238E27FC236}">
                <a16:creationId xmlns:a16="http://schemas.microsoft.com/office/drawing/2014/main" id="{299BF9CD-06A2-F34A-BCE4-0B0FDE930A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9938" y="3662363"/>
            <a:ext cx="3397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l-GR" altLang="en-US" sz="2000"/>
              <a:t>θ</a:t>
            </a:r>
            <a:endParaRPr lang="en-US" altLang="en-US" sz="2000"/>
          </a:p>
        </p:txBody>
      </p:sp>
      <p:sp>
        <p:nvSpPr>
          <p:cNvPr id="47117" name="Line 41">
            <a:extLst>
              <a:ext uri="{FF2B5EF4-FFF2-40B4-BE49-F238E27FC236}">
                <a16:creationId xmlns:a16="http://schemas.microsoft.com/office/drawing/2014/main" id="{29C76E08-ACF0-0440-8BBC-33E049A0D0A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357563" y="3867150"/>
            <a:ext cx="1262062" cy="357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47118" name="Rectangle 42">
            <a:extLst>
              <a:ext uri="{FF2B5EF4-FFF2-40B4-BE49-F238E27FC236}">
                <a16:creationId xmlns:a16="http://schemas.microsoft.com/office/drawing/2014/main" id="{FE8B3E95-C0C2-5D42-BF17-CD641694D4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78163" y="3933825"/>
            <a:ext cx="3079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s</a:t>
            </a:r>
          </a:p>
        </p:txBody>
      </p:sp>
      <p:graphicFrame>
        <p:nvGraphicFramePr>
          <p:cNvPr id="47119" name="Object 43">
            <a:extLst>
              <a:ext uri="{FF2B5EF4-FFF2-40B4-BE49-F238E27FC236}">
                <a16:creationId xmlns:a16="http://schemas.microsoft.com/office/drawing/2014/main" id="{37DDA47E-12B6-244A-A09B-35F81AF80B74}"/>
              </a:ext>
            </a:extLst>
          </p:cNvPr>
          <p:cNvGraphicFramePr>
            <a:graphicFrameLocks noGrp="1" noChangeAspect="1"/>
          </p:cNvGraphicFramePr>
          <p:nvPr>
            <p:ph idx="1"/>
          </p:nvPr>
        </p:nvGraphicFramePr>
        <p:xfrm>
          <a:off x="6062663" y="4589463"/>
          <a:ext cx="1725612" cy="32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37452300" imgH="7023100" progId="Equation.3">
                  <p:embed/>
                </p:oleObj>
              </mc:Choice>
              <mc:Fallback>
                <p:oleObj name="Equation" r:id="rId7" imgW="37452300" imgH="7023100" progId="Equation.3">
                  <p:embed/>
                  <p:pic>
                    <p:nvPicPr>
                      <p:cNvPr id="0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62663" y="4589463"/>
                        <a:ext cx="1725612" cy="322262"/>
                      </a:xfrm>
                      <a:prstGeom prst="rect">
                        <a:avLst/>
                      </a:prstGeom>
                      <a:solidFill>
                        <a:schemeClr val="hlink">
                          <a:alpha val="50195"/>
                        </a:schemeClr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20" name="Line 45">
            <a:extLst>
              <a:ext uri="{FF2B5EF4-FFF2-40B4-BE49-F238E27FC236}">
                <a16:creationId xmlns:a16="http://schemas.microsoft.com/office/drawing/2014/main" id="{F72EB9E2-1288-884D-8C2E-F23245EDEE8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996113" y="4106863"/>
            <a:ext cx="88900" cy="423862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47121" name="AutoShape 55">
            <a:extLst>
              <a:ext uri="{FF2B5EF4-FFF2-40B4-BE49-F238E27FC236}">
                <a16:creationId xmlns:a16="http://schemas.microsoft.com/office/drawing/2014/main" id="{55D736C6-CEC2-9148-AD77-BA1E05040AC1}"/>
              </a:ext>
            </a:extLst>
          </p:cNvPr>
          <p:cNvSpPr>
            <a:spLocks/>
          </p:cNvSpPr>
          <p:nvPr/>
        </p:nvSpPr>
        <p:spPr bwMode="auto">
          <a:xfrm>
            <a:off x="3132138" y="6099175"/>
            <a:ext cx="3551237" cy="346075"/>
          </a:xfrm>
          <a:prstGeom prst="borderCallout2">
            <a:avLst>
              <a:gd name="adj1" fmla="val 25940"/>
              <a:gd name="adj2" fmla="val -23"/>
              <a:gd name="adj3" fmla="val 699"/>
              <a:gd name="adj4" fmla="val -21676"/>
              <a:gd name="adj5" fmla="val -70819"/>
              <a:gd name="adj6" fmla="val -37926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/>
              <a:t>2</a:t>
            </a:r>
            <a:r>
              <a:rPr lang="el-GR" altLang="en-US" sz="1400"/>
              <a:t>πΔ</a:t>
            </a:r>
            <a:r>
              <a:rPr lang="en-US" altLang="en-US" sz="1400"/>
              <a:t>Q &lt;&lt; Therefore Sin(2</a:t>
            </a:r>
            <a:r>
              <a:rPr lang="el-GR" altLang="en-US" sz="1400"/>
              <a:t>πΔ</a:t>
            </a:r>
            <a:r>
              <a:rPr lang="en-US" altLang="en-US" sz="1400"/>
              <a:t>Q) ≈ 2</a:t>
            </a:r>
            <a:r>
              <a:rPr lang="el-GR" altLang="en-US" sz="1400"/>
              <a:t>πΔ</a:t>
            </a:r>
            <a:r>
              <a:rPr lang="en-US" altLang="en-US" sz="1400"/>
              <a:t>Q </a:t>
            </a: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Number Placeholder 5">
            <a:extLst>
              <a:ext uri="{FF2B5EF4-FFF2-40B4-BE49-F238E27FC236}">
                <a16:creationId xmlns:a16="http://schemas.microsoft.com/office/drawing/2014/main" id="{62575B08-EE5F-1841-A0FF-67B92E622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57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fld id="{A28BFB3C-E4D8-C341-920D-8507378344DE}" type="slidenum">
              <a:rPr lang="en-US" altLang="en-US" sz="1200" smtClean="0">
                <a:latin typeface="Garamond" panose="02020404030301010803" pitchFamily="18" charset="0"/>
              </a:rPr>
              <a:pPr algn="l"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n-US" altLang="en-US" sz="1200">
              <a:latin typeface="Garamond" panose="02020404030301010803" pitchFamily="18" charset="0"/>
            </a:endParaRPr>
          </a:p>
        </p:txBody>
      </p:sp>
      <p:sp>
        <p:nvSpPr>
          <p:cNvPr id="4106" name="Rectangle 3">
            <a:extLst>
              <a:ext uri="{FF2B5EF4-FFF2-40B4-BE49-F238E27FC236}">
                <a16:creationId xmlns:a16="http://schemas.microsoft.com/office/drawing/2014/main" id="{5F22569C-D332-FE4C-9804-78C2C8F774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07988" y="231775"/>
            <a:ext cx="8229600" cy="11398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Resonant Condition - Quadrupole</a:t>
            </a:r>
            <a:endParaRPr lang="en-US" sz="2600" dirty="0">
              <a:solidFill>
                <a:schemeClr val="tx2">
                  <a:satMod val="13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49155" name="Rectangle 9">
            <a:extLst>
              <a:ext uri="{FF2B5EF4-FFF2-40B4-BE49-F238E27FC236}">
                <a16:creationId xmlns:a16="http://schemas.microsoft.com/office/drawing/2014/main" id="{BB388BCF-1230-734D-8BFF-B13C9550AF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3125" y="3705225"/>
            <a:ext cx="5202238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r>
              <a:rPr lang="en-US" altLang="en-US" sz="2000"/>
              <a:t>Each turn </a:t>
            </a:r>
            <a:r>
              <a:rPr lang="el-GR" altLang="en-US" sz="2000"/>
              <a:t>θ </a:t>
            </a:r>
            <a:r>
              <a:rPr lang="en-US" altLang="en-US" sz="2000"/>
              <a:t>advances by 2</a:t>
            </a:r>
            <a:r>
              <a:rPr lang="el-GR" altLang="en-US" sz="2000"/>
              <a:t>π</a:t>
            </a:r>
            <a:r>
              <a:rPr lang="en-US" altLang="en-US" sz="2000"/>
              <a:t>Q</a:t>
            </a:r>
          </a:p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r>
              <a:rPr lang="en-US" altLang="en-US" sz="2000"/>
              <a:t>On the n</a:t>
            </a:r>
            <a:r>
              <a:rPr lang="en-US" altLang="en-US" sz="2000" baseline="30000"/>
              <a:t>th</a:t>
            </a:r>
            <a:r>
              <a:rPr lang="en-US" altLang="en-US" sz="2000"/>
              <a:t> turn </a:t>
            </a:r>
            <a:r>
              <a:rPr lang="el-GR" altLang="en-US" sz="2000"/>
              <a:t>θ</a:t>
            </a:r>
            <a:r>
              <a:rPr lang="en-US" altLang="en-US" sz="2000"/>
              <a:t> = </a:t>
            </a:r>
            <a:r>
              <a:rPr lang="el-GR" altLang="en-US" sz="2000"/>
              <a:t>θ</a:t>
            </a:r>
            <a:r>
              <a:rPr lang="en-US" altLang="en-US" sz="2000"/>
              <a:t> + 2n</a:t>
            </a:r>
            <a:r>
              <a:rPr lang="el-GR" altLang="en-US" sz="2000"/>
              <a:t>π</a:t>
            </a:r>
            <a:r>
              <a:rPr lang="en-US" altLang="en-US" sz="2000"/>
              <a:t>Q </a:t>
            </a:r>
          </a:p>
        </p:txBody>
      </p:sp>
      <p:grpSp>
        <p:nvGrpSpPr>
          <p:cNvPr id="49156" name="Group 31">
            <a:extLst>
              <a:ext uri="{FF2B5EF4-FFF2-40B4-BE49-F238E27FC236}">
                <a16:creationId xmlns:a16="http://schemas.microsoft.com/office/drawing/2014/main" id="{B04446A5-5AFB-1D47-A192-B3C11395EC5E}"/>
              </a:ext>
            </a:extLst>
          </p:cNvPr>
          <p:cNvGrpSpPr>
            <a:grpSpLocks/>
          </p:cNvGrpSpPr>
          <p:nvPr/>
        </p:nvGrpSpPr>
        <p:grpSpPr bwMode="auto">
          <a:xfrm>
            <a:off x="874713" y="4530725"/>
            <a:ext cx="7488237" cy="1338263"/>
            <a:chOff x="551" y="2634"/>
            <a:chExt cx="4717" cy="843"/>
          </a:xfrm>
        </p:grpSpPr>
        <p:sp>
          <p:nvSpPr>
            <p:cNvPr id="49170" name="Rectangle 30">
              <a:extLst>
                <a:ext uri="{FF2B5EF4-FFF2-40B4-BE49-F238E27FC236}">
                  <a16:creationId xmlns:a16="http://schemas.microsoft.com/office/drawing/2014/main" id="{B34ACBC3-1BE6-B145-9BB8-7E49CEFA76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4" y="2634"/>
              <a:ext cx="3104" cy="54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49171" name="Rectangle 10">
              <a:extLst>
                <a:ext uri="{FF2B5EF4-FFF2-40B4-BE49-F238E27FC236}">
                  <a16:creationId xmlns:a16="http://schemas.microsoft.com/office/drawing/2014/main" id="{32109FEB-6BCA-B842-A05D-EA3735E5E7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" y="2815"/>
              <a:ext cx="1628" cy="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buClrTx/>
                <a:buSzTx/>
                <a:buFont typeface="Wingdings" pitchFamily="2" charset="2"/>
                <a:buChar char="§"/>
              </a:pPr>
              <a:r>
                <a:rPr lang="en-US" altLang="en-US" sz="2000"/>
                <a:t>Over many turns:</a:t>
              </a:r>
            </a:p>
          </p:txBody>
        </p:sp>
        <p:graphicFrame>
          <p:nvGraphicFramePr>
            <p:cNvPr id="49172" name="Object 23">
              <a:extLst>
                <a:ext uri="{FF2B5EF4-FFF2-40B4-BE49-F238E27FC236}">
                  <a16:creationId xmlns:a16="http://schemas.microsoft.com/office/drawing/2014/main" id="{500DC8D2-2D9B-0147-945F-8EC6297C969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186" y="2654"/>
            <a:ext cx="3023" cy="49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" imgW="85140800" imgH="14046200" progId="Equation.3">
                    <p:embed/>
                  </p:oleObj>
                </mc:Choice>
                <mc:Fallback>
                  <p:oleObj name="Equation" r:id="rId3" imgW="85140800" imgH="14046200" progId="Equation.3">
                    <p:embed/>
                    <p:pic>
                      <p:nvPicPr>
                        <p:cNvPr id="0" name="Object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86" y="2654"/>
                          <a:ext cx="3023" cy="49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hlink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9173" name="Line 12">
              <a:extLst>
                <a:ext uri="{FF2B5EF4-FFF2-40B4-BE49-F238E27FC236}">
                  <a16:creationId xmlns:a16="http://schemas.microsoft.com/office/drawing/2014/main" id="{600BCF4D-2E31-4248-BB6D-FEEC110BDA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17" y="3065"/>
              <a:ext cx="1338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9174" name="Line 13">
              <a:extLst>
                <a:ext uri="{FF2B5EF4-FFF2-40B4-BE49-F238E27FC236}">
                  <a16:creationId xmlns:a16="http://schemas.microsoft.com/office/drawing/2014/main" id="{A0F5584F-6E3B-C643-9D99-A6C6E6F863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8" y="3058"/>
              <a:ext cx="435" cy="297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49175" name="Text Box 14">
              <a:extLst>
                <a:ext uri="{FF2B5EF4-FFF2-40B4-BE49-F238E27FC236}">
                  <a16:creationId xmlns:a16="http://schemas.microsoft.com/office/drawing/2014/main" id="{EDB831DB-AAD1-684D-8C51-9955D9B1B8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89" y="3227"/>
              <a:ext cx="65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ja-JP" altLang="en-US" sz="2000" b="1">
                  <a:solidFill>
                    <a:schemeClr val="bg2"/>
                  </a:solidFill>
                  <a:latin typeface="Times New Roman" panose="02020603050405020304" pitchFamily="18" charset="0"/>
                </a:rPr>
                <a:t>‘</a:t>
              </a:r>
              <a:r>
                <a:rPr lang="en-US" altLang="ja-JP" sz="2000" b="1">
                  <a:solidFill>
                    <a:schemeClr val="bg2"/>
                  </a:solidFill>
                  <a:latin typeface="Times New Roman" panose="02020603050405020304" pitchFamily="18" charset="0"/>
                </a:rPr>
                <a:t>zero</a:t>
              </a:r>
              <a:r>
                <a:rPr lang="ja-JP" altLang="en-US" sz="2000" b="1">
                  <a:solidFill>
                    <a:schemeClr val="bg2"/>
                  </a:solidFill>
                  <a:latin typeface="Times New Roman" panose="02020603050405020304" pitchFamily="18" charset="0"/>
                </a:rPr>
                <a:t>’</a:t>
              </a:r>
              <a:endParaRPr lang="en-US" altLang="en-US" sz="2000" b="1">
                <a:solidFill>
                  <a:schemeClr val="bg2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49157" name="Group 28">
            <a:extLst>
              <a:ext uri="{FF2B5EF4-FFF2-40B4-BE49-F238E27FC236}">
                <a16:creationId xmlns:a16="http://schemas.microsoft.com/office/drawing/2014/main" id="{E3CF3E87-4FB5-C448-8B22-D34BBBDA34B2}"/>
              </a:ext>
            </a:extLst>
          </p:cNvPr>
          <p:cNvGrpSpPr>
            <a:grpSpLocks/>
          </p:cNvGrpSpPr>
          <p:nvPr/>
        </p:nvGrpSpPr>
        <p:grpSpPr bwMode="auto">
          <a:xfrm>
            <a:off x="887413" y="1263650"/>
            <a:ext cx="6156325" cy="717550"/>
            <a:chOff x="496" y="1055"/>
            <a:chExt cx="3878" cy="452"/>
          </a:xfrm>
        </p:grpSpPr>
        <p:sp>
          <p:nvSpPr>
            <p:cNvPr id="49168" name="Rectangle 2">
              <a:extLst>
                <a:ext uri="{FF2B5EF4-FFF2-40B4-BE49-F238E27FC236}">
                  <a16:creationId xmlns:a16="http://schemas.microsoft.com/office/drawing/2014/main" id="{BB650C20-1FE8-BE45-8D6F-F072EA77A2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" y="1176"/>
              <a:ext cx="1284" cy="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buClrTx/>
                <a:buSzTx/>
                <a:buFont typeface="Wingdings" pitchFamily="2" charset="2"/>
                <a:buChar char="§"/>
              </a:pPr>
              <a:r>
                <a:rPr lang="en-US" altLang="en-US" sz="2000"/>
                <a:t>So have:</a:t>
              </a:r>
            </a:p>
          </p:txBody>
        </p:sp>
        <p:graphicFrame>
          <p:nvGraphicFramePr>
            <p:cNvPr id="49169" name="Object 20">
              <a:extLst>
                <a:ext uri="{FF2B5EF4-FFF2-40B4-BE49-F238E27FC236}">
                  <a16:creationId xmlns:a16="http://schemas.microsoft.com/office/drawing/2014/main" id="{00A44CAC-6C80-FA42-B174-28790AE382B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707" y="1055"/>
            <a:ext cx="2667" cy="4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5" imgW="82804000" imgH="14046200" progId="Equation.3">
                    <p:embed/>
                  </p:oleObj>
                </mc:Choice>
                <mc:Fallback>
                  <p:oleObj name="Equation" r:id="rId5" imgW="82804000" imgH="14046200" progId="Equation.3">
                    <p:embed/>
                    <p:pic>
                      <p:nvPicPr>
                        <p:cNvPr id="0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07" y="1055"/>
                          <a:ext cx="2667" cy="452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9158" name="Group 29">
            <a:extLst>
              <a:ext uri="{FF2B5EF4-FFF2-40B4-BE49-F238E27FC236}">
                <a16:creationId xmlns:a16="http://schemas.microsoft.com/office/drawing/2014/main" id="{07C59211-1970-814D-A2B8-3A6FFEF20A91}"/>
              </a:ext>
            </a:extLst>
          </p:cNvPr>
          <p:cNvGrpSpPr>
            <a:grpSpLocks/>
          </p:cNvGrpSpPr>
          <p:nvPr/>
        </p:nvGrpSpPr>
        <p:grpSpPr bwMode="auto">
          <a:xfrm>
            <a:off x="1014413" y="2824163"/>
            <a:ext cx="7812087" cy="717550"/>
            <a:chOff x="639" y="1598"/>
            <a:chExt cx="4921" cy="452"/>
          </a:xfrm>
        </p:grpSpPr>
        <p:graphicFrame>
          <p:nvGraphicFramePr>
            <p:cNvPr id="49166" name="Object 21">
              <a:extLst>
                <a:ext uri="{FF2B5EF4-FFF2-40B4-BE49-F238E27FC236}">
                  <a16:creationId xmlns:a16="http://schemas.microsoft.com/office/drawing/2014/main" id="{701A8671-101E-F840-BD28-D026A126D4D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639" y="1598"/>
            <a:ext cx="2328" cy="4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7" imgW="72263000" imgH="14046200" progId="Equation.3">
                    <p:embed/>
                  </p:oleObj>
                </mc:Choice>
                <mc:Fallback>
                  <p:oleObj name="Equation" r:id="rId7" imgW="72263000" imgH="14046200" progId="Equation.3">
                    <p:embed/>
                    <p:pic>
                      <p:nvPicPr>
                        <p:cNvPr id="0" name="Object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9" y="1598"/>
                          <a:ext cx="2328" cy="452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9167" name="Rectangle 22">
              <a:extLst>
                <a:ext uri="{FF2B5EF4-FFF2-40B4-BE49-F238E27FC236}">
                  <a16:creationId xmlns:a16="http://schemas.microsoft.com/office/drawing/2014/main" id="{75875F57-F71A-0349-88E1-AAB4AC0F4C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7" y="1712"/>
              <a:ext cx="2623" cy="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buClrTx/>
                <a:buSzTx/>
                <a:buFont typeface="Wingdings" pitchFamily="2" charset="2"/>
                <a:buNone/>
              </a:pPr>
              <a:r>
                <a:rPr lang="en-US" altLang="en-US" sz="2000"/>
                <a:t>, which is correct for the 1</a:t>
              </a:r>
              <a:r>
                <a:rPr lang="en-US" altLang="en-US" sz="2000" baseline="30000"/>
                <a:t>st</a:t>
              </a:r>
              <a:r>
                <a:rPr lang="en-US" altLang="en-US" sz="2000"/>
                <a:t> turn</a:t>
              </a:r>
            </a:p>
          </p:txBody>
        </p:sp>
      </p:grpSp>
      <p:grpSp>
        <p:nvGrpSpPr>
          <p:cNvPr id="49159" name="Group 32">
            <a:extLst>
              <a:ext uri="{FF2B5EF4-FFF2-40B4-BE49-F238E27FC236}">
                <a16:creationId xmlns:a16="http://schemas.microsoft.com/office/drawing/2014/main" id="{69897582-65A5-6D4C-BBFE-B97FDFBA9EFD}"/>
              </a:ext>
            </a:extLst>
          </p:cNvPr>
          <p:cNvGrpSpPr>
            <a:grpSpLocks/>
          </p:cNvGrpSpPr>
          <p:nvPr/>
        </p:nvGrpSpPr>
        <p:grpSpPr bwMode="auto">
          <a:xfrm>
            <a:off x="873125" y="5426075"/>
            <a:ext cx="5807075" cy="768350"/>
            <a:chOff x="553" y="3401"/>
            <a:chExt cx="3658" cy="484"/>
          </a:xfrm>
        </p:grpSpPr>
        <p:sp>
          <p:nvSpPr>
            <p:cNvPr id="49164" name="Rectangle 24">
              <a:extLst>
                <a:ext uri="{FF2B5EF4-FFF2-40B4-BE49-F238E27FC236}">
                  <a16:creationId xmlns:a16="http://schemas.microsoft.com/office/drawing/2014/main" id="{C3930EC2-8B0D-5F45-A5FA-CE603AF7E7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" y="3548"/>
              <a:ext cx="2528" cy="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buClrTx/>
                <a:buSzTx/>
                <a:buFont typeface="Wingdings" pitchFamily="2" charset="2"/>
                <a:buChar char="§"/>
              </a:pPr>
              <a:r>
                <a:rPr lang="en-US" altLang="en-US" sz="2000"/>
                <a:t>Averaging over many turns:</a:t>
              </a:r>
            </a:p>
          </p:txBody>
        </p:sp>
        <p:graphicFrame>
          <p:nvGraphicFramePr>
            <p:cNvPr id="49165" name="Object 25">
              <a:extLst>
                <a:ext uri="{FF2B5EF4-FFF2-40B4-BE49-F238E27FC236}">
                  <a16:creationId xmlns:a16="http://schemas.microsoft.com/office/drawing/2014/main" id="{539CB0A1-D268-694C-9212-52D2677D8DBC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920" y="3401"/>
            <a:ext cx="1291" cy="4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9" imgW="37452300" imgH="14046200" progId="Equation.3">
                    <p:embed/>
                  </p:oleObj>
                </mc:Choice>
                <mc:Fallback>
                  <p:oleObj name="Equation" r:id="rId9" imgW="37452300" imgH="14046200" progId="Equation.3">
                    <p:embed/>
                    <p:pic>
                      <p:nvPicPr>
                        <p:cNvPr id="0" name="Object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20" y="3401"/>
                          <a:ext cx="1291" cy="484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9160" name="Group 39">
            <a:extLst>
              <a:ext uri="{FF2B5EF4-FFF2-40B4-BE49-F238E27FC236}">
                <a16:creationId xmlns:a16="http://schemas.microsoft.com/office/drawing/2014/main" id="{82F4A98C-389D-6642-9EFB-FB28E7413052}"/>
              </a:ext>
            </a:extLst>
          </p:cNvPr>
          <p:cNvGrpSpPr>
            <a:grpSpLocks/>
          </p:cNvGrpSpPr>
          <p:nvPr/>
        </p:nvGrpSpPr>
        <p:grpSpPr bwMode="auto">
          <a:xfrm>
            <a:off x="892175" y="2109788"/>
            <a:ext cx="7680325" cy="569912"/>
            <a:chOff x="562" y="1349"/>
            <a:chExt cx="4838" cy="359"/>
          </a:xfrm>
        </p:grpSpPr>
        <p:sp>
          <p:nvSpPr>
            <p:cNvPr id="49161" name="Rectangle 34">
              <a:extLst>
                <a:ext uri="{FF2B5EF4-FFF2-40B4-BE49-F238E27FC236}">
                  <a16:creationId xmlns:a16="http://schemas.microsoft.com/office/drawing/2014/main" id="{73ACFB05-2494-4045-9C34-EC7B946CF5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" y="1407"/>
              <a:ext cx="1003" cy="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buClrTx/>
                <a:buSzTx/>
                <a:buFont typeface="Wingdings" pitchFamily="2" charset="2"/>
                <a:buChar char="§"/>
              </a:pPr>
              <a:r>
                <a:rPr lang="en-US" altLang="en-US" sz="2000"/>
                <a:t>Since:</a:t>
              </a:r>
              <a:endParaRPr lang="en-US" altLang="en-US" sz="1400"/>
            </a:p>
          </p:txBody>
        </p:sp>
        <p:graphicFrame>
          <p:nvGraphicFramePr>
            <p:cNvPr id="49162" name="Object 35">
              <a:extLst>
                <a:ext uri="{FF2B5EF4-FFF2-40B4-BE49-F238E27FC236}">
                  <a16:creationId xmlns:a16="http://schemas.microsoft.com/office/drawing/2014/main" id="{4C28D766-4C6B-A34F-AD25-BC5C80DED8C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349" y="1349"/>
            <a:ext cx="1500" cy="35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1" imgW="58508900" imgH="14046200" progId="Equation.3">
                    <p:embed/>
                  </p:oleObj>
                </mc:Choice>
                <mc:Fallback>
                  <p:oleObj name="Equation" r:id="rId11" imgW="58508900" imgH="14046200" progId="Equation.3">
                    <p:embed/>
                    <p:pic>
                      <p:nvPicPr>
                        <p:cNvPr id="0" name="Object 3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49" y="1349"/>
                          <a:ext cx="1500" cy="359"/>
                        </a:xfrm>
                        <a:prstGeom prst="rect">
                          <a:avLst/>
                        </a:prstGeom>
                        <a:solidFill>
                          <a:schemeClr val="hlink">
                            <a:alpha val="50195"/>
                          </a:schemeClr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9163" name="Rectangle 37">
              <a:extLst>
                <a:ext uri="{FF2B5EF4-FFF2-40B4-BE49-F238E27FC236}">
                  <a16:creationId xmlns:a16="http://schemas.microsoft.com/office/drawing/2014/main" id="{CA47C809-82EB-214B-B51D-8BE323FBC4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413"/>
              <a:ext cx="2507" cy="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buClrTx/>
                <a:buSzTx/>
                <a:buFont typeface="Wingdings" pitchFamily="2" charset="2"/>
                <a:buNone/>
              </a:pPr>
              <a:r>
                <a:rPr lang="en-US" altLang="en-US" sz="2000"/>
                <a:t>can rewrite this as:</a:t>
              </a:r>
              <a:endParaRPr lang="en-US" altLang="en-US" sz="1400"/>
            </a:p>
          </p:txBody>
        </p:sp>
      </p:grp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lide Number Placeholder 5">
            <a:extLst>
              <a:ext uri="{FF2B5EF4-FFF2-40B4-BE49-F238E27FC236}">
                <a16:creationId xmlns:a16="http://schemas.microsoft.com/office/drawing/2014/main" id="{A2AB8703-841E-AA42-826D-722DA3B54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57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fld id="{DDE29EE8-5CD6-AC48-BC88-DE04660D470C}" type="slidenum">
              <a:rPr lang="en-US" altLang="en-US" sz="1200" smtClean="0">
                <a:latin typeface="Garamond" panose="02020404030301010803" pitchFamily="18" charset="0"/>
              </a:rPr>
              <a:pPr algn="l"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US" altLang="en-US" sz="1200">
              <a:latin typeface="Garamond" panose="02020404030301010803" pitchFamily="18" charset="0"/>
            </a:endParaRPr>
          </a:p>
        </p:txBody>
      </p:sp>
      <p:sp>
        <p:nvSpPr>
          <p:cNvPr id="51202" name="Rectangle 2">
            <a:extLst>
              <a:ext uri="{FF2B5EF4-FFF2-40B4-BE49-F238E27FC236}">
                <a16:creationId xmlns:a16="http://schemas.microsoft.com/office/drawing/2014/main" id="{B0296B08-E2E3-B842-9264-7C88293FA0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625" y="1322388"/>
            <a:ext cx="8050213" cy="37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r>
              <a:rPr lang="en-US" altLang="en-US" sz="2000"/>
              <a:t>Can apply the same arguments for a sextupole:</a:t>
            </a:r>
          </a:p>
        </p:txBody>
      </p:sp>
      <p:sp>
        <p:nvSpPr>
          <p:cNvPr id="6154" name="Rectangle 3">
            <a:extLst>
              <a:ext uri="{FF2B5EF4-FFF2-40B4-BE49-F238E27FC236}">
                <a16:creationId xmlns:a16="http://schemas.microsoft.com/office/drawing/2014/main" id="{C77233D3-00DE-274E-8AD6-C409D1D7F5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77838" y="192088"/>
            <a:ext cx="7993062" cy="7477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Resonant Condition - </a:t>
            </a:r>
            <a:r>
              <a:rPr lang="en-US" dirty="0" err="1">
                <a:solidFill>
                  <a:schemeClr val="tx2">
                    <a:satMod val="130000"/>
                  </a:schemeClr>
                </a:solidFill>
              </a:rPr>
              <a:t>Sextupole</a:t>
            </a:r>
            <a:endParaRPr lang="en-US" sz="2600" dirty="0">
              <a:solidFill>
                <a:schemeClr val="tx2">
                  <a:satMod val="130000"/>
                </a:schemeClr>
              </a:solidFill>
              <a:ea typeface="+mj-ea"/>
              <a:cs typeface="+mj-cs"/>
            </a:endParaRPr>
          </a:p>
        </p:txBody>
      </p:sp>
      <p:grpSp>
        <p:nvGrpSpPr>
          <p:cNvPr id="51204" name="Group 47">
            <a:extLst>
              <a:ext uri="{FF2B5EF4-FFF2-40B4-BE49-F238E27FC236}">
                <a16:creationId xmlns:a16="http://schemas.microsoft.com/office/drawing/2014/main" id="{1779F5BB-9582-5C4E-A8D4-52F8995A583E}"/>
              </a:ext>
            </a:extLst>
          </p:cNvPr>
          <p:cNvGrpSpPr>
            <a:grpSpLocks/>
          </p:cNvGrpSpPr>
          <p:nvPr/>
        </p:nvGrpSpPr>
        <p:grpSpPr bwMode="auto">
          <a:xfrm>
            <a:off x="820738" y="1852613"/>
            <a:ext cx="7188200" cy="422275"/>
            <a:chOff x="517" y="1356"/>
            <a:chExt cx="4528" cy="266"/>
          </a:xfrm>
        </p:grpSpPr>
        <p:sp>
          <p:nvSpPr>
            <p:cNvPr id="51219" name="Text Box 27">
              <a:extLst>
                <a:ext uri="{FF2B5EF4-FFF2-40B4-BE49-F238E27FC236}">
                  <a16:creationId xmlns:a16="http://schemas.microsoft.com/office/drawing/2014/main" id="{CBB5A465-B774-DC41-A258-11BFFE5259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19" y="1373"/>
              <a:ext cx="75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9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/>
                <a:t>and thus</a:t>
              </a:r>
              <a:endParaRPr lang="en-US" altLang="en-US" sz="2000" b="1" u="sng" baseline="30000">
                <a:solidFill>
                  <a:schemeClr val="accent2"/>
                </a:solidFill>
              </a:endParaRPr>
            </a:p>
          </p:txBody>
        </p:sp>
        <p:graphicFrame>
          <p:nvGraphicFramePr>
            <p:cNvPr id="51220" name="Object 33">
              <a:extLst>
                <a:ext uri="{FF2B5EF4-FFF2-40B4-BE49-F238E27FC236}">
                  <a16:creationId xmlns:a16="http://schemas.microsoft.com/office/drawing/2014/main" id="{E009E45D-BEC5-4E4B-97C2-9A187394E7A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002" y="1362"/>
            <a:ext cx="816" cy="2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" imgW="22821900" imgH="7315200" progId="Equation.3">
                    <p:embed/>
                  </p:oleObj>
                </mc:Choice>
                <mc:Fallback>
                  <p:oleObj name="Equation" r:id="rId3" imgW="22821900" imgH="7315200" progId="Equation.3">
                    <p:embed/>
                    <p:pic>
                      <p:nvPicPr>
                        <p:cNvPr id="0" name="Object 3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02" y="1362"/>
                          <a:ext cx="816" cy="260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221" name="Object 34">
              <a:extLst>
                <a:ext uri="{FF2B5EF4-FFF2-40B4-BE49-F238E27FC236}">
                  <a16:creationId xmlns:a16="http://schemas.microsoft.com/office/drawing/2014/main" id="{5A4401A7-1FDD-A444-9A3A-082C311E4F8D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582" y="1356"/>
            <a:ext cx="1463" cy="2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5" imgW="40957500" imgH="7315200" progId="Equation.3">
                    <p:embed/>
                  </p:oleObj>
                </mc:Choice>
                <mc:Fallback>
                  <p:oleObj name="Equation" r:id="rId5" imgW="40957500" imgH="7315200" progId="Equation.3">
                    <p:embed/>
                    <p:pic>
                      <p:nvPicPr>
                        <p:cNvPr id="0" name="Object 3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82" y="1356"/>
                          <a:ext cx="1463" cy="260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1222" name="Rectangle 35">
              <a:extLst>
                <a:ext uri="{FF2B5EF4-FFF2-40B4-BE49-F238E27FC236}">
                  <a16:creationId xmlns:a16="http://schemas.microsoft.com/office/drawing/2014/main" id="{C4CF9202-94EA-CB4F-A94E-DEE4CC87A4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" y="1382"/>
              <a:ext cx="1641" cy="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buClrTx/>
                <a:buSzTx/>
                <a:buFont typeface="Wingdings" pitchFamily="2" charset="2"/>
                <a:buChar char="§"/>
              </a:pPr>
              <a:r>
                <a:rPr lang="en-US" altLang="en-US" sz="2000"/>
                <a:t>For a sextupole</a:t>
              </a:r>
            </a:p>
          </p:txBody>
        </p:sp>
      </p:grpSp>
      <p:grpSp>
        <p:nvGrpSpPr>
          <p:cNvPr id="51205" name="Group 48">
            <a:extLst>
              <a:ext uri="{FF2B5EF4-FFF2-40B4-BE49-F238E27FC236}">
                <a16:creationId xmlns:a16="http://schemas.microsoft.com/office/drawing/2014/main" id="{110E2165-DAF2-F247-A866-8BDE4B39F47D}"/>
              </a:ext>
            </a:extLst>
          </p:cNvPr>
          <p:cNvGrpSpPr>
            <a:grpSpLocks/>
          </p:cNvGrpSpPr>
          <p:nvPr/>
        </p:nvGrpSpPr>
        <p:grpSpPr bwMode="auto">
          <a:xfrm>
            <a:off x="825500" y="2489200"/>
            <a:ext cx="7207250" cy="744538"/>
            <a:chOff x="520" y="1715"/>
            <a:chExt cx="4540" cy="469"/>
          </a:xfrm>
        </p:grpSpPr>
        <p:graphicFrame>
          <p:nvGraphicFramePr>
            <p:cNvPr id="51217" name="Object 36">
              <a:extLst>
                <a:ext uri="{FF2B5EF4-FFF2-40B4-BE49-F238E27FC236}">
                  <a16:creationId xmlns:a16="http://schemas.microsoft.com/office/drawing/2014/main" id="{6FCF2B36-4ADA-CF4D-88F2-0333DD4B4877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700" y="1715"/>
            <a:ext cx="3360" cy="4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7" imgW="100647500" imgH="14046200" progId="Equation.3">
                    <p:embed/>
                  </p:oleObj>
                </mc:Choice>
                <mc:Fallback>
                  <p:oleObj name="Equation" r:id="rId7" imgW="100647500" imgH="14046200" progId="Equation.3">
                    <p:embed/>
                    <p:pic>
                      <p:nvPicPr>
                        <p:cNvPr id="0" name="Object 3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00" y="1715"/>
                          <a:ext cx="3360" cy="469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1218" name="Rectangle 37">
              <a:extLst>
                <a:ext uri="{FF2B5EF4-FFF2-40B4-BE49-F238E27FC236}">
                  <a16:creationId xmlns:a16="http://schemas.microsoft.com/office/drawing/2014/main" id="{D9E163C6-96B6-C149-B8ED-4E786E1054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" y="1825"/>
              <a:ext cx="1012" cy="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buClrTx/>
                <a:buSzTx/>
                <a:buFont typeface="Wingdings" pitchFamily="2" charset="2"/>
                <a:buChar char="§"/>
              </a:pPr>
              <a:r>
                <a:rPr lang="en-US" altLang="en-US" sz="2000"/>
                <a:t>Get :</a:t>
              </a:r>
            </a:p>
          </p:txBody>
        </p:sp>
      </p:grpSp>
      <p:grpSp>
        <p:nvGrpSpPr>
          <p:cNvPr id="51206" name="Group 49">
            <a:extLst>
              <a:ext uri="{FF2B5EF4-FFF2-40B4-BE49-F238E27FC236}">
                <a16:creationId xmlns:a16="http://schemas.microsoft.com/office/drawing/2014/main" id="{C0D600C7-195F-0946-955F-18DA4ADF8EFE}"/>
              </a:ext>
            </a:extLst>
          </p:cNvPr>
          <p:cNvGrpSpPr>
            <a:grpSpLocks/>
          </p:cNvGrpSpPr>
          <p:nvPr/>
        </p:nvGrpSpPr>
        <p:grpSpPr bwMode="auto">
          <a:xfrm>
            <a:off x="862013" y="3397250"/>
            <a:ext cx="7904162" cy="1730375"/>
            <a:chOff x="543" y="2266"/>
            <a:chExt cx="4979" cy="1090"/>
          </a:xfrm>
        </p:grpSpPr>
        <p:sp>
          <p:nvSpPr>
            <p:cNvPr id="51211" name="Rectangle 38">
              <a:extLst>
                <a:ext uri="{FF2B5EF4-FFF2-40B4-BE49-F238E27FC236}">
                  <a16:creationId xmlns:a16="http://schemas.microsoft.com/office/drawing/2014/main" id="{ACD2A769-5349-C044-A5B7-6920C32250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" y="2266"/>
              <a:ext cx="3680" cy="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buClrTx/>
                <a:buSzTx/>
                <a:buFont typeface="Wingdings" pitchFamily="2" charset="2"/>
                <a:buChar char="§"/>
              </a:pPr>
              <a:r>
                <a:rPr lang="en-US" altLang="en-US" sz="2000"/>
                <a:t>Summing over many turns gives:</a:t>
              </a:r>
            </a:p>
          </p:txBody>
        </p:sp>
        <p:graphicFrame>
          <p:nvGraphicFramePr>
            <p:cNvPr id="51212" name="Object 39">
              <a:extLst>
                <a:ext uri="{FF2B5EF4-FFF2-40B4-BE49-F238E27FC236}">
                  <a16:creationId xmlns:a16="http://schemas.microsoft.com/office/drawing/2014/main" id="{FB255867-F0CC-B84C-9B07-FD5ACFC11AC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250" y="2507"/>
            <a:ext cx="3504" cy="4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9" imgW="106502200" imgH="14046200" progId="Equation.3">
                    <p:embed/>
                  </p:oleObj>
                </mc:Choice>
                <mc:Fallback>
                  <p:oleObj name="Equation" r:id="rId9" imgW="106502200" imgH="14046200" progId="Equation.3">
                    <p:embed/>
                    <p:pic>
                      <p:nvPicPr>
                        <p:cNvPr id="0" name="Object 3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50" y="2507"/>
                          <a:ext cx="3504" cy="462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1213" name="Line 40">
              <a:extLst>
                <a:ext uri="{FF2B5EF4-FFF2-40B4-BE49-F238E27FC236}">
                  <a16:creationId xmlns:a16="http://schemas.microsoft.com/office/drawing/2014/main" id="{CF2CA17D-756C-7E41-BDFE-00772AC55D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71" y="2849"/>
              <a:ext cx="1225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51214" name="Line 41">
              <a:extLst>
                <a:ext uri="{FF2B5EF4-FFF2-40B4-BE49-F238E27FC236}">
                  <a16:creationId xmlns:a16="http://schemas.microsoft.com/office/drawing/2014/main" id="{B28F4F7B-7509-B84B-9971-DF03CB4C13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65" y="2846"/>
              <a:ext cx="1059" cy="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51215" name="AutoShape 42">
              <a:extLst>
                <a:ext uri="{FF2B5EF4-FFF2-40B4-BE49-F238E27FC236}">
                  <a16:creationId xmlns:a16="http://schemas.microsoft.com/office/drawing/2014/main" id="{F83C559B-9965-B248-82B8-C340170268F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" y="3035"/>
              <a:ext cx="1670" cy="206"/>
            </a:xfrm>
            <a:prstGeom prst="borderCallout2">
              <a:avLst>
                <a:gd name="adj1" fmla="val 34954"/>
                <a:gd name="adj2" fmla="val 102875"/>
                <a:gd name="adj3" fmla="val 34954"/>
                <a:gd name="adj4" fmla="val 113116"/>
                <a:gd name="adj5" fmla="val -90778"/>
                <a:gd name="adj6" fmla="val 123894"/>
              </a:avLst>
            </a:prstGeom>
            <a:solidFill>
              <a:srgbClr val="CC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3</a:t>
              </a:r>
              <a:r>
                <a:rPr lang="en-US" altLang="en-US" sz="1600" baseline="30000"/>
                <a:t>rd</a:t>
              </a:r>
              <a:r>
                <a:rPr lang="en-US" altLang="en-US" sz="1600"/>
                <a:t> order resonance term</a:t>
              </a:r>
            </a:p>
          </p:txBody>
        </p:sp>
        <p:sp>
          <p:nvSpPr>
            <p:cNvPr id="51216" name="AutoShape 43">
              <a:extLst>
                <a:ext uri="{FF2B5EF4-FFF2-40B4-BE49-F238E27FC236}">
                  <a16:creationId xmlns:a16="http://schemas.microsoft.com/office/drawing/2014/main" id="{73A91740-922F-D346-80A1-FFC953BF25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3" y="3011"/>
              <a:ext cx="1279" cy="345"/>
            </a:xfrm>
            <a:prstGeom prst="borderCallout2">
              <a:avLst>
                <a:gd name="adj1" fmla="val 20870"/>
                <a:gd name="adj2" fmla="val -3755"/>
                <a:gd name="adj3" fmla="val 20870"/>
                <a:gd name="adj4" fmla="val -12120"/>
                <a:gd name="adj5" fmla="val -44926"/>
                <a:gd name="adj6" fmla="val -20875"/>
              </a:avLst>
            </a:prstGeom>
            <a:solidFill>
              <a:srgbClr val="CC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1</a:t>
              </a:r>
              <a:r>
                <a:rPr lang="en-US" altLang="en-US" sz="1600" baseline="30000"/>
                <a:t>st</a:t>
              </a:r>
              <a:r>
                <a:rPr lang="en-US" altLang="en-US" sz="1600"/>
                <a:t> order resonance term</a:t>
              </a:r>
            </a:p>
          </p:txBody>
        </p:sp>
      </p:grpSp>
      <p:grpSp>
        <p:nvGrpSpPr>
          <p:cNvPr id="51207" name="Group 50">
            <a:extLst>
              <a:ext uri="{FF2B5EF4-FFF2-40B4-BE49-F238E27FC236}">
                <a16:creationId xmlns:a16="http://schemas.microsoft.com/office/drawing/2014/main" id="{B79D0948-99F3-BF4B-8C40-F96E7340B12A}"/>
              </a:ext>
            </a:extLst>
          </p:cNvPr>
          <p:cNvGrpSpPr>
            <a:grpSpLocks/>
          </p:cNvGrpSpPr>
          <p:nvPr/>
        </p:nvGrpSpPr>
        <p:grpSpPr bwMode="auto">
          <a:xfrm>
            <a:off x="877888" y="5238750"/>
            <a:ext cx="6135687" cy="925513"/>
            <a:chOff x="553" y="3391"/>
            <a:chExt cx="3865" cy="583"/>
          </a:xfrm>
        </p:grpSpPr>
        <p:sp>
          <p:nvSpPr>
            <p:cNvPr id="51208" name="Rectangle 44">
              <a:extLst>
                <a:ext uri="{FF2B5EF4-FFF2-40B4-BE49-F238E27FC236}">
                  <a16:creationId xmlns:a16="http://schemas.microsoft.com/office/drawing/2014/main" id="{F9D218EB-8228-D247-87BC-52B9A4630C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" y="3391"/>
              <a:ext cx="3865" cy="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buClrTx/>
                <a:buSzTx/>
                <a:buFont typeface="Wingdings" pitchFamily="2" charset="2"/>
                <a:buChar char="§"/>
              </a:pPr>
              <a:r>
                <a:rPr lang="en-US" altLang="en-US" sz="2000" b="1" u="sng">
                  <a:solidFill>
                    <a:schemeClr val="bg2"/>
                  </a:solidFill>
                </a:rPr>
                <a:t>Sextupoles</a:t>
              </a:r>
              <a:r>
                <a:rPr lang="en-US" altLang="en-US" sz="2000"/>
                <a:t> excite </a:t>
              </a:r>
              <a:r>
                <a:rPr lang="en-US" altLang="en-US" sz="2000" b="1" u="sng">
                  <a:solidFill>
                    <a:schemeClr val="bg2"/>
                  </a:solidFill>
                </a:rPr>
                <a:t>1</a:t>
              </a:r>
              <a:r>
                <a:rPr lang="en-US" altLang="en-US" sz="2000" b="1" u="sng" baseline="30000">
                  <a:solidFill>
                    <a:schemeClr val="bg2"/>
                  </a:solidFill>
                </a:rPr>
                <a:t>st</a:t>
              </a:r>
              <a:r>
                <a:rPr lang="en-US" altLang="en-US" sz="2000"/>
                <a:t> and </a:t>
              </a:r>
              <a:r>
                <a:rPr lang="en-US" altLang="en-US" sz="2000" b="1" u="sng">
                  <a:solidFill>
                    <a:schemeClr val="bg2"/>
                  </a:solidFill>
                </a:rPr>
                <a:t>3</a:t>
              </a:r>
              <a:r>
                <a:rPr lang="en-US" altLang="en-US" sz="2000" b="1" u="sng" baseline="30000">
                  <a:solidFill>
                    <a:schemeClr val="bg2"/>
                  </a:solidFill>
                </a:rPr>
                <a:t>rd</a:t>
              </a:r>
              <a:r>
                <a:rPr lang="en-US" altLang="en-US" sz="2000">
                  <a:solidFill>
                    <a:schemeClr val="bg2"/>
                  </a:solidFill>
                </a:rPr>
                <a:t> </a:t>
              </a:r>
              <a:r>
                <a:rPr lang="en-US" altLang="en-US" sz="2000" b="1" u="sng">
                  <a:solidFill>
                    <a:schemeClr val="bg2"/>
                  </a:solidFill>
                </a:rPr>
                <a:t>order resonance</a:t>
              </a:r>
              <a:r>
                <a:rPr lang="en-US" altLang="en-US" sz="2000" b="1" u="sng">
                  <a:solidFill>
                    <a:schemeClr val="accent2"/>
                  </a:solidFill>
                </a:rPr>
                <a:t> </a:t>
              </a:r>
            </a:p>
          </p:txBody>
        </p:sp>
        <p:sp>
          <p:nvSpPr>
            <p:cNvPr id="51209" name="AutoShape 45">
              <a:extLst>
                <a:ext uri="{FF2B5EF4-FFF2-40B4-BE49-F238E27FC236}">
                  <a16:creationId xmlns:a16="http://schemas.microsoft.com/office/drawing/2014/main" id="{78F2B7AD-5843-B346-A42E-424794C48E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9" y="3755"/>
              <a:ext cx="443" cy="219"/>
            </a:xfrm>
            <a:prstGeom prst="borderCallout2">
              <a:avLst>
                <a:gd name="adj1" fmla="val 32875"/>
                <a:gd name="adj2" fmla="val 110833"/>
                <a:gd name="adj3" fmla="val 32875"/>
                <a:gd name="adj4" fmla="val 154852"/>
                <a:gd name="adj5" fmla="val -69861"/>
                <a:gd name="adj6" fmla="val 200676"/>
              </a:avLst>
            </a:prstGeom>
            <a:solidFill>
              <a:srgbClr val="CC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>
                  <a:latin typeface="Times New Roman" panose="02020603050405020304" pitchFamily="18" charset="0"/>
                </a:rPr>
                <a:t>q = 0</a:t>
              </a:r>
            </a:p>
          </p:txBody>
        </p:sp>
        <p:sp>
          <p:nvSpPr>
            <p:cNvPr id="51210" name="AutoShape 46">
              <a:extLst>
                <a:ext uri="{FF2B5EF4-FFF2-40B4-BE49-F238E27FC236}">
                  <a16:creationId xmlns:a16="http://schemas.microsoft.com/office/drawing/2014/main" id="{FA086A34-7D6A-DA44-8DE7-9AAE40038D5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2" y="3740"/>
              <a:ext cx="609" cy="219"/>
            </a:xfrm>
            <a:prstGeom prst="borderCallout2">
              <a:avLst>
                <a:gd name="adj1" fmla="val 32875"/>
                <a:gd name="adj2" fmla="val -7880"/>
                <a:gd name="adj3" fmla="val 32875"/>
                <a:gd name="adj4" fmla="val -35958"/>
                <a:gd name="adj5" fmla="val -61185"/>
                <a:gd name="adj6" fmla="val -65190"/>
              </a:avLst>
            </a:prstGeom>
            <a:solidFill>
              <a:srgbClr val="CC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>
                  <a:latin typeface="Times New Roman" panose="02020603050405020304" pitchFamily="18" charset="0"/>
                </a:rPr>
                <a:t>q = 0.33</a:t>
              </a:r>
            </a:p>
          </p:txBody>
        </p:sp>
      </p:grp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>
            <a:extLst>
              <a:ext uri="{FF2B5EF4-FFF2-40B4-BE49-F238E27FC236}">
                <a16:creationId xmlns:a16="http://schemas.microsoft.com/office/drawing/2014/main" id="{9CCE48D4-1A25-0143-8AD2-1B50B607E17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solidFill>
                  <a:srgbClr val="007533"/>
                </a:solidFill>
                <a:ea typeface="ＭＳ Ｐゴシック" panose="020B0600070205080204" pitchFamily="34" charset="-128"/>
              </a:rPr>
              <a:t>Contents – Lecture 8</a:t>
            </a:r>
          </a:p>
        </p:txBody>
      </p:sp>
      <p:sp>
        <p:nvSpPr>
          <p:cNvPr id="19458" name="Content Placeholder 2">
            <a:extLst>
              <a:ext uri="{FF2B5EF4-FFF2-40B4-BE49-F238E27FC236}">
                <a16:creationId xmlns:a16="http://schemas.microsoft.com/office/drawing/2014/main" id="{CFD60C34-CFBD-2641-8576-33AA42A471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 eaLnBrk="1" hangingPunct="1">
              <a:buFont typeface="Wingdings" charset="2"/>
              <a:buNone/>
              <a:defRPr/>
            </a:pPr>
            <a:endParaRPr lang="en-US" altLang="en-US" sz="3200" i="1" dirty="0">
              <a:ea typeface="ＭＳ Ｐゴシック" charset="-128"/>
            </a:endParaRPr>
          </a:p>
          <a:p>
            <a:pPr marL="914400" lvl="1" indent="-457200" eaLnBrk="1" hangingPunct="1">
              <a:lnSpc>
                <a:spcPct val="90000"/>
              </a:lnSpc>
              <a:buFont typeface="Wingdings" charset="2"/>
              <a:buChar char="§"/>
              <a:defRPr/>
            </a:pPr>
            <a:r>
              <a:rPr lang="en-US" altLang="en-US" sz="3200" i="1" dirty="0">
                <a:ea typeface="ＭＳ Ｐゴシック" charset="-128"/>
              </a:rPr>
              <a:t>Resonance &amp; Resonant Conditions</a:t>
            </a:r>
          </a:p>
          <a:p>
            <a:pPr marL="914400" lvl="1" indent="-457200" eaLnBrk="1" hangingPunct="1">
              <a:lnSpc>
                <a:spcPct val="90000"/>
              </a:lnSpc>
              <a:buFont typeface="Wingdings" charset="2"/>
              <a:buChar char="§"/>
              <a:defRPr/>
            </a:pPr>
            <a:r>
              <a:rPr lang="en-US" altLang="en-US" sz="3200" i="1" dirty="0">
                <a:ea typeface="ＭＳ Ｐゴシック" charset="-128"/>
              </a:rPr>
              <a:t>Closed-orbit Distortion</a:t>
            </a:r>
          </a:p>
          <a:p>
            <a:pPr marL="914400" lvl="1" indent="-457200" eaLnBrk="1" hangingPunct="1">
              <a:lnSpc>
                <a:spcPct val="90000"/>
              </a:lnSpc>
              <a:buFont typeface="Wingdings" charset="2"/>
              <a:buChar char="§"/>
              <a:defRPr/>
            </a:pPr>
            <a:r>
              <a:rPr lang="en-US" altLang="en-US" sz="3200" i="1" dirty="0">
                <a:ea typeface="ＭＳ Ｐゴシック" charset="-128"/>
              </a:rPr>
              <a:t>Chromaticity Correction</a:t>
            </a:r>
          </a:p>
          <a:p>
            <a:pPr marL="914400" lvl="1" indent="-457200" eaLnBrk="1" hangingPunct="1">
              <a:lnSpc>
                <a:spcPct val="90000"/>
              </a:lnSpc>
              <a:buFont typeface="Wingdings" charset="2"/>
              <a:buChar char="§"/>
              <a:defRPr/>
            </a:pPr>
            <a:r>
              <a:rPr lang="en-US" altLang="en-US" sz="3200" i="1" dirty="0">
                <a:ea typeface="ＭＳ Ｐゴシック" charset="-128"/>
              </a:rPr>
              <a:t>Dispersion</a:t>
            </a:r>
          </a:p>
          <a:p>
            <a:pPr marL="457200" lvl="1" indent="0" eaLnBrk="1" hangingPunct="1">
              <a:buFont typeface="Wingdings" charset="2"/>
              <a:buChar char="ü"/>
              <a:defRPr/>
            </a:pPr>
            <a:endParaRPr lang="en-GB" altLang="en-US" sz="3200" dirty="0">
              <a:ea typeface="ＭＳ Ｐゴシック" charset="-128"/>
            </a:endParaRPr>
          </a:p>
          <a:p>
            <a:pPr marL="457200" lvl="1" indent="0" eaLnBrk="1" hangingPunct="1">
              <a:buFont typeface="Wingdings" charset="2"/>
              <a:buChar char="ü"/>
              <a:defRPr/>
            </a:pPr>
            <a:endParaRPr lang="en-US" altLang="en-US" sz="3200" i="1" dirty="0">
              <a:ea typeface="ＭＳ Ｐゴシック" charset="-128"/>
            </a:endParaRPr>
          </a:p>
          <a:p>
            <a:pPr eaLnBrk="1" hangingPunct="1">
              <a:buFont typeface="Wingdings" charset="2"/>
              <a:buChar char="n"/>
              <a:defRPr/>
            </a:pPr>
            <a:endParaRPr lang="en-US" altLang="en-US" sz="1600" i="1" dirty="0">
              <a:ea typeface="ＭＳ Ｐゴシック" charset="-128"/>
            </a:endParaRPr>
          </a:p>
          <a:p>
            <a:pPr marL="457200" lvl="1" indent="0" eaLnBrk="1" hangingPunct="1">
              <a:buFont typeface="Wingdings" charset="2"/>
              <a:buChar char="ü"/>
              <a:defRPr/>
            </a:pPr>
            <a:endParaRPr lang="en-US" altLang="en-US" sz="1400" i="1" dirty="0">
              <a:ea typeface="ＭＳ Ｐゴシック" charset="-128"/>
            </a:endParaRPr>
          </a:p>
          <a:p>
            <a:pPr marL="457200" lvl="1" indent="0" eaLnBrk="1" hangingPunct="1">
              <a:buFont typeface="Wingdings" charset="2"/>
              <a:buChar char="ü"/>
              <a:defRPr/>
            </a:pPr>
            <a:endParaRPr lang="en-US" altLang="en-US" sz="1400" i="1" dirty="0">
              <a:ea typeface="ＭＳ Ｐゴシック" charset="-128"/>
            </a:endParaRPr>
          </a:p>
          <a:p>
            <a:pPr eaLnBrk="1" hangingPunct="1"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Slide Number Placeholder 5">
            <a:extLst>
              <a:ext uri="{FF2B5EF4-FFF2-40B4-BE49-F238E27FC236}">
                <a16:creationId xmlns:a16="http://schemas.microsoft.com/office/drawing/2014/main" id="{D3D889A6-9DD5-F642-8E23-CA4E69658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57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fld id="{AB265976-9B3C-5841-A8B1-B1B684067EE2}" type="slidenum">
              <a:rPr lang="en-US" altLang="en-US" sz="1200" smtClean="0">
                <a:latin typeface="Garamond" panose="02020404030301010803" pitchFamily="18" charset="0"/>
              </a:rPr>
              <a:pPr algn="l"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en-US" altLang="en-US" sz="1200">
              <a:latin typeface="Garamond" panose="02020404030301010803" pitchFamily="18" charset="0"/>
            </a:endParaRPr>
          </a:p>
        </p:txBody>
      </p:sp>
      <p:sp>
        <p:nvSpPr>
          <p:cNvPr id="53250" name="Rectangle 2">
            <a:extLst>
              <a:ext uri="{FF2B5EF4-FFF2-40B4-BE49-F238E27FC236}">
                <a16:creationId xmlns:a16="http://schemas.microsoft.com/office/drawing/2014/main" id="{207B6A67-51DD-7F4B-9D78-3FA7592674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625" y="1247775"/>
            <a:ext cx="8050213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r>
              <a:rPr lang="en-US" altLang="en-US" sz="2000"/>
              <a:t>Can apply the same arguments for an octupole:</a:t>
            </a:r>
          </a:p>
        </p:txBody>
      </p:sp>
      <p:sp>
        <p:nvSpPr>
          <p:cNvPr id="7178" name="Rectangle 3">
            <a:extLst>
              <a:ext uri="{FF2B5EF4-FFF2-40B4-BE49-F238E27FC236}">
                <a16:creationId xmlns:a16="http://schemas.microsoft.com/office/drawing/2014/main" id="{52ADD29E-3D18-A242-BD3D-162DD7CB586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84188" y="166688"/>
            <a:ext cx="7994650" cy="7461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Resonant Condition - </a:t>
            </a:r>
            <a:r>
              <a:rPr lang="en-US" dirty="0" err="1">
                <a:solidFill>
                  <a:schemeClr val="tx2">
                    <a:satMod val="130000"/>
                  </a:schemeClr>
                </a:solidFill>
              </a:rPr>
              <a:t>Octupole</a:t>
            </a:r>
            <a:endParaRPr lang="en-US" sz="2600" dirty="0">
              <a:solidFill>
                <a:schemeClr val="tx2">
                  <a:satMod val="130000"/>
                </a:schemeClr>
              </a:solidFill>
              <a:ea typeface="+mj-ea"/>
              <a:cs typeface="+mj-cs"/>
            </a:endParaRPr>
          </a:p>
        </p:txBody>
      </p:sp>
      <p:grpSp>
        <p:nvGrpSpPr>
          <p:cNvPr id="53252" name="Group 30">
            <a:extLst>
              <a:ext uri="{FF2B5EF4-FFF2-40B4-BE49-F238E27FC236}">
                <a16:creationId xmlns:a16="http://schemas.microsoft.com/office/drawing/2014/main" id="{90BC1772-5DEB-F34E-8C34-B74637ADE291}"/>
              </a:ext>
            </a:extLst>
          </p:cNvPr>
          <p:cNvGrpSpPr>
            <a:grpSpLocks/>
          </p:cNvGrpSpPr>
          <p:nvPr/>
        </p:nvGrpSpPr>
        <p:grpSpPr bwMode="auto">
          <a:xfrm>
            <a:off x="820738" y="1668463"/>
            <a:ext cx="7121525" cy="471487"/>
            <a:chOff x="517" y="1341"/>
            <a:chExt cx="4486" cy="297"/>
          </a:xfrm>
        </p:grpSpPr>
        <p:sp>
          <p:nvSpPr>
            <p:cNvPr id="53272" name="Text Box 4">
              <a:extLst>
                <a:ext uri="{FF2B5EF4-FFF2-40B4-BE49-F238E27FC236}">
                  <a16:creationId xmlns:a16="http://schemas.microsoft.com/office/drawing/2014/main" id="{572000A5-AC6A-474F-B749-E276A07FC3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19" y="1373"/>
              <a:ext cx="75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9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000"/>
                <a:t>and thus</a:t>
              </a:r>
              <a:endParaRPr lang="en-US" altLang="en-US" sz="2000" b="1" u="sng" baseline="30000">
                <a:solidFill>
                  <a:schemeClr val="accent2"/>
                </a:solidFill>
              </a:endParaRPr>
            </a:p>
          </p:txBody>
        </p:sp>
        <p:graphicFrame>
          <p:nvGraphicFramePr>
            <p:cNvPr id="53273" name="Object 5">
              <a:extLst>
                <a:ext uri="{FF2B5EF4-FFF2-40B4-BE49-F238E27FC236}">
                  <a16:creationId xmlns:a16="http://schemas.microsoft.com/office/drawing/2014/main" id="{9D5DCAD7-6A8D-B24A-BEBA-5BD687265CF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997" y="1346"/>
            <a:ext cx="826" cy="2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" imgW="23114000" imgH="8191500" progId="Equation.3">
                    <p:embed/>
                  </p:oleObj>
                </mc:Choice>
                <mc:Fallback>
                  <p:oleObj name="Equation" r:id="rId3" imgW="23114000" imgH="8191500" progId="Equation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97" y="1346"/>
                          <a:ext cx="826" cy="292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3274" name="Object 6">
              <a:extLst>
                <a:ext uri="{FF2B5EF4-FFF2-40B4-BE49-F238E27FC236}">
                  <a16:creationId xmlns:a16="http://schemas.microsoft.com/office/drawing/2014/main" id="{C4576BB9-045D-F845-AE82-D9B133DEA197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623" y="1341"/>
            <a:ext cx="1380" cy="2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5" imgW="38620700" imgH="8191500" progId="Equation.3">
                    <p:embed/>
                  </p:oleObj>
                </mc:Choice>
                <mc:Fallback>
                  <p:oleObj name="Equation" r:id="rId5" imgW="38620700" imgH="8191500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23" y="1341"/>
                          <a:ext cx="1380" cy="291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3275" name="Rectangle 7">
              <a:extLst>
                <a:ext uri="{FF2B5EF4-FFF2-40B4-BE49-F238E27FC236}">
                  <a16:creationId xmlns:a16="http://schemas.microsoft.com/office/drawing/2014/main" id="{C8F3C7D4-3CE1-AD4D-AFED-861387F4F0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" y="1382"/>
              <a:ext cx="1641" cy="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buClrTx/>
                <a:buSzTx/>
                <a:buFont typeface="Wingdings" pitchFamily="2" charset="2"/>
                <a:buChar char="§"/>
              </a:pPr>
              <a:r>
                <a:rPr lang="en-US" altLang="en-US" sz="2000"/>
                <a:t>For an octupole</a:t>
              </a:r>
            </a:p>
          </p:txBody>
        </p:sp>
      </p:grpSp>
      <p:grpSp>
        <p:nvGrpSpPr>
          <p:cNvPr id="53253" name="Group 35">
            <a:extLst>
              <a:ext uri="{FF2B5EF4-FFF2-40B4-BE49-F238E27FC236}">
                <a16:creationId xmlns:a16="http://schemas.microsoft.com/office/drawing/2014/main" id="{C0C3D0B7-CA4A-E645-997B-8EE389546C7B}"/>
              </a:ext>
            </a:extLst>
          </p:cNvPr>
          <p:cNvGrpSpPr>
            <a:grpSpLocks/>
          </p:cNvGrpSpPr>
          <p:nvPr/>
        </p:nvGrpSpPr>
        <p:grpSpPr bwMode="auto">
          <a:xfrm>
            <a:off x="993775" y="4841875"/>
            <a:ext cx="7910513" cy="1179513"/>
            <a:chOff x="626" y="3106"/>
            <a:chExt cx="4983" cy="743"/>
          </a:xfrm>
        </p:grpSpPr>
        <p:sp>
          <p:nvSpPr>
            <p:cNvPr id="53269" name="Rectangle 16">
              <a:extLst>
                <a:ext uri="{FF2B5EF4-FFF2-40B4-BE49-F238E27FC236}">
                  <a16:creationId xmlns:a16="http://schemas.microsoft.com/office/drawing/2014/main" id="{D0BC0323-0472-C54E-8FF7-F90E6C5F40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3404"/>
              <a:ext cx="4983" cy="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buClrTx/>
                <a:buSzTx/>
                <a:buFont typeface="Wingdings" pitchFamily="2" charset="2"/>
                <a:buChar char="§"/>
              </a:pPr>
              <a:r>
                <a:rPr lang="en-US" altLang="en-US" sz="2000" b="1" u="sng">
                  <a:solidFill>
                    <a:schemeClr val="bg2"/>
                  </a:solidFill>
                </a:rPr>
                <a:t>Octupole</a:t>
              </a:r>
              <a:r>
                <a:rPr lang="en-US" altLang="en-US" sz="2000"/>
                <a:t> errors excite </a:t>
              </a:r>
              <a:r>
                <a:rPr lang="en-US" altLang="en-US" sz="2000" b="1" u="sng">
                  <a:solidFill>
                    <a:schemeClr val="bg2"/>
                  </a:solidFill>
                </a:rPr>
                <a:t>2</a:t>
              </a:r>
              <a:r>
                <a:rPr lang="en-US" altLang="en-US" sz="2000" b="1" u="sng" baseline="30000">
                  <a:solidFill>
                    <a:schemeClr val="bg2"/>
                  </a:solidFill>
                </a:rPr>
                <a:t>nd</a:t>
              </a:r>
              <a:r>
                <a:rPr lang="en-US" altLang="en-US" sz="2000"/>
                <a:t> and </a:t>
              </a:r>
              <a:r>
                <a:rPr lang="en-US" altLang="en-US" sz="2000" b="1" u="sng">
                  <a:solidFill>
                    <a:schemeClr val="bg2"/>
                  </a:solidFill>
                </a:rPr>
                <a:t>4</a:t>
              </a:r>
              <a:r>
                <a:rPr lang="en-US" altLang="en-US" sz="2000" b="1" u="sng" baseline="30000">
                  <a:solidFill>
                    <a:schemeClr val="bg2"/>
                  </a:solidFill>
                </a:rPr>
                <a:t>th</a:t>
              </a:r>
              <a:r>
                <a:rPr lang="en-US" altLang="en-US" sz="2000">
                  <a:solidFill>
                    <a:schemeClr val="bg2"/>
                  </a:solidFill>
                </a:rPr>
                <a:t> </a:t>
              </a:r>
              <a:r>
                <a:rPr lang="en-US" altLang="en-US" sz="2000" b="1" u="sng">
                  <a:solidFill>
                    <a:schemeClr val="bg2"/>
                  </a:solidFill>
                </a:rPr>
                <a:t>order resonance</a:t>
              </a:r>
              <a:r>
                <a:rPr lang="en-US" altLang="en-US" sz="2000"/>
                <a:t> and are very important for larger amplitude particles. </a:t>
              </a:r>
            </a:p>
          </p:txBody>
        </p:sp>
        <p:sp>
          <p:nvSpPr>
            <p:cNvPr id="53270" name="AutoShape 17">
              <a:extLst>
                <a:ext uri="{FF2B5EF4-FFF2-40B4-BE49-F238E27FC236}">
                  <a16:creationId xmlns:a16="http://schemas.microsoft.com/office/drawing/2014/main" id="{F4155A03-59DB-904C-B62C-66E8F3B1C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2" y="3106"/>
              <a:ext cx="509" cy="219"/>
            </a:xfrm>
            <a:prstGeom prst="borderCallout2">
              <a:avLst>
                <a:gd name="adj1" fmla="val 32875"/>
                <a:gd name="adj2" fmla="val 109431"/>
                <a:gd name="adj3" fmla="val 32875"/>
                <a:gd name="adj4" fmla="val 192532"/>
                <a:gd name="adj5" fmla="val 138815"/>
                <a:gd name="adj6" fmla="val 278782"/>
              </a:avLst>
            </a:prstGeom>
            <a:solidFill>
              <a:srgbClr val="CC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>
                  <a:latin typeface="Times New Roman" panose="02020603050405020304" pitchFamily="18" charset="0"/>
                </a:rPr>
                <a:t>q = 0.5</a:t>
              </a:r>
            </a:p>
          </p:txBody>
        </p:sp>
        <p:sp>
          <p:nvSpPr>
            <p:cNvPr id="53271" name="AutoShape 18">
              <a:extLst>
                <a:ext uri="{FF2B5EF4-FFF2-40B4-BE49-F238E27FC236}">
                  <a16:creationId xmlns:a16="http://schemas.microsoft.com/office/drawing/2014/main" id="{8CC23932-D273-A240-B678-9C1774FF82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2" y="3164"/>
              <a:ext cx="609" cy="219"/>
            </a:xfrm>
            <a:prstGeom prst="borderCallout2">
              <a:avLst>
                <a:gd name="adj1" fmla="val 32875"/>
                <a:gd name="adj2" fmla="val -7880"/>
                <a:gd name="adj3" fmla="val 32875"/>
                <a:gd name="adj4" fmla="val -54681"/>
                <a:gd name="adj5" fmla="val 122833"/>
                <a:gd name="adj6" fmla="val -141380"/>
              </a:avLst>
            </a:prstGeom>
            <a:solidFill>
              <a:srgbClr val="CC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>
                  <a:latin typeface="Times New Roman" panose="02020603050405020304" pitchFamily="18" charset="0"/>
                </a:rPr>
                <a:t>q = 0.25</a:t>
              </a:r>
            </a:p>
          </p:txBody>
        </p:sp>
      </p:grpSp>
      <p:grpSp>
        <p:nvGrpSpPr>
          <p:cNvPr id="53254" name="Group 31">
            <a:extLst>
              <a:ext uri="{FF2B5EF4-FFF2-40B4-BE49-F238E27FC236}">
                <a16:creationId xmlns:a16="http://schemas.microsoft.com/office/drawing/2014/main" id="{020B3594-B79A-A147-9792-654B0AC0AB1B}"/>
              </a:ext>
            </a:extLst>
          </p:cNvPr>
          <p:cNvGrpSpPr>
            <a:grpSpLocks/>
          </p:cNvGrpSpPr>
          <p:nvPr/>
        </p:nvGrpSpPr>
        <p:grpSpPr bwMode="auto">
          <a:xfrm>
            <a:off x="825500" y="2289175"/>
            <a:ext cx="4321175" cy="744538"/>
            <a:chOff x="520" y="1708"/>
            <a:chExt cx="2722" cy="469"/>
          </a:xfrm>
        </p:grpSpPr>
        <p:sp>
          <p:nvSpPr>
            <p:cNvPr id="53267" name="Rectangle 9">
              <a:extLst>
                <a:ext uri="{FF2B5EF4-FFF2-40B4-BE49-F238E27FC236}">
                  <a16:creationId xmlns:a16="http://schemas.microsoft.com/office/drawing/2014/main" id="{EB4BCF78-7346-A141-B6FE-31026DD944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" y="1825"/>
              <a:ext cx="1012" cy="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buClrTx/>
                <a:buSzTx/>
                <a:buFont typeface="Wingdings" pitchFamily="2" charset="2"/>
                <a:buChar char="§"/>
              </a:pPr>
              <a:r>
                <a:rPr lang="en-US" altLang="en-US" sz="2000"/>
                <a:t>We get :</a:t>
              </a:r>
            </a:p>
          </p:txBody>
        </p:sp>
        <p:graphicFrame>
          <p:nvGraphicFramePr>
            <p:cNvPr id="53268" name="Object 19">
              <a:extLst>
                <a:ext uri="{FF2B5EF4-FFF2-40B4-BE49-F238E27FC236}">
                  <a16:creationId xmlns:a16="http://schemas.microsoft.com/office/drawing/2014/main" id="{E040A637-2CD3-D047-9EDA-D1A491B62007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523" y="1708"/>
            <a:ext cx="1719" cy="4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7" imgW="51498500" imgH="14046200" progId="Equation.3">
                    <p:embed/>
                  </p:oleObj>
                </mc:Choice>
                <mc:Fallback>
                  <p:oleObj name="Equation" r:id="rId7" imgW="51498500" imgH="14046200" progId="Equation.3">
                    <p:embed/>
                    <p:pic>
                      <p:nvPicPr>
                        <p:cNvPr id="0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23" y="1708"/>
                          <a:ext cx="1719" cy="469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3255" name="Group 33">
            <a:extLst>
              <a:ext uri="{FF2B5EF4-FFF2-40B4-BE49-F238E27FC236}">
                <a16:creationId xmlns:a16="http://schemas.microsoft.com/office/drawing/2014/main" id="{6CA17CF0-2E99-9A47-BAE1-14A4C4751D08}"/>
              </a:ext>
            </a:extLst>
          </p:cNvPr>
          <p:cNvGrpSpPr>
            <a:grpSpLocks/>
          </p:cNvGrpSpPr>
          <p:nvPr/>
        </p:nvGrpSpPr>
        <p:grpSpPr bwMode="auto">
          <a:xfrm>
            <a:off x="835025" y="2557463"/>
            <a:ext cx="7886700" cy="2259012"/>
            <a:chOff x="536" y="1656"/>
            <a:chExt cx="4968" cy="1423"/>
          </a:xfrm>
        </p:grpSpPr>
        <p:sp>
          <p:nvSpPr>
            <p:cNvPr id="53257" name="Rectangle 10">
              <a:extLst>
                <a:ext uri="{FF2B5EF4-FFF2-40B4-BE49-F238E27FC236}">
                  <a16:creationId xmlns:a16="http://schemas.microsoft.com/office/drawing/2014/main" id="{4E7E9566-251E-2A4D-9DC6-73754C3E3C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" y="2098"/>
              <a:ext cx="3680" cy="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buClrTx/>
                <a:buSzTx/>
                <a:buFont typeface="Wingdings" pitchFamily="2" charset="2"/>
                <a:buChar char="§"/>
              </a:pPr>
              <a:r>
                <a:rPr lang="en-US" altLang="en-US" sz="2000"/>
                <a:t>Summing over many turns gives:</a:t>
              </a:r>
            </a:p>
          </p:txBody>
        </p:sp>
        <p:grpSp>
          <p:nvGrpSpPr>
            <p:cNvPr id="53258" name="Group 29">
              <a:extLst>
                <a:ext uri="{FF2B5EF4-FFF2-40B4-BE49-F238E27FC236}">
                  <a16:creationId xmlns:a16="http://schemas.microsoft.com/office/drawing/2014/main" id="{A906B864-A1F0-0B45-87BE-3F510A792B4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08" y="2326"/>
              <a:ext cx="3646" cy="491"/>
              <a:chOff x="1208" y="2424"/>
              <a:chExt cx="3646" cy="491"/>
            </a:xfrm>
          </p:grpSpPr>
          <p:sp>
            <p:nvSpPr>
              <p:cNvPr id="53262" name="Rectangle 28">
                <a:extLst>
                  <a:ext uri="{FF2B5EF4-FFF2-40B4-BE49-F238E27FC236}">
                    <a16:creationId xmlns:a16="http://schemas.microsoft.com/office/drawing/2014/main" id="{AA6BB696-66F3-9049-B120-8E38F39BFE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8" y="2424"/>
                <a:ext cx="3646" cy="491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3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53263" name="Line 12">
                <a:extLst>
                  <a:ext uri="{FF2B5EF4-FFF2-40B4-BE49-F238E27FC236}">
                    <a16:creationId xmlns:a16="http://schemas.microsoft.com/office/drawing/2014/main" id="{CBC2CBAB-F6B7-0349-9BF8-A1B11F83A2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80" y="2557"/>
                <a:ext cx="1225" cy="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53264" name="Line 13">
                <a:extLst>
                  <a:ext uri="{FF2B5EF4-FFF2-40B4-BE49-F238E27FC236}">
                    <a16:creationId xmlns:a16="http://schemas.microsoft.com/office/drawing/2014/main" id="{2231754A-AF4E-5A4A-BF08-ED863E1802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47" y="2548"/>
                <a:ext cx="1145" cy="7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53265" name="Text Box 21">
                <a:extLst>
                  <a:ext uri="{FF2B5EF4-FFF2-40B4-BE49-F238E27FC236}">
                    <a16:creationId xmlns:a16="http://schemas.microsoft.com/office/drawing/2014/main" id="{3F05B02E-56C2-F740-B80B-800A1218F21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62" y="2491"/>
                <a:ext cx="3126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3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800">
                    <a:solidFill>
                      <a:srgbClr val="000000"/>
                    </a:solidFill>
                    <a:latin typeface="Times New Roman" panose="02020603050405020304" pitchFamily="18" charset="0"/>
                    <a:sym typeface="Symbol" pitchFamily="2" charset="2"/>
                  </a:rPr>
                  <a:t></a:t>
                </a:r>
                <a:r>
                  <a:rPr lang="en-US" altLang="en-US" sz="180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 a</a:t>
                </a:r>
                <a:r>
                  <a:rPr lang="en-US" altLang="en-US" sz="1800" baseline="3000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2</a:t>
                </a:r>
                <a:r>
                  <a:rPr lang="en-US" altLang="en-US" sz="180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(cos 4(</a:t>
                </a:r>
                <a:r>
                  <a:rPr lang="en-US" altLang="en-US" sz="1800">
                    <a:solidFill>
                      <a:srgbClr val="000000"/>
                    </a:solidFill>
                    <a:latin typeface="Times New Roman" panose="02020603050405020304" pitchFamily="18" charset="0"/>
                    <a:sym typeface="Symbol" pitchFamily="2" charset="2"/>
                  </a:rPr>
                  <a:t>+2</a:t>
                </a:r>
                <a:r>
                  <a:rPr lang="en-US" altLang="en-US" sz="1800">
                    <a:solidFill>
                      <a:srgbClr val="000000"/>
                    </a:solidFill>
                    <a:latin typeface="Symbol" pitchFamily="2" charset="2"/>
                    <a:sym typeface="Symbol" pitchFamily="2" charset="2"/>
                  </a:rPr>
                  <a:t>p</a:t>
                </a:r>
                <a:r>
                  <a:rPr lang="en-US" altLang="en-US" sz="1800">
                    <a:solidFill>
                      <a:srgbClr val="000000"/>
                    </a:solidFill>
                    <a:latin typeface="Times New Roman" panose="02020603050405020304" pitchFamily="18" charset="0"/>
                    <a:sym typeface="Symbol" pitchFamily="2" charset="2"/>
                  </a:rPr>
                  <a:t>nQ)</a:t>
                </a:r>
                <a:r>
                  <a:rPr lang="en-US" altLang="en-US" sz="180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 + cos 2(</a:t>
                </a:r>
                <a:r>
                  <a:rPr lang="en-US" altLang="en-US" sz="1800">
                    <a:solidFill>
                      <a:srgbClr val="000000"/>
                    </a:solidFill>
                    <a:latin typeface="Times New Roman" panose="02020603050405020304" pitchFamily="18" charset="0"/>
                    <a:sym typeface="Symbol" pitchFamily="2" charset="2"/>
                  </a:rPr>
                  <a:t>+2</a:t>
                </a:r>
                <a:r>
                  <a:rPr lang="en-US" altLang="en-US" sz="1800">
                    <a:solidFill>
                      <a:srgbClr val="000000"/>
                    </a:solidFill>
                    <a:latin typeface="Symbol" pitchFamily="2" charset="2"/>
                    <a:sym typeface="Symbol" pitchFamily="2" charset="2"/>
                  </a:rPr>
                  <a:t>p</a:t>
                </a:r>
                <a:r>
                  <a:rPr lang="en-US" altLang="en-US" sz="1800">
                    <a:solidFill>
                      <a:srgbClr val="000000"/>
                    </a:solidFill>
                    <a:latin typeface="Times New Roman" panose="02020603050405020304" pitchFamily="18" charset="0"/>
                    <a:sym typeface="Symbol" pitchFamily="2" charset="2"/>
                  </a:rPr>
                  <a:t>nQ)</a:t>
                </a:r>
                <a:r>
                  <a:rPr lang="en-US" altLang="en-US" sz="180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)</a:t>
                </a:r>
              </a:p>
            </p:txBody>
          </p:sp>
          <p:graphicFrame>
            <p:nvGraphicFramePr>
              <p:cNvPr id="53266" name="Object 26">
                <a:extLst>
                  <a:ext uri="{FF2B5EF4-FFF2-40B4-BE49-F238E27FC236}">
                    <a16:creationId xmlns:a16="http://schemas.microsoft.com/office/drawing/2014/main" id="{2234C7B4-3444-CB4F-BE34-8A19565CCFB4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274" y="2443"/>
              <a:ext cx="272" cy="46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9" imgW="8191500" imgH="14046200" progId="Equation.3">
                      <p:embed/>
                    </p:oleObj>
                  </mc:Choice>
                  <mc:Fallback>
                    <p:oleObj name="Equation" r:id="rId9" imgW="8191500" imgH="14046200" progId="Equation.3">
                      <p:embed/>
                      <p:pic>
                        <p:nvPicPr>
                          <p:cNvPr id="0" name="Object 2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274" y="2443"/>
                            <a:ext cx="272" cy="46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53259" name="AutoShape 27">
              <a:extLst>
                <a:ext uri="{FF2B5EF4-FFF2-40B4-BE49-F238E27FC236}">
                  <a16:creationId xmlns:a16="http://schemas.microsoft.com/office/drawing/2014/main" id="{25D2D25C-BB39-1C47-88F1-43B04955F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3" y="2873"/>
              <a:ext cx="1312" cy="206"/>
            </a:xfrm>
            <a:prstGeom prst="borderCallout2">
              <a:avLst>
                <a:gd name="adj1" fmla="val 34954"/>
                <a:gd name="adj2" fmla="val -3657"/>
                <a:gd name="adj3" fmla="val 34954"/>
                <a:gd name="adj4" fmla="val -24162"/>
                <a:gd name="adj5" fmla="val -108255"/>
                <a:gd name="adj6" fmla="val -45884"/>
              </a:avLst>
            </a:prstGeom>
            <a:solidFill>
              <a:srgbClr val="CC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Amplitude squared</a:t>
              </a:r>
            </a:p>
          </p:txBody>
        </p:sp>
        <p:sp>
          <p:nvSpPr>
            <p:cNvPr id="53260" name="AutoShape 14">
              <a:extLst>
                <a:ext uri="{FF2B5EF4-FFF2-40B4-BE49-F238E27FC236}">
                  <a16:creationId xmlns:a16="http://schemas.microsoft.com/office/drawing/2014/main" id="{47CFE16D-DC08-6747-88BA-35E1D7A934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4" y="1656"/>
              <a:ext cx="1670" cy="206"/>
            </a:xfrm>
            <a:prstGeom prst="borderCallout2">
              <a:avLst>
                <a:gd name="adj1" fmla="val 34954"/>
                <a:gd name="adj2" fmla="val -2875"/>
                <a:gd name="adj3" fmla="val 34954"/>
                <a:gd name="adj4" fmla="val -20657"/>
                <a:gd name="adj5" fmla="val 356310"/>
                <a:gd name="adj6" fmla="val -39639"/>
              </a:avLst>
            </a:prstGeom>
            <a:solidFill>
              <a:srgbClr val="CC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4</a:t>
              </a:r>
              <a:r>
                <a:rPr lang="en-US" altLang="en-US" sz="1600" baseline="30000"/>
                <a:t>th</a:t>
              </a:r>
              <a:r>
                <a:rPr lang="en-US" altLang="en-US" sz="1600"/>
                <a:t> order resonance term</a:t>
              </a:r>
            </a:p>
          </p:txBody>
        </p:sp>
        <p:sp>
          <p:nvSpPr>
            <p:cNvPr id="53261" name="AutoShape 15">
              <a:extLst>
                <a:ext uri="{FF2B5EF4-FFF2-40B4-BE49-F238E27FC236}">
                  <a16:creationId xmlns:a16="http://schemas.microsoft.com/office/drawing/2014/main" id="{84A94B26-30B8-4940-BF8B-EA47857BA4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9" y="1910"/>
              <a:ext cx="1352" cy="345"/>
            </a:xfrm>
            <a:prstGeom prst="borderCallout2">
              <a:avLst>
                <a:gd name="adj1" fmla="val 20870"/>
                <a:gd name="adj2" fmla="val -3551"/>
                <a:gd name="adj3" fmla="val 20870"/>
                <a:gd name="adj4" fmla="val -8949"/>
                <a:gd name="adj5" fmla="val 147245"/>
                <a:gd name="adj6" fmla="val -14718"/>
              </a:avLst>
            </a:prstGeom>
            <a:solidFill>
              <a:srgbClr val="CC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2</a:t>
              </a:r>
              <a:r>
                <a:rPr lang="en-US" altLang="en-US" sz="1600" baseline="30000"/>
                <a:t>nd</a:t>
              </a:r>
              <a:r>
                <a:rPr lang="en-US" altLang="en-US" sz="1600"/>
                <a:t> order resonance term</a:t>
              </a:r>
            </a:p>
          </p:txBody>
        </p:sp>
      </p:grpSp>
      <p:sp>
        <p:nvSpPr>
          <p:cNvPr id="53256" name="AutoShape 36">
            <a:extLst>
              <a:ext uri="{FF2B5EF4-FFF2-40B4-BE49-F238E27FC236}">
                <a16:creationId xmlns:a16="http://schemas.microsoft.com/office/drawing/2014/main" id="{FB6E8083-0652-7547-B2D5-30C68EC14F61}"/>
              </a:ext>
            </a:extLst>
          </p:cNvPr>
          <p:cNvSpPr>
            <a:spLocks/>
          </p:cNvSpPr>
          <p:nvPr/>
        </p:nvSpPr>
        <p:spPr bwMode="auto">
          <a:xfrm>
            <a:off x="5802313" y="5975350"/>
            <a:ext cx="2236787" cy="530225"/>
          </a:xfrm>
          <a:prstGeom prst="borderCallout2">
            <a:avLst>
              <a:gd name="adj1" fmla="val 21556"/>
              <a:gd name="adj2" fmla="val -3407"/>
              <a:gd name="adj3" fmla="val 21556"/>
              <a:gd name="adj4" fmla="val -18380"/>
              <a:gd name="adj5" fmla="val -21856"/>
              <a:gd name="adj6" fmla="val -59759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Can restrict dynamic aperture</a:t>
            </a: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itle 1">
            <a:extLst>
              <a:ext uri="{FF2B5EF4-FFF2-40B4-BE49-F238E27FC236}">
                <a16:creationId xmlns:a16="http://schemas.microsoft.com/office/drawing/2014/main" id="{692D8F7C-3BC5-704B-A130-23E0A209FDC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17488"/>
            <a:ext cx="8229600" cy="690562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Stopband</a:t>
            </a:r>
          </a:p>
        </p:txBody>
      </p:sp>
      <p:sp>
        <p:nvSpPr>
          <p:cNvPr id="55298" name="TextBox 5">
            <a:extLst>
              <a:ext uri="{FF2B5EF4-FFF2-40B4-BE49-F238E27FC236}">
                <a16:creationId xmlns:a16="http://schemas.microsoft.com/office/drawing/2014/main" id="{AEF4EB48-2A12-794A-BD98-2340878669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095375"/>
            <a:ext cx="864235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 altLang="en-US" sz="2400"/>
              <a:t>The tune does not stay constant in the machine. This leads to a variation of Q for each turn.</a:t>
            </a:r>
          </a:p>
          <a:p>
            <a:pPr>
              <a:buFont typeface="Arial" panose="020B0604020202020204" pitchFamily="34" charset="0"/>
              <a:buChar char="•"/>
            </a:pPr>
            <a:endParaRPr lang="en-GB" altLang="en-US" sz="2400"/>
          </a:p>
          <a:p>
            <a:pPr>
              <a:buFont typeface="Arial" panose="020B0604020202020204" pitchFamily="34" charset="0"/>
              <a:buChar char="•"/>
            </a:pPr>
            <a:r>
              <a:rPr lang="en-GB" altLang="en-US" sz="2400"/>
              <a:t>This variation can go up and down, giving a range of possible values for Q, which we can call </a:t>
            </a:r>
            <a:r>
              <a:rPr lang="el-GR" altLang="en-US" sz="2400"/>
              <a:t>Δ</a:t>
            </a:r>
            <a:r>
              <a:rPr lang="en-GB" altLang="en-US" sz="2400"/>
              <a:t>Q.</a:t>
            </a:r>
          </a:p>
          <a:p>
            <a:pPr>
              <a:buFont typeface="Arial" panose="020B0604020202020204" pitchFamily="34" charset="0"/>
              <a:buChar char="•"/>
            </a:pPr>
            <a:endParaRPr lang="en-GB" altLang="en-US" sz="2400"/>
          </a:p>
          <a:p>
            <a:pPr>
              <a:buFont typeface="Arial" panose="020B0604020202020204" pitchFamily="34" charset="0"/>
              <a:buChar char="•"/>
            </a:pPr>
            <a:r>
              <a:rPr lang="en-GB" altLang="en-US" sz="2400"/>
              <a:t>This range of values has a width, which is called the </a:t>
            </a:r>
            <a:r>
              <a:rPr lang="en-GB" altLang="en-US" sz="2400">
                <a:solidFill>
                  <a:srgbClr val="C00000"/>
                </a:solidFill>
              </a:rPr>
              <a:t>stopband</a:t>
            </a:r>
            <a:r>
              <a:rPr lang="en-GB" altLang="en-US" sz="2400"/>
              <a:t> of the resonance.</a:t>
            </a:r>
          </a:p>
          <a:p>
            <a:pPr>
              <a:buFont typeface="Arial" panose="020B0604020202020204" pitchFamily="34" charset="0"/>
              <a:buChar char="•"/>
            </a:pPr>
            <a:endParaRPr lang="en-GB" altLang="en-US" sz="2400"/>
          </a:p>
          <a:p>
            <a:pPr>
              <a:buFont typeface="Arial" panose="020B0604020202020204" pitchFamily="34" charset="0"/>
              <a:buChar char="•"/>
            </a:pPr>
            <a:r>
              <a:rPr lang="en-GB" altLang="en-US" sz="2400"/>
              <a:t>Not only do you want to avoid the resonances, but you want to avoid being in the stopband of a resonance as well, as it may pull you into the resonance itself.</a:t>
            </a:r>
          </a:p>
        </p:txBody>
      </p:sp>
      <p:sp>
        <p:nvSpPr>
          <p:cNvPr id="55299" name="Slide Number Placeholder 2">
            <a:extLst>
              <a:ext uri="{FF2B5EF4-FFF2-40B4-BE49-F238E27FC236}">
                <a16:creationId xmlns:a16="http://schemas.microsoft.com/office/drawing/2014/main" id="{BBA2F922-9206-9547-90AE-2307A7B03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64470867-207A-C545-907C-6493E91FB15B}" type="slidenum">
              <a:rPr lang="en-GB" altLang="en-US" smtClean="0">
                <a:latin typeface="Garamond" panose="02020404030301010803" pitchFamily="18" charset="0"/>
              </a:rPr>
              <a:pPr/>
              <a:t>21</a:t>
            </a:fld>
            <a:endParaRPr lang="en-GB" altLang="en-US">
              <a:latin typeface="Garamond" panose="02020404030301010803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Slide Number Placeholder 5">
            <a:extLst>
              <a:ext uri="{FF2B5EF4-FFF2-40B4-BE49-F238E27FC236}">
                <a16:creationId xmlns:a16="http://schemas.microsoft.com/office/drawing/2014/main" id="{85ECB727-68F3-4A45-B042-C60B8D015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57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fld id="{6DF42774-27FC-3A41-861D-A6B7B02CE811}" type="slidenum">
              <a:rPr lang="en-US" altLang="en-US" sz="1200" smtClean="0">
                <a:latin typeface="Garamond" panose="02020404030301010803" pitchFamily="18" charset="0"/>
              </a:rPr>
              <a:pPr algn="l"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lang="en-US" altLang="en-US" sz="1200">
              <a:latin typeface="Garamond" panose="02020404030301010803" pitchFamily="18" charset="0"/>
            </a:endParaRPr>
          </a:p>
        </p:txBody>
      </p:sp>
      <p:sp>
        <p:nvSpPr>
          <p:cNvPr id="5128" name="Rectangle 3">
            <a:extLst>
              <a:ext uri="{FF2B5EF4-FFF2-40B4-BE49-F238E27FC236}">
                <a16:creationId xmlns:a16="http://schemas.microsoft.com/office/drawing/2014/main" id="{82686BCF-6742-3C44-90B4-4CF6CA3184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81013" y="168275"/>
            <a:ext cx="7993062" cy="7477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  <a:ea typeface="+mj-ea"/>
                <a:cs typeface="+mj-cs"/>
              </a:rPr>
              <a:t>Stopband</a:t>
            </a:r>
            <a:endParaRPr lang="en-US" sz="2600" dirty="0">
              <a:solidFill>
                <a:schemeClr val="tx2">
                  <a:satMod val="13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56323" name="Rectangle 14">
            <a:extLst>
              <a:ext uri="{FF2B5EF4-FFF2-40B4-BE49-F238E27FC236}">
                <a16:creationId xmlns:a16="http://schemas.microsoft.com/office/drawing/2014/main" id="{DF04593B-33FB-DF43-863E-362BB6310B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1700" y="4716463"/>
            <a:ext cx="7985125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r>
              <a:rPr lang="en-US" altLang="en-US" sz="2000"/>
              <a:t>This width is called the </a:t>
            </a:r>
            <a:r>
              <a:rPr lang="en-US" altLang="en-US" sz="2000" b="1" u="sng">
                <a:solidFill>
                  <a:srgbClr val="C00000"/>
                </a:solidFill>
              </a:rPr>
              <a:t>stopband</a:t>
            </a:r>
            <a:r>
              <a:rPr lang="en-US" altLang="en-US" sz="2000" b="1" u="sng">
                <a:solidFill>
                  <a:schemeClr val="accent2"/>
                </a:solidFill>
              </a:rPr>
              <a:t> </a:t>
            </a:r>
            <a:r>
              <a:rPr lang="en-US" altLang="en-US" sz="2000"/>
              <a:t>of the resonance.</a:t>
            </a:r>
          </a:p>
        </p:txBody>
      </p:sp>
      <p:grpSp>
        <p:nvGrpSpPr>
          <p:cNvPr id="56324" name="Group 21">
            <a:extLst>
              <a:ext uri="{FF2B5EF4-FFF2-40B4-BE49-F238E27FC236}">
                <a16:creationId xmlns:a16="http://schemas.microsoft.com/office/drawing/2014/main" id="{C6F35FA9-2C14-8A42-9B00-AA947B6288AD}"/>
              </a:ext>
            </a:extLst>
          </p:cNvPr>
          <p:cNvGrpSpPr>
            <a:grpSpLocks/>
          </p:cNvGrpSpPr>
          <p:nvPr/>
        </p:nvGrpSpPr>
        <p:grpSpPr bwMode="auto">
          <a:xfrm>
            <a:off x="871538" y="1314450"/>
            <a:ext cx="7986712" cy="930275"/>
            <a:chOff x="549" y="1045"/>
            <a:chExt cx="5031" cy="586"/>
          </a:xfrm>
        </p:grpSpPr>
        <p:sp>
          <p:nvSpPr>
            <p:cNvPr id="56335" name="Rectangle 2">
              <a:extLst>
                <a:ext uri="{FF2B5EF4-FFF2-40B4-BE49-F238E27FC236}">
                  <a16:creationId xmlns:a16="http://schemas.microsoft.com/office/drawing/2014/main" id="{3B27F7F4-C83E-6449-AAAC-E529695FE1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" y="1207"/>
              <a:ext cx="1284" cy="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buClrTx/>
                <a:buSzTx/>
                <a:buFont typeface="Wingdings" pitchFamily="2" charset="2"/>
                <a:buChar char="§"/>
              </a:pPr>
              <a:r>
                <a:rPr lang="en-US" altLang="en-US" sz="2000"/>
                <a:t> </a:t>
              </a:r>
            </a:p>
          </p:txBody>
        </p:sp>
        <p:sp>
          <p:nvSpPr>
            <p:cNvPr id="56336" name="Rectangle 13">
              <a:extLst>
                <a:ext uri="{FF2B5EF4-FFF2-40B4-BE49-F238E27FC236}">
                  <a16:creationId xmlns:a16="http://schemas.microsoft.com/office/drawing/2014/main" id="{4446EC99-EAC3-354C-BA61-3619316E01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6" y="1176"/>
              <a:ext cx="3384" cy="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buClrTx/>
                <a:buSzTx/>
                <a:buFont typeface="Wingdings" pitchFamily="2" charset="2"/>
                <a:buNone/>
              </a:pPr>
              <a:r>
                <a:rPr lang="en-US" altLang="en-US" sz="2000"/>
                <a:t>which is the expression for the change in </a:t>
              </a:r>
              <a:r>
                <a:rPr lang="en-US" altLang="en-US" sz="2000" b="1" u="sng">
                  <a:solidFill>
                    <a:schemeClr val="bg2"/>
                  </a:solidFill>
                </a:rPr>
                <a:t>Q</a:t>
              </a:r>
              <a:r>
                <a:rPr lang="en-US" altLang="en-US" sz="2000"/>
                <a:t> due to a quadrupole… (fortunately !!!)</a:t>
              </a:r>
            </a:p>
          </p:txBody>
        </p:sp>
        <p:graphicFrame>
          <p:nvGraphicFramePr>
            <p:cNvPr id="56337" name="Object 15">
              <a:extLst>
                <a:ext uri="{FF2B5EF4-FFF2-40B4-BE49-F238E27FC236}">
                  <a16:creationId xmlns:a16="http://schemas.microsoft.com/office/drawing/2014/main" id="{A693E78A-3368-6A4E-A613-B3F89B2EB699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908" y="1045"/>
            <a:ext cx="1291" cy="4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" imgW="37452300" imgH="14046200" progId="Equation.3">
                    <p:embed/>
                  </p:oleObj>
                </mc:Choice>
                <mc:Fallback>
                  <p:oleObj name="Equation" r:id="rId3" imgW="37452300" imgH="14046200" progId="Equation.3">
                    <p:embed/>
                    <p:pic>
                      <p:nvPicPr>
                        <p:cNvPr id="0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08" y="1045"/>
                          <a:ext cx="1291" cy="484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6325" name="Group 23">
            <a:extLst>
              <a:ext uri="{FF2B5EF4-FFF2-40B4-BE49-F238E27FC236}">
                <a16:creationId xmlns:a16="http://schemas.microsoft.com/office/drawing/2014/main" id="{1C201DE0-6C8C-AE42-BE4C-118D7C93AB93}"/>
              </a:ext>
            </a:extLst>
          </p:cNvPr>
          <p:cNvGrpSpPr>
            <a:grpSpLocks/>
          </p:cNvGrpSpPr>
          <p:nvPr/>
        </p:nvGrpSpPr>
        <p:grpSpPr bwMode="auto">
          <a:xfrm>
            <a:off x="874713" y="2303463"/>
            <a:ext cx="7842250" cy="1466850"/>
            <a:chOff x="551" y="1584"/>
            <a:chExt cx="4940" cy="924"/>
          </a:xfrm>
        </p:grpSpPr>
        <p:sp>
          <p:nvSpPr>
            <p:cNvPr id="56331" name="Rectangle 4">
              <a:extLst>
                <a:ext uri="{FF2B5EF4-FFF2-40B4-BE49-F238E27FC236}">
                  <a16:creationId xmlns:a16="http://schemas.microsoft.com/office/drawing/2014/main" id="{DEB39661-6B21-9F4D-84BB-5F936A0D64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" y="1584"/>
              <a:ext cx="3900" cy="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buClrTx/>
                <a:buSzTx/>
                <a:buFont typeface="Wingdings" pitchFamily="2" charset="2"/>
                <a:buChar char="§"/>
              </a:pPr>
              <a:r>
                <a:rPr lang="en-US" altLang="en-US" sz="2000"/>
                <a:t>But note that Q changes slightly on each turn</a:t>
              </a:r>
            </a:p>
          </p:txBody>
        </p:sp>
        <p:graphicFrame>
          <p:nvGraphicFramePr>
            <p:cNvPr id="56332" name="Object 16">
              <a:extLst>
                <a:ext uri="{FF2B5EF4-FFF2-40B4-BE49-F238E27FC236}">
                  <a16:creationId xmlns:a16="http://schemas.microsoft.com/office/drawing/2014/main" id="{9867C2D5-9CA1-D348-AA29-8D8A0EE672D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984" y="1902"/>
            <a:ext cx="1968" cy="43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5" imgW="40665400" imgH="9067800" progId="Equation.3">
                    <p:embed/>
                  </p:oleObj>
                </mc:Choice>
                <mc:Fallback>
                  <p:oleObj name="Equation" r:id="rId5" imgW="40665400" imgH="9067800" progId="Equation.3">
                    <p:embed/>
                    <p:pic>
                      <p:nvPicPr>
                        <p:cNvPr id="0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84" y="1902"/>
                          <a:ext cx="1968" cy="439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6333" name="AutoShape 17">
              <a:extLst>
                <a:ext uri="{FF2B5EF4-FFF2-40B4-BE49-F238E27FC236}">
                  <a16:creationId xmlns:a16="http://schemas.microsoft.com/office/drawing/2014/main" id="{ED0453AD-EF3C-A442-A564-31A817C64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4" y="1704"/>
              <a:ext cx="960" cy="185"/>
            </a:xfrm>
            <a:prstGeom prst="borderCallout2">
              <a:avLst>
                <a:gd name="adj1" fmla="val 38917"/>
                <a:gd name="adj2" fmla="val -5000"/>
                <a:gd name="adj3" fmla="val 38917"/>
                <a:gd name="adj4" fmla="val -44690"/>
                <a:gd name="adj5" fmla="val 164324"/>
                <a:gd name="adj6" fmla="val -86356"/>
              </a:avLst>
            </a:prstGeom>
            <a:solidFill>
              <a:srgbClr val="CC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Related to Q</a:t>
              </a:r>
            </a:p>
          </p:txBody>
        </p:sp>
        <p:sp>
          <p:nvSpPr>
            <p:cNvPr id="56334" name="AutoShape 18">
              <a:extLst>
                <a:ext uri="{FF2B5EF4-FFF2-40B4-BE49-F238E27FC236}">
                  <a16:creationId xmlns:a16="http://schemas.microsoft.com/office/drawing/2014/main" id="{A960B9B4-3397-3347-9E4A-FBF7790CAA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" y="2323"/>
              <a:ext cx="1364" cy="185"/>
            </a:xfrm>
            <a:prstGeom prst="borderCallout2">
              <a:avLst>
                <a:gd name="adj1" fmla="val 38917"/>
                <a:gd name="adj2" fmla="val -3519"/>
                <a:gd name="adj3" fmla="val 38917"/>
                <a:gd name="adj4" fmla="val -33579"/>
                <a:gd name="adj5" fmla="val -61620"/>
                <a:gd name="adj6" fmla="val -65102"/>
              </a:avLst>
            </a:prstGeom>
            <a:solidFill>
              <a:srgbClr val="CC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Max variation 0 to 2</a:t>
              </a:r>
            </a:p>
          </p:txBody>
        </p:sp>
      </p:grpSp>
      <p:grpSp>
        <p:nvGrpSpPr>
          <p:cNvPr id="56326" name="Group 22">
            <a:extLst>
              <a:ext uri="{FF2B5EF4-FFF2-40B4-BE49-F238E27FC236}">
                <a16:creationId xmlns:a16="http://schemas.microsoft.com/office/drawing/2014/main" id="{FD55D838-D9FC-BB41-8DF3-D12BD6F3AB2A}"/>
              </a:ext>
            </a:extLst>
          </p:cNvPr>
          <p:cNvGrpSpPr>
            <a:grpSpLocks/>
          </p:cNvGrpSpPr>
          <p:nvPr/>
        </p:nvGrpSpPr>
        <p:grpSpPr bwMode="auto">
          <a:xfrm>
            <a:off x="874713" y="3787775"/>
            <a:ext cx="5257800" cy="796925"/>
            <a:chOff x="551" y="2561"/>
            <a:chExt cx="3312" cy="502"/>
          </a:xfrm>
        </p:grpSpPr>
        <p:sp>
          <p:nvSpPr>
            <p:cNvPr id="56329" name="Rectangle 5">
              <a:extLst>
                <a:ext uri="{FF2B5EF4-FFF2-40B4-BE49-F238E27FC236}">
                  <a16:creationId xmlns:a16="http://schemas.microsoft.com/office/drawing/2014/main" id="{81BADD9A-F83C-154B-823D-177515A66B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" y="2689"/>
              <a:ext cx="3270" cy="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buClrTx/>
                <a:buSzTx/>
                <a:buFont typeface="Wingdings" pitchFamily="2" charset="2"/>
                <a:buChar char="§"/>
              </a:pPr>
              <a:r>
                <a:rPr lang="en-US" altLang="en-US" sz="2000"/>
                <a:t>Q has a range of values varying by:</a:t>
              </a:r>
            </a:p>
          </p:txBody>
        </p:sp>
        <p:graphicFrame>
          <p:nvGraphicFramePr>
            <p:cNvPr id="56330" name="Object 19">
              <a:extLst>
                <a:ext uri="{FF2B5EF4-FFF2-40B4-BE49-F238E27FC236}">
                  <a16:creationId xmlns:a16="http://schemas.microsoft.com/office/drawing/2014/main" id="{1F660BD3-B884-354F-8800-679690BC9D5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486" y="2561"/>
            <a:ext cx="377" cy="5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7" imgW="10528300" imgH="14046200" progId="Equation.3">
                    <p:embed/>
                  </p:oleObj>
                </mc:Choice>
                <mc:Fallback>
                  <p:oleObj name="Equation" r:id="rId7" imgW="10528300" imgH="14046200" progId="Equation.3">
                    <p:embed/>
                    <p:pic>
                      <p:nvPicPr>
                        <p:cNvPr id="0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86" y="2561"/>
                          <a:ext cx="377" cy="502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6327" name="Rectangle 20">
            <a:extLst>
              <a:ext uri="{FF2B5EF4-FFF2-40B4-BE49-F238E27FC236}">
                <a16:creationId xmlns:a16="http://schemas.microsoft.com/office/drawing/2014/main" id="{13180E7D-BC2D-CF42-9510-BAB27966F4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6938" y="5191125"/>
            <a:ext cx="7985125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r>
              <a:rPr lang="en-US" altLang="en-US" sz="2000"/>
              <a:t>So even if q is not exactly 0.5, it must not be too close, or at some point it will find itself at exactly 0.5 and</a:t>
            </a:r>
            <a:r>
              <a:rPr lang="ja-JP" altLang="en-US" sz="2000"/>
              <a:t>‘</a:t>
            </a:r>
            <a:r>
              <a:rPr lang="en-US" altLang="ja-JP" sz="2000"/>
              <a:t>lock on</a:t>
            </a:r>
            <a:r>
              <a:rPr lang="ja-JP" altLang="en-US" sz="2000"/>
              <a:t>’</a:t>
            </a:r>
            <a:r>
              <a:rPr lang="en-US" altLang="ja-JP" sz="2000"/>
              <a:t>to the resonant condition.</a:t>
            </a:r>
            <a:endParaRPr lang="en-US" altLang="en-US" sz="2000"/>
          </a:p>
        </p:txBody>
      </p:sp>
      <p:sp>
        <p:nvSpPr>
          <p:cNvPr id="56328" name="Line 24">
            <a:extLst>
              <a:ext uri="{FF2B5EF4-FFF2-40B4-BE49-F238E27FC236}">
                <a16:creationId xmlns:a16="http://schemas.microsoft.com/office/drawing/2014/main" id="{535E41C6-F029-A141-92CB-2C63084E13D9}"/>
              </a:ext>
            </a:extLst>
          </p:cNvPr>
          <p:cNvSpPr>
            <a:spLocks noChangeShapeType="1"/>
          </p:cNvSpPr>
          <p:nvPr/>
        </p:nvSpPr>
        <p:spPr bwMode="auto">
          <a:xfrm>
            <a:off x="4949825" y="3279775"/>
            <a:ext cx="1238250" cy="0"/>
          </a:xfrm>
          <a:prstGeom prst="line">
            <a:avLst/>
          </a:prstGeom>
          <a:noFill/>
          <a:ln w="317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CH"/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Number Placeholder 5">
            <a:extLst>
              <a:ext uri="{FF2B5EF4-FFF2-40B4-BE49-F238E27FC236}">
                <a16:creationId xmlns:a16="http://schemas.microsoft.com/office/drawing/2014/main" id="{B6E7AFAD-D741-7147-95BB-D22185156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57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fld id="{3D96D085-E46A-5645-B94C-04B60E2B2445}" type="slidenum">
              <a:rPr lang="en-US" altLang="en-US" sz="1200" smtClean="0">
                <a:latin typeface="Garamond" panose="02020404030301010803" pitchFamily="18" charset="0"/>
              </a:rPr>
              <a:pPr algn="l"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en-US" altLang="en-US" sz="1200">
              <a:latin typeface="Garamond" panose="02020404030301010803" pitchFamily="18" charset="0"/>
            </a:endParaRPr>
          </a:p>
        </p:txBody>
      </p:sp>
      <p:sp>
        <p:nvSpPr>
          <p:cNvPr id="58370" name="Rectangle 2">
            <a:extLst>
              <a:ext uri="{FF2B5EF4-FFF2-40B4-BE49-F238E27FC236}">
                <a16:creationId xmlns:a16="http://schemas.microsoft.com/office/drawing/2014/main" id="{795B79A5-4249-6A46-833B-9916567C10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625" y="1644650"/>
            <a:ext cx="8050213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25000"/>
              </a:lnSpc>
              <a:buClrTx/>
              <a:buSzTx/>
              <a:buFont typeface="Wingdings" pitchFamily="2" charset="2"/>
              <a:buChar char="§"/>
            </a:pPr>
            <a:r>
              <a:rPr lang="en-US" altLang="en-US" sz="1800" b="1" u="sng">
                <a:solidFill>
                  <a:schemeClr val="bg2"/>
                </a:solidFill>
              </a:rPr>
              <a:t>Quadrupoles</a:t>
            </a:r>
            <a:r>
              <a:rPr lang="en-US" altLang="en-US" sz="1800"/>
              <a:t> excite </a:t>
            </a:r>
            <a:r>
              <a:rPr lang="en-US" altLang="en-US" sz="1800" b="1" u="sng">
                <a:solidFill>
                  <a:schemeClr val="bg2"/>
                </a:solidFill>
              </a:rPr>
              <a:t>2</a:t>
            </a:r>
            <a:r>
              <a:rPr lang="en-US" altLang="en-US" sz="1800" b="1" u="sng" baseline="30000">
                <a:solidFill>
                  <a:schemeClr val="bg2"/>
                </a:solidFill>
              </a:rPr>
              <a:t>nd</a:t>
            </a:r>
            <a:r>
              <a:rPr lang="en-US" altLang="en-US" sz="1800"/>
              <a:t> order resonances.</a:t>
            </a:r>
          </a:p>
          <a:p>
            <a:pPr eaLnBrk="1" hangingPunct="1">
              <a:lnSpc>
                <a:spcPct val="125000"/>
              </a:lnSpc>
              <a:buClrTx/>
              <a:buSzTx/>
              <a:buFont typeface="Wingdings" pitchFamily="2" charset="2"/>
              <a:buChar char="§"/>
            </a:pPr>
            <a:r>
              <a:rPr lang="en-US" altLang="en-US" sz="1800" b="1" u="sng">
                <a:solidFill>
                  <a:schemeClr val="bg2"/>
                </a:solidFill>
              </a:rPr>
              <a:t>Sextupoles</a:t>
            </a:r>
            <a:r>
              <a:rPr lang="en-US" altLang="en-US" sz="1800"/>
              <a:t> excite </a:t>
            </a:r>
            <a:r>
              <a:rPr lang="en-US" altLang="en-US" sz="1800" b="1" u="sng">
                <a:solidFill>
                  <a:schemeClr val="bg2"/>
                </a:solidFill>
              </a:rPr>
              <a:t>1</a:t>
            </a:r>
            <a:r>
              <a:rPr lang="en-US" altLang="en-US" sz="1800" b="1" u="sng" baseline="30000">
                <a:solidFill>
                  <a:schemeClr val="bg2"/>
                </a:solidFill>
              </a:rPr>
              <a:t>st</a:t>
            </a:r>
            <a:r>
              <a:rPr lang="en-US" altLang="en-US" sz="1800"/>
              <a:t> and </a:t>
            </a:r>
            <a:r>
              <a:rPr lang="en-US" altLang="en-US" sz="1800" b="1" u="sng">
                <a:solidFill>
                  <a:schemeClr val="bg2"/>
                </a:solidFill>
              </a:rPr>
              <a:t>3</a:t>
            </a:r>
            <a:r>
              <a:rPr lang="en-US" altLang="en-US" sz="1800" b="1" u="sng" baseline="30000">
                <a:solidFill>
                  <a:schemeClr val="bg2"/>
                </a:solidFill>
              </a:rPr>
              <a:t>rd</a:t>
            </a:r>
            <a:r>
              <a:rPr lang="en-US" altLang="en-US" sz="1800"/>
              <a:t> order resonances.</a:t>
            </a:r>
          </a:p>
          <a:p>
            <a:pPr eaLnBrk="1" hangingPunct="1">
              <a:lnSpc>
                <a:spcPct val="125000"/>
              </a:lnSpc>
              <a:buClrTx/>
              <a:buSzTx/>
              <a:buFont typeface="Wingdings" pitchFamily="2" charset="2"/>
              <a:buChar char="§"/>
            </a:pPr>
            <a:r>
              <a:rPr lang="en-US" altLang="en-US" sz="1800" b="1" u="sng">
                <a:solidFill>
                  <a:schemeClr val="bg2"/>
                </a:solidFill>
              </a:rPr>
              <a:t>Octupoles</a:t>
            </a:r>
            <a:r>
              <a:rPr lang="en-US" altLang="en-US" sz="1800"/>
              <a:t> excite </a:t>
            </a:r>
            <a:r>
              <a:rPr lang="en-US" altLang="en-US" sz="1800" b="1" u="sng">
                <a:solidFill>
                  <a:schemeClr val="bg2"/>
                </a:solidFill>
              </a:rPr>
              <a:t>2</a:t>
            </a:r>
            <a:r>
              <a:rPr lang="en-US" altLang="en-US" sz="1800" b="1" u="sng" baseline="30000">
                <a:solidFill>
                  <a:schemeClr val="bg2"/>
                </a:solidFill>
              </a:rPr>
              <a:t>nd</a:t>
            </a:r>
            <a:r>
              <a:rPr lang="en-US" altLang="en-US" sz="1800"/>
              <a:t> and </a:t>
            </a:r>
            <a:r>
              <a:rPr lang="en-US" altLang="en-US" sz="1800" b="1" u="sng">
                <a:solidFill>
                  <a:schemeClr val="bg2"/>
                </a:solidFill>
              </a:rPr>
              <a:t>4</a:t>
            </a:r>
            <a:r>
              <a:rPr lang="en-US" altLang="en-US" sz="1800" b="1" u="sng" baseline="30000">
                <a:solidFill>
                  <a:schemeClr val="bg2"/>
                </a:solidFill>
              </a:rPr>
              <a:t>th</a:t>
            </a:r>
            <a:r>
              <a:rPr lang="en-US" altLang="en-US" sz="1800"/>
              <a:t> order resonances.</a:t>
            </a:r>
          </a:p>
        </p:txBody>
      </p:sp>
      <p:sp>
        <p:nvSpPr>
          <p:cNvPr id="23558" name="Rectangle 3">
            <a:extLst>
              <a:ext uri="{FF2B5EF4-FFF2-40B4-BE49-F238E27FC236}">
                <a16:creationId xmlns:a16="http://schemas.microsoft.com/office/drawing/2014/main" id="{FBE34F2E-2763-324D-BD33-0D1F70FA6D7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93675"/>
            <a:ext cx="7993063" cy="7477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  <a:ea typeface="+mj-ea"/>
                <a:cs typeface="+mj-cs"/>
              </a:rPr>
              <a:t>Intermediate Summary</a:t>
            </a:r>
            <a:endParaRPr lang="en-US" sz="2600" dirty="0">
              <a:solidFill>
                <a:schemeClr val="tx2">
                  <a:satMod val="13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58372" name="Rectangle 23">
            <a:extLst>
              <a:ext uri="{FF2B5EF4-FFF2-40B4-BE49-F238E27FC236}">
                <a16:creationId xmlns:a16="http://schemas.microsoft.com/office/drawing/2014/main" id="{5146CECF-9806-484B-B3C5-C292A2EE8C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3913" y="3468688"/>
            <a:ext cx="8072437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r>
              <a:rPr lang="en-US" altLang="en-US" sz="2000"/>
              <a:t>This is true for small amplitude particles and low strength excitations.</a:t>
            </a:r>
          </a:p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endParaRPr lang="en-US" altLang="en-US" sz="2000"/>
          </a:p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r>
              <a:rPr lang="en-US" altLang="en-US" sz="2000"/>
              <a:t>However, for stronger excitations, sextupoles will excite higher order resonances (non-linear).</a:t>
            </a: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Slide Number Placeholder 5">
            <a:extLst>
              <a:ext uri="{FF2B5EF4-FFF2-40B4-BE49-F238E27FC236}">
                <a16:creationId xmlns:a16="http://schemas.microsoft.com/office/drawing/2014/main" id="{13E3836F-9BC3-734B-A628-F54CAA3E3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57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fld id="{A167369A-8D79-B845-91D7-91CB4A651497}" type="slidenum">
              <a:rPr lang="en-US" altLang="en-US" sz="1200" smtClean="0">
                <a:latin typeface="Garamond" panose="02020404030301010803" pitchFamily="18" charset="0"/>
              </a:rPr>
              <a:pPr algn="l"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lang="en-US" altLang="en-US" sz="1200">
              <a:latin typeface="Garamond" panose="02020404030301010803" pitchFamily="18" charset="0"/>
            </a:endParaRPr>
          </a:p>
        </p:txBody>
      </p:sp>
      <p:sp>
        <p:nvSpPr>
          <p:cNvPr id="24581" name="Rectangle 3">
            <a:extLst>
              <a:ext uri="{FF2B5EF4-FFF2-40B4-BE49-F238E27FC236}">
                <a16:creationId xmlns:a16="http://schemas.microsoft.com/office/drawing/2014/main" id="{88169ABA-1C23-5948-BA7E-D606A0DF27D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228600"/>
            <a:ext cx="7993062" cy="7477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tx2">
                    <a:satMod val="130000"/>
                  </a:schemeClr>
                </a:solidFill>
                <a:ea typeface="+mj-ea"/>
                <a:cs typeface="+mj-cs"/>
              </a:rPr>
              <a:t>Coupling</a:t>
            </a:r>
            <a:endParaRPr lang="en-US" sz="2600">
              <a:solidFill>
                <a:schemeClr val="tx2">
                  <a:satMod val="13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60419" name="Rectangle 4">
            <a:extLst>
              <a:ext uri="{FF2B5EF4-FFF2-40B4-BE49-F238E27FC236}">
                <a16:creationId xmlns:a16="http://schemas.microsoft.com/office/drawing/2014/main" id="{22AB80D2-7CC3-DD4C-BF69-707A014E47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388" y="1692275"/>
            <a:ext cx="8050212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r>
              <a:rPr lang="en-US" altLang="en-US" sz="1800"/>
              <a:t>Coupling is a phenomena that converts betatron motion in one plane (horizontal or vertical) into motion in the other plane.</a:t>
            </a:r>
          </a:p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endParaRPr lang="en-US" altLang="en-US" sz="1800"/>
          </a:p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r>
              <a:rPr lang="en-US" altLang="en-US" sz="1800"/>
              <a:t>Fields that will excite coupling are:</a:t>
            </a:r>
          </a:p>
          <a:p>
            <a:pPr lvl="1" eaLnBrk="1" hangingPunct="1">
              <a:lnSpc>
                <a:spcPct val="90000"/>
              </a:lnSpc>
              <a:buClrTx/>
              <a:buSzPct val="80000"/>
              <a:buFont typeface="Wingdings" pitchFamily="2" charset="2"/>
              <a:buChar char="§"/>
            </a:pPr>
            <a:endParaRPr lang="en-US" altLang="en-US" sz="1800"/>
          </a:p>
          <a:p>
            <a:pPr lvl="1" eaLnBrk="1" hangingPunct="1">
              <a:lnSpc>
                <a:spcPct val="90000"/>
              </a:lnSpc>
              <a:buClrTx/>
              <a:buSzPct val="80000"/>
              <a:buFont typeface="Wingdings" pitchFamily="2" charset="2"/>
              <a:buChar char="§"/>
            </a:pPr>
            <a:r>
              <a:rPr lang="en-US" altLang="en-US" sz="2000"/>
              <a:t>Skew quadrupoles, which are normal quadrupoles, but tilted by 45º about their longitudinal axis.</a:t>
            </a:r>
          </a:p>
          <a:p>
            <a:pPr lvl="1" eaLnBrk="1" hangingPunct="1">
              <a:lnSpc>
                <a:spcPct val="90000"/>
              </a:lnSpc>
              <a:buClrTx/>
              <a:buSzPct val="80000"/>
              <a:buFont typeface="Wingdings" pitchFamily="2" charset="2"/>
              <a:buChar char="§"/>
            </a:pPr>
            <a:endParaRPr lang="en-US" altLang="en-US" sz="2000"/>
          </a:p>
          <a:p>
            <a:pPr lvl="1" eaLnBrk="1" hangingPunct="1">
              <a:lnSpc>
                <a:spcPct val="90000"/>
              </a:lnSpc>
              <a:buClrTx/>
              <a:buSzPct val="80000"/>
              <a:buFont typeface="Wingdings" pitchFamily="2" charset="2"/>
              <a:buChar char="§"/>
            </a:pPr>
            <a:r>
              <a:rPr lang="en-US" altLang="en-US" sz="2000"/>
              <a:t>Solenoidal (longitudinal magnetic field).</a:t>
            </a:r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Slide Number Placeholder 5">
            <a:extLst>
              <a:ext uri="{FF2B5EF4-FFF2-40B4-BE49-F238E27FC236}">
                <a16:creationId xmlns:a16="http://schemas.microsoft.com/office/drawing/2014/main" id="{4C9B6344-84B6-974E-A8AC-8F2747587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57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fld id="{36F1FE6B-284B-2C42-B1C7-66D0978DA455}" type="slidenum">
              <a:rPr lang="en-US" altLang="en-US" sz="1200" smtClean="0">
                <a:latin typeface="Garamond" panose="02020404030301010803" pitchFamily="18" charset="0"/>
              </a:rPr>
              <a:pPr algn="l"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lang="en-US" altLang="en-US" sz="1200">
              <a:latin typeface="Garamond" panose="02020404030301010803" pitchFamily="18" charset="0"/>
            </a:endParaRPr>
          </a:p>
        </p:txBody>
      </p:sp>
      <p:sp>
        <p:nvSpPr>
          <p:cNvPr id="25605" name="Rectangle 2">
            <a:extLst>
              <a:ext uri="{FF2B5EF4-FFF2-40B4-BE49-F238E27FC236}">
                <a16:creationId xmlns:a16="http://schemas.microsoft.com/office/drawing/2014/main" id="{D532B780-C762-B546-A118-DEB647004A7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98438"/>
            <a:ext cx="7993063" cy="7477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tx2">
                    <a:satMod val="130000"/>
                  </a:schemeClr>
                </a:solidFill>
                <a:ea typeface="+mj-ea"/>
                <a:cs typeface="+mj-cs"/>
              </a:rPr>
              <a:t>Skew Quadrupole</a:t>
            </a:r>
            <a:endParaRPr lang="en-US" sz="2600">
              <a:solidFill>
                <a:schemeClr val="tx2">
                  <a:satMod val="130000"/>
                </a:schemeClr>
              </a:solidFill>
              <a:ea typeface="+mj-ea"/>
              <a:cs typeface="+mj-cs"/>
            </a:endParaRPr>
          </a:p>
        </p:txBody>
      </p:sp>
      <p:grpSp>
        <p:nvGrpSpPr>
          <p:cNvPr id="62467" name="Group 4">
            <a:extLst>
              <a:ext uri="{FF2B5EF4-FFF2-40B4-BE49-F238E27FC236}">
                <a16:creationId xmlns:a16="http://schemas.microsoft.com/office/drawing/2014/main" id="{5C136779-98A2-FE49-89B6-AE33262DD755}"/>
              </a:ext>
            </a:extLst>
          </p:cNvPr>
          <p:cNvGrpSpPr>
            <a:grpSpLocks/>
          </p:cNvGrpSpPr>
          <p:nvPr/>
        </p:nvGrpSpPr>
        <p:grpSpPr bwMode="auto">
          <a:xfrm>
            <a:off x="1147763" y="1935163"/>
            <a:ext cx="4343400" cy="4191000"/>
            <a:chOff x="912" y="336"/>
            <a:chExt cx="2736" cy="2640"/>
          </a:xfrm>
        </p:grpSpPr>
        <p:sp>
          <p:nvSpPr>
            <p:cNvPr id="62471" name="Freeform 5">
              <a:extLst>
                <a:ext uri="{FF2B5EF4-FFF2-40B4-BE49-F238E27FC236}">
                  <a16:creationId xmlns:a16="http://schemas.microsoft.com/office/drawing/2014/main" id="{8F93B1B3-D6F4-B842-B88B-2FF30997094A}"/>
                </a:ext>
              </a:extLst>
            </p:cNvPr>
            <p:cNvSpPr>
              <a:spLocks/>
            </p:cNvSpPr>
            <p:nvPr/>
          </p:nvSpPr>
          <p:spPr bwMode="auto">
            <a:xfrm rot="-5400000">
              <a:off x="2136" y="1320"/>
              <a:ext cx="1872" cy="576"/>
            </a:xfrm>
            <a:custGeom>
              <a:avLst/>
              <a:gdLst>
                <a:gd name="T0" fmla="*/ 0 w 384"/>
                <a:gd name="T1" fmla="*/ 2147483646 h 192"/>
                <a:gd name="T2" fmla="*/ 2147483646 w 384"/>
                <a:gd name="T3" fmla="*/ 0 h 192"/>
                <a:gd name="T4" fmla="*/ 2147483646 w 384"/>
                <a:gd name="T5" fmla="*/ 2147483646 h 192"/>
                <a:gd name="T6" fmla="*/ 0 60000 65536"/>
                <a:gd name="T7" fmla="*/ 0 60000 65536"/>
                <a:gd name="T8" fmla="*/ 0 60000 65536"/>
                <a:gd name="T9" fmla="*/ 0 w 384"/>
                <a:gd name="T10" fmla="*/ 0 h 192"/>
                <a:gd name="T11" fmla="*/ 384 w 384"/>
                <a:gd name="T12" fmla="*/ 192 h 19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4" h="192">
                  <a:moveTo>
                    <a:pt x="0" y="192"/>
                  </a:moveTo>
                  <a:cubicBezTo>
                    <a:pt x="64" y="96"/>
                    <a:pt x="128" y="0"/>
                    <a:pt x="192" y="0"/>
                  </a:cubicBezTo>
                  <a:cubicBezTo>
                    <a:pt x="256" y="0"/>
                    <a:pt x="352" y="160"/>
                    <a:pt x="384" y="192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62472" name="Freeform 6">
              <a:extLst>
                <a:ext uri="{FF2B5EF4-FFF2-40B4-BE49-F238E27FC236}">
                  <a16:creationId xmlns:a16="http://schemas.microsoft.com/office/drawing/2014/main" id="{BDD4F1D5-A16C-4742-9E83-1514D9D66582}"/>
                </a:ext>
              </a:extLst>
            </p:cNvPr>
            <p:cNvSpPr>
              <a:spLocks/>
            </p:cNvSpPr>
            <p:nvPr/>
          </p:nvSpPr>
          <p:spPr bwMode="auto">
            <a:xfrm rot="10757988">
              <a:off x="1247" y="432"/>
              <a:ext cx="1872" cy="480"/>
            </a:xfrm>
            <a:custGeom>
              <a:avLst/>
              <a:gdLst>
                <a:gd name="T0" fmla="*/ 0 w 384"/>
                <a:gd name="T1" fmla="*/ 2147483646 h 192"/>
                <a:gd name="T2" fmla="*/ 2147483646 w 384"/>
                <a:gd name="T3" fmla="*/ 0 h 192"/>
                <a:gd name="T4" fmla="*/ 2147483646 w 384"/>
                <a:gd name="T5" fmla="*/ 2147483646 h 192"/>
                <a:gd name="T6" fmla="*/ 0 60000 65536"/>
                <a:gd name="T7" fmla="*/ 0 60000 65536"/>
                <a:gd name="T8" fmla="*/ 0 60000 65536"/>
                <a:gd name="T9" fmla="*/ 0 w 384"/>
                <a:gd name="T10" fmla="*/ 0 h 192"/>
                <a:gd name="T11" fmla="*/ 384 w 384"/>
                <a:gd name="T12" fmla="*/ 192 h 19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4" h="192">
                  <a:moveTo>
                    <a:pt x="0" y="192"/>
                  </a:moveTo>
                  <a:cubicBezTo>
                    <a:pt x="64" y="96"/>
                    <a:pt x="128" y="0"/>
                    <a:pt x="192" y="0"/>
                  </a:cubicBezTo>
                  <a:cubicBezTo>
                    <a:pt x="256" y="0"/>
                    <a:pt x="352" y="160"/>
                    <a:pt x="384" y="192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62473" name="Freeform 7">
              <a:extLst>
                <a:ext uri="{FF2B5EF4-FFF2-40B4-BE49-F238E27FC236}">
                  <a16:creationId xmlns:a16="http://schemas.microsoft.com/office/drawing/2014/main" id="{6B4631ED-88E6-1042-86CF-C5844E1DB7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8" y="2256"/>
              <a:ext cx="1872" cy="576"/>
            </a:xfrm>
            <a:custGeom>
              <a:avLst/>
              <a:gdLst>
                <a:gd name="T0" fmla="*/ 0 w 384"/>
                <a:gd name="T1" fmla="*/ 2147483646 h 192"/>
                <a:gd name="T2" fmla="*/ 2147483646 w 384"/>
                <a:gd name="T3" fmla="*/ 0 h 192"/>
                <a:gd name="T4" fmla="*/ 2147483646 w 384"/>
                <a:gd name="T5" fmla="*/ 2147483646 h 192"/>
                <a:gd name="T6" fmla="*/ 0 60000 65536"/>
                <a:gd name="T7" fmla="*/ 0 60000 65536"/>
                <a:gd name="T8" fmla="*/ 0 60000 65536"/>
                <a:gd name="T9" fmla="*/ 0 w 384"/>
                <a:gd name="T10" fmla="*/ 0 h 192"/>
                <a:gd name="T11" fmla="*/ 384 w 384"/>
                <a:gd name="T12" fmla="*/ 192 h 19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4" h="192">
                  <a:moveTo>
                    <a:pt x="0" y="192"/>
                  </a:moveTo>
                  <a:cubicBezTo>
                    <a:pt x="64" y="96"/>
                    <a:pt x="128" y="0"/>
                    <a:pt x="192" y="0"/>
                  </a:cubicBezTo>
                  <a:cubicBezTo>
                    <a:pt x="256" y="0"/>
                    <a:pt x="352" y="160"/>
                    <a:pt x="384" y="192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62474" name="Freeform 8">
              <a:extLst>
                <a:ext uri="{FF2B5EF4-FFF2-40B4-BE49-F238E27FC236}">
                  <a16:creationId xmlns:a16="http://schemas.microsoft.com/office/drawing/2014/main" id="{3E463C3B-929E-A34F-893A-2D085242BA7B}"/>
                </a:ext>
              </a:extLst>
            </p:cNvPr>
            <p:cNvSpPr>
              <a:spLocks/>
            </p:cNvSpPr>
            <p:nvPr/>
          </p:nvSpPr>
          <p:spPr bwMode="auto">
            <a:xfrm rot="5411644">
              <a:off x="360" y="1366"/>
              <a:ext cx="1872" cy="577"/>
            </a:xfrm>
            <a:custGeom>
              <a:avLst/>
              <a:gdLst>
                <a:gd name="T0" fmla="*/ 0 w 384"/>
                <a:gd name="T1" fmla="*/ 2147483646 h 192"/>
                <a:gd name="T2" fmla="*/ 2147483646 w 384"/>
                <a:gd name="T3" fmla="*/ 0 h 192"/>
                <a:gd name="T4" fmla="*/ 2147483646 w 384"/>
                <a:gd name="T5" fmla="*/ 2147483646 h 192"/>
                <a:gd name="T6" fmla="*/ 0 60000 65536"/>
                <a:gd name="T7" fmla="*/ 0 60000 65536"/>
                <a:gd name="T8" fmla="*/ 0 60000 65536"/>
                <a:gd name="T9" fmla="*/ 0 w 384"/>
                <a:gd name="T10" fmla="*/ 0 h 192"/>
                <a:gd name="T11" fmla="*/ 384 w 384"/>
                <a:gd name="T12" fmla="*/ 192 h 19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4" h="192">
                  <a:moveTo>
                    <a:pt x="0" y="192"/>
                  </a:moveTo>
                  <a:cubicBezTo>
                    <a:pt x="64" y="96"/>
                    <a:pt x="128" y="0"/>
                    <a:pt x="192" y="0"/>
                  </a:cubicBezTo>
                  <a:cubicBezTo>
                    <a:pt x="256" y="0"/>
                    <a:pt x="352" y="160"/>
                    <a:pt x="384" y="192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62475" name="Line 9">
              <a:extLst>
                <a:ext uri="{FF2B5EF4-FFF2-40B4-BE49-F238E27FC236}">
                  <a16:creationId xmlns:a16="http://schemas.microsoft.com/office/drawing/2014/main" id="{D339799A-744B-B94F-8C51-964825D4D00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08" y="336"/>
              <a:ext cx="0" cy="26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62476" name="Line 10">
              <a:extLst>
                <a:ext uri="{FF2B5EF4-FFF2-40B4-BE49-F238E27FC236}">
                  <a16:creationId xmlns:a16="http://schemas.microsoft.com/office/drawing/2014/main" id="{95E69808-4269-8D46-A8D6-01285312C2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12" y="1632"/>
              <a:ext cx="27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62477" name="Text Box 11">
              <a:extLst>
                <a:ext uri="{FF2B5EF4-FFF2-40B4-BE49-F238E27FC236}">
                  <a16:creationId xmlns:a16="http://schemas.microsoft.com/office/drawing/2014/main" id="{4603CF9C-E9BF-CB46-A53C-A9C423C7C9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18" y="1466"/>
              <a:ext cx="25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Times New Roman" panose="02020603050405020304" pitchFamily="18" charset="0"/>
                </a:rPr>
                <a:t>N</a:t>
              </a:r>
            </a:p>
          </p:txBody>
        </p:sp>
        <p:sp>
          <p:nvSpPr>
            <p:cNvPr id="62478" name="Text Box 12">
              <a:extLst>
                <a:ext uri="{FF2B5EF4-FFF2-40B4-BE49-F238E27FC236}">
                  <a16:creationId xmlns:a16="http://schemas.microsoft.com/office/drawing/2014/main" id="{49288D46-4146-C448-ABDB-BB7530EE79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02" y="458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Times New Roman" panose="02020603050405020304" pitchFamily="18" charset="0"/>
                </a:rPr>
                <a:t>S</a:t>
              </a:r>
            </a:p>
          </p:txBody>
        </p:sp>
        <p:sp>
          <p:nvSpPr>
            <p:cNvPr id="62479" name="Text Box 13">
              <a:extLst>
                <a:ext uri="{FF2B5EF4-FFF2-40B4-BE49-F238E27FC236}">
                  <a16:creationId xmlns:a16="http://schemas.microsoft.com/office/drawing/2014/main" id="{C68B3E65-A909-E44B-8258-9E1292090B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00" y="1488"/>
              <a:ext cx="25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Times New Roman" panose="02020603050405020304" pitchFamily="18" charset="0"/>
                </a:rPr>
                <a:t>N</a:t>
              </a:r>
            </a:p>
          </p:txBody>
        </p:sp>
        <p:sp>
          <p:nvSpPr>
            <p:cNvPr id="62480" name="Text Box 14">
              <a:extLst>
                <a:ext uri="{FF2B5EF4-FFF2-40B4-BE49-F238E27FC236}">
                  <a16:creationId xmlns:a16="http://schemas.microsoft.com/office/drawing/2014/main" id="{2A705A8B-8E5C-6343-9916-641D713402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12" y="2352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Times New Roman" panose="02020603050405020304" pitchFamily="18" charset="0"/>
                </a:rPr>
                <a:t>S</a:t>
              </a:r>
            </a:p>
          </p:txBody>
        </p:sp>
        <p:sp>
          <p:nvSpPr>
            <p:cNvPr id="62481" name="Line 15">
              <a:extLst>
                <a:ext uri="{FF2B5EF4-FFF2-40B4-BE49-F238E27FC236}">
                  <a16:creationId xmlns:a16="http://schemas.microsoft.com/office/drawing/2014/main" id="{C30291B7-9349-6048-B838-995A5C2371A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496" y="864"/>
              <a:ext cx="336" cy="38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62482" name="Line 16">
              <a:extLst>
                <a:ext uri="{FF2B5EF4-FFF2-40B4-BE49-F238E27FC236}">
                  <a16:creationId xmlns:a16="http://schemas.microsoft.com/office/drawing/2014/main" id="{45378921-68FD-9A4A-9789-0756A3ABB3C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84" y="912"/>
              <a:ext cx="336" cy="43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62483" name="Line 17">
              <a:extLst>
                <a:ext uri="{FF2B5EF4-FFF2-40B4-BE49-F238E27FC236}">
                  <a16:creationId xmlns:a16="http://schemas.microsoft.com/office/drawing/2014/main" id="{94517F46-71B1-6644-9C69-D12777781F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84" y="1920"/>
              <a:ext cx="336" cy="28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62484" name="Line 18">
              <a:extLst>
                <a:ext uri="{FF2B5EF4-FFF2-40B4-BE49-F238E27FC236}">
                  <a16:creationId xmlns:a16="http://schemas.microsoft.com/office/drawing/2014/main" id="{32FC8FFB-E528-1A47-A1B2-2D88B0D678F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448" y="1872"/>
              <a:ext cx="336" cy="38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62485" name="Line 19">
              <a:extLst>
                <a:ext uri="{FF2B5EF4-FFF2-40B4-BE49-F238E27FC236}">
                  <a16:creationId xmlns:a16="http://schemas.microsoft.com/office/drawing/2014/main" id="{E62BE526-6E6E-AF4F-917C-21E49AA8A1E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496" y="1104"/>
              <a:ext cx="192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62486" name="Line 20">
              <a:extLst>
                <a:ext uri="{FF2B5EF4-FFF2-40B4-BE49-F238E27FC236}">
                  <a16:creationId xmlns:a16="http://schemas.microsoft.com/office/drawing/2014/main" id="{8FB22599-3749-674C-8400-339D6E019B6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688" y="912"/>
              <a:ext cx="0" cy="19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62487" name="Line 21">
              <a:extLst>
                <a:ext uri="{FF2B5EF4-FFF2-40B4-BE49-F238E27FC236}">
                  <a16:creationId xmlns:a16="http://schemas.microsoft.com/office/drawing/2014/main" id="{C72C09A7-D406-254F-B2DF-6E72F3770D1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76" y="912"/>
              <a:ext cx="0" cy="19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62488" name="Line 22">
              <a:extLst>
                <a:ext uri="{FF2B5EF4-FFF2-40B4-BE49-F238E27FC236}">
                  <a16:creationId xmlns:a16="http://schemas.microsoft.com/office/drawing/2014/main" id="{CC4C447C-9762-5F42-91E0-8C611D7CCC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1104"/>
              <a:ext cx="192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62489" name="Line 23">
              <a:extLst>
                <a:ext uri="{FF2B5EF4-FFF2-40B4-BE49-F238E27FC236}">
                  <a16:creationId xmlns:a16="http://schemas.microsoft.com/office/drawing/2014/main" id="{96F2CA3D-9B20-BF44-B942-F19A35AE159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28" y="2064"/>
              <a:ext cx="192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62490" name="Line 24">
              <a:extLst>
                <a:ext uri="{FF2B5EF4-FFF2-40B4-BE49-F238E27FC236}">
                  <a16:creationId xmlns:a16="http://schemas.microsoft.com/office/drawing/2014/main" id="{40DD792A-FE8A-D143-96D8-55481067A5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28" y="2064"/>
              <a:ext cx="0" cy="19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62491" name="Line 25">
              <a:extLst>
                <a:ext uri="{FF2B5EF4-FFF2-40B4-BE49-F238E27FC236}">
                  <a16:creationId xmlns:a16="http://schemas.microsoft.com/office/drawing/2014/main" id="{083D6E2C-170C-9049-B59D-C9CC27D557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40" y="2064"/>
              <a:ext cx="0" cy="19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62492" name="Line 26">
              <a:extLst>
                <a:ext uri="{FF2B5EF4-FFF2-40B4-BE49-F238E27FC236}">
                  <a16:creationId xmlns:a16="http://schemas.microsoft.com/office/drawing/2014/main" id="{3D69F359-192A-C349-A01A-8233ACEF743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448" y="2064"/>
              <a:ext cx="192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</p:grpSp>
      <p:sp>
        <p:nvSpPr>
          <p:cNvPr id="62468" name="AutoShape 27">
            <a:extLst>
              <a:ext uri="{FF2B5EF4-FFF2-40B4-BE49-F238E27FC236}">
                <a16:creationId xmlns:a16="http://schemas.microsoft.com/office/drawing/2014/main" id="{9B8E8186-D3AF-2B4C-80D5-DD67DCDA5F4A}"/>
              </a:ext>
            </a:extLst>
          </p:cNvPr>
          <p:cNvSpPr>
            <a:spLocks/>
          </p:cNvSpPr>
          <p:nvPr/>
        </p:nvSpPr>
        <p:spPr bwMode="auto">
          <a:xfrm>
            <a:off x="946150" y="1433513"/>
            <a:ext cx="2028825" cy="388937"/>
          </a:xfrm>
          <a:prstGeom prst="borderCallout2">
            <a:avLst>
              <a:gd name="adj1" fmla="val 29389"/>
              <a:gd name="adj2" fmla="val 103755"/>
              <a:gd name="adj3" fmla="val 29389"/>
              <a:gd name="adj4" fmla="val 128481"/>
              <a:gd name="adj5" fmla="val 398778"/>
              <a:gd name="adj6" fmla="val 153755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Times New Roman" panose="02020603050405020304" pitchFamily="18" charset="0"/>
              </a:rPr>
              <a:t>Magnetic field</a:t>
            </a:r>
          </a:p>
        </p:txBody>
      </p:sp>
      <p:sp>
        <p:nvSpPr>
          <p:cNvPr id="62469" name="Text Box 28">
            <a:extLst>
              <a:ext uri="{FF2B5EF4-FFF2-40B4-BE49-F238E27FC236}">
                <a16:creationId xmlns:a16="http://schemas.microsoft.com/office/drawing/2014/main" id="{D9826283-4172-D441-8D2B-E2CFB93EEA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1263" y="4337050"/>
            <a:ext cx="33496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Like a normal quadrupole, but tilted by 45º</a:t>
            </a:r>
          </a:p>
        </p:txBody>
      </p:sp>
      <p:pic>
        <p:nvPicPr>
          <p:cNvPr id="62470" name="Picture 29" descr="ISR_skew_quad">
            <a:extLst>
              <a:ext uri="{FF2B5EF4-FFF2-40B4-BE49-F238E27FC236}">
                <a16:creationId xmlns:a16="http://schemas.microsoft.com/office/drawing/2014/main" id="{FC1CD172-B87B-4749-BCEB-D155C1C56C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1475" y="1347788"/>
            <a:ext cx="3332163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Slide Number Placeholder 5">
            <a:extLst>
              <a:ext uri="{FF2B5EF4-FFF2-40B4-BE49-F238E27FC236}">
                <a16:creationId xmlns:a16="http://schemas.microsoft.com/office/drawing/2014/main" id="{CAA3C461-BACB-1444-90A8-91EF77A09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57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fld id="{55FCD29B-3A16-7C40-9966-665386654F75}" type="slidenum">
              <a:rPr lang="en-US" altLang="en-US" sz="1200" smtClean="0">
                <a:latin typeface="Garamond" panose="02020404030301010803" pitchFamily="18" charset="0"/>
              </a:rPr>
              <a:pPr algn="l">
                <a:spcBef>
                  <a:spcPct val="0"/>
                </a:spcBef>
                <a:buClrTx/>
                <a:buSzTx/>
                <a:buFontTx/>
                <a:buNone/>
              </a:pPr>
              <a:t>26</a:t>
            </a:fld>
            <a:endParaRPr lang="en-US" altLang="en-US" sz="1200">
              <a:latin typeface="Garamond" panose="02020404030301010803" pitchFamily="18" charset="0"/>
            </a:endParaRPr>
          </a:p>
        </p:txBody>
      </p:sp>
      <p:sp>
        <p:nvSpPr>
          <p:cNvPr id="26629" name="Rectangle 2">
            <a:extLst>
              <a:ext uri="{FF2B5EF4-FFF2-40B4-BE49-F238E27FC236}">
                <a16:creationId xmlns:a16="http://schemas.microsoft.com/office/drawing/2014/main" id="{0508220F-C90B-7848-AAD8-540C9766CB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25450" y="204788"/>
            <a:ext cx="7993063" cy="7477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tx2">
                    <a:satMod val="130000"/>
                  </a:schemeClr>
                </a:solidFill>
                <a:ea typeface="+mj-ea"/>
                <a:cs typeface="+mj-cs"/>
              </a:rPr>
              <a:t>Solenoid - Longitudinal </a:t>
            </a:r>
            <a:r>
              <a:rPr lang="en-US" dirty="0">
                <a:solidFill>
                  <a:schemeClr val="tx2">
                    <a:satMod val="130000"/>
                  </a:schemeClr>
                </a:solidFill>
                <a:ea typeface="+mj-ea"/>
                <a:cs typeface="+mj-cs"/>
              </a:rPr>
              <a:t>Field (1)</a:t>
            </a:r>
            <a:endParaRPr lang="en-US" sz="2600" dirty="0">
              <a:solidFill>
                <a:schemeClr val="tx2">
                  <a:satMod val="13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64515" name="AutoShape 26">
            <a:extLst>
              <a:ext uri="{FF2B5EF4-FFF2-40B4-BE49-F238E27FC236}">
                <a16:creationId xmlns:a16="http://schemas.microsoft.com/office/drawing/2014/main" id="{2AF7E248-CB12-D94E-A355-11894DD6E73C}"/>
              </a:ext>
            </a:extLst>
          </p:cNvPr>
          <p:cNvSpPr>
            <a:spLocks/>
          </p:cNvSpPr>
          <p:nvPr/>
        </p:nvSpPr>
        <p:spPr bwMode="auto">
          <a:xfrm>
            <a:off x="6526213" y="1955800"/>
            <a:ext cx="2028825" cy="388938"/>
          </a:xfrm>
          <a:prstGeom prst="borderCallout2">
            <a:avLst>
              <a:gd name="adj1" fmla="val 29389"/>
              <a:gd name="adj2" fmla="val -3755"/>
              <a:gd name="adj3" fmla="val 29389"/>
              <a:gd name="adj4" fmla="val -17685"/>
              <a:gd name="adj5" fmla="val 359185"/>
              <a:gd name="adj6" fmla="val -63301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Times New Roman" panose="02020603050405020304" pitchFamily="18" charset="0"/>
              </a:rPr>
              <a:t>Magnetic field</a:t>
            </a:r>
          </a:p>
        </p:txBody>
      </p:sp>
      <p:sp>
        <p:nvSpPr>
          <p:cNvPr id="64516" name="Line 28">
            <a:extLst>
              <a:ext uri="{FF2B5EF4-FFF2-40B4-BE49-F238E27FC236}">
                <a16:creationId xmlns:a16="http://schemas.microsoft.com/office/drawing/2014/main" id="{A4EBC80A-A8E8-804F-9811-1C79AC8DAEE4}"/>
              </a:ext>
            </a:extLst>
          </p:cNvPr>
          <p:cNvSpPr>
            <a:spLocks noChangeShapeType="1"/>
          </p:cNvSpPr>
          <p:nvPr/>
        </p:nvSpPr>
        <p:spPr bwMode="auto">
          <a:xfrm>
            <a:off x="1863725" y="3768725"/>
            <a:ext cx="5715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CH"/>
          </a:p>
        </p:txBody>
      </p:sp>
      <p:sp>
        <p:nvSpPr>
          <p:cNvPr id="64517" name="Line 29">
            <a:extLst>
              <a:ext uri="{FF2B5EF4-FFF2-40B4-BE49-F238E27FC236}">
                <a16:creationId xmlns:a16="http://schemas.microsoft.com/office/drawing/2014/main" id="{54FBB529-C454-7C4F-9D26-A30076BF848A}"/>
              </a:ext>
            </a:extLst>
          </p:cNvPr>
          <p:cNvSpPr>
            <a:spLocks noChangeShapeType="1"/>
          </p:cNvSpPr>
          <p:nvPr/>
        </p:nvSpPr>
        <p:spPr bwMode="auto">
          <a:xfrm>
            <a:off x="2220913" y="3362325"/>
            <a:ext cx="437515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CH"/>
          </a:p>
        </p:txBody>
      </p:sp>
      <p:sp>
        <p:nvSpPr>
          <p:cNvPr id="64518" name="Line 30">
            <a:extLst>
              <a:ext uri="{FF2B5EF4-FFF2-40B4-BE49-F238E27FC236}">
                <a16:creationId xmlns:a16="http://schemas.microsoft.com/office/drawing/2014/main" id="{FBD69E42-EB5C-D449-9683-3574E92C5D77}"/>
              </a:ext>
            </a:extLst>
          </p:cNvPr>
          <p:cNvSpPr>
            <a:spLocks noChangeShapeType="1"/>
          </p:cNvSpPr>
          <p:nvPr/>
        </p:nvSpPr>
        <p:spPr bwMode="auto">
          <a:xfrm>
            <a:off x="2220913" y="4191000"/>
            <a:ext cx="437515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CH"/>
          </a:p>
        </p:txBody>
      </p:sp>
      <p:sp>
        <p:nvSpPr>
          <p:cNvPr id="64519" name="Line 31">
            <a:extLst>
              <a:ext uri="{FF2B5EF4-FFF2-40B4-BE49-F238E27FC236}">
                <a16:creationId xmlns:a16="http://schemas.microsoft.com/office/drawing/2014/main" id="{1790740E-DF6E-3E4E-9D1A-73C0F7F6C77E}"/>
              </a:ext>
            </a:extLst>
          </p:cNvPr>
          <p:cNvSpPr>
            <a:spLocks noChangeShapeType="1"/>
          </p:cNvSpPr>
          <p:nvPr/>
        </p:nvSpPr>
        <p:spPr bwMode="auto">
          <a:xfrm>
            <a:off x="2309813" y="3038475"/>
            <a:ext cx="4554537" cy="167640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CH"/>
          </a:p>
        </p:txBody>
      </p:sp>
      <p:sp>
        <p:nvSpPr>
          <p:cNvPr id="64520" name="Line 32">
            <a:extLst>
              <a:ext uri="{FF2B5EF4-FFF2-40B4-BE49-F238E27FC236}">
                <a16:creationId xmlns:a16="http://schemas.microsoft.com/office/drawing/2014/main" id="{0D20E57D-3B55-0042-B94B-3B229B4A4007}"/>
              </a:ext>
            </a:extLst>
          </p:cNvPr>
          <p:cNvSpPr>
            <a:spLocks noChangeShapeType="1"/>
          </p:cNvSpPr>
          <p:nvPr/>
        </p:nvSpPr>
        <p:spPr bwMode="auto">
          <a:xfrm>
            <a:off x="5154613" y="4086225"/>
            <a:ext cx="137160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CH"/>
          </a:p>
        </p:txBody>
      </p:sp>
      <p:sp>
        <p:nvSpPr>
          <p:cNvPr id="64521" name="Line 33">
            <a:extLst>
              <a:ext uri="{FF2B5EF4-FFF2-40B4-BE49-F238E27FC236}">
                <a16:creationId xmlns:a16="http://schemas.microsoft.com/office/drawing/2014/main" id="{9A6148CC-BF53-134D-B378-61BA8573351D}"/>
              </a:ext>
            </a:extLst>
          </p:cNvPr>
          <p:cNvSpPr>
            <a:spLocks noChangeShapeType="1"/>
          </p:cNvSpPr>
          <p:nvPr/>
        </p:nvSpPr>
        <p:spPr bwMode="auto">
          <a:xfrm>
            <a:off x="5154613" y="4086225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CH"/>
          </a:p>
        </p:txBody>
      </p:sp>
      <p:sp>
        <p:nvSpPr>
          <p:cNvPr id="64522" name="AutoShape 35">
            <a:extLst>
              <a:ext uri="{FF2B5EF4-FFF2-40B4-BE49-F238E27FC236}">
                <a16:creationId xmlns:a16="http://schemas.microsoft.com/office/drawing/2014/main" id="{D84FEC4E-8930-FA45-B67D-B1CFB30A72A6}"/>
              </a:ext>
            </a:extLst>
          </p:cNvPr>
          <p:cNvSpPr>
            <a:spLocks/>
          </p:cNvSpPr>
          <p:nvPr/>
        </p:nvSpPr>
        <p:spPr bwMode="auto">
          <a:xfrm>
            <a:off x="1187450" y="1782763"/>
            <a:ext cx="2028825" cy="388937"/>
          </a:xfrm>
          <a:prstGeom prst="borderCallout2">
            <a:avLst>
              <a:gd name="adj1" fmla="val 29389"/>
              <a:gd name="adj2" fmla="val 103755"/>
              <a:gd name="adj3" fmla="val 29389"/>
              <a:gd name="adj4" fmla="val 114708"/>
              <a:gd name="adj5" fmla="val 491019"/>
              <a:gd name="adj6" fmla="val 150468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Times New Roman" panose="02020603050405020304" pitchFamily="18" charset="0"/>
              </a:rPr>
              <a:t>Particle trajectory</a:t>
            </a:r>
          </a:p>
        </p:txBody>
      </p:sp>
      <p:sp>
        <p:nvSpPr>
          <p:cNvPr id="64523" name="Line 36">
            <a:extLst>
              <a:ext uri="{FF2B5EF4-FFF2-40B4-BE49-F238E27FC236}">
                <a16:creationId xmlns:a16="http://schemas.microsoft.com/office/drawing/2014/main" id="{3776B512-E5C1-A545-B23F-7E46B1284C0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875338" y="2070100"/>
            <a:ext cx="2936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64524" name="Line 37">
            <a:extLst>
              <a:ext uri="{FF2B5EF4-FFF2-40B4-BE49-F238E27FC236}">
                <a16:creationId xmlns:a16="http://schemas.microsoft.com/office/drawing/2014/main" id="{81F23FB9-5D31-7444-AB2E-4900607B4C9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51338" y="2060575"/>
            <a:ext cx="1524000" cy="2122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64525" name="AutoShape 38">
            <a:extLst>
              <a:ext uri="{FF2B5EF4-FFF2-40B4-BE49-F238E27FC236}">
                <a16:creationId xmlns:a16="http://schemas.microsoft.com/office/drawing/2014/main" id="{5ECEEE95-D310-264A-9FFA-96AAAEAA0A79}"/>
              </a:ext>
            </a:extLst>
          </p:cNvPr>
          <p:cNvSpPr>
            <a:spLocks/>
          </p:cNvSpPr>
          <p:nvPr/>
        </p:nvSpPr>
        <p:spPr bwMode="auto">
          <a:xfrm>
            <a:off x="3659188" y="5068888"/>
            <a:ext cx="1481137" cy="398462"/>
          </a:xfrm>
          <a:prstGeom prst="borderCallout2">
            <a:avLst>
              <a:gd name="adj1" fmla="val 28685"/>
              <a:gd name="adj2" fmla="val -5144"/>
              <a:gd name="adj3" fmla="val 28685"/>
              <a:gd name="adj4" fmla="val -46519"/>
              <a:gd name="adj5" fmla="val -298806"/>
              <a:gd name="adj6" fmla="val -89495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Times New Roman" panose="02020603050405020304" pitchFamily="18" charset="0"/>
              </a:rPr>
              <a:t>Beam axis</a:t>
            </a:r>
          </a:p>
        </p:txBody>
      </p:sp>
      <p:sp>
        <p:nvSpPr>
          <p:cNvPr id="64526" name="AutoShape 39">
            <a:extLst>
              <a:ext uri="{FF2B5EF4-FFF2-40B4-BE49-F238E27FC236}">
                <a16:creationId xmlns:a16="http://schemas.microsoft.com/office/drawing/2014/main" id="{7F153126-E343-A543-821C-8751B6094DCA}"/>
              </a:ext>
            </a:extLst>
          </p:cNvPr>
          <p:cNvSpPr>
            <a:spLocks/>
          </p:cNvSpPr>
          <p:nvPr/>
        </p:nvSpPr>
        <p:spPr bwMode="auto">
          <a:xfrm>
            <a:off x="6300788" y="5494338"/>
            <a:ext cx="2279650" cy="671512"/>
          </a:xfrm>
          <a:prstGeom prst="borderCallout2">
            <a:avLst>
              <a:gd name="adj1" fmla="val 17023"/>
              <a:gd name="adj2" fmla="val -3343"/>
              <a:gd name="adj3" fmla="val 17023"/>
              <a:gd name="adj4" fmla="val -8356"/>
              <a:gd name="adj5" fmla="val -166194"/>
              <a:gd name="adj6" fmla="val -48398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Times New Roman" panose="02020603050405020304" pitchFamily="18" charset="0"/>
              </a:rPr>
              <a:t>Transverse velocity component</a:t>
            </a:r>
          </a:p>
        </p:txBody>
      </p:sp>
      <p:sp>
        <p:nvSpPr>
          <p:cNvPr id="64527" name="Oval 41">
            <a:extLst>
              <a:ext uri="{FF2B5EF4-FFF2-40B4-BE49-F238E27FC236}">
                <a16:creationId xmlns:a16="http://schemas.microsoft.com/office/drawing/2014/main" id="{A9237EDF-BCE0-CD4A-B576-882E230FF6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5338" y="2751138"/>
            <a:ext cx="4713287" cy="9223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64528" name="Oval 42">
            <a:extLst>
              <a:ext uri="{FF2B5EF4-FFF2-40B4-BE49-F238E27FC236}">
                <a16:creationId xmlns:a16="http://schemas.microsoft.com/office/drawing/2014/main" id="{CA1407D6-FE61-0346-A769-5191B9F64D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6925" y="3863975"/>
            <a:ext cx="4713288" cy="922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64529" name="Line 43">
            <a:extLst>
              <a:ext uri="{FF2B5EF4-FFF2-40B4-BE49-F238E27FC236}">
                <a16:creationId xmlns:a16="http://schemas.microsoft.com/office/drawing/2014/main" id="{C7A1834B-F703-B644-B3C8-EFE324BC6AD6}"/>
              </a:ext>
            </a:extLst>
          </p:cNvPr>
          <p:cNvSpPr>
            <a:spLocks noChangeShapeType="1"/>
          </p:cNvSpPr>
          <p:nvPr/>
        </p:nvSpPr>
        <p:spPr bwMode="auto">
          <a:xfrm>
            <a:off x="4383088" y="3665538"/>
            <a:ext cx="4333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CH"/>
          </a:p>
        </p:txBody>
      </p:sp>
      <p:sp>
        <p:nvSpPr>
          <p:cNvPr id="64530" name="Line 44">
            <a:extLst>
              <a:ext uri="{FF2B5EF4-FFF2-40B4-BE49-F238E27FC236}">
                <a16:creationId xmlns:a16="http://schemas.microsoft.com/office/drawing/2014/main" id="{FBDE692B-6419-EC4F-AEE3-23013A9CD263}"/>
              </a:ext>
            </a:extLst>
          </p:cNvPr>
          <p:cNvSpPr>
            <a:spLocks noChangeShapeType="1"/>
          </p:cNvSpPr>
          <p:nvPr/>
        </p:nvSpPr>
        <p:spPr bwMode="auto">
          <a:xfrm>
            <a:off x="4376738" y="3865563"/>
            <a:ext cx="4333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CH"/>
          </a:p>
        </p:txBody>
      </p:sp>
      <p:sp>
        <p:nvSpPr>
          <p:cNvPr id="64531" name="Line 45">
            <a:extLst>
              <a:ext uri="{FF2B5EF4-FFF2-40B4-BE49-F238E27FC236}">
                <a16:creationId xmlns:a16="http://schemas.microsoft.com/office/drawing/2014/main" id="{667E6BE0-B171-924C-8D0C-F05B7F32A5D6}"/>
              </a:ext>
            </a:extLst>
          </p:cNvPr>
          <p:cNvSpPr>
            <a:spLocks noChangeShapeType="1"/>
          </p:cNvSpPr>
          <p:nvPr/>
        </p:nvSpPr>
        <p:spPr bwMode="auto">
          <a:xfrm>
            <a:off x="5711825" y="3589338"/>
            <a:ext cx="698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CH"/>
          </a:p>
        </p:txBody>
      </p:sp>
      <p:sp>
        <p:nvSpPr>
          <p:cNvPr id="64532" name="Line 46">
            <a:extLst>
              <a:ext uri="{FF2B5EF4-FFF2-40B4-BE49-F238E27FC236}">
                <a16:creationId xmlns:a16="http://schemas.microsoft.com/office/drawing/2014/main" id="{41C6CA2B-12EE-A548-9F8B-4F5026F8F2AF}"/>
              </a:ext>
            </a:extLst>
          </p:cNvPr>
          <p:cNvSpPr>
            <a:spLocks noChangeShapeType="1"/>
          </p:cNvSpPr>
          <p:nvPr/>
        </p:nvSpPr>
        <p:spPr bwMode="auto">
          <a:xfrm>
            <a:off x="5697538" y="3948113"/>
            <a:ext cx="698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CH"/>
          </a:p>
        </p:txBody>
      </p:sp>
      <p:sp>
        <p:nvSpPr>
          <p:cNvPr id="64533" name="Line 47">
            <a:extLst>
              <a:ext uri="{FF2B5EF4-FFF2-40B4-BE49-F238E27FC236}">
                <a16:creationId xmlns:a16="http://schemas.microsoft.com/office/drawing/2014/main" id="{6EF7C4FE-BD31-454E-9781-AC9BA7FBCEA8}"/>
              </a:ext>
            </a:extLst>
          </p:cNvPr>
          <p:cNvSpPr>
            <a:spLocks noChangeShapeType="1"/>
          </p:cNvSpPr>
          <p:nvPr/>
        </p:nvSpPr>
        <p:spPr bwMode="auto">
          <a:xfrm>
            <a:off x="3363913" y="3630613"/>
            <a:ext cx="698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CH"/>
          </a:p>
        </p:txBody>
      </p:sp>
      <p:sp>
        <p:nvSpPr>
          <p:cNvPr id="64534" name="Line 48">
            <a:extLst>
              <a:ext uri="{FF2B5EF4-FFF2-40B4-BE49-F238E27FC236}">
                <a16:creationId xmlns:a16="http://schemas.microsoft.com/office/drawing/2014/main" id="{ACA005F8-87B9-9449-AEBE-ABD64A1BA88A}"/>
              </a:ext>
            </a:extLst>
          </p:cNvPr>
          <p:cNvSpPr>
            <a:spLocks noChangeShapeType="1"/>
          </p:cNvSpPr>
          <p:nvPr/>
        </p:nvSpPr>
        <p:spPr bwMode="auto">
          <a:xfrm>
            <a:off x="3355975" y="3908425"/>
            <a:ext cx="698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CH"/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Slide Number Placeholder 5">
            <a:extLst>
              <a:ext uri="{FF2B5EF4-FFF2-40B4-BE49-F238E27FC236}">
                <a16:creationId xmlns:a16="http://schemas.microsoft.com/office/drawing/2014/main" id="{734706CA-68C9-7947-B13A-7282C3348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57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fld id="{0C4872E2-AAC1-A544-8E1A-1E38EA40C338}" type="slidenum">
              <a:rPr lang="en-US" altLang="en-US" sz="1200" smtClean="0">
                <a:latin typeface="Garamond" panose="02020404030301010803" pitchFamily="18" charset="0"/>
              </a:rPr>
              <a:pPr algn="l"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lang="en-US" altLang="en-US" sz="1200">
              <a:latin typeface="Garamond" panose="02020404030301010803" pitchFamily="18" charset="0"/>
            </a:endParaRPr>
          </a:p>
        </p:txBody>
      </p:sp>
      <p:sp>
        <p:nvSpPr>
          <p:cNvPr id="27653" name="Rectangle 2">
            <a:extLst>
              <a:ext uri="{FF2B5EF4-FFF2-40B4-BE49-F238E27FC236}">
                <a16:creationId xmlns:a16="http://schemas.microsoft.com/office/drawing/2014/main" id="{13BD2FCB-0FEB-6044-9C8A-25C2AE7FFA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44463"/>
            <a:ext cx="7993063" cy="7477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tx2">
                    <a:satMod val="130000"/>
                  </a:schemeClr>
                </a:solidFill>
                <a:ea typeface="+mj-ea"/>
                <a:cs typeface="+mj-cs"/>
              </a:rPr>
              <a:t>Solenoid - Longitudinal </a:t>
            </a:r>
            <a:r>
              <a:rPr lang="en-US" dirty="0">
                <a:solidFill>
                  <a:schemeClr val="tx2">
                    <a:satMod val="130000"/>
                  </a:schemeClr>
                </a:solidFill>
                <a:ea typeface="+mj-ea"/>
                <a:cs typeface="+mj-cs"/>
              </a:rPr>
              <a:t>Field (2)</a:t>
            </a:r>
            <a:endParaRPr lang="en-US" sz="2600" dirty="0">
              <a:solidFill>
                <a:schemeClr val="tx2">
                  <a:satMod val="130000"/>
                </a:schemeClr>
              </a:solidFill>
              <a:ea typeface="+mj-ea"/>
              <a:cs typeface="+mj-cs"/>
            </a:endParaRPr>
          </a:p>
        </p:txBody>
      </p:sp>
      <p:pic>
        <p:nvPicPr>
          <p:cNvPr id="274455" name="Picture 23" descr="CMS_solenoid">
            <a:extLst>
              <a:ext uri="{FF2B5EF4-FFF2-40B4-BE49-F238E27FC236}">
                <a16:creationId xmlns:a16="http://schemas.microsoft.com/office/drawing/2014/main" id="{65E8595E-CD1E-DD43-8460-7612D33CCD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1638" y="1293813"/>
            <a:ext cx="3213100" cy="482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4" name="Rectangle 24">
            <a:extLst>
              <a:ext uri="{FF2B5EF4-FFF2-40B4-BE49-F238E27FC236}">
                <a16:creationId xmlns:a16="http://schemas.microsoft.com/office/drawing/2014/main" id="{688E4E8A-CF4F-D143-ABCC-760BCD0C1A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1063" y="3660775"/>
            <a:ext cx="4002087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C00000"/>
                </a:solidFill>
              </a:rPr>
              <a:t>Above: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The LPI solenoid that was used for the initial focusing of the positrons.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It was pulsed with a current of 6 kA for some 7 </a:t>
            </a:r>
            <a:r>
              <a:rPr lang="el-GR" altLang="en-US" sz="1600">
                <a:sym typeface="Symbol" pitchFamily="2" charset="2"/>
              </a:rPr>
              <a:t></a:t>
            </a:r>
            <a:r>
              <a:rPr lang="en-US" altLang="en-US" sz="1600"/>
              <a:t>s, it produced a longitudinal magnetic field of 1.5 T.</a:t>
            </a:r>
          </a:p>
        </p:txBody>
      </p:sp>
      <p:pic>
        <p:nvPicPr>
          <p:cNvPr id="66565" name="Picture 25" descr="LPI_solenoid">
            <a:extLst>
              <a:ext uri="{FF2B5EF4-FFF2-40B4-BE49-F238E27FC236}">
                <a16:creationId xmlns:a16="http://schemas.microsoft.com/office/drawing/2014/main" id="{8452E95B-D18C-3341-84D2-B1A42A2934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463" y="1266825"/>
            <a:ext cx="3846512" cy="241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4458" name="Rectangle 26">
            <a:extLst>
              <a:ext uri="{FF2B5EF4-FFF2-40B4-BE49-F238E27FC236}">
                <a16:creationId xmlns:a16="http://schemas.microsoft.com/office/drawing/2014/main" id="{AF692B5E-61E8-F444-8AA2-476F13E202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7800" y="5410200"/>
            <a:ext cx="4002088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C00000"/>
                </a:solidFill>
              </a:rPr>
              <a:t>At right: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the somewhat bigger CMS solenoid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4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4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4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4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4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4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445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Slide Number Placeholder 5">
            <a:extLst>
              <a:ext uri="{FF2B5EF4-FFF2-40B4-BE49-F238E27FC236}">
                <a16:creationId xmlns:a16="http://schemas.microsoft.com/office/drawing/2014/main" id="{B25B7C3A-CBB9-784F-AF8C-55B05B026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57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fld id="{E4FE750F-BDDD-6B4F-8783-941B507840F3}" type="slidenum">
              <a:rPr lang="en-US" altLang="en-US" sz="1200" smtClean="0">
                <a:latin typeface="Garamond" panose="02020404030301010803" pitchFamily="18" charset="0"/>
              </a:rPr>
              <a:pPr algn="l"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lang="en-US" altLang="en-US" sz="1200">
              <a:latin typeface="Garamond" panose="02020404030301010803" pitchFamily="18" charset="0"/>
            </a:endParaRPr>
          </a:p>
        </p:txBody>
      </p:sp>
      <p:sp>
        <p:nvSpPr>
          <p:cNvPr id="68610" name="Rectangle 3">
            <a:extLst>
              <a:ext uri="{FF2B5EF4-FFF2-40B4-BE49-F238E27FC236}">
                <a16:creationId xmlns:a16="http://schemas.microsoft.com/office/drawing/2014/main" id="{662F6543-7426-4C45-B18D-206E6F2840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388" y="1692275"/>
            <a:ext cx="7986712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r>
              <a:rPr lang="en-US" altLang="en-US" sz="1800"/>
              <a:t>This coupling means that one can transfer oscillation energy from one transverse plane to the other.</a:t>
            </a:r>
          </a:p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endParaRPr lang="en-US" altLang="en-US" sz="1800"/>
          </a:p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r>
              <a:rPr lang="en-US" altLang="en-US" sz="1800"/>
              <a:t>Exactly as for linear resonances (single particle) there are resonant conditions.</a:t>
            </a:r>
          </a:p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endParaRPr lang="en-US" altLang="en-US" sz="1800"/>
          </a:p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endParaRPr lang="en-US" altLang="en-US" sz="1800"/>
          </a:p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endParaRPr lang="en-US" altLang="en-US" sz="1800"/>
          </a:p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r>
              <a:rPr lang="en-US" altLang="en-US" sz="1800"/>
              <a:t>If meet one of these conditions, the transverse oscillation amplitude will again grow in an uncontrolled way.</a:t>
            </a:r>
          </a:p>
        </p:txBody>
      </p:sp>
      <p:sp>
        <p:nvSpPr>
          <p:cNvPr id="28678" name="Rectangle 2">
            <a:extLst>
              <a:ext uri="{FF2B5EF4-FFF2-40B4-BE49-F238E27FC236}">
                <a16:creationId xmlns:a16="http://schemas.microsoft.com/office/drawing/2014/main" id="{B9FCB541-D56D-9947-8A4A-C16FF6EDC8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7993063" cy="7477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tx2">
                    <a:satMod val="130000"/>
                  </a:schemeClr>
                </a:solidFill>
                <a:ea typeface="+mj-ea"/>
                <a:cs typeface="+mj-cs"/>
              </a:rPr>
              <a:t>Coupling and Resonance</a:t>
            </a:r>
            <a:endParaRPr lang="en-US" sz="2600">
              <a:solidFill>
                <a:schemeClr val="tx2">
                  <a:satMod val="13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68612" name="Rectangle 4">
            <a:extLst>
              <a:ext uri="{FF2B5EF4-FFF2-40B4-BE49-F238E27FC236}">
                <a16:creationId xmlns:a16="http://schemas.microsoft.com/office/drawing/2014/main" id="{E3459E6B-E283-A747-82AF-1C8F621EDD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3276600"/>
            <a:ext cx="28527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bg2"/>
                </a:solidFill>
                <a:latin typeface="Times New Roman" panose="02020603050405020304" pitchFamily="18" charset="0"/>
              </a:rPr>
              <a:t>nQ</a:t>
            </a:r>
            <a:r>
              <a:rPr lang="en-US" altLang="en-US" sz="1800" b="1" baseline="-25000">
                <a:solidFill>
                  <a:schemeClr val="bg2"/>
                </a:solidFill>
                <a:latin typeface="Times New Roman" panose="02020603050405020304" pitchFamily="18" charset="0"/>
              </a:rPr>
              <a:t>h</a:t>
            </a:r>
            <a:r>
              <a:rPr lang="en-US" altLang="en-US" sz="1800" b="1">
                <a:solidFill>
                  <a:schemeClr val="bg2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US" sz="1800" b="1">
                <a:solidFill>
                  <a:schemeClr val="bg2"/>
                </a:solidFill>
                <a:latin typeface="Times New Roman" panose="02020603050405020304" pitchFamily="18" charset="0"/>
                <a:sym typeface="Symbol" pitchFamily="2" charset="2"/>
              </a:rPr>
              <a:t></a:t>
            </a:r>
            <a:r>
              <a:rPr lang="en-US" altLang="en-US" sz="1800" b="1">
                <a:solidFill>
                  <a:schemeClr val="bg2"/>
                </a:solidFill>
                <a:latin typeface="Times New Roman" panose="02020603050405020304" pitchFamily="18" charset="0"/>
              </a:rPr>
              <a:t> mQ</a:t>
            </a:r>
            <a:r>
              <a:rPr lang="en-US" altLang="en-US" sz="1800" b="1" baseline="-25000">
                <a:solidFill>
                  <a:schemeClr val="bg2"/>
                </a:solidFill>
                <a:latin typeface="Times New Roman" panose="02020603050405020304" pitchFamily="18" charset="0"/>
              </a:rPr>
              <a:t>v</a:t>
            </a:r>
            <a:r>
              <a:rPr lang="en-US" altLang="en-US" sz="1800" b="1">
                <a:solidFill>
                  <a:schemeClr val="bg2"/>
                </a:solidFill>
                <a:latin typeface="Times New Roman" panose="02020603050405020304" pitchFamily="18" charset="0"/>
              </a:rPr>
              <a:t> = integer</a:t>
            </a: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Slide Number Placeholder 5">
            <a:extLst>
              <a:ext uri="{FF2B5EF4-FFF2-40B4-BE49-F238E27FC236}">
                <a16:creationId xmlns:a16="http://schemas.microsoft.com/office/drawing/2014/main" id="{786947F8-D01F-AF4D-9573-7EDF89B06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57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fld id="{43EE163F-91BD-524A-890B-5332C2B545D0}" type="slidenum">
              <a:rPr lang="en-US" altLang="en-US" sz="1200" smtClean="0">
                <a:latin typeface="Garamond" panose="02020404030301010803" pitchFamily="18" charset="0"/>
              </a:rPr>
              <a:pPr algn="l">
                <a:spcBef>
                  <a:spcPct val="0"/>
                </a:spcBef>
                <a:buClrTx/>
                <a:buSzTx/>
                <a:buFontTx/>
                <a:buNone/>
              </a:pPr>
              <a:t>29</a:t>
            </a:fld>
            <a:endParaRPr lang="en-US" altLang="en-US" sz="1200">
              <a:latin typeface="Garamond" panose="02020404030301010803" pitchFamily="18" charset="0"/>
            </a:endParaRPr>
          </a:p>
        </p:txBody>
      </p:sp>
      <p:sp>
        <p:nvSpPr>
          <p:cNvPr id="29701" name="Rectangle 3">
            <a:extLst>
              <a:ext uri="{FF2B5EF4-FFF2-40B4-BE49-F238E27FC236}">
                <a16:creationId xmlns:a16="http://schemas.microsoft.com/office/drawing/2014/main" id="{9280C7D8-D77D-2448-AC98-677ABC49F4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7993063" cy="7477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  <a:ea typeface="+mj-ea"/>
                <a:cs typeface="+mj-cs"/>
              </a:rPr>
              <a:t>General Tune </a:t>
            </a:r>
            <a:r>
              <a:rPr lang="en-US" dirty="0" err="1">
                <a:solidFill>
                  <a:schemeClr val="tx2">
                    <a:satMod val="130000"/>
                  </a:schemeClr>
                </a:solidFill>
                <a:ea typeface="+mj-ea"/>
                <a:cs typeface="+mj-cs"/>
              </a:rPr>
              <a:t>Diagramme</a:t>
            </a:r>
            <a:endParaRPr lang="en-US" sz="2600" dirty="0">
              <a:solidFill>
                <a:schemeClr val="tx2">
                  <a:satMod val="13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70659" name="Line 6">
            <a:extLst>
              <a:ext uri="{FF2B5EF4-FFF2-40B4-BE49-F238E27FC236}">
                <a16:creationId xmlns:a16="http://schemas.microsoft.com/office/drawing/2014/main" id="{D2722FC4-708D-1C4D-94B8-E3947A0B6A18}"/>
              </a:ext>
            </a:extLst>
          </p:cNvPr>
          <p:cNvSpPr>
            <a:spLocks noChangeAspect="1" noChangeShapeType="1"/>
          </p:cNvSpPr>
          <p:nvPr/>
        </p:nvSpPr>
        <p:spPr bwMode="auto">
          <a:xfrm flipV="1">
            <a:off x="2001838" y="1784350"/>
            <a:ext cx="0" cy="38417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CH"/>
          </a:p>
        </p:txBody>
      </p:sp>
      <p:sp>
        <p:nvSpPr>
          <p:cNvPr id="70660" name="Line 7">
            <a:extLst>
              <a:ext uri="{FF2B5EF4-FFF2-40B4-BE49-F238E27FC236}">
                <a16:creationId xmlns:a16="http://schemas.microsoft.com/office/drawing/2014/main" id="{4AD48C08-813B-9949-B85D-B2EE76F84AF6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2001838" y="5626100"/>
            <a:ext cx="45259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CH"/>
          </a:p>
        </p:txBody>
      </p:sp>
      <p:sp>
        <p:nvSpPr>
          <p:cNvPr id="70661" name="Line 8">
            <a:extLst>
              <a:ext uri="{FF2B5EF4-FFF2-40B4-BE49-F238E27FC236}">
                <a16:creationId xmlns:a16="http://schemas.microsoft.com/office/drawing/2014/main" id="{BF28A76C-7C4F-854E-9934-983462C5B1E5}"/>
              </a:ext>
            </a:extLst>
          </p:cNvPr>
          <p:cNvSpPr>
            <a:spLocks noChangeAspect="1" noChangeShapeType="1"/>
          </p:cNvSpPr>
          <p:nvPr/>
        </p:nvSpPr>
        <p:spPr bwMode="auto">
          <a:xfrm flipV="1">
            <a:off x="2001838" y="1990725"/>
            <a:ext cx="4183062" cy="3635375"/>
          </a:xfrm>
          <a:prstGeom prst="line">
            <a:avLst/>
          </a:prstGeom>
          <a:noFill/>
          <a:ln w="9525" cap="rnd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CH"/>
          </a:p>
        </p:txBody>
      </p:sp>
      <p:sp>
        <p:nvSpPr>
          <p:cNvPr id="70662" name="Line 9">
            <a:extLst>
              <a:ext uri="{FF2B5EF4-FFF2-40B4-BE49-F238E27FC236}">
                <a16:creationId xmlns:a16="http://schemas.microsoft.com/office/drawing/2014/main" id="{F9D3AC88-BECC-2849-9C16-5392F2421A9C}"/>
              </a:ext>
            </a:extLst>
          </p:cNvPr>
          <p:cNvSpPr>
            <a:spLocks noChangeAspect="1" noChangeShapeType="1"/>
          </p:cNvSpPr>
          <p:nvPr/>
        </p:nvSpPr>
        <p:spPr bwMode="auto">
          <a:xfrm flipV="1">
            <a:off x="3030538" y="1784350"/>
            <a:ext cx="0" cy="3841750"/>
          </a:xfrm>
          <a:prstGeom prst="line">
            <a:avLst/>
          </a:prstGeom>
          <a:noFill/>
          <a:ln w="9525" cap="rnd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CH"/>
          </a:p>
        </p:txBody>
      </p:sp>
      <p:sp>
        <p:nvSpPr>
          <p:cNvPr id="70663" name="Line 10">
            <a:extLst>
              <a:ext uri="{FF2B5EF4-FFF2-40B4-BE49-F238E27FC236}">
                <a16:creationId xmlns:a16="http://schemas.microsoft.com/office/drawing/2014/main" id="{4906AF49-094E-8645-9D66-0C4D52FBD3B5}"/>
              </a:ext>
            </a:extLst>
          </p:cNvPr>
          <p:cNvSpPr>
            <a:spLocks noChangeAspect="1" noChangeShapeType="1"/>
          </p:cNvSpPr>
          <p:nvPr/>
        </p:nvSpPr>
        <p:spPr bwMode="auto">
          <a:xfrm flipV="1">
            <a:off x="4127500" y="1784350"/>
            <a:ext cx="0" cy="3841750"/>
          </a:xfrm>
          <a:prstGeom prst="line">
            <a:avLst/>
          </a:prstGeom>
          <a:noFill/>
          <a:ln w="9525" cap="rnd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CH"/>
          </a:p>
        </p:txBody>
      </p:sp>
      <p:sp>
        <p:nvSpPr>
          <p:cNvPr id="70664" name="Line 11">
            <a:extLst>
              <a:ext uri="{FF2B5EF4-FFF2-40B4-BE49-F238E27FC236}">
                <a16:creationId xmlns:a16="http://schemas.microsoft.com/office/drawing/2014/main" id="{248E5962-932B-694F-B060-A4C0DFE6CD28}"/>
              </a:ext>
            </a:extLst>
          </p:cNvPr>
          <p:cNvSpPr>
            <a:spLocks noChangeAspect="1" noChangeShapeType="1"/>
          </p:cNvSpPr>
          <p:nvPr/>
        </p:nvSpPr>
        <p:spPr bwMode="auto">
          <a:xfrm flipV="1">
            <a:off x="5156200" y="1784350"/>
            <a:ext cx="0" cy="3841750"/>
          </a:xfrm>
          <a:prstGeom prst="line">
            <a:avLst/>
          </a:prstGeom>
          <a:noFill/>
          <a:ln w="9525" cap="rnd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CH"/>
          </a:p>
        </p:txBody>
      </p:sp>
      <p:sp>
        <p:nvSpPr>
          <p:cNvPr id="70665" name="Line 12">
            <a:extLst>
              <a:ext uri="{FF2B5EF4-FFF2-40B4-BE49-F238E27FC236}">
                <a16:creationId xmlns:a16="http://schemas.microsoft.com/office/drawing/2014/main" id="{59D2941B-1CCB-1648-8750-C73360F2393C}"/>
              </a:ext>
            </a:extLst>
          </p:cNvPr>
          <p:cNvSpPr>
            <a:spLocks noChangeAspect="1" noChangeShapeType="1"/>
          </p:cNvSpPr>
          <p:nvPr/>
        </p:nvSpPr>
        <p:spPr bwMode="auto">
          <a:xfrm flipV="1">
            <a:off x="6116638" y="1716088"/>
            <a:ext cx="0" cy="3910012"/>
          </a:xfrm>
          <a:prstGeom prst="line">
            <a:avLst/>
          </a:prstGeom>
          <a:noFill/>
          <a:ln w="9525" cap="rnd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CH"/>
          </a:p>
        </p:txBody>
      </p:sp>
      <p:sp>
        <p:nvSpPr>
          <p:cNvPr id="70666" name="Line 13">
            <a:extLst>
              <a:ext uri="{FF2B5EF4-FFF2-40B4-BE49-F238E27FC236}">
                <a16:creationId xmlns:a16="http://schemas.microsoft.com/office/drawing/2014/main" id="{8514A446-E5CB-6E4C-87CC-01BB1188747F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2001838" y="4733925"/>
            <a:ext cx="4594225" cy="0"/>
          </a:xfrm>
          <a:prstGeom prst="line">
            <a:avLst/>
          </a:prstGeom>
          <a:noFill/>
          <a:ln w="9525" cap="rnd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CH"/>
          </a:p>
        </p:txBody>
      </p:sp>
      <p:sp>
        <p:nvSpPr>
          <p:cNvPr id="70667" name="Line 14">
            <a:extLst>
              <a:ext uri="{FF2B5EF4-FFF2-40B4-BE49-F238E27FC236}">
                <a16:creationId xmlns:a16="http://schemas.microsoft.com/office/drawing/2014/main" id="{07AD463E-17D7-B944-936A-DC75ECBE2E55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2001838" y="3773488"/>
            <a:ext cx="4662487" cy="0"/>
          </a:xfrm>
          <a:prstGeom prst="line">
            <a:avLst/>
          </a:prstGeom>
          <a:noFill/>
          <a:ln w="9525" cap="rnd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CH"/>
          </a:p>
        </p:txBody>
      </p:sp>
      <p:sp>
        <p:nvSpPr>
          <p:cNvPr id="70668" name="Line 15">
            <a:extLst>
              <a:ext uri="{FF2B5EF4-FFF2-40B4-BE49-F238E27FC236}">
                <a16:creationId xmlns:a16="http://schemas.microsoft.com/office/drawing/2014/main" id="{1482A2AB-D467-D24B-80E1-D31D0F0C1F2A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2001838" y="2882900"/>
            <a:ext cx="4732337" cy="0"/>
          </a:xfrm>
          <a:prstGeom prst="line">
            <a:avLst/>
          </a:prstGeom>
          <a:noFill/>
          <a:ln w="9525" cap="rnd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CH"/>
          </a:p>
        </p:txBody>
      </p:sp>
      <p:sp>
        <p:nvSpPr>
          <p:cNvPr id="70669" name="Line 16">
            <a:extLst>
              <a:ext uri="{FF2B5EF4-FFF2-40B4-BE49-F238E27FC236}">
                <a16:creationId xmlns:a16="http://schemas.microsoft.com/office/drawing/2014/main" id="{43613A50-3011-4A45-B193-2BED74C0C12B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2001838" y="2058988"/>
            <a:ext cx="4594225" cy="0"/>
          </a:xfrm>
          <a:prstGeom prst="line">
            <a:avLst/>
          </a:prstGeom>
          <a:noFill/>
          <a:ln w="9525" cap="rnd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CH"/>
          </a:p>
        </p:txBody>
      </p:sp>
      <p:sp>
        <p:nvSpPr>
          <p:cNvPr id="70670" name="Text Box 17">
            <a:extLst>
              <a:ext uri="{FF2B5EF4-FFF2-40B4-BE49-F238E27FC236}">
                <a16:creationId xmlns:a16="http://schemas.microsoft.com/office/drawing/2014/main" id="{956FF2E7-6CE2-F84D-8CAD-9D2AB27B2CB9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238875" y="5594350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latin typeface="Times New Roman" panose="02020603050405020304" pitchFamily="18" charset="0"/>
              </a:rPr>
              <a:t>Q</a:t>
            </a:r>
            <a:r>
              <a:rPr lang="en-US" altLang="en-US" sz="1800" b="1" baseline="-25000">
                <a:latin typeface="Times New Roman" panose="02020603050405020304" pitchFamily="18" charset="0"/>
              </a:rPr>
              <a:t>h</a:t>
            </a:r>
            <a:endParaRPr lang="en-US" altLang="en-US" sz="1800">
              <a:latin typeface="Times New Roman" panose="02020603050405020304" pitchFamily="18" charset="0"/>
            </a:endParaRPr>
          </a:p>
        </p:txBody>
      </p:sp>
      <p:sp>
        <p:nvSpPr>
          <p:cNvPr id="70671" name="Text Box 18">
            <a:extLst>
              <a:ext uri="{FF2B5EF4-FFF2-40B4-BE49-F238E27FC236}">
                <a16:creationId xmlns:a16="http://schemas.microsoft.com/office/drawing/2014/main" id="{0C9FC323-5C58-0F4E-ADE7-A77CACB27EF6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1438275" y="1547813"/>
            <a:ext cx="5222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latin typeface="Times New Roman" panose="02020603050405020304" pitchFamily="18" charset="0"/>
              </a:rPr>
              <a:t>Q</a:t>
            </a:r>
            <a:r>
              <a:rPr lang="en-US" altLang="en-US" sz="1800" b="1" baseline="-25000">
                <a:latin typeface="Times New Roman" panose="02020603050405020304" pitchFamily="18" charset="0"/>
              </a:rPr>
              <a:t>v</a:t>
            </a:r>
            <a:endParaRPr lang="en-US" altLang="en-US" sz="1800">
              <a:latin typeface="Times New Roman" panose="02020603050405020304" pitchFamily="18" charset="0"/>
            </a:endParaRPr>
          </a:p>
        </p:txBody>
      </p:sp>
      <p:sp>
        <p:nvSpPr>
          <p:cNvPr id="70672" name="Text Box 19">
            <a:extLst>
              <a:ext uri="{FF2B5EF4-FFF2-40B4-BE49-F238E27FC236}">
                <a16:creationId xmlns:a16="http://schemas.microsoft.com/office/drawing/2014/main" id="{A10026E0-0230-724B-AAB3-837C54BB516E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1863725" y="5580063"/>
            <a:ext cx="3841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</a:rPr>
              <a:t>2          2.25        2.5         2.75</a:t>
            </a:r>
          </a:p>
        </p:txBody>
      </p:sp>
      <p:sp>
        <p:nvSpPr>
          <p:cNvPr id="70673" name="Line 20">
            <a:extLst>
              <a:ext uri="{FF2B5EF4-FFF2-40B4-BE49-F238E27FC236}">
                <a16:creationId xmlns:a16="http://schemas.microsoft.com/office/drawing/2014/main" id="{7F17F1CD-FE83-EA4C-B622-0771C6F70BDB}"/>
              </a:ext>
            </a:extLst>
          </p:cNvPr>
          <p:cNvSpPr>
            <a:spLocks noChangeAspect="1" noChangeShapeType="1"/>
          </p:cNvSpPr>
          <p:nvPr/>
        </p:nvSpPr>
        <p:spPr bwMode="auto">
          <a:xfrm flipV="1">
            <a:off x="3373438" y="1854200"/>
            <a:ext cx="0" cy="3771900"/>
          </a:xfrm>
          <a:prstGeom prst="line">
            <a:avLst/>
          </a:prstGeom>
          <a:noFill/>
          <a:ln w="9525" cap="rnd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CH"/>
          </a:p>
        </p:txBody>
      </p:sp>
      <p:sp>
        <p:nvSpPr>
          <p:cNvPr id="70674" name="Text Box 21">
            <a:extLst>
              <a:ext uri="{FF2B5EF4-FFF2-40B4-BE49-F238E27FC236}">
                <a16:creationId xmlns:a16="http://schemas.microsoft.com/office/drawing/2014/main" id="{1DD849B4-3EB8-5B43-B35D-2C91FD00DB46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3027363" y="5911850"/>
            <a:ext cx="717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</a:rPr>
              <a:t>2.33</a:t>
            </a:r>
          </a:p>
        </p:txBody>
      </p:sp>
      <p:sp>
        <p:nvSpPr>
          <p:cNvPr id="70675" name="Line 22">
            <a:extLst>
              <a:ext uri="{FF2B5EF4-FFF2-40B4-BE49-F238E27FC236}">
                <a16:creationId xmlns:a16="http://schemas.microsoft.com/office/drawing/2014/main" id="{41F84185-256D-F049-B10A-DE76E5B265E7}"/>
              </a:ext>
            </a:extLst>
          </p:cNvPr>
          <p:cNvSpPr>
            <a:spLocks noChangeAspect="1" noChangeShapeType="1"/>
          </p:cNvSpPr>
          <p:nvPr/>
        </p:nvSpPr>
        <p:spPr bwMode="auto">
          <a:xfrm flipH="1" flipV="1">
            <a:off x="3060700" y="5678488"/>
            <a:ext cx="206375" cy="342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CH"/>
          </a:p>
        </p:txBody>
      </p:sp>
      <p:sp>
        <p:nvSpPr>
          <p:cNvPr id="70676" name="Line 23">
            <a:extLst>
              <a:ext uri="{FF2B5EF4-FFF2-40B4-BE49-F238E27FC236}">
                <a16:creationId xmlns:a16="http://schemas.microsoft.com/office/drawing/2014/main" id="{183E1B7C-17F8-BF42-BCBA-A80C5BCEA187}"/>
              </a:ext>
            </a:extLst>
          </p:cNvPr>
          <p:cNvSpPr>
            <a:spLocks noChangeAspect="1" noChangeShapeType="1"/>
          </p:cNvSpPr>
          <p:nvPr/>
        </p:nvSpPr>
        <p:spPr bwMode="auto">
          <a:xfrm flipV="1">
            <a:off x="4745038" y="1854200"/>
            <a:ext cx="0" cy="3771900"/>
          </a:xfrm>
          <a:prstGeom prst="line">
            <a:avLst/>
          </a:prstGeom>
          <a:noFill/>
          <a:ln w="9525" cap="rnd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CH"/>
          </a:p>
        </p:txBody>
      </p:sp>
      <p:sp>
        <p:nvSpPr>
          <p:cNvPr id="70677" name="Line 24">
            <a:extLst>
              <a:ext uri="{FF2B5EF4-FFF2-40B4-BE49-F238E27FC236}">
                <a16:creationId xmlns:a16="http://schemas.microsoft.com/office/drawing/2014/main" id="{7BDFFDB8-C446-E542-9B7F-CAA7179413A0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2001838" y="4459288"/>
            <a:ext cx="4389437" cy="0"/>
          </a:xfrm>
          <a:prstGeom prst="line">
            <a:avLst/>
          </a:prstGeom>
          <a:noFill/>
          <a:ln w="9525" cap="rnd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CH"/>
          </a:p>
        </p:txBody>
      </p:sp>
      <p:sp>
        <p:nvSpPr>
          <p:cNvPr id="70678" name="Line 25">
            <a:extLst>
              <a:ext uri="{FF2B5EF4-FFF2-40B4-BE49-F238E27FC236}">
                <a16:creationId xmlns:a16="http://schemas.microsoft.com/office/drawing/2014/main" id="{F20272C0-512A-E847-A31A-64F935A2A4DB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2001838" y="3225800"/>
            <a:ext cx="4457700" cy="0"/>
          </a:xfrm>
          <a:prstGeom prst="line">
            <a:avLst/>
          </a:prstGeom>
          <a:noFill/>
          <a:ln w="9525" cap="rnd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CH"/>
          </a:p>
        </p:txBody>
      </p:sp>
      <p:sp>
        <p:nvSpPr>
          <p:cNvPr id="70679" name="Text Box 26">
            <a:extLst>
              <a:ext uri="{FF2B5EF4-FFF2-40B4-BE49-F238E27FC236}">
                <a16:creationId xmlns:a16="http://schemas.microsoft.com/office/drawing/2014/main" id="{8FCF768B-785A-7245-AEAE-3BCC5B052B08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4027488" y="5911850"/>
            <a:ext cx="717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</a:rPr>
              <a:t>2.66</a:t>
            </a:r>
          </a:p>
        </p:txBody>
      </p:sp>
      <p:sp>
        <p:nvSpPr>
          <p:cNvPr id="70680" name="Line 27">
            <a:extLst>
              <a:ext uri="{FF2B5EF4-FFF2-40B4-BE49-F238E27FC236}">
                <a16:creationId xmlns:a16="http://schemas.microsoft.com/office/drawing/2014/main" id="{659EC1AE-824D-984D-B51B-0CDFA4A146B8}"/>
              </a:ext>
            </a:extLst>
          </p:cNvPr>
          <p:cNvSpPr>
            <a:spLocks noChangeAspect="1" noChangeShapeType="1"/>
          </p:cNvSpPr>
          <p:nvPr/>
        </p:nvSpPr>
        <p:spPr bwMode="auto">
          <a:xfrm flipH="1" flipV="1">
            <a:off x="4144963" y="5694363"/>
            <a:ext cx="136525" cy="2746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CH"/>
          </a:p>
        </p:txBody>
      </p:sp>
      <p:sp>
        <p:nvSpPr>
          <p:cNvPr id="70681" name="Text Box 28">
            <a:extLst>
              <a:ext uri="{FF2B5EF4-FFF2-40B4-BE49-F238E27FC236}">
                <a16:creationId xmlns:a16="http://schemas.microsoft.com/office/drawing/2014/main" id="{81A82445-3A81-FB4D-B7A8-C22E784BA928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1658938" y="5351463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70682" name="Text Box 29">
            <a:extLst>
              <a:ext uri="{FF2B5EF4-FFF2-40B4-BE49-F238E27FC236}">
                <a16:creationId xmlns:a16="http://schemas.microsoft.com/office/drawing/2014/main" id="{2FA74919-3A45-224A-9C47-A3A794623E47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1384300" y="4530725"/>
            <a:ext cx="717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</a:rPr>
              <a:t>2.25</a:t>
            </a:r>
          </a:p>
        </p:txBody>
      </p:sp>
      <p:sp>
        <p:nvSpPr>
          <p:cNvPr id="70683" name="Text Box 30">
            <a:extLst>
              <a:ext uri="{FF2B5EF4-FFF2-40B4-BE49-F238E27FC236}">
                <a16:creationId xmlns:a16="http://schemas.microsoft.com/office/drawing/2014/main" id="{C724BF23-4C01-9443-A95E-C09AD3F29A1A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1452563" y="3568700"/>
            <a:ext cx="565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</a:rPr>
              <a:t>2.5</a:t>
            </a:r>
          </a:p>
        </p:txBody>
      </p:sp>
      <p:sp>
        <p:nvSpPr>
          <p:cNvPr id="70684" name="Text Box 31">
            <a:extLst>
              <a:ext uri="{FF2B5EF4-FFF2-40B4-BE49-F238E27FC236}">
                <a16:creationId xmlns:a16="http://schemas.microsoft.com/office/drawing/2014/main" id="{FEFDFD56-1431-A843-84B2-DCCBA32E8CA0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1384300" y="2608263"/>
            <a:ext cx="717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</a:rPr>
              <a:t>2.75</a:t>
            </a:r>
          </a:p>
        </p:txBody>
      </p:sp>
      <p:sp>
        <p:nvSpPr>
          <p:cNvPr id="70685" name="Text Box 32">
            <a:extLst>
              <a:ext uri="{FF2B5EF4-FFF2-40B4-BE49-F238E27FC236}">
                <a16:creationId xmlns:a16="http://schemas.microsoft.com/office/drawing/2014/main" id="{C97AE950-EFAC-7B47-8876-DE1234D25A53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788150" y="2370138"/>
            <a:ext cx="1501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latin typeface="Times New Roman" panose="02020603050405020304" pitchFamily="18" charset="0"/>
              </a:rPr>
              <a:t>Q</a:t>
            </a:r>
            <a:r>
              <a:rPr lang="en-US" altLang="en-US" sz="1800" b="1" baseline="-25000">
                <a:latin typeface="Times New Roman" panose="02020603050405020304" pitchFamily="18" charset="0"/>
              </a:rPr>
              <a:t>h </a:t>
            </a:r>
            <a:r>
              <a:rPr lang="en-US" altLang="en-US" sz="1800" b="1">
                <a:latin typeface="Times New Roman" panose="02020603050405020304" pitchFamily="18" charset="0"/>
              </a:rPr>
              <a:t>- Q</a:t>
            </a:r>
            <a:r>
              <a:rPr lang="en-US" altLang="en-US" sz="1800" b="1" baseline="-25000">
                <a:latin typeface="Times New Roman" panose="02020603050405020304" pitchFamily="18" charset="0"/>
              </a:rPr>
              <a:t>v</a:t>
            </a:r>
            <a:r>
              <a:rPr lang="en-US" altLang="en-US" sz="1800" b="1">
                <a:latin typeface="Times New Roman" panose="02020603050405020304" pitchFamily="18" charset="0"/>
              </a:rPr>
              <a:t>= 0</a:t>
            </a:r>
            <a:endParaRPr lang="en-US" altLang="en-US" sz="1800">
              <a:latin typeface="Times New Roman" panose="02020603050405020304" pitchFamily="18" charset="0"/>
            </a:endParaRPr>
          </a:p>
        </p:txBody>
      </p:sp>
      <p:sp>
        <p:nvSpPr>
          <p:cNvPr id="70686" name="Line 33">
            <a:extLst>
              <a:ext uri="{FF2B5EF4-FFF2-40B4-BE49-F238E27FC236}">
                <a16:creationId xmlns:a16="http://schemas.microsoft.com/office/drawing/2014/main" id="{4B0D2EA3-8690-EC48-B053-447CAE751530}"/>
              </a:ext>
            </a:extLst>
          </p:cNvPr>
          <p:cNvSpPr>
            <a:spLocks noChangeAspect="1" noChangeShapeType="1"/>
          </p:cNvSpPr>
          <p:nvPr/>
        </p:nvSpPr>
        <p:spPr bwMode="auto">
          <a:xfrm flipH="1">
            <a:off x="5567363" y="2608263"/>
            <a:ext cx="11668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CH"/>
          </a:p>
        </p:txBody>
      </p:sp>
      <p:sp>
        <p:nvSpPr>
          <p:cNvPr id="70687" name="Line 34">
            <a:extLst>
              <a:ext uri="{FF2B5EF4-FFF2-40B4-BE49-F238E27FC236}">
                <a16:creationId xmlns:a16="http://schemas.microsoft.com/office/drawing/2014/main" id="{EA0A5457-5138-254D-BABB-D8FFC1E586CC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2070100" y="2058988"/>
            <a:ext cx="4114800" cy="3567112"/>
          </a:xfrm>
          <a:prstGeom prst="line">
            <a:avLst/>
          </a:prstGeom>
          <a:noFill/>
          <a:ln w="9525" cap="rnd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CH"/>
          </a:p>
        </p:txBody>
      </p:sp>
      <p:sp>
        <p:nvSpPr>
          <p:cNvPr id="70688" name="Text Box 35">
            <a:extLst>
              <a:ext uri="{FF2B5EF4-FFF2-40B4-BE49-F238E27FC236}">
                <a16:creationId xmlns:a16="http://schemas.microsoft.com/office/drawing/2014/main" id="{CC032DD7-66A6-104F-B3BD-74E82351B45C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870700" y="4391025"/>
            <a:ext cx="1573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latin typeface="Times New Roman" panose="02020603050405020304" pitchFamily="18" charset="0"/>
              </a:rPr>
              <a:t>Q</a:t>
            </a:r>
            <a:r>
              <a:rPr lang="en-US" altLang="en-US" sz="1800" b="1" baseline="-25000">
                <a:latin typeface="Times New Roman" panose="02020603050405020304" pitchFamily="18" charset="0"/>
              </a:rPr>
              <a:t>h </a:t>
            </a:r>
            <a:r>
              <a:rPr lang="en-US" altLang="en-US" sz="1800" b="1">
                <a:latin typeface="Times New Roman" panose="02020603050405020304" pitchFamily="18" charset="0"/>
              </a:rPr>
              <a:t>+ Q</a:t>
            </a:r>
            <a:r>
              <a:rPr lang="en-US" altLang="en-US" sz="1800" b="1" baseline="-25000">
                <a:latin typeface="Times New Roman" panose="02020603050405020304" pitchFamily="18" charset="0"/>
              </a:rPr>
              <a:t>v</a:t>
            </a:r>
            <a:r>
              <a:rPr lang="en-US" altLang="en-US" sz="1800" b="1">
                <a:latin typeface="Times New Roman" panose="02020603050405020304" pitchFamily="18" charset="0"/>
              </a:rPr>
              <a:t>= 5</a:t>
            </a:r>
            <a:endParaRPr lang="en-US" altLang="en-US" sz="1800">
              <a:latin typeface="Times New Roman" panose="02020603050405020304" pitchFamily="18" charset="0"/>
            </a:endParaRPr>
          </a:p>
        </p:txBody>
      </p:sp>
      <p:sp>
        <p:nvSpPr>
          <p:cNvPr id="70689" name="Line 36">
            <a:extLst>
              <a:ext uri="{FF2B5EF4-FFF2-40B4-BE49-F238E27FC236}">
                <a16:creationId xmlns:a16="http://schemas.microsoft.com/office/drawing/2014/main" id="{7CD5AC47-ECEF-6B41-BA73-E3E5688232C2}"/>
              </a:ext>
            </a:extLst>
          </p:cNvPr>
          <p:cNvSpPr>
            <a:spLocks noChangeAspect="1" noChangeShapeType="1"/>
          </p:cNvSpPr>
          <p:nvPr/>
        </p:nvSpPr>
        <p:spPr bwMode="auto">
          <a:xfrm flipH="1">
            <a:off x="5087938" y="4597400"/>
            <a:ext cx="17827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CH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Number Placeholder 5">
            <a:extLst>
              <a:ext uri="{FF2B5EF4-FFF2-40B4-BE49-F238E27FC236}">
                <a16:creationId xmlns:a16="http://schemas.microsoft.com/office/drawing/2014/main" id="{FDEA9C68-8885-0F4F-A0F6-FB60FC7A9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57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fld id="{A50B649F-EC8F-ED45-BAB9-D6E3CEAD4DF2}" type="slidenum">
              <a:rPr lang="en-US" altLang="en-US" sz="1200" smtClean="0">
                <a:latin typeface="Garamond" panose="02020404030301010803" pitchFamily="18" charset="0"/>
              </a:rPr>
              <a:pPr algn="l"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en-US" altLang="en-US" sz="1200">
              <a:latin typeface="Garamond" panose="02020404030301010803" pitchFamily="18" charset="0"/>
            </a:endParaRPr>
          </a:p>
        </p:txBody>
      </p:sp>
      <p:sp>
        <p:nvSpPr>
          <p:cNvPr id="14341" name="Rectangle 2">
            <a:extLst>
              <a:ext uri="{FF2B5EF4-FFF2-40B4-BE49-F238E27FC236}">
                <a16:creationId xmlns:a16="http://schemas.microsoft.com/office/drawing/2014/main" id="{F9125A76-C936-4544-A21C-B7206C0E5A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2438" y="236538"/>
            <a:ext cx="7993062" cy="7477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  <a:ea typeface="+mj-ea"/>
                <a:cs typeface="+mj-cs"/>
              </a:rPr>
              <a:t>Resonance &amp; Resonant Conditions</a:t>
            </a: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52B8BA46-6FF0-8A48-8BB8-BD8E1C8B06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0088" y="4457700"/>
            <a:ext cx="1587" cy="15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21508" name="Rectangle 4">
            <a:extLst>
              <a:ext uri="{FF2B5EF4-FFF2-40B4-BE49-F238E27FC236}">
                <a16:creationId xmlns:a16="http://schemas.microsoft.com/office/drawing/2014/main" id="{38671B82-A1C8-AC4E-ACA7-C6C8143E24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438" y="1273175"/>
            <a:ext cx="8386762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r>
              <a:rPr lang="en-US" altLang="en-US" sz="2000"/>
              <a:t>After a certain number of turns around the machine the phase advance of the betatron oscillation is such that the oscillation repeats.</a:t>
            </a:r>
          </a:p>
        </p:txBody>
      </p:sp>
      <p:sp>
        <p:nvSpPr>
          <p:cNvPr id="21509" name="Rectangle 30">
            <a:extLst>
              <a:ext uri="{FF2B5EF4-FFF2-40B4-BE49-F238E27FC236}">
                <a16:creationId xmlns:a16="http://schemas.microsoft.com/office/drawing/2014/main" id="{B2DD84D2-14EA-3645-90CC-3A31F1D44E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963" y="2073275"/>
            <a:ext cx="7974012" cy="298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r>
              <a:rPr lang="en-US" altLang="en-US" sz="2000"/>
              <a:t>For example:</a:t>
            </a:r>
          </a:p>
          <a:p>
            <a:pPr lvl="1" eaLnBrk="1" hangingPunct="1">
              <a:lnSpc>
                <a:spcPct val="90000"/>
              </a:lnSpc>
              <a:buClrTx/>
              <a:buSzPct val="80000"/>
              <a:buFont typeface="Wingdings" pitchFamily="2" charset="2"/>
              <a:buChar char="§"/>
            </a:pPr>
            <a:r>
              <a:rPr lang="en-US" altLang="en-US" sz="1800"/>
              <a:t>If the phase advance per turn is 120º then the betatron oscillation will repeat itself after 3 turns.</a:t>
            </a:r>
          </a:p>
          <a:p>
            <a:pPr lvl="1" eaLnBrk="1" hangingPunct="1">
              <a:lnSpc>
                <a:spcPct val="90000"/>
              </a:lnSpc>
              <a:buClrTx/>
              <a:buSzPct val="80000"/>
              <a:buFont typeface="Wingdings" pitchFamily="2" charset="2"/>
              <a:buChar char="§"/>
            </a:pPr>
            <a:r>
              <a:rPr lang="en-US" altLang="en-US" sz="1800"/>
              <a:t>This could correspond to tune Q = 3.333 or 3Q = 10.</a:t>
            </a:r>
          </a:p>
          <a:p>
            <a:pPr lvl="1" eaLnBrk="1" hangingPunct="1">
              <a:lnSpc>
                <a:spcPct val="90000"/>
              </a:lnSpc>
              <a:buClrTx/>
              <a:buSzPct val="80000"/>
              <a:buFont typeface="Wingdings" pitchFamily="2" charset="2"/>
              <a:buChar char="§"/>
            </a:pPr>
            <a:r>
              <a:rPr lang="en-US" altLang="en-US" sz="1800"/>
              <a:t>But also Q = 2.333 or 3Q = 7.</a:t>
            </a:r>
          </a:p>
          <a:p>
            <a:pPr lvl="1" eaLnBrk="1" hangingPunct="1">
              <a:lnSpc>
                <a:spcPct val="90000"/>
              </a:lnSpc>
              <a:buClrTx/>
              <a:buSzPct val="80000"/>
              <a:buFont typeface="Wingdings" pitchFamily="2" charset="2"/>
              <a:buChar char="ü"/>
            </a:pPr>
            <a:endParaRPr lang="en-US" altLang="en-US" sz="1800"/>
          </a:p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r>
              <a:rPr lang="en-US" altLang="en-US" sz="2000"/>
              <a:t>The order of a resonance is defined as</a:t>
            </a:r>
            <a:r>
              <a:rPr lang="ja-JP" altLang="en-US" sz="2000"/>
              <a:t>‘</a:t>
            </a:r>
            <a:r>
              <a:rPr lang="en-US" altLang="ja-JP" sz="2000"/>
              <a:t>n</a:t>
            </a:r>
            <a:r>
              <a:rPr lang="ja-JP" altLang="en-US" sz="2000"/>
              <a:t>’</a:t>
            </a:r>
            <a:r>
              <a:rPr lang="fr-CH" altLang="ja-JP" sz="2000"/>
              <a:t>in </a:t>
            </a:r>
            <a:r>
              <a:rPr lang="en-US" altLang="en-US" sz="2000" b="1">
                <a:solidFill>
                  <a:srgbClr val="C00000"/>
                </a:solidFill>
              </a:rPr>
              <a:t>n x Q = integer</a:t>
            </a:r>
          </a:p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endParaRPr lang="en-US" altLang="en-US" sz="2000"/>
          </a:p>
        </p:txBody>
      </p:sp>
      <p:pic>
        <p:nvPicPr>
          <p:cNvPr id="21510" name="Picture 7">
            <a:extLst>
              <a:ext uri="{FF2B5EF4-FFF2-40B4-BE49-F238E27FC236}">
                <a16:creationId xmlns:a16="http://schemas.microsoft.com/office/drawing/2014/main" id="{787905D7-31E2-2344-877B-DE4EB881D4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5225" y="4373563"/>
            <a:ext cx="441960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itle 1">
            <a:extLst>
              <a:ext uri="{FF2B5EF4-FFF2-40B4-BE49-F238E27FC236}">
                <a16:creationId xmlns:a16="http://schemas.microsoft.com/office/drawing/2014/main" id="{D0450214-F94F-D348-B11D-4DBC4DE778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Resonant Conditions</a:t>
            </a:r>
          </a:p>
        </p:txBody>
      </p:sp>
      <p:sp>
        <p:nvSpPr>
          <p:cNvPr id="72706" name="Content Placeholder 2">
            <a:extLst>
              <a:ext uri="{FF2B5EF4-FFF2-40B4-BE49-F238E27FC236}">
                <a16:creationId xmlns:a16="http://schemas.microsoft.com/office/drawing/2014/main" id="{470381F6-E59D-2B4B-9620-5EE1E9DC3063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457200" y="1066800"/>
            <a:ext cx="4114800" cy="5257800"/>
          </a:xfrm>
        </p:spPr>
        <p:txBody>
          <a:bodyPr/>
          <a:lstStyle/>
          <a:p>
            <a:r>
              <a:rPr lang="en-GB" altLang="en-US" sz="1800">
                <a:ea typeface="ＭＳ Ｐゴシック" panose="020B0600070205080204" pitchFamily="34" charset="-128"/>
              </a:rPr>
              <a:t>Change in tune or phase advance resulting from errors.</a:t>
            </a:r>
          </a:p>
          <a:p>
            <a:pPr lvl="1"/>
            <a:r>
              <a:rPr lang="en-GB" altLang="en-US" sz="1800">
                <a:ea typeface="ＭＳ Ｐゴシック" panose="020B0600070205080204" pitchFamily="34" charset="-128"/>
              </a:rPr>
              <a:t>Steer Q away from certain fractional values which can cause motion to resonate and result in beam loss.</a:t>
            </a:r>
          </a:p>
          <a:p>
            <a:r>
              <a:rPr lang="en-GB" altLang="en-US" sz="1800">
                <a:ea typeface="ＭＳ Ｐゴシック" panose="020B0600070205080204" pitchFamily="34" charset="-128"/>
              </a:rPr>
              <a:t>Resonance takes over and walks proton out of the beam for:</a:t>
            </a:r>
          </a:p>
          <a:p>
            <a:endParaRPr lang="en-GB" altLang="en-US" sz="1800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endParaRPr lang="en-GB" altLang="en-US" sz="1800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GB" altLang="en-US" sz="1800">
                <a:ea typeface="ＭＳ Ｐゴシック" panose="020B0600070205080204" pitchFamily="34" charset="-128"/>
              </a:rPr>
              <a:t>      where</a:t>
            </a:r>
          </a:p>
          <a:p>
            <a:pPr>
              <a:buFont typeface="Wingdings" pitchFamily="2" charset="2"/>
              <a:buNone/>
            </a:pPr>
            <a:endParaRPr lang="en-GB" altLang="en-US" sz="1800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GB" altLang="en-US" sz="1800">
                <a:ea typeface="ＭＳ Ｐゴシック" panose="020B0600070205080204" pitchFamily="34" charset="-128"/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en-GB" altLang="en-US" sz="1800">
                <a:ea typeface="ＭＳ Ｐゴシック" panose="020B0600070205080204" pitchFamily="34" charset="-128"/>
              </a:rPr>
              <a:t>      is resonance order and </a:t>
            </a:r>
            <a:r>
              <a:rPr lang="en-GB" altLang="en-US" sz="1800" i="1">
                <a:ea typeface="ＭＳ Ｐゴシック" panose="020B0600070205080204" pitchFamily="34" charset="-128"/>
              </a:rPr>
              <a:t>p</a:t>
            </a:r>
            <a:r>
              <a:rPr lang="en-GB" altLang="en-US" sz="1800">
                <a:ea typeface="ＭＳ Ｐゴシック" panose="020B0600070205080204" pitchFamily="34" charset="-128"/>
              </a:rPr>
              <a:t> is azimuthal frequency that drives it.</a:t>
            </a:r>
          </a:p>
          <a:p>
            <a:endParaRPr lang="en-GB" altLang="en-US" sz="2200">
              <a:ea typeface="ＭＳ Ｐゴシック" panose="020B0600070205080204" pitchFamily="34" charset="-128"/>
            </a:endParaRPr>
          </a:p>
          <a:p>
            <a:endParaRPr lang="en-GB" altLang="en-US" sz="2200">
              <a:ea typeface="ＭＳ Ｐゴシック" panose="020B0600070205080204" pitchFamily="34" charset="-128"/>
            </a:endParaRPr>
          </a:p>
        </p:txBody>
      </p:sp>
      <p:pic>
        <p:nvPicPr>
          <p:cNvPr id="40962" name="Picture 2" descr="C:\Users\emmanuel\Documents\Scan0059.jpg">
            <a:extLst>
              <a:ext uri="{FF2B5EF4-FFF2-40B4-BE49-F238E27FC236}">
                <a16:creationId xmlns:a16="http://schemas.microsoft.com/office/drawing/2014/main" id="{3B5BE8BE-104F-4245-82F7-30CDC7E9ED7E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>
          <a:xfrm>
            <a:off x="4648200" y="1600200"/>
            <a:ext cx="4038600" cy="3895354"/>
          </a:xfrm>
        </p:spPr>
      </p:pic>
      <p:sp>
        <p:nvSpPr>
          <p:cNvPr id="72708" name="TextBox 5">
            <a:extLst>
              <a:ext uri="{FF2B5EF4-FFF2-40B4-BE49-F238E27FC236}">
                <a16:creationId xmlns:a16="http://schemas.microsoft.com/office/drawing/2014/main" id="{8D89D30E-DC46-5641-978B-FC427379F5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2600" y="5638800"/>
            <a:ext cx="28098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solidFill>
                  <a:srgbClr val="C00000"/>
                </a:solidFill>
              </a:rPr>
              <a:t>SPS Working Diagramme</a:t>
            </a:r>
          </a:p>
        </p:txBody>
      </p:sp>
      <p:sp>
        <p:nvSpPr>
          <p:cNvPr id="72709" name="Rectangle 4">
            <a:extLst>
              <a:ext uri="{FF2B5EF4-FFF2-40B4-BE49-F238E27FC236}">
                <a16:creationId xmlns:a16="http://schemas.microsoft.com/office/drawing/2014/main" id="{188225F2-9333-2241-9CDB-2E5CDDA75B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GB" altLang="en-US" sz="1800"/>
          </a:p>
        </p:txBody>
      </p:sp>
      <p:pic>
        <p:nvPicPr>
          <p:cNvPr id="72710" name="Picture 3">
            <a:extLst>
              <a:ext uri="{FF2B5EF4-FFF2-40B4-BE49-F238E27FC236}">
                <a16:creationId xmlns:a16="http://schemas.microsoft.com/office/drawing/2014/main" id="{7ED0C5DD-43F1-8F4F-83CB-06C3194BAB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505200"/>
            <a:ext cx="2400300" cy="47625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711" name="Rectangle 6">
            <a:extLst>
              <a:ext uri="{FF2B5EF4-FFF2-40B4-BE49-F238E27FC236}">
                <a16:creationId xmlns:a16="http://schemas.microsoft.com/office/drawing/2014/main" id="{B2AD08F3-05D0-9044-964B-04EB78C01F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GB" altLang="en-US" sz="1800"/>
          </a:p>
        </p:txBody>
      </p:sp>
      <p:pic>
        <p:nvPicPr>
          <p:cNvPr id="40965" name="Picture 5">
            <a:extLst>
              <a:ext uri="{FF2B5EF4-FFF2-40B4-BE49-F238E27FC236}">
                <a16:creationId xmlns:a16="http://schemas.microsoft.com/office/drawing/2014/main" id="{84E58F54-7F4D-A846-AE50-6B131C71A7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752600" y="4495800"/>
            <a:ext cx="1381125" cy="47625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Slide Number Placeholder 5">
            <a:extLst>
              <a:ext uri="{FF2B5EF4-FFF2-40B4-BE49-F238E27FC236}">
                <a16:creationId xmlns:a16="http://schemas.microsoft.com/office/drawing/2014/main" id="{40ECFE63-E331-DD44-9241-DA54CAD83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57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fld id="{B8E2B5FD-5C09-5443-909F-C19ABAC99FF2}" type="slidenum">
              <a:rPr lang="en-US" altLang="en-US" sz="1200" smtClean="0">
                <a:latin typeface="Garamond" panose="02020404030301010803" pitchFamily="18" charset="0"/>
              </a:rPr>
              <a:pPr algn="l">
                <a:spcBef>
                  <a:spcPct val="0"/>
                </a:spcBef>
                <a:buClrTx/>
                <a:buSzTx/>
                <a:buFontTx/>
                <a:buNone/>
              </a:pPr>
              <a:t>31</a:t>
            </a:fld>
            <a:endParaRPr lang="en-US" altLang="en-US" sz="1200">
              <a:latin typeface="Garamond" panose="02020404030301010803" pitchFamily="18" charset="0"/>
            </a:endParaRPr>
          </a:p>
        </p:txBody>
      </p:sp>
      <p:sp>
        <p:nvSpPr>
          <p:cNvPr id="8198" name="Rectangle 2">
            <a:extLst>
              <a:ext uri="{FF2B5EF4-FFF2-40B4-BE49-F238E27FC236}">
                <a16:creationId xmlns:a16="http://schemas.microsoft.com/office/drawing/2014/main" id="{2196ECCE-0E45-FF46-A5D9-7878C7C4918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52413"/>
            <a:ext cx="7993063" cy="7477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  <a:ea typeface="+mj-ea"/>
                <a:cs typeface="+mj-cs"/>
              </a:rPr>
              <a:t>PS Booster Tune </a:t>
            </a:r>
            <a:r>
              <a:rPr lang="en-US" dirty="0" err="1">
                <a:solidFill>
                  <a:schemeClr val="tx2">
                    <a:satMod val="130000"/>
                  </a:schemeClr>
                </a:solidFill>
                <a:ea typeface="+mj-ea"/>
                <a:cs typeface="+mj-cs"/>
              </a:rPr>
              <a:t>Diagramme</a:t>
            </a:r>
            <a:endParaRPr lang="en-US" sz="2600" dirty="0">
              <a:solidFill>
                <a:schemeClr val="tx2">
                  <a:satMod val="130000"/>
                </a:schemeClr>
              </a:solidFill>
              <a:ea typeface="+mj-ea"/>
              <a:cs typeface="+mj-cs"/>
            </a:endParaRPr>
          </a:p>
        </p:txBody>
      </p:sp>
      <p:graphicFrame>
        <p:nvGraphicFramePr>
          <p:cNvPr id="74755" name="Object 34">
            <a:extLst>
              <a:ext uri="{FF2B5EF4-FFF2-40B4-BE49-F238E27FC236}">
                <a16:creationId xmlns:a16="http://schemas.microsoft.com/office/drawing/2014/main" id="{66A2A8D3-95EE-884B-A6F5-4F04B2FE4AF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31875" y="1722438"/>
          <a:ext cx="3976688" cy="467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esigner 4.0 Drawing" r:id="rId3" imgW="15900400" imgH="18694400" progId="MgxDesigner">
                  <p:embed/>
                </p:oleObj>
              </mc:Choice>
              <mc:Fallback>
                <p:oleObj name="Designer 4.0 Drawing" r:id="rId3" imgW="15900400" imgH="18694400" progId="MgxDesigner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1875" y="1722438"/>
                        <a:ext cx="3976688" cy="467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756" name="Text Box 35">
            <a:extLst>
              <a:ext uri="{FF2B5EF4-FFF2-40B4-BE49-F238E27FC236}">
                <a16:creationId xmlns:a16="http://schemas.microsoft.com/office/drawing/2014/main" id="{B2AD7B76-4E44-854E-8708-1819000964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6350" y="2486025"/>
            <a:ext cx="35782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During acceleration change the horizontal and vertical tune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to a place where the beam is least influenced by resonances.</a:t>
            </a:r>
          </a:p>
        </p:txBody>
      </p:sp>
      <p:sp>
        <p:nvSpPr>
          <p:cNvPr id="74757" name="AutoShape 36">
            <a:extLst>
              <a:ext uri="{FF2B5EF4-FFF2-40B4-BE49-F238E27FC236}">
                <a16:creationId xmlns:a16="http://schemas.microsoft.com/office/drawing/2014/main" id="{04713A56-428C-3344-8713-B3F138F36B85}"/>
              </a:ext>
            </a:extLst>
          </p:cNvPr>
          <p:cNvSpPr>
            <a:spLocks/>
          </p:cNvSpPr>
          <p:nvPr/>
        </p:nvSpPr>
        <p:spPr bwMode="auto">
          <a:xfrm>
            <a:off x="5857875" y="1787525"/>
            <a:ext cx="1355725" cy="420688"/>
          </a:xfrm>
          <a:prstGeom prst="borderCallout2">
            <a:avLst>
              <a:gd name="adj1" fmla="val 27171"/>
              <a:gd name="adj2" fmla="val -5620"/>
              <a:gd name="adj3" fmla="val 27171"/>
              <a:gd name="adj4" fmla="val -101171"/>
              <a:gd name="adj5" fmla="val 284907"/>
              <a:gd name="adj6" fmla="val -212648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Times New Roman" panose="02020603050405020304" pitchFamily="18" charset="0"/>
              </a:rPr>
              <a:t>injection</a:t>
            </a:r>
          </a:p>
        </p:txBody>
      </p:sp>
      <p:sp>
        <p:nvSpPr>
          <p:cNvPr id="74758" name="AutoShape 37">
            <a:extLst>
              <a:ext uri="{FF2B5EF4-FFF2-40B4-BE49-F238E27FC236}">
                <a16:creationId xmlns:a16="http://schemas.microsoft.com/office/drawing/2014/main" id="{6731FC23-A995-7E41-9FB8-94B834EB6AD9}"/>
              </a:ext>
            </a:extLst>
          </p:cNvPr>
          <p:cNvSpPr>
            <a:spLocks/>
          </p:cNvSpPr>
          <p:nvPr/>
        </p:nvSpPr>
        <p:spPr bwMode="auto">
          <a:xfrm>
            <a:off x="5870575" y="5545138"/>
            <a:ext cx="1355725" cy="420687"/>
          </a:xfrm>
          <a:prstGeom prst="borderCallout2">
            <a:avLst>
              <a:gd name="adj1" fmla="val 27171"/>
              <a:gd name="adj2" fmla="val -5620"/>
              <a:gd name="adj3" fmla="val 27171"/>
              <a:gd name="adj4" fmla="val -112995"/>
              <a:gd name="adj5" fmla="val -190190"/>
              <a:gd name="adj6" fmla="val -238171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Times New Roman" panose="02020603050405020304" pitchFamily="18" charset="0"/>
              </a:rPr>
              <a:t>ejection</a:t>
            </a:r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>
            <a:extLst>
              <a:ext uri="{FF2B5EF4-FFF2-40B4-BE49-F238E27FC236}">
                <a16:creationId xmlns:a16="http://schemas.microsoft.com/office/drawing/2014/main" id="{939C446D-C882-B343-A89A-2E511A3F46B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Imperfection: Closed-orbit Distortion</a:t>
            </a:r>
          </a:p>
        </p:txBody>
      </p:sp>
      <p:sp>
        <p:nvSpPr>
          <p:cNvPr id="76802" name="Content Placeholder 2">
            <a:extLst>
              <a:ext uri="{FF2B5EF4-FFF2-40B4-BE49-F238E27FC236}">
                <a16:creationId xmlns:a16="http://schemas.microsoft.com/office/drawing/2014/main" id="{5DADE364-8C83-D944-AAA2-A5240B384D3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2514600"/>
          </a:xfrm>
        </p:spPr>
        <p:txBody>
          <a:bodyPr/>
          <a:lstStyle/>
          <a:p>
            <a:r>
              <a:rPr lang="en-GB" altLang="en-US" sz="2000">
                <a:solidFill>
                  <a:srgbClr val="C00000"/>
                </a:solidFill>
                <a:ea typeface="ＭＳ Ｐゴシック" panose="020B0600070205080204" pitchFamily="34" charset="-128"/>
              </a:rPr>
              <a:t>As current is slowly raised in dipole:</a:t>
            </a:r>
          </a:p>
          <a:p>
            <a:pPr lvl="1"/>
            <a:r>
              <a:rPr lang="en-GB" altLang="en-US" sz="2000">
                <a:ea typeface="ＭＳ Ｐゴシック" panose="020B0600070205080204" pitchFamily="34" charset="-128"/>
              </a:rPr>
              <a:t>The zero-amplitude betatron particle follows distorted orbit.</a:t>
            </a:r>
          </a:p>
          <a:p>
            <a:pPr lvl="1"/>
            <a:r>
              <a:rPr lang="en-GB" altLang="en-US" sz="2000">
                <a:ea typeface="ＭＳ Ｐゴシック" panose="020B0600070205080204" pitchFamily="34" charset="-128"/>
              </a:rPr>
              <a:t>Distorted orbit is closed.</a:t>
            </a:r>
          </a:p>
          <a:p>
            <a:pPr lvl="1"/>
            <a:r>
              <a:rPr lang="en-GB" altLang="en-US" sz="2000">
                <a:ea typeface="ＭＳ Ｐゴシック" panose="020B0600070205080204" pitchFamily="34" charset="-128"/>
              </a:rPr>
              <a:t>Particle still obeys Hill’s Equation.</a:t>
            </a:r>
          </a:p>
          <a:p>
            <a:pPr lvl="1"/>
            <a:r>
              <a:rPr lang="en-GB" altLang="en-US" sz="2000">
                <a:ea typeface="ＭＳ Ｐゴシック" panose="020B0600070205080204" pitchFamily="34" charset="-128"/>
              </a:rPr>
              <a:t>Except at the kink (dipole) it follows a betatron oscillation.</a:t>
            </a:r>
          </a:p>
          <a:p>
            <a:pPr lvl="1"/>
            <a:r>
              <a:rPr lang="en-GB" altLang="en-US" sz="2000">
                <a:ea typeface="ＭＳ Ｐゴシック" panose="020B0600070205080204" pitchFamily="34" charset="-128"/>
              </a:rPr>
              <a:t>Other particles with finite amplitudes oscillate about this new closed orbit.</a:t>
            </a:r>
          </a:p>
          <a:p>
            <a:pPr lvl="1"/>
            <a:endParaRPr lang="en-GB" altLang="en-US" sz="1800">
              <a:ea typeface="ＭＳ Ｐゴシック" panose="020B0600070205080204" pitchFamily="34" charset="-128"/>
            </a:endParaRPr>
          </a:p>
          <a:p>
            <a:pPr lvl="1"/>
            <a:endParaRPr lang="en-GB" altLang="en-US" sz="1800">
              <a:ea typeface="ＭＳ Ｐゴシック" panose="020B0600070205080204" pitchFamily="34" charset="-128"/>
            </a:endParaRPr>
          </a:p>
        </p:txBody>
      </p:sp>
      <p:pic>
        <p:nvPicPr>
          <p:cNvPr id="76803" name="Picture 3">
            <a:extLst>
              <a:ext uri="{FF2B5EF4-FFF2-40B4-BE49-F238E27FC236}">
                <a16:creationId xmlns:a16="http://schemas.microsoft.com/office/drawing/2014/main" id="{FD0AA6AD-9137-ED4C-87BE-C39E63022C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4191000"/>
            <a:ext cx="4467225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Title 1">
            <a:extLst>
              <a:ext uri="{FF2B5EF4-FFF2-40B4-BE49-F238E27FC236}">
                <a16:creationId xmlns:a16="http://schemas.microsoft.com/office/drawing/2014/main" id="{DC7FD69C-AA26-5B46-817C-5AA332E4A28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Sources of Closed-orbit Distortion</a:t>
            </a:r>
          </a:p>
        </p:txBody>
      </p:sp>
      <p:pic>
        <p:nvPicPr>
          <p:cNvPr id="78850" name="Picture 2">
            <a:extLst>
              <a:ext uri="{FF2B5EF4-FFF2-40B4-BE49-F238E27FC236}">
                <a16:creationId xmlns:a16="http://schemas.microsoft.com/office/drawing/2014/main" id="{0CDC95BC-B3B0-0F47-AE75-D06145A29BD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43200" y="1371600"/>
            <a:ext cx="3314700" cy="1571625"/>
          </a:xfrm>
          <a:noFill/>
          <a:ln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39940" name="Picture 4" descr="C:\Users\emmanuel\Documents\Scan0058.jpg">
            <a:extLst>
              <a:ext uri="{FF2B5EF4-FFF2-40B4-BE49-F238E27FC236}">
                <a16:creationId xmlns:a16="http://schemas.microsoft.com/office/drawing/2014/main" id="{E6BD042C-56EA-6549-A0E5-1590D84B6A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152400" y="3352800"/>
            <a:ext cx="8610600" cy="25072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Title 1">
            <a:extLst>
              <a:ext uri="{FF2B5EF4-FFF2-40B4-BE49-F238E27FC236}">
                <a16:creationId xmlns:a16="http://schemas.microsoft.com/office/drawing/2014/main" id="{0115F9A1-BD10-E34C-810B-30706F8218E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17488"/>
            <a:ext cx="8229600" cy="690562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Imperfection: Chromaticity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B30497-536E-1B44-939B-E58586778470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51520" y="1095127"/>
            <a:ext cx="8640960" cy="2727350"/>
          </a:xfrm>
          <a:prstGeom prst="rect">
            <a:avLst/>
          </a:prstGeom>
          <a:blipFill rotWithShape="0">
            <a:blip r:embed="rId2"/>
            <a:stretch>
              <a:fillRect l="-917" t="-1566" r="-1834" b="-4474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  <a:latin typeface="Arial" charset="0"/>
                <a:ea typeface="ＭＳ Ｐゴシック" charset="-128"/>
              </a:rPr>
              <a:t> </a:t>
            </a:r>
          </a:p>
        </p:txBody>
      </p:sp>
      <p:pic>
        <p:nvPicPr>
          <p:cNvPr id="80899" name="Picture 2">
            <a:extLst>
              <a:ext uri="{FF2B5EF4-FFF2-40B4-BE49-F238E27FC236}">
                <a16:creationId xmlns:a16="http://schemas.microsoft.com/office/drawing/2014/main" id="{CE0C4559-3E71-1846-BAD8-AFC3C7395C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3875088"/>
            <a:ext cx="8664575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900" name="TextBox 6">
            <a:extLst>
              <a:ext uri="{FF2B5EF4-FFF2-40B4-BE49-F238E27FC236}">
                <a16:creationId xmlns:a16="http://schemas.microsoft.com/office/drawing/2014/main" id="{CFC91CF0-0084-5D4F-90E0-E536633CF5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963" y="5160963"/>
            <a:ext cx="86407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 altLang="en-US" sz="2400"/>
              <a:t>The trace is related to the new tune:</a:t>
            </a:r>
          </a:p>
        </p:txBody>
      </p:sp>
      <p:pic>
        <p:nvPicPr>
          <p:cNvPr id="80901" name="Picture 4">
            <a:extLst>
              <a:ext uri="{FF2B5EF4-FFF2-40B4-BE49-F238E27FC236}">
                <a16:creationId xmlns:a16="http://schemas.microsoft.com/office/drawing/2014/main" id="{8DD7F6A5-92AD-2A46-A6C1-FEAFF30DF5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5675313"/>
            <a:ext cx="8653462" cy="89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902" name="Slide Number Placeholder 7">
            <a:extLst>
              <a:ext uri="{FF2B5EF4-FFF2-40B4-BE49-F238E27FC236}">
                <a16:creationId xmlns:a16="http://schemas.microsoft.com/office/drawing/2014/main" id="{CDE83473-C3BD-D34E-857F-8E0B50D35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A0BBEBFF-0D3E-ED49-B3DA-052B5789ACA4}" type="slidenum">
              <a:rPr lang="en-GB" altLang="en-US" smtClean="0">
                <a:latin typeface="Garamond" panose="02020404030301010803" pitchFamily="18" charset="0"/>
              </a:rPr>
              <a:pPr/>
              <a:t>34</a:t>
            </a:fld>
            <a:endParaRPr lang="en-GB" altLang="en-US">
              <a:latin typeface="Garamond" panose="02020404030301010803" pitchFamily="18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own Arrow 9">
            <a:extLst>
              <a:ext uri="{FF2B5EF4-FFF2-40B4-BE49-F238E27FC236}">
                <a16:creationId xmlns:a16="http://schemas.microsoft.com/office/drawing/2014/main" id="{2CB699F0-E06D-814A-8555-D58F35EC2F93}"/>
              </a:ext>
            </a:extLst>
          </p:cNvPr>
          <p:cNvSpPr/>
          <p:nvPr/>
        </p:nvSpPr>
        <p:spPr>
          <a:xfrm rot="16200000">
            <a:off x="4275138" y="2914650"/>
            <a:ext cx="647700" cy="1927225"/>
          </a:xfrm>
          <a:prstGeom prst="down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81922" name="Title 1">
            <a:extLst>
              <a:ext uri="{FF2B5EF4-FFF2-40B4-BE49-F238E27FC236}">
                <a16:creationId xmlns:a16="http://schemas.microsoft.com/office/drawing/2014/main" id="{E18456C4-2CB3-9046-9289-AC9E84D954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17488"/>
            <a:ext cx="8229600" cy="690562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Chromaticity and Tune</a:t>
            </a:r>
          </a:p>
        </p:txBody>
      </p:sp>
      <p:sp>
        <p:nvSpPr>
          <p:cNvPr id="81923" name="TextBox 5">
            <a:extLst>
              <a:ext uri="{FF2B5EF4-FFF2-40B4-BE49-F238E27FC236}">
                <a16:creationId xmlns:a16="http://schemas.microsoft.com/office/drawing/2014/main" id="{DF528671-8121-EC41-BB4C-5AE2F682B0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095375"/>
            <a:ext cx="86423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 altLang="en-US" sz="2400"/>
              <a:t>Going through a bit of math:</a:t>
            </a:r>
          </a:p>
        </p:txBody>
      </p:sp>
      <p:pic>
        <p:nvPicPr>
          <p:cNvPr id="81924" name="Picture 4">
            <a:extLst>
              <a:ext uri="{FF2B5EF4-FFF2-40B4-BE49-F238E27FC236}">
                <a16:creationId xmlns:a16="http://schemas.microsoft.com/office/drawing/2014/main" id="{6864E395-1879-7840-AB85-B358409A8F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1530350"/>
            <a:ext cx="8653462" cy="89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25" name="Picture 2">
            <a:extLst>
              <a:ext uri="{FF2B5EF4-FFF2-40B4-BE49-F238E27FC236}">
                <a16:creationId xmlns:a16="http://schemas.microsoft.com/office/drawing/2014/main" id="{F5519A92-C570-E04B-9B4E-958598AA54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2551113"/>
            <a:ext cx="8653462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26" name="TextBox 6">
            <a:extLst>
              <a:ext uri="{FF2B5EF4-FFF2-40B4-BE49-F238E27FC236}">
                <a16:creationId xmlns:a16="http://schemas.microsoft.com/office/drawing/2014/main" id="{EC3EF914-75CE-B64A-BE9E-AB4A589BE5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2844800"/>
            <a:ext cx="86423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 altLang="en-US" sz="2400"/>
              <a:t>Last two terms must be equal, therefore</a:t>
            </a:r>
          </a:p>
        </p:txBody>
      </p:sp>
      <p:pic>
        <p:nvPicPr>
          <p:cNvPr id="81927" name="Picture 7">
            <a:extLst>
              <a:ext uri="{FF2B5EF4-FFF2-40B4-BE49-F238E27FC236}">
                <a16:creationId xmlns:a16="http://schemas.microsoft.com/office/drawing/2014/main" id="{DF3A329A-7108-1045-A403-BA9CB9EB98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397250"/>
            <a:ext cx="3289300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28" name="TextBox 8">
            <a:extLst>
              <a:ext uri="{FF2B5EF4-FFF2-40B4-BE49-F238E27FC236}">
                <a16:creationId xmlns:a16="http://schemas.microsoft.com/office/drawing/2014/main" id="{8CA3B18C-BDBB-BF44-A284-56344DB8EE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0125" y="3709988"/>
            <a:ext cx="18875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GB" altLang="en-US" sz="1400"/>
              <a:t>Integrate around ring</a:t>
            </a:r>
          </a:p>
        </p:txBody>
      </p:sp>
      <p:pic>
        <p:nvPicPr>
          <p:cNvPr id="81929" name="Picture 10">
            <a:extLst>
              <a:ext uri="{FF2B5EF4-FFF2-40B4-BE49-F238E27FC236}">
                <a16:creationId xmlns:a16="http://schemas.microsoft.com/office/drawing/2014/main" id="{F2D1930C-A390-3947-A6B6-D27B3A1A650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000" y="3341688"/>
            <a:ext cx="3305175" cy="67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30" name="TextBox 11">
            <a:extLst>
              <a:ext uri="{FF2B5EF4-FFF2-40B4-BE49-F238E27FC236}">
                <a16:creationId xmlns:a16="http://schemas.microsoft.com/office/drawing/2014/main" id="{5DACA811-26B6-1E4E-9F85-9471F56412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83313" y="4057650"/>
            <a:ext cx="17922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GB" altLang="en-US" sz="1400"/>
              <a:t>Total change in tune</a:t>
            </a:r>
          </a:p>
        </p:txBody>
      </p:sp>
      <p:sp>
        <p:nvSpPr>
          <p:cNvPr id="81931" name="TextBox 12">
            <a:extLst>
              <a:ext uri="{FF2B5EF4-FFF2-40B4-BE49-F238E27FC236}">
                <a16:creationId xmlns:a16="http://schemas.microsoft.com/office/drawing/2014/main" id="{1743D01F-C8E0-A748-8D3D-87E2C574D1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4950" y="4286250"/>
            <a:ext cx="86407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 altLang="en-US" sz="2400"/>
              <a:t>The tune will always have a bit of a spread due to the momentum spread. You can define the natural chromaticity as:</a:t>
            </a:r>
          </a:p>
        </p:txBody>
      </p:sp>
      <p:pic>
        <p:nvPicPr>
          <p:cNvPr id="81932" name="Picture 13">
            <a:extLst>
              <a:ext uri="{FF2B5EF4-FFF2-40B4-BE49-F238E27FC236}">
                <a16:creationId xmlns:a16="http://schemas.microsoft.com/office/drawing/2014/main" id="{779DF47C-6E20-F248-91BF-65F7C511367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5135563"/>
            <a:ext cx="718185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7F72FC2-9617-104D-9C74-8937DD52528D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683062" y="5471324"/>
            <a:ext cx="1296765" cy="369332"/>
          </a:xfrm>
          <a:prstGeom prst="rect">
            <a:avLst/>
          </a:prstGeom>
          <a:blipFill rotWithShape="0">
            <a:blip r:embed="rId7"/>
            <a:stretch>
              <a:fillRect l="-2347" t="-140000" r="-6573" b="-181667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  <a:latin typeface="Arial" charset="0"/>
                <a:ea typeface="ＭＳ Ｐゴシック" charset="-128"/>
              </a:rPr>
              <a:t> 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Title 1">
            <a:extLst>
              <a:ext uri="{FF2B5EF4-FFF2-40B4-BE49-F238E27FC236}">
                <a16:creationId xmlns:a16="http://schemas.microsoft.com/office/drawing/2014/main" id="{8C115FBA-7D99-9F45-AE6E-8C553CB527E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17488"/>
            <a:ext cx="8229600" cy="690562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Measurement of Chromaticity</a:t>
            </a:r>
          </a:p>
        </p:txBody>
      </p:sp>
      <p:sp>
        <p:nvSpPr>
          <p:cNvPr id="82946" name="TextBox 5">
            <a:extLst>
              <a:ext uri="{FF2B5EF4-FFF2-40B4-BE49-F238E27FC236}">
                <a16:creationId xmlns:a16="http://schemas.microsoft.com/office/drawing/2014/main" id="{52D760B5-CF2E-2A41-A5EB-05C9A74DF0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095375"/>
            <a:ext cx="86423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 altLang="en-US" sz="2400"/>
              <a:t>Steering the beam to a new mean radius, and adjusting the RF frequency to vary the momentum, can measure the Q.</a:t>
            </a:r>
          </a:p>
        </p:txBody>
      </p:sp>
      <p:pic>
        <p:nvPicPr>
          <p:cNvPr id="82947" name="Picture 2">
            <a:extLst>
              <a:ext uri="{FF2B5EF4-FFF2-40B4-BE49-F238E27FC236}">
                <a16:creationId xmlns:a16="http://schemas.microsoft.com/office/drawing/2014/main" id="{D495945B-91B4-6243-A653-13086B8571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947863"/>
            <a:ext cx="5180013" cy="399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48" name="Slide Number Placeholder 4">
            <a:extLst>
              <a:ext uri="{FF2B5EF4-FFF2-40B4-BE49-F238E27FC236}">
                <a16:creationId xmlns:a16="http://schemas.microsoft.com/office/drawing/2014/main" id="{5BAF17C8-B810-F843-A9A2-E6834327C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6FF2E286-D691-F94F-B713-DA4A3049761D}" type="slidenum">
              <a:rPr lang="en-GB" altLang="en-US" smtClean="0">
                <a:latin typeface="Garamond" panose="02020404030301010803" pitchFamily="18" charset="0"/>
              </a:rPr>
              <a:pPr/>
              <a:t>36</a:t>
            </a:fld>
            <a:endParaRPr lang="en-GB" altLang="en-US">
              <a:latin typeface="Garamond" panose="02020404030301010803" pitchFamily="18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Title 1">
            <a:extLst>
              <a:ext uri="{FF2B5EF4-FFF2-40B4-BE49-F238E27FC236}">
                <a16:creationId xmlns:a16="http://schemas.microsoft.com/office/drawing/2014/main" id="{4D2097A5-9CF5-744F-BDE4-7893D2CAF4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17488"/>
            <a:ext cx="8229600" cy="690562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Chromaticity Correction</a:t>
            </a:r>
          </a:p>
        </p:txBody>
      </p:sp>
      <p:sp>
        <p:nvSpPr>
          <p:cNvPr id="83970" name="TextBox 5">
            <a:extLst>
              <a:ext uri="{FF2B5EF4-FFF2-40B4-BE49-F238E27FC236}">
                <a16:creationId xmlns:a16="http://schemas.microsoft.com/office/drawing/2014/main" id="{F921825E-C8F8-F24F-BA4E-D42C086DCB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095375"/>
            <a:ext cx="86423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 altLang="en-US" sz="2400"/>
              <a:t>Need a way to connect the momentum offset, </a:t>
            </a:r>
            <a:r>
              <a:rPr lang="el-GR" altLang="en-US" sz="2400"/>
              <a:t>δ</a:t>
            </a:r>
            <a:r>
              <a:rPr lang="en-GB" altLang="en-US" sz="2400"/>
              <a:t>, to focusing.</a:t>
            </a:r>
          </a:p>
          <a:p>
            <a:pPr>
              <a:buFont typeface="Arial" panose="020B0604020202020204" pitchFamily="34" charset="0"/>
              <a:buChar char="•"/>
            </a:pPr>
            <a:endParaRPr lang="en-GB" altLang="en-US" sz="2400"/>
          </a:p>
          <a:p>
            <a:pPr>
              <a:buFont typeface="Arial" panose="020B0604020202020204" pitchFamily="34" charset="0"/>
              <a:buChar char="•"/>
            </a:pPr>
            <a:r>
              <a:rPr lang="en-GB" altLang="en-US" sz="2400"/>
              <a:t>We can do this using sextupoles, which give nonlinear focusing (dependent on position) and dispersion (momentum-dependent position).</a:t>
            </a:r>
          </a:p>
        </p:txBody>
      </p:sp>
      <p:sp>
        <p:nvSpPr>
          <p:cNvPr id="83971" name="Slide Number Placeholder 4">
            <a:extLst>
              <a:ext uri="{FF2B5EF4-FFF2-40B4-BE49-F238E27FC236}">
                <a16:creationId xmlns:a16="http://schemas.microsoft.com/office/drawing/2014/main" id="{6D5FCEC5-C64C-704A-9733-93B2C7315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3C88B5E-23BB-264F-9873-BA4B00E75018}" type="slidenum">
              <a:rPr lang="en-GB" altLang="en-US" smtClean="0">
                <a:latin typeface="Garamond" panose="02020404030301010803" pitchFamily="18" charset="0"/>
              </a:rPr>
              <a:pPr/>
              <a:t>37</a:t>
            </a:fld>
            <a:endParaRPr lang="en-GB" altLang="en-US">
              <a:latin typeface="Garamond" panose="02020404030301010803" pitchFamily="18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Title 1">
            <a:extLst>
              <a:ext uri="{FF2B5EF4-FFF2-40B4-BE49-F238E27FC236}">
                <a16:creationId xmlns:a16="http://schemas.microsoft.com/office/drawing/2014/main" id="{F3FCF267-0C09-7B4C-B146-D96352ECF1F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41325" y="209550"/>
            <a:ext cx="8229600" cy="690563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Dispersion (1)</a:t>
            </a:r>
          </a:p>
        </p:txBody>
      </p:sp>
      <p:sp>
        <p:nvSpPr>
          <p:cNvPr id="84994" name="TextBox 5">
            <a:extLst>
              <a:ext uri="{FF2B5EF4-FFF2-40B4-BE49-F238E27FC236}">
                <a16:creationId xmlns:a16="http://schemas.microsoft.com/office/drawing/2014/main" id="{D3539D7A-8252-7C4B-992E-92131049C6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095375"/>
            <a:ext cx="8656638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 altLang="en-US" sz="2400"/>
              <a:t>Dispersion, </a:t>
            </a:r>
            <a:r>
              <a:rPr lang="fr-CH" altLang="en-US" sz="2400"/>
              <a:t>D</a:t>
            </a:r>
            <a:r>
              <a:rPr lang="en-GB" altLang="en-US" sz="2400"/>
              <a:t>(s), is defined as the change in particle position with fractional momentum offset, </a:t>
            </a:r>
            <a:r>
              <a:rPr lang="el-GR" altLang="en-US" sz="2400"/>
              <a:t>δ</a:t>
            </a:r>
            <a:r>
              <a:rPr lang="en-GB" altLang="en-US" sz="2400"/>
              <a:t>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altLang="en-US" sz="2400"/>
              <a:t>Originates from momentum dependence of dipole bends.</a:t>
            </a:r>
          </a:p>
          <a:p>
            <a:pPr>
              <a:buFont typeface="Arial" panose="020B0604020202020204" pitchFamily="34" charset="0"/>
              <a:buChar char="•"/>
            </a:pPr>
            <a:endParaRPr lang="en-GB" altLang="en-US" sz="2400"/>
          </a:p>
          <a:p>
            <a:pPr>
              <a:buFont typeface="Arial" panose="020B0604020202020204" pitchFamily="34" charset="0"/>
              <a:buChar char="•"/>
            </a:pPr>
            <a:r>
              <a:rPr lang="en-GB" altLang="en-US" sz="2400"/>
              <a:t>Add explicit momentum dependence to EOM:</a:t>
            </a:r>
          </a:p>
        </p:txBody>
      </p:sp>
      <p:pic>
        <p:nvPicPr>
          <p:cNvPr id="84995" name="Picture 2">
            <a:extLst>
              <a:ext uri="{FF2B5EF4-FFF2-40B4-BE49-F238E27FC236}">
                <a16:creationId xmlns:a16="http://schemas.microsoft.com/office/drawing/2014/main" id="{8CF0237D-1AC9-714D-A7AB-8FB04BA49A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9913" y="2474913"/>
            <a:ext cx="2224087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996" name="Picture 4">
            <a:extLst>
              <a:ext uri="{FF2B5EF4-FFF2-40B4-BE49-F238E27FC236}">
                <a16:creationId xmlns:a16="http://schemas.microsoft.com/office/drawing/2014/main" id="{FBAE5CF2-1D4E-654F-AEE1-42534F4ABA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313113"/>
            <a:ext cx="4306888" cy="87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997" name="Picture 6">
            <a:extLst>
              <a:ext uri="{FF2B5EF4-FFF2-40B4-BE49-F238E27FC236}">
                <a16:creationId xmlns:a16="http://schemas.microsoft.com/office/drawing/2014/main" id="{D4619D0C-EA8D-D74E-BCF4-D75F56A2F8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850" y="3294063"/>
            <a:ext cx="3462338" cy="50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998" name="TextBox 7">
            <a:extLst>
              <a:ext uri="{FF2B5EF4-FFF2-40B4-BE49-F238E27FC236}">
                <a16:creationId xmlns:a16="http://schemas.microsoft.com/office/drawing/2014/main" id="{240B4EB4-5D80-E645-98E7-C58768F647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18100" y="3914775"/>
            <a:ext cx="32400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GB" altLang="en-US" sz="1200"/>
              <a:t>Particular sol’n inhomog. DE w/ periodic </a:t>
            </a:r>
            <a:r>
              <a:rPr lang="el-GR" altLang="en-US" sz="1200"/>
              <a:t>ρ</a:t>
            </a:r>
            <a:r>
              <a:rPr lang="en-GB" altLang="en-US" sz="1200"/>
              <a:t>(s).</a:t>
            </a:r>
          </a:p>
        </p:txBody>
      </p:sp>
      <p:sp>
        <p:nvSpPr>
          <p:cNvPr id="84999" name="TextBox 8">
            <a:extLst>
              <a:ext uri="{FF2B5EF4-FFF2-40B4-BE49-F238E27FC236}">
                <a16:creationId xmlns:a16="http://schemas.microsoft.com/office/drawing/2014/main" id="{8AA797ED-0981-A646-A744-B8566CA1C2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113" y="4438650"/>
            <a:ext cx="86423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 altLang="en-US" sz="2400"/>
              <a:t>The trajectory has two parts:</a:t>
            </a:r>
          </a:p>
        </p:txBody>
      </p:sp>
      <p:pic>
        <p:nvPicPr>
          <p:cNvPr id="85000" name="Picture 9">
            <a:extLst>
              <a:ext uri="{FF2B5EF4-FFF2-40B4-BE49-F238E27FC236}">
                <a16:creationId xmlns:a16="http://schemas.microsoft.com/office/drawing/2014/main" id="{C1401B50-D842-7849-8F19-6D661B68C9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6288" y="4421188"/>
            <a:ext cx="4244975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5001" name="Picture 10">
            <a:extLst>
              <a:ext uri="{FF2B5EF4-FFF2-40B4-BE49-F238E27FC236}">
                <a16:creationId xmlns:a16="http://schemas.microsoft.com/office/drawing/2014/main" id="{71746417-A15B-A347-8369-16D9FF028C4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5054600"/>
            <a:ext cx="4664075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5002" name="Slide Number Placeholder 11">
            <a:extLst>
              <a:ext uri="{FF2B5EF4-FFF2-40B4-BE49-F238E27FC236}">
                <a16:creationId xmlns:a16="http://schemas.microsoft.com/office/drawing/2014/main" id="{B38904D8-FF93-2445-BB77-236198166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AEA5FEC3-D00F-BB46-9CA4-8C728C7AC4CC}" type="slidenum">
              <a:rPr lang="en-GB" altLang="en-US" smtClean="0">
                <a:latin typeface="Garamond" panose="02020404030301010803" pitchFamily="18" charset="0"/>
              </a:rPr>
              <a:pPr/>
              <a:t>38</a:t>
            </a:fld>
            <a:endParaRPr lang="en-GB" altLang="en-US">
              <a:latin typeface="Garamond" panose="02020404030301010803" pitchFamily="18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Title 1">
            <a:extLst>
              <a:ext uri="{FF2B5EF4-FFF2-40B4-BE49-F238E27FC236}">
                <a16:creationId xmlns:a16="http://schemas.microsoft.com/office/drawing/2014/main" id="{13F7BEE6-8A1E-934C-A5D3-DEDC098B125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17488"/>
            <a:ext cx="8229600" cy="690562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Dispersion (2)</a:t>
            </a:r>
          </a:p>
        </p:txBody>
      </p:sp>
      <p:sp>
        <p:nvSpPr>
          <p:cNvPr id="86018" name="TextBox 5">
            <a:extLst>
              <a:ext uri="{FF2B5EF4-FFF2-40B4-BE49-F238E27FC236}">
                <a16:creationId xmlns:a16="http://schemas.microsoft.com/office/drawing/2014/main" id="{67F55AC2-5770-C948-AEA4-89EB8092DE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957263"/>
            <a:ext cx="86423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 altLang="en-US" sz="2400"/>
              <a:t>Noting that dispersion is periodic</a:t>
            </a:r>
          </a:p>
        </p:txBody>
      </p:sp>
      <p:pic>
        <p:nvPicPr>
          <p:cNvPr id="86019" name="Picture 11">
            <a:extLst>
              <a:ext uri="{FF2B5EF4-FFF2-40B4-BE49-F238E27FC236}">
                <a16:creationId xmlns:a16="http://schemas.microsoft.com/office/drawing/2014/main" id="{6C14FF39-41AA-714D-9067-E825BFB8FF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388" y="1017588"/>
            <a:ext cx="2487612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20" name="Picture 12">
            <a:extLst>
              <a:ext uri="{FF2B5EF4-FFF2-40B4-BE49-F238E27FC236}">
                <a16:creationId xmlns:a16="http://schemas.microsoft.com/office/drawing/2014/main" id="{4207718E-DA02-4044-8665-F150F88384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525" y="1503363"/>
            <a:ext cx="480695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59EBB18-CFE4-A74E-9716-3F037E4F8BA7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38382" y="2511708"/>
            <a:ext cx="8640960" cy="830997"/>
          </a:xfrm>
          <a:prstGeom prst="rect">
            <a:avLst/>
          </a:prstGeom>
          <a:blipFill rotWithShape="0">
            <a:blip r:embed="rId4"/>
            <a:stretch>
              <a:fillRect l="-917" t="-5147" b="-16912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  <a:latin typeface="Arial" charset="0"/>
                <a:ea typeface="ＭＳ Ｐゴシック" charset="-128"/>
              </a:rPr>
              <a:t> </a:t>
            </a:r>
          </a:p>
        </p:txBody>
      </p:sp>
      <p:pic>
        <p:nvPicPr>
          <p:cNvPr id="86022" name="Picture 14">
            <a:extLst>
              <a:ext uri="{FF2B5EF4-FFF2-40B4-BE49-F238E27FC236}">
                <a16:creationId xmlns:a16="http://schemas.microsoft.com/office/drawing/2014/main" id="{C14D2BF5-0C70-B540-BB80-E92C6B3FB8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398838"/>
            <a:ext cx="7162800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23" name="Slide Number Placeholder 16">
            <a:extLst>
              <a:ext uri="{FF2B5EF4-FFF2-40B4-BE49-F238E27FC236}">
                <a16:creationId xmlns:a16="http://schemas.microsoft.com/office/drawing/2014/main" id="{42EE6260-35CF-B746-9434-0D526EC3F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BC6A9E3-65D7-5C44-8B7D-C6676B33A015}" type="slidenum">
              <a:rPr lang="en-GB" altLang="en-US" smtClean="0">
                <a:latin typeface="Garamond" panose="02020404030301010803" pitchFamily="18" charset="0"/>
              </a:rPr>
              <a:pPr/>
              <a:t>39</a:t>
            </a:fld>
            <a:endParaRPr lang="en-GB" altLang="en-US">
              <a:latin typeface="Garamond" panose="02020404030301010803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Number Placeholder 5">
            <a:extLst>
              <a:ext uri="{FF2B5EF4-FFF2-40B4-BE49-F238E27FC236}">
                <a16:creationId xmlns:a16="http://schemas.microsoft.com/office/drawing/2014/main" id="{2D83676C-D254-9A42-9E00-AE2913095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57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fld id="{1CE5DC27-D583-AC45-AB80-9238FF4493B2}" type="slidenum">
              <a:rPr lang="en-US" altLang="en-US" sz="1200" smtClean="0">
                <a:latin typeface="Garamond" panose="02020404030301010803" pitchFamily="18" charset="0"/>
              </a:rPr>
              <a:pPr algn="l"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n-US" altLang="en-US" sz="1200">
              <a:latin typeface="Garamond" panose="02020404030301010803" pitchFamily="18" charset="0"/>
            </a:endParaRPr>
          </a:p>
        </p:txBody>
      </p:sp>
      <p:sp>
        <p:nvSpPr>
          <p:cNvPr id="15365" name="Rectangle 2">
            <a:extLst>
              <a:ext uri="{FF2B5EF4-FFF2-40B4-BE49-F238E27FC236}">
                <a16:creationId xmlns:a16="http://schemas.microsoft.com/office/drawing/2014/main" id="{E21EE83C-167D-B141-8AF4-EF1F0D3232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65100"/>
            <a:ext cx="7993063" cy="7477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  <a:ea typeface="+mj-ea"/>
                <a:cs typeface="+mj-cs"/>
              </a:rPr>
              <a:t>Q = 3.333</a:t>
            </a:r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63019745-676A-A14B-9484-F903BC1FE3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0088" y="4457700"/>
            <a:ext cx="1587" cy="15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pic>
        <p:nvPicPr>
          <p:cNvPr id="23556" name="Picture 7" descr="Graphic12">
            <a:extLst>
              <a:ext uri="{FF2B5EF4-FFF2-40B4-BE49-F238E27FC236}">
                <a16:creationId xmlns:a16="http://schemas.microsoft.com/office/drawing/2014/main" id="{FE1F4C76-166D-7C42-918B-333D6833FB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600" y="1628775"/>
            <a:ext cx="3783013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7" name="Text Box 8">
            <a:extLst>
              <a:ext uri="{FF2B5EF4-FFF2-40B4-BE49-F238E27FC236}">
                <a16:creationId xmlns:a16="http://schemas.microsoft.com/office/drawing/2014/main" id="{F7030310-4D25-4448-9F7A-37A314157D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1350" y="5453063"/>
            <a:ext cx="61499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Third order resonant betatron oscillation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        </a:t>
            </a:r>
            <a:r>
              <a:rPr lang="en-US" altLang="en-US" sz="1800" b="1"/>
              <a:t>3Q = 10, Q = 3.333, q = 0.333</a:t>
            </a:r>
            <a:endParaRPr lang="en-US" altLang="en-US" sz="1800"/>
          </a:p>
        </p:txBody>
      </p:sp>
      <p:sp>
        <p:nvSpPr>
          <p:cNvPr id="23558" name="Text Box 9">
            <a:extLst>
              <a:ext uri="{FF2B5EF4-FFF2-40B4-BE49-F238E27FC236}">
                <a16:creationId xmlns:a16="http://schemas.microsoft.com/office/drawing/2014/main" id="{D315B957-4484-A54B-94B7-F086C8089D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2575" y="2024063"/>
            <a:ext cx="14001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bg2"/>
                </a:solidFill>
              </a:rPr>
              <a:t>1st turn</a:t>
            </a:r>
            <a:endParaRPr lang="en-US" altLang="en-US" sz="1800">
              <a:solidFill>
                <a:schemeClr val="bg2"/>
              </a:solidFill>
            </a:endParaRPr>
          </a:p>
        </p:txBody>
      </p:sp>
      <p:sp>
        <p:nvSpPr>
          <p:cNvPr id="23559" name="Text Box 10">
            <a:extLst>
              <a:ext uri="{FF2B5EF4-FFF2-40B4-BE49-F238E27FC236}">
                <a16:creationId xmlns:a16="http://schemas.microsoft.com/office/drawing/2014/main" id="{9CA1C9AB-CE17-E840-9E4C-3441E8C1C9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8450" y="3240088"/>
            <a:ext cx="1449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bg2"/>
                </a:solidFill>
              </a:rPr>
              <a:t>2nd turn</a:t>
            </a:r>
            <a:endParaRPr lang="en-US" altLang="en-US" sz="1800">
              <a:solidFill>
                <a:schemeClr val="bg2"/>
              </a:solidFill>
            </a:endParaRPr>
          </a:p>
        </p:txBody>
      </p:sp>
      <p:sp>
        <p:nvSpPr>
          <p:cNvPr id="23560" name="Text Box 11">
            <a:extLst>
              <a:ext uri="{FF2B5EF4-FFF2-40B4-BE49-F238E27FC236}">
                <a16:creationId xmlns:a16="http://schemas.microsoft.com/office/drawing/2014/main" id="{C10C1845-4CC8-3342-A48A-F19C7CA9D7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0675" y="4452938"/>
            <a:ext cx="1435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bg2"/>
                </a:solidFill>
              </a:rPr>
              <a:t>3rd turn</a:t>
            </a:r>
            <a:endParaRPr lang="en-US" altLang="en-US" sz="180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Title 1">
            <a:extLst>
              <a:ext uri="{FF2B5EF4-FFF2-40B4-BE49-F238E27FC236}">
                <a16:creationId xmlns:a16="http://schemas.microsoft.com/office/drawing/2014/main" id="{42334213-DFBE-704E-8314-D8648D9192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17488"/>
            <a:ext cx="8229600" cy="690562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Chromaticity Correction </a:t>
            </a:r>
          </a:p>
        </p:txBody>
      </p:sp>
      <p:sp>
        <p:nvSpPr>
          <p:cNvPr id="87042" name="TextBox 5">
            <a:extLst>
              <a:ext uri="{FF2B5EF4-FFF2-40B4-BE49-F238E27FC236}">
                <a16:creationId xmlns:a16="http://schemas.microsoft.com/office/drawing/2014/main" id="{445ECEB1-755A-EE40-88FC-4C08001119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095375"/>
            <a:ext cx="86423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 altLang="en-US" sz="2400"/>
              <a:t>Recall that we define the natural chromaticity as </a:t>
            </a:r>
          </a:p>
        </p:txBody>
      </p:sp>
      <p:pic>
        <p:nvPicPr>
          <p:cNvPr id="87043" name="Picture 4">
            <a:extLst>
              <a:ext uri="{FF2B5EF4-FFF2-40B4-BE49-F238E27FC236}">
                <a16:creationId xmlns:a16="http://schemas.microsoft.com/office/drawing/2014/main" id="{5382BCBB-30A4-4147-92CA-8CF40E7F0C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750" y="1557338"/>
            <a:ext cx="5778500" cy="74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4" name="TextBox 6">
            <a:extLst>
              <a:ext uri="{FF2B5EF4-FFF2-40B4-BE49-F238E27FC236}">
                <a16:creationId xmlns:a16="http://schemas.microsoft.com/office/drawing/2014/main" id="{5EE15D9C-36F8-C246-B93D-4DE0593E41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2298700"/>
            <a:ext cx="86423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 altLang="en-US" sz="2400"/>
              <a:t>And that the trajectory goes as </a:t>
            </a:r>
          </a:p>
        </p:txBody>
      </p:sp>
      <p:pic>
        <p:nvPicPr>
          <p:cNvPr id="87045" name="Picture 2">
            <a:extLst>
              <a:ext uri="{FF2B5EF4-FFF2-40B4-BE49-F238E27FC236}">
                <a16:creationId xmlns:a16="http://schemas.microsoft.com/office/drawing/2014/main" id="{9183476F-AD5A-CD41-9F1F-647352DA6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4238" y="2754313"/>
            <a:ext cx="483552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1B74F6C-DCBB-1A4B-A579-1C7BBBB62717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57160" y="3223229"/>
            <a:ext cx="8640960" cy="867610"/>
          </a:xfrm>
          <a:prstGeom prst="rect">
            <a:avLst/>
          </a:prstGeom>
          <a:blipFill rotWithShape="0">
            <a:blip r:embed="rId4"/>
            <a:stretch>
              <a:fillRect l="-917" t="-4930" b="-16197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  <a:latin typeface="Arial" charset="0"/>
                <a:ea typeface="ＭＳ Ｐゴシック" charset="-128"/>
              </a:rPr>
              <a:t> </a:t>
            </a:r>
          </a:p>
        </p:txBody>
      </p:sp>
      <p:pic>
        <p:nvPicPr>
          <p:cNvPr id="87047" name="Picture 8">
            <a:extLst>
              <a:ext uri="{FF2B5EF4-FFF2-40B4-BE49-F238E27FC236}">
                <a16:creationId xmlns:a16="http://schemas.microsoft.com/office/drawing/2014/main" id="{B61898B9-7E1C-FB41-8E33-1EFF6D88CE9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" y="4164013"/>
            <a:ext cx="8445500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Left Brace 9">
            <a:extLst>
              <a:ext uri="{FF2B5EF4-FFF2-40B4-BE49-F238E27FC236}">
                <a16:creationId xmlns:a16="http://schemas.microsoft.com/office/drawing/2014/main" id="{FAEBCA14-7D4C-7C4B-B816-3E0BC4093FB9}"/>
              </a:ext>
            </a:extLst>
          </p:cNvPr>
          <p:cNvSpPr/>
          <p:nvPr/>
        </p:nvSpPr>
        <p:spPr>
          <a:xfrm rot="16200000">
            <a:off x="5292725" y="3932238"/>
            <a:ext cx="358775" cy="1225550"/>
          </a:xfrm>
          <a:prstGeom prst="leftBrac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11" name="Left Brace 10">
            <a:extLst>
              <a:ext uri="{FF2B5EF4-FFF2-40B4-BE49-F238E27FC236}">
                <a16:creationId xmlns:a16="http://schemas.microsoft.com/office/drawing/2014/main" id="{D6056F43-2D99-E84B-86B3-6FD6D09CA9F0}"/>
              </a:ext>
            </a:extLst>
          </p:cNvPr>
          <p:cNvSpPr/>
          <p:nvPr/>
        </p:nvSpPr>
        <p:spPr>
          <a:xfrm rot="16200000">
            <a:off x="7406481" y="3336132"/>
            <a:ext cx="358775" cy="2417762"/>
          </a:xfrm>
          <a:prstGeom prst="leftBrac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87050" name="TextBox 11">
            <a:extLst>
              <a:ext uri="{FF2B5EF4-FFF2-40B4-BE49-F238E27FC236}">
                <a16:creationId xmlns:a16="http://schemas.microsoft.com/office/drawing/2014/main" id="{76A71D5B-6349-DA4E-BB6C-5B28C713AF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3438" y="4705350"/>
            <a:ext cx="16573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GB" altLang="en-US" sz="1400"/>
              <a:t>Nonlinear</a:t>
            </a:r>
          </a:p>
        </p:txBody>
      </p:sp>
      <p:sp>
        <p:nvSpPr>
          <p:cNvPr id="87051" name="TextBox 12">
            <a:extLst>
              <a:ext uri="{FF2B5EF4-FFF2-40B4-BE49-F238E27FC236}">
                <a16:creationId xmlns:a16="http://schemas.microsoft.com/office/drawing/2014/main" id="{9064EA22-9E2A-0946-A8E7-5BF8912E8C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57988" y="4700588"/>
            <a:ext cx="16557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GB" altLang="en-US" sz="1400"/>
              <a:t>Like quad: K(s)</a:t>
            </a:r>
          </a:p>
        </p:txBody>
      </p:sp>
      <p:sp>
        <p:nvSpPr>
          <p:cNvPr id="87052" name="TextBox 13">
            <a:extLst>
              <a:ext uri="{FF2B5EF4-FFF2-40B4-BE49-F238E27FC236}">
                <a16:creationId xmlns:a16="http://schemas.microsoft.com/office/drawing/2014/main" id="{6A66502C-B181-D446-B82B-23993F63D5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935538"/>
            <a:ext cx="86423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 altLang="en-US" sz="2400"/>
              <a:t>You end up getting a total chromaticity from all sources as</a:t>
            </a:r>
          </a:p>
        </p:txBody>
      </p:sp>
      <p:pic>
        <p:nvPicPr>
          <p:cNvPr id="87053" name="Picture 14">
            <a:extLst>
              <a:ext uri="{FF2B5EF4-FFF2-40B4-BE49-F238E27FC236}">
                <a16:creationId xmlns:a16="http://schemas.microsoft.com/office/drawing/2014/main" id="{6E457C23-85C6-154B-81B0-1E8A8E9E3B9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7763" y="5421313"/>
            <a:ext cx="4308475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54" name="TextBox 15">
            <a:extLst>
              <a:ext uri="{FF2B5EF4-FFF2-40B4-BE49-F238E27FC236}">
                <a16:creationId xmlns:a16="http://schemas.microsoft.com/office/drawing/2014/main" id="{3AAE82C3-932A-4B46-AC50-0F76D3ADB7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6202363"/>
            <a:ext cx="62309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GB" altLang="en-US" sz="1400"/>
              <a:t>Notice that this means strong focusing (large K) requires large sextupoles!</a:t>
            </a:r>
          </a:p>
        </p:txBody>
      </p:sp>
      <p:sp>
        <p:nvSpPr>
          <p:cNvPr id="87055" name="Slide Number Placeholder 16">
            <a:extLst>
              <a:ext uri="{FF2B5EF4-FFF2-40B4-BE49-F238E27FC236}">
                <a16:creationId xmlns:a16="http://schemas.microsoft.com/office/drawing/2014/main" id="{2366CFCD-EE72-3E4C-9395-B275363B8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AF4F97E3-B33E-1C48-9681-ABA3BE79F9BE}" type="slidenum">
              <a:rPr lang="en-GB" altLang="en-US" smtClean="0">
                <a:latin typeface="Garamond" panose="02020404030301010803" pitchFamily="18" charset="0"/>
              </a:rPr>
              <a:pPr/>
              <a:t>40</a:t>
            </a:fld>
            <a:endParaRPr lang="en-GB" altLang="en-US">
              <a:latin typeface="Garamond" panose="02020404030301010803" pitchFamily="18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Title 1">
            <a:extLst>
              <a:ext uri="{FF2B5EF4-FFF2-40B4-BE49-F238E27FC236}">
                <a16:creationId xmlns:a16="http://schemas.microsoft.com/office/drawing/2014/main" id="{D5BFEAC7-C1B2-6940-8D06-E4BCD9C41D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17488"/>
            <a:ext cx="8229600" cy="690562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Chromaticity Correction</a:t>
            </a:r>
          </a:p>
        </p:txBody>
      </p:sp>
      <p:pic>
        <p:nvPicPr>
          <p:cNvPr id="89090" name="Picture 2">
            <a:extLst>
              <a:ext uri="{FF2B5EF4-FFF2-40B4-BE49-F238E27FC236}">
                <a16:creationId xmlns:a16="http://schemas.microsoft.com/office/drawing/2014/main" id="{B7AC3214-DBF3-2B46-825A-90241F458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" y="981075"/>
            <a:ext cx="8743950" cy="435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091" name="TextBox 6">
            <a:extLst>
              <a:ext uri="{FF2B5EF4-FFF2-40B4-BE49-F238E27FC236}">
                <a16:creationId xmlns:a16="http://schemas.microsoft.com/office/drawing/2014/main" id="{000DEC1C-6D33-DC47-8ABF-ABA6DDCE49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5043488"/>
            <a:ext cx="864235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r>
              <a:rPr lang="en-GB" altLang="en-US" dirty="0"/>
              <a:t>Since dispersion describes how momentum changes radial position of particles, </a:t>
            </a:r>
            <a:r>
              <a:rPr lang="en-GB" altLang="en-US" dirty="0" err="1"/>
              <a:t>sextupoles</a:t>
            </a:r>
            <a:r>
              <a:rPr lang="en-GB" altLang="en-US" dirty="0"/>
              <a:t> alter focusing field seen by particles as a function of momentum.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GB" altLang="en-US" dirty="0" err="1"/>
              <a:t>Sextupole</a:t>
            </a:r>
            <a:r>
              <a:rPr lang="en-GB" altLang="en-US" dirty="0"/>
              <a:t> field acts to increase quadrupole magnetic field for particles that have positive displacement &amp; decrease field for particles with negative displacements.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n-GB" altLang="en-US" sz="2400" dirty="0"/>
          </a:p>
        </p:txBody>
      </p:sp>
      <p:sp>
        <p:nvSpPr>
          <p:cNvPr id="89092" name="Slide Number Placeholder 4">
            <a:extLst>
              <a:ext uri="{FF2B5EF4-FFF2-40B4-BE49-F238E27FC236}">
                <a16:creationId xmlns:a16="http://schemas.microsoft.com/office/drawing/2014/main" id="{DC7D7511-8CCF-F94A-8150-BF719A400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C8D256A-97EF-3746-8B18-9BBAFD72964E}" type="slidenum">
              <a:rPr lang="en-GB" altLang="en-US" smtClean="0">
                <a:latin typeface="Garamond" panose="02020404030301010803" pitchFamily="18" charset="0"/>
              </a:rPr>
              <a:pPr/>
              <a:t>41</a:t>
            </a:fld>
            <a:endParaRPr lang="en-GB" altLang="en-US">
              <a:latin typeface="Garamond" panose="02020404030301010803" pitchFamily="18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Rectangle 2">
            <a:extLst>
              <a:ext uri="{FF2B5EF4-FFF2-40B4-BE49-F238E27FC236}">
                <a16:creationId xmlns:a16="http://schemas.microsoft.com/office/drawing/2014/main" id="{6A155804-A69B-8746-957C-90F28BB3060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4025" y="128588"/>
            <a:ext cx="7993063" cy="7477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>
                <a:solidFill>
                  <a:schemeClr val="tx2">
                    <a:satMod val="130000"/>
                  </a:schemeClr>
                </a:solidFill>
                <a:ea typeface="+mj-ea"/>
                <a:cs typeface="+mj-cs"/>
              </a:rPr>
              <a:t>Sextupoles</a:t>
            </a:r>
            <a:r>
              <a:rPr lang="en-US" dirty="0">
                <a:solidFill>
                  <a:schemeClr val="tx2">
                    <a:satMod val="130000"/>
                  </a:schemeClr>
                </a:solidFill>
                <a:ea typeface="+mj-ea"/>
                <a:cs typeface="+mj-cs"/>
              </a:rPr>
              <a:t> &amp; Chromaticity</a:t>
            </a:r>
          </a:p>
        </p:txBody>
      </p:sp>
      <p:sp>
        <p:nvSpPr>
          <p:cNvPr id="90114" name="Rectangle 3">
            <a:extLst>
              <a:ext uri="{FF2B5EF4-FFF2-40B4-BE49-F238E27FC236}">
                <a16:creationId xmlns:a16="http://schemas.microsoft.com/office/drawing/2014/main" id="{366E59DE-0822-B345-A1AD-418C061067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0088" y="4457700"/>
            <a:ext cx="1587" cy="15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90115" name="Rectangle 15">
            <a:extLst>
              <a:ext uri="{FF2B5EF4-FFF2-40B4-BE49-F238E27FC236}">
                <a16:creationId xmlns:a16="http://schemas.microsoft.com/office/drawing/2014/main" id="{557F5253-C8BB-C246-AAC1-2B3605AE62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1181100"/>
            <a:ext cx="7920038" cy="464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r>
              <a:rPr lang="en-US" altLang="en-US" sz="2000"/>
              <a:t>There are two chromaticities </a:t>
            </a:r>
            <a:r>
              <a:rPr lang="el-GR" altLang="en-US" sz="2000" b="1">
                <a:solidFill>
                  <a:schemeClr val="bg2"/>
                </a:solidFill>
              </a:rPr>
              <a:t>ξ</a:t>
            </a:r>
            <a:r>
              <a:rPr lang="en-US" altLang="en-US" sz="1800" b="1" baseline="-25000">
                <a:solidFill>
                  <a:schemeClr val="bg2"/>
                </a:solidFill>
              </a:rPr>
              <a:t>h</a:t>
            </a:r>
            <a:r>
              <a:rPr lang="en-US" altLang="en-US" sz="1800" b="1">
                <a:solidFill>
                  <a:schemeClr val="bg2"/>
                </a:solidFill>
              </a:rPr>
              <a:t>, </a:t>
            </a:r>
            <a:r>
              <a:rPr lang="el-GR" altLang="en-US" sz="2000" b="1">
                <a:solidFill>
                  <a:schemeClr val="bg2"/>
                </a:solidFill>
              </a:rPr>
              <a:t>ξ</a:t>
            </a:r>
            <a:r>
              <a:rPr lang="en-US" altLang="en-US" sz="1800" b="1" baseline="-25000">
                <a:solidFill>
                  <a:schemeClr val="bg2"/>
                </a:solidFill>
              </a:rPr>
              <a:t>v</a:t>
            </a:r>
          </a:p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endParaRPr lang="en-US" altLang="en-US" sz="2000" baseline="-25000"/>
          </a:p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r>
              <a:rPr lang="en-US" altLang="en-US" sz="2000"/>
              <a:t>However, the effect of a sextupole depends on </a:t>
            </a:r>
            <a:r>
              <a:rPr lang="el-GR" altLang="en-US" sz="1800" i="1"/>
              <a:t>β</a:t>
            </a:r>
            <a:r>
              <a:rPr lang="en-US" altLang="en-US" sz="2000"/>
              <a:t>(s) and this varies around the machine.</a:t>
            </a:r>
          </a:p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endParaRPr lang="en-US" altLang="en-US" sz="2000"/>
          </a:p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r>
              <a:rPr lang="en-US" altLang="en-US" sz="2000"/>
              <a:t>Two types of sextupoles are used to correct the chromaticity.</a:t>
            </a:r>
          </a:p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endParaRPr lang="en-US" altLang="en-US" sz="2000"/>
          </a:p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r>
              <a:rPr lang="en-US" altLang="en-US" sz="2000"/>
              <a:t>One (SF) is placed near QF quadrupoles where </a:t>
            </a:r>
            <a:r>
              <a:rPr lang="el-GR" altLang="en-US" sz="1800" i="1"/>
              <a:t>β</a:t>
            </a:r>
            <a:r>
              <a:rPr lang="en-US" altLang="en-US" sz="2000" baseline="-25000"/>
              <a:t>h</a:t>
            </a:r>
            <a:r>
              <a:rPr lang="en-US" altLang="en-US" sz="2000"/>
              <a:t> is large and </a:t>
            </a:r>
            <a:r>
              <a:rPr lang="el-GR" altLang="en-US" sz="1800" i="1"/>
              <a:t>β</a:t>
            </a:r>
            <a:r>
              <a:rPr lang="en-US" altLang="en-US" sz="2000" baseline="-25000"/>
              <a:t>v</a:t>
            </a:r>
            <a:r>
              <a:rPr lang="en-US" altLang="en-US" sz="2000"/>
              <a:t> is small, this will have a large effect on </a:t>
            </a:r>
            <a:r>
              <a:rPr lang="el-GR" altLang="en-US" sz="2000"/>
              <a:t>ξ</a:t>
            </a:r>
            <a:r>
              <a:rPr lang="en-US" altLang="en-US" sz="2000" baseline="-25000"/>
              <a:t>h</a:t>
            </a:r>
          </a:p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endParaRPr lang="en-US" altLang="en-US" sz="2000" baseline="-25000"/>
          </a:p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r>
              <a:rPr lang="en-US" altLang="en-US" sz="2000"/>
              <a:t>Another (SD) placed near QD quadrupoles, where </a:t>
            </a:r>
            <a:r>
              <a:rPr lang="el-GR" altLang="en-US" sz="1800" i="1"/>
              <a:t>β</a:t>
            </a:r>
            <a:r>
              <a:rPr lang="en-US" altLang="en-US" sz="2000" baseline="-25000"/>
              <a:t>v</a:t>
            </a:r>
            <a:r>
              <a:rPr lang="en-US" altLang="en-US" sz="2000"/>
              <a:t> is large and </a:t>
            </a:r>
            <a:r>
              <a:rPr lang="el-GR" altLang="en-US" sz="1800" i="1"/>
              <a:t>β</a:t>
            </a:r>
            <a:r>
              <a:rPr lang="en-US" altLang="en-US" sz="2000" baseline="-25000"/>
              <a:t>h</a:t>
            </a:r>
            <a:r>
              <a:rPr lang="en-US" altLang="en-US" sz="2000"/>
              <a:t> is small, will correct </a:t>
            </a:r>
            <a:r>
              <a:rPr lang="el-GR" altLang="en-US" sz="2000"/>
              <a:t>ξ</a:t>
            </a:r>
            <a:r>
              <a:rPr lang="en-US" altLang="en-US" sz="2000" baseline="-25000"/>
              <a:t>v</a:t>
            </a:r>
          </a:p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endParaRPr lang="en-US" altLang="en-US" sz="2000"/>
          </a:p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r>
              <a:rPr lang="en-US" altLang="en-US" sz="2000"/>
              <a:t>Sextupoles should be placed where D(s) is large, in order to increase their effect, since </a:t>
            </a:r>
            <a:r>
              <a:rPr lang="el-GR" altLang="en-US" sz="2000"/>
              <a:t>Δ</a:t>
            </a:r>
            <a:r>
              <a:rPr lang="en-US" altLang="en-US" sz="2000"/>
              <a:t>k is proportional to D(s).</a:t>
            </a:r>
          </a:p>
        </p:txBody>
      </p:sp>
      <p:sp>
        <p:nvSpPr>
          <p:cNvPr id="90116" name="Slide Number Placeholder 7">
            <a:extLst>
              <a:ext uri="{FF2B5EF4-FFF2-40B4-BE49-F238E27FC236}">
                <a16:creationId xmlns:a16="http://schemas.microsoft.com/office/drawing/2014/main" id="{C10E5F46-E019-144D-9274-FED27F45B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57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fld id="{E58A95C2-A980-C243-A31F-C2C4CEA2F8CA}" type="slidenum">
              <a:rPr lang="en-US" altLang="en-US" sz="1200" smtClean="0">
                <a:latin typeface="Garamond" panose="02020404030301010803" pitchFamily="18" charset="0"/>
              </a:rPr>
              <a:pPr algn="l">
                <a:spcBef>
                  <a:spcPct val="0"/>
                </a:spcBef>
                <a:buClrTx/>
                <a:buSzTx/>
                <a:buFontTx/>
                <a:buNone/>
              </a:pPr>
              <a:t>42</a:t>
            </a:fld>
            <a:endParaRPr lang="en-US" altLang="en-US" sz="1200"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Title 1">
            <a:extLst>
              <a:ext uri="{FF2B5EF4-FFF2-40B4-BE49-F238E27FC236}">
                <a16:creationId xmlns:a16="http://schemas.microsoft.com/office/drawing/2014/main" id="{B7D6C859-107C-EE44-8978-851512ACE2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Bibliography</a:t>
            </a:r>
          </a:p>
        </p:txBody>
      </p:sp>
      <p:sp>
        <p:nvSpPr>
          <p:cNvPr id="92162" name="Content Placeholder 2">
            <a:extLst>
              <a:ext uri="{FF2B5EF4-FFF2-40B4-BE49-F238E27FC236}">
                <a16:creationId xmlns:a16="http://schemas.microsoft.com/office/drawing/2014/main" id="{D079CDE3-17D0-304F-8756-6F9552F4899D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M. H. Blewett, </a:t>
            </a:r>
            <a:r>
              <a:rPr lang="en-US" altLang="en-US" i="1">
                <a:ea typeface="ＭＳ Ｐゴシック" panose="020B0600070205080204" pitchFamily="34" charset="-128"/>
              </a:rPr>
              <a:t>Theoretical Aspects of the Behaviour of Beams in Accelerators and Storage Rings </a:t>
            </a:r>
            <a:r>
              <a:rPr lang="en-US" altLang="en-US">
                <a:ea typeface="ＭＳ Ｐゴシック" panose="020B0600070205080204" pitchFamily="34" charset="-128"/>
              </a:rPr>
              <a:t>(CERN Yellow Report, 1977)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S. Y. Lee </a:t>
            </a:r>
            <a:r>
              <a:rPr lang="mr-IN" altLang="en-US">
                <a:ea typeface="ＭＳ Ｐゴシック" panose="020B0600070205080204" pitchFamily="34" charset="-128"/>
              </a:rPr>
              <a:t>–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 i="1">
                <a:ea typeface="ＭＳ Ｐゴシック" panose="020B0600070205080204" pitchFamily="34" charset="-128"/>
              </a:rPr>
              <a:t>Accelerator Physics </a:t>
            </a:r>
            <a:r>
              <a:rPr lang="en-US" altLang="en-US">
                <a:ea typeface="ＭＳ Ｐゴシック" panose="020B0600070205080204" pitchFamily="34" charset="-128"/>
              </a:rPr>
              <a:t>(World Scientific, 2011)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H. Wiedemann </a:t>
            </a:r>
            <a:r>
              <a:rPr lang="mr-IN" altLang="en-US">
                <a:ea typeface="ＭＳ Ｐゴシック" panose="020B0600070205080204" pitchFamily="34" charset="-128"/>
              </a:rPr>
              <a:t>–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 i="1">
                <a:ea typeface="ＭＳ Ｐゴシック" panose="020B0600070205080204" pitchFamily="34" charset="-128"/>
              </a:rPr>
              <a:t>Particle Accelerator Physics </a:t>
            </a:r>
            <a:r>
              <a:rPr lang="en-US" altLang="en-US">
                <a:ea typeface="ＭＳ Ｐゴシック" panose="020B0600070205080204" pitchFamily="34" charset="-128"/>
              </a:rPr>
              <a:t>(Springer-Verlag, 2007)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E. Wilson </a:t>
            </a:r>
            <a:r>
              <a:rPr lang="mr-IN" altLang="en-US">
                <a:ea typeface="ＭＳ Ｐゴシック" panose="020B0600070205080204" pitchFamily="34" charset="-128"/>
              </a:rPr>
              <a:t>–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 i="1">
                <a:ea typeface="ＭＳ Ｐゴシック" panose="020B0600070205080204" pitchFamily="34" charset="-128"/>
              </a:rPr>
              <a:t>An Introduction to Particle Accelerators </a:t>
            </a:r>
            <a:r>
              <a:rPr lang="en-US" altLang="en-US">
                <a:ea typeface="ＭＳ Ｐゴシック" panose="020B0600070205080204" pitchFamily="34" charset="-128"/>
              </a:rPr>
              <a:t>(Oxford University Press, 2001)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Number Placeholder 5">
            <a:extLst>
              <a:ext uri="{FF2B5EF4-FFF2-40B4-BE49-F238E27FC236}">
                <a16:creationId xmlns:a16="http://schemas.microsoft.com/office/drawing/2014/main" id="{124736AB-93EF-6444-A60E-DDAB44803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57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fld id="{F19D7B1D-725E-5D4F-B599-0FA59CFEA7AA}" type="slidenum">
              <a:rPr lang="en-US" altLang="en-US" sz="1200" smtClean="0">
                <a:latin typeface="Garamond" panose="02020404030301010803" pitchFamily="18" charset="0"/>
              </a:rPr>
              <a:pPr algn="l"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US" altLang="en-US" sz="1200">
              <a:latin typeface="Garamond" panose="02020404030301010803" pitchFamily="18" charset="0"/>
            </a:endParaRPr>
          </a:p>
        </p:txBody>
      </p:sp>
      <p:pic>
        <p:nvPicPr>
          <p:cNvPr id="25602" name="Picture 9" descr="Graphic13">
            <a:extLst>
              <a:ext uri="{FF2B5EF4-FFF2-40B4-BE49-F238E27FC236}">
                <a16:creationId xmlns:a16="http://schemas.microsoft.com/office/drawing/2014/main" id="{F349D84D-8892-2C4C-B3EB-6A0E51176C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4800" y="2262188"/>
            <a:ext cx="4073525" cy="361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Rectangle 2">
            <a:extLst>
              <a:ext uri="{FF2B5EF4-FFF2-40B4-BE49-F238E27FC236}">
                <a16:creationId xmlns:a16="http://schemas.microsoft.com/office/drawing/2014/main" id="{BA9509F9-4701-B24A-896F-6AE52D5625F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73075" y="252413"/>
            <a:ext cx="8137525" cy="7477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  <a:ea typeface="+mj-ea"/>
                <a:cs typeface="+mj-cs"/>
              </a:rPr>
              <a:t>Q = 3.333 in </a:t>
            </a:r>
            <a:r>
              <a:rPr lang="en-US" dirty="0" err="1">
                <a:solidFill>
                  <a:schemeClr val="tx2">
                    <a:satMod val="130000"/>
                  </a:schemeClr>
                </a:solidFill>
                <a:ea typeface="+mj-ea"/>
                <a:cs typeface="+mj-cs"/>
              </a:rPr>
              <a:t>Normalised</a:t>
            </a:r>
            <a:r>
              <a:rPr lang="en-US" dirty="0">
                <a:solidFill>
                  <a:schemeClr val="tx2">
                    <a:satMod val="130000"/>
                  </a:schemeClr>
                </a:solidFill>
                <a:ea typeface="+mj-ea"/>
                <a:cs typeface="+mj-cs"/>
              </a:rPr>
              <a:t> Phase Space</a:t>
            </a:r>
          </a:p>
        </p:txBody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D8DE44BB-BDB9-934D-AFF8-D3FC331A09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0088" y="4457700"/>
            <a:ext cx="1587" cy="15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25605" name="Text Box 6">
            <a:extLst>
              <a:ext uri="{FF2B5EF4-FFF2-40B4-BE49-F238E27FC236}">
                <a16:creationId xmlns:a16="http://schemas.microsoft.com/office/drawing/2014/main" id="{7FAC9A76-1107-564B-829F-3DD2F87861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8713" y="4868863"/>
            <a:ext cx="14001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bg2"/>
                </a:solidFill>
              </a:rPr>
              <a:t>1st turn</a:t>
            </a:r>
            <a:endParaRPr lang="en-US" altLang="en-US" sz="1800">
              <a:solidFill>
                <a:schemeClr val="bg2"/>
              </a:solidFill>
            </a:endParaRPr>
          </a:p>
        </p:txBody>
      </p:sp>
      <p:sp>
        <p:nvSpPr>
          <p:cNvPr id="25606" name="Text Box 7">
            <a:extLst>
              <a:ext uri="{FF2B5EF4-FFF2-40B4-BE49-F238E27FC236}">
                <a16:creationId xmlns:a16="http://schemas.microsoft.com/office/drawing/2014/main" id="{36AB41C6-FF53-FB48-8509-259D16007C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6175" y="2795588"/>
            <a:ext cx="1449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bg2"/>
                </a:solidFill>
              </a:rPr>
              <a:t>2nd turn</a:t>
            </a:r>
            <a:endParaRPr lang="en-US" altLang="en-US" sz="1800">
              <a:solidFill>
                <a:schemeClr val="bg2"/>
              </a:solidFill>
            </a:endParaRPr>
          </a:p>
        </p:txBody>
      </p:sp>
      <p:sp>
        <p:nvSpPr>
          <p:cNvPr id="25607" name="Text Box 8">
            <a:extLst>
              <a:ext uri="{FF2B5EF4-FFF2-40B4-BE49-F238E27FC236}">
                <a16:creationId xmlns:a16="http://schemas.microsoft.com/office/drawing/2014/main" id="{ABC14029-20DE-A141-98C3-79F2E0B016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9813" y="3411538"/>
            <a:ext cx="1435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bg2"/>
                </a:solidFill>
              </a:rPr>
              <a:t>3rd turn</a:t>
            </a:r>
            <a:endParaRPr lang="en-US" altLang="en-US" sz="1800">
              <a:solidFill>
                <a:schemeClr val="bg2"/>
              </a:solidFill>
            </a:endParaRPr>
          </a:p>
        </p:txBody>
      </p:sp>
      <p:sp>
        <p:nvSpPr>
          <p:cNvPr id="25608" name="Rectangle 10">
            <a:extLst>
              <a:ext uri="{FF2B5EF4-FFF2-40B4-BE49-F238E27FC236}">
                <a16:creationId xmlns:a16="http://schemas.microsoft.com/office/drawing/2014/main" id="{571CD7DA-A212-964D-8691-34C2D192CE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0113" y="1719263"/>
            <a:ext cx="7837487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ü"/>
            </a:pPr>
            <a:r>
              <a:rPr lang="en-US" altLang="en-US" sz="2000"/>
              <a:t>Third order resonance on a normalised phase space plot</a:t>
            </a:r>
          </a:p>
        </p:txBody>
      </p:sp>
      <p:sp>
        <p:nvSpPr>
          <p:cNvPr id="25609" name="AutoShape 11">
            <a:extLst>
              <a:ext uri="{FF2B5EF4-FFF2-40B4-BE49-F238E27FC236}">
                <a16:creationId xmlns:a16="http://schemas.microsoft.com/office/drawing/2014/main" id="{079D2189-F68A-E14D-ACD3-04340259532A}"/>
              </a:ext>
            </a:extLst>
          </p:cNvPr>
          <p:cNvSpPr>
            <a:spLocks/>
          </p:cNvSpPr>
          <p:nvPr/>
        </p:nvSpPr>
        <p:spPr bwMode="auto">
          <a:xfrm>
            <a:off x="6480175" y="4927600"/>
            <a:ext cx="1685925" cy="400050"/>
          </a:xfrm>
          <a:prstGeom prst="borderCallout2">
            <a:avLst>
              <a:gd name="adj1" fmla="val 28569"/>
              <a:gd name="adj2" fmla="val -4519"/>
              <a:gd name="adj3" fmla="val 28569"/>
              <a:gd name="adj4" fmla="val -32579"/>
              <a:gd name="adj5" fmla="val -189287"/>
              <a:gd name="adj6" fmla="val -88231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2</a:t>
            </a:r>
            <a:r>
              <a:rPr lang="el-GR" altLang="en-US" sz="2000"/>
              <a:t>π</a:t>
            </a:r>
            <a:r>
              <a:rPr lang="en-US" altLang="en-US" sz="2000"/>
              <a:t>q = 2</a:t>
            </a:r>
            <a:r>
              <a:rPr lang="el-GR" altLang="en-US" sz="2000"/>
              <a:t>π</a:t>
            </a:r>
            <a:r>
              <a:rPr lang="en-US" altLang="en-US" sz="2000"/>
              <a:t>/3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>
            <a:extLst>
              <a:ext uri="{FF2B5EF4-FFF2-40B4-BE49-F238E27FC236}">
                <a16:creationId xmlns:a16="http://schemas.microsoft.com/office/drawing/2014/main" id="{2AEDC713-E0CB-3A47-ACFD-672DCD3CF5D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17488"/>
            <a:ext cx="8229600" cy="690562"/>
          </a:xfrm>
        </p:spPr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Resonant Conditions: A bit more detail</a:t>
            </a:r>
          </a:p>
        </p:txBody>
      </p:sp>
      <p:sp>
        <p:nvSpPr>
          <p:cNvPr id="27650" name="TextBox 7">
            <a:extLst>
              <a:ext uri="{FF2B5EF4-FFF2-40B4-BE49-F238E27FC236}">
                <a16:creationId xmlns:a16="http://schemas.microsoft.com/office/drawing/2014/main" id="{44319279-DFF7-474D-853F-F6670BF1DA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184275"/>
            <a:ext cx="8642350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 altLang="en-US" sz="2400"/>
              <a:t>Synchrotron is periodic focusing system, often made up of smaller periodic regions.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altLang="en-US" sz="2400"/>
              <a:t>Can write down a periodic one-turn matrix as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altLang="en-US" sz="2400"/>
          </a:p>
          <a:p>
            <a:pPr>
              <a:buFont typeface="Arial" panose="020B0604020202020204" pitchFamily="34" charset="0"/>
              <a:buChar char="•"/>
            </a:pPr>
            <a:endParaRPr lang="en-GB" altLang="en-US" sz="2400"/>
          </a:p>
          <a:p>
            <a:pPr>
              <a:buFont typeface="Arial" panose="020B0604020202020204" pitchFamily="34" charset="0"/>
              <a:buChar char="•"/>
            </a:pPr>
            <a:endParaRPr lang="en-GB" altLang="en-US" sz="2400"/>
          </a:p>
          <a:p>
            <a:pPr>
              <a:buFont typeface="Arial" panose="020B0604020202020204" pitchFamily="34" charset="0"/>
              <a:buChar char="•"/>
            </a:pPr>
            <a:r>
              <a:rPr lang="en-GB" altLang="en-US" sz="2400"/>
              <a:t>Tune is defined as the total betatron phase advance in one revolution around the ring, divided by 2</a:t>
            </a:r>
            <a:r>
              <a:rPr lang="el-GR" altLang="en-US" sz="2400"/>
              <a:t>π</a:t>
            </a:r>
            <a:endParaRPr lang="en-GB" altLang="en-US" sz="2400"/>
          </a:p>
        </p:txBody>
      </p:sp>
      <p:pic>
        <p:nvPicPr>
          <p:cNvPr id="27651" name="Picture 6">
            <a:extLst>
              <a:ext uri="{FF2B5EF4-FFF2-40B4-BE49-F238E27FC236}">
                <a16:creationId xmlns:a16="http://schemas.microsoft.com/office/drawing/2014/main" id="{7E735F6E-9A61-774A-A805-09D94ED727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482850"/>
            <a:ext cx="8305800" cy="86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Picture 8">
            <a:extLst>
              <a:ext uri="{FF2B5EF4-FFF2-40B4-BE49-F238E27FC236}">
                <a16:creationId xmlns:a16="http://schemas.microsoft.com/office/drawing/2014/main" id="{FF1F36D5-49E7-5E46-A1A1-C0FF0B75E0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650" y="4330700"/>
            <a:ext cx="4159250" cy="83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9">
            <a:extLst>
              <a:ext uri="{FF2B5EF4-FFF2-40B4-BE49-F238E27FC236}">
                <a16:creationId xmlns:a16="http://schemas.microsoft.com/office/drawing/2014/main" id="{3B60813B-8328-414F-862E-1A3997874A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295775"/>
            <a:ext cx="3273425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4" name="Slide Number Placeholder 10">
            <a:extLst>
              <a:ext uri="{FF2B5EF4-FFF2-40B4-BE49-F238E27FC236}">
                <a16:creationId xmlns:a16="http://schemas.microsoft.com/office/drawing/2014/main" id="{B296E216-AC12-F140-8B4F-359FA987B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FB20C73-4AA2-D74A-9A27-A67124C8AF29}" type="slidenum">
              <a:rPr lang="en-GB" altLang="en-US" smtClean="0">
                <a:latin typeface="Garamond" panose="02020404030301010803" pitchFamily="18" charset="0"/>
              </a:rPr>
              <a:pPr/>
              <a:t>6</a:t>
            </a:fld>
            <a:endParaRPr lang="en-GB" altLang="en-US">
              <a:latin typeface="Garamond" panose="02020404030301010803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>
            <a:extLst>
              <a:ext uri="{FF2B5EF4-FFF2-40B4-BE49-F238E27FC236}">
                <a16:creationId xmlns:a16="http://schemas.microsoft.com/office/drawing/2014/main" id="{095F70C7-8D3E-0C45-969C-45D3825D23D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17488"/>
            <a:ext cx="8229600" cy="690562"/>
          </a:xfrm>
        </p:spPr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Resonant Conditions: A bit more detail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ADF7CA-8DF7-934B-84CE-E0A27C9E5B6A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51519" y="1174136"/>
            <a:ext cx="8640960" cy="3844001"/>
          </a:xfrm>
          <a:prstGeom prst="rect">
            <a:avLst/>
          </a:prstGeom>
          <a:blipFill rotWithShape="0">
            <a:blip r:embed="rId2"/>
            <a:stretch>
              <a:fillRect l="-917" t="-1111" r="-212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  <a:latin typeface="Arial" charset="0"/>
                <a:ea typeface="ＭＳ Ｐゴシック" charset="-128"/>
              </a:rPr>
              <a:t> 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0D8623-00A6-A64D-BF3C-87B1E5763930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259631" y="4483334"/>
            <a:ext cx="6624735" cy="430887"/>
          </a:xfrm>
          <a:prstGeom prst="rect">
            <a:avLst/>
          </a:prstGeom>
          <a:blipFill rotWithShape="0">
            <a:blip r:embed="rId3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  <a:latin typeface="Arial" charset="0"/>
                <a:ea typeface="ＭＳ Ｐゴシック" charset="-128"/>
              </a:rPr>
              <a:t> </a:t>
            </a:r>
          </a:p>
        </p:txBody>
      </p:sp>
      <p:sp>
        <p:nvSpPr>
          <p:cNvPr id="28676" name="Slide Number Placeholder 4">
            <a:extLst>
              <a:ext uri="{FF2B5EF4-FFF2-40B4-BE49-F238E27FC236}">
                <a16:creationId xmlns:a16="http://schemas.microsoft.com/office/drawing/2014/main" id="{84E05A98-C559-FF45-9442-820EA9A0C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4FE9498-4326-E943-B742-E8DBB0207581}" type="slidenum">
              <a:rPr lang="en-GB" altLang="en-US" smtClean="0">
                <a:latin typeface="Garamond" panose="02020404030301010803" pitchFamily="18" charset="0"/>
              </a:rPr>
              <a:pPr/>
              <a:t>7</a:t>
            </a:fld>
            <a:endParaRPr lang="en-GB" altLang="en-US">
              <a:latin typeface="Garamond" panose="02020404030301010803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Number Placeholder 5">
            <a:extLst>
              <a:ext uri="{FF2B5EF4-FFF2-40B4-BE49-F238E27FC236}">
                <a16:creationId xmlns:a16="http://schemas.microsoft.com/office/drawing/2014/main" id="{C953E106-735F-7848-8CAF-1189207F6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57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fld id="{56F1960E-CFAC-7B49-9C17-1223761A3195}" type="slidenum">
              <a:rPr lang="en-US" altLang="en-US" sz="1200" smtClean="0">
                <a:latin typeface="Garamond" panose="02020404030301010803" pitchFamily="18" charset="0"/>
              </a:rPr>
              <a:pPr algn="l"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n-US" altLang="en-US" sz="1200">
              <a:latin typeface="Garamond" panose="02020404030301010803" pitchFamily="18" charset="0"/>
            </a:endParaRPr>
          </a:p>
        </p:txBody>
      </p:sp>
      <p:sp>
        <p:nvSpPr>
          <p:cNvPr id="30725" name="Rectangle 2">
            <a:extLst>
              <a:ext uri="{FF2B5EF4-FFF2-40B4-BE49-F238E27FC236}">
                <a16:creationId xmlns:a16="http://schemas.microsoft.com/office/drawing/2014/main" id="{98CCC07F-2FF4-3D46-9E27-30CD9CE8EBC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993063" cy="7477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  <a:ea typeface="+mj-ea"/>
                <a:cs typeface="+mj-cs"/>
              </a:rPr>
              <a:t>Resonance &amp; Resonant Conditions</a:t>
            </a:r>
            <a:endParaRPr lang="en-US" sz="2600" dirty="0">
              <a:solidFill>
                <a:schemeClr val="tx2">
                  <a:satMod val="13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3B9BE7FB-E151-CE42-8EE0-DC97377939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7738" y="1281113"/>
            <a:ext cx="8031162" cy="477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25000"/>
              </a:lnSpc>
              <a:buClrTx/>
              <a:buSzTx/>
              <a:buFont typeface="Wingdings" pitchFamily="2" charset="2"/>
              <a:buChar char="§"/>
            </a:pPr>
            <a:r>
              <a:rPr lang="en-GB" altLang="en-US" sz="1800"/>
              <a:t>Resonance can be excited through various imperfections in the beamline.</a:t>
            </a:r>
            <a:endParaRPr lang="en-US" altLang="en-US" sz="1800"/>
          </a:p>
          <a:p>
            <a:pPr lvl="1" eaLnBrk="1" hangingPunct="1">
              <a:lnSpc>
                <a:spcPct val="125000"/>
              </a:lnSpc>
              <a:buClrTx/>
              <a:buSzPct val="80000"/>
              <a:buFont typeface="Wingdings" pitchFamily="2" charset="2"/>
              <a:buChar char="§"/>
            </a:pPr>
            <a:r>
              <a:rPr lang="en-US" altLang="en-US" sz="2000"/>
              <a:t>The magnets themselves.</a:t>
            </a:r>
          </a:p>
          <a:p>
            <a:pPr lvl="1" eaLnBrk="1" hangingPunct="1">
              <a:lnSpc>
                <a:spcPct val="125000"/>
              </a:lnSpc>
              <a:buClrTx/>
              <a:buSzPct val="80000"/>
              <a:buFont typeface="Wingdings" pitchFamily="2" charset="2"/>
              <a:buChar char="§"/>
            </a:pPr>
            <a:r>
              <a:rPr lang="en-US" altLang="en-US" sz="2000"/>
              <a:t>Unwanted higher-order field components in magnets.</a:t>
            </a:r>
          </a:p>
          <a:p>
            <a:pPr lvl="1" eaLnBrk="1" hangingPunct="1">
              <a:lnSpc>
                <a:spcPct val="125000"/>
              </a:lnSpc>
              <a:buClrTx/>
              <a:buSzPct val="80000"/>
              <a:buFont typeface="Wingdings" pitchFamily="2" charset="2"/>
              <a:buChar char="§"/>
            </a:pPr>
            <a:r>
              <a:rPr lang="en-US" altLang="en-US" sz="2000"/>
              <a:t>Tilted magnets.</a:t>
            </a:r>
          </a:p>
          <a:p>
            <a:pPr lvl="1" eaLnBrk="1" hangingPunct="1">
              <a:lnSpc>
                <a:spcPct val="125000"/>
              </a:lnSpc>
              <a:buClrTx/>
              <a:buSzPct val="80000"/>
              <a:buFont typeface="Wingdings" pitchFamily="2" charset="2"/>
              <a:buChar char="§"/>
            </a:pPr>
            <a:r>
              <a:rPr lang="en-US" altLang="en-US" sz="2000"/>
              <a:t>Experiment solenoids (LHC experiments).</a:t>
            </a:r>
          </a:p>
          <a:p>
            <a:pPr lvl="1" eaLnBrk="1" hangingPunct="1">
              <a:lnSpc>
                <a:spcPct val="125000"/>
              </a:lnSpc>
              <a:buClrTx/>
              <a:buSzPct val="80000"/>
              <a:buFont typeface="Wingdings" pitchFamily="2" charset="2"/>
              <a:buChar char="ü"/>
            </a:pPr>
            <a:endParaRPr lang="en-US" altLang="en-US" sz="2000"/>
          </a:p>
          <a:p>
            <a:pPr eaLnBrk="1" hangingPunct="1">
              <a:lnSpc>
                <a:spcPct val="125000"/>
              </a:lnSpc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1800"/>
              <a:t>Aim is to reduce and compensate these effects as much as possible and then find some point in the tune diagramme where the beam is stable.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Number Placeholder 5">
            <a:extLst>
              <a:ext uri="{FF2B5EF4-FFF2-40B4-BE49-F238E27FC236}">
                <a16:creationId xmlns:a16="http://schemas.microsoft.com/office/drawing/2014/main" id="{FA6AB78F-CDDB-124C-9A22-7E7AA301E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57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fld id="{A55A6C4E-1827-D54E-91ED-D0E8B6DAFE36}" type="slidenum">
              <a:rPr lang="en-US" altLang="en-US" sz="1200" smtClean="0">
                <a:latin typeface="Garamond" panose="02020404030301010803" pitchFamily="18" charset="0"/>
              </a:rPr>
              <a:pPr algn="l"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en-US" altLang="en-US" sz="1200">
              <a:latin typeface="Garamond" panose="02020404030301010803" pitchFamily="18" charset="0"/>
            </a:endParaRPr>
          </a:p>
        </p:txBody>
      </p:sp>
      <p:sp>
        <p:nvSpPr>
          <p:cNvPr id="31746" name="Rectangle 8">
            <a:extLst>
              <a:ext uri="{FF2B5EF4-FFF2-40B4-BE49-F238E27FC236}">
                <a16:creationId xmlns:a16="http://schemas.microsoft.com/office/drawing/2014/main" id="{704FF60F-74EE-964B-83C2-E19D905490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524000"/>
            <a:ext cx="7891463" cy="454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r>
              <a:rPr lang="en-US" altLang="en-US" sz="2000"/>
              <a:t>It is not possible to construct a perfect machine.</a:t>
            </a:r>
          </a:p>
          <a:p>
            <a:pPr lvl="1" eaLnBrk="1" hangingPunct="1">
              <a:lnSpc>
                <a:spcPct val="90000"/>
              </a:lnSpc>
              <a:buClrTx/>
              <a:buSzPct val="80000"/>
              <a:buFont typeface="Wingdings" pitchFamily="2" charset="2"/>
              <a:buChar char="§"/>
            </a:pPr>
            <a:r>
              <a:rPr lang="en-US" altLang="en-US" sz="1800"/>
              <a:t>Magnets can have imperfections.</a:t>
            </a:r>
          </a:p>
          <a:p>
            <a:pPr lvl="1" eaLnBrk="1" hangingPunct="1">
              <a:lnSpc>
                <a:spcPct val="90000"/>
              </a:lnSpc>
              <a:buClrTx/>
              <a:buSzPct val="80000"/>
              <a:buFont typeface="Wingdings" pitchFamily="2" charset="2"/>
              <a:buChar char="§"/>
            </a:pPr>
            <a:r>
              <a:rPr lang="en-US" altLang="en-US" sz="1800"/>
              <a:t>The alignment in the machine has non-zero tolerance.</a:t>
            </a:r>
          </a:p>
          <a:p>
            <a:pPr lvl="1" eaLnBrk="1" hangingPunct="1">
              <a:lnSpc>
                <a:spcPct val="90000"/>
              </a:lnSpc>
              <a:buClrTx/>
              <a:buSzPct val="80000"/>
              <a:buFont typeface="Wingdings" pitchFamily="2" charset="2"/>
              <a:buChar char="§"/>
            </a:pPr>
            <a:r>
              <a:rPr lang="en-US" altLang="en-US" sz="1800"/>
              <a:t>…</a:t>
            </a:r>
          </a:p>
          <a:p>
            <a:pPr lvl="1" eaLnBrk="1" hangingPunct="1">
              <a:lnSpc>
                <a:spcPct val="90000"/>
              </a:lnSpc>
              <a:buClrTx/>
              <a:buSzPct val="80000"/>
              <a:buFont typeface="Wingdings" pitchFamily="2" charset="2"/>
              <a:buChar char="§"/>
            </a:pPr>
            <a:endParaRPr lang="en-US" altLang="en-US" sz="1800"/>
          </a:p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r>
              <a:rPr lang="en-US" altLang="en-US" sz="2000"/>
              <a:t>So, have to ask:</a:t>
            </a:r>
          </a:p>
          <a:p>
            <a:pPr lvl="1" eaLnBrk="1" hangingPunct="1">
              <a:lnSpc>
                <a:spcPct val="90000"/>
              </a:lnSpc>
              <a:buClrTx/>
              <a:buSzPct val="80000"/>
              <a:buFont typeface="Wingdings" pitchFamily="2" charset="2"/>
              <a:buChar char="§"/>
            </a:pPr>
            <a:r>
              <a:rPr lang="en-US" altLang="en-US" sz="1800"/>
              <a:t>What will happen to betatron oscillation due to various field errors.</a:t>
            </a:r>
          </a:p>
          <a:p>
            <a:pPr lvl="1" eaLnBrk="1" hangingPunct="1">
              <a:lnSpc>
                <a:spcPct val="90000"/>
              </a:lnSpc>
              <a:buClrTx/>
              <a:buSzPct val="80000"/>
              <a:buFont typeface="Wingdings" pitchFamily="2" charset="2"/>
              <a:buChar char="§"/>
            </a:pPr>
            <a:r>
              <a:rPr lang="en-US" altLang="en-US" sz="1800"/>
              <a:t>Consider errors in dipoles, quadrupoles, sextupoles, etc…</a:t>
            </a:r>
          </a:p>
          <a:p>
            <a:pPr lvl="1" eaLnBrk="1" hangingPunct="1">
              <a:lnSpc>
                <a:spcPct val="90000"/>
              </a:lnSpc>
              <a:buClrTx/>
              <a:buSzPct val="80000"/>
              <a:buFont typeface="Wingdings" pitchFamily="2" charset="2"/>
              <a:buChar char="§"/>
            </a:pPr>
            <a:endParaRPr lang="en-US" altLang="en-US" sz="1800"/>
          </a:p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r>
              <a:rPr lang="en-US" altLang="en-US" sz="2000"/>
              <a:t>Study the beam behaviour as a function of </a:t>
            </a:r>
            <a:r>
              <a:rPr lang="ja-JP" altLang="en-US" sz="2000"/>
              <a:t>‘</a:t>
            </a:r>
            <a:r>
              <a:rPr lang="en-US" altLang="ja-JP" sz="2000"/>
              <a:t>Q</a:t>
            </a:r>
            <a:r>
              <a:rPr lang="fr-CH" altLang="ja-JP" sz="2000"/>
              <a:t>’.</a:t>
            </a:r>
            <a:endParaRPr lang="en-US" altLang="ja-JP" sz="2000"/>
          </a:p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endParaRPr lang="en-US" altLang="en-US" sz="2000"/>
          </a:p>
          <a:p>
            <a:pPr eaLnBrk="1" hangingPunct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r>
              <a:rPr lang="en-US" altLang="en-US" sz="2000"/>
              <a:t>How is it influenced by these resonant conditions?</a:t>
            </a:r>
          </a:p>
        </p:txBody>
      </p:sp>
      <p:sp>
        <p:nvSpPr>
          <p:cNvPr id="17414" name="Rectangle 3">
            <a:extLst>
              <a:ext uri="{FF2B5EF4-FFF2-40B4-BE49-F238E27FC236}">
                <a16:creationId xmlns:a16="http://schemas.microsoft.com/office/drawing/2014/main" id="{A2A425E9-F54B-9242-8EF0-751EEF854D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7993063" cy="7477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  <a:ea typeface="+mj-ea"/>
                <a:cs typeface="+mj-cs"/>
              </a:rPr>
              <a:t>Machine Imperfections</a:t>
            </a:r>
          </a:p>
        </p:txBody>
      </p:sp>
      <p:sp>
        <p:nvSpPr>
          <p:cNvPr id="31748" name="Rectangle 4">
            <a:extLst>
              <a:ext uri="{FF2B5EF4-FFF2-40B4-BE49-F238E27FC236}">
                <a16:creationId xmlns:a16="http://schemas.microsoft.com/office/drawing/2014/main" id="{93C3AC56-D480-8143-8CFA-885E9D9BDE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0088" y="4457700"/>
            <a:ext cx="1587" cy="15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8832</TotalTime>
  <Words>2444</Words>
  <Application>Microsoft Macintosh PowerPoint</Application>
  <PresentationFormat>On-screen Show (4:3)</PresentationFormat>
  <Paragraphs>415</Paragraphs>
  <Slides>43</Slides>
  <Notes>30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43</vt:i4>
      </vt:variant>
    </vt:vector>
  </HeadingPairs>
  <TitlesOfParts>
    <vt:vector size="54" baseType="lpstr">
      <vt:lpstr>ＭＳ Ｐゴシック</vt:lpstr>
      <vt:lpstr>Arial</vt:lpstr>
      <vt:lpstr>Calibri</vt:lpstr>
      <vt:lpstr>Garamond</vt:lpstr>
      <vt:lpstr>Math1</vt:lpstr>
      <vt:lpstr>Symbol</vt:lpstr>
      <vt:lpstr>Times New Roman</vt:lpstr>
      <vt:lpstr>Wingdings</vt:lpstr>
      <vt:lpstr>Edge</vt:lpstr>
      <vt:lpstr>Equation</vt:lpstr>
      <vt:lpstr>Designer 4.0 Drawing</vt:lpstr>
      <vt:lpstr>Lecture 20 Beams and Imperfections</vt:lpstr>
      <vt:lpstr>Contents – Lecture 8</vt:lpstr>
      <vt:lpstr>Resonance &amp; Resonant Conditions</vt:lpstr>
      <vt:lpstr>Q = 3.333</vt:lpstr>
      <vt:lpstr>Q = 3.333 in Normalised Phase Space</vt:lpstr>
      <vt:lpstr>Resonant Conditions: A bit more detail</vt:lpstr>
      <vt:lpstr>Resonant Conditions: A bit more detail</vt:lpstr>
      <vt:lpstr>Resonance &amp; Resonant Conditions</vt:lpstr>
      <vt:lpstr>Machine Imperfections</vt:lpstr>
      <vt:lpstr>Machine Imperfections</vt:lpstr>
      <vt:lpstr>Dipole (deflection independent of position)</vt:lpstr>
      <vt:lpstr>Quadrupole (deflection  position)</vt:lpstr>
      <vt:lpstr>Sextupole (deflection  position2)</vt:lpstr>
      <vt:lpstr>Resonant Condition - Quadrupole</vt:lpstr>
      <vt:lpstr>Resonant Condition - Quadrupole</vt:lpstr>
      <vt:lpstr>Resonant Condition - Quadrupole</vt:lpstr>
      <vt:lpstr>Resonant Condition - Quadrupole</vt:lpstr>
      <vt:lpstr>Resonant Condition - Quadrupole</vt:lpstr>
      <vt:lpstr>Resonant Condition - Sextupole</vt:lpstr>
      <vt:lpstr>Resonant Condition - Octupole</vt:lpstr>
      <vt:lpstr>Stopband</vt:lpstr>
      <vt:lpstr>Stopband</vt:lpstr>
      <vt:lpstr>Intermediate Summary</vt:lpstr>
      <vt:lpstr>Coupling</vt:lpstr>
      <vt:lpstr>Skew Quadrupole</vt:lpstr>
      <vt:lpstr>Solenoid - Longitudinal Field (1)</vt:lpstr>
      <vt:lpstr>Solenoid - Longitudinal Field (2)</vt:lpstr>
      <vt:lpstr>Coupling and Resonance</vt:lpstr>
      <vt:lpstr>General Tune Diagramme</vt:lpstr>
      <vt:lpstr>Resonant Conditions</vt:lpstr>
      <vt:lpstr>PS Booster Tune Diagramme</vt:lpstr>
      <vt:lpstr>Imperfection: Closed-orbit Distortion</vt:lpstr>
      <vt:lpstr>Sources of Closed-orbit Distortion</vt:lpstr>
      <vt:lpstr>Imperfection: Chromaticity</vt:lpstr>
      <vt:lpstr>Chromaticity and Tune</vt:lpstr>
      <vt:lpstr>Measurement of Chromaticity</vt:lpstr>
      <vt:lpstr>Chromaticity Correction</vt:lpstr>
      <vt:lpstr>Dispersion (1)</vt:lpstr>
      <vt:lpstr>Dispersion (2)</vt:lpstr>
      <vt:lpstr>Chromaticity Correction </vt:lpstr>
      <vt:lpstr>Chromaticity Correction</vt:lpstr>
      <vt:lpstr>Sextupoles &amp; Chromaticity</vt:lpstr>
      <vt:lpstr>Bibliography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Comments</dc:title>
  <dc:creator>emmanuel</dc:creator>
  <cp:lastModifiedBy>Emmanuel Tsesmelis</cp:lastModifiedBy>
  <cp:revision>318</cp:revision>
  <cp:lastPrinted>2019-11-05T13:33:34Z</cp:lastPrinted>
  <dcterms:created xsi:type="dcterms:W3CDTF">2007-08-29T13:08:22Z</dcterms:created>
  <dcterms:modified xsi:type="dcterms:W3CDTF">2024-11-25T08:40:40Z</dcterms:modified>
</cp:coreProperties>
</file>