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3"/>
  </p:notes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  <p:sldId id="274" r:id="rId19"/>
    <p:sldId id="275" r:id="rId20"/>
    <p:sldId id="276" r:id="rId21"/>
    <p:sldId id="277" r:id="rId22"/>
    <p:sldId id="282" r:id="rId23"/>
    <p:sldId id="278" r:id="rId24"/>
    <p:sldId id="279" r:id="rId25"/>
    <p:sldId id="280" r:id="rId26"/>
    <p:sldId id="281" r:id="rId27"/>
    <p:sldId id="283" r:id="rId28"/>
    <p:sldId id="284" r:id="rId29"/>
    <p:sldId id="285" r:id="rId30"/>
    <p:sldId id="286" r:id="rId31"/>
    <p:sldId id="287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592"/>
    <p:restoredTop sz="94694"/>
  </p:normalViewPr>
  <p:slideViewPr>
    <p:cSldViewPr snapToGrid="0">
      <p:cViewPr varScale="1">
        <p:scale>
          <a:sx n="89" d="100"/>
          <a:sy n="89" d="100"/>
        </p:scale>
        <p:origin x="200" y="8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F57565-D847-B240-A10F-B4191B6014A7}" type="datetimeFigureOut">
              <a:rPr lang="en-US" smtClean="0"/>
              <a:t>11/10/24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50FB60-A01A-D047-8228-0C5CFFA9C4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8866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50FB60-A01A-D047-8228-0C5CFFA9C4A5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4641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261493-3C77-E652-DF6F-E91677B0EA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F49C71C-FDC1-4D60-2BA4-D2969306C1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77FB88-AB03-A557-F6A2-054706856C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388D3-E347-C94D-B5BB-964A0F011DCC}" type="datetime1">
              <a:rPr lang="en-GB" smtClean="0"/>
              <a:t>10/11/2024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7CE03E-8523-77C9-3FD2-F3D5DDBB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BD7193-4990-584E-3F20-F0054A12A6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E3C95-D9E7-2340-8D75-30634ED90B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9148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96AFAC-DD1B-B757-AA91-9406B148E4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0299F5-7E2D-F421-1ED0-B9B777027A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7A8625-D323-BFF8-D261-F64EFD79EB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475B1-7320-C149-A7BB-1D383E881FB3}" type="datetime1">
              <a:rPr lang="en-GB" smtClean="0"/>
              <a:t>10/11/2024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2A40CE-75FE-0E2C-F83C-344A75C66A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B52738-AA66-7F02-1445-75278D72D3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E3C95-D9E7-2340-8D75-30634ED90B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222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633B7B0-93F6-AEBD-3213-73EF2076ECE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8081E2E-78C6-A93A-B619-D30F1ED4A3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F25CA5-5E39-F281-0ECD-FBE795F49B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FE7AF-55FB-0F47-9F88-CA7B9F52B57B}" type="datetime1">
              <a:rPr lang="en-GB" smtClean="0"/>
              <a:t>10/11/2024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A090B7-66A4-BF8D-2258-51B0D76380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833090-BF19-82A7-7113-CC2D969558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E3C95-D9E7-2340-8D75-30634ED90B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6606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2E5BF-465B-C2D2-1B07-66497BE887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A4B676-041E-13AB-27E2-CC92E8F842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6F84F4-F53C-DADC-85B9-594B5CECEB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EAA5D-C3B5-374B-A98C-B07D84E80FE9}" type="datetime1">
              <a:rPr lang="en-GB" smtClean="0"/>
              <a:t>10/11/2024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B29AF8-2B83-C7B0-4F6B-81D54122A0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10AC05-7F00-9E00-BFFB-B595F313E6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E3C95-D9E7-2340-8D75-30634ED90B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479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E3CCD5-D67B-8205-E45C-25F857ABF9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4BD81A-A280-4AA1-0D3A-62277199CB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3750E1-22BB-D4B4-936C-A45D42C5D9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8775E-0F22-3341-B553-7835A2E04379}" type="datetime1">
              <a:rPr lang="en-GB" smtClean="0"/>
              <a:t>10/11/2024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0B31CE-B076-C176-CC57-FC500B2DA7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0F8C05-2953-7662-8814-BA048C7AFC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E3C95-D9E7-2340-8D75-30634ED90B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052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11179-60F1-5630-A3EE-B5C89D6169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9DE261-FE19-BB7A-BE12-9FA8153C47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7B7FCC-881F-BD64-75BB-7F438A7446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0A05CE-E5CD-1D36-ABA9-3F5102E7C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89EEF-E73B-D243-AC42-24F5C8B52D81}" type="datetime1">
              <a:rPr lang="en-GB" smtClean="0"/>
              <a:t>10/11/2024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DE1D47-0922-8AD8-5378-73C4C9E7CD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162294-7A65-8AFC-5E2A-C6CB5E30C0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E3C95-D9E7-2340-8D75-30634ED90B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398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16D72C-0512-5B6E-0A7B-DA162AF4CF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B190C7-0FBE-8E9E-02B6-DBF32BD82D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167C243-084B-3DB7-1F74-AEEBF6222D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6537E8-6A3A-D49B-1A5A-BEB7E0686F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0359B49-7F7C-0E1F-E7B9-4A7B306D50D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7EC6E71-33E1-FD27-E498-1E06A067E7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7BAFE-1A73-884E-A4A1-A656E8AEA7AA}" type="datetime1">
              <a:rPr lang="en-GB" smtClean="0"/>
              <a:t>10/11/2024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236E97D-256F-B2CB-9BAA-4DBCB27B3A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4D102F7-191B-6D71-E3FA-0D15D7A331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E3C95-D9E7-2340-8D75-30634ED90B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2467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2F6487-11D6-C1A7-BB36-D065825BD3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EAD3283-C513-FC9F-CEE1-9E7F346CBE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7A706-0000-4149-8604-BAD29977B279}" type="datetime1">
              <a:rPr lang="en-GB" smtClean="0"/>
              <a:t>10/11/2024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1FB723-1109-6CEF-3CF3-B8BCA4EAF7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1AC3823-9FB6-95C8-E778-FDED52F84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E3C95-D9E7-2340-8D75-30634ED90B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7902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0AF1327-07FF-E0A2-6C3B-DC55F2B82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DA164-63C9-B548-8B9E-F28322C323FA}" type="datetime1">
              <a:rPr lang="en-GB" smtClean="0"/>
              <a:t>10/11/2024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21167B5-E077-C0A1-1EE6-759C3379D5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8EFF20-6A08-346D-A7CF-DA98F6AF77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E3C95-D9E7-2340-8D75-30634ED90B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1137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D8214D-6D91-E21C-37B1-06E6AEFE78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20B1FD-4379-BCE1-D076-72D7AB739E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261353-068D-CCAD-5C21-201D240AD2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42B27B-D7BE-01F1-EA59-A4DDCB4E86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34E20-F9C1-8F40-BBDD-9CC25E5FAF67}" type="datetime1">
              <a:rPr lang="en-GB" smtClean="0"/>
              <a:t>10/11/2024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3A85E5-E460-BEE1-1486-45E3D1B245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ABE8C1-525E-7B23-4BF7-020A99BEB3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E3C95-D9E7-2340-8D75-30634ED90B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8623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5092ED-246C-89F2-BDCE-E1811EB68D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D2D099D-D409-47A1-7A8E-518DD6C6BF1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AD95FB7-D284-4002-BB5F-945F2E1395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2DB375-3211-A4A9-6186-65CC1A6E6C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B4C10-8654-C847-914B-0F9B623AB991}" type="datetime1">
              <a:rPr lang="en-GB" smtClean="0"/>
              <a:t>10/11/2024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B6A4A7-6298-F6B3-B68E-308A9F9220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2657DB9-09E5-D0CA-0909-F1EBC0D823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E3C95-D9E7-2340-8D75-30634ED90B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797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6338111-8A57-77C2-6B86-1241D9552E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F478BB-3909-66A4-99AE-B1C153D6F0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629361-D5E0-CE57-ECED-B71C89F635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54C093D-D7ED-8048-B6F7-2580AF2F5837}" type="datetime1">
              <a:rPr lang="en-GB" smtClean="0"/>
              <a:t>10/11/2024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6BAE75-A261-C486-E473-C66CEFF285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6F7D7B-FECF-1289-35C7-D566A35790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2CE3C95-D9E7-2340-8D75-30634ED90B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675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11" Type="http://schemas.openxmlformats.org/officeDocument/2006/relationships/image" Target="../media/image45.png"/><Relationship Id="rId5" Type="http://schemas.openxmlformats.org/officeDocument/2006/relationships/image" Target="../media/image39.png"/><Relationship Id="rId10" Type="http://schemas.openxmlformats.org/officeDocument/2006/relationships/image" Target="../media/image44.png"/><Relationship Id="rId4" Type="http://schemas.openxmlformats.org/officeDocument/2006/relationships/image" Target="../media/image38.png"/><Relationship Id="rId9" Type="http://schemas.openxmlformats.org/officeDocument/2006/relationships/image" Target="../media/image4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png"/><Relationship Id="rId4" Type="http://schemas.openxmlformats.org/officeDocument/2006/relationships/image" Target="../media/image4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O7gq9hPXztg&amp;list=PL9RmZRs_Vh7oJyTzR8Ve-mbYMcIzu-kVS" TargetMode="External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4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8.png"/><Relationship Id="rId4" Type="http://schemas.openxmlformats.org/officeDocument/2006/relationships/image" Target="../media/image8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0.png"/><Relationship Id="rId4" Type="http://schemas.openxmlformats.org/officeDocument/2006/relationships/image" Target="../media/image9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BF7CA9-46AE-D6E2-D05B-841906A0339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Hamiltonian Dynamics </a:t>
            </a:r>
            <a:br>
              <a:rPr lang="en-US" dirty="0"/>
            </a:br>
            <a:r>
              <a:rPr lang="en-US" sz="4800" dirty="0"/>
              <a:t>Lecture 2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F53E7CA-D18B-A70E-4842-1F43F2AEC1B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David </a:t>
            </a:r>
            <a:r>
              <a:rPr lang="en-US" dirty="0" err="1"/>
              <a:t>Kelliher</a:t>
            </a:r>
            <a:endParaRPr lang="en-US" dirty="0"/>
          </a:p>
          <a:p>
            <a:endParaRPr lang="en-US" dirty="0"/>
          </a:p>
          <a:p>
            <a:r>
              <a:rPr lang="en-US" dirty="0"/>
              <a:t>ISIS/Rutherford Appleton Laboratory</a:t>
            </a:r>
          </a:p>
          <a:p>
            <a:r>
              <a:rPr lang="en-US" dirty="0"/>
              <a:t>November 13</a:t>
            </a:r>
            <a:r>
              <a:rPr lang="en-US" baseline="30000" dirty="0"/>
              <a:t>th</a:t>
            </a:r>
            <a:r>
              <a:rPr lang="en-US" dirty="0"/>
              <a:t>, 2024</a:t>
            </a:r>
          </a:p>
        </p:txBody>
      </p:sp>
    </p:spTree>
    <p:extLst>
      <p:ext uri="{BB962C8B-B14F-4D97-AF65-F5344CB8AC3E}">
        <p14:creationId xmlns:p14="http://schemas.microsoft.com/office/powerpoint/2010/main" val="35283878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8F64CB-4554-8FDF-5CE0-6F62F93171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/>
              <a:t>Dipole magnet – Hamiltonian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8A5988-CA08-9FD3-8A42-54152E7403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608" y="1690688"/>
            <a:ext cx="10515600" cy="518182"/>
          </a:xfrm>
        </p:spPr>
        <p:txBody>
          <a:bodyPr>
            <a:normAutofit/>
          </a:bodyPr>
          <a:lstStyle/>
          <a:p>
            <a:r>
              <a:rPr lang="en-US" sz="1800" dirty="0"/>
              <a:t>Substitute the vector potential for a sector dipole to obtain the exact Hamiltonian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BE6C50-4EBB-525A-F92D-B4301D6651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E3C95-D9E7-2340-8D75-30634ED90B77}" type="slidenum">
              <a:rPr lang="en-US" smtClean="0"/>
              <a:t>10</a:t>
            </a:fld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8997E19D-1780-FBCD-4009-FF319BF5AA7E}"/>
              </a:ext>
            </a:extLst>
          </p:cNvPr>
          <p:cNvSpPr txBox="1">
            <a:spLocks/>
          </p:cNvSpPr>
          <p:nvPr/>
        </p:nvSpPr>
        <p:spPr>
          <a:xfrm>
            <a:off x="531741" y="2848727"/>
            <a:ext cx="10515600" cy="5181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/>
              <a:t>where the </a:t>
            </a:r>
            <a:r>
              <a:rPr lang="en-US" sz="1800" dirty="0" err="1"/>
              <a:t>normaliszed</a:t>
            </a:r>
            <a:r>
              <a:rPr lang="en-US" sz="1800" dirty="0"/>
              <a:t> dipole strength k</a:t>
            </a:r>
            <a:r>
              <a:rPr lang="en-US" sz="1800" baseline="-25000" dirty="0"/>
              <a:t>0</a:t>
            </a:r>
            <a:r>
              <a:rPr lang="en-US" sz="1800" dirty="0"/>
              <a:t> is defined as			  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C697D8C-C877-08ED-6C8B-C4D8D59AF2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6730" y="2903075"/>
            <a:ext cx="1130300" cy="2413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D3A57FC-1DE1-419D-4229-6B17D908C2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5408" y="2157086"/>
            <a:ext cx="5588000" cy="571500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CC379E66-A41E-9B1B-F7CA-62F4CE87D6E9}"/>
              </a:ext>
            </a:extLst>
          </p:cNvPr>
          <p:cNvSpPr txBox="1">
            <a:spLocks/>
          </p:cNvSpPr>
          <p:nvPr/>
        </p:nvSpPr>
        <p:spPr>
          <a:xfrm>
            <a:off x="281608" y="3368443"/>
            <a:ext cx="10744201" cy="5181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Assuming small dynamics variables , series expand the square root term to first order (Xsuite manual Eqn. 1.53).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ED5EE76-5916-FBB6-F67A-6B67E9508C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45408" y="3886625"/>
            <a:ext cx="5473700" cy="596900"/>
          </a:xfrm>
          <a:prstGeom prst="rect">
            <a:avLst/>
          </a:prstGeom>
        </p:spPr>
      </p:pic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4BDB7C33-5FC8-D2F4-0791-D51E3E7E3928}"/>
              </a:ext>
            </a:extLst>
          </p:cNvPr>
          <p:cNvSpPr txBox="1">
            <a:spLocks/>
          </p:cNvSpPr>
          <p:nvPr/>
        </p:nvSpPr>
        <p:spPr>
          <a:xfrm>
            <a:off x="303140" y="4649130"/>
            <a:ext cx="11050660" cy="6914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This approximation makes the equation of motion more tractable. The higher order terms that are ignored are known as </a:t>
            </a:r>
            <a:r>
              <a:rPr lang="en-US" sz="1800" i="1" dirty="0"/>
              <a:t>kinematic terms</a:t>
            </a:r>
            <a:r>
              <a:rPr lang="en-US" sz="18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1538510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CE6783-1651-C0B3-1E27-29803408E7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/>
              <a:t>Dipole magnet – Hamiltonian observations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3A77ECF-6302-F90F-8AD2-1556715C5E4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11695" y="2594252"/>
                <a:ext cx="10942983" cy="4351338"/>
              </a:xfrm>
            </p:spPr>
            <p:txBody>
              <a:bodyPr/>
              <a:lstStyle/>
              <a:p>
                <a:endParaRPr lang="en-US" sz="1800" dirty="0"/>
              </a:p>
              <a:p>
                <a:endParaRPr lang="en-US" sz="1800" dirty="0"/>
              </a:p>
              <a:p>
                <a:endParaRPr lang="en-US" sz="1800" dirty="0"/>
              </a:p>
              <a:p>
                <a:pPr marL="0" indent="0">
                  <a:buNone/>
                </a:pPr>
                <a:endParaRPr lang="en-US" sz="1800" dirty="0"/>
              </a:p>
              <a:p>
                <a:r>
                  <a:rPr lang="en-US" sz="1800" dirty="0"/>
                  <a:t>Next, look at the term </a:t>
                </a:r>
                <a14:m>
                  <m:oMath xmlns:m="http://schemas.openxmlformats.org/officeDocument/2006/math">
                    <m:r>
                      <a:rPr lang="en-GB" sz="1800" b="1" i="0" smtClean="0">
                        <a:latin typeface="Cambria Math" panose="02040503050406030204" pitchFamily="18" charset="0"/>
                      </a:rPr>
                      <m:t>𝐡</m:t>
                    </m:r>
                    <m:sSub>
                      <m:sSubPr>
                        <m:ctrlPr>
                          <a:rPr lang="en-GB" sz="18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800" b="1" i="0" smtClean="0">
                            <a:latin typeface="Cambria Math" panose="02040503050406030204" pitchFamily="18" charset="0"/>
                          </a:rPr>
                          <m:t>𝐤</m:t>
                        </m:r>
                      </m:e>
                      <m:sub>
                        <m:r>
                          <a:rPr lang="en-GB" sz="1800" b="1" i="0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sSup>
                      <m:sSupPr>
                        <m:ctrlPr>
                          <a:rPr lang="en-GB" sz="18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800" b="1" i="0" smtClean="0">
                            <a:latin typeface="Cambria Math" panose="02040503050406030204" pitchFamily="18" charset="0"/>
                          </a:rPr>
                          <m:t>𝐱</m:t>
                        </m:r>
                      </m:e>
                      <m:sup>
                        <m:r>
                          <a:rPr lang="en-GB" sz="1800" b="1" i="0" smtClean="0"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en-GB" sz="1800" b="1" i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GB" sz="1800" b="1" i="0" smtClean="0"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en-US" dirty="0"/>
                  <a:t>.  </a:t>
                </a:r>
                <a:r>
                  <a:rPr lang="en-US" sz="1800" dirty="0"/>
                  <a:t>This is the potential energy term of a harmonic oscillator. Even in a uniform magnetic field, particles tend to oscillate around the design trajectory.  This is known as </a:t>
                </a:r>
                <a:r>
                  <a:rPr lang="en-US" sz="1800" i="1" dirty="0"/>
                  <a:t>weak focusing </a:t>
                </a:r>
                <a:r>
                  <a:rPr lang="en-US" sz="1800" dirty="0"/>
                  <a:t>and only appears in the horizontal plane. </a:t>
                </a:r>
              </a:p>
              <a:p>
                <a:r>
                  <a:rPr lang="en-US" sz="1800" dirty="0"/>
                  <a:t>Finally, the term </a:t>
                </a:r>
                <a:r>
                  <a:rPr lang="en-US" sz="1800" b="1" dirty="0"/>
                  <a:t>-</a:t>
                </a:r>
                <a:r>
                  <a:rPr lang="en-US" sz="1800" b="1" dirty="0" err="1"/>
                  <a:t>hx</a:t>
                </a:r>
                <a:r>
                  <a:rPr lang="el-GR" sz="1800" b="1" dirty="0"/>
                  <a:t>δ</a:t>
                </a:r>
                <a:r>
                  <a:rPr lang="en-US" sz="1800" b="1" dirty="0"/>
                  <a:t> </a:t>
                </a:r>
                <a:r>
                  <a:rPr lang="en-US" sz="1800" dirty="0"/>
                  <a:t>represents dispersion, i.e. particles with different momentum from the design will be deflected by different amounts by the magnet.</a:t>
                </a:r>
              </a:p>
              <a:p>
                <a:pPr marL="0" indent="0">
                  <a:buNone/>
                </a:pPr>
                <a:endParaRPr lang="en-US" sz="18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3A77ECF-6302-F90F-8AD2-1556715C5E4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11695" y="2594252"/>
                <a:ext cx="10942983" cy="4351338"/>
              </a:xfrm>
              <a:blipFill>
                <a:blip r:embed="rId2"/>
                <a:stretch>
                  <a:fillRect l="-3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8267CF-B51D-7DFA-064A-A9CE91A8BA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E3C95-D9E7-2340-8D75-30634ED90B77}" type="slidenum">
              <a:rPr lang="en-US" smtClean="0"/>
              <a:t>11</a:t>
            </a:fld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FB9675F-57FE-6DC5-02DF-78D9BEC6A30D}"/>
              </a:ext>
            </a:extLst>
          </p:cNvPr>
          <p:cNvSpPr txBox="1">
            <a:spLocks/>
          </p:cNvSpPr>
          <p:nvPr/>
        </p:nvSpPr>
        <p:spPr>
          <a:xfrm>
            <a:off x="811696" y="2788914"/>
            <a:ext cx="10744201" cy="5181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Applying the equations of motion, the </a:t>
            </a:r>
            <a:r>
              <a:rPr lang="en-US" sz="1800" b="1" dirty="0"/>
              <a:t>(k</a:t>
            </a:r>
            <a:r>
              <a:rPr lang="en-US" sz="1800" b="1" baseline="-25000" dirty="0"/>
              <a:t>0</a:t>
            </a:r>
            <a:r>
              <a:rPr lang="en-US" sz="1800" b="1" dirty="0"/>
              <a:t> – h)x </a:t>
            </a:r>
            <a:r>
              <a:rPr lang="en-US" sz="1800" dirty="0"/>
              <a:t>term leads to a change in momentum. 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9623706-878C-AA03-FF68-6EE5BE50CD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6226" y="3182942"/>
            <a:ext cx="1966435" cy="518182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7555814-B79C-BB2D-6537-17515DF46F2C}"/>
              </a:ext>
            </a:extLst>
          </p:cNvPr>
          <p:cNvSpPr txBox="1">
            <a:spLocks/>
          </p:cNvSpPr>
          <p:nvPr/>
        </p:nvSpPr>
        <p:spPr>
          <a:xfrm>
            <a:off x="1008820" y="3822457"/>
            <a:ext cx="11156676" cy="5181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/>
              <a:t>This is zero so long as k0 = h = 1/</a:t>
            </a:r>
            <a:r>
              <a:rPr lang="el-GR" sz="1800" dirty="0"/>
              <a:t>ρ</a:t>
            </a:r>
            <a:r>
              <a:rPr lang="en-US" sz="1800" dirty="0"/>
              <a:t>, i.e. the </a:t>
            </a:r>
            <a:r>
              <a:rPr lang="en-US" sz="1800" dirty="0" err="1"/>
              <a:t>p</a:t>
            </a:r>
            <a:r>
              <a:rPr lang="en-US" sz="1800" baseline="-25000" dirty="0" err="1"/>
              <a:t>x</a:t>
            </a:r>
            <a:r>
              <a:rPr lang="en-US" sz="1800" dirty="0"/>
              <a:t> is unchanged if the magnet strength matches the design orbit! 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F1BEE2B-2F6A-38B5-F765-37F4B1470E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83948" y="1900021"/>
            <a:ext cx="5473700" cy="59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07542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B91A7B-6FCC-5CE6-FD6B-FF75DF97F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/>
              <a:t>Dipole magnet – equations of motion (weak focusing)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207FE6-7437-DC6F-33FE-84AA45C961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750" y="1618456"/>
            <a:ext cx="10515600" cy="365125"/>
          </a:xfrm>
        </p:spPr>
        <p:txBody>
          <a:bodyPr>
            <a:normAutofit/>
          </a:bodyPr>
          <a:lstStyle/>
          <a:p>
            <a:r>
              <a:rPr lang="en-US" sz="1800" dirty="0"/>
              <a:t>Apply Hamilton’s equations (assume k</a:t>
            </a:r>
            <a:r>
              <a:rPr lang="en-US" sz="1800" baseline="-25000" dirty="0"/>
              <a:t>0</a:t>
            </a:r>
            <a:r>
              <a:rPr lang="en-US" sz="1800" dirty="0"/>
              <a:t> = h)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DEFA62-6178-FB39-1410-C313A025B1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E3C95-D9E7-2340-8D75-30634ED90B77}" type="slidenum">
              <a:rPr lang="en-US" smtClean="0"/>
              <a:t>12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C55A735-B01F-69E4-04BD-8D8D8B94D5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6900" y="2090738"/>
            <a:ext cx="2044700" cy="5334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51DACBFD-7CBF-A04B-788E-DDB663EF81E4}"/>
              </a:ext>
            </a:extLst>
          </p:cNvPr>
          <p:cNvSpPr txBox="1">
            <a:spLocks/>
          </p:cNvSpPr>
          <p:nvPr/>
        </p:nvSpPr>
        <p:spPr>
          <a:xfrm>
            <a:off x="440358" y="3362948"/>
            <a:ext cx="10515600" cy="365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In the case </a:t>
            </a:r>
            <a:r>
              <a:rPr lang="el-GR" sz="1800" dirty="0"/>
              <a:t>δ=</a:t>
            </a:r>
            <a:r>
              <a:rPr lang="en-US" sz="1800" dirty="0"/>
              <a:t>0, it follows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0739552-9AEF-CA1B-F7DD-5D0E893D33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6900" y="2696369"/>
            <a:ext cx="3302000" cy="4953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BC59DDC-32DC-668D-AC64-B20048454F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36623" y="3866702"/>
            <a:ext cx="1739900" cy="254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ontent Placeholder 2">
                <a:extLst>
                  <a:ext uri="{FF2B5EF4-FFF2-40B4-BE49-F238E27FC236}">
                    <a16:creationId xmlns:a16="http://schemas.microsoft.com/office/drawing/2014/main" id="{2A400251-9F5A-5D65-597B-7E24E1D4E82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31908" y="5454821"/>
                <a:ext cx="10515600" cy="365125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lnSpcReduction="1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sz="1800" dirty="0"/>
                  <a:t>where </a:t>
                </a:r>
                <a14:m>
                  <m:oMath xmlns:m="http://schemas.openxmlformats.org/officeDocument/2006/math">
                    <m:r>
                      <a:rPr lang="en-GB" sz="1800" b="0" i="1" smtClean="0">
                        <a:latin typeface="Cambria Math" panose="02040503050406030204" pitchFamily="18" charset="0"/>
                      </a:rPr>
                      <m:t>𝜔</m:t>
                    </m:r>
                    <m:r>
                      <a:rPr lang="en-GB" sz="1800" b="0" i="1" smtClean="0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GB" sz="18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h</m:t>
                        </m:r>
                        <m:sSub>
                          <m:sSubPr>
                            <m:ctrlPr>
                              <a:rPr lang="en-GB" sz="1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8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GB" sz="18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rad>
                  </m:oMath>
                </a14:m>
                <a:endParaRPr lang="en-US" sz="1800" dirty="0"/>
              </a:p>
            </p:txBody>
          </p:sp>
        </mc:Choice>
        <mc:Fallback xmlns="">
          <p:sp>
            <p:nvSpPr>
              <p:cNvPr id="12" name="Content Placeholder 2">
                <a:extLst>
                  <a:ext uri="{FF2B5EF4-FFF2-40B4-BE49-F238E27FC236}">
                    <a16:creationId xmlns:a16="http://schemas.microsoft.com/office/drawing/2014/main" id="{2A400251-9F5A-5D65-597B-7E24E1D4E8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1908" y="5454821"/>
                <a:ext cx="10515600" cy="365125"/>
              </a:xfrm>
              <a:prstGeom prst="rect">
                <a:avLst/>
              </a:prstGeom>
              <a:blipFill>
                <a:blip r:embed="rId5"/>
                <a:stretch>
                  <a:fillRect l="-483" t="-10000" b="-2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>
            <a:extLst>
              <a:ext uri="{FF2B5EF4-FFF2-40B4-BE49-F238E27FC236}">
                <a16:creationId xmlns:a16="http://schemas.microsoft.com/office/drawing/2014/main" id="{3AB9703E-76BB-C218-6031-B41ABC3B49B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66773" y="4874125"/>
            <a:ext cx="3619500" cy="2413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809E386-1448-42A2-B0F3-2F03F2B82B8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04321" y="4219233"/>
            <a:ext cx="3238500" cy="4953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9DCEDE0-A416-7409-0C1C-26F184D2CA0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835901" y="2100971"/>
            <a:ext cx="2006600" cy="5588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8B15AD0-CCBB-9DB8-2BDD-5C3CADB2A3B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35901" y="2765329"/>
            <a:ext cx="2222500" cy="5334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2DF8CB4-99A9-8356-DBED-4D7FC624875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835901" y="4297901"/>
            <a:ext cx="2006600" cy="2413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FD89D71-3648-8989-293E-ED6D9E562FC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835901" y="4807403"/>
            <a:ext cx="1320800" cy="2413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1BE525F-25E3-0A76-8645-09939BD6A047}"/>
              </a:ext>
            </a:extLst>
          </p:cNvPr>
          <p:cNvSpPr txBox="1"/>
          <p:nvPr/>
        </p:nvSpPr>
        <p:spPr>
          <a:xfrm>
            <a:off x="4876523" y="3797509"/>
            <a:ext cx="17081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Hill’s equation</a:t>
            </a:r>
          </a:p>
        </p:txBody>
      </p:sp>
    </p:spTree>
    <p:extLst>
      <p:ext uri="{BB962C8B-B14F-4D97-AF65-F5344CB8AC3E}">
        <p14:creationId xmlns:p14="http://schemas.microsoft.com/office/powerpoint/2010/main" val="10649507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3EC0F6-A375-5DC4-DF1D-B872C8EDF3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/>
              <a:t>Dipole magnet – transfer matrix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33D86C-0E02-785D-D151-2F4B9F9427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7001"/>
          </a:xfrm>
        </p:spPr>
        <p:txBody>
          <a:bodyPr>
            <a:normAutofit/>
          </a:bodyPr>
          <a:lstStyle/>
          <a:p>
            <a:r>
              <a:rPr lang="en-US" sz="1800" dirty="0"/>
              <a:t>It is convenient to express the map of a dipole magnet of length L in the form of a transfer matrix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6BE0C5-6C71-CE17-4319-28154BA5A5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E3C95-D9E7-2340-8D75-30634ED90B77}" type="slidenum">
              <a:rPr lang="en-US" smtClean="0"/>
              <a:t>13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2">
                <a:extLst>
                  <a:ext uri="{FF2B5EF4-FFF2-40B4-BE49-F238E27FC236}">
                    <a16:creationId xmlns:a16="http://schemas.microsoft.com/office/drawing/2014/main" id="{39DA4784-FA89-D703-0E09-F497B6C67AD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38200" y="4565375"/>
                <a:ext cx="10515600" cy="467001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800" dirty="0"/>
                  <a:t>M will multiply the phase space vector  </a:t>
                </a:r>
                <a14:m>
                  <m:oMath xmlns:m="http://schemas.openxmlformats.org/officeDocument/2006/math">
                    <m:r>
                      <a:rPr lang="en-GB" sz="1800" b="0" i="1" smtClean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GB" sz="18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GB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GB" sz="1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800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GB" sz="18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GB" sz="1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800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GB" sz="18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𝜏</m:t>
                        </m:r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,  </m:t>
                        </m:r>
                        <m:sSub>
                          <m:sSubPr>
                            <m:ctrlPr>
                              <a:rPr lang="en-GB" sz="18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800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GB" sz="1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𝜏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1800" dirty="0"/>
                  <a:t> </a:t>
                </a:r>
              </a:p>
            </p:txBody>
          </p:sp>
        </mc:Choice>
        <mc:Fallback xmlns="">
          <p:sp>
            <p:nvSpPr>
              <p:cNvPr id="6" name="Content Placeholder 2">
                <a:extLst>
                  <a:ext uri="{FF2B5EF4-FFF2-40B4-BE49-F238E27FC236}">
                    <a16:creationId xmlns:a16="http://schemas.microsoft.com/office/drawing/2014/main" id="{39DA4784-FA89-D703-0E09-F497B6C67A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4565375"/>
                <a:ext cx="10515600" cy="467001"/>
              </a:xfrm>
              <a:prstGeom prst="rect">
                <a:avLst/>
              </a:prstGeom>
              <a:blipFill>
                <a:blip r:embed="rId3"/>
                <a:stretch>
                  <a:fillRect l="-483" t="-52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4F1DF541-DCCC-D60B-A44C-87B8DEA9DB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8463" y="5125488"/>
            <a:ext cx="1168400" cy="254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7007131-6CA8-69C2-1AAB-0A2FB064CFF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79163" y="2555325"/>
            <a:ext cx="6375400" cy="179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65399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44CD5B-D817-1FCD-D020-17BF3E0A7A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/>
              <a:t>Quadrupole magnet (Hamiltonian)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688EBC-9C0B-48FD-0F7C-3E0C10F6E4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E3C95-D9E7-2340-8D75-30634ED90B77}" type="slidenum">
              <a:rPr lang="en-US" smtClean="0"/>
              <a:t>14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47113BB-3886-84F6-5361-6ADD58AAC0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4673" y="2028789"/>
            <a:ext cx="4414354" cy="53833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815D707-22A3-78F1-5689-A7C93D43F1CA}"/>
              </a:ext>
            </a:extLst>
          </p:cNvPr>
          <p:cNvSpPr txBox="1"/>
          <p:nvPr/>
        </p:nvSpPr>
        <p:spPr>
          <a:xfrm>
            <a:off x="838200" y="1659457"/>
            <a:ext cx="47223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Starting with vector potential for a quadrupole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34D7107-8DFC-E1E9-5489-F1A655656FBC}"/>
              </a:ext>
            </a:extLst>
          </p:cNvPr>
          <p:cNvSpPr txBox="1"/>
          <p:nvPr/>
        </p:nvSpPr>
        <p:spPr>
          <a:xfrm>
            <a:off x="8358637" y="2113291"/>
            <a:ext cx="7954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where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057A7A2-DCC1-3980-9DA8-7445095F8D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55541" y="1991826"/>
            <a:ext cx="1825565" cy="59301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D35796D-8926-898F-42D6-6F838019FB6C}"/>
              </a:ext>
            </a:extLst>
          </p:cNvPr>
          <p:cNvSpPr txBox="1"/>
          <p:nvPr/>
        </p:nvSpPr>
        <p:spPr>
          <a:xfrm>
            <a:off x="838200" y="2615688"/>
            <a:ext cx="42491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Use curl equations to find field equations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D8D09E1-0817-E82A-C2CB-9B0C23B95A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64673" y="3047152"/>
            <a:ext cx="3301170" cy="26272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4D3F008-0B87-6370-097E-655FE6ABBD97}"/>
                  </a:ext>
                </a:extLst>
              </p:cNvPr>
              <p:cNvSpPr txBox="1"/>
              <p:nvPr/>
            </p:nvSpPr>
            <p:spPr>
              <a:xfrm>
                <a:off x="838200" y="3509879"/>
                <a:ext cx="990457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The vector potential leads to the following Hamiltonian (the norm. quadrupole strength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𝑒𝑔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GB" b="0" i="0" smtClean="0">
                        <a:latin typeface="Cambria Math" panose="02040503050406030204" pitchFamily="18" charset="0"/>
                      </a:rPr>
                      <m:t>).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4D3F008-0B87-6370-097E-655FE6ABBD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3509879"/>
                <a:ext cx="9904571" cy="369332"/>
              </a:xfrm>
              <a:prstGeom prst="rect">
                <a:avLst/>
              </a:prstGeom>
              <a:blipFill>
                <a:blip r:embed="rId5"/>
                <a:stretch>
                  <a:fillRect l="-641" t="-6667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>
            <a:extLst>
              <a:ext uri="{FF2B5EF4-FFF2-40B4-BE49-F238E27FC236}">
                <a16:creationId xmlns:a16="http://schemas.microsoft.com/office/drawing/2014/main" id="{FFCB48A5-709C-2689-2ECB-D0493D2C8B5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64673" y="3920772"/>
            <a:ext cx="5139463" cy="483298"/>
          </a:xfrm>
          <a:prstGeom prst="rect">
            <a:avLst/>
          </a:prstGeom>
        </p:spPr>
      </p:pic>
      <p:pic>
        <p:nvPicPr>
          <p:cNvPr id="13" name="Picture 12" descr="A hexagon with red and white squares&#10;&#10;Description automatically generated">
            <a:extLst>
              <a:ext uri="{FF2B5EF4-FFF2-40B4-BE49-F238E27FC236}">
                <a16:creationId xmlns:a16="http://schemas.microsoft.com/office/drawing/2014/main" id="{32E12602-93B6-876B-AD82-7700324FC59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5951" y="4273550"/>
            <a:ext cx="2082800" cy="20828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5A32612-AD6A-51BD-417E-DFEEFC2FB1BC}"/>
              </a:ext>
            </a:extLst>
          </p:cNvPr>
          <p:cNvSpPr txBox="1"/>
          <p:nvPr/>
        </p:nvSpPr>
        <p:spPr>
          <a:xfrm>
            <a:off x="2801236" y="4537135"/>
            <a:ext cx="7997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Assuming a straight quadrupole, h=0, the expanded Hamiltonian can be written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5F9E3785-9E1D-44C2-A1A4-9951E7E98F3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364673" y="4958659"/>
            <a:ext cx="3301170" cy="525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88284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0C22FF-494A-0579-6178-FB1F60DFE7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/>
              <a:t>Quadrupole magnet (transfer matrix)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366704-B7F2-CD01-D076-F6A15F11A3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65125"/>
          </a:xfrm>
        </p:spPr>
        <p:txBody>
          <a:bodyPr>
            <a:normAutofit/>
          </a:bodyPr>
          <a:lstStyle/>
          <a:p>
            <a:r>
              <a:rPr lang="en-US" sz="1800" dirty="0"/>
              <a:t>The “focusing” quadrupole transfer matrix (k</a:t>
            </a:r>
            <a:r>
              <a:rPr lang="en-US" sz="1800" baseline="-25000" dirty="0"/>
              <a:t>1</a:t>
            </a:r>
            <a:r>
              <a:rPr lang="en-US" sz="1800" dirty="0"/>
              <a:t> &gt; 0) is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A8C7D2-1316-CC77-210C-94F0401676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E3C95-D9E7-2340-8D75-30634ED90B77}" type="slidenum">
              <a:rPr lang="en-US" smtClean="0"/>
              <a:t>15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61FF4ED-D820-9793-17AB-66B5267002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0774" y="2474465"/>
            <a:ext cx="6434138" cy="165132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12FA994-481C-1900-541F-0968F91F5682}"/>
                  </a:ext>
                </a:extLst>
              </p:cNvPr>
              <p:cNvSpPr txBox="1"/>
              <p:nvPr/>
            </p:nvSpPr>
            <p:spPr>
              <a:xfrm>
                <a:off x="1237922" y="4453378"/>
                <a:ext cx="1824730" cy="4277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where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𝜔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rad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12FA994-481C-1900-541F-0968F91F56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7922" y="4453378"/>
                <a:ext cx="1824730" cy="427746"/>
              </a:xfrm>
              <a:prstGeom prst="rect">
                <a:avLst/>
              </a:prstGeom>
              <a:blipFill>
                <a:blip r:embed="rId3"/>
                <a:stretch>
                  <a:fillRect l="-2778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058149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6D601E-232C-F2B4-D90C-A82284F64E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/>
              <a:t>Symplectic integration of a Harmonic Oscillator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9006B7-483B-6A2F-8D84-E1BC755597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3407" y="1647386"/>
            <a:ext cx="10515600" cy="365125"/>
          </a:xfrm>
        </p:spPr>
        <p:txBody>
          <a:bodyPr>
            <a:normAutofit/>
          </a:bodyPr>
          <a:lstStyle/>
          <a:p>
            <a:r>
              <a:rPr lang="en-US" sz="1800" dirty="0"/>
              <a:t>The Hamiltonian for a harmonic oscillator in one dimension is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B68962-6395-6665-A0D6-656163C4E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E3C95-D9E7-2340-8D75-30634ED90B77}" type="slidenum">
              <a:rPr lang="en-US" smtClean="0"/>
              <a:t>16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2">
                <a:extLst>
                  <a:ext uri="{FF2B5EF4-FFF2-40B4-BE49-F238E27FC236}">
                    <a16:creationId xmlns:a16="http://schemas.microsoft.com/office/drawing/2014/main" id="{8626ED35-339E-F697-A533-49165AE51AF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38200" y="2943224"/>
                <a:ext cx="10515600" cy="365125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sz="1800" dirty="0"/>
                  <a:t>where the potential energy is </a:t>
                </a:r>
                <a14:m>
                  <m:oMath xmlns:m="http://schemas.openxmlformats.org/officeDocument/2006/math">
                    <m:r>
                      <a:rPr lang="en-GB" sz="1800" b="0" i="1" smtClean="0">
                        <a:latin typeface="Cambria Math" panose="02040503050406030204" pitchFamily="18" charset="0"/>
                      </a:rPr>
                      <m:t>𝑈</m:t>
                    </m:r>
                    <m:d>
                      <m:dPr>
                        <m:ctrlPr>
                          <a:rPr lang="en-GB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</m:d>
                    <m:r>
                      <a:rPr lang="en-GB" sz="18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GB" sz="1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p>
                        <m:r>
                          <a:rPr lang="en-GB" sz="1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sz="1800" b="0" i="1" smtClean="0">
                        <a:latin typeface="Cambria Math" panose="02040503050406030204" pitchFamily="18" charset="0"/>
                      </a:rPr>
                      <m:t>/2</m:t>
                    </m:r>
                  </m:oMath>
                </a14:m>
                <a:r>
                  <a:rPr lang="en-US" sz="1800" dirty="0"/>
                  <a:t>. The equations of motion follow</a:t>
                </a:r>
              </a:p>
            </p:txBody>
          </p:sp>
        </mc:Choice>
        <mc:Fallback>
          <p:sp>
            <p:nvSpPr>
              <p:cNvPr id="6" name="Content Placeholder 2">
                <a:extLst>
                  <a:ext uri="{FF2B5EF4-FFF2-40B4-BE49-F238E27FC236}">
                    <a16:creationId xmlns:a16="http://schemas.microsoft.com/office/drawing/2014/main" id="{8626ED35-339E-F697-A533-49165AE51AF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2943224"/>
                <a:ext cx="10515600" cy="365125"/>
              </a:xfrm>
              <a:prstGeom prst="rect">
                <a:avLst/>
              </a:prstGeom>
              <a:blipFill>
                <a:blip r:embed="rId2"/>
                <a:stretch>
                  <a:fillRect l="-603" t="-13333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AD6918BC-4E4C-F5EC-834F-AB10F8F92C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4234" y="3443286"/>
            <a:ext cx="1219200" cy="5334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9B04787-64BC-081C-5879-2F020BCD73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94234" y="4078999"/>
            <a:ext cx="1587500" cy="533400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F461D41-931B-3844-1CFD-EF4E774C3DF7}"/>
              </a:ext>
            </a:extLst>
          </p:cNvPr>
          <p:cNvSpPr txBox="1">
            <a:spLocks/>
          </p:cNvSpPr>
          <p:nvPr/>
        </p:nvSpPr>
        <p:spPr>
          <a:xfrm>
            <a:off x="723407" y="4649787"/>
            <a:ext cx="10515600" cy="365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/>
              <a:t>The exact evolution is given by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CDDD018-F24E-6AB6-23E4-122808239C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17442" y="5141966"/>
            <a:ext cx="5562600" cy="5588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3376B88-37FF-DACE-F71E-4524EABAA7C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81534" y="2236567"/>
            <a:ext cx="2463800" cy="48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7738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A90003-67FE-CC10-1735-38288D407E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/>
              <a:t>Symplectic integration of a Harmonic Oscillator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8E17AF-E40E-1D8F-2EB4-70D3C4BD95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65125"/>
          </a:xfrm>
        </p:spPr>
        <p:txBody>
          <a:bodyPr>
            <a:normAutofit/>
          </a:bodyPr>
          <a:lstStyle/>
          <a:p>
            <a:r>
              <a:rPr lang="en-US" sz="1800" dirty="0"/>
              <a:t>Note the symplectic condition is met (</a:t>
            </a:r>
            <a:r>
              <a:rPr lang="el-GR" sz="1800" dirty="0"/>
              <a:t>ΜΩΜ = Ω)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9C69A3-1EEA-331C-0AD4-7529CB7E47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E3C95-D9E7-2340-8D75-30634ED90B77}" type="slidenum">
              <a:rPr lang="en-US" smtClean="0"/>
              <a:t>17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BE8E357-ED03-D08D-1070-6C5B59A076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7214" y="2329793"/>
            <a:ext cx="6299200" cy="558800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EF80AE3-D776-5DD0-0235-9BACDD248EEF}"/>
              </a:ext>
            </a:extLst>
          </p:cNvPr>
          <p:cNvSpPr txBox="1">
            <a:spLocks/>
          </p:cNvSpPr>
          <p:nvPr/>
        </p:nvSpPr>
        <p:spPr>
          <a:xfrm>
            <a:off x="838200" y="3064532"/>
            <a:ext cx="10515600" cy="558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This condition must be satisfied to preserve phase space volume under evolution (Liouville). Next, expand cosine and sine terms to first order (cos </a:t>
            </a:r>
            <a:r>
              <a:rPr lang="el-GR" sz="1800" dirty="0"/>
              <a:t>τ</a:t>
            </a:r>
            <a:r>
              <a:rPr lang="en-GB" sz="1800" dirty="0"/>
              <a:t> ~ 1, sin </a:t>
            </a:r>
            <a:r>
              <a:rPr lang="el-GR" sz="1800" dirty="0"/>
              <a:t>τ</a:t>
            </a:r>
            <a:r>
              <a:rPr lang="en-GB" sz="1800" dirty="0"/>
              <a:t> ~  </a:t>
            </a:r>
            <a:r>
              <a:rPr lang="el-GR" sz="1800" dirty="0"/>
              <a:t>τ</a:t>
            </a:r>
            <a:r>
              <a:rPr lang="en-GB" sz="1800" dirty="0"/>
              <a:t>). </a:t>
            </a:r>
            <a:endParaRPr lang="en-US" sz="18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8F158E6-34DC-E3EC-77A5-136DC48139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5266" y="3799271"/>
            <a:ext cx="3429000" cy="558800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47FC62C-5E9E-41F5-BA7F-DF2A0142F94C}"/>
              </a:ext>
            </a:extLst>
          </p:cNvPr>
          <p:cNvSpPr txBox="1">
            <a:spLocks/>
          </p:cNvSpPr>
          <p:nvPr/>
        </p:nvSpPr>
        <p:spPr>
          <a:xfrm>
            <a:off x="838200" y="4497114"/>
            <a:ext cx="10515600" cy="558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The symplectic condition is not satisfied in this case and furthermore </a:t>
            </a:r>
            <a:endParaRPr lang="en-US" sz="18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E54BE7D-9344-29BE-09D2-DF69BF8875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35266" y="5055914"/>
            <a:ext cx="2603500" cy="57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46881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DAE8C2-21D4-A04C-680B-3D9DE0F6FB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/>
              <a:t>Symplectic integration of a Harmonic Oscillator (3)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750363-FC87-496B-8F2A-C6720B656F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90600" y="2759992"/>
            <a:ext cx="10515600" cy="669008"/>
          </a:xfrm>
        </p:spPr>
        <p:txBody>
          <a:bodyPr>
            <a:noAutofit/>
          </a:bodyPr>
          <a:lstStyle/>
          <a:p>
            <a:r>
              <a:rPr lang="en-US" sz="1800" dirty="0"/>
              <a:t>The increase in energy will cause the trajectory to spiral outwards. A </a:t>
            </a:r>
            <a:r>
              <a:rPr lang="en-US" sz="1800" i="1" dirty="0"/>
              <a:t>symplectic integration </a:t>
            </a:r>
            <a:r>
              <a:rPr lang="en-US" sz="1800" dirty="0"/>
              <a:t>(one that preserves phase space volume)</a:t>
            </a:r>
            <a:r>
              <a:rPr lang="en-US" sz="1800" i="1" dirty="0"/>
              <a:t> </a:t>
            </a:r>
            <a:r>
              <a:rPr lang="en-US" sz="1800" dirty="0"/>
              <a:t>can be created as follows</a:t>
            </a:r>
            <a:endParaRPr lang="en-US" sz="1800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99A072-3B08-006E-55BC-8BFF9F95E5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E3C95-D9E7-2340-8D75-30634ED90B77}" type="slidenum">
              <a:rPr lang="en-US" smtClean="0"/>
              <a:t>18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34F3B27-5690-8E1A-EC57-8AD4BF6AEA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1131" y="2252279"/>
            <a:ext cx="5111531" cy="466919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AE0013A-EBE5-5EB3-7C20-A4AEB45F15C8}"/>
              </a:ext>
            </a:extLst>
          </p:cNvPr>
          <p:cNvSpPr txBox="1">
            <a:spLocks/>
          </p:cNvSpPr>
          <p:nvPr/>
        </p:nvSpPr>
        <p:spPr>
          <a:xfrm>
            <a:off x="990600" y="1978025"/>
            <a:ext cx="10515600" cy="4669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/>
              <a:t>The energy after one timestep  </a:t>
            </a:r>
            <a:endParaRPr lang="en-US" sz="18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EFC578C-29F7-1DD9-8F3F-6F9CEBC106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0903" y="3610826"/>
            <a:ext cx="3911600" cy="558800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511FC4C-7BB3-282C-D5B0-4EAE33F16E74}"/>
              </a:ext>
            </a:extLst>
          </p:cNvPr>
          <p:cNvSpPr txBox="1">
            <a:spLocks/>
          </p:cNvSpPr>
          <p:nvPr/>
        </p:nvSpPr>
        <p:spPr>
          <a:xfrm>
            <a:off x="990600" y="4413057"/>
            <a:ext cx="10515600" cy="39283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Although the symplectic condition is now met, the effective Hamiltonian becomes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24A2282-0C53-C2FD-E403-216BA930A7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81131" y="4805890"/>
            <a:ext cx="3175000" cy="482600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3AB2C3AF-E809-8B11-2D59-E617032C7D38}"/>
              </a:ext>
            </a:extLst>
          </p:cNvPr>
          <p:cNvSpPr txBox="1">
            <a:spLocks/>
          </p:cNvSpPr>
          <p:nvPr/>
        </p:nvSpPr>
        <p:spPr>
          <a:xfrm>
            <a:off x="990600" y="5384703"/>
            <a:ext cx="10515600" cy="69027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Since </a:t>
            </a:r>
            <a:r>
              <a:rPr lang="en-US" sz="1800" dirty="0" err="1"/>
              <a:t>H</a:t>
            </a:r>
            <a:r>
              <a:rPr lang="en-US" sz="1800" baseline="-25000" dirty="0" err="1"/>
              <a:t>integrated</a:t>
            </a:r>
            <a:r>
              <a:rPr lang="en-US" sz="1800" dirty="0"/>
              <a:t> is conserved in this case, the difference between it and </a:t>
            </a:r>
            <a:r>
              <a:rPr lang="en-US" sz="1800" dirty="0" err="1"/>
              <a:t>H</a:t>
            </a:r>
            <a:r>
              <a:rPr lang="en-US" sz="1800" baseline="-25000" dirty="0" err="1"/>
              <a:t>true</a:t>
            </a:r>
            <a:r>
              <a:rPr lang="en-US" sz="1800" dirty="0"/>
              <a:t> is a constant and the motion remains bounded. </a:t>
            </a:r>
            <a:endParaRPr lang="en-US" sz="1800" baseline="-25000" dirty="0"/>
          </a:p>
        </p:txBody>
      </p:sp>
    </p:spTree>
    <p:extLst>
      <p:ext uri="{BB962C8B-B14F-4D97-AF65-F5344CB8AC3E}">
        <p14:creationId xmlns:p14="http://schemas.microsoft.com/office/powerpoint/2010/main" val="34650350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214D3E-684B-0C4C-259D-380DFE5462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/>
              <a:t>Symplectic integrator – splitting the Hamiltonian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F2CD13-F6BC-14A2-BF59-A13372C5AC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6"/>
            <a:ext cx="10515600" cy="570734"/>
          </a:xfrm>
        </p:spPr>
        <p:txBody>
          <a:bodyPr>
            <a:normAutofit lnSpcReduction="10000"/>
          </a:bodyPr>
          <a:lstStyle/>
          <a:p>
            <a:r>
              <a:rPr lang="en-US" sz="1800" dirty="0"/>
              <a:t>In general, a symplectic integrator is constructed by splitting the Hamiltonian into R and K that depend on momentum and coordinates only, respectively. In 1D we can write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C75DBB-088F-5B85-E983-30577F7EC2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E3C95-D9E7-2340-8D75-30634ED90B77}" type="slidenum">
              <a:rPr lang="en-US" smtClean="0"/>
              <a:t>19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BD7CEDA-63BA-38B6-3D55-7D2B3D1405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6466" y="2491828"/>
            <a:ext cx="3031796" cy="477448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B375E5E0-FA72-B9B2-E18C-4EEDEA0D7A0D}"/>
              </a:ext>
            </a:extLst>
          </p:cNvPr>
          <p:cNvSpPr txBox="1">
            <a:spLocks/>
          </p:cNvSpPr>
          <p:nvPr/>
        </p:nvSpPr>
        <p:spPr>
          <a:xfrm>
            <a:off x="843459" y="3123652"/>
            <a:ext cx="10515600" cy="5707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The Lie operator for R and for K become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6679FBA-D85B-B049-4871-0AE7D35ACE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3277" y="3694386"/>
            <a:ext cx="3606800" cy="1143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D05E540-DB2A-A848-EC93-3135EBF16B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59418" y="3694386"/>
            <a:ext cx="3670300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12554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EEEE665-BBB7-6489-8AE8-1F8D6155D4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/>
              <a:t>Deriving the Hamiltonian for an accelerator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68EF2FE-9FA2-86CD-9715-4404A89C07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b="1" dirty="0"/>
              <a:t>Goal:  build a Hamiltonian map to represent entire ring. </a:t>
            </a:r>
          </a:p>
          <a:p>
            <a:r>
              <a:rPr lang="en-US" sz="1800" dirty="0"/>
              <a:t>Starting point – the Hamiltonian for a relativistic particle in an electromagnetic field H(</a:t>
            </a:r>
            <a:r>
              <a:rPr lang="en-US" sz="1800" dirty="0" err="1"/>
              <a:t>q,P,t</a:t>
            </a:r>
            <a:r>
              <a:rPr lang="en-US" sz="1800" dirty="0"/>
              <a:t>).</a:t>
            </a:r>
          </a:p>
          <a:p>
            <a:pPr marL="0" indent="0">
              <a:buNone/>
            </a:pPr>
            <a:endParaRPr lang="en-US" sz="1800" dirty="0"/>
          </a:p>
          <a:p>
            <a:endParaRPr lang="en-US" sz="1800" dirty="0"/>
          </a:p>
          <a:p>
            <a:r>
              <a:rPr lang="en-US" sz="1800" dirty="0"/>
              <a:t>Apply following steps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400" dirty="0"/>
              <a:t>Transform into convenient coordinates (</a:t>
            </a:r>
            <a:r>
              <a:rPr lang="en-US" sz="1400" dirty="0" err="1"/>
              <a:t>Frenet-Serret</a:t>
            </a:r>
            <a:r>
              <a:rPr lang="en-US" sz="1400" dirty="0"/>
              <a:t>).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400" dirty="0"/>
              <a:t>Change the independent variable from time to longitudinal coordinate “s”.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400" dirty="0"/>
              <a:t>Convert to small dynamic variables with respect to reference momentum (allows us to expand the square root).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400" dirty="0"/>
              <a:t>Introduce convenient longitudinal coordinates.</a:t>
            </a:r>
          </a:p>
          <a:p>
            <a:pPr marL="800100" lvl="1" indent="-342900">
              <a:buFont typeface="+mj-lt"/>
              <a:buAutoNum type="arabicPeriod"/>
            </a:pPr>
            <a:endParaRPr lang="en-US" sz="1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72F4AB6-CC2C-6BB7-5F96-88EFC402E5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8443" y="2700152"/>
            <a:ext cx="5299549" cy="389037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76F5E1-2B70-51D5-3382-426479301E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E3C95-D9E7-2340-8D75-30634ED90B7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6522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D56698-5313-B32F-B33D-F8BC4C0FE5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/>
              <a:t>Symplectic integrator – splitting the Hamiltonian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3EA07C-ADAA-9ECB-5071-6C1CFF4BBC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65125"/>
          </a:xfrm>
        </p:spPr>
        <p:txBody>
          <a:bodyPr>
            <a:normAutofit/>
          </a:bodyPr>
          <a:lstStyle/>
          <a:p>
            <a:r>
              <a:rPr lang="en-US" sz="1800" dirty="0"/>
              <a:t>Applying the Lie transform, it is clear that the Hamiltonian K (the “kick”) updates the momentum only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9B47D9-A68F-FA6F-B526-DF80F2732A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E3C95-D9E7-2340-8D75-30634ED90B77}" type="slidenum">
              <a:rPr lang="en-US" smtClean="0"/>
              <a:t>20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E504C42-60B7-22CC-BB62-4205099FEB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3495" y="2377090"/>
            <a:ext cx="3340100" cy="863600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C130279-DE7C-F1E1-7C07-AE6B24F557B3}"/>
              </a:ext>
            </a:extLst>
          </p:cNvPr>
          <p:cNvSpPr txBox="1">
            <a:spLocks/>
          </p:cNvSpPr>
          <p:nvPr/>
        </p:nvSpPr>
        <p:spPr>
          <a:xfrm>
            <a:off x="759372" y="3450131"/>
            <a:ext cx="10515600" cy="365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/>
              <a:t>while the Hamiltonian R (the “drift”) updates the position alone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230FC6A-DA35-3BB4-1E16-B54F0F5421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3445" y="3835400"/>
            <a:ext cx="1600200" cy="87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64424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E5737C-527B-86FC-6CC1-F57522A7D9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/>
              <a:t>First order integrator – symplectic Euler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B484B8-5E9E-7A95-743B-10F4CCAD29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65125"/>
          </a:xfrm>
        </p:spPr>
        <p:txBody>
          <a:bodyPr>
            <a:normAutofit/>
          </a:bodyPr>
          <a:lstStyle/>
          <a:p>
            <a:r>
              <a:rPr lang="en-US" sz="1800" dirty="0"/>
              <a:t>To first order we can write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68F1B9-6D6A-1860-ECC0-416D855521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E3C95-D9E7-2340-8D75-30634ED90B77}" type="slidenum">
              <a:rPr lang="en-US" smtClean="0"/>
              <a:t>21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DF83E63-7F02-BECE-2236-8D30632CEB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7184" y="2318077"/>
            <a:ext cx="3327400" cy="228600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8C1A3035-D982-DE00-FA37-6B71242E76FF}"/>
              </a:ext>
            </a:extLst>
          </p:cNvPr>
          <p:cNvSpPr txBox="1">
            <a:spLocks/>
          </p:cNvSpPr>
          <p:nvPr/>
        </p:nvSpPr>
        <p:spPr>
          <a:xfrm>
            <a:off x="838200" y="2787321"/>
            <a:ext cx="10515600" cy="365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This is the symplectic Euler method. Dividing the interval into steps of length h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6D603182-AB47-C07E-1EBD-272B64DA2D99}"/>
              </a:ext>
            </a:extLst>
          </p:cNvPr>
          <p:cNvSpPr txBox="1">
            <a:spLocks/>
          </p:cNvSpPr>
          <p:nvPr/>
        </p:nvSpPr>
        <p:spPr>
          <a:xfrm>
            <a:off x="838200" y="4466133"/>
            <a:ext cx="10836822" cy="57741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Note, the standard (“explicit”) Euler method is non-symplectic as in the lower equation the derivative of R is evaluated at </a:t>
            </a:r>
            <a:r>
              <a:rPr lang="en-US" sz="1800" dirty="0" err="1"/>
              <a:t>p</a:t>
            </a:r>
            <a:r>
              <a:rPr lang="en-US" sz="1800" baseline="-25000" dirty="0" err="1"/>
              <a:t>n</a:t>
            </a:r>
            <a:r>
              <a:rPr lang="en-US" sz="1800" dirty="0"/>
              <a:t> rather than p</a:t>
            </a:r>
            <a:r>
              <a:rPr lang="en-US" sz="1800" baseline="-25000" dirty="0"/>
              <a:t>n+1</a:t>
            </a:r>
            <a:r>
              <a:rPr lang="en-US" sz="1800" dirty="0"/>
              <a:t>. 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2554CF8-8D66-8AC4-AD6A-89BA08168B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97184" y="3259576"/>
            <a:ext cx="2463800" cy="107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93943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9A5D46-C08A-2FF3-F9FD-2E34DCFC8E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E3C95-D9E7-2340-8D75-30634ED90B77}" type="slidenum">
              <a:rPr lang="en-US" smtClean="0"/>
              <a:t>22</a:t>
            </a:fld>
            <a:endParaRPr lang="en-US"/>
          </a:p>
        </p:txBody>
      </p:sp>
      <p:pic>
        <p:nvPicPr>
          <p:cNvPr id="6" name="Picture 5" descr="A group of cylindrical objects with images&#10;&#10;Description automatically generated">
            <a:extLst>
              <a:ext uri="{FF2B5EF4-FFF2-40B4-BE49-F238E27FC236}">
                <a16:creationId xmlns:a16="http://schemas.microsoft.com/office/drawing/2014/main" id="{BF043B38-5DBD-02DC-C105-B318BD6CCA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4350" y="1216475"/>
            <a:ext cx="7772400" cy="360118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A76BEC4-A801-EA24-BA32-C877A9B1FFDC}"/>
              </a:ext>
            </a:extLst>
          </p:cNvPr>
          <p:cNvSpPr txBox="1"/>
          <p:nvPr/>
        </p:nvSpPr>
        <p:spPr>
          <a:xfrm>
            <a:off x="1300956" y="5456859"/>
            <a:ext cx="100528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M. </a:t>
            </a:r>
            <a:r>
              <a:rPr lang="en-US" dirty="0" err="1"/>
              <a:t>Leok</a:t>
            </a:r>
            <a:r>
              <a:rPr lang="en-US" dirty="0"/>
              <a:t> - ”Introduction to geometrical numerical integration”, </a:t>
            </a:r>
            <a:r>
              <a:rPr lang="en-US" dirty="0">
                <a:hlinkClick r:id="rId3"/>
              </a:rPr>
              <a:t>link to Youtube video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573718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06290F-43C7-9B94-642B-CA2D0BDE4E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/>
              <a:t>Second order integrator – drift-kick-drift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5E021B76-09BF-4A4A-9C09-BC14C8A60F6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68597" y="1477989"/>
            <a:ext cx="3271555" cy="1856417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589BF4-1233-D7A1-8C14-BFE3ADFE7F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E3C95-D9E7-2340-8D75-30634ED90B77}" type="slidenum">
              <a:rPr lang="en-US" smtClean="0"/>
              <a:t>23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3D818B5-F855-BE3F-C5E3-FFD1FB50313A}"/>
              </a:ext>
            </a:extLst>
          </p:cNvPr>
          <p:cNvSpPr txBox="1"/>
          <p:nvPr/>
        </p:nvSpPr>
        <p:spPr>
          <a:xfrm>
            <a:off x="1170292" y="3338929"/>
            <a:ext cx="9851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Figure: One step of a symplectic Euler integrator (left) and second order leapfrog (right). [S. </a:t>
            </a:r>
            <a:r>
              <a:rPr lang="en-US" i="1" dirty="0" err="1"/>
              <a:t>Baturin</a:t>
            </a:r>
            <a:r>
              <a:rPr lang="en-US" i="1" dirty="0"/>
              <a:t>]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430F476-C064-90C7-1994-8DA5AF9CBEE9}"/>
              </a:ext>
            </a:extLst>
          </p:cNvPr>
          <p:cNvSpPr txBox="1"/>
          <p:nvPr/>
        </p:nvSpPr>
        <p:spPr>
          <a:xfrm>
            <a:off x="683173" y="3838853"/>
            <a:ext cx="3692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If the Hamiltonian is split as follows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469CB75-212E-0E6F-E9DF-369FF7782A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2045" y="4208185"/>
            <a:ext cx="3073400" cy="4826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6C866EE-E2AA-D7A3-E864-D298D62A59BC}"/>
              </a:ext>
            </a:extLst>
          </p:cNvPr>
          <p:cNvSpPr txBox="1"/>
          <p:nvPr/>
        </p:nvSpPr>
        <p:spPr>
          <a:xfrm>
            <a:off x="683172" y="4748207"/>
            <a:ext cx="22434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then to second order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A0C6D4D-BB1D-AB3F-6EB0-AB17DAF938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4864" y="5189292"/>
            <a:ext cx="5194300" cy="2540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BF5BDE9-4791-1C29-C320-BB618CEA2990}"/>
              </a:ext>
            </a:extLst>
          </p:cNvPr>
          <p:cNvSpPr txBox="1"/>
          <p:nvPr/>
        </p:nvSpPr>
        <p:spPr>
          <a:xfrm>
            <a:off x="603774" y="5657561"/>
            <a:ext cx="9744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This is known as the </a:t>
            </a:r>
            <a:r>
              <a:rPr lang="en-US" i="1" dirty="0"/>
              <a:t>drift-kick-drift </a:t>
            </a:r>
            <a:r>
              <a:rPr lang="en-US" dirty="0"/>
              <a:t>integrator (also known as leapfrog or </a:t>
            </a:r>
            <a:r>
              <a:rPr lang="en-US" dirty="0" err="1"/>
              <a:t>Störmer-Verlet</a:t>
            </a:r>
            <a:r>
              <a:rPr lang="en-US" dirty="0"/>
              <a:t> integrator)</a:t>
            </a:r>
          </a:p>
        </p:txBody>
      </p:sp>
    </p:spTree>
    <p:extLst>
      <p:ext uri="{BB962C8B-B14F-4D97-AF65-F5344CB8AC3E}">
        <p14:creationId xmlns:p14="http://schemas.microsoft.com/office/powerpoint/2010/main" val="144101487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7A36EB-0F71-A366-FEC9-7E06CD617A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/>
              <a:t>Second order integrator – kick-drift-kick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7A54C4-CBF8-FA57-F44C-6C18738B5F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In simplified terms, the kick-drift-kick integrator is given by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5FF694-711C-B71D-F3C8-72646A4D25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E3C95-D9E7-2340-8D75-30634ED90B77}" type="slidenum">
              <a:rPr lang="en-US" smtClean="0"/>
              <a:t>24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8F3F3A6-D165-EA59-4025-E77ABA54C6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5232" y="2445324"/>
            <a:ext cx="2730500" cy="1498600"/>
          </a:xfrm>
          <a:prstGeom prst="rect">
            <a:avLst/>
          </a:prstGeom>
        </p:spPr>
      </p:pic>
      <p:pic>
        <p:nvPicPr>
          <p:cNvPr id="7" name="Picture 6" descr="A diagram of a line with arrows&#10;&#10;Description automatically generated">
            <a:extLst>
              <a:ext uri="{FF2B5EF4-FFF2-40B4-BE49-F238E27FC236}">
                <a16:creationId xmlns:a16="http://schemas.microsoft.com/office/drawing/2014/main" id="{44035202-6CB4-45AF-3807-2D23E1EBED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3100" y="4457193"/>
            <a:ext cx="4111035" cy="1598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34645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94E7AC-530A-7005-1DAE-858B413DA8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/>
              <a:t>Fourth order integrator – Yoshida 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4C5C17B8-59DA-53C9-8DFE-9C8338C37DB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84774" y="1517482"/>
            <a:ext cx="2187575" cy="2182982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2B4E30-091D-C1BD-8D7E-1E0DE681AB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E3C95-D9E7-2340-8D75-30634ED90B77}" type="slidenum">
              <a:rPr lang="en-US" smtClean="0"/>
              <a:t>25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4823ECE-5067-9C60-B72F-9595F6CB19C5}"/>
              </a:ext>
            </a:extLst>
          </p:cNvPr>
          <p:cNvSpPr txBox="1"/>
          <p:nvPr/>
        </p:nvSpPr>
        <p:spPr>
          <a:xfrm>
            <a:off x="3156255" y="3654187"/>
            <a:ext cx="6719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Figure: One step of the fourth order Yoshida integrator. [S. </a:t>
            </a:r>
            <a:r>
              <a:rPr lang="en-US" i="1" dirty="0" err="1"/>
              <a:t>Baturin</a:t>
            </a:r>
            <a:r>
              <a:rPr lang="en-US" i="1" dirty="0"/>
              <a:t>]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3DA2BED-7806-A2D2-529F-6FA812F4556A}"/>
              </a:ext>
            </a:extLst>
          </p:cNvPr>
          <p:cNvSpPr txBox="1"/>
          <p:nvPr/>
        </p:nvSpPr>
        <p:spPr>
          <a:xfrm>
            <a:off x="838200" y="4302400"/>
            <a:ext cx="10875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Yoshida found that a set of integrators at order 2n can be found by building on the second order integrator S</a:t>
            </a:r>
            <a:r>
              <a:rPr lang="en-US" baseline="-25000" dirty="0"/>
              <a:t>2</a:t>
            </a:r>
            <a:r>
              <a:rPr lang="en-US" dirty="0"/>
              <a:t>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C474102-2F9F-8A8C-79C4-5302332753CE}"/>
              </a:ext>
            </a:extLst>
          </p:cNvPr>
          <p:cNvSpPr txBox="1"/>
          <p:nvPr/>
        </p:nvSpPr>
        <p:spPr>
          <a:xfrm>
            <a:off x="58101" y="6078400"/>
            <a:ext cx="121338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H. Yoshida, ”Construction of higher order symplectic integrators”, Physics Letters A, </a:t>
            </a:r>
            <a:r>
              <a:rPr lang="en-GB" sz="1800" dirty="0">
                <a:effectLst/>
                <a:latin typeface="CMR9"/>
              </a:rPr>
              <a:t>vol. 150, no. 5, pp. 262 – 268, 1990. </a:t>
            </a:r>
            <a:endParaRPr lang="en-GB" dirty="0">
              <a:effectLst/>
            </a:endParaRPr>
          </a:p>
          <a:p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5846E79-9F51-241E-AE79-22379AE7AD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3600" y="4732171"/>
            <a:ext cx="2844800" cy="2413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DF60388-6AAD-9989-A758-73E608490886}"/>
                  </a:ext>
                </a:extLst>
              </p:cNvPr>
              <p:cNvSpPr txBox="1"/>
              <p:nvPr/>
            </p:nvSpPr>
            <p:spPr>
              <a:xfrm>
                <a:off x="838199" y="5013315"/>
                <a:ext cx="5025158" cy="6819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where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𝛾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=1/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2 − </m:t>
                        </m:r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1/3</m:t>
                            </m:r>
                          </m:sup>
                        </m:sSup>
                      </m:e>
                    </m:d>
                  </m:oMath>
                </a14:m>
                <a:r>
                  <a:rPr lang="en-GB" dirty="0"/>
                  <a:t>,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𝜅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=1/</m:t>
                    </m:r>
                    <m:d>
                      <m:dPr>
                        <m:begChr m:val="["/>
                        <m:endChr m:val="]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1/3</m:t>
                            </m:r>
                          </m:sup>
                        </m:sSup>
                        <m:d>
                          <m:d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2−</m:t>
                            </m:r>
                            <m:sSup>
                              <m:sSupPr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1/3</m:t>
                                </m:r>
                              </m:sup>
                            </m:sSup>
                          </m:e>
                        </m:d>
                      </m:e>
                    </m:d>
                  </m:oMath>
                </a14:m>
                <a:endParaRPr lang="en-GB" dirty="0"/>
              </a:p>
              <a:p>
                <a:endParaRPr lang="en-US" dirty="0"/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DF60388-6AAD-9989-A758-73E6084908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199" y="5013315"/>
                <a:ext cx="5025158" cy="681982"/>
              </a:xfrm>
              <a:prstGeom prst="rect">
                <a:avLst/>
              </a:prstGeom>
              <a:blipFill>
                <a:blip r:embed="rId4"/>
                <a:stretch>
                  <a:fillRect l="-100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1984371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6A604F-4C02-D484-9F6D-7657B8F63F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Integrability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3B3298-451E-D26E-E699-431CB140C8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74663"/>
          </a:xfrm>
        </p:spPr>
        <p:txBody>
          <a:bodyPr>
            <a:normAutofit/>
          </a:bodyPr>
          <a:lstStyle/>
          <a:p>
            <a:r>
              <a:rPr lang="en-US" sz="1800" dirty="0"/>
              <a:t>The ideal linear Hamiltonian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9A2849-A8C3-6A46-3AEE-1E20FC2797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E3C95-D9E7-2340-8D75-30634ED90B77}" type="slidenum">
              <a:rPr lang="en-US" smtClean="0"/>
              <a:t>26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302FE23-8B6C-2B11-25F0-06E04EEA46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7851" y="2263775"/>
            <a:ext cx="2556297" cy="334963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F2B99987-1649-008B-9445-FC1F0F616D5E}"/>
              </a:ext>
            </a:extLst>
          </p:cNvPr>
          <p:cNvSpPr txBox="1">
            <a:spLocks/>
          </p:cNvSpPr>
          <p:nvPr/>
        </p:nvSpPr>
        <p:spPr>
          <a:xfrm>
            <a:off x="838200" y="2738438"/>
            <a:ext cx="10515600" cy="4746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/>
              <a:t>has two invariants of motion, the transverse actions </a:t>
            </a:r>
            <a:r>
              <a:rPr lang="en-US" sz="1800" dirty="0" err="1"/>
              <a:t>J</a:t>
            </a:r>
            <a:r>
              <a:rPr lang="en-US" sz="1800" baseline="-25000" dirty="0" err="1"/>
              <a:t>x</a:t>
            </a:r>
            <a:r>
              <a:rPr lang="en-US" sz="1800" dirty="0"/>
              <a:t>, J</a:t>
            </a:r>
            <a:r>
              <a:rPr lang="en-US" sz="1800" baseline="-25000" dirty="0"/>
              <a:t>y</a:t>
            </a:r>
            <a:r>
              <a:rPr lang="en-US" sz="1800" dirty="0"/>
              <a:t>. This ensure the system is integrable. 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AB91C12-395A-A495-B601-78A3ED40C9D3}"/>
              </a:ext>
            </a:extLst>
          </p:cNvPr>
          <p:cNvSpPr txBox="1">
            <a:spLocks/>
          </p:cNvSpPr>
          <p:nvPr/>
        </p:nvSpPr>
        <p:spPr>
          <a:xfrm>
            <a:off x="838199" y="333772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However, the addition of nonlinearities may compromise this integrability and lead to a reduction in the dynamic aperture. </a:t>
            </a:r>
          </a:p>
          <a:p>
            <a:r>
              <a:rPr lang="en-US" sz="1800" dirty="0"/>
              <a:t>Nonlinear magnets may be added intentionally, for example sextupole magnets to correct chromaticity, or arise from magnet imperfections or other sources</a:t>
            </a:r>
          </a:p>
        </p:txBody>
      </p:sp>
    </p:spTree>
    <p:extLst>
      <p:ext uri="{BB962C8B-B14F-4D97-AF65-F5344CB8AC3E}">
        <p14:creationId xmlns:p14="http://schemas.microsoft.com/office/powerpoint/2010/main" val="308553096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7E6617-6810-A635-AA9C-BC2A658C64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748963" cy="1325563"/>
          </a:xfrm>
        </p:spPr>
        <p:txBody>
          <a:bodyPr>
            <a:normAutofit/>
          </a:bodyPr>
          <a:lstStyle/>
          <a:p>
            <a:pPr algn="ctr"/>
            <a:r>
              <a:rPr lang="en-US" sz="3600" dirty="0"/>
              <a:t>A non-integrable Hamiltonian – the </a:t>
            </a:r>
            <a:r>
              <a:rPr lang="en-US" sz="3600" dirty="0" err="1"/>
              <a:t>Hénon-Heiles</a:t>
            </a:r>
            <a:r>
              <a:rPr lang="en-US" sz="3600" dirty="0"/>
              <a:t> system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FD683A-8835-F32E-2E83-DCFEAD06B5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3690142"/>
            <a:ext cx="10515600" cy="531813"/>
          </a:xfrm>
        </p:spPr>
        <p:txBody>
          <a:bodyPr>
            <a:normAutofit/>
          </a:bodyPr>
          <a:lstStyle/>
          <a:p>
            <a:r>
              <a:rPr lang="en-US" sz="1800" dirty="0"/>
              <a:t>The </a:t>
            </a:r>
            <a:r>
              <a:rPr lang="en-US" sz="1800" dirty="0" err="1"/>
              <a:t>Hénon-Heiles</a:t>
            </a:r>
            <a:r>
              <a:rPr lang="en-US" sz="1800" dirty="0"/>
              <a:t> potential may be written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9F1654-A9DA-7981-4B97-372CCCD498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E3C95-D9E7-2340-8D75-30634ED90B77}" type="slidenum">
              <a:rPr lang="en-US" smtClean="0"/>
              <a:t>27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D80B314-C65A-0267-C11F-B98456BE2A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6538" y="4023518"/>
            <a:ext cx="3441700" cy="482600"/>
          </a:xfrm>
          <a:prstGeom prst="rect">
            <a:avLst/>
          </a:prstGeom>
        </p:spPr>
      </p:pic>
      <p:pic>
        <p:nvPicPr>
          <p:cNvPr id="7" name="Picture 6" descr="A screen shot of a graph&#10;&#10;Description automatically generated">
            <a:extLst>
              <a:ext uri="{FF2B5EF4-FFF2-40B4-BE49-F238E27FC236}">
                <a16:creationId xmlns:a16="http://schemas.microsoft.com/office/drawing/2014/main" id="{3329F1C2-DB0D-D8AF-BE13-9537F7753A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2986" y="1655894"/>
            <a:ext cx="2190751" cy="2069043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904E1DB-7945-8AED-4A72-4FB568C394CF}"/>
              </a:ext>
            </a:extLst>
          </p:cNvPr>
          <p:cNvSpPr txBox="1">
            <a:spLocks/>
          </p:cNvSpPr>
          <p:nvPr/>
        </p:nvSpPr>
        <p:spPr>
          <a:xfrm>
            <a:off x="838199" y="4670293"/>
            <a:ext cx="10515600" cy="5318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/>
              <a:t>with Hamiltonian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958E615-9F78-B342-1396-7880098543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44888" y="5007639"/>
            <a:ext cx="4445000" cy="4826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31E4722-AC3E-10E1-485B-004973A22691}"/>
              </a:ext>
            </a:extLst>
          </p:cNvPr>
          <p:cNvSpPr txBox="1"/>
          <p:nvPr/>
        </p:nvSpPr>
        <p:spPr>
          <a:xfrm>
            <a:off x="838199" y="5547601"/>
            <a:ext cx="110775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This is a time-independent Hamiltonian. It is integrable only for limited number of initial conditions.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potential can be </a:t>
            </a:r>
            <a:r>
              <a:rPr lang="en-US" dirty="0" err="1"/>
              <a:t>realised</a:t>
            </a:r>
            <a:r>
              <a:rPr lang="en-US" dirty="0"/>
              <a:t> by adding a sextupole to a linear lattice in such a way that the Hamiltonian is time independent.*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0522724-7464-7CF4-5E78-91AECDDFCA1B}"/>
              </a:ext>
            </a:extLst>
          </p:cNvPr>
          <p:cNvSpPr txBox="1"/>
          <p:nvPr/>
        </p:nvSpPr>
        <p:spPr>
          <a:xfrm>
            <a:off x="100846" y="6550037"/>
            <a:ext cx="95309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*S.A. </a:t>
            </a:r>
            <a:r>
              <a:rPr lang="en-US" sz="1600" dirty="0" err="1"/>
              <a:t>Antipov</a:t>
            </a:r>
            <a:r>
              <a:rPr lang="en-US" sz="1600" dirty="0"/>
              <a:t> and S. </a:t>
            </a:r>
            <a:r>
              <a:rPr lang="en-US" sz="1600" dirty="0" err="1"/>
              <a:t>Nagaitsev</a:t>
            </a:r>
            <a:r>
              <a:rPr lang="en-US" sz="1600" dirty="0"/>
              <a:t>, “</a:t>
            </a:r>
            <a:r>
              <a:rPr lang="en-US" sz="1600" dirty="0" err="1"/>
              <a:t>Hénon-Heiles</a:t>
            </a:r>
            <a:r>
              <a:rPr lang="en-US" sz="1600" dirty="0"/>
              <a:t> Single particle Dynamics at IOTA”, Proc. IPAC2017 WEOAB1 </a:t>
            </a:r>
          </a:p>
        </p:txBody>
      </p:sp>
    </p:spTree>
    <p:extLst>
      <p:ext uri="{BB962C8B-B14F-4D97-AF65-F5344CB8AC3E}">
        <p14:creationId xmlns:p14="http://schemas.microsoft.com/office/powerpoint/2010/main" val="48742203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D9C25C-F078-AB22-9C11-1A8E1BF28B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dirty="0"/>
              <a:t> </a:t>
            </a:r>
            <a:r>
              <a:rPr lang="en-US" sz="4400" dirty="0" err="1"/>
              <a:t>Hénon-Heiles</a:t>
            </a:r>
            <a:r>
              <a:rPr lang="en-US" sz="4400" dirty="0"/>
              <a:t> phase space </a:t>
            </a:r>
            <a:endParaRPr lang="en-US" dirty="0"/>
          </a:p>
        </p:txBody>
      </p:sp>
      <p:pic>
        <p:nvPicPr>
          <p:cNvPr id="6" name="Content Placeholder 5" descr="A screenshot of a cell phone&#10;&#10;Description automatically generated">
            <a:extLst>
              <a:ext uri="{FF2B5EF4-FFF2-40B4-BE49-F238E27FC236}">
                <a16:creationId xmlns:a16="http://schemas.microsoft.com/office/drawing/2014/main" id="{D58DAD07-6D43-802D-C092-72ECD12D725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7102" y="1690688"/>
            <a:ext cx="1813820" cy="4351338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A28C7C-0F99-E82D-CB0F-4FB67E3276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E3C95-D9E7-2340-8D75-30634ED90B77}" type="slidenum">
              <a:rPr lang="en-US" smtClean="0"/>
              <a:t>28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68F38B1-F043-BBAC-4701-81A3202A1616}"/>
              </a:ext>
            </a:extLst>
          </p:cNvPr>
          <p:cNvSpPr txBox="1"/>
          <p:nvPr/>
        </p:nvSpPr>
        <p:spPr>
          <a:xfrm>
            <a:off x="2928937" y="1847851"/>
            <a:ext cx="90011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CMSS10"/>
              </a:rPr>
              <a:t>The figure shows Poincare section in the Henon-</a:t>
            </a:r>
            <a:r>
              <a:rPr lang="en-GB" sz="1800" dirty="0" err="1">
                <a:effectLst/>
                <a:latin typeface="CMSS10"/>
              </a:rPr>
              <a:t>Heiles</a:t>
            </a:r>
            <a:r>
              <a:rPr lang="en-GB" sz="1800" dirty="0">
                <a:effectLst/>
                <a:latin typeface="CMSS10"/>
              </a:rPr>
              <a:t> cases for increasing values of 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CMSS10"/>
              </a:rPr>
              <a:t>The motion </a:t>
            </a:r>
            <a:r>
              <a:rPr lang="en-GB" dirty="0">
                <a:latin typeface="CMSS10"/>
              </a:rPr>
              <a:t>tends to be integrable for low values of E but becomes</a:t>
            </a:r>
            <a:r>
              <a:rPr lang="en-GB" sz="1800" dirty="0">
                <a:effectLst/>
                <a:latin typeface="CMSS10"/>
              </a:rPr>
              <a:t> increasingly chaotic as E approaches the escape value E = 1/6. </a:t>
            </a:r>
            <a:endParaRPr lang="en-GB" dirty="0">
              <a:effectLst/>
            </a:endParaRPr>
          </a:p>
          <a:p>
            <a:endParaRPr lang="en-US" dirty="0"/>
          </a:p>
        </p:txBody>
      </p:sp>
      <p:pic>
        <p:nvPicPr>
          <p:cNvPr id="9" name="Picture 8" descr="A diagram of a graph&#10;&#10;Description automatically generated">
            <a:extLst>
              <a:ext uri="{FF2B5EF4-FFF2-40B4-BE49-F238E27FC236}">
                <a16:creationId xmlns:a16="http://schemas.microsoft.com/office/drawing/2014/main" id="{93D7D6E8-1E31-C739-744A-EADFCE7CF8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6399" y="2905305"/>
            <a:ext cx="3464201" cy="299384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DBD45C9-6267-E2E5-9CDF-DDCCB0066881}"/>
              </a:ext>
            </a:extLst>
          </p:cNvPr>
          <p:cNvSpPr txBox="1"/>
          <p:nvPr/>
        </p:nvSpPr>
        <p:spPr>
          <a:xfrm>
            <a:off x="1943933" y="6552198"/>
            <a:ext cx="95309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*S.A. </a:t>
            </a:r>
            <a:r>
              <a:rPr lang="en-US" sz="1600" dirty="0" err="1"/>
              <a:t>Antipov</a:t>
            </a:r>
            <a:r>
              <a:rPr lang="en-US" sz="1600" dirty="0"/>
              <a:t> and S. </a:t>
            </a:r>
            <a:r>
              <a:rPr lang="en-US" sz="1600" dirty="0" err="1"/>
              <a:t>Nagaitsev</a:t>
            </a:r>
            <a:r>
              <a:rPr lang="en-US" sz="1600" dirty="0"/>
              <a:t>, “</a:t>
            </a:r>
            <a:r>
              <a:rPr lang="en-US" sz="1600" dirty="0" err="1"/>
              <a:t>Hénon-Heiles</a:t>
            </a:r>
            <a:r>
              <a:rPr lang="en-US" sz="1600" dirty="0"/>
              <a:t> Single particle Dynamics at IOTA”, Proc. IPAC2017 WEOAB1 </a:t>
            </a:r>
          </a:p>
        </p:txBody>
      </p:sp>
    </p:spTree>
    <p:extLst>
      <p:ext uri="{BB962C8B-B14F-4D97-AF65-F5344CB8AC3E}">
        <p14:creationId xmlns:p14="http://schemas.microsoft.com/office/powerpoint/2010/main" val="276699138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860194-AE0E-4D40-8539-C08AFD9D3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Hamiltonian with nonlinear multipoles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60DE08-F679-8BD2-2919-31D2F23B59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88950"/>
          </a:xfrm>
        </p:spPr>
        <p:txBody>
          <a:bodyPr>
            <a:normAutofit/>
          </a:bodyPr>
          <a:lstStyle/>
          <a:p>
            <a:r>
              <a:rPr lang="en-US" sz="1800" dirty="0"/>
              <a:t>Multipoles of any order in the Hamiltonian we may written as follows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DA18A3-98A7-481D-306D-729A8354B9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E3C95-D9E7-2340-8D75-30634ED90B77}" type="slidenum">
              <a:rPr lang="en-US" smtClean="0"/>
              <a:t>29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45980FF-1CCB-FD02-6A45-348C498D28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2013" y="2079625"/>
            <a:ext cx="4902200" cy="673100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B6EE3756-95E3-671D-8A4C-F5AF8747F353}"/>
              </a:ext>
            </a:extLst>
          </p:cNvPr>
          <p:cNvSpPr txBox="1">
            <a:spLocks/>
          </p:cNvSpPr>
          <p:nvPr/>
        </p:nvSpPr>
        <p:spPr>
          <a:xfrm>
            <a:off x="838200" y="2987675"/>
            <a:ext cx="10515600" cy="488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The Hamiltonian may be split into a linear part H</a:t>
            </a:r>
            <a:r>
              <a:rPr lang="en-US" sz="1800" baseline="-25000" dirty="0"/>
              <a:t>0</a:t>
            </a:r>
            <a:r>
              <a:rPr lang="en-US" sz="1800" dirty="0"/>
              <a:t> and nonlinear part V.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0DFD581-F3D1-1804-C683-C46E35FF08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7787" y="3429000"/>
            <a:ext cx="3302000" cy="571500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D8D77F2-6740-67D5-E2AB-CFFC368EB44D}"/>
              </a:ext>
            </a:extLst>
          </p:cNvPr>
          <p:cNvSpPr txBox="1">
            <a:spLocks/>
          </p:cNvSpPr>
          <p:nvPr/>
        </p:nvSpPr>
        <p:spPr>
          <a:xfrm>
            <a:off x="838200" y="4883150"/>
            <a:ext cx="10515600" cy="488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The </a:t>
            </a:r>
            <a:r>
              <a:rPr lang="en-US" sz="1800" dirty="0" err="1"/>
              <a:t>V</a:t>
            </a:r>
            <a:r>
              <a:rPr lang="en-US" sz="1800" baseline="-25000" dirty="0" err="1"/>
              <a:t>mn</a:t>
            </a:r>
            <a:r>
              <a:rPr lang="en-US" sz="1800" dirty="0"/>
              <a:t> terms are coefficients for different orders of x and y.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AAAB7DA-BF08-5746-83A0-A46F933A2E70}"/>
              </a:ext>
            </a:extLst>
          </p:cNvPr>
          <p:cNvSpPr txBox="1"/>
          <p:nvPr/>
        </p:nvSpPr>
        <p:spPr>
          <a:xfrm>
            <a:off x="0" y="6488668"/>
            <a:ext cx="5225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Credit: H. </a:t>
            </a:r>
            <a:r>
              <a:rPr lang="en-US" dirty="0" err="1"/>
              <a:t>Bartosik</a:t>
            </a:r>
            <a:r>
              <a:rPr lang="en-US" dirty="0"/>
              <a:t>, “Non-linear effects”, JUAS 2024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42263DB-D898-0659-4066-3A81791700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87787" y="4181475"/>
            <a:ext cx="4864100" cy="62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70711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472F8C-6F04-EBC2-DA6A-517782CCB5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/>
              <a:t>Particle in a general electromagnetic field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C94417-2CEB-E12C-0A2C-99F6F9545F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800" dirty="0">
                <a:effectLst/>
                <a:latin typeface="CMSS10"/>
              </a:rPr>
              <a:t>The </a:t>
            </a:r>
            <a:r>
              <a:rPr lang="en-GB" sz="1800" dirty="0" err="1">
                <a:effectLst/>
                <a:latin typeface="CMSS10"/>
              </a:rPr>
              <a:t>Lagrangian</a:t>
            </a:r>
            <a:r>
              <a:rPr lang="en-GB" sz="1800" dirty="0">
                <a:effectLst/>
                <a:latin typeface="CMSS10"/>
              </a:rPr>
              <a:t> for a free particle in a general EM field </a:t>
            </a:r>
            <a:r>
              <a:rPr lang="en-GB" sz="1800" dirty="0">
                <a:effectLst/>
                <a:latin typeface="CMSSI10"/>
              </a:rPr>
              <a:t>U</a:t>
            </a:r>
            <a:r>
              <a:rPr lang="en-GB" sz="1800" dirty="0">
                <a:effectLst/>
                <a:latin typeface="CMSS10"/>
              </a:rPr>
              <a:t>(</a:t>
            </a:r>
            <a:r>
              <a:rPr lang="en-GB" sz="1800" dirty="0">
                <a:effectLst/>
                <a:latin typeface="CMSSI10"/>
              </a:rPr>
              <a:t>x</a:t>
            </a:r>
            <a:r>
              <a:rPr lang="en-GB" sz="1800" dirty="0">
                <a:effectLst/>
                <a:latin typeface="CMMI10"/>
              </a:rPr>
              <a:t>, </a:t>
            </a:r>
            <a:r>
              <a:rPr lang="en-GB" sz="1800" dirty="0">
                <a:effectLst/>
                <a:latin typeface="CMSSI10"/>
              </a:rPr>
              <a:t>x</a:t>
            </a:r>
            <a:r>
              <a:rPr lang="en-GB" sz="1800" dirty="0">
                <a:effectLst/>
                <a:latin typeface="CMSS10"/>
              </a:rPr>
              <a:t> ̇</a:t>
            </a:r>
            <a:r>
              <a:rPr lang="en-GB" sz="1800" dirty="0">
                <a:effectLst/>
                <a:latin typeface="CMMI10"/>
              </a:rPr>
              <a:t>, </a:t>
            </a:r>
            <a:r>
              <a:rPr lang="en-GB" sz="1800" dirty="0">
                <a:effectLst/>
                <a:latin typeface="CMSSI10"/>
              </a:rPr>
              <a:t>t</a:t>
            </a:r>
            <a:r>
              <a:rPr lang="en-GB" sz="1800" dirty="0">
                <a:effectLst/>
                <a:latin typeface="CMSS10"/>
              </a:rPr>
              <a:t>) = </a:t>
            </a:r>
            <a:r>
              <a:rPr lang="en-GB" sz="1800" dirty="0">
                <a:effectLst/>
                <a:latin typeface="CMSSI10"/>
              </a:rPr>
              <a:t>e</a:t>
            </a:r>
            <a:r>
              <a:rPr lang="en-GB" sz="1800" dirty="0">
                <a:effectLst/>
                <a:latin typeface="CMSS10"/>
              </a:rPr>
              <a:t>(</a:t>
            </a:r>
            <a:r>
              <a:rPr lang="el-GR" sz="1800" dirty="0">
                <a:effectLst/>
                <a:latin typeface="CMMI10"/>
              </a:rPr>
              <a:t>φ </a:t>
            </a:r>
            <a:r>
              <a:rPr lang="el-GR" sz="1800" dirty="0">
                <a:effectLst/>
                <a:latin typeface="CMSY10"/>
              </a:rPr>
              <a:t>− </a:t>
            </a:r>
            <a:r>
              <a:rPr lang="en-GB" sz="1800" b="1" dirty="0">
                <a:effectLst/>
                <a:latin typeface="SFSO1000"/>
              </a:rPr>
              <a:t>v</a:t>
            </a:r>
            <a:r>
              <a:rPr lang="en-GB" sz="1800" dirty="0">
                <a:effectLst/>
                <a:latin typeface="SFSO1000"/>
              </a:rPr>
              <a:t> </a:t>
            </a:r>
            <a:r>
              <a:rPr lang="en-GB" sz="1800" dirty="0">
                <a:effectLst/>
                <a:latin typeface="CMSY10"/>
              </a:rPr>
              <a:t>· </a:t>
            </a:r>
            <a:r>
              <a:rPr lang="en-GB" sz="1800" b="1" dirty="0">
                <a:effectLst/>
                <a:latin typeface="SFSO1000"/>
              </a:rPr>
              <a:t>A</a:t>
            </a:r>
            <a:r>
              <a:rPr lang="en-GB" sz="1800" dirty="0">
                <a:effectLst/>
                <a:latin typeface="CMSS10"/>
              </a:rPr>
              <a:t>) is given</a:t>
            </a:r>
          </a:p>
          <a:p>
            <a:endParaRPr lang="en-GB" sz="1800" dirty="0">
              <a:latin typeface="CMSS10"/>
            </a:endParaRPr>
          </a:p>
          <a:p>
            <a:endParaRPr lang="en-GB" sz="1800" dirty="0">
              <a:effectLst/>
              <a:latin typeface="CMSS10"/>
            </a:endParaRPr>
          </a:p>
          <a:p>
            <a:r>
              <a:rPr lang="en-GB" sz="1800" dirty="0">
                <a:latin typeface="CMSS10"/>
              </a:rPr>
              <a:t>Calculate the conjugate momentum as usual. Note the vector potential contributes to the momentum!</a:t>
            </a:r>
          </a:p>
          <a:p>
            <a:endParaRPr lang="en-GB" sz="1800" dirty="0">
              <a:effectLst/>
              <a:latin typeface="CMSS10"/>
            </a:endParaRPr>
          </a:p>
          <a:p>
            <a:endParaRPr lang="en-GB" sz="1800" dirty="0">
              <a:latin typeface="CMSS10"/>
            </a:endParaRPr>
          </a:p>
          <a:p>
            <a:r>
              <a:rPr lang="en-GB" sz="1800" dirty="0">
                <a:effectLst/>
                <a:latin typeface="CMSS10"/>
              </a:rPr>
              <a:t>The Hamiltonian is</a:t>
            </a:r>
            <a:r>
              <a:rPr lang="en-GB" sz="1800" dirty="0">
                <a:latin typeface="CMSS10"/>
              </a:rPr>
              <a:t> given by</a:t>
            </a:r>
          </a:p>
          <a:p>
            <a:endParaRPr lang="en-GB" sz="1800" dirty="0">
              <a:effectLst/>
              <a:latin typeface="CMSS10"/>
            </a:endParaRPr>
          </a:p>
          <a:p>
            <a:endParaRPr lang="en-GB" sz="1800" dirty="0">
              <a:latin typeface="CMSS10"/>
            </a:endParaRPr>
          </a:p>
          <a:p>
            <a:pPr marL="0" indent="0">
              <a:buNone/>
            </a:pPr>
            <a:r>
              <a:rPr lang="en-GB" sz="1800" dirty="0">
                <a:latin typeface="CMSS10"/>
              </a:rPr>
              <a:t>      w</a:t>
            </a:r>
            <a:r>
              <a:rPr lang="en-GB" sz="1800" dirty="0">
                <a:effectLst/>
                <a:latin typeface="CMSS10"/>
              </a:rPr>
              <a:t>hich can be written (using                                              )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endParaRPr lang="en-US" b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5E95DDA-879D-23D8-9BC1-6B9538A266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8470" y="2262606"/>
            <a:ext cx="4376352" cy="31160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9DD639F-F4EF-60D0-C462-1C3362C9E6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8470" y="3342503"/>
            <a:ext cx="2671119" cy="56136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3C51D43-9764-0AC4-941A-1D7B1D4ECB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44330" y="4402062"/>
            <a:ext cx="3980935" cy="58067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A67EAA5-62E7-BE15-EEBF-B227B4B69A1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44330" y="5871119"/>
            <a:ext cx="4166286" cy="30584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19551FC-D200-42A1-96F4-AD2D1D7D557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34714" y="5154748"/>
            <a:ext cx="2299330" cy="413363"/>
          </a:xfrm>
          <a:prstGeom prst="rect">
            <a:avLst/>
          </a:prstGeom>
        </p:spPr>
      </p:pic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29CCA9F7-66DB-F155-BC9B-9619FCC55B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E3C95-D9E7-2340-8D75-30634ED90B7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07770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B8A86E-F2C5-7132-8ED8-945CB80288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Resonance driving terms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CA075E-35E9-6C23-81E0-881ED11AEA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E3C95-D9E7-2340-8D75-30634ED90B77}" type="slidenum">
              <a:rPr lang="en-US" smtClean="0"/>
              <a:t>30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2E299C5-50DF-CAA2-7ED3-9C9616C8C4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0763" y="2204428"/>
            <a:ext cx="3898900" cy="4953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95421F8-125C-D718-49ED-39EDEC26D7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0763" y="2729908"/>
            <a:ext cx="5613400" cy="6858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37FBF9C-B0FB-A0D7-96BB-033C35A26D63}"/>
              </a:ext>
            </a:extLst>
          </p:cNvPr>
          <p:cNvSpPr txBox="1"/>
          <p:nvPr/>
        </p:nvSpPr>
        <p:spPr>
          <a:xfrm>
            <a:off x="838200" y="1599962"/>
            <a:ext cx="3191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 action-angle coordinates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B0ACA3C-C5EA-2DFD-E995-F27D102B1F1A}"/>
              </a:ext>
            </a:extLst>
          </p:cNvPr>
          <p:cNvSpPr txBox="1"/>
          <p:nvPr/>
        </p:nvSpPr>
        <p:spPr>
          <a:xfrm>
            <a:off x="838200" y="3679801"/>
            <a:ext cx="106240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where</a:t>
            </a:r>
            <a:r>
              <a:rPr lang="el-GR" dirty="0"/>
              <a:t> ε</a:t>
            </a:r>
            <a:r>
              <a:rPr lang="en-GB" dirty="0"/>
              <a:t> indicates the nonlinear part is a small perturbation. The </a:t>
            </a:r>
            <a:r>
              <a:rPr lang="en-GB" b="1" dirty="0" err="1"/>
              <a:t>h</a:t>
            </a:r>
            <a:r>
              <a:rPr lang="en-GB" b="1" baseline="-25000" dirty="0" err="1"/>
              <a:t>jklm</a:t>
            </a:r>
            <a:r>
              <a:rPr lang="en-GB" dirty="0"/>
              <a:t> terms are known as </a:t>
            </a:r>
            <a:r>
              <a:rPr lang="en-GB" i="1" dirty="0"/>
              <a:t>resonance driving </a:t>
            </a:r>
            <a:r>
              <a:rPr lang="en-GB" dirty="0"/>
              <a:t>terms.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0705C11-6EE2-BB1E-1D60-8EE669EAFE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09800" y="4439637"/>
            <a:ext cx="7772400" cy="47319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83AF652-75A5-3095-0889-C8D5D0CB4318}"/>
              </a:ext>
            </a:extLst>
          </p:cNvPr>
          <p:cNvSpPr txBox="1"/>
          <p:nvPr/>
        </p:nvSpPr>
        <p:spPr>
          <a:xfrm>
            <a:off x="838200" y="5408540"/>
            <a:ext cx="10515600" cy="9478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Each multipole drives a set of resonance driving terms.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Note terms with j=k, l=m has no angular dependence. This terms result instead result in tune shift with amplitude (e.g. the octupole drives detuning terms h</a:t>
            </a:r>
            <a:r>
              <a:rPr lang="en-US" baseline="-25000" dirty="0"/>
              <a:t>2200</a:t>
            </a:r>
            <a:r>
              <a:rPr lang="en-US" dirty="0"/>
              <a:t>, h</a:t>
            </a:r>
            <a:r>
              <a:rPr lang="en-US" baseline="-25000" dirty="0"/>
              <a:t>1111</a:t>
            </a:r>
            <a:r>
              <a:rPr lang="en-US" dirty="0"/>
              <a:t>, h</a:t>
            </a:r>
            <a:r>
              <a:rPr lang="en-US" baseline="-25000" dirty="0"/>
              <a:t>0022</a:t>
            </a:r>
            <a:r>
              <a:rPr lang="en-US" dirty="0"/>
              <a:t>)</a:t>
            </a:r>
            <a:endParaRPr lang="en-US" baseline="-250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69FF090-C6E3-32AD-311A-B53E300A75DB}"/>
              </a:ext>
            </a:extLst>
          </p:cNvPr>
          <p:cNvSpPr txBox="1"/>
          <p:nvPr/>
        </p:nvSpPr>
        <p:spPr>
          <a:xfrm>
            <a:off x="4915996" y="3337175"/>
            <a:ext cx="6511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J+k</a:t>
            </a:r>
            <a:r>
              <a:rPr lang="en-US" sz="1200" dirty="0"/>
              <a:t>=m</a:t>
            </a:r>
            <a:r>
              <a:rPr lang="en-US" sz="1200" baseline="-25000" dirty="0"/>
              <a:t>x</a:t>
            </a:r>
            <a:endParaRPr lang="en-US" baseline="-250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7DEDD46-9B6F-00E8-AEB5-EFEA911E5D13}"/>
              </a:ext>
            </a:extLst>
          </p:cNvPr>
          <p:cNvSpPr txBox="1"/>
          <p:nvPr/>
        </p:nvSpPr>
        <p:spPr>
          <a:xfrm>
            <a:off x="5425583" y="3332409"/>
            <a:ext cx="6968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l+m</a:t>
            </a:r>
            <a:r>
              <a:rPr lang="en-US" sz="1200" dirty="0"/>
              <a:t>=m</a:t>
            </a:r>
            <a:r>
              <a:rPr lang="en-US" sz="1200" baseline="-25000" dirty="0"/>
              <a:t>y</a:t>
            </a:r>
            <a:endParaRPr lang="en-US" baseline="-250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689C28E-B9E7-AC05-DF6B-2EA217C95B6C}"/>
              </a:ext>
            </a:extLst>
          </p:cNvPr>
          <p:cNvSpPr txBox="1"/>
          <p:nvPr/>
        </p:nvSpPr>
        <p:spPr>
          <a:xfrm>
            <a:off x="0" y="6488668"/>
            <a:ext cx="2007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Credit: H. </a:t>
            </a:r>
            <a:r>
              <a:rPr lang="en-US" dirty="0" err="1"/>
              <a:t>Bartosik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28204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41A6C0-4AD8-41FC-C7D1-E9F88A22C7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/>
              <a:t>Resonance driving term examples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C216CEF7-491D-A5D3-B1D1-3A55AE768CF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397555" y="2564487"/>
            <a:ext cx="2910026" cy="3050381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6F5645-00E7-F7C8-72ED-93451B24D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E3C95-D9E7-2340-8D75-30634ED90B77}" type="slidenum">
              <a:rPr lang="en-US" smtClean="0"/>
              <a:t>31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906C7AC-6404-36B9-3B3D-617D5714D544}"/>
              </a:ext>
            </a:extLst>
          </p:cNvPr>
          <p:cNvSpPr txBox="1"/>
          <p:nvPr/>
        </p:nvSpPr>
        <p:spPr>
          <a:xfrm>
            <a:off x="0" y="6488668"/>
            <a:ext cx="2007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Credit: H. </a:t>
            </a:r>
            <a:r>
              <a:rPr lang="en-US" dirty="0" err="1"/>
              <a:t>Bartosik</a:t>
            </a:r>
            <a:endParaRPr lang="en-US" dirty="0"/>
          </a:p>
        </p:txBody>
      </p:sp>
      <p:pic>
        <p:nvPicPr>
          <p:cNvPr id="11" name="Picture 10" descr="A mathematical equation with black letters&#10;&#10;Description automatically generated with medium confidence">
            <a:extLst>
              <a:ext uri="{FF2B5EF4-FFF2-40B4-BE49-F238E27FC236}">
                <a16:creationId xmlns:a16="http://schemas.microsoft.com/office/drawing/2014/main" id="{B32C17A5-978B-6DF3-8E0D-4E5DDA57DE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3724" y="1667364"/>
            <a:ext cx="3437055" cy="762916"/>
          </a:xfrm>
          <a:prstGeom prst="rect">
            <a:avLst/>
          </a:prstGeom>
        </p:spPr>
      </p:pic>
      <p:pic>
        <p:nvPicPr>
          <p:cNvPr id="15" name="Picture 14" descr="A graph of a triangle&#10;&#10;Description automatically generated">
            <a:extLst>
              <a:ext uri="{FF2B5EF4-FFF2-40B4-BE49-F238E27FC236}">
                <a16:creationId xmlns:a16="http://schemas.microsoft.com/office/drawing/2014/main" id="{F0312C63-1CDE-56B2-FED0-F4A7E6DFEF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15307" y="2231042"/>
            <a:ext cx="3365550" cy="340995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3C0FC6A-18F5-4D39-1C0F-855FAF950799}"/>
              </a:ext>
            </a:extLst>
          </p:cNvPr>
          <p:cNvSpPr txBox="1"/>
          <p:nvPr/>
        </p:nvSpPr>
        <p:spPr>
          <a:xfrm>
            <a:off x="1839062" y="5778122"/>
            <a:ext cx="2936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Sextupole driven resonance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F83DE6E-18CE-BBE0-AE5B-B56EB764682E}"/>
              </a:ext>
            </a:extLst>
          </p:cNvPr>
          <p:cNvSpPr txBox="1"/>
          <p:nvPr/>
        </p:nvSpPr>
        <p:spPr>
          <a:xfrm>
            <a:off x="6484487" y="5749075"/>
            <a:ext cx="2875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Octupole driven resonance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F5D84056-8E3E-3492-D4E2-BDD00DAE02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23962" y="1814107"/>
            <a:ext cx="2794000" cy="43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2516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FDDE71-1A46-C899-9094-5AA27CE2E5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/>
              <a:t>Step 1: Change coordinate system</a:t>
            </a:r>
          </a:p>
        </p:txBody>
      </p:sp>
      <p:pic>
        <p:nvPicPr>
          <p:cNvPr id="5" name="Picture 4" descr="A diagram of a circle with arrows and letters&#10;&#10;Description automatically generated">
            <a:extLst>
              <a:ext uri="{FF2B5EF4-FFF2-40B4-BE49-F238E27FC236}">
                <a16:creationId xmlns:a16="http://schemas.microsoft.com/office/drawing/2014/main" id="{0048979E-1C06-E468-B094-D16390D0E5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272" y="1630254"/>
            <a:ext cx="2506309" cy="179874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101B54D-4250-DC09-0F48-61532B708805}"/>
                  </a:ext>
                </a:extLst>
              </p:cNvPr>
              <p:cNvSpPr txBox="1"/>
              <p:nvPr/>
            </p:nvSpPr>
            <p:spPr>
              <a:xfrm>
                <a:off x="3087798" y="1690688"/>
                <a:ext cx="876393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Along a reference orbit r</a:t>
                </a:r>
                <a:r>
                  <a:rPr lang="en-US" baseline="-25000" dirty="0"/>
                  <a:t>0</a:t>
                </a:r>
                <a:r>
                  <a:rPr lang="en-US" dirty="0"/>
                  <a:t>, define set of orthogonal unit vectors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acc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,</m:t>
                    </m:r>
                    <m:acc>
                      <m:accPr>
                        <m:chr m:val="̂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acc>
                  </m:oMath>
                </a14:m>
                <a:r>
                  <a:rPr lang="en-GB" b="0" dirty="0"/>
                  <a:t>,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acc>
                    <m:r>
                      <a:rPr lang="en-GB" b="0" i="0" smtClean="0">
                        <a:latin typeface="Cambria Math" panose="02040503050406030204" pitchFamily="18" charset="0"/>
                      </a:rPr>
                      <m:t>. 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These</m:t>
                    </m:r>
                    <m:r>
                      <a:rPr lang="en-GB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vectors</m:t>
                    </m:r>
                    <m:r>
                      <a:rPr lang="en-GB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form</m:t>
                    </m:r>
                  </m:oMath>
                </a14:m>
                <a:r>
                  <a:rPr lang="en-US" baseline="-25000" dirty="0"/>
                  <a:t> </a:t>
                </a:r>
                <a:r>
                  <a:rPr lang="en-US" dirty="0"/>
                  <a:t>the basis of the </a:t>
                </a:r>
                <a:r>
                  <a:rPr lang="en-US" dirty="0" err="1"/>
                  <a:t>Frenet-Serret</a:t>
                </a:r>
                <a:r>
                  <a:rPr lang="en-US" dirty="0"/>
                  <a:t> curvilinear coordinate system.</a:t>
                </a:r>
                <a:endParaRPr lang="en-US" baseline="-250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101B54D-4250-DC09-0F48-61532B7088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87798" y="1690688"/>
                <a:ext cx="8763930" cy="646331"/>
              </a:xfrm>
              <a:prstGeom prst="rect">
                <a:avLst/>
              </a:prstGeom>
              <a:blipFill>
                <a:blip r:embed="rId3"/>
                <a:stretch>
                  <a:fillRect l="-579" t="-1923" r="-145" b="-153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F81A46F1-C4C6-9947-B7E2-DBAF402C7A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58411" y="2588687"/>
            <a:ext cx="2362094" cy="60425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1ED25D1-8173-90D4-241C-A862A4B1ED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85968" y="2752472"/>
            <a:ext cx="2086361" cy="27668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2A302D3-7347-2562-07D7-4E232BA6E54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14119" y="2634353"/>
            <a:ext cx="1478829" cy="51292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6A1BB61-8840-4E56-CD86-10C521033798}"/>
              </a:ext>
            </a:extLst>
          </p:cNvPr>
          <p:cNvSpPr txBox="1"/>
          <p:nvPr/>
        </p:nvSpPr>
        <p:spPr>
          <a:xfrm>
            <a:off x="3087798" y="3341389"/>
            <a:ext cx="87639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where </a:t>
            </a:r>
            <a:r>
              <a:rPr lang="el-GR" dirty="0"/>
              <a:t>ρ</a:t>
            </a:r>
            <a:r>
              <a:rPr lang="en-GB" dirty="0"/>
              <a:t>(s) is the local curvature.</a:t>
            </a:r>
          </a:p>
          <a:p>
            <a:endParaRPr lang="en-GB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363531D-FD2D-1C45-278A-E006B278894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16616" y="5052120"/>
            <a:ext cx="7772400" cy="79061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5B481F0-7F05-19E1-F7DD-82AEC45CFA66}"/>
              </a:ext>
            </a:extLst>
          </p:cNvPr>
          <p:cNvSpPr txBox="1"/>
          <p:nvPr/>
        </p:nvSpPr>
        <p:spPr>
          <a:xfrm>
            <a:off x="554865" y="4104427"/>
            <a:ext cx="116371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 order to express the conjugate momentum</a:t>
            </a:r>
            <a:r>
              <a:rPr lang="en-GB" b="1" dirty="0"/>
              <a:t> P </a:t>
            </a:r>
            <a:r>
              <a:rPr lang="en-GB" dirty="0"/>
              <a:t>and vector potential </a:t>
            </a:r>
            <a:r>
              <a:rPr lang="en-GB" b="1" dirty="0"/>
              <a:t>A </a:t>
            </a:r>
            <a:r>
              <a:rPr lang="en-GB" dirty="0"/>
              <a:t>in these coordinates perform a canonical transformation. It can be shown that the resulting Hamiltonian is </a:t>
            </a:r>
            <a:endParaRPr lang="en-US" b="1" baseline="-25000" dirty="0"/>
          </a:p>
          <a:p>
            <a:endParaRPr lang="en-US" dirty="0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016EA943-5F16-05F3-B0A3-5E5DD67B0E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E3C95-D9E7-2340-8D75-30634ED90B7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5848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8FF4EA-4D24-8285-8EDB-FE8E660ABB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/>
              <a:t>Step 2: Change of independent variable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D9A896-F1A8-3326-608A-A82D2BFD73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20575"/>
            <a:ext cx="10515600" cy="956212"/>
          </a:xfrm>
        </p:spPr>
        <p:txBody>
          <a:bodyPr>
            <a:normAutofit/>
          </a:bodyPr>
          <a:lstStyle/>
          <a:p>
            <a:r>
              <a:rPr lang="en-US" sz="1800" dirty="0"/>
              <a:t>It is convenient to change the independent variable from time t to location around the ring (”s”). </a:t>
            </a:r>
          </a:p>
          <a:p>
            <a:r>
              <a:rPr lang="en-US" sz="1800" dirty="0"/>
              <a:t>To do this, rearrange equation so that -</a:t>
            </a:r>
            <a:r>
              <a:rPr lang="en-US" sz="1800" dirty="0" err="1"/>
              <a:t>p</a:t>
            </a:r>
            <a:r>
              <a:rPr lang="en-US" sz="1800" baseline="-25000" dirty="0" err="1"/>
              <a:t>s</a:t>
            </a:r>
            <a:r>
              <a:rPr lang="en-US" sz="1800" dirty="0"/>
              <a:t> is on the LHS. Define this the new Hamiltonian H</a:t>
            </a:r>
            <a:r>
              <a:rPr lang="en-US" sz="1800" baseline="-25000" dirty="0"/>
              <a:t>1.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FDBC2C0-F07E-6491-D7B5-5896599F7A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2769754"/>
            <a:ext cx="7772400" cy="551744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2E4C852-B213-7FEF-69A2-16B0E09FF803}"/>
              </a:ext>
            </a:extLst>
          </p:cNvPr>
          <p:cNvSpPr txBox="1">
            <a:spLocks/>
          </p:cNvSpPr>
          <p:nvPr/>
        </p:nvSpPr>
        <p:spPr>
          <a:xfrm>
            <a:off x="838200" y="3536503"/>
            <a:ext cx="10515600" cy="365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Now the old Hamiltonian is one of the canonical variables which are now</a:t>
            </a:r>
            <a:endParaRPr lang="en-US" sz="1800" baseline="-25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FD3CEA6-F3CF-5240-DE09-92F3AD514B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1674" y="4044018"/>
            <a:ext cx="2642828" cy="274392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E9AB415-1A00-03A6-23AC-379D7D06AD7A}"/>
              </a:ext>
            </a:extLst>
          </p:cNvPr>
          <p:cNvSpPr txBox="1">
            <a:spLocks/>
          </p:cNvSpPr>
          <p:nvPr/>
        </p:nvSpPr>
        <p:spPr>
          <a:xfrm>
            <a:off x="838200" y="4485887"/>
            <a:ext cx="10907332" cy="36579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Since the independent coordinate is now in units of distance rather than time, the equations of motion are written</a:t>
            </a:r>
            <a:endParaRPr lang="en-US" sz="1800" baseline="-25000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3B966D5D-057B-9919-248B-15D3D528FB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E3C95-D9E7-2340-8D75-30634ED90B77}" type="slidenum">
              <a:rPr lang="en-US" smtClean="0"/>
              <a:t>5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A4681D0-BCAE-42BB-DF22-C3857B28D9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63895" y="5019160"/>
            <a:ext cx="3543300" cy="5334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756FCE5-28D4-2901-9175-1C9463FDB15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63895" y="5806214"/>
            <a:ext cx="35433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5209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64FC7C-456C-E451-3766-0EA8736D46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/>
              <a:t>Step 3: Introduce reference momentum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03F8C2-93EE-17D0-AEF1-5A9817EA04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685755"/>
          </a:xfrm>
        </p:spPr>
        <p:txBody>
          <a:bodyPr>
            <a:normAutofit/>
          </a:bodyPr>
          <a:lstStyle/>
          <a:p>
            <a:r>
              <a:rPr lang="en-US" sz="1800" dirty="0" err="1"/>
              <a:t>Normalise</a:t>
            </a:r>
            <a:r>
              <a:rPr lang="en-US" sz="1800" dirty="0"/>
              <a:t> variables with respect to reference momentum P</a:t>
            </a:r>
            <a:r>
              <a:rPr lang="en-US" sz="1800" baseline="-25000" dirty="0"/>
              <a:t>0</a:t>
            </a:r>
            <a:r>
              <a:rPr lang="en-US" sz="1800" dirty="0"/>
              <a:t>. Usually, we can assume small deviations from the reference momentum.</a:t>
            </a:r>
            <a:endParaRPr lang="en-US" sz="1800" baseline="-25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FB06AC-FA02-E807-EC53-03F0066AB5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E3C95-D9E7-2340-8D75-30634ED90B77}" type="slidenum">
              <a:rPr lang="en-US" smtClean="0"/>
              <a:t>6</a:t>
            </a:fld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B4A5460-D4A1-424D-51A8-FBB82323F9A5}"/>
              </a:ext>
            </a:extLst>
          </p:cNvPr>
          <p:cNvSpPr txBox="1">
            <a:spLocks/>
          </p:cNvSpPr>
          <p:nvPr/>
        </p:nvSpPr>
        <p:spPr>
          <a:xfrm>
            <a:off x="838200" y="4858542"/>
            <a:ext cx="10515600" cy="6857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Note – in the following slides the tilde is omitted.</a:t>
            </a:r>
            <a:endParaRPr lang="en-US" sz="1800" baseline="-250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7A23BF0-6FD7-44CA-F7A6-6E0BEA8BB0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0076" y="4033746"/>
            <a:ext cx="6946900" cy="6985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48106E3-4DD5-018D-5A52-DEEC678DEC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4376" y="2662941"/>
            <a:ext cx="6832600" cy="520700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49D7567C-3F74-B63E-C708-8B843F3862DC}"/>
              </a:ext>
            </a:extLst>
          </p:cNvPr>
          <p:cNvSpPr txBox="1">
            <a:spLocks/>
          </p:cNvSpPr>
          <p:nvPr/>
        </p:nvSpPr>
        <p:spPr>
          <a:xfrm>
            <a:off x="864705" y="3581400"/>
            <a:ext cx="10515600" cy="6857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Updated Hamiltonian (where h = 1/</a:t>
            </a:r>
            <a:r>
              <a:rPr lang="el-GR" sz="1800" dirty="0"/>
              <a:t>ρ)</a:t>
            </a:r>
            <a:endParaRPr lang="en-US" sz="1800" baseline="-25000" dirty="0"/>
          </a:p>
        </p:txBody>
      </p:sp>
    </p:spTree>
    <p:extLst>
      <p:ext uri="{BB962C8B-B14F-4D97-AF65-F5344CB8AC3E}">
        <p14:creationId xmlns:p14="http://schemas.microsoft.com/office/powerpoint/2010/main" val="26449449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F288F2-E84A-3C02-8C48-BE70B60CC3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/>
              <a:t>Step 4: Change longitudinal coordinates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4AC212-C9DC-CD4C-0E4D-AECA6DAFC0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845227"/>
          </a:xfrm>
        </p:spPr>
        <p:txBody>
          <a:bodyPr>
            <a:normAutofit/>
          </a:bodyPr>
          <a:lstStyle/>
          <a:p>
            <a:r>
              <a:rPr lang="en-US" sz="1800" dirty="0"/>
              <a:t>Beam has a time and energy spread around a reference particle. Introduce scaled time deviation </a:t>
            </a:r>
            <a:r>
              <a:rPr lang="el-GR" sz="1800" dirty="0"/>
              <a:t>τ </a:t>
            </a:r>
            <a:r>
              <a:rPr lang="en-US" sz="1800" dirty="0"/>
              <a:t>and energy deviation p</a:t>
            </a:r>
            <a:r>
              <a:rPr lang="el-GR" sz="1800" baseline="-25000" dirty="0"/>
              <a:t>τ</a:t>
            </a:r>
            <a:r>
              <a:rPr lang="en-GB" sz="1800" dirty="0"/>
              <a:t>. Note: here we follow the nomenclature of the Xsuite Physics guide (page 9)* </a:t>
            </a:r>
          </a:p>
          <a:p>
            <a:endParaRPr lang="en-GB" sz="1800" baseline="-25000" dirty="0"/>
          </a:p>
          <a:p>
            <a:pPr marL="0" indent="0">
              <a:buNone/>
            </a:pPr>
            <a:endParaRPr lang="en-GB" sz="1800" baseline="-25000" dirty="0"/>
          </a:p>
          <a:p>
            <a:r>
              <a:rPr lang="en-GB" sz="1800" dirty="0"/>
              <a:t>The Hamiltonian for a general accelerator element H(x, </a:t>
            </a:r>
            <a:r>
              <a:rPr lang="en-GB" sz="1800" dirty="0" err="1"/>
              <a:t>p</a:t>
            </a:r>
            <a:r>
              <a:rPr lang="en-GB" sz="1800" baseline="-25000" dirty="0" err="1"/>
              <a:t>x</a:t>
            </a:r>
            <a:r>
              <a:rPr lang="en-GB" sz="1800" dirty="0"/>
              <a:t>, y, </a:t>
            </a:r>
            <a:r>
              <a:rPr lang="en-GB" sz="1800" dirty="0" err="1"/>
              <a:t>p</a:t>
            </a:r>
            <a:r>
              <a:rPr lang="en-GB" sz="1800" baseline="-25000" dirty="0" err="1"/>
              <a:t>y</a:t>
            </a:r>
            <a:r>
              <a:rPr lang="en-GB" sz="1800" dirty="0"/>
              <a:t>, </a:t>
            </a:r>
            <a:r>
              <a:rPr lang="el-GR" sz="1800" dirty="0"/>
              <a:t>τ, </a:t>
            </a:r>
            <a:r>
              <a:rPr lang="en-GB" sz="1800" dirty="0" err="1"/>
              <a:t>p</a:t>
            </a:r>
            <a:r>
              <a:rPr lang="en-GB" sz="1800" baseline="-25000" dirty="0" err="1"/>
              <a:t>τ</a:t>
            </a:r>
            <a:r>
              <a:rPr lang="en-GB" sz="1800" dirty="0"/>
              <a:t>) is given by</a:t>
            </a:r>
            <a:endParaRPr lang="en-US" sz="18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2996F8-D5F0-1C1A-18B9-4E182F200B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E3C95-D9E7-2340-8D75-30634ED90B77}" type="slidenum">
              <a:rPr lang="en-US" smtClean="0"/>
              <a:t>7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C885B48-B18D-8392-B435-21F47669F3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9150" y="2428032"/>
            <a:ext cx="2933700" cy="5207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AB77292-44C2-0936-3233-2DC40D64DC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3846" y="3626337"/>
            <a:ext cx="7331766" cy="75167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2">
                <a:extLst>
                  <a:ext uri="{FF2B5EF4-FFF2-40B4-BE49-F238E27FC236}">
                    <a16:creationId xmlns:a16="http://schemas.microsoft.com/office/drawing/2014/main" id="{742F2530-331E-F8F8-8E4D-7457CBE96E0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43607" y="4455096"/>
                <a:ext cx="10515600" cy="75168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800" dirty="0"/>
                  <a:t>When </a:t>
                </a:r>
                <a14:m>
                  <m:oMath xmlns:m="http://schemas.openxmlformats.org/officeDocument/2006/math">
                    <m:r>
                      <a:rPr lang="el-GR" sz="1800" b="0" i="1" smtClean="0">
                        <a:latin typeface="Cambria Math" panose="02040503050406030204" pitchFamily="18" charset="0"/>
                      </a:rPr>
                      <m:t>𝜑</m:t>
                    </m:r>
                    <m:r>
                      <a:rPr lang="en-GB" sz="1800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800" dirty="0"/>
                  <a:t>is zero (e.g. in magnets) the Hamiltonian simplifies to (</a:t>
                </a:r>
                <a:r>
                  <a:rPr lang="el-GR" sz="1800" dirty="0"/>
                  <a:t>δ</a:t>
                </a:r>
                <a:r>
                  <a:rPr lang="en-GB" sz="1800" dirty="0"/>
                  <a:t> = </a:t>
                </a:r>
                <a:r>
                  <a:rPr lang="en-GB" sz="1800" dirty="0" err="1"/>
                  <a:t>dp</a:t>
                </a:r>
                <a:r>
                  <a:rPr lang="en-GB" sz="1800" dirty="0"/>
                  <a:t>/p)</a:t>
                </a:r>
                <a:r>
                  <a:rPr lang="en-US" sz="1800" dirty="0"/>
                  <a:t> </a:t>
                </a:r>
              </a:p>
            </p:txBody>
          </p:sp>
        </mc:Choice>
        <mc:Fallback xmlns="">
          <p:sp>
            <p:nvSpPr>
              <p:cNvPr id="7" name="Content Placeholder 2">
                <a:extLst>
                  <a:ext uri="{FF2B5EF4-FFF2-40B4-BE49-F238E27FC236}">
                    <a16:creationId xmlns:a16="http://schemas.microsoft.com/office/drawing/2014/main" id="{742F2530-331E-F8F8-8E4D-7457CBE96E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3607" y="4455096"/>
                <a:ext cx="10515600" cy="751680"/>
              </a:xfrm>
              <a:prstGeom prst="rect">
                <a:avLst/>
              </a:prstGeom>
              <a:blipFill>
                <a:blip r:embed="rId4"/>
                <a:stretch>
                  <a:fillRect l="-362" t="-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F62ABAEA-D78C-DC0A-DCDA-9E247B8CD5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32757" y="4903608"/>
            <a:ext cx="6337300" cy="558800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C50D4A76-99CA-C242-1B27-1DC4325ABD53}"/>
              </a:ext>
            </a:extLst>
          </p:cNvPr>
          <p:cNvSpPr txBox="1">
            <a:spLocks/>
          </p:cNvSpPr>
          <p:nvPr/>
        </p:nvSpPr>
        <p:spPr>
          <a:xfrm>
            <a:off x="838200" y="5527590"/>
            <a:ext cx="10515600" cy="7516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The Hamiltonian for each magnet can be found by substituting the corresponding vector potential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0E4E9D7-164D-637D-5720-6B95F719B30B}"/>
              </a:ext>
            </a:extLst>
          </p:cNvPr>
          <p:cNvSpPr txBox="1"/>
          <p:nvPr/>
        </p:nvSpPr>
        <p:spPr>
          <a:xfrm>
            <a:off x="3090041" y="6538912"/>
            <a:ext cx="52790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 https://</a:t>
            </a:r>
            <a:r>
              <a:rPr lang="en-US" dirty="0" err="1"/>
              <a:t>xsuite.readthedocs.io</a:t>
            </a:r>
            <a:r>
              <a:rPr lang="en-US" dirty="0"/>
              <a:t>/</a:t>
            </a:r>
            <a:r>
              <a:rPr lang="en-US" dirty="0" err="1"/>
              <a:t>en</a:t>
            </a:r>
            <a:r>
              <a:rPr lang="en-US" dirty="0"/>
              <a:t>/latest/</a:t>
            </a:r>
            <a:r>
              <a:rPr lang="en-US" dirty="0" err="1"/>
              <a:t>index.html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6C164B6-B0E8-FF41-B64B-CBB62BFEF399}"/>
              </a:ext>
            </a:extLst>
          </p:cNvPr>
          <p:cNvSpPr txBox="1"/>
          <p:nvPr/>
        </p:nvSpPr>
        <p:spPr>
          <a:xfrm>
            <a:off x="2583602" y="4770783"/>
            <a:ext cx="6865197" cy="75680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83924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D881D6-7296-736E-A3B0-23F3EEF418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/>
              <a:t>Multipole magnets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AA47FA-9C91-164D-6E04-D51AAA14E2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E3C95-D9E7-2340-8D75-30634ED90B77}" type="slidenum">
              <a:rPr lang="en-US" smtClean="0"/>
              <a:t>8</a:t>
            </a:fld>
            <a:endParaRPr lang="en-US"/>
          </a:p>
        </p:txBody>
      </p:sp>
      <p:pic>
        <p:nvPicPr>
          <p:cNvPr id="6" name="Picture 5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ADC1B6B2-92A0-DA97-9506-5725D0EFD0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8304" y="1690688"/>
            <a:ext cx="6541169" cy="338511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4A976CE-3C3B-392F-BA53-69FF749C3047}"/>
              </a:ext>
            </a:extLst>
          </p:cNvPr>
          <p:cNvSpPr txBox="1"/>
          <p:nvPr/>
        </p:nvSpPr>
        <p:spPr>
          <a:xfrm>
            <a:off x="1292773" y="5291296"/>
            <a:ext cx="81371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ideal magnetic field for a straight multipole magnet with axial symmetry is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22091E7-9901-E3DC-DE6F-38B22319BA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5163" y="5660628"/>
            <a:ext cx="5891486" cy="652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1420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899307-9A41-A6BB-C189-54A0025D93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/>
              <a:t>Dipole magnet (sector) – vector potential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EF1BDF-F46E-B132-ADF9-42E0C4324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E3C95-D9E7-2340-8D75-30634ED90B77}" type="slidenum">
              <a:rPr lang="en-US" smtClean="0"/>
              <a:t>9</a:t>
            </a:fld>
            <a:endParaRPr lang="en-US"/>
          </a:p>
        </p:txBody>
      </p:sp>
      <p:pic>
        <p:nvPicPr>
          <p:cNvPr id="8" name="Picture 7" descr="A diagram of a normal dipole&#10;&#10;Description automatically generated">
            <a:extLst>
              <a:ext uri="{FF2B5EF4-FFF2-40B4-BE49-F238E27FC236}">
                <a16:creationId xmlns:a16="http://schemas.microsoft.com/office/drawing/2014/main" id="{CD30B73D-C222-FABC-2A5A-9E3A1964AB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355834"/>
            <a:ext cx="2637269" cy="3375948"/>
          </a:xfrm>
          <a:prstGeom prst="rect">
            <a:avLst/>
          </a:prstGeom>
        </p:spPr>
      </p:pic>
      <p:pic>
        <p:nvPicPr>
          <p:cNvPr id="10" name="Picture 9" descr="A diagram of a triangle&#10;&#10;Description automatically generated">
            <a:extLst>
              <a:ext uri="{FF2B5EF4-FFF2-40B4-BE49-F238E27FC236}">
                <a16:creationId xmlns:a16="http://schemas.microsoft.com/office/drawing/2014/main" id="{71D9F0B2-8911-C7B1-2BD4-5FBB3156FD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773" y="4930493"/>
            <a:ext cx="3097696" cy="160841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EC35202-5A2D-9ECF-EBEC-1041F340F688}"/>
              </a:ext>
            </a:extLst>
          </p:cNvPr>
          <p:cNvSpPr txBox="1"/>
          <p:nvPr/>
        </p:nvSpPr>
        <p:spPr>
          <a:xfrm>
            <a:off x="3678621" y="1690688"/>
            <a:ext cx="81953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Aim to have a constant vertical field only along the design orbit. Note that in general the curl in curvilinear coordinates is given by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54C334E-4DDD-6A0E-D170-E95D45E975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69037" y="3122266"/>
            <a:ext cx="4872187" cy="49547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7CCD09A-DCFA-2720-5D40-9F25AD17D6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29281" y="2455273"/>
            <a:ext cx="3931159" cy="56795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D73716D-3A2C-C1F7-297F-85BD3BD4226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69037" y="3728842"/>
            <a:ext cx="3040076" cy="547404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5D24BB56-86B1-A252-B204-029338EE7BC1}"/>
              </a:ext>
            </a:extLst>
          </p:cNvPr>
          <p:cNvSpPr txBox="1"/>
          <p:nvPr/>
        </p:nvSpPr>
        <p:spPr>
          <a:xfrm>
            <a:off x="3607466" y="4350818"/>
            <a:ext cx="81953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following vector potential results in desired dipole field 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42C0877D-09CE-0450-25AF-6AC7C405794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29281" y="4833306"/>
            <a:ext cx="4205189" cy="497983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0502CB8A-0E04-434E-921C-54A036BF0B0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10684" y="4414834"/>
            <a:ext cx="1892300" cy="241300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7791836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14189</TotalTime>
  <Words>1828</Words>
  <Application>Microsoft Macintosh PowerPoint</Application>
  <PresentationFormat>Widescreen</PresentationFormat>
  <Paragraphs>183</Paragraphs>
  <Slides>31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2" baseType="lpstr">
      <vt:lpstr>Aptos</vt:lpstr>
      <vt:lpstr>Aptos Display</vt:lpstr>
      <vt:lpstr>Arial</vt:lpstr>
      <vt:lpstr>Cambria Math</vt:lpstr>
      <vt:lpstr>CMMI10</vt:lpstr>
      <vt:lpstr>CMR9</vt:lpstr>
      <vt:lpstr>CMSS10</vt:lpstr>
      <vt:lpstr>CMSSI10</vt:lpstr>
      <vt:lpstr>CMSY10</vt:lpstr>
      <vt:lpstr>SFSO1000</vt:lpstr>
      <vt:lpstr>Office Theme</vt:lpstr>
      <vt:lpstr>Hamiltonian Dynamics  Lecture 2</vt:lpstr>
      <vt:lpstr>Deriving the Hamiltonian for an accelerator</vt:lpstr>
      <vt:lpstr>Particle in a general electromagnetic field</vt:lpstr>
      <vt:lpstr>Step 1: Change coordinate system</vt:lpstr>
      <vt:lpstr>Step 2: Change of independent variable</vt:lpstr>
      <vt:lpstr>Step 3: Introduce reference momentum</vt:lpstr>
      <vt:lpstr>Step 4: Change longitudinal coordinates</vt:lpstr>
      <vt:lpstr>Multipole magnets</vt:lpstr>
      <vt:lpstr>Dipole magnet (sector) – vector potential</vt:lpstr>
      <vt:lpstr>Dipole magnet – Hamiltonian </vt:lpstr>
      <vt:lpstr>Dipole magnet – Hamiltonian observations</vt:lpstr>
      <vt:lpstr>Dipole magnet – equations of motion (weak focusing)</vt:lpstr>
      <vt:lpstr>Dipole magnet – transfer matrix</vt:lpstr>
      <vt:lpstr>Quadrupole magnet (Hamiltonian)</vt:lpstr>
      <vt:lpstr>Quadrupole magnet (transfer matrix)</vt:lpstr>
      <vt:lpstr>Symplectic integration of a Harmonic Oscillator (1)</vt:lpstr>
      <vt:lpstr>Symplectic integration of a Harmonic Oscillator (2)</vt:lpstr>
      <vt:lpstr>Symplectic integration of a Harmonic Oscillator (3)</vt:lpstr>
      <vt:lpstr>Symplectic integrator – splitting the Hamiltonian (1)</vt:lpstr>
      <vt:lpstr>Symplectic integrator – splitting the Hamiltonian (2)</vt:lpstr>
      <vt:lpstr>First order integrator – symplectic Euler</vt:lpstr>
      <vt:lpstr>PowerPoint Presentation</vt:lpstr>
      <vt:lpstr>Second order integrator – drift-kick-drift</vt:lpstr>
      <vt:lpstr>Second order integrator – kick-drift-kick</vt:lpstr>
      <vt:lpstr>Fourth order integrator – Yoshida </vt:lpstr>
      <vt:lpstr>Integrability </vt:lpstr>
      <vt:lpstr>A non-integrable Hamiltonian – the Hénon-Heiles system</vt:lpstr>
      <vt:lpstr> Hénon-Heiles phase space </vt:lpstr>
      <vt:lpstr>Hamiltonian with nonlinear multipoles</vt:lpstr>
      <vt:lpstr>Resonance driving terms</vt:lpstr>
      <vt:lpstr>Resonance driving term examples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Kelliher, David (STFC,RAL,ISIS)</dc:creator>
  <cp:lastModifiedBy>Kelliher, David (STFC,RAL,ISIS)</cp:lastModifiedBy>
  <cp:revision>211</cp:revision>
  <dcterms:created xsi:type="dcterms:W3CDTF">2024-10-22T07:56:13Z</dcterms:created>
  <dcterms:modified xsi:type="dcterms:W3CDTF">2024-11-13T10:51:47Z</dcterms:modified>
</cp:coreProperties>
</file>