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1"/>
  </p:notesMasterIdLst>
  <p:sldIdLst>
    <p:sldId id="256" r:id="rId2"/>
    <p:sldId id="258" r:id="rId3"/>
    <p:sldId id="330" r:id="rId4"/>
    <p:sldId id="329" r:id="rId5"/>
    <p:sldId id="295" r:id="rId6"/>
    <p:sldId id="331" r:id="rId7"/>
    <p:sldId id="332" r:id="rId8"/>
    <p:sldId id="333" r:id="rId9"/>
    <p:sldId id="334" r:id="rId10"/>
    <p:sldId id="335" r:id="rId11"/>
    <p:sldId id="336" r:id="rId12"/>
    <p:sldId id="337" r:id="rId13"/>
    <p:sldId id="338" r:id="rId14"/>
    <p:sldId id="339" r:id="rId15"/>
    <p:sldId id="340" r:id="rId16"/>
    <p:sldId id="341" r:id="rId17"/>
    <p:sldId id="342" r:id="rId18"/>
    <p:sldId id="343" r:id="rId19"/>
    <p:sldId id="344" r:id="rId20"/>
    <p:sldId id="345" r:id="rId21"/>
    <p:sldId id="346" r:id="rId22"/>
    <p:sldId id="347" r:id="rId23"/>
    <p:sldId id="348" r:id="rId24"/>
    <p:sldId id="349" r:id="rId25"/>
    <p:sldId id="350" r:id="rId26"/>
    <p:sldId id="351" r:id="rId27"/>
    <p:sldId id="352" r:id="rId28"/>
    <p:sldId id="353" r:id="rId29"/>
    <p:sldId id="354" r:id="rId30"/>
    <p:sldId id="355" r:id="rId31"/>
    <p:sldId id="358" r:id="rId32"/>
    <p:sldId id="359" r:id="rId33"/>
    <p:sldId id="356" r:id="rId34"/>
    <p:sldId id="357" r:id="rId35"/>
    <p:sldId id="360" r:id="rId36"/>
    <p:sldId id="361" r:id="rId37"/>
    <p:sldId id="362" r:id="rId38"/>
    <p:sldId id="328" r:id="rId39"/>
    <p:sldId id="280"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3E76767-341A-4C4C-A822-8B4689CF506D}" v="37" dt="2024-11-27T09:26:59.1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800" autoAdjust="0"/>
    <p:restoredTop sz="94660"/>
  </p:normalViewPr>
  <p:slideViewPr>
    <p:cSldViewPr snapToGrid="0">
      <p:cViewPr varScale="1">
        <p:scale>
          <a:sx n="108" d="100"/>
          <a:sy n="108" d="100"/>
        </p:scale>
        <p:origin x="178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tin, Ian (DLSLtd,RAL,TEC)" userId="115fc887-d2f4-40cb-b8cf-b841e9c05e83" providerId="ADAL" clId="{222C2DD1-DA52-4E2D-A1A8-7F5739C96E3F}"/>
    <pc:docChg chg="modSld">
      <pc:chgData name="Martin, Ian (DLSLtd,RAL,TEC)" userId="115fc887-d2f4-40cb-b8cf-b841e9c05e83" providerId="ADAL" clId="{222C2DD1-DA52-4E2D-A1A8-7F5739C96E3F}" dt="2022-12-04T14:43:01.511" v="13" actId="6549"/>
      <pc:docMkLst>
        <pc:docMk/>
      </pc:docMkLst>
      <pc:sldChg chg="modSp mod">
        <pc:chgData name="Martin, Ian (DLSLtd,RAL,TEC)" userId="115fc887-d2f4-40cb-b8cf-b841e9c05e83" providerId="ADAL" clId="{222C2DD1-DA52-4E2D-A1A8-7F5739C96E3F}" dt="2022-12-04T14:43:01.511" v="13" actId="6549"/>
        <pc:sldMkLst>
          <pc:docMk/>
          <pc:sldMk cId="654518562" sldId="332"/>
        </pc:sldMkLst>
        <pc:spChg chg="mod">
          <ac:chgData name="Martin, Ian (DLSLtd,RAL,TEC)" userId="115fc887-d2f4-40cb-b8cf-b841e9c05e83" providerId="ADAL" clId="{222C2DD1-DA52-4E2D-A1A8-7F5739C96E3F}" dt="2022-12-04T14:43:01.511" v="13" actId="6549"/>
          <ac:spMkLst>
            <pc:docMk/>
            <pc:sldMk cId="654518562" sldId="332"/>
            <ac:spMk id="157699" creationId="{00000000-0000-0000-0000-000000000000}"/>
          </ac:spMkLst>
        </pc:spChg>
      </pc:sldChg>
    </pc:docChg>
  </pc:docChgLst>
  <pc:docChgLst>
    <pc:chgData name="Martin, Ian (DLSLtd,RAL,TEC)" userId="115fc887-d2f4-40cb-b8cf-b841e9c05e83" providerId="ADAL" clId="{79580013-E612-41DD-90CC-1BCF9BDB25C8}"/>
    <pc:docChg chg="modSld">
      <pc:chgData name="Martin, Ian (DLSLtd,RAL,TEC)" userId="115fc887-d2f4-40cb-b8cf-b841e9c05e83" providerId="ADAL" clId="{79580013-E612-41DD-90CC-1BCF9BDB25C8}" dt="2019-11-21T11:44:46.154" v="271" actId="20577"/>
      <pc:docMkLst>
        <pc:docMk/>
      </pc:docMkLst>
      <pc:sldChg chg="modSp">
        <pc:chgData name="Martin, Ian (DLSLtd,RAL,TEC)" userId="115fc887-d2f4-40cb-b8cf-b841e9c05e83" providerId="ADAL" clId="{79580013-E612-41DD-90CC-1BCF9BDB25C8}" dt="2019-11-19T14:48:35.875" v="9" actId="20577"/>
        <pc:sldMkLst>
          <pc:docMk/>
          <pc:sldMk cId="654518562" sldId="332"/>
        </pc:sldMkLst>
        <pc:spChg chg="mod">
          <ac:chgData name="Martin, Ian (DLSLtd,RAL,TEC)" userId="115fc887-d2f4-40cb-b8cf-b841e9c05e83" providerId="ADAL" clId="{79580013-E612-41DD-90CC-1BCF9BDB25C8}" dt="2019-11-19T14:48:35.875" v="9" actId="20577"/>
          <ac:spMkLst>
            <pc:docMk/>
            <pc:sldMk cId="654518562" sldId="332"/>
            <ac:spMk id="157699" creationId="{00000000-0000-0000-0000-000000000000}"/>
          </ac:spMkLst>
        </pc:spChg>
      </pc:sldChg>
      <pc:sldChg chg="modSp">
        <pc:chgData name="Martin, Ian (DLSLtd,RAL,TEC)" userId="115fc887-d2f4-40cb-b8cf-b841e9c05e83" providerId="ADAL" clId="{79580013-E612-41DD-90CC-1BCF9BDB25C8}" dt="2019-11-19T14:49:29.598" v="32" actId="20577"/>
        <pc:sldMkLst>
          <pc:docMk/>
          <pc:sldMk cId="2484419062" sldId="336"/>
        </pc:sldMkLst>
        <pc:spChg chg="mod">
          <ac:chgData name="Martin, Ian (DLSLtd,RAL,TEC)" userId="115fc887-d2f4-40cb-b8cf-b841e9c05e83" providerId="ADAL" clId="{79580013-E612-41DD-90CC-1BCF9BDB25C8}" dt="2019-11-19T14:49:29.598" v="32" actId="20577"/>
          <ac:spMkLst>
            <pc:docMk/>
            <pc:sldMk cId="2484419062" sldId="336"/>
            <ac:spMk id="10" creationId="{00000000-0000-0000-0000-000000000000}"/>
          </ac:spMkLst>
        </pc:spChg>
      </pc:sldChg>
      <pc:sldChg chg="modSp">
        <pc:chgData name="Martin, Ian (DLSLtd,RAL,TEC)" userId="115fc887-d2f4-40cb-b8cf-b841e9c05e83" providerId="ADAL" clId="{79580013-E612-41DD-90CC-1BCF9BDB25C8}" dt="2019-11-19T14:50:01.119" v="39" actId="20577"/>
        <pc:sldMkLst>
          <pc:docMk/>
          <pc:sldMk cId="3153297600" sldId="337"/>
        </pc:sldMkLst>
        <pc:spChg chg="mod">
          <ac:chgData name="Martin, Ian (DLSLtd,RAL,TEC)" userId="115fc887-d2f4-40cb-b8cf-b841e9c05e83" providerId="ADAL" clId="{79580013-E612-41DD-90CC-1BCF9BDB25C8}" dt="2019-11-19T14:50:01.119" v="39" actId="20577"/>
          <ac:spMkLst>
            <pc:docMk/>
            <pc:sldMk cId="3153297600" sldId="337"/>
            <ac:spMk id="157699" creationId="{00000000-0000-0000-0000-000000000000}"/>
          </ac:spMkLst>
        </pc:spChg>
      </pc:sldChg>
      <pc:sldChg chg="modSp">
        <pc:chgData name="Martin, Ian (DLSLtd,RAL,TEC)" userId="115fc887-d2f4-40cb-b8cf-b841e9c05e83" providerId="ADAL" clId="{79580013-E612-41DD-90CC-1BCF9BDB25C8}" dt="2019-11-21T11:42:59.025" v="258" actId="20577"/>
        <pc:sldMkLst>
          <pc:docMk/>
          <pc:sldMk cId="1855946595" sldId="339"/>
        </pc:sldMkLst>
        <pc:spChg chg="mod">
          <ac:chgData name="Martin, Ian (DLSLtd,RAL,TEC)" userId="115fc887-d2f4-40cb-b8cf-b841e9c05e83" providerId="ADAL" clId="{79580013-E612-41DD-90CC-1BCF9BDB25C8}" dt="2019-11-21T11:42:59.025" v="258" actId="20577"/>
          <ac:spMkLst>
            <pc:docMk/>
            <pc:sldMk cId="1855946595" sldId="339"/>
            <ac:spMk id="157699" creationId="{00000000-0000-0000-0000-000000000000}"/>
          </ac:spMkLst>
        </pc:spChg>
      </pc:sldChg>
      <pc:sldChg chg="modSp">
        <pc:chgData name="Martin, Ian (DLSLtd,RAL,TEC)" userId="115fc887-d2f4-40cb-b8cf-b841e9c05e83" providerId="ADAL" clId="{79580013-E612-41DD-90CC-1BCF9BDB25C8}" dt="2019-11-21T11:13:06.729" v="253" actId="20577"/>
        <pc:sldMkLst>
          <pc:docMk/>
          <pc:sldMk cId="1685279225" sldId="344"/>
        </pc:sldMkLst>
        <pc:spChg chg="mod">
          <ac:chgData name="Martin, Ian (DLSLtd,RAL,TEC)" userId="115fc887-d2f4-40cb-b8cf-b841e9c05e83" providerId="ADAL" clId="{79580013-E612-41DD-90CC-1BCF9BDB25C8}" dt="2019-11-21T11:13:06.729" v="253" actId="20577"/>
          <ac:spMkLst>
            <pc:docMk/>
            <pc:sldMk cId="1685279225" sldId="344"/>
            <ac:spMk id="157699" creationId="{00000000-0000-0000-0000-000000000000}"/>
          </ac:spMkLst>
        </pc:spChg>
      </pc:sldChg>
      <pc:sldChg chg="modSp">
        <pc:chgData name="Martin, Ian (DLSLtd,RAL,TEC)" userId="115fc887-d2f4-40cb-b8cf-b841e9c05e83" providerId="ADAL" clId="{79580013-E612-41DD-90CC-1BCF9BDB25C8}" dt="2019-11-21T11:44:46.154" v="271" actId="20577"/>
        <pc:sldMkLst>
          <pc:docMk/>
          <pc:sldMk cId="4153399907" sldId="358"/>
        </pc:sldMkLst>
        <pc:spChg chg="mod">
          <ac:chgData name="Martin, Ian (DLSLtd,RAL,TEC)" userId="115fc887-d2f4-40cb-b8cf-b841e9c05e83" providerId="ADAL" clId="{79580013-E612-41DD-90CC-1BCF9BDB25C8}" dt="2019-11-21T11:44:46.154" v="271" actId="20577"/>
          <ac:spMkLst>
            <pc:docMk/>
            <pc:sldMk cId="4153399907" sldId="358"/>
            <ac:spMk id="157699" creationId="{00000000-0000-0000-0000-000000000000}"/>
          </ac:spMkLst>
        </pc:spChg>
      </pc:sldChg>
      <pc:sldChg chg="modSp">
        <pc:chgData name="Martin, Ian (DLSLtd,RAL,TEC)" userId="115fc887-d2f4-40cb-b8cf-b841e9c05e83" providerId="ADAL" clId="{79580013-E612-41DD-90CC-1BCF9BDB25C8}" dt="2019-11-19T16:00:01.676" v="238" actId="14100"/>
        <pc:sldMkLst>
          <pc:docMk/>
          <pc:sldMk cId="2167197465" sldId="360"/>
        </pc:sldMkLst>
        <pc:spChg chg="mod">
          <ac:chgData name="Martin, Ian (DLSLtd,RAL,TEC)" userId="115fc887-d2f4-40cb-b8cf-b841e9c05e83" providerId="ADAL" clId="{79580013-E612-41DD-90CC-1BCF9BDB25C8}" dt="2019-11-19T16:00:01.676" v="238" actId="14100"/>
          <ac:spMkLst>
            <pc:docMk/>
            <pc:sldMk cId="2167197465" sldId="360"/>
            <ac:spMk id="8" creationId="{00000000-0000-0000-0000-000000000000}"/>
          </ac:spMkLst>
        </pc:spChg>
      </pc:sldChg>
      <pc:sldChg chg="modSp">
        <pc:chgData name="Martin, Ian (DLSLtd,RAL,TEC)" userId="115fc887-d2f4-40cb-b8cf-b841e9c05e83" providerId="ADAL" clId="{79580013-E612-41DD-90CC-1BCF9BDB25C8}" dt="2019-11-19T16:03:00.182" v="248" actId="20577"/>
        <pc:sldMkLst>
          <pc:docMk/>
          <pc:sldMk cId="3213208017" sldId="362"/>
        </pc:sldMkLst>
        <pc:spChg chg="mod">
          <ac:chgData name="Martin, Ian (DLSLtd,RAL,TEC)" userId="115fc887-d2f4-40cb-b8cf-b841e9c05e83" providerId="ADAL" clId="{79580013-E612-41DD-90CC-1BCF9BDB25C8}" dt="2019-11-19T16:03:00.182" v="248" actId="20577"/>
          <ac:spMkLst>
            <pc:docMk/>
            <pc:sldMk cId="3213208017" sldId="362"/>
            <ac:spMk id="157699" creationId="{00000000-0000-0000-0000-000000000000}"/>
          </ac:spMkLst>
        </pc:spChg>
      </pc:sldChg>
    </pc:docChg>
  </pc:docChgLst>
  <pc:docChgLst>
    <pc:chgData name="Martin, Ian (DLSLtd,RAL,TEC)" userId="115fc887-d2f4-40cb-b8cf-b841e9c05e83" providerId="ADAL" clId="{E3E76767-341A-4C4C-A822-8B4689CF506D}"/>
    <pc:docChg chg="modSld">
      <pc:chgData name="Martin, Ian (DLSLtd,RAL,TEC)" userId="115fc887-d2f4-40cb-b8cf-b841e9c05e83" providerId="ADAL" clId="{E3E76767-341A-4C4C-A822-8B4689CF506D}" dt="2024-11-27T09:26:59.164" v="36" actId="20577"/>
      <pc:docMkLst>
        <pc:docMk/>
      </pc:docMkLst>
      <pc:sldChg chg="modSp">
        <pc:chgData name="Martin, Ian (DLSLtd,RAL,TEC)" userId="115fc887-d2f4-40cb-b8cf-b841e9c05e83" providerId="ADAL" clId="{E3E76767-341A-4C4C-A822-8B4689CF506D}" dt="2024-11-27T09:26:59.164" v="36" actId="20577"/>
        <pc:sldMkLst>
          <pc:docMk/>
          <pc:sldMk cId="3153297600" sldId="337"/>
        </pc:sldMkLst>
        <pc:spChg chg="mod">
          <ac:chgData name="Martin, Ian (DLSLtd,RAL,TEC)" userId="115fc887-d2f4-40cb-b8cf-b841e9c05e83" providerId="ADAL" clId="{E3E76767-341A-4C4C-A822-8B4689CF506D}" dt="2024-11-27T09:26:59.164" v="36" actId="20577"/>
          <ac:spMkLst>
            <pc:docMk/>
            <pc:sldMk cId="3153297600" sldId="337"/>
            <ac:spMk id="157699" creationId="{00000000-0000-0000-0000-000000000000}"/>
          </ac:spMkLst>
        </pc:spChg>
      </pc:sldChg>
    </pc:docChg>
  </pc:docChgLst>
  <pc:docChgLst>
    <pc:chgData name="Martin, Ian (DLSLtd,RAL,TEC)" userId="115fc887-d2f4-40cb-b8cf-b841e9c05e83" providerId="ADAL" clId="{6F92E4CA-7446-479C-A6CF-0C1C679E1AB6}"/>
    <pc:docChg chg="modSld">
      <pc:chgData name="Martin, Ian (DLSLtd,RAL,TEC)" userId="115fc887-d2f4-40cb-b8cf-b841e9c05e83" providerId="ADAL" clId="{6F92E4CA-7446-479C-A6CF-0C1C679E1AB6}" dt="2021-11-20T12:20:09.817" v="1"/>
      <pc:docMkLst>
        <pc:docMk/>
      </pc:docMkLst>
      <pc:sldChg chg="modSp mod">
        <pc:chgData name="Martin, Ian (DLSLtd,RAL,TEC)" userId="115fc887-d2f4-40cb-b8cf-b841e9c05e83" providerId="ADAL" clId="{6F92E4CA-7446-479C-A6CF-0C1C679E1AB6}" dt="2021-11-20T12:20:09.817" v="1"/>
        <pc:sldMkLst>
          <pc:docMk/>
          <pc:sldMk cId="3446571579" sldId="352"/>
        </pc:sldMkLst>
        <pc:spChg chg="mod">
          <ac:chgData name="Martin, Ian (DLSLtd,RAL,TEC)" userId="115fc887-d2f4-40cb-b8cf-b841e9c05e83" providerId="ADAL" clId="{6F92E4CA-7446-479C-A6CF-0C1C679E1AB6}" dt="2021-11-20T12:20:09.817" v="1"/>
          <ac:spMkLst>
            <pc:docMk/>
            <pc:sldMk cId="3446571579" sldId="352"/>
            <ac:spMk id="157699" creationId="{00000000-0000-0000-0000-000000000000}"/>
          </ac:spMkLst>
        </pc:spChg>
      </pc:sldChg>
    </pc:docChg>
  </pc:docChgLst>
  <pc:docChgLst>
    <pc:chgData name="Martin, Ian (DLSLtd,RAL,TEC)" userId="115fc887-d2f4-40cb-b8cf-b841e9c05e83" providerId="ADAL" clId="{9BCAC995-1476-4836-8D9A-1DF3D043498C}"/>
    <pc:docChg chg="modSld">
      <pc:chgData name="Martin, Ian (DLSLtd,RAL,TEC)" userId="115fc887-d2f4-40cb-b8cf-b841e9c05e83" providerId="ADAL" clId="{9BCAC995-1476-4836-8D9A-1DF3D043498C}" dt="2020-11-20T09:50:46.517" v="138" actId="20577"/>
      <pc:docMkLst>
        <pc:docMk/>
      </pc:docMkLst>
      <pc:sldChg chg="modSp">
        <pc:chgData name="Martin, Ian (DLSLtd,RAL,TEC)" userId="115fc887-d2f4-40cb-b8cf-b841e9c05e83" providerId="ADAL" clId="{9BCAC995-1476-4836-8D9A-1DF3D043498C}" dt="2020-11-20T09:50:46.517" v="138" actId="20577"/>
        <pc:sldMkLst>
          <pc:docMk/>
          <pc:sldMk cId="1818432759" sldId="258"/>
        </pc:sldMkLst>
        <pc:spChg chg="mod">
          <ac:chgData name="Martin, Ian (DLSLtd,RAL,TEC)" userId="115fc887-d2f4-40cb-b8cf-b841e9c05e83" providerId="ADAL" clId="{9BCAC995-1476-4836-8D9A-1DF3D043498C}" dt="2020-11-20T09:50:46.517" v="138" actId="20577"/>
          <ac:spMkLst>
            <pc:docMk/>
            <pc:sldMk cId="1818432759" sldId="258"/>
            <ac:spMk id="2" creationId="{00000000-0000-0000-0000-000000000000}"/>
          </ac:spMkLst>
        </pc:spChg>
      </pc:sldChg>
      <pc:sldChg chg="modSp">
        <pc:chgData name="Martin, Ian (DLSLtd,RAL,TEC)" userId="115fc887-d2f4-40cb-b8cf-b841e9c05e83" providerId="ADAL" clId="{9BCAC995-1476-4836-8D9A-1DF3D043498C}" dt="2020-11-19T09:13:49.695" v="33" actId="20577"/>
        <pc:sldMkLst>
          <pc:docMk/>
          <pc:sldMk cId="1903000707" sldId="331"/>
        </pc:sldMkLst>
        <pc:spChg chg="mod">
          <ac:chgData name="Martin, Ian (DLSLtd,RAL,TEC)" userId="115fc887-d2f4-40cb-b8cf-b841e9c05e83" providerId="ADAL" clId="{9BCAC995-1476-4836-8D9A-1DF3D043498C}" dt="2020-11-19T09:13:49.695" v="33" actId="20577"/>
          <ac:spMkLst>
            <pc:docMk/>
            <pc:sldMk cId="1903000707" sldId="331"/>
            <ac:spMk id="157699" creationId="{00000000-0000-0000-0000-000000000000}"/>
          </ac:spMkLst>
        </pc:spChg>
      </pc:sldChg>
      <pc:sldChg chg="addSp modSp">
        <pc:chgData name="Martin, Ian (DLSLtd,RAL,TEC)" userId="115fc887-d2f4-40cb-b8cf-b841e9c05e83" providerId="ADAL" clId="{9BCAC995-1476-4836-8D9A-1DF3D043498C}" dt="2020-11-19T09:25:27.686" v="46" actId="692"/>
        <pc:sldMkLst>
          <pc:docMk/>
          <pc:sldMk cId="3954278221" sldId="338"/>
        </pc:sldMkLst>
        <pc:spChg chg="add mod">
          <ac:chgData name="Martin, Ian (DLSLtd,RAL,TEC)" userId="115fc887-d2f4-40cb-b8cf-b841e9c05e83" providerId="ADAL" clId="{9BCAC995-1476-4836-8D9A-1DF3D043498C}" dt="2020-11-19T09:25:27.686" v="46" actId="692"/>
          <ac:spMkLst>
            <pc:docMk/>
            <pc:sldMk cId="3954278221" sldId="338"/>
            <ac:spMk id="2" creationId="{788A9225-778E-4D59-A24E-30C5D0A655A7}"/>
          </ac:spMkLst>
        </pc:spChg>
      </pc:sldChg>
      <pc:sldChg chg="addSp modSp">
        <pc:chgData name="Martin, Ian (DLSLtd,RAL,TEC)" userId="115fc887-d2f4-40cb-b8cf-b841e9c05e83" providerId="ADAL" clId="{9BCAC995-1476-4836-8D9A-1DF3D043498C}" dt="2020-11-19T09:28:31.774" v="75" actId="1037"/>
        <pc:sldMkLst>
          <pc:docMk/>
          <pc:sldMk cId="1002968621" sldId="345"/>
        </pc:sldMkLst>
        <pc:spChg chg="add mod">
          <ac:chgData name="Martin, Ian (DLSLtd,RAL,TEC)" userId="115fc887-d2f4-40cb-b8cf-b841e9c05e83" providerId="ADAL" clId="{9BCAC995-1476-4836-8D9A-1DF3D043498C}" dt="2020-11-19T09:28:31.774" v="75" actId="1037"/>
          <ac:spMkLst>
            <pc:docMk/>
            <pc:sldMk cId="1002968621" sldId="345"/>
            <ac:spMk id="3" creationId="{7AF43C54-53BF-4C41-8602-4FB319150C52}"/>
          </ac:spMkLst>
        </pc:spChg>
      </pc:sldChg>
      <pc:sldChg chg="addSp modSp">
        <pc:chgData name="Martin, Ian (DLSLtd,RAL,TEC)" userId="115fc887-d2f4-40cb-b8cf-b841e9c05e83" providerId="ADAL" clId="{9BCAC995-1476-4836-8D9A-1DF3D043498C}" dt="2020-11-19T09:29:01.396" v="114" actId="14100"/>
        <pc:sldMkLst>
          <pc:docMk/>
          <pc:sldMk cId="930604689" sldId="353"/>
        </pc:sldMkLst>
        <pc:spChg chg="add mod">
          <ac:chgData name="Martin, Ian (DLSLtd,RAL,TEC)" userId="115fc887-d2f4-40cb-b8cf-b841e9c05e83" providerId="ADAL" clId="{9BCAC995-1476-4836-8D9A-1DF3D043498C}" dt="2020-11-19T09:29:01.396" v="114" actId="14100"/>
          <ac:spMkLst>
            <pc:docMk/>
            <pc:sldMk cId="930604689" sldId="353"/>
            <ac:spMk id="3" creationId="{AD79719B-F6D4-4E01-BAD8-3C5D318B0FA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6F43BA-FA2E-4926-B56C-290BF0FE63D8}" type="datetimeFigureOut">
              <a:rPr lang="en-GB" smtClean="0"/>
              <a:t>27/11/2024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52680D-897F-4BA4-A276-547436935601}" type="slidenum">
              <a:rPr lang="en-GB" smtClean="0"/>
              <a:t>‹#›</a:t>
            </a:fld>
            <a:endParaRPr lang="en-GB"/>
          </a:p>
        </p:txBody>
      </p:sp>
    </p:spTree>
    <p:extLst>
      <p:ext uri="{BB962C8B-B14F-4D97-AF65-F5344CB8AC3E}">
        <p14:creationId xmlns:p14="http://schemas.microsoft.com/office/powerpoint/2010/main" val="12054618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269F1BD-EF17-440D-B7CB-543EA4B52634}" type="datetimeFigureOut">
              <a:rPr lang="en-GB" smtClean="0"/>
              <a:t>27/11/2024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14978199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269F1BD-EF17-440D-B7CB-543EA4B52634}" type="datetimeFigureOut">
              <a:rPr lang="en-GB" smtClean="0"/>
              <a:t>27/11/2024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17128368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269F1BD-EF17-440D-B7CB-543EA4B52634}" type="datetimeFigureOut">
              <a:rPr lang="en-GB" smtClean="0"/>
              <a:t>27/11/2024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27465460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269F1BD-EF17-440D-B7CB-543EA4B52634}" type="datetimeFigureOut">
              <a:rPr lang="en-GB" smtClean="0"/>
              <a:t>27/11/2024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1204040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269F1BD-EF17-440D-B7CB-543EA4B52634}" type="datetimeFigureOut">
              <a:rPr lang="en-GB" smtClean="0"/>
              <a:t>27/11/2024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25184631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269F1BD-EF17-440D-B7CB-543EA4B52634}" type="datetimeFigureOut">
              <a:rPr lang="en-GB" smtClean="0"/>
              <a:t>27/11/2024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900802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269F1BD-EF17-440D-B7CB-543EA4B52634}" type="datetimeFigureOut">
              <a:rPr lang="en-GB" smtClean="0"/>
              <a:t>27/11/2024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20009669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269F1BD-EF17-440D-B7CB-543EA4B52634}" type="datetimeFigureOut">
              <a:rPr lang="en-GB" smtClean="0"/>
              <a:t>27/11/2024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3674074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69F1BD-EF17-440D-B7CB-543EA4B52634}" type="datetimeFigureOut">
              <a:rPr lang="en-GB" smtClean="0"/>
              <a:t>27/11/2024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1801700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269F1BD-EF17-440D-B7CB-543EA4B52634}" type="datetimeFigureOut">
              <a:rPr lang="en-GB" smtClean="0"/>
              <a:t>27/11/2024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20386327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269F1BD-EF17-440D-B7CB-543EA4B52634}" type="datetimeFigureOut">
              <a:rPr lang="en-GB" smtClean="0"/>
              <a:t>27/11/2024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30082171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69F1BD-EF17-440D-B7CB-543EA4B52634}" type="datetimeFigureOut">
              <a:rPr lang="en-GB" smtClean="0"/>
              <a:t>27/11/2024</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73C130-3E9B-48A0-A9B6-17B6A4C78644}" type="slidenum">
              <a:rPr lang="en-GB" smtClean="0"/>
              <a:t>‹#›</a:t>
            </a:fld>
            <a:endParaRPr lang="en-GB"/>
          </a:p>
        </p:txBody>
      </p:sp>
    </p:spTree>
    <p:extLst>
      <p:ext uri="{BB962C8B-B14F-4D97-AF65-F5344CB8AC3E}">
        <p14:creationId xmlns:p14="http://schemas.microsoft.com/office/powerpoint/2010/main" val="3220808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0.pn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 Id="rId9" Type="http://schemas.openxmlformats.org/officeDocument/2006/relationships/image" Target="../media/image38.png"/></Relationships>
</file>

<file path=ppt/slides/_rels/slide18.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5.png"/><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image" Target="../media/image46.png"/><Relationship Id="rId1" Type="http://schemas.openxmlformats.org/officeDocument/2006/relationships/slideLayout" Target="../slideLayouts/slideLayout2.xml"/><Relationship Id="rId6" Type="http://schemas.openxmlformats.org/officeDocument/2006/relationships/image" Target="../media/image50.png"/><Relationship Id="rId11" Type="http://schemas.openxmlformats.org/officeDocument/2006/relationships/image" Target="../media/image55.png"/><Relationship Id="rId5" Type="http://schemas.openxmlformats.org/officeDocument/2006/relationships/image" Target="../media/image49.png"/><Relationship Id="rId10" Type="http://schemas.openxmlformats.org/officeDocument/2006/relationships/image" Target="../media/image54.png"/><Relationship Id="rId4" Type="http://schemas.openxmlformats.org/officeDocument/2006/relationships/image" Target="../media/image48.png"/><Relationship Id="rId9" Type="http://schemas.openxmlformats.org/officeDocument/2006/relationships/image" Target="../media/image53.png"/></Relationships>
</file>

<file path=ppt/slides/_rels/slide24.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3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36.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image" Target="../media/image72.png"/><Relationship Id="rId7" Type="http://schemas.openxmlformats.org/officeDocument/2006/relationships/image" Target="../media/image77.png"/><Relationship Id="rId12" Type="http://schemas.openxmlformats.org/officeDocument/2006/relationships/image" Target="../media/image82.png"/><Relationship Id="rId2" Type="http://schemas.openxmlformats.org/officeDocument/2006/relationships/image" Target="../media/image70.emf"/><Relationship Id="rId1" Type="http://schemas.openxmlformats.org/officeDocument/2006/relationships/slideLayout" Target="../slideLayouts/slideLayout2.xml"/><Relationship Id="rId6" Type="http://schemas.openxmlformats.org/officeDocument/2006/relationships/image" Target="../media/image76.png"/><Relationship Id="rId11" Type="http://schemas.openxmlformats.org/officeDocument/2006/relationships/image" Target="../media/image81.png"/><Relationship Id="rId5" Type="http://schemas.openxmlformats.org/officeDocument/2006/relationships/image" Target="../media/image75.png"/><Relationship Id="rId10" Type="http://schemas.openxmlformats.org/officeDocument/2006/relationships/image" Target="../media/image80.png"/><Relationship Id="rId4" Type="http://schemas.openxmlformats.org/officeDocument/2006/relationships/image" Target="../media/image74.png"/><Relationship Id="rId9" Type="http://schemas.openxmlformats.org/officeDocument/2006/relationships/image" Target="../media/image79.png"/></Relationships>
</file>

<file path=ppt/slides/_rels/slide37.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Lecture 3</a:t>
            </a:r>
          </a:p>
        </p:txBody>
      </p:sp>
      <p:sp>
        <p:nvSpPr>
          <p:cNvPr id="3" name="Subtitle 2"/>
          <p:cNvSpPr>
            <a:spLocks noGrp="1"/>
          </p:cNvSpPr>
          <p:nvPr>
            <p:ph type="subTitle" idx="1"/>
          </p:nvPr>
        </p:nvSpPr>
        <p:spPr/>
        <p:txBody>
          <a:bodyPr/>
          <a:lstStyle/>
          <a:p>
            <a:r>
              <a:rPr lang="en-GB" dirty="0"/>
              <a:t>Radiation Damping</a:t>
            </a:r>
          </a:p>
        </p:txBody>
      </p:sp>
    </p:spTree>
    <p:extLst>
      <p:ext uri="{BB962C8B-B14F-4D97-AF65-F5344CB8AC3E}">
        <p14:creationId xmlns:p14="http://schemas.microsoft.com/office/powerpoint/2010/main" val="42870742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642350" cy="5546839"/>
              </a:xfrm>
              <a:prstGeom prst="rect">
                <a:avLst/>
              </a:prstGeom>
              <a:solidFill>
                <a:schemeClr val="bg1">
                  <a:alpha val="68000"/>
                </a:schemeClr>
              </a:solidFill>
              <a:ln w="9525">
                <a:noFill/>
                <a:miter lim="800000"/>
                <a:headEnd/>
                <a:tailEnd/>
              </a:ln>
              <a:effectLst/>
            </p:spPr>
            <p:txBody>
              <a:bodyPr>
                <a:spAutoFit/>
              </a:bodyPr>
              <a:lstStyle/>
              <a:p>
                <a:pPr algn="ctr"/>
                <a:r>
                  <a:rPr lang="en-GB" u="sng" dirty="0">
                    <a:latin typeface="Calibri" pitchFamily="34" charset="0"/>
                    <a:cs typeface="Calibri" pitchFamily="34" charset="0"/>
                  </a:rPr>
                  <a:t>Damping of Oscillations</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From the previous analysis, the origin of the damping can be seen to have come from the change in energy loss per turn with energy:</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1</m:t>
                          </m:r>
                        </m:num>
                        <m:den>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𝜏</m:t>
                              </m:r>
                            </m:e>
                            <m:sub>
                              <m:r>
                                <a:rPr lang="en-GB" i="1">
                                  <a:latin typeface="Cambria Math" panose="02040503050406030204" pitchFamily="18" charset="0"/>
                                  <a:cs typeface="Calibri" pitchFamily="34" charset="0"/>
                                </a:rPr>
                                <m:t>𝜖</m:t>
                              </m:r>
                            </m:sub>
                          </m:sSub>
                        </m:den>
                      </m:f>
                      <m:r>
                        <a:rPr lang="en-GB" b="0" i="1" smtClean="0">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1</m:t>
                          </m:r>
                        </m:num>
                        <m:den>
                          <m:sSub>
                            <m:sSubPr>
                              <m:ctrlPr>
                                <a:rPr lang="en-GB" i="1">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2</m:t>
                              </m:r>
                              <m:r>
                                <a:rPr lang="en-GB" i="1">
                                  <a:latin typeface="Cambria Math" panose="02040503050406030204" pitchFamily="18" charset="0"/>
                                  <a:cs typeface="Calibri" pitchFamily="34" charset="0"/>
                                </a:rPr>
                                <m:t>𝑇</m:t>
                              </m:r>
                            </m:e>
                            <m:sub>
                              <m:r>
                                <a:rPr lang="en-GB" i="1">
                                  <a:latin typeface="Cambria Math" panose="02040503050406030204" pitchFamily="18" charset="0"/>
                                  <a:cs typeface="Calibri" pitchFamily="34" charset="0"/>
                                </a:rPr>
                                <m:t>0</m:t>
                              </m:r>
                            </m:sub>
                          </m:sSub>
                        </m:den>
                      </m:f>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𝑑𝑈</m:t>
                          </m:r>
                        </m:num>
                        <m:den>
                          <m:r>
                            <a:rPr lang="en-GB" i="1">
                              <a:latin typeface="Cambria Math" panose="02040503050406030204" pitchFamily="18" charset="0"/>
                              <a:cs typeface="Calibri" pitchFamily="34" charset="0"/>
                            </a:rPr>
                            <m:t>𝑑</m:t>
                          </m:r>
                          <m:r>
                            <a:rPr lang="en-GB" i="1">
                              <a:latin typeface="Cambria Math" panose="02040503050406030204" pitchFamily="18" charset="0"/>
                              <a:cs typeface="Calibri" pitchFamily="34" charset="0"/>
                            </a:rPr>
                            <m:t>𝜖</m:t>
                          </m:r>
                        </m:den>
                      </m:f>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The energy loss per turn changes with particle energy for two reasons. Firstly, the power radiated is a function of the energy of the particle, and secondly because an off-energy particle will travel along a different path through the magnets. This different path changes the amount of time spent emitting radiation, and the magnetic field strength may well be different along the different orbit.</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In order to progress, we need to determine the dependence of the energy loss per turn on energy and position:</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cs typeface="Calibri" pitchFamily="34" charset="0"/>
                        </a:rPr>
                        <m:t>𝑈</m:t>
                      </m:r>
                      <m:d>
                        <m:dPr>
                          <m:ctrlPr>
                            <a:rPr lang="en-GB" b="0"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𝜖</m:t>
                          </m:r>
                        </m:e>
                      </m:d>
                      <m:r>
                        <a:rPr lang="en-GB" b="0" i="1" smtClean="0">
                          <a:latin typeface="Cambria Math" panose="02040503050406030204" pitchFamily="18" charset="0"/>
                          <a:cs typeface="Calibri" pitchFamily="34" charset="0"/>
                        </a:rPr>
                        <m:t>=</m:t>
                      </m:r>
                      <m:nary>
                        <m:naryPr>
                          <m:chr m:val="∮"/>
                          <m:limLoc m:val="undOvr"/>
                          <m:subHide m:val="on"/>
                          <m:supHide m:val="on"/>
                          <m:ctrlPr>
                            <a:rPr lang="en-GB" b="0" i="1" smtClean="0">
                              <a:latin typeface="Cambria Math" panose="02040503050406030204" pitchFamily="18" charset="0"/>
                              <a:cs typeface="Calibri" pitchFamily="34" charset="0"/>
                            </a:rPr>
                          </m:ctrlPr>
                        </m:naryPr>
                        <m:sub/>
                        <m:sup/>
                        <m:e>
                          <m:r>
                            <a:rPr lang="en-GB" b="0" i="1" smtClean="0">
                              <a:latin typeface="Cambria Math" panose="02040503050406030204" pitchFamily="18" charset="0"/>
                              <a:cs typeface="Calibri" pitchFamily="34" charset="0"/>
                            </a:rPr>
                            <m:t>𝑃</m:t>
                          </m:r>
                          <m:d>
                            <m:dPr>
                              <m:ctrlPr>
                                <a:rPr lang="en-GB" b="0"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𝜖</m:t>
                              </m:r>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𝑥</m:t>
                              </m:r>
                            </m:e>
                          </m:d>
                          <m:r>
                            <a:rPr lang="en-GB" b="0" i="1" smtClean="0">
                              <a:latin typeface="Cambria Math" panose="02040503050406030204" pitchFamily="18" charset="0"/>
                              <a:cs typeface="Calibri" pitchFamily="34" charset="0"/>
                            </a:rPr>
                            <m:t>𝑑𝑡</m:t>
                          </m:r>
                        </m:e>
                      </m:nary>
                    </m:oMath>
                  </m:oMathPara>
                </a14:m>
                <a:endParaRPr lang="en-GB" dirty="0">
                  <a:latin typeface="Calibri" pitchFamily="34"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642350" cy="5546839"/>
              </a:xfrm>
              <a:prstGeom prst="rect">
                <a:avLst/>
              </a:prstGeom>
              <a:blipFill>
                <a:blip r:embed="rId2"/>
                <a:stretch>
                  <a:fillRect l="-635" t="-659" r="-635"/>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7857155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Text Box 3"/>
          <p:cNvSpPr txBox="1">
            <a:spLocks noChangeArrowheads="1"/>
          </p:cNvSpPr>
          <p:nvPr/>
        </p:nvSpPr>
        <p:spPr bwMode="auto">
          <a:xfrm>
            <a:off x="399912" y="168737"/>
            <a:ext cx="8642350" cy="1200329"/>
          </a:xfrm>
          <a:prstGeom prst="rect">
            <a:avLst/>
          </a:prstGeom>
          <a:solidFill>
            <a:schemeClr val="bg1">
              <a:alpha val="68000"/>
            </a:schemeClr>
          </a:solidFill>
          <a:ln w="9525">
            <a:noFill/>
            <a:miter lim="800000"/>
            <a:headEnd/>
            <a:tailEnd/>
          </a:ln>
          <a:effectLst/>
        </p:spPr>
        <p:txBody>
          <a:bodyPr>
            <a:spAutoFit/>
          </a:bodyPr>
          <a:lstStyle/>
          <a:p>
            <a:pPr algn="ctr"/>
            <a:r>
              <a:rPr lang="en-GB" u="sng" dirty="0">
                <a:latin typeface="Calibri" pitchFamily="34" charset="0"/>
                <a:cs typeface="Calibri" pitchFamily="34" charset="0"/>
              </a:rPr>
              <a:t>Damping of Oscillations</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The difference in time spent in the dipoles depending upon energy can be found from purely geometrical considerations.</a:t>
            </a:r>
          </a:p>
        </p:txBody>
      </p:sp>
      <p:pic>
        <p:nvPicPr>
          <p:cNvPr id="2" name="Picture 1"/>
          <p:cNvPicPr>
            <a:picLocks noChangeAspect="1"/>
          </p:cNvPicPr>
          <p:nvPr/>
        </p:nvPicPr>
        <p:blipFill rotWithShape="1">
          <a:blip r:embed="rId2"/>
          <a:srcRect l="21428" t="3260" r="16813" b="6777"/>
          <a:stretch/>
        </p:blipFill>
        <p:spPr>
          <a:xfrm>
            <a:off x="152401" y="1617785"/>
            <a:ext cx="3294185" cy="3598985"/>
          </a:xfrm>
          <a:prstGeom prst="rect">
            <a:avLst/>
          </a:prstGeom>
        </p:spPr>
      </p:pic>
      <mc:AlternateContent xmlns:mc="http://schemas.openxmlformats.org/markup-compatibility/2006" xmlns:a14="http://schemas.microsoft.com/office/drawing/2010/main">
        <mc:Choice Requires="a14">
          <p:sp>
            <p:nvSpPr>
              <p:cNvPr id="3" name="TextBox 2"/>
              <p:cNvSpPr txBox="1"/>
              <p:nvPr/>
            </p:nvSpPr>
            <p:spPr>
              <a:xfrm>
                <a:off x="797172" y="3511063"/>
                <a:ext cx="185564"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𝜌</m:t>
                      </m:r>
                    </m:oMath>
                  </m:oMathPara>
                </a14:m>
                <a:endParaRPr lang="en-GB" b="0" dirty="0"/>
              </a:p>
            </p:txBody>
          </p:sp>
        </mc:Choice>
        <mc:Fallback xmlns="">
          <p:sp>
            <p:nvSpPr>
              <p:cNvPr id="3" name="TextBox 2"/>
              <p:cNvSpPr txBox="1">
                <a:spLocks noRot="1" noChangeAspect="1" noMove="1" noResize="1" noEditPoints="1" noAdjustHandles="1" noChangeArrowheads="1" noChangeShapeType="1" noTextEdit="1"/>
              </p:cNvSpPr>
              <p:nvPr/>
            </p:nvSpPr>
            <p:spPr>
              <a:xfrm>
                <a:off x="797172" y="3511063"/>
                <a:ext cx="185564" cy="276999"/>
              </a:xfrm>
              <a:prstGeom prst="rect">
                <a:avLst/>
              </a:prstGeom>
              <a:blipFill>
                <a:blip r:embed="rId3"/>
                <a:stretch>
                  <a:fillRect l="-33333" r="-30000" b="-26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515818" y="2139463"/>
                <a:ext cx="18332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𝑥</m:t>
                      </m:r>
                    </m:oMath>
                  </m:oMathPara>
                </a14:m>
                <a:endParaRPr lang="en-GB" b="0" dirty="0"/>
              </a:p>
            </p:txBody>
          </p:sp>
        </mc:Choice>
        <mc:Fallback xmlns="">
          <p:sp>
            <p:nvSpPr>
              <p:cNvPr id="5" name="TextBox 4"/>
              <p:cNvSpPr txBox="1">
                <a:spLocks noRot="1" noChangeAspect="1" noMove="1" noResize="1" noEditPoints="1" noAdjustHandles="1" noChangeArrowheads="1" noChangeShapeType="1" noTextEdit="1"/>
              </p:cNvSpPr>
              <p:nvPr/>
            </p:nvSpPr>
            <p:spPr>
              <a:xfrm>
                <a:off x="515818" y="2139463"/>
                <a:ext cx="183320" cy="276999"/>
              </a:xfrm>
              <a:prstGeom prst="rect">
                <a:avLst/>
              </a:prstGeom>
              <a:blipFill>
                <a:blip r:embed="rId4"/>
                <a:stretch>
                  <a:fillRect l="-20000" r="-1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1501398" y="2416462"/>
                <a:ext cx="298095"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𝑑𝑠</m:t>
                      </m:r>
                    </m:oMath>
                  </m:oMathPara>
                </a14:m>
                <a:endParaRPr lang="en-GB" b="0" dirty="0"/>
              </a:p>
            </p:txBody>
          </p:sp>
        </mc:Choice>
        <mc:Fallback xmlns="">
          <p:sp>
            <p:nvSpPr>
              <p:cNvPr id="6" name="TextBox 5"/>
              <p:cNvSpPr txBox="1">
                <a:spLocks noRot="1" noChangeAspect="1" noMove="1" noResize="1" noEditPoints="1" noAdjustHandles="1" noChangeArrowheads="1" noChangeShapeType="1" noTextEdit="1"/>
              </p:cNvSpPr>
              <p:nvPr/>
            </p:nvSpPr>
            <p:spPr>
              <a:xfrm>
                <a:off x="1501398" y="2416462"/>
                <a:ext cx="298095" cy="276999"/>
              </a:xfrm>
              <a:prstGeom prst="rect">
                <a:avLst/>
              </a:prstGeom>
              <a:blipFill>
                <a:blip r:embed="rId5"/>
                <a:stretch>
                  <a:fillRect l="-20408" r="-18367" b="-652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1799493" y="1479285"/>
                <a:ext cx="265394"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𝑑𝑙</m:t>
                      </m:r>
                    </m:oMath>
                  </m:oMathPara>
                </a14:m>
                <a:endParaRPr lang="en-GB" b="0" dirty="0"/>
              </a:p>
            </p:txBody>
          </p:sp>
        </mc:Choice>
        <mc:Fallback xmlns="">
          <p:sp>
            <p:nvSpPr>
              <p:cNvPr id="7" name="TextBox 6"/>
              <p:cNvSpPr txBox="1">
                <a:spLocks noRot="1" noChangeAspect="1" noMove="1" noResize="1" noEditPoints="1" noAdjustHandles="1" noChangeArrowheads="1" noChangeShapeType="1" noTextEdit="1"/>
              </p:cNvSpPr>
              <p:nvPr/>
            </p:nvSpPr>
            <p:spPr>
              <a:xfrm>
                <a:off x="1799493" y="1479285"/>
                <a:ext cx="265394" cy="276999"/>
              </a:xfrm>
              <a:prstGeom prst="rect">
                <a:avLst/>
              </a:prstGeom>
              <a:blipFill>
                <a:blip r:embed="rId6"/>
                <a:stretch>
                  <a:fillRect l="-22727" r="-18182" b="-8889"/>
                </a:stretch>
              </a:blipFill>
            </p:spPr>
            <p:txBody>
              <a:bodyPr/>
              <a:lstStyle/>
              <a:p>
                <a:r>
                  <a:rPr lang="en-GB">
                    <a:noFill/>
                  </a:rPr>
                  <a:t> </a:t>
                </a:r>
              </a:p>
            </p:txBody>
          </p:sp>
        </mc:Fallback>
      </mc:AlternateContent>
      <p:sp>
        <p:nvSpPr>
          <p:cNvPr id="4" name="TextBox 3"/>
          <p:cNvSpPr txBox="1"/>
          <p:nvPr/>
        </p:nvSpPr>
        <p:spPr>
          <a:xfrm>
            <a:off x="2262555" y="2854516"/>
            <a:ext cx="1301262" cy="646331"/>
          </a:xfrm>
          <a:prstGeom prst="rect">
            <a:avLst/>
          </a:prstGeom>
          <a:noFill/>
        </p:spPr>
        <p:txBody>
          <a:bodyPr wrap="square" rtlCol="0">
            <a:spAutoFit/>
          </a:bodyPr>
          <a:lstStyle/>
          <a:p>
            <a:pPr algn="ctr"/>
            <a:r>
              <a:rPr lang="en-GB" dirty="0"/>
              <a:t>reference orbit</a:t>
            </a:r>
          </a:p>
        </p:txBody>
      </p:sp>
      <p:sp>
        <p:nvSpPr>
          <p:cNvPr id="9" name="TextBox 8"/>
          <p:cNvSpPr txBox="1"/>
          <p:nvPr/>
        </p:nvSpPr>
        <p:spPr>
          <a:xfrm>
            <a:off x="2913186" y="1557610"/>
            <a:ext cx="1301262" cy="646331"/>
          </a:xfrm>
          <a:prstGeom prst="rect">
            <a:avLst/>
          </a:prstGeom>
          <a:noFill/>
        </p:spPr>
        <p:txBody>
          <a:bodyPr wrap="square" rtlCol="0">
            <a:spAutoFit/>
          </a:bodyPr>
          <a:lstStyle/>
          <a:p>
            <a:pPr algn="ctr"/>
            <a:r>
              <a:rPr lang="en-GB" dirty="0"/>
              <a:t>Off-energy orbit</a:t>
            </a:r>
          </a:p>
        </p:txBody>
      </p:sp>
      <mc:AlternateContent xmlns:mc="http://schemas.openxmlformats.org/markup-compatibility/2006" xmlns:a14="http://schemas.microsoft.com/office/drawing/2010/main">
        <mc:Choice Requires="a14">
          <p:sp>
            <p:nvSpPr>
              <p:cNvPr id="10" name="Text Box 3"/>
              <p:cNvSpPr txBox="1">
                <a:spLocks noChangeArrowheads="1"/>
              </p:cNvSpPr>
              <p:nvPr/>
            </p:nvSpPr>
            <p:spPr bwMode="auto">
              <a:xfrm>
                <a:off x="4423838" y="1798714"/>
                <a:ext cx="4618423" cy="4107022"/>
              </a:xfrm>
              <a:prstGeom prst="rect">
                <a:avLst/>
              </a:prstGeom>
              <a:solidFill>
                <a:schemeClr val="bg1">
                  <a:alpha val="68000"/>
                </a:schemeClr>
              </a:solidFill>
              <a:ln w="9525">
                <a:noFill/>
                <a:miter lim="800000"/>
                <a:headEnd/>
                <a:tailEnd/>
              </a:ln>
              <a:effectLst/>
            </p:spPr>
            <p:txBody>
              <a:bodyPr wrap="square">
                <a:spAutoFit/>
              </a:bodyPr>
              <a:lstStyle/>
              <a:p>
                <a:pPr algn="just"/>
                <a:r>
                  <a:rPr lang="en-GB" dirty="0">
                    <a:latin typeface="Calibri" pitchFamily="34" charset="0"/>
                    <a:cs typeface="Calibri" pitchFamily="34" charset="0"/>
                  </a:rPr>
                  <a:t>From the bend angle, the difference in path length between the on and off-momentum orbits is </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cs typeface="Calibri" pitchFamily="34" charset="0"/>
                        </a:rPr>
                        <m:t>𝑑𝑙</m:t>
                      </m:r>
                      <m:r>
                        <a:rPr lang="en-GB" b="0" i="1" smtClean="0">
                          <a:latin typeface="Cambria Math" panose="02040503050406030204" pitchFamily="18" charset="0"/>
                          <a:cs typeface="Calibri" pitchFamily="34" charset="0"/>
                        </a:rPr>
                        <m:t>=</m:t>
                      </m:r>
                      <m:d>
                        <m:dPr>
                          <m:ctrlPr>
                            <a:rPr lang="en-GB" b="0"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1+</m:t>
                          </m:r>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𝑥</m:t>
                              </m:r>
                            </m:num>
                            <m:den>
                              <m:r>
                                <a:rPr lang="en-GB" b="0" i="1" smtClean="0">
                                  <a:latin typeface="Cambria Math" panose="02040503050406030204" pitchFamily="18" charset="0"/>
                                  <a:cs typeface="Calibri" pitchFamily="34" charset="0"/>
                                </a:rPr>
                                <m:t>𝜌</m:t>
                              </m:r>
                            </m:den>
                          </m:f>
                        </m:e>
                      </m:d>
                      <m:r>
                        <a:rPr lang="en-GB" b="0" i="1" smtClean="0">
                          <a:latin typeface="Cambria Math" panose="02040503050406030204" pitchFamily="18" charset="0"/>
                          <a:cs typeface="Calibri" pitchFamily="34" charset="0"/>
                        </a:rPr>
                        <m:t>𝑑𝑠</m:t>
                      </m:r>
                    </m:oMath>
                  </m:oMathPara>
                </a14:m>
                <a:endParaRPr lang="en-GB" b="0"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Using the dispersion function </a:t>
                </a:r>
                <a14:m>
                  <m:oMath xmlns:m="http://schemas.openxmlformats.org/officeDocument/2006/math">
                    <m:r>
                      <a:rPr lang="en-GB" b="0" i="1" smtClean="0">
                        <a:latin typeface="Cambria Math" panose="02040503050406030204" pitchFamily="18" charset="0"/>
                        <a:cs typeface="Calibri" pitchFamily="34" charset="0"/>
                      </a:rPr>
                      <m:t>𝐷</m:t>
                    </m:r>
                    <m:d>
                      <m:dPr>
                        <m:ctrlPr>
                          <a:rPr lang="en-GB" b="0"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𝑠</m:t>
                        </m:r>
                      </m:e>
                    </m:d>
                  </m:oMath>
                </a14:m>
                <a:r>
                  <a:rPr lang="en-GB" dirty="0">
                    <a:latin typeface="Calibri" pitchFamily="34" charset="0"/>
                    <a:cs typeface="Calibri" pitchFamily="34" charset="0"/>
                  </a:rPr>
                  <a:t>, this can be re-written as </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cs typeface="Calibri" pitchFamily="34" charset="0"/>
                        </a:rPr>
                        <m:t>𝑑𝑙</m:t>
                      </m:r>
                      <m:r>
                        <a:rPr lang="en-GB" i="1">
                          <a:latin typeface="Cambria Math" panose="02040503050406030204" pitchFamily="18" charset="0"/>
                          <a:cs typeface="Calibri" pitchFamily="34" charset="0"/>
                        </a:rPr>
                        <m:t>=</m:t>
                      </m:r>
                      <m:d>
                        <m:dPr>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1+</m:t>
                          </m:r>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𝐷</m:t>
                              </m:r>
                            </m:num>
                            <m:den>
                              <m:r>
                                <a:rPr lang="en-GB" i="1">
                                  <a:latin typeface="Cambria Math" panose="02040503050406030204" pitchFamily="18" charset="0"/>
                                  <a:cs typeface="Calibri" pitchFamily="34" charset="0"/>
                                </a:rPr>
                                <m:t>𝜌</m:t>
                              </m:r>
                            </m:den>
                          </m:f>
                          <m:f>
                            <m:fPr>
                              <m:ctrlPr>
                                <a:rPr lang="en-GB" i="1">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𝜖</m:t>
                              </m:r>
                            </m:num>
                            <m:den>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𝐸</m:t>
                                  </m:r>
                                </m:e>
                                <m:sub>
                                  <m:r>
                                    <a:rPr lang="en-GB" i="1">
                                      <a:latin typeface="Cambria Math" panose="02040503050406030204" pitchFamily="18" charset="0"/>
                                      <a:cs typeface="Calibri" pitchFamily="34" charset="0"/>
                                    </a:rPr>
                                    <m:t>0</m:t>
                                  </m:r>
                                </m:sub>
                              </m:sSub>
                            </m:den>
                          </m:f>
                        </m:e>
                      </m:d>
                      <m:r>
                        <a:rPr lang="en-GB" i="1">
                          <a:latin typeface="Cambria Math" panose="02040503050406030204" pitchFamily="18" charset="0"/>
                          <a:cs typeface="Calibri" pitchFamily="34" charset="0"/>
                        </a:rPr>
                        <m:t>𝑑𝑠</m:t>
                      </m:r>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p:txBody>
          </p:sp>
        </mc:Choice>
        <mc:Fallback xmlns="">
          <p:sp>
            <p:nvSpPr>
              <p:cNvPr id="10" name="Text Box 3"/>
              <p:cNvSpPr txBox="1">
                <a:spLocks noRot="1" noChangeAspect="1" noMove="1" noResize="1" noEditPoints="1" noAdjustHandles="1" noChangeArrowheads="1" noChangeShapeType="1" noTextEdit="1"/>
              </p:cNvSpPr>
              <p:nvPr/>
            </p:nvSpPr>
            <p:spPr bwMode="auto">
              <a:xfrm>
                <a:off x="4423838" y="1798714"/>
                <a:ext cx="4618423" cy="4107022"/>
              </a:xfrm>
              <a:prstGeom prst="rect">
                <a:avLst/>
              </a:prstGeom>
              <a:blipFill>
                <a:blip r:embed="rId7"/>
                <a:stretch>
                  <a:fillRect l="-1189" t="-742" r="-1189"/>
                </a:stretch>
              </a:blipFill>
              <a:ln w="9525">
                <a:noFill/>
                <a:miter lim="800000"/>
                <a:headEnd/>
                <a:tailEnd/>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 Box 3"/>
              <p:cNvSpPr txBox="1">
                <a:spLocks noChangeArrowheads="1"/>
              </p:cNvSpPr>
              <p:nvPr/>
            </p:nvSpPr>
            <p:spPr bwMode="auto">
              <a:xfrm>
                <a:off x="399912" y="5303916"/>
                <a:ext cx="8794749" cy="1545680"/>
              </a:xfrm>
              <a:prstGeom prst="rect">
                <a:avLst/>
              </a:prstGeom>
              <a:solidFill>
                <a:schemeClr val="bg1">
                  <a:alpha val="68000"/>
                </a:schemeClr>
              </a:solidFill>
              <a:ln w="9525">
                <a:noFill/>
                <a:miter lim="800000"/>
                <a:headEnd/>
                <a:tailEnd/>
              </a:ln>
              <a:effectLst/>
            </p:spPr>
            <p:txBody>
              <a:bodyPr wrap="square">
                <a:spAutoFit/>
              </a:bodyPr>
              <a:lstStyle/>
              <a:p>
                <a:pPr algn="just"/>
                <a:r>
                  <a:rPr lang="en-GB" dirty="0">
                    <a:latin typeface="Calibri" pitchFamily="34" charset="0"/>
                    <a:cs typeface="Calibri" pitchFamily="34" charset="0"/>
                  </a:rPr>
                  <a:t>Or in the time domain:</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cs typeface="Calibri" pitchFamily="34" charset="0"/>
                        </a:rPr>
                        <m:t>𝑑𝑡</m:t>
                      </m:r>
                      <m:r>
                        <a:rPr lang="en-GB" b="0" i="1" smtClean="0">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1</m:t>
                          </m:r>
                        </m:num>
                        <m:den>
                          <m:r>
                            <a:rPr lang="en-GB" b="0" i="1" smtClean="0">
                              <a:latin typeface="Cambria Math" panose="02040503050406030204" pitchFamily="18" charset="0"/>
                              <a:cs typeface="Calibri" pitchFamily="34" charset="0"/>
                            </a:rPr>
                            <m:t>𝑐</m:t>
                          </m:r>
                        </m:den>
                      </m:f>
                      <m:d>
                        <m:dPr>
                          <m:ctrlPr>
                            <a:rPr lang="en-GB" b="0"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1+</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𝐷</m:t>
                              </m:r>
                            </m:num>
                            <m:den>
                              <m:r>
                                <a:rPr lang="en-GB" i="1">
                                  <a:latin typeface="Cambria Math" panose="02040503050406030204" pitchFamily="18" charset="0"/>
                                  <a:cs typeface="Calibri" pitchFamily="34" charset="0"/>
                                </a:rPr>
                                <m:t>𝜌</m:t>
                              </m:r>
                            </m:den>
                          </m:f>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𝜖</m:t>
                              </m:r>
                            </m:num>
                            <m:den>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𝐸</m:t>
                                  </m:r>
                                </m:e>
                                <m:sub>
                                  <m:r>
                                    <a:rPr lang="en-GB" i="1">
                                      <a:latin typeface="Cambria Math" panose="02040503050406030204" pitchFamily="18" charset="0"/>
                                      <a:cs typeface="Calibri" pitchFamily="34" charset="0"/>
                                    </a:rPr>
                                    <m:t>0</m:t>
                                  </m:r>
                                </m:sub>
                              </m:sSub>
                            </m:den>
                          </m:f>
                        </m:e>
                      </m:d>
                      <m:r>
                        <a:rPr lang="en-GB" b="0" i="1" smtClean="0">
                          <a:latin typeface="Cambria Math" panose="02040503050406030204" pitchFamily="18" charset="0"/>
                          <a:cs typeface="Calibri" pitchFamily="34" charset="0"/>
                        </a:rPr>
                        <m:t>𝑑𝑠</m:t>
                      </m:r>
                    </m:oMath>
                  </m:oMathPara>
                </a14:m>
                <a:endParaRPr lang="en-GB" b="0" dirty="0">
                  <a:latin typeface="Calibri" pitchFamily="34" charset="0"/>
                  <a:cs typeface="Calibri" pitchFamily="34" charset="0"/>
                </a:endParaRPr>
              </a:p>
              <a:p>
                <a:pPr algn="just"/>
                <a:endParaRPr lang="en-GB" dirty="0">
                  <a:latin typeface="Calibri" pitchFamily="34" charset="0"/>
                  <a:cs typeface="Calibri" pitchFamily="34" charset="0"/>
                </a:endParaRPr>
              </a:p>
            </p:txBody>
          </p:sp>
        </mc:Choice>
        <mc:Fallback xmlns="">
          <p:sp>
            <p:nvSpPr>
              <p:cNvPr id="11" name="Text Box 3"/>
              <p:cNvSpPr txBox="1">
                <a:spLocks noRot="1" noChangeAspect="1" noMove="1" noResize="1" noEditPoints="1" noAdjustHandles="1" noChangeArrowheads="1" noChangeShapeType="1" noTextEdit="1"/>
              </p:cNvSpPr>
              <p:nvPr/>
            </p:nvSpPr>
            <p:spPr bwMode="auto">
              <a:xfrm>
                <a:off x="399912" y="5303916"/>
                <a:ext cx="8794749" cy="1545680"/>
              </a:xfrm>
              <a:prstGeom prst="rect">
                <a:avLst/>
              </a:prstGeom>
              <a:blipFill>
                <a:blip r:embed="rId8"/>
                <a:stretch>
                  <a:fillRect l="-624" t="-1969"/>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24844190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57699" name="Text Box 3"/>
              <p:cNvSpPr txBox="1">
                <a:spLocks noChangeArrowheads="1"/>
              </p:cNvSpPr>
              <p:nvPr/>
            </p:nvSpPr>
            <p:spPr bwMode="auto">
              <a:xfrm>
                <a:off x="399912" y="168737"/>
                <a:ext cx="8642350" cy="6630020"/>
              </a:xfrm>
              <a:prstGeom prst="rect">
                <a:avLst/>
              </a:prstGeom>
              <a:solidFill>
                <a:schemeClr val="bg1">
                  <a:alpha val="68000"/>
                </a:schemeClr>
              </a:solidFill>
              <a:ln w="9525">
                <a:noFill/>
                <a:miter lim="800000"/>
                <a:headEnd/>
                <a:tailEnd/>
              </a:ln>
              <a:effectLst/>
            </p:spPr>
            <p:txBody>
              <a:bodyPr>
                <a:spAutoFit/>
              </a:bodyPr>
              <a:lstStyle/>
              <a:p>
                <a:pPr algn="ctr"/>
                <a:r>
                  <a:rPr lang="en-GB" u="sng" dirty="0">
                    <a:latin typeface="Calibri" pitchFamily="34" charset="0"/>
                    <a:cs typeface="Calibri" pitchFamily="34" charset="0"/>
                  </a:rPr>
                  <a:t>Damping of Oscillations</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We now have for the energy loss per turn</a:t>
                </a:r>
              </a:p>
              <a:p>
                <a:pPr algn="just"/>
                <a:endParaRPr lang="en-GB" sz="1200"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cs typeface="Calibri" pitchFamily="34" charset="0"/>
                        </a:rPr>
                        <m:t>𝑈</m:t>
                      </m:r>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𝜖</m:t>
                      </m:r>
                      <m:r>
                        <a:rPr lang="en-GB" b="0" i="1" smtClean="0">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1</m:t>
                          </m:r>
                        </m:num>
                        <m:den>
                          <m:r>
                            <a:rPr lang="en-GB" i="1">
                              <a:latin typeface="Cambria Math" panose="02040503050406030204" pitchFamily="18" charset="0"/>
                              <a:cs typeface="Calibri" pitchFamily="34" charset="0"/>
                            </a:rPr>
                            <m:t>𝑐</m:t>
                          </m:r>
                        </m:den>
                      </m:f>
                      <m:nary>
                        <m:naryPr>
                          <m:chr m:val="∮"/>
                          <m:limLoc m:val="undOvr"/>
                          <m:subHide m:val="on"/>
                          <m:supHide m:val="on"/>
                          <m:ctrlPr>
                            <a:rPr lang="en-GB" i="1" smtClean="0">
                              <a:latin typeface="Cambria Math" panose="02040503050406030204" pitchFamily="18" charset="0"/>
                              <a:cs typeface="Calibri" pitchFamily="34" charset="0"/>
                            </a:rPr>
                          </m:ctrlPr>
                        </m:naryPr>
                        <m:sub/>
                        <m:sup/>
                        <m:e>
                          <m:r>
                            <a:rPr lang="en-GB" b="0" i="1" smtClean="0">
                              <a:latin typeface="Cambria Math" panose="02040503050406030204" pitchFamily="18" charset="0"/>
                              <a:cs typeface="Calibri" pitchFamily="34" charset="0"/>
                            </a:rPr>
                            <m:t>𝑃</m:t>
                          </m:r>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𝜖</m:t>
                          </m:r>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𝑥</m:t>
                          </m:r>
                          <m:r>
                            <a:rPr lang="en-GB" b="0" i="1" smtClean="0">
                              <a:latin typeface="Cambria Math" panose="02040503050406030204" pitchFamily="18" charset="0"/>
                              <a:cs typeface="Calibri" pitchFamily="34" charset="0"/>
                            </a:rPr>
                            <m:t>)</m:t>
                          </m:r>
                          <m:d>
                            <m:dPr>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1+</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𝐷</m:t>
                                  </m:r>
                                </m:num>
                                <m:den>
                                  <m:r>
                                    <a:rPr lang="en-GB" i="1">
                                      <a:latin typeface="Cambria Math" panose="02040503050406030204" pitchFamily="18" charset="0"/>
                                      <a:cs typeface="Calibri" pitchFamily="34" charset="0"/>
                                    </a:rPr>
                                    <m:t>𝜌</m:t>
                                  </m:r>
                                </m:den>
                              </m:f>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𝜖</m:t>
                                  </m:r>
                                </m:num>
                                <m:den>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𝐸</m:t>
                                      </m:r>
                                    </m:e>
                                    <m:sub>
                                      <m:r>
                                        <a:rPr lang="en-GB" i="1">
                                          <a:latin typeface="Cambria Math" panose="02040503050406030204" pitchFamily="18" charset="0"/>
                                          <a:cs typeface="Calibri" pitchFamily="34" charset="0"/>
                                        </a:rPr>
                                        <m:t>0</m:t>
                                      </m:r>
                                    </m:sub>
                                  </m:sSub>
                                </m:den>
                              </m:f>
                            </m:e>
                          </m:d>
                          <m:r>
                            <a:rPr lang="en-GB" i="1">
                              <a:latin typeface="Cambria Math" panose="02040503050406030204" pitchFamily="18" charset="0"/>
                              <a:cs typeface="Calibri" pitchFamily="34" charset="0"/>
                            </a:rPr>
                            <m:t>𝑑𝑠</m:t>
                          </m:r>
                        </m:e>
                      </m:nary>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The next step is to Taylor expand </a:t>
                </a:r>
                <a14:m>
                  <m:oMath xmlns:m="http://schemas.openxmlformats.org/officeDocument/2006/math">
                    <m:r>
                      <a:rPr lang="en-GB" b="0" i="1" smtClean="0">
                        <a:latin typeface="Cambria Math" panose="02040503050406030204" pitchFamily="18" charset="0"/>
                        <a:cs typeface="Calibri" pitchFamily="34" charset="0"/>
                      </a:rPr>
                      <m:t>𝑃</m:t>
                    </m:r>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𝜖</m:t>
                    </m:r>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𝑥</m:t>
                    </m:r>
                    <m:r>
                      <a:rPr lang="en-GB" b="0" i="1" smtClean="0">
                        <a:latin typeface="Cambria Math" panose="02040503050406030204" pitchFamily="18" charset="0"/>
                        <a:cs typeface="Calibri" pitchFamily="34" charset="0"/>
                      </a:rPr>
                      <m:t>)</m:t>
                    </m:r>
                  </m:oMath>
                </a14:m>
                <a:r>
                  <a:rPr lang="en-GB" dirty="0">
                    <a:latin typeface="Calibri" pitchFamily="34" charset="0"/>
                    <a:cs typeface="Calibri" pitchFamily="34" charset="0"/>
                  </a:rPr>
                  <a:t> for small </a:t>
                </a:r>
                <a14:m>
                  <m:oMath xmlns:m="http://schemas.openxmlformats.org/officeDocument/2006/math">
                    <m:r>
                      <a:rPr lang="en-GB" b="0" i="1" smtClean="0">
                        <a:latin typeface="Cambria Math" panose="02040503050406030204" pitchFamily="18" charset="0"/>
                        <a:cs typeface="Calibri" pitchFamily="34" charset="0"/>
                      </a:rPr>
                      <m:t>𝜖</m:t>
                    </m:r>
                  </m:oMath>
                </a14:m>
                <a:r>
                  <a:rPr lang="en-GB" dirty="0">
                    <a:latin typeface="Calibri" pitchFamily="34" charset="0"/>
                    <a:cs typeface="Calibri" pitchFamily="34" charset="0"/>
                  </a:rPr>
                  <a:t> and </a:t>
                </a:r>
                <a14:m>
                  <m:oMath xmlns:m="http://schemas.openxmlformats.org/officeDocument/2006/math">
                    <m:r>
                      <a:rPr lang="en-GB" b="0" i="1" smtClean="0">
                        <a:latin typeface="Cambria Math" panose="02040503050406030204" pitchFamily="18" charset="0"/>
                        <a:cs typeface="Calibri" pitchFamily="34" charset="0"/>
                      </a:rPr>
                      <m:t>𝑥</m:t>
                    </m:r>
                  </m:oMath>
                </a14:m>
                <a:r>
                  <a:rPr lang="en-GB" dirty="0">
                    <a:latin typeface="Calibri" pitchFamily="34" charset="0"/>
                    <a:cs typeface="Calibri" pitchFamily="34" charset="0"/>
                  </a:rPr>
                  <a:t>. From the lecture on synchrotron radiation, we know</a:t>
                </a:r>
              </a:p>
              <a:p>
                <a:pPr algn="just"/>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rPr>
                        <m:t>𝑃</m:t>
                      </m:r>
                      <m:r>
                        <a:rPr lang="en-GB" i="1">
                          <a:latin typeface="Cambria Math" panose="02040503050406030204" pitchFamily="18" charset="0"/>
                          <a:ea typeface="Cambria Math" panose="02040503050406030204" pitchFamily="18" charset="0"/>
                        </a:rPr>
                        <m:t>=</m:t>
                      </m:r>
                      <m:f>
                        <m:fPr>
                          <m:ctrlPr>
                            <a:rPr lang="en-GB" i="1">
                              <a:latin typeface="Cambria Math" panose="02040503050406030204" pitchFamily="18" charset="0"/>
                            </a:rPr>
                          </m:ctrlPr>
                        </m:fPr>
                        <m:num>
                          <m:sSup>
                            <m:sSupPr>
                              <m:ctrlPr>
                                <a:rPr lang="en-GB" i="1">
                                  <a:latin typeface="Cambria Math" panose="02040503050406030204" pitchFamily="18" charset="0"/>
                                </a:rPr>
                              </m:ctrlPr>
                            </m:sSupPr>
                            <m:e>
                              <m:r>
                                <a:rPr lang="en-GB" i="1">
                                  <a:latin typeface="Cambria Math" panose="02040503050406030204" pitchFamily="18" charset="0"/>
                                </a:rPr>
                                <m:t>𝑒</m:t>
                              </m:r>
                            </m:e>
                            <m:sup>
                              <m:r>
                                <a:rPr lang="en-GB" i="1">
                                  <a:latin typeface="Cambria Math" panose="02040503050406030204" pitchFamily="18" charset="0"/>
                                </a:rPr>
                                <m:t>2</m:t>
                              </m:r>
                            </m:sup>
                          </m:sSup>
                        </m:num>
                        <m:den>
                          <m:r>
                            <a:rPr lang="en-GB" i="1">
                              <a:latin typeface="Cambria Math" panose="02040503050406030204" pitchFamily="18" charset="0"/>
                            </a:rPr>
                            <m:t>6</m:t>
                          </m:r>
                          <m:r>
                            <a:rPr lang="en-GB" i="1">
                              <a:latin typeface="Cambria Math" panose="02040503050406030204" pitchFamily="18" charset="0"/>
                            </a:rPr>
                            <m:t>𝜋</m:t>
                          </m:r>
                          <m:sSub>
                            <m:sSubPr>
                              <m:ctrlPr>
                                <a:rPr lang="en-GB" i="1">
                                  <a:latin typeface="Cambria Math" panose="02040503050406030204" pitchFamily="18" charset="0"/>
                                </a:rPr>
                              </m:ctrlPr>
                            </m:sSubPr>
                            <m:e>
                              <m:r>
                                <a:rPr lang="en-GB" i="1">
                                  <a:latin typeface="Cambria Math" panose="02040503050406030204" pitchFamily="18" charset="0"/>
                                </a:rPr>
                                <m:t>𝜖</m:t>
                              </m:r>
                            </m:e>
                            <m:sub>
                              <m:r>
                                <a:rPr lang="en-GB" i="1">
                                  <a:latin typeface="Cambria Math" panose="02040503050406030204" pitchFamily="18" charset="0"/>
                                </a:rPr>
                                <m:t>0</m:t>
                              </m:r>
                            </m:sub>
                          </m:sSub>
                          <m:sSup>
                            <m:sSupPr>
                              <m:ctrlPr>
                                <a:rPr lang="en-GB" i="1">
                                  <a:latin typeface="Cambria Math" panose="02040503050406030204" pitchFamily="18" charset="0"/>
                                </a:rPr>
                              </m:ctrlPr>
                            </m:sSupPr>
                            <m:e>
                              <m:r>
                                <a:rPr lang="en-GB" i="1">
                                  <a:latin typeface="Cambria Math" panose="02040503050406030204" pitchFamily="18" charset="0"/>
                                </a:rPr>
                                <m:t>𝑐</m:t>
                              </m:r>
                            </m:e>
                            <m:sup>
                              <m:r>
                                <a:rPr lang="en-GB" i="1">
                                  <a:latin typeface="Cambria Math" panose="02040503050406030204" pitchFamily="18" charset="0"/>
                                </a:rPr>
                                <m:t>7</m:t>
                              </m:r>
                            </m:sup>
                          </m:sSup>
                        </m:den>
                      </m:f>
                      <m:f>
                        <m:fPr>
                          <m:ctrlPr>
                            <a:rPr lang="en-GB" i="1">
                              <a:latin typeface="Cambria Math" panose="02040503050406030204" pitchFamily="18" charset="0"/>
                            </a:rPr>
                          </m:ctrlPr>
                        </m:fPr>
                        <m:num>
                          <m:r>
                            <a:rPr lang="en-GB" i="1">
                              <a:latin typeface="Cambria Math" panose="02040503050406030204" pitchFamily="18" charset="0"/>
                            </a:rPr>
                            <m:t>1</m:t>
                          </m:r>
                        </m:num>
                        <m:den>
                          <m:sSup>
                            <m:sSupPr>
                              <m:ctrlPr>
                                <a:rPr lang="en-GB" i="1">
                                  <a:latin typeface="Cambria Math" panose="02040503050406030204" pitchFamily="18" charset="0"/>
                                </a:rPr>
                              </m:ctrlPr>
                            </m:sSupPr>
                            <m:e>
                              <m:r>
                                <a:rPr lang="en-GB" i="1">
                                  <a:latin typeface="Cambria Math" panose="02040503050406030204" pitchFamily="18" charset="0"/>
                                </a:rPr>
                                <m:t>𝑚</m:t>
                              </m:r>
                            </m:e>
                            <m:sup>
                              <m:r>
                                <a:rPr lang="en-GB" i="1">
                                  <a:latin typeface="Cambria Math" panose="02040503050406030204" pitchFamily="18" charset="0"/>
                                </a:rPr>
                                <m:t>4</m:t>
                              </m:r>
                            </m:sup>
                          </m:sSup>
                        </m:den>
                      </m:f>
                      <m:f>
                        <m:fPr>
                          <m:ctrlPr>
                            <a:rPr lang="en-GB" i="1">
                              <a:latin typeface="Cambria Math" panose="02040503050406030204" pitchFamily="18" charset="0"/>
                            </a:rPr>
                          </m:ctrlPr>
                        </m:fPr>
                        <m:num>
                          <m:sSup>
                            <m:sSupPr>
                              <m:ctrlPr>
                                <a:rPr lang="en-GB" i="1">
                                  <a:latin typeface="Cambria Math" panose="02040503050406030204" pitchFamily="18" charset="0"/>
                                </a:rPr>
                              </m:ctrlPr>
                            </m:sSupPr>
                            <m:e>
                              <m:r>
                                <a:rPr lang="en-GB" i="1">
                                  <a:latin typeface="Cambria Math" panose="02040503050406030204" pitchFamily="18" charset="0"/>
                                </a:rPr>
                                <m:t>𝐸</m:t>
                              </m:r>
                            </m:e>
                            <m:sup>
                              <m:r>
                                <a:rPr lang="en-GB" i="1">
                                  <a:latin typeface="Cambria Math" panose="02040503050406030204" pitchFamily="18" charset="0"/>
                                </a:rPr>
                                <m:t>4</m:t>
                              </m:r>
                            </m:sup>
                          </m:sSup>
                        </m:num>
                        <m:den>
                          <m:sSup>
                            <m:sSupPr>
                              <m:ctrlPr>
                                <a:rPr lang="en-GB" i="1">
                                  <a:latin typeface="Cambria Math" panose="02040503050406030204" pitchFamily="18" charset="0"/>
                                </a:rPr>
                              </m:ctrlPr>
                            </m:sSupPr>
                            <m:e>
                              <m:r>
                                <a:rPr lang="en-GB" i="1">
                                  <a:latin typeface="Cambria Math" panose="02040503050406030204" pitchFamily="18" charset="0"/>
                                </a:rPr>
                                <m:t>𝜌</m:t>
                              </m:r>
                            </m:e>
                            <m:sup>
                              <m:r>
                                <a:rPr lang="en-GB" i="1">
                                  <a:latin typeface="Cambria Math" panose="02040503050406030204" pitchFamily="18" charset="0"/>
                                </a:rPr>
                                <m:t>2</m:t>
                              </m:r>
                            </m:sup>
                          </m:sSup>
                        </m:den>
                      </m:f>
                      <m:r>
                        <a:rPr lang="en-GB" i="1" smtClean="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𝐸</m:t>
                          </m:r>
                        </m:e>
                        <m:sup>
                          <m:r>
                            <a:rPr lang="en-GB" b="0" i="1" smtClean="0">
                              <a:latin typeface="Cambria Math" panose="02040503050406030204" pitchFamily="18" charset="0"/>
                              <a:ea typeface="Cambria Math" panose="02040503050406030204" pitchFamily="18" charset="0"/>
                            </a:rPr>
                            <m:t>2</m:t>
                          </m:r>
                        </m:sup>
                      </m:sSup>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𝐵</m:t>
                          </m:r>
                        </m:e>
                        <m:sup>
                          <m:r>
                            <a:rPr lang="en-GB" b="0" i="1" smtClean="0">
                              <a:latin typeface="Cambria Math" panose="02040503050406030204" pitchFamily="18" charset="0"/>
                              <a:ea typeface="Cambria Math" panose="02040503050406030204" pitchFamily="18" charset="0"/>
                            </a:rPr>
                            <m:t>2</m:t>
                          </m:r>
                        </m:sup>
                      </m:sSup>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since the bend radius is inversely proportional to</a:t>
                </a:r>
                <a14:m>
                  <m:oMath xmlns:m="http://schemas.openxmlformats.org/officeDocument/2006/math">
                    <m:r>
                      <a:rPr lang="en-GB" b="0" i="0" smtClean="0">
                        <a:latin typeface="Cambria Math" panose="02040503050406030204" pitchFamily="18" charset="0"/>
                        <a:cs typeface="Calibri" pitchFamily="34" charset="0"/>
                      </a:rPr>
                      <m:t> </m:t>
                    </m:r>
                    <m:r>
                      <a:rPr lang="en-GB" i="1">
                        <a:latin typeface="Cambria Math" panose="02040503050406030204" pitchFamily="18" charset="0"/>
                        <a:cs typeface="Calibri" pitchFamily="34" charset="0"/>
                      </a:rPr>
                      <m:t>𝐵</m:t>
                    </m:r>
                    <m:r>
                      <a:rPr lang="en-GB" i="1">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𝐸</m:t>
                    </m:r>
                  </m:oMath>
                </a14:m>
                <a:r>
                  <a:rPr lang="en-GB" dirty="0">
                    <a:latin typeface="Calibri" pitchFamily="34" charset="0"/>
                    <a:cs typeface="Calibri" pitchFamily="34" charset="0"/>
                  </a:rPr>
                  <a:t>. We can therefore say </a:t>
                </a:r>
              </a:p>
              <a:p>
                <a:pPr algn="just"/>
                <a:endParaRPr lang="en-GB" sz="1400"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cs typeface="Calibri" pitchFamily="34" charset="0"/>
                        </a:rPr>
                        <m:t>𝑃</m:t>
                      </m:r>
                      <m:d>
                        <m:dPr>
                          <m:ctrlPr>
                            <a:rPr lang="en-GB" b="0"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𝜖</m:t>
                          </m:r>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𝑥</m:t>
                          </m:r>
                        </m:e>
                      </m:d>
                      <m:r>
                        <a:rPr lang="en-GB" b="0" i="1" smtClean="0">
                          <a:latin typeface="Cambria Math" panose="02040503050406030204" pitchFamily="18" charset="0"/>
                          <a:cs typeface="Calibri" pitchFamily="34" charset="0"/>
                        </a:rPr>
                        <m:t>=</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𝑃</m:t>
                          </m:r>
                        </m:e>
                        <m:sub>
                          <m:r>
                            <a:rPr lang="en-GB" b="0" i="1" smtClean="0">
                              <a:latin typeface="Cambria Math" panose="02040503050406030204" pitchFamily="18" charset="0"/>
                              <a:cs typeface="Calibri" pitchFamily="34" charset="0"/>
                            </a:rPr>
                            <m:t>0</m:t>
                          </m:r>
                        </m:sub>
                      </m:sSub>
                      <m:r>
                        <a:rPr lang="en-GB" b="0" i="1" smtClean="0">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𝑑𝑃</m:t>
                          </m:r>
                        </m:num>
                        <m:den>
                          <m:r>
                            <a:rPr lang="en-GB" b="0" i="1" smtClean="0">
                              <a:latin typeface="Cambria Math" panose="02040503050406030204" pitchFamily="18" charset="0"/>
                              <a:cs typeface="Calibri" pitchFamily="34" charset="0"/>
                            </a:rPr>
                            <m:t>𝑑</m:t>
                          </m:r>
                          <m:r>
                            <a:rPr lang="en-GB" b="0" i="1" smtClean="0">
                              <a:latin typeface="Cambria Math" panose="02040503050406030204" pitchFamily="18" charset="0"/>
                              <a:cs typeface="Calibri" pitchFamily="34" charset="0"/>
                            </a:rPr>
                            <m:t>𝜖</m:t>
                          </m:r>
                        </m:den>
                      </m:f>
                      <m:r>
                        <a:rPr lang="en-GB" b="0" i="1" smtClean="0">
                          <a:latin typeface="Cambria Math" panose="02040503050406030204" pitchFamily="18" charset="0"/>
                          <a:cs typeface="Calibri" pitchFamily="34" charset="0"/>
                        </a:rPr>
                        <m:t>𝜖</m:t>
                      </m:r>
                      <m:r>
                        <a:rPr lang="en-GB" b="0" i="1" smtClean="0">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𝑑𝑃</m:t>
                          </m:r>
                        </m:num>
                        <m:den>
                          <m:r>
                            <a:rPr lang="en-GB" b="0" i="1" smtClean="0">
                              <a:latin typeface="Cambria Math" panose="02040503050406030204" pitchFamily="18" charset="0"/>
                              <a:cs typeface="Calibri" pitchFamily="34" charset="0"/>
                            </a:rPr>
                            <m:t>𝑑𝑥</m:t>
                          </m:r>
                        </m:den>
                      </m:f>
                      <m:r>
                        <a:rPr lang="en-GB" b="0" i="1" smtClean="0">
                          <a:latin typeface="Cambria Math" panose="02040503050406030204" pitchFamily="18" charset="0"/>
                          <a:cs typeface="Calibri" pitchFamily="34" charset="0"/>
                        </a:rPr>
                        <m:t>𝑥</m:t>
                      </m:r>
                      <m:r>
                        <a:rPr lang="en-GB" b="0" i="1" smtClean="0">
                          <a:latin typeface="Cambria Math" panose="02040503050406030204" pitchFamily="18" charset="0"/>
                          <a:cs typeface="Calibri" pitchFamily="34" charset="0"/>
                        </a:rPr>
                        <m:t>=</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𝑃</m:t>
                          </m:r>
                        </m:e>
                        <m:sub>
                          <m:r>
                            <a:rPr lang="en-GB" b="0" i="1" smtClean="0">
                              <a:latin typeface="Cambria Math" panose="02040503050406030204" pitchFamily="18" charset="0"/>
                              <a:cs typeface="Calibri" pitchFamily="34" charset="0"/>
                            </a:rPr>
                            <m:t>0</m:t>
                          </m:r>
                        </m:sub>
                      </m:sSub>
                      <m:r>
                        <a:rPr lang="en-GB" b="0" i="1" smtClean="0">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2</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𝑃</m:t>
                              </m:r>
                            </m:e>
                            <m:sub>
                              <m:r>
                                <a:rPr lang="en-GB" b="0" i="1" smtClean="0">
                                  <a:latin typeface="Cambria Math" panose="02040503050406030204" pitchFamily="18" charset="0"/>
                                  <a:cs typeface="Calibri" pitchFamily="34" charset="0"/>
                                </a:rPr>
                                <m:t>0</m:t>
                              </m:r>
                            </m:sub>
                          </m:sSub>
                        </m:num>
                        <m:den>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𝐸</m:t>
                              </m:r>
                            </m:e>
                            <m:sub>
                              <m:r>
                                <a:rPr lang="en-GB" b="0" i="1" smtClean="0">
                                  <a:latin typeface="Cambria Math" panose="02040503050406030204" pitchFamily="18" charset="0"/>
                                  <a:cs typeface="Calibri" pitchFamily="34" charset="0"/>
                                </a:rPr>
                                <m:t>0</m:t>
                              </m:r>
                            </m:sub>
                          </m:sSub>
                        </m:den>
                      </m:f>
                      <m:r>
                        <a:rPr lang="en-GB" b="0" i="1" smtClean="0">
                          <a:latin typeface="Cambria Math" panose="02040503050406030204" pitchFamily="18" charset="0"/>
                          <a:cs typeface="Calibri" pitchFamily="34" charset="0"/>
                        </a:rPr>
                        <m:t>𝜖</m:t>
                      </m:r>
                      <m:r>
                        <a:rPr lang="en-GB" b="0" i="1" smtClean="0">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2</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𝑃</m:t>
                              </m:r>
                            </m:e>
                            <m:sub>
                              <m:r>
                                <a:rPr lang="en-GB" i="1">
                                  <a:latin typeface="Cambria Math" panose="02040503050406030204" pitchFamily="18" charset="0"/>
                                  <a:cs typeface="Calibri" pitchFamily="34" charset="0"/>
                                </a:rPr>
                                <m:t>0</m:t>
                              </m:r>
                            </m:sub>
                          </m:sSub>
                        </m:num>
                        <m:den>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𝐵</m:t>
                              </m:r>
                            </m:e>
                            <m:sub>
                              <m:r>
                                <a:rPr lang="en-GB" i="1">
                                  <a:latin typeface="Cambria Math" panose="02040503050406030204" pitchFamily="18" charset="0"/>
                                  <a:cs typeface="Calibri" pitchFamily="34" charset="0"/>
                                </a:rPr>
                                <m:t>0</m:t>
                              </m:r>
                            </m:sub>
                          </m:sSub>
                        </m:den>
                      </m:f>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𝑑𝐵</m:t>
                          </m:r>
                        </m:num>
                        <m:den>
                          <m:r>
                            <a:rPr lang="en-GB" b="0" i="1" smtClean="0">
                              <a:latin typeface="Cambria Math" panose="02040503050406030204" pitchFamily="18" charset="0"/>
                              <a:cs typeface="Calibri" pitchFamily="34" charset="0"/>
                            </a:rPr>
                            <m:t>𝑑𝑥</m:t>
                          </m:r>
                        </m:den>
                      </m:f>
                      <m:r>
                        <a:rPr lang="en-GB" b="0" i="1" smtClean="0">
                          <a:latin typeface="Cambria Math" panose="02040503050406030204" pitchFamily="18" charset="0"/>
                          <a:cs typeface="Calibri" pitchFamily="34" charset="0"/>
                        </a:rPr>
                        <m:t>𝑥</m:t>
                      </m:r>
                    </m:oMath>
                  </m:oMathPara>
                </a14:m>
                <a:endParaRPr lang="en-GB" b="0"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where </a:t>
                </a:r>
                <a14:m>
                  <m:oMath xmlns:m="http://schemas.openxmlformats.org/officeDocument/2006/math">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𝑃</m:t>
                        </m:r>
                      </m:e>
                      <m:sub>
                        <m:r>
                          <a:rPr lang="en-GB" b="0" i="1" smtClean="0">
                            <a:latin typeface="Cambria Math" panose="02040503050406030204" pitchFamily="18" charset="0"/>
                            <a:cs typeface="Calibri" pitchFamily="34" charset="0"/>
                          </a:rPr>
                          <m:t>0</m:t>
                        </m:r>
                      </m:sub>
                    </m:sSub>
                  </m:oMath>
                </a14:m>
                <a:r>
                  <a:rPr lang="en-GB" dirty="0">
                    <a:latin typeface="Calibri" pitchFamily="34" charset="0"/>
                    <a:cs typeface="Calibri" pitchFamily="34" charset="0"/>
                  </a:rPr>
                  <a:t> is the power radiated by the on-energy particle following the design trajectory. This can be inserted into the equation for the energy loss (keeping terms up to first order in </a:t>
                </a:r>
                <a14:m>
                  <m:oMath xmlns:m="http://schemas.openxmlformats.org/officeDocument/2006/math">
                    <m:r>
                      <a:rPr lang="en-GB" b="0" i="1" smtClean="0">
                        <a:latin typeface="Cambria Math" panose="02040503050406030204" pitchFamily="18" charset="0"/>
                        <a:cs typeface="Calibri" pitchFamily="34" charset="0"/>
                      </a:rPr>
                      <m:t>𝜖</m:t>
                    </m:r>
                  </m:oMath>
                </a14:m>
                <a:r>
                  <a:rPr lang="en-GB" dirty="0">
                    <a:latin typeface="Calibri" pitchFamily="34" charset="0"/>
                    <a:cs typeface="Calibri" pitchFamily="34" charset="0"/>
                  </a:rPr>
                  <a:t> and expressing </a:t>
                </a:r>
                <a14:m>
                  <m:oMath xmlns:m="http://schemas.openxmlformats.org/officeDocument/2006/math">
                    <m:r>
                      <a:rPr lang="en-GB" i="1">
                        <a:latin typeface="Cambria Math" panose="02040503050406030204" pitchFamily="18" charset="0"/>
                        <a:cs typeface="Calibri" pitchFamily="34" charset="0"/>
                      </a:rPr>
                      <m:t>𝑥</m:t>
                    </m:r>
                  </m:oMath>
                </a14:m>
                <a:r>
                  <a:rPr lang="en-GB" dirty="0">
                    <a:latin typeface="Calibri" pitchFamily="34" charset="0"/>
                    <a:cs typeface="Calibri" pitchFamily="34" charset="0"/>
                  </a:rPr>
                  <a:t> in terms of the dispersion):</a:t>
                </a:r>
              </a:p>
              <a:p>
                <a:pPr algn="just"/>
                <a:endParaRPr lang="en-GB" sz="1200"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cs typeface="Calibri" pitchFamily="34" charset="0"/>
                        </a:rPr>
                        <m:t>𝑈</m:t>
                      </m:r>
                      <m:r>
                        <a:rPr lang="en-GB" i="1">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𝜖</m:t>
                      </m:r>
                      <m:r>
                        <a:rPr lang="en-GB" i="1">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1</m:t>
                          </m:r>
                        </m:num>
                        <m:den>
                          <m:r>
                            <a:rPr lang="en-GB" i="1">
                              <a:latin typeface="Cambria Math" panose="02040503050406030204" pitchFamily="18" charset="0"/>
                              <a:cs typeface="Calibri" pitchFamily="34" charset="0"/>
                            </a:rPr>
                            <m:t>𝑐</m:t>
                          </m:r>
                        </m:den>
                      </m:f>
                      <m:nary>
                        <m:naryPr>
                          <m:chr m:val="∮"/>
                          <m:limLoc m:val="undOvr"/>
                          <m:subHide m:val="on"/>
                          <m:supHide m:val="on"/>
                          <m:ctrlPr>
                            <a:rPr lang="en-GB" i="1">
                              <a:latin typeface="Cambria Math" panose="02040503050406030204" pitchFamily="18" charset="0"/>
                              <a:cs typeface="Calibri" pitchFamily="34" charset="0"/>
                            </a:rPr>
                          </m:ctrlPr>
                        </m:naryPr>
                        <m:sub/>
                        <m:sup/>
                        <m:e>
                          <m:d>
                            <m:dPr>
                              <m:ctrlPr>
                                <a:rPr lang="en-GB" b="0" i="1" smtClean="0">
                                  <a:latin typeface="Cambria Math" panose="02040503050406030204" pitchFamily="18" charset="0"/>
                                  <a:cs typeface="Calibri" pitchFamily="34" charset="0"/>
                                </a:rPr>
                              </m:ctrlPr>
                            </m:dPr>
                            <m:e>
                              <m:sSub>
                                <m:sSubPr>
                                  <m:ctrlPr>
                                    <a:rPr lang="en-GB" b="0" i="1" smtClean="0">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𝑃</m:t>
                                  </m:r>
                                </m:e>
                                <m:sub>
                                  <m:r>
                                    <a:rPr lang="en-GB" b="0" i="1" smtClean="0">
                                      <a:latin typeface="Cambria Math" panose="02040503050406030204" pitchFamily="18" charset="0"/>
                                      <a:cs typeface="Calibri" pitchFamily="34" charset="0"/>
                                    </a:rPr>
                                    <m:t>0</m:t>
                                  </m:r>
                                </m:sub>
                              </m:sSub>
                              <m:r>
                                <a:rPr lang="en-GB" b="0" i="1" smtClean="0">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2</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𝑃</m:t>
                                      </m:r>
                                    </m:e>
                                    <m:sub>
                                      <m:r>
                                        <a:rPr lang="en-GB" b="0" i="1" smtClean="0">
                                          <a:latin typeface="Cambria Math" panose="02040503050406030204" pitchFamily="18" charset="0"/>
                                          <a:cs typeface="Calibri" pitchFamily="34" charset="0"/>
                                        </a:rPr>
                                        <m:t>0</m:t>
                                      </m:r>
                                    </m:sub>
                                  </m:sSub>
                                </m:num>
                                <m:den>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𝐸</m:t>
                                      </m:r>
                                    </m:e>
                                    <m:sub>
                                      <m:r>
                                        <a:rPr lang="en-GB" b="0" i="1" smtClean="0">
                                          <a:latin typeface="Cambria Math" panose="02040503050406030204" pitchFamily="18" charset="0"/>
                                          <a:cs typeface="Calibri" pitchFamily="34" charset="0"/>
                                        </a:rPr>
                                        <m:t>0</m:t>
                                      </m:r>
                                    </m:sub>
                                  </m:sSub>
                                </m:den>
                              </m:f>
                              <m:r>
                                <a:rPr lang="en-GB" b="0" i="1" smtClean="0">
                                  <a:latin typeface="Cambria Math" panose="02040503050406030204" pitchFamily="18" charset="0"/>
                                  <a:cs typeface="Calibri" pitchFamily="34" charset="0"/>
                                </a:rPr>
                                <m:t>𝜖</m:t>
                              </m:r>
                              <m:r>
                                <a:rPr lang="en-GB" b="0" i="1" smtClean="0">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2</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𝑃</m:t>
                                      </m:r>
                                    </m:e>
                                    <m:sub>
                                      <m:r>
                                        <a:rPr lang="en-GB" i="1">
                                          <a:latin typeface="Cambria Math" panose="02040503050406030204" pitchFamily="18" charset="0"/>
                                          <a:cs typeface="Calibri" pitchFamily="34" charset="0"/>
                                        </a:rPr>
                                        <m:t>0</m:t>
                                      </m:r>
                                    </m:sub>
                                  </m:sSub>
                                </m:num>
                                <m:den>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𝐵</m:t>
                                      </m:r>
                                    </m:e>
                                    <m:sub>
                                      <m:r>
                                        <a:rPr lang="en-GB" i="1">
                                          <a:latin typeface="Cambria Math" panose="02040503050406030204" pitchFamily="18" charset="0"/>
                                          <a:cs typeface="Calibri" pitchFamily="34" charset="0"/>
                                        </a:rPr>
                                        <m:t>0</m:t>
                                      </m:r>
                                    </m:sub>
                                  </m:sSub>
                                </m:den>
                              </m:f>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𝑑𝐵</m:t>
                                  </m:r>
                                </m:num>
                                <m:den>
                                  <m:r>
                                    <a:rPr lang="en-GB" i="1">
                                      <a:latin typeface="Cambria Math" panose="02040503050406030204" pitchFamily="18" charset="0"/>
                                      <a:cs typeface="Calibri" pitchFamily="34" charset="0"/>
                                    </a:rPr>
                                    <m:t>𝑑𝑥</m:t>
                                  </m:r>
                                </m:den>
                              </m:f>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𝐷</m:t>
                                  </m:r>
                                </m:num>
                                <m:den>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𝐸</m:t>
                                      </m:r>
                                    </m:e>
                                    <m:sub>
                                      <m:r>
                                        <a:rPr lang="en-GB" b="0" i="1" smtClean="0">
                                          <a:latin typeface="Cambria Math" panose="02040503050406030204" pitchFamily="18" charset="0"/>
                                          <a:cs typeface="Calibri" pitchFamily="34" charset="0"/>
                                        </a:rPr>
                                        <m:t>0</m:t>
                                      </m:r>
                                    </m:sub>
                                  </m:sSub>
                                </m:den>
                              </m:f>
                              <m:r>
                                <a:rPr lang="en-GB" i="1">
                                  <a:latin typeface="Cambria Math" panose="02040503050406030204" pitchFamily="18" charset="0"/>
                                  <a:cs typeface="Calibri" pitchFamily="34" charset="0"/>
                                </a:rPr>
                                <m:t>𝜖</m:t>
                              </m:r>
                              <m:r>
                                <a:rPr lang="en-GB" b="0" i="1" smtClean="0">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𝑃</m:t>
                                      </m:r>
                                    </m:e>
                                    <m:sub>
                                      <m:r>
                                        <a:rPr lang="en-GB" b="0" i="1" smtClean="0">
                                          <a:latin typeface="Cambria Math" panose="02040503050406030204" pitchFamily="18" charset="0"/>
                                          <a:cs typeface="Calibri" pitchFamily="34" charset="0"/>
                                        </a:rPr>
                                        <m:t>0</m:t>
                                      </m:r>
                                    </m:sub>
                                  </m:sSub>
                                </m:num>
                                <m:den>
                                  <m:r>
                                    <a:rPr lang="en-GB" b="0" i="1" smtClean="0">
                                      <a:latin typeface="Cambria Math" panose="02040503050406030204" pitchFamily="18" charset="0"/>
                                      <a:cs typeface="Calibri" pitchFamily="34" charset="0"/>
                                    </a:rPr>
                                    <m:t>𝜌</m:t>
                                  </m:r>
                                </m:den>
                              </m:f>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𝐷</m:t>
                                  </m:r>
                                </m:num>
                                <m:den>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𝐸</m:t>
                                      </m:r>
                                    </m:e>
                                    <m:sub>
                                      <m:r>
                                        <a:rPr lang="en-GB" i="1">
                                          <a:latin typeface="Cambria Math" panose="02040503050406030204" pitchFamily="18" charset="0"/>
                                          <a:cs typeface="Calibri" pitchFamily="34" charset="0"/>
                                        </a:rPr>
                                        <m:t>0</m:t>
                                      </m:r>
                                    </m:sub>
                                  </m:sSub>
                                </m:den>
                              </m:f>
                              <m:r>
                                <a:rPr lang="en-GB" i="1">
                                  <a:latin typeface="Cambria Math" panose="02040503050406030204" pitchFamily="18" charset="0"/>
                                  <a:cs typeface="Calibri" pitchFamily="34" charset="0"/>
                                </a:rPr>
                                <m:t>𝜖</m:t>
                              </m:r>
                            </m:e>
                          </m:d>
                          <m:r>
                            <a:rPr lang="en-GB" i="1">
                              <a:latin typeface="Cambria Math" panose="02040503050406030204" pitchFamily="18" charset="0"/>
                              <a:cs typeface="Calibri" pitchFamily="34" charset="0"/>
                            </a:rPr>
                            <m:t>𝑑𝑠</m:t>
                          </m:r>
                        </m:e>
                      </m:nary>
                    </m:oMath>
                  </m:oMathPara>
                </a14:m>
                <a:endParaRPr lang="en-GB" dirty="0">
                  <a:latin typeface="Calibri" pitchFamily="34" charset="0"/>
                  <a:cs typeface="Calibri" pitchFamily="34" charset="0"/>
                </a:endParaRPr>
              </a:p>
            </p:txBody>
          </p:sp>
        </mc:Choice>
        <mc:Fallback>
          <p:sp>
            <p:nvSpPr>
              <p:cNvPr id="157699" name="Text Box 3"/>
              <p:cNvSpPr txBox="1">
                <a:spLocks noRot="1" noChangeAspect="1" noMove="1" noResize="1" noEditPoints="1" noAdjustHandles="1" noChangeArrowheads="1" noChangeShapeType="1" noTextEdit="1"/>
              </p:cNvSpPr>
              <p:nvPr/>
            </p:nvSpPr>
            <p:spPr bwMode="auto">
              <a:xfrm>
                <a:off x="399912" y="168737"/>
                <a:ext cx="8642350" cy="6630020"/>
              </a:xfrm>
              <a:prstGeom prst="rect">
                <a:avLst/>
              </a:prstGeom>
              <a:blipFill>
                <a:blip r:embed="rId2"/>
                <a:stretch>
                  <a:fillRect l="-635" t="-552" r="-635"/>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31532976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642350" cy="6509924"/>
              </a:xfrm>
              <a:prstGeom prst="rect">
                <a:avLst/>
              </a:prstGeom>
              <a:solidFill>
                <a:schemeClr val="bg1">
                  <a:alpha val="68000"/>
                </a:schemeClr>
              </a:solidFill>
              <a:ln w="9525">
                <a:noFill/>
                <a:miter lim="800000"/>
                <a:headEnd/>
                <a:tailEnd/>
              </a:ln>
              <a:effectLst/>
            </p:spPr>
            <p:txBody>
              <a:bodyPr>
                <a:spAutoFit/>
              </a:bodyPr>
              <a:lstStyle/>
              <a:p>
                <a:pPr algn="ctr"/>
                <a:r>
                  <a:rPr lang="en-GB" u="sng" dirty="0">
                    <a:latin typeface="Calibri" pitchFamily="34" charset="0"/>
                    <a:cs typeface="Calibri" pitchFamily="34" charset="0"/>
                  </a:rPr>
                  <a:t>Damping of Oscillations</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The derivative with energy deviation is therefore</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𝑑</m:t>
                          </m:r>
                          <m:r>
                            <a:rPr lang="en-GB" i="1">
                              <a:latin typeface="Cambria Math" panose="02040503050406030204" pitchFamily="18" charset="0"/>
                              <a:cs typeface="Calibri" pitchFamily="34" charset="0"/>
                            </a:rPr>
                            <m:t>𝑈</m:t>
                          </m:r>
                          <m:d>
                            <m:dPr>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𝜖</m:t>
                              </m:r>
                            </m:e>
                          </m:d>
                        </m:num>
                        <m:den>
                          <m:r>
                            <a:rPr lang="en-GB" b="0" i="1" smtClean="0">
                              <a:latin typeface="Cambria Math" panose="02040503050406030204" pitchFamily="18" charset="0"/>
                              <a:cs typeface="Calibri" pitchFamily="34" charset="0"/>
                            </a:rPr>
                            <m:t>𝑑</m:t>
                          </m:r>
                          <m:r>
                            <a:rPr lang="en-GB" b="0" i="1" smtClean="0">
                              <a:latin typeface="Cambria Math" panose="02040503050406030204" pitchFamily="18" charset="0"/>
                              <a:cs typeface="Calibri" pitchFamily="34" charset="0"/>
                            </a:rPr>
                            <m:t>𝜖</m:t>
                          </m:r>
                        </m:den>
                      </m:f>
                      <m:r>
                        <a:rPr lang="en-GB" i="1">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1</m:t>
                          </m:r>
                        </m:num>
                        <m:den>
                          <m:r>
                            <a:rPr lang="en-GB" i="1">
                              <a:latin typeface="Cambria Math" panose="02040503050406030204" pitchFamily="18" charset="0"/>
                              <a:cs typeface="Calibri" pitchFamily="34" charset="0"/>
                            </a:rPr>
                            <m:t>𝑐</m:t>
                          </m:r>
                        </m:den>
                      </m:f>
                      <m:nary>
                        <m:naryPr>
                          <m:chr m:val="∮"/>
                          <m:limLoc m:val="undOvr"/>
                          <m:subHide m:val="on"/>
                          <m:supHide m:val="on"/>
                          <m:ctrlPr>
                            <a:rPr lang="en-GB" i="1">
                              <a:latin typeface="Cambria Math" panose="02040503050406030204" pitchFamily="18" charset="0"/>
                              <a:cs typeface="Calibri" pitchFamily="34" charset="0"/>
                            </a:rPr>
                          </m:ctrlPr>
                        </m:naryPr>
                        <m:sub/>
                        <m:sup/>
                        <m:e>
                          <m:d>
                            <m:dPr>
                              <m:ctrlPr>
                                <a:rPr lang="en-GB" b="0" i="1" smtClean="0">
                                  <a:latin typeface="Cambria Math" panose="02040503050406030204" pitchFamily="18" charset="0"/>
                                  <a:cs typeface="Calibri" pitchFamily="34" charset="0"/>
                                </a:rPr>
                              </m:ctrlPr>
                            </m:dPr>
                            <m:e>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2</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𝑃</m:t>
                                      </m:r>
                                    </m:e>
                                    <m:sub>
                                      <m:r>
                                        <a:rPr lang="en-GB" b="0" i="1" smtClean="0">
                                          <a:latin typeface="Cambria Math" panose="02040503050406030204" pitchFamily="18" charset="0"/>
                                          <a:cs typeface="Calibri" pitchFamily="34" charset="0"/>
                                        </a:rPr>
                                        <m:t>0</m:t>
                                      </m:r>
                                    </m:sub>
                                  </m:sSub>
                                </m:num>
                                <m:den>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𝐸</m:t>
                                      </m:r>
                                    </m:e>
                                    <m:sub>
                                      <m:r>
                                        <a:rPr lang="en-GB" b="0" i="1" smtClean="0">
                                          <a:latin typeface="Cambria Math" panose="02040503050406030204" pitchFamily="18" charset="0"/>
                                          <a:cs typeface="Calibri" pitchFamily="34" charset="0"/>
                                        </a:rPr>
                                        <m:t>0</m:t>
                                      </m:r>
                                    </m:sub>
                                  </m:sSub>
                                </m:den>
                              </m:f>
                              <m:r>
                                <a:rPr lang="en-GB" b="0" i="1" smtClean="0">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2</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𝑃</m:t>
                                      </m:r>
                                    </m:e>
                                    <m:sub>
                                      <m:r>
                                        <a:rPr lang="en-GB" i="1">
                                          <a:latin typeface="Cambria Math" panose="02040503050406030204" pitchFamily="18" charset="0"/>
                                          <a:cs typeface="Calibri" pitchFamily="34" charset="0"/>
                                        </a:rPr>
                                        <m:t>0</m:t>
                                      </m:r>
                                    </m:sub>
                                  </m:sSub>
                                </m:num>
                                <m:den>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𝐵</m:t>
                                      </m:r>
                                    </m:e>
                                    <m:sub>
                                      <m:r>
                                        <a:rPr lang="en-GB" i="1">
                                          <a:latin typeface="Cambria Math" panose="02040503050406030204" pitchFamily="18" charset="0"/>
                                          <a:cs typeface="Calibri" pitchFamily="34" charset="0"/>
                                        </a:rPr>
                                        <m:t>0</m:t>
                                      </m:r>
                                    </m:sub>
                                  </m:sSub>
                                </m:den>
                              </m:f>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𝑑𝐵</m:t>
                                  </m:r>
                                </m:num>
                                <m:den>
                                  <m:r>
                                    <a:rPr lang="en-GB" i="1">
                                      <a:latin typeface="Cambria Math" panose="02040503050406030204" pitchFamily="18" charset="0"/>
                                      <a:cs typeface="Calibri" pitchFamily="34" charset="0"/>
                                    </a:rPr>
                                    <m:t>𝑑𝑥</m:t>
                                  </m:r>
                                </m:den>
                              </m:f>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𝐷</m:t>
                                  </m:r>
                                </m:num>
                                <m:den>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𝐸</m:t>
                                      </m:r>
                                    </m:e>
                                    <m:sub>
                                      <m:r>
                                        <a:rPr lang="en-GB" b="0" i="1" smtClean="0">
                                          <a:latin typeface="Cambria Math" panose="02040503050406030204" pitchFamily="18" charset="0"/>
                                          <a:cs typeface="Calibri" pitchFamily="34" charset="0"/>
                                        </a:rPr>
                                        <m:t>0</m:t>
                                      </m:r>
                                    </m:sub>
                                  </m:sSub>
                                </m:den>
                              </m:f>
                              <m:r>
                                <a:rPr lang="en-GB" b="0" i="1" smtClean="0">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𝑃</m:t>
                                      </m:r>
                                    </m:e>
                                    <m:sub>
                                      <m:r>
                                        <a:rPr lang="en-GB" b="0" i="1" smtClean="0">
                                          <a:latin typeface="Cambria Math" panose="02040503050406030204" pitchFamily="18" charset="0"/>
                                          <a:cs typeface="Calibri" pitchFamily="34" charset="0"/>
                                        </a:rPr>
                                        <m:t>0</m:t>
                                      </m:r>
                                    </m:sub>
                                  </m:sSub>
                                </m:num>
                                <m:den>
                                  <m:r>
                                    <a:rPr lang="en-GB" b="0" i="1" smtClean="0">
                                      <a:latin typeface="Cambria Math" panose="02040503050406030204" pitchFamily="18" charset="0"/>
                                      <a:cs typeface="Calibri" pitchFamily="34" charset="0"/>
                                    </a:rPr>
                                    <m:t>𝜌</m:t>
                                  </m:r>
                                </m:den>
                              </m:f>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𝐷</m:t>
                                  </m:r>
                                </m:num>
                                <m:den>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𝐸</m:t>
                                      </m:r>
                                    </m:e>
                                    <m:sub>
                                      <m:r>
                                        <a:rPr lang="en-GB" i="1">
                                          <a:latin typeface="Cambria Math" panose="02040503050406030204" pitchFamily="18" charset="0"/>
                                          <a:cs typeface="Calibri" pitchFamily="34" charset="0"/>
                                        </a:rPr>
                                        <m:t>0</m:t>
                                      </m:r>
                                    </m:sub>
                                  </m:sSub>
                                </m:den>
                              </m:f>
                            </m:e>
                          </m:d>
                          <m:r>
                            <a:rPr lang="en-GB" i="1">
                              <a:latin typeface="Cambria Math" panose="02040503050406030204" pitchFamily="18" charset="0"/>
                              <a:cs typeface="Calibri" pitchFamily="34" charset="0"/>
                            </a:rPr>
                            <m:t>𝑑𝑠</m:t>
                          </m:r>
                        </m:e>
                      </m:nary>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Using the standard notation for a magnetic gradient </a:t>
                </a:r>
                <a14:m>
                  <m:oMath xmlns:m="http://schemas.openxmlformats.org/officeDocument/2006/math">
                    <m:r>
                      <a:rPr lang="en-GB" b="0" i="1" smtClean="0">
                        <a:latin typeface="Cambria Math" panose="02040503050406030204" pitchFamily="18" charset="0"/>
                        <a:cs typeface="Calibri" pitchFamily="34" charset="0"/>
                      </a:rPr>
                      <m:t>𝑘</m:t>
                    </m:r>
                    <m:r>
                      <a:rPr lang="en-GB" b="0" i="1" smtClean="0">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1</m:t>
                        </m:r>
                      </m:num>
                      <m:den>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𝐵</m:t>
                            </m:r>
                          </m:e>
                          <m:sub>
                            <m:r>
                              <a:rPr lang="en-GB" i="1">
                                <a:latin typeface="Cambria Math" panose="02040503050406030204" pitchFamily="18" charset="0"/>
                                <a:cs typeface="Calibri" pitchFamily="34" charset="0"/>
                              </a:rPr>
                              <m:t>0</m:t>
                            </m:r>
                          </m:sub>
                        </m:sSub>
                        <m:r>
                          <a:rPr lang="en-GB" i="1">
                            <a:latin typeface="Cambria Math" panose="02040503050406030204" pitchFamily="18" charset="0"/>
                            <a:cs typeface="Calibri" pitchFamily="34" charset="0"/>
                          </a:rPr>
                          <m:t>𝜌</m:t>
                        </m:r>
                      </m:den>
                    </m:f>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𝑑𝐵</m:t>
                        </m:r>
                      </m:num>
                      <m:den>
                        <m:r>
                          <a:rPr lang="en-GB" b="0" i="1" smtClean="0">
                            <a:latin typeface="Cambria Math" panose="02040503050406030204" pitchFamily="18" charset="0"/>
                            <a:cs typeface="Calibri" pitchFamily="34" charset="0"/>
                          </a:rPr>
                          <m:t>𝑑𝑥</m:t>
                        </m:r>
                      </m:den>
                    </m:f>
                    <m:r>
                      <a:rPr lang="en-GB" b="0" i="0" smtClean="0">
                        <a:latin typeface="Cambria Math" panose="02040503050406030204" pitchFamily="18" charset="0"/>
                        <a:cs typeface="Calibri" pitchFamily="34" charset="0"/>
                      </a:rPr>
                      <m:t> </m:t>
                    </m:r>
                  </m:oMath>
                </a14:m>
                <a:r>
                  <a:rPr lang="en-GB" dirty="0">
                    <a:latin typeface="Calibri" pitchFamily="34" charset="0"/>
                    <a:cs typeface="Calibri" pitchFamily="34" charset="0"/>
                  </a:rPr>
                  <a:t> we have for the final result</a:t>
                </a:r>
              </a:p>
              <a:p>
                <a:pPr algn="just"/>
                <a:endParaRPr lang="en-GB" sz="1200"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𝑑𝑈</m:t>
                          </m:r>
                          <m:d>
                            <m:dPr>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𝜖</m:t>
                              </m:r>
                            </m:e>
                          </m:d>
                        </m:num>
                        <m:den>
                          <m:r>
                            <a:rPr lang="en-GB" i="1">
                              <a:latin typeface="Cambria Math" panose="02040503050406030204" pitchFamily="18" charset="0"/>
                              <a:cs typeface="Calibri" pitchFamily="34" charset="0"/>
                            </a:rPr>
                            <m:t>𝑑</m:t>
                          </m:r>
                          <m:r>
                            <a:rPr lang="en-GB" i="1">
                              <a:latin typeface="Cambria Math" panose="02040503050406030204" pitchFamily="18" charset="0"/>
                              <a:cs typeface="Calibri" pitchFamily="34" charset="0"/>
                            </a:rPr>
                            <m:t>𝜖</m:t>
                          </m:r>
                        </m:den>
                      </m:f>
                      <m:r>
                        <a:rPr lang="en-GB" i="1">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2</m:t>
                              </m:r>
                              <m:r>
                                <a:rPr lang="en-GB" b="0" i="1" smtClean="0">
                                  <a:latin typeface="Cambria Math" panose="02040503050406030204" pitchFamily="18" charset="0"/>
                                  <a:cs typeface="Calibri" pitchFamily="34" charset="0"/>
                                </a:rPr>
                                <m:t>𝑈</m:t>
                              </m:r>
                            </m:e>
                            <m:sub>
                              <m:r>
                                <a:rPr lang="en-GB" b="0" i="1" smtClean="0">
                                  <a:latin typeface="Cambria Math" panose="02040503050406030204" pitchFamily="18" charset="0"/>
                                  <a:cs typeface="Calibri" pitchFamily="34" charset="0"/>
                                </a:rPr>
                                <m:t>0</m:t>
                              </m:r>
                            </m:sub>
                          </m:sSub>
                        </m:num>
                        <m:den>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𝐸</m:t>
                              </m:r>
                            </m:e>
                            <m:sub>
                              <m:r>
                                <a:rPr lang="en-GB" b="0" i="1" smtClean="0">
                                  <a:latin typeface="Cambria Math" panose="02040503050406030204" pitchFamily="18" charset="0"/>
                                  <a:cs typeface="Calibri" pitchFamily="34" charset="0"/>
                                </a:rPr>
                                <m:t>0</m:t>
                              </m:r>
                            </m:sub>
                          </m:sSub>
                        </m:den>
                      </m:f>
                      <m:r>
                        <a:rPr lang="en-GB" b="0" i="1" smtClean="0">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1</m:t>
                          </m:r>
                        </m:num>
                        <m:den>
                          <m:r>
                            <a:rPr lang="en-GB" i="1">
                              <a:latin typeface="Cambria Math" panose="02040503050406030204" pitchFamily="18" charset="0"/>
                              <a:cs typeface="Calibri" pitchFamily="34" charset="0"/>
                            </a:rPr>
                            <m:t>𝑐</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𝐸</m:t>
                              </m:r>
                            </m:e>
                            <m:sub>
                              <m:r>
                                <a:rPr lang="en-GB" b="0" i="1" smtClean="0">
                                  <a:latin typeface="Cambria Math" panose="02040503050406030204" pitchFamily="18" charset="0"/>
                                  <a:cs typeface="Calibri" pitchFamily="34" charset="0"/>
                                </a:rPr>
                                <m:t>0</m:t>
                              </m:r>
                            </m:sub>
                          </m:sSub>
                        </m:den>
                      </m:f>
                      <m:nary>
                        <m:naryPr>
                          <m:chr m:val="∮"/>
                          <m:limLoc m:val="undOvr"/>
                          <m:subHide m:val="on"/>
                          <m:supHide m:val="on"/>
                          <m:ctrlPr>
                            <a:rPr lang="en-GB" i="1">
                              <a:latin typeface="Cambria Math" panose="02040503050406030204" pitchFamily="18" charset="0"/>
                              <a:cs typeface="Calibri" pitchFamily="34" charset="0"/>
                            </a:rPr>
                          </m:ctrlPr>
                        </m:naryPr>
                        <m:sub/>
                        <m:sup/>
                        <m:e>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𝑃</m:t>
                              </m:r>
                            </m:e>
                            <m:sub>
                              <m:r>
                                <a:rPr lang="en-GB" b="0" i="1" smtClean="0">
                                  <a:latin typeface="Cambria Math" panose="02040503050406030204" pitchFamily="18" charset="0"/>
                                  <a:cs typeface="Calibri" pitchFamily="34" charset="0"/>
                                </a:rPr>
                                <m:t>0</m:t>
                              </m:r>
                            </m:sub>
                          </m:sSub>
                          <m:r>
                            <a:rPr lang="en-GB" b="0" i="1" smtClean="0">
                              <a:latin typeface="Cambria Math" panose="02040503050406030204" pitchFamily="18" charset="0"/>
                              <a:cs typeface="Calibri" pitchFamily="34" charset="0"/>
                            </a:rPr>
                            <m:t>𝐷</m:t>
                          </m:r>
                          <m:d>
                            <m:dPr>
                              <m:ctrlPr>
                                <a:rPr lang="en-GB" i="1">
                                  <a:latin typeface="Cambria Math" panose="02040503050406030204" pitchFamily="18" charset="0"/>
                                  <a:cs typeface="Calibri" pitchFamily="34" charset="0"/>
                                </a:rPr>
                              </m:ctrlPr>
                            </m:dPr>
                            <m:e>
                              <m:f>
                                <m:fPr>
                                  <m:ctrlPr>
                                    <a:rPr lang="en-GB" i="1">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1</m:t>
                                  </m:r>
                                </m:num>
                                <m:den>
                                  <m:r>
                                    <a:rPr lang="en-GB" i="1">
                                      <a:latin typeface="Cambria Math" panose="02040503050406030204" pitchFamily="18" charset="0"/>
                                      <a:cs typeface="Calibri" pitchFamily="34" charset="0"/>
                                    </a:rPr>
                                    <m:t>𝜌</m:t>
                                  </m:r>
                                </m:den>
                              </m:f>
                              <m:r>
                                <a:rPr lang="en-GB" b="0" i="1" smtClean="0">
                                  <a:latin typeface="Cambria Math" panose="02040503050406030204" pitchFamily="18" charset="0"/>
                                  <a:cs typeface="Calibri" pitchFamily="34" charset="0"/>
                                </a:rPr>
                                <m:t>+2</m:t>
                              </m:r>
                              <m:r>
                                <a:rPr lang="en-GB" b="0" i="1" smtClean="0">
                                  <a:latin typeface="Cambria Math" panose="02040503050406030204" pitchFamily="18" charset="0"/>
                                  <a:cs typeface="Calibri" pitchFamily="34" charset="0"/>
                                </a:rPr>
                                <m:t>𝑘</m:t>
                              </m:r>
                              <m:r>
                                <a:rPr lang="en-GB" b="0" i="1" smtClean="0">
                                  <a:latin typeface="Cambria Math" panose="02040503050406030204" pitchFamily="18" charset="0"/>
                                  <a:cs typeface="Calibri" pitchFamily="34" charset="0"/>
                                </a:rPr>
                                <m:t>𝜌</m:t>
                              </m:r>
                            </m:e>
                          </m:d>
                          <m:r>
                            <a:rPr lang="en-GB" i="1">
                              <a:latin typeface="Cambria Math" panose="02040503050406030204" pitchFamily="18" charset="0"/>
                              <a:cs typeface="Calibri" pitchFamily="34" charset="0"/>
                            </a:rPr>
                            <m:t>𝑑𝑠</m:t>
                          </m:r>
                        </m:e>
                      </m:nary>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and we can write the damping time as</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1</m:t>
                          </m:r>
                        </m:num>
                        <m:den>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𝜏</m:t>
                              </m:r>
                            </m:e>
                            <m:sub>
                              <m:r>
                                <a:rPr lang="en-GB" i="1">
                                  <a:latin typeface="Cambria Math" panose="02040503050406030204" pitchFamily="18" charset="0"/>
                                  <a:cs typeface="Calibri" pitchFamily="34" charset="0"/>
                                </a:rPr>
                                <m:t>𝜖</m:t>
                              </m:r>
                            </m:sub>
                          </m:sSub>
                        </m:den>
                      </m:f>
                      <m:r>
                        <a:rPr lang="en-GB" i="1">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1</m:t>
                          </m:r>
                        </m:num>
                        <m:den>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2</m:t>
                              </m:r>
                              <m:r>
                                <a:rPr lang="en-GB" i="1">
                                  <a:latin typeface="Cambria Math" panose="02040503050406030204" pitchFamily="18" charset="0"/>
                                  <a:cs typeface="Calibri" pitchFamily="34" charset="0"/>
                                </a:rPr>
                                <m:t>𝑇</m:t>
                              </m:r>
                            </m:e>
                            <m:sub>
                              <m:r>
                                <a:rPr lang="en-GB" i="1">
                                  <a:latin typeface="Cambria Math" panose="02040503050406030204" pitchFamily="18" charset="0"/>
                                  <a:cs typeface="Calibri" pitchFamily="34" charset="0"/>
                                </a:rPr>
                                <m:t>0</m:t>
                              </m:r>
                            </m:sub>
                          </m:sSub>
                        </m:den>
                      </m:f>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𝑑𝑈</m:t>
                          </m:r>
                        </m:num>
                        <m:den>
                          <m:r>
                            <a:rPr lang="en-GB" i="1">
                              <a:latin typeface="Cambria Math" panose="02040503050406030204" pitchFamily="18" charset="0"/>
                              <a:cs typeface="Calibri" pitchFamily="34" charset="0"/>
                            </a:rPr>
                            <m:t>𝑑</m:t>
                          </m:r>
                          <m:r>
                            <a:rPr lang="en-GB" i="1">
                              <a:latin typeface="Cambria Math" panose="02040503050406030204" pitchFamily="18" charset="0"/>
                              <a:cs typeface="Calibri" pitchFamily="34" charset="0"/>
                            </a:rPr>
                            <m:t>𝜖</m:t>
                          </m:r>
                        </m:den>
                      </m:f>
                      <m:r>
                        <a:rPr lang="en-GB" i="1">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1</m:t>
                          </m:r>
                        </m:num>
                        <m:den>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2</m:t>
                              </m:r>
                              <m:r>
                                <a:rPr lang="en-GB" i="1">
                                  <a:latin typeface="Cambria Math" panose="02040503050406030204" pitchFamily="18" charset="0"/>
                                  <a:cs typeface="Calibri" pitchFamily="34" charset="0"/>
                                </a:rPr>
                                <m:t>𝑇</m:t>
                              </m:r>
                            </m:e>
                            <m:sub>
                              <m:r>
                                <a:rPr lang="en-GB" i="1">
                                  <a:latin typeface="Cambria Math" panose="02040503050406030204" pitchFamily="18" charset="0"/>
                                  <a:cs typeface="Calibri" pitchFamily="34" charset="0"/>
                                </a:rPr>
                                <m:t>0</m:t>
                              </m:r>
                            </m:sub>
                          </m:sSub>
                        </m:den>
                      </m:f>
                      <m:f>
                        <m:fPr>
                          <m:ctrlPr>
                            <a:rPr lang="en-GB" i="1">
                              <a:latin typeface="Cambria Math" panose="02040503050406030204" pitchFamily="18" charset="0"/>
                              <a:cs typeface="Calibri" pitchFamily="34" charset="0"/>
                            </a:rPr>
                          </m:ctrlPr>
                        </m:fPr>
                        <m:num>
                          <m:sSub>
                            <m:sSubPr>
                              <m:ctrlPr>
                                <a:rPr lang="en-GB" b="0" i="1" smtClean="0">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𝑈</m:t>
                              </m:r>
                            </m:e>
                            <m:sub>
                              <m:r>
                                <a:rPr lang="en-GB" b="0" i="1" smtClean="0">
                                  <a:latin typeface="Cambria Math" panose="02040503050406030204" pitchFamily="18" charset="0"/>
                                  <a:cs typeface="Calibri" pitchFamily="34" charset="0"/>
                                </a:rPr>
                                <m:t>0</m:t>
                              </m:r>
                            </m:sub>
                          </m:sSub>
                        </m:num>
                        <m:den>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𝐸</m:t>
                              </m:r>
                            </m:e>
                            <m:sub>
                              <m:r>
                                <a:rPr lang="en-GB" b="0" i="1" smtClean="0">
                                  <a:latin typeface="Cambria Math" panose="02040503050406030204" pitchFamily="18" charset="0"/>
                                  <a:cs typeface="Calibri" pitchFamily="34" charset="0"/>
                                </a:rPr>
                                <m:t>0</m:t>
                              </m:r>
                            </m:sub>
                          </m:sSub>
                        </m:den>
                      </m:f>
                      <m:r>
                        <a:rPr lang="en-GB" b="0" i="1" smtClean="0">
                          <a:latin typeface="Cambria Math" panose="02040503050406030204" pitchFamily="18" charset="0"/>
                          <a:cs typeface="Calibri" pitchFamily="34" charset="0"/>
                        </a:rPr>
                        <m:t>(2+</m:t>
                      </m:r>
                      <m:r>
                        <a:rPr lang="en-GB" b="0" i="1" smtClean="0">
                          <a:latin typeface="Cambria Math" panose="02040503050406030204" pitchFamily="18" charset="0"/>
                          <a:ea typeface="Cambria Math" panose="02040503050406030204" pitchFamily="18" charset="0"/>
                          <a:cs typeface="Calibri" pitchFamily="34" charset="0"/>
                        </a:rPr>
                        <m:t>𝒟</m:t>
                      </m:r>
                      <m:r>
                        <a:rPr lang="en-GB" b="0" i="1" smtClean="0">
                          <a:latin typeface="Cambria Math" panose="02040503050406030204" pitchFamily="18" charset="0"/>
                          <a:cs typeface="Calibri" pitchFamily="34" charset="0"/>
                        </a:rPr>
                        <m:t>)</m:t>
                      </m:r>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where </a:t>
                </a:r>
                <a14:m>
                  <m:oMath xmlns:m="http://schemas.openxmlformats.org/officeDocument/2006/math">
                    <m:r>
                      <a:rPr lang="en-GB" i="1" smtClean="0">
                        <a:latin typeface="Cambria Math" panose="02040503050406030204" pitchFamily="18" charset="0"/>
                        <a:ea typeface="Cambria Math" panose="02040503050406030204" pitchFamily="18" charset="0"/>
                        <a:cs typeface="Calibri" pitchFamily="34" charset="0"/>
                      </a:rPr>
                      <m:t>𝒟</m:t>
                    </m:r>
                  </m:oMath>
                </a14:m>
                <a:r>
                  <a:rPr lang="en-GB" dirty="0">
                    <a:latin typeface="Calibri" pitchFamily="34" charset="0"/>
                    <a:cs typeface="Calibri" pitchFamily="34" charset="0"/>
                  </a:rPr>
                  <a:t> is the integral</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cs typeface="Calibri" pitchFamily="34" charset="0"/>
                        </a:rPr>
                        <m:t>𝒟</m:t>
                      </m:r>
                      <m:r>
                        <a:rPr lang="en-GB" b="0" i="1" smtClean="0">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1</m:t>
                          </m:r>
                        </m:num>
                        <m:den>
                          <m:r>
                            <a:rPr lang="en-GB" i="1">
                              <a:latin typeface="Cambria Math" panose="02040503050406030204" pitchFamily="18" charset="0"/>
                              <a:cs typeface="Calibri" pitchFamily="34" charset="0"/>
                            </a:rPr>
                            <m:t>𝑐</m:t>
                          </m:r>
                          <m:sSub>
                            <m:sSubPr>
                              <m:ctrlPr>
                                <a:rPr lang="en-GB" i="1">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𝑈</m:t>
                              </m:r>
                            </m:e>
                            <m:sub>
                              <m:r>
                                <a:rPr lang="en-GB" i="1">
                                  <a:latin typeface="Cambria Math" panose="02040503050406030204" pitchFamily="18" charset="0"/>
                                  <a:cs typeface="Calibri" pitchFamily="34" charset="0"/>
                                </a:rPr>
                                <m:t>0</m:t>
                              </m:r>
                            </m:sub>
                          </m:sSub>
                        </m:den>
                      </m:f>
                      <m:nary>
                        <m:naryPr>
                          <m:chr m:val="∮"/>
                          <m:limLoc m:val="undOvr"/>
                          <m:subHide m:val="on"/>
                          <m:supHide m:val="on"/>
                          <m:ctrlPr>
                            <a:rPr lang="en-GB" i="1">
                              <a:latin typeface="Cambria Math" panose="02040503050406030204" pitchFamily="18" charset="0"/>
                              <a:cs typeface="Calibri" pitchFamily="34" charset="0"/>
                            </a:rPr>
                          </m:ctrlPr>
                        </m:naryPr>
                        <m:sub/>
                        <m:sup/>
                        <m:e>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𝑃</m:t>
                              </m:r>
                            </m:e>
                            <m:sub>
                              <m:r>
                                <a:rPr lang="en-GB" i="1">
                                  <a:latin typeface="Cambria Math" panose="02040503050406030204" pitchFamily="18" charset="0"/>
                                  <a:cs typeface="Calibri" pitchFamily="34" charset="0"/>
                                </a:rPr>
                                <m:t>0</m:t>
                              </m:r>
                            </m:sub>
                          </m:sSub>
                          <m:r>
                            <a:rPr lang="en-GB" i="1">
                              <a:latin typeface="Cambria Math" panose="02040503050406030204" pitchFamily="18" charset="0"/>
                              <a:cs typeface="Calibri" pitchFamily="34" charset="0"/>
                            </a:rPr>
                            <m:t>𝐷</m:t>
                          </m:r>
                          <m:d>
                            <m:dPr>
                              <m:ctrlPr>
                                <a:rPr lang="en-GB" i="1">
                                  <a:latin typeface="Cambria Math" panose="02040503050406030204" pitchFamily="18" charset="0"/>
                                  <a:cs typeface="Calibri" pitchFamily="34" charset="0"/>
                                </a:rPr>
                              </m:ctrlPr>
                            </m:dPr>
                            <m:e>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1</m:t>
                                  </m:r>
                                </m:num>
                                <m:den>
                                  <m:r>
                                    <a:rPr lang="en-GB" i="1">
                                      <a:latin typeface="Cambria Math" panose="02040503050406030204" pitchFamily="18" charset="0"/>
                                      <a:cs typeface="Calibri" pitchFamily="34" charset="0"/>
                                    </a:rPr>
                                    <m:t>𝜌</m:t>
                                  </m:r>
                                </m:den>
                              </m:f>
                              <m:r>
                                <a:rPr lang="en-GB" i="1">
                                  <a:latin typeface="Cambria Math" panose="02040503050406030204" pitchFamily="18" charset="0"/>
                                  <a:cs typeface="Calibri" pitchFamily="34" charset="0"/>
                                </a:rPr>
                                <m:t>+2</m:t>
                              </m:r>
                              <m:r>
                                <a:rPr lang="en-GB" i="1">
                                  <a:latin typeface="Cambria Math" panose="02040503050406030204" pitchFamily="18" charset="0"/>
                                  <a:cs typeface="Calibri" pitchFamily="34" charset="0"/>
                                </a:rPr>
                                <m:t>𝑘</m:t>
                              </m:r>
                              <m:r>
                                <a:rPr lang="en-GB" i="1">
                                  <a:latin typeface="Cambria Math" panose="02040503050406030204" pitchFamily="18" charset="0"/>
                                  <a:cs typeface="Calibri" pitchFamily="34" charset="0"/>
                                </a:rPr>
                                <m:t>𝜌</m:t>
                              </m:r>
                            </m:e>
                          </m:d>
                          <m:r>
                            <a:rPr lang="en-GB" i="1">
                              <a:latin typeface="Cambria Math" panose="02040503050406030204" pitchFamily="18" charset="0"/>
                              <a:cs typeface="Calibri" pitchFamily="34" charset="0"/>
                            </a:rPr>
                            <m:t>𝑑𝑠</m:t>
                          </m:r>
                        </m:e>
                      </m:nary>
                    </m:oMath>
                  </m:oMathPara>
                </a14:m>
                <a:endParaRPr lang="en-GB" dirty="0">
                  <a:latin typeface="Calibri" pitchFamily="34"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642350" cy="6509924"/>
              </a:xfrm>
              <a:prstGeom prst="rect">
                <a:avLst/>
              </a:prstGeom>
              <a:blipFill>
                <a:blip r:embed="rId2"/>
                <a:stretch>
                  <a:fillRect l="-635" t="-562" r="-635"/>
                </a:stretch>
              </a:blipFill>
              <a:ln w="9525">
                <a:noFill/>
                <a:miter lim="800000"/>
                <a:headEnd/>
                <a:tailEnd/>
              </a:ln>
              <a:effectLst/>
            </p:spPr>
            <p:txBody>
              <a:bodyPr/>
              <a:lstStyle/>
              <a:p>
                <a:r>
                  <a:rPr lang="en-GB">
                    <a:noFill/>
                  </a:rPr>
                  <a:t> </a:t>
                </a:r>
              </a:p>
            </p:txBody>
          </p:sp>
        </mc:Fallback>
      </mc:AlternateContent>
      <p:sp>
        <p:nvSpPr>
          <p:cNvPr id="2" name="Rectangle 1">
            <a:extLst>
              <a:ext uri="{FF2B5EF4-FFF2-40B4-BE49-F238E27FC236}">
                <a16:creationId xmlns:a16="http://schemas.microsoft.com/office/drawing/2014/main" id="{788A9225-778E-4D59-A24E-30C5D0A655A7}"/>
              </a:ext>
            </a:extLst>
          </p:cNvPr>
          <p:cNvSpPr/>
          <p:nvPr/>
        </p:nvSpPr>
        <p:spPr>
          <a:xfrm>
            <a:off x="2859932" y="4250987"/>
            <a:ext cx="3550596" cy="992222"/>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542782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642350" cy="5871416"/>
              </a:xfrm>
              <a:prstGeom prst="rect">
                <a:avLst/>
              </a:prstGeom>
              <a:solidFill>
                <a:schemeClr val="bg1">
                  <a:alpha val="68000"/>
                </a:schemeClr>
              </a:solidFill>
              <a:ln w="9525">
                <a:noFill/>
                <a:miter lim="800000"/>
                <a:headEnd/>
                <a:tailEnd/>
              </a:ln>
              <a:effectLst/>
            </p:spPr>
            <p:txBody>
              <a:bodyPr>
                <a:spAutoFit/>
              </a:bodyPr>
              <a:lstStyle/>
              <a:p>
                <a:pPr algn="ctr"/>
                <a:r>
                  <a:rPr lang="en-GB" u="sng" dirty="0">
                    <a:latin typeface="Calibri" pitchFamily="34" charset="0"/>
                    <a:cs typeface="Calibri" pitchFamily="34" charset="0"/>
                  </a:rPr>
                  <a:t>Damping of Oscillations</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Given </a:t>
                </a:r>
                <a14:m>
                  <m:oMath xmlns:m="http://schemas.openxmlformats.org/officeDocument/2006/math">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𝑃</m:t>
                        </m:r>
                      </m:e>
                      <m:sub>
                        <m:r>
                          <a:rPr lang="en-GB" b="0" i="1" smtClean="0">
                            <a:latin typeface="Cambria Math" panose="02040503050406030204" pitchFamily="18" charset="0"/>
                            <a:cs typeface="Calibri" pitchFamily="34" charset="0"/>
                          </a:rPr>
                          <m:t>0</m:t>
                        </m:r>
                      </m:sub>
                    </m:sSub>
                  </m:oMath>
                </a14:m>
                <a:r>
                  <a:rPr lang="en-GB" dirty="0">
                    <a:latin typeface="Calibri" pitchFamily="34" charset="0"/>
                    <a:cs typeface="Calibri" pitchFamily="34" charset="0"/>
                  </a:rPr>
                  <a:t> depends upon </a:t>
                </a:r>
                <a14:m>
                  <m:oMath xmlns:m="http://schemas.openxmlformats.org/officeDocument/2006/math">
                    <m:r>
                      <a:rPr lang="en-GB" b="0" i="1" smtClean="0">
                        <a:latin typeface="Cambria Math" panose="02040503050406030204" pitchFamily="18" charset="0"/>
                        <a:cs typeface="Calibri" pitchFamily="34" charset="0"/>
                      </a:rPr>
                      <m:t>1/</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𝜌</m:t>
                        </m:r>
                      </m:e>
                      <m:sup>
                        <m:r>
                          <a:rPr lang="en-GB" b="0" i="1" smtClean="0">
                            <a:latin typeface="Cambria Math" panose="02040503050406030204" pitchFamily="18" charset="0"/>
                            <a:cs typeface="Calibri" pitchFamily="34" charset="0"/>
                          </a:rPr>
                          <m:t>2</m:t>
                        </m:r>
                      </m:sup>
                    </m:sSup>
                  </m:oMath>
                </a14:m>
                <a:r>
                  <a:rPr lang="en-GB" dirty="0">
                    <a:latin typeface="Calibri" pitchFamily="34" charset="0"/>
                    <a:cs typeface="Calibri" pitchFamily="34" charset="0"/>
                  </a:rPr>
                  <a:t>, the </a:t>
                </a:r>
                <a14:m>
                  <m:oMath xmlns:m="http://schemas.openxmlformats.org/officeDocument/2006/math">
                    <m:r>
                      <a:rPr lang="en-GB" i="1" smtClean="0">
                        <a:latin typeface="Cambria Math" panose="02040503050406030204" pitchFamily="18" charset="0"/>
                        <a:ea typeface="Cambria Math" panose="02040503050406030204" pitchFamily="18" charset="0"/>
                        <a:cs typeface="Calibri" pitchFamily="34" charset="0"/>
                      </a:rPr>
                      <m:t>𝒟</m:t>
                    </m:r>
                  </m:oMath>
                </a14:m>
                <a:r>
                  <a:rPr lang="en-GB" dirty="0">
                    <a:latin typeface="Calibri" pitchFamily="34" charset="0"/>
                    <a:cs typeface="Calibri" pitchFamily="34" charset="0"/>
                  </a:rPr>
                  <a:t> can also be expressed purely in terms of integrals involving standard lattice functions </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cs typeface="Calibri" pitchFamily="34" charset="0"/>
                        </a:rPr>
                        <m:t>𝒟</m:t>
                      </m:r>
                      <m:r>
                        <a:rPr lang="en-GB" b="0" i="1" smtClean="0">
                          <a:latin typeface="Cambria Math" panose="02040503050406030204" pitchFamily="18" charset="0"/>
                          <a:ea typeface="Cambria Math" panose="02040503050406030204" pitchFamily="18" charset="0"/>
                          <a:cs typeface="Calibri" pitchFamily="34" charset="0"/>
                        </a:rPr>
                        <m:t>=</m:t>
                      </m:r>
                      <m:f>
                        <m:fPr>
                          <m:ctrlPr>
                            <a:rPr lang="en-GB" b="0" i="1" smtClean="0">
                              <a:latin typeface="Cambria Math" panose="02040503050406030204" pitchFamily="18" charset="0"/>
                              <a:ea typeface="Cambria Math" panose="02040503050406030204" pitchFamily="18" charset="0"/>
                              <a:cs typeface="Calibri" pitchFamily="34" charset="0"/>
                            </a:rPr>
                          </m:ctrlPr>
                        </m:fPr>
                        <m:num>
                          <m:nary>
                            <m:naryPr>
                              <m:chr m:val="∮"/>
                              <m:limLoc m:val="undOvr"/>
                              <m:subHide m:val="on"/>
                              <m:supHide m:val="on"/>
                              <m:ctrlPr>
                                <a:rPr lang="en-GB" b="0" i="1" smtClean="0">
                                  <a:latin typeface="Cambria Math" panose="02040503050406030204" pitchFamily="18" charset="0"/>
                                  <a:ea typeface="Cambria Math" panose="02040503050406030204" pitchFamily="18" charset="0"/>
                                  <a:cs typeface="Calibri" pitchFamily="34" charset="0"/>
                                </a:rPr>
                              </m:ctrlPr>
                            </m:naryPr>
                            <m:sub/>
                            <m:sup/>
                            <m:e>
                              <m:f>
                                <m:fPr>
                                  <m:ctrlPr>
                                    <a:rPr lang="en-GB" b="0" i="1" smtClean="0">
                                      <a:latin typeface="Cambria Math" panose="02040503050406030204" pitchFamily="18" charset="0"/>
                                      <a:ea typeface="Cambria Math" panose="02040503050406030204" pitchFamily="18" charset="0"/>
                                      <a:cs typeface="Calibri" pitchFamily="34" charset="0"/>
                                    </a:rPr>
                                  </m:ctrlPr>
                                </m:fPr>
                                <m:num>
                                  <m:r>
                                    <a:rPr lang="en-GB" b="0" i="1" smtClean="0">
                                      <a:latin typeface="Cambria Math" panose="02040503050406030204" pitchFamily="18" charset="0"/>
                                      <a:ea typeface="Cambria Math" panose="02040503050406030204" pitchFamily="18" charset="0"/>
                                      <a:cs typeface="Calibri" pitchFamily="34" charset="0"/>
                                    </a:rPr>
                                    <m:t>𝐷</m:t>
                                  </m:r>
                                </m:num>
                                <m:den>
                                  <m:r>
                                    <a:rPr lang="en-GB" b="0" i="1" smtClean="0">
                                      <a:latin typeface="Cambria Math" panose="02040503050406030204" pitchFamily="18" charset="0"/>
                                      <a:ea typeface="Cambria Math" panose="02040503050406030204" pitchFamily="18" charset="0"/>
                                      <a:cs typeface="Calibri" pitchFamily="34" charset="0"/>
                                    </a:rPr>
                                    <m:t>𝜌</m:t>
                                  </m:r>
                                </m:den>
                              </m:f>
                              <m:d>
                                <m:dPr>
                                  <m:ctrlPr>
                                    <a:rPr lang="en-GB" b="0" i="1" smtClean="0">
                                      <a:latin typeface="Cambria Math" panose="02040503050406030204" pitchFamily="18" charset="0"/>
                                      <a:ea typeface="Cambria Math" panose="02040503050406030204" pitchFamily="18" charset="0"/>
                                      <a:cs typeface="Calibri" pitchFamily="34" charset="0"/>
                                    </a:rPr>
                                  </m:ctrlPr>
                                </m:dPr>
                                <m:e>
                                  <m:f>
                                    <m:fPr>
                                      <m:ctrlPr>
                                        <a:rPr lang="en-GB" b="0" i="1" smtClean="0">
                                          <a:latin typeface="Cambria Math" panose="02040503050406030204" pitchFamily="18" charset="0"/>
                                          <a:ea typeface="Cambria Math" panose="02040503050406030204" pitchFamily="18" charset="0"/>
                                          <a:cs typeface="Calibri" pitchFamily="34" charset="0"/>
                                        </a:rPr>
                                      </m:ctrlPr>
                                    </m:fPr>
                                    <m:num>
                                      <m:r>
                                        <a:rPr lang="en-GB" b="0" i="1" smtClean="0">
                                          <a:latin typeface="Cambria Math" panose="02040503050406030204" pitchFamily="18" charset="0"/>
                                          <a:ea typeface="Cambria Math" panose="02040503050406030204" pitchFamily="18" charset="0"/>
                                          <a:cs typeface="Calibri" pitchFamily="34" charset="0"/>
                                        </a:rPr>
                                        <m:t>1</m:t>
                                      </m:r>
                                    </m:num>
                                    <m:den>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𝜌</m:t>
                                          </m:r>
                                        </m:e>
                                        <m:sup>
                                          <m:r>
                                            <a:rPr lang="en-GB" b="0" i="1" smtClean="0">
                                              <a:latin typeface="Cambria Math" panose="02040503050406030204" pitchFamily="18" charset="0"/>
                                              <a:ea typeface="Cambria Math" panose="02040503050406030204" pitchFamily="18" charset="0"/>
                                              <a:cs typeface="Calibri" pitchFamily="34" charset="0"/>
                                            </a:rPr>
                                            <m:t>2</m:t>
                                          </m:r>
                                        </m:sup>
                                      </m:sSup>
                                    </m:den>
                                  </m:f>
                                  <m:r>
                                    <a:rPr lang="en-GB" b="0" i="1" smtClean="0">
                                      <a:latin typeface="Cambria Math" panose="02040503050406030204" pitchFamily="18" charset="0"/>
                                      <a:ea typeface="Cambria Math" panose="02040503050406030204" pitchFamily="18" charset="0"/>
                                      <a:cs typeface="Calibri" pitchFamily="34" charset="0"/>
                                    </a:rPr>
                                    <m:t>+2</m:t>
                                  </m:r>
                                  <m:r>
                                    <a:rPr lang="en-GB" b="0" i="1" smtClean="0">
                                      <a:latin typeface="Cambria Math" panose="02040503050406030204" pitchFamily="18" charset="0"/>
                                      <a:ea typeface="Cambria Math" panose="02040503050406030204" pitchFamily="18" charset="0"/>
                                      <a:cs typeface="Calibri" pitchFamily="34" charset="0"/>
                                    </a:rPr>
                                    <m:t>𝑘</m:t>
                                  </m:r>
                                </m:e>
                              </m:d>
                              <m:r>
                                <a:rPr lang="en-GB" b="0" i="1" smtClean="0">
                                  <a:latin typeface="Cambria Math" panose="02040503050406030204" pitchFamily="18" charset="0"/>
                                  <a:ea typeface="Cambria Math" panose="02040503050406030204" pitchFamily="18" charset="0"/>
                                  <a:cs typeface="Calibri" pitchFamily="34" charset="0"/>
                                </a:rPr>
                                <m:t>𝑑𝑠</m:t>
                              </m:r>
                            </m:e>
                          </m:nary>
                        </m:num>
                        <m:den>
                          <m:nary>
                            <m:naryPr>
                              <m:chr m:val="∮"/>
                              <m:limLoc m:val="undOvr"/>
                              <m:subHide m:val="on"/>
                              <m:supHide m:val="on"/>
                              <m:ctrlPr>
                                <a:rPr lang="en-GB" b="0" i="1" smtClean="0">
                                  <a:latin typeface="Cambria Math" panose="02040503050406030204" pitchFamily="18" charset="0"/>
                                  <a:ea typeface="Cambria Math" panose="02040503050406030204" pitchFamily="18" charset="0"/>
                                  <a:cs typeface="Calibri" pitchFamily="34" charset="0"/>
                                </a:rPr>
                              </m:ctrlPr>
                            </m:naryPr>
                            <m:sub/>
                            <m:sup/>
                            <m:e>
                              <m:f>
                                <m:fPr>
                                  <m:ctrlPr>
                                    <a:rPr lang="en-GB" b="0" i="1" smtClean="0">
                                      <a:latin typeface="Cambria Math" panose="02040503050406030204" pitchFamily="18" charset="0"/>
                                      <a:ea typeface="Cambria Math" panose="02040503050406030204" pitchFamily="18" charset="0"/>
                                      <a:cs typeface="Calibri" pitchFamily="34" charset="0"/>
                                    </a:rPr>
                                  </m:ctrlPr>
                                </m:fPr>
                                <m:num>
                                  <m:r>
                                    <a:rPr lang="en-GB" b="0" i="1" smtClean="0">
                                      <a:latin typeface="Cambria Math" panose="02040503050406030204" pitchFamily="18" charset="0"/>
                                      <a:ea typeface="Cambria Math" panose="02040503050406030204" pitchFamily="18" charset="0"/>
                                      <a:cs typeface="Calibri" pitchFamily="34" charset="0"/>
                                    </a:rPr>
                                    <m:t>1</m:t>
                                  </m:r>
                                </m:num>
                                <m:den>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𝜌</m:t>
                                      </m:r>
                                    </m:e>
                                    <m:sup>
                                      <m:r>
                                        <a:rPr lang="en-GB" b="0" i="1" smtClean="0">
                                          <a:latin typeface="Cambria Math" panose="02040503050406030204" pitchFamily="18" charset="0"/>
                                          <a:ea typeface="Cambria Math" panose="02040503050406030204" pitchFamily="18" charset="0"/>
                                          <a:cs typeface="Calibri" pitchFamily="34" charset="0"/>
                                        </a:rPr>
                                        <m:t>2</m:t>
                                      </m:r>
                                    </m:sup>
                                  </m:sSup>
                                </m:den>
                              </m:f>
                              <m:r>
                                <a:rPr lang="en-GB" b="0" i="1" smtClean="0">
                                  <a:latin typeface="Cambria Math" panose="02040503050406030204" pitchFamily="18" charset="0"/>
                                  <a:ea typeface="Cambria Math" panose="02040503050406030204" pitchFamily="18" charset="0"/>
                                  <a:cs typeface="Calibri" pitchFamily="34" charset="0"/>
                                </a:rPr>
                                <m:t>𝑑𝑠</m:t>
                              </m:r>
                            </m:e>
                          </m:nary>
                        </m:den>
                      </m:f>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14:m>
                  <m:oMath xmlns:m="http://schemas.openxmlformats.org/officeDocument/2006/math">
                    <m:r>
                      <a:rPr lang="en-GB" i="1" smtClean="0">
                        <a:latin typeface="Cambria Math" panose="02040503050406030204" pitchFamily="18" charset="0"/>
                        <a:ea typeface="Cambria Math" panose="02040503050406030204" pitchFamily="18" charset="0"/>
                        <a:cs typeface="Calibri" pitchFamily="34" charset="0"/>
                      </a:rPr>
                      <m:t>𝒟</m:t>
                    </m:r>
                  </m:oMath>
                </a14:m>
                <a:r>
                  <a:rPr lang="en-GB" dirty="0">
                    <a:latin typeface="Calibri" pitchFamily="34" charset="0"/>
                    <a:cs typeface="Calibri" pitchFamily="34" charset="0"/>
                  </a:rPr>
                  <a:t> is a dimensionless number that has contributions only in the bending magnets where </a:t>
                </a:r>
                <a14:m>
                  <m:oMath xmlns:m="http://schemas.openxmlformats.org/officeDocument/2006/math">
                    <m:r>
                      <a:rPr lang="en-GB" b="0" i="1" smtClean="0">
                        <a:latin typeface="Cambria Math" panose="02040503050406030204" pitchFamily="18" charset="0"/>
                        <a:cs typeface="Calibri" pitchFamily="34" charset="0"/>
                      </a:rPr>
                      <m:t>𝜌</m:t>
                    </m:r>
                  </m:oMath>
                </a14:m>
                <a:r>
                  <a:rPr lang="en-GB" dirty="0">
                    <a:latin typeface="Calibri" pitchFamily="34" charset="0"/>
                    <a:cs typeface="Calibri" pitchFamily="34" charset="0"/>
                  </a:rPr>
                  <a:t> is non-zero, and the second term takes into account bending magnets with non-zero transverse gradient. It is typically a small positive number, and for stable motion (positive damping times) we have the condition </a:t>
                </a:r>
                <a14:m>
                  <m:oMath xmlns:m="http://schemas.openxmlformats.org/officeDocument/2006/math">
                    <m:r>
                      <a:rPr lang="en-GB" i="1" smtClean="0">
                        <a:latin typeface="Cambria Math" panose="02040503050406030204" pitchFamily="18" charset="0"/>
                        <a:ea typeface="Cambria Math" panose="02040503050406030204" pitchFamily="18" charset="0"/>
                        <a:cs typeface="Calibri" pitchFamily="34" charset="0"/>
                      </a:rPr>
                      <m:t>𝒟</m:t>
                    </m:r>
                    <m:r>
                      <a:rPr lang="en-GB" b="0" i="1" smtClean="0">
                        <a:latin typeface="Cambria Math" panose="02040503050406030204" pitchFamily="18" charset="0"/>
                        <a:ea typeface="Cambria Math" panose="02040503050406030204" pitchFamily="18" charset="0"/>
                        <a:cs typeface="Calibri" pitchFamily="34" charset="0"/>
                      </a:rPr>
                      <m:t>&gt;−2</m:t>
                    </m:r>
                  </m:oMath>
                </a14:m>
                <a:r>
                  <a:rPr lang="en-GB" dirty="0">
                    <a:latin typeface="Calibri" pitchFamily="34" charset="0"/>
                    <a:cs typeface="Calibri" pitchFamily="34" charset="0"/>
                  </a:rPr>
                  <a:t>. </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Roughly speaking, </a:t>
                </a:r>
                <a14:m>
                  <m:oMath xmlns:m="http://schemas.openxmlformats.org/officeDocument/2006/math">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𝜏</m:t>
                        </m:r>
                      </m:e>
                      <m:sub>
                        <m:r>
                          <a:rPr lang="en-GB" i="1">
                            <a:latin typeface="Cambria Math" panose="02040503050406030204" pitchFamily="18" charset="0"/>
                            <a:cs typeface="Calibri" pitchFamily="34" charset="0"/>
                          </a:rPr>
                          <m:t>𝜖</m:t>
                        </m:r>
                      </m:sub>
                    </m:sSub>
                  </m:oMath>
                </a14:m>
                <a:r>
                  <a:rPr lang="en-GB" dirty="0">
                    <a:latin typeface="Calibri" pitchFamily="34" charset="0"/>
                    <a:cs typeface="Calibri" pitchFamily="34" charset="0"/>
                  </a:rPr>
                  <a:t> is the time it would take for the particle to radiate away all its energy assuming a constant energy loss per turn of </a:t>
                </a:r>
                <a14:m>
                  <m:oMath xmlns:m="http://schemas.openxmlformats.org/officeDocument/2006/math">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𝑈</m:t>
                        </m:r>
                      </m:e>
                      <m:sub>
                        <m:r>
                          <a:rPr lang="en-GB" b="0" i="1" smtClean="0">
                            <a:latin typeface="Cambria Math" panose="02040503050406030204" pitchFamily="18" charset="0"/>
                            <a:cs typeface="Calibri" pitchFamily="34" charset="0"/>
                          </a:rPr>
                          <m:t>0</m:t>
                        </m:r>
                      </m:sub>
                    </m:sSub>
                  </m:oMath>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𝜏</m:t>
                          </m:r>
                        </m:e>
                        <m:sub>
                          <m:r>
                            <a:rPr lang="en-GB" i="1">
                              <a:latin typeface="Cambria Math" panose="02040503050406030204" pitchFamily="18" charset="0"/>
                              <a:cs typeface="Calibri" pitchFamily="34" charset="0"/>
                            </a:rPr>
                            <m:t>𝜖</m:t>
                          </m:r>
                        </m:sub>
                      </m:sSub>
                      <m:r>
                        <a:rPr lang="en-GB" i="1">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2</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𝑇</m:t>
                              </m:r>
                            </m:e>
                            <m:sub>
                              <m:r>
                                <a:rPr lang="en-GB" b="0" i="1" smtClean="0">
                                  <a:latin typeface="Cambria Math" panose="02040503050406030204" pitchFamily="18" charset="0"/>
                                  <a:cs typeface="Calibri" pitchFamily="34" charset="0"/>
                                </a:rPr>
                                <m:t>0</m:t>
                              </m:r>
                            </m:sub>
                          </m:sSub>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𝐸</m:t>
                              </m:r>
                            </m:e>
                            <m:sub>
                              <m:r>
                                <a:rPr lang="en-GB" b="0" i="1" smtClean="0">
                                  <a:latin typeface="Cambria Math" panose="02040503050406030204" pitchFamily="18" charset="0"/>
                                  <a:cs typeface="Calibri" pitchFamily="34" charset="0"/>
                                </a:rPr>
                                <m:t>0</m:t>
                              </m:r>
                            </m:sub>
                          </m:sSub>
                        </m:num>
                        <m:den>
                          <m:sSub>
                            <m:sSubPr>
                              <m:ctrlPr>
                                <a:rPr lang="en-GB" i="1">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𝑈</m:t>
                              </m:r>
                            </m:e>
                            <m:sub>
                              <m:r>
                                <a:rPr lang="en-GB" i="1">
                                  <a:latin typeface="Cambria Math" panose="02040503050406030204" pitchFamily="18" charset="0"/>
                                  <a:cs typeface="Calibri" pitchFamily="34" charset="0"/>
                                </a:rPr>
                                <m:t>0</m:t>
                              </m:r>
                            </m:sub>
                          </m:sSub>
                          <m:r>
                            <a:rPr lang="en-GB" i="1">
                              <a:latin typeface="Cambria Math" panose="02040503050406030204" pitchFamily="18" charset="0"/>
                              <a:cs typeface="Calibri" pitchFamily="34" charset="0"/>
                            </a:rPr>
                            <m:t>(2+</m:t>
                          </m:r>
                          <m:r>
                            <a:rPr lang="en-GB" i="1">
                              <a:latin typeface="Cambria Math" panose="02040503050406030204" pitchFamily="18" charset="0"/>
                              <a:ea typeface="Cambria Math" panose="02040503050406030204" pitchFamily="18" charset="0"/>
                              <a:cs typeface="Calibri" pitchFamily="34" charset="0"/>
                            </a:rPr>
                            <m:t>𝒟</m:t>
                          </m:r>
                          <m:r>
                            <a:rPr lang="en-GB" i="1">
                              <a:latin typeface="Cambria Math" panose="02040503050406030204" pitchFamily="18" charset="0"/>
                              <a:cs typeface="Calibri" pitchFamily="34" charset="0"/>
                            </a:rPr>
                            <m:t>)</m:t>
                          </m:r>
                        </m:den>
                      </m:f>
                      <m:r>
                        <a:rPr lang="en-GB" i="1" smtClean="0">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𝑇</m:t>
                              </m:r>
                            </m:e>
                            <m:sub>
                              <m:r>
                                <a:rPr lang="en-GB" i="1">
                                  <a:latin typeface="Cambria Math" panose="02040503050406030204" pitchFamily="18" charset="0"/>
                                  <a:cs typeface="Calibri" pitchFamily="34" charset="0"/>
                                </a:rPr>
                                <m:t>0</m:t>
                              </m:r>
                            </m:sub>
                          </m:sSub>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𝐸</m:t>
                              </m:r>
                            </m:e>
                            <m:sub>
                              <m:r>
                                <a:rPr lang="en-GB" i="1">
                                  <a:latin typeface="Cambria Math" panose="02040503050406030204" pitchFamily="18" charset="0"/>
                                  <a:cs typeface="Calibri" pitchFamily="34" charset="0"/>
                                </a:rPr>
                                <m:t>0</m:t>
                              </m:r>
                            </m:sub>
                          </m:sSub>
                        </m:num>
                        <m:den>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𝑈</m:t>
                              </m:r>
                            </m:e>
                            <m:sub>
                              <m:r>
                                <a:rPr lang="en-GB" i="1">
                                  <a:latin typeface="Cambria Math" panose="02040503050406030204" pitchFamily="18" charset="0"/>
                                  <a:cs typeface="Calibri" pitchFamily="34" charset="0"/>
                                </a:rPr>
                                <m:t>0</m:t>
                              </m:r>
                            </m:sub>
                          </m:sSub>
                        </m:den>
                      </m:f>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642350" cy="5871416"/>
              </a:xfrm>
              <a:prstGeom prst="rect">
                <a:avLst/>
              </a:prstGeom>
              <a:blipFill>
                <a:blip r:embed="rId2"/>
                <a:stretch>
                  <a:fillRect l="-635" t="-623" r="-635"/>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18559465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85750" y="333375"/>
            <a:ext cx="8572500" cy="6191250"/>
          </a:xfrm>
          <a:prstGeom prst="rect">
            <a:avLst/>
          </a:prstGeom>
        </p:spPr>
      </p:pic>
      <p:sp>
        <p:nvSpPr>
          <p:cNvPr id="157699" name="Text Box 3"/>
          <p:cNvSpPr txBox="1">
            <a:spLocks noChangeArrowheads="1"/>
          </p:cNvSpPr>
          <p:nvPr/>
        </p:nvSpPr>
        <p:spPr bwMode="auto">
          <a:xfrm>
            <a:off x="399912" y="168737"/>
            <a:ext cx="8642350" cy="369332"/>
          </a:xfrm>
          <a:prstGeom prst="rect">
            <a:avLst/>
          </a:prstGeom>
          <a:solidFill>
            <a:schemeClr val="bg1">
              <a:alpha val="68000"/>
            </a:schemeClr>
          </a:solidFill>
          <a:ln w="9525">
            <a:noFill/>
            <a:miter lim="800000"/>
            <a:headEnd/>
            <a:tailEnd/>
          </a:ln>
          <a:effectLst/>
        </p:spPr>
        <p:txBody>
          <a:bodyPr>
            <a:spAutoFit/>
          </a:bodyPr>
          <a:lstStyle/>
          <a:p>
            <a:pPr algn="ctr"/>
            <a:r>
              <a:rPr lang="en-GB" u="sng" dirty="0">
                <a:latin typeface="Calibri" pitchFamily="34" charset="0"/>
                <a:cs typeface="Calibri" pitchFamily="34" charset="0"/>
              </a:rPr>
              <a:t>Without Radiation Damping</a:t>
            </a:r>
          </a:p>
        </p:txBody>
      </p:sp>
      <p:sp>
        <p:nvSpPr>
          <p:cNvPr id="2" name="TextBox 1"/>
          <p:cNvSpPr txBox="1"/>
          <p:nvPr/>
        </p:nvSpPr>
        <p:spPr>
          <a:xfrm>
            <a:off x="1676399" y="808893"/>
            <a:ext cx="879231" cy="276999"/>
          </a:xfrm>
          <a:prstGeom prst="rect">
            <a:avLst/>
          </a:prstGeom>
          <a:noFill/>
        </p:spPr>
        <p:txBody>
          <a:bodyPr wrap="square" rtlCol="0">
            <a:spAutoFit/>
          </a:bodyPr>
          <a:lstStyle/>
          <a:p>
            <a:r>
              <a:rPr lang="en-GB" sz="1200" dirty="0"/>
              <a:t>initial</a:t>
            </a:r>
          </a:p>
        </p:txBody>
      </p:sp>
      <p:sp>
        <p:nvSpPr>
          <p:cNvPr id="6" name="TextBox 5"/>
          <p:cNvSpPr txBox="1"/>
          <p:nvPr/>
        </p:nvSpPr>
        <p:spPr>
          <a:xfrm>
            <a:off x="3247290" y="808892"/>
            <a:ext cx="1195756" cy="276999"/>
          </a:xfrm>
          <a:prstGeom prst="rect">
            <a:avLst/>
          </a:prstGeom>
          <a:noFill/>
        </p:spPr>
        <p:txBody>
          <a:bodyPr wrap="square" rtlCol="0">
            <a:spAutoFit/>
          </a:bodyPr>
          <a:lstStyle/>
          <a:p>
            <a:r>
              <a:rPr lang="en-GB" sz="1200" dirty="0"/>
              <a:t>¼ synch. period</a:t>
            </a:r>
          </a:p>
        </p:txBody>
      </p:sp>
      <p:sp>
        <p:nvSpPr>
          <p:cNvPr id="7" name="TextBox 6"/>
          <p:cNvSpPr txBox="1"/>
          <p:nvPr/>
        </p:nvSpPr>
        <p:spPr>
          <a:xfrm>
            <a:off x="5454892" y="804537"/>
            <a:ext cx="1195756" cy="276999"/>
          </a:xfrm>
          <a:prstGeom prst="rect">
            <a:avLst/>
          </a:prstGeom>
          <a:noFill/>
        </p:spPr>
        <p:txBody>
          <a:bodyPr wrap="square" rtlCol="0">
            <a:spAutoFit/>
          </a:bodyPr>
          <a:lstStyle/>
          <a:p>
            <a:r>
              <a:rPr lang="en-GB" sz="1200" dirty="0"/>
              <a:t>1 synch. period</a:t>
            </a:r>
          </a:p>
        </p:txBody>
      </p:sp>
      <p:sp>
        <p:nvSpPr>
          <p:cNvPr id="8" name="TextBox 7"/>
          <p:cNvSpPr txBox="1"/>
          <p:nvPr/>
        </p:nvSpPr>
        <p:spPr>
          <a:xfrm>
            <a:off x="7389744" y="804537"/>
            <a:ext cx="1355671" cy="276999"/>
          </a:xfrm>
          <a:prstGeom prst="rect">
            <a:avLst/>
          </a:prstGeom>
          <a:noFill/>
        </p:spPr>
        <p:txBody>
          <a:bodyPr wrap="square" rtlCol="0">
            <a:spAutoFit/>
          </a:bodyPr>
          <a:lstStyle/>
          <a:p>
            <a:r>
              <a:rPr lang="en-GB" sz="1200" dirty="0"/>
              <a:t>2 damping periods</a:t>
            </a:r>
          </a:p>
        </p:txBody>
      </p:sp>
      <p:sp>
        <p:nvSpPr>
          <p:cNvPr id="9" name="TextBox 8"/>
          <p:cNvSpPr txBox="1"/>
          <p:nvPr/>
        </p:nvSpPr>
        <p:spPr>
          <a:xfrm>
            <a:off x="1676399" y="3903785"/>
            <a:ext cx="879231" cy="276999"/>
          </a:xfrm>
          <a:prstGeom prst="rect">
            <a:avLst/>
          </a:prstGeom>
          <a:noFill/>
        </p:spPr>
        <p:txBody>
          <a:bodyPr wrap="square" rtlCol="0">
            <a:spAutoFit/>
          </a:bodyPr>
          <a:lstStyle/>
          <a:p>
            <a:r>
              <a:rPr lang="en-GB" sz="1200" dirty="0"/>
              <a:t>initial</a:t>
            </a:r>
          </a:p>
        </p:txBody>
      </p:sp>
      <p:sp>
        <p:nvSpPr>
          <p:cNvPr id="10" name="TextBox 9"/>
          <p:cNvSpPr txBox="1"/>
          <p:nvPr/>
        </p:nvSpPr>
        <p:spPr>
          <a:xfrm>
            <a:off x="3247290" y="3903784"/>
            <a:ext cx="1195756" cy="276999"/>
          </a:xfrm>
          <a:prstGeom prst="rect">
            <a:avLst/>
          </a:prstGeom>
          <a:noFill/>
        </p:spPr>
        <p:txBody>
          <a:bodyPr wrap="square" rtlCol="0">
            <a:spAutoFit/>
          </a:bodyPr>
          <a:lstStyle/>
          <a:p>
            <a:r>
              <a:rPr lang="en-GB" sz="1200" dirty="0"/>
              <a:t>¼ synch. period</a:t>
            </a:r>
          </a:p>
        </p:txBody>
      </p:sp>
      <p:sp>
        <p:nvSpPr>
          <p:cNvPr id="11" name="TextBox 10"/>
          <p:cNvSpPr txBox="1"/>
          <p:nvPr/>
        </p:nvSpPr>
        <p:spPr>
          <a:xfrm>
            <a:off x="5454892" y="3899429"/>
            <a:ext cx="1195756" cy="276999"/>
          </a:xfrm>
          <a:prstGeom prst="rect">
            <a:avLst/>
          </a:prstGeom>
          <a:noFill/>
        </p:spPr>
        <p:txBody>
          <a:bodyPr wrap="square" rtlCol="0">
            <a:spAutoFit/>
          </a:bodyPr>
          <a:lstStyle/>
          <a:p>
            <a:r>
              <a:rPr lang="en-GB" sz="1200" dirty="0"/>
              <a:t>1 synch. period</a:t>
            </a:r>
          </a:p>
        </p:txBody>
      </p:sp>
      <p:sp>
        <p:nvSpPr>
          <p:cNvPr id="12" name="TextBox 11"/>
          <p:cNvSpPr txBox="1"/>
          <p:nvPr/>
        </p:nvSpPr>
        <p:spPr>
          <a:xfrm>
            <a:off x="7389745" y="3899428"/>
            <a:ext cx="1433336" cy="276999"/>
          </a:xfrm>
          <a:prstGeom prst="rect">
            <a:avLst/>
          </a:prstGeom>
          <a:noFill/>
        </p:spPr>
        <p:txBody>
          <a:bodyPr wrap="square" rtlCol="0">
            <a:spAutoFit/>
          </a:bodyPr>
          <a:lstStyle/>
          <a:p>
            <a:r>
              <a:rPr lang="en-GB" sz="1200" dirty="0"/>
              <a:t>2 damping periods</a:t>
            </a:r>
          </a:p>
        </p:txBody>
      </p:sp>
      <p:sp>
        <p:nvSpPr>
          <p:cNvPr id="13" name="Text Box 3"/>
          <p:cNvSpPr txBox="1">
            <a:spLocks noChangeArrowheads="1"/>
          </p:cNvSpPr>
          <p:nvPr/>
        </p:nvSpPr>
        <p:spPr bwMode="auto">
          <a:xfrm>
            <a:off x="399912" y="3343562"/>
            <a:ext cx="8642350" cy="369332"/>
          </a:xfrm>
          <a:prstGeom prst="rect">
            <a:avLst/>
          </a:prstGeom>
          <a:solidFill>
            <a:schemeClr val="bg1">
              <a:alpha val="68000"/>
            </a:schemeClr>
          </a:solidFill>
          <a:ln w="9525">
            <a:noFill/>
            <a:miter lim="800000"/>
            <a:headEnd/>
            <a:tailEnd/>
          </a:ln>
          <a:effectLst/>
        </p:spPr>
        <p:txBody>
          <a:bodyPr>
            <a:spAutoFit/>
          </a:bodyPr>
          <a:lstStyle/>
          <a:p>
            <a:pPr algn="ctr"/>
            <a:r>
              <a:rPr lang="en-GB" u="sng" dirty="0">
                <a:latin typeface="Calibri" pitchFamily="34" charset="0"/>
                <a:cs typeface="Calibri" pitchFamily="34" charset="0"/>
              </a:rPr>
              <a:t>With Radiation Damping</a:t>
            </a:r>
          </a:p>
        </p:txBody>
      </p:sp>
      <mc:AlternateContent xmlns:mc="http://schemas.openxmlformats.org/markup-compatibility/2006" xmlns:a14="http://schemas.microsoft.com/office/drawing/2010/main">
        <mc:Choice Requires="a14">
          <p:sp>
            <p:nvSpPr>
              <p:cNvPr id="4" name="TextBox 3"/>
              <p:cNvSpPr txBox="1"/>
              <p:nvPr/>
            </p:nvSpPr>
            <p:spPr>
              <a:xfrm>
                <a:off x="4166416" y="6430053"/>
                <a:ext cx="4955094" cy="369332"/>
              </a:xfrm>
              <a:prstGeom prst="rect">
                <a:avLst/>
              </a:prstGeom>
              <a:noFill/>
            </p:spPr>
            <p:txBody>
              <a:bodyPr wrap="square" rtlCol="0">
                <a:spAutoFit/>
              </a:bodyPr>
              <a:lstStyle/>
              <a:p>
                <a:r>
                  <a:rPr lang="en-GB" dirty="0"/>
                  <a:t>Injected beam dimensions reduce in both </a:t>
                </a:r>
                <a14:m>
                  <m:oMath xmlns:m="http://schemas.openxmlformats.org/officeDocument/2006/math">
                    <m:r>
                      <a:rPr lang="en-GB" b="0" i="1" smtClean="0">
                        <a:latin typeface="Cambria Math" panose="02040503050406030204" pitchFamily="18" charset="0"/>
                      </a:rPr>
                      <m:t>𝜏</m:t>
                    </m:r>
                  </m:oMath>
                </a14:m>
                <a:r>
                  <a:rPr lang="en-GB" dirty="0"/>
                  <a:t> and </a:t>
                </a:r>
                <a14:m>
                  <m:oMath xmlns:m="http://schemas.openxmlformats.org/officeDocument/2006/math">
                    <m:r>
                      <a:rPr lang="en-GB" b="0" i="1" smtClean="0">
                        <a:latin typeface="Cambria Math" panose="02040503050406030204" pitchFamily="18" charset="0"/>
                      </a:rPr>
                      <m:t>𝜖</m:t>
                    </m:r>
                  </m:oMath>
                </a14:m>
                <a:endParaRPr lang="en-GB" dirty="0"/>
              </a:p>
            </p:txBody>
          </p:sp>
        </mc:Choice>
        <mc:Fallback xmlns="">
          <p:sp>
            <p:nvSpPr>
              <p:cNvPr id="4" name="TextBox 3"/>
              <p:cNvSpPr txBox="1">
                <a:spLocks noRot="1" noChangeAspect="1" noMove="1" noResize="1" noEditPoints="1" noAdjustHandles="1" noChangeArrowheads="1" noChangeShapeType="1" noTextEdit="1"/>
              </p:cNvSpPr>
              <p:nvPr/>
            </p:nvSpPr>
            <p:spPr>
              <a:xfrm>
                <a:off x="4166416" y="6430053"/>
                <a:ext cx="4955094" cy="369332"/>
              </a:xfrm>
              <a:prstGeom prst="rect">
                <a:avLst/>
              </a:prstGeom>
              <a:blipFill>
                <a:blip r:embed="rId3"/>
                <a:stretch>
                  <a:fillRect l="-984" t="-10000" b="-26667"/>
                </a:stretch>
              </a:blipFill>
            </p:spPr>
            <p:txBody>
              <a:bodyPr/>
              <a:lstStyle/>
              <a:p>
                <a:r>
                  <a:rPr lang="en-GB">
                    <a:noFill/>
                  </a:rPr>
                  <a:t> </a:t>
                </a:r>
              </a:p>
            </p:txBody>
          </p:sp>
        </mc:Fallback>
      </mc:AlternateContent>
      <p:cxnSp>
        <p:nvCxnSpPr>
          <p:cNvPr id="16" name="Straight Arrow Connector 15"/>
          <p:cNvCxnSpPr/>
          <p:nvPr/>
        </p:nvCxnSpPr>
        <p:spPr>
          <a:xfrm flipV="1">
            <a:off x="7389744" y="5122985"/>
            <a:ext cx="488164" cy="130706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414626" y="3084326"/>
            <a:ext cx="2469172" cy="646331"/>
          </a:xfrm>
          <a:prstGeom prst="rect">
            <a:avLst/>
          </a:prstGeom>
          <a:noFill/>
        </p:spPr>
        <p:txBody>
          <a:bodyPr wrap="square" rtlCol="0">
            <a:spAutoFit/>
          </a:bodyPr>
          <a:lstStyle/>
          <a:p>
            <a:r>
              <a:rPr lang="en-GB" dirty="0"/>
              <a:t>Strong </a:t>
            </a:r>
            <a:r>
              <a:rPr lang="en-GB" dirty="0" err="1"/>
              <a:t>filamentation</a:t>
            </a:r>
            <a:r>
              <a:rPr lang="en-GB" dirty="0"/>
              <a:t> from RF curvature</a:t>
            </a:r>
          </a:p>
        </p:txBody>
      </p:sp>
      <p:cxnSp>
        <p:nvCxnSpPr>
          <p:cNvPr id="19" name="Straight Arrow Connector 18"/>
          <p:cNvCxnSpPr>
            <a:stCxn id="18" idx="0"/>
          </p:cNvCxnSpPr>
          <p:nvPr/>
        </p:nvCxnSpPr>
        <p:spPr>
          <a:xfrm flipV="1">
            <a:off x="7649212" y="2601694"/>
            <a:ext cx="75560" cy="48263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Bent Arrow 19"/>
          <p:cNvSpPr/>
          <p:nvPr/>
        </p:nvSpPr>
        <p:spPr>
          <a:xfrm>
            <a:off x="1036052" y="1081536"/>
            <a:ext cx="438957" cy="400423"/>
          </a:xfrm>
          <a:prstGeom prst="bentArrow">
            <a:avLst>
              <a:gd name="adj1" fmla="val 19970"/>
              <a:gd name="adj2" fmla="val 26567"/>
              <a:gd name="adj3" fmla="val 39286"/>
              <a:gd name="adj4" fmla="val 703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29266713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642350" cy="5944320"/>
              </a:xfrm>
              <a:prstGeom prst="rect">
                <a:avLst/>
              </a:prstGeom>
              <a:solidFill>
                <a:schemeClr val="bg1">
                  <a:alpha val="68000"/>
                </a:schemeClr>
              </a:solidFill>
              <a:ln w="9525">
                <a:noFill/>
                <a:miter lim="800000"/>
                <a:headEnd/>
                <a:tailEnd/>
              </a:ln>
              <a:effectLst/>
            </p:spPr>
            <p:txBody>
              <a:bodyPr>
                <a:spAutoFit/>
              </a:bodyPr>
              <a:lstStyle/>
              <a:p>
                <a:pPr algn="ctr"/>
                <a:r>
                  <a:rPr lang="en-GB" u="sng" dirty="0">
                    <a:latin typeface="Calibri" pitchFamily="34" charset="0"/>
                    <a:cs typeface="Calibri" pitchFamily="34" charset="0"/>
                  </a:rPr>
                  <a:t>Radiation Damping in the Vertical Plane</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We now wish to consider what happens to particle oscillations in the vertical plane.</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As in the longitudinal plane, the emission of synchrotron radiation causes the motion to become non-</a:t>
                </a:r>
                <a:r>
                  <a:rPr lang="en-GB" dirty="0" err="1">
                    <a:latin typeface="Calibri" pitchFamily="34" charset="0"/>
                    <a:cs typeface="Calibri" pitchFamily="34" charset="0"/>
                  </a:rPr>
                  <a:t>symplectic</a:t>
                </a:r>
                <a:r>
                  <a:rPr lang="en-GB" dirty="0">
                    <a:latin typeface="Calibri" pitchFamily="34" charset="0"/>
                    <a:cs typeface="Calibri" pitchFamily="34" charset="0"/>
                  </a:rPr>
                  <a:t>; the area of the phase-space ellipse is no-longer constant, and the Courant-Snyder Invariant changes on each turn.</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For the analysis, it is convenient to define the particle coordinates as</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cs typeface="Calibri" pitchFamily="34" charset="0"/>
                        </a:rPr>
                        <m:t>𝑦</m:t>
                      </m:r>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𝐴</m:t>
                      </m:r>
                      <m:func>
                        <m:funcPr>
                          <m:ctrlPr>
                            <a:rPr lang="en-GB" b="0" i="1" smtClean="0">
                              <a:latin typeface="Cambria Math" panose="02040503050406030204" pitchFamily="18" charset="0"/>
                              <a:cs typeface="Calibri" pitchFamily="34" charset="0"/>
                            </a:rPr>
                          </m:ctrlPr>
                        </m:funcPr>
                        <m:fName>
                          <m:r>
                            <m:rPr>
                              <m:sty m:val="p"/>
                            </m:rPr>
                            <a:rPr lang="en-GB" b="0" i="0" smtClean="0">
                              <a:latin typeface="Cambria Math" panose="02040503050406030204" pitchFamily="18" charset="0"/>
                              <a:cs typeface="Calibri" pitchFamily="34" charset="0"/>
                            </a:rPr>
                            <m:t>cos</m:t>
                          </m:r>
                        </m:fName>
                        <m:e>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𝜙</m:t>
                          </m:r>
                          <m:d>
                            <m:dPr>
                              <m:ctrlPr>
                                <a:rPr lang="en-GB" b="0"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𝑠</m:t>
                              </m:r>
                            </m:e>
                          </m:d>
                          <m:r>
                            <a:rPr lang="en-GB" b="0" i="1" smtClean="0">
                              <a:latin typeface="Cambria Math" panose="02040503050406030204" pitchFamily="18" charset="0"/>
                              <a:cs typeface="Calibri" pitchFamily="34" charset="0"/>
                            </a:rPr>
                            <m:t>+</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𝜙</m:t>
                              </m:r>
                            </m:e>
                            <m:sub>
                              <m:r>
                                <a:rPr lang="en-GB" b="0" i="1" smtClean="0">
                                  <a:latin typeface="Cambria Math" panose="02040503050406030204" pitchFamily="18" charset="0"/>
                                  <a:cs typeface="Calibri" pitchFamily="34" charset="0"/>
                                </a:rPr>
                                <m:t>0</m:t>
                              </m:r>
                            </m:sub>
                          </m:sSub>
                          <m:r>
                            <a:rPr lang="en-GB" b="0" i="1" smtClean="0">
                              <a:latin typeface="Cambria Math" panose="02040503050406030204" pitchFamily="18" charset="0"/>
                              <a:cs typeface="Calibri" pitchFamily="34" charset="0"/>
                            </a:rPr>
                            <m:t>)</m:t>
                          </m:r>
                        </m:e>
                      </m:func>
                    </m:oMath>
                  </m:oMathPara>
                </a14:m>
                <a:endParaRPr lang="en-GB" b="0"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p>
                        <m:sSupPr>
                          <m:ctrlPr>
                            <a:rPr lang="en-GB" b="0" i="1" smtClean="0">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𝑦</m:t>
                          </m:r>
                        </m:e>
                        <m:sup>
                          <m:r>
                            <a:rPr lang="en-GB" b="0" i="1" smtClean="0">
                              <a:latin typeface="Cambria Math" panose="02040503050406030204" pitchFamily="18" charset="0"/>
                              <a:cs typeface="Calibri" pitchFamily="34" charset="0"/>
                            </a:rPr>
                            <m:t>′</m:t>
                          </m:r>
                        </m:sup>
                      </m:sSup>
                      <m:r>
                        <a:rPr lang="en-GB" i="1">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𝐴</m:t>
                          </m:r>
                        </m:num>
                        <m:den>
                          <m:r>
                            <a:rPr lang="en-GB" b="0" i="1" smtClean="0">
                              <a:latin typeface="Cambria Math" panose="02040503050406030204" pitchFamily="18" charset="0"/>
                              <a:cs typeface="Calibri" pitchFamily="34" charset="0"/>
                            </a:rPr>
                            <m:t>𝛽</m:t>
                          </m:r>
                        </m:den>
                      </m:f>
                      <m:func>
                        <m:funcPr>
                          <m:ctrlPr>
                            <a:rPr lang="en-GB" i="1">
                              <a:latin typeface="Cambria Math" panose="02040503050406030204" pitchFamily="18" charset="0"/>
                              <a:cs typeface="Calibri" pitchFamily="34" charset="0"/>
                            </a:rPr>
                          </m:ctrlPr>
                        </m:funcPr>
                        <m:fName>
                          <m:r>
                            <m:rPr>
                              <m:sty m:val="p"/>
                            </m:rPr>
                            <a:rPr lang="en-GB">
                              <a:latin typeface="Cambria Math" panose="02040503050406030204" pitchFamily="18" charset="0"/>
                              <a:cs typeface="Calibri" pitchFamily="34" charset="0"/>
                            </a:rPr>
                            <m:t>s</m:t>
                          </m:r>
                          <m:r>
                            <m:rPr>
                              <m:sty m:val="p"/>
                            </m:rPr>
                            <a:rPr lang="en-GB" b="0" i="0" smtClean="0">
                              <a:latin typeface="Cambria Math" panose="02040503050406030204" pitchFamily="18" charset="0"/>
                              <a:cs typeface="Calibri" pitchFamily="34" charset="0"/>
                            </a:rPr>
                            <m:t>in</m:t>
                          </m:r>
                        </m:fName>
                        <m:e>
                          <m:r>
                            <a:rPr lang="en-GB" i="1">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𝜙</m:t>
                          </m:r>
                          <m:d>
                            <m:dPr>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𝑠</m:t>
                              </m:r>
                            </m:e>
                          </m:d>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𝜙</m:t>
                              </m:r>
                            </m:e>
                            <m:sub>
                              <m:r>
                                <a:rPr lang="en-GB" i="1">
                                  <a:latin typeface="Cambria Math" panose="02040503050406030204" pitchFamily="18" charset="0"/>
                                  <a:cs typeface="Calibri" pitchFamily="34" charset="0"/>
                                </a:rPr>
                                <m:t>0</m:t>
                              </m:r>
                            </m:sub>
                          </m:sSub>
                          <m:r>
                            <a:rPr lang="en-GB" i="1">
                              <a:latin typeface="Cambria Math" panose="02040503050406030204" pitchFamily="18" charset="0"/>
                              <a:cs typeface="Calibri" pitchFamily="34" charset="0"/>
                            </a:rPr>
                            <m:t>)</m:t>
                          </m:r>
                        </m:e>
                      </m:func>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and to assume we are looking at a position where the beam is focussed to a waist (i.e. at a location where </a:t>
                </a:r>
                <a14:m>
                  <m:oMath xmlns:m="http://schemas.openxmlformats.org/officeDocument/2006/math">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𝛼</m:t>
                        </m:r>
                      </m:e>
                      <m:sub>
                        <m:r>
                          <a:rPr lang="en-GB" b="0" i="1" smtClean="0">
                            <a:latin typeface="Cambria Math" panose="02040503050406030204" pitchFamily="18" charset="0"/>
                            <a:cs typeface="Calibri" pitchFamily="34" charset="0"/>
                          </a:rPr>
                          <m:t>𝑦</m:t>
                        </m:r>
                      </m:sub>
                    </m:sSub>
                  </m:oMath>
                </a14:m>
                <a:r>
                  <a:rPr lang="en-GB" dirty="0">
                    <a:latin typeface="Calibri" pitchFamily="34" charset="0"/>
                    <a:cs typeface="Calibri" pitchFamily="34" charset="0"/>
                  </a:rPr>
                  <a:t> is zero). In this case, the distribution in phase space will form an upright ellipse, and we can write the Courant Snyder Invariant as</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𝐴</m:t>
                          </m:r>
                        </m:e>
                        <m:sup>
                          <m:r>
                            <a:rPr lang="en-GB" b="0" i="1" smtClean="0">
                              <a:latin typeface="Cambria Math" panose="02040503050406030204" pitchFamily="18" charset="0"/>
                              <a:cs typeface="Calibri" pitchFamily="34" charset="0"/>
                            </a:rPr>
                            <m:t>2</m:t>
                          </m:r>
                        </m:sup>
                      </m:sSup>
                      <m:r>
                        <a:rPr lang="en-GB" b="0" i="1" smtClean="0">
                          <a:latin typeface="Cambria Math" panose="02040503050406030204" pitchFamily="18" charset="0"/>
                          <a:cs typeface="Calibri" pitchFamily="34" charset="0"/>
                        </a:rPr>
                        <m:t>=</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𝑦</m:t>
                          </m:r>
                        </m:e>
                        <m:sup>
                          <m:r>
                            <a:rPr lang="en-GB" b="0" i="1" smtClean="0">
                              <a:latin typeface="Cambria Math" panose="02040503050406030204" pitchFamily="18" charset="0"/>
                              <a:cs typeface="Calibri" pitchFamily="34" charset="0"/>
                            </a:rPr>
                            <m:t>2</m:t>
                          </m:r>
                        </m:sup>
                      </m:sSup>
                      <m:r>
                        <a:rPr lang="en-GB" b="0" i="1" smtClean="0">
                          <a:latin typeface="Cambria Math" panose="02040503050406030204" pitchFamily="18" charset="0"/>
                          <a:cs typeface="Calibri" pitchFamily="34" charset="0"/>
                        </a:rPr>
                        <m:t>+</m:t>
                      </m:r>
                      <m:sSup>
                        <m:sSupPr>
                          <m:ctrlPr>
                            <a:rPr lang="en-GB" b="0" i="1" smtClean="0">
                              <a:latin typeface="Cambria Math" panose="02040503050406030204" pitchFamily="18" charset="0"/>
                              <a:cs typeface="Calibri" pitchFamily="34" charset="0"/>
                            </a:rPr>
                          </m:ctrlPr>
                        </m:sSupPr>
                        <m:e>
                          <m:d>
                            <m:dPr>
                              <m:ctrlPr>
                                <a:rPr lang="en-GB" b="0"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𝛽</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𝑦</m:t>
                                  </m:r>
                                </m:e>
                                <m:sup>
                                  <m:r>
                                    <a:rPr lang="en-GB" b="0" i="1" smtClean="0">
                                      <a:latin typeface="Cambria Math" panose="02040503050406030204" pitchFamily="18" charset="0"/>
                                      <a:cs typeface="Calibri" pitchFamily="34" charset="0"/>
                                    </a:rPr>
                                    <m:t>′</m:t>
                                  </m:r>
                                </m:sup>
                              </m:sSup>
                            </m:e>
                          </m:d>
                        </m:e>
                        <m:sup>
                          <m:r>
                            <a:rPr lang="en-GB" b="0" i="1" smtClean="0">
                              <a:latin typeface="Cambria Math" panose="02040503050406030204" pitchFamily="18" charset="0"/>
                              <a:cs typeface="Calibri" pitchFamily="34" charset="0"/>
                            </a:rPr>
                            <m:t>2</m:t>
                          </m:r>
                        </m:sup>
                      </m:sSup>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with </a:t>
                </a:r>
                <a14:m>
                  <m:oMath xmlns:m="http://schemas.openxmlformats.org/officeDocument/2006/math">
                    <m:r>
                      <a:rPr lang="en-GB" b="0" i="1" smtClean="0">
                        <a:latin typeface="Cambria Math" panose="02040503050406030204" pitchFamily="18" charset="0"/>
                        <a:cs typeface="Calibri" pitchFamily="34" charset="0"/>
                      </a:rPr>
                      <m:t>𝐴</m:t>
                    </m:r>
                  </m:oMath>
                </a14:m>
                <a:r>
                  <a:rPr lang="en-GB" dirty="0">
                    <a:latin typeface="Calibri" pitchFamily="34" charset="0"/>
                    <a:cs typeface="Calibri" pitchFamily="34" charset="0"/>
                  </a:rPr>
                  <a:t> being the normalised amplitude.</a:t>
                </a: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642350" cy="5944320"/>
              </a:xfrm>
              <a:prstGeom prst="rect">
                <a:avLst/>
              </a:prstGeom>
              <a:blipFill>
                <a:blip r:embed="rId2"/>
                <a:stretch>
                  <a:fillRect l="-635" t="-615" r="-635" b="-718"/>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16108257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642350" cy="2585323"/>
              </a:xfrm>
              <a:prstGeom prst="rect">
                <a:avLst/>
              </a:prstGeom>
              <a:solidFill>
                <a:schemeClr val="bg1">
                  <a:alpha val="68000"/>
                </a:schemeClr>
              </a:solidFill>
              <a:ln w="9525">
                <a:noFill/>
                <a:miter lim="800000"/>
                <a:headEnd/>
                <a:tailEnd/>
              </a:ln>
              <a:effectLst/>
            </p:spPr>
            <p:txBody>
              <a:bodyPr>
                <a:spAutoFit/>
              </a:bodyPr>
              <a:lstStyle/>
              <a:p>
                <a:pPr algn="ctr"/>
                <a:r>
                  <a:rPr lang="en-GB" u="sng" dirty="0">
                    <a:latin typeface="Calibri" pitchFamily="34" charset="0"/>
                    <a:cs typeface="Calibri" pitchFamily="34" charset="0"/>
                  </a:rPr>
                  <a:t>Radiation Damping in the Vertical Plane</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Emission of a photon:</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When an electron emits a photon, its momentum is decreased by an amount </a:t>
                </a:r>
                <a14:m>
                  <m:oMath xmlns:m="http://schemas.openxmlformats.org/officeDocument/2006/math">
                    <m:r>
                      <a:rPr lang="en-GB" b="0" i="1" smtClean="0">
                        <a:latin typeface="Cambria Math" panose="02040503050406030204" pitchFamily="18" charset="0"/>
                        <a:cs typeface="Calibri" pitchFamily="34" charset="0"/>
                      </a:rPr>
                      <m:t>𝛿</m:t>
                    </m:r>
                    <m:r>
                      <a:rPr lang="en-GB" b="0" i="1" smtClean="0">
                        <a:latin typeface="Cambria Math" panose="02040503050406030204" pitchFamily="18" charset="0"/>
                        <a:cs typeface="Calibri" pitchFamily="34" charset="0"/>
                      </a:rPr>
                      <m:t>𝑝</m:t>
                    </m:r>
                  </m:oMath>
                </a14:m>
                <a:r>
                  <a:rPr lang="en-GB" dirty="0">
                    <a:latin typeface="Calibri" pitchFamily="34" charset="0"/>
                    <a:cs typeface="Calibri" pitchFamily="34" charset="0"/>
                  </a:rPr>
                  <a:t>. However, neither the position or the angle of the particle’s motion change (</a:t>
                </a:r>
                <a14:m>
                  <m:oMath xmlns:m="http://schemas.openxmlformats.org/officeDocument/2006/math">
                    <m:r>
                      <a:rPr lang="en-GB" b="0" i="1" smtClean="0">
                        <a:latin typeface="Cambria Math" panose="02040503050406030204" pitchFamily="18" charset="0"/>
                        <a:cs typeface="Calibri" pitchFamily="34" charset="0"/>
                      </a:rPr>
                      <m:t>𝑦</m:t>
                    </m:r>
                  </m:oMath>
                </a14:m>
                <a:r>
                  <a:rPr lang="en-GB" dirty="0">
                    <a:latin typeface="Calibri" pitchFamily="34" charset="0"/>
                    <a:cs typeface="Calibri" pitchFamily="34" charset="0"/>
                  </a:rPr>
                  <a:t> and </a:t>
                </a:r>
                <a14:m>
                  <m:oMath xmlns:m="http://schemas.openxmlformats.org/officeDocument/2006/math">
                    <m:r>
                      <a:rPr lang="en-GB" b="0" i="1" smtClean="0">
                        <a:latin typeface="Cambria Math" panose="02040503050406030204" pitchFamily="18" charset="0"/>
                        <a:cs typeface="Calibri" pitchFamily="34" charset="0"/>
                      </a:rPr>
                      <m:t>𝑦</m:t>
                    </m:r>
                    <m:r>
                      <a:rPr lang="en-GB" b="0" i="1" smtClean="0">
                        <a:latin typeface="Cambria Math" panose="02040503050406030204" pitchFamily="18" charset="0"/>
                        <a:cs typeface="Calibri" pitchFamily="34" charset="0"/>
                      </a:rPr>
                      <m:t>′</m:t>
                    </m:r>
                  </m:oMath>
                </a14:m>
                <a:r>
                  <a:rPr lang="en-GB" dirty="0">
                    <a:latin typeface="Calibri" pitchFamily="34" charset="0"/>
                    <a:cs typeface="Calibri" pitchFamily="34" charset="0"/>
                  </a:rPr>
                  <a:t> constant).</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Since the vertical dispersion is zero, the trajectory of the particle is also unchanged, and so at this point the Courant Snyder Invariant is also unchanged.</a:t>
                </a: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642350" cy="2585323"/>
              </a:xfrm>
              <a:prstGeom prst="rect">
                <a:avLst/>
              </a:prstGeom>
              <a:blipFill>
                <a:blip r:embed="rId2"/>
                <a:stretch>
                  <a:fillRect l="-635" t="-1415" r="-635" b="-2830"/>
                </a:stretch>
              </a:blipFill>
              <a:ln w="9525">
                <a:noFill/>
                <a:miter lim="800000"/>
                <a:headEnd/>
                <a:tailEnd/>
              </a:ln>
              <a:effectLst/>
            </p:spPr>
            <p:txBody>
              <a:bodyPr/>
              <a:lstStyle/>
              <a:p>
                <a:r>
                  <a:rPr lang="en-GB">
                    <a:noFill/>
                  </a:rPr>
                  <a:t> </a:t>
                </a:r>
              </a:p>
            </p:txBody>
          </p:sp>
        </mc:Fallback>
      </mc:AlternateContent>
      <p:pic>
        <p:nvPicPr>
          <p:cNvPr id="3" name="Picture 2"/>
          <p:cNvPicPr>
            <a:picLocks noChangeAspect="1"/>
          </p:cNvPicPr>
          <p:nvPr/>
        </p:nvPicPr>
        <p:blipFill rotWithShape="1">
          <a:blip r:embed="rId3"/>
          <a:srcRect b="7792"/>
          <a:stretch/>
        </p:blipFill>
        <p:spPr>
          <a:xfrm>
            <a:off x="3508566" y="2943247"/>
            <a:ext cx="5334000" cy="3688781"/>
          </a:xfrm>
          <a:prstGeom prst="rect">
            <a:avLst/>
          </a:prstGeom>
        </p:spPr>
      </p:pic>
      <mc:AlternateContent xmlns:mc="http://schemas.openxmlformats.org/markup-compatibility/2006" xmlns:a14="http://schemas.microsoft.com/office/drawing/2010/main">
        <mc:Choice Requires="a14">
          <p:sp>
            <p:nvSpPr>
              <p:cNvPr id="4" name="TextBox 3"/>
              <p:cNvSpPr txBox="1"/>
              <p:nvPr/>
            </p:nvSpPr>
            <p:spPr>
              <a:xfrm>
                <a:off x="4807278" y="3195146"/>
                <a:ext cx="399393"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0" i="1" dirty="0" smtClean="0">
                          <a:latin typeface="Cambria Math" panose="02040503050406030204" pitchFamily="18" charset="0"/>
                        </a:rPr>
                        <m:t>𝑦</m:t>
                      </m:r>
                    </m:oMath>
                  </m:oMathPara>
                </a14:m>
                <a:endParaRPr lang="en-GB" dirty="0"/>
              </a:p>
            </p:txBody>
          </p:sp>
        </mc:Choice>
        <mc:Fallback xmlns="">
          <p:sp>
            <p:nvSpPr>
              <p:cNvPr id="4" name="TextBox 3"/>
              <p:cNvSpPr txBox="1">
                <a:spLocks noRot="1" noChangeAspect="1" noMove="1" noResize="1" noEditPoints="1" noAdjustHandles="1" noChangeArrowheads="1" noChangeShapeType="1" noTextEdit="1"/>
              </p:cNvSpPr>
              <p:nvPr/>
            </p:nvSpPr>
            <p:spPr>
              <a:xfrm>
                <a:off x="4807278" y="3195146"/>
                <a:ext cx="399393" cy="369332"/>
              </a:xfrm>
              <a:prstGeom prst="rect">
                <a:avLst/>
              </a:prstGeom>
              <a:blipFill>
                <a:blip r:embed="rId4"/>
                <a:stretch>
                  <a:fillRect b="-655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8091761" y="5239408"/>
                <a:ext cx="399393"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0" i="1" dirty="0" smtClean="0">
                          <a:latin typeface="Cambria Math" panose="02040503050406030204" pitchFamily="18" charset="0"/>
                        </a:rPr>
                        <m:t>𝑠</m:t>
                      </m:r>
                    </m:oMath>
                  </m:oMathPara>
                </a14:m>
                <a:endParaRPr lang="en-GB" dirty="0"/>
              </a:p>
            </p:txBody>
          </p:sp>
        </mc:Choice>
        <mc:Fallback xmlns="">
          <p:sp>
            <p:nvSpPr>
              <p:cNvPr id="6" name="TextBox 5"/>
              <p:cNvSpPr txBox="1">
                <a:spLocks noRot="1" noChangeAspect="1" noMove="1" noResize="1" noEditPoints="1" noAdjustHandles="1" noChangeArrowheads="1" noChangeShapeType="1" noTextEdit="1"/>
              </p:cNvSpPr>
              <p:nvPr/>
            </p:nvSpPr>
            <p:spPr>
              <a:xfrm>
                <a:off x="8091761" y="5239408"/>
                <a:ext cx="399393" cy="369332"/>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6636080" y="3195146"/>
                <a:ext cx="55670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𝑝</m:t>
                          </m:r>
                        </m:e>
                        <m:sub>
                          <m:r>
                            <a:rPr lang="en-GB" i="1">
                              <a:latin typeface="Cambria Math" panose="02040503050406030204" pitchFamily="18" charset="0"/>
                              <a:ea typeface="Cambria Math" panose="02040503050406030204" pitchFamily="18" charset="0"/>
                            </a:rPr>
                            <m:t>⊥</m:t>
                          </m:r>
                        </m:sub>
                      </m:sSub>
                    </m:oMath>
                  </m:oMathPara>
                </a14:m>
                <a:endParaRPr lang="en-GB" dirty="0"/>
              </a:p>
            </p:txBody>
          </p:sp>
        </mc:Choice>
        <mc:Fallback xmlns="">
          <p:sp>
            <p:nvSpPr>
              <p:cNvPr id="7" name="TextBox 6"/>
              <p:cNvSpPr txBox="1">
                <a:spLocks noRot="1" noChangeAspect="1" noMove="1" noResize="1" noEditPoints="1" noAdjustHandles="1" noChangeArrowheads="1" noChangeShapeType="1" noTextEdit="1"/>
              </p:cNvSpPr>
              <p:nvPr/>
            </p:nvSpPr>
            <p:spPr>
              <a:xfrm>
                <a:off x="6636080" y="3195146"/>
                <a:ext cx="556704" cy="369332"/>
              </a:xfrm>
              <a:prstGeom prst="rect">
                <a:avLst/>
              </a:prstGeom>
              <a:blipFill>
                <a:blip r:embed="rId6"/>
                <a:stretch>
                  <a:fillRect b="-655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7786961" y="3904401"/>
                <a:ext cx="556704" cy="3942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𝑝</m:t>
                          </m:r>
                        </m:e>
                        <m:sub>
                          <m:r>
                            <a:rPr lang="en-GB" b="0" i="1" smtClean="0">
                              <a:latin typeface="Cambria Math" panose="02040503050406030204" pitchFamily="18" charset="0"/>
                            </a:rPr>
                            <m:t>||</m:t>
                          </m:r>
                        </m:sub>
                      </m:sSub>
                    </m:oMath>
                  </m:oMathPara>
                </a14:m>
                <a:endParaRPr lang="en-GB" dirty="0"/>
              </a:p>
            </p:txBody>
          </p:sp>
        </mc:Choice>
        <mc:Fallback xmlns="">
          <p:sp>
            <p:nvSpPr>
              <p:cNvPr id="8" name="TextBox 7"/>
              <p:cNvSpPr txBox="1">
                <a:spLocks noRot="1" noChangeAspect="1" noMove="1" noResize="1" noEditPoints="1" noAdjustHandles="1" noChangeArrowheads="1" noChangeShapeType="1" noTextEdit="1"/>
              </p:cNvSpPr>
              <p:nvPr/>
            </p:nvSpPr>
            <p:spPr>
              <a:xfrm>
                <a:off x="7786961" y="3904401"/>
                <a:ext cx="556704" cy="394210"/>
              </a:xfrm>
              <a:prstGeom prst="rect">
                <a:avLst/>
              </a:prstGeom>
              <a:blipFill>
                <a:blip r:embed="rId7"/>
                <a:stretch>
                  <a:fillRect b="-923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8013105" y="3010480"/>
                <a:ext cx="55670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𝑝</m:t>
                      </m:r>
                    </m:oMath>
                  </m:oMathPara>
                </a14:m>
                <a:endParaRPr lang="en-GB" dirty="0"/>
              </a:p>
            </p:txBody>
          </p:sp>
        </mc:Choice>
        <mc:Fallback xmlns="">
          <p:sp>
            <p:nvSpPr>
              <p:cNvPr id="9" name="TextBox 8"/>
              <p:cNvSpPr txBox="1">
                <a:spLocks noRot="1" noChangeAspect="1" noMove="1" noResize="1" noEditPoints="1" noAdjustHandles="1" noChangeArrowheads="1" noChangeShapeType="1" noTextEdit="1"/>
              </p:cNvSpPr>
              <p:nvPr/>
            </p:nvSpPr>
            <p:spPr>
              <a:xfrm>
                <a:off x="8013105" y="3010480"/>
                <a:ext cx="556704" cy="369332"/>
              </a:xfrm>
              <a:prstGeom prst="rect">
                <a:avLst/>
              </a:prstGeom>
              <a:blipFill>
                <a:blip r:embed="rId8"/>
                <a:stretch>
                  <a:fillRect b="-6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6558215" y="3732174"/>
                <a:ext cx="492058"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cs typeface="Calibri" pitchFamily="34" charset="0"/>
                        </a:rPr>
                        <m:t>𝛿</m:t>
                      </m:r>
                      <m:r>
                        <a:rPr lang="en-GB" i="1">
                          <a:latin typeface="Cambria Math" panose="02040503050406030204" pitchFamily="18" charset="0"/>
                          <a:cs typeface="Calibri" pitchFamily="34" charset="0"/>
                        </a:rPr>
                        <m:t>𝑝</m:t>
                      </m:r>
                    </m:oMath>
                  </m:oMathPara>
                </a14:m>
                <a:endParaRPr lang="en-GB" dirty="0"/>
              </a:p>
            </p:txBody>
          </p:sp>
        </mc:Choice>
        <mc:Fallback xmlns="">
          <p:sp>
            <p:nvSpPr>
              <p:cNvPr id="5" name="Rectangle 4"/>
              <p:cNvSpPr>
                <a:spLocks noRot="1" noChangeAspect="1" noMove="1" noResize="1" noEditPoints="1" noAdjustHandles="1" noChangeArrowheads="1" noChangeShapeType="1" noTextEdit="1"/>
              </p:cNvSpPr>
              <p:nvPr/>
            </p:nvSpPr>
            <p:spPr>
              <a:xfrm>
                <a:off x="6558215" y="3732174"/>
                <a:ext cx="492058" cy="369332"/>
              </a:xfrm>
              <a:prstGeom prst="rect">
                <a:avLst/>
              </a:prstGeom>
              <a:blipFill>
                <a:blip r:embed="rId9"/>
                <a:stretch>
                  <a:fillRect b="-13115"/>
                </a:stretch>
              </a:blipFill>
            </p:spPr>
            <p:txBody>
              <a:bodyPr/>
              <a:lstStyle/>
              <a:p>
                <a:r>
                  <a:rPr lang="en-GB">
                    <a:noFill/>
                  </a:rPr>
                  <a:t> </a:t>
                </a:r>
              </a:p>
            </p:txBody>
          </p:sp>
        </mc:Fallback>
      </mc:AlternateContent>
    </p:spTree>
    <p:extLst>
      <p:ext uri="{BB962C8B-B14F-4D97-AF65-F5344CB8AC3E}">
        <p14:creationId xmlns:p14="http://schemas.microsoft.com/office/powerpoint/2010/main" val="38724110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3513083" y="2942236"/>
            <a:ext cx="5334000" cy="3689788"/>
            <a:chOff x="3513083" y="2942236"/>
            <a:chExt cx="5334000" cy="3689788"/>
          </a:xfrm>
        </p:grpSpPr>
        <p:pic>
          <p:nvPicPr>
            <p:cNvPr id="11" name="Picture 10"/>
            <p:cNvPicPr>
              <a:picLocks noChangeAspect="1"/>
            </p:cNvPicPr>
            <p:nvPr/>
          </p:nvPicPr>
          <p:blipFill rotWithShape="1">
            <a:blip r:embed="rId2"/>
            <a:srcRect b="7766"/>
            <a:stretch/>
          </p:blipFill>
          <p:spPr>
            <a:xfrm>
              <a:off x="3513083" y="2942236"/>
              <a:ext cx="5334000" cy="3689788"/>
            </a:xfrm>
            <a:prstGeom prst="rect">
              <a:avLst/>
            </a:prstGeom>
          </p:spPr>
        </p:pic>
        <mc:AlternateContent xmlns:mc="http://schemas.openxmlformats.org/markup-compatibility/2006" xmlns:a14="http://schemas.microsoft.com/office/drawing/2010/main">
          <mc:Choice Requires="a14">
            <p:sp>
              <p:nvSpPr>
                <p:cNvPr id="14" name="TextBox 13"/>
                <p:cNvSpPr txBox="1"/>
                <p:nvPr/>
              </p:nvSpPr>
              <p:spPr>
                <a:xfrm>
                  <a:off x="4807278" y="3195146"/>
                  <a:ext cx="399393"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0" i="1" dirty="0" smtClean="0">
                            <a:latin typeface="Cambria Math" panose="02040503050406030204" pitchFamily="18" charset="0"/>
                          </a:rPr>
                          <m:t>𝑦</m:t>
                        </m:r>
                      </m:oMath>
                    </m:oMathPara>
                  </a14:m>
                  <a:endParaRPr lang="en-GB" dirty="0"/>
                </a:p>
              </p:txBody>
            </p:sp>
          </mc:Choice>
          <mc:Fallback xmlns="">
            <p:sp>
              <p:nvSpPr>
                <p:cNvPr id="14" name="TextBox 13"/>
                <p:cNvSpPr txBox="1">
                  <a:spLocks noRot="1" noChangeAspect="1" noMove="1" noResize="1" noEditPoints="1" noAdjustHandles="1" noChangeArrowheads="1" noChangeShapeType="1" noTextEdit="1"/>
                </p:cNvSpPr>
                <p:nvPr/>
              </p:nvSpPr>
              <p:spPr>
                <a:xfrm>
                  <a:off x="4807278" y="3195146"/>
                  <a:ext cx="399393" cy="369332"/>
                </a:xfrm>
                <a:prstGeom prst="rect">
                  <a:avLst/>
                </a:prstGeom>
                <a:blipFill>
                  <a:blip r:embed="rId3"/>
                  <a:stretch>
                    <a:fillRect b="-655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8091761" y="5239408"/>
                  <a:ext cx="399393"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0" i="1" dirty="0" smtClean="0">
                            <a:latin typeface="Cambria Math" panose="02040503050406030204" pitchFamily="18" charset="0"/>
                          </a:rPr>
                          <m:t>𝑠</m:t>
                        </m:r>
                      </m:oMath>
                    </m:oMathPara>
                  </a14:m>
                  <a:endParaRPr lang="en-GB" dirty="0"/>
                </a:p>
              </p:txBody>
            </p:sp>
          </mc:Choice>
          <mc:Fallback xmlns="">
            <p:sp>
              <p:nvSpPr>
                <p:cNvPr id="15" name="TextBox 14"/>
                <p:cNvSpPr txBox="1">
                  <a:spLocks noRot="1" noChangeAspect="1" noMove="1" noResize="1" noEditPoints="1" noAdjustHandles="1" noChangeArrowheads="1" noChangeShapeType="1" noTextEdit="1"/>
                </p:cNvSpPr>
                <p:nvPr/>
              </p:nvSpPr>
              <p:spPr>
                <a:xfrm>
                  <a:off x="8091761" y="5239408"/>
                  <a:ext cx="399393" cy="369332"/>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6636080" y="3195146"/>
                  <a:ext cx="55670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𝑝</m:t>
                            </m:r>
                          </m:e>
                          <m:sub>
                            <m:r>
                              <a:rPr lang="en-GB" i="1">
                                <a:latin typeface="Cambria Math" panose="02040503050406030204" pitchFamily="18" charset="0"/>
                                <a:ea typeface="Cambria Math" panose="02040503050406030204" pitchFamily="18" charset="0"/>
                              </a:rPr>
                              <m:t>⊥</m:t>
                            </m:r>
                          </m:sub>
                        </m:sSub>
                      </m:oMath>
                    </m:oMathPara>
                  </a14:m>
                  <a:endParaRPr lang="en-GB" dirty="0"/>
                </a:p>
              </p:txBody>
            </p:sp>
          </mc:Choice>
          <mc:Fallback xmlns="">
            <p:sp>
              <p:nvSpPr>
                <p:cNvPr id="16" name="TextBox 15"/>
                <p:cNvSpPr txBox="1">
                  <a:spLocks noRot="1" noChangeAspect="1" noMove="1" noResize="1" noEditPoints="1" noAdjustHandles="1" noChangeArrowheads="1" noChangeShapeType="1" noTextEdit="1"/>
                </p:cNvSpPr>
                <p:nvPr/>
              </p:nvSpPr>
              <p:spPr>
                <a:xfrm>
                  <a:off x="6636080" y="3195146"/>
                  <a:ext cx="556704" cy="369332"/>
                </a:xfrm>
                <a:prstGeom prst="rect">
                  <a:avLst/>
                </a:prstGeom>
                <a:blipFill>
                  <a:blip r:embed="rId5"/>
                  <a:stretch>
                    <a:fillRect b="-655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7451834" y="3904401"/>
                  <a:ext cx="1039320" cy="67120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𝑝</m:t>
                            </m:r>
                          </m:e>
                          <m:sub>
                            <m:r>
                              <a:rPr lang="en-GB" b="0" i="1" smtClean="0">
                                <a:latin typeface="Cambria Math" panose="02040503050406030204" pitchFamily="18" charset="0"/>
                              </a:rPr>
                              <m:t>||</m:t>
                            </m:r>
                          </m:sub>
                        </m:sSub>
                        <m:r>
                          <a:rPr lang="en-GB" b="0" i="1" smtClean="0">
                            <a:latin typeface="Cambria Math" panose="02040503050406030204" pitchFamily="18" charset="0"/>
                          </a:rPr>
                          <m:t>+</m:t>
                        </m:r>
                        <m:r>
                          <a:rPr lang="en-GB" i="1">
                            <a:latin typeface="Cambria Math" panose="02040503050406030204" pitchFamily="18" charset="0"/>
                            <a:cs typeface="Calibri" pitchFamily="34" charset="0"/>
                          </a:rPr>
                          <m:t>𝛿</m:t>
                        </m:r>
                        <m:r>
                          <a:rPr lang="en-GB" i="1">
                            <a:latin typeface="Cambria Math" panose="02040503050406030204" pitchFamily="18" charset="0"/>
                            <a:cs typeface="Calibri" pitchFamily="34" charset="0"/>
                          </a:rPr>
                          <m:t>𝑝</m:t>
                        </m:r>
                      </m:oMath>
                    </m:oMathPara>
                  </a14:m>
                  <a:endParaRPr lang="en-GB" dirty="0"/>
                </a:p>
                <a:p>
                  <a:endParaRPr lang="en-GB" dirty="0"/>
                </a:p>
              </p:txBody>
            </p:sp>
          </mc:Choice>
          <mc:Fallback xmlns="">
            <p:sp>
              <p:nvSpPr>
                <p:cNvPr id="17" name="TextBox 16"/>
                <p:cNvSpPr txBox="1">
                  <a:spLocks noRot="1" noChangeAspect="1" noMove="1" noResize="1" noEditPoints="1" noAdjustHandles="1" noChangeArrowheads="1" noChangeShapeType="1" noTextEdit="1"/>
                </p:cNvSpPr>
                <p:nvPr/>
              </p:nvSpPr>
              <p:spPr>
                <a:xfrm>
                  <a:off x="7451834" y="3904401"/>
                  <a:ext cx="1039320" cy="671209"/>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8013105" y="3010480"/>
                  <a:ext cx="55670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𝑝</m:t>
                        </m:r>
                      </m:oMath>
                    </m:oMathPara>
                  </a14:m>
                  <a:endParaRPr lang="en-GB" dirty="0"/>
                </a:p>
              </p:txBody>
            </p:sp>
          </mc:Choice>
          <mc:Fallback xmlns="">
            <p:sp>
              <p:nvSpPr>
                <p:cNvPr id="18" name="TextBox 17"/>
                <p:cNvSpPr txBox="1">
                  <a:spLocks noRot="1" noChangeAspect="1" noMove="1" noResize="1" noEditPoints="1" noAdjustHandles="1" noChangeArrowheads="1" noChangeShapeType="1" noTextEdit="1"/>
                </p:cNvSpPr>
                <p:nvPr/>
              </p:nvSpPr>
              <p:spPr>
                <a:xfrm>
                  <a:off x="8013105" y="3010480"/>
                  <a:ext cx="556704" cy="369332"/>
                </a:xfrm>
                <a:prstGeom prst="rect">
                  <a:avLst/>
                </a:prstGeom>
                <a:blipFill>
                  <a:blip r:embed="rId7"/>
                  <a:stretch>
                    <a:fillRect b="-6667"/>
                  </a:stretch>
                </a:blipFill>
              </p:spPr>
              <p:txBody>
                <a:bodyPr/>
                <a:lstStyle/>
                <a:p>
                  <a:r>
                    <a:rPr lang="en-GB">
                      <a:noFill/>
                    </a:rPr>
                    <a:t> </a:t>
                  </a:r>
                </a:p>
              </p:txBody>
            </p:sp>
          </mc:Fallback>
        </mc:AlternateContent>
      </p:grpSp>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642350" cy="4895186"/>
              </a:xfrm>
              <a:prstGeom prst="rect">
                <a:avLst/>
              </a:prstGeom>
              <a:noFill/>
              <a:ln w="9525">
                <a:noFill/>
                <a:miter lim="800000"/>
                <a:headEnd/>
                <a:tailEnd/>
              </a:ln>
              <a:effectLst/>
            </p:spPr>
            <p:txBody>
              <a:bodyPr>
                <a:spAutoFit/>
              </a:bodyPr>
              <a:lstStyle/>
              <a:p>
                <a:pPr algn="ctr"/>
                <a:r>
                  <a:rPr lang="en-GB" u="sng" dirty="0">
                    <a:latin typeface="Calibri" pitchFamily="34" charset="0"/>
                    <a:cs typeface="Calibri" pitchFamily="34" charset="0"/>
                  </a:rPr>
                  <a:t>Radiation Damping in the Vertical Plane</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In the RF cavity, the accelerating is purely in the longitudinal direction. As such, only the longitudinal component of the particle’s momentum changes, giving rise to a change in the angle of the trajectory. This is the source of the damping in the vertical plane.</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The slope of the trajectory is </a:t>
                </a:r>
                <a14:m>
                  <m:oMath xmlns:m="http://schemas.openxmlformats.org/officeDocument/2006/math">
                    <m:r>
                      <a:rPr lang="en-GB" b="0" i="1" smtClean="0">
                        <a:latin typeface="Cambria Math" panose="02040503050406030204" pitchFamily="18" charset="0"/>
                        <a:cs typeface="Calibri" pitchFamily="34" charset="0"/>
                      </a:rPr>
                      <m:t>𝑦</m:t>
                    </m:r>
                    <m:r>
                      <a:rPr lang="en-GB" b="0" i="1" smtClean="0">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𝑝</m:t>
                        </m:r>
                      </m:e>
                      <m:sub>
                        <m:r>
                          <a:rPr lang="en-GB" i="1">
                            <a:latin typeface="Cambria Math" panose="02040503050406030204" pitchFamily="18" charset="0"/>
                            <a:ea typeface="Cambria Math" panose="02040503050406030204" pitchFamily="18" charset="0"/>
                            <a:cs typeface="Calibri" pitchFamily="34" charset="0"/>
                          </a:rPr>
                          <m:t>⊥</m:t>
                        </m:r>
                      </m:sub>
                    </m:sSub>
                    <m:r>
                      <a:rPr lang="en-GB" b="0" i="1" smtClean="0">
                        <a:latin typeface="Cambria Math" panose="02040503050406030204" pitchFamily="18" charset="0"/>
                        <a:ea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𝑝</m:t>
                        </m:r>
                      </m:e>
                      <m:sub>
                        <m:r>
                          <a:rPr lang="en-GB" i="1">
                            <a:latin typeface="Cambria Math" panose="02040503050406030204" pitchFamily="18" charset="0"/>
                            <a:ea typeface="Cambria Math" panose="02040503050406030204" pitchFamily="18" charset="0"/>
                            <a:cs typeface="Calibri" pitchFamily="34" charset="0"/>
                          </a:rPr>
                          <m:t>∥</m:t>
                        </m:r>
                      </m:sub>
                    </m:sSub>
                  </m:oMath>
                </a14:m>
                <a:r>
                  <a:rPr lang="en-GB" dirty="0">
                    <a:latin typeface="Calibri" pitchFamily="34" charset="0"/>
                    <a:cs typeface="Calibri" pitchFamily="34" charset="0"/>
                  </a:rPr>
                  <a:t>, so after passing the cavity we have</a:t>
                </a:r>
              </a:p>
              <a:p>
                <a:pPr algn="just"/>
                <a:endParaRPr lang="en-GB" dirty="0">
                  <a:latin typeface="Calibri" pitchFamily="34" charset="0"/>
                  <a:cs typeface="Calibri" pitchFamily="34" charset="0"/>
                </a:endParaRPr>
              </a:p>
              <a:p>
                <a:pPr marL="452438" indent="-452438" algn="just"/>
                <a14:m>
                  <m:oMathPara xmlns:m="http://schemas.openxmlformats.org/officeDocument/2006/math">
                    <m:oMathParaPr>
                      <m:jc m:val="left"/>
                    </m:oMathParaPr>
                    <m:oMath xmlns:m="http://schemas.openxmlformats.org/officeDocument/2006/math">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𝑦</m:t>
                          </m:r>
                        </m:e>
                        <m:sup>
                          <m:r>
                            <a:rPr lang="en-GB" b="0" i="1" smtClean="0">
                              <a:latin typeface="Cambria Math" panose="02040503050406030204" pitchFamily="18" charset="0"/>
                              <a:cs typeface="Calibri" pitchFamily="34" charset="0"/>
                            </a:rPr>
                            <m:t>′</m:t>
                          </m:r>
                        </m:sup>
                      </m:sSup>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𝛿</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𝑦</m:t>
                          </m:r>
                        </m:e>
                        <m:sup>
                          <m:r>
                            <a:rPr lang="en-GB" b="0" i="1" smtClean="0">
                              <a:latin typeface="Cambria Math" panose="02040503050406030204" pitchFamily="18" charset="0"/>
                              <a:cs typeface="Calibri" pitchFamily="34" charset="0"/>
                            </a:rPr>
                            <m:t>′</m:t>
                          </m:r>
                        </m:sup>
                      </m:sSup>
                      <m:r>
                        <a:rPr lang="en-GB" b="0" i="1" smtClean="0">
                          <a:latin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𝑝</m:t>
                              </m:r>
                            </m:e>
                            <m:sub>
                              <m:r>
                                <a:rPr lang="en-GB" i="1">
                                  <a:latin typeface="Cambria Math" panose="02040503050406030204" pitchFamily="18" charset="0"/>
                                  <a:ea typeface="Cambria Math" panose="02040503050406030204" pitchFamily="18" charset="0"/>
                                  <a:cs typeface="Calibri" pitchFamily="34" charset="0"/>
                                </a:rPr>
                                <m:t>⊥</m:t>
                              </m:r>
                            </m:sub>
                          </m:sSub>
                        </m:num>
                        <m:den>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𝑝</m:t>
                              </m:r>
                            </m:e>
                            <m:sub>
                              <m:r>
                                <a:rPr lang="en-GB" i="1">
                                  <a:latin typeface="Cambria Math" panose="02040503050406030204" pitchFamily="18" charset="0"/>
                                  <a:ea typeface="Cambria Math" panose="02040503050406030204" pitchFamily="18" charset="0"/>
                                  <a:cs typeface="Calibri" pitchFamily="34" charset="0"/>
                                </a:rPr>
                                <m:t>∥</m:t>
                              </m:r>
                            </m:sub>
                          </m:sSub>
                          <m:r>
                            <a:rPr lang="en-GB" b="0" i="1" smtClean="0">
                              <a:latin typeface="Cambria Math" panose="02040503050406030204" pitchFamily="18" charset="0"/>
                              <a:ea typeface="Cambria Math" panose="02040503050406030204" pitchFamily="18" charset="0"/>
                              <a:cs typeface="Calibri" pitchFamily="34" charset="0"/>
                            </a:rPr>
                            <m:t>+</m:t>
                          </m:r>
                          <m:r>
                            <a:rPr lang="en-GB" b="0" i="1" smtClean="0">
                              <a:latin typeface="Cambria Math" panose="02040503050406030204" pitchFamily="18" charset="0"/>
                              <a:ea typeface="Cambria Math" panose="02040503050406030204" pitchFamily="18" charset="0"/>
                              <a:cs typeface="Calibri" pitchFamily="34" charset="0"/>
                            </a:rPr>
                            <m:t>𝛿</m:t>
                          </m:r>
                          <m:r>
                            <a:rPr lang="en-GB" b="0" i="1" smtClean="0">
                              <a:latin typeface="Cambria Math" panose="02040503050406030204" pitchFamily="18" charset="0"/>
                              <a:ea typeface="Cambria Math" panose="02040503050406030204" pitchFamily="18" charset="0"/>
                              <a:cs typeface="Calibri" pitchFamily="34" charset="0"/>
                            </a:rPr>
                            <m:t>𝑝</m:t>
                          </m:r>
                        </m:den>
                      </m:f>
                      <m:r>
                        <a:rPr lang="en-GB" i="1" smtClean="0">
                          <a:latin typeface="Cambria Math" panose="02040503050406030204" pitchFamily="18" charset="0"/>
                          <a:ea typeface="Cambria Math" panose="02040503050406030204" pitchFamily="18" charset="0"/>
                          <a:cs typeface="Calibri" pitchFamily="34" charset="0"/>
                        </a:rPr>
                        <m:t>≈</m:t>
                      </m:r>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𝑦</m:t>
                          </m:r>
                        </m:e>
                        <m:sup>
                          <m:r>
                            <a:rPr lang="en-GB" b="0" i="1" smtClean="0">
                              <a:latin typeface="Cambria Math" panose="02040503050406030204" pitchFamily="18" charset="0"/>
                              <a:ea typeface="Cambria Math" panose="02040503050406030204" pitchFamily="18" charset="0"/>
                              <a:cs typeface="Calibri" pitchFamily="34" charset="0"/>
                            </a:rPr>
                            <m:t>′</m:t>
                          </m:r>
                        </m:sup>
                      </m:sSup>
                      <m:d>
                        <m:dPr>
                          <m:ctrlPr>
                            <a:rPr lang="en-GB" b="0" i="1" smtClean="0">
                              <a:latin typeface="Cambria Math" panose="02040503050406030204" pitchFamily="18" charset="0"/>
                              <a:ea typeface="Cambria Math" panose="02040503050406030204" pitchFamily="18" charset="0"/>
                              <a:cs typeface="Calibri" pitchFamily="34" charset="0"/>
                            </a:rPr>
                          </m:ctrlPr>
                        </m:dPr>
                        <m:e>
                          <m:r>
                            <a:rPr lang="en-GB" b="0" i="1" smtClean="0">
                              <a:latin typeface="Cambria Math" panose="02040503050406030204" pitchFamily="18" charset="0"/>
                              <a:ea typeface="Cambria Math" panose="02040503050406030204" pitchFamily="18" charset="0"/>
                              <a:cs typeface="Calibri" pitchFamily="34" charset="0"/>
                            </a:rPr>
                            <m:t>1−</m:t>
                          </m:r>
                          <m:f>
                            <m:fPr>
                              <m:ctrlPr>
                                <a:rPr lang="en-GB" b="0" i="1" smtClean="0">
                                  <a:latin typeface="Cambria Math" panose="02040503050406030204" pitchFamily="18" charset="0"/>
                                  <a:ea typeface="Cambria Math" panose="02040503050406030204" pitchFamily="18" charset="0"/>
                                  <a:cs typeface="Calibri" pitchFamily="34" charset="0"/>
                                </a:rPr>
                              </m:ctrlPr>
                            </m:fPr>
                            <m:num>
                              <m:r>
                                <a:rPr lang="en-GB" b="0" i="1" smtClean="0">
                                  <a:latin typeface="Cambria Math" panose="02040503050406030204" pitchFamily="18" charset="0"/>
                                  <a:ea typeface="Cambria Math" panose="02040503050406030204" pitchFamily="18" charset="0"/>
                                  <a:cs typeface="Calibri" pitchFamily="34" charset="0"/>
                                </a:rPr>
                                <m:t>𝛿</m:t>
                              </m:r>
                              <m:r>
                                <a:rPr lang="en-GB" b="0" i="1" smtClean="0">
                                  <a:latin typeface="Cambria Math" panose="02040503050406030204" pitchFamily="18" charset="0"/>
                                  <a:ea typeface="Cambria Math" panose="02040503050406030204" pitchFamily="18" charset="0"/>
                                  <a:cs typeface="Calibri" pitchFamily="34" charset="0"/>
                                </a:rPr>
                                <m:t>𝑝</m:t>
                              </m:r>
                            </m:num>
                            <m:den>
                              <m:r>
                                <a:rPr lang="en-GB" b="0" i="1" smtClean="0">
                                  <a:latin typeface="Cambria Math" panose="02040503050406030204" pitchFamily="18" charset="0"/>
                                  <a:ea typeface="Cambria Math" panose="02040503050406030204" pitchFamily="18" charset="0"/>
                                  <a:cs typeface="Calibri" pitchFamily="34" charset="0"/>
                                </a:rPr>
                                <m:t>𝑝</m:t>
                              </m:r>
                            </m:den>
                          </m:f>
                        </m:e>
                      </m:d>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and so</a:t>
                </a:r>
              </a:p>
              <a:p>
                <a:pPr algn="just"/>
                <a:endParaRPr lang="en-GB" dirty="0">
                  <a:latin typeface="Calibri" pitchFamily="34" charset="0"/>
                  <a:cs typeface="Calibri" pitchFamily="34" charset="0"/>
                </a:endParaRPr>
              </a:p>
              <a:p>
                <a:pPr marL="452438" indent="-452438" algn="just"/>
                <a14:m>
                  <m:oMathPara xmlns:m="http://schemas.openxmlformats.org/officeDocument/2006/math">
                    <m:oMathParaPr>
                      <m:jc m:val="left"/>
                    </m:oMathParaPr>
                    <m:oMath xmlns:m="http://schemas.openxmlformats.org/officeDocument/2006/math">
                      <m:r>
                        <a:rPr lang="en-GB" i="1">
                          <a:latin typeface="Cambria Math" panose="02040503050406030204" pitchFamily="18" charset="0"/>
                          <a:cs typeface="Calibri" pitchFamily="34" charset="0"/>
                        </a:rPr>
                        <m:t>𝛿</m:t>
                      </m:r>
                      <m:sSup>
                        <m:sSupPr>
                          <m:ctrlPr>
                            <a:rPr lang="en-GB" i="1">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𝑦</m:t>
                          </m:r>
                        </m:e>
                        <m:sup>
                          <m:r>
                            <a:rPr lang="en-GB" i="1">
                              <a:latin typeface="Cambria Math" panose="02040503050406030204" pitchFamily="18" charset="0"/>
                              <a:cs typeface="Calibri" pitchFamily="34" charset="0"/>
                            </a:rPr>
                            <m:t>′</m:t>
                          </m:r>
                        </m:sup>
                      </m:sSup>
                      <m:r>
                        <a:rPr lang="en-GB" i="1">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m:t>
                      </m:r>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𝑦</m:t>
                          </m:r>
                        </m:e>
                        <m:sup>
                          <m:r>
                            <a:rPr lang="en-GB" i="1">
                              <a:latin typeface="Cambria Math" panose="02040503050406030204" pitchFamily="18" charset="0"/>
                              <a:ea typeface="Cambria Math" panose="02040503050406030204" pitchFamily="18" charset="0"/>
                              <a:cs typeface="Calibri" pitchFamily="34" charset="0"/>
                            </a:rPr>
                            <m:t>′</m:t>
                          </m:r>
                        </m:sup>
                      </m:sSup>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𝛿</m:t>
                          </m:r>
                          <m:r>
                            <a:rPr lang="en-GB" b="0" i="1" smtClean="0">
                              <a:latin typeface="Cambria Math" panose="02040503050406030204" pitchFamily="18" charset="0"/>
                              <a:ea typeface="Cambria Math" panose="02040503050406030204" pitchFamily="18" charset="0"/>
                              <a:cs typeface="Calibri" pitchFamily="34" charset="0"/>
                            </a:rPr>
                            <m:t>𝜖</m:t>
                          </m:r>
                        </m:num>
                        <m:den>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𝐸</m:t>
                              </m:r>
                            </m:e>
                            <m:sub>
                              <m:r>
                                <a:rPr lang="en-GB" b="0" i="1" smtClean="0">
                                  <a:latin typeface="Cambria Math" panose="02040503050406030204" pitchFamily="18" charset="0"/>
                                  <a:ea typeface="Cambria Math" panose="02040503050406030204" pitchFamily="18" charset="0"/>
                                  <a:cs typeface="Calibri" pitchFamily="34" charset="0"/>
                                </a:rPr>
                                <m:t>0</m:t>
                              </m:r>
                            </m:sub>
                          </m:sSub>
                        </m:den>
                      </m:f>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where </a:t>
                </a:r>
                <a14:m>
                  <m:oMath xmlns:m="http://schemas.openxmlformats.org/officeDocument/2006/math">
                    <m:r>
                      <a:rPr lang="en-GB" b="0" i="1" smtClean="0">
                        <a:latin typeface="Cambria Math" panose="02040503050406030204" pitchFamily="18" charset="0"/>
                        <a:cs typeface="Calibri" pitchFamily="34" charset="0"/>
                      </a:rPr>
                      <m:t>𝛿𝜖</m:t>
                    </m:r>
                  </m:oMath>
                </a14:m>
                <a:r>
                  <a:rPr lang="en-GB" dirty="0">
                    <a:latin typeface="Calibri" pitchFamily="34" charset="0"/>
                    <a:cs typeface="Calibri" pitchFamily="34" charset="0"/>
                  </a:rPr>
                  <a:t> is the energy gained in the cavity.</a:t>
                </a: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642350" cy="4895186"/>
              </a:xfrm>
              <a:prstGeom prst="rect">
                <a:avLst/>
              </a:prstGeom>
              <a:blipFill>
                <a:blip r:embed="rId8"/>
                <a:stretch>
                  <a:fillRect l="-635" t="-747" r="-635" b="-996"/>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4427645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642350" cy="6425542"/>
              </a:xfrm>
              <a:prstGeom prst="rect">
                <a:avLst/>
              </a:prstGeom>
              <a:noFill/>
              <a:ln w="9525">
                <a:noFill/>
                <a:miter lim="800000"/>
                <a:headEnd/>
                <a:tailEnd/>
              </a:ln>
              <a:effectLst/>
            </p:spPr>
            <p:txBody>
              <a:bodyPr>
                <a:spAutoFit/>
              </a:bodyPr>
              <a:lstStyle/>
              <a:p>
                <a:pPr algn="ctr"/>
                <a:r>
                  <a:rPr lang="en-GB" u="sng" dirty="0">
                    <a:latin typeface="Calibri" pitchFamily="34" charset="0"/>
                    <a:cs typeface="Calibri" pitchFamily="34" charset="0"/>
                  </a:rPr>
                  <a:t>Radiation Damping in the Vertical Plane</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After the particle has gained energy in the RF cavity, the Courant Snyder Invariant becomes</a:t>
                </a:r>
              </a:p>
              <a:p>
                <a:pPr algn="just"/>
                <a:endParaRPr lang="en-GB" sz="1200"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p>
                        <m:sSupPr>
                          <m:ctrlPr>
                            <a:rPr lang="en-GB" b="0" i="1" smtClean="0">
                              <a:latin typeface="Cambria Math" panose="02040503050406030204" pitchFamily="18" charset="0"/>
                              <a:cs typeface="Calibri" pitchFamily="34" charset="0"/>
                            </a:rPr>
                          </m:ctrlPr>
                        </m:sSupPr>
                        <m:e>
                          <m:d>
                            <m:dPr>
                              <m:ctrlPr>
                                <a:rPr lang="en-GB" b="0"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𝐴</m:t>
                              </m:r>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𝛿</m:t>
                              </m:r>
                              <m:r>
                                <a:rPr lang="en-GB" b="0" i="1" smtClean="0">
                                  <a:latin typeface="Cambria Math" panose="02040503050406030204" pitchFamily="18" charset="0"/>
                                  <a:cs typeface="Calibri" pitchFamily="34" charset="0"/>
                                </a:rPr>
                                <m:t>𝐴</m:t>
                              </m:r>
                            </m:e>
                          </m:d>
                        </m:e>
                        <m:sup>
                          <m:r>
                            <a:rPr lang="en-GB" b="0" i="1" smtClean="0">
                              <a:latin typeface="Cambria Math" panose="02040503050406030204" pitchFamily="18" charset="0"/>
                              <a:cs typeface="Calibri" pitchFamily="34" charset="0"/>
                            </a:rPr>
                            <m:t>2</m:t>
                          </m:r>
                        </m:sup>
                      </m:sSup>
                      <m:r>
                        <a:rPr lang="en-GB" b="0" i="1" smtClean="0">
                          <a:latin typeface="Cambria Math" panose="02040503050406030204" pitchFamily="18" charset="0"/>
                          <a:cs typeface="Calibri" pitchFamily="34" charset="0"/>
                        </a:rPr>
                        <m:t>=</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𝑦</m:t>
                          </m:r>
                        </m:e>
                        <m:sup>
                          <m:r>
                            <a:rPr lang="en-GB" b="0" i="1" smtClean="0">
                              <a:latin typeface="Cambria Math" panose="02040503050406030204" pitchFamily="18" charset="0"/>
                              <a:cs typeface="Calibri" pitchFamily="34" charset="0"/>
                            </a:rPr>
                            <m:t>2</m:t>
                          </m:r>
                        </m:sup>
                      </m:sSup>
                      <m:r>
                        <a:rPr lang="en-GB" b="0" i="1" smtClean="0">
                          <a:latin typeface="Cambria Math" panose="02040503050406030204" pitchFamily="18" charset="0"/>
                          <a:cs typeface="Calibri" pitchFamily="34" charset="0"/>
                        </a:rPr>
                        <m:t>+</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𝛽</m:t>
                          </m:r>
                        </m:e>
                        <m:sup>
                          <m:r>
                            <a:rPr lang="en-GB" b="0" i="1" smtClean="0">
                              <a:latin typeface="Cambria Math" panose="02040503050406030204" pitchFamily="18" charset="0"/>
                              <a:cs typeface="Calibri" pitchFamily="34" charset="0"/>
                            </a:rPr>
                            <m:t>2</m:t>
                          </m:r>
                        </m:sup>
                      </m:sSup>
                      <m:sSup>
                        <m:sSupPr>
                          <m:ctrlPr>
                            <a:rPr lang="en-GB" b="0" i="1" smtClean="0">
                              <a:latin typeface="Cambria Math" panose="02040503050406030204" pitchFamily="18" charset="0"/>
                              <a:cs typeface="Calibri" pitchFamily="34" charset="0"/>
                            </a:rPr>
                          </m:ctrlPr>
                        </m:sSupPr>
                        <m:e>
                          <m:d>
                            <m:dPr>
                              <m:ctrlPr>
                                <a:rPr lang="en-GB" b="0" i="1" smtClean="0">
                                  <a:latin typeface="Cambria Math" panose="02040503050406030204" pitchFamily="18" charset="0"/>
                                  <a:cs typeface="Calibri" pitchFamily="34" charset="0"/>
                                </a:rPr>
                              </m:ctrlPr>
                            </m:dPr>
                            <m:e>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𝑦</m:t>
                                  </m:r>
                                </m:e>
                                <m:sup>
                                  <m:r>
                                    <a:rPr lang="en-GB" b="0" i="1" smtClean="0">
                                      <a:latin typeface="Cambria Math" panose="02040503050406030204" pitchFamily="18" charset="0"/>
                                      <a:cs typeface="Calibri" pitchFamily="34" charset="0"/>
                                    </a:rPr>
                                    <m:t>′</m:t>
                                  </m:r>
                                </m:sup>
                              </m:sSup>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𝛿</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𝑦</m:t>
                                  </m:r>
                                </m:e>
                                <m:sup>
                                  <m:r>
                                    <a:rPr lang="en-GB" b="0" i="1" smtClean="0">
                                      <a:latin typeface="Cambria Math" panose="02040503050406030204" pitchFamily="18" charset="0"/>
                                      <a:cs typeface="Calibri" pitchFamily="34" charset="0"/>
                                    </a:rPr>
                                    <m:t>′</m:t>
                                  </m:r>
                                </m:sup>
                              </m:sSup>
                            </m:e>
                          </m:d>
                        </m:e>
                        <m:sup>
                          <m:r>
                            <a:rPr lang="en-GB" b="0" i="1" smtClean="0">
                              <a:latin typeface="Cambria Math" panose="02040503050406030204" pitchFamily="18" charset="0"/>
                              <a:cs typeface="Calibri" pitchFamily="34" charset="0"/>
                            </a:rPr>
                            <m:t>2</m:t>
                          </m:r>
                        </m:sup>
                      </m:sSup>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which after expanding and keeping only first-order terms in </a:t>
                </a:r>
                <a14:m>
                  <m:oMath xmlns:m="http://schemas.openxmlformats.org/officeDocument/2006/math">
                    <m:r>
                      <a:rPr lang="en-GB" i="1">
                        <a:latin typeface="Cambria Math" panose="02040503050406030204" pitchFamily="18" charset="0"/>
                        <a:cs typeface="Calibri" pitchFamily="34" charset="0"/>
                      </a:rPr>
                      <m:t>𝛿</m:t>
                    </m:r>
                    <m:sSup>
                      <m:sSupPr>
                        <m:ctrlPr>
                          <a:rPr lang="en-GB" i="1">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𝑦</m:t>
                        </m:r>
                      </m:e>
                      <m:sup>
                        <m:r>
                          <a:rPr lang="en-GB" i="1">
                            <a:latin typeface="Cambria Math" panose="02040503050406030204" pitchFamily="18" charset="0"/>
                            <a:cs typeface="Calibri" pitchFamily="34" charset="0"/>
                          </a:rPr>
                          <m:t>′</m:t>
                        </m:r>
                      </m:sup>
                    </m:sSup>
                  </m:oMath>
                </a14:m>
                <a:r>
                  <a:rPr lang="en-GB" dirty="0">
                    <a:latin typeface="Calibri" pitchFamily="34" charset="0"/>
                    <a:cs typeface="Calibri" pitchFamily="34" charset="0"/>
                  </a:rPr>
                  <a:t>and </a:t>
                </a:r>
                <a14:m>
                  <m:oMath xmlns:m="http://schemas.openxmlformats.org/officeDocument/2006/math">
                    <m:r>
                      <a:rPr lang="en-GB" i="1">
                        <a:latin typeface="Cambria Math" panose="02040503050406030204" pitchFamily="18" charset="0"/>
                        <a:cs typeface="Calibri" pitchFamily="34" charset="0"/>
                      </a:rPr>
                      <m:t>𝛿</m:t>
                    </m:r>
                    <m:r>
                      <a:rPr lang="en-GB" b="0" i="1" smtClean="0">
                        <a:latin typeface="Cambria Math" panose="02040503050406030204" pitchFamily="18" charset="0"/>
                        <a:cs typeface="Calibri" pitchFamily="34" charset="0"/>
                      </a:rPr>
                      <m:t>𝐴</m:t>
                    </m:r>
                  </m:oMath>
                </a14:m>
                <a:r>
                  <a:rPr lang="en-GB" dirty="0">
                    <a:latin typeface="Calibri" pitchFamily="34" charset="0"/>
                    <a:cs typeface="Calibri" pitchFamily="34" charset="0"/>
                  </a:rPr>
                  <a:t> leads to the result</a:t>
                </a:r>
              </a:p>
              <a:p>
                <a:pPr algn="just"/>
                <a:endParaRPr lang="en-GB" sz="1200"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cs typeface="Calibri" pitchFamily="34" charset="0"/>
                        </a:rPr>
                        <m:t>𝐴</m:t>
                      </m:r>
                      <m:r>
                        <a:rPr lang="en-GB" b="0" i="1" smtClean="0">
                          <a:latin typeface="Cambria Math" panose="02040503050406030204" pitchFamily="18" charset="0"/>
                          <a:cs typeface="Calibri" pitchFamily="34" charset="0"/>
                        </a:rPr>
                        <m:t>𝛿</m:t>
                      </m:r>
                      <m:r>
                        <a:rPr lang="en-GB" b="0" i="1" smtClean="0">
                          <a:latin typeface="Cambria Math" panose="02040503050406030204" pitchFamily="18" charset="0"/>
                          <a:cs typeface="Calibri" pitchFamily="34" charset="0"/>
                        </a:rPr>
                        <m:t>𝐴</m:t>
                      </m:r>
                      <m:r>
                        <a:rPr lang="en-GB" b="0" i="1" smtClean="0">
                          <a:latin typeface="Cambria Math" panose="02040503050406030204" pitchFamily="18" charset="0"/>
                          <a:cs typeface="Calibri" pitchFamily="34" charset="0"/>
                        </a:rPr>
                        <m:t>=</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𝛽</m:t>
                          </m:r>
                        </m:e>
                        <m:sup>
                          <m:r>
                            <a:rPr lang="en-GB" b="0" i="1" smtClean="0">
                              <a:latin typeface="Cambria Math" panose="02040503050406030204" pitchFamily="18" charset="0"/>
                              <a:cs typeface="Calibri" pitchFamily="34" charset="0"/>
                            </a:rPr>
                            <m:t>2</m:t>
                          </m:r>
                        </m:sup>
                      </m:sSup>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𝑦</m:t>
                          </m:r>
                        </m:e>
                        <m:sup>
                          <m:r>
                            <a:rPr lang="en-GB" b="0" i="1" smtClean="0">
                              <a:latin typeface="Cambria Math" panose="02040503050406030204" pitchFamily="18" charset="0"/>
                              <a:cs typeface="Calibri" pitchFamily="34" charset="0"/>
                            </a:rPr>
                            <m:t>′</m:t>
                          </m:r>
                        </m:sup>
                      </m:sSup>
                      <m:r>
                        <a:rPr lang="en-GB" b="0" i="1" smtClean="0">
                          <a:latin typeface="Cambria Math" panose="02040503050406030204" pitchFamily="18" charset="0"/>
                          <a:cs typeface="Calibri" pitchFamily="34" charset="0"/>
                        </a:rPr>
                        <m:t>𝛿</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𝑦</m:t>
                          </m:r>
                        </m:e>
                        <m:sup>
                          <m:r>
                            <a:rPr lang="en-GB" b="0" i="1" smtClean="0">
                              <a:latin typeface="Cambria Math" panose="02040503050406030204" pitchFamily="18" charset="0"/>
                              <a:cs typeface="Calibri" pitchFamily="34" charset="0"/>
                            </a:rPr>
                            <m:t>′</m:t>
                          </m:r>
                        </m:sup>
                      </m:sSup>
                      <m:r>
                        <a:rPr lang="en-GB" b="0" i="1" smtClean="0">
                          <a:latin typeface="Cambria Math" panose="02040503050406030204" pitchFamily="18" charset="0"/>
                          <a:cs typeface="Calibri" pitchFamily="34" charset="0"/>
                        </a:rPr>
                        <m:t>=−</m:t>
                      </m:r>
                      <m:sSup>
                        <m:sSupPr>
                          <m:ctrlPr>
                            <a:rPr lang="en-GB" i="1">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𝛽</m:t>
                          </m:r>
                        </m:e>
                        <m:sup>
                          <m:r>
                            <a:rPr lang="en-GB" i="1">
                              <a:latin typeface="Cambria Math" panose="02040503050406030204" pitchFamily="18" charset="0"/>
                              <a:cs typeface="Calibri" pitchFamily="34" charset="0"/>
                            </a:rPr>
                            <m:t>2</m:t>
                          </m:r>
                        </m:sup>
                      </m:sSup>
                      <m:sSup>
                        <m:sSupPr>
                          <m:ctrlPr>
                            <a:rPr lang="en-GB" i="1">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𝑦</m:t>
                          </m:r>
                        </m:e>
                        <m:sup>
                          <m:r>
                            <a:rPr lang="en-GB" i="1">
                              <a:latin typeface="Cambria Math" panose="02040503050406030204" pitchFamily="18" charset="0"/>
                              <a:cs typeface="Calibri" pitchFamily="34" charset="0"/>
                            </a:rPr>
                            <m:t>′2</m:t>
                          </m:r>
                        </m:sup>
                      </m:sSup>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𝛿𝜖</m:t>
                          </m:r>
                        </m:num>
                        <m:den>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𝐸</m:t>
                              </m:r>
                            </m:e>
                            <m:sub>
                              <m:r>
                                <a:rPr lang="en-GB" b="0" i="1" smtClean="0">
                                  <a:latin typeface="Cambria Math" panose="02040503050406030204" pitchFamily="18" charset="0"/>
                                  <a:cs typeface="Calibri" pitchFamily="34" charset="0"/>
                                </a:rPr>
                                <m:t>0</m:t>
                              </m:r>
                            </m:sub>
                          </m:sSub>
                        </m:den>
                      </m:f>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Clearly, the change in the invariant depends upon the particular angle </a:t>
                </a:r>
                <a14:m>
                  <m:oMath xmlns:m="http://schemas.openxmlformats.org/officeDocument/2006/math">
                    <m:r>
                      <m:rPr>
                        <m:sty m:val="p"/>
                      </m:rPr>
                      <a:rPr lang="en-GB" b="0" i="1" smtClean="0">
                        <a:latin typeface="Cambria Math" panose="02040503050406030204" pitchFamily="18" charset="0"/>
                        <a:cs typeface="Calibri" pitchFamily="34" charset="0"/>
                      </a:rPr>
                      <m:t>y</m:t>
                    </m:r>
                    <m:r>
                      <a:rPr lang="en-GB" b="0" i="1" smtClean="0">
                        <a:latin typeface="Cambria Math" panose="02040503050406030204" pitchFamily="18" charset="0"/>
                        <a:cs typeface="Calibri" pitchFamily="34" charset="0"/>
                      </a:rPr>
                      <m:t>′</m:t>
                    </m:r>
                  </m:oMath>
                </a14:m>
                <a:r>
                  <a:rPr lang="en-GB" dirty="0">
                    <a:latin typeface="Calibri" pitchFamily="34" charset="0"/>
                    <a:cs typeface="Calibri" pitchFamily="34" charset="0"/>
                  </a:rPr>
                  <a:t> for this particle. In order to determine what happens to the beam as a whole, we need to consider the full distribution of particles travelling on the ellipse which therefore all have the same initial invariant, </a:t>
                </a:r>
                <a14:m>
                  <m:oMath xmlns:m="http://schemas.openxmlformats.org/officeDocument/2006/math">
                    <m:r>
                      <a:rPr lang="en-GB" b="0" i="1" smtClean="0">
                        <a:latin typeface="Cambria Math" panose="02040503050406030204" pitchFamily="18" charset="0"/>
                        <a:cs typeface="Calibri" pitchFamily="34" charset="0"/>
                      </a:rPr>
                      <m:t>𝐴</m:t>
                    </m:r>
                  </m:oMath>
                </a14:m>
                <a:r>
                  <a:rPr lang="en-GB" dirty="0">
                    <a:latin typeface="Calibri" pitchFamily="34" charset="0"/>
                    <a:cs typeface="Calibri" pitchFamily="34" charset="0"/>
                  </a:rPr>
                  <a:t>. Since all particles have different angles </a:t>
                </a:r>
                <a14:m>
                  <m:oMath xmlns:m="http://schemas.openxmlformats.org/officeDocument/2006/math">
                    <m:r>
                      <m:rPr>
                        <m:sty m:val="p"/>
                      </m:rPr>
                      <a:rPr lang="en-GB" i="1">
                        <a:latin typeface="Cambria Math" panose="02040503050406030204" pitchFamily="18" charset="0"/>
                        <a:cs typeface="Calibri" pitchFamily="34" charset="0"/>
                      </a:rPr>
                      <m:t>y</m:t>
                    </m:r>
                    <m:r>
                      <a:rPr lang="en-GB" i="1">
                        <a:latin typeface="Cambria Math" panose="02040503050406030204" pitchFamily="18" charset="0"/>
                        <a:cs typeface="Calibri" pitchFamily="34" charset="0"/>
                      </a:rPr>
                      <m:t>′</m:t>
                    </m:r>
                  </m:oMath>
                </a14:m>
                <a:r>
                  <a:rPr lang="en-GB" dirty="0">
                    <a:latin typeface="Calibri" pitchFamily="34" charset="0"/>
                    <a:cs typeface="Calibri" pitchFamily="34" charset="0"/>
                  </a:rPr>
                  <a:t>, the change in the invariant will also be different. Averaging over all phases, and assuming a uniform distribution of particles, we have from the definition of </a:t>
                </a:r>
                <a14:m>
                  <m:oMath xmlns:m="http://schemas.openxmlformats.org/officeDocument/2006/math">
                    <m:sSup>
                      <m:sSupPr>
                        <m:ctrlPr>
                          <a:rPr lang="en-GB" i="1">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𝑦</m:t>
                        </m:r>
                      </m:e>
                      <m:sup>
                        <m:r>
                          <a:rPr lang="en-GB" i="1">
                            <a:latin typeface="Cambria Math" panose="02040503050406030204" pitchFamily="18" charset="0"/>
                            <a:cs typeface="Calibri" pitchFamily="34" charset="0"/>
                          </a:rPr>
                          <m:t>′</m:t>
                        </m:r>
                      </m:sup>
                    </m:sSup>
                  </m:oMath>
                </a14:m>
                <a:r>
                  <a:rPr lang="en-GB" dirty="0">
                    <a:latin typeface="Calibri" pitchFamily="34" charset="0"/>
                    <a:cs typeface="Calibri" pitchFamily="34" charset="0"/>
                  </a:rPr>
                  <a:t> (</a:t>
                </a:r>
                <a14:m>
                  <m:oMath xmlns:m="http://schemas.openxmlformats.org/officeDocument/2006/math">
                    <m:sSup>
                      <m:sSupPr>
                        <m:ctrlPr>
                          <a:rPr lang="en-GB" i="1">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𝑦</m:t>
                        </m:r>
                      </m:e>
                      <m:sup>
                        <m:r>
                          <a:rPr lang="en-GB" i="1">
                            <a:latin typeface="Cambria Math" panose="02040503050406030204" pitchFamily="18" charset="0"/>
                            <a:cs typeface="Calibri" pitchFamily="34" charset="0"/>
                          </a:rPr>
                          <m:t>′</m:t>
                        </m:r>
                      </m:sup>
                    </m:sSup>
                    <m:r>
                      <a:rPr lang="en-GB" i="1">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𝐴</m:t>
                        </m:r>
                      </m:num>
                      <m:den>
                        <m:r>
                          <a:rPr lang="en-GB" i="1">
                            <a:latin typeface="Cambria Math" panose="02040503050406030204" pitchFamily="18" charset="0"/>
                            <a:cs typeface="Calibri" pitchFamily="34" charset="0"/>
                          </a:rPr>
                          <m:t>𝛽</m:t>
                        </m:r>
                      </m:den>
                    </m:f>
                    <m:func>
                      <m:funcPr>
                        <m:ctrlPr>
                          <a:rPr lang="en-GB" i="1">
                            <a:latin typeface="Cambria Math" panose="02040503050406030204" pitchFamily="18" charset="0"/>
                            <a:cs typeface="Calibri" pitchFamily="34" charset="0"/>
                          </a:rPr>
                        </m:ctrlPr>
                      </m:funcPr>
                      <m:fName>
                        <m:r>
                          <m:rPr>
                            <m:sty m:val="p"/>
                          </m:rPr>
                          <a:rPr lang="en-GB">
                            <a:latin typeface="Cambria Math" panose="02040503050406030204" pitchFamily="18" charset="0"/>
                            <a:cs typeface="Calibri" pitchFamily="34" charset="0"/>
                          </a:rPr>
                          <m:t>sin</m:t>
                        </m:r>
                      </m:fName>
                      <m:e>
                        <m:r>
                          <a:rPr lang="en-GB" i="1">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𝜙</m:t>
                        </m:r>
                        <m:d>
                          <m:dPr>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𝑠</m:t>
                            </m:r>
                          </m:e>
                        </m:d>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𝜙</m:t>
                            </m:r>
                          </m:e>
                          <m:sub>
                            <m:r>
                              <a:rPr lang="en-GB" i="1">
                                <a:latin typeface="Cambria Math" panose="02040503050406030204" pitchFamily="18" charset="0"/>
                                <a:cs typeface="Calibri" pitchFamily="34" charset="0"/>
                              </a:rPr>
                              <m:t>0</m:t>
                            </m:r>
                          </m:sub>
                        </m:sSub>
                        <m:r>
                          <a:rPr lang="en-GB" i="1">
                            <a:latin typeface="Cambria Math" panose="02040503050406030204" pitchFamily="18" charset="0"/>
                            <a:cs typeface="Calibri" pitchFamily="34" charset="0"/>
                          </a:rPr>
                          <m:t>)</m:t>
                        </m:r>
                      </m:e>
                    </m:func>
                  </m:oMath>
                </a14:m>
                <a:r>
                  <a:rPr lang="en-GB" dirty="0">
                    <a:latin typeface="Calibri" pitchFamily="34" charset="0"/>
                    <a:cs typeface="Calibri" pitchFamily="34" charset="0"/>
                  </a:rPr>
                  <a:t>) the result</a:t>
                </a:r>
              </a:p>
              <a:p>
                <a:pPr algn="just"/>
                <a:endParaRPr lang="en-GB" sz="1200"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d>
                        <m:dPr>
                          <m:begChr m:val="⟨"/>
                          <m:endChr m:val="⟩"/>
                          <m:ctrlPr>
                            <a:rPr lang="en-GB" i="1" smtClean="0">
                              <a:latin typeface="Cambria Math" panose="02040503050406030204" pitchFamily="18" charset="0"/>
                              <a:cs typeface="Calibri" pitchFamily="34" charset="0"/>
                            </a:rPr>
                          </m:ctrlPr>
                        </m:dPr>
                        <m:e>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𝑦</m:t>
                              </m:r>
                            </m:e>
                            <m:sup>
                              <m:r>
                                <a:rPr lang="en-GB" b="0" i="1" smtClean="0">
                                  <a:latin typeface="Cambria Math" panose="02040503050406030204" pitchFamily="18" charset="0"/>
                                  <a:cs typeface="Calibri" pitchFamily="34" charset="0"/>
                                </a:rPr>
                                <m:t>′2</m:t>
                              </m:r>
                            </m:sup>
                          </m:sSup>
                        </m:e>
                      </m:d>
                      <m:r>
                        <a:rPr lang="en-GB" b="0" i="1" smtClean="0">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𝐴</m:t>
                              </m:r>
                            </m:e>
                            <m:sup>
                              <m:r>
                                <a:rPr lang="en-GB" b="0" i="1" smtClean="0">
                                  <a:latin typeface="Cambria Math" panose="02040503050406030204" pitchFamily="18" charset="0"/>
                                  <a:cs typeface="Calibri" pitchFamily="34" charset="0"/>
                                </a:rPr>
                                <m:t>2</m:t>
                              </m:r>
                            </m:sup>
                          </m:sSup>
                        </m:num>
                        <m:den>
                          <m:r>
                            <a:rPr lang="en-GB" b="0" i="1" smtClean="0">
                              <a:latin typeface="Cambria Math" panose="02040503050406030204" pitchFamily="18" charset="0"/>
                              <a:cs typeface="Calibri" pitchFamily="34" charset="0"/>
                            </a:rPr>
                            <m:t>2</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𝛽</m:t>
                              </m:r>
                            </m:e>
                            <m:sup>
                              <m:r>
                                <a:rPr lang="en-GB" b="0" i="1" smtClean="0">
                                  <a:latin typeface="Cambria Math" panose="02040503050406030204" pitchFamily="18" charset="0"/>
                                  <a:cs typeface="Calibri" pitchFamily="34" charset="0"/>
                                </a:rPr>
                                <m:t>2</m:t>
                              </m:r>
                            </m:sup>
                          </m:sSup>
                        </m:den>
                      </m:f>
                    </m:oMath>
                  </m:oMathPara>
                </a14:m>
                <a:endParaRPr lang="en-GB" dirty="0">
                  <a:latin typeface="Calibri" pitchFamily="34" charset="0"/>
                  <a:cs typeface="Calibri" pitchFamily="34" charset="0"/>
                </a:endParaRPr>
              </a:p>
              <a:p>
                <a:pPr algn="just"/>
                <a:r>
                  <a:rPr lang="en-GB" dirty="0">
                    <a:latin typeface="Calibri" pitchFamily="34" charset="0"/>
                    <a:cs typeface="Calibri" pitchFamily="34" charset="0"/>
                  </a:rPr>
                  <a:t> and we can write</a:t>
                </a:r>
              </a:p>
              <a:p>
                <a:pPr algn="just"/>
                <a14:m>
                  <m:oMathPara xmlns:m="http://schemas.openxmlformats.org/officeDocument/2006/math">
                    <m:oMathParaPr>
                      <m:jc m:val="centerGroup"/>
                    </m:oMathParaPr>
                    <m:oMath xmlns:m="http://schemas.openxmlformats.org/officeDocument/2006/math">
                      <m:d>
                        <m:dPr>
                          <m:begChr m:val="⟨"/>
                          <m:endChr m:val="⟩"/>
                          <m:ctrlPr>
                            <a:rPr lang="en-GB"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𝛿</m:t>
                          </m:r>
                          <m:r>
                            <a:rPr lang="en-GB" b="0" i="1" smtClean="0">
                              <a:latin typeface="Cambria Math" panose="02040503050406030204" pitchFamily="18" charset="0"/>
                              <a:cs typeface="Calibri" pitchFamily="34" charset="0"/>
                            </a:rPr>
                            <m:t>𝐴</m:t>
                          </m:r>
                        </m:e>
                      </m:d>
                      <m:r>
                        <a:rPr lang="en-GB" b="0" i="1" smtClean="0">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𝐴</m:t>
                          </m:r>
                        </m:num>
                        <m:den>
                          <m:r>
                            <a:rPr lang="en-GB" i="1">
                              <a:latin typeface="Cambria Math" panose="02040503050406030204" pitchFamily="18" charset="0"/>
                              <a:cs typeface="Calibri" pitchFamily="34" charset="0"/>
                            </a:rPr>
                            <m:t>2</m:t>
                          </m:r>
                        </m:den>
                      </m:f>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𝛿𝜖</m:t>
                          </m:r>
                        </m:num>
                        <m:den>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𝐸</m:t>
                              </m:r>
                            </m:e>
                            <m:sub>
                              <m:r>
                                <a:rPr lang="en-GB" b="0" i="1" smtClean="0">
                                  <a:latin typeface="Cambria Math" panose="02040503050406030204" pitchFamily="18" charset="0"/>
                                  <a:cs typeface="Calibri" pitchFamily="34" charset="0"/>
                                </a:rPr>
                                <m:t>0</m:t>
                              </m:r>
                            </m:sub>
                          </m:sSub>
                        </m:den>
                      </m:f>
                    </m:oMath>
                  </m:oMathPara>
                </a14:m>
                <a:endParaRPr lang="en-GB" dirty="0">
                  <a:latin typeface="Calibri" pitchFamily="34"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642350" cy="6425542"/>
              </a:xfrm>
              <a:prstGeom prst="rect">
                <a:avLst/>
              </a:prstGeom>
              <a:blipFill>
                <a:blip r:embed="rId2"/>
                <a:stretch>
                  <a:fillRect l="-635" t="-569" r="-635"/>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1685279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41269" y="173151"/>
            <a:ext cx="8329461" cy="5078313"/>
          </a:xfrm>
          <a:prstGeom prst="rect">
            <a:avLst/>
          </a:prstGeom>
          <a:noFill/>
        </p:spPr>
        <p:txBody>
          <a:bodyPr wrap="square" rtlCol="0">
            <a:spAutoFit/>
          </a:bodyPr>
          <a:lstStyle/>
          <a:p>
            <a:pPr algn="ctr"/>
            <a:r>
              <a:rPr lang="en-GB" u="sng" dirty="0"/>
              <a:t>Contents</a:t>
            </a:r>
          </a:p>
          <a:p>
            <a:endParaRPr lang="en-GB" dirty="0"/>
          </a:p>
          <a:p>
            <a:r>
              <a:rPr lang="en-GB" b="1" dirty="0"/>
              <a:t>Recap on synchrotron radiation emission</a:t>
            </a:r>
            <a:endParaRPr lang="en-GB" dirty="0"/>
          </a:p>
          <a:p>
            <a:r>
              <a:rPr lang="en-GB" dirty="0"/>
              <a:t>	Total power radiated and energy loss per turn</a:t>
            </a:r>
          </a:p>
          <a:p>
            <a:r>
              <a:rPr lang="en-GB" dirty="0"/>
              <a:t>	</a:t>
            </a:r>
          </a:p>
          <a:p>
            <a:r>
              <a:rPr lang="en-GB" b="1" dirty="0"/>
              <a:t>Radiation damping of synchrotron oscillations</a:t>
            </a:r>
            <a:endParaRPr lang="en-GB" dirty="0"/>
          </a:p>
          <a:p>
            <a:r>
              <a:rPr lang="en-GB" dirty="0"/>
              <a:t>	equations of motion for the longitudinal plane</a:t>
            </a:r>
          </a:p>
          <a:p>
            <a:endParaRPr lang="en-GB" dirty="0"/>
          </a:p>
          <a:p>
            <a:r>
              <a:rPr lang="en-GB" b="1" dirty="0"/>
              <a:t>Radiation damping of vertical </a:t>
            </a:r>
            <a:r>
              <a:rPr lang="en-GB" b="1" dirty="0" err="1"/>
              <a:t>betatron</a:t>
            </a:r>
            <a:r>
              <a:rPr lang="en-GB" b="1" dirty="0"/>
              <a:t> oscillations</a:t>
            </a:r>
            <a:endParaRPr lang="en-GB" dirty="0"/>
          </a:p>
          <a:p>
            <a:r>
              <a:rPr lang="en-GB" dirty="0"/>
              <a:t>	modification of the vertical invariant of motion</a:t>
            </a:r>
          </a:p>
          <a:p>
            <a:endParaRPr lang="en-GB" dirty="0"/>
          </a:p>
          <a:p>
            <a:r>
              <a:rPr lang="en-GB" b="1" dirty="0"/>
              <a:t>Radiation damping of horizontal </a:t>
            </a:r>
            <a:r>
              <a:rPr lang="en-GB" b="1" dirty="0" err="1"/>
              <a:t>betatron</a:t>
            </a:r>
            <a:r>
              <a:rPr lang="en-GB" b="1" dirty="0"/>
              <a:t> oscillations</a:t>
            </a:r>
            <a:endParaRPr lang="en-GB" dirty="0"/>
          </a:p>
          <a:p>
            <a:r>
              <a:rPr lang="en-GB" dirty="0"/>
              <a:t>	modification of the horizontal invariant of motion</a:t>
            </a:r>
          </a:p>
          <a:p>
            <a:endParaRPr lang="en-GB" b="1" dirty="0"/>
          </a:p>
          <a:p>
            <a:r>
              <a:rPr lang="en-GB" b="1" dirty="0"/>
              <a:t>Synchrotron radiation integrals</a:t>
            </a:r>
          </a:p>
          <a:p>
            <a:r>
              <a:rPr lang="en-GB" dirty="0"/>
              <a:t>	damping partition numbers</a:t>
            </a:r>
          </a:p>
          <a:p>
            <a:endParaRPr lang="en-GB" dirty="0"/>
          </a:p>
          <a:p>
            <a:r>
              <a:rPr lang="en-GB" b="1" dirty="0"/>
              <a:t>Methods for modifying the damping times</a:t>
            </a:r>
          </a:p>
        </p:txBody>
      </p:sp>
    </p:spTree>
    <p:extLst>
      <p:ext uri="{BB962C8B-B14F-4D97-AF65-F5344CB8AC3E}">
        <p14:creationId xmlns:p14="http://schemas.microsoft.com/office/powerpoint/2010/main" val="18184327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642350" cy="5812232"/>
              </a:xfrm>
              <a:prstGeom prst="rect">
                <a:avLst/>
              </a:prstGeom>
              <a:noFill/>
              <a:ln w="9525">
                <a:noFill/>
                <a:miter lim="800000"/>
                <a:headEnd/>
                <a:tailEnd/>
              </a:ln>
              <a:effectLst/>
            </p:spPr>
            <p:txBody>
              <a:bodyPr>
                <a:spAutoFit/>
              </a:bodyPr>
              <a:lstStyle/>
              <a:p>
                <a:pPr algn="ctr"/>
                <a:r>
                  <a:rPr lang="en-GB" u="sng" dirty="0">
                    <a:latin typeface="Calibri" pitchFamily="34" charset="0"/>
                    <a:cs typeface="Calibri" pitchFamily="34" charset="0"/>
                  </a:rPr>
                  <a:t>Radiation Damping in the Vertical Plane</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Having established how the invariant changes due to the emission of a single photon, the next step is to calculate how the invariant changes due to the emission of many photons over the whole ring. In this case we have for the total energy lost</a:t>
                </a:r>
              </a:p>
              <a:p>
                <a:pPr algn="just"/>
                <a:endParaRPr lang="en-GB" sz="1200"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𝑈</m:t>
                          </m:r>
                        </m:e>
                        <m:sub>
                          <m:r>
                            <a:rPr lang="en-GB" b="0" i="1" smtClean="0">
                              <a:latin typeface="Cambria Math" panose="02040503050406030204" pitchFamily="18" charset="0"/>
                              <a:cs typeface="Calibri" pitchFamily="34" charset="0"/>
                            </a:rPr>
                            <m:t>0</m:t>
                          </m:r>
                        </m:sub>
                      </m:sSub>
                      <m:r>
                        <a:rPr lang="en-GB" b="0" i="1" smtClean="0">
                          <a:latin typeface="Cambria Math" panose="02040503050406030204" pitchFamily="18" charset="0"/>
                          <a:cs typeface="Calibri" pitchFamily="34" charset="0"/>
                        </a:rPr>
                        <m:t>=</m:t>
                      </m:r>
                      <m:nary>
                        <m:naryPr>
                          <m:chr m:val="∑"/>
                          <m:subHide m:val="on"/>
                          <m:supHide m:val="on"/>
                          <m:ctrlPr>
                            <a:rPr lang="en-GB" b="0" i="1" smtClean="0">
                              <a:latin typeface="Cambria Math" panose="02040503050406030204" pitchFamily="18" charset="0"/>
                              <a:cs typeface="Calibri" pitchFamily="34" charset="0"/>
                            </a:rPr>
                          </m:ctrlPr>
                        </m:naryPr>
                        <m:sub/>
                        <m:sup/>
                        <m:e>
                          <m:r>
                            <a:rPr lang="en-GB" b="0" i="1" smtClean="0">
                              <a:latin typeface="Cambria Math" panose="02040503050406030204" pitchFamily="18" charset="0"/>
                              <a:cs typeface="Calibri" pitchFamily="34" charset="0"/>
                            </a:rPr>
                            <m:t>𝛿𝜖</m:t>
                          </m:r>
                        </m:e>
                      </m:nary>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The RF cavity replenishes the total energy lost. We find that in one turn</a:t>
                </a:r>
              </a:p>
              <a:p>
                <a:pPr algn="just"/>
                <a:endParaRPr lang="en-GB" sz="1200"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m:rPr>
                          <m:sty m:val="p"/>
                        </m:rPr>
                        <a:rPr lang="en-GB" b="0" i="0" smtClean="0">
                          <a:latin typeface="Cambria Math" panose="02040503050406030204" pitchFamily="18" charset="0"/>
                          <a:cs typeface="Calibri" pitchFamily="34" charset="0"/>
                        </a:rPr>
                        <m:t>Δ</m:t>
                      </m:r>
                      <m:r>
                        <a:rPr lang="en-GB" b="0" i="1" smtClean="0">
                          <a:latin typeface="Cambria Math" panose="02040503050406030204" pitchFamily="18" charset="0"/>
                          <a:cs typeface="Calibri" pitchFamily="34" charset="0"/>
                        </a:rPr>
                        <m:t>𝐴</m:t>
                      </m:r>
                      <m:r>
                        <a:rPr lang="en-GB" b="0" i="1" smtClean="0">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𝐴</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𝑈</m:t>
                              </m:r>
                            </m:e>
                            <m:sub>
                              <m:r>
                                <a:rPr lang="en-GB" b="0" i="1" smtClean="0">
                                  <a:latin typeface="Cambria Math" panose="02040503050406030204" pitchFamily="18" charset="0"/>
                                  <a:cs typeface="Calibri" pitchFamily="34" charset="0"/>
                                </a:rPr>
                                <m:t>0</m:t>
                              </m:r>
                            </m:sub>
                          </m:sSub>
                        </m:num>
                        <m:den>
                          <m:r>
                            <a:rPr lang="en-GB" b="0" i="1" smtClean="0">
                              <a:latin typeface="Cambria Math" panose="02040503050406030204" pitchFamily="18" charset="0"/>
                              <a:cs typeface="Calibri" pitchFamily="34" charset="0"/>
                            </a:rPr>
                            <m:t>2</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𝐸</m:t>
                              </m:r>
                            </m:e>
                            <m:sub>
                              <m:r>
                                <a:rPr lang="en-GB" b="0" i="1" smtClean="0">
                                  <a:latin typeface="Cambria Math" panose="02040503050406030204" pitchFamily="18" charset="0"/>
                                  <a:cs typeface="Calibri" pitchFamily="34" charset="0"/>
                                </a:rPr>
                                <m:t>0</m:t>
                              </m:r>
                            </m:sub>
                          </m:sSub>
                        </m:den>
                      </m:f>
                    </m:oMath>
                  </m:oMathPara>
                </a14:m>
                <a:endParaRPr lang="en-GB" b="0" dirty="0">
                  <a:latin typeface="Calibri" pitchFamily="34" charset="0"/>
                  <a:cs typeface="Calibri" pitchFamily="34" charset="0"/>
                </a:endParaRPr>
              </a:p>
              <a:p>
                <a:pPr algn="just"/>
                <a:endParaRPr lang="en-GB" sz="1200" dirty="0">
                  <a:latin typeface="Calibri" pitchFamily="34" charset="0"/>
                  <a:cs typeface="Calibri" pitchFamily="34" charset="0"/>
                </a:endParaRPr>
              </a:p>
              <a:p>
                <a:pPr algn="just"/>
                <a:r>
                  <a:rPr lang="en-GB" dirty="0">
                    <a:latin typeface="Calibri" pitchFamily="34" charset="0"/>
                    <a:cs typeface="Calibri" pitchFamily="34" charset="0"/>
                  </a:rPr>
                  <a:t>So</a:t>
                </a:r>
              </a:p>
              <a:p>
                <a:pPr algn="just"/>
                <a:endParaRPr lang="en-GB" sz="1200"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1</m:t>
                          </m:r>
                        </m:num>
                        <m:den>
                          <m:r>
                            <a:rPr lang="en-GB" i="1">
                              <a:latin typeface="Cambria Math" panose="02040503050406030204" pitchFamily="18" charset="0"/>
                              <a:cs typeface="Calibri" pitchFamily="34" charset="0"/>
                            </a:rPr>
                            <m:t>𝐴</m:t>
                          </m:r>
                        </m:den>
                      </m:f>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𝑑𝐴</m:t>
                          </m:r>
                        </m:num>
                        <m:den>
                          <m:r>
                            <a:rPr lang="en-GB" b="0" i="1" smtClean="0">
                              <a:latin typeface="Cambria Math" panose="02040503050406030204" pitchFamily="18" charset="0"/>
                              <a:cs typeface="Calibri" pitchFamily="34" charset="0"/>
                            </a:rPr>
                            <m:t>𝑑𝑡</m:t>
                          </m:r>
                        </m:den>
                      </m:f>
                      <m:r>
                        <a:rPr lang="en-GB" b="0" i="1" smtClean="0">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𝑈</m:t>
                              </m:r>
                            </m:e>
                            <m:sub>
                              <m:r>
                                <a:rPr lang="en-GB" b="0" i="1" smtClean="0">
                                  <a:latin typeface="Cambria Math" panose="02040503050406030204" pitchFamily="18" charset="0"/>
                                  <a:cs typeface="Calibri" pitchFamily="34" charset="0"/>
                                </a:rPr>
                                <m:t>0</m:t>
                              </m:r>
                            </m:sub>
                          </m:sSub>
                        </m:num>
                        <m:den>
                          <m:r>
                            <a:rPr lang="en-GB" b="0" i="1" smtClean="0">
                              <a:latin typeface="Cambria Math" panose="02040503050406030204" pitchFamily="18" charset="0"/>
                              <a:cs typeface="Calibri" pitchFamily="34" charset="0"/>
                            </a:rPr>
                            <m:t>2</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𝐸</m:t>
                              </m:r>
                            </m:e>
                            <m:sub>
                              <m:r>
                                <a:rPr lang="en-GB" b="0" i="1" smtClean="0">
                                  <a:latin typeface="Cambria Math" panose="02040503050406030204" pitchFamily="18" charset="0"/>
                                  <a:cs typeface="Calibri" pitchFamily="34" charset="0"/>
                                </a:rPr>
                                <m:t>0</m:t>
                              </m:r>
                            </m:sub>
                          </m:sSub>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𝑇</m:t>
                              </m:r>
                            </m:e>
                            <m:sub>
                              <m:r>
                                <a:rPr lang="en-GB" b="0" i="1" smtClean="0">
                                  <a:latin typeface="Cambria Math" panose="02040503050406030204" pitchFamily="18" charset="0"/>
                                  <a:cs typeface="Calibri" pitchFamily="34" charset="0"/>
                                </a:rPr>
                                <m:t>0</m:t>
                              </m:r>
                            </m:sub>
                          </m:sSub>
                        </m:den>
                      </m:f>
                      <m:r>
                        <a:rPr lang="en-GB" b="0" i="1" smtClean="0">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1</m:t>
                          </m:r>
                        </m:num>
                        <m:den>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𝜏</m:t>
                              </m:r>
                            </m:e>
                            <m:sub>
                              <m:r>
                                <a:rPr lang="en-GB" b="0" i="1" smtClean="0">
                                  <a:latin typeface="Cambria Math" panose="02040503050406030204" pitchFamily="18" charset="0"/>
                                  <a:cs typeface="Calibri" pitchFamily="34" charset="0"/>
                                </a:rPr>
                                <m:t>𝑦</m:t>
                              </m:r>
                            </m:sub>
                          </m:sSub>
                        </m:den>
                      </m:f>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The average invariant decreases exponentially with a characteristic time-constant that is approximately twice the longitudinal damping time. </a:t>
                </a: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642350" cy="5812232"/>
              </a:xfrm>
              <a:prstGeom prst="rect">
                <a:avLst/>
              </a:prstGeom>
              <a:blipFill>
                <a:blip r:embed="rId2"/>
                <a:stretch>
                  <a:fillRect l="-635" t="-630" r="-635"/>
                </a:stretch>
              </a:blipFill>
              <a:ln w="9525">
                <a:noFill/>
                <a:miter lim="800000"/>
                <a:headEnd/>
                <a:tailEnd/>
              </a:ln>
              <a:effectLst/>
            </p:spPr>
            <p:txBody>
              <a:bodyPr/>
              <a:lstStyle/>
              <a:p>
                <a:r>
                  <a:rPr lang="en-GB">
                    <a:noFill/>
                  </a:rPr>
                  <a:t> </a:t>
                </a:r>
              </a:p>
            </p:txBody>
          </p:sp>
        </mc:Fallback>
      </mc:AlternateContent>
      <p:sp>
        <p:nvSpPr>
          <p:cNvPr id="3" name="Rectangle 2">
            <a:extLst>
              <a:ext uri="{FF2B5EF4-FFF2-40B4-BE49-F238E27FC236}">
                <a16:creationId xmlns:a16="http://schemas.microsoft.com/office/drawing/2014/main" id="{7AF43C54-53BF-4C41-8602-4FB319150C52}"/>
              </a:ext>
            </a:extLst>
          </p:cNvPr>
          <p:cNvSpPr/>
          <p:nvPr/>
        </p:nvSpPr>
        <p:spPr>
          <a:xfrm>
            <a:off x="3356041" y="4250987"/>
            <a:ext cx="2821022" cy="856034"/>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029686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642350" cy="5451172"/>
              </a:xfrm>
              <a:prstGeom prst="rect">
                <a:avLst/>
              </a:prstGeom>
              <a:noFill/>
              <a:ln w="9525">
                <a:noFill/>
                <a:miter lim="800000"/>
                <a:headEnd/>
                <a:tailEnd/>
              </a:ln>
              <a:effectLst/>
            </p:spPr>
            <p:txBody>
              <a:bodyPr>
                <a:spAutoFit/>
              </a:bodyPr>
              <a:lstStyle/>
              <a:p>
                <a:pPr algn="ctr"/>
                <a:r>
                  <a:rPr lang="en-GB" u="sng" dirty="0">
                    <a:latin typeface="Calibri" pitchFamily="34" charset="0"/>
                    <a:cs typeface="Calibri" pitchFamily="34" charset="0"/>
                  </a:rPr>
                  <a:t>Radiation Damping in the Vertical Plane</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Due to the emission of synchrotron radiation, </a:t>
                </a:r>
                <a:r>
                  <a:rPr lang="en-GB" dirty="0" err="1">
                    <a:latin typeface="Calibri" pitchFamily="34" charset="0"/>
                    <a:cs typeface="Calibri" pitchFamily="34" charset="0"/>
                  </a:rPr>
                  <a:t>betatron</a:t>
                </a:r>
                <a:r>
                  <a:rPr lang="en-GB" dirty="0">
                    <a:latin typeface="Calibri" pitchFamily="34" charset="0"/>
                    <a:cs typeface="Calibri" pitchFamily="34" charset="0"/>
                  </a:rPr>
                  <a:t> oscillations are damped over time, and we can write the general result</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cs typeface="Calibri" pitchFamily="34" charset="0"/>
                        </a:rPr>
                        <m:t>𝑦</m:t>
                      </m:r>
                      <m:d>
                        <m:dPr>
                          <m:ctrlPr>
                            <a:rPr lang="en-GB" b="0"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𝑡</m:t>
                          </m:r>
                        </m:e>
                      </m:d>
                      <m:r>
                        <a:rPr lang="en-GB" b="0" i="1" smtClean="0">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𝑦</m:t>
                          </m:r>
                        </m:e>
                        <m:sub>
                          <m:r>
                            <a:rPr lang="en-GB" i="1">
                              <a:latin typeface="Cambria Math" panose="02040503050406030204" pitchFamily="18" charset="0"/>
                              <a:cs typeface="Calibri" pitchFamily="34" charset="0"/>
                            </a:rPr>
                            <m:t>0</m:t>
                          </m:r>
                        </m:sub>
                      </m:sSub>
                      <m:sSup>
                        <m:sSupPr>
                          <m:ctrlPr>
                            <a:rPr lang="en-GB" i="1">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𝑒</m:t>
                          </m:r>
                        </m:e>
                        <m:sup>
                          <m:r>
                            <a:rPr lang="en-GB" i="1">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𝑡</m:t>
                          </m:r>
                          <m:r>
                            <a:rPr lang="en-GB" b="0" i="1" smtClean="0">
                              <a:latin typeface="Cambria Math" panose="02040503050406030204" pitchFamily="18" charset="0"/>
                              <a:cs typeface="Calibri" pitchFamily="34" charset="0"/>
                            </a:rPr>
                            <m:t>/</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𝜏</m:t>
                              </m:r>
                            </m:e>
                            <m:sub>
                              <m:r>
                                <a:rPr lang="en-GB" b="0" i="1" smtClean="0">
                                  <a:latin typeface="Cambria Math" panose="02040503050406030204" pitchFamily="18" charset="0"/>
                                  <a:cs typeface="Calibri" pitchFamily="34" charset="0"/>
                                </a:rPr>
                                <m:t>𝑦</m:t>
                              </m:r>
                            </m:sub>
                          </m:sSub>
                        </m:sup>
                      </m:sSup>
                      <m:func>
                        <m:funcPr>
                          <m:ctrlPr>
                            <a:rPr lang="en-GB" b="0" i="1" smtClean="0">
                              <a:latin typeface="Cambria Math" panose="02040503050406030204" pitchFamily="18" charset="0"/>
                              <a:cs typeface="Calibri" pitchFamily="34" charset="0"/>
                            </a:rPr>
                          </m:ctrlPr>
                        </m:funcPr>
                        <m:fName>
                          <m:r>
                            <m:rPr>
                              <m:sty m:val="p"/>
                            </m:rPr>
                            <a:rPr lang="en-GB" b="0" i="0" smtClean="0">
                              <a:latin typeface="Cambria Math" panose="02040503050406030204" pitchFamily="18" charset="0"/>
                              <a:cs typeface="Calibri" pitchFamily="34" charset="0"/>
                            </a:rPr>
                            <m:t>sin</m:t>
                          </m:r>
                        </m:fName>
                        <m:e>
                          <m:d>
                            <m:dPr>
                              <m:ctrlPr>
                                <a:rPr lang="en-GB" b="0" i="1" smtClean="0">
                                  <a:latin typeface="Cambria Math" panose="02040503050406030204" pitchFamily="18" charset="0"/>
                                  <a:cs typeface="Calibri" pitchFamily="34" charset="0"/>
                                </a:rPr>
                              </m:ctrlPr>
                            </m:dPr>
                            <m:e>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𝜔</m:t>
                                  </m:r>
                                </m:e>
                                <m:sub>
                                  <m:r>
                                    <a:rPr lang="en-GB" b="0" i="1" smtClean="0">
                                      <a:latin typeface="Cambria Math" panose="02040503050406030204" pitchFamily="18" charset="0"/>
                                      <a:cs typeface="Calibri" pitchFamily="34" charset="0"/>
                                    </a:rPr>
                                    <m:t>𝛽</m:t>
                                  </m:r>
                                </m:sub>
                              </m:sSub>
                              <m:r>
                                <a:rPr lang="en-GB" b="0" i="1" smtClean="0">
                                  <a:latin typeface="Cambria Math" panose="02040503050406030204" pitchFamily="18" charset="0"/>
                                  <a:cs typeface="Calibri" pitchFamily="34" charset="0"/>
                                </a:rPr>
                                <m:t>𝑡</m:t>
                              </m:r>
                              <m:r>
                                <a:rPr lang="en-GB" b="0" i="1" smtClean="0">
                                  <a:latin typeface="Cambria Math" panose="02040503050406030204" pitchFamily="18" charset="0"/>
                                  <a:cs typeface="Calibri" pitchFamily="34" charset="0"/>
                                </a:rPr>
                                <m:t>+</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𝜙</m:t>
                                  </m:r>
                                </m:e>
                                <m:sub>
                                  <m:r>
                                    <a:rPr lang="en-GB" b="0" i="1" smtClean="0">
                                      <a:latin typeface="Cambria Math" panose="02040503050406030204" pitchFamily="18" charset="0"/>
                                      <a:cs typeface="Calibri" pitchFamily="34" charset="0"/>
                                    </a:rPr>
                                    <m:t>0</m:t>
                                  </m:r>
                                </m:sub>
                              </m:sSub>
                            </m:e>
                          </m:d>
                        </m:e>
                      </m:func>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Since the emittance of the bunch of particles depends upon the square of the amplitude of oscillation</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i="1" smtClean="0">
                              <a:latin typeface="Cambria Math" panose="02040503050406030204" pitchFamily="18" charset="0"/>
                              <a:ea typeface="Cambria Math" panose="02040503050406030204" pitchFamily="18" charset="0"/>
                              <a:cs typeface="Calibri" pitchFamily="34" charset="0"/>
                            </a:rPr>
                            <m:t>𝜀</m:t>
                          </m:r>
                        </m:e>
                        <m:sub>
                          <m:r>
                            <a:rPr lang="en-GB" b="0" i="1" smtClean="0">
                              <a:latin typeface="Cambria Math" panose="02040503050406030204" pitchFamily="18" charset="0"/>
                              <a:ea typeface="Cambria Math" panose="02040503050406030204" pitchFamily="18" charset="0"/>
                              <a:cs typeface="Calibri" pitchFamily="34" charset="0"/>
                            </a:rPr>
                            <m:t>𝑦</m:t>
                          </m:r>
                        </m:sub>
                      </m:sSub>
                      <m:r>
                        <a:rPr lang="en-GB" b="0" i="1" smtClean="0">
                          <a:latin typeface="Cambria Math" panose="02040503050406030204" pitchFamily="18" charset="0"/>
                          <a:ea typeface="Cambria Math" panose="02040503050406030204" pitchFamily="18" charset="0"/>
                          <a:cs typeface="Calibri" pitchFamily="34" charset="0"/>
                        </a:rPr>
                        <m:t>=</m:t>
                      </m:r>
                      <m:f>
                        <m:fPr>
                          <m:ctrlPr>
                            <a:rPr lang="en-GB" b="0" i="1" smtClean="0">
                              <a:latin typeface="Cambria Math" panose="02040503050406030204" pitchFamily="18" charset="0"/>
                              <a:ea typeface="Cambria Math" panose="02040503050406030204" pitchFamily="18" charset="0"/>
                              <a:cs typeface="Calibri" pitchFamily="34" charset="0"/>
                            </a:rPr>
                          </m:ctrlPr>
                        </m:fPr>
                        <m:num>
                          <m:d>
                            <m:dPr>
                              <m:begChr m:val="⟨"/>
                              <m:endChr m:val="⟩"/>
                              <m:ctrlPr>
                                <a:rPr lang="en-GB" b="0" i="1" smtClean="0">
                                  <a:latin typeface="Cambria Math" panose="02040503050406030204" pitchFamily="18" charset="0"/>
                                  <a:ea typeface="Cambria Math" panose="02040503050406030204" pitchFamily="18" charset="0"/>
                                  <a:cs typeface="Calibri" pitchFamily="34" charset="0"/>
                                </a:rPr>
                              </m:ctrlPr>
                            </m:dPr>
                            <m:e>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𝑦</m:t>
                                  </m:r>
                                </m:e>
                                <m:sup>
                                  <m:r>
                                    <a:rPr lang="en-GB" b="0" i="1" smtClean="0">
                                      <a:latin typeface="Cambria Math" panose="02040503050406030204" pitchFamily="18" charset="0"/>
                                      <a:ea typeface="Cambria Math" panose="02040503050406030204" pitchFamily="18" charset="0"/>
                                      <a:cs typeface="Calibri" pitchFamily="34" charset="0"/>
                                    </a:rPr>
                                    <m:t>2</m:t>
                                  </m:r>
                                </m:sup>
                              </m:sSup>
                            </m:e>
                          </m:d>
                        </m:num>
                        <m:den>
                          <m:r>
                            <a:rPr lang="en-GB" b="0" i="1" smtClean="0">
                              <a:latin typeface="Cambria Math" panose="02040503050406030204" pitchFamily="18" charset="0"/>
                              <a:ea typeface="Cambria Math" panose="02040503050406030204" pitchFamily="18" charset="0"/>
                              <a:cs typeface="Calibri" pitchFamily="34" charset="0"/>
                            </a:rPr>
                            <m:t>𝛽</m:t>
                          </m:r>
                        </m:den>
                      </m:f>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We can see that the emittance will reduce with a time-constant that is half the radiation damping time, i.e.</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i="1" smtClean="0">
                              <a:latin typeface="Cambria Math" panose="02040503050406030204" pitchFamily="18" charset="0"/>
                              <a:ea typeface="Cambria Math" panose="02040503050406030204" pitchFamily="18" charset="0"/>
                              <a:cs typeface="Calibri" pitchFamily="34" charset="0"/>
                            </a:rPr>
                            <m:t>𝜀</m:t>
                          </m:r>
                        </m:e>
                        <m:sub>
                          <m:r>
                            <a:rPr lang="en-GB" b="0" i="1" smtClean="0">
                              <a:latin typeface="Cambria Math" panose="02040503050406030204" pitchFamily="18" charset="0"/>
                              <a:ea typeface="Cambria Math" panose="02040503050406030204" pitchFamily="18" charset="0"/>
                              <a:cs typeface="Calibri" pitchFamily="34" charset="0"/>
                            </a:rPr>
                            <m:t>𝑦</m:t>
                          </m:r>
                        </m:sub>
                      </m:sSub>
                      <m:d>
                        <m:dPr>
                          <m:ctrlPr>
                            <a:rPr lang="en-GB" b="0" i="1" smtClean="0">
                              <a:latin typeface="Cambria Math" panose="02040503050406030204" pitchFamily="18" charset="0"/>
                              <a:ea typeface="Cambria Math" panose="02040503050406030204" pitchFamily="18" charset="0"/>
                              <a:cs typeface="Calibri" pitchFamily="34" charset="0"/>
                            </a:rPr>
                          </m:ctrlPr>
                        </m:dPr>
                        <m:e>
                          <m:r>
                            <a:rPr lang="en-GB" b="0" i="1" smtClean="0">
                              <a:latin typeface="Cambria Math" panose="02040503050406030204" pitchFamily="18" charset="0"/>
                              <a:ea typeface="Cambria Math" panose="02040503050406030204" pitchFamily="18" charset="0"/>
                              <a:cs typeface="Calibri" pitchFamily="34" charset="0"/>
                            </a:rPr>
                            <m:t>𝑡</m:t>
                          </m:r>
                        </m:e>
                      </m:d>
                      <m:r>
                        <a:rPr lang="en-GB" b="0" i="1" smtClean="0">
                          <a:latin typeface="Cambria Math" panose="02040503050406030204" pitchFamily="18" charset="0"/>
                          <a:ea typeface="Cambria Math" panose="02040503050406030204" pitchFamily="18" charset="0"/>
                          <a:cs typeface="Calibri" pitchFamily="34" charset="0"/>
                        </a:rPr>
                        <m:t>=</m:t>
                      </m:r>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𝜀</m:t>
                          </m:r>
                        </m:e>
                        <m:sub>
                          <m:r>
                            <a:rPr lang="en-GB" i="1">
                              <a:latin typeface="Cambria Math" panose="02040503050406030204" pitchFamily="18" charset="0"/>
                              <a:ea typeface="Cambria Math" panose="02040503050406030204" pitchFamily="18" charset="0"/>
                              <a:cs typeface="Calibri" pitchFamily="34" charset="0"/>
                            </a:rPr>
                            <m:t>𝑦</m:t>
                          </m:r>
                        </m:sub>
                      </m:sSub>
                      <m:d>
                        <m:dPr>
                          <m:ctrlPr>
                            <a:rPr lang="en-GB" i="1">
                              <a:latin typeface="Cambria Math" panose="02040503050406030204" pitchFamily="18" charset="0"/>
                              <a:ea typeface="Cambria Math" panose="02040503050406030204" pitchFamily="18" charset="0"/>
                              <a:cs typeface="Calibri" pitchFamily="34" charset="0"/>
                            </a:rPr>
                          </m:ctrlPr>
                        </m:dPr>
                        <m:e>
                          <m:r>
                            <a:rPr lang="en-GB" b="0" i="1" smtClean="0">
                              <a:latin typeface="Cambria Math" panose="02040503050406030204" pitchFamily="18" charset="0"/>
                              <a:ea typeface="Cambria Math" panose="02040503050406030204" pitchFamily="18" charset="0"/>
                              <a:cs typeface="Calibri" pitchFamily="34" charset="0"/>
                            </a:rPr>
                            <m:t>0</m:t>
                          </m:r>
                        </m:e>
                      </m:d>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𝑒</m:t>
                          </m:r>
                        </m:e>
                        <m:sup>
                          <m:r>
                            <a:rPr lang="en-GB" b="0" i="1" smtClean="0">
                              <a:latin typeface="Cambria Math" panose="02040503050406030204" pitchFamily="18" charset="0"/>
                              <a:ea typeface="Cambria Math" panose="02040503050406030204" pitchFamily="18" charset="0"/>
                              <a:cs typeface="Calibri" pitchFamily="34" charset="0"/>
                            </a:rPr>
                            <m:t>−2</m:t>
                          </m:r>
                          <m:r>
                            <a:rPr lang="en-GB" b="0" i="1" smtClean="0">
                              <a:latin typeface="Cambria Math" panose="02040503050406030204" pitchFamily="18" charset="0"/>
                              <a:ea typeface="Cambria Math" panose="02040503050406030204" pitchFamily="18" charset="0"/>
                              <a:cs typeface="Calibri" pitchFamily="34" charset="0"/>
                            </a:rPr>
                            <m:t>𝑡</m:t>
                          </m:r>
                          <m:r>
                            <a:rPr lang="en-GB" b="0" i="1" smtClean="0">
                              <a:latin typeface="Cambria Math" panose="02040503050406030204" pitchFamily="18" charset="0"/>
                              <a:ea typeface="Cambria Math" panose="02040503050406030204" pitchFamily="18" charset="0"/>
                              <a:cs typeface="Calibri" pitchFamily="34" charset="0"/>
                            </a:rPr>
                            <m:t>/</m:t>
                          </m:r>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𝜏</m:t>
                              </m:r>
                            </m:e>
                            <m:sub>
                              <m:r>
                                <a:rPr lang="en-GB" b="0" i="1" smtClean="0">
                                  <a:latin typeface="Cambria Math" panose="02040503050406030204" pitchFamily="18" charset="0"/>
                                  <a:ea typeface="Cambria Math" panose="02040503050406030204" pitchFamily="18" charset="0"/>
                                  <a:cs typeface="Calibri" pitchFamily="34" charset="0"/>
                                </a:rPr>
                                <m:t>𝑦</m:t>
                              </m:r>
                            </m:sub>
                          </m:sSub>
                        </m:sup>
                      </m:sSup>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642350" cy="5451172"/>
              </a:xfrm>
              <a:prstGeom prst="rect">
                <a:avLst/>
              </a:prstGeom>
              <a:blipFill>
                <a:blip r:embed="rId2"/>
                <a:stretch>
                  <a:fillRect l="-635" t="-671" r="-635"/>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1994218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642350" cy="5078313"/>
              </a:xfrm>
              <a:prstGeom prst="rect">
                <a:avLst/>
              </a:prstGeom>
              <a:noFill/>
              <a:ln w="9525">
                <a:noFill/>
                <a:miter lim="800000"/>
                <a:headEnd/>
                <a:tailEnd/>
              </a:ln>
              <a:effectLst/>
            </p:spPr>
            <p:txBody>
              <a:bodyPr>
                <a:spAutoFit/>
              </a:bodyPr>
              <a:lstStyle/>
              <a:p>
                <a:pPr algn="ctr"/>
                <a:r>
                  <a:rPr lang="en-GB" u="sng" dirty="0">
                    <a:latin typeface="Calibri" pitchFamily="34" charset="0"/>
                    <a:cs typeface="Calibri" pitchFamily="34" charset="0"/>
                  </a:rPr>
                  <a:t>Radiation Damping in the Horizontal Plane</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The treatment for the analysis of radiation damping in the horizontal plane follows the same steps as in the vertical plane, namely:</a:t>
                </a:r>
              </a:p>
              <a:p>
                <a:pPr algn="just"/>
                <a:endParaRPr lang="en-GB" dirty="0">
                  <a:latin typeface="Calibri" pitchFamily="34" charset="0"/>
                  <a:cs typeface="Calibri" pitchFamily="34" charset="0"/>
                </a:endParaRPr>
              </a:p>
              <a:p>
                <a:pPr marL="342900" indent="-342900" algn="just">
                  <a:buFont typeface="+mj-lt"/>
                  <a:buAutoNum type="arabicPeriod"/>
                </a:pPr>
                <a:r>
                  <a:rPr lang="en-GB" dirty="0">
                    <a:latin typeface="Calibri" pitchFamily="34" charset="0"/>
                    <a:cs typeface="Calibri" pitchFamily="34" charset="0"/>
                  </a:rPr>
                  <a:t>Consider an electron travelling on an ellipse in phase space with invariant </a:t>
                </a:r>
                <a14:m>
                  <m:oMath xmlns:m="http://schemas.openxmlformats.org/officeDocument/2006/math">
                    <m:r>
                      <a:rPr lang="en-GB" b="0" i="1" smtClean="0">
                        <a:latin typeface="Cambria Math" panose="02040503050406030204" pitchFamily="18" charset="0"/>
                        <a:cs typeface="Calibri" pitchFamily="34" charset="0"/>
                      </a:rPr>
                      <m:t>𝐴</m:t>
                    </m:r>
                  </m:oMath>
                </a14:m>
                <a:endParaRPr lang="en-GB" dirty="0">
                  <a:latin typeface="Calibri" pitchFamily="34" charset="0"/>
                  <a:cs typeface="Calibri" pitchFamily="34" charset="0"/>
                </a:endParaRPr>
              </a:p>
              <a:p>
                <a:pPr marL="342900" indent="-342900" algn="just">
                  <a:buFont typeface="+mj-lt"/>
                  <a:buAutoNum type="arabicPeriod"/>
                </a:pPr>
                <a:r>
                  <a:rPr lang="en-GB" dirty="0">
                    <a:latin typeface="Calibri" pitchFamily="34" charset="0"/>
                    <a:cs typeface="Calibri" pitchFamily="34" charset="0"/>
                  </a:rPr>
                  <a:t>Calculate the change in coordinates due to the emission of a single photon</a:t>
                </a:r>
              </a:p>
              <a:p>
                <a:pPr marL="342900" indent="-342900" algn="just">
                  <a:buFont typeface="+mj-lt"/>
                  <a:buAutoNum type="arabicPeriod"/>
                </a:pPr>
                <a:r>
                  <a:rPr lang="en-GB" dirty="0">
                    <a:latin typeface="Calibri" pitchFamily="34" charset="0"/>
                    <a:cs typeface="Calibri" pitchFamily="34" charset="0"/>
                  </a:rPr>
                  <a:t>Calculate the change in coordinates due to travelling through an RF cavity</a:t>
                </a:r>
              </a:p>
              <a:p>
                <a:pPr marL="342900" indent="-342900" algn="just">
                  <a:buFont typeface="+mj-lt"/>
                  <a:buAutoNum type="arabicPeriod"/>
                </a:pPr>
                <a:r>
                  <a:rPr lang="en-GB" dirty="0">
                    <a:latin typeface="Calibri" pitchFamily="34" charset="0"/>
                    <a:cs typeface="Calibri" pitchFamily="34" charset="0"/>
                  </a:rPr>
                  <a:t>Average over a distribution of particles which all sit on the same ellipse</a:t>
                </a:r>
              </a:p>
              <a:p>
                <a:pPr marL="342900" indent="-342900" algn="just">
                  <a:buFont typeface="+mj-lt"/>
                  <a:buAutoNum type="arabicPeriod"/>
                </a:pPr>
                <a:r>
                  <a:rPr lang="en-GB" dirty="0">
                    <a:latin typeface="Calibri" pitchFamily="34" charset="0"/>
                    <a:cs typeface="Calibri" pitchFamily="34" charset="0"/>
                  </a:rPr>
                  <a:t>Calculate the change in the invariant summing together the total number of photons emitted over one turn</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The main difference between the two planes is the impact of dispersion:</a:t>
                </a:r>
              </a:p>
              <a:p>
                <a:pPr algn="just"/>
                <a:endParaRPr lang="en-GB" dirty="0">
                  <a:latin typeface="Calibri" pitchFamily="34" charset="0"/>
                  <a:cs typeface="Calibri" pitchFamily="34" charset="0"/>
                </a:endParaRPr>
              </a:p>
              <a:p>
                <a:pPr marL="285750" indent="-285750" algn="just">
                  <a:buFont typeface="Arial" panose="020B0604020202020204" pitchFamily="34" charset="0"/>
                  <a:buChar char="•"/>
                </a:pPr>
                <a:r>
                  <a:rPr lang="en-GB" dirty="0">
                    <a:latin typeface="Calibri" pitchFamily="34" charset="0"/>
                    <a:cs typeface="Calibri" pitchFamily="34" charset="0"/>
                  </a:rPr>
                  <a:t>in the vertical plane the dispersion is zero, so the trajectory does not change after the emission of a photon</a:t>
                </a:r>
              </a:p>
              <a:p>
                <a:pPr marL="285750" indent="-285750" algn="just">
                  <a:buFont typeface="Arial" panose="020B0604020202020204" pitchFamily="34" charset="0"/>
                  <a:buChar char="•"/>
                </a:pPr>
                <a:r>
                  <a:rPr lang="en-GB" dirty="0">
                    <a:latin typeface="Calibri" pitchFamily="34" charset="0"/>
                    <a:cs typeface="Calibri" pitchFamily="34" charset="0"/>
                  </a:rPr>
                  <a:t>In the horizontal plane, there is finite dispersion at the location where the photon is emitted, causing the particle to follow a new trajectory around the new off-energy orbit </a:t>
                </a: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642350" cy="5078313"/>
              </a:xfrm>
              <a:prstGeom prst="rect">
                <a:avLst/>
              </a:prstGeom>
              <a:blipFill>
                <a:blip r:embed="rId2"/>
                <a:stretch>
                  <a:fillRect l="-635" t="-720" r="-635" b="-960"/>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27114799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642350" cy="4206921"/>
              </a:xfrm>
              <a:prstGeom prst="rect">
                <a:avLst/>
              </a:prstGeom>
              <a:noFill/>
              <a:ln w="9525">
                <a:noFill/>
                <a:miter lim="800000"/>
                <a:headEnd/>
                <a:tailEnd/>
              </a:ln>
              <a:effectLst/>
            </p:spPr>
            <p:txBody>
              <a:bodyPr>
                <a:spAutoFit/>
              </a:bodyPr>
              <a:lstStyle/>
              <a:p>
                <a:pPr algn="ctr"/>
                <a:r>
                  <a:rPr lang="en-GB" u="sng" dirty="0">
                    <a:latin typeface="Calibri" pitchFamily="34" charset="0"/>
                    <a:cs typeface="Calibri" pitchFamily="34" charset="0"/>
                  </a:rPr>
                  <a:t>Radiation Damping in the Horizontal Plane</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After the emission of a photon, the physical position and angle of the particle in space does not change (</a:t>
                </a:r>
                <a14:m>
                  <m:oMath xmlns:m="http://schemas.openxmlformats.org/officeDocument/2006/math">
                    <m:r>
                      <a:rPr lang="en-GB" b="0" i="1" smtClean="0">
                        <a:latin typeface="Cambria Math" panose="02040503050406030204" pitchFamily="18" charset="0"/>
                        <a:cs typeface="Calibri" pitchFamily="34" charset="0"/>
                      </a:rPr>
                      <m:t>𝛿</m:t>
                    </m:r>
                    <m:r>
                      <a:rPr lang="en-GB" b="0" i="1" smtClean="0">
                        <a:latin typeface="Cambria Math" panose="02040503050406030204" pitchFamily="18" charset="0"/>
                        <a:cs typeface="Calibri" pitchFamily="34" charset="0"/>
                      </a:rPr>
                      <m:t>𝑥</m:t>
                    </m:r>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𝛿</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𝑥</m:t>
                        </m:r>
                      </m:e>
                      <m:sup>
                        <m:r>
                          <a:rPr lang="en-GB" b="0" i="1" smtClean="0">
                            <a:latin typeface="Cambria Math" panose="02040503050406030204" pitchFamily="18" charset="0"/>
                            <a:cs typeface="Calibri" pitchFamily="34" charset="0"/>
                          </a:rPr>
                          <m:t>′</m:t>
                        </m:r>
                      </m:sup>
                    </m:sSup>
                    <m:r>
                      <a:rPr lang="en-GB" b="0" i="1" smtClean="0">
                        <a:latin typeface="Cambria Math" panose="02040503050406030204" pitchFamily="18" charset="0"/>
                        <a:cs typeface="Calibri" pitchFamily="34" charset="0"/>
                      </a:rPr>
                      <m:t>=0</m:t>
                    </m:r>
                  </m:oMath>
                </a14:m>
                <a:r>
                  <a:rPr lang="en-GB" dirty="0">
                    <a:latin typeface="Calibri" pitchFamily="34" charset="0"/>
                    <a:cs typeface="Calibri" pitchFamily="34" charset="0"/>
                  </a:rPr>
                  <a:t>). However, because of the finite dispersion, the reference orbit that the particle follows does change.</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The particle will now follow a new off-energy orbit corresponding to the new energy of the particle. We have:</a:t>
                </a:r>
              </a:p>
              <a:p>
                <a:pPr algn="just"/>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e>
                        <m:sub>
                          <m:r>
                            <a:rPr lang="en-GB" i="1">
                              <a:latin typeface="Cambria Math" panose="02040503050406030204" pitchFamily="18" charset="0"/>
                              <a:cs typeface="Calibri" pitchFamily="34" charset="0"/>
                            </a:rPr>
                            <m:t>𝜖</m:t>
                          </m:r>
                        </m:sub>
                      </m:sSub>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𝑥</m:t>
                          </m:r>
                        </m:e>
                        <m:sub>
                          <m:r>
                            <a:rPr lang="en-GB" i="1">
                              <a:latin typeface="Cambria Math" panose="02040503050406030204" pitchFamily="18" charset="0"/>
                              <a:cs typeface="Calibri" pitchFamily="34" charset="0"/>
                            </a:rPr>
                            <m:t>𝛽</m:t>
                          </m:r>
                        </m:sub>
                      </m:sSub>
                    </m:oMath>
                  </m:oMathPara>
                </a14:m>
                <a:endParaRPr lang="en-GB" dirty="0">
                  <a:latin typeface="Calibri" pitchFamily="34" charset="0"/>
                  <a:cs typeface="Calibri" pitchFamily="34" charset="0"/>
                </a:endParaRPr>
              </a:p>
              <a:p>
                <a:pPr algn="just"/>
                <a:endParaRPr lang="en-GB" sz="1000"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𝑥</m:t>
                          </m:r>
                        </m:e>
                        <m:sub>
                          <m:r>
                            <a:rPr lang="en-GB" b="0" i="1" smtClean="0">
                              <a:latin typeface="Cambria Math" panose="02040503050406030204" pitchFamily="18" charset="0"/>
                              <a:cs typeface="Calibri" pitchFamily="34" charset="0"/>
                            </a:rPr>
                            <m:t>𝜖</m:t>
                          </m:r>
                        </m:sub>
                      </m:sSub>
                      <m:r>
                        <a:rPr lang="en-GB" b="0" i="1" smtClean="0">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𝐷</m:t>
                      </m:r>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𝜖</m:t>
                          </m:r>
                        </m:num>
                        <m:den>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𝐸</m:t>
                              </m:r>
                            </m:e>
                            <m:sub>
                              <m:r>
                                <a:rPr lang="en-GB" b="0" i="1" smtClean="0">
                                  <a:latin typeface="Cambria Math" panose="02040503050406030204" pitchFamily="18" charset="0"/>
                                  <a:cs typeface="Calibri" pitchFamily="34" charset="0"/>
                                </a:rPr>
                                <m:t>0</m:t>
                              </m:r>
                            </m:sub>
                          </m:sSub>
                        </m:den>
                      </m:f>
                    </m:oMath>
                  </m:oMathPara>
                </a14:m>
                <a:endParaRPr lang="en-GB" b="0" dirty="0">
                  <a:latin typeface="Calibri" pitchFamily="34" charset="0"/>
                  <a:cs typeface="Calibri" pitchFamily="34" charset="0"/>
                </a:endParaRPr>
              </a:p>
              <a:p>
                <a:pPr algn="just"/>
                <a:r>
                  <a:rPr lang="en-GB" dirty="0">
                    <a:latin typeface="Calibri" pitchFamily="34" charset="0"/>
                    <a:cs typeface="Calibri" pitchFamily="34" charset="0"/>
                  </a:rPr>
                  <a:t>So</a:t>
                </a: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cs typeface="Calibri" pitchFamily="34" charset="0"/>
                        </a:rPr>
                        <m:t>𝛿</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𝑥</m:t>
                          </m:r>
                        </m:e>
                        <m:sub>
                          <m:r>
                            <a:rPr lang="en-GB" b="0" i="1" smtClean="0">
                              <a:latin typeface="Cambria Math" panose="02040503050406030204" pitchFamily="18" charset="0"/>
                              <a:cs typeface="Calibri" pitchFamily="34" charset="0"/>
                            </a:rPr>
                            <m:t>𝛽</m:t>
                          </m:r>
                        </m:sub>
                      </m:sSub>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𝛿</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𝑥</m:t>
                          </m:r>
                        </m:e>
                        <m:sub>
                          <m:r>
                            <a:rPr lang="en-GB" b="0" i="1" smtClean="0">
                              <a:latin typeface="Cambria Math" panose="02040503050406030204" pitchFamily="18" charset="0"/>
                              <a:cs typeface="Calibri" pitchFamily="34" charset="0"/>
                            </a:rPr>
                            <m:t>𝜖</m:t>
                          </m:r>
                        </m:sub>
                      </m:sSub>
                      <m:r>
                        <a:rPr lang="en-GB" b="0" i="1" smtClean="0">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𝐷</m:t>
                      </m:r>
                      <m:f>
                        <m:fPr>
                          <m:ctrlPr>
                            <a:rPr lang="en-GB" i="1">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𝛿</m:t>
                          </m:r>
                          <m:r>
                            <a:rPr lang="en-GB" i="1">
                              <a:latin typeface="Cambria Math" panose="02040503050406030204" pitchFamily="18" charset="0"/>
                              <a:cs typeface="Calibri" pitchFamily="34" charset="0"/>
                            </a:rPr>
                            <m:t>𝜖</m:t>
                          </m:r>
                        </m:num>
                        <m:den>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𝐸</m:t>
                              </m:r>
                            </m:e>
                            <m:sub>
                              <m:r>
                                <a:rPr lang="en-GB" i="1">
                                  <a:latin typeface="Cambria Math" panose="02040503050406030204" pitchFamily="18" charset="0"/>
                                  <a:cs typeface="Calibri" pitchFamily="34" charset="0"/>
                                </a:rPr>
                                <m:t>0</m:t>
                              </m:r>
                            </m:sub>
                          </m:sSub>
                        </m:den>
                      </m:f>
                    </m:oMath>
                  </m:oMathPara>
                </a14:m>
                <a:endParaRPr lang="en-GB" dirty="0">
                  <a:latin typeface="Calibri" pitchFamily="34"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642350" cy="4206921"/>
              </a:xfrm>
              <a:prstGeom prst="rect">
                <a:avLst/>
              </a:prstGeom>
              <a:blipFill>
                <a:blip r:embed="rId2"/>
                <a:stretch>
                  <a:fillRect l="-635" t="-870" r="-635"/>
                </a:stretch>
              </a:blipFill>
              <a:ln w="9525">
                <a:noFill/>
                <a:miter lim="800000"/>
                <a:headEnd/>
                <a:tailEnd/>
              </a:ln>
              <a:effectLst/>
            </p:spPr>
            <p:txBody>
              <a:bodyPr/>
              <a:lstStyle/>
              <a:p>
                <a:r>
                  <a:rPr lang="en-GB">
                    <a:noFill/>
                  </a:rPr>
                  <a:t> </a:t>
                </a:r>
              </a:p>
            </p:txBody>
          </p:sp>
        </mc:Fallback>
      </mc:AlternateContent>
      <p:grpSp>
        <p:nvGrpSpPr>
          <p:cNvPr id="30" name="Group 29"/>
          <p:cNvGrpSpPr/>
          <p:nvPr/>
        </p:nvGrpSpPr>
        <p:grpSpPr>
          <a:xfrm>
            <a:off x="109888" y="4447623"/>
            <a:ext cx="8440786" cy="2234530"/>
            <a:chOff x="109888" y="3995449"/>
            <a:chExt cx="8440786" cy="2234530"/>
          </a:xfrm>
        </p:grpSpPr>
        <p:pic>
          <p:nvPicPr>
            <p:cNvPr id="3" name="Picture 2"/>
            <p:cNvPicPr>
              <a:picLocks noChangeAspect="1"/>
            </p:cNvPicPr>
            <p:nvPr/>
          </p:nvPicPr>
          <p:blipFill rotWithShape="1">
            <a:blip r:embed="rId3"/>
            <a:srcRect l="11067" t="16010" r="6323" b="6297"/>
            <a:stretch/>
          </p:blipFill>
          <p:spPr>
            <a:xfrm>
              <a:off x="1818752" y="4180115"/>
              <a:ext cx="5948624" cy="2049864"/>
            </a:xfrm>
            <a:prstGeom prst="rect">
              <a:avLst/>
            </a:prstGeom>
          </p:spPr>
        </p:pic>
        <mc:AlternateContent xmlns:mc="http://schemas.openxmlformats.org/markup-compatibility/2006" xmlns:a14="http://schemas.microsoft.com/office/drawing/2010/main">
          <mc:Choice Requires="a14">
            <p:sp>
              <p:nvSpPr>
                <p:cNvPr id="4" name="TextBox 3"/>
                <p:cNvSpPr txBox="1"/>
                <p:nvPr/>
              </p:nvSpPr>
              <p:spPr>
                <a:xfrm>
                  <a:off x="1532374" y="4702628"/>
                  <a:ext cx="129138"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𝜖</m:t>
                        </m:r>
                      </m:oMath>
                    </m:oMathPara>
                  </a14:m>
                  <a:endParaRPr lang="en-GB" dirty="0"/>
                </a:p>
              </p:txBody>
            </p:sp>
          </mc:Choice>
          <mc:Fallback xmlns="">
            <p:sp>
              <p:nvSpPr>
                <p:cNvPr id="4" name="TextBox 3"/>
                <p:cNvSpPr txBox="1">
                  <a:spLocks noRot="1" noChangeAspect="1" noMove="1" noResize="1" noEditPoints="1" noAdjustHandles="1" noChangeArrowheads="1" noChangeShapeType="1" noTextEdit="1"/>
                </p:cNvSpPr>
                <p:nvPr/>
              </p:nvSpPr>
              <p:spPr>
                <a:xfrm>
                  <a:off x="1532374" y="4702628"/>
                  <a:ext cx="129138" cy="215444"/>
                </a:xfrm>
                <a:prstGeom prst="rect">
                  <a:avLst/>
                </a:prstGeom>
                <a:blipFill>
                  <a:blip r:embed="rId4"/>
                  <a:stretch>
                    <a:fillRect l="-18182" r="-1363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1332479" y="4977014"/>
                  <a:ext cx="528926" cy="4460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𝜖</m:t>
                        </m:r>
                        <m:r>
                          <a:rPr lang="en-GB" sz="1400" b="0" i="1" smtClean="0">
                            <a:latin typeface="Cambria Math" panose="02040503050406030204" pitchFamily="18" charset="0"/>
                          </a:rPr>
                          <m:t>−</m:t>
                        </m:r>
                        <m:f>
                          <m:fPr>
                            <m:ctrlPr>
                              <a:rPr lang="en-GB" sz="1400" b="0" i="1" smtClean="0">
                                <a:latin typeface="Cambria Math" panose="02040503050406030204" pitchFamily="18" charset="0"/>
                              </a:rPr>
                            </m:ctrlPr>
                          </m:fPr>
                          <m:num>
                            <m:r>
                              <a:rPr lang="en-GB" sz="1400" b="0" i="1" smtClean="0">
                                <a:latin typeface="Cambria Math" panose="02040503050406030204" pitchFamily="18" charset="0"/>
                              </a:rPr>
                              <m:t>𝛿𝜖</m:t>
                            </m:r>
                          </m:num>
                          <m:den>
                            <m:sSub>
                              <m:sSubPr>
                                <m:ctrlPr>
                                  <a:rPr lang="en-GB" sz="1400" b="0" i="1" smtClean="0">
                                    <a:latin typeface="Cambria Math" panose="02040503050406030204" pitchFamily="18" charset="0"/>
                                  </a:rPr>
                                </m:ctrlPr>
                              </m:sSubPr>
                              <m:e>
                                <m:r>
                                  <a:rPr lang="en-GB" sz="1400" b="0" i="1" smtClean="0">
                                    <a:latin typeface="Cambria Math" panose="02040503050406030204" pitchFamily="18" charset="0"/>
                                  </a:rPr>
                                  <m:t>𝐸</m:t>
                                </m:r>
                              </m:e>
                              <m:sub>
                                <m:r>
                                  <a:rPr lang="en-GB" sz="1400" b="0" i="1" smtClean="0">
                                    <a:latin typeface="Cambria Math" panose="02040503050406030204" pitchFamily="18" charset="0"/>
                                  </a:rPr>
                                  <m:t>0</m:t>
                                </m:r>
                              </m:sub>
                            </m:sSub>
                          </m:den>
                        </m:f>
                      </m:oMath>
                    </m:oMathPara>
                  </a14:m>
                  <a:endParaRPr lang="en-GB" dirty="0"/>
                </a:p>
              </p:txBody>
            </p:sp>
          </mc:Choice>
          <mc:Fallback xmlns="">
            <p:sp>
              <p:nvSpPr>
                <p:cNvPr id="6" name="TextBox 5"/>
                <p:cNvSpPr txBox="1">
                  <a:spLocks noRot="1" noChangeAspect="1" noMove="1" noResize="1" noEditPoints="1" noAdjustHandles="1" noChangeArrowheads="1" noChangeShapeType="1" noTextEdit="1"/>
                </p:cNvSpPr>
                <p:nvPr/>
              </p:nvSpPr>
              <p:spPr>
                <a:xfrm>
                  <a:off x="1332479" y="4977014"/>
                  <a:ext cx="528926" cy="446084"/>
                </a:xfrm>
                <a:prstGeom prst="rect">
                  <a:avLst/>
                </a:prstGeom>
                <a:blipFill>
                  <a:blip r:embed="rId5"/>
                  <a:stretch>
                    <a:fillRect l="-4651" t="-1370" r="-8140" b="-821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1365469" y="5786660"/>
                  <a:ext cx="462947"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𝜖</m:t>
                        </m:r>
                        <m:r>
                          <a:rPr lang="en-GB" sz="1400" b="0" i="1" smtClean="0">
                            <a:latin typeface="Cambria Math" panose="02040503050406030204" pitchFamily="18" charset="0"/>
                          </a:rPr>
                          <m:t>=0</m:t>
                        </m:r>
                      </m:oMath>
                    </m:oMathPara>
                  </a14:m>
                  <a:endParaRPr lang="en-GB" dirty="0"/>
                </a:p>
              </p:txBody>
            </p:sp>
          </mc:Choice>
          <mc:Fallback xmlns="">
            <p:sp>
              <p:nvSpPr>
                <p:cNvPr id="7" name="TextBox 6"/>
                <p:cNvSpPr txBox="1">
                  <a:spLocks noRot="1" noChangeAspect="1" noMove="1" noResize="1" noEditPoints="1" noAdjustHandles="1" noChangeArrowheads="1" noChangeShapeType="1" noTextEdit="1"/>
                </p:cNvSpPr>
                <p:nvPr/>
              </p:nvSpPr>
              <p:spPr>
                <a:xfrm>
                  <a:off x="1365469" y="5786660"/>
                  <a:ext cx="462947" cy="215444"/>
                </a:xfrm>
                <a:prstGeom prst="rect">
                  <a:avLst/>
                </a:prstGeom>
                <a:blipFill>
                  <a:blip r:embed="rId6"/>
                  <a:stretch>
                    <a:fillRect l="-5263" r="-7895" b="-2778"/>
                  </a:stretch>
                </a:blipFill>
              </p:spPr>
              <p:txBody>
                <a:bodyPr/>
                <a:lstStyle/>
                <a:p>
                  <a:r>
                    <a:rPr lang="en-GB">
                      <a:noFill/>
                    </a:rPr>
                    <a:t> </a:t>
                  </a:r>
                </a:p>
              </p:txBody>
            </p:sp>
          </mc:Fallback>
        </mc:AlternateContent>
        <p:cxnSp>
          <p:nvCxnSpPr>
            <p:cNvPr id="8" name="Straight Arrow Connector 7"/>
            <p:cNvCxnSpPr/>
            <p:nvPr/>
          </p:nvCxnSpPr>
          <p:spPr>
            <a:xfrm>
              <a:off x="4721087" y="4662436"/>
              <a:ext cx="3337691" cy="0"/>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 name="TextBox 9"/>
                <p:cNvSpPr txBox="1"/>
                <p:nvPr/>
              </p:nvSpPr>
              <p:spPr>
                <a:xfrm>
                  <a:off x="3483433" y="4662436"/>
                  <a:ext cx="40959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𝛿</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𝑥</m:t>
                            </m:r>
                          </m:e>
                          <m:sub>
                            <m:r>
                              <a:rPr lang="en-GB" b="0" i="1" smtClean="0">
                                <a:latin typeface="Cambria Math" panose="02040503050406030204" pitchFamily="18" charset="0"/>
                              </a:rPr>
                              <m:t>𝜖</m:t>
                            </m:r>
                          </m:sub>
                        </m:sSub>
                      </m:oMath>
                    </m:oMathPara>
                  </a14:m>
                  <a:endParaRPr lang="en-GB" dirty="0"/>
                </a:p>
              </p:txBody>
            </p:sp>
          </mc:Choice>
          <mc:Fallback xmlns="">
            <p:sp>
              <p:nvSpPr>
                <p:cNvPr id="10" name="TextBox 9"/>
                <p:cNvSpPr txBox="1">
                  <a:spLocks noRot="1" noChangeAspect="1" noMove="1" noResize="1" noEditPoints="1" noAdjustHandles="1" noChangeArrowheads="1" noChangeShapeType="1" noTextEdit="1"/>
                </p:cNvSpPr>
                <p:nvPr/>
              </p:nvSpPr>
              <p:spPr>
                <a:xfrm>
                  <a:off x="3483433" y="4662436"/>
                  <a:ext cx="409599" cy="276999"/>
                </a:xfrm>
                <a:prstGeom prst="rect">
                  <a:avLst/>
                </a:prstGeom>
                <a:blipFill>
                  <a:blip r:embed="rId7"/>
                  <a:stretch>
                    <a:fillRect l="-13235" r="-1471" b="-1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4256559" y="4641073"/>
                  <a:ext cx="425116" cy="301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𝛿</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𝑥</m:t>
                            </m:r>
                          </m:e>
                          <m:sub>
                            <m:r>
                              <a:rPr lang="en-GB" b="0" i="1" smtClean="0">
                                <a:latin typeface="Cambria Math" panose="02040503050406030204" pitchFamily="18" charset="0"/>
                              </a:rPr>
                              <m:t>𝛽</m:t>
                            </m:r>
                          </m:sub>
                        </m:sSub>
                      </m:oMath>
                    </m:oMathPara>
                  </a14:m>
                  <a:endParaRPr lang="en-GB" dirty="0"/>
                </a:p>
              </p:txBody>
            </p:sp>
          </mc:Choice>
          <mc:Fallback xmlns="">
            <p:sp>
              <p:nvSpPr>
                <p:cNvPr id="11" name="TextBox 10"/>
                <p:cNvSpPr txBox="1">
                  <a:spLocks noRot="1" noChangeAspect="1" noMove="1" noResize="1" noEditPoints="1" noAdjustHandles="1" noChangeArrowheads="1" noChangeShapeType="1" noTextEdit="1"/>
                </p:cNvSpPr>
                <p:nvPr/>
              </p:nvSpPr>
              <p:spPr>
                <a:xfrm>
                  <a:off x="4256559" y="4641073"/>
                  <a:ext cx="425116" cy="301749"/>
                </a:xfrm>
                <a:prstGeom prst="rect">
                  <a:avLst/>
                </a:prstGeom>
                <a:blipFill>
                  <a:blip r:embed="rId8"/>
                  <a:stretch>
                    <a:fillRect l="-12857" r="-10000" b="-2857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4479560" y="4180115"/>
                  <a:ext cx="18332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𝑥</m:t>
                        </m:r>
                      </m:oMath>
                    </m:oMathPara>
                  </a14:m>
                  <a:endParaRPr lang="en-GB" dirty="0"/>
                </a:p>
              </p:txBody>
            </p:sp>
          </mc:Choice>
          <mc:Fallback xmlns="">
            <p:sp>
              <p:nvSpPr>
                <p:cNvPr id="12" name="TextBox 11"/>
                <p:cNvSpPr txBox="1">
                  <a:spLocks noRot="1" noChangeAspect="1" noMove="1" noResize="1" noEditPoints="1" noAdjustHandles="1" noChangeArrowheads="1" noChangeShapeType="1" noTextEdit="1"/>
                </p:cNvSpPr>
                <p:nvPr/>
              </p:nvSpPr>
              <p:spPr>
                <a:xfrm>
                  <a:off x="4479560" y="4180115"/>
                  <a:ext cx="183320" cy="276999"/>
                </a:xfrm>
                <a:prstGeom prst="rect">
                  <a:avLst/>
                </a:prstGeom>
                <a:blipFill>
                  <a:blip r:embed="rId9"/>
                  <a:stretch>
                    <a:fillRect l="-20000" r="-1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7398636" y="5859141"/>
                  <a:ext cx="165045"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𝑠</m:t>
                        </m:r>
                      </m:oMath>
                    </m:oMathPara>
                  </a14:m>
                  <a:endParaRPr lang="en-GB" dirty="0"/>
                </a:p>
              </p:txBody>
            </p:sp>
          </mc:Choice>
          <mc:Fallback xmlns="">
            <p:sp>
              <p:nvSpPr>
                <p:cNvPr id="13" name="TextBox 12"/>
                <p:cNvSpPr txBox="1">
                  <a:spLocks noRot="1" noChangeAspect="1" noMove="1" noResize="1" noEditPoints="1" noAdjustHandles="1" noChangeArrowheads="1" noChangeShapeType="1" noTextEdit="1"/>
                </p:cNvSpPr>
                <p:nvPr/>
              </p:nvSpPr>
              <p:spPr>
                <a:xfrm>
                  <a:off x="7398636" y="5859141"/>
                  <a:ext cx="165045" cy="276999"/>
                </a:xfrm>
                <a:prstGeom prst="rect">
                  <a:avLst/>
                </a:prstGeom>
                <a:blipFill>
                  <a:blip r:embed="rId10"/>
                  <a:stretch>
                    <a:fillRect l="-22222" r="-1851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6093216" y="5368108"/>
                  <a:ext cx="577915" cy="276999"/>
                </a:xfrm>
                <a:prstGeom prst="rect">
                  <a:avLst/>
                </a:prstGeom>
                <a:noFill/>
              </p:spPr>
              <p:txBody>
                <a:bodyPr wrap="none" lIns="0" tIns="0" rIns="0" bIns="0" rtlCol="0">
                  <a:spAutoFit/>
                </a:bodyPr>
                <a:lstStyle/>
                <a:p>
                  <a14:m>
                    <m:oMath xmlns:m="http://schemas.openxmlformats.org/officeDocument/2006/math">
                      <m:sSub>
                        <m:sSubPr>
                          <m:ctrlPr>
                            <a:rPr lang="en-GB" i="1" smtClean="0">
                              <a:latin typeface="Cambria Math" panose="02040503050406030204" pitchFamily="18" charset="0"/>
                            </a:rPr>
                          </m:ctrlPr>
                        </m:sSubPr>
                        <m:e>
                          <m:r>
                            <a:rPr lang="en-GB" i="1">
                              <a:latin typeface="Cambria Math" panose="02040503050406030204" pitchFamily="18" charset="0"/>
                            </a:rPr>
                            <m:t>𝑥</m:t>
                          </m:r>
                        </m:e>
                        <m:sub>
                          <m:r>
                            <a:rPr lang="en-GB" i="1">
                              <a:latin typeface="Cambria Math" panose="02040503050406030204" pitchFamily="18" charset="0"/>
                            </a:rPr>
                            <m:t>𝛿</m:t>
                          </m:r>
                        </m:sub>
                      </m:sSub>
                    </m:oMath>
                  </a14:m>
                  <a:r>
                    <a:rPr lang="en-GB" dirty="0"/>
                    <a:t>+</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𝑥</m:t>
                          </m:r>
                        </m:e>
                        <m:sub>
                          <m:r>
                            <a:rPr lang="en-GB" b="0" i="1" smtClean="0">
                              <a:latin typeface="Cambria Math" panose="02040503050406030204" pitchFamily="18" charset="0"/>
                            </a:rPr>
                            <m:t>𝜖</m:t>
                          </m:r>
                        </m:sub>
                      </m:sSub>
                    </m:oMath>
                  </a14:m>
                  <a:endParaRPr lang="en-GB" dirty="0"/>
                </a:p>
              </p:txBody>
            </p:sp>
          </mc:Choice>
          <mc:Fallback xmlns="">
            <p:sp>
              <p:nvSpPr>
                <p:cNvPr id="14" name="TextBox 13"/>
                <p:cNvSpPr txBox="1">
                  <a:spLocks noRot="1" noChangeAspect="1" noMove="1" noResize="1" noEditPoints="1" noAdjustHandles="1" noChangeArrowheads="1" noChangeShapeType="1" noTextEdit="1"/>
                </p:cNvSpPr>
                <p:nvPr/>
              </p:nvSpPr>
              <p:spPr>
                <a:xfrm>
                  <a:off x="6093216" y="5368108"/>
                  <a:ext cx="577915" cy="276999"/>
                </a:xfrm>
                <a:prstGeom prst="rect">
                  <a:avLst/>
                </a:prstGeom>
                <a:blipFill>
                  <a:blip r:embed="rId11"/>
                  <a:stretch>
                    <a:fillRect l="-10638" t="-28889" r="-6383" b="-51111"/>
                  </a:stretch>
                </a:blipFill>
              </p:spPr>
              <p:txBody>
                <a:bodyPr/>
                <a:lstStyle/>
                <a:p>
                  <a:r>
                    <a:rPr lang="en-GB">
                      <a:noFill/>
                    </a:rPr>
                    <a:t> </a:t>
                  </a:r>
                </a:p>
              </p:txBody>
            </p:sp>
          </mc:Fallback>
        </mc:AlternateContent>
        <p:sp>
          <p:nvSpPr>
            <p:cNvPr id="15" name="TextBox 14"/>
            <p:cNvSpPr txBox="1"/>
            <p:nvPr/>
          </p:nvSpPr>
          <p:spPr>
            <a:xfrm>
              <a:off x="7651877" y="4293104"/>
              <a:ext cx="898797" cy="369332"/>
            </a:xfrm>
            <a:prstGeom prst="rect">
              <a:avLst/>
            </a:prstGeom>
            <a:noFill/>
          </p:spPr>
          <p:txBody>
            <a:bodyPr wrap="square" rtlCol="0">
              <a:spAutoFit/>
            </a:bodyPr>
            <a:lstStyle/>
            <a:p>
              <a:r>
                <a:rPr lang="en-GB"/>
                <a:t>photon</a:t>
              </a:r>
              <a:endParaRPr lang="en-GB" dirty="0"/>
            </a:p>
          </p:txBody>
        </p:sp>
        <p:sp>
          <p:nvSpPr>
            <p:cNvPr id="17" name="TextBox 16"/>
            <p:cNvSpPr txBox="1"/>
            <p:nvPr/>
          </p:nvSpPr>
          <p:spPr>
            <a:xfrm>
              <a:off x="2545238" y="3995449"/>
              <a:ext cx="1151024" cy="646331"/>
            </a:xfrm>
            <a:prstGeom prst="rect">
              <a:avLst/>
            </a:prstGeom>
            <a:noFill/>
          </p:spPr>
          <p:txBody>
            <a:bodyPr wrap="square" rtlCol="0">
              <a:spAutoFit/>
            </a:bodyPr>
            <a:lstStyle/>
            <a:p>
              <a:pPr algn="ctr"/>
              <a:r>
                <a:rPr lang="en-GB" dirty="0"/>
                <a:t>Before emission</a:t>
              </a:r>
            </a:p>
          </p:txBody>
        </p:sp>
        <p:sp>
          <p:nvSpPr>
            <p:cNvPr id="18" name="TextBox 17"/>
            <p:cNvSpPr txBox="1"/>
            <p:nvPr/>
          </p:nvSpPr>
          <p:spPr>
            <a:xfrm>
              <a:off x="5308209" y="3995449"/>
              <a:ext cx="1151024" cy="646331"/>
            </a:xfrm>
            <a:prstGeom prst="rect">
              <a:avLst/>
            </a:prstGeom>
            <a:noFill/>
          </p:spPr>
          <p:txBody>
            <a:bodyPr wrap="square" rtlCol="0">
              <a:spAutoFit/>
            </a:bodyPr>
            <a:lstStyle/>
            <a:p>
              <a:pPr algn="ctr"/>
              <a:r>
                <a:rPr lang="en-GB" dirty="0"/>
                <a:t>After emission</a:t>
              </a:r>
            </a:p>
          </p:txBody>
        </p:sp>
        <p:sp>
          <p:nvSpPr>
            <p:cNvPr id="19" name="TextBox 18"/>
            <p:cNvSpPr txBox="1"/>
            <p:nvPr/>
          </p:nvSpPr>
          <p:spPr>
            <a:xfrm>
              <a:off x="109888" y="4945752"/>
              <a:ext cx="1151024" cy="646331"/>
            </a:xfrm>
            <a:prstGeom prst="rect">
              <a:avLst/>
            </a:prstGeom>
            <a:noFill/>
          </p:spPr>
          <p:txBody>
            <a:bodyPr wrap="square" rtlCol="0">
              <a:spAutoFit/>
            </a:bodyPr>
            <a:lstStyle/>
            <a:p>
              <a:pPr algn="ctr"/>
              <a:r>
                <a:rPr lang="en-GB" dirty="0"/>
                <a:t>Closed orbits</a:t>
              </a:r>
            </a:p>
          </p:txBody>
        </p:sp>
        <p:cxnSp>
          <p:nvCxnSpPr>
            <p:cNvPr id="20" name="Straight Arrow Connector 19"/>
            <p:cNvCxnSpPr/>
            <p:nvPr/>
          </p:nvCxnSpPr>
          <p:spPr>
            <a:xfrm>
              <a:off x="3934992" y="4712676"/>
              <a:ext cx="12506" cy="215444"/>
            </a:xfrm>
            <a:prstGeom prst="straightConnector1">
              <a:avLst/>
            </a:prstGeom>
            <a:ln cmpd="sng">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4680245" y="4684210"/>
              <a:ext cx="12506" cy="215444"/>
            </a:xfrm>
            <a:prstGeom prst="straightConnector1">
              <a:avLst/>
            </a:prstGeom>
            <a:ln cmpd="sng">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V="1">
              <a:off x="5957812" y="5205048"/>
              <a:ext cx="17392" cy="581612"/>
            </a:xfrm>
            <a:prstGeom prst="straightConnector1">
              <a:avLst/>
            </a:prstGeom>
            <a:ln cmpd="sng">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7229491" y="5123041"/>
              <a:ext cx="1151024" cy="646331"/>
            </a:xfrm>
            <a:prstGeom prst="rect">
              <a:avLst/>
            </a:prstGeom>
            <a:noFill/>
          </p:spPr>
          <p:txBody>
            <a:bodyPr wrap="square" rtlCol="0">
              <a:spAutoFit/>
            </a:bodyPr>
            <a:lstStyle/>
            <a:p>
              <a:pPr algn="ctr"/>
              <a:r>
                <a:rPr lang="en-GB" dirty="0"/>
                <a:t>Electron path</a:t>
              </a:r>
            </a:p>
          </p:txBody>
        </p:sp>
        <p:cxnSp>
          <p:nvCxnSpPr>
            <p:cNvPr id="28" name="Straight Arrow Connector 27"/>
            <p:cNvCxnSpPr/>
            <p:nvPr/>
          </p:nvCxnSpPr>
          <p:spPr>
            <a:xfrm flipH="1" flipV="1">
              <a:off x="6822831" y="4918072"/>
              <a:ext cx="495543" cy="350845"/>
            </a:xfrm>
            <a:prstGeom prst="straightConnector1">
              <a:avLst/>
            </a:prstGeom>
            <a:ln cmpd="sng">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884895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642350" cy="6400278"/>
              </a:xfrm>
              <a:prstGeom prst="rect">
                <a:avLst/>
              </a:prstGeom>
              <a:noFill/>
              <a:ln w="9525">
                <a:noFill/>
                <a:miter lim="800000"/>
                <a:headEnd/>
                <a:tailEnd/>
              </a:ln>
              <a:effectLst/>
            </p:spPr>
            <p:txBody>
              <a:bodyPr>
                <a:spAutoFit/>
              </a:bodyPr>
              <a:lstStyle/>
              <a:p>
                <a:pPr algn="ctr"/>
                <a:r>
                  <a:rPr lang="en-GB" u="sng" dirty="0">
                    <a:latin typeface="Calibri" pitchFamily="34" charset="0"/>
                    <a:cs typeface="Calibri" pitchFamily="34" charset="0"/>
                  </a:rPr>
                  <a:t>Radiation Damping in the Horizontal Plane</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We proceed as in the vertical plane. To begin, the equations for the horizontal position and angle are</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𝐴</m:t>
                      </m:r>
                      <m:func>
                        <m:funcPr>
                          <m:ctrlPr>
                            <a:rPr lang="en-GB" i="1">
                              <a:latin typeface="Cambria Math" panose="02040503050406030204" pitchFamily="18" charset="0"/>
                              <a:cs typeface="Calibri" pitchFamily="34" charset="0"/>
                            </a:rPr>
                          </m:ctrlPr>
                        </m:funcPr>
                        <m:fName>
                          <m:r>
                            <m:rPr>
                              <m:sty m:val="p"/>
                            </m:rPr>
                            <a:rPr lang="en-GB">
                              <a:latin typeface="Cambria Math" panose="02040503050406030204" pitchFamily="18" charset="0"/>
                              <a:cs typeface="Calibri" pitchFamily="34" charset="0"/>
                            </a:rPr>
                            <m:t>cos</m:t>
                          </m:r>
                        </m:fName>
                        <m:e>
                          <m:r>
                            <a:rPr lang="en-GB" i="1">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𝜙</m:t>
                          </m:r>
                          <m:d>
                            <m:dPr>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𝑠</m:t>
                              </m:r>
                            </m:e>
                          </m:d>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𝜙</m:t>
                              </m:r>
                            </m:e>
                            <m:sub>
                              <m:r>
                                <a:rPr lang="en-GB" i="1">
                                  <a:latin typeface="Cambria Math" panose="02040503050406030204" pitchFamily="18" charset="0"/>
                                  <a:cs typeface="Calibri" pitchFamily="34" charset="0"/>
                                </a:rPr>
                                <m:t>0</m:t>
                              </m:r>
                            </m:sub>
                          </m:sSub>
                          <m:r>
                            <a:rPr lang="en-GB" i="1">
                              <a:latin typeface="Cambria Math" panose="02040503050406030204" pitchFamily="18" charset="0"/>
                              <a:cs typeface="Calibri" pitchFamily="34" charset="0"/>
                            </a:rPr>
                            <m:t>)</m:t>
                          </m:r>
                        </m:e>
                      </m:func>
                    </m:oMath>
                  </m:oMathPara>
                </a14:m>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p>
                        <m:sSupPr>
                          <m:ctrlPr>
                            <a:rPr lang="en-GB" i="1">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𝑥</m:t>
                          </m:r>
                        </m:e>
                        <m:sup>
                          <m:r>
                            <a:rPr lang="en-GB" i="1">
                              <a:latin typeface="Cambria Math" panose="02040503050406030204" pitchFamily="18" charset="0"/>
                              <a:cs typeface="Calibri" pitchFamily="34" charset="0"/>
                            </a:rPr>
                            <m:t>′</m:t>
                          </m:r>
                        </m:sup>
                      </m:sSup>
                      <m:r>
                        <a:rPr lang="en-GB" i="1">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𝐴</m:t>
                          </m:r>
                        </m:num>
                        <m:den>
                          <m:r>
                            <a:rPr lang="en-GB" i="1">
                              <a:latin typeface="Cambria Math" panose="02040503050406030204" pitchFamily="18" charset="0"/>
                              <a:cs typeface="Calibri" pitchFamily="34" charset="0"/>
                            </a:rPr>
                            <m:t>𝛽</m:t>
                          </m:r>
                        </m:den>
                      </m:f>
                      <m:func>
                        <m:funcPr>
                          <m:ctrlPr>
                            <a:rPr lang="en-GB" i="1">
                              <a:latin typeface="Cambria Math" panose="02040503050406030204" pitchFamily="18" charset="0"/>
                              <a:cs typeface="Calibri" pitchFamily="34" charset="0"/>
                            </a:rPr>
                          </m:ctrlPr>
                        </m:funcPr>
                        <m:fName>
                          <m:r>
                            <m:rPr>
                              <m:sty m:val="p"/>
                            </m:rPr>
                            <a:rPr lang="en-GB">
                              <a:latin typeface="Cambria Math" panose="02040503050406030204" pitchFamily="18" charset="0"/>
                              <a:cs typeface="Calibri" pitchFamily="34" charset="0"/>
                            </a:rPr>
                            <m:t>sin</m:t>
                          </m:r>
                        </m:fName>
                        <m:e>
                          <m:r>
                            <a:rPr lang="en-GB" i="1">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𝜙</m:t>
                          </m:r>
                          <m:d>
                            <m:dPr>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𝑠</m:t>
                              </m:r>
                            </m:e>
                          </m:d>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𝜙</m:t>
                              </m:r>
                            </m:e>
                            <m:sub>
                              <m:r>
                                <a:rPr lang="en-GB" i="1">
                                  <a:latin typeface="Cambria Math" panose="02040503050406030204" pitchFamily="18" charset="0"/>
                                  <a:cs typeface="Calibri" pitchFamily="34" charset="0"/>
                                </a:rPr>
                                <m:t>0</m:t>
                              </m:r>
                            </m:sub>
                          </m:sSub>
                          <m:r>
                            <a:rPr lang="en-GB" i="1">
                              <a:latin typeface="Cambria Math" panose="02040503050406030204" pitchFamily="18" charset="0"/>
                              <a:cs typeface="Calibri" pitchFamily="34" charset="0"/>
                            </a:rPr>
                            <m:t>)</m:t>
                          </m:r>
                        </m:e>
                      </m:func>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And the invariant of motion is </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𝐴</m:t>
                          </m:r>
                        </m:e>
                        <m:sup>
                          <m:r>
                            <a:rPr lang="en-GB" b="0" i="1" smtClean="0">
                              <a:latin typeface="Cambria Math" panose="02040503050406030204" pitchFamily="18" charset="0"/>
                              <a:cs typeface="Calibri" pitchFamily="34" charset="0"/>
                            </a:rPr>
                            <m:t>2</m:t>
                          </m:r>
                        </m:sup>
                      </m:sSup>
                      <m:r>
                        <a:rPr lang="en-GB" b="0" i="1" smtClean="0">
                          <a:latin typeface="Cambria Math" panose="02040503050406030204" pitchFamily="18" charset="0"/>
                          <a:cs typeface="Calibri" pitchFamily="34" charset="0"/>
                        </a:rPr>
                        <m:t>=</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𝑥</m:t>
                          </m:r>
                        </m:e>
                        <m:sup>
                          <m:r>
                            <a:rPr lang="en-GB" b="0" i="1" smtClean="0">
                              <a:latin typeface="Cambria Math" panose="02040503050406030204" pitchFamily="18" charset="0"/>
                              <a:cs typeface="Calibri" pitchFamily="34" charset="0"/>
                            </a:rPr>
                            <m:t>2</m:t>
                          </m:r>
                        </m:sup>
                      </m:sSup>
                      <m:r>
                        <a:rPr lang="en-GB" b="0" i="1" smtClean="0">
                          <a:latin typeface="Cambria Math" panose="02040503050406030204" pitchFamily="18" charset="0"/>
                          <a:cs typeface="Calibri" pitchFamily="34" charset="0"/>
                        </a:rPr>
                        <m:t>+</m:t>
                      </m:r>
                      <m:sSup>
                        <m:sSupPr>
                          <m:ctrlPr>
                            <a:rPr lang="en-GB" b="0" i="1" smtClean="0">
                              <a:latin typeface="Cambria Math" panose="02040503050406030204" pitchFamily="18" charset="0"/>
                              <a:cs typeface="Calibri" pitchFamily="34" charset="0"/>
                            </a:rPr>
                          </m:ctrlPr>
                        </m:sSupPr>
                        <m:e>
                          <m:d>
                            <m:dPr>
                              <m:ctrlPr>
                                <a:rPr lang="en-GB" b="0"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𝛽</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𝑥</m:t>
                                  </m:r>
                                </m:e>
                                <m:sup>
                                  <m:r>
                                    <a:rPr lang="en-GB" b="0" i="1" smtClean="0">
                                      <a:latin typeface="Cambria Math" panose="02040503050406030204" pitchFamily="18" charset="0"/>
                                      <a:cs typeface="Calibri" pitchFamily="34" charset="0"/>
                                    </a:rPr>
                                    <m:t>′</m:t>
                                  </m:r>
                                </m:sup>
                              </m:sSup>
                            </m:e>
                          </m:d>
                        </m:e>
                        <m:sup>
                          <m:r>
                            <a:rPr lang="en-GB" b="0" i="1" smtClean="0">
                              <a:latin typeface="Cambria Math" panose="02040503050406030204" pitchFamily="18" charset="0"/>
                              <a:cs typeface="Calibri" pitchFamily="34" charset="0"/>
                            </a:rPr>
                            <m:t>2</m:t>
                          </m:r>
                        </m:sup>
                      </m:sSup>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After the emission of a photon we have the new invariant</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p>
                        <m:sSupPr>
                          <m:ctrlPr>
                            <a:rPr lang="en-GB" b="0" i="1" smtClean="0">
                              <a:latin typeface="Cambria Math" panose="02040503050406030204" pitchFamily="18" charset="0"/>
                              <a:cs typeface="Calibri" pitchFamily="34" charset="0"/>
                            </a:rPr>
                          </m:ctrlPr>
                        </m:sSupPr>
                        <m:e>
                          <m:d>
                            <m:dPr>
                              <m:ctrlPr>
                                <a:rPr lang="en-GB" b="0"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𝐴</m:t>
                              </m:r>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𝛿</m:t>
                              </m:r>
                              <m:r>
                                <a:rPr lang="en-GB" b="0" i="1" smtClean="0">
                                  <a:latin typeface="Cambria Math" panose="02040503050406030204" pitchFamily="18" charset="0"/>
                                  <a:cs typeface="Calibri" pitchFamily="34" charset="0"/>
                                </a:rPr>
                                <m:t>𝐴</m:t>
                              </m:r>
                            </m:e>
                          </m:d>
                        </m:e>
                        <m:sup>
                          <m:r>
                            <a:rPr lang="en-GB" b="0" i="1" smtClean="0">
                              <a:latin typeface="Cambria Math" panose="02040503050406030204" pitchFamily="18" charset="0"/>
                              <a:cs typeface="Calibri" pitchFamily="34" charset="0"/>
                            </a:rPr>
                            <m:t>2</m:t>
                          </m:r>
                        </m:sup>
                      </m:sSup>
                      <m:r>
                        <a:rPr lang="en-GB" b="0" i="1" smtClean="0">
                          <a:latin typeface="Cambria Math" panose="02040503050406030204" pitchFamily="18" charset="0"/>
                          <a:cs typeface="Calibri" pitchFamily="34" charset="0"/>
                        </a:rPr>
                        <m:t>=</m:t>
                      </m:r>
                      <m:sSup>
                        <m:sSupPr>
                          <m:ctrlPr>
                            <a:rPr lang="en-GB" b="0" i="1" smtClean="0">
                              <a:latin typeface="Cambria Math" panose="02040503050406030204" pitchFamily="18" charset="0"/>
                              <a:cs typeface="Calibri" pitchFamily="34" charset="0"/>
                            </a:rPr>
                          </m:ctrlPr>
                        </m:sSupPr>
                        <m:e>
                          <m:d>
                            <m:dPr>
                              <m:ctrlPr>
                                <a:rPr lang="en-GB" b="0"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𝑥</m:t>
                              </m:r>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𝛿</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𝑥</m:t>
                                  </m:r>
                                </m:e>
                                <m:sub>
                                  <m:r>
                                    <a:rPr lang="en-GB" b="0" i="1" smtClean="0">
                                      <a:latin typeface="Cambria Math" panose="02040503050406030204" pitchFamily="18" charset="0"/>
                                      <a:cs typeface="Calibri" pitchFamily="34" charset="0"/>
                                    </a:rPr>
                                    <m:t>𝛽</m:t>
                                  </m:r>
                                </m:sub>
                              </m:sSub>
                            </m:e>
                          </m:d>
                        </m:e>
                        <m:sup>
                          <m:r>
                            <a:rPr lang="en-GB" b="0" i="1" smtClean="0">
                              <a:latin typeface="Cambria Math" panose="02040503050406030204" pitchFamily="18" charset="0"/>
                              <a:cs typeface="Calibri" pitchFamily="34" charset="0"/>
                            </a:rPr>
                            <m:t>2</m:t>
                          </m:r>
                        </m:sup>
                      </m:sSup>
                      <m:r>
                        <a:rPr lang="en-GB" b="0" i="1" smtClean="0">
                          <a:latin typeface="Cambria Math" panose="02040503050406030204" pitchFamily="18" charset="0"/>
                          <a:cs typeface="Calibri" pitchFamily="34" charset="0"/>
                        </a:rPr>
                        <m:t>+</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𝛽</m:t>
                          </m:r>
                        </m:e>
                        <m:sup>
                          <m:r>
                            <a:rPr lang="en-GB" b="0" i="1" smtClean="0">
                              <a:latin typeface="Cambria Math" panose="02040503050406030204" pitchFamily="18" charset="0"/>
                              <a:cs typeface="Calibri" pitchFamily="34" charset="0"/>
                            </a:rPr>
                            <m:t>2</m:t>
                          </m:r>
                        </m:sup>
                      </m:sSup>
                      <m:sSup>
                        <m:sSupPr>
                          <m:ctrlPr>
                            <a:rPr lang="en-GB" b="0" i="1" smtClean="0">
                              <a:latin typeface="Cambria Math" panose="02040503050406030204" pitchFamily="18" charset="0"/>
                              <a:cs typeface="Calibri" pitchFamily="34" charset="0"/>
                            </a:rPr>
                          </m:ctrlPr>
                        </m:sSupPr>
                        <m:e>
                          <m:d>
                            <m:dPr>
                              <m:ctrlPr>
                                <a:rPr lang="en-GB" b="0" i="1" smtClean="0">
                                  <a:latin typeface="Cambria Math" panose="02040503050406030204" pitchFamily="18" charset="0"/>
                                  <a:cs typeface="Calibri" pitchFamily="34" charset="0"/>
                                </a:rPr>
                              </m:ctrlPr>
                            </m:dPr>
                            <m:e>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𝑥</m:t>
                                  </m:r>
                                </m:e>
                                <m:sup>
                                  <m:r>
                                    <a:rPr lang="en-GB" b="0" i="1" smtClean="0">
                                      <a:latin typeface="Cambria Math" panose="02040503050406030204" pitchFamily="18" charset="0"/>
                                      <a:cs typeface="Calibri" pitchFamily="34" charset="0"/>
                                    </a:rPr>
                                    <m:t>′</m:t>
                                  </m:r>
                                </m:sup>
                              </m:sSup>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𝛿</m:t>
                              </m:r>
                              <m:sSubSup>
                                <m:sSubSupPr>
                                  <m:ctrlPr>
                                    <a:rPr lang="en-GB" b="0" i="1" smtClean="0">
                                      <a:latin typeface="Cambria Math" panose="02040503050406030204" pitchFamily="18" charset="0"/>
                                      <a:cs typeface="Calibri" pitchFamily="34" charset="0"/>
                                    </a:rPr>
                                  </m:ctrlPr>
                                </m:sSubSupPr>
                                <m:e>
                                  <m:r>
                                    <a:rPr lang="en-GB" b="0" i="1" smtClean="0">
                                      <a:latin typeface="Cambria Math" panose="02040503050406030204" pitchFamily="18" charset="0"/>
                                      <a:cs typeface="Calibri" pitchFamily="34" charset="0"/>
                                    </a:rPr>
                                    <m:t>𝑥</m:t>
                                  </m:r>
                                </m:e>
                                <m:sub>
                                  <m:r>
                                    <a:rPr lang="en-GB" b="0" i="1" smtClean="0">
                                      <a:latin typeface="Cambria Math" panose="02040503050406030204" pitchFamily="18" charset="0"/>
                                      <a:cs typeface="Calibri" pitchFamily="34" charset="0"/>
                                    </a:rPr>
                                    <m:t>𝛽</m:t>
                                  </m:r>
                                </m:sub>
                                <m:sup>
                                  <m:r>
                                    <a:rPr lang="en-GB" b="0" i="1" smtClean="0">
                                      <a:latin typeface="Cambria Math" panose="02040503050406030204" pitchFamily="18" charset="0"/>
                                      <a:cs typeface="Calibri" pitchFamily="34" charset="0"/>
                                    </a:rPr>
                                    <m:t>′</m:t>
                                  </m:r>
                                </m:sup>
                              </m:sSubSup>
                            </m:e>
                          </m:d>
                        </m:e>
                        <m:sup>
                          <m:r>
                            <a:rPr lang="en-GB" b="0" i="1" smtClean="0">
                              <a:latin typeface="Cambria Math" panose="02040503050406030204" pitchFamily="18" charset="0"/>
                              <a:cs typeface="Calibri" pitchFamily="34" charset="0"/>
                            </a:rPr>
                            <m:t>2</m:t>
                          </m:r>
                        </m:sup>
                      </m:sSup>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So to first order in </a:t>
                </a:r>
                <a14:m>
                  <m:oMath xmlns:m="http://schemas.openxmlformats.org/officeDocument/2006/math">
                    <m:r>
                      <a:rPr lang="en-GB" b="0" i="1" smtClean="0">
                        <a:latin typeface="Cambria Math" panose="02040503050406030204" pitchFamily="18" charset="0"/>
                        <a:cs typeface="Calibri" pitchFamily="34" charset="0"/>
                      </a:rPr>
                      <m:t>𝛿</m:t>
                    </m:r>
                    <m:r>
                      <a:rPr lang="en-GB" b="0" i="1" smtClean="0">
                        <a:latin typeface="Cambria Math" panose="02040503050406030204" pitchFamily="18" charset="0"/>
                        <a:cs typeface="Calibri" pitchFamily="34" charset="0"/>
                      </a:rPr>
                      <m:t>𝑥</m:t>
                    </m:r>
                  </m:oMath>
                </a14:m>
                <a:r>
                  <a:rPr lang="en-GB" dirty="0">
                    <a:latin typeface="Calibri" pitchFamily="34" charset="0"/>
                    <a:cs typeface="Calibri" pitchFamily="34" charset="0"/>
                  </a:rPr>
                  <a:t>, </a:t>
                </a:r>
                <a14:m>
                  <m:oMath xmlns:m="http://schemas.openxmlformats.org/officeDocument/2006/math">
                    <m:r>
                      <a:rPr lang="en-GB" i="1">
                        <a:latin typeface="Cambria Math" panose="02040503050406030204" pitchFamily="18" charset="0"/>
                        <a:cs typeface="Calibri" pitchFamily="34" charset="0"/>
                      </a:rPr>
                      <m:t>𝛿</m:t>
                    </m:r>
                    <m:r>
                      <a:rPr lang="en-GB" i="1">
                        <a:latin typeface="Cambria Math" panose="02040503050406030204" pitchFamily="18" charset="0"/>
                        <a:cs typeface="Calibri" pitchFamily="34" charset="0"/>
                      </a:rPr>
                      <m:t>𝑥</m:t>
                    </m:r>
                    <m:r>
                      <a:rPr lang="en-GB" b="0" i="1" smtClean="0">
                        <a:latin typeface="Cambria Math" panose="02040503050406030204" pitchFamily="18" charset="0"/>
                        <a:cs typeface="Calibri" pitchFamily="34" charset="0"/>
                      </a:rPr>
                      <m:t>′</m:t>
                    </m:r>
                  </m:oMath>
                </a14:m>
                <a:r>
                  <a:rPr lang="en-GB" dirty="0">
                    <a:latin typeface="Calibri" pitchFamily="34" charset="0"/>
                    <a:cs typeface="Calibri" pitchFamily="34" charset="0"/>
                  </a:rPr>
                  <a:t> and </a:t>
                </a:r>
                <a14:m>
                  <m:oMath xmlns:m="http://schemas.openxmlformats.org/officeDocument/2006/math">
                    <m:r>
                      <a:rPr lang="en-GB" i="1">
                        <a:latin typeface="Cambria Math" panose="02040503050406030204" pitchFamily="18" charset="0"/>
                        <a:cs typeface="Calibri" pitchFamily="34" charset="0"/>
                      </a:rPr>
                      <m:t>𝛿</m:t>
                    </m:r>
                    <m:r>
                      <a:rPr lang="en-GB" b="0" i="1" smtClean="0">
                        <a:latin typeface="Cambria Math" panose="02040503050406030204" pitchFamily="18" charset="0"/>
                        <a:cs typeface="Calibri" pitchFamily="34" charset="0"/>
                      </a:rPr>
                      <m:t>𝐴</m:t>
                    </m:r>
                  </m:oMath>
                </a14:m>
                <a:r>
                  <a:rPr lang="en-GB" dirty="0">
                    <a:latin typeface="Calibri" pitchFamily="34" charset="0"/>
                    <a:cs typeface="Calibri" pitchFamily="34" charset="0"/>
                  </a:rPr>
                  <a:t> we have </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cs typeface="Calibri" pitchFamily="34" charset="0"/>
                        </a:rPr>
                        <m:t>𝐴</m:t>
                      </m:r>
                      <m:r>
                        <a:rPr lang="en-GB" b="0" i="1" smtClean="0">
                          <a:latin typeface="Cambria Math" panose="02040503050406030204" pitchFamily="18" charset="0"/>
                          <a:cs typeface="Calibri" pitchFamily="34" charset="0"/>
                        </a:rPr>
                        <m:t>𝛿</m:t>
                      </m:r>
                      <m:r>
                        <a:rPr lang="en-GB" b="0" i="1" smtClean="0">
                          <a:latin typeface="Cambria Math" panose="02040503050406030204" pitchFamily="18" charset="0"/>
                          <a:cs typeface="Calibri" pitchFamily="34" charset="0"/>
                        </a:rPr>
                        <m:t>𝐴</m:t>
                      </m:r>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𝑥</m:t>
                      </m:r>
                      <m:r>
                        <a:rPr lang="en-GB" b="0" i="1" smtClean="0">
                          <a:latin typeface="Cambria Math" panose="02040503050406030204" pitchFamily="18" charset="0"/>
                          <a:cs typeface="Calibri" pitchFamily="34" charset="0"/>
                        </a:rPr>
                        <m:t>𝛿</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𝑥</m:t>
                          </m:r>
                        </m:e>
                        <m:sub>
                          <m:r>
                            <a:rPr lang="en-GB" b="0" i="1" smtClean="0">
                              <a:latin typeface="Cambria Math" panose="02040503050406030204" pitchFamily="18" charset="0"/>
                              <a:cs typeface="Calibri" pitchFamily="34" charset="0"/>
                            </a:rPr>
                            <m:t>𝛽</m:t>
                          </m:r>
                        </m:sub>
                      </m:sSub>
                      <m:r>
                        <a:rPr lang="en-GB" b="0" i="1" smtClean="0">
                          <a:latin typeface="Cambria Math" panose="02040503050406030204" pitchFamily="18" charset="0"/>
                          <a:cs typeface="Calibri" pitchFamily="34" charset="0"/>
                        </a:rPr>
                        <m:t>+</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𝛽</m:t>
                          </m:r>
                        </m:e>
                        <m:sup>
                          <m:r>
                            <a:rPr lang="en-GB" b="0" i="1" smtClean="0">
                              <a:latin typeface="Cambria Math" panose="02040503050406030204" pitchFamily="18" charset="0"/>
                              <a:cs typeface="Calibri" pitchFamily="34" charset="0"/>
                            </a:rPr>
                            <m:t>2</m:t>
                          </m:r>
                        </m:sup>
                      </m:sSup>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𝑥</m:t>
                          </m:r>
                        </m:e>
                        <m:sup>
                          <m:r>
                            <a:rPr lang="en-GB" b="0" i="1" smtClean="0">
                              <a:latin typeface="Cambria Math" panose="02040503050406030204" pitchFamily="18" charset="0"/>
                              <a:cs typeface="Calibri" pitchFamily="34" charset="0"/>
                            </a:rPr>
                            <m:t>′</m:t>
                          </m:r>
                        </m:sup>
                      </m:sSup>
                      <m:r>
                        <a:rPr lang="en-GB" b="0" i="1" smtClean="0">
                          <a:latin typeface="Cambria Math" panose="02040503050406030204" pitchFamily="18" charset="0"/>
                          <a:cs typeface="Calibri" pitchFamily="34" charset="0"/>
                        </a:rPr>
                        <m:t>𝛿</m:t>
                      </m:r>
                      <m:sSubSup>
                        <m:sSubSupPr>
                          <m:ctrlPr>
                            <a:rPr lang="en-GB" b="0" i="1" smtClean="0">
                              <a:latin typeface="Cambria Math" panose="02040503050406030204" pitchFamily="18" charset="0"/>
                              <a:cs typeface="Calibri" pitchFamily="34" charset="0"/>
                            </a:rPr>
                          </m:ctrlPr>
                        </m:sSubSupPr>
                        <m:e>
                          <m:r>
                            <a:rPr lang="en-GB" b="0" i="1" smtClean="0">
                              <a:latin typeface="Cambria Math" panose="02040503050406030204" pitchFamily="18" charset="0"/>
                              <a:cs typeface="Calibri" pitchFamily="34" charset="0"/>
                            </a:rPr>
                            <m:t>𝑥</m:t>
                          </m:r>
                        </m:e>
                        <m:sub>
                          <m:r>
                            <a:rPr lang="en-GB" b="0" i="1" smtClean="0">
                              <a:latin typeface="Cambria Math" panose="02040503050406030204" pitchFamily="18" charset="0"/>
                              <a:cs typeface="Calibri" pitchFamily="34" charset="0"/>
                            </a:rPr>
                            <m:t>𝛽</m:t>
                          </m:r>
                        </m:sub>
                        <m:sup>
                          <m:r>
                            <a:rPr lang="en-GB" b="0" i="1" smtClean="0">
                              <a:latin typeface="Cambria Math" panose="02040503050406030204" pitchFamily="18" charset="0"/>
                              <a:cs typeface="Calibri" pitchFamily="34" charset="0"/>
                            </a:rPr>
                            <m:t>′</m:t>
                          </m:r>
                        </m:sup>
                      </m:sSubSup>
                    </m:oMath>
                  </m:oMathPara>
                </a14:m>
                <a:endParaRPr lang="en-GB" b="0" dirty="0">
                  <a:latin typeface="Calibri" pitchFamily="34" charset="0"/>
                  <a:cs typeface="Calibri" pitchFamily="34" charset="0"/>
                </a:endParaRPr>
              </a:p>
              <a:p>
                <a:pPr marL="3587750"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cs typeface="Calibri" pitchFamily="34" charset="0"/>
                        </a:rPr>
                        <m:t>=−</m:t>
                      </m:r>
                      <m:d>
                        <m:dPr>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𝐷𝑥</m:t>
                          </m:r>
                          <m:r>
                            <a:rPr lang="en-GB" i="1">
                              <a:latin typeface="Cambria Math" panose="02040503050406030204" pitchFamily="18" charset="0"/>
                              <a:cs typeface="Calibri" pitchFamily="34" charset="0"/>
                            </a:rPr>
                            <m:t>+</m:t>
                          </m:r>
                          <m:sSup>
                            <m:sSupPr>
                              <m:ctrlPr>
                                <a:rPr lang="en-GB" i="1">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𝛽</m:t>
                              </m:r>
                            </m:e>
                            <m:sup>
                              <m:r>
                                <a:rPr lang="en-GB" i="1">
                                  <a:latin typeface="Cambria Math" panose="02040503050406030204" pitchFamily="18" charset="0"/>
                                  <a:cs typeface="Calibri" pitchFamily="34" charset="0"/>
                                </a:rPr>
                                <m:t>2</m:t>
                              </m:r>
                            </m:sup>
                          </m:sSup>
                          <m:r>
                            <a:rPr lang="en-GB" i="1">
                              <a:latin typeface="Cambria Math" panose="02040503050406030204" pitchFamily="18" charset="0"/>
                              <a:cs typeface="Calibri" pitchFamily="34" charset="0"/>
                            </a:rPr>
                            <m:t>𝐷</m:t>
                          </m:r>
                          <m:r>
                            <a:rPr lang="en-GB" i="1">
                              <a:latin typeface="Cambria Math" panose="02040503050406030204" pitchFamily="18" charset="0"/>
                              <a:cs typeface="Calibri" pitchFamily="34" charset="0"/>
                            </a:rPr>
                            <m:t>′</m:t>
                          </m:r>
                          <m:sSup>
                            <m:sSupPr>
                              <m:ctrlPr>
                                <a:rPr lang="en-GB" i="1">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𝑥</m:t>
                              </m:r>
                            </m:e>
                            <m:sup>
                              <m:r>
                                <a:rPr lang="en-GB" i="1">
                                  <a:latin typeface="Cambria Math" panose="02040503050406030204" pitchFamily="18" charset="0"/>
                                  <a:cs typeface="Calibri" pitchFamily="34" charset="0"/>
                                </a:rPr>
                                <m:t>′</m:t>
                              </m:r>
                            </m:sup>
                          </m:sSup>
                        </m:e>
                      </m:d>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𝛿𝜖</m:t>
                          </m:r>
                        </m:num>
                        <m:den>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𝐸</m:t>
                              </m:r>
                            </m:e>
                            <m:sub>
                              <m:r>
                                <a:rPr lang="en-GB" b="0" i="1" smtClean="0">
                                  <a:latin typeface="Cambria Math" panose="02040503050406030204" pitchFamily="18" charset="0"/>
                                  <a:cs typeface="Calibri" pitchFamily="34" charset="0"/>
                                </a:rPr>
                                <m:t>0</m:t>
                              </m:r>
                            </m:sub>
                          </m:sSub>
                        </m:den>
                      </m:f>
                    </m:oMath>
                  </m:oMathPara>
                </a14:m>
                <a:endParaRPr lang="en-GB" dirty="0">
                  <a:latin typeface="Calibri" pitchFamily="34"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642350" cy="6400278"/>
              </a:xfrm>
              <a:prstGeom prst="rect">
                <a:avLst/>
              </a:prstGeom>
              <a:blipFill>
                <a:blip r:embed="rId2"/>
                <a:stretch>
                  <a:fillRect l="-635" t="-571" r="-635"/>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19166358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642350" cy="5977662"/>
              </a:xfrm>
              <a:prstGeom prst="rect">
                <a:avLst/>
              </a:prstGeom>
              <a:noFill/>
              <a:ln w="9525">
                <a:noFill/>
                <a:miter lim="800000"/>
                <a:headEnd/>
                <a:tailEnd/>
              </a:ln>
              <a:effectLst/>
            </p:spPr>
            <p:txBody>
              <a:bodyPr>
                <a:spAutoFit/>
              </a:bodyPr>
              <a:lstStyle/>
              <a:p>
                <a:pPr algn="ctr"/>
                <a:r>
                  <a:rPr lang="en-GB" u="sng" dirty="0">
                    <a:latin typeface="Calibri" pitchFamily="34" charset="0"/>
                    <a:cs typeface="Calibri" pitchFamily="34" charset="0"/>
                  </a:rPr>
                  <a:t>Radiation Damping in the Horizontal Plane</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Having determined how the Courant Snyder Invariant changes as a function of initial position and angle of the particle, the next step is to average over all possible values for particles with equivalent values of </a:t>
                </a:r>
                <a14:m>
                  <m:oMath xmlns:m="http://schemas.openxmlformats.org/officeDocument/2006/math">
                    <m:r>
                      <a:rPr lang="en-GB" b="0" i="1" smtClean="0">
                        <a:latin typeface="Cambria Math" panose="02040503050406030204" pitchFamily="18" charset="0"/>
                        <a:cs typeface="Calibri" pitchFamily="34" charset="0"/>
                      </a:rPr>
                      <m:t>𝐴</m:t>
                    </m:r>
                  </m:oMath>
                </a14:m>
                <a:r>
                  <a:rPr lang="en-GB" dirty="0">
                    <a:latin typeface="Calibri" pitchFamily="34" charset="0"/>
                    <a:cs typeface="Calibri" pitchFamily="34" charset="0"/>
                  </a:rPr>
                  <a:t>. I.e., to calculate</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d>
                        <m:dPr>
                          <m:begChr m:val="⟨"/>
                          <m:endChr m:val="⟩"/>
                          <m:ctrlPr>
                            <a:rPr lang="en-GB"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𝐴</m:t>
                          </m:r>
                          <m:r>
                            <a:rPr lang="en-GB" b="0" i="1" smtClean="0">
                              <a:latin typeface="Cambria Math" panose="02040503050406030204" pitchFamily="18" charset="0"/>
                              <a:cs typeface="Calibri" pitchFamily="34" charset="0"/>
                            </a:rPr>
                            <m:t>𝛿</m:t>
                          </m:r>
                          <m:r>
                            <a:rPr lang="en-GB" b="0" i="1" smtClean="0">
                              <a:latin typeface="Cambria Math" panose="02040503050406030204" pitchFamily="18" charset="0"/>
                              <a:cs typeface="Calibri" pitchFamily="34" charset="0"/>
                            </a:rPr>
                            <m:t>𝐴</m:t>
                          </m:r>
                        </m:e>
                      </m:d>
                      <m:r>
                        <a:rPr lang="en-GB" b="0" i="1" smtClean="0">
                          <a:latin typeface="Cambria Math" panose="02040503050406030204" pitchFamily="18" charset="0"/>
                          <a:cs typeface="Calibri" pitchFamily="34" charset="0"/>
                        </a:rPr>
                        <m:t>=−</m:t>
                      </m:r>
                      <m:d>
                        <m:dPr>
                          <m:ctrlPr>
                            <a:rPr lang="en-GB" b="0"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𝐷</m:t>
                          </m:r>
                          <m:f>
                            <m:fPr>
                              <m:ctrlPr>
                                <a:rPr lang="en-GB" b="0" i="1" smtClean="0">
                                  <a:latin typeface="Cambria Math" panose="02040503050406030204" pitchFamily="18" charset="0"/>
                                  <a:cs typeface="Calibri" pitchFamily="34" charset="0"/>
                                </a:rPr>
                              </m:ctrlPr>
                            </m:fPr>
                            <m:num>
                              <m:d>
                                <m:dPr>
                                  <m:begChr m:val="⟨"/>
                                  <m:endChr m:val="⟩"/>
                                  <m:ctrlPr>
                                    <a:rPr lang="en-GB" b="0"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𝑥</m:t>
                                  </m:r>
                                  <m:r>
                                    <a:rPr lang="en-GB" b="0" i="1" smtClean="0">
                                      <a:latin typeface="Cambria Math" panose="02040503050406030204" pitchFamily="18" charset="0"/>
                                      <a:cs typeface="Calibri" pitchFamily="34" charset="0"/>
                                    </a:rPr>
                                    <m:t>𝛿𝜖</m:t>
                                  </m:r>
                                </m:e>
                              </m:d>
                            </m:num>
                            <m:den>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𝐸</m:t>
                                  </m:r>
                                </m:e>
                                <m:sub>
                                  <m:r>
                                    <a:rPr lang="en-GB" b="0" i="1" smtClean="0">
                                      <a:latin typeface="Cambria Math" panose="02040503050406030204" pitchFamily="18" charset="0"/>
                                      <a:cs typeface="Calibri" pitchFamily="34" charset="0"/>
                                    </a:rPr>
                                    <m:t>0</m:t>
                                  </m:r>
                                </m:sub>
                              </m:sSub>
                            </m:den>
                          </m:f>
                          <m:r>
                            <a:rPr lang="en-GB" b="0" i="1" smtClean="0">
                              <a:latin typeface="Cambria Math" panose="02040503050406030204" pitchFamily="18" charset="0"/>
                              <a:cs typeface="Calibri" pitchFamily="34" charset="0"/>
                            </a:rPr>
                            <m:t>+</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𝛽</m:t>
                              </m:r>
                            </m:e>
                            <m:sup>
                              <m:r>
                                <a:rPr lang="en-GB" b="0" i="1" smtClean="0">
                                  <a:latin typeface="Cambria Math" panose="02040503050406030204" pitchFamily="18" charset="0"/>
                                  <a:cs typeface="Calibri" pitchFamily="34" charset="0"/>
                                </a:rPr>
                                <m:t>2</m:t>
                              </m:r>
                            </m:sup>
                          </m:sSup>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𝐷</m:t>
                              </m:r>
                            </m:e>
                            <m:sup>
                              <m:r>
                                <a:rPr lang="en-GB" b="0" i="1" smtClean="0">
                                  <a:latin typeface="Cambria Math" panose="02040503050406030204" pitchFamily="18" charset="0"/>
                                  <a:cs typeface="Calibri" pitchFamily="34" charset="0"/>
                                </a:rPr>
                                <m:t>′</m:t>
                              </m:r>
                            </m:sup>
                          </m:sSup>
                          <m:f>
                            <m:fPr>
                              <m:ctrlPr>
                                <a:rPr lang="en-GB" i="1">
                                  <a:latin typeface="Cambria Math" panose="02040503050406030204" pitchFamily="18" charset="0"/>
                                  <a:cs typeface="Calibri" pitchFamily="34" charset="0"/>
                                </a:rPr>
                              </m:ctrlPr>
                            </m:fPr>
                            <m:num>
                              <m:d>
                                <m:dPr>
                                  <m:begChr m:val="⟨"/>
                                  <m:endChr m:val="⟩"/>
                                  <m:ctrlPr>
                                    <a:rPr lang="en-GB" i="1">
                                      <a:latin typeface="Cambria Math" panose="02040503050406030204" pitchFamily="18" charset="0"/>
                                      <a:cs typeface="Calibri" pitchFamily="34" charset="0"/>
                                    </a:rPr>
                                  </m:ctrlPr>
                                </m:dPr>
                                <m:e>
                                  <m:sSup>
                                    <m:sSupPr>
                                      <m:ctrlPr>
                                        <a:rPr lang="en-GB" i="1">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𝑥</m:t>
                                      </m:r>
                                    </m:e>
                                    <m:sup>
                                      <m:r>
                                        <a:rPr lang="en-GB" i="1">
                                          <a:latin typeface="Cambria Math" panose="02040503050406030204" pitchFamily="18" charset="0"/>
                                          <a:cs typeface="Calibri" pitchFamily="34" charset="0"/>
                                        </a:rPr>
                                        <m:t>′</m:t>
                                      </m:r>
                                    </m:sup>
                                  </m:sSup>
                                  <m:r>
                                    <a:rPr lang="en-GB" i="1">
                                      <a:latin typeface="Cambria Math" panose="02040503050406030204" pitchFamily="18" charset="0"/>
                                      <a:cs typeface="Calibri" pitchFamily="34" charset="0"/>
                                    </a:rPr>
                                    <m:t>𝛿𝜖</m:t>
                                  </m:r>
                                </m:e>
                              </m:d>
                            </m:num>
                            <m:den>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𝐸</m:t>
                                  </m:r>
                                </m:e>
                                <m:sub>
                                  <m:r>
                                    <a:rPr lang="en-GB" i="1">
                                      <a:latin typeface="Cambria Math" panose="02040503050406030204" pitchFamily="18" charset="0"/>
                                      <a:cs typeface="Calibri" pitchFamily="34" charset="0"/>
                                    </a:rPr>
                                    <m:t>0</m:t>
                                  </m:r>
                                </m:sub>
                              </m:sSub>
                            </m:den>
                          </m:f>
                        </m:e>
                      </m:d>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If the value of </a:t>
                </a:r>
                <a14:m>
                  <m:oMath xmlns:m="http://schemas.openxmlformats.org/officeDocument/2006/math">
                    <m:r>
                      <a:rPr lang="en-GB" b="0" i="1" smtClean="0">
                        <a:latin typeface="Cambria Math" panose="02040503050406030204" pitchFamily="18" charset="0"/>
                        <a:cs typeface="Calibri" pitchFamily="34" charset="0"/>
                      </a:rPr>
                      <m:t>𝛿𝜖</m:t>
                    </m:r>
                  </m:oMath>
                </a14:m>
                <a:r>
                  <a:rPr lang="en-GB" dirty="0">
                    <a:latin typeface="Calibri" pitchFamily="34" charset="0"/>
                    <a:cs typeface="Calibri" pitchFamily="34" charset="0"/>
                  </a:rPr>
                  <a:t> was independent of </a:t>
                </a:r>
                <a14:m>
                  <m:oMath xmlns:m="http://schemas.openxmlformats.org/officeDocument/2006/math">
                    <m:r>
                      <a:rPr lang="en-GB" b="0" i="1" smtClean="0">
                        <a:latin typeface="Cambria Math" panose="02040503050406030204" pitchFamily="18" charset="0"/>
                        <a:cs typeface="Calibri" pitchFamily="34" charset="0"/>
                      </a:rPr>
                      <m:t>𝑥</m:t>
                    </m:r>
                  </m:oMath>
                </a14:m>
                <a:r>
                  <a:rPr lang="en-GB" dirty="0">
                    <a:latin typeface="Calibri" pitchFamily="34" charset="0"/>
                    <a:cs typeface="Calibri" pitchFamily="34" charset="0"/>
                  </a:rPr>
                  <a:t> and </a:t>
                </a:r>
                <a14:m>
                  <m:oMath xmlns:m="http://schemas.openxmlformats.org/officeDocument/2006/math">
                    <m:r>
                      <a:rPr lang="en-GB" i="1">
                        <a:latin typeface="Cambria Math" panose="02040503050406030204" pitchFamily="18" charset="0"/>
                        <a:cs typeface="Calibri" pitchFamily="34" charset="0"/>
                      </a:rPr>
                      <m:t>𝑥</m:t>
                    </m:r>
                    <m:r>
                      <a:rPr lang="en-GB" b="0" i="1" smtClean="0">
                        <a:latin typeface="Cambria Math" panose="02040503050406030204" pitchFamily="18" charset="0"/>
                        <a:cs typeface="Calibri" pitchFamily="34" charset="0"/>
                      </a:rPr>
                      <m:t>′</m:t>
                    </m:r>
                  </m:oMath>
                </a14:m>
                <a:r>
                  <a:rPr lang="en-GB" dirty="0">
                    <a:latin typeface="Calibri" pitchFamily="34" charset="0"/>
                    <a:cs typeface="Calibri" pitchFamily="34" charset="0"/>
                  </a:rPr>
                  <a:t> the averages in the above equation would be zero. However, just as we found for the analysis in the longitudinal plane, </a:t>
                </a:r>
                <a14:m>
                  <m:oMath xmlns:m="http://schemas.openxmlformats.org/officeDocument/2006/math">
                    <m:r>
                      <a:rPr lang="en-GB" b="0" i="1" smtClean="0">
                        <a:latin typeface="Cambria Math" panose="02040503050406030204" pitchFamily="18" charset="0"/>
                        <a:cs typeface="Calibri" pitchFamily="34" charset="0"/>
                      </a:rPr>
                      <m:t>𝛿𝜖</m:t>
                    </m:r>
                  </m:oMath>
                </a14:m>
                <a:r>
                  <a:rPr lang="en-GB" dirty="0">
                    <a:latin typeface="Calibri" pitchFamily="34" charset="0"/>
                    <a:cs typeface="Calibri" pitchFamily="34" charset="0"/>
                  </a:rPr>
                  <a:t> depends on the trajectory through the bending magnets in two ways:</a:t>
                </a:r>
              </a:p>
              <a:p>
                <a:pPr algn="just"/>
                <a:endParaRPr lang="en-GB" dirty="0">
                  <a:latin typeface="Calibri" pitchFamily="34" charset="0"/>
                  <a:cs typeface="Calibri" pitchFamily="34" charset="0"/>
                </a:endParaRPr>
              </a:p>
              <a:p>
                <a:pPr marL="342900" indent="-342900" algn="just">
                  <a:buFont typeface="+mj-lt"/>
                  <a:buAutoNum type="arabicParenR"/>
                </a:pPr>
                <a:r>
                  <a:rPr lang="en-GB" dirty="0">
                    <a:latin typeface="Calibri" pitchFamily="34" charset="0"/>
                    <a:cs typeface="Calibri" pitchFamily="34" charset="0"/>
                  </a:rPr>
                  <a:t>An offset in position and angle results in a longer path through the magnet, increasing the time spent radiating photons</a:t>
                </a:r>
              </a:p>
              <a:p>
                <a:pPr marL="342900" indent="-342900" algn="just">
                  <a:buFont typeface="+mj-lt"/>
                  <a:buAutoNum type="arabicParenR"/>
                </a:pPr>
                <a:r>
                  <a:rPr lang="en-GB" dirty="0">
                    <a:latin typeface="Calibri" pitchFamily="34" charset="0"/>
                    <a:cs typeface="Calibri" pitchFamily="34" charset="0"/>
                  </a:rPr>
                  <a:t>The bending magnet may have a transverse gradient, giving rise to a change in magnetic field that depends on position</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Let us now consider how this additional dependence on </a:t>
                </a:r>
                <a14:m>
                  <m:oMath xmlns:m="http://schemas.openxmlformats.org/officeDocument/2006/math">
                    <m:r>
                      <a:rPr lang="en-GB" b="0" i="1" smtClean="0">
                        <a:latin typeface="Cambria Math" panose="02040503050406030204" pitchFamily="18" charset="0"/>
                        <a:cs typeface="Calibri" pitchFamily="34" charset="0"/>
                      </a:rPr>
                      <m:t>𝑥</m:t>
                    </m:r>
                  </m:oMath>
                </a14:m>
                <a:r>
                  <a:rPr lang="en-GB" dirty="0">
                    <a:latin typeface="Calibri" pitchFamily="34" charset="0"/>
                    <a:cs typeface="Calibri" pitchFamily="34" charset="0"/>
                  </a:rPr>
                  <a:t> and </a:t>
                </a:r>
                <a14:m>
                  <m:oMath xmlns:m="http://schemas.openxmlformats.org/officeDocument/2006/math">
                    <m:r>
                      <a:rPr lang="en-GB" i="1">
                        <a:latin typeface="Cambria Math" panose="02040503050406030204" pitchFamily="18" charset="0"/>
                        <a:cs typeface="Calibri" pitchFamily="34" charset="0"/>
                      </a:rPr>
                      <m:t>𝑥</m:t>
                    </m:r>
                    <m:r>
                      <a:rPr lang="en-GB" b="0" i="1" smtClean="0">
                        <a:latin typeface="Cambria Math" panose="02040503050406030204" pitchFamily="18" charset="0"/>
                        <a:cs typeface="Calibri" pitchFamily="34" charset="0"/>
                      </a:rPr>
                      <m:t>′</m:t>
                    </m:r>
                  </m:oMath>
                </a14:m>
                <a:r>
                  <a:rPr lang="en-GB" dirty="0">
                    <a:latin typeface="Calibri" pitchFamily="34" charset="0"/>
                    <a:cs typeface="Calibri" pitchFamily="34" charset="0"/>
                  </a:rPr>
                  <a:t> affects the analysis compared to the vertical plane.</a:t>
                </a:r>
              </a:p>
              <a:p>
                <a:pPr algn="just"/>
                <a:endParaRPr lang="en-GB" dirty="0">
                  <a:latin typeface="Calibri" pitchFamily="34"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642350" cy="5977662"/>
              </a:xfrm>
              <a:prstGeom prst="rect">
                <a:avLst/>
              </a:prstGeom>
              <a:blipFill>
                <a:blip r:embed="rId2"/>
                <a:stretch>
                  <a:fillRect l="-635" t="-612" r="-635"/>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40187986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642350" cy="6015621"/>
              </a:xfrm>
              <a:prstGeom prst="rect">
                <a:avLst/>
              </a:prstGeom>
              <a:noFill/>
              <a:ln w="9525">
                <a:noFill/>
                <a:miter lim="800000"/>
                <a:headEnd/>
                <a:tailEnd/>
              </a:ln>
              <a:effectLst/>
            </p:spPr>
            <p:txBody>
              <a:bodyPr>
                <a:spAutoFit/>
              </a:bodyPr>
              <a:lstStyle/>
              <a:p>
                <a:pPr algn="ctr"/>
                <a:r>
                  <a:rPr lang="en-GB" u="sng" dirty="0">
                    <a:latin typeface="Calibri" pitchFamily="34" charset="0"/>
                    <a:cs typeface="Calibri" pitchFamily="34" charset="0"/>
                  </a:rPr>
                  <a:t>Radiation Damping in the Horizontal Plane</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The energy lost by the particle is given by</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cs typeface="Calibri" pitchFamily="34" charset="0"/>
                        </a:rPr>
                        <m:t>𝛿𝜖</m:t>
                      </m:r>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𝑃</m:t>
                      </m:r>
                      <m:d>
                        <m:dPr>
                          <m:ctrlPr>
                            <a:rPr lang="en-GB" b="0"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𝑥</m:t>
                          </m:r>
                        </m:e>
                      </m:d>
                      <m:r>
                        <a:rPr lang="en-GB" b="0" i="1" smtClean="0">
                          <a:latin typeface="Cambria Math" panose="02040503050406030204" pitchFamily="18" charset="0"/>
                          <a:cs typeface="Calibri" pitchFamily="34" charset="0"/>
                        </a:rPr>
                        <m:t>𝑑𝑡</m:t>
                      </m:r>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and from the earlier analysis we have </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cs typeface="Calibri" pitchFamily="34" charset="0"/>
                        </a:rPr>
                        <m:t>𝑑𝑡</m:t>
                      </m:r>
                      <m:r>
                        <a:rPr lang="en-GB" i="1">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1</m:t>
                          </m:r>
                        </m:num>
                        <m:den>
                          <m:r>
                            <a:rPr lang="en-GB" i="1">
                              <a:latin typeface="Cambria Math" panose="02040503050406030204" pitchFamily="18" charset="0"/>
                              <a:cs typeface="Calibri" pitchFamily="34" charset="0"/>
                            </a:rPr>
                            <m:t>𝑐</m:t>
                          </m:r>
                        </m:den>
                      </m:f>
                      <m:d>
                        <m:dPr>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1+</m:t>
                          </m:r>
                          <m:f>
                            <m:fPr>
                              <m:ctrlPr>
                                <a:rPr lang="en-GB" i="1">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𝑥</m:t>
                              </m:r>
                            </m:num>
                            <m:den>
                              <m:r>
                                <a:rPr lang="en-GB" i="1" smtClean="0">
                                  <a:latin typeface="Cambria Math" panose="02040503050406030204" pitchFamily="18" charset="0"/>
                                  <a:cs typeface="Calibri" pitchFamily="34" charset="0"/>
                                </a:rPr>
                                <m:t>𝜌</m:t>
                              </m:r>
                            </m:den>
                          </m:f>
                        </m:e>
                      </m:d>
                      <m:r>
                        <a:rPr lang="en-GB" i="1">
                          <a:latin typeface="Cambria Math" panose="02040503050406030204" pitchFamily="18" charset="0"/>
                          <a:cs typeface="Calibri" pitchFamily="34" charset="0"/>
                        </a:rPr>
                        <m:t>𝑑𝑠</m:t>
                      </m:r>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We also have the expression for the power</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cs typeface="Calibri" pitchFamily="34" charset="0"/>
                        </a:rPr>
                        <m:t>𝑃</m:t>
                      </m:r>
                      <m:d>
                        <m:dPr>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𝑥</m:t>
                          </m:r>
                        </m:e>
                      </m:d>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𝑃</m:t>
                          </m:r>
                        </m:e>
                        <m:sub>
                          <m:r>
                            <a:rPr lang="en-GB" i="1">
                              <a:latin typeface="Cambria Math" panose="02040503050406030204" pitchFamily="18" charset="0"/>
                              <a:cs typeface="Calibri" pitchFamily="34" charset="0"/>
                            </a:rPr>
                            <m:t>0</m:t>
                          </m:r>
                        </m:sub>
                      </m:sSub>
                      <m:r>
                        <a:rPr lang="en-GB" i="1">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2</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𝑃</m:t>
                              </m:r>
                            </m:e>
                            <m:sub>
                              <m:r>
                                <a:rPr lang="en-GB" i="1">
                                  <a:latin typeface="Cambria Math" panose="02040503050406030204" pitchFamily="18" charset="0"/>
                                  <a:cs typeface="Calibri" pitchFamily="34" charset="0"/>
                                </a:rPr>
                                <m:t>0</m:t>
                              </m:r>
                            </m:sub>
                          </m:sSub>
                        </m:num>
                        <m:den>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𝐵</m:t>
                              </m:r>
                            </m:e>
                            <m:sub>
                              <m:r>
                                <a:rPr lang="en-GB" i="1">
                                  <a:latin typeface="Cambria Math" panose="02040503050406030204" pitchFamily="18" charset="0"/>
                                  <a:cs typeface="Calibri" pitchFamily="34" charset="0"/>
                                </a:rPr>
                                <m:t>0</m:t>
                              </m:r>
                            </m:sub>
                          </m:sSub>
                        </m:den>
                      </m:f>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𝑑𝐵</m:t>
                          </m:r>
                        </m:num>
                        <m:den>
                          <m:r>
                            <a:rPr lang="en-GB" i="1">
                              <a:latin typeface="Cambria Math" panose="02040503050406030204" pitchFamily="18" charset="0"/>
                              <a:cs typeface="Calibri" pitchFamily="34" charset="0"/>
                            </a:rPr>
                            <m:t>𝑑𝑥</m:t>
                          </m:r>
                        </m:den>
                      </m:f>
                      <m:r>
                        <a:rPr lang="en-GB" i="1">
                          <a:latin typeface="Cambria Math" panose="02040503050406030204" pitchFamily="18" charset="0"/>
                          <a:cs typeface="Calibri" pitchFamily="34" charset="0"/>
                        </a:rPr>
                        <m:t>𝑥</m:t>
                      </m:r>
                      <m:r>
                        <a:rPr lang="en-GB" b="0" i="1" smtClean="0">
                          <a:latin typeface="Cambria Math" panose="02040503050406030204" pitchFamily="18" charset="0"/>
                          <a:cs typeface="Calibri" pitchFamily="34" charset="0"/>
                        </a:rPr>
                        <m:t>=</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𝑃</m:t>
                          </m:r>
                        </m:e>
                        <m:sub>
                          <m:r>
                            <a:rPr lang="en-GB" b="0" i="1" smtClean="0">
                              <a:latin typeface="Cambria Math" panose="02040503050406030204" pitchFamily="18" charset="0"/>
                              <a:cs typeface="Calibri" pitchFamily="34" charset="0"/>
                            </a:rPr>
                            <m:t>0</m:t>
                          </m:r>
                        </m:sub>
                      </m:sSub>
                      <m:r>
                        <a:rPr lang="en-GB" b="0" i="1" smtClean="0">
                          <a:latin typeface="Cambria Math" panose="02040503050406030204" pitchFamily="18" charset="0"/>
                          <a:cs typeface="Calibri" pitchFamily="34" charset="0"/>
                        </a:rPr>
                        <m:t>(1+2</m:t>
                      </m:r>
                      <m:r>
                        <a:rPr lang="en-GB" b="0" i="1" smtClean="0">
                          <a:latin typeface="Cambria Math" panose="02040503050406030204" pitchFamily="18" charset="0"/>
                          <a:cs typeface="Calibri" pitchFamily="34" charset="0"/>
                        </a:rPr>
                        <m:t>𝑘</m:t>
                      </m:r>
                      <m:r>
                        <a:rPr lang="en-GB" b="0" i="1" smtClean="0">
                          <a:latin typeface="Cambria Math" panose="02040503050406030204" pitchFamily="18" charset="0"/>
                          <a:cs typeface="Calibri" pitchFamily="34" charset="0"/>
                        </a:rPr>
                        <m:t>𝜌</m:t>
                      </m:r>
                      <m:r>
                        <a:rPr lang="en-GB" b="0" i="1" smtClean="0">
                          <a:latin typeface="Cambria Math" panose="02040503050406030204" pitchFamily="18" charset="0"/>
                          <a:cs typeface="Calibri" pitchFamily="34" charset="0"/>
                        </a:rPr>
                        <m:t>𝑥</m:t>
                      </m:r>
                      <m:r>
                        <a:rPr lang="en-GB" b="0" i="1" smtClean="0">
                          <a:latin typeface="Cambria Math" panose="02040503050406030204" pitchFamily="18" charset="0"/>
                          <a:cs typeface="Calibri" pitchFamily="34" charset="0"/>
                        </a:rPr>
                        <m:t>)</m:t>
                      </m:r>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So to first order in </a:t>
                </a:r>
                <a14:m>
                  <m:oMath xmlns:m="http://schemas.openxmlformats.org/officeDocument/2006/math">
                    <m:r>
                      <a:rPr lang="en-GB" b="0" i="1" smtClean="0">
                        <a:latin typeface="Cambria Math" panose="02040503050406030204" pitchFamily="18" charset="0"/>
                        <a:cs typeface="Calibri" pitchFamily="34" charset="0"/>
                      </a:rPr>
                      <m:t>𝑥</m:t>
                    </m:r>
                  </m:oMath>
                </a14:m>
                <a:r>
                  <a:rPr lang="en-GB" dirty="0">
                    <a:latin typeface="Calibri" pitchFamily="34" charset="0"/>
                    <a:cs typeface="Calibri" pitchFamily="34" charset="0"/>
                  </a:rPr>
                  <a:t> we can write </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cs typeface="Calibri" pitchFamily="34" charset="0"/>
                        </a:rPr>
                        <m:t>𝛿𝜖</m:t>
                      </m:r>
                      <m:r>
                        <a:rPr lang="en-GB" i="1">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𝑃</m:t>
                              </m:r>
                            </m:e>
                            <m:sub>
                              <m:r>
                                <a:rPr lang="en-GB" i="1">
                                  <a:latin typeface="Cambria Math" panose="02040503050406030204" pitchFamily="18" charset="0"/>
                                  <a:cs typeface="Calibri" pitchFamily="34" charset="0"/>
                                </a:rPr>
                                <m:t>0</m:t>
                              </m:r>
                            </m:sub>
                          </m:sSub>
                        </m:num>
                        <m:den>
                          <m:r>
                            <a:rPr lang="en-GB" b="0" i="1" smtClean="0">
                              <a:latin typeface="Cambria Math" panose="02040503050406030204" pitchFamily="18" charset="0"/>
                              <a:cs typeface="Calibri" pitchFamily="34" charset="0"/>
                            </a:rPr>
                            <m:t>𝑐</m:t>
                          </m:r>
                        </m:den>
                      </m:f>
                      <m:d>
                        <m:dPr>
                          <m:ctrlPr>
                            <a:rPr lang="en-GB" b="0"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1</m:t>
                          </m:r>
                          <m:r>
                            <a:rPr lang="en-GB" i="1">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2</m:t>
                          </m:r>
                          <m:r>
                            <a:rPr lang="en-GB" b="0" i="1" smtClean="0">
                              <a:latin typeface="Cambria Math" panose="02040503050406030204" pitchFamily="18" charset="0"/>
                              <a:cs typeface="Calibri" pitchFamily="34" charset="0"/>
                            </a:rPr>
                            <m:t>𝑘</m:t>
                          </m:r>
                          <m:r>
                            <a:rPr lang="en-GB" b="0" i="1" smtClean="0">
                              <a:latin typeface="Cambria Math" panose="02040503050406030204" pitchFamily="18" charset="0"/>
                              <a:cs typeface="Calibri" pitchFamily="34" charset="0"/>
                            </a:rPr>
                            <m:t>𝜌</m:t>
                          </m:r>
                          <m:r>
                            <a:rPr lang="en-GB" i="1">
                              <a:latin typeface="Cambria Math" panose="02040503050406030204" pitchFamily="18" charset="0"/>
                              <a:cs typeface="Calibri" pitchFamily="34" charset="0"/>
                            </a:rPr>
                            <m:t>𝑥</m:t>
                          </m:r>
                          <m:r>
                            <a:rPr lang="en-GB" b="0" i="1" smtClean="0">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𝑥</m:t>
                              </m:r>
                            </m:num>
                            <m:den>
                              <m:r>
                                <a:rPr lang="en-GB" b="0" i="1" smtClean="0">
                                  <a:latin typeface="Cambria Math" panose="02040503050406030204" pitchFamily="18" charset="0"/>
                                  <a:cs typeface="Calibri" pitchFamily="34" charset="0"/>
                                </a:rPr>
                                <m:t>𝜌</m:t>
                              </m:r>
                            </m:den>
                          </m:f>
                        </m:e>
                      </m:d>
                      <m:r>
                        <a:rPr lang="en-GB" b="0" i="1" smtClean="0">
                          <a:latin typeface="Cambria Math" panose="02040503050406030204" pitchFamily="18" charset="0"/>
                          <a:cs typeface="Calibri" pitchFamily="34" charset="0"/>
                        </a:rPr>
                        <m:t>𝑑𝑠</m:t>
                      </m:r>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642350" cy="6015621"/>
              </a:xfrm>
              <a:prstGeom prst="rect">
                <a:avLst/>
              </a:prstGeom>
              <a:blipFill>
                <a:blip r:embed="rId2"/>
                <a:stretch>
                  <a:fillRect l="-635" t="-609"/>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10924824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642350" cy="6668107"/>
              </a:xfrm>
              <a:prstGeom prst="rect">
                <a:avLst/>
              </a:prstGeom>
              <a:noFill/>
              <a:ln w="9525">
                <a:noFill/>
                <a:miter lim="800000"/>
                <a:headEnd/>
                <a:tailEnd/>
              </a:ln>
              <a:effectLst/>
            </p:spPr>
            <p:txBody>
              <a:bodyPr>
                <a:spAutoFit/>
              </a:bodyPr>
              <a:lstStyle/>
              <a:p>
                <a:pPr algn="ctr"/>
                <a:r>
                  <a:rPr lang="en-GB" u="sng" dirty="0">
                    <a:latin typeface="Calibri" pitchFamily="34" charset="0"/>
                    <a:cs typeface="Calibri" pitchFamily="34" charset="0"/>
                  </a:rPr>
                  <a:t>Radiation Damping in the Horizontal Plane</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The expression for the energy loss can now be inserted into the equation for the change in the Courant Snyder Invariant</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d>
                        <m:dPr>
                          <m:begChr m:val="⟨"/>
                          <m:endChr m:val="⟩"/>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𝐴</m:t>
                          </m:r>
                          <m:r>
                            <a:rPr lang="en-GB" i="1">
                              <a:latin typeface="Cambria Math" panose="02040503050406030204" pitchFamily="18" charset="0"/>
                              <a:cs typeface="Calibri" pitchFamily="34" charset="0"/>
                            </a:rPr>
                            <m:t>𝛿</m:t>
                          </m:r>
                          <m:r>
                            <a:rPr lang="en-GB" i="1">
                              <a:latin typeface="Cambria Math" panose="02040503050406030204" pitchFamily="18" charset="0"/>
                              <a:cs typeface="Calibri" pitchFamily="34" charset="0"/>
                            </a:rPr>
                            <m:t>𝐴</m:t>
                          </m:r>
                        </m:e>
                      </m:d>
                      <m:r>
                        <a:rPr lang="en-GB" i="1">
                          <a:latin typeface="Cambria Math" panose="02040503050406030204" pitchFamily="18" charset="0"/>
                          <a:cs typeface="Calibri" pitchFamily="34" charset="0"/>
                        </a:rPr>
                        <m:t>=−</m:t>
                      </m:r>
                      <m:d>
                        <m:dPr>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𝐷</m:t>
                          </m:r>
                          <m:f>
                            <m:fPr>
                              <m:ctrlPr>
                                <a:rPr lang="en-GB" i="1">
                                  <a:latin typeface="Cambria Math" panose="02040503050406030204" pitchFamily="18" charset="0"/>
                                  <a:cs typeface="Calibri" pitchFamily="34" charset="0"/>
                                </a:rPr>
                              </m:ctrlPr>
                            </m:fPr>
                            <m:num>
                              <m:d>
                                <m:dPr>
                                  <m:begChr m:val="⟨"/>
                                  <m:endChr m:val="⟩"/>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𝑥</m:t>
                                  </m:r>
                                  <m:r>
                                    <a:rPr lang="en-GB" i="1">
                                      <a:latin typeface="Cambria Math" panose="02040503050406030204" pitchFamily="18" charset="0"/>
                                      <a:cs typeface="Calibri" pitchFamily="34" charset="0"/>
                                    </a:rPr>
                                    <m:t>𝛿𝜖</m:t>
                                  </m:r>
                                </m:e>
                              </m:d>
                            </m:num>
                            <m:den>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𝐸</m:t>
                                  </m:r>
                                </m:e>
                                <m:sub>
                                  <m:r>
                                    <a:rPr lang="en-GB" i="1">
                                      <a:latin typeface="Cambria Math" panose="02040503050406030204" pitchFamily="18" charset="0"/>
                                      <a:cs typeface="Calibri" pitchFamily="34" charset="0"/>
                                    </a:rPr>
                                    <m:t>0</m:t>
                                  </m:r>
                                </m:sub>
                              </m:sSub>
                            </m:den>
                          </m:f>
                          <m:r>
                            <a:rPr lang="en-GB" i="1">
                              <a:latin typeface="Cambria Math" panose="02040503050406030204" pitchFamily="18" charset="0"/>
                              <a:cs typeface="Calibri" pitchFamily="34" charset="0"/>
                            </a:rPr>
                            <m:t>+</m:t>
                          </m:r>
                          <m:sSup>
                            <m:sSupPr>
                              <m:ctrlPr>
                                <a:rPr lang="en-GB" i="1">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𝛽</m:t>
                              </m:r>
                            </m:e>
                            <m:sup>
                              <m:r>
                                <a:rPr lang="en-GB" i="1">
                                  <a:latin typeface="Cambria Math" panose="02040503050406030204" pitchFamily="18" charset="0"/>
                                  <a:cs typeface="Calibri" pitchFamily="34" charset="0"/>
                                </a:rPr>
                                <m:t>2</m:t>
                              </m:r>
                            </m:sup>
                          </m:sSup>
                          <m:sSup>
                            <m:sSupPr>
                              <m:ctrlPr>
                                <a:rPr lang="en-GB" i="1">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𝐷</m:t>
                              </m:r>
                            </m:e>
                            <m:sup>
                              <m:r>
                                <a:rPr lang="en-GB" i="1">
                                  <a:latin typeface="Cambria Math" panose="02040503050406030204" pitchFamily="18" charset="0"/>
                                  <a:cs typeface="Calibri" pitchFamily="34" charset="0"/>
                                </a:rPr>
                                <m:t>′</m:t>
                              </m:r>
                            </m:sup>
                          </m:sSup>
                          <m:f>
                            <m:fPr>
                              <m:ctrlPr>
                                <a:rPr lang="en-GB" i="1">
                                  <a:latin typeface="Cambria Math" panose="02040503050406030204" pitchFamily="18" charset="0"/>
                                  <a:cs typeface="Calibri" pitchFamily="34" charset="0"/>
                                </a:rPr>
                              </m:ctrlPr>
                            </m:fPr>
                            <m:num>
                              <m:d>
                                <m:dPr>
                                  <m:begChr m:val="⟨"/>
                                  <m:endChr m:val="⟩"/>
                                  <m:ctrlPr>
                                    <a:rPr lang="en-GB" i="1">
                                      <a:latin typeface="Cambria Math" panose="02040503050406030204" pitchFamily="18" charset="0"/>
                                      <a:cs typeface="Calibri" pitchFamily="34" charset="0"/>
                                    </a:rPr>
                                  </m:ctrlPr>
                                </m:dPr>
                                <m:e>
                                  <m:sSup>
                                    <m:sSupPr>
                                      <m:ctrlPr>
                                        <a:rPr lang="en-GB" i="1">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𝑥</m:t>
                                      </m:r>
                                    </m:e>
                                    <m:sup>
                                      <m:r>
                                        <a:rPr lang="en-GB" i="1">
                                          <a:latin typeface="Cambria Math" panose="02040503050406030204" pitchFamily="18" charset="0"/>
                                          <a:cs typeface="Calibri" pitchFamily="34" charset="0"/>
                                        </a:rPr>
                                        <m:t>′</m:t>
                                      </m:r>
                                    </m:sup>
                                  </m:sSup>
                                  <m:r>
                                    <a:rPr lang="en-GB" i="1">
                                      <a:latin typeface="Cambria Math" panose="02040503050406030204" pitchFamily="18" charset="0"/>
                                      <a:cs typeface="Calibri" pitchFamily="34" charset="0"/>
                                    </a:rPr>
                                    <m:t>𝛿𝜖</m:t>
                                  </m:r>
                                </m:e>
                              </m:d>
                            </m:num>
                            <m:den>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𝐸</m:t>
                                  </m:r>
                                </m:e>
                                <m:sub>
                                  <m:r>
                                    <a:rPr lang="en-GB" i="1">
                                      <a:latin typeface="Cambria Math" panose="02040503050406030204" pitchFamily="18" charset="0"/>
                                      <a:cs typeface="Calibri" pitchFamily="34" charset="0"/>
                                    </a:rPr>
                                    <m:t>0</m:t>
                                  </m:r>
                                </m:sub>
                              </m:sSub>
                            </m:den>
                          </m:f>
                        </m:e>
                      </m:d>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Since </a:t>
                </a:r>
                <a14:m>
                  <m:oMath xmlns:m="http://schemas.openxmlformats.org/officeDocument/2006/math">
                    <m:d>
                      <m:dPr>
                        <m:begChr m:val="⟨"/>
                        <m:endChr m:val="⟩"/>
                        <m:ctrlPr>
                          <a:rPr lang="en-GB"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𝑥</m:t>
                        </m:r>
                      </m:e>
                    </m:d>
                    <m:r>
                      <a:rPr lang="en-GB" b="0" i="1" smtClean="0">
                        <a:latin typeface="Cambria Math" panose="02040503050406030204" pitchFamily="18" charset="0"/>
                        <a:cs typeface="Calibri" pitchFamily="34" charset="0"/>
                      </a:rPr>
                      <m:t>=</m:t>
                    </m:r>
                    <m:d>
                      <m:dPr>
                        <m:begChr m:val="⟨"/>
                        <m:endChr m:val="⟩"/>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𝑥</m:t>
                        </m:r>
                        <m:r>
                          <a:rPr lang="en-GB" b="0" i="1" smtClean="0">
                            <a:latin typeface="Cambria Math" panose="02040503050406030204" pitchFamily="18" charset="0"/>
                            <a:cs typeface="Calibri" pitchFamily="34" charset="0"/>
                          </a:rPr>
                          <m:t>′</m:t>
                        </m:r>
                      </m:e>
                    </m:d>
                    <m:r>
                      <a:rPr lang="en-GB" b="0" i="1" smtClean="0">
                        <a:latin typeface="Cambria Math" panose="02040503050406030204" pitchFamily="18" charset="0"/>
                        <a:cs typeface="Calibri" pitchFamily="34" charset="0"/>
                      </a:rPr>
                      <m:t>=</m:t>
                    </m:r>
                    <m:d>
                      <m:dPr>
                        <m:begChr m:val="⟨"/>
                        <m:endChr m:val="⟩"/>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𝑥</m:t>
                        </m:r>
                        <m:r>
                          <a:rPr lang="en-GB" b="0" i="1" smtClean="0">
                            <a:latin typeface="Cambria Math" panose="02040503050406030204" pitchFamily="18" charset="0"/>
                            <a:cs typeface="Calibri" pitchFamily="34" charset="0"/>
                          </a:rPr>
                          <m:t>𝑥</m:t>
                        </m:r>
                        <m:r>
                          <a:rPr lang="en-GB" b="0" i="1" smtClean="0">
                            <a:latin typeface="Cambria Math" panose="02040503050406030204" pitchFamily="18" charset="0"/>
                            <a:cs typeface="Calibri" pitchFamily="34" charset="0"/>
                          </a:rPr>
                          <m:t>′</m:t>
                        </m:r>
                      </m:e>
                    </m:d>
                    <m:r>
                      <a:rPr lang="en-GB" b="0" i="1" smtClean="0">
                        <a:latin typeface="Cambria Math" panose="02040503050406030204" pitchFamily="18" charset="0"/>
                        <a:cs typeface="Calibri" pitchFamily="34" charset="0"/>
                      </a:rPr>
                      <m:t>=0</m:t>
                    </m:r>
                  </m:oMath>
                </a14:m>
                <a:r>
                  <a:rPr lang="en-GB" dirty="0">
                    <a:latin typeface="Calibri" pitchFamily="34" charset="0"/>
                    <a:cs typeface="Calibri" pitchFamily="34" charset="0"/>
                  </a:rPr>
                  <a:t> and </a:t>
                </a:r>
                <a14:m>
                  <m:oMath xmlns:m="http://schemas.openxmlformats.org/officeDocument/2006/math">
                    <m:d>
                      <m:dPr>
                        <m:begChr m:val="⟨"/>
                        <m:endChr m:val="⟩"/>
                        <m:ctrlPr>
                          <a:rPr lang="en-GB" i="1" smtClean="0">
                            <a:latin typeface="Cambria Math" panose="02040503050406030204" pitchFamily="18" charset="0"/>
                            <a:cs typeface="Calibri" pitchFamily="34" charset="0"/>
                          </a:rPr>
                        </m:ctrlPr>
                      </m:dPr>
                      <m:e>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𝑥</m:t>
                            </m:r>
                          </m:e>
                          <m:sup>
                            <m:r>
                              <a:rPr lang="en-GB" b="0" i="1" smtClean="0">
                                <a:latin typeface="Cambria Math" panose="02040503050406030204" pitchFamily="18" charset="0"/>
                                <a:cs typeface="Calibri" pitchFamily="34" charset="0"/>
                              </a:rPr>
                              <m:t>2</m:t>
                            </m:r>
                          </m:sup>
                        </m:sSup>
                      </m:e>
                    </m:d>
                    <m:r>
                      <a:rPr lang="en-GB" b="0" i="1" smtClean="0">
                        <a:latin typeface="Cambria Math" panose="02040503050406030204" pitchFamily="18" charset="0"/>
                        <a:cs typeface="Calibri" pitchFamily="34" charset="0"/>
                      </a:rPr>
                      <m:t>=</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𝐴</m:t>
                        </m:r>
                      </m:e>
                      <m:sup>
                        <m:r>
                          <a:rPr lang="en-GB" b="0" i="1" smtClean="0">
                            <a:latin typeface="Cambria Math" panose="02040503050406030204" pitchFamily="18" charset="0"/>
                            <a:cs typeface="Calibri" pitchFamily="34" charset="0"/>
                          </a:rPr>
                          <m:t>2</m:t>
                        </m:r>
                      </m:sup>
                    </m:sSup>
                    <m:r>
                      <a:rPr lang="en-GB" b="0" i="1" smtClean="0">
                        <a:latin typeface="Cambria Math" panose="02040503050406030204" pitchFamily="18" charset="0"/>
                        <a:cs typeface="Calibri" pitchFamily="34" charset="0"/>
                      </a:rPr>
                      <m:t>/2</m:t>
                    </m:r>
                  </m:oMath>
                </a14:m>
                <a:r>
                  <a:rPr lang="en-GB" dirty="0">
                    <a:latin typeface="Calibri" pitchFamily="34" charset="0"/>
                    <a:cs typeface="Calibri" pitchFamily="34" charset="0"/>
                  </a:rPr>
                  <a:t>, we are left with</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cs typeface="Calibri" pitchFamily="34" charset="0"/>
                            </a:rPr>
                          </m:ctrlPr>
                        </m:fPr>
                        <m:num>
                          <m:d>
                            <m:dPr>
                              <m:begChr m:val="⟨"/>
                              <m:endChr m:val="⟩"/>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𝛿</m:t>
                              </m:r>
                              <m:r>
                                <a:rPr lang="en-GB" i="1">
                                  <a:latin typeface="Cambria Math" panose="02040503050406030204" pitchFamily="18" charset="0"/>
                                  <a:cs typeface="Calibri" pitchFamily="34" charset="0"/>
                                </a:rPr>
                                <m:t>𝐴</m:t>
                              </m:r>
                            </m:e>
                          </m:d>
                        </m:num>
                        <m:den>
                          <m:r>
                            <a:rPr lang="en-GB" b="0" i="1" smtClean="0">
                              <a:latin typeface="Cambria Math" panose="02040503050406030204" pitchFamily="18" charset="0"/>
                              <a:cs typeface="Calibri" pitchFamily="34" charset="0"/>
                            </a:rPr>
                            <m:t>𝐴</m:t>
                          </m:r>
                        </m:den>
                      </m:f>
                      <m:r>
                        <a:rPr lang="en-GB" i="1">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𝑃</m:t>
                              </m:r>
                            </m:e>
                            <m:sub>
                              <m:r>
                                <a:rPr lang="en-GB" b="0" i="1" smtClean="0">
                                  <a:latin typeface="Cambria Math" panose="02040503050406030204" pitchFamily="18" charset="0"/>
                                  <a:cs typeface="Calibri" pitchFamily="34" charset="0"/>
                                </a:rPr>
                                <m:t>0</m:t>
                              </m:r>
                            </m:sub>
                          </m:sSub>
                        </m:num>
                        <m:den>
                          <m:r>
                            <a:rPr lang="en-GB" b="0" i="1" smtClean="0">
                              <a:latin typeface="Cambria Math" panose="02040503050406030204" pitchFamily="18" charset="0"/>
                              <a:cs typeface="Calibri" pitchFamily="34" charset="0"/>
                            </a:rPr>
                            <m:t>2</m:t>
                          </m:r>
                          <m:r>
                            <a:rPr lang="en-GB" b="0" i="1" smtClean="0">
                              <a:latin typeface="Cambria Math" panose="02040503050406030204" pitchFamily="18" charset="0"/>
                              <a:cs typeface="Calibri" pitchFamily="34" charset="0"/>
                            </a:rPr>
                            <m:t>𝑐</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𝐸</m:t>
                              </m:r>
                            </m:e>
                            <m:sub>
                              <m:r>
                                <a:rPr lang="en-GB" b="0" i="1" smtClean="0">
                                  <a:latin typeface="Cambria Math" panose="02040503050406030204" pitchFamily="18" charset="0"/>
                                  <a:cs typeface="Calibri" pitchFamily="34" charset="0"/>
                                </a:rPr>
                                <m:t>0</m:t>
                              </m:r>
                            </m:sub>
                          </m:sSub>
                        </m:den>
                      </m:f>
                      <m:r>
                        <a:rPr lang="en-GB" b="0" i="1" smtClean="0">
                          <a:latin typeface="Cambria Math" panose="02040503050406030204" pitchFamily="18" charset="0"/>
                          <a:cs typeface="Calibri" pitchFamily="34" charset="0"/>
                        </a:rPr>
                        <m:t>𝐷</m:t>
                      </m:r>
                      <m:d>
                        <m:dPr>
                          <m:ctrlPr>
                            <a:rPr lang="en-GB" i="1">
                              <a:latin typeface="Cambria Math" panose="02040503050406030204" pitchFamily="18" charset="0"/>
                              <a:cs typeface="Calibri" pitchFamily="34" charset="0"/>
                            </a:rPr>
                          </m:ctrlPr>
                        </m:dPr>
                        <m:e>
                          <m:f>
                            <m:fPr>
                              <m:ctrlPr>
                                <a:rPr lang="en-GB" b="0" i="1" smtClean="0">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1</m:t>
                              </m:r>
                            </m:num>
                            <m:den>
                              <m:r>
                                <a:rPr lang="en-GB" b="0" i="1" smtClean="0">
                                  <a:latin typeface="Cambria Math" panose="02040503050406030204" pitchFamily="18" charset="0"/>
                                  <a:cs typeface="Calibri" pitchFamily="34" charset="0"/>
                                </a:rPr>
                                <m:t>𝜌</m:t>
                              </m:r>
                            </m:den>
                          </m:f>
                          <m:r>
                            <a:rPr lang="en-GB" i="1">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2</m:t>
                          </m:r>
                          <m:r>
                            <a:rPr lang="en-GB" i="1">
                              <a:latin typeface="Cambria Math" panose="02040503050406030204" pitchFamily="18" charset="0"/>
                              <a:cs typeface="Calibri" pitchFamily="34" charset="0"/>
                            </a:rPr>
                            <m:t>𝑘</m:t>
                          </m:r>
                          <m:r>
                            <a:rPr lang="en-GB" i="1">
                              <a:latin typeface="Cambria Math" panose="02040503050406030204" pitchFamily="18" charset="0"/>
                              <a:cs typeface="Calibri" pitchFamily="34" charset="0"/>
                            </a:rPr>
                            <m:t>𝜌</m:t>
                          </m:r>
                        </m:e>
                      </m:d>
                      <m:r>
                        <a:rPr lang="en-GB" b="0" i="1" smtClean="0">
                          <a:latin typeface="Cambria Math" panose="02040503050406030204" pitchFamily="18" charset="0"/>
                          <a:cs typeface="Calibri" pitchFamily="34" charset="0"/>
                        </a:rPr>
                        <m:t>𝑑𝑠</m:t>
                      </m:r>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Integrating the energy lost over a whole turn gives</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f>
                        <m:fPr>
                          <m:ctrlPr>
                            <a:rPr lang="en-GB" i="1">
                              <a:latin typeface="Cambria Math" panose="02040503050406030204" pitchFamily="18" charset="0"/>
                              <a:cs typeface="Calibri" pitchFamily="34" charset="0"/>
                            </a:rPr>
                          </m:ctrlPr>
                        </m:fPr>
                        <m:num>
                          <m:r>
                            <m:rPr>
                              <m:sty m:val="p"/>
                            </m:rPr>
                            <a:rPr lang="en-GB" b="0" i="0" smtClean="0">
                              <a:latin typeface="Cambria Math" panose="02040503050406030204" pitchFamily="18" charset="0"/>
                              <a:cs typeface="Calibri" pitchFamily="34" charset="0"/>
                            </a:rPr>
                            <m:t>Δ</m:t>
                          </m:r>
                          <m:r>
                            <a:rPr lang="en-GB" b="0" i="1" smtClean="0">
                              <a:latin typeface="Cambria Math" panose="02040503050406030204" pitchFamily="18" charset="0"/>
                              <a:cs typeface="Calibri" pitchFamily="34" charset="0"/>
                            </a:rPr>
                            <m:t>𝐴</m:t>
                          </m:r>
                        </m:num>
                        <m:den>
                          <m:r>
                            <a:rPr lang="en-GB" i="1">
                              <a:latin typeface="Cambria Math" panose="02040503050406030204" pitchFamily="18" charset="0"/>
                              <a:cs typeface="Calibri" pitchFamily="34" charset="0"/>
                            </a:rPr>
                            <m:t>𝐴</m:t>
                          </m:r>
                        </m:den>
                      </m:f>
                      <m:r>
                        <a:rPr lang="en-GB" i="1">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𝑃</m:t>
                              </m:r>
                            </m:e>
                            <m:sub>
                              <m:r>
                                <a:rPr lang="en-GB" i="1">
                                  <a:latin typeface="Cambria Math" panose="02040503050406030204" pitchFamily="18" charset="0"/>
                                  <a:cs typeface="Calibri" pitchFamily="34" charset="0"/>
                                </a:rPr>
                                <m:t>0</m:t>
                              </m:r>
                            </m:sub>
                          </m:sSub>
                        </m:num>
                        <m:den>
                          <m:r>
                            <a:rPr lang="en-GB" i="1">
                              <a:latin typeface="Cambria Math" panose="02040503050406030204" pitchFamily="18" charset="0"/>
                              <a:cs typeface="Calibri" pitchFamily="34" charset="0"/>
                            </a:rPr>
                            <m:t>2</m:t>
                          </m:r>
                          <m:r>
                            <a:rPr lang="en-GB" i="1">
                              <a:latin typeface="Cambria Math" panose="02040503050406030204" pitchFamily="18" charset="0"/>
                              <a:cs typeface="Calibri" pitchFamily="34" charset="0"/>
                            </a:rPr>
                            <m:t>𝑐</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𝐸</m:t>
                              </m:r>
                            </m:e>
                            <m:sub>
                              <m:r>
                                <a:rPr lang="en-GB" i="1">
                                  <a:latin typeface="Cambria Math" panose="02040503050406030204" pitchFamily="18" charset="0"/>
                                  <a:cs typeface="Calibri" pitchFamily="34" charset="0"/>
                                </a:rPr>
                                <m:t>0</m:t>
                              </m:r>
                            </m:sub>
                          </m:sSub>
                        </m:den>
                      </m:f>
                      <m:nary>
                        <m:naryPr>
                          <m:chr m:val="∮"/>
                          <m:limLoc m:val="undOvr"/>
                          <m:subHide m:val="on"/>
                          <m:supHide m:val="on"/>
                          <m:ctrlPr>
                            <a:rPr lang="en-GB" i="1" smtClean="0">
                              <a:latin typeface="Cambria Math" panose="02040503050406030204" pitchFamily="18" charset="0"/>
                              <a:cs typeface="Calibri" pitchFamily="34" charset="0"/>
                            </a:rPr>
                          </m:ctrlPr>
                        </m:naryPr>
                        <m:sub/>
                        <m:sup/>
                        <m:e>
                          <m:r>
                            <a:rPr lang="en-GB" i="1">
                              <a:latin typeface="Cambria Math" panose="02040503050406030204" pitchFamily="18" charset="0"/>
                              <a:cs typeface="Calibri" pitchFamily="34" charset="0"/>
                            </a:rPr>
                            <m:t>𝐷</m:t>
                          </m:r>
                          <m:d>
                            <m:dPr>
                              <m:ctrlPr>
                                <a:rPr lang="en-GB" i="1">
                                  <a:latin typeface="Cambria Math" panose="02040503050406030204" pitchFamily="18" charset="0"/>
                                  <a:cs typeface="Calibri" pitchFamily="34" charset="0"/>
                                </a:rPr>
                              </m:ctrlPr>
                            </m:dPr>
                            <m:e>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1</m:t>
                                  </m:r>
                                </m:num>
                                <m:den>
                                  <m:r>
                                    <a:rPr lang="en-GB" i="1">
                                      <a:latin typeface="Cambria Math" panose="02040503050406030204" pitchFamily="18" charset="0"/>
                                      <a:cs typeface="Calibri" pitchFamily="34" charset="0"/>
                                    </a:rPr>
                                    <m:t>𝜌</m:t>
                                  </m:r>
                                </m:den>
                              </m:f>
                              <m:r>
                                <a:rPr lang="en-GB" i="1">
                                  <a:latin typeface="Cambria Math" panose="02040503050406030204" pitchFamily="18" charset="0"/>
                                  <a:cs typeface="Calibri" pitchFamily="34" charset="0"/>
                                </a:rPr>
                                <m:t>+2</m:t>
                              </m:r>
                              <m:r>
                                <a:rPr lang="en-GB" i="1">
                                  <a:latin typeface="Cambria Math" panose="02040503050406030204" pitchFamily="18" charset="0"/>
                                  <a:cs typeface="Calibri" pitchFamily="34" charset="0"/>
                                </a:rPr>
                                <m:t>𝑘</m:t>
                              </m:r>
                              <m:r>
                                <a:rPr lang="en-GB" i="1">
                                  <a:latin typeface="Cambria Math" panose="02040503050406030204" pitchFamily="18" charset="0"/>
                                  <a:cs typeface="Calibri" pitchFamily="34" charset="0"/>
                                </a:rPr>
                                <m:t>𝜌</m:t>
                              </m:r>
                            </m:e>
                          </m:d>
                          <m:r>
                            <a:rPr lang="en-GB" i="1">
                              <a:latin typeface="Cambria Math" panose="02040503050406030204" pitchFamily="18" charset="0"/>
                              <a:cs typeface="Calibri" pitchFamily="34" charset="0"/>
                            </a:rPr>
                            <m:t>𝑑𝑠</m:t>
                          </m:r>
                        </m:e>
                      </m:nary>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Which using the earlier definition of </a:t>
                </a:r>
                <a14:m>
                  <m:oMath xmlns:m="http://schemas.openxmlformats.org/officeDocument/2006/math">
                    <m:r>
                      <a:rPr lang="en-GB" i="1" smtClean="0">
                        <a:latin typeface="Cambria Math" panose="02040503050406030204" pitchFamily="18" charset="0"/>
                        <a:ea typeface="Cambria Math" panose="02040503050406030204" pitchFamily="18" charset="0"/>
                        <a:cs typeface="Calibri" pitchFamily="34" charset="0"/>
                      </a:rPr>
                      <m:t>𝒟</m:t>
                    </m:r>
                  </m:oMath>
                </a14:m>
                <a:r>
                  <a:rPr lang="en-GB" dirty="0">
                    <a:latin typeface="Calibri" pitchFamily="34" charset="0"/>
                    <a:cs typeface="Calibri" pitchFamily="34" charset="0"/>
                  </a:rPr>
                  <a:t> can be re-written as </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f>
                        <m:fPr>
                          <m:ctrlPr>
                            <a:rPr lang="en-GB" i="1">
                              <a:latin typeface="Cambria Math" panose="02040503050406030204" pitchFamily="18" charset="0"/>
                              <a:cs typeface="Calibri" pitchFamily="34" charset="0"/>
                            </a:rPr>
                          </m:ctrlPr>
                        </m:fPr>
                        <m:num>
                          <m:r>
                            <m:rPr>
                              <m:sty m:val="p"/>
                            </m:rPr>
                            <a:rPr lang="en-GB">
                              <a:latin typeface="Cambria Math" panose="02040503050406030204" pitchFamily="18" charset="0"/>
                              <a:cs typeface="Calibri" pitchFamily="34" charset="0"/>
                            </a:rPr>
                            <m:t>Δ</m:t>
                          </m:r>
                          <m:r>
                            <a:rPr lang="en-GB" i="1">
                              <a:latin typeface="Cambria Math" panose="02040503050406030204" pitchFamily="18" charset="0"/>
                              <a:cs typeface="Calibri" pitchFamily="34" charset="0"/>
                            </a:rPr>
                            <m:t>𝐴</m:t>
                          </m:r>
                        </m:num>
                        <m:den>
                          <m:r>
                            <a:rPr lang="en-GB" i="1">
                              <a:latin typeface="Cambria Math" panose="02040503050406030204" pitchFamily="18" charset="0"/>
                              <a:cs typeface="Calibri" pitchFamily="34" charset="0"/>
                            </a:rPr>
                            <m:t>𝐴</m:t>
                          </m:r>
                        </m:den>
                      </m:f>
                      <m:r>
                        <a:rPr lang="en-GB" i="1">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𝑈</m:t>
                              </m:r>
                            </m:e>
                            <m:sub>
                              <m:r>
                                <a:rPr lang="en-GB" b="0" i="1" smtClean="0">
                                  <a:latin typeface="Cambria Math" panose="02040503050406030204" pitchFamily="18" charset="0"/>
                                  <a:cs typeface="Calibri" pitchFamily="34" charset="0"/>
                                </a:rPr>
                                <m:t>0</m:t>
                              </m:r>
                            </m:sub>
                          </m:sSub>
                          <m:r>
                            <a:rPr lang="en-GB" b="0" i="1" smtClean="0">
                              <a:latin typeface="Cambria Math" panose="02040503050406030204" pitchFamily="18" charset="0"/>
                              <a:ea typeface="Cambria Math" panose="02040503050406030204" pitchFamily="18" charset="0"/>
                              <a:cs typeface="Calibri" pitchFamily="34" charset="0"/>
                            </a:rPr>
                            <m:t>𝒟</m:t>
                          </m:r>
                        </m:num>
                        <m:den>
                          <m:r>
                            <a:rPr lang="en-GB" i="1">
                              <a:latin typeface="Cambria Math" panose="02040503050406030204" pitchFamily="18" charset="0"/>
                              <a:cs typeface="Calibri" pitchFamily="34" charset="0"/>
                            </a:rPr>
                            <m:t>2</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𝐸</m:t>
                              </m:r>
                            </m:e>
                            <m:sub>
                              <m:r>
                                <a:rPr lang="en-GB" i="1">
                                  <a:latin typeface="Cambria Math" panose="02040503050406030204" pitchFamily="18" charset="0"/>
                                  <a:cs typeface="Calibri" pitchFamily="34" charset="0"/>
                                </a:rPr>
                                <m:t>0</m:t>
                              </m:r>
                            </m:sub>
                          </m:sSub>
                        </m:den>
                      </m:f>
                    </m:oMath>
                  </m:oMathPara>
                </a14:m>
                <a:endParaRPr lang="en-GB" dirty="0">
                  <a:latin typeface="Calibri" pitchFamily="34"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642350" cy="6668107"/>
              </a:xfrm>
              <a:prstGeom prst="rect">
                <a:avLst/>
              </a:prstGeom>
              <a:blipFill>
                <a:blip r:embed="rId2"/>
                <a:stretch>
                  <a:fillRect l="-635" t="-548" r="-635"/>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34465715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642350" cy="5664756"/>
              </a:xfrm>
              <a:prstGeom prst="rect">
                <a:avLst/>
              </a:prstGeom>
              <a:noFill/>
              <a:ln w="9525">
                <a:noFill/>
                <a:miter lim="800000"/>
                <a:headEnd/>
                <a:tailEnd/>
              </a:ln>
              <a:effectLst/>
            </p:spPr>
            <p:txBody>
              <a:bodyPr>
                <a:spAutoFit/>
              </a:bodyPr>
              <a:lstStyle/>
              <a:p>
                <a:pPr algn="ctr"/>
                <a:r>
                  <a:rPr lang="en-GB" u="sng" dirty="0">
                    <a:latin typeface="Calibri" pitchFamily="34" charset="0"/>
                    <a:cs typeface="Calibri" pitchFamily="34" charset="0"/>
                  </a:rPr>
                  <a:t>Radiation Damping in the Horizontal Plane</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As noted earlier, the quantity </a:t>
                </a:r>
                <a14:m>
                  <m:oMath xmlns:m="http://schemas.openxmlformats.org/officeDocument/2006/math">
                    <m:r>
                      <a:rPr lang="en-GB" i="1" smtClean="0">
                        <a:latin typeface="Cambria Math" panose="02040503050406030204" pitchFamily="18" charset="0"/>
                        <a:ea typeface="Cambria Math" panose="02040503050406030204" pitchFamily="18" charset="0"/>
                        <a:cs typeface="Calibri" pitchFamily="34" charset="0"/>
                      </a:rPr>
                      <m:t>𝒟</m:t>
                    </m:r>
                  </m:oMath>
                </a14:m>
                <a:r>
                  <a:rPr lang="en-GB" dirty="0">
                    <a:latin typeface="Calibri" pitchFamily="34" charset="0"/>
                    <a:cs typeface="Calibri" pitchFamily="34" charset="0"/>
                  </a:rPr>
                  <a:t> is a small dimensionless number and is usually positive. As such, the emission of radiation in the dipoles would tend to </a:t>
                </a:r>
                <a:r>
                  <a:rPr lang="en-GB" i="1" dirty="0">
                    <a:latin typeface="Calibri" pitchFamily="34" charset="0"/>
                    <a:cs typeface="Calibri" pitchFamily="34" charset="0"/>
                  </a:rPr>
                  <a:t>increase</a:t>
                </a:r>
                <a:r>
                  <a:rPr lang="en-GB" dirty="0">
                    <a:latin typeface="Calibri" pitchFamily="34" charset="0"/>
                    <a:cs typeface="Calibri" pitchFamily="34" charset="0"/>
                  </a:rPr>
                  <a:t> the oscillation amplitude.</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However, the change in the invariant from passing the RF cavity must also be taken into account (c.f. the vertical plane), i.e.</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f>
                        <m:fPr>
                          <m:ctrlPr>
                            <a:rPr lang="en-GB" i="1">
                              <a:latin typeface="Cambria Math" panose="02040503050406030204" pitchFamily="18" charset="0"/>
                              <a:cs typeface="Calibri" pitchFamily="34" charset="0"/>
                            </a:rPr>
                          </m:ctrlPr>
                        </m:fPr>
                        <m:num>
                          <m:r>
                            <m:rPr>
                              <m:sty m:val="p"/>
                            </m:rPr>
                            <a:rPr lang="en-GB">
                              <a:latin typeface="Cambria Math" panose="02040503050406030204" pitchFamily="18" charset="0"/>
                              <a:cs typeface="Calibri" pitchFamily="34" charset="0"/>
                            </a:rPr>
                            <m:t>Δ</m:t>
                          </m:r>
                          <m:r>
                            <a:rPr lang="en-GB" i="1">
                              <a:latin typeface="Cambria Math" panose="02040503050406030204" pitchFamily="18" charset="0"/>
                              <a:cs typeface="Calibri" pitchFamily="34" charset="0"/>
                            </a:rPr>
                            <m:t>𝐴</m:t>
                          </m:r>
                        </m:num>
                        <m:den>
                          <m:r>
                            <a:rPr lang="en-GB" i="1">
                              <a:latin typeface="Cambria Math" panose="02040503050406030204" pitchFamily="18" charset="0"/>
                              <a:cs typeface="Calibri" pitchFamily="34" charset="0"/>
                            </a:rPr>
                            <m:t>𝐴</m:t>
                          </m:r>
                        </m:den>
                      </m:f>
                      <m:r>
                        <a:rPr lang="en-GB" i="1">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𝑈</m:t>
                              </m:r>
                            </m:e>
                            <m:sub>
                              <m:r>
                                <a:rPr lang="en-GB" i="1">
                                  <a:latin typeface="Cambria Math" panose="02040503050406030204" pitchFamily="18" charset="0"/>
                                  <a:cs typeface="Calibri" pitchFamily="34" charset="0"/>
                                </a:rPr>
                                <m:t>0</m:t>
                              </m:r>
                            </m:sub>
                          </m:sSub>
                          <m:r>
                            <a:rPr lang="en-GB" i="1">
                              <a:latin typeface="Cambria Math" panose="02040503050406030204" pitchFamily="18" charset="0"/>
                              <a:ea typeface="Cambria Math" panose="02040503050406030204" pitchFamily="18" charset="0"/>
                              <a:cs typeface="Calibri" pitchFamily="34" charset="0"/>
                            </a:rPr>
                            <m:t>𝒟</m:t>
                          </m:r>
                        </m:num>
                        <m:den>
                          <m:r>
                            <a:rPr lang="en-GB" i="1">
                              <a:latin typeface="Cambria Math" panose="02040503050406030204" pitchFamily="18" charset="0"/>
                              <a:cs typeface="Calibri" pitchFamily="34" charset="0"/>
                            </a:rPr>
                            <m:t>2</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𝐸</m:t>
                              </m:r>
                            </m:e>
                            <m:sub>
                              <m:r>
                                <a:rPr lang="en-GB" i="1">
                                  <a:latin typeface="Cambria Math" panose="02040503050406030204" pitchFamily="18" charset="0"/>
                                  <a:cs typeface="Calibri" pitchFamily="34" charset="0"/>
                                </a:rPr>
                                <m:t>0</m:t>
                              </m:r>
                            </m:sub>
                          </m:sSub>
                        </m:den>
                      </m:f>
                      <m:r>
                        <a:rPr lang="en-GB" i="1">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𝑈</m:t>
                              </m:r>
                            </m:e>
                            <m:sub>
                              <m:r>
                                <a:rPr lang="en-GB" b="0" i="1" smtClean="0">
                                  <a:latin typeface="Cambria Math" panose="02040503050406030204" pitchFamily="18" charset="0"/>
                                  <a:cs typeface="Calibri" pitchFamily="34" charset="0"/>
                                </a:rPr>
                                <m:t>0</m:t>
                              </m:r>
                            </m:sub>
                          </m:sSub>
                        </m:num>
                        <m:den>
                          <m:r>
                            <a:rPr lang="en-GB" i="1">
                              <a:latin typeface="Cambria Math" panose="02040503050406030204" pitchFamily="18" charset="0"/>
                              <a:cs typeface="Calibri" pitchFamily="34" charset="0"/>
                            </a:rPr>
                            <m:t>2</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𝐸</m:t>
                              </m:r>
                            </m:e>
                            <m:sub>
                              <m:r>
                                <a:rPr lang="en-GB" i="1">
                                  <a:latin typeface="Cambria Math" panose="02040503050406030204" pitchFamily="18" charset="0"/>
                                  <a:cs typeface="Calibri" pitchFamily="34" charset="0"/>
                                </a:rPr>
                                <m:t>0</m:t>
                              </m:r>
                            </m:sub>
                          </m:sSub>
                        </m:den>
                      </m:f>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Leading to the final result</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1</m:t>
                          </m:r>
                        </m:num>
                        <m:den>
                          <m:r>
                            <a:rPr lang="en-GB" i="1">
                              <a:latin typeface="Cambria Math" panose="02040503050406030204" pitchFamily="18" charset="0"/>
                              <a:cs typeface="Calibri" pitchFamily="34" charset="0"/>
                            </a:rPr>
                            <m:t>𝐴</m:t>
                          </m:r>
                        </m:den>
                      </m:f>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𝑑𝐴</m:t>
                          </m:r>
                        </m:num>
                        <m:den>
                          <m:r>
                            <a:rPr lang="en-GB" b="0" i="1" smtClean="0">
                              <a:latin typeface="Cambria Math" panose="02040503050406030204" pitchFamily="18" charset="0"/>
                              <a:cs typeface="Calibri" pitchFamily="34" charset="0"/>
                            </a:rPr>
                            <m:t>𝑑𝑡</m:t>
                          </m:r>
                        </m:den>
                      </m:f>
                      <m:r>
                        <a:rPr lang="en-GB" b="0" i="1" smtClean="0">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𝑈</m:t>
                              </m:r>
                            </m:e>
                            <m:sub>
                              <m:r>
                                <a:rPr lang="en-GB" b="0" i="1" smtClean="0">
                                  <a:latin typeface="Cambria Math" panose="02040503050406030204" pitchFamily="18" charset="0"/>
                                  <a:cs typeface="Calibri" pitchFamily="34" charset="0"/>
                                </a:rPr>
                                <m:t>0</m:t>
                              </m:r>
                            </m:sub>
                          </m:sSub>
                        </m:num>
                        <m:den>
                          <m:r>
                            <a:rPr lang="en-GB" b="0" i="1" smtClean="0">
                              <a:latin typeface="Cambria Math" panose="02040503050406030204" pitchFamily="18" charset="0"/>
                              <a:cs typeface="Calibri" pitchFamily="34" charset="0"/>
                            </a:rPr>
                            <m:t>2</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𝐸</m:t>
                              </m:r>
                            </m:e>
                            <m:sub>
                              <m:r>
                                <a:rPr lang="en-GB" b="0" i="1" smtClean="0">
                                  <a:latin typeface="Cambria Math" panose="02040503050406030204" pitchFamily="18" charset="0"/>
                                  <a:cs typeface="Calibri" pitchFamily="34" charset="0"/>
                                </a:rPr>
                                <m:t>0</m:t>
                              </m:r>
                            </m:sub>
                          </m:sSub>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𝑇</m:t>
                              </m:r>
                            </m:e>
                            <m:sub>
                              <m:r>
                                <a:rPr lang="en-GB" b="0" i="1" smtClean="0">
                                  <a:latin typeface="Cambria Math" panose="02040503050406030204" pitchFamily="18" charset="0"/>
                                  <a:cs typeface="Calibri" pitchFamily="34" charset="0"/>
                                </a:rPr>
                                <m:t>0</m:t>
                              </m:r>
                            </m:sub>
                          </m:sSub>
                        </m:den>
                      </m:f>
                      <m:d>
                        <m:dPr>
                          <m:ctrlPr>
                            <a:rPr lang="en-GB" b="0"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1−</m:t>
                          </m:r>
                          <m:r>
                            <a:rPr lang="en-GB" b="0" i="1" smtClean="0">
                              <a:latin typeface="Cambria Math" panose="02040503050406030204" pitchFamily="18" charset="0"/>
                              <a:ea typeface="Cambria Math" panose="02040503050406030204" pitchFamily="18" charset="0"/>
                              <a:cs typeface="Calibri" pitchFamily="34" charset="0"/>
                            </a:rPr>
                            <m:t>𝒟</m:t>
                          </m:r>
                        </m:e>
                      </m:d>
                      <m:r>
                        <a:rPr lang="en-GB" b="0" i="1" smtClean="0">
                          <a:latin typeface="Cambria Math" panose="02040503050406030204" pitchFamily="18" charset="0"/>
                          <a:cs typeface="Calibri" pitchFamily="34" charset="0"/>
                        </a:rPr>
                        <m:t>=</m:t>
                      </m:r>
                      <m:f>
                        <m:fPr>
                          <m:ctrlPr>
                            <a:rPr lang="en-GB" b="0" i="1" smtClean="0">
                              <a:latin typeface="Cambria Math" panose="02040503050406030204" pitchFamily="18" charset="0"/>
                              <a:ea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1</m:t>
                          </m:r>
                        </m:num>
                        <m:den>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𝜏</m:t>
                              </m:r>
                            </m:e>
                            <m:sub>
                              <m:r>
                                <a:rPr lang="en-GB" b="0" i="1" smtClean="0">
                                  <a:latin typeface="Cambria Math" panose="02040503050406030204" pitchFamily="18" charset="0"/>
                                  <a:cs typeface="Calibri" pitchFamily="34" charset="0"/>
                                </a:rPr>
                                <m:t>𝑥</m:t>
                              </m:r>
                            </m:sub>
                          </m:sSub>
                        </m:den>
                      </m:f>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As with the vertical plane, the average invariant decreases exponentially with a characteristic time-constant that is approximately twice the longitudinal damping time. </a:t>
                </a:r>
              </a:p>
              <a:p>
                <a:pPr algn="just"/>
                <a:endParaRPr lang="en-GB" dirty="0">
                  <a:latin typeface="Calibri" pitchFamily="34"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642350" cy="5664756"/>
              </a:xfrm>
              <a:prstGeom prst="rect">
                <a:avLst/>
              </a:prstGeom>
              <a:blipFill>
                <a:blip r:embed="rId2"/>
                <a:stretch>
                  <a:fillRect l="-635" t="-646" r="-635"/>
                </a:stretch>
              </a:blipFill>
              <a:ln w="9525">
                <a:noFill/>
                <a:miter lim="800000"/>
                <a:headEnd/>
                <a:tailEnd/>
              </a:ln>
              <a:effectLst/>
            </p:spPr>
            <p:txBody>
              <a:bodyPr/>
              <a:lstStyle/>
              <a:p>
                <a:r>
                  <a:rPr lang="en-GB">
                    <a:noFill/>
                  </a:rPr>
                  <a:t> </a:t>
                </a:r>
              </a:p>
            </p:txBody>
          </p:sp>
        </mc:Fallback>
      </mc:AlternateContent>
      <p:sp>
        <p:nvSpPr>
          <p:cNvPr id="3" name="Rectangle 2">
            <a:extLst>
              <a:ext uri="{FF2B5EF4-FFF2-40B4-BE49-F238E27FC236}">
                <a16:creationId xmlns:a16="http://schemas.microsoft.com/office/drawing/2014/main" id="{AD79719B-F6D4-4E01-BAD8-3C5D318B0FAB}"/>
              </a:ext>
            </a:extLst>
          </p:cNvPr>
          <p:cNvSpPr/>
          <p:nvPr/>
        </p:nvSpPr>
        <p:spPr>
          <a:xfrm>
            <a:off x="3054480" y="3949427"/>
            <a:ext cx="3453323" cy="856034"/>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306046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642350" cy="4941737"/>
              </a:xfrm>
              <a:prstGeom prst="rect">
                <a:avLst/>
              </a:prstGeom>
              <a:noFill/>
              <a:ln w="9525">
                <a:noFill/>
                <a:miter lim="800000"/>
                <a:headEnd/>
                <a:tailEnd/>
              </a:ln>
              <a:effectLst/>
            </p:spPr>
            <p:txBody>
              <a:bodyPr>
                <a:spAutoFit/>
              </a:bodyPr>
              <a:lstStyle/>
              <a:p>
                <a:pPr algn="ctr"/>
                <a:r>
                  <a:rPr lang="en-GB" u="sng" dirty="0">
                    <a:latin typeface="Calibri" pitchFamily="34" charset="0"/>
                    <a:cs typeface="Calibri" pitchFamily="34" charset="0"/>
                  </a:rPr>
                  <a:t>Radiation Damping in the Horizontal Plane</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Just as we saw in the vertical plane, horizontal </a:t>
                </a:r>
                <a:r>
                  <a:rPr lang="en-GB" dirty="0" err="1">
                    <a:latin typeface="Calibri" pitchFamily="34" charset="0"/>
                    <a:cs typeface="Calibri" pitchFamily="34" charset="0"/>
                  </a:rPr>
                  <a:t>betatron</a:t>
                </a:r>
                <a:r>
                  <a:rPr lang="en-GB" dirty="0">
                    <a:latin typeface="Calibri" pitchFamily="34" charset="0"/>
                    <a:cs typeface="Calibri" pitchFamily="34" charset="0"/>
                  </a:rPr>
                  <a:t> oscillations are damped over time, and we can write the general result</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cs typeface="Calibri" pitchFamily="34" charset="0"/>
                        </a:rPr>
                        <m:t>𝑥</m:t>
                      </m:r>
                      <m:d>
                        <m:dPr>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𝑡</m:t>
                          </m:r>
                        </m:e>
                      </m:d>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𝑥</m:t>
                          </m:r>
                        </m:e>
                        <m:sub>
                          <m:r>
                            <a:rPr lang="en-GB" i="1">
                              <a:latin typeface="Cambria Math" panose="02040503050406030204" pitchFamily="18" charset="0"/>
                              <a:cs typeface="Calibri" pitchFamily="34" charset="0"/>
                            </a:rPr>
                            <m:t>0</m:t>
                          </m:r>
                        </m:sub>
                      </m:sSub>
                      <m:sSup>
                        <m:sSupPr>
                          <m:ctrlPr>
                            <a:rPr lang="en-GB" i="1">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𝑒</m:t>
                          </m:r>
                        </m:e>
                        <m:sup>
                          <m:r>
                            <a:rPr lang="en-GB" i="1">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𝑡</m:t>
                          </m:r>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𝜏</m:t>
                              </m:r>
                            </m:e>
                            <m:sub>
                              <m:r>
                                <a:rPr lang="en-GB" b="0" i="1" smtClean="0">
                                  <a:latin typeface="Cambria Math" panose="02040503050406030204" pitchFamily="18" charset="0"/>
                                  <a:cs typeface="Calibri" pitchFamily="34" charset="0"/>
                                </a:rPr>
                                <m:t>𝑥</m:t>
                              </m:r>
                            </m:sub>
                          </m:sSub>
                        </m:sup>
                      </m:sSup>
                      <m:func>
                        <m:funcPr>
                          <m:ctrlPr>
                            <a:rPr lang="en-GB" i="1">
                              <a:latin typeface="Cambria Math" panose="02040503050406030204" pitchFamily="18" charset="0"/>
                              <a:cs typeface="Calibri" pitchFamily="34" charset="0"/>
                            </a:rPr>
                          </m:ctrlPr>
                        </m:funcPr>
                        <m:fName>
                          <m:r>
                            <m:rPr>
                              <m:sty m:val="p"/>
                            </m:rPr>
                            <a:rPr lang="en-GB">
                              <a:latin typeface="Cambria Math" panose="02040503050406030204" pitchFamily="18" charset="0"/>
                              <a:cs typeface="Calibri" pitchFamily="34" charset="0"/>
                            </a:rPr>
                            <m:t>sin</m:t>
                          </m:r>
                        </m:fName>
                        <m:e>
                          <m:d>
                            <m:dPr>
                              <m:ctrlPr>
                                <a:rPr lang="en-GB" i="1">
                                  <a:latin typeface="Cambria Math" panose="02040503050406030204" pitchFamily="18" charset="0"/>
                                  <a:cs typeface="Calibri" pitchFamily="34" charset="0"/>
                                </a:rPr>
                              </m:ctrlPr>
                            </m:dPr>
                            <m:e>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𝜔</m:t>
                                  </m:r>
                                </m:e>
                                <m:sub>
                                  <m:r>
                                    <a:rPr lang="en-GB" i="1">
                                      <a:latin typeface="Cambria Math" panose="02040503050406030204" pitchFamily="18" charset="0"/>
                                      <a:cs typeface="Calibri" pitchFamily="34" charset="0"/>
                                    </a:rPr>
                                    <m:t>𝛽</m:t>
                                  </m:r>
                                </m:sub>
                              </m:sSub>
                              <m:r>
                                <a:rPr lang="en-GB" i="1">
                                  <a:latin typeface="Cambria Math" panose="02040503050406030204" pitchFamily="18" charset="0"/>
                                  <a:cs typeface="Calibri" pitchFamily="34" charset="0"/>
                                </a:rPr>
                                <m:t>𝑡</m:t>
                              </m:r>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𝜙</m:t>
                                  </m:r>
                                </m:e>
                                <m:sub>
                                  <m:r>
                                    <a:rPr lang="en-GB" i="1">
                                      <a:latin typeface="Cambria Math" panose="02040503050406030204" pitchFamily="18" charset="0"/>
                                      <a:cs typeface="Calibri" pitchFamily="34" charset="0"/>
                                    </a:rPr>
                                    <m:t>0</m:t>
                                  </m:r>
                                </m:sub>
                              </m:sSub>
                            </m:e>
                          </m:d>
                        </m:e>
                      </m:func>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and since the emittance of the bunch of particles depends upon the square of the amplitude of oscillation</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𝜀</m:t>
                          </m:r>
                        </m:e>
                        <m:sub>
                          <m:r>
                            <a:rPr lang="en-GB" b="0" i="1" smtClean="0">
                              <a:latin typeface="Cambria Math" panose="02040503050406030204" pitchFamily="18" charset="0"/>
                              <a:ea typeface="Cambria Math" panose="02040503050406030204" pitchFamily="18" charset="0"/>
                              <a:cs typeface="Calibri" pitchFamily="34" charset="0"/>
                            </a:rPr>
                            <m:t>𝑥</m:t>
                          </m:r>
                        </m:sub>
                      </m:sSub>
                      <m:r>
                        <a:rPr lang="en-GB" i="1">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d>
                            <m:dPr>
                              <m:begChr m:val="⟨"/>
                              <m:endChr m:val="⟩"/>
                              <m:ctrlPr>
                                <a:rPr lang="en-GB" i="1">
                                  <a:latin typeface="Cambria Math" panose="02040503050406030204" pitchFamily="18" charset="0"/>
                                  <a:ea typeface="Cambria Math" panose="02040503050406030204" pitchFamily="18" charset="0"/>
                                  <a:cs typeface="Calibri" pitchFamily="34" charset="0"/>
                                </a:rPr>
                              </m:ctrlPr>
                            </m:dPr>
                            <m:e>
                              <m:sSup>
                                <m:sSupPr>
                                  <m:ctrlPr>
                                    <a:rPr lang="en-GB" i="1">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𝑥</m:t>
                                  </m:r>
                                </m:e>
                                <m:sup>
                                  <m:r>
                                    <a:rPr lang="en-GB" i="1">
                                      <a:latin typeface="Cambria Math" panose="02040503050406030204" pitchFamily="18" charset="0"/>
                                      <a:ea typeface="Cambria Math" panose="02040503050406030204" pitchFamily="18" charset="0"/>
                                      <a:cs typeface="Calibri" pitchFamily="34" charset="0"/>
                                    </a:rPr>
                                    <m:t>2</m:t>
                                  </m:r>
                                </m:sup>
                              </m:sSup>
                            </m:e>
                          </m:d>
                        </m:num>
                        <m:den>
                          <m:r>
                            <a:rPr lang="en-GB" i="1">
                              <a:latin typeface="Cambria Math" panose="02040503050406030204" pitchFamily="18" charset="0"/>
                              <a:ea typeface="Cambria Math" panose="02040503050406030204" pitchFamily="18" charset="0"/>
                              <a:cs typeface="Calibri" pitchFamily="34" charset="0"/>
                            </a:rPr>
                            <m:t>𝛽</m:t>
                          </m:r>
                        </m:den>
                      </m:f>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we find that the emittance will reduce with a time-constant that is half the radiation damping time</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𝜀</m:t>
                          </m:r>
                        </m:e>
                        <m:sub>
                          <m:r>
                            <a:rPr lang="en-GB" b="0" i="1" smtClean="0">
                              <a:latin typeface="Cambria Math" panose="02040503050406030204" pitchFamily="18" charset="0"/>
                              <a:ea typeface="Cambria Math" panose="02040503050406030204" pitchFamily="18" charset="0"/>
                              <a:cs typeface="Calibri" pitchFamily="34" charset="0"/>
                            </a:rPr>
                            <m:t>𝑥</m:t>
                          </m:r>
                        </m:sub>
                      </m:sSub>
                      <m:d>
                        <m:dPr>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𝑡</m:t>
                          </m:r>
                        </m:e>
                      </m:d>
                      <m:r>
                        <a:rPr lang="en-GB" i="1">
                          <a:latin typeface="Cambria Math" panose="02040503050406030204" pitchFamily="18" charset="0"/>
                          <a:ea typeface="Cambria Math" panose="02040503050406030204" pitchFamily="18" charset="0"/>
                          <a:cs typeface="Calibri" pitchFamily="34" charset="0"/>
                        </a:rPr>
                        <m:t>=</m:t>
                      </m:r>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𝜀</m:t>
                          </m:r>
                        </m:e>
                        <m:sub>
                          <m:r>
                            <a:rPr lang="en-GB" b="0" i="1" smtClean="0">
                              <a:latin typeface="Cambria Math" panose="02040503050406030204" pitchFamily="18" charset="0"/>
                              <a:ea typeface="Cambria Math" panose="02040503050406030204" pitchFamily="18" charset="0"/>
                              <a:cs typeface="Calibri" pitchFamily="34" charset="0"/>
                            </a:rPr>
                            <m:t>𝑥</m:t>
                          </m:r>
                        </m:sub>
                      </m:sSub>
                      <m:d>
                        <m:dPr>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0</m:t>
                          </m:r>
                        </m:e>
                      </m:d>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𝑒</m:t>
                          </m:r>
                        </m:e>
                        <m:sup>
                          <m:r>
                            <a:rPr lang="en-GB" i="1">
                              <a:latin typeface="Cambria Math" panose="02040503050406030204" pitchFamily="18" charset="0"/>
                              <a:ea typeface="Cambria Math" panose="02040503050406030204" pitchFamily="18" charset="0"/>
                              <a:cs typeface="Calibri" pitchFamily="34" charset="0"/>
                            </a:rPr>
                            <m:t>−2</m:t>
                          </m:r>
                          <m:r>
                            <a:rPr lang="en-GB" i="1">
                              <a:latin typeface="Cambria Math" panose="02040503050406030204" pitchFamily="18" charset="0"/>
                              <a:ea typeface="Cambria Math" panose="02040503050406030204" pitchFamily="18" charset="0"/>
                              <a:cs typeface="Calibri" pitchFamily="34" charset="0"/>
                            </a:rPr>
                            <m:t>𝑡</m:t>
                          </m:r>
                          <m:r>
                            <a:rPr lang="en-GB" i="1">
                              <a:latin typeface="Cambria Math" panose="02040503050406030204" pitchFamily="18" charset="0"/>
                              <a:ea typeface="Cambria Math" panose="02040503050406030204" pitchFamily="18" charset="0"/>
                              <a:cs typeface="Calibri" pitchFamily="34" charset="0"/>
                            </a:rPr>
                            <m:t>/</m:t>
                          </m:r>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𝜏</m:t>
                              </m:r>
                            </m:e>
                            <m:sub>
                              <m:r>
                                <a:rPr lang="en-GB" b="0" i="1" smtClean="0">
                                  <a:latin typeface="Cambria Math" panose="02040503050406030204" pitchFamily="18" charset="0"/>
                                  <a:ea typeface="Cambria Math" panose="02040503050406030204" pitchFamily="18" charset="0"/>
                                  <a:cs typeface="Calibri" pitchFamily="34" charset="0"/>
                                </a:rPr>
                                <m:t>𝑥</m:t>
                              </m:r>
                            </m:sub>
                          </m:sSub>
                        </m:sup>
                      </m:sSup>
                    </m:oMath>
                  </m:oMathPara>
                </a14:m>
                <a:endParaRPr lang="en-GB" dirty="0">
                  <a:latin typeface="Calibri" pitchFamily="34"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642350" cy="4941737"/>
              </a:xfrm>
              <a:prstGeom prst="rect">
                <a:avLst/>
              </a:prstGeom>
              <a:blipFill>
                <a:blip r:embed="rId2"/>
                <a:stretch>
                  <a:fillRect l="-635" t="-741" r="-635"/>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38958613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Text Box 3"/>
          <p:cNvSpPr txBox="1">
            <a:spLocks noChangeArrowheads="1"/>
          </p:cNvSpPr>
          <p:nvPr/>
        </p:nvSpPr>
        <p:spPr bwMode="auto">
          <a:xfrm>
            <a:off x="399912" y="168737"/>
            <a:ext cx="8642350" cy="6186309"/>
          </a:xfrm>
          <a:prstGeom prst="rect">
            <a:avLst/>
          </a:prstGeom>
          <a:solidFill>
            <a:schemeClr val="bg1">
              <a:alpha val="68000"/>
            </a:schemeClr>
          </a:solidFill>
          <a:ln w="9525">
            <a:noFill/>
            <a:miter lim="800000"/>
            <a:headEnd/>
            <a:tailEnd/>
          </a:ln>
          <a:effectLst/>
        </p:spPr>
        <p:txBody>
          <a:bodyPr>
            <a:spAutoFit/>
          </a:bodyPr>
          <a:lstStyle/>
          <a:p>
            <a:pPr algn="ctr"/>
            <a:r>
              <a:rPr lang="en-GB" u="sng" dirty="0">
                <a:latin typeface="Calibri" pitchFamily="34" charset="0"/>
                <a:cs typeface="Calibri" pitchFamily="34" charset="0"/>
              </a:rPr>
              <a:t>Radiation Damping</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In this lecture we will investigate the impact that the emission of synchrotron radiation has on the motion of the circulating electrons in all three planes.</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We will find that when combined with the re-acceleration in the RF cavities, the energy loss leads to a damping of the oscillations in each plane.</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With the emission of synchrotron radiation, the system is not conservative; the Courant-Snyder Invariant (the area of the ellipse in phase space) is no-longer a constant of motion.</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Because of the dependence on the rest mass of the particle, the emission of synchrotron radiation and subsequent radiation damping tends only to be significant for electron or position machines.</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Radiation damping has many important consequences:</a:t>
            </a:r>
          </a:p>
          <a:p>
            <a:pPr algn="just"/>
            <a:endParaRPr lang="en-GB" dirty="0">
              <a:latin typeface="Calibri" pitchFamily="34" charset="0"/>
              <a:cs typeface="Calibri" pitchFamily="34" charset="0"/>
            </a:endParaRPr>
          </a:p>
          <a:p>
            <a:pPr marL="285750" indent="-285750" algn="just">
              <a:buFont typeface="Arial" panose="020B0604020202020204" pitchFamily="34" charset="0"/>
              <a:buChar char="•"/>
            </a:pPr>
            <a:r>
              <a:rPr lang="en-GB" dirty="0">
                <a:latin typeface="Calibri" pitchFamily="34" charset="0"/>
                <a:cs typeface="Calibri" pitchFamily="34" charset="0"/>
              </a:rPr>
              <a:t>It gives rise to a stable equilibrium distribution in each plane (emittance and energy spread), independent from the injected beam distribution</a:t>
            </a:r>
          </a:p>
          <a:p>
            <a:pPr marL="285750" indent="-285750" algn="just">
              <a:buFont typeface="Arial" panose="020B0604020202020204" pitchFamily="34" charset="0"/>
              <a:buChar char="•"/>
            </a:pPr>
            <a:r>
              <a:rPr lang="en-GB" dirty="0">
                <a:latin typeface="Calibri" pitchFamily="34" charset="0"/>
                <a:cs typeface="Calibri" pitchFamily="34" charset="0"/>
              </a:rPr>
              <a:t>It permits multi-cycle, off-axis injection, since the beam damps down towards the stored beam distribution before the next injection cycle</a:t>
            </a:r>
          </a:p>
          <a:p>
            <a:pPr marL="285750" indent="-285750" algn="just">
              <a:buFont typeface="Arial" panose="020B0604020202020204" pitchFamily="34" charset="0"/>
              <a:buChar char="•"/>
            </a:pPr>
            <a:r>
              <a:rPr lang="en-GB" dirty="0">
                <a:latin typeface="Calibri" pitchFamily="34" charset="0"/>
                <a:cs typeface="Calibri" pitchFamily="34" charset="0"/>
              </a:rPr>
              <a:t>It helps to counteract intra-beam scatter and instabilities </a:t>
            </a:r>
          </a:p>
        </p:txBody>
      </p:sp>
    </p:spTree>
    <p:extLst>
      <p:ext uri="{BB962C8B-B14F-4D97-AF65-F5344CB8AC3E}">
        <p14:creationId xmlns:p14="http://schemas.microsoft.com/office/powerpoint/2010/main" val="13994890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642350" cy="6397521"/>
              </a:xfrm>
              <a:prstGeom prst="rect">
                <a:avLst/>
              </a:prstGeom>
              <a:noFill/>
              <a:ln w="9525">
                <a:noFill/>
                <a:miter lim="800000"/>
                <a:headEnd/>
                <a:tailEnd/>
              </a:ln>
              <a:effectLst/>
            </p:spPr>
            <p:txBody>
              <a:bodyPr>
                <a:spAutoFit/>
              </a:bodyPr>
              <a:lstStyle/>
              <a:p>
                <a:pPr algn="ctr"/>
                <a:r>
                  <a:rPr lang="en-GB" u="sng" dirty="0">
                    <a:latin typeface="Calibri" pitchFamily="34" charset="0"/>
                    <a:cs typeface="Calibri" pitchFamily="34" charset="0"/>
                  </a:rPr>
                  <a:t>Damping Partition Numbers</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The damping in the three places can be summarised as</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ea typeface="Cambria Math" panose="02040503050406030204" pitchFamily="18" charset="0"/>
                              <a:cs typeface="Calibri" pitchFamily="34" charset="0"/>
                            </a:rPr>
                          </m:ctrlPr>
                        </m:fPr>
                        <m:num>
                          <m:r>
                            <a:rPr lang="en-GB" b="0" i="1" smtClean="0">
                              <a:latin typeface="Cambria Math" panose="02040503050406030204" pitchFamily="18" charset="0"/>
                              <a:ea typeface="Cambria Math" panose="02040503050406030204" pitchFamily="18" charset="0"/>
                              <a:cs typeface="Calibri" pitchFamily="34" charset="0"/>
                            </a:rPr>
                            <m:t>1</m:t>
                          </m:r>
                        </m:num>
                        <m:den>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𝜏</m:t>
                              </m:r>
                            </m:e>
                            <m:sub>
                              <m:r>
                                <a:rPr lang="en-GB" b="0" i="1" smtClean="0">
                                  <a:latin typeface="Cambria Math" panose="02040503050406030204" pitchFamily="18" charset="0"/>
                                  <a:ea typeface="Cambria Math" panose="02040503050406030204" pitchFamily="18" charset="0"/>
                                  <a:cs typeface="Calibri" pitchFamily="34" charset="0"/>
                                </a:rPr>
                                <m:t>𝑖</m:t>
                              </m:r>
                            </m:sub>
                          </m:sSub>
                        </m:den>
                      </m:f>
                      <m:r>
                        <a:rPr lang="en-GB" b="0" i="1" smtClean="0">
                          <a:latin typeface="Cambria Math" panose="02040503050406030204" pitchFamily="18" charset="0"/>
                          <a:ea typeface="Cambria Math" panose="02040503050406030204" pitchFamily="18" charset="0"/>
                          <a:cs typeface="Calibri" pitchFamily="34" charset="0"/>
                        </a:rPr>
                        <m:t>=</m:t>
                      </m:r>
                      <m:f>
                        <m:fPr>
                          <m:ctrlPr>
                            <a:rPr lang="en-GB" b="0" i="1" smtClean="0">
                              <a:latin typeface="Cambria Math" panose="02040503050406030204" pitchFamily="18" charset="0"/>
                              <a:ea typeface="Cambria Math" panose="02040503050406030204" pitchFamily="18" charset="0"/>
                              <a:cs typeface="Calibri" pitchFamily="34" charset="0"/>
                            </a:rPr>
                          </m:ctrlPr>
                        </m:fPr>
                        <m:num>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𝐽</m:t>
                              </m:r>
                            </m:e>
                            <m:sub>
                              <m:r>
                                <a:rPr lang="en-GB" b="0" i="1" smtClean="0">
                                  <a:latin typeface="Cambria Math" panose="02040503050406030204" pitchFamily="18" charset="0"/>
                                  <a:ea typeface="Cambria Math" panose="02040503050406030204" pitchFamily="18" charset="0"/>
                                  <a:cs typeface="Calibri" pitchFamily="34" charset="0"/>
                                </a:rPr>
                                <m:t>𝑖</m:t>
                              </m:r>
                            </m:sub>
                          </m:sSub>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𝑈</m:t>
                              </m:r>
                            </m:e>
                            <m:sub>
                              <m:r>
                                <a:rPr lang="en-GB" b="0" i="1" smtClean="0">
                                  <a:latin typeface="Cambria Math" panose="02040503050406030204" pitchFamily="18" charset="0"/>
                                  <a:ea typeface="Cambria Math" panose="02040503050406030204" pitchFamily="18" charset="0"/>
                                  <a:cs typeface="Calibri" pitchFamily="34" charset="0"/>
                                </a:rPr>
                                <m:t>0</m:t>
                              </m:r>
                            </m:sub>
                          </m:sSub>
                        </m:num>
                        <m:den>
                          <m:r>
                            <a:rPr lang="en-GB" b="0" i="1" smtClean="0">
                              <a:latin typeface="Cambria Math" panose="02040503050406030204" pitchFamily="18" charset="0"/>
                              <a:ea typeface="Cambria Math" panose="02040503050406030204" pitchFamily="18" charset="0"/>
                              <a:cs typeface="Calibri" pitchFamily="34" charset="0"/>
                            </a:rPr>
                            <m:t>2</m:t>
                          </m:r>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𝐸</m:t>
                              </m:r>
                            </m:e>
                            <m:sub>
                              <m:r>
                                <a:rPr lang="en-GB" b="0" i="1" smtClean="0">
                                  <a:latin typeface="Cambria Math" panose="02040503050406030204" pitchFamily="18" charset="0"/>
                                  <a:ea typeface="Cambria Math" panose="02040503050406030204" pitchFamily="18" charset="0"/>
                                  <a:cs typeface="Calibri" pitchFamily="34" charset="0"/>
                                </a:rPr>
                                <m:t>0</m:t>
                              </m:r>
                            </m:sub>
                          </m:sSub>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𝑇</m:t>
                              </m:r>
                            </m:e>
                            <m:sub>
                              <m:r>
                                <a:rPr lang="en-GB" b="0" i="1" smtClean="0">
                                  <a:latin typeface="Cambria Math" panose="02040503050406030204" pitchFamily="18" charset="0"/>
                                  <a:ea typeface="Cambria Math" panose="02040503050406030204" pitchFamily="18" charset="0"/>
                                  <a:cs typeface="Calibri" pitchFamily="34" charset="0"/>
                                </a:rPr>
                                <m:t>0</m:t>
                              </m:r>
                            </m:sub>
                          </m:sSub>
                        </m:den>
                      </m:f>
                    </m:oMath>
                  </m:oMathPara>
                </a14:m>
                <a:endParaRPr lang="en-GB" b="0"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The </a:t>
                </a:r>
                <a14:m>
                  <m:oMath xmlns:m="http://schemas.openxmlformats.org/officeDocument/2006/math">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𝐽</m:t>
                        </m:r>
                      </m:e>
                      <m:sub>
                        <m:r>
                          <a:rPr lang="en-GB" b="0" i="1" smtClean="0">
                            <a:latin typeface="Cambria Math" panose="02040503050406030204" pitchFamily="18" charset="0"/>
                            <a:ea typeface="Cambria Math" panose="02040503050406030204" pitchFamily="18" charset="0"/>
                            <a:cs typeface="Calibri" pitchFamily="34" charset="0"/>
                          </a:rPr>
                          <m:t>𝑖</m:t>
                        </m:r>
                      </m:sub>
                    </m:sSub>
                  </m:oMath>
                </a14:m>
                <a:r>
                  <a:rPr lang="en-GB" dirty="0">
                    <a:latin typeface="Calibri" pitchFamily="34" charset="0"/>
                    <a:ea typeface="Cambria Math" panose="02040503050406030204" pitchFamily="18" charset="0"/>
                    <a:cs typeface="Calibri" pitchFamily="34" charset="0"/>
                  </a:rPr>
                  <a:t> are know as the damping partition numbers, </a:t>
                </a:r>
              </a:p>
              <a:p>
                <a:pPr algn="just"/>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𝐽</m:t>
                          </m:r>
                        </m:e>
                        <m:sub>
                          <m:r>
                            <a:rPr lang="en-GB" b="0" i="1" smtClean="0">
                              <a:latin typeface="Cambria Math" panose="02040503050406030204" pitchFamily="18" charset="0"/>
                              <a:ea typeface="Cambria Math" panose="02040503050406030204" pitchFamily="18" charset="0"/>
                              <a:cs typeface="Calibri" pitchFamily="34" charset="0"/>
                            </a:rPr>
                            <m:t>𝑥</m:t>
                          </m:r>
                        </m:sub>
                      </m:sSub>
                      <m:r>
                        <a:rPr lang="en-GB" b="0" i="1" smtClean="0">
                          <a:latin typeface="Cambria Math" panose="02040503050406030204" pitchFamily="18" charset="0"/>
                          <a:ea typeface="Cambria Math" panose="02040503050406030204" pitchFamily="18" charset="0"/>
                          <a:cs typeface="Calibri" pitchFamily="34" charset="0"/>
                        </a:rPr>
                        <m:t>=1−</m:t>
                      </m:r>
                      <m:r>
                        <a:rPr lang="en-GB" b="0" i="1" smtClean="0">
                          <a:latin typeface="Cambria Math" panose="02040503050406030204" pitchFamily="18" charset="0"/>
                          <a:ea typeface="Cambria Math" panose="02040503050406030204" pitchFamily="18" charset="0"/>
                          <a:cs typeface="Calibri" pitchFamily="34" charset="0"/>
                        </a:rPr>
                        <m:t>𝒟</m:t>
                      </m:r>
                      <m:r>
                        <a:rPr lang="en-GB" b="0" i="1" smtClean="0">
                          <a:latin typeface="Cambria Math" panose="02040503050406030204" pitchFamily="18" charset="0"/>
                          <a:ea typeface="Cambria Math" panose="02040503050406030204" pitchFamily="18" charset="0"/>
                          <a:cs typeface="Calibri" pitchFamily="34" charset="0"/>
                        </a:rPr>
                        <m:t>          </m:t>
                      </m:r>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𝐽</m:t>
                          </m:r>
                        </m:e>
                        <m:sub>
                          <m:r>
                            <a:rPr lang="en-GB" b="0" i="1" smtClean="0">
                              <a:latin typeface="Cambria Math" panose="02040503050406030204" pitchFamily="18" charset="0"/>
                              <a:ea typeface="Cambria Math" panose="02040503050406030204" pitchFamily="18" charset="0"/>
                              <a:cs typeface="Calibri" pitchFamily="34" charset="0"/>
                            </a:rPr>
                            <m:t>𝑦</m:t>
                          </m:r>
                        </m:sub>
                      </m:sSub>
                      <m:r>
                        <a:rPr lang="en-GB" b="0" i="1" smtClean="0">
                          <a:latin typeface="Cambria Math" panose="02040503050406030204" pitchFamily="18" charset="0"/>
                          <a:ea typeface="Cambria Math" panose="02040503050406030204" pitchFamily="18" charset="0"/>
                          <a:cs typeface="Calibri" pitchFamily="34" charset="0"/>
                        </a:rPr>
                        <m:t>=1            </m:t>
                      </m:r>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𝐽</m:t>
                          </m:r>
                        </m:e>
                        <m:sub>
                          <m:r>
                            <a:rPr lang="en-GB" b="0" i="1" smtClean="0">
                              <a:latin typeface="Cambria Math" panose="02040503050406030204" pitchFamily="18" charset="0"/>
                              <a:ea typeface="Cambria Math" panose="02040503050406030204" pitchFamily="18" charset="0"/>
                              <a:cs typeface="Calibri" pitchFamily="34" charset="0"/>
                            </a:rPr>
                            <m:t>𝜖</m:t>
                          </m:r>
                        </m:sub>
                      </m:sSub>
                      <m:r>
                        <a:rPr lang="en-GB" b="0" i="1" smtClean="0">
                          <a:latin typeface="Cambria Math" panose="02040503050406030204" pitchFamily="18" charset="0"/>
                          <a:ea typeface="Cambria Math" panose="02040503050406030204" pitchFamily="18" charset="0"/>
                          <a:cs typeface="Calibri" pitchFamily="34" charset="0"/>
                        </a:rPr>
                        <m:t>=2+</m:t>
                      </m:r>
                      <m:r>
                        <a:rPr lang="en-GB" b="0" i="1" smtClean="0">
                          <a:latin typeface="Cambria Math" panose="02040503050406030204" pitchFamily="18" charset="0"/>
                          <a:ea typeface="Cambria Math" panose="02040503050406030204" pitchFamily="18" charset="0"/>
                          <a:cs typeface="Calibri" pitchFamily="34" charset="0"/>
                        </a:rPr>
                        <m:t>𝒟</m:t>
                      </m:r>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The sum of the damping partition numbers is constant for any lattice, i.e.</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𝐽</m:t>
                          </m:r>
                        </m:e>
                        <m:sub>
                          <m:r>
                            <a:rPr lang="en-GB" b="0" i="1" smtClean="0">
                              <a:latin typeface="Cambria Math" panose="02040503050406030204" pitchFamily="18" charset="0"/>
                              <a:cs typeface="Calibri" pitchFamily="34" charset="0"/>
                            </a:rPr>
                            <m:t>𝑥</m:t>
                          </m:r>
                        </m:sub>
                      </m:sSub>
                      <m:r>
                        <a:rPr lang="en-GB" b="0" i="1" smtClean="0">
                          <a:latin typeface="Cambria Math" panose="02040503050406030204" pitchFamily="18" charset="0"/>
                          <a:cs typeface="Calibri" pitchFamily="34" charset="0"/>
                        </a:rPr>
                        <m:t>+</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𝐽</m:t>
                          </m:r>
                        </m:e>
                        <m:sub>
                          <m:r>
                            <a:rPr lang="en-GB" b="0" i="1" smtClean="0">
                              <a:latin typeface="Cambria Math" panose="02040503050406030204" pitchFamily="18" charset="0"/>
                              <a:cs typeface="Calibri" pitchFamily="34" charset="0"/>
                            </a:rPr>
                            <m:t>𝑦</m:t>
                          </m:r>
                        </m:sub>
                      </m:sSub>
                      <m:r>
                        <a:rPr lang="en-GB" b="0" i="1" smtClean="0">
                          <a:latin typeface="Cambria Math" panose="02040503050406030204" pitchFamily="18" charset="0"/>
                          <a:cs typeface="Calibri" pitchFamily="34" charset="0"/>
                        </a:rPr>
                        <m:t>+</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𝐽</m:t>
                          </m:r>
                        </m:e>
                        <m:sub>
                          <m:r>
                            <a:rPr lang="en-GB" b="0" i="1" smtClean="0">
                              <a:latin typeface="Cambria Math" panose="02040503050406030204" pitchFamily="18" charset="0"/>
                              <a:cs typeface="Calibri" pitchFamily="34" charset="0"/>
                            </a:rPr>
                            <m:t>𝜖</m:t>
                          </m:r>
                        </m:sub>
                      </m:sSub>
                      <m:r>
                        <a:rPr lang="en-GB" b="0" i="1" smtClean="0">
                          <a:latin typeface="Cambria Math" panose="02040503050406030204" pitchFamily="18" charset="0"/>
                          <a:cs typeface="Calibri" pitchFamily="34" charset="0"/>
                        </a:rPr>
                        <m:t>=4</m:t>
                      </m:r>
                    </m:oMath>
                  </m:oMathPara>
                </a14:m>
                <a:endParaRPr lang="en-GB" b="0"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This is known as the Robinson Theorem.</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By adjusting </a:t>
                </a:r>
                <a14:m>
                  <m:oMath xmlns:m="http://schemas.openxmlformats.org/officeDocument/2006/math">
                    <m:r>
                      <a:rPr lang="en-GB" i="1" smtClean="0">
                        <a:latin typeface="Cambria Math" panose="02040503050406030204" pitchFamily="18" charset="0"/>
                        <a:ea typeface="Cambria Math" panose="02040503050406030204" pitchFamily="18" charset="0"/>
                        <a:cs typeface="Calibri" pitchFamily="34" charset="0"/>
                      </a:rPr>
                      <m:t>𝒟</m:t>
                    </m:r>
                  </m:oMath>
                </a14:m>
                <a:r>
                  <a:rPr lang="en-GB" dirty="0">
                    <a:latin typeface="Calibri" pitchFamily="34" charset="0"/>
                    <a:cs typeface="Calibri" pitchFamily="34" charset="0"/>
                  </a:rPr>
                  <a:t> it is possible to transfer some damping from the longitudinal to the horizontal plane or vice versa. In order to have stable motion in all three places we require</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𝐽</m:t>
                          </m:r>
                        </m:e>
                        <m:sub>
                          <m:r>
                            <a:rPr lang="en-GB" b="0" i="1" smtClean="0">
                              <a:latin typeface="Cambria Math" panose="02040503050406030204" pitchFamily="18" charset="0"/>
                              <a:cs typeface="Calibri" pitchFamily="34" charset="0"/>
                            </a:rPr>
                            <m:t>𝑖</m:t>
                          </m:r>
                        </m:sub>
                      </m:sSub>
                      <m:r>
                        <a:rPr lang="en-GB" b="0" i="1" smtClean="0">
                          <a:latin typeface="Cambria Math" panose="02040503050406030204" pitchFamily="18" charset="0"/>
                          <a:cs typeface="Calibri" pitchFamily="34" charset="0"/>
                        </a:rPr>
                        <m:t>&gt;0</m:t>
                      </m:r>
                    </m:oMath>
                  </m:oMathPara>
                </a14:m>
                <a:endParaRPr lang="en-GB" b="0" dirty="0">
                  <a:latin typeface="Calibri" pitchFamily="34" charset="0"/>
                  <a:cs typeface="Calibri" pitchFamily="34" charset="0"/>
                </a:endParaRPr>
              </a:p>
              <a:p>
                <a:pPr algn="just"/>
                <a:endParaRPr lang="en-GB" sz="1000" b="0"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cs typeface="Calibri" pitchFamily="34" charset="0"/>
                        </a:rPr>
                        <m:t>−2&lt;</m:t>
                      </m:r>
                      <m:r>
                        <a:rPr lang="en-GB" b="0" i="1" smtClean="0">
                          <a:latin typeface="Cambria Math" panose="02040503050406030204" pitchFamily="18" charset="0"/>
                          <a:ea typeface="Cambria Math" panose="02040503050406030204" pitchFamily="18" charset="0"/>
                          <a:cs typeface="Calibri" pitchFamily="34" charset="0"/>
                        </a:rPr>
                        <m:t>𝒟</m:t>
                      </m:r>
                      <m:r>
                        <a:rPr lang="en-GB" b="0" i="1" smtClean="0">
                          <a:latin typeface="Cambria Math" panose="02040503050406030204" pitchFamily="18" charset="0"/>
                          <a:ea typeface="Cambria Math" panose="02040503050406030204" pitchFamily="18" charset="0"/>
                          <a:cs typeface="Calibri" pitchFamily="34" charset="0"/>
                        </a:rPr>
                        <m:t>&lt;1</m:t>
                      </m:r>
                    </m:oMath>
                  </m:oMathPara>
                </a14:m>
                <a:endParaRPr lang="en-GB" dirty="0">
                  <a:latin typeface="Calibri" pitchFamily="34"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642350" cy="6397521"/>
              </a:xfrm>
              <a:prstGeom prst="rect">
                <a:avLst/>
              </a:prstGeom>
              <a:blipFill>
                <a:blip r:embed="rId2"/>
                <a:stretch>
                  <a:fillRect l="-635" t="-572" r="-635"/>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29421236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642350" cy="6565965"/>
              </a:xfrm>
              <a:prstGeom prst="rect">
                <a:avLst/>
              </a:prstGeom>
              <a:noFill/>
              <a:ln w="9525">
                <a:noFill/>
                <a:miter lim="800000"/>
                <a:headEnd/>
                <a:tailEnd/>
              </a:ln>
              <a:effectLst/>
            </p:spPr>
            <p:txBody>
              <a:bodyPr>
                <a:spAutoFit/>
              </a:bodyPr>
              <a:lstStyle/>
              <a:p>
                <a:pPr algn="ctr"/>
                <a:r>
                  <a:rPr lang="en-GB" u="sng" dirty="0">
                    <a:latin typeface="Calibri" pitchFamily="34" charset="0"/>
                    <a:cs typeface="Calibri" pitchFamily="34" charset="0"/>
                  </a:rPr>
                  <a:t>Synchrotron Radiation Integrals</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Many important properties of the stored beam in an electron storage ring are determined using integrals of the lattice parameters taken around the whole ring. These are known as the synchrotron radiation integrals:</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𝐼</m:t>
                          </m:r>
                        </m:e>
                        <m:sub>
                          <m:r>
                            <a:rPr lang="en-GB" i="1">
                              <a:latin typeface="Cambria Math" panose="02040503050406030204" pitchFamily="18" charset="0"/>
                              <a:ea typeface="Cambria Math" panose="02040503050406030204" pitchFamily="18" charset="0"/>
                              <a:cs typeface="Calibri" pitchFamily="34" charset="0"/>
                            </a:rPr>
                            <m:t>1</m:t>
                          </m:r>
                        </m:sub>
                      </m:sSub>
                      <m:r>
                        <a:rPr lang="en-GB" i="1">
                          <a:latin typeface="Cambria Math" panose="02040503050406030204" pitchFamily="18" charset="0"/>
                          <a:ea typeface="Cambria Math" panose="02040503050406030204" pitchFamily="18" charset="0"/>
                          <a:cs typeface="Calibri" pitchFamily="34" charset="0"/>
                        </a:rPr>
                        <m:t>=</m:t>
                      </m:r>
                      <m:nary>
                        <m:naryPr>
                          <m:chr m:val="∮"/>
                          <m:limLoc m:val="undOvr"/>
                          <m:subHide m:val="on"/>
                          <m:supHide m:val="on"/>
                          <m:ctrlPr>
                            <a:rPr lang="en-GB" i="1">
                              <a:latin typeface="Cambria Math" panose="02040503050406030204" pitchFamily="18" charset="0"/>
                              <a:ea typeface="Cambria Math" panose="02040503050406030204" pitchFamily="18" charset="0"/>
                              <a:cs typeface="Calibri" pitchFamily="34" charset="0"/>
                            </a:rPr>
                          </m:ctrlPr>
                        </m:naryPr>
                        <m:sub/>
                        <m:sup/>
                        <m:e>
                          <m:f>
                            <m:fPr>
                              <m:ctrlPr>
                                <a:rPr lang="en-GB" i="1">
                                  <a:latin typeface="Cambria Math" panose="02040503050406030204" pitchFamily="18" charset="0"/>
                                  <a:ea typeface="Cambria Math" panose="02040503050406030204" pitchFamily="18" charset="0"/>
                                  <a:cs typeface="Calibri" pitchFamily="34" charset="0"/>
                                </a:rPr>
                              </m:ctrlPr>
                            </m:fPr>
                            <m:num>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𝐷</m:t>
                                  </m:r>
                                </m:e>
                                <m:sub>
                                  <m:r>
                                    <a:rPr lang="en-GB" i="1">
                                      <a:latin typeface="Cambria Math" panose="02040503050406030204" pitchFamily="18" charset="0"/>
                                      <a:ea typeface="Cambria Math" panose="02040503050406030204" pitchFamily="18" charset="0"/>
                                      <a:cs typeface="Calibri" pitchFamily="34" charset="0"/>
                                    </a:rPr>
                                    <m:t>𝑥</m:t>
                                  </m:r>
                                </m:sub>
                              </m:sSub>
                              <m:d>
                                <m:dPr>
                                  <m:ctrlPr>
                                    <a:rPr lang="en-GB" b="0" i="1" smtClean="0">
                                      <a:latin typeface="Cambria Math" panose="02040503050406030204" pitchFamily="18" charset="0"/>
                                      <a:ea typeface="Cambria Math" panose="02040503050406030204" pitchFamily="18" charset="0"/>
                                      <a:cs typeface="Calibri" pitchFamily="34" charset="0"/>
                                    </a:rPr>
                                  </m:ctrlPr>
                                </m:dPr>
                                <m:e>
                                  <m:r>
                                    <a:rPr lang="en-GB" b="0" i="1" smtClean="0">
                                      <a:latin typeface="Cambria Math" panose="02040503050406030204" pitchFamily="18" charset="0"/>
                                      <a:ea typeface="Cambria Math" panose="02040503050406030204" pitchFamily="18" charset="0"/>
                                      <a:cs typeface="Calibri" pitchFamily="34" charset="0"/>
                                    </a:rPr>
                                    <m:t>𝑠</m:t>
                                  </m:r>
                                </m:e>
                              </m:d>
                            </m:num>
                            <m:den>
                              <m:r>
                                <a:rPr lang="en-GB" i="1">
                                  <a:latin typeface="Cambria Math" panose="02040503050406030204" pitchFamily="18" charset="0"/>
                                  <a:ea typeface="Cambria Math" panose="02040503050406030204" pitchFamily="18" charset="0"/>
                                  <a:cs typeface="Calibri" pitchFamily="34" charset="0"/>
                                </a:rPr>
                                <m:t>𝜌</m:t>
                              </m:r>
                              <m:d>
                                <m:dPr>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𝑠</m:t>
                                  </m:r>
                                </m:e>
                              </m:d>
                            </m:den>
                          </m:f>
                          <m:r>
                            <a:rPr lang="en-GB" i="1">
                              <a:latin typeface="Cambria Math" panose="02040503050406030204" pitchFamily="18" charset="0"/>
                              <a:ea typeface="Cambria Math" panose="02040503050406030204" pitchFamily="18" charset="0"/>
                              <a:cs typeface="Calibri" pitchFamily="34" charset="0"/>
                            </a:rPr>
                            <m:t>𝑑𝑠</m:t>
                          </m:r>
                        </m:e>
                      </m:nary>
                    </m:oMath>
                  </m:oMathPara>
                </a14:m>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𝐼</m:t>
                          </m:r>
                        </m:e>
                        <m:sub>
                          <m:r>
                            <a:rPr lang="en-GB" b="0" i="1" smtClean="0">
                              <a:latin typeface="Cambria Math" panose="02040503050406030204" pitchFamily="18" charset="0"/>
                              <a:ea typeface="Cambria Math" panose="02040503050406030204" pitchFamily="18" charset="0"/>
                              <a:cs typeface="Calibri" pitchFamily="34" charset="0"/>
                            </a:rPr>
                            <m:t>2</m:t>
                          </m:r>
                        </m:sub>
                      </m:sSub>
                      <m:r>
                        <a:rPr lang="en-GB" i="1">
                          <a:latin typeface="Cambria Math" panose="02040503050406030204" pitchFamily="18" charset="0"/>
                          <a:ea typeface="Cambria Math" panose="02040503050406030204" pitchFamily="18" charset="0"/>
                          <a:cs typeface="Calibri" pitchFamily="34" charset="0"/>
                        </a:rPr>
                        <m:t>=</m:t>
                      </m:r>
                      <m:nary>
                        <m:naryPr>
                          <m:chr m:val="∮"/>
                          <m:limLoc m:val="undOvr"/>
                          <m:subHide m:val="on"/>
                          <m:supHide m:val="on"/>
                          <m:ctrlPr>
                            <a:rPr lang="en-GB" i="1">
                              <a:latin typeface="Cambria Math" panose="02040503050406030204" pitchFamily="18" charset="0"/>
                              <a:ea typeface="Cambria Math" panose="02040503050406030204" pitchFamily="18" charset="0"/>
                              <a:cs typeface="Calibri" pitchFamily="34" charset="0"/>
                            </a:rPr>
                          </m:ctrlPr>
                        </m:naryPr>
                        <m:sub/>
                        <m:sup/>
                        <m:e>
                          <m:f>
                            <m:fPr>
                              <m:ctrlPr>
                                <a:rPr lang="en-GB" i="1">
                                  <a:latin typeface="Cambria Math" panose="02040503050406030204" pitchFamily="18" charset="0"/>
                                  <a:ea typeface="Cambria Math" panose="02040503050406030204" pitchFamily="18" charset="0"/>
                                  <a:cs typeface="Calibri" pitchFamily="34" charset="0"/>
                                </a:rPr>
                              </m:ctrlPr>
                            </m:fPr>
                            <m:num>
                              <m:r>
                                <a:rPr lang="en-GB" b="0" i="1" smtClean="0">
                                  <a:latin typeface="Cambria Math" panose="02040503050406030204" pitchFamily="18" charset="0"/>
                                  <a:ea typeface="Cambria Math" panose="02040503050406030204" pitchFamily="18" charset="0"/>
                                  <a:cs typeface="Calibri" pitchFamily="34" charset="0"/>
                                </a:rPr>
                                <m:t>1</m:t>
                              </m:r>
                            </m:num>
                            <m:den>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𝜌</m:t>
                                  </m:r>
                                </m:e>
                                <m:sup>
                                  <m:r>
                                    <a:rPr lang="en-GB" b="0" i="1" smtClean="0">
                                      <a:latin typeface="Cambria Math" panose="02040503050406030204" pitchFamily="18" charset="0"/>
                                      <a:ea typeface="Cambria Math" panose="02040503050406030204" pitchFamily="18" charset="0"/>
                                      <a:cs typeface="Calibri" pitchFamily="34" charset="0"/>
                                    </a:rPr>
                                    <m:t>2</m:t>
                                  </m:r>
                                </m:sup>
                              </m:sSup>
                              <m:d>
                                <m:dPr>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𝑠</m:t>
                                  </m:r>
                                </m:e>
                              </m:d>
                            </m:den>
                          </m:f>
                          <m:r>
                            <a:rPr lang="en-GB" i="1">
                              <a:latin typeface="Cambria Math" panose="02040503050406030204" pitchFamily="18" charset="0"/>
                              <a:ea typeface="Cambria Math" panose="02040503050406030204" pitchFamily="18" charset="0"/>
                              <a:cs typeface="Calibri" pitchFamily="34" charset="0"/>
                            </a:rPr>
                            <m:t>𝑑𝑠</m:t>
                          </m:r>
                        </m:e>
                      </m:nary>
                    </m:oMath>
                  </m:oMathPara>
                </a14:m>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𝐼</m:t>
                          </m:r>
                        </m:e>
                        <m:sub>
                          <m:r>
                            <a:rPr lang="en-GB" b="0" i="1" smtClean="0">
                              <a:latin typeface="Cambria Math" panose="02040503050406030204" pitchFamily="18" charset="0"/>
                              <a:ea typeface="Cambria Math" panose="02040503050406030204" pitchFamily="18" charset="0"/>
                              <a:cs typeface="Calibri" pitchFamily="34" charset="0"/>
                            </a:rPr>
                            <m:t>3</m:t>
                          </m:r>
                        </m:sub>
                      </m:sSub>
                      <m:r>
                        <a:rPr lang="en-GB" i="1">
                          <a:latin typeface="Cambria Math" panose="02040503050406030204" pitchFamily="18" charset="0"/>
                          <a:ea typeface="Cambria Math" panose="02040503050406030204" pitchFamily="18" charset="0"/>
                          <a:cs typeface="Calibri" pitchFamily="34" charset="0"/>
                        </a:rPr>
                        <m:t>=</m:t>
                      </m:r>
                      <m:nary>
                        <m:naryPr>
                          <m:chr m:val="∮"/>
                          <m:limLoc m:val="undOvr"/>
                          <m:subHide m:val="on"/>
                          <m:supHide m:val="on"/>
                          <m:ctrlPr>
                            <a:rPr lang="en-GB" i="1">
                              <a:latin typeface="Cambria Math" panose="02040503050406030204" pitchFamily="18" charset="0"/>
                              <a:ea typeface="Cambria Math" panose="02040503050406030204" pitchFamily="18" charset="0"/>
                              <a:cs typeface="Calibri" pitchFamily="34" charset="0"/>
                            </a:rPr>
                          </m:ctrlPr>
                        </m:naryPr>
                        <m:sub/>
                        <m:sup/>
                        <m:e>
                          <m:f>
                            <m:fPr>
                              <m:ctrlPr>
                                <a:rPr lang="en-GB" i="1">
                                  <a:latin typeface="Cambria Math" panose="02040503050406030204" pitchFamily="18" charset="0"/>
                                  <a:ea typeface="Cambria Math" panose="02040503050406030204" pitchFamily="18" charset="0"/>
                                  <a:cs typeface="Calibri" pitchFamily="34" charset="0"/>
                                </a:rPr>
                              </m:ctrlPr>
                            </m:fPr>
                            <m:num>
                              <m:r>
                                <a:rPr lang="en-GB" b="0" i="1" smtClean="0">
                                  <a:latin typeface="Cambria Math" panose="02040503050406030204" pitchFamily="18" charset="0"/>
                                  <a:ea typeface="Cambria Math" panose="02040503050406030204" pitchFamily="18" charset="0"/>
                                  <a:cs typeface="Calibri" pitchFamily="34" charset="0"/>
                                </a:rPr>
                                <m:t>1</m:t>
                              </m:r>
                            </m:num>
                            <m:den>
                              <m:d>
                                <m:dPr>
                                  <m:begChr m:val="|"/>
                                  <m:endChr m:val="|"/>
                                  <m:ctrlPr>
                                    <a:rPr lang="en-GB" i="1" smtClean="0">
                                      <a:latin typeface="Cambria Math" panose="02040503050406030204" pitchFamily="18" charset="0"/>
                                      <a:ea typeface="Cambria Math" panose="02040503050406030204" pitchFamily="18" charset="0"/>
                                      <a:cs typeface="Calibri" pitchFamily="34" charset="0"/>
                                    </a:rPr>
                                  </m:ctrlPr>
                                </m:dPr>
                                <m:e>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𝜌</m:t>
                                      </m:r>
                                    </m:e>
                                    <m:sup>
                                      <m:r>
                                        <a:rPr lang="en-GB" i="1">
                                          <a:latin typeface="Cambria Math" panose="02040503050406030204" pitchFamily="18" charset="0"/>
                                          <a:ea typeface="Cambria Math" panose="02040503050406030204" pitchFamily="18" charset="0"/>
                                          <a:cs typeface="Calibri" pitchFamily="34" charset="0"/>
                                        </a:rPr>
                                        <m:t>3</m:t>
                                      </m:r>
                                    </m:sup>
                                  </m:sSup>
                                  <m:d>
                                    <m:dPr>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𝑠</m:t>
                                      </m:r>
                                    </m:e>
                                  </m:d>
                                </m:e>
                              </m:d>
                            </m:den>
                          </m:f>
                          <m:r>
                            <a:rPr lang="en-GB" i="1">
                              <a:latin typeface="Cambria Math" panose="02040503050406030204" pitchFamily="18" charset="0"/>
                              <a:ea typeface="Cambria Math" panose="02040503050406030204" pitchFamily="18" charset="0"/>
                              <a:cs typeface="Calibri" pitchFamily="34" charset="0"/>
                            </a:rPr>
                            <m:t>𝑑𝑠</m:t>
                          </m:r>
                        </m:e>
                      </m:nary>
                    </m:oMath>
                  </m:oMathPara>
                </a14:m>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𝐼</m:t>
                          </m:r>
                        </m:e>
                        <m:sub>
                          <m:r>
                            <a:rPr lang="en-GB" b="0" i="1" smtClean="0">
                              <a:latin typeface="Cambria Math" panose="02040503050406030204" pitchFamily="18" charset="0"/>
                              <a:ea typeface="Cambria Math" panose="02040503050406030204" pitchFamily="18" charset="0"/>
                              <a:cs typeface="Calibri" pitchFamily="34" charset="0"/>
                            </a:rPr>
                            <m:t>4</m:t>
                          </m:r>
                        </m:sub>
                      </m:sSub>
                      <m:r>
                        <a:rPr lang="en-GB" i="1">
                          <a:latin typeface="Cambria Math" panose="02040503050406030204" pitchFamily="18" charset="0"/>
                          <a:ea typeface="Cambria Math" panose="02040503050406030204" pitchFamily="18" charset="0"/>
                          <a:cs typeface="Calibri" pitchFamily="34" charset="0"/>
                        </a:rPr>
                        <m:t>=</m:t>
                      </m:r>
                      <m:nary>
                        <m:naryPr>
                          <m:chr m:val="∮"/>
                          <m:limLoc m:val="undOvr"/>
                          <m:subHide m:val="on"/>
                          <m:supHide m:val="on"/>
                          <m:ctrlPr>
                            <a:rPr lang="en-GB" i="1">
                              <a:latin typeface="Cambria Math" panose="02040503050406030204" pitchFamily="18" charset="0"/>
                              <a:ea typeface="Cambria Math" panose="02040503050406030204" pitchFamily="18" charset="0"/>
                              <a:cs typeface="Calibri" pitchFamily="34" charset="0"/>
                            </a:rPr>
                          </m:ctrlPr>
                        </m:naryPr>
                        <m:sub/>
                        <m:sup/>
                        <m:e>
                          <m:f>
                            <m:fPr>
                              <m:ctrlPr>
                                <a:rPr lang="en-GB" i="1">
                                  <a:latin typeface="Cambria Math" panose="02040503050406030204" pitchFamily="18" charset="0"/>
                                  <a:ea typeface="Cambria Math" panose="02040503050406030204" pitchFamily="18" charset="0"/>
                                  <a:cs typeface="Calibri" pitchFamily="34" charset="0"/>
                                </a:rPr>
                              </m:ctrlPr>
                            </m:fPr>
                            <m:num>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𝐷</m:t>
                                  </m:r>
                                </m:e>
                                <m:sub>
                                  <m:r>
                                    <a:rPr lang="en-GB" i="1">
                                      <a:latin typeface="Cambria Math" panose="02040503050406030204" pitchFamily="18" charset="0"/>
                                      <a:ea typeface="Cambria Math" panose="02040503050406030204" pitchFamily="18" charset="0"/>
                                      <a:cs typeface="Calibri" pitchFamily="34" charset="0"/>
                                    </a:rPr>
                                    <m:t>𝑥</m:t>
                                  </m:r>
                                </m:sub>
                              </m:sSub>
                              <m:d>
                                <m:dPr>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𝑠</m:t>
                                  </m:r>
                                </m:e>
                              </m:d>
                            </m:num>
                            <m:den>
                              <m:r>
                                <a:rPr lang="en-GB" i="1">
                                  <a:latin typeface="Cambria Math" panose="02040503050406030204" pitchFamily="18" charset="0"/>
                                  <a:ea typeface="Cambria Math" panose="02040503050406030204" pitchFamily="18" charset="0"/>
                                  <a:cs typeface="Calibri" pitchFamily="34" charset="0"/>
                                </a:rPr>
                                <m:t>𝜌</m:t>
                              </m:r>
                              <m:d>
                                <m:dPr>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𝑠</m:t>
                                  </m:r>
                                </m:e>
                              </m:d>
                            </m:den>
                          </m:f>
                          <m:d>
                            <m:dPr>
                              <m:ctrlPr>
                                <a:rPr lang="en-GB" b="0" i="1" smtClean="0">
                                  <a:latin typeface="Cambria Math" panose="02040503050406030204" pitchFamily="18" charset="0"/>
                                  <a:ea typeface="Cambria Math" panose="02040503050406030204" pitchFamily="18" charset="0"/>
                                  <a:cs typeface="Calibri" pitchFamily="34" charset="0"/>
                                </a:rPr>
                              </m:ctrlPr>
                            </m:dPr>
                            <m:e>
                              <m:f>
                                <m:fPr>
                                  <m:ctrlPr>
                                    <a:rPr lang="en-GB" b="0" i="1" smtClean="0">
                                      <a:latin typeface="Cambria Math" panose="02040503050406030204" pitchFamily="18" charset="0"/>
                                      <a:ea typeface="Cambria Math" panose="02040503050406030204" pitchFamily="18" charset="0"/>
                                      <a:cs typeface="Calibri" pitchFamily="34" charset="0"/>
                                    </a:rPr>
                                  </m:ctrlPr>
                                </m:fPr>
                                <m:num>
                                  <m:r>
                                    <a:rPr lang="en-GB" b="0" i="1" smtClean="0">
                                      <a:latin typeface="Cambria Math" panose="02040503050406030204" pitchFamily="18" charset="0"/>
                                      <a:ea typeface="Cambria Math" panose="02040503050406030204" pitchFamily="18" charset="0"/>
                                      <a:cs typeface="Calibri" pitchFamily="34" charset="0"/>
                                    </a:rPr>
                                    <m:t>1</m:t>
                                  </m:r>
                                </m:num>
                                <m:den>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𝜌</m:t>
                                      </m:r>
                                    </m:e>
                                    <m:sup>
                                      <m:r>
                                        <a:rPr lang="en-GB" b="0" i="1" smtClean="0">
                                          <a:latin typeface="Cambria Math" panose="02040503050406030204" pitchFamily="18" charset="0"/>
                                          <a:ea typeface="Cambria Math" panose="02040503050406030204" pitchFamily="18" charset="0"/>
                                          <a:cs typeface="Calibri" pitchFamily="34" charset="0"/>
                                        </a:rPr>
                                        <m:t>2</m:t>
                                      </m:r>
                                    </m:sup>
                                  </m:sSup>
                                  <m:d>
                                    <m:dPr>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𝑠</m:t>
                                      </m:r>
                                    </m:e>
                                  </m:d>
                                </m:den>
                              </m:f>
                              <m:r>
                                <a:rPr lang="en-GB" b="0" i="1" smtClean="0">
                                  <a:latin typeface="Cambria Math" panose="02040503050406030204" pitchFamily="18" charset="0"/>
                                  <a:ea typeface="Cambria Math" panose="02040503050406030204" pitchFamily="18" charset="0"/>
                                  <a:cs typeface="Calibri" pitchFamily="34" charset="0"/>
                                </a:rPr>
                                <m:t>+2</m:t>
                              </m:r>
                              <m:r>
                                <a:rPr lang="en-GB" b="0" i="1" smtClean="0">
                                  <a:latin typeface="Cambria Math" panose="02040503050406030204" pitchFamily="18" charset="0"/>
                                  <a:ea typeface="Cambria Math" panose="02040503050406030204" pitchFamily="18" charset="0"/>
                                  <a:cs typeface="Calibri" pitchFamily="34" charset="0"/>
                                </a:rPr>
                                <m:t>𝑘</m:t>
                              </m:r>
                              <m:d>
                                <m:dPr>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𝑠</m:t>
                                  </m:r>
                                </m:e>
                              </m:d>
                            </m:e>
                          </m:d>
                          <m:r>
                            <a:rPr lang="en-GB" i="1">
                              <a:latin typeface="Cambria Math" panose="02040503050406030204" pitchFamily="18" charset="0"/>
                              <a:ea typeface="Cambria Math" panose="02040503050406030204" pitchFamily="18" charset="0"/>
                              <a:cs typeface="Calibri" pitchFamily="34" charset="0"/>
                            </a:rPr>
                            <m:t>𝑑𝑠</m:t>
                          </m:r>
                        </m:e>
                      </m:nary>
                    </m:oMath>
                  </m:oMathPara>
                </a14:m>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𝐼</m:t>
                          </m:r>
                        </m:e>
                        <m:sub>
                          <m:r>
                            <a:rPr lang="en-GB" b="0" i="1" smtClean="0">
                              <a:latin typeface="Cambria Math" panose="02040503050406030204" pitchFamily="18" charset="0"/>
                              <a:ea typeface="Cambria Math" panose="02040503050406030204" pitchFamily="18" charset="0"/>
                              <a:cs typeface="Calibri" pitchFamily="34" charset="0"/>
                            </a:rPr>
                            <m:t>5</m:t>
                          </m:r>
                        </m:sub>
                      </m:sSub>
                      <m:r>
                        <a:rPr lang="en-GB" i="1">
                          <a:latin typeface="Cambria Math" panose="02040503050406030204" pitchFamily="18" charset="0"/>
                          <a:ea typeface="Cambria Math" panose="02040503050406030204" pitchFamily="18" charset="0"/>
                          <a:cs typeface="Calibri" pitchFamily="34" charset="0"/>
                        </a:rPr>
                        <m:t>=</m:t>
                      </m:r>
                      <m:nary>
                        <m:naryPr>
                          <m:chr m:val="∮"/>
                          <m:limLoc m:val="undOvr"/>
                          <m:subHide m:val="on"/>
                          <m:supHide m:val="on"/>
                          <m:ctrlPr>
                            <a:rPr lang="en-GB" i="1">
                              <a:latin typeface="Cambria Math" panose="02040503050406030204" pitchFamily="18" charset="0"/>
                              <a:ea typeface="Cambria Math" panose="02040503050406030204" pitchFamily="18" charset="0"/>
                              <a:cs typeface="Calibri" pitchFamily="34" charset="0"/>
                            </a:rPr>
                          </m:ctrlPr>
                        </m:naryPr>
                        <m:sub/>
                        <m:sup/>
                        <m:e>
                          <m:f>
                            <m:fPr>
                              <m:ctrlPr>
                                <a:rPr lang="en-GB" i="1">
                                  <a:latin typeface="Cambria Math" panose="02040503050406030204" pitchFamily="18" charset="0"/>
                                  <a:ea typeface="Cambria Math" panose="02040503050406030204" pitchFamily="18" charset="0"/>
                                  <a:cs typeface="Calibri" pitchFamily="34" charset="0"/>
                                </a:rPr>
                              </m:ctrlPr>
                            </m:fPr>
                            <m:num>
                              <m:sSub>
                                <m:sSubPr>
                                  <m:ctrlPr>
                                    <a:rPr lang="en-GB" i="1">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𝐻</m:t>
                                  </m:r>
                                </m:e>
                                <m:sub>
                                  <m:r>
                                    <a:rPr lang="en-GB" i="1">
                                      <a:latin typeface="Cambria Math" panose="02040503050406030204" pitchFamily="18" charset="0"/>
                                      <a:ea typeface="Cambria Math" panose="02040503050406030204" pitchFamily="18" charset="0"/>
                                      <a:cs typeface="Calibri" pitchFamily="34" charset="0"/>
                                    </a:rPr>
                                    <m:t>𝑥</m:t>
                                  </m:r>
                                </m:sub>
                              </m:sSub>
                              <m:d>
                                <m:dPr>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𝑠</m:t>
                                  </m:r>
                                </m:e>
                              </m:d>
                            </m:num>
                            <m:den>
                              <m:d>
                                <m:dPr>
                                  <m:begChr m:val="|"/>
                                  <m:endChr m:val="|"/>
                                  <m:ctrlPr>
                                    <a:rPr lang="en-GB" i="1" smtClean="0">
                                      <a:latin typeface="Cambria Math" panose="02040503050406030204" pitchFamily="18" charset="0"/>
                                      <a:ea typeface="Cambria Math" panose="02040503050406030204" pitchFamily="18" charset="0"/>
                                      <a:cs typeface="Calibri" pitchFamily="34" charset="0"/>
                                    </a:rPr>
                                  </m:ctrlPr>
                                </m:dPr>
                                <m:e>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𝜌</m:t>
                                      </m:r>
                                    </m:e>
                                    <m:sup>
                                      <m:r>
                                        <a:rPr lang="en-GB" b="0" i="1" smtClean="0">
                                          <a:latin typeface="Cambria Math" panose="02040503050406030204" pitchFamily="18" charset="0"/>
                                          <a:ea typeface="Cambria Math" panose="02040503050406030204" pitchFamily="18" charset="0"/>
                                          <a:cs typeface="Calibri" pitchFamily="34" charset="0"/>
                                        </a:rPr>
                                        <m:t>3</m:t>
                                      </m:r>
                                    </m:sup>
                                  </m:sSup>
                                  <m:d>
                                    <m:dPr>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𝑠</m:t>
                                      </m:r>
                                    </m:e>
                                  </m:d>
                                </m:e>
                              </m:d>
                            </m:den>
                          </m:f>
                          <m:r>
                            <a:rPr lang="en-GB" i="1">
                              <a:latin typeface="Cambria Math" panose="02040503050406030204" pitchFamily="18" charset="0"/>
                              <a:ea typeface="Cambria Math" panose="02040503050406030204" pitchFamily="18" charset="0"/>
                              <a:cs typeface="Calibri" pitchFamily="34" charset="0"/>
                            </a:rPr>
                            <m:t>𝑑𝑠</m:t>
                          </m:r>
                        </m:e>
                      </m:nary>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where </a:t>
                </a:r>
                <a14:m>
                  <m:oMath xmlns:m="http://schemas.openxmlformats.org/officeDocument/2006/math">
                    <m:sSub>
                      <m:sSubPr>
                        <m:ctrlPr>
                          <a:rPr lang="en-GB" i="1" dirty="0" smtClean="0">
                            <a:latin typeface="Cambria Math" panose="02040503050406030204" pitchFamily="18" charset="0"/>
                            <a:ea typeface="Cambria Math" panose="02040503050406030204" pitchFamily="18" charset="0"/>
                            <a:cs typeface="Calibri" pitchFamily="34" charset="0"/>
                          </a:rPr>
                        </m:ctrlPr>
                      </m:sSubPr>
                      <m:e>
                        <m:r>
                          <a:rPr lang="en-GB" i="1" dirty="0" smtClean="0">
                            <a:latin typeface="Cambria Math" panose="02040503050406030204" pitchFamily="18" charset="0"/>
                            <a:ea typeface="Cambria Math" panose="02040503050406030204" pitchFamily="18" charset="0"/>
                            <a:cs typeface="Calibri" pitchFamily="34" charset="0"/>
                          </a:rPr>
                          <m:t>𝐻</m:t>
                        </m:r>
                      </m:e>
                      <m:sub>
                        <m:r>
                          <a:rPr lang="en-GB" i="1" dirty="0" smtClean="0">
                            <a:latin typeface="Cambria Math" panose="02040503050406030204" pitchFamily="18" charset="0"/>
                            <a:ea typeface="Cambria Math" panose="02040503050406030204" pitchFamily="18" charset="0"/>
                            <a:cs typeface="Calibri" pitchFamily="34" charset="0"/>
                          </a:rPr>
                          <m:t>𝑥</m:t>
                        </m:r>
                      </m:sub>
                    </m:sSub>
                    <m:r>
                      <a:rPr lang="en-GB" i="1" dirty="0" smtClean="0">
                        <a:latin typeface="Cambria Math" panose="02040503050406030204" pitchFamily="18" charset="0"/>
                        <a:ea typeface="Cambria Math" panose="02040503050406030204" pitchFamily="18" charset="0"/>
                        <a:cs typeface="Calibri" pitchFamily="34" charset="0"/>
                      </a:rPr>
                      <m:t> </m:t>
                    </m:r>
                  </m:oMath>
                </a14:m>
                <a:r>
                  <a:rPr lang="en-GB" dirty="0">
                    <a:latin typeface="Calibri" pitchFamily="34" charset="0"/>
                    <a:ea typeface="Cambria Math" panose="02040503050406030204" pitchFamily="18" charset="0"/>
                    <a:cs typeface="Calibri" pitchFamily="34" charset="0"/>
                  </a:rPr>
                  <a:t>is the so-called chromatic (dispersion) invariant</a:t>
                </a:r>
              </a:p>
              <a:p>
                <a:pPr algn="just"/>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𝐻</m:t>
                          </m:r>
                        </m:e>
                        <m:sub>
                          <m:r>
                            <a:rPr lang="en-GB" b="0" i="1" smtClean="0">
                              <a:latin typeface="Cambria Math" panose="02040503050406030204" pitchFamily="18" charset="0"/>
                              <a:ea typeface="Cambria Math" panose="02040503050406030204" pitchFamily="18" charset="0"/>
                              <a:cs typeface="Calibri" pitchFamily="34" charset="0"/>
                            </a:rPr>
                            <m:t>𝑥</m:t>
                          </m:r>
                        </m:sub>
                      </m:sSub>
                      <m:d>
                        <m:dPr>
                          <m:ctrlPr>
                            <a:rPr lang="en-GB" b="0" i="1" smtClean="0">
                              <a:latin typeface="Cambria Math" panose="02040503050406030204" pitchFamily="18" charset="0"/>
                              <a:ea typeface="Cambria Math" panose="02040503050406030204" pitchFamily="18" charset="0"/>
                              <a:cs typeface="Calibri" pitchFamily="34" charset="0"/>
                            </a:rPr>
                          </m:ctrlPr>
                        </m:dPr>
                        <m:e>
                          <m:r>
                            <a:rPr lang="en-GB" b="0" i="1" smtClean="0">
                              <a:latin typeface="Cambria Math" panose="02040503050406030204" pitchFamily="18" charset="0"/>
                              <a:ea typeface="Cambria Math" panose="02040503050406030204" pitchFamily="18" charset="0"/>
                              <a:cs typeface="Calibri" pitchFamily="34" charset="0"/>
                            </a:rPr>
                            <m:t>𝑠</m:t>
                          </m:r>
                        </m:e>
                      </m:d>
                      <m:r>
                        <a:rPr lang="en-GB" b="0" i="1" smtClean="0">
                          <a:latin typeface="Cambria Math" panose="02040503050406030204" pitchFamily="18" charset="0"/>
                          <a:ea typeface="Cambria Math" panose="02040503050406030204" pitchFamily="18" charset="0"/>
                          <a:cs typeface="Calibri" pitchFamily="34" charset="0"/>
                        </a:rPr>
                        <m:t>=</m:t>
                      </m:r>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𝛾</m:t>
                          </m:r>
                        </m:e>
                        <m:sub>
                          <m:r>
                            <a:rPr lang="en-GB" b="0" i="1" smtClean="0">
                              <a:latin typeface="Cambria Math" panose="02040503050406030204" pitchFamily="18" charset="0"/>
                              <a:ea typeface="Cambria Math" panose="02040503050406030204" pitchFamily="18" charset="0"/>
                              <a:cs typeface="Calibri" pitchFamily="34" charset="0"/>
                            </a:rPr>
                            <m:t>𝑥</m:t>
                          </m:r>
                        </m:sub>
                      </m:sSub>
                      <m:d>
                        <m:dPr>
                          <m:ctrlPr>
                            <a:rPr lang="en-GB" b="0" i="1" smtClean="0">
                              <a:latin typeface="Cambria Math" panose="02040503050406030204" pitchFamily="18" charset="0"/>
                              <a:ea typeface="Cambria Math" panose="02040503050406030204" pitchFamily="18" charset="0"/>
                              <a:cs typeface="Calibri" pitchFamily="34" charset="0"/>
                            </a:rPr>
                          </m:ctrlPr>
                        </m:dPr>
                        <m:e>
                          <m:r>
                            <a:rPr lang="en-GB" b="0" i="1" smtClean="0">
                              <a:latin typeface="Cambria Math" panose="02040503050406030204" pitchFamily="18" charset="0"/>
                              <a:ea typeface="Cambria Math" panose="02040503050406030204" pitchFamily="18" charset="0"/>
                              <a:cs typeface="Calibri" pitchFamily="34" charset="0"/>
                            </a:rPr>
                            <m:t>𝑠</m:t>
                          </m:r>
                        </m:e>
                      </m:d>
                      <m:sSubSup>
                        <m:sSubSupPr>
                          <m:ctrlPr>
                            <a:rPr lang="en-GB" b="0" i="1" smtClean="0">
                              <a:latin typeface="Cambria Math" panose="02040503050406030204" pitchFamily="18" charset="0"/>
                              <a:ea typeface="Cambria Math" panose="02040503050406030204" pitchFamily="18" charset="0"/>
                              <a:cs typeface="Calibri" pitchFamily="34" charset="0"/>
                            </a:rPr>
                          </m:ctrlPr>
                        </m:sSubSupPr>
                        <m:e>
                          <m:r>
                            <a:rPr lang="en-GB" b="0" i="1" smtClean="0">
                              <a:latin typeface="Cambria Math" panose="02040503050406030204" pitchFamily="18" charset="0"/>
                              <a:ea typeface="Cambria Math" panose="02040503050406030204" pitchFamily="18" charset="0"/>
                              <a:cs typeface="Calibri" pitchFamily="34" charset="0"/>
                            </a:rPr>
                            <m:t>𝐷</m:t>
                          </m:r>
                        </m:e>
                        <m:sub>
                          <m:r>
                            <a:rPr lang="en-GB" b="0" i="1" smtClean="0">
                              <a:latin typeface="Cambria Math" panose="02040503050406030204" pitchFamily="18" charset="0"/>
                              <a:ea typeface="Cambria Math" panose="02040503050406030204" pitchFamily="18" charset="0"/>
                              <a:cs typeface="Calibri" pitchFamily="34" charset="0"/>
                            </a:rPr>
                            <m:t>𝑥</m:t>
                          </m:r>
                        </m:sub>
                        <m:sup>
                          <m:r>
                            <a:rPr lang="en-GB" b="0" i="1" smtClean="0">
                              <a:latin typeface="Cambria Math" panose="02040503050406030204" pitchFamily="18" charset="0"/>
                              <a:ea typeface="Cambria Math" panose="02040503050406030204" pitchFamily="18" charset="0"/>
                              <a:cs typeface="Calibri" pitchFamily="34" charset="0"/>
                            </a:rPr>
                            <m:t>2</m:t>
                          </m:r>
                        </m:sup>
                      </m:sSubSup>
                      <m:d>
                        <m:dPr>
                          <m:ctrlPr>
                            <a:rPr lang="en-GB" b="0" i="1" smtClean="0">
                              <a:latin typeface="Cambria Math" panose="02040503050406030204" pitchFamily="18" charset="0"/>
                              <a:ea typeface="Cambria Math" panose="02040503050406030204" pitchFamily="18" charset="0"/>
                              <a:cs typeface="Calibri" pitchFamily="34" charset="0"/>
                            </a:rPr>
                          </m:ctrlPr>
                        </m:dPr>
                        <m:e>
                          <m:r>
                            <a:rPr lang="en-GB" b="0" i="1" smtClean="0">
                              <a:latin typeface="Cambria Math" panose="02040503050406030204" pitchFamily="18" charset="0"/>
                              <a:ea typeface="Cambria Math" panose="02040503050406030204" pitchFamily="18" charset="0"/>
                              <a:cs typeface="Calibri" pitchFamily="34" charset="0"/>
                            </a:rPr>
                            <m:t>𝑠</m:t>
                          </m:r>
                        </m:e>
                      </m:d>
                      <m:r>
                        <a:rPr lang="en-GB" b="0" i="1" smtClean="0">
                          <a:latin typeface="Cambria Math" panose="02040503050406030204" pitchFamily="18" charset="0"/>
                          <a:ea typeface="Cambria Math" panose="02040503050406030204" pitchFamily="18" charset="0"/>
                          <a:cs typeface="Calibri" pitchFamily="34" charset="0"/>
                        </a:rPr>
                        <m:t>+2</m:t>
                      </m:r>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𝛼</m:t>
                          </m:r>
                        </m:e>
                        <m:sub>
                          <m:r>
                            <a:rPr lang="en-GB" b="0" i="1" smtClean="0">
                              <a:latin typeface="Cambria Math" panose="02040503050406030204" pitchFamily="18" charset="0"/>
                              <a:ea typeface="Cambria Math" panose="02040503050406030204" pitchFamily="18" charset="0"/>
                              <a:cs typeface="Calibri" pitchFamily="34" charset="0"/>
                            </a:rPr>
                            <m:t>𝑥</m:t>
                          </m:r>
                        </m:sub>
                      </m:sSub>
                      <m:d>
                        <m:dPr>
                          <m:ctrlPr>
                            <a:rPr lang="en-GB" b="0" i="1" smtClean="0">
                              <a:latin typeface="Cambria Math" panose="02040503050406030204" pitchFamily="18" charset="0"/>
                              <a:ea typeface="Cambria Math" panose="02040503050406030204" pitchFamily="18" charset="0"/>
                              <a:cs typeface="Calibri" pitchFamily="34" charset="0"/>
                            </a:rPr>
                          </m:ctrlPr>
                        </m:dPr>
                        <m:e>
                          <m:r>
                            <a:rPr lang="en-GB" b="0" i="1" smtClean="0">
                              <a:latin typeface="Cambria Math" panose="02040503050406030204" pitchFamily="18" charset="0"/>
                              <a:ea typeface="Cambria Math" panose="02040503050406030204" pitchFamily="18" charset="0"/>
                              <a:cs typeface="Calibri" pitchFamily="34" charset="0"/>
                            </a:rPr>
                            <m:t>𝑠</m:t>
                          </m:r>
                        </m:e>
                      </m:d>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𝐷</m:t>
                          </m:r>
                        </m:e>
                        <m:sub>
                          <m:r>
                            <a:rPr lang="en-GB" b="0" i="1" smtClean="0">
                              <a:latin typeface="Cambria Math" panose="02040503050406030204" pitchFamily="18" charset="0"/>
                              <a:ea typeface="Cambria Math" panose="02040503050406030204" pitchFamily="18" charset="0"/>
                              <a:cs typeface="Calibri" pitchFamily="34" charset="0"/>
                            </a:rPr>
                            <m:t>𝑥</m:t>
                          </m:r>
                        </m:sub>
                      </m:sSub>
                      <m:d>
                        <m:dPr>
                          <m:ctrlPr>
                            <a:rPr lang="en-GB" b="0" i="1" smtClean="0">
                              <a:latin typeface="Cambria Math" panose="02040503050406030204" pitchFamily="18" charset="0"/>
                              <a:ea typeface="Cambria Math" panose="02040503050406030204" pitchFamily="18" charset="0"/>
                              <a:cs typeface="Calibri" pitchFamily="34" charset="0"/>
                            </a:rPr>
                          </m:ctrlPr>
                        </m:dPr>
                        <m:e>
                          <m:r>
                            <a:rPr lang="en-GB" b="0" i="1" smtClean="0">
                              <a:latin typeface="Cambria Math" panose="02040503050406030204" pitchFamily="18" charset="0"/>
                              <a:ea typeface="Cambria Math" panose="02040503050406030204" pitchFamily="18" charset="0"/>
                              <a:cs typeface="Calibri" pitchFamily="34" charset="0"/>
                            </a:rPr>
                            <m:t>𝑠</m:t>
                          </m:r>
                        </m:e>
                      </m:d>
                      <m:sSubSup>
                        <m:sSubSupPr>
                          <m:ctrlPr>
                            <a:rPr lang="en-GB" b="0" i="1" smtClean="0">
                              <a:latin typeface="Cambria Math" panose="02040503050406030204" pitchFamily="18" charset="0"/>
                              <a:ea typeface="Cambria Math" panose="02040503050406030204" pitchFamily="18" charset="0"/>
                              <a:cs typeface="Calibri" pitchFamily="34" charset="0"/>
                            </a:rPr>
                          </m:ctrlPr>
                        </m:sSubSupPr>
                        <m:e>
                          <m:r>
                            <a:rPr lang="en-GB" b="0" i="1" smtClean="0">
                              <a:latin typeface="Cambria Math" panose="02040503050406030204" pitchFamily="18" charset="0"/>
                              <a:ea typeface="Cambria Math" panose="02040503050406030204" pitchFamily="18" charset="0"/>
                              <a:cs typeface="Calibri" pitchFamily="34" charset="0"/>
                            </a:rPr>
                            <m:t>𝐷</m:t>
                          </m:r>
                        </m:e>
                        <m:sub>
                          <m:r>
                            <a:rPr lang="en-GB" b="0" i="1" smtClean="0">
                              <a:latin typeface="Cambria Math" panose="02040503050406030204" pitchFamily="18" charset="0"/>
                              <a:ea typeface="Cambria Math" panose="02040503050406030204" pitchFamily="18" charset="0"/>
                              <a:cs typeface="Calibri" pitchFamily="34" charset="0"/>
                            </a:rPr>
                            <m:t>𝑥</m:t>
                          </m:r>
                        </m:sub>
                        <m:sup>
                          <m:r>
                            <a:rPr lang="en-GB" b="0" i="1" smtClean="0">
                              <a:latin typeface="Cambria Math" panose="02040503050406030204" pitchFamily="18" charset="0"/>
                              <a:ea typeface="Cambria Math" panose="02040503050406030204" pitchFamily="18" charset="0"/>
                              <a:cs typeface="Calibri" pitchFamily="34" charset="0"/>
                            </a:rPr>
                            <m:t>′</m:t>
                          </m:r>
                        </m:sup>
                      </m:sSubSup>
                      <m:d>
                        <m:dPr>
                          <m:ctrlPr>
                            <a:rPr lang="en-GB" b="0" i="1" smtClean="0">
                              <a:latin typeface="Cambria Math" panose="02040503050406030204" pitchFamily="18" charset="0"/>
                              <a:ea typeface="Cambria Math" panose="02040503050406030204" pitchFamily="18" charset="0"/>
                              <a:cs typeface="Calibri" pitchFamily="34" charset="0"/>
                            </a:rPr>
                          </m:ctrlPr>
                        </m:dPr>
                        <m:e>
                          <m:r>
                            <a:rPr lang="en-GB" b="0" i="1" smtClean="0">
                              <a:latin typeface="Cambria Math" panose="02040503050406030204" pitchFamily="18" charset="0"/>
                              <a:ea typeface="Cambria Math" panose="02040503050406030204" pitchFamily="18" charset="0"/>
                              <a:cs typeface="Calibri" pitchFamily="34" charset="0"/>
                            </a:rPr>
                            <m:t>𝑠</m:t>
                          </m:r>
                        </m:e>
                      </m:d>
                      <m:r>
                        <a:rPr lang="en-GB" b="0" i="1" smtClean="0">
                          <a:latin typeface="Cambria Math" panose="02040503050406030204" pitchFamily="18" charset="0"/>
                          <a:ea typeface="Cambria Math" panose="02040503050406030204" pitchFamily="18" charset="0"/>
                          <a:cs typeface="Calibri" pitchFamily="34" charset="0"/>
                        </a:rPr>
                        <m:t>+</m:t>
                      </m:r>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𝛽</m:t>
                          </m:r>
                        </m:e>
                        <m:sub>
                          <m:r>
                            <a:rPr lang="en-GB" b="0" i="1" smtClean="0">
                              <a:latin typeface="Cambria Math" panose="02040503050406030204" pitchFamily="18" charset="0"/>
                              <a:ea typeface="Cambria Math" panose="02040503050406030204" pitchFamily="18" charset="0"/>
                              <a:cs typeface="Calibri" pitchFamily="34" charset="0"/>
                            </a:rPr>
                            <m:t>𝑥</m:t>
                          </m:r>
                        </m:sub>
                      </m:sSub>
                      <m:sSup>
                        <m:sSupPr>
                          <m:ctrlPr>
                            <a:rPr lang="en-GB" b="0" i="1" smtClean="0">
                              <a:latin typeface="Cambria Math" panose="02040503050406030204" pitchFamily="18" charset="0"/>
                              <a:ea typeface="Cambria Math" panose="02040503050406030204" pitchFamily="18" charset="0"/>
                              <a:cs typeface="Calibri" pitchFamily="34" charset="0"/>
                            </a:rPr>
                          </m:ctrlPr>
                        </m:sSupPr>
                        <m:e>
                          <m:sSubSup>
                            <m:sSubSupPr>
                              <m:ctrlPr>
                                <a:rPr lang="en-GB" i="1">
                                  <a:latin typeface="Cambria Math" panose="02040503050406030204" pitchFamily="18" charset="0"/>
                                  <a:ea typeface="Cambria Math" panose="02040503050406030204" pitchFamily="18" charset="0"/>
                                  <a:cs typeface="Calibri" pitchFamily="34" charset="0"/>
                                </a:rPr>
                              </m:ctrlPr>
                            </m:sSubSupPr>
                            <m:e>
                              <m:r>
                                <a:rPr lang="en-GB" i="1">
                                  <a:latin typeface="Cambria Math" panose="02040503050406030204" pitchFamily="18" charset="0"/>
                                  <a:ea typeface="Cambria Math" panose="02040503050406030204" pitchFamily="18" charset="0"/>
                                  <a:cs typeface="Calibri" pitchFamily="34" charset="0"/>
                                </a:rPr>
                                <m:t>𝐷</m:t>
                              </m:r>
                            </m:e>
                            <m:sub>
                              <m:r>
                                <a:rPr lang="en-GB" i="1">
                                  <a:latin typeface="Cambria Math" panose="02040503050406030204" pitchFamily="18" charset="0"/>
                                  <a:ea typeface="Cambria Math" panose="02040503050406030204" pitchFamily="18" charset="0"/>
                                  <a:cs typeface="Calibri" pitchFamily="34" charset="0"/>
                                </a:rPr>
                                <m:t>𝑥</m:t>
                              </m:r>
                            </m:sub>
                            <m:sup>
                              <m:r>
                                <a:rPr lang="en-GB" i="1">
                                  <a:latin typeface="Cambria Math" panose="02040503050406030204" pitchFamily="18" charset="0"/>
                                  <a:ea typeface="Cambria Math" panose="02040503050406030204" pitchFamily="18" charset="0"/>
                                  <a:cs typeface="Calibri" pitchFamily="34" charset="0"/>
                                </a:rPr>
                                <m:t>′</m:t>
                              </m:r>
                            </m:sup>
                          </m:sSubSup>
                        </m:e>
                        <m:sup>
                          <m:r>
                            <a:rPr lang="en-GB" b="0" i="1" smtClean="0">
                              <a:latin typeface="Cambria Math" panose="02040503050406030204" pitchFamily="18" charset="0"/>
                              <a:ea typeface="Cambria Math" panose="02040503050406030204" pitchFamily="18" charset="0"/>
                              <a:cs typeface="Calibri" pitchFamily="34" charset="0"/>
                            </a:rPr>
                            <m:t>2</m:t>
                          </m:r>
                        </m:sup>
                      </m:sSup>
                      <m:r>
                        <a:rPr lang="en-GB" b="0" i="1" smtClean="0">
                          <a:latin typeface="Cambria Math" panose="02040503050406030204" pitchFamily="18" charset="0"/>
                          <a:ea typeface="Cambria Math" panose="02040503050406030204" pitchFamily="18" charset="0"/>
                          <a:cs typeface="Calibri" pitchFamily="34" charset="0"/>
                        </a:rPr>
                        <m:t>(</m:t>
                      </m:r>
                      <m:r>
                        <a:rPr lang="en-GB" b="0" i="1" smtClean="0">
                          <a:latin typeface="Cambria Math" panose="02040503050406030204" pitchFamily="18" charset="0"/>
                          <a:ea typeface="Cambria Math" panose="02040503050406030204" pitchFamily="18" charset="0"/>
                          <a:cs typeface="Calibri" pitchFamily="34" charset="0"/>
                        </a:rPr>
                        <m:t>𝑠</m:t>
                      </m:r>
                      <m:r>
                        <a:rPr lang="en-GB" b="0" i="1" smtClean="0">
                          <a:latin typeface="Cambria Math" panose="02040503050406030204" pitchFamily="18" charset="0"/>
                          <a:ea typeface="Cambria Math" panose="02040503050406030204" pitchFamily="18" charset="0"/>
                          <a:cs typeface="Calibri" pitchFamily="34" charset="0"/>
                        </a:rPr>
                        <m:t>)</m:t>
                      </m:r>
                    </m:oMath>
                  </m:oMathPara>
                </a14:m>
                <a:endParaRPr lang="en-GB" b="0" dirty="0">
                  <a:latin typeface="Calibri" pitchFamily="34" charset="0"/>
                  <a:ea typeface="Cambria Math" panose="02040503050406030204" pitchFamily="18"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642350" cy="6565965"/>
              </a:xfrm>
              <a:prstGeom prst="rect">
                <a:avLst/>
              </a:prstGeom>
              <a:blipFill>
                <a:blip r:embed="rId2"/>
                <a:stretch>
                  <a:fillRect l="-635" t="-557" r="-635"/>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41533999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642350" cy="6047618"/>
              </a:xfrm>
              <a:prstGeom prst="rect">
                <a:avLst/>
              </a:prstGeom>
              <a:noFill/>
              <a:ln w="9525">
                <a:noFill/>
                <a:miter lim="800000"/>
                <a:headEnd/>
                <a:tailEnd/>
              </a:ln>
              <a:effectLst/>
            </p:spPr>
            <p:txBody>
              <a:bodyPr>
                <a:spAutoFit/>
              </a:bodyPr>
              <a:lstStyle/>
              <a:p>
                <a:pPr algn="ctr"/>
                <a:r>
                  <a:rPr lang="en-GB" u="sng" dirty="0">
                    <a:latin typeface="Calibri" pitchFamily="34" charset="0"/>
                    <a:cs typeface="Calibri" pitchFamily="34" charset="0"/>
                  </a:rPr>
                  <a:t>Synchrotron Radiation Integrals</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Using these integrals, the calculation of many storage ring parameters becomes simplified. For example, we have:</a:t>
                </a:r>
              </a:p>
              <a:p>
                <a:pPr algn="just"/>
                <a:endParaRPr lang="en-GB" b="0"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Energy loss per turn:</a:t>
                </a:r>
              </a:p>
              <a:p>
                <a:pPr algn="just"/>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𝑈</m:t>
                          </m:r>
                        </m:e>
                        <m:sub>
                          <m:r>
                            <a:rPr lang="en-GB" b="0" i="1" smtClean="0">
                              <a:latin typeface="Cambria Math" panose="02040503050406030204" pitchFamily="18" charset="0"/>
                              <a:ea typeface="Cambria Math" panose="02040503050406030204" pitchFamily="18" charset="0"/>
                              <a:cs typeface="Calibri" pitchFamily="34" charset="0"/>
                            </a:rPr>
                            <m:t>0</m:t>
                          </m:r>
                        </m:sub>
                      </m:sSub>
                      <m:r>
                        <a:rPr lang="en-GB" b="0" i="1" smtClean="0">
                          <a:latin typeface="Cambria Math" panose="02040503050406030204" pitchFamily="18" charset="0"/>
                          <a:ea typeface="Cambria Math" panose="02040503050406030204" pitchFamily="18" charset="0"/>
                          <a:cs typeface="Calibri" pitchFamily="34" charset="0"/>
                        </a:rPr>
                        <m:t>=</m:t>
                      </m:r>
                      <m:f>
                        <m:fPr>
                          <m:ctrlPr>
                            <a:rPr lang="en-GB" b="0" i="1" smtClean="0">
                              <a:latin typeface="Cambria Math" panose="02040503050406030204" pitchFamily="18" charset="0"/>
                              <a:ea typeface="Cambria Math" panose="02040503050406030204" pitchFamily="18" charset="0"/>
                              <a:cs typeface="Calibri" pitchFamily="34" charset="0"/>
                            </a:rPr>
                          </m:ctrlPr>
                        </m:fPr>
                        <m:num>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𝑒</m:t>
                              </m:r>
                            </m:e>
                            <m:sup>
                              <m:r>
                                <a:rPr lang="en-GB" b="0" i="1" smtClean="0">
                                  <a:latin typeface="Cambria Math" panose="02040503050406030204" pitchFamily="18" charset="0"/>
                                  <a:ea typeface="Cambria Math" panose="02040503050406030204" pitchFamily="18" charset="0"/>
                                  <a:cs typeface="Calibri" pitchFamily="34" charset="0"/>
                                </a:rPr>
                                <m:t>2</m:t>
                              </m:r>
                            </m:sup>
                          </m:sSup>
                        </m:num>
                        <m:den>
                          <m:r>
                            <a:rPr lang="en-GB" b="0" i="1" smtClean="0">
                              <a:latin typeface="Cambria Math" panose="02040503050406030204" pitchFamily="18" charset="0"/>
                              <a:ea typeface="Cambria Math" panose="02040503050406030204" pitchFamily="18" charset="0"/>
                              <a:cs typeface="Calibri" pitchFamily="34" charset="0"/>
                            </a:rPr>
                            <m:t>6</m:t>
                          </m:r>
                          <m:r>
                            <a:rPr lang="en-GB" b="0" i="1" smtClean="0">
                              <a:latin typeface="Cambria Math" panose="02040503050406030204" pitchFamily="18" charset="0"/>
                              <a:ea typeface="Cambria Math" panose="02040503050406030204" pitchFamily="18" charset="0"/>
                              <a:cs typeface="Calibri" pitchFamily="34" charset="0"/>
                            </a:rPr>
                            <m:t>𝜋</m:t>
                          </m:r>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𝜖</m:t>
                              </m:r>
                            </m:e>
                            <m:sub>
                              <m:r>
                                <a:rPr lang="en-GB" b="0" i="1" smtClean="0">
                                  <a:latin typeface="Cambria Math" panose="02040503050406030204" pitchFamily="18" charset="0"/>
                                  <a:ea typeface="Cambria Math" panose="02040503050406030204" pitchFamily="18" charset="0"/>
                                  <a:cs typeface="Calibri" pitchFamily="34" charset="0"/>
                                </a:rPr>
                                <m:t>0</m:t>
                              </m:r>
                            </m:sub>
                          </m:sSub>
                        </m:den>
                      </m:f>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𝛾</m:t>
                          </m:r>
                        </m:e>
                        <m:sup>
                          <m:r>
                            <a:rPr lang="en-GB" b="0" i="1" smtClean="0">
                              <a:latin typeface="Cambria Math" panose="02040503050406030204" pitchFamily="18" charset="0"/>
                              <a:ea typeface="Cambria Math" panose="02040503050406030204" pitchFamily="18" charset="0"/>
                              <a:cs typeface="Calibri" pitchFamily="34" charset="0"/>
                            </a:rPr>
                            <m:t>4</m:t>
                          </m:r>
                        </m:sup>
                      </m:sSup>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𝐼</m:t>
                          </m:r>
                        </m:e>
                        <m:sub>
                          <m:r>
                            <a:rPr lang="en-GB" b="0" i="1" smtClean="0">
                              <a:latin typeface="Cambria Math" panose="02040503050406030204" pitchFamily="18" charset="0"/>
                              <a:ea typeface="Cambria Math" panose="02040503050406030204" pitchFamily="18" charset="0"/>
                              <a:cs typeface="Calibri" pitchFamily="34" charset="0"/>
                            </a:rPr>
                            <m:t>2</m:t>
                          </m:r>
                        </m:sub>
                      </m:sSub>
                    </m:oMath>
                  </m:oMathPara>
                </a14:m>
                <a:endParaRPr lang="en-GB" b="0" dirty="0">
                  <a:latin typeface="Calibri" pitchFamily="34" charset="0"/>
                  <a:ea typeface="Cambria Math" panose="02040503050406030204" pitchFamily="18" charset="0"/>
                  <a:cs typeface="Calibri" pitchFamily="34" charset="0"/>
                </a:endParaRPr>
              </a:p>
              <a:p>
                <a:pPr algn="just"/>
                <a:endParaRPr lang="en-GB" b="0"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Damping Partition Numbers:</a:t>
                </a:r>
              </a:p>
              <a:p>
                <a:pPr algn="just"/>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ea typeface="Cambria Math" panose="02040503050406030204" pitchFamily="18" charset="0"/>
                          <a:cs typeface="Calibri" pitchFamily="34" charset="0"/>
                        </a:rPr>
                        <m:t>𝒟</m:t>
                      </m:r>
                      <m:r>
                        <a:rPr lang="en-GB" b="0" i="1" smtClean="0">
                          <a:latin typeface="Cambria Math" panose="02040503050406030204" pitchFamily="18" charset="0"/>
                          <a:ea typeface="Cambria Math" panose="02040503050406030204" pitchFamily="18" charset="0"/>
                          <a:cs typeface="Calibri" pitchFamily="34" charset="0"/>
                        </a:rPr>
                        <m:t>=</m:t>
                      </m:r>
                      <m:f>
                        <m:fPr>
                          <m:ctrlPr>
                            <a:rPr lang="en-GB" b="0" i="1" smtClean="0">
                              <a:latin typeface="Cambria Math" panose="02040503050406030204" pitchFamily="18" charset="0"/>
                              <a:ea typeface="Cambria Math" panose="02040503050406030204" pitchFamily="18" charset="0"/>
                              <a:cs typeface="Calibri" pitchFamily="34" charset="0"/>
                            </a:rPr>
                          </m:ctrlPr>
                        </m:fPr>
                        <m:num>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𝐼</m:t>
                              </m:r>
                            </m:e>
                            <m:sub>
                              <m:r>
                                <a:rPr lang="en-GB" b="0" i="1" smtClean="0">
                                  <a:latin typeface="Cambria Math" panose="02040503050406030204" pitchFamily="18" charset="0"/>
                                  <a:ea typeface="Cambria Math" panose="02040503050406030204" pitchFamily="18" charset="0"/>
                                  <a:cs typeface="Calibri" pitchFamily="34" charset="0"/>
                                </a:rPr>
                                <m:t>4</m:t>
                              </m:r>
                            </m:sub>
                          </m:sSub>
                        </m:num>
                        <m:den>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𝐼</m:t>
                              </m:r>
                            </m:e>
                            <m:sub>
                              <m:r>
                                <a:rPr lang="en-GB" b="0" i="1" smtClean="0">
                                  <a:latin typeface="Cambria Math" panose="02040503050406030204" pitchFamily="18" charset="0"/>
                                  <a:ea typeface="Cambria Math" panose="02040503050406030204" pitchFamily="18" charset="0"/>
                                  <a:cs typeface="Calibri" pitchFamily="34" charset="0"/>
                                </a:rPr>
                                <m:t>2</m:t>
                              </m:r>
                            </m:sub>
                          </m:sSub>
                        </m:den>
                      </m:f>
                      <m:r>
                        <a:rPr lang="en-GB" b="0" i="1" smtClean="0">
                          <a:latin typeface="Cambria Math" panose="02040503050406030204" pitchFamily="18" charset="0"/>
                          <a:ea typeface="Cambria Math" panose="02040503050406030204" pitchFamily="18" charset="0"/>
                          <a:cs typeface="Calibri" pitchFamily="34" charset="0"/>
                        </a:rPr>
                        <m:t>          </m:t>
                      </m:r>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𝐽</m:t>
                          </m:r>
                        </m:e>
                        <m:sub>
                          <m:r>
                            <a:rPr lang="en-GB" b="0" i="1" smtClean="0">
                              <a:latin typeface="Cambria Math" panose="02040503050406030204" pitchFamily="18" charset="0"/>
                              <a:ea typeface="Cambria Math" panose="02040503050406030204" pitchFamily="18" charset="0"/>
                              <a:cs typeface="Calibri" pitchFamily="34" charset="0"/>
                            </a:rPr>
                            <m:t>𝑥</m:t>
                          </m:r>
                        </m:sub>
                      </m:sSub>
                      <m:r>
                        <a:rPr lang="en-GB" b="0" i="1" smtClean="0">
                          <a:latin typeface="Cambria Math" panose="02040503050406030204" pitchFamily="18" charset="0"/>
                          <a:ea typeface="Cambria Math" panose="02040503050406030204" pitchFamily="18" charset="0"/>
                          <a:cs typeface="Calibri" pitchFamily="34" charset="0"/>
                        </a:rPr>
                        <m:t>=1−</m:t>
                      </m:r>
                      <m:f>
                        <m:fPr>
                          <m:ctrlPr>
                            <a:rPr lang="en-GB" b="0" i="1" smtClean="0">
                              <a:latin typeface="Cambria Math" panose="02040503050406030204" pitchFamily="18" charset="0"/>
                              <a:ea typeface="Cambria Math" panose="02040503050406030204" pitchFamily="18" charset="0"/>
                              <a:cs typeface="Calibri" pitchFamily="34" charset="0"/>
                            </a:rPr>
                          </m:ctrlPr>
                        </m:fPr>
                        <m:num>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𝐼</m:t>
                              </m:r>
                            </m:e>
                            <m:sub>
                              <m:r>
                                <a:rPr lang="en-GB" b="0" i="1" smtClean="0">
                                  <a:latin typeface="Cambria Math" panose="02040503050406030204" pitchFamily="18" charset="0"/>
                                  <a:ea typeface="Cambria Math" panose="02040503050406030204" pitchFamily="18" charset="0"/>
                                  <a:cs typeface="Calibri" pitchFamily="34" charset="0"/>
                                </a:rPr>
                                <m:t>4</m:t>
                              </m:r>
                            </m:sub>
                          </m:sSub>
                        </m:num>
                        <m:den>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𝐼</m:t>
                              </m:r>
                            </m:e>
                            <m:sub>
                              <m:r>
                                <a:rPr lang="en-GB" b="0" i="1" smtClean="0">
                                  <a:latin typeface="Cambria Math" panose="02040503050406030204" pitchFamily="18" charset="0"/>
                                  <a:ea typeface="Cambria Math" panose="02040503050406030204" pitchFamily="18" charset="0"/>
                                  <a:cs typeface="Calibri" pitchFamily="34" charset="0"/>
                                </a:rPr>
                                <m:t>2</m:t>
                              </m:r>
                            </m:sub>
                          </m:sSub>
                        </m:den>
                      </m:f>
                      <m:r>
                        <a:rPr lang="en-GB" b="0" i="1" smtClean="0">
                          <a:latin typeface="Cambria Math" panose="02040503050406030204" pitchFamily="18" charset="0"/>
                          <a:ea typeface="Cambria Math" panose="02040503050406030204" pitchFamily="18" charset="0"/>
                          <a:cs typeface="Calibri" pitchFamily="34" charset="0"/>
                        </a:rPr>
                        <m:t>            </m:t>
                      </m:r>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𝐽</m:t>
                          </m:r>
                        </m:e>
                        <m:sub>
                          <m:r>
                            <a:rPr lang="en-GB" b="0" i="1" smtClean="0">
                              <a:latin typeface="Cambria Math" panose="02040503050406030204" pitchFamily="18" charset="0"/>
                              <a:ea typeface="Cambria Math" panose="02040503050406030204" pitchFamily="18" charset="0"/>
                              <a:cs typeface="Calibri" pitchFamily="34" charset="0"/>
                            </a:rPr>
                            <m:t>𝜖</m:t>
                          </m:r>
                        </m:sub>
                      </m:sSub>
                      <m:r>
                        <a:rPr lang="en-GB" b="0" i="1" smtClean="0">
                          <a:latin typeface="Cambria Math" panose="02040503050406030204" pitchFamily="18" charset="0"/>
                          <a:ea typeface="Cambria Math" panose="02040503050406030204" pitchFamily="18" charset="0"/>
                          <a:cs typeface="Calibri" pitchFamily="34" charset="0"/>
                        </a:rPr>
                        <m:t>=2+</m:t>
                      </m:r>
                      <m:f>
                        <m:fPr>
                          <m:ctrlPr>
                            <a:rPr lang="en-GB" b="0" i="1" smtClean="0">
                              <a:latin typeface="Cambria Math" panose="02040503050406030204" pitchFamily="18" charset="0"/>
                              <a:ea typeface="Cambria Math" panose="02040503050406030204" pitchFamily="18" charset="0"/>
                              <a:cs typeface="Calibri" pitchFamily="34" charset="0"/>
                            </a:rPr>
                          </m:ctrlPr>
                        </m:fPr>
                        <m:num>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𝐼</m:t>
                              </m:r>
                            </m:e>
                            <m:sub>
                              <m:r>
                                <a:rPr lang="en-GB" b="0" i="1" smtClean="0">
                                  <a:latin typeface="Cambria Math" panose="02040503050406030204" pitchFamily="18" charset="0"/>
                                  <a:ea typeface="Cambria Math" panose="02040503050406030204" pitchFamily="18" charset="0"/>
                                  <a:cs typeface="Calibri" pitchFamily="34" charset="0"/>
                                </a:rPr>
                                <m:t>4</m:t>
                              </m:r>
                            </m:sub>
                          </m:sSub>
                        </m:num>
                        <m:den>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𝐼</m:t>
                              </m:r>
                            </m:e>
                            <m:sub>
                              <m:r>
                                <a:rPr lang="en-GB" b="0" i="1" smtClean="0">
                                  <a:latin typeface="Cambria Math" panose="02040503050406030204" pitchFamily="18" charset="0"/>
                                  <a:ea typeface="Cambria Math" panose="02040503050406030204" pitchFamily="18" charset="0"/>
                                  <a:cs typeface="Calibri" pitchFamily="34" charset="0"/>
                                </a:rPr>
                                <m:t>2</m:t>
                              </m:r>
                            </m:sub>
                          </m:sSub>
                        </m:den>
                      </m:f>
                    </m:oMath>
                  </m:oMathPara>
                </a14:m>
                <a:endParaRPr lang="en-GB" b="0" dirty="0">
                  <a:latin typeface="Calibri" pitchFamily="34" charset="0"/>
                  <a:ea typeface="Cambria Math" panose="02040503050406030204" pitchFamily="18" charset="0"/>
                  <a:cs typeface="Calibri" pitchFamily="34" charset="0"/>
                </a:endParaRPr>
              </a:p>
              <a:p>
                <a:pPr algn="just"/>
                <a:endParaRPr lang="en-GB" b="0"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Damping times:</a:t>
                </a:r>
              </a:p>
              <a:p>
                <a:pPr algn="just"/>
                <a:endParaRPr lang="en-GB" b="0"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ea typeface="Cambria Math" panose="02040503050406030204" pitchFamily="18" charset="0"/>
                              <a:cs typeface="Calibri" pitchFamily="34" charset="0"/>
                            </a:rPr>
                          </m:ctrlPr>
                        </m:fPr>
                        <m:num>
                          <m:r>
                            <a:rPr lang="en-GB" b="0" i="1" smtClean="0">
                              <a:latin typeface="Cambria Math" panose="02040503050406030204" pitchFamily="18" charset="0"/>
                              <a:ea typeface="Cambria Math" panose="02040503050406030204" pitchFamily="18" charset="0"/>
                              <a:cs typeface="Calibri" pitchFamily="34" charset="0"/>
                            </a:rPr>
                            <m:t>1</m:t>
                          </m:r>
                        </m:num>
                        <m:den>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𝜏</m:t>
                              </m:r>
                            </m:e>
                            <m:sub>
                              <m:r>
                                <a:rPr lang="en-GB" b="0" i="1" smtClean="0">
                                  <a:latin typeface="Cambria Math" panose="02040503050406030204" pitchFamily="18" charset="0"/>
                                  <a:ea typeface="Cambria Math" panose="02040503050406030204" pitchFamily="18" charset="0"/>
                                  <a:cs typeface="Calibri" pitchFamily="34" charset="0"/>
                                </a:rPr>
                                <m:t>𝑥</m:t>
                              </m:r>
                            </m:sub>
                          </m:sSub>
                        </m:den>
                      </m:f>
                      <m:r>
                        <a:rPr lang="en-GB" b="0" i="1" smtClean="0">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𝑟</m:t>
                              </m:r>
                            </m:e>
                            <m:sub>
                              <m:r>
                                <a:rPr lang="en-GB" i="1">
                                  <a:latin typeface="Cambria Math" panose="02040503050406030204" pitchFamily="18" charset="0"/>
                                  <a:ea typeface="Cambria Math" panose="02040503050406030204" pitchFamily="18" charset="0"/>
                                  <a:cs typeface="Calibri" pitchFamily="34" charset="0"/>
                                </a:rPr>
                                <m:t>0</m:t>
                              </m:r>
                            </m:sub>
                          </m:sSub>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𝛾</m:t>
                              </m:r>
                            </m:e>
                            <m:sup>
                              <m:r>
                                <a:rPr lang="en-GB" i="1">
                                  <a:latin typeface="Cambria Math" panose="02040503050406030204" pitchFamily="18" charset="0"/>
                                  <a:ea typeface="Cambria Math" panose="02040503050406030204" pitchFamily="18" charset="0"/>
                                  <a:cs typeface="Calibri" pitchFamily="34" charset="0"/>
                                </a:rPr>
                                <m:t>3</m:t>
                              </m:r>
                            </m:sup>
                          </m:sSup>
                        </m:num>
                        <m:den>
                          <m:r>
                            <a:rPr lang="en-GB" i="1">
                              <a:latin typeface="Cambria Math" panose="02040503050406030204" pitchFamily="18" charset="0"/>
                              <a:ea typeface="Cambria Math" panose="02040503050406030204" pitchFamily="18" charset="0"/>
                              <a:cs typeface="Calibri" pitchFamily="34" charset="0"/>
                            </a:rPr>
                            <m:t>3</m:t>
                          </m:r>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𝑇</m:t>
                              </m:r>
                            </m:e>
                            <m:sub>
                              <m:r>
                                <a:rPr lang="en-GB" i="1">
                                  <a:latin typeface="Cambria Math" panose="02040503050406030204" pitchFamily="18" charset="0"/>
                                  <a:ea typeface="Cambria Math" panose="02040503050406030204" pitchFamily="18" charset="0"/>
                                  <a:cs typeface="Calibri" pitchFamily="34" charset="0"/>
                                </a:rPr>
                                <m:t>0</m:t>
                              </m:r>
                            </m:sub>
                          </m:sSub>
                        </m:den>
                      </m:f>
                      <m:sSub>
                        <m:sSubPr>
                          <m:ctrlPr>
                            <a:rPr lang="en-GB" i="1">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m:t>
                          </m:r>
                          <m:r>
                            <a:rPr lang="en-GB" i="1">
                              <a:latin typeface="Cambria Math" panose="02040503050406030204" pitchFamily="18" charset="0"/>
                              <a:ea typeface="Cambria Math" panose="02040503050406030204" pitchFamily="18" charset="0"/>
                              <a:cs typeface="Calibri" pitchFamily="34" charset="0"/>
                            </a:rPr>
                            <m:t>𝐼</m:t>
                          </m:r>
                        </m:e>
                        <m:sub>
                          <m:r>
                            <a:rPr lang="en-GB" i="1">
                              <a:latin typeface="Cambria Math" panose="02040503050406030204" pitchFamily="18" charset="0"/>
                              <a:ea typeface="Cambria Math" panose="02040503050406030204" pitchFamily="18" charset="0"/>
                              <a:cs typeface="Calibri" pitchFamily="34" charset="0"/>
                            </a:rPr>
                            <m:t>2</m:t>
                          </m:r>
                        </m:sub>
                      </m:sSub>
                      <m:r>
                        <a:rPr lang="en-GB" i="1">
                          <a:latin typeface="Cambria Math" panose="02040503050406030204" pitchFamily="18" charset="0"/>
                          <a:ea typeface="Cambria Math" panose="02040503050406030204" pitchFamily="18" charset="0"/>
                          <a:cs typeface="Calibri" pitchFamily="34" charset="0"/>
                        </a:rPr>
                        <m:t>−</m:t>
                      </m:r>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𝐼</m:t>
                          </m:r>
                        </m:e>
                        <m:sub>
                          <m:r>
                            <a:rPr lang="en-GB" i="1">
                              <a:latin typeface="Cambria Math" panose="02040503050406030204" pitchFamily="18" charset="0"/>
                              <a:ea typeface="Cambria Math" panose="02040503050406030204" pitchFamily="18" charset="0"/>
                              <a:cs typeface="Calibri" pitchFamily="34" charset="0"/>
                            </a:rPr>
                            <m:t>4</m:t>
                          </m:r>
                        </m:sub>
                      </m:sSub>
                      <m:r>
                        <a:rPr lang="en-GB" b="0" i="1" smtClean="0">
                          <a:latin typeface="Cambria Math" panose="02040503050406030204" pitchFamily="18" charset="0"/>
                          <a:ea typeface="Cambria Math" panose="02040503050406030204" pitchFamily="18" charset="0"/>
                          <a:cs typeface="Calibri" pitchFamily="34" charset="0"/>
                        </a:rPr>
                        <m:t>)            </m:t>
                      </m:r>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1</m:t>
                          </m:r>
                        </m:num>
                        <m:den>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𝜏</m:t>
                              </m:r>
                            </m:e>
                            <m:sub>
                              <m:r>
                                <a:rPr lang="en-GB" b="0" i="1" smtClean="0">
                                  <a:latin typeface="Cambria Math" panose="02040503050406030204" pitchFamily="18" charset="0"/>
                                  <a:ea typeface="Cambria Math" panose="02040503050406030204" pitchFamily="18" charset="0"/>
                                  <a:cs typeface="Calibri" pitchFamily="34" charset="0"/>
                                </a:rPr>
                                <m:t>𝑦</m:t>
                              </m:r>
                            </m:sub>
                          </m:sSub>
                        </m:den>
                      </m:f>
                      <m:r>
                        <a:rPr lang="en-GB" i="1">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𝑟</m:t>
                              </m:r>
                            </m:e>
                            <m:sub>
                              <m:r>
                                <a:rPr lang="en-GB" i="1">
                                  <a:latin typeface="Cambria Math" panose="02040503050406030204" pitchFamily="18" charset="0"/>
                                  <a:ea typeface="Cambria Math" panose="02040503050406030204" pitchFamily="18" charset="0"/>
                                  <a:cs typeface="Calibri" pitchFamily="34" charset="0"/>
                                </a:rPr>
                                <m:t>0</m:t>
                              </m:r>
                            </m:sub>
                          </m:sSub>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𝛾</m:t>
                              </m:r>
                            </m:e>
                            <m:sup>
                              <m:r>
                                <a:rPr lang="en-GB" i="1">
                                  <a:latin typeface="Cambria Math" panose="02040503050406030204" pitchFamily="18" charset="0"/>
                                  <a:ea typeface="Cambria Math" panose="02040503050406030204" pitchFamily="18" charset="0"/>
                                  <a:cs typeface="Calibri" pitchFamily="34" charset="0"/>
                                </a:rPr>
                                <m:t>3</m:t>
                              </m:r>
                            </m:sup>
                          </m:sSup>
                        </m:num>
                        <m:den>
                          <m:r>
                            <a:rPr lang="en-GB" i="1">
                              <a:latin typeface="Cambria Math" panose="02040503050406030204" pitchFamily="18" charset="0"/>
                              <a:ea typeface="Cambria Math" panose="02040503050406030204" pitchFamily="18" charset="0"/>
                              <a:cs typeface="Calibri" pitchFamily="34" charset="0"/>
                            </a:rPr>
                            <m:t>3</m:t>
                          </m:r>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𝑇</m:t>
                              </m:r>
                            </m:e>
                            <m:sub>
                              <m:r>
                                <a:rPr lang="en-GB" i="1">
                                  <a:latin typeface="Cambria Math" panose="02040503050406030204" pitchFamily="18" charset="0"/>
                                  <a:ea typeface="Cambria Math" panose="02040503050406030204" pitchFamily="18" charset="0"/>
                                  <a:cs typeface="Calibri" pitchFamily="34" charset="0"/>
                                </a:rPr>
                                <m:t>0</m:t>
                              </m:r>
                            </m:sub>
                          </m:sSub>
                        </m:den>
                      </m:f>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𝐼</m:t>
                          </m:r>
                        </m:e>
                        <m:sub>
                          <m:r>
                            <a:rPr lang="en-GB" i="1">
                              <a:latin typeface="Cambria Math" panose="02040503050406030204" pitchFamily="18" charset="0"/>
                              <a:ea typeface="Cambria Math" panose="02040503050406030204" pitchFamily="18" charset="0"/>
                              <a:cs typeface="Calibri" pitchFamily="34" charset="0"/>
                            </a:rPr>
                            <m:t>2</m:t>
                          </m:r>
                        </m:sub>
                      </m:sSub>
                      <m:r>
                        <a:rPr lang="en-GB" b="0" i="1" smtClean="0">
                          <a:latin typeface="Cambria Math" panose="02040503050406030204" pitchFamily="18" charset="0"/>
                          <a:ea typeface="Cambria Math" panose="02040503050406030204" pitchFamily="18" charset="0"/>
                          <a:cs typeface="Calibri" pitchFamily="34" charset="0"/>
                        </a:rPr>
                        <m:t>              </m:t>
                      </m:r>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1</m:t>
                          </m:r>
                        </m:num>
                        <m:den>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𝜏</m:t>
                              </m:r>
                            </m:e>
                            <m:sub>
                              <m:r>
                                <a:rPr lang="en-GB" b="0" i="1" smtClean="0">
                                  <a:latin typeface="Cambria Math" panose="02040503050406030204" pitchFamily="18" charset="0"/>
                                  <a:ea typeface="Cambria Math" panose="02040503050406030204" pitchFamily="18" charset="0"/>
                                  <a:cs typeface="Calibri" pitchFamily="34" charset="0"/>
                                </a:rPr>
                                <m:t>𝜖</m:t>
                              </m:r>
                            </m:sub>
                          </m:sSub>
                        </m:den>
                      </m:f>
                      <m:r>
                        <a:rPr lang="en-GB" i="1">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𝑟</m:t>
                              </m:r>
                            </m:e>
                            <m:sub>
                              <m:r>
                                <a:rPr lang="en-GB" i="1">
                                  <a:latin typeface="Cambria Math" panose="02040503050406030204" pitchFamily="18" charset="0"/>
                                  <a:ea typeface="Cambria Math" panose="02040503050406030204" pitchFamily="18" charset="0"/>
                                  <a:cs typeface="Calibri" pitchFamily="34" charset="0"/>
                                </a:rPr>
                                <m:t>0</m:t>
                              </m:r>
                            </m:sub>
                          </m:sSub>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𝛾</m:t>
                              </m:r>
                            </m:e>
                            <m:sup>
                              <m:r>
                                <a:rPr lang="en-GB" i="1">
                                  <a:latin typeface="Cambria Math" panose="02040503050406030204" pitchFamily="18" charset="0"/>
                                  <a:ea typeface="Cambria Math" panose="02040503050406030204" pitchFamily="18" charset="0"/>
                                  <a:cs typeface="Calibri" pitchFamily="34" charset="0"/>
                                </a:rPr>
                                <m:t>3</m:t>
                              </m:r>
                            </m:sup>
                          </m:sSup>
                        </m:num>
                        <m:den>
                          <m:r>
                            <a:rPr lang="en-GB" i="1">
                              <a:latin typeface="Cambria Math" panose="02040503050406030204" pitchFamily="18" charset="0"/>
                              <a:ea typeface="Cambria Math" panose="02040503050406030204" pitchFamily="18" charset="0"/>
                              <a:cs typeface="Calibri" pitchFamily="34" charset="0"/>
                            </a:rPr>
                            <m:t>3</m:t>
                          </m:r>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𝑇</m:t>
                              </m:r>
                            </m:e>
                            <m:sub>
                              <m:r>
                                <a:rPr lang="en-GB" i="1">
                                  <a:latin typeface="Cambria Math" panose="02040503050406030204" pitchFamily="18" charset="0"/>
                                  <a:ea typeface="Cambria Math" panose="02040503050406030204" pitchFamily="18" charset="0"/>
                                  <a:cs typeface="Calibri" pitchFamily="34" charset="0"/>
                                </a:rPr>
                                <m:t>0</m:t>
                              </m:r>
                            </m:sub>
                          </m:sSub>
                        </m:den>
                      </m:f>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m:t>
                          </m:r>
                          <m:r>
                            <a:rPr lang="en-GB" b="0" i="1" smtClean="0">
                              <a:latin typeface="Cambria Math" panose="02040503050406030204" pitchFamily="18" charset="0"/>
                              <a:ea typeface="Cambria Math" panose="02040503050406030204" pitchFamily="18" charset="0"/>
                              <a:cs typeface="Calibri" pitchFamily="34" charset="0"/>
                            </a:rPr>
                            <m:t>2</m:t>
                          </m:r>
                          <m:r>
                            <a:rPr lang="en-GB" i="1">
                              <a:latin typeface="Cambria Math" panose="02040503050406030204" pitchFamily="18" charset="0"/>
                              <a:ea typeface="Cambria Math" panose="02040503050406030204" pitchFamily="18" charset="0"/>
                              <a:cs typeface="Calibri" pitchFamily="34" charset="0"/>
                            </a:rPr>
                            <m:t>𝐼</m:t>
                          </m:r>
                        </m:e>
                        <m:sub>
                          <m:r>
                            <a:rPr lang="en-GB" i="1">
                              <a:latin typeface="Cambria Math" panose="02040503050406030204" pitchFamily="18" charset="0"/>
                              <a:ea typeface="Cambria Math" panose="02040503050406030204" pitchFamily="18" charset="0"/>
                              <a:cs typeface="Calibri" pitchFamily="34" charset="0"/>
                            </a:rPr>
                            <m:t>2</m:t>
                          </m:r>
                        </m:sub>
                      </m:sSub>
                      <m:r>
                        <a:rPr lang="en-GB" b="0" i="1" smtClean="0">
                          <a:latin typeface="Cambria Math" panose="02040503050406030204" pitchFamily="18" charset="0"/>
                          <a:ea typeface="Cambria Math" panose="02040503050406030204" pitchFamily="18" charset="0"/>
                          <a:cs typeface="Calibri" pitchFamily="34" charset="0"/>
                        </a:rPr>
                        <m:t>+</m:t>
                      </m:r>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𝐼</m:t>
                          </m:r>
                        </m:e>
                        <m:sub>
                          <m:r>
                            <a:rPr lang="en-GB" i="1">
                              <a:latin typeface="Cambria Math" panose="02040503050406030204" pitchFamily="18" charset="0"/>
                              <a:ea typeface="Cambria Math" panose="02040503050406030204" pitchFamily="18" charset="0"/>
                              <a:cs typeface="Calibri" pitchFamily="34" charset="0"/>
                            </a:rPr>
                            <m:t>4</m:t>
                          </m:r>
                        </m:sub>
                      </m:sSub>
                      <m:r>
                        <a:rPr lang="en-GB" i="1">
                          <a:latin typeface="Cambria Math" panose="02040503050406030204" pitchFamily="18" charset="0"/>
                          <a:ea typeface="Cambria Math" panose="02040503050406030204" pitchFamily="18" charset="0"/>
                          <a:cs typeface="Calibri" pitchFamily="34" charset="0"/>
                        </a:rPr>
                        <m:t>)</m:t>
                      </m:r>
                    </m:oMath>
                  </m:oMathPara>
                </a14:m>
                <a:endParaRPr lang="en-GB" b="0"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b="0" dirty="0">
                    <a:latin typeface="Calibri" pitchFamily="34" charset="0"/>
                    <a:ea typeface="Cambria Math" panose="02040503050406030204" pitchFamily="18" charset="0"/>
                    <a:cs typeface="Calibri" pitchFamily="34" charset="0"/>
                  </a:rPr>
                  <a:t>where </a:t>
                </a:r>
                <a14:m>
                  <m:oMath xmlns:m="http://schemas.openxmlformats.org/officeDocument/2006/math">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𝑟</m:t>
                        </m:r>
                      </m:e>
                      <m:sub>
                        <m:r>
                          <a:rPr lang="en-GB" b="0" i="1" smtClean="0">
                            <a:latin typeface="Cambria Math" panose="02040503050406030204" pitchFamily="18" charset="0"/>
                            <a:ea typeface="Cambria Math" panose="02040503050406030204" pitchFamily="18" charset="0"/>
                            <a:cs typeface="Calibri" pitchFamily="34" charset="0"/>
                          </a:rPr>
                          <m:t>0</m:t>
                        </m:r>
                      </m:sub>
                    </m:sSub>
                  </m:oMath>
                </a14:m>
                <a:r>
                  <a:rPr lang="en-GB" b="0" dirty="0">
                    <a:latin typeface="Calibri" pitchFamily="34" charset="0"/>
                    <a:ea typeface="Cambria Math" panose="02040503050406030204" pitchFamily="18" charset="0"/>
                    <a:cs typeface="Calibri" pitchFamily="34" charset="0"/>
                  </a:rPr>
                  <a:t> is the classical electron radius</a:t>
                </a: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642350" cy="6047618"/>
              </a:xfrm>
              <a:prstGeom prst="rect">
                <a:avLst/>
              </a:prstGeom>
              <a:blipFill>
                <a:blip r:embed="rId2"/>
                <a:stretch>
                  <a:fillRect l="-635" t="-605" r="-635" b="-706"/>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8973914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642350" cy="5355312"/>
              </a:xfrm>
              <a:prstGeom prst="rect">
                <a:avLst/>
              </a:prstGeom>
              <a:noFill/>
              <a:ln w="9525">
                <a:noFill/>
                <a:miter lim="800000"/>
                <a:headEnd/>
                <a:tailEnd/>
              </a:ln>
              <a:effectLst/>
            </p:spPr>
            <p:txBody>
              <a:bodyPr>
                <a:spAutoFit/>
              </a:bodyPr>
              <a:lstStyle/>
              <a:p>
                <a:pPr algn="ctr"/>
                <a:r>
                  <a:rPr lang="en-GB" u="sng" dirty="0">
                    <a:latin typeface="Calibri" pitchFamily="34" charset="0"/>
                    <a:cs typeface="Calibri" pitchFamily="34" charset="0"/>
                  </a:rPr>
                  <a:t>Adjusting the damping rates</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There are many potential reasons for adjusting the damping rates:</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Reducing the horizontal damping time:</a:t>
                </a:r>
              </a:p>
              <a:p>
                <a:pPr algn="just"/>
                <a:endParaRPr lang="en-GB" dirty="0">
                  <a:latin typeface="Calibri" pitchFamily="34" charset="0"/>
                  <a:cs typeface="Calibri" pitchFamily="34" charset="0"/>
                </a:endParaRPr>
              </a:p>
              <a:p>
                <a:pPr marL="285750" indent="-285750" algn="just">
                  <a:buFont typeface="Arial" panose="020B0604020202020204" pitchFamily="34" charset="0"/>
                  <a:buChar char="•"/>
                </a:pPr>
                <a:r>
                  <a:rPr lang="en-GB" dirty="0">
                    <a:latin typeface="Calibri" pitchFamily="34" charset="0"/>
                    <a:cs typeface="Calibri" pitchFamily="34" charset="0"/>
                  </a:rPr>
                  <a:t>Reduces the equilibrium electron beam emittance (damping rings, light sources)</a:t>
                </a:r>
              </a:p>
              <a:p>
                <a:pPr marL="285750" indent="-285750" algn="just">
                  <a:buFont typeface="Arial" panose="020B0604020202020204" pitchFamily="34" charset="0"/>
                  <a:buChar char="•"/>
                </a:pPr>
                <a:r>
                  <a:rPr lang="en-GB" dirty="0">
                    <a:latin typeface="Calibri" pitchFamily="34" charset="0"/>
                    <a:cs typeface="Calibri" pitchFamily="34" charset="0"/>
                  </a:rPr>
                  <a:t>Eases off-axis injection or increases rep-rates for damping rings</a:t>
                </a:r>
              </a:p>
              <a:p>
                <a:pPr marL="285750" indent="-285750" algn="just">
                  <a:buFont typeface="Arial" panose="020B0604020202020204" pitchFamily="34" charset="0"/>
                  <a:buChar char="•"/>
                </a:pPr>
                <a:r>
                  <a:rPr lang="en-GB" dirty="0">
                    <a:latin typeface="Calibri" pitchFamily="34" charset="0"/>
                    <a:cs typeface="Calibri" pitchFamily="34" charset="0"/>
                  </a:rPr>
                  <a:t>Increases the longitudinal damping time, causing the bunch length to increase (longer lifetime)</a:t>
                </a:r>
              </a:p>
              <a:p>
                <a:pPr marL="285750" indent="-285750" algn="just">
                  <a:buFont typeface="Arial" panose="020B0604020202020204" pitchFamily="34" charset="0"/>
                  <a:buChar char="•"/>
                </a:pPr>
                <a:r>
                  <a:rPr lang="en-GB" dirty="0">
                    <a:latin typeface="Calibri" pitchFamily="34" charset="0"/>
                    <a:cs typeface="Calibri" pitchFamily="34" charset="0"/>
                  </a:rPr>
                  <a:t>Overcomes radial anti-damping present in some early synchrotron designs (e.g. CEA)</a:t>
                </a:r>
              </a:p>
              <a:p>
                <a:pPr marL="285750" indent="-285750" algn="just">
                  <a:buFont typeface="Arial" panose="020B0604020202020204" pitchFamily="34" charset="0"/>
                  <a:buChar char="•"/>
                </a:pPr>
                <a:endParaRPr lang="en-GB" dirty="0">
                  <a:latin typeface="Calibri" pitchFamily="34" charset="0"/>
                  <a:cs typeface="Calibri" pitchFamily="34" charset="0"/>
                </a:endParaRPr>
              </a:p>
              <a:p>
                <a:pPr marL="285750" indent="-285750" algn="just">
                  <a:buFont typeface="Arial" panose="020B0604020202020204" pitchFamily="34" charset="0"/>
                  <a:buChar char="•"/>
                </a:pPr>
                <a:endParaRPr lang="en-GB" dirty="0">
                  <a:latin typeface="Calibri" pitchFamily="34" charset="0"/>
                  <a:cs typeface="Calibri" pitchFamily="34" charset="0"/>
                </a:endParaRPr>
              </a:p>
              <a:p>
                <a:pPr algn="just"/>
                <a:r>
                  <a:rPr lang="en-GB" dirty="0">
                    <a:latin typeface="Calibri" pitchFamily="34" charset="0"/>
                    <a:cs typeface="Calibri" pitchFamily="34" charset="0"/>
                  </a:rPr>
                  <a:t>There are several techniques which can be employed to achieve this:</a:t>
                </a:r>
              </a:p>
              <a:p>
                <a:pPr algn="just"/>
                <a:endParaRPr lang="en-GB" dirty="0">
                  <a:latin typeface="Calibri" pitchFamily="34" charset="0"/>
                  <a:cs typeface="Calibri" pitchFamily="34" charset="0"/>
                </a:endParaRPr>
              </a:p>
              <a:p>
                <a:pPr marL="285750" indent="-285750" algn="just">
                  <a:buFont typeface="Arial" panose="020B0604020202020204" pitchFamily="34" charset="0"/>
                  <a:buChar char="•"/>
                </a:pPr>
                <a:r>
                  <a:rPr lang="en-GB" dirty="0">
                    <a:latin typeface="Calibri" pitchFamily="34" charset="0"/>
                    <a:cs typeface="Calibri" pitchFamily="34" charset="0"/>
                  </a:rPr>
                  <a:t>Damping wigglers in dispersion-free straights (increases </a:t>
                </a:r>
                <a14:m>
                  <m:oMath xmlns:m="http://schemas.openxmlformats.org/officeDocument/2006/math">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𝑈</m:t>
                        </m:r>
                      </m:e>
                      <m:sub>
                        <m:r>
                          <a:rPr lang="en-GB" b="0" i="1" smtClean="0">
                            <a:latin typeface="Cambria Math" panose="02040503050406030204" pitchFamily="18" charset="0"/>
                            <a:cs typeface="Calibri" pitchFamily="34" charset="0"/>
                          </a:rPr>
                          <m:t>0</m:t>
                        </m:r>
                      </m:sub>
                    </m:sSub>
                  </m:oMath>
                </a14:m>
                <a:r>
                  <a:rPr lang="en-GB" dirty="0">
                    <a:latin typeface="Calibri" pitchFamily="34" charset="0"/>
                    <a:cs typeface="Calibri" pitchFamily="34" charset="0"/>
                  </a:rPr>
                  <a:t>, reducing all damping times)</a:t>
                </a:r>
              </a:p>
              <a:p>
                <a:pPr marL="285750" indent="-285750" algn="just">
                  <a:buFont typeface="Arial" panose="020B0604020202020204" pitchFamily="34" charset="0"/>
                  <a:buChar char="•"/>
                </a:pPr>
                <a:r>
                  <a:rPr lang="en-GB" dirty="0">
                    <a:latin typeface="Calibri" pitchFamily="34" charset="0"/>
                    <a:cs typeface="Calibri" pitchFamily="34" charset="0"/>
                  </a:rPr>
                  <a:t>Combined-function bending magnets</a:t>
                </a:r>
              </a:p>
              <a:p>
                <a:pPr marL="285750" indent="-285750" algn="just">
                  <a:buFont typeface="Arial" panose="020B0604020202020204" pitchFamily="34" charset="0"/>
                  <a:buChar char="•"/>
                </a:pPr>
                <a:r>
                  <a:rPr lang="en-GB" dirty="0">
                    <a:latin typeface="Calibri" pitchFamily="34" charset="0"/>
                    <a:cs typeface="Calibri" pitchFamily="34" charset="0"/>
                  </a:rPr>
                  <a:t>Robinson wigglers</a:t>
                </a:r>
              </a:p>
              <a:p>
                <a:pPr marL="285750" indent="-285750" algn="just">
                  <a:buFont typeface="Arial" panose="020B0604020202020204" pitchFamily="34" charset="0"/>
                  <a:buChar char="•"/>
                </a:pPr>
                <a:r>
                  <a:rPr lang="en-GB" dirty="0">
                    <a:latin typeface="Calibri" pitchFamily="34" charset="0"/>
                    <a:cs typeface="Calibri" pitchFamily="34" charset="0"/>
                  </a:rPr>
                  <a:t>Change in RF frequency to displace the beam in the quadrupole magnets</a:t>
                </a: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642350" cy="5355312"/>
              </a:xfrm>
              <a:prstGeom prst="rect">
                <a:avLst/>
              </a:prstGeom>
              <a:blipFill>
                <a:blip r:embed="rId2"/>
                <a:stretch>
                  <a:fillRect l="-635" t="-683" r="-635" b="-911"/>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10540360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Text Box 3"/>
          <p:cNvSpPr txBox="1">
            <a:spLocks noChangeArrowheads="1"/>
          </p:cNvSpPr>
          <p:nvPr/>
        </p:nvSpPr>
        <p:spPr bwMode="auto">
          <a:xfrm>
            <a:off x="399912" y="168737"/>
            <a:ext cx="8642350" cy="646331"/>
          </a:xfrm>
          <a:prstGeom prst="rect">
            <a:avLst/>
          </a:prstGeom>
          <a:noFill/>
          <a:ln w="9525">
            <a:noFill/>
            <a:miter lim="800000"/>
            <a:headEnd/>
            <a:tailEnd/>
          </a:ln>
          <a:effectLst/>
        </p:spPr>
        <p:txBody>
          <a:bodyPr>
            <a:spAutoFit/>
          </a:bodyPr>
          <a:lstStyle/>
          <a:p>
            <a:pPr algn="ctr"/>
            <a:r>
              <a:rPr lang="en-GB" u="sng" dirty="0">
                <a:latin typeface="Calibri" pitchFamily="34" charset="0"/>
                <a:cs typeface="Calibri" pitchFamily="34" charset="0"/>
              </a:rPr>
              <a:t>Damping Wigglers</a:t>
            </a:r>
          </a:p>
          <a:p>
            <a:pPr algn="ctr"/>
            <a:endParaRPr lang="en-GB" u="sng" dirty="0">
              <a:latin typeface="Calibri" pitchFamily="34" charset="0"/>
              <a:cs typeface="Calibri" pitchFamily="34" charset="0"/>
            </a:endParaRPr>
          </a:p>
        </p:txBody>
      </p:sp>
      <p:pic>
        <p:nvPicPr>
          <p:cNvPr id="2" name="Picture 1"/>
          <p:cNvPicPr>
            <a:picLocks noChangeAspect="1"/>
          </p:cNvPicPr>
          <p:nvPr/>
        </p:nvPicPr>
        <p:blipFill>
          <a:blip r:embed="rId2"/>
          <a:stretch>
            <a:fillRect/>
          </a:stretch>
        </p:blipFill>
        <p:spPr>
          <a:xfrm>
            <a:off x="225302" y="815068"/>
            <a:ext cx="4384221" cy="2525089"/>
          </a:xfrm>
          <a:prstGeom prst="rect">
            <a:avLst/>
          </a:prstGeom>
        </p:spPr>
      </p:pic>
      <p:pic>
        <p:nvPicPr>
          <p:cNvPr id="3" name="Picture 2"/>
          <p:cNvPicPr>
            <a:picLocks noChangeAspect="1"/>
          </p:cNvPicPr>
          <p:nvPr/>
        </p:nvPicPr>
        <p:blipFill>
          <a:blip r:embed="rId3"/>
          <a:stretch>
            <a:fillRect/>
          </a:stretch>
        </p:blipFill>
        <p:spPr>
          <a:xfrm>
            <a:off x="602899" y="3604323"/>
            <a:ext cx="3629025" cy="2724150"/>
          </a:xfrm>
          <a:prstGeom prst="rect">
            <a:avLst/>
          </a:prstGeom>
        </p:spPr>
      </p:pic>
      <mc:AlternateContent xmlns:mc="http://schemas.openxmlformats.org/markup-compatibility/2006" xmlns:a14="http://schemas.microsoft.com/office/drawing/2010/main">
        <mc:Choice Requires="a14">
          <p:sp>
            <p:nvSpPr>
              <p:cNvPr id="4" name="TextBox 3"/>
              <p:cNvSpPr txBox="1"/>
              <p:nvPr/>
            </p:nvSpPr>
            <p:spPr>
              <a:xfrm>
                <a:off x="4883498" y="1024931"/>
                <a:ext cx="4158763" cy="4601644"/>
              </a:xfrm>
              <a:prstGeom prst="rect">
                <a:avLst/>
              </a:prstGeom>
              <a:noFill/>
            </p:spPr>
            <p:txBody>
              <a:bodyPr wrap="square" rtlCol="0">
                <a:spAutoFit/>
              </a:bodyPr>
              <a:lstStyle/>
              <a:p>
                <a:r>
                  <a:rPr lang="en-GB" dirty="0"/>
                  <a:t>Damping wigglers can be one way of increasing the synchrotron radiation emission. </a:t>
                </a:r>
              </a:p>
              <a:p>
                <a:endParaRPr lang="en-GB" dirty="0"/>
              </a:p>
              <a:p>
                <a:r>
                  <a:rPr lang="en-GB" dirty="0"/>
                  <a:t>They have the effect of lowering the equilibrium emittance in electron storage rings (e.g. PETRA-III, NSLS-II) and reducing the damping times in damping rings (many designs, e.g. NLC, ILC, CLIC, …)</a:t>
                </a:r>
              </a:p>
              <a:p>
                <a:endParaRPr lang="en-GB" dirty="0"/>
              </a:p>
              <a:p>
                <a:r>
                  <a:rPr lang="en-GB" dirty="0"/>
                  <a:t>They reduce the damping times in all three planes simultaneously by increasing the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𝐼</m:t>
                        </m:r>
                      </m:e>
                      <m:sub>
                        <m:r>
                          <a:rPr lang="en-GB" b="0" i="1" smtClean="0">
                            <a:latin typeface="Cambria Math" panose="02040503050406030204" pitchFamily="18" charset="0"/>
                          </a:rPr>
                          <m:t>2</m:t>
                        </m:r>
                      </m:sub>
                    </m:sSub>
                  </m:oMath>
                </a14:m>
                <a:r>
                  <a:rPr lang="en-GB" dirty="0"/>
                  <a:t> synchrotron radiation integral:</a:t>
                </a:r>
              </a:p>
              <a:p>
                <a:endParaRPr lang="en-GB" dirty="0"/>
              </a:p>
              <a:p>
                <a:pPr/>
                <a14:m>
                  <m:oMathPara xmlns:m="http://schemas.openxmlformats.org/officeDocument/2006/math">
                    <m:oMathParaPr>
                      <m:jc m:val="centerGroup"/>
                    </m:oMathParaPr>
                    <m:oMath xmlns:m="http://schemas.openxmlformats.org/officeDocument/2006/math">
                      <m:r>
                        <m:rPr>
                          <m:sty m:val="p"/>
                        </m:rPr>
                        <a:rPr lang="en-GB" b="0" i="0" smtClean="0">
                          <a:latin typeface="Cambria Math" panose="02040503050406030204" pitchFamily="18" charset="0"/>
                        </a:rPr>
                        <m:t>Δ</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𝐼</m:t>
                          </m:r>
                        </m:e>
                        <m:sub>
                          <m:r>
                            <a:rPr lang="en-GB" b="0" i="1" smtClean="0">
                              <a:latin typeface="Cambria Math" panose="02040503050406030204" pitchFamily="18" charset="0"/>
                            </a:rPr>
                            <m:t>2</m:t>
                          </m:r>
                        </m:sub>
                      </m:sSub>
                      <m:r>
                        <a:rPr lang="en-GB" b="0" i="1" smtClean="0">
                          <a:latin typeface="Cambria Math" panose="02040503050406030204" pitchFamily="18" charset="0"/>
                        </a:rPr>
                        <m:t>=</m:t>
                      </m:r>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𝐿</m:t>
                              </m:r>
                            </m:e>
                            <m:sub>
                              <m:r>
                                <a:rPr lang="en-GB" b="0" i="1" smtClean="0">
                                  <a:latin typeface="Cambria Math" panose="02040503050406030204" pitchFamily="18" charset="0"/>
                                </a:rPr>
                                <m:t>𝑤𝑖𝑔</m:t>
                              </m:r>
                            </m:sub>
                          </m:sSub>
                        </m:num>
                        <m:den>
                          <m:r>
                            <a:rPr lang="en-GB" b="0" i="1" smtClean="0">
                              <a:latin typeface="Cambria Math" panose="02040503050406030204" pitchFamily="18" charset="0"/>
                            </a:rPr>
                            <m:t>2</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𝜌</m:t>
                              </m:r>
                            </m:e>
                            <m:sub>
                              <m:r>
                                <a:rPr lang="en-GB" b="0" i="1" smtClean="0">
                                  <a:latin typeface="Cambria Math" panose="02040503050406030204" pitchFamily="18" charset="0"/>
                                </a:rPr>
                                <m:t>𝑤𝑖𝑔</m:t>
                              </m:r>
                            </m:sub>
                            <m:sup>
                              <m:r>
                                <a:rPr lang="en-GB" b="0" i="1" smtClean="0">
                                  <a:latin typeface="Cambria Math" panose="02040503050406030204" pitchFamily="18" charset="0"/>
                                </a:rPr>
                                <m:t>2</m:t>
                              </m:r>
                            </m:sup>
                          </m:sSubSup>
                        </m:den>
                      </m:f>
                    </m:oMath>
                  </m:oMathPara>
                </a14:m>
                <a:endParaRPr lang="en-GB" dirty="0"/>
              </a:p>
            </p:txBody>
          </p:sp>
        </mc:Choice>
        <mc:Fallback xmlns="">
          <p:sp>
            <p:nvSpPr>
              <p:cNvPr id="4" name="TextBox 3"/>
              <p:cNvSpPr txBox="1">
                <a:spLocks noRot="1" noChangeAspect="1" noMove="1" noResize="1" noEditPoints="1" noAdjustHandles="1" noChangeArrowheads="1" noChangeShapeType="1" noTextEdit="1"/>
              </p:cNvSpPr>
              <p:nvPr/>
            </p:nvSpPr>
            <p:spPr>
              <a:xfrm>
                <a:off x="4883498" y="1024931"/>
                <a:ext cx="4158763" cy="4601644"/>
              </a:xfrm>
              <a:prstGeom prst="rect">
                <a:avLst/>
              </a:prstGeom>
              <a:blipFill>
                <a:blip r:embed="rId4"/>
                <a:stretch>
                  <a:fillRect l="-1173" t="-662" r="-2493"/>
                </a:stretch>
              </a:blipFill>
            </p:spPr>
            <p:txBody>
              <a:bodyPr/>
              <a:lstStyle/>
              <a:p>
                <a:r>
                  <a:rPr lang="en-GB">
                    <a:noFill/>
                  </a:rPr>
                  <a:t> </a:t>
                </a:r>
              </a:p>
            </p:txBody>
          </p:sp>
        </mc:Fallback>
      </mc:AlternateContent>
      <p:sp>
        <p:nvSpPr>
          <p:cNvPr id="5" name="TextBox 4"/>
          <p:cNvSpPr txBox="1"/>
          <p:nvPr/>
        </p:nvSpPr>
        <p:spPr>
          <a:xfrm>
            <a:off x="399912" y="2773345"/>
            <a:ext cx="1097292" cy="369332"/>
          </a:xfrm>
          <a:prstGeom prst="rect">
            <a:avLst/>
          </a:prstGeom>
          <a:solidFill>
            <a:schemeClr val="bg1"/>
          </a:solidFill>
        </p:spPr>
        <p:txBody>
          <a:bodyPr wrap="square" rtlCol="0">
            <a:spAutoFit/>
          </a:bodyPr>
          <a:lstStyle/>
          <a:p>
            <a:r>
              <a:rPr lang="en-GB" dirty="0"/>
              <a:t>PETRA-III</a:t>
            </a:r>
          </a:p>
        </p:txBody>
      </p:sp>
      <p:sp>
        <p:nvSpPr>
          <p:cNvPr id="7" name="TextBox 6"/>
          <p:cNvSpPr txBox="1"/>
          <p:nvPr/>
        </p:nvSpPr>
        <p:spPr>
          <a:xfrm>
            <a:off x="2923723" y="3801822"/>
            <a:ext cx="1097292" cy="369332"/>
          </a:xfrm>
          <a:prstGeom prst="rect">
            <a:avLst/>
          </a:prstGeom>
          <a:solidFill>
            <a:schemeClr val="bg1"/>
          </a:solidFill>
        </p:spPr>
        <p:txBody>
          <a:bodyPr wrap="square" rtlCol="0">
            <a:spAutoFit/>
          </a:bodyPr>
          <a:lstStyle/>
          <a:p>
            <a:r>
              <a:rPr lang="en-GB" dirty="0"/>
              <a:t>PETRA-III</a:t>
            </a:r>
          </a:p>
        </p:txBody>
      </p:sp>
    </p:spTree>
    <p:extLst>
      <p:ext uri="{BB962C8B-B14F-4D97-AF65-F5344CB8AC3E}">
        <p14:creationId xmlns:p14="http://schemas.microsoft.com/office/powerpoint/2010/main" val="17740492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399912" y="958367"/>
            <a:ext cx="3951376" cy="2970538"/>
          </a:xfrm>
          <a:prstGeom prst="rect">
            <a:avLst/>
          </a:prstGeom>
        </p:spPr>
      </p:pic>
      <p:sp>
        <p:nvSpPr>
          <p:cNvPr id="157699" name="Text Box 3"/>
          <p:cNvSpPr txBox="1">
            <a:spLocks noChangeArrowheads="1"/>
          </p:cNvSpPr>
          <p:nvPr/>
        </p:nvSpPr>
        <p:spPr bwMode="auto">
          <a:xfrm>
            <a:off x="399912" y="168737"/>
            <a:ext cx="8642350" cy="646331"/>
          </a:xfrm>
          <a:prstGeom prst="rect">
            <a:avLst/>
          </a:prstGeom>
          <a:noFill/>
          <a:ln w="9525">
            <a:noFill/>
            <a:miter lim="800000"/>
            <a:headEnd/>
            <a:tailEnd/>
          </a:ln>
          <a:effectLst/>
        </p:spPr>
        <p:txBody>
          <a:bodyPr>
            <a:spAutoFit/>
          </a:bodyPr>
          <a:lstStyle/>
          <a:p>
            <a:pPr algn="ctr"/>
            <a:r>
              <a:rPr lang="en-GB" u="sng" dirty="0">
                <a:latin typeface="Calibri" pitchFamily="34" charset="0"/>
                <a:cs typeface="Calibri" pitchFamily="34" charset="0"/>
              </a:rPr>
              <a:t>Combined-function Bending Magnets</a:t>
            </a:r>
          </a:p>
          <a:p>
            <a:pPr algn="ctr"/>
            <a:endParaRPr lang="en-GB" u="sng" dirty="0">
              <a:latin typeface="Calibri" pitchFamily="34" charset="0"/>
              <a:cs typeface="Calibri"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4883498" y="1024931"/>
                <a:ext cx="4158763" cy="3625288"/>
              </a:xfrm>
              <a:prstGeom prst="rect">
                <a:avLst/>
              </a:prstGeom>
              <a:noFill/>
            </p:spPr>
            <p:txBody>
              <a:bodyPr wrap="square" rtlCol="0">
                <a:spAutoFit/>
              </a:bodyPr>
              <a:lstStyle/>
              <a:p>
                <a:r>
                  <a:rPr lang="en-GB" dirty="0"/>
                  <a:t>Combined-function bending magnets have both a main dipole field for steering the beam, with a gradient super-imposed on top.</a:t>
                </a:r>
              </a:p>
              <a:p>
                <a:endParaRPr lang="en-GB" dirty="0"/>
              </a:p>
              <a:p>
                <a:r>
                  <a:rPr lang="en-GB" dirty="0"/>
                  <a:t>Varying the gradient alters the damping partition numbers, transferring damping from the longitudinal to the transverse plane or vice versa</a:t>
                </a:r>
              </a:p>
              <a:p>
                <a:endParaRPr lang="en-GB" dirty="0"/>
              </a:p>
              <a:p>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𝐼</m:t>
                          </m:r>
                        </m:e>
                        <m:sub>
                          <m:r>
                            <a:rPr lang="en-GB" i="1">
                              <a:latin typeface="Cambria Math" panose="02040503050406030204" pitchFamily="18" charset="0"/>
                              <a:ea typeface="Cambria Math" panose="02040503050406030204" pitchFamily="18" charset="0"/>
                              <a:cs typeface="Calibri" pitchFamily="34" charset="0"/>
                            </a:rPr>
                            <m:t>4</m:t>
                          </m:r>
                        </m:sub>
                      </m:sSub>
                      <m:r>
                        <a:rPr lang="en-GB" i="1">
                          <a:latin typeface="Cambria Math" panose="02040503050406030204" pitchFamily="18" charset="0"/>
                          <a:ea typeface="Cambria Math" panose="02040503050406030204" pitchFamily="18" charset="0"/>
                          <a:cs typeface="Calibri" pitchFamily="34" charset="0"/>
                        </a:rPr>
                        <m:t>=</m:t>
                      </m:r>
                      <m:nary>
                        <m:naryPr>
                          <m:chr m:val="∮"/>
                          <m:limLoc m:val="undOvr"/>
                          <m:subHide m:val="on"/>
                          <m:supHide m:val="on"/>
                          <m:ctrlPr>
                            <a:rPr lang="en-GB" i="1">
                              <a:latin typeface="Cambria Math" panose="02040503050406030204" pitchFamily="18" charset="0"/>
                              <a:ea typeface="Cambria Math" panose="02040503050406030204" pitchFamily="18" charset="0"/>
                              <a:cs typeface="Calibri" pitchFamily="34" charset="0"/>
                            </a:rPr>
                          </m:ctrlPr>
                        </m:naryPr>
                        <m:sub/>
                        <m:sup/>
                        <m:e>
                          <m:f>
                            <m:fPr>
                              <m:ctrlPr>
                                <a:rPr lang="en-GB" i="1">
                                  <a:latin typeface="Cambria Math" panose="02040503050406030204" pitchFamily="18" charset="0"/>
                                  <a:ea typeface="Cambria Math" panose="02040503050406030204" pitchFamily="18" charset="0"/>
                                  <a:cs typeface="Calibri" pitchFamily="34" charset="0"/>
                                </a:rPr>
                              </m:ctrlPr>
                            </m:fPr>
                            <m:num>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𝐷</m:t>
                                  </m:r>
                                </m:e>
                                <m:sub>
                                  <m:r>
                                    <a:rPr lang="en-GB" i="1">
                                      <a:latin typeface="Cambria Math" panose="02040503050406030204" pitchFamily="18" charset="0"/>
                                      <a:ea typeface="Cambria Math" panose="02040503050406030204" pitchFamily="18" charset="0"/>
                                      <a:cs typeface="Calibri" pitchFamily="34" charset="0"/>
                                    </a:rPr>
                                    <m:t>𝑥</m:t>
                                  </m:r>
                                </m:sub>
                              </m:sSub>
                              <m:d>
                                <m:dPr>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𝑠</m:t>
                                  </m:r>
                                </m:e>
                              </m:d>
                            </m:num>
                            <m:den>
                              <m:r>
                                <a:rPr lang="en-GB" i="1">
                                  <a:latin typeface="Cambria Math" panose="02040503050406030204" pitchFamily="18" charset="0"/>
                                  <a:ea typeface="Cambria Math" panose="02040503050406030204" pitchFamily="18" charset="0"/>
                                  <a:cs typeface="Calibri" pitchFamily="34" charset="0"/>
                                </a:rPr>
                                <m:t>𝜌</m:t>
                              </m:r>
                              <m:d>
                                <m:dPr>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𝑠</m:t>
                                  </m:r>
                                </m:e>
                              </m:d>
                            </m:den>
                          </m:f>
                          <m:d>
                            <m:dPr>
                              <m:ctrlPr>
                                <a:rPr lang="en-GB" i="1">
                                  <a:latin typeface="Cambria Math" panose="02040503050406030204" pitchFamily="18" charset="0"/>
                                  <a:ea typeface="Cambria Math" panose="02040503050406030204" pitchFamily="18" charset="0"/>
                                  <a:cs typeface="Calibri" pitchFamily="34" charset="0"/>
                                </a:rPr>
                              </m:ctrlPr>
                            </m:dPr>
                            <m:e>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1</m:t>
                                  </m:r>
                                </m:num>
                                <m:den>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𝜌</m:t>
                                      </m:r>
                                    </m:e>
                                    <m:sup>
                                      <m:r>
                                        <a:rPr lang="en-GB" i="1">
                                          <a:latin typeface="Cambria Math" panose="02040503050406030204" pitchFamily="18" charset="0"/>
                                          <a:ea typeface="Cambria Math" panose="02040503050406030204" pitchFamily="18" charset="0"/>
                                          <a:cs typeface="Calibri" pitchFamily="34" charset="0"/>
                                        </a:rPr>
                                        <m:t>2</m:t>
                                      </m:r>
                                    </m:sup>
                                  </m:sSup>
                                  <m:d>
                                    <m:dPr>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𝑠</m:t>
                                      </m:r>
                                    </m:e>
                                  </m:d>
                                </m:den>
                              </m:f>
                              <m:r>
                                <a:rPr lang="en-GB" i="1">
                                  <a:latin typeface="Cambria Math" panose="02040503050406030204" pitchFamily="18" charset="0"/>
                                  <a:ea typeface="Cambria Math" panose="02040503050406030204" pitchFamily="18" charset="0"/>
                                  <a:cs typeface="Calibri" pitchFamily="34" charset="0"/>
                                </a:rPr>
                                <m:t>+2</m:t>
                              </m:r>
                              <m:r>
                                <a:rPr lang="en-GB" i="1">
                                  <a:latin typeface="Cambria Math" panose="02040503050406030204" pitchFamily="18" charset="0"/>
                                  <a:ea typeface="Cambria Math" panose="02040503050406030204" pitchFamily="18" charset="0"/>
                                  <a:cs typeface="Calibri" pitchFamily="34" charset="0"/>
                                </a:rPr>
                                <m:t>𝑘</m:t>
                              </m:r>
                              <m:d>
                                <m:dPr>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𝑠</m:t>
                                  </m:r>
                                </m:e>
                              </m:d>
                            </m:e>
                          </m:d>
                          <m:r>
                            <a:rPr lang="en-GB" i="1">
                              <a:latin typeface="Cambria Math" panose="02040503050406030204" pitchFamily="18" charset="0"/>
                              <a:ea typeface="Cambria Math" panose="02040503050406030204" pitchFamily="18" charset="0"/>
                              <a:cs typeface="Calibri" pitchFamily="34" charset="0"/>
                            </a:rPr>
                            <m:t>𝑑𝑠</m:t>
                          </m:r>
                        </m:e>
                      </m:nary>
                    </m:oMath>
                  </m:oMathPara>
                </a14:m>
                <a:endParaRPr lang="en-GB" dirty="0"/>
              </a:p>
            </p:txBody>
          </p:sp>
        </mc:Choice>
        <mc:Fallback xmlns="">
          <p:sp>
            <p:nvSpPr>
              <p:cNvPr id="4" name="TextBox 3"/>
              <p:cNvSpPr txBox="1">
                <a:spLocks noRot="1" noChangeAspect="1" noMove="1" noResize="1" noEditPoints="1" noAdjustHandles="1" noChangeArrowheads="1" noChangeShapeType="1" noTextEdit="1"/>
              </p:cNvSpPr>
              <p:nvPr/>
            </p:nvSpPr>
            <p:spPr>
              <a:xfrm>
                <a:off x="4883498" y="1024931"/>
                <a:ext cx="4158763" cy="3625288"/>
              </a:xfrm>
              <a:prstGeom prst="rect">
                <a:avLst/>
              </a:prstGeom>
              <a:blipFill>
                <a:blip r:embed="rId3"/>
                <a:stretch>
                  <a:fillRect l="-1173" t="-840" r="-2199"/>
                </a:stretch>
              </a:blipFill>
            </p:spPr>
            <p:txBody>
              <a:bodyPr/>
              <a:lstStyle/>
              <a:p>
                <a:r>
                  <a:rPr lang="en-GB">
                    <a:noFill/>
                  </a:rPr>
                  <a:t> </a:t>
                </a:r>
              </a:p>
            </p:txBody>
          </p:sp>
        </mc:Fallback>
      </mc:AlternateContent>
      <p:sp>
        <p:nvSpPr>
          <p:cNvPr id="5" name="TextBox 4"/>
          <p:cNvSpPr txBox="1"/>
          <p:nvPr/>
        </p:nvSpPr>
        <p:spPr>
          <a:xfrm>
            <a:off x="580782" y="3366198"/>
            <a:ext cx="1097292" cy="369332"/>
          </a:xfrm>
          <a:prstGeom prst="rect">
            <a:avLst/>
          </a:prstGeom>
          <a:solidFill>
            <a:schemeClr val="bg1"/>
          </a:solidFill>
        </p:spPr>
        <p:txBody>
          <a:bodyPr wrap="square" rtlCol="0">
            <a:spAutoFit/>
          </a:bodyPr>
          <a:lstStyle/>
          <a:p>
            <a:r>
              <a:rPr lang="en-GB" dirty="0"/>
              <a:t>Diamond</a:t>
            </a:r>
          </a:p>
        </p:txBody>
      </p:sp>
      <mc:AlternateContent xmlns:mc="http://schemas.openxmlformats.org/markup-compatibility/2006" xmlns:a14="http://schemas.microsoft.com/office/drawing/2010/main">
        <mc:Choice Requires="a14">
          <p:sp>
            <p:nvSpPr>
              <p:cNvPr id="8" name="Rectangle 7"/>
              <p:cNvSpPr/>
              <p:nvPr/>
            </p:nvSpPr>
            <p:spPr>
              <a:xfrm>
                <a:off x="228600" y="4662750"/>
                <a:ext cx="8813661" cy="2041200"/>
              </a:xfrm>
              <a:prstGeom prst="rect">
                <a:avLst/>
              </a:prstGeom>
            </p:spPr>
            <p:txBody>
              <a:bodyPr wrap="square">
                <a:spAutoFit/>
              </a:bodyPr>
              <a:lstStyle/>
              <a:p>
                <a:pPr algn="just"/>
                <a:r>
                  <a:rPr lang="en-GB" dirty="0">
                    <a:latin typeface="Calibri" pitchFamily="34" charset="0"/>
                    <a:ea typeface="Cambria Math" panose="02040503050406030204" pitchFamily="18" charset="0"/>
                    <a:cs typeface="Calibri" pitchFamily="34" charset="0"/>
                  </a:rPr>
                  <a:t>Damping Partition Numbers:</a:t>
                </a:r>
              </a:p>
              <a:p>
                <a:pPr algn="just"/>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ea typeface="Cambria Math" panose="02040503050406030204" pitchFamily="18" charset="0"/>
                          <a:cs typeface="Calibri" pitchFamily="34" charset="0"/>
                        </a:rPr>
                        <m:t>𝒟</m:t>
                      </m:r>
                      <m:r>
                        <a:rPr lang="en-GB" i="1">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𝐼</m:t>
                              </m:r>
                            </m:e>
                            <m:sub>
                              <m:r>
                                <a:rPr lang="en-GB" i="1">
                                  <a:latin typeface="Cambria Math" panose="02040503050406030204" pitchFamily="18" charset="0"/>
                                  <a:ea typeface="Cambria Math" panose="02040503050406030204" pitchFamily="18" charset="0"/>
                                  <a:cs typeface="Calibri" pitchFamily="34" charset="0"/>
                                </a:rPr>
                                <m:t>4</m:t>
                              </m:r>
                            </m:sub>
                          </m:sSub>
                        </m:num>
                        <m:den>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𝐼</m:t>
                              </m:r>
                            </m:e>
                            <m:sub>
                              <m:r>
                                <a:rPr lang="en-GB" i="1">
                                  <a:latin typeface="Cambria Math" panose="02040503050406030204" pitchFamily="18" charset="0"/>
                                  <a:ea typeface="Cambria Math" panose="02040503050406030204" pitchFamily="18" charset="0"/>
                                  <a:cs typeface="Calibri" pitchFamily="34" charset="0"/>
                                </a:rPr>
                                <m:t>2</m:t>
                              </m:r>
                            </m:sub>
                          </m:sSub>
                        </m:den>
                      </m:f>
                      <m:r>
                        <a:rPr lang="en-GB" i="1">
                          <a:latin typeface="Cambria Math" panose="02040503050406030204" pitchFamily="18" charset="0"/>
                          <a:ea typeface="Cambria Math" panose="02040503050406030204" pitchFamily="18" charset="0"/>
                          <a:cs typeface="Calibri" pitchFamily="34" charset="0"/>
                        </a:rPr>
                        <m:t>          </m:t>
                      </m:r>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𝐽</m:t>
                          </m:r>
                        </m:e>
                        <m:sub>
                          <m:r>
                            <a:rPr lang="en-GB" i="1">
                              <a:latin typeface="Cambria Math" panose="02040503050406030204" pitchFamily="18" charset="0"/>
                              <a:ea typeface="Cambria Math" panose="02040503050406030204" pitchFamily="18" charset="0"/>
                              <a:cs typeface="Calibri" pitchFamily="34" charset="0"/>
                            </a:rPr>
                            <m:t>𝑥</m:t>
                          </m:r>
                        </m:sub>
                      </m:sSub>
                      <m:r>
                        <a:rPr lang="en-GB" i="1">
                          <a:latin typeface="Cambria Math" panose="02040503050406030204" pitchFamily="18" charset="0"/>
                          <a:ea typeface="Cambria Math" panose="02040503050406030204" pitchFamily="18" charset="0"/>
                          <a:cs typeface="Calibri" pitchFamily="34" charset="0"/>
                        </a:rPr>
                        <m:t>=1−</m:t>
                      </m:r>
                      <m:f>
                        <m:fPr>
                          <m:ctrlPr>
                            <a:rPr lang="en-GB" i="1">
                              <a:latin typeface="Cambria Math" panose="02040503050406030204" pitchFamily="18" charset="0"/>
                              <a:ea typeface="Cambria Math" panose="02040503050406030204" pitchFamily="18" charset="0"/>
                              <a:cs typeface="Calibri" pitchFamily="34" charset="0"/>
                            </a:rPr>
                          </m:ctrlPr>
                        </m:fPr>
                        <m:num>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𝐼</m:t>
                              </m:r>
                            </m:e>
                            <m:sub>
                              <m:r>
                                <a:rPr lang="en-GB" i="1">
                                  <a:latin typeface="Cambria Math" panose="02040503050406030204" pitchFamily="18" charset="0"/>
                                  <a:ea typeface="Cambria Math" panose="02040503050406030204" pitchFamily="18" charset="0"/>
                                  <a:cs typeface="Calibri" pitchFamily="34" charset="0"/>
                                </a:rPr>
                                <m:t>4</m:t>
                              </m:r>
                            </m:sub>
                          </m:sSub>
                        </m:num>
                        <m:den>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𝐼</m:t>
                              </m:r>
                            </m:e>
                            <m:sub>
                              <m:r>
                                <a:rPr lang="en-GB" i="1">
                                  <a:latin typeface="Cambria Math" panose="02040503050406030204" pitchFamily="18" charset="0"/>
                                  <a:ea typeface="Cambria Math" panose="02040503050406030204" pitchFamily="18" charset="0"/>
                                  <a:cs typeface="Calibri" pitchFamily="34" charset="0"/>
                                </a:rPr>
                                <m:t>2</m:t>
                              </m:r>
                            </m:sub>
                          </m:sSub>
                        </m:den>
                      </m:f>
                      <m:r>
                        <a:rPr lang="en-GB" i="1">
                          <a:latin typeface="Cambria Math" panose="02040503050406030204" pitchFamily="18" charset="0"/>
                          <a:ea typeface="Cambria Math" panose="02040503050406030204" pitchFamily="18" charset="0"/>
                          <a:cs typeface="Calibri" pitchFamily="34" charset="0"/>
                        </a:rPr>
                        <m:t>            </m:t>
                      </m:r>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𝐽</m:t>
                          </m:r>
                        </m:e>
                        <m:sub>
                          <m:r>
                            <a:rPr lang="en-GB" i="1">
                              <a:latin typeface="Cambria Math" panose="02040503050406030204" pitchFamily="18" charset="0"/>
                              <a:ea typeface="Cambria Math" panose="02040503050406030204" pitchFamily="18" charset="0"/>
                              <a:cs typeface="Calibri" pitchFamily="34" charset="0"/>
                            </a:rPr>
                            <m:t>𝜖</m:t>
                          </m:r>
                        </m:sub>
                      </m:sSub>
                      <m:r>
                        <a:rPr lang="en-GB" i="1">
                          <a:latin typeface="Cambria Math" panose="02040503050406030204" pitchFamily="18" charset="0"/>
                          <a:ea typeface="Cambria Math" panose="02040503050406030204" pitchFamily="18" charset="0"/>
                          <a:cs typeface="Calibri" pitchFamily="34" charset="0"/>
                        </a:rPr>
                        <m:t>=2+</m:t>
                      </m:r>
                      <m:f>
                        <m:fPr>
                          <m:ctrlPr>
                            <a:rPr lang="en-GB" i="1">
                              <a:latin typeface="Cambria Math" panose="02040503050406030204" pitchFamily="18" charset="0"/>
                              <a:ea typeface="Cambria Math" panose="02040503050406030204" pitchFamily="18" charset="0"/>
                              <a:cs typeface="Calibri" pitchFamily="34" charset="0"/>
                            </a:rPr>
                          </m:ctrlPr>
                        </m:fPr>
                        <m:num>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𝐼</m:t>
                              </m:r>
                            </m:e>
                            <m:sub>
                              <m:r>
                                <a:rPr lang="en-GB" i="1">
                                  <a:latin typeface="Cambria Math" panose="02040503050406030204" pitchFamily="18" charset="0"/>
                                  <a:ea typeface="Cambria Math" panose="02040503050406030204" pitchFamily="18" charset="0"/>
                                  <a:cs typeface="Calibri" pitchFamily="34" charset="0"/>
                                </a:rPr>
                                <m:t>4</m:t>
                              </m:r>
                            </m:sub>
                          </m:sSub>
                        </m:num>
                        <m:den>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𝐼</m:t>
                              </m:r>
                            </m:e>
                            <m:sub>
                              <m:r>
                                <a:rPr lang="en-GB" i="1">
                                  <a:latin typeface="Cambria Math" panose="02040503050406030204" pitchFamily="18" charset="0"/>
                                  <a:ea typeface="Cambria Math" panose="02040503050406030204" pitchFamily="18" charset="0"/>
                                  <a:cs typeface="Calibri" pitchFamily="34" charset="0"/>
                                </a:rPr>
                                <m:t>2</m:t>
                              </m:r>
                            </m:sub>
                          </m:sSub>
                        </m:den>
                      </m:f>
                    </m:oMath>
                  </m:oMathPara>
                </a14:m>
                <a:endParaRPr lang="en-GB" dirty="0"/>
              </a:p>
              <a:p>
                <a:pPr algn="just"/>
                <a:endParaRPr lang="en-GB" dirty="0"/>
              </a:p>
              <a:p>
                <a:pPr algn="just"/>
                <a:r>
                  <a:rPr lang="en-GB" dirty="0"/>
                  <a:t>i.e. a dipole with negative gradient </a:t>
                </a:r>
                <a14:m>
                  <m:oMath xmlns:m="http://schemas.openxmlformats.org/officeDocument/2006/math">
                    <m:r>
                      <a:rPr lang="en-GB" i="1">
                        <a:latin typeface="Cambria Math" panose="02040503050406030204" pitchFamily="18" charset="0"/>
                        <a:ea typeface="Cambria Math" panose="02040503050406030204" pitchFamily="18" charset="0"/>
                        <a:cs typeface="Calibri" pitchFamily="34" charset="0"/>
                      </a:rPr>
                      <m:t>𝑘</m:t>
                    </m:r>
                    <m:d>
                      <m:dPr>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𝑠</m:t>
                        </m:r>
                      </m:e>
                    </m:d>
                  </m:oMath>
                </a14:m>
                <a:r>
                  <a:rPr lang="en-GB" dirty="0"/>
                  <a:t> will reduce </a:t>
                </a:r>
                <a14:m>
                  <m:oMath xmlns:m="http://schemas.openxmlformats.org/officeDocument/2006/math">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𝐼</m:t>
                        </m:r>
                      </m:e>
                      <m:sub>
                        <m:r>
                          <a:rPr lang="en-GB" i="1">
                            <a:latin typeface="Cambria Math" panose="02040503050406030204" pitchFamily="18" charset="0"/>
                            <a:ea typeface="Cambria Math" panose="02040503050406030204" pitchFamily="18" charset="0"/>
                            <a:cs typeface="Calibri" pitchFamily="34" charset="0"/>
                          </a:rPr>
                          <m:t>4</m:t>
                        </m:r>
                      </m:sub>
                    </m:sSub>
                  </m:oMath>
                </a14:m>
                <a:r>
                  <a:rPr lang="en-GB" dirty="0"/>
                  <a:t>, increasing (decreasing) the horizontal (longitudinal) partition number and lowering (increasing) the emittance (energy spread)</a:t>
                </a:r>
              </a:p>
            </p:txBody>
          </p:sp>
        </mc:Choice>
        <mc:Fallback xmlns="">
          <p:sp>
            <p:nvSpPr>
              <p:cNvPr id="8" name="Rectangle 7"/>
              <p:cNvSpPr>
                <a:spLocks noRot="1" noChangeAspect="1" noMove="1" noResize="1" noEditPoints="1" noAdjustHandles="1" noChangeArrowheads="1" noChangeShapeType="1" noTextEdit="1"/>
              </p:cNvSpPr>
              <p:nvPr/>
            </p:nvSpPr>
            <p:spPr>
              <a:xfrm>
                <a:off x="228600" y="4662750"/>
                <a:ext cx="8813661" cy="2041200"/>
              </a:xfrm>
              <a:prstGeom prst="rect">
                <a:avLst/>
              </a:prstGeom>
              <a:blipFill>
                <a:blip r:embed="rId4"/>
                <a:stretch>
                  <a:fillRect l="-623" t="-1791" r="-623" b="-3881"/>
                </a:stretch>
              </a:blipFill>
            </p:spPr>
            <p:txBody>
              <a:bodyPr/>
              <a:lstStyle/>
              <a:p>
                <a:r>
                  <a:rPr lang="en-GB">
                    <a:noFill/>
                  </a:rPr>
                  <a:t> </a:t>
                </a:r>
              </a:p>
            </p:txBody>
          </p:sp>
        </mc:Fallback>
      </mc:AlternateContent>
    </p:spTree>
    <p:extLst>
      <p:ext uri="{BB962C8B-B14F-4D97-AF65-F5344CB8AC3E}">
        <p14:creationId xmlns:p14="http://schemas.microsoft.com/office/powerpoint/2010/main" val="21671974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95114" y="1024931"/>
            <a:ext cx="3962690" cy="2974312"/>
          </a:xfrm>
          <a:prstGeom prst="rect">
            <a:avLst/>
          </a:prstGeom>
        </p:spPr>
      </p:pic>
      <p:sp>
        <p:nvSpPr>
          <p:cNvPr id="157699" name="Text Box 3"/>
          <p:cNvSpPr txBox="1">
            <a:spLocks noChangeArrowheads="1"/>
          </p:cNvSpPr>
          <p:nvPr/>
        </p:nvSpPr>
        <p:spPr bwMode="auto">
          <a:xfrm>
            <a:off x="399912" y="168737"/>
            <a:ext cx="8642350" cy="646331"/>
          </a:xfrm>
          <a:prstGeom prst="rect">
            <a:avLst/>
          </a:prstGeom>
          <a:noFill/>
          <a:ln w="9525">
            <a:noFill/>
            <a:miter lim="800000"/>
            <a:headEnd/>
            <a:tailEnd/>
          </a:ln>
          <a:effectLst/>
        </p:spPr>
        <p:txBody>
          <a:bodyPr>
            <a:spAutoFit/>
          </a:bodyPr>
          <a:lstStyle/>
          <a:p>
            <a:pPr algn="ctr"/>
            <a:r>
              <a:rPr lang="en-GB" u="sng" dirty="0">
                <a:latin typeface="Calibri" pitchFamily="34" charset="0"/>
                <a:cs typeface="Calibri" pitchFamily="34" charset="0"/>
              </a:rPr>
              <a:t>Robinson Wigglers</a:t>
            </a:r>
          </a:p>
          <a:p>
            <a:pPr algn="ctr"/>
            <a:endParaRPr lang="en-GB" u="sng" dirty="0">
              <a:latin typeface="Calibri" pitchFamily="34" charset="0"/>
              <a:cs typeface="Calibri" pitchFamily="34" charset="0"/>
            </a:endParaRPr>
          </a:p>
        </p:txBody>
      </p:sp>
      <p:sp>
        <p:nvSpPr>
          <p:cNvPr id="5" name="TextBox 4"/>
          <p:cNvSpPr txBox="1"/>
          <p:nvPr/>
        </p:nvSpPr>
        <p:spPr>
          <a:xfrm>
            <a:off x="490347" y="3446585"/>
            <a:ext cx="1097292" cy="369332"/>
          </a:xfrm>
          <a:prstGeom prst="rect">
            <a:avLst/>
          </a:prstGeom>
          <a:solidFill>
            <a:schemeClr val="bg1"/>
          </a:solidFill>
        </p:spPr>
        <p:txBody>
          <a:bodyPr wrap="square" rtlCol="0">
            <a:spAutoFit/>
          </a:bodyPr>
          <a:lstStyle/>
          <a:p>
            <a:r>
              <a:rPr lang="en-GB" dirty="0"/>
              <a:t>CERN PS</a:t>
            </a:r>
          </a:p>
        </p:txBody>
      </p:sp>
      <p:grpSp>
        <p:nvGrpSpPr>
          <p:cNvPr id="14" name="Group 13"/>
          <p:cNvGrpSpPr/>
          <p:nvPr/>
        </p:nvGrpSpPr>
        <p:grpSpPr>
          <a:xfrm>
            <a:off x="1381254" y="4209106"/>
            <a:ext cx="5753100" cy="2442905"/>
            <a:chOff x="1381254" y="4209106"/>
            <a:chExt cx="5753100" cy="2442905"/>
          </a:xfrm>
        </p:grpSpPr>
        <p:pic>
          <p:nvPicPr>
            <p:cNvPr id="9" name="Picture 8"/>
            <p:cNvPicPr>
              <a:picLocks noChangeAspect="1"/>
            </p:cNvPicPr>
            <p:nvPr/>
          </p:nvPicPr>
          <p:blipFill>
            <a:blip r:embed="rId3"/>
            <a:stretch>
              <a:fillRect/>
            </a:stretch>
          </p:blipFill>
          <p:spPr>
            <a:xfrm>
              <a:off x="1381254" y="4209106"/>
              <a:ext cx="5753100" cy="2162175"/>
            </a:xfrm>
            <a:prstGeom prst="rect">
              <a:avLst/>
            </a:prstGeom>
          </p:spPr>
        </p:pic>
        <p:sp>
          <p:nvSpPr>
            <p:cNvPr id="10" name="Rectangle 9"/>
            <p:cNvSpPr/>
            <p:nvPr/>
          </p:nvSpPr>
          <p:spPr>
            <a:xfrm>
              <a:off x="2442185" y="5064371"/>
              <a:ext cx="1073675" cy="1587640"/>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3818821" y="5064371"/>
              <a:ext cx="1073675" cy="1587640"/>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95457" y="5064371"/>
              <a:ext cx="1073675" cy="1587640"/>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1" name="TextBox 10"/>
                <p:cNvSpPr txBox="1"/>
                <p:nvPr/>
              </p:nvSpPr>
              <p:spPr>
                <a:xfrm>
                  <a:off x="1587753" y="4280598"/>
                  <a:ext cx="68870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𝑥</m:t>
                        </m:r>
                      </m:oMath>
                    </m:oMathPara>
                  </a14:m>
                  <a:endParaRPr lang="en-GB" dirty="0"/>
                </a:p>
              </p:txBody>
            </p:sp>
          </mc:Choice>
          <mc:Fallback xmlns="">
            <p:sp>
              <p:nvSpPr>
                <p:cNvPr id="11" name="TextBox 10"/>
                <p:cNvSpPr txBox="1">
                  <a:spLocks noRot="1" noChangeAspect="1" noMove="1" noResize="1" noEditPoints="1" noAdjustHandles="1" noChangeArrowheads="1" noChangeShapeType="1" noTextEdit="1"/>
                </p:cNvSpPr>
                <p:nvPr/>
              </p:nvSpPr>
              <p:spPr>
                <a:xfrm>
                  <a:off x="1587753" y="4280598"/>
                  <a:ext cx="688706" cy="369332"/>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6268356" y="6058630"/>
                  <a:ext cx="68870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𝑠</m:t>
                        </m:r>
                      </m:oMath>
                    </m:oMathPara>
                  </a14:m>
                  <a:endParaRPr lang="en-GB" dirty="0"/>
                </a:p>
              </p:txBody>
            </p:sp>
          </mc:Choice>
          <mc:Fallback xmlns="">
            <p:sp>
              <p:nvSpPr>
                <p:cNvPr id="15" name="TextBox 14"/>
                <p:cNvSpPr txBox="1">
                  <a:spLocks noRot="1" noChangeAspect="1" noMove="1" noResize="1" noEditPoints="1" noAdjustHandles="1" noChangeArrowheads="1" noChangeShapeType="1" noTextEdit="1"/>
                </p:cNvSpPr>
                <p:nvPr/>
              </p:nvSpPr>
              <p:spPr>
                <a:xfrm>
                  <a:off x="6268356" y="6058630"/>
                  <a:ext cx="688706" cy="369332"/>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2462281" y="6191716"/>
                  <a:ext cx="90661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m:t>
                        </m:r>
                        <m:r>
                          <a:rPr lang="en-GB" b="0" i="1" smtClean="0">
                            <a:latin typeface="Cambria Math" panose="02040503050406030204" pitchFamily="18" charset="0"/>
                          </a:rPr>
                          <m:t>𝐵</m:t>
                        </m:r>
                        <m:r>
                          <a:rPr lang="en-GB" b="0" i="1" smtClean="0">
                            <a:latin typeface="Cambria Math" panose="02040503050406030204" pitchFamily="18" charset="0"/>
                          </a:rPr>
                          <m:t>/2</m:t>
                        </m:r>
                      </m:oMath>
                    </m:oMathPara>
                  </a14:m>
                  <a:endParaRPr lang="en-GB" dirty="0"/>
                </a:p>
              </p:txBody>
            </p:sp>
          </mc:Choice>
          <mc:Fallback xmlns="">
            <p:sp>
              <p:nvSpPr>
                <p:cNvPr id="16" name="TextBox 15"/>
                <p:cNvSpPr txBox="1">
                  <a:spLocks noRot="1" noChangeAspect="1" noMove="1" noResize="1" noEditPoints="1" noAdjustHandles="1" noChangeArrowheads="1" noChangeShapeType="1" noTextEdit="1"/>
                </p:cNvSpPr>
                <p:nvPr/>
              </p:nvSpPr>
              <p:spPr>
                <a:xfrm>
                  <a:off x="2462281" y="6191716"/>
                  <a:ext cx="906614" cy="369332"/>
                </a:xfrm>
                <a:prstGeom prst="rect">
                  <a:avLst/>
                </a:prstGeom>
                <a:blipFill>
                  <a:blip r:embed="rId6"/>
                  <a:stretch>
                    <a:fillRect b="-1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3880427" y="6186615"/>
                  <a:ext cx="90661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m:t>
                        </m:r>
                        <m:r>
                          <a:rPr lang="en-GB" b="0" i="1" smtClean="0">
                            <a:latin typeface="Cambria Math" panose="02040503050406030204" pitchFamily="18" charset="0"/>
                          </a:rPr>
                          <m:t>𝐵</m:t>
                        </m:r>
                      </m:oMath>
                    </m:oMathPara>
                  </a14:m>
                  <a:endParaRPr lang="en-GB" dirty="0"/>
                </a:p>
              </p:txBody>
            </p:sp>
          </mc:Choice>
          <mc:Fallback xmlns="">
            <p:sp>
              <p:nvSpPr>
                <p:cNvPr id="17" name="TextBox 16"/>
                <p:cNvSpPr txBox="1">
                  <a:spLocks noRot="1" noChangeAspect="1" noMove="1" noResize="1" noEditPoints="1" noAdjustHandles="1" noChangeArrowheads="1" noChangeShapeType="1" noTextEdit="1"/>
                </p:cNvSpPr>
                <p:nvPr/>
              </p:nvSpPr>
              <p:spPr>
                <a:xfrm>
                  <a:off x="3880427" y="6186615"/>
                  <a:ext cx="906614" cy="369332"/>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5253176" y="6186615"/>
                  <a:ext cx="90661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m:t>
                        </m:r>
                        <m:r>
                          <a:rPr lang="en-GB" b="0" i="1" smtClean="0">
                            <a:latin typeface="Cambria Math" panose="02040503050406030204" pitchFamily="18" charset="0"/>
                          </a:rPr>
                          <m:t>𝐵</m:t>
                        </m:r>
                        <m:r>
                          <a:rPr lang="en-GB" b="0" i="1" smtClean="0">
                            <a:latin typeface="Cambria Math" panose="02040503050406030204" pitchFamily="18" charset="0"/>
                          </a:rPr>
                          <m:t>/2</m:t>
                        </m:r>
                      </m:oMath>
                    </m:oMathPara>
                  </a14:m>
                  <a:endParaRPr lang="en-GB" dirty="0"/>
                </a:p>
              </p:txBody>
            </p:sp>
          </mc:Choice>
          <mc:Fallback xmlns="">
            <p:sp>
              <p:nvSpPr>
                <p:cNvPr id="18" name="TextBox 17"/>
                <p:cNvSpPr txBox="1">
                  <a:spLocks noRot="1" noChangeAspect="1" noMove="1" noResize="1" noEditPoints="1" noAdjustHandles="1" noChangeArrowheads="1" noChangeShapeType="1" noTextEdit="1"/>
                </p:cNvSpPr>
                <p:nvPr/>
              </p:nvSpPr>
              <p:spPr>
                <a:xfrm>
                  <a:off x="5253176" y="6186615"/>
                  <a:ext cx="906614" cy="369332"/>
                </a:xfrm>
                <a:prstGeom prst="rect">
                  <a:avLst/>
                </a:prstGeom>
                <a:blipFill>
                  <a:blip r:embed="rId8"/>
                  <a:stretch>
                    <a:fillRect b="-1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2442185" y="5359191"/>
                  <a:ext cx="906614" cy="63998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𝑑𝐵</m:t>
                            </m:r>
                          </m:num>
                          <m:den>
                            <m:r>
                              <a:rPr lang="en-GB" b="0" i="1" smtClean="0">
                                <a:latin typeface="Cambria Math" panose="02040503050406030204" pitchFamily="18" charset="0"/>
                              </a:rPr>
                              <m:t>𝑑𝑥</m:t>
                            </m:r>
                          </m:den>
                        </m:f>
                      </m:oMath>
                    </m:oMathPara>
                  </a14:m>
                  <a:endParaRPr lang="en-GB" dirty="0"/>
                </a:p>
              </p:txBody>
            </p:sp>
          </mc:Choice>
          <mc:Fallback xmlns="">
            <p:sp>
              <p:nvSpPr>
                <p:cNvPr id="19" name="TextBox 18"/>
                <p:cNvSpPr txBox="1">
                  <a:spLocks noRot="1" noChangeAspect="1" noMove="1" noResize="1" noEditPoints="1" noAdjustHandles="1" noChangeArrowheads="1" noChangeShapeType="1" noTextEdit="1"/>
                </p:cNvSpPr>
                <p:nvPr/>
              </p:nvSpPr>
              <p:spPr>
                <a:xfrm>
                  <a:off x="2442185" y="5359191"/>
                  <a:ext cx="906614" cy="639983"/>
                </a:xfrm>
                <a:prstGeom prst="rect">
                  <a:avLst/>
                </a:prstGeom>
                <a:blipFill>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5278987" y="5359191"/>
                  <a:ext cx="906614" cy="63998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𝑑𝐵</m:t>
                            </m:r>
                          </m:num>
                          <m:den>
                            <m:r>
                              <a:rPr lang="en-GB" b="0" i="1" smtClean="0">
                                <a:latin typeface="Cambria Math" panose="02040503050406030204" pitchFamily="18" charset="0"/>
                              </a:rPr>
                              <m:t>𝑑𝑥</m:t>
                            </m:r>
                          </m:den>
                        </m:f>
                      </m:oMath>
                    </m:oMathPara>
                  </a14:m>
                  <a:endParaRPr lang="en-GB" dirty="0"/>
                </a:p>
              </p:txBody>
            </p:sp>
          </mc:Choice>
          <mc:Fallback xmlns="">
            <p:sp>
              <p:nvSpPr>
                <p:cNvPr id="20" name="TextBox 19"/>
                <p:cNvSpPr txBox="1">
                  <a:spLocks noRot="1" noChangeAspect="1" noMove="1" noResize="1" noEditPoints="1" noAdjustHandles="1" noChangeArrowheads="1" noChangeShapeType="1" noTextEdit="1"/>
                </p:cNvSpPr>
                <p:nvPr/>
              </p:nvSpPr>
              <p:spPr>
                <a:xfrm>
                  <a:off x="5278987" y="5359191"/>
                  <a:ext cx="906614" cy="639983"/>
                </a:xfrm>
                <a:prstGeom prst="rect">
                  <a:avLst/>
                </a:prstGeom>
                <a:blipFill>
                  <a:blip r:embed="rId1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3818821" y="5359191"/>
                  <a:ext cx="906614" cy="63998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𝑑𝐵</m:t>
                            </m:r>
                          </m:num>
                          <m:den>
                            <m:r>
                              <a:rPr lang="en-GB" b="0" i="1" smtClean="0">
                                <a:latin typeface="Cambria Math" panose="02040503050406030204" pitchFamily="18" charset="0"/>
                              </a:rPr>
                              <m:t>𝑑𝑥</m:t>
                            </m:r>
                          </m:den>
                        </m:f>
                      </m:oMath>
                    </m:oMathPara>
                  </a14:m>
                  <a:endParaRPr lang="en-GB" dirty="0"/>
                </a:p>
              </p:txBody>
            </p:sp>
          </mc:Choice>
          <mc:Fallback xmlns="">
            <p:sp>
              <p:nvSpPr>
                <p:cNvPr id="21" name="TextBox 20"/>
                <p:cNvSpPr txBox="1">
                  <a:spLocks noRot="1" noChangeAspect="1" noMove="1" noResize="1" noEditPoints="1" noAdjustHandles="1" noChangeArrowheads="1" noChangeShapeType="1" noTextEdit="1"/>
                </p:cNvSpPr>
                <p:nvPr/>
              </p:nvSpPr>
              <p:spPr>
                <a:xfrm>
                  <a:off x="3818821" y="5359191"/>
                  <a:ext cx="906614" cy="639983"/>
                </a:xfrm>
                <a:prstGeom prst="rect">
                  <a:avLst/>
                </a:prstGeom>
                <a:blipFill>
                  <a:blip r:embed="rId11"/>
                  <a:stretch>
                    <a:fillRect/>
                  </a:stretch>
                </a:blipFill>
              </p:spPr>
              <p:txBody>
                <a:bodyPr/>
                <a:lstStyle/>
                <a:p>
                  <a:r>
                    <a:rPr lang="en-GB">
                      <a:noFill/>
                    </a:rPr>
                    <a:t> </a:t>
                  </a:r>
                </a:p>
              </p:txBody>
            </p:sp>
          </mc:Fallback>
        </mc:AlternateContent>
      </p:grpSp>
      <mc:AlternateContent xmlns:mc="http://schemas.openxmlformats.org/markup-compatibility/2006" xmlns:a14="http://schemas.microsoft.com/office/drawing/2010/main">
        <mc:Choice Requires="a14">
          <p:sp>
            <p:nvSpPr>
              <p:cNvPr id="4" name="TextBox 3"/>
              <p:cNvSpPr txBox="1"/>
              <p:nvPr/>
            </p:nvSpPr>
            <p:spPr>
              <a:xfrm>
                <a:off x="4533327" y="1024931"/>
                <a:ext cx="4158763" cy="3625288"/>
              </a:xfrm>
              <a:prstGeom prst="rect">
                <a:avLst/>
              </a:prstGeom>
              <a:noFill/>
            </p:spPr>
            <p:txBody>
              <a:bodyPr wrap="square" rtlCol="0">
                <a:spAutoFit/>
              </a:bodyPr>
              <a:lstStyle/>
              <a:p>
                <a:r>
                  <a:rPr lang="en-GB" dirty="0"/>
                  <a:t>Robinson Wigglers originally proposed as a way of overcoming the horizontal anti-damping present in combined-function strong focussing lattices such as CEA ring.</a:t>
                </a:r>
              </a:p>
              <a:p>
                <a:endParaRPr lang="en-GB" dirty="0"/>
              </a:p>
              <a:p>
                <a:r>
                  <a:rPr lang="en-GB" dirty="0"/>
                  <a:t>Acts to reduce </a:t>
                </a:r>
                <a14:m>
                  <m:oMath xmlns:m="http://schemas.openxmlformats.org/officeDocument/2006/math">
                    <m:sSub>
                      <m:sSubPr>
                        <m:ctrlPr>
                          <a:rPr lang="en-GB" b="0" i="1" dirty="0" smtClean="0">
                            <a:latin typeface="Cambria Math" panose="02040503050406030204" pitchFamily="18" charset="0"/>
                          </a:rPr>
                        </m:ctrlPr>
                      </m:sSubPr>
                      <m:e>
                        <m:r>
                          <a:rPr lang="en-GB" i="1" dirty="0" smtClean="0">
                            <a:latin typeface="Cambria Math" panose="02040503050406030204" pitchFamily="18" charset="0"/>
                          </a:rPr>
                          <m:t>𝐼</m:t>
                        </m:r>
                      </m:e>
                      <m:sub>
                        <m:r>
                          <a:rPr lang="en-GB" b="0" i="1" dirty="0" smtClean="0">
                            <a:latin typeface="Cambria Math" panose="02040503050406030204" pitchFamily="18" charset="0"/>
                          </a:rPr>
                          <m:t>4</m:t>
                        </m:r>
                      </m:sub>
                    </m:sSub>
                  </m:oMath>
                </a14:m>
                <a:r>
                  <a:rPr lang="en-GB" dirty="0"/>
                  <a:t> integral by ensuring product of </a:t>
                </a:r>
                <a14:m>
                  <m:oMath xmlns:m="http://schemas.openxmlformats.org/officeDocument/2006/math">
                    <m:r>
                      <a:rPr lang="en-GB" b="0" i="1" smtClean="0">
                        <a:latin typeface="Cambria Math" panose="02040503050406030204" pitchFamily="18" charset="0"/>
                      </a:rPr>
                      <m:t>𝑘</m:t>
                    </m:r>
                    <m:r>
                      <a:rPr lang="en-GB" b="0" i="1" smtClean="0">
                        <a:latin typeface="Cambria Math" panose="02040503050406030204" pitchFamily="18" charset="0"/>
                      </a:rPr>
                      <m:t>/</m:t>
                    </m:r>
                    <m:r>
                      <a:rPr lang="en-GB" b="0" i="1" smtClean="0">
                        <a:latin typeface="Cambria Math" panose="02040503050406030204" pitchFamily="18" charset="0"/>
                      </a:rPr>
                      <m:t>𝜌</m:t>
                    </m:r>
                  </m:oMath>
                </a14:m>
                <a:r>
                  <a:rPr lang="en-GB" dirty="0"/>
                  <a:t> is negative, increasing the damping in the horizontal plane (needs dispersion!)</a:t>
                </a:r>
              </a:p>
              <a:p>
                <a:endParaRPr lang="en-GB" dirty="0"/>
              </a:p>
              <a:p>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𝐼</m:t>
                          </m:r>
                        </m:e>
                        <m:sub>
                          <m:r>
                            <a:rPr lang="en-GB" i="1">
                              <a:latin typeface="Cambria Math" panose="02040503050406030204" pitchFamily="18" charset="0"/>
                              <a:ea typeface="Cambria Math" panose="02040503050406030204" pitchFamily="18" charset="0"/>
                              <a:cs typeface="Calibri" pitchFamily="34" charset="0"/>
                            </a:rPr>
                            <m:t>4</m:t>
                          </m:r>
                        </m:sub>
                      </m:sSub>
                      <m:r>
                        <a:rPr lang="en-GB" i="1">
                          <a:latin typeface="Cambria Math" panose="02040503050406030204" pitchFamily="18" charset="0"/>
                          <a:ea typeface="Cambria Math" panose="02040503050406030204" pitchFamily="18" charset="0"/>
                          <a:cs typeface="Calibri" pitchFamily="34" charset="0"/>
                        </a:rPr>
                        <m:t>=</m:t>
                      </m:r>
                      <m:nary>
                        <m:naryPr>
                          <m:chr m:val="∮"/>
                          <m:limLoc m:val="undOvr"/>
                          <m:subHide m:val="on"/>
                          <m:supHide m:val="on"/>
                          <m:ctrlPr>
                            <a:rPr lang="en-GB" i="1">
                              <a:latin typeface="Cambria Math" panose="02040503050406030204" pitchFamily="18" charset="0"/>
                              <a:ea typeface="Cambria Math" panose="02040503050406030204" pitchFamily="18" charset="0"/>
                              <a:cs typeface="Calibri" pitchFamily="34" charset="0"/>
                            </a:rPr>
                          </m:ctrlPr>
                        </m:naryPr>
                        <m:sub/>
                        <m:sup/>
                        <m:e>
                          <m:f>
                            <m:fPr>
                              <m:ctrlPr>
                                <a:rPr lang="en-GB" i="1">
                                  <a:latin typeface="Cambria Math" panose="02040503050406030204" pitchFamily="18" charset="0"/>
                                  <a:ea typeface="Cambria Math" panose="02040503050406030204" pitchFamily="18" charset="0"/>
                                  <a:cs typeface="Calibri" pitchFamily="34" charset="0"/>
                                </a:rPr>
                              </m:ctrlPr>
                            </m:fPr>
                            <m:num>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𝐷</m:t>
                                  </m:r>
                                </m:e>
                                <m:sub>
                                  <m:r>
                                    <a:rPr lang="en-GB" i="1">
                                      <a:latin typeface="Cambria Math" panose="02040503050406030204" pitchFamily="18" charset="0"/>
                                      <a:ea typeface="Cambria Math" panose="02040503050406030204" pitchFamily="18" charset="0"/>
                                      <a:cs typeface="Calibri" pitchFamily="34" charset="0"/>
                                    </a:rPr>
                                    <m:t>𝑥</m:t>
                                  </m:r>
                                </m:sub>
                              </m:sSub>
                              <m:d>
                                <m:dPr>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𝑠</m:t>
                                  </m:r>
                                </m:e>
                              </m:d>
                            </m:num>
                            <m:den>
                              <m:r>
                                <a:rPr lang="en-GB" i="1">
                                  <a:latin typeface="Cambria Math" panose="02040503050406030204" pitchFamily="18" charset="0"/>
                                  <a:ea typeface="Cambria Math" panose="02040503050406030204" pitchFamily="18" charset="0"/>
                                  <a:cs typeface="Calibri" pitchFamily="34" charset="0"/>
                                </a:rPr>
                                <m:t>𝜌</m:t>
                              </m:r>
                              <m:d>
                                <m:dPr>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𝑠</m:t>
                                  </m:r>
                                </m:e>
                              </m:d>
                            </m:den>
                          </m:f>
                          <m:d>
                            <m:dPr>
                              <m:ctrlPr>
                                <a:rPr lang="en-GB" i="1">
                                  <a:latin typeface="Cambria Math" panose="02040503050406030204" pitchFamily="18" charset="0"/>
                                  <a:ea typeface="Cambria Math" panose="02040503050406030204" pitchFamily="18" charset="0"/>
                                  <a:cs typeface="Calibri" pitchFamily="34" charset="0"/>
                                </a:rPr>
                              </m:ctrlPr>
                            </m:dPr>
                            <m:e>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1</m:t>
                                  </m:r>
                                </m:num>
                                <m:den>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𝜌</m:t>
                                      </m:r>
                                    </m:e>
                                    <m:sup>
                                      <m:r>
                                        <a:rPr lang="en-GB" i="1">
                                          <a:latin typeface="Cambria Math" panose="02040503050406030204" pitchFamily="18" charset="0"/>
                                          <a:ea typeface="Cambria Math" panose="02040503050406030204" pitchFamily="18" charset="0"/>
                                          <a:cs typeface="Calibri" pitchFamily="34" charset="0"/>
                                        </a:rPr>
                                        <m:t>2</m:t>
                                      </m:r>
                                    </m:sup>
                                  </m:sSup>
                                  <m:d>
                                    <m:dPr>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𝑠</m:t>
                                      </m:r>
                                    </m:e>
                                  </m:d>
                                </m:den>
                              </m:f>
                              <m:r>
                                <a:rPr lang="en-GB" i="1">
                                  <a:latin typeface="Cambria Math" panose="02040503050406030204" pitchFamily="18" charset="0"/>
                                  <a:ea typeface="Cambria Math" panose="02040503050406030204" pitchFamily="18" charset="0"/>
                                  <a:cs typeface="Calibri" pitchFamily="34" charset="0"/>
                                </a:rPr>
                                <m:t>+2</m:t>
                              </m:r>
                              <m:r>
                                <a:rPr lang="en-GB" i="1">
                                  <a:latin typeface="Cambria Math" panose="02040503050406030204" pitchFamily="18" charset="0"/>
                                  <a:ea typeface="Cambria Math" panose="02040503050406030204" pitchFamily="18" charset="0"/>
                                  <a:cs typeface="Calibri" pitchFamily="34" charset="0"/>
                                </a:rPr>
                                <m:t>𝑘</m:t>
                              </m:r>
                              <m:d>
                                <m:dPr>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𝑠</m:t>
                                  </m:r>
                                </m:e>
                              </m:d>
                            </m:e>
                          </m:d>
                          <m:r>
                            <a:rPr lang="en-GB" i="1">
                              <a:latin typeface="Cambria Math" panose="02040503050406030204" pitchFamily="18" charset="0"/>
                              <a:ea typeface="Cambria Math" panose="02040503050406030204" pitchFamily="18" charset="0"/>
                              <a:cs typeface="Calibri" pitchFamily="34" charset="0"/>
                            </a:rPr>
                            <m:t>𝑑𝑠</m:t>
                          </m:r>
                        </m:e>
                      </m:nary>
                    </m:oMath>
                  </m:oMathPara>
                </a14:m>
                <a:endParaRPr lang="en-GB" dirty="0"/>
              </a:p>
            </p:txBody>
          </p:sp>
        </mc:Choice>
        <mc:Fallback xmlns="">
          <p:sp>
            <p:nvSpPr>
              <p:cNvPr id="4" name="TextBox 3"/>
              <p:cNvSpPr txBox="1">
                <a:spLocks noRot="1" noChangeAspect="1" noMove="1" noResize="1" noEditPoints="1" noAdjustHandles="1" noChangeArrowheads="1" noChangeShapeType="1" noTextEdit="1"/>
              </p:cNvSpPr>
              <p:nvPr/>
            </p:nvSpPr>
            <p:spPr>
              <a:xfrm>
                <a:off x="4533327" y="1024931"/>
                <a:ext cx="4158763" cy="3625288"/>
              </a:xfrm>
              <a:prstGeom prst="rect">
                <a:avLst/>
              </a:prstGeom>
              <a:blipFill>
                <a:blip r:embed="rId12"/>
                <a:stretch>
                  <a:fillRect l="-1320" t="-840" r="-2346"/>
                </a:stretch>
              </a:blipFill>
            </p:spPr>
            <p:txBody>
              <a:bodyPr/>
              <a:lstStyle/>
              <a:p>
                <a:r>
                  <a:rPr lang="en-GB">
                    <a:noFill/>
                  </a:rPr>
                  <a:t> </a:t>
                </a:r>
              </a:p>
            </p:txBody>
          </p:sp>
        </mc:Fallback>
      </mc:AlternateContent>
    </p:spTree>
    <p:extLst>
      <p:ext uri="{BB962C8B-B14F-4D97-AF65-F5344CB8AC3E}">
        <p14:creationId xmlns:p14="http://schemas.microsoft.com/office/powerpoint/2010/main" val="14776370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642350" cy="6583534"/>
              </a:xfrm>
              <a:prstGeom prst="rect">
                <a:avLst/>
              </a:prstGeom>
              <a:noFill/>
              <a:ln w="9525">
                <a:noFill/>
                <a:miter lim="800000"/>
                <a:headEnd/>
                <a:tailEnd/>
              </a:ln>
              <a:effectLst/>
            </p:spPr>
            <p:txBody>
              <a:bodyPr>
                <a:spAutoFit/>
              </a:bodyPr>
              <a:lstStyle/>
              <a:p>
                <a:pPr algn="ctr"/>
                <a:r>
                  <a:rPr lang="en-GB" u="sng" dirty="0">
                    <a:latin typeface="Calibri" pitchFamily="34" charset="0"/>
                    <a:cs typeface="Calibri" pitchFamily="34" charset="0"/>
                  </a:rPr>
                  <a:t>Change in RF frequency</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Altering the RF frequency can also be used as a method for modifying the damping partition numbers.</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Changing the RF frequency has the effect of changing the orbit length, forcing the electrons to move to an off-energy orbit:</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cs typeface="Calibri" pitchFamily="34" charset="0"/>
                            </a:rPr>
                          </m:ctrlPr>
                        </m:fPr>
                        <m:num>
                          <m:r>
                            <m:rPr>
                              <m:sty m:val="p"/>
                            </m:rPr>
                            <a:rPr lang="en-GB" b="0" i="0" smtClean="0">
                              <a:latin typeface="Cambria Math" panose="02040503050406030204" pitchFamily="18" charset="0"/>
                              <a:cs typeface="Calibri" pitchFamily="34" charset="0"/>
                            </a:rPr>
                            <m:t>Δ</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𝑓</m:t>
                              </m:r>
                            </m:e>
                            <m:sub>
                              <m:r>
                                <a:rPr lang="en-GB" b="0" i="1" smtClean="0">
                                  <a:latin typeface="Cambria Math" panose="02040503050406030204" pitchFamily="18" charset="0"/>
                                  <a:cs typeface="Calibri" pitchFamily="34" charset="0"/>
                                </a:rPr>
                                <m:t>𝑅𝐹</m:t>
                              </m:r>
                            </m:sub>
                          </m:sSub>
                        </m:num>
                        <m:den>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𝑓</m:t>
                              </m:r>
                            </m:e>
                            <m:sub>
                              <m:r>
                                <a:rPr lang="en-GB" b="0" i="1" smtClean="0">
                                  <a:latin typeface="Cambria Math" panose="02040503050406030204" pitchFamily="18" charset="0"/>
                                  <a:cs typeface="Calibri" pitchFamily="34" charset="0"/>
                                </a:rPr>
                                <m:t>𝑅𝐹</m:t>
                              </m:r>
                            </m:sub>
                          </m:sSub>
                        </m:den>
                      </m:f>
                      <m:r>
                        <a:rPr lang="en-GB" b="0" i="1" smtClean="0">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r>
                            <m:rPr>
                              <m:sty m:val="p"/>
                            </m:rPr>
                            <a:rPr lang="en-GB" b="0" i="0" smtClean="0">
                              <a:latin typeface="Cambria Math" panose="02040503050406030204" pitchFamily="18" charset="0"/>
                              <a:cs typeface="Calibri" pitchFamily="34" charset="0"/>
                            </a:rPr>
                            <m:t>Δ</m:t>
                          </m:r>
                          <m:r>
                            <a:rPr lang="en-GB" b="0" i="1" smtClean="0">
                              <a:latin typeface="Cambria Math" panose="02040503050406030204" pitchFamily="18" charset="0"/>
                              <a:cs typeface="Calibri" pitchFamily="34" charset="0"/>
                            </a:rPr>
                            <m:t>𝐿</m:t>
                          </m:r>
                        </m:num>
                        <m:den>
                          <m:r>
                            <a:rPr lang="en-GB" b="0" i="1" smtClean="0">
                              <a:latin typeface="Cambria Math" panose="02040503050406030204" pitchFamily="18" charset="0"/>
                              <a:cs typeface="Calibri" pitchFamily="34" charset="0"/>
                            </a:rPr>
                            <m:t>𝐿</m:t>
                          </m:r>
                        </m:den>
                      </m:f>
                      <m:r>
                        <a:rPr lang="en-GB" b="0" i="1" smtClean="0">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𝛼</m:t>
                          </m:r>
                        </m:e>
                        <m:sub>
                          <m:r>
                            <a:rPr lang="en-GB" i="1">
                              <a:latin typeface="Cambria Math" panose="02040503050406030204" pitchFamily="18" charset="0"/>
                              <a:cs typeface="Calibri" pitchFamily="34" charset="0"/>
                            </a:rPr>
                            <m:t>𝑐</m:t>
                          </m:r>
                        </m:sub>
                      </m:sSub>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𝜖</m:t>
                          </m:r>
                        </m:num>
                        <m:den>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𝐸</m:t>
                              </m:r>
                            </m:e>
                            <m:sub>
                              <m:r>
                                <a:rPr lang="en-GB" b="0" i="1" smtClean="0">
                                  <a:latin typeface="Cambria Math" panose="02040503050406030204" pitchFamily="18" charset="0"/>
                                  <a:cs typeface="Calibri" pitchFamily="34" charset="0"/>
                                </a:rPr>
                                <m:t>0</m:t>
                              </m:r>
                            </m:sub>
                          </m:sSub>
                        </m:den>
                      </m:f>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If the dispersion </a:t>
                </a:r>
                <a:r>
                  <a:rPr lang="en-GB">
                    <a:latin typeface="Calibri" pitchFamily="34" charset="0"/>
                    <a:cs typeface="Calibri" pitchFamily="34" charset="0"/>
                  </a:rPr>
                  <a:t>is non-zero, </a:t>
                </a:r>
                <a:r>
                  <a:rPr lang="en-GB" dirty="0">
                    <a:latin typeface="Calibri" pitchFamily="34" charset="0"/>
                    <a:cs typeface="Calibri" pitchFamily="34" charset="0"/>
                  </a:rPr>
                  <a:t>the change in energy results in a change in position </a:t>
                </a:r>
                <a14:m>
                  <m:oMath xmlns:m="http://schemas.openxmlformats.org/officeDocument/2006/math">
                    <m:r>
                      <a:rPr lang="en-GB" b="0" i="1" smtClean="0">
                        <a:latin typeface="Cambria Math" panose="02040503050406030204" pitchFamily="18" charset="0"/>
                        <a:cs typeface="Calibri" pitchFamily="34" charset="0"/>
                      </a:rPr>
                      <m:t>𝑥</m:t>
                    </m:r>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𝑠</m:t>
                    </m:r>
                    <m:r>
                      <a:rPr lang="en-GB" b="0" i="1" smtClean="0">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𝐷</m:t>
                    </m:r>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𝑠</m:t>
                    </m:r>
                    <m:r>
                      <a:rPr lang="en-GB" b="0" i="1" smtClean="0">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𝜖</m:t>
                    </m:r>
                    <m:r>
                      <a:rPr lang="en-GB" b="0" i="1" smtClean="0">
                        <a:latin typeface="Cambria Math" panose="02040503050406030204" pitchFamily="18" charset="0"/>
                        <a:cs typeface="Calibri" pitchFamily="34" charset="0"/>
                      </a:rPr>
                      <m:t>/</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𝐸</m:t>
                        </m:r>
                      </m:e>
                      <m:sub>
                        <m:r>
                          <a:rPr lang="en-GB" b="0" i="1" smtClean="0">
                            <a:latin typeface="Cambria Math" panose="02040503050406030204" pitchFamily="18" charset="0"/>
                            <a:cs typeface="Calibri" pitchFamily="34" charset="0"/>
                          </a:rPr>
                          <m:t>0</m:t>
                        </m:r>
                      </m:sub>
                    </m:sSub>
                  </m:oMath>
                </a14:m>
                <a:r>
                  <a:rPr lang="en-GB" dirty="0">
                    <a:latin typeface="Calibri" pitchFamily="34" charset="0"/>
                    <a:cs typeface="Calibri" pitchFamily="34" charset="0"/>
                  </a:rPr>
                  <a:t>, and at the quadrupoles this gives an additional dipole field component for the electrons </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1</m:t>
                          </m:r>
                        </m:num>
                        <m:den>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𝜌</m:t>
                              </m:r>
                            </m:e>
                            <m:sub>
                              <m:r>
                                <a:rPr lang="en-GB" b="0" i="1" smtClean="0">
                                  <a:latin typeface="Cambria Math" panose="02040503050406030204" pitchFamily="18" charset="0"/>
                                  <a:cs typeface="Calibri" pitchFamily="34" charset="0"/>
                                </a:rPr>
                                <m:t>𝑞𝑢𝑎𝑑</m:t>
                              </m:r>
                            </m:sub>
                          </m:sSub>
                        </m:den>
                      </m:f>
                      <m:r>
                        <a:rPr lang="en-GB" b="0" i="1" smtClean="0">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𝑘</m:t>
                      </m:r>
                      <m:d>
                        <m:dPr>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𝑠</m:t>
                          </m:r>
                        </m:e>
                      </m:d>
                      <m:r>
                        <a:rPr lang="en-GB" i="1">
                          <a:latin typeface="Cambria Math" panose="02040503050406030204" pitchFamily="18" charset="0"/>
                          <a:cs typeface="Calibri" pitchFamily="34" charset="0"/>
                        </a:rPr>
                        <m:t>𝐷</m:t>
                      </m:r>
                      <m:d>
                        <m:dPr>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𝑠</m:t>
                          </m:r>
                        </m:e>
                      </m:d>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𝜖</m:t>
                          </m:r>
                        </m:num>
                        <m:den>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𝐸</m:t>
                              </m:r>
                            </m:e>
                            <m:sub>
                              <m:r>
                                <a:rPr lang="en-GB" b="0" i="1" smtClean="0">
                                  <a:latin typeface="Cambria Math" panose="02040503050406030204" pitchFamily="18" charset="0"/>
                                  <a:cs typeface="Calibri" pitchFamily="34" charset="0"/>
                                </a:rPr>
                                <m:t>0</m:t>
                              </m:r>
                            </m:sub>
                          </m:sSub>
                        </m:den>
                      </m:f>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The result of which is a change in </a:t>
                </a:r>
                <a14:m>
                  <m:oMath xmlns:m="http://schemas.openxmlformats.org/officeDocument/2006/math">
                    <m:r>
                      <a:rPr lang="en-GB" i="1" smtClean="0">
                        <a:latin typeface="Cambria Math" panose="02040503050406030204" pitchFamily="18" charset="0"/>
                        <a:ea typeface="Cambria Math" panose="02040503050406030204" pitchFamily="18" charset="0"/>
                        <a:cs typeface="Calibri" pitchFamily="34" charset="0"/>
                      </a:rPr>
                      <m:t>𝒟</m:t>
                    </m:r>
                  </m:oMath>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m:rPr>
                          <m:sty m:val="p"/>
                        </m:rPr>
                        <a:rPr lang="en-GB" b="0" i="0" smtClean="0">
                          <a:latin typeface="Cambria Math" panose="02040503050406030204" pitchFamily="18" charset="0"/>
                          <a:cs typeface="Calibri" pitchFamily="34" charset="0"/>
                        </a:rPr>
                        <m:t>Δ</m:t>
                      </m:r>
                      <m:r>
                        <a:rPr lang="en-GB" b="0" i="1" smtClean="0">
                          <a:latin typeface="Cambria Math" panose="02040503050406030204" pitchFamily="18" charset="0"/>
                          <a:ea typeface="Cambria Math" panose="02040503050406030204" pitchFamily="18" charset="0"/>
                          <a:cs typeface="Calibri" pitchFamily="34" charset="0"/>
                        </a:rPr>
                        <m:t>𝒟</m:t>
                      </m:r>
                      <m:r>
                        <a:rPr lang="en-GB" b="0" i="1" smtClean="0">
                          <a:latin typeface="Cambria Math" panose="02040503050406030204" pitchFamily="18" charset="0"/>
                          <a:ea typeface="Cambria Math" panose="02040503050406030204" pitchFamily="18" charset="0"/>
                          <a:cs typeface="Calibri" pitchFamily="34" charset="0"/>
                        </a:rPr>
                        <m:t>≈</m:t>
                      </m:r>
                      <m:f>
                        <m:fPr>
                          <m:ctrlPr>
                            <a:rPr lang="en-GB" b="0" i="1" smtClean="0">
                              <a:latin typeface="Cambria Math" panose="02040503050406030204" pitchFamily="18" charset="0"/>
                              <a:ea typeface="Cambria Math" panose="02040503050406030204" pitchFamily="18" charset="0"/>
                              <a:cs typeface="Calibri" pitchFamily="34" charset="0"/>
                            </a:rPr>
                          </m:ctrlPr>
                        </m:fPr>
                        <m:num>
                          <m:nary>
                            <m:naryPr>
                              <m:chr m:val="∮"/>
                              <m:limLoc m:val="undOvr"/>
                              <m:subHide m:val="on"/>
                              <m:supHide m:val="on"/>
                              <m:ctrlPr>
                                <a:rPr lang="en-GB" b="0" i="1" smtClean="0">
                                  <a:latin typeface="Cambria Math" panose="02040503050406030204" pitchFamily="18" charset="0"/>
                                  <a:ea typeface="Cambria Math" panose="02040503050406030204" pitchFamily="18" charset="0"/>
                                  <a:cs typeface="Calibri" pitchFamily="34" charset="0"/>
                                </a:rPr>
                              </m:ctrlPr>
                            </m:naryPr>
                            <m:sub/>
                            <m:sup/>
                            <m:e>
                              <m:r>
                                <a:rPr lang="en-GB" i="1">
                                  <a:latin typeface="Cambria Math" panose="02040503050406030204" pitchFamily="18" charset="0"/>
                                  <a:ea typeface="Cambria Math" panose="02040503050406030204" pitchFamily="18" charset="0"/>
                                  <a:cs typeface="Calibri" pitchFamily="34" charset="0"/>
                                </a:rPr>
                                <m:t>2</m:t>
                              </m:r>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𝐷</m:t>
                                  </m:r>
                                </m:e>
                                <m:sup>
                                  <m:r>
                                    <a:rPr lang="en-GB" i="1">
                                      <a:latin typeface="Cambria Math" panose="02040503050406030204" pitchFamily="18" charset="0"/>
                                      <a:ea typeface="Cambria Math" panose="02040503050406030204" pitchFamily="18" charset="0"/>
                                      <a:cs typeface="Calibri" pitchFamily="34" charset="0"/>
                                    </a:rPr>
                                    <m:t>2</m:t>
                                  </m:r>
                                </m:sup>
                              </m:sSup>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𝑘</m:t>
                                  </m:r>
                                </m:e>
                                <m:sup>
                                  <m:r>
                                    <a:rPr lang="en-GB" i="1">
                                      <a:latin typeface="Cambria Math" panose="02040503050406030204" pitchFamily="18" charset="0"/>
                                      <a:ea typeface="Cambria Math" panose="02040503050406030204" pitchFamily="18" charset="0"/>
                                      <a:cs typeface="Calibri" pitchFamily="34" charset="0"/>
                                    </a:rPr>
                                    <m:t>2</m:t>
                                  </m:r>
                                </m:sup>
                              </m:sSup>
                              <m:r>
                                <a:rPr lang="en-GB" i="1">
                                  <a:latin typeface="Cambria Math" panose="02040503050406030204" pitchFamily="18" charset="0"/>
                                  <a:ea typeface="Cambria Math" panose="02040503050406030204" pitchFamily="18" charset="0"/>
                                  <a:cs typeface="Calibri" pitchFamily="34" charset="0"/>
                                </a:rPr>
                                <m:t>𝜖</m:t>
                              </m:r>
                              <m:r>
                                <a:rPr lang="en-GB" b="0" i="1" smtClean="0">
                                  <a:latin typeface="Cambria Math" panose="02040503050406030204" pitchFamily="18" charset="0"/>
                                  <a:ea typeface="Cambria Math" panose="02040503050406030204" pitchFamily="18" charset="0"/>
                                  <a:cs typeface="Calibri" pitchFamily="34" charset="0"/>
                                </a:rPr>
                                <m:t>/</m:t>
                              </m:r>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𝐸</m:t>
                                  </m:r>
                                </m:e>
                                <m:sub>
                                  <m:r>
                                    <a:rPr lang="en-GB" i="1">
                                      <a:latin typeface="Cambria Math" panose="02040503050406030204" pitchFamily="18" charset="0"/>
                                      <a:ea typeface="Cambria Math" panose="02040503050406030204" pitchFamily="18" charset="0"/>
                                      <a:cs typeface="Calibri" pitchFamily="34" charset="0"/>
                                    </a:rPr>
                                    <m:t>0</m:t>
                                  </m:r>
                                </m:sub>
                              </m:sSub>
                              <m:r>
                                <a:rPr lang="en-GB" i="1">
                                  <a:latin typeface="Cambria Math" panose="02040503050406030204" pitchFamily="18" charset="0"/>
                                  <a:ea typeface="Cambria Math" panose="02040503050406030204" pitchFamily="18" charset="0"/>
                                  <a:cs typeface="Calibri" pitchFamily="34" charset="0"/>
                                </a:rPr>
                                <m:t>𝑑𝑠</m:t>
                              </m:r>
                            </m:e>
                          </m:nary>
                        </m:num>
                        <m:den>
                          <m:nary>
                            <m:naryPr>
                              <m:chr m:val="∮"/>
                              <m:limLoc m:val="undOvr"/>
                              <m:subHide m:val="on"/>
                              <m:supHide m:val="on"/>
                              <m:ctrlPr>
                                <a:rPr lang="en-GB" b="0" i="1" smtClean="0">
                                  <a:latin typeface="Cambria Math" panose="02040503050406030204" pitchFamily="18" charset="0"/>
                                  <a:ea typeface="Cambria Math" panose="02040503050406030204" pitchFamily="18" charset="0"/>
                                  <a:cs typeface="Calibri" pitchFamily="34" charset="0"/>
                                </a:rPr>
                              </m:ctrlPr>
                            </m:naryPr>
                            <m:sub/>
                            <m:sup/>
                            <m:e>
                              <m:r>
                                <a:rPr lang="en-GB" b="0" i="1" smtClean="0">
                                  <a:latin typeface="Cambria Math" panose="02040503050406030204" pitchFamily="18" charset="0"/>
                                  <a:ea typeface="Cambria Math" panose="02040503050406030204" pitchFamily="18" charset="0"/>
                                  <a:cs typeface="Calibri" pitchFamily="34" charset="0"/>
                                </a:rPr>
                                <m:t>1/</m:t>
                              </m:r>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𝜌</m:t>
                                  </m:r>
                                </m:e>
                                <m:sup>
                                  <m:r>
                                    <a:rPr lang="en-GB" b="0" i="1" smtClean="0">
                                      <a:latin typeface="Cambria Math" panose="02040503050406030204" pitchFamily="18" charset="0"/>
                                      <a:ea typeface="Cambria Math" panose="02040503050406030204" pitchFamily="18" charset="0"/>
                                      <a:cs typeface="Calibri" pitchFamily="34" charset="0"/>
                                    </a:rPr>
                                    <m:t>2</m:t>
                                  </m:r>
                                </m:sup>
                              </m:sSup>
                            </m:e>
                          </m:nary>
                          <m:r>
                            <a:rPr lang="en-GB" b="0" i="1" smtClean="0">
                              <a:latin typeface="Cambria Math" panose="02040503050406030204" pitchFamily="18" charset="0"/>
                              <a:ea typeface="Cambria Math" panose="02040503050406030204" pitchFamily="18" charset="0"/>
                              <a:cs typeface="Calibri" pitchFamily="34" charset="0"/>
                            </a:rPr>
                            <m:t>𝑑𝑠</m:t>
                          </m:r>
                        </m:den>
                      </m:f>
                    </m:oMath>
                  </m:oMathPara>
                </a14:m>
                <a:endParaRPr lang="en-GB" dirty="0">
                  <a:latin typeface="Calibri" pitchFamily="34"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642350" cy="6583534"/>
              </a:xfrm>
              <a:prstGeom prst="rect">
                <a:avLst/>
              </a:prstGeom>
              <a:blipFill>
                <a:blip r:embed="rId2"/>
                <a:stretch>
                  <a:fillRect l="-635" t="-556" r="-635"/>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32132080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Text Box 3"/>
          <p:cNvSpPr txBox="1">
            <a:spLocks noChangeArrowheads="1"/>
          </p:cNvSpPr>
          <p:nvPr/>
        </p:nvSpPr>
        <p:spPr bwMode="auto">
          <a:xfrm>
            <a:off x="284302" y="164341"/>
            <a:ext cx="8642350" cy="5632311"/>
          </a:xfrm>
          <a:prstGeom prst="rect">
            <a:avLst/>
          </a:prstGeom>
          <a:solidFill>
            <a:schemeClr val="bg1">
              <a:alpha val="68000"/>
            </a:schemeClr>
          </a:solidFill>
          <a:ln w="9525">
            <a:noFill/>
            <a:miter lim="800000"/>
            <a:headEnd/>
            <a:tailEnd/>
          </a:ln>
          <a:effectLst/>
        </p:spPr>
        <p:txBody>
          <a:bodyPr>
            <a:spAutoFit/>
          </a:bodyPr>
          <a:lstStyle/>
          <a:p>
            <a:pPr algn="ctr"/>
            <a:r>
              <a:rPr lang="en-GB" u="sng" dirty="0">
                <a:latin typeface="Calibri" pitchFamily="34" charset="0"/>
                <a:cs typeface="Calibri" pitchFamily="34" charset="0"/>
              </a:rPr>
              <a:t>Summary</a:t>
            </a:r>
            <a:endParaRPr lang="en-GB" sz="1200" u="sng"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Emission of synchrotron radiation combined with (longitudinal) energy gain in the RF cavities causes a damping of particle oscillations in all three planes of motion</a:t>
            </a: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The damping times are inversely proportional to (energy)</a:t>
            </a:r>
            <a:r>
              <a:rPr lang="en-GB" baseline="30000" dirty="0">
                <a:latin typeface="Calibri" pitchFamily="34" charset="0"/>
                <a:ea typeface="Cambria Math" panose="02040503050406030204" pitchFamily="18" charset="0"/>
                <a:cs typeface="Calibri" pitchFamily="34" charset="0"/>
              </a:rPr>
              <a:t>3</a:t>
            </a:r>
            <a:r>
              <a:rPr lang="en-GB" dirty="0">
                <a:latin typeface="Calibri" pitchFamily="34" charset="0"/>
                <a:ea typeface="Cambria Math" panose="02040503050406030204" pitchFamily="18" charset="0"/>
                <a:cs typeface="Calibri" pitchFamily="34" charset="0"/>
              </a:rPr>
              <a:t> </a:t>
            </a: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Since it depends upon the emission of synchrotron radiation, damping is usually only significant for light particles (electrons and positrons)</a:t>
            </a: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The dependence on the magnetic lattice parameters can be usefully summarised with the synchrotron radiation integrals</a:t>
            </a: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Assuming constant energy loss, the sum of the damping partition numbers is conserved </a:t>
            </a: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Damping times can be modified for a given storage ring design, either by increasing the energy loss per turn (damping wigglers), or by transferring damping from one plane to another (i.e. by altering the damping partition numbers)</a:t>
            </a:r>
          </a:p>
          <a:p>
            <a:pPr algn="just"/>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p:txBody>
      </p:sp>
    </p:spTree>
    <p:extLst>
      <p:ext uri="{BB962C8B-B14F-4D97-AF65-F5344CB8AC3E}">
        <p14:creationId xmlns:p14="http://schemas.microsoft.com/office/powerpoint/2010/main" val="32362373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2916" y="162399"/>
            <a:ext cx="8773428" cy="2862322"/>
          </a:xfrm>
          <a:prstGeom prst="rect">
            <a:avLst/>
          </a:prstGeom>
          <a:noFill/>
        </p:spPr>
        <p:txBody>
          <a:bodyPr wrap="square" rtlCol="0">
            <a:spAutoFit/>
          </a:bodyPr>
          <a:lstStyle/>
          <a:p>
            <a:pPr algn="ctr"/>
            <a:r>
              <a:rPr lang="en-GB" u="sng" dirty="0"/>
              <a:t>References</a:t>
            </a:r>
          </a:p>
          <a:p>
            <a:endParaRPr lang="en-GB" dirty="0"/>
          </a:p>
          <a:p>
            <a:pPr marL="444500" indent="-444500"/>
            <a:r>
              <a:rPr lang="en-GB" dirty="0"/>
              <a:t>[1]	M. Sands, “The Physics of Electron Storage Rings: An Introduction”, SLAC-121, (1970) </a:t>
            </a:r>
          </a:p>
          <a:p>
            <a:pPr marL="444500" indent="-444500"/>
            <a:r>
              <a:rPr lang="en-GB" dirty="0"/>
              <a:t>[2]	R. Walker, “Radiation Damping”, CERN Accelerator School, Finland, CERN 94-01, (1994) </a:t>
            </a:r>
          </a:p>
          <a:p>
            <a:pPr marL="444500" indent="-444500"/>
            <a:r>
              <a:rPr lang="en-GB" dirty="0"/>
              <a:t>[3]	H. </a:t>
            </a:r>
            <a:r>
              <a:rPr lang="en-GB" dirty="0" err="1"/>
              <a:t>Weidemann</a:t>
            </a:r>
            <a:r>
              <a:rPr lang="en-GB" dirty="0"/>
              <a:t>, “Particle Accelerator Physics I”, Springer, (2003)</a:t>
            </a:r>
          </a:p>
          <a:p>
            <a:pPr marL="444500" indent="-444500"/>
            <a:r>
              <a:rPr lang="en-GB" dirty="0"/>
              <a:t>[4] 	J. Clarke, “The Science and Technology of </a:t>
            </a:r>
            <a:r>
              <a:rPr lang="en-GB" dirty="0" err="1"/>
              <a:t>Undulators</a:t>
            </a:r>
            <a:r>
              <a:rPr lang="en-GB" dirty="0"/>
              <a:t> and Wigglers”, Oxford Science Publications, (2004)</a:t>
            </a:r>
          </a:p>
          <a:p>
            <a:pPr marL="444500" indent="-444500"/>
            <a:r>
              <a:rPr lang="en-GB" dirty="0"/>
              <a:t>[5] 	R. Walker, “Wigglers”, CERN Accelerator School, Greece, CERN-1995-006, (1993) </a:t>
            </a:r>
          </a:p>
          <a:p>
            <a:pPr marL="444500" indent="-444500"/>
            <a:endParaRPr lang="en-GB" dirty="0"/>
          </a:p>
          <a:p>
            <a:pPr marL="444500" indent="-444500"/>
            <a:endParaRPr lang="en-GB" dirty="0"/>
          </a:p>
        </p:txBody>
      </p:sp>
    </p:spTree>
    <p:extLst>
      <p:ext uri="{BB962C8B-B14F-4D97-AF65-F5344CB8AC3E}">
        <p14:creationId xmlns:p14="http://schemas.microsoft.com/office/powerpoint/2010/main" val="5246450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642350" cy="6310382"/>
              </a:xfrm>
              <a:prstGeom prst="rect">
                <a:avLst/>
              </a:prstGeom>
              <a:solidFill>
                <a:schemeClr val="bg1">
                  <a:alpha val="68000"/>
                </a:schemeClr>
              </a:solidFill>
              <a:ln w="9525">
                <a:noFill/>
                <a:miter lim="800000"/>
                <a:headEnd/>
                <a:tailEnd/>
              </a:ln>
              <a:effectLst/>
            </p:spPr>
            <p:txBody>
              <a:bodyPr>
                <a:spAutoFit/>
              </a:bodyPr>
              <a:lstStyle/>
              <a:p>
                <a:pPr algn="ctr"/>
                <a:r>
                  <a:rPr lang="en-GB" u="sng" dirty="0">
                    <a:latin typeface="Calibri" pitchFamily="34" charset="0"/>
                    <a:cs typeface="Calibri" pitchFamily="34" charset="0"/>
                  </a:rPr>
                  <a:t>Recap: energy loss due to synchrotron radiation </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Substitution of the </a:t>
                </a:r>
                <a:r>
                  <a:rPr lang="en-GB" dirty="0" err="1"/>
                  <a:t>Liénard-Wiechert</a:t>
                </a:r>
                <a:r>
                  <a:rPr lang="en-GB" dirty="0">
                    <a:latin typeface="Calibri" pitchFamily="34" charset="0"/>
                    <a:cs typeface="Calibri" pitchFamily="34" charset="0"/>
                  </a:rPr>
                  <a:t> (retarded) potentials into Maxwell’s Equations gives rise to the </a:t>
                </a:r>
                <a:r>
                  <a:rPr lang="en-GB" dirty="0" err="1"/>
                  <a:t>Liénard-Wiechert</a:t>
                </a:r>
                <a:r>
                  <a:rPr lang="en-GB" dirty="0">
                    <a:latin typeface="Calibri" pitchFamily="34" charset="0"/>
                    <a:cs typeface="Calibri" pitchFamily="34" charset="0"/>
                  </a:rPr>
                  <a:t> fields:</a:t>
                </a:r>
              </a:p>
              <a:p>
                <a:pPr algn="just"/>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The fields have two components, a velocity field and an acceleration field. At large distances (the ‘far-field’), only the acceleration field is significant.</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Using just the acceleration field, the power radiated by the particle per unit solid angle is</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f>
                        <m:fPr>
                          <m:ctrlPr>
                            <a:rPr lang="en-GB" i="1">
                              <a:latin typeface="Cambria Math" panose="02040503050406030204" pitchFamily="18" charset="0"/>
                            </a:rPr>
                          </m:ctrlPr>
                        </m:fPr>
                        <m:num>
                          <m:r>
                            <a:rPr lang="en-GB" i="1">
                              <a:latin typeface="Cambria Math" panose="02040503050406030204" pitchFamily="18" charset="0"/>
                            </a:rPr>
                            <m:t>𝑑𝑃</m:t>
                          </m:r>
                        </m:num>
                        <m:den>
                          <m:r>
                            <a:rPr lang="en-GB" i="1">
                              <a:latin typeface="Cambria Math" panose="02040503050406030204" pitchFamily="18" charset="0"/>
                            </a:rPr>
                            <m:t>𝑑</m:t>
                          </m:r>
                          <m:r>
                            <m:rPr>
                              <m:sty m:val="p"/>
                            </m:rPr>
                            <a:rPr lang="en-GB">
                              <a:latin typeface="Cambria Math" panose="02040503050406030204" pitchFamily="18" charset="0"/>
                            </a:rPr>
                            <m:t>Ω</m:t>
                          </m:r>
                        </m:den>
                      </m:f>
                      <m:r>
                        <a:rPr lang="en-GB" i="1">
                          <a:latin typeface="Cambria Math" panose="02040503050406030204" pitchFamily="18" charset="0"/>
                        </a:rPr>
                        <m:t>=</m:t>
                      </m:r>
                      <m:f>
                        <m:fPr>
                          <m:ctrlPr>
                            <a:rPr lang="en-GB" i="1">
                              <a:latin typeface="Cambria Math" panose="02040503050406030204" pitchFamily="18" charset="0"/>
                            </a:rPr>
                          </m:ctrlPr>
                        </m:fPr>
                        <m:num>
                          <m:sSup>
                            <m:sSupPr>
                              <m:ctrlPr>
                                <a:rPr lang="en-GB" i="1">
                                  <a:latin typeface="Cambria Math" panose="02040503050406030204" pitchFamily="18" charset="0"/>
                                </a:rPr>
                              </m:ctrlPr>
                            </m:sSupPr>
                            <m:e>
                              <m:r>
                                <a:rPr lang="en-GB" i="1">
                                  <a:latin typeface="Cambria Math" panose="02040503050406030204" pitchFamily="18" charset="0"/>
                                </a:rPr>
                                <m:t>𝑒</m:t>
                              </m:r>
                            </m:e>
                            <m:sup>
                              <m:r>
                                <a:rPr lang="en-GB" i="1">
                                  <a:latin typeface="Cambria Math" panose="02040503050406030204" pitchFamily="18" charset="0"/>
                                </a:rPr>
                                <m:t>2</m:t>
                              </m:r>
                            </m:sup>
                          </m:sSup>
                        </m:num>
                        <m:den>
                          <m:sSup>
                            <m:sSupPr>
                              <m:ctrlPr>
                                <a:rPr lang="en-GB" i="1">
                                  <a:latin typeface="Cambria Math" panose="02040503050406030204" pitchFamily="18" charset="0"/>
                                </a:rPr>
                              </m:ctrlPr>
                            </m:sSupPr>
                            <m:e>
                              <m:d>
                                <m:dPr>
                                  <m:ctrlPr>
                                    <a:rPr lang="en-GB" i="1">
                                      <a:latin typeface="Cambria Math" panose="02040503050406030204" pitchFamily="18" charset="0"/>
                                    </a:rPr>
                                  </m:ctrlPr>
                                </m:dPr>
                                <m:e>
                                  <m:r>
                                    <a:rPr lang="en-GB" i="1">
                                      <a:latin typeface="Cambria Math" panose="02040503050406030204" pitchFamily="18" charset="0"/>
                                    </a:rPr>
                                    <m:t>4</m:t>
                                  </m:r>
                                  <m:r>
                                    <a:rPr lang="en-GB" i="1">
                                      <a:latin typeface="Cambria Math" panose="02040503050406030204" pitchFamily="18" charset="0"/>
                                    </a:rPr>
                                    <m:t>𝜋</m:t>
                                  </m:r>
                                </m:e>
                              </m:d>
                            </m:e>
                            <m:sup>
                              <m:r>
                                <a:rPr lang="en-GB" i="1">
                                  <a:latin typeface="Cambria Math" panose="02040503050406030204" pitchFamily="18" charset="0"/>
                                </a:rPr>
                                <m:t>2</m:t>
                              </m:r>
                            </m:sup>
                          </m:sSup>
                          <m:sSub>
                            <m:sSubPr>
                              <m:ctrlPr>
                                <a:rPr lang="en-GB" i="1">
                                  <a:latin typeface="Cambria Math" panose="02040503050406030204" pitchFamily="18" charset="0"/>
                                </a:rPr>
                              </m:ctrlPr>
                            </m:sSubPr>
                            <m:e>
                              <m:r>
                                <a:rPr lang="en-GB" i="1">
                                  <a:latin typeface="Cambria Math" panose="02040503050406030204" pitchFamily="18" charset="0"/>
                                </a:rPr>
                                <m:t>𝜖</m:t>
                              </m:r>
                            </m:e>
                            <m:sub>
                              <m:r>
                                <a:rPr lang="en-GB" i="1">
                                  <a:latin typeface="Cambria Math" panose="02040503050406030204" pitchFamily="18" charset="0"/>
                                </a:rPr>
                                <m:t>0</m:t>
                              </m:r>
                            </m:sub>
                          </m:sSub>
                          <m:r>
                            <a:rPr lang="en-GB" i="1">
                              <a:latin typeface="Cambria Math" panose="02040503050406030204" pitchFamily="18" charset="0"/>
                            </a:rPr>
                            <m:t>𝑐</m:t>
                          </m:r>
                        </m:den>
                      </m:f>
                      <m:f>
                        <m:fPr>
                          <m:ctrlPr>
                            <a:rPr lang="en-GB" i="1">
                              <a:latin typeface="Cambria Math" panose="02040503050406030204" pitchFamily="18" charset="0"/>
                            </a:rPr>
                          </m:ctrlPr>
                        </m:fPr>
                        <m:num>
                          <m:r>
                            <a:rPr lang="en-GB" i="1">
                              <a:latin typeface="Cambria Math" panose="02040503050406030204" pitchFamily="18" charset="0"/>
                            </a:rPr>
                            <m:t>[</m:t>
                          </m:r>
                          <m:r>
                            <a:rPr lang="en-GB" b="1">
                              <a:latin typeface="Cambria Math" panose="02040503050406030204" pitchFamily="18" charset="0"/>
                            </a:rPr>
                            <m:t>𝐧</m:t>
                          </m:r>
                          <m:r>
                            <a:rPr lang="en-GB" i="1">
                              <a:latin typeface="Cambria Math" panose="02040503050406030204" pitchFamily="18" charset="0"/>
                              <a:ea typeface="Cambria Math" panose="02040503050406030204" pitchFamily="18" charset="0"/>
                            </a:rPr>
                            <m:t>×</m:t>
                          </m:r>
                          <m:sSup>
                            <m:sSupPr>
                              <m:ctrlPr>
                                <a:rPr lang="en-GB" i="1">
                                  <a:latin typeface="Cambria Math" panose="02040503050406030204" pitchFamily="18" charset="0"/>
                                </a:rPr>
                              </m:ctrlPr>
                            </m:sSupPr>
                            <m:e>
                              <m:d>
                                <m:dPr>
                                  <m:begChr m:val="["/>
                                  <m:endChr m:val="]"/>
                                  <m:ctrlPr>
                                    <a:rPr lang="en-GB" i="1">
                                      <a:latin typeface="Cambria Math" panose="02040503050406030204" pitchFamily="18" charset="0"/>
                                      <a:ea typeface="Cambria Math" panose="02040503050406030204" pitchFamily="18" charset="0"/>
                                    </a:rPr>
                                  </m:ctrlPr>
                                </m:dPr>
                                <m:e>
                                  <m:d>
                                    <m:dPr>
                                      <m:ctrlPr>
                                        <a:rPr lang="en-GB" i="1">
                                          <a:latin typeface="Cambria Math" panose="02040503050406030204" pitchFamily="18" charset="0"/>
                                          <a:ea typeface="Cambria Math" panose="02040503050406030204" pitchFamily="18" charset="0"/>
                                        </a:rPr>
                                      </m:ctrlPr>
                                    </m:dPr>
                                    <m:e>
                                      <m:r>
                                        <a:rPr lang="en-GB" b="1">
                                          <a:latin typeface="Cambria Math" panose="02040503050406030204" pitchFamily="18" charset="0"/>
                                          <a:ea typeface="Cambria Math" panose="02040503050406030204" pitchFamily="18" charset="0"/>
                                        </a:rPr>
                                        <m:t>𝐧</m:t>
                                      </m:r>
                                      <m:r>
                                        <a:rPr lang="en-GB" i="1">
                                          <a:latin typeface="Cambria Math" panose="02040503050406030204" pitchFamily="18" charset="0"/>
                                          <a:ea typeface="Cambria Math" panose="02040503050406030204" pitchFamily="18" charset="0"/>
                                        </a:rPr>
                                        <m:t>−</m:t>
                                      </m:r>
                                      <m:r>
                                        <a:rPr lang="en-GB" b="1">
                                          <a:latin typeface="Cambria Math" panose="02040503050406030204" pitchFamily="18" charset="0"/>
                                          <a:ea typeface="Cambria Math" panose="02040503050406030204" pitchFamily="18" charset="0"/>
                                        </a:rPr>
                                        <m:t>𝛃</m:t>
                                      </m:r>
                                    </m:e>
                                  </m:d>
                                  <m:r>
                                    <a:rPr lang="en-GB" i="1">
                                      <a:latin typeface="Cambria Math" panose="02040503050406030204" pitchFamily="18" charset="0"/>
                                      <a:ea typeface="Cambria Math" panose="02040503050406030204" pitchFamily="18" charset="0"/>
                                    </a:rPr>
                                    <m:t>×</m:t>
                                  </m:r>
                                  <m:acc>
                                    <m:accPr>
                                      <m:chr m:val="̇"/>
                                      <m:ctrlPr>
                                        <a:rPr lang="en-GB" i="1">
                                          <a:latin typeface="Cambria Math" panose="02040503050406030204" pitchFamily="18" charset="0"/>
                                          <a:ea typeface="Cambria Math" panose="02040503050406030204" pitchFamily="18" charset="0"/>
                                        </a:rPr>
                                      </m:ctrlPr>
                                    </m:accPr>
                                    <m:e>
                                      <m:r>
                                        <a:rPr lang="en-GB" b="1">
                                          <a:latin typeface="Cambria Math" panose="02040503050406030204" pitchFamily="18" charset="0"/>
                                          <a:ea typeface="Cambria Math" panose="02040503050406030204" pitchFamily="18" charset="0"/>
                                        </a:rPr>
                                        <m:t>𝛃</m:t>
                                      </m:r>
                                      <m:r>
                                        <a:rPr lang="en-GB" i="1">
                                          <a:latin typeface="Cambria Math" panose="02040503050406030204" pitchFamily="18" charset="0"/>
                                          <a:ea typeface="Cambria Math" panose="02040503050406030204" pitchFamily="18" charset="0"/>
                                        </a:rPr>
                                        <m:t>]</m:t>
                                      </m:r>
                                    </m:e>
                                  </m:acc>
                                </m:e>
                              </m:d>
                            </m:e>
                            <m:sup>
                              <m:r>
                                <a:rPr lang="en-GB" i="1">
                                  <a:latin typeface="Cambria Math" panose="02040503050406030204" pitchFamily="18" charset="0"/>
                                </a:rPr>
                                <m:t>2</m:t>
                              </m:r>
                            </m:sup>
                          </m:sSup>
                        </m:num>
                        <m:den>
                          <m:sSup>
                            <m:sSupPr>
                              <m:ctrlPr>
                                <a:rPr lang="en-GB" i="1">
                                  <a:latin typeface="Cambria Math" panose="02040503050406030204" pitchFamily="18" charset="0"/>
                                  <a:ea typeface="Cambria Math" panose="02040503050406030204" pitchFamily="18" charset="0"/>
                                </a:rPr>
                              </m:ctrlPr>
                            </m:sSupPr>
                            <m:e>
                              <m:d>
                                <m:dPr>
                                  <m:ctrlPr>
                                    <a:rPr lang="en-GB" i="1">
                                      <a:latin typeface="Cambria Math" panose="02040503050406030204" pitchFamily="18" charset="0"/>
                                    </a:rPr>
                                  </m:ctrlPr>
                                </m:dPr>
                                <m:e>
                                  <m:r>
                                    <a:rPr lang="en-GB" i="1">
                                      <a:latin typeface="Cambria Math" panose="02040503050406030204" pitchFamily="18" charset="0"/>
                                    </a:rPr>
                                    <m:t>1−</m:t>
                                  </m:r>
                                  <m:r>
                                    <a:rPr lang="en-GB" b="1">
                                      <a:latin typeface="Cambria Math" panose="02040503050406030204" pitchFamily="18" charset="0"/>
                                    </a:rPr>
                                    <m:t>𝐧</m:t>
                                  </m:r>
                                  <m:r>
                                    <a:rPr lang="en-GB" i="1">
                                      <a:latin typeface="Cambria Math" panose="02040503050406030204" pitchFamily="18" charset="0"/>
                                      <a:ea typeface="Cambria Math" panose="02040503050406030204" pitchFamily="18" charset="0"/>
                                    </a:rPr>
                                    <m:t>∙</m:t>
                                  </m:r>
                                  <m:r>
                                    <a:rPr lang="en-GB" b="1">
                                      <a:latin typeface="Cambria Math" panose="02040503050406030204" pitchFamily="18" charset="0"/>
                                      <a:ea typeface="Cambria Math" panose="02040503050406030204" pitchFamily="18" charset="0"/>
                                    </a:rPr>
                                    <m:t>𝛃</m:t>
                                  </m:r>
                                </m:e>
                              </m:d>
                            </m:e>
                            <m:sup>
                              <m:r>
                                <a:rPr lang="en-GB" i="1">
                                  <a:latin typeface="Cambria Math" panose="02040503050406030204" pitchFamily="18" charset="0"/>
                                  <a:ea typeface="Cambria Math" panose="02040503050406030204" pitchFamily="18" charset="0"/>
                                </a:rPr>
                                <m:t>5</m:t>
                              </m:r>
                            </m:sup>
                          </m:sSup>
                        </m:den>
                      </m:f>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The radiation is strongly peaked in the forwards direction (parallel with the velocity and perpendicular to the acceleration), with opening angle </a:t>
                </a:r>
                <a14:m>
                  <m:oMath xmlns:m="http://schemas.openxmlformats.org/officeDocument/2006/math">
                    <m:r>
                      <a:rPr lang="en-GB" i="1">
                        <a:latin typeface="Cambria Math" panose="02040503050406030204" pitchFamily="18" charset="0"/>
                        <a:ea typeface="Cambria Math" panose="02040503050406030204" pitchFamily="18" charset="0"/>
                      </a:rPr>
                      <m:t>~1/</m:t>
                    </m:r>
                    <m:r>
                      <a:rPr lang="en-GB" i="1">
                        <a:latin typeface="Cambria Math" panose="02040503050406030204" pitchFamily="18" charset="0"/>
                        <a:ea typeface="Cambria Math" panose="02040503050406030204" pitchFamily="18" charset="0"/>
                      </a:rPr>
                      <m:t>𝛾</m:t>
                    </m:r>
                  </m:oMath>
                </a14:m>
                <a:endParaRPr lang="en-GB" dirty="0"/>
              </a:p>
              <a:p>
                <a:pPr algn="just"/>
                <a:endParaRPr lang="en-GB" dirty="0">
                  <a:latin typeface="Calibri" pitchFamily="34"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642350" cy="6310382"/>
              </a:xfrm>
              <a:prstGeom prst="rect">
                <a:avLst/>
              </a:prstGeom>
              <a:blipFill>
                <a:blip r:embed="rId2"/>
                <a:stretch>
                  <a:fillRect l="-635" t="-580" r="-635"/>
                </a:stretch>
              </a:blipFill>
              <a:ln w="9525">
                <a:noFill/>
                <a:miter lim="800000"/>
                <a:headEnd/>
                <a:tailEnd/>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 name="TextBox 2"/>
              <p:cNvSpPr txBox="1"/>
              <p:nvPr/>
            </p:nvSpPr>
            <p:spPr>
              <a:xfrm>
                <a:off x="1300348" y="1521157"/>
                <a:ext cx="6619504" cy="68275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1" i="0" smtClean="0">
                          <a:latin typeface="Cambria Math" panose="02040503050406030204" pitchFamily="18" charset="0"/>
                          <a:ea typeface="Cambria Math" panose="02040503050406030204" pitchFamily="18" charset="0"/>
                        </a:rPr>
                        <m:t>𝐄</m:t>
                      </m:r>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𝑡</m:t>
                          </m:r>
                        </m:e>
                      </m:d>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𝑒</m:t>
                          </m:r>
                        </m:num>
                        <m:den>
                          <m:r>
                            <a:rPr lang="en-GB" b="0" i="1" smtClean="0">
                              <a:latin typeface="Cambria Math" panose="02040503050406030204" pitchFamily="18" charset="0"/>
                              <a:ea typeface="Cambria Math" panose="02040503050406030204" pitchFamily="18" charset="0"/>
                            </a:rPr>
                            <m:t>4</m:t>
                          </m:r>
                          <m:r>
                            <a:rPr lang="en-GB" b="0" i="1" smtClean="0">
                              <a:latin typeface="Cambria Math" panose="02040503050406030204" pitchFamily="18" charset="0"/>
                              <a:ea typeface="Cambria Math" panose="02040503050406030204" pitchFamily="18" charset="0"/>
                            </a:rPr>
                            <m:t>𝜋</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𝜀</m:t>
                              </m:r>
                            </m:e>
                            <m:sub>
                              <m:r>
                                <a:rPr lang="en-GB" b="0" i="1" smtClean="0">
                                  <a:latin typeface="Cambria Math" panose="02040503050406030204" pitchFamily="18" charset="0"/>
                                  <a:ea typeface="Cambria Math" panose="02040503050406030204" pitchFamily="18" charset="0"/>
                                </a:rPr>
                                <m:t>0</m:t>
                              </m:r>
                            </m:sub>
                          </m:sSub>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𝛾</m:t>
                              </m:r>
                            </m:e>
                            <m:sup>
                              <m:r>
                                <a:rPr lang="en-GB" b="0" i="1" smtClean="0">
                                  <a:latin typeface="Cambria Math" panose="02040503050406030204" pitchFamily="18" charset="0"/>
                                  <a:ea typeface="Cambria Math" panose="02040503050406030204" pitchFamily="18" charset="0"/>
                                </a:rPr>
                                <m:t>2</m:t>
                              </m:r>
                            </m:sup>
                          </m:sSup>
                        </m:den>
                      </m:f>
                      <m:sSub>
                        <m:sSubPr>
                          <m:ctrlPr>
                            <a:rPr lang="en-GB" b="0" i="1" smtClean="0">
                              <a:latin typeface="Cambria Math" panose="02040503050406030204" pitchFamily="18" charset="0"/>
                              <a:ea typeface="Cambria Math" panose="02040503050406030204" pitchFamily="18" charset="0"/>
                            </a:rPr>
                          </m:ctrlPr>
                        </m:sSubPr>
                        <m:e>
                          <m:d>
                            <m:dPr>
                              <m:ctrlPr>
                                <a:rPr lang="en-GB" b="0" i="1" smtClean="0">
                                  <a:latin typeface="Cambria Math" panose="02040503050406030204" pitchFamily="18" charset="0"/>
                                  <a:ea typeface="Cambria Math" panose="02040503050406030204" pitchFamily="18" charset="0"/>
                                </a:rPr>
                              </m:ctrlPr>
                            </m:dPr>
                            <m:e>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m:t>
                                  </m:r>
                                  <m:r>
                                    <a:rPr lang="en-GB" b="1" i="0" smtClean="0">
                                      <a:latin typeface="Cambria Math" panose="02040503050406030204" pitchFamily="18" charset="0"/>
                                      <a:ea typeface="Cambria Math" panose="02040503050406030204" pitchFamily="18" charset="0"/>
                                    </a:rPr>
                                    <m:t>𝐧</m:t>
                                  </m:r>
                                  <m:r>
                                    <a:rPr lang="en-GB" b="0" i="0" smtClean="0">
                                      <a:latin typeface="Cambria Math" panose="02040503050406030204" pitchFamily="18" charset="0"/>
                                      <a:ea typeface="Cambria Math" panose="02040503050406030204" pitchFamily="18" charset="0"/>
                                    </a:rPr>
                                    <m:t>−</m:t>
                                  </m:r>
                                  <m:r>
                                    <a:rPr lang="en-GB" b="1" i="0" smtClean="0">
                                      <a:latin typeface="Cambria Math" panose="02040503050406030204" pitchFamily="18" charset="0"/>
                                      <a:ea typeface="Cambria Math" panose="02040503050406030204" pitchFamily="18" charset="0"/>
                                    </a:rPr>
                                    <m:t>𝛃</m:t>
                                  </m:r>
                                  <m:r>
                                    <a:rPr lang="en-GB" b="0" i="1" smtClean="0">
                                      <a:latin typeface="Cambria Math" panose="02040503050406030204" pitchFamily="18" charset="0"/>
                                      <a:ea typeface="Cambria Math" panose="02040503050406030204" pitchFamily="18" charset="0"/>
                                    </a:rPr>
                                    <m:t>)</m:t>
                                  </m:r>
                                </m:num>
                                <m:den>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𝑟</m:t>
                                      </m:r>
                                    </m:e>
                                    <m:sup>
                                      <m:r>
                                        <a:rPr lang="en-GB" b="0" i="1" smtClean="0">
                                          <a:latin typeface="Cambria Math" panose="02040503050406030204" pitchFamily="18" charset="0"/>
                                          <a:ea typeface="Cambria Math" panose="02040503050406030204" pitchFamily="18" charset="0"/>
                                        </a:rPr>
                                        <m:t>2</m:t>
                                      </m:r>
                                    </m:sup>
                                  </m:sSup>
                                  <m:sSup>
                                    <m:sSupPr>
                                      <m:ctrlPr>
                                        <a:rPr lang="en-GB" b="0" i="1" smtClean="0">
                                          <a:latin typeface="Cambria Math" panose="02040503050406030204" pitchFamily="18" charset="0"/>
                                          <a:ea typeface="Cambria Math" panose="02040503050406030204" pitchFamily="18" charset="0"/>
                                        </a:rPr>
                                      </m:ctrlPr>
                                    </m:sSupPr>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1−</m:t>
                                          </m:r>
                                          <m:r>
                                            <a:rPr lang="en-GB" b="1" i="0" smtClean="0">
                                              <a:latin typeface="Cambria Math" panose="02040503050406030204" pitchFamily="18" charset="0"/>
                                              <a:ea typeface="Cambria Math" panose="02040503050406030204" pitchFamily="18" charset="0"/>
                                            </a:rPr>
                                            <m:t>𝐧</m:t>
                                          </m:r>
                                          <m:r>
                                            <a:rPr lang="en-GB" b="1" i="0" smtClean="0">
                                              <a:latin typeface="Cambria Math" panose="02040503050406030204" pitchFamily="18" charset="0"/>
                                              <a:ea typeface="Cambria Math" panose="02040503050406030204" pitchFamily="18" charset="0"/>
                                            </a:rPr>
                                            <m:t>∙</m:t>
                                          </m:r>
                                          <m:r>
                                            <a:rPr lang="en-GB" b="1" i="0" smtClean="0">
                                              <a:latin typeface="Cambria Math" panose="02040503050406030204" pitchFamily="18" charset="0"/>
                                              <a:ea typeface="Cambria Math" panose="02040503050406030204" pitchFamily="18" charset="0"/>
                                            </a:rPr>
                                            <m:t>𝛃</m:t>
                                          </m:r>
                                        </m:e>
                                      </m:d>
                                    </m:e>
                                    <m:sup>
                                      <m:r>
                                        <a:rPr lang="en-GB" b="0" i="1" smtClean="0">
                                          <a:latin typeface="Cambria Math" panose="02040503050406030204" pitchFamily="18" charset="0"/>
                                          <a:ea typeface="Cambria Math" panose="02040503050406030204" pitchFamily="18" charset="0"/>
                                        </a:rPr>
                                        <m:t>3</m:t>
                                      </m:r>
                                    </m:sup>
                                  </m:sSup>
                                </m:den>
                              </m:f>
                            </m:e>
                          </m:d>
                        </m:e>
                        <m:sub>
                          <m:r>
                            <a:rPr lang="en-GB" b="0" i="1" smtClean="0">
                              <a:latin typeface="Cambria Math" panose="02040503050406030204" pitchFamily="18" charset="0"/>
                              <a:ea typeface="Cambria Math" panose="02040503050406030204" pitchFamily="18" charset="0"/>
                            </a:rPr>
                            <m:t>𝑟𝑒𝑡</m:t>
                          </m:r>
                        </m:sub>
                      </m:sSub>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𝑒</m:t>
                          </m:r>
                        </m:num>
                        <m:den>
                          <m:r>
                            <a:rPr lang="en-GB" b="0" i="1" smtClean="0">
                              <a:latin typeface="Cambria Math" panose="02040503050406030204" pitchFamily="18" charset="0"/>
                              <a:ea typeface="Cambria Math" panose="02040503050406030204" pitchFamily="18" charset="0"/>
                            </a:rPr>
                            <m:t>4</m:t>
                          </m:r>
                          <m:r>
                            <a:rPr lang="en-GB" b="0" i="1" smtClean="0">
                              <a:latin typeface="Cambria Math" panose="02040503050406030204" pitchFamily="18" charset="0"/>
                              <a:ea typeface="Cambria Math" panose="02040503050406030204" pitchFamily="18" charset="0"/>
                            </a:rPr>
                            <m:t>𝜋</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𝜀</m:t>
                              </m:r>
                            </m:e>
                            <m:sub>
                              <m:r>
                                <a:rPr lang="en-GB" b="0" i="1" smtClean="0">
                                  <a:latin typeface="Cambria Math" panose="02040503050406030204" pitchFamily="18" charset="0"/>
                                  <a:ea typeface="Cambria Math" panose="02040503050406030204" pitchFamily="18" charset="0"/>
                                </a:rPr>
                                <m:t>0</m:t>
                              </m:r>
                            </m:sub>
                          </m:sSub>
                          <m:r>
                            <a:rPr lang="en-GB" b="0" i="1" smtClean="0">
                              <a:latin typeface="Cambria Math" panose="02040503050406030204" pitchFamily="18" charset="0"/>
                              <a:ea typeface="Cambria Math" panose="02040503050406030204" pitchFamily="18" charset="0"/>
                            </a:rPr>
                            <m:t>𝑐</m:t>
                          </m:r>
                        </m:den>
                      </m:f>
                      <m:sSub>
                        <m:sSubPr>
                          <m:ctrlPr>
                            <a:rPr lang="en-GB" b="0" i="1" smtClean="0">
                              <a:latin typeface="Cambria Math" panose="02040503050406030204" pitchFamily="18" charset="0"/>
                              <a:ea typeface="Cambria Math" panose="02040503050406030204" pitchFamily="18" charset="0"/>
                            </a:rPr>
                          </m:ctrlPr>
                        </m:sSubPr>
                        <m:e>
                          <m:d>
                            <m:dPr>
                              <m:ctrlPr>
                                <a:rPr lang="en-GB" b="0" i="1" smtClean="0">
                                  <a:latin typeface="Cambria Math" panose="02040503050406030204" pitchFamily="18" charset="0"/>
                                  <a:ea typeface="Cambria Math" panose="02040503050406030204" pitchFamily="18" charset="0"/>
                                </a:rPr>
                              </m:ctrlPr>
                            </m:dPr>
                            <m:e>
                              <m:f>
                                <m:fPr>
                                  <m:ctrlPr>
                                    <a:rPr lang="en-GB" b="0" i="1" smtClean="0">
                                      <a:latin typeface="Cambria Math" panose="02040503050406030204" pitchFamily="18" charset="0"/>
                                      <a:ea typeface="Cambria Math" panose="02040503050406030204" pitchFamily="18" charset="0"/>
                                    </a:rPr>
                                  </m:ctrlPr>
                                </m:fPr>
                                <m:num>
                                  <m:r>
                                    <a:rPr lang="en-GB" b="1" i="0" smtClean="0">
                                      <a:latin typeface="Cambria Math" panose="02040503050406030204" pitchFamily="18" charset="0"/>
                                      <a:ea typeface="Cambria Math" panose="02040503050406030204" pitchFamily="18" charset="0"/>
                                    </a:rPr>
                                    <m:t>𝐧</m:t>
                                  </m:r>
                                  <m:r>
                                    <a:rPr lang="en-GB" b="0" i="1" smtClean="0">
                                      <a:latin typeface="Cambria Math" panose="02040503050406030204" pitchFamily="18" charset="0"/>
                                      <a:ea typeface="Cambria Math" panose="02040503050406030204" pitchFamily="18" charset="0"/>
                                    </a:rPr>
                                    <m:t>×[</m:t>
                                  </m:r>
                                  <m:d>
                                    <m:dPr>
                                      <m:ctrlPr>
                                        <a:rPr lang="en-GB" b="0" i="1" smtClean="0">
                                          <a:latin typeface="Cambria Math" panose="02040503050406030204" pitchFamily="18" charset="0"/>
                                          <a:ea typeface="Cambria Math" panose="02040503050406030204" pitchFamily="18" charset="0"/>
                                        </a:rPr>
                                      </m:ctrlPr>
                                    </m:dPr>
                                    <m:e>
                                      <m:r>
                                        <a:rPr lang="en-GB" b="1" i="0" smtClean="0">
                                          <a:latin typeface="Cambria Math" panose="02040503050406030204" pitchFamily="18" charset="0"/>
                                          <a:ea typeface="Cambria Math" panose="02040503050406030204" pitchFamily="18" charset="0"/>
                                        </a:rPr>
                                        <m:t>𝐧</m:t>
                                      </m:r>
                                      <m:r>
                                        <a:rPr lang="en-GB" b="0" i="0" smtClean="0">
                                          <a:latin typeface="Cambria Math" panose="02040503050406030204" pitchFamily="18" charset="0"/>
                                          <a:ea typeface="Cambria Math" panose="02040503050406030204" pitchFamily="18" charset="0"/>
                                        </a:rPr>
                                        <m:t>−</m:t>
                                      </m:r>
                                      <m:r>
                                        <a:rPr lang="en-GB" b="1" i="0" smtClean="0">
                                          <a:latin typeface="Cambria Math" panose="02040503050406030204" pitchFamily="18" charset="0"/>
                                          <a:ea typeface="Cambria Math" panose="02040503050406030204" pitchFamily="18" charset="0"/>
                                        </a:rPr>
                                        <m:t>𝛃</m:t>
                                      </m:r>
                                    </m:e>
                                  </m:d>
                                  <m:r>
                                    <a:rPr lang="en-GB" b="0" i="1" smtClean="0">
                                      <a:latin typeface="Cambria Math" panose="02040503050406030204" pitchFamily="18" charset="0"/>
                                      <a:ea typeface="Cambria Math" panose="02040503050406030204" pitchFamily="18" charset="0"/>
                                    </a:rPr>
                                    <m:t>×</m:t>
                                  </m:r>
                                  <m:acc>
                                    <m:accPr>
                                      <m:chr m:val="̇"/>
                                      <m:ctrlPr>
                                        <a:rPr lang="en-GB" b="0" i="1" smtClean="0">
                                          <a:latin typeface="Cambria Math" panose="02040503050406030204" pitchFamily="18" charset="0"/>
                                          <a:ea typeface="Cambria Math" panose="02040503050406030204" pitchFamily="18" charset="0"/>
                                        </a:rPr>
                                      </m:ctrlPr>
                                    </m:accPr>
                                    <m:e>
                                      <m:r>
                                        <a:rPr lang="en-GB" b="1" i="0" smtClean="0">
                                          <a:latin typeface="Cambria Math" panose="02040503050406030204" pitchFamily="18" charset="0"/>
                                          <a:ea typeface="Cambria Math" panose="02040503050406030204" pitchFamily="18" charset="0"/>
                                        </a:rPr>
                                        <m:t>𝛃</m:t>
                                      </m:r>
                                    </m:e>
                                  </m:acc>
                                  <m:r>
                                    <a:rPr lang="en-GB" b="0" i="1" smtClean="0">
                                      <a:latin typeface="Cambria Math" panose="02040503050406030204" pitchFamily="18" charset="0"/>
                                      <a:ea typeface="Cambria Math" panose="02040503050406030204" pitchFamily="18" charset="0"/>
                                    </a:rPr>
                                    <m:t>]</m:t>
                                  </m:r>
                                </m:num>
                                <m:den>
                                  <m:r>
                                    <a:rPr lang="en-GB" b="0" i="1" smtClean="0">
                                      <a:latin typeface="Cambria Math" panose="02040503050406030204" pitchFamily="18" charset="0"/>
                                      <a:ea typeface="Cambria Math" panose="02040503050406030204" pitchFamily="18" charset="0"/>
                                    </a:rPr>
                                    <m:t>𝑟</m:t>
                                  </m:r>
                                  <m:sSup>
                                    <m:sSupPr>
                                      <m:ctrlPr>
                                        <a:rPr lang="en-GB" b="0" i="1" smtClean="0">
                                          <a:latin typeface="Cambria Math" panose="02040503050406030204" pitchFamily="18" charset="0"/>
                                          <a:ea typeface="Cambria Math" panose="02040503050406030204" pitchFamily="18" charset="0"/>
                                        </a:rPr>
                                      </m:ctrlPr>
                                    </m:sSupPr>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1−</m:t>
                                          </m:r>
                                          <m:r>
                                            <a:rPr lang="en-GB" b="1" i="0" smtClean="0">
                                              <a:latin typeface="Cambria Math" panose="02040503050406030204" pitchFamily="18" charset="0"/>
                                              <a:ea typeface="Cambria Math" panose="02040503050406030204" pitchFamily="18" charset="0"/>
                                            </a:rPr>
                                            <m:t>𝐧</m:t>
                                          </m:r>
                                          <m:r>
                                            <a:rPr lang="en-GB" b="1" i="0" smtClean="0">
                                              <a:latin typeface="Cambria Math" panose="02040503050406030204" pitchFamily="18" charset="0"/>
                                              <a:ea typeface="Cambria Math" panose="02040503050406030204" pitchFamily="18" charset="0"/>
                                            </a:rPr>
                                            <m:t>∙</m:t>
                                          </m:r>
                                          <m:r>
                                            <a:rPr lang="en-GB" b="1" i="0" smtClean="0">
                                              <a:latin typeface="Cambria Math" panose="02040503050406030204" pitchFamily="18" charset="0"/>
                                              <a:ea typeface="Cambria Math" panose="02040503050406030204" pitchFamily="18" charset="0"/>
                                            </a:rPr>
                                            <m:t>𝛃</m:t>
                                          </m:r>
                                        </m:e>
                                      </m:d>
                                    </m:e>
                                    <m:sup>
                                      <m:r>
                                        <a:rPr lang="en-GB" b="0" i="1" smtClean="0">
                                          <a:latin typeface="Cambria Math" panose="02040503050406030204" pitchFamily="18" charset="0"/>
                                          <a:ea typeface="Cambria Math" panose="02040503050406030204" pitchFamily="18" charset="0"/>
                                        </a:rPr>
                                        <m:t>3</m:t>
                                      </m:r>
                                    </m:sup>
                                  </m:sSup>
                                </m:den>
                              </m:f>
                            </m:e>
                          </m:d>
                        </m:e>
                        <m:sub>
                          <m:r>
                            <a:rPr lang="en-GB" b="0" i="1" smtClean="0">
                              <a:latin typeface="Cambria Math" panose="02040503050406030204" pitchFamily="18" charset="0"/>
                              <a:ea typeface="Cambria Math" panose="02040503050406030204" pitchFamily="18" charset="0"/>
                            </a:rPr>
                            <m:t>𝑟𝑒𝑡</m:t>
                          </m:r>
                        </m:sub>
                      </m:sSub>
                    </m:oMath>
                  </m:oMathPara>
                </a14:m>
                <a:endParaRPr lang="en-GB" dirty="0"/>
              </a:p>
            </p:txBody>
          </p:sp>
        </mc:Choice>
        <mc:Fallback xmlns="">
          <p:sp>
            <p:nvSpPr>
              <p:cNvPr id="3" name="TextBox 2"/>
              <p:cNvSpPr txBox="1">
                <a:spLocks noRot="1" noChangeAspect="1" noMove="1" noResize="1" noEditPoints="1" noAdjustHandles="1" noChangeArrowheads="1" noChangeShapeType="1" noTextEdit="1"/>
              </p:cNvSpPr>
              <p:nvPr/>
            </p:nvSpPr>
            <p:spPr>
              <a:xfrm>
                <a:off x="1300348" y="1521157"/>
                <a:ext cx="6619504" cy="682751"/>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1300348" y="2396372"/>
                <a:ext cx="1632755" cy="52764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1" i="0" smtClean="0">
                          <a:latin typeface="Cambria Math" panose="02040503050406030204" pitchFamily="18" charset="0"/>
                          <a:ea typeface="Cambria Math" panose="02040503050406030204" pitchFamily="18" charset="0"/>
                        </a:rPr>
                        <m:t>𝐁</m:t>
                      </m:r>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𝑡</m:t>
                          </m:r>
                        </m:e>
                      </m:d>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1" i="0" smtClean="0">
                              <a:latin typeface="Cambria Math" panose="02040503050406030204" pitchFamily="18" charset="0"/>
                              <a:ea typeface="Cambria Math" panose="02040503050406030204" pitchFamily="18" charset="0"/>
                            </a:rPr>
                            <m:t>𝐧</m:t>
                          </m:r>
                          <m:r>
                            <a:rPr lang="en-GB" b="0" i="1" smtClean="0">
                              <a:latin typeface="Cambria Math" panose="02040503050406030204" pitchFamily="18" charset="0"/>
                              <a:ea typeface="Cambria Math" panose="02040503050406030204" pitchFamily="18" charset="0"/>
                            </a:rPr>
                            <m:t>×</m:t>
                          </m:r>
                          <m:r>
                            <a:rPr lang="en-GB" b="1" i="0" smtClean="0">
                              <a:latin typeface="Cambria Math" panose="02040503050406030204" pitchFamily="18" charset="0"/>
                              <a:ea typeface="Cambria Math" panose="02040503050406030204" pitchFamily="18" charset="0"/>
                            </a:rPr>
                            <m:t>𝐄</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𝑡</m:t>
                          </m:r>
                          <m:r>
                            <a:rPr lang="en-GB" b="0" i="1" smtClean="0">
                              <a:latin typeface="Cambria Math" panose="02040503050406030204" pitchFamily="18" charset="0"/>
                              <a:ea typeface="Cambria Math" panose="02040503050406030204" pitchFamily="18" charset="0"/>
                            </a:rPr>
                            <m:t>)</m:t>
                          </m:r>
                        </m:num>
                        <m:den>
                          <m:r>
                            <a:rPr lang="en-GB" b="0" i="1" smtClean="0">
                              <a:latin typeface="Cambria Math" panose="02040503050406030204" pitchFamily="18" charset="0"/>
                              <a:ea typeface="Cambria Math" panose="02040503050406030204" pitchFamily="18" charset="0"/>
                            </a:rPr>
                            <m:t>𝑐</m:t>
                          </m:r>
                        </m:den>
                      </m:f>
                    </m:oMath>
                  </m:oMathPara>
                </a14:m>
                <a:endParaRPr lang="en-GB" dirty="0"/>
              </a:p>
            </p:txBody>
          </p:sp>
        </mc:Choice>
        <mc:Fallback xmlns="">
          <p:sp>
            <p:nvSpPr>
              <p:cNvPr id="4" name="TextBox 3"/>
              <p:cNvSpPr txBox="1">
                <a:spLocks noRot="1" noChangeAspect="1" noMove="1" noResize="1" noEditPoints="1" noAdjustHandles="1" noChangeArrowheads="1" noChangeShapeType="1" noTextEdit="1"/>
              </p:cNvSpPr>
              <p:nvPr/>
            </p:nvSpPr>
            <p:spPr>
              <a:xfrm>
                <a:off x="1300348" y="2396372"/>
                <a:ext cx="1632755" cy="527645"/>
              </a:xfrm>
              <a:prstGeom prst="rect">
                <a:avLst/>
              </a:prstGeom>
              <a:blipFill>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2748553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642350" cy="6527493"/>
              </a:xfrm>
              <a:prstGeom prst="rect">
                <a:avLst/>
              </a:prstGeom>
              <a:solidFill>
                <a:schemeClr val="bg1">
                  <a:alpha val="68000"/>
                </a:schemeClr>
              </a:solidFill>
              <a:ln w="9525">
                <a:noFill/>
                <a:miter lim="800000"/>
                <a:headEnd/>
                <a:tailEnd/>
              </a:ln>
              <a:effectLst/>
            </p:spPr>
            <p:txBody>
              <a:bodyPr>
                <a:spAutoFit/>
              </a:bodyPr>
              <a:lstStyle/>
              <a:p>
                <a:pPr algn="ctr"/>
                <a:r>
                  <a:rPr lang="en-GB" u="sng" dirty="0">
                    <a:latin typeface="Calibri" pitchFamily="34" charset="0"/>
                    <a:cs typeface="Calibri" pitchFamily="34" charset="0"/>
                  </a:rPr>
                  <a:t>Recap: energy loss due to synchrotron radiation </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Considering the motion in a uniform bending magnet, we have for the instantaneous power radiated by a single electron:</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𝑃</m:t>
                      </m:r>
                      <m:r>
                        <a:rPr lang="en-GB" i="1">
                          <a:latin typeface="Cambria Math" panose="02040503050406030204" pitchFamily="18" charset="0"/>
                          <a:ea typeface="Cambria Math" panose="02040503050406030204" pitchFamily="18" charset="0"/>
                        </a:rPr>
                        <m:t>=</m:t>
                      </m:r>
                      <m:f>
                        <m:fPr>
                          <m:ctrlPr>
                            <a:rPr lang="en-GB" i="1">
                              <a:latin typeface="Cambria Math" panose="02040503050406030204" pitchFamily="18" charset="0"/>
                            </a:rPr>
                          </m:ctrlPr>
                        </m:fPr>
                        <m:num>
                          <m:sSup>
                            <m:sSupPr>
                              <m:ctrlPr>
                                <a:rPr lang="en-GB" i="1">
                                  <a:latin typeface="Cambria Math" panose="02040503050406030204" pitchFamily="18" charset="0"/>
                                </a:rPr>
                              </m:ctrlPr>
                            </m:sSupPr>
                            <m:e>
                              <m:r>
                                <a:rPr lang="en-GB" i="1">
                                  <a:latin typeface="Cambria Math" panose="02040503050406030204" pitchFamily="18" charset="0"/>
                                </a:rPr>
                                <m:t>𝑒</m:t>
                              </m:r>
                            </m:e>
                            <m:sup>
                              <m:r>
                                <a:rPr lang="en-GB" i="1">
                                  <a:latin typeface="Cambria Math" panose="02040503050406030204" pitchFamily="18" charset="0"/>
                                </a:rPr>
                                <m:t>2</m:t>
                              </m:r>
                            </m:sup>
                          </m:sSup>
                        </m:num>
                        <m:den>
                          <m:r>
                            <a:rPr lang="en-GB" i="1">
                              <a:latin typeface="Cambria Math" panose="02040503050406030204" pitchFamily="18" charset="0"/>
                            </a:rPr>
                            <m:t>6</m:t>
                          </m:r>
                          <m:r>
                            <a:rPr lang="en-GB" i="1">
                              <a:latin typeface="Cambria Math" panose="02040503050406030204" pitchFamily="18" charset="0"/>
                            </a:rPr>
                            <m:t>𝜋</m:t>
                          </m:r>
                          <m:sSub>
                            <m:sSubPr>
                              <m:ctrlPr>
                                <a:rPr lang="en-GB" i="1">
                                  <a:latin typeface="Cambria Math" panose="02040503050406030204" pitchFamily="18" charset="0"/>
                                </a:rPr>
                              </m:ctrlPr>
                            </m:sSubPr>
                            <m:e>
                              <m:r>
                                <a:rPr lang="en-GB" i="1">
                                  <a:latin typeface="Cambria Math" panose="02040503050406030204" pitchFamily="18" charset="0"/>
                                </a:rPr>
                                <m:t>𝜖</m:t>
                              </m:r>
                            </m:e>
                            <m:sub>
                              <m:r>
                                <a:rPr lang="en-GB" i="1">
                                  <a:latin typeface="Cambria Math" panose="02040503050406030204" pitchFamily="18" charset="0"/>
                                </a:rPr>
                                <m:t>0</m:t>
                              </m:r>
                            </m:sub>
                          </m:sSub>
                          <m:sSup>
                            <m:sSupPr>
                              <m:ctrlPr>
                                <a:rPr lang="en-GB" i="1">
                                  <a:latin typeface="Cambria Math" panose="02040503050406030204" pitchFamily="18" charset="0"/>
                                </a:rPr>
                              </m:ctrlPr>
                            </m:sSupPr>
                            <m:e>
                              <m:r>
                                <a:rPr lang="en-GB" i="1">
                                  <a:latin typeface="Cambria Math" panose="02040503050406030204" pitchFamily="18" charset="0"/>
                                </a:rPr>
                                <m:t>𝑐</m:t>
                              </m:r>
                            </m:e>
                            <m:sup>
                              <m:r>
                                <a:rPr lang="en-GB" i="1">
                                  <a:latin typeface="Cambria Math" panose="02040503050406030204" pitchFamily="18" charset="0"/>
                                </a:rPr>
                                <m:t>7</m:t>
                              </m:r>
                            </m:sup>
                          </m:sSup>
                        </m:den>
                      </m:f>
                      <m:f>
                        <m:fPr>
                          <m:ctrlPr>
                            <a:rPr lang="en-GB" i="1">
                              <a:latin typeface="Cambria Math" panose="02040503050406030204" pitchFamily="18" charset="0"/>
                            </a:rPr>
                          </m:ctrlPr>
                        </m:fPr>
                        <m:num>
                          <m:r>
                            <a:rPr lang="en-GB" i="1">
                              <a:latin typeface="Cambria Math" panose="02040503050406030204" pitchFamily="18" charset="0"/>
                            </a:rPr>
                            <m:t>1</m:t>
                          </m:r>
                        </m:num>
                        <m:den>
                          <m:sSup>
                            <m:sSupPr>
                              <m:ctrlPr>
                                <a:rPr lang="en-GB" i="1">
                                  <a:latin typeface="Cambria Math" panose="02040503050406030204" pitchFamily="18" charset="0"/>
                                </a:rPr>
                              </m:ctrlPr>
                            </m:sSupPr>
                            <m:e>
                              <m:r>
                                <a:rPr lang="en-GB" i="1">
                                  <a:latin typeface="Cambria Math" panose="02040503050406030204" pitchFamily="18" charset="0"/>
                                </a:rPr>
                                <m:t>𝑚</m:t>
                              </m:r>
                            </m:e>
                            <m:sup>
                              <m:r>
                                <a:rPr lang="en-GB" i="1">
                                  <a:latin typeface="Cambria Math" panose="02040503050406030204" pitchFamily="18" charset="0"/>
                                </a:rPr>
                                <m:t>4</m:t>
                              </m:r>
                            </m:sup>
                          </m:sSup>
                        </m:den>
                      </m:f>
                      <m:f>
                        <m:fPr>
                          <m:ctrlPr>
                            <a:rPr lang="en-GB" i="1">
                              <a:latin typeface="Cambria Math" panose="02040503050406030204" pitchFamily="18" charset="0"/>
                            </a:rPr>
                          </m:ctrlPr>
                        </m:fPr>
                        <m:num>
                          <m:sSup>
                            <m:sSupPr>
                              <m:ctrlPr>
                                <a:rPr lang="en-GB" i="1">
                                  <a:latin typeface="Cambria Math" panose="02040503050406030204" pitchFamily="18" charset="0"/>
                                </a:rPr>
                              </m:ctrlPr>
                            </m:sSupPr>
                            <m:e>
                              <m:r>
                                <a:rPr lang="en-GB" i="1">
                                  <a:latin typeface="Cambria Math" panose="02040503050406030204" pitchFamily="18" charset="0"/>
                                </a:rPr>
                                <m:t>𝐸</m:t>
                              </m:r>
                            </m:e>
                            <m:sup>
                              <m:r>
                                <a:rPr lang="en-GB" i="1">
                                  <a:latin typeface="Cambria Math" panose="02040503050406030204" pitchFamily="18" charset="0"/>
                                </a:rPr>
                                <m:t>4</m:t>
                              </m:r>
                            </m:sup>
                          </m:sSup>
                        </m:num>
                        <m:den>
                          <m:sSup>
                            <m:sSupPr>
                              <m:ctrlPr>
                                <a:rPr lang="en-GB" i="1">
                                  <a:latin typeface="Cambria Math" panose="02040503050406030204" pitchFamily="18" charset="0"/>
                                </a:rPr>
                              </m:ctrlPr>
                            </m:sSupPr>
                            <m:e>
                              <m:r>
                                <a:rPr lang="en-GB" i="1">
                                  <a:latin typeface="Cambria Math" panose="02040503050406030204" pitchFamily="18" charset="0"/>
                                </a:rPr>
                                <m:t>𝜌</m:t>
                              </m:r>
                            </m:e>
                            <m:sup>
                              <m:r>
                                <a:rPr lang="en-GB" i="1">
                                  <a:latin typeface="Cambria Math" panose="02040503050406030204" pitchFamily="18" charset="0"/>
                                </a:rPr>
                                <m:t>2</m:t>
                              </m:r>
                            </m:sup>
                          </m:sSup>
                        </m:den>
                      </m:f>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To get the total energy radiated per turn (</a:t>
                </a:r>
                <a14:m>
                  <m:oMath xmlns:m="http://schemas.openxmlformats.org/officeDocument/2006/math">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𝑈</m:t>
                        </m:r>
                      </m:e>
                      <m:sub>
                        <m:r>
                          <a:rPr lang="en-GB" b="0" i="1" smtClean="0">
                            <a:latin typeface="Cambria Math" panose="02040503050406030204" pitchFamily="18" charset="0"/>
                            <a:cs typeface="Calibri" pitchFamily="34" charset="0"/>
                          </a:rPr>
                          <m:t>0</m:t>
                        </m:r>
                      </m:sub>
                    </m:sSub>
                  </m:oMath>
                </a14:m>
                <a:r>
                  <a:rPr lang="en-GB" dirty="0">
                    <a:latin typeface="Calibri" pitchFamily="34" charset="0"/>
                    <a:cs typeface="Calibri" pitchFamily="34" charset="0"/>
                  </a:rPr>
                  <a:t>), this expression needs to be multiplied by the time spend in the bending magnets, i.e.</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𝑇</m:t>
                          </m:r>
                        </m:e>
                        <m:sub>
                          <m:r>
                            <a:rPr lang="en-GB" b="0" i="1" smtClean="0">
                              <a:latin typeface="Cambria Math" panose="02040503050406030204" pitchFamily="18" charset="0"/>
                              <a:cs typeface="Calibri" pitchFamily="34" charset="0"/>
                            </a:rPr>
                            <m:t>𝐵</m:t>
                          </m:r>
                        </m:sub>
                      </m:sSub>
                      <m:r>
                        <a:rPr lang="en-GB" b="0" i="1" smtClean="0">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2</m:t>
                          </m:r>
                          <m:r>
                            <a:rPr lang="en-GB" b="0" i="1" smtClean="0">
                              <a:latin typeface="Cambria Math" panose="02040503050406030204" pitchFamily="18" charset="0"/>
                              <a:cs typeface="Calibri" pitchFamily="34" charset="0"/>
                            </a:rPr>
                            <m:t>𝜋𝜌</m:t>
                          </m:r>
                        </m:num>
                        <m:den>
                          <m:r>
                            <a:rPr lang="en-GB" b="0" i="1" smtClean="0">
                              <a:latin typeface="Cambria Math" panose="02040503050406030204" pitchFamily="18" charset="0"/>
                              <a:cs typeface="Calibri" pitchFamily="34" charset="0"/>
                            </a:rPr>
                            <m:t>𝑐</m:t>
                          </m:r>
                        </m:den>
                      </m:f>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giving</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𝑈</m:t>
                          </m:r>
                        </m:e>
                        <m:sub>
                          <m:r>
                            <a:rPr lang="en-GB" b="0" i="1" smtClean="0">
                              <a:latin typeface="Cambria Math" panose="02040503050406030204" pitchFamily="18" charset="0"/>
                              <a:cs typeface="Calibri" pitchFamily="34" charset="0"/>
                            </a:rPr>
                            <m:t>0</m:t>
                          </m:r>
                        </m:sub>
                      </m:sSub>
                      <m:r>
                        <a:rPr lang="en-GB" b="0" i="1" smtClean="0">
                          <a:latin typeface="Cambria Math" panose="02040503050406030204" pitchFamily="18" charset="0"/>
                          <a:cs typeface="Calibri" pitchFamily="34" charset="0"/>
                        </a:rPr>
                        <m:t>=</m:t>
                      </m:r>
                      <m:f>
                        <m:fPr>
                          <m:ctrlPr>
                            <a:rPr lang="en-GB" i="1">
                              <a:latin typeface="Cambria Math" panose="02040503050406030204" pitchFamily="18" charset="0"/>
                            </a:rPr>
                          </m:ctrlPr>
                        </m:fPr>
                        <m:num>
                          <m:sSup>
                            <m:sSupPr>
                              <m:ctrlPr>
                                <a:rPr lang="en-GB" i="1">
                                  <a:latin typeface="Cambria Math" panose="02040503050406030204" pitchFamily="18" charset="0"/>
                                </a:rPr>
                              </m:ctrlPr>
                            </m:sSupPr>
                            <m:e>
                              <m:r>
                                <a:rPr lang="en-GB" i="1">
                                  <a:latin typeface="Cambria Math" panose="02040503050406030204" pitchFamily="18" charset="0"/>
                                </a:rPr>
                                <m:t>𝑒</m:t>
                              </m:r>
                            </m:e>
                            <m:sup>
                              <m:r>
                                <a:rPr lang="en-GB" i="1">
                                  <a:latin typeface="Cambria Math" panose="02040503050406030204" pitchFamily="18" charset="0"/>
                                </a:rPr>
                                <m:t>2</m:t>
                              </m:r>
                            </m:sup>
                          </m:sSup>
                        </m:num>
                        <m:den>
                          <m:r>
                            <a:rPr lang="en-GB" b="0" i="1" smtClean="0">
                              <a:latin typeface="Cambria Math" panose="02040503050406030204" pitchFamily="18" charset="0"/>
                            </a:rPr>
                            <m:t>3</m:t>
                          </m:r>
                          <m:sSub>
                            <m:sSubPr>
                              <m:ctrlPr>
                                <a:rPr lang="en-GB" i="1">
                                  <a:latin typeface="Cambria Math" panose="02040503050406030204" pitchFamily="18" charset="0"/>
                                </a:rPr>
                              </m:ctrlPr>
                            </m:sSubPr>
                            <m:e>
                              <m:r>
                                <a:rPr lang="en-GB" i="1">
                                  <a:latin typeface="Cambria Math" panose="02040503050406030204" pitchFamily="18" charset="0"/>
                                </a:rPr>
                                <m:t>𝜖</m:t>
                              </m:r>
                            </m:e>
                            <m:sub>
                              <m:r>
                                <a:rPr lang="en-GB" i="1">
                                  <a:latin typeface="Cambria Math" panose="02040503050406030204" pitchFamily="18" charset="0"/>
                                </a:rPr>
                                <m:t>0</m:t>
                              </m:r>
                            </m:sub>
                          </m:sSub>
                          <m:sSup>
                            <m:sSupPr>
                              <m:ctrlPr>
                                <a:rPr lang="en-GB" i="1">
                                  <a:latin typeface="Cambria Math" panose="02040503050406030204" pitchFamily="18" charset="0"/>
                                </a:rPr>
                              </m:ctrlPr>
                            </m:sSupPr>
                            <m:e>
                              <m:r>
                                <a:rPr lang="en-GB" i="1">
                                  <a:latin typeface="Cambria Math" panose="02040503050406030204" pitchFamily="18" charset="0"/>
                                </a:rPr>
                                <m:t>𝑐</m:t>
                              </m:r>
                            </m:e>
                            <m:sup>
                              <m:r>
                                <a:rPr lang="en-GB" b="0" i="1" smtClean="0">
                                  <a:latin typeface="Cambria Math" panose="02040503050406030204" pitchFamily="18" charset="0"/>
                                </a:rPr>
                                <m:t>8</m:t>
                              </m:r>
                            </m:sup>
                          </m:sSup>
                        </m:den>
                      </m:f>
                      <m:f>
                        <m:fPr>
                          <m:ctrlPr>
                            <a:rPr lang="en-GB" i="1">
                              <a:latin typeface="Cambria Math" panose="02040503050406030204" pitchFamily="18" charset="0"/>
                            </a:rPr>
                          </m:ctrlPr>
                        </m:fPr>
                        <m:num>
                          <m:r>
                            <a:rPr lang="en-GB" i="1">
                              <a:latin typeface="Cambria Math" panose="02040503050406030204" pitchFamily="18" charset="0"/>
                            </a:rPr>
                            <m:t>1</m:t>
                          </m:r>
                        </m:num>
                        <m:den>
                          <m:sSup>
                            <m:sSupPr>
                              <m:ctrlPr>
                                <a:rPr lang="en-GB" i="1">
                                  <a:latin typeface="Cambria Math" panose="02040503050406030204" pitchFamily="18" charset="0"/>
                                </a:rPr>
                              </m:ctrlPr>
                            </m:sSupPr>
                            <m:e>
                              <m:r>
                                <a:rPr lang="en-GB" i="1">
                                  <a:latin typeface="Cambria Math" panose="02040503050406030204" pitchFamily="18" charset="0"/>
                                </a:rPr>
                                <m:t>𝑚</m:t>
                              </m:r>
                            </m:e>
                            <m:sup>
                              <m:r>
                                <a:rPr lang="en-GB" i="1">
                                  <a:latin typeface="Cambria Math" panose="02040503050406030204" pitchFamily="18" charset="0"/>
                                </a:rPr>
                                <m:t>4</m:t>
                              </m:r>
                            </m:sup>
                          </m:sSup>
                        </m:den>
                      </m:f>
                      <m:f>
                        <m:fPr>
                          <m:ctrlPr>
                            <a:rPr lang="en-GB" i="1">
                              <a:latin typeface="Cambria Math" panose="02040503050406030204" pitchFamily="18" charset="0"/>
                            </a:rPr>
                          </m:ctrlPr>
                        </m:fPr>
                        <m:num>
                          <m:sSup>
                            <m:sSupPr>
                              <m:ctrlPr>
                                <a:rPr lang="en-GB" i="1">
                                  <a:latin typeface="Cambria Math" panose="02040503050406030204" pitchFamily="18" charset="0"/>
                                </a:rPr>
                              </m:ctrlPr>
                            </m:sSupPr>
                            <m:e>
                              <m:r>
                                <a:rPr lang="en-GB" i="1">
                                  <a:latin typeface="Cambria Math" panose="02040503050406030204" pitchFamily="18" charset="0"/>
                                </a:rPr>
                                <m:t>𝐸</m:t>
                              </m:r>
                            </m:e>
                            <m:sup>
                              <m:r>
                                <a:rPr lang="en-GB" i="1">
                                  <a:latin typeface="Cambria Math" panose="02040503050406030204" pitchFamily="18" charset="0"/>
                                </a:rPr>
                                <m:t>4</m:t>
                              </m:r>
                            </m:sup>
                          </m:sSup>
                        </m:num>
                        <m:den>
                          <m:r>
                            <a:rPr lang="en-GB" b="0" i="1" smtClean="0">
                              <a:latin typeface="Cambria Math" panose="02040503050406030204" pitchFamily="18" charset="0"/>
                            </a:rPr>
                            <m:t>𝜌</m:t>
                          </m:r>
                        </m:den>
                      </m:f>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The average power (in Watts) radiated by an electron beam of current </a:t>
                </a:r>
                <a14:m>
                  <m:oMath xmlns:m="http://schemas.openxmlformats.org/officeDocument/2006/math">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𝐼</m:t>
                        </m:r>
                      </m:e>
                      <m:sub>
                        <m:r>
                          <a:rPr lang="en-GB" b="0" i="1" smtClean="0">
                            <a:latin typeface="Cambria Math" panose="02040503050406030204" pitchFamily="18" charset="0"/>
                            <a:cs typeface="Calibri" pitchFamily="34" charset="0"/>
                          </a:rPr>
                          <m:t>𝑏</m:t>
                        </m:r>
                      </m:sub>
                    </m:sSub>
                  </m:oMath>
                </a14:m>
                <a:r>
                  <a:rPr lang="en-GB" dirty="0">
                    <a:latin typeface="Calibri" pitchFamily="34" charset="0"/>
                    <a:cs typeface="Calibri" pitchFamily="34" charset="0"/>
                  </a:rPr>
                  <a:t> (in Amps) with energy loss per turn </a:t>
                </a:r>
                <a14:m>
                  <m:oMath xmlns:m="http://schemas.openxmlformats.org/officeDocument/2006/math">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𝑈</m:t>
                        </m:r>
                      </m:e>
                      <m:sub>
                        <m:r>
                          <a:rPr lang="en-GB" i="1">
                            <a:latin typeface="Cambria Math" panose="02040503050406030204" pitchFamily="18" charset="0"/>
                            <a:cs typeface="Calibri" pitchFamily="34" charset="0"/>
                          </a:rPr>
                          <m:t>0</m:t>
                        </m:r>
                      </m:sub>
                    </m:sSub>
                    <m:r>
                      <a:rPr lang="en-GB" i="1">
                        <a:latin typeface="Cambria Math" panose="02040503050406030204" pitchFamily="18" charset="0"/>
                        <a:cs typeface="Calibri" pitchFamily="34" charset="0"/>
                      </a:rPr>
                      <m:t> </m:t>
                    </m:r>
                  </m:oMath>
                </a14:m>
                <a:r>
                  <a:rPr lang="en-GB" dirty="0">
                    <a:latin typeface="Calibri" pitchFamily="34" charset="0"/>
                    <a:cs typeface="Calibri" pitchFamily="34" charset="0"/>
                  </a:rPr>
                  <a:t>(in eV) is </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𝑃</m:t>
                          </m:r>
                        </m:e>
                        <m:sub>
                          <m:r>
                            <a:rPr lang="en-GB" b="0" i="1" smtClean="0">
                              <a:latin typeface="Cambria Math" panose="02040503050406030204" pitchFamily="18" charset="0"/>
                              <a:cs typeface="Calibri" pitchFamily="34" charset="0"/>
                            </a:rPr>
                            <m:t>𝑡𝑜𝑡</m:t>
                          </m:r>
                        </m:sub>
                      </m:sSub>
                      <m:r>
                        <a:rPr lang="en-GB" b="0" i="1" smtClean="0">
                          <a:latin typeface="Cambria Math" panose="02040503050406030204" pitchFamily="18" charset="0"/>
                          <a:cs typeface="Calibri" pitchFamily="34" charset="0"/>
                        </a:rPr>
                        <m:t>=</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𝑈</m:t>
                          </m:r>
                        </m:e>
                        <m:sub>
                          <m:r>
                            <a:rPr lang="en-GB" b="0" i="1" smtClean="0">
                              <a:latin typeface="Cambria Math" panose="02040503050406030204" pitchFamily="18" charset="0"/>
                              <a:cs typeface="Calibri" pitchFamily="34" charset="0"/>
                            </a:rPr>
                            <m:t>0</m:t>
                          </m:r>
                        </m:sub>
                      </m:sSub>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𝐼</m:t>
                          </m:r>
                        </m:e>
                        <m:sub>
                          <m:r>
                            <a:rPr lang="en-GB" b="0" i="1" smtClean="0">
                              <a:latin typeface="Cambria Math" panose="02040503050406030204" pitchFamily="18" charset="0"/>
                              <a:cs typeface="Calibri" pitchFamily="34" charset="0"/>
                            </a:rPr>
                            <m:t>𝑏</m:t>
                          </m:r>
                        </m:sub>
                      </m:sSub>
                    </m:oMath>
                  </m:oMathPara>
                </a14:m>
                <a:endParaRPr lang="en-GB" dirty="0">
                  <a:latin typeface="Calibri" pitchFamily="34"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642350" cy="6527493"/>
              </a:xfrm>
              <a:prstGeom prst="rect">
                <a:avLst/>
              </a:prstGeom>
              <a:blipFill>
                <a:blip r:embed="rId2"/>
                <a:stretch>
                  <a:fillRect l="-635" t="-561" r="-635"/>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25339641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642350" cy="6555641"/>
              </a:xfrm>
              <a:prstGeom prst="rect">
                <a:avLst/>
              </a:prstGeom>
              <a:solidFill>
                <a:schemeClr val="bg1">
                  <a:alpha val="68000"/>
                </a:schemeClr>
              </a:solidFill>
              <a:ln w="9525">
                <a:noFill/>
                <a:miter lim="800000"/>
                <a:headEnd/>
                <a:tailEnd/>
              </a:ln>
              <a:effectLst/>
            </p:spPr>
            <p:txBody>
              <a:bodyPr>
                <a:spAutoFit/>
              </a:bodyPr>
              <a:lstStyle/>
              <a:p>
                <a:pPr algn="ctr"/>
                <a:r>
                  <a:rPr lang="en-GB" u="sng" dirty="0">
                    <a:latin typeface="Calibri" pitchFamily="34" charset="0"/>
                    <a:cs typeface="Calibri" pitchFamily="34" charset="0"/>
                  </a:rPr>
                  <a:t>RF Cavity</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RF cavities are used to supply energy to the beam. The longitudinal electric field oscillates with time, such that there is one phase per cycle that gives stable acceleration to the beam. The energy gain of the particle is</a:t>
                </a:r>
              </a:p>
              <a:p>
                <a:pPr algn="just"/>
                <a:endParaRPr lang="en-GB" sz="1200"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m:rPr>
                          <m:sty m:val="p"/>
                        </m:rPr>
                        <a:rPr lang="en-GB" b="0" i="0" smtClean="0">
                          <a:latin typeface="Cambria Math" panose="02040503050406030204" pitchFamily="18" charset="0"/>
                          <a:cs typeface="Calibri" pitchFamily="34" charset="0"/>
                        </a:rPr>
                        <m:t>Δ</m:t>
                      </m:r>
                      <m:r>
                        <a:rPr lang="en-GB" b="0" i="1" smtClean="0">
                          <a:latin typeface="Cambria Math" panose="02040503050406030204" pitchFamily="18" charset="0"/>
                          <a:cs typeface="Calibri" pitchFamily="34" charset="0"/>
                        </a:rPr>
                        <m:t>𝐸</m:t>
                      </m:r>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𝑒𝑉</m:t>
                      </m:r>
                      <m:d>
                        <m:dPr>
                          <m:ctrlPr>
                            <a:rPr lang="en-GB" b="0"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𝑡</m:t>
                          </m:r>
                        </m:e>
                      </m:d>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𝑒</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𝑉</m:t>
                          </m:r>
                        </m:e>
                        <m:sub>
                          <m:r>
                            <a:rPr lang="en-GB" b="0" i="1" smtClean="0">
                              <a:latin typeface="Cambria Math" panose="02040503050406030204" pitchFamily="18" charset="0"/>
                              <a:cs typeface="Calibri" pitchFamily="34" charset="0"/>
                            </a:rPr>
                            <m:t>0</m:t>
                          </m:r>
                        </m:sub>
                      </m:sSub>
                      <m:func>
                        <m:funcPr>
                          <m:ctrlPr>
                            <a:rPr lang="en-GB" b="0" i="1" smtClean="0">
                              <a:latin typeface="Cambria Math" panose="02040503050406030204" pitchFamily="18" charset="0"/>
                              <a:cs typeface="Calibri" pitchFamily="34" charset="0"/>
                            </a:rPr>
                          </m:ctrlPr>
                        </m:funcPr>
                        <m:fName>
                          <m:r>
                            <m:rPr>
                              <m:sty m:val="p"/>
                            </m:rPr>
                            <a:rPr lang="en-GB" b="0" i="0" smtClean="0">
                              <a:latin typeface="Cambria Math" panose="02040503050406030204" pitchFamily="18" charset="0"/>
                              <a:cs typeface="Calibri" pitchFamily="34" charset="0"/>
                            </a:rPr>
                            <m:t>sin</m:t>
                          </m:r>
                        </m:fName>
                        <m:e>
                          <m:d>
                            <m:dPr>
                              <m:ctrlPr>
                                <a:rPr lang="en-GB" b="0" i="1" smtClean="0">
                                  <a:latin typeface="Cambria Math" panose="02040503050406030204" pitchFamily="18" charset="0"/>
                                  <a:cs typeface="Calibri" pitchFamily="34" charset="0"/>
                                </a:rPr>
                              </m:ctrlPr>
                            </m:dPr>
                            <m:e>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𝜔</m:t>
                                  </m:r>
                                </m:e>
                                <m:sub>
                                  <m:r>
                                    <a:rPr lang="en-GB" b="0" i="1" smtClean="0">
                                      <a:latin typeface="Cambria Math" panose="02040503050406030204" pitchFamily="18" charset="0"/>
                                      <a:cs typeface="Calibri" pitchFamily="34" charset="0"/>
                                    </a:rPr>
                                    <m:t>𝑅𝐹</m:t>
                                  </m:r>
                                </m:sub>
                              </m:sSub>
                              <m:r>
                                <a:rPr lang="en-GB" b="0" i="1" smtClean="0">
                                  <a:latin typeface="Cambria Math" panose="02040503050406030204" pitchFamily="18" charset="0"/>
                                  <a:cs typeface="Calibri" pitchFamily="34" charset="0"/>
                                </a:rPr>
                                <m:t>𝑡</m:t>
                              </m:r>
                              <m:r>
                                <a:rPr lang="en-GB" b="0" i="1" smtClean="0">
                                  <a:latin typeface="Cambria Math" panose="02040503050406030204" pitchFamily="18" charset="0"/>
                                  <a:cs typeface="Calibri" pitchFamily="34" charset="0"/>
                                </a:rPr>
                                <m:t>+</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𝜙</m:t>
                                  </m:r>
                                </m:e>
                                <m:sub>
                                  <m:r>
                                    <a:rPr lang="en-GB" b="0" i="1" smtClean="0">
                                      <a:latin typeface="Cambria Math" panose="02040503050406030204" pitchFamily="18" charset="0"/>
                                      <a:cs typeface="Calibri" pitchFamily="34" charset="0"/>
                                    </a:rPr>
                                    <m:t>𝑠</m:t>
                                  </m:r>
                                </m:sub>
                              </m:sSub>
                            </m:e>
                          </m:d>
                        </m:e>
                      </m:func>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Assuming highly relativistic motion (i.e. above transition), the stable synchronous phase </a:t>
                </a:r>
                <a14:m>
                  <m:oMath xmlns:m="http://schemas.openxmlformats.org/officeDocument/2006/math">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𝜙</m:t>
                        </m:r>
                      </m:e>
                      <m:sub>
                        <m:r>
                          <a:rPr lang="en-GB" i="1">
                            <a:latin typeface="Cambria Math" panose="02040503050406030204" pitchFamily="18" charset="0"/>
                            <a:cs typeface="Calibri" pitchFamily="34" charset="0"/>
                          </a:rPr>
                          <m:t>𝑠</m:t>
                        </m:r>
                      </m:sub>
                    </m:sSub>
                  </m:oMath>
                </a14:m>
                <a:r>
                  <a:rPr lang="en-GB" dirty="0">
                    <a:latin typeface="Calibri" pitchFamily="34" charset="0"/>
                    <a:cs typeface="Calibri" pitchFamily="34" charset="0"/>
                  </a:rPr>
                  <a:t> is the one that restores exactly the energy lost to dissipative processes </a:t>
                </a:r>
              </a:p>
              <a:p>
                <a:pPr algn="just"/>
                <a:endParaRPr lang="en-GB" sz="1200"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m:rPr>
                          <m:sty m:val="p"/>
                        </m:rPr>
                        <a:rPr lang="en-GB">
                          <a:latin typeface="Cambria Math" panose="02040503050406030204" pitchFamily="18" charset="0"/>
                          <a:cs typeface="Calibri" pitchFamily="34" charset="0"/>
                        </a:rPr>
                        <m:t>Δ</m:t>
                      </m:r>
                      <m:r>
                        <a:rPr lang="en-GB" i="1">
                          <a:latin typeface="Cambria Math" panose="02040503050406030204" pitchFamily="18" charset="0"/>
                          <a:cs typeface="Calibri" pitchFamily="34" charset="0"/>
                        </a:rPr>
                        <m:t>𝐸</m:t>
                      </m:r>
                      <m:r>
                        <a:rPr lang="en-GB" i="1">
                          <a:latin typeface="Cambria Math" panose="02040503050406030204" pitchFamily="18" charset="0"/>
                          <a:cs typeface="Calibri" pitchFamily="34" charset="0"/>
                        </a:rPr>
                        <m:t>=</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𝑈</m:t>
                          </m:r>
                        </m:e>
                        <m:sub>
                          <m:r>
                            <a:rPr lang="en-GB" b="0" i="1" smtClean="0">
                              <a:latin typeface="Cambria Math" panose="02040503050406030204" pitchFamily="18" charset="0"/>
                              <a:cs typeface="Calibri" pitchFamily="34" charset="0"/>
                            </a:rPr>
                            <m:t>0</m:t>
                          </m:r>
                        </m:sub>
                      </m:sSub>
                      <m:r>
                        <a:rPr lang="en-GB" i="1">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𝑒</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𝑉</m:t>
                          </m:r>
                        </m:e>
                        <m:sub>
                          <m:r>
                            <a:rPr lang="en-GB" i="1">
                              <a:latin typeface="Cambria Math" panose="02040503050406030204" pitchFamily="18" charset="0"/>
                              <a:cs typeface="Calibri" pitchFamily="34" charset="0"/>
                            </a:rPr>
                            <m:t>0</m:t>
                          </m:r>
                        </m:sub>
                      </m:sSub>
                      <m:func>
                        <m:funcPr>
                          <m:ctrlPr>
                            <a:rPr lang="en-GB" i="1">
                              <a:latin typeface="Cambria Math" panose="02040503050406030204" pitchFamily="18" charset="0"/>
                              <a:cs typeface="Calibri" pitchFamily="34" charset="0"/>
                            </a:rPr>
                          </m:ctrlPr>
                        </m:funcPr>
                        <m:fName>
                          <m:r>
                            <m:rPr>
                              <m:sty m:val="p"/>
                            </m:rPr>
                            <a:rPr lang="en-GB">
                              <a:latin typeface="Cambria Math" panose="02040503050406030204" pitchFamily="18" charset="0"/>
                              <a:cs typeface="Calibri" pitchFamily="34" charset="0"/>
                            </a:rPr>
                            <m:t>sin</m:t>
                          </m:r>
                        </m:fName>
                        <m:e>
                          <m:d>
                            <m:dPr>
                              <m:ctrlPr>
                                <a:rPr lang="en-GB" i="1">
                                  <a:latin typeface="Cambria Math" panose="02040503050406030204" pitchFamily="18" charset="0"/>
                                  <a:cs typeface="Calibri" pitchFamily="34" charset="0"/>
                                </a:rPr>
                              </m:ctrlPr>
                            </m:dPr>
                            <m:e>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𝜙</m:t>
                                  </m:r>
                                </m:e>
                                <m:sub>
                                  <m:r>
                                    <a:rPr lang="en-GB" i="1">
                                      <a:latin typeface="Cambria Math" panose="02040503050406030204" pitchFamily="18" charset="0"/>
                                      <a:cs typeface="Calibri" pitchFamily="34" charset="0"/>
                                    </a:rPr>
                                    <m:t>𝑠</m:t>
                                  </m:r>
                                </m:sub>
                              </m:sSub>
                            </m:e>
                          </m:d>
                        </m:e>
                      </m:func>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Particles which are high in energy travel further in single revolution and will arrive later</a:t>
                </a:r>
              </a:p>
              <a:p>
                <a:pPr algn="just"/>
                <a:r>
                  <a:rPr lang="en-GB" dirty="0">
                    <a:latin typeface="Calibri" pitchFamily="34" charset="0"/>
                    <a:cs typeface="Calibri" pitchFamily="34" charset="0"/>
                  </a:rPr>
                  <a:t>Particles which are low in energy travel less distance and will arrive earlier</a:t>
                </a: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642350" cy="6555641"/>
              </a:xfrm>
              <a:prstGeom prst="rect">
                <a:avLst/>
              </a:prstGeom>
              <a:blipFill>
                <a:blip r:embed="rId2"/>
                <a:stretch>
                  <a:fillRect l="-635" t="-558" r="-635" b="-558"/>
                </a:stretch>
              </a:blipFill>
              <a:ln w="9525">
                <a:noFill/>
                <a:miter lim="800000"/>
                <a:headEnd/>
                <a:tailEnd/>
              </a:ln>
              <a:effectLst/>
            </p:spPr>
            <p:txBody>
              <a:bodyPr/>
              <a:lstStyle/>
              <a:p>
                <a:r>
                  <a:rPr lang="en-GB">
                    <a:noFill/>
                  </a:rPr>
                  <a:t> </a:t>
                </a:r>
              </a:p>
            </p:txBody>
          </p:sp>
        </mc:Fallback>
      </mc:AlternateContent>
      <p:pic>
        <p:nvPicPr>
          <p:cNvPr id="2" name="Picture 1"/>
          <p:cNvPicPr>
            <a:picLocks noChangeAspect="1"/>
          </p:cNvPicPr>
          <p:nvPr/>
        </p:nvPicPr>
        <p:blipFill>
          <a:blip r:embed="rId3"/>
          <a:stretch>
            <a:fillRect/>
          </a:stretch>
        </p:blipFill>
        <p:spPr>
          <a:xfrm>
            <a:off x="793531" y="3370134"/>
            <a:ext cx="7620000" cy="2381250"/>
          </a:xfrm>
          <a:prstGeom prst="rect">
            <a:avLst/>
          </a:prstGeom>
        </p:spPr>
      </p:pic>
      <mc:AlternateContent xmlns:mc="http://schemas.openxmlformats.org/markup-compatibility/2006" xmlns:a14="http://schemas.microsoft.com/office/drawing/2010/main">
        <mc:Choice Requires="a14">
          <p:sp>
            <p:nvSpPr>
              <p:cNvPr id="3" name="TextBox 2"/>
              <p:cNvSpPr txBox="1"/>
              <p:nvPr/>
            </p:nvSpPr>
            <p:spPr>
              <a:xfrm>
                <a:off x="4442562" y="3804745"/>
                <a:ext cx="893379"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200" b="0" i="1" smtClean="0">
                          <a:latin typeface="Cambria Math" panose="02040503050406030204" pitchFamily="18" charset="0"/>
                        </a:rPr>
                        <m:t>𝐸</m:t>
                      </m:r>
                      <m:r>
                        <a:rPr lang="en-GB" sz="1200" b="0" i="1" smtClean="0">
                          <a:latin typeface="Cambria Math" panose="02040503050406030204" pitchFamily="18" charset="0"/>
                        </a:rPr>
                        <m:t>=</m:t>
                      </m:r>
                      <m:sSub>
                        <m:sSubPr>
                          <m:ctrlPr>
                            <a:rPr lang="en-GB" sz="1200" b="0" i="1" smtClean="0">
                              <a:latin typeface="Cambria Math" panose="02040503050406030204" pitchFamily="18" charset="0"/>
                            </a:rPr>
                          </m:ctrlPr>
                        </m:sSubPr>
                        <m:e>
                          <m:r>
                            <a:rPr lang="en-GB" sz="1200" b="0" i="1" smtClean="0">
                              <a:latin typeface="Cambria Math" panose="02040503050406030204" pitchFamily="18" charset="0"/>
                            </a:rPr>
                            <m:t>𝐸</m:t>
                          </m:r>
                        </m:e>
                        <m:sub>
                          <m:r>
                            <a:rPr lang="en-GB" sz="1200" b="0" i="1" smtClean="0">
                              <a:latin typeface="Cambria Math" panose="02040503050406030204" pitchFamily="18" charset="0"/>
                            </a:rPr>
                            <m:t>0</m:t>
                          </m:r>
                        </m:sub>
                      </m:sSub>
                    </m:oMath>
                  </m:oMathPara>
                </a14:m>
                <a:endParaRPr lang="en-GB" sz="1200" dirty="0"/>
              </a:p>
            </p:txBody>
          </p:sp>
        </mc:Choice>
        <mc:Fallback xmlns="">
          <p:sp>
            <p:nvSpPr>
              <p:cNvPr id="3" name="TextBox 2"/>
              <p:cNvSpPr txBox="1">
                <a:spLocks noRot="1" noChangeAspect="1" noMove="1" noResize="1" noEditPoints="1" noAdjustHandles="1" noChangeArrowheads="1" noChangeShapeType="1" noTextEdit="1"/>
              </p:cNvSpPr>
              <p:nvPr/>
            </p:nvSpPr>
            <p:spPr>
              <a:xfrm>
                <a:off x="4442562" y="3804745"/>
                <a:ext cx="893379" cy="276999"/>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4542410" y="4106576"/>
                <a:ext cx="893379"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200" b="0" i="1" smtClean="0">
                          <a:latin typeface="Cambria Math" panose="02040503050406030204" pitchFamily="18" charset="0"/>
                        </a:rPr>
                        <m:t>𝐸</m:t>
                      </m:r>
                      <m:r>
                        <a:rPr lang="en-GB" sz="1200" b="0" i="1" smtClean="0">
                          <a:latin typeface="Cambria Math" panose="02040503050406030204" pitchFamily="18" charset="0"/>
                        </a:rPr>
                        <m:t>&gt;</m:t>
                      </m:r>
                      <m:sSub>
                        <m:sSubPr>
                          <m:ctrlPr>
                            <a:rPr lang="en-GB" sz="1200" b="0" i="1" smtClean="0">
                              <a:latin typeface="Cambria Math" panose="02040503050406030204" pitchFamily="18" charset="0"/>
                            </a:rPr>
                          </m:ctrlPr>
                        </m:sSubPr>
                        <m:e>
                          <m:r>
                            <a:rPr lang="en-GB" sz="1200" b="0" i="1" smtClean="0">
                              <a:latin typeface="Cambria Math" panose="02040503050406030204" pitchFamily="18" charset="0"/>
                            </a:rPr>
                            <m:t>𝐸</m:t>
                          </m:r>
                        </m:e>
                        <m:sub>
                          <m:r>
                            <a:rPr lang="en-GB" sz="1200" b="0" i="1" smtClean="0">
                              <a:latin typeface="Cambria Math" panose="02040503050406030204" pitchFamily="18" charset="0"/>
                            </a:rPr>
                            <m:t>0</m:t>
                          </m:r>
                        </m:sub>
                      </m:sSub>
                    </m:oMath>
                  </m:oMathPara>
                </a14:m>
                <a:endParaRPr lang="en-GB" sz="1200" dirty="0"/>
              </a:p>
            </p:txBody>
          </p:sp>
        </mc:Choice>
        <mc:Fallback xmlns="">
          <p:sp>
            <p:nvSpPr>
              <p:cNvPr id="5" name="TextBox 4"/>
              <p:cNvSpPr txBox="1">
                <a:spLocks noRot="1" noChangeAspect="1" noMove="1" noResize="1" noEditPoints="1" noAdjustHandles="1" noChangeArrowheads="1" noChangeShapeType="1" noTextEdit="1"/>
              </p:cNvSpPr>
              <p:nvPr/>
            </p:nvSpPr>
            <p:spPr>
              <a:xfrm>
                <a:off x="4542410" y="4106576"/>
                <a:ext cx="893379" cy="276999"/>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4227100" y="3527746"/>
                <a:ext cx="893379"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200" b="0" i="1" smtClean="0">
                          <a:latin typeface="Cambria Math" panose="02040503050406030204" pitchFamily="18" charset="0"/>
                        </a:rPr>
                        <m:t>𝐸</m:t>
                      </m:r>
                      <m:r>
                        <a:rPr lang="en-GB" sz="1200" b="0" i="1" smtClean="0">
                          <a:latin typeface="Cambria Math" panose="02040503050406030204" pitchFamily="18" charset="0"/>
                        </a:rPr>
                        <m:t>&lt;</m:t>
                      </m:r>
                      <m:sSub>
                        <m:sSubPr>
                          <m:ctrlPr>
                            <a:rPr lang="en-GB" sz="1200" b="0" i="1" smtClean="0">
                              <a:latin typeface="Cambria Math" panose="02040503050406030204" pitchFamily="18" charset="0"/>
                            </a:rPr>
                          </m:ctrlPr>
                        </m:sSubPr>
                        <m:e>
                          <m:r>
                            <a:rPr lang="en-GB" sz="1200" b="0" i="1" smtClean="0">
                              <a:latin typeface="Cambria Math" panose="02040503050406030204" pitchFamily="18" charset="0"/>
                            </a:rPr>
                            <m:t>𝐸</m:t>
                          </m:r>
                        </m:e>
                        <m:sub>
                          <m:r>
                            <a:rPr lang="en-GB" sz="1200" b="0" i="1" smtClean="0">
                              <a:latin typeface="Cambria Math" panose="02040503050406030204" pitchFamily="18" charset="0"/>
                            </a:rPr>
                            <m:t>0</m:t>
                          </m:r>
                        </m:sub>
                      </m:sSub>
                    </m:oMath>
                  </m:oMathPara>
                </a14:m>
                <a:endParaRPr lang="en-GB" sz="1200" dirty="0"/>
              </a:p>
            </p:txBody>
          </p:sp>
        </mc:Choice>
        <mc:Fallback xmlns="">
          <p:sp>
            <p:nvSpPr>
              <p:cNvPr id="6" name="TextBox 5"/>
              <p:cNvSpPr txBox="1">
                <a:spLocks noRot="1" noChangeAspect="1" noMove="1" noResize="1" noEditPoints="1" noAdjustHandles="1" noChangeArrowheads="1" noChangeShapeType="1" noTextEdit="1"/>
              </p:cNvSpPr>
              <p:nvPr/>
            </p:nvSpPr>
            <p:spPr>
              <a:xfrm>
                <a:off x="4227100" y="3527746"/>
                <a:ext cx="893379" cy="276999"/>
              </a:xfrm>
              <a:prstGeom prst="rect">
                <a:avLst/>
              </a:prstGeom>
              <a:blipFill>
                <a:blip r:embed="rId6"/>
                <a:stretch>
                  <a:fillRect/>
                </a:stretch>
              </a:blipFill>
            </p:spPr>
            <p:txBody>
              <a:bodyPr/>
              <a:lstStyle/>
              <a:p>
                <a:r>
                  <a:rPr lang="en-GB">
                    <a:noFill/>
                  </a:rPr>
                  <a:t> </a:t>
                </a:r>
              </a:p>
            </p:txBody>
          </p:sp>
        </mc:Fallback>
      </mc:AlternateContent>
      <p:cxnSp>
        <p:nvCxnSpPr>
          <p:cNvPr id="7" name="Straight Arrow Connector 6"/>
          <p:cNvCxnSpPr/>
          <p:nvPr/>
        </p:nvCxnSpPr>
        <p:spPr>
          <a:xfrm flipH="1" flipV="1">
            <a:off x="4203654" y="4199622"/>
            <a:ext cx="493987" cy="3973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4109545" y="3943244"/>
            <a:ext cx="432865" cy="6867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4065201" y="3723885"/>
            <a:ext cx="260776" cy="10947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5" name="TextBox 14"/>
              <p:cNvSpPr txBox="1"/>
              <p:nvPr/>
            </p:nvSpPr>
            <p:spPr>
              <a:xfrm>
                <a:off x="3618511" y="4516355"/>
                <a:ext cx="893379"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200" b="0" i="1" smtClean="0">
                              <a:latin typeface="Cambria Math" panose="02040503050406030204" pitchFamily="18" charset="0"/>
                            </a:rPr>
                          </m:ctrlPr>
                        </m:sSubPr>
                        <m:e>
                          <m:r>
                            <a:rPr lang="en-GB" sz="1200" b="0" i="1" smtClean="0">
                              <a:latin typeface="Cambria Math" panose="02040503050406030204" pitchFamily="18" charset="0"/>
                            </a:rPr>
                            <m:t>𝜙</m:t>
                          </m:r>
                        </m:e>
                        <m:sub>
                          <m:r>
                            <a:rPr lang="en-GB" sz="1200" b="0" i="1" smtClean="0">
                              <a:latin typeface="Cambria Math" panose="02040503050406030204" pitchFamily="18" charset="0"/>
                            </a:rPr>
                            <m:t>𝑠</m:t>
                          </m:r>
                        </m:sub>
                      </m:sSub>
                    </m:oMath>
                  </m:oMathPara>
                </a14:m>
                <a:endParaRPr lang="en-GB" sz="1200" dirty="0"/>
              </a:p>
            </p:txBody>
          </p:sp>
        </mc:Choice>
        <mc:Fallback xmlns="">
          <p:sp>
            <p:nvSpPr>
              <p:cNvPr id="15" name="TextBox 14"/>
              <p:cNvSpPr txBox="1">
                <a:spLocks noRot="1" noChangeAspect="1" noMove="1" noResize="1" noEditPoints="1" noAdjustHandles="1" noChangeArrowheads="1" noChangeShapeType="1" noTextEdit="1"/>
              </p:cNvSpPr>
              <p:nvPr/>
            </p:nvSpPr>
            <p:spPr>
              <a:xfrm>
                <a:off x="3618511" y="4516355"/>
                <a:ext cx="893379" cy="276999"/>
              </a:xfrm>
              <a:prstGeom prst="rect">
                <a:avLst/>
              </a:prstGeom>
              <a:blipFill>
                <a:blip r:embed="rId7"/>
                <a:stretch>
                  <a:fillRect b="-444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1485759" y="3897834"/>
                <a:ext cx="893379"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200" b="0" i="1" smtClean="0">
                              <a:latin typeface="Cambria Math" panose="02040503050406030204" pitchFamily="18" charset="0"/>
                            </a:rPr>
                          </m:ctrlPr>
                        </m:sSubPr>
                        <m:e>
                          <m:r>
                            <a:rPr lang="en-GB" sz="1200" b="0" i="1" smtClean="0">
                              <a:latin typeface="Cambria Math" panose="02040503050406030204" pitchFamily="18" charset="0"/>
                            </a:rPr>
                            <m:t>𝑈</m:t>
                          </m:r>
                        </m:e>
                        <m:sub>
                          <m:r>
                            <a:rPr lang="en-GB" sz="1200" b="0" i="1" smtClean="0">
                              <a:latin typeface="Cambria Math" panose="02040503050406030204" pitchFamily="18" charset="0"/>
                            </a:rPr>
                            <m:t>0</m:t>
                          </m:r>
                        </m:sub>
                      </m:sSub>
                    </m:oMath>
                  </m:oMathPara>
                </a14:m>
                <a:endParaRPr lang="en-GB" sz="1200" dirty="0"/>
              </a:p>
            </p:txBody>
          </p:sp>
        </mc:Choice>
        <mc:Fallback xmlns="">
          <p:sp>
            <p:nvSpPr>
              <p:cNvPr id="16" name="TextBox 15"/>
              <p:cNvSpPr txBox="1">
                <a:spLocks noRot="1" noChangeAspect="1" noMove="1" noResize="1" noEditPoints="1" noAdjustHandles="1" noChangeArrowheads="1" noChangeShapeType="1" noTextEdit="1"/>
              </p:cNvSpPr>
              <p:nvPr/>
            </p:nvSpPr>
            <p:spPr>
              <a:xfrm>
                <a:off x="1485759" y="3897834"/>
                <a:ext cx="893379" cy="276999"/>
              </a:xfrm>
              <a:prstGeom prst="rect">
                <a:avLst/>
              </a:prstGeom>
              <a:blipFill>
                <a:blip r:embed="rId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6200377" y="3574668"/>
                <a:ext cx="1348718" cy="461665"/>
              </a:xfrm>
              <a:prstGeom prst="rect">
                <a:avLst/>
              </a:prstGeom>
              <a:noFill/>
            </p:spPr>
            <p:txBody>
              <a:bodyPr wrap="square" rtlCol="0">
                <a:spAutoFit/>
              </a:bodyPr>
              <a:lstStyle/>
              <a:p>
                <a:r>
                  <a:rPr lang="en-GB" sz="1200" dirty="0"/>
                  <a:t>Negative RF slope for </a:t>
                </a:r>
                <a14:m>
                  <m:oMath xmlns:m="http://schemas.openxmlformats.org/officeDocument/2006/math">
                    <m:sSub>
                      <m:sSubPr>
                        <m:ctrlPr>
                          <a:rPr lang="en-GB" sz="1200" b="0" i="1" smtClean="0">
                            <a:latin typeface="Cambria Math" panose="02040503050406030204" pitchFamily="18" charset="0"/>
                          </a:rPr>
                        </m:ctrlPr>
                      </m:sSubPr>
                      <m:e>
                        <m:r>
                          <a:rPr lang="en-GB" sz="1200" b="0" i="1" smtClean="0">
                            <a:latin typeface="Cambria Math" panose="02040503050406030204" pitchFamily="18" charset="0"/>
                          </a:rPr>
                          <m:t>𝛼</m:t>
                        </m:r>
                      </m:e>
                      <m:sub>
                        <m:r>
                          <a:rPr lang="en-GB" sz="1200" b="0" i="1" smtClean="0">
                            <a:latin typeface="Cambria Math" panose="02040503050406030204" pitchFamily="18" charset="0"/>
                          </a:rPr>
                          <m:t>𝑐</m:t>
                        </m:r>
                      </m:sub>
                    </m:sSub>
                    <m:r>
                      <a:rPr lang="en-GB" sz="1200" b="0" i="1" smtClean="0">
                        <a:latin typeface="Cambria Math" panose="02040503050406030204" pitchFamily="18" charset="0"/>
                      </a:rPr>
                      <m:t>&gt;0</m:t>
                    </m:r>
                  </m:oMath>
                </a14:m>
                <a:endParaRPr lang="en-GB" sz="1200" dirty="0"/>
              </a:p>
            </p:txBody>
          </p:sp>
        </mc:Choice>
        <mc:Fallback xmlns="">
          <p:sp>
            <p:nvSpPr>
              <p:cNvPr id="17" name="TextBox 16"/>
              <p:cNvSpPr txBox="1">
                <a:spLocks noRot="1" noChangeAspect="1" noMove="1" noResize="1" noEditPoints="1" noAdjustHandles="1" noChangeArrowheads="1" noChangeShapeType="1" noTextEdit="1"/>
              </p:cNvSpPr>
              <p:nvPr/>
            </p:nvSpPr>
            <p:spPr>
              <a:xfrm>
                <a:off x="6200377" y="3574668"/>
                <a:ext cx="1348718" cy="461665"/>
              </a:xfrm>
              <a:prstGeom prst="rect">
                <a:avLst/>
              </a:prstGeom>
              <a:blipFill>
                <a:blip r:embed="rId9"/>
                <a:stretch>
                  <a:fillRect b="-9211"/>
                </a:stretch>
              </a:blipFill>
            </p:spPr>
            <p:txBody>
              <a:bodyPr/>
              <a:lstStyle/>
              <a:p>
                <a:r>
                  <a:rPr lang="en-GB">
                    <a:noFill/>
                  </a:rPr>
                  <a:t> </a:t>
                </a:r>
              </a:p>
            </p:txBody>
          </p:sp>
        </mc:Fallback>
      </mc:AlternateContent>
    </p:spTree>
    <p:extLst>
      <p:ext uri="{BB962C8B-B14F-4D97-AF65-F5344CB8AC3E}">
        <p14:creationId xmlns:p14="http://schemas.microsoft.com/office/powerpoint/2010/main" val="19030007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642350" cy="6561733"/>
              </a:xfrm>
              <a:prstGeom prst="rect">
                <a:avLst/>
              </a:prstGeom>
              <a:solidFill>
                <a:schemeClr val="bg1">
                  <a:alpha val="68000"/>
                </a:schemeClr>
              </a:solidFill>
              <a:ln w="9525">
                <a:noFill/>
                <a:miter lim="800000"/>
                <a:headEnd/>
                <a:tailEnd/>
              </a:ln>
              <a:effectLst/>
            </p:spPr>
            <p:txBody>
              <a:bodyPr>
                <a:spAutoFit/>
              </a:bodyPr>
              <a:lstStyle/>
              <a:p>
                <a:pPr algn="ctr"/>
                <a:r>
                  <a:rPr lang="en-GB" u="sng" dirty="0">
                    <a:latin typeface="Calibri" pitchFamily="34" charset="0"/>
                    <a:cs typeface="Calibri" pitchFamily="34" charset="0"/>
                  </a:rPr>
                  <a:t>Energy Oscillations</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We will use the notation </a:t>
                </a:r>
                <a:endParaRPr lang="en-GB" sz="1200"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cs typeface="Calibri" pitchFamily="34" charset="0"/>
                        </a:rPr>
                        <m:t>𝜏</m:t>
                      </m:r>
                      <m:r>
                        <a:rPr lang="en-GB" b="0" i="1" smtClean="0">
                          <a:latin typeface="Cambria Math" panose="02040503050406030204" pitchFamily="18" charset="0"/>
                          <a:cs typeface="Calibri" pitchFamily="34" charset="0"/>
                        </a:rPr>
                        <m:t>=</m:t>
                      </m:r>
                      <m:r>
                        <a:rPr lang="en-GB" b="0" i="0" smtClean="0">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𝑠</m:t>
                      </m:r>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𝑠</m:t>
                          </m:r>
                        </m:e>
                        <m:sub>
                          <m:r>
                            <a:rPr lang="en-GB" i="1">
                              <a:latin typeface="Cambria Math" panose="02040503050406030204" pitchFamily="18" charset="0"/>
                              <a:cs typeface="Calibri" pitchFamily="34" charset="0"/>
                            </a:rPr>
                            <m:t>0</m:t>
                          </m:r>
                        </m:sub>
                      </m:sSub>
                      <m:r>
                        <a:rPr lang="en-GB" i="1">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𝑐</m:t>
                      </m:r>
                    </m:oMath>
                  </m:oMathPara>
                </a14:m>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cs typeface="Calibri" pitchFamily="34" charset="0"/>
                        </a:rPr>
                        <m:t>𝜖</m:t>
                      </m:r>
                      <m:r>
                        <a:rPr lang="en-GB" b="0" i="1" smtClean="0">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𝐸</m:t>
                          </m:r>
                          <m:r>
                            <a:rPr lang="en-GB" i="1">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𝐸</m:t>
                          </m:r>
                        </m:e>
                        <m:sub>
                          <m:r>
                            <a:rPr lang="en-GB" i="1">
                              <a:latin typeface="Cambria Math" panose="02040503050406030204" pitchFamily="18" charset="0"/>
                              <a:cs typeface="Calibri" pitchFamily="34" charset="0"/>
                            </a:rPr>
                            <m:t>0</m:t>
                          </m:r>
                        </m:sub>
                      </m:sSub>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where the subscript 0 refers to the synchronous (on-energy) particle. Using this notation, a particle at the head of the bunch will arrive early (negative </a:t>
                </a:r>
                <a14:m>
                  <m:oMath xmlns:m="http://schemas.openxmlformats.org/officeDocument/2006/math">
                    <m:r>
                      <a:rPr lang="en-GB" b="0" i="1" smtClean="0">
                        <a:latin typeface="Cambria Math" panose="02040503050406030204" pitchFamily="18" charset="0"/>
                        <a:cs typeface="Calibri" pitchFamily="34" charset="0"/>
                      </a:rPr>
                      <m:t>𝜏</m:t>
                    </m:r>
                  </m:oMath>
                </a14:m>
                <a:r>
                  <a:rPr lang="en-GB" dirty="0">
                    <a:latin typeface="Calibri" pitchFamily="34" charset="0"/>
                    <a:cs typeface="Calibri" pitchFamily="34" charset="0"/>
                  </a:rPr>
                  <a:t>), and a positive energy deviation </a:t>
                </a:r>
                <a14:m>
                  <m:oMath xmlns:m="http://schemas.openxmlformats.org/officeDocument/2006/math">
                    <m:r>
                      <a:rPr lang="en-GB" b="0" i="1" smtClean="0">
                        <a:latin typeface="Cambria Math" panose="02040503050406030204" pitchFamily="18" charset="0"/>
                        <a:cs typeface="Calibri" pitchFamily="34" charset="0"/>
                      </a:rPr>
                      <m:t>𝜖</m:t>
                    </m:r>
                  </m:oMath>
                </a14:m>
                <a:r>
                  <a:rPr lang="en-GB" dirty="0">
                    <a:latin typeface="Calibri" pitchFamily="34" charset="0"/>
                    <a:cs typeface="Calibri" pitchFamily="34" charset="0"/>
                  </a:rPr>
                  <a:t> implies a longer orbit length </a:t>
                </a:r>
                <a14:m>
                  <m:oMath xmlns:m="http://schemas.openxmlformats.org/officeDocument/2006/math">
                    <m:r>
                      <a:rPr lang="en-GB" b="0" i="1" smtClean="0">
                        <a:latin typeface="Cambria Math" panose="02040503050406030204" pitchFamily="18" charset="0"/>
                        <a:cs typeface="Calibri" pitchFamily="34" charset="0"/>
                      </a:rPr>
                      <m:t>𝐿</m:t>
                    </m:r>
                  </m:oMath>
                </a14:m>
                <a:r>
                  <a:rPr lang="en-GB" dirty="0">
                    <a:latin typeface="Calibri" pitchFamily="34" charset="0"/>
                    <a:cs typeface="Calibri" pitchFamily="34" charset="0"/>
                  </a:rPr>
                  <a:t> and longer revolution period </a:t>
                </a:r>
                <a14:m>
                  <m:oMath xmlns:m="http://schemas.openxmlformats.org/officeDocument/2006/math">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𝑇</m:t>
                        </m:r>
                      </m:e>
                      <m:sub>
                        <m:r>
                          <a:rPr lang="en-GB" b="0" i="1" smtClean="0">
                            <a:latin typeface="Cambria Math" panose="02040503050406030204" pitchFamily="18" charset="0"/>
                            <a:cs typeface="Calibri" pitchFamily="34" charset="0"/>
                          </a:rPr>
                          <m:t>0</m:t>
                        </m:r>
                      </m:sub>
                    </m:sSub>
                  </m:oMath>
                </a14:m>
                <a:r>
                  <a:rPr lang="en-GB" dirty="0">
                    <a:latin typeface="Calibri" pitchFamily="34" charset="0"/>
                    <a:cs typeface="Calibri" pitchFamily="34" charset="0"/>
                  </a:rPr>
                  <a:t>. In this case, assuming changes in time and energy occur slowly with respect to the revolution time, using the definition of the momentum compaction factor </a:t>
                </a:r>
                <a14:m>
                  <m:oMath xmlns:m="http://schemas.openxmlformats.org/officeDocument/2006/math">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𝛼</m:t>
                        </m:r>
                      </m:e>
                      <m:sub>
                        <m:r>
                          <a:rPr lang="en-GB" b="0" i="1" smtClean="0">
                            <a:latin typeface="Cambria Math" panose="02040503050406030204" pitchFamily="18" charset="0"/>
                            <a:cs typeface="Calibri" pitchFamily="34" charset="0"/>
                          </a:rPr>
                          <m:t>𝑐</m:t>
                        </m:r>
                      </m:sub>
                    </m:sSub>
                  </m:oMath>
                </a14:m>
                <a:r>
                  <a:rPr lang="en-GB" dirty="0">
                    <a:latin typeface="Calibri" pitchFamily="34" charset="0"/>
                    <a:cs typeface="Calibri" pitchFamily="34" charset="0"/>
                  </a:rPr>
                  <a:t> we can write (</a:t>
                </a:r>
                <a14:m>
                  <m:oMath xmlns:m="http://schemas.openxmlformats.org/officeDocument/2006/math">
                    <m:r>
                      <a:rPr lang="en-GB" b="0" i="1" smtClean="0">
                        <a:latin typeface="Cambria Math" panose="02040503050406030204" pitchFamily="18" charset="0"/>
                        <a:cs typeface="Calibri" pitchFamily="34" charset="0"/>
                      </a:rPr>
                      <m:t>𝑣</m:t>
                    </m:r>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𝑐</m:t>
                    </m:r>
                  </m:oMath>
                </a14:m>
                <a:r>
                  <a:rPr lang="en-GB" dirty="0">
                    <a:latin typeface="Calibri" pitchFamily="34" charset="0"/>
                    <a:cs typeface="Calibri" pitchFamily="34" charset="0"/>
                  </a:rPr>
                  <a:t>) </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𝑑</m:t>
                          </m:r>
                          <m:r>
                            <a:rPr lang="en-GB" b="0" i="1" smtClean="0">
                              <a:latin typeface="Cambria Math" panose="02040503050406030204" pitchFamily="18" charset="0"/>
                              <a:cs typeface="Calibri" pitchFamily="34" charset="0"/>
                            </a:rPr>
                            <m:t>𝜏</m:t>
                          </m:r>
                        </m:num>
                        <m:den>
                          <m:r>
                            <a:rPr lang="en-GB" b="0" i="1" smtClean="0">
                              <a:latin typeface="Cambria Math" panose="02040503050406030204" pitchFamily="18" charset="0"/>
                              <a:cs typeface="Calibri" pitchFamily="34" charset="0"/>
                            </a:rPr>
                            <m:t>𝑑𝑡</m:t>
                          </m:r>
                        </m:den>
                      </m:f>
                      <m:r>
                        <a:rPr lang="en-GB" b="0" i="1" smtClean="0">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𝛼</m:t>
                          </m:r>
                        </m:e>
                        <m:sub>
                          <m:r>
                            <a:rPr lang="en-GB" i="1">
                              <a:latin typeface="Cambria Math" panose="02040503050406030204" pitchFamily="18" charset="0"/>
                              <a:cs typeface="Calibri" pitchFamily="34" charset="0"/>
                            </a:rPr>
                            <m:t>𝑐</m:t>
                          </m:r>
                        </m:sub>
                      </m:sSub>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𝜖</m:t>
                          </m:r>
                        </m:num>
                        <m:den>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𝐸</m:t>
                              </m:r>
                            </m:e>
                            <m:sub>
                              <m:r>
                                <a:rPr lang="en-GB" b="0" i="1" smtClean="0">
                                  <a:latin typeface="Cambria Math" panose="02040503050406030204" pitchFamily="18" charset="0"/>
                                  <a:cs typeface="Calibri" pitchFamily="34" charset="0"/>
                                </a:rPr>
                                <m:t>0</m:t>
                              </m:r>
                            </m:sub>
                          </m:sSub>
                        </m:den>
                      </m:f>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The rate of change of energy is the difference between energy lost and energy gained </a:t>
                </a:r>
                <a:r>
                  <a:rPr lang="en-GB">
                    <a:latin typeface="Calibri" pitchFamily="34" charset="0"/>
                    <a:cs typeface="Calibri" pitchFamily="34" charset="0"/>
                  </a:rPr>
                  <a:t>per turn</a:t>
                </a:r>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cs typeface="Calibri" pitchFamily="34" charset="0"/>
                            </a:rPr>
                          </m:ctrlPr>
                        </m:fPr>
                        <m:num>
                          <m:r>
                            <m:rPr>
                              <m:sty m:val="p"/>
                            </m:rPr>
                            <a:rPr lang="en-GB" b="0" i="1" smtClean="0">
                              <a:latin typeface="Cambria Math" panose="02040503050406030204" pitchFamily="18" charset="0"/>
                              <a:cs typeface="Calibri" pitchFamily="34" charset="0"/>
                            </a:rPr>
                            <m:t>d</m:t>
                          </m:r>
                          <m:r>
                            <a:rPr lang="en-GB" b="0" i="1" smtClean="0">
                              <a:latin typeface="Cambria Math" panose="02040503050406030204" pitchFamily="18" charset="0"/>
                              <a:cs typeface="Calibri" pitchFamily="34" charset="0"/>
                            </a:rPr>
                            <m:t>𝜖</m:t>
                          </m:r>
                        </m:num>
                        <m:den>
                          <m:r>
                            <a:rPr lang="en-GB" b="0" i="1" smtClean="0">
                              <a:latin typeface="Cambria Math" panose="02040503050406030204" pitchFamily="18" charset="0"/>
                              <a:cs typeface="Calibri" pitchFamily="34" charset="0"/>
                            </a:rPr>
                            <m:t>𝑑𝑡</m:t>
                          </m:r>
                        </m:den>
                      </m:f>
                      <m:r>
                        <a:rPr lang="en-GB" b="0" i="1" smtClean="0">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𝑒𝑉</m:t>
                          </m:r>
                          <m:d>
                            <m:dPr>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𝜏</m:t>
                              </m:r>
                            </m:e>
                          </m:d>
                          <m:r>
                            <a:rPr lang="en-GB" i="1">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𝑈</m:t>
                          </m:r>
                          <m:d>
                            <m:dPr>
                              <m:ctrlPr>
                                <a:rPr lang="en-GB" b="0"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𝜖</m:t>
                              </m:r>
                            </m:e>
                          </m:d>
                        </m:num>
                        <m:den>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𝑇</m:t>
                              </m:r>
                            </m:e>
                            <m:sub>
                              <m:r>
                                <a:rPr lang="en-GB" b="0" i="1" smtClean="0">
                                  <a:latin typeface="Cambria Math" panose="02040503050406030204" pitchFamily="18" charset="0"/>
                                  <a:cs typeface="Calibri" pitchFamily="34" charset="0"/>
                                </a:rPr>
                                <m:t>0</m:t>
                              </m:r>
                            </m:sub>
                          </m:sSub>
                        </m:den>
                      </m:f>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which has the derivative</a:t>
                </a:r>
              </a:p>
              <a:p>
                <a:pPr algn="just"/>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cs typeface="Calibri" pitchFamily="34" charset="0"/>
                            </a:rPr>
                          </m:ctrlPr>
                        </m:fPr>
                        <m:num>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𝑑</m:t>
                              </m:r>
                            </m:e>
                            <m:sup>
                              <m:r>
                                <a:rPr lang="en-GB" b="0" i="1" smtClean="0">
                                  <a:latin typeface="Cambria Math" panose="02040503050406030204" pitchFamily="18" charset="0"/>
                                  <a:cs typeface="Calibri" pitchFamily="34" charset="0"/>
                                </a:rPr>
                                <m:t>2</m:t>
                              </m:r>
                            </m:sup>
                          </m:sSup>
                          <m:r>
                            <a:rPr lang="en-GB" b="0" i="1" smtClean="0">
                              <a:latin typeface="Cambria Math" panose="02040503050406030204" pitchFamily="18" charset="0"/>
                              <a:cs typeface="Calibri" pitchFamily="34" charset="0"/>
                            </a:rPr>
                            <m:t>𝜖</m:t>
                          </m:r>
                        </m:num>
                        <m:den>
                          <m:r>
                            <a:rPr lang="en-GB" b="0" i="1" smtClean="0">
                              <a:latin typeface="Cambria Math" panose="02040503050406030204" pitchFamily="18" charset="0"/>
                              <a:cs typeface="Calibri" pitchFamily="34" charset="0"/>
                            </a:rPr>
                            <m:t>𝑑</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𝑡</m:t>
                              </m:r>
                            </m:e>
                            <m:sup>
                              <m:r>
                                <a:rPr lang="en-GB" b="0" i="1" smtClean="0">
                                  <a:latin typeface="Cambria Math" panose="02040503050406030204" pitchFamily="18" charset="0"/>
                                  <a:cs typeface="Calibri" pitchFamily="34" charset="0"/>
                                </a:rPr>
                                <m:t>2</m:t>
                              </m:r>
                            </m:sup>
                          </m:sSup>
                        </m:den>
                      </m:f>
                      <m:r>
                        <a:rPr lang="en-GB" b="0" i="1" smtClean="0">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𝑒</m:t>
                          </m:r>
                        </m:num>
                        <m:den>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𝑇</m:t>
                              </m:r>
                            </m:e>
                            <m:sub>
                              <m:r>
                                <a:rPr lang="en-GB" i="1">
                                  <a:latin typeface="Cambria Math" panose="02040503050406030204" pitchFamily="18" charset="0"/>
                                  <a:cs typeface="Calibri" pitchFamily="34" charset="0"/>
                                </a:rPr>
                                <m:t>0</m:t>
                              </m:r>
                            </m:sub>
                          </m:sSub>
                        </m:den>
                      </m:f>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𝑑𝑉</m:t>
                          </m:r>
                        </m:num>
                        <m:den>
                          <m:r>
                            <a:rPr lang="en-GB" i="1">
                              <a:latin typeface="Cambria Math" panose="02040503050406030204" pitchFamily="18" charset="0"/>
                              <a:cs typeface="Calibri" pitchFamily="34" charset="0"/>
                            </a:rPr>
                            <m:t>𝑑</m:t>
                          </m:r>
                          <m:r>
                            <a:rPr lang="en-GB" i="1">
                              <a:latin typeface="Cambria Math" panose="02040503050406030204" pitchFamily="18" charset="0"/>
                              <a:cs typeface="Calibri" pitchFamily="34" charset="0"/>
                            </a:rPr>
                            <m:t>𝜏</m:t>
                          </m:r>
                        </m:den>
                      </m:f>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𝑑</m:t>
                          </m:r>
                          <m:r>
                            <a:rPr lang="en-GB" b="0" i="1" smtClean="0">
                              <a:latin typeface="Cambria Math" panose="02040503050406030204" pitchFamily="18" charset="0"/>
                              <a:cs typeface="Calibri" pitchFamily="34" charset="0"/>
                            </a:rPr>
                            <m:t>𝜏</m:t>
                          </m:r>
                        </m:num>
                        <m:den>
                          <m:r>
                            <a:rPr lang="en-GB" b="0" i="1" smtClean="0">
                              <a:latin typeface="Cambria Math" panose="02040503050406030204" pitchFamily="18" charset="0"/>
                              <a:cs typeface="Calibri" pitchFamily="34" charset="0"/>
                            </a:rPr>
                            <m:t>𝑑𝑡</m:t>
                          </m:r>
                        </m:den>
                      </m:f>
                      <m:r>
                        <a:rPr lang="en-GB" b="0" i="1" smtClean="0">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1</m:t>
                          </m:r>
                        </m:num>
                        <m:den>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𝑇</m:t>
                              </m:r>
                            </m:e>
                            <m:sub>
                              <m:r>
                                <a:rPr lang="en-GB" b="0" i="1" smtClean="0">
                                  <a:latin typeface="Cambria Math" panose="02040503050406030204" pitchFamily="18" charset="0"/>
                                  <a:cs typeface="Calibri" pitchFamily="34" charset="0"/>
                                </a:rPr>
                                <m:t>0</m:t>
                              </m:r>
                            </m:sub>
                          </m:sSub>
                        </m:den>
                      </m:f>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𝑑𝑈</m:t>
                          </m:r>
                        </m:num>
                        <m:den>
                          <m:r>
                            <a:rPr lang="en-GB" i="1">
                              <a:latin typeface="Cambria Math" panose="02040503050406030204" pitchFamily="18" charset="0"/>
                              <a:cs typeface="Calibri" pitchFamily="34" charset="0"/>
                            </a:rPr>
                            <m:t>𝑑</m:t>
                          </m:r>
                          <m:r>
                            <a:rPr lang="en-GB" i="1">
                              <a:latin typeface="Cambria Math" panose="02040503050406030204" pitchFamily="18" charset="0"/>
                              <a:cs typeface="Calibri" pitchFamily="34" charset="0"/>
                            </a:rPr>
                            <m:t>𝜖</m:t>
                          </m:r>
                        </m:den>
                      </m:f>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𝑑</m:t>
                          </m:r>
                          <m:r>
                            <a:rPr lang="en-GB" b="0" i="1" smtClean="0">
                              <a:latin typeface="Cambria Math" panose="02040503050406030204" pitchFamily="18" charset="0"/>
                              <a:cs typeface="Calibri" pitchFamily="34" charset="0"/>
                            </a:rPr>
                            <m:t>𝜖</m:t>
                          </m:r>
                        </m:num>
                        <m:den>
                          <m:r>
                            <a:rPr lang="en-GB" b="0" i="1" smtClean="0">
                              <a:latin typeface="Cambria Math" panose="02040503050406030204" pitchFamily="18" charset="0"/>
                              <a:cs typeface="Calibri" pitchFamily="34" charset="0"/>
                            </a:rPr>
                            <m:t>𝑑𝑡</m:t>
                          </m:r>
                        </m:den>
                      </m:f>
                    </m:oMath>
                  </m:oMathPara>
                </a14:m>
                <a:endParaRPr lang="en-GB" b="0" dirty="0">
                  <a:latin typeface="Calibri" pitchFamily="34"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642350" cy="6561733"/>
              </a:xfrm>
              <a:prstGeom prst="rect">
                <a:avLst/>
              </a:prstGeom>
              <a:blipFill>
                <a:blip r:embed="rId2"/>
                <a:stretch>
                  <a:fillRect l="-635" t="-558" r="-635"/>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6545185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642350" cy="6634380"/>
              </a:xfrm>
              <a:prstGeom prst="rect">
                <a:avLst/>
              </a:prstGeom>
              <a:solidFill>
                <a:schemeClr val="bg1">
                  <a:alpha val="68000"/>
                </a:schemeClr>
              </a:solidFill>
              <a:ln w="9525">
                <a:noFill/>
                <a:miter lim="800000"/>
                <a:headEnd/>
                <a:tailEnd/>
              </a:ln>
              <a:effectLst/>
            </p:spPr>
            <p:txBody>
              <a:bodyPr>
                <a:spAutoFit/>
              </a:bodyPr>
              <a:lstStyle/>
              <a:p>
                <a:pPr algn="ctr"/>
                <a:r>
                  <a:rPr lang="en-GB" u="sng" dirty="0">
                    <a:latin typeface="Calibri" pitchFamily="34" charset="0"/>
                    <a:cs typeface="Calibri" pitchFamily="34" charset="0"/>
                  </a:rPr>
                  <a:t>Energy Oscillations</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This can be re-expressed as an equation of simple harmonic motion with an additional damping term</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cs typeface="Calibri" pitchFamily="34" charset="0"/>
                            </a:rPr>
                          </m:ctrlPr>
                        </m:fPr>
                        <m:num>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𝑑</m:t>
                              </m:r>
                            </m:e>
                            <m:sup>
                              <m:r>
                                <a:rPr lang="en-GB" b="0" i="1" smtClean="0">
                                  <a:latin typeface="Cambria Math" panose="02040503050406030204" pitchFamily="18" charset="0"/>
                                  <a:cs typeface="Calibri" pitchFamily="34" charset="0"/>
                                </a:rPr>
                                <m:t>2</m:t>
                              </m:r>
                            </m:sup>
                          </m:sSup>
                          <m:r>
                            <a:rPr lang="en-GB" b="0" i="1" smtClean="0">
                              <a:latin typeface="Cambria Math" panose="02040503050406030204" pitchFamily="18" charset="0"/>
                              <a:cs typeface="Calibri" pitchFamily="34" charset="0"/>
                            </a:rPr>
                            <m:t>𝜖</m:t>
                          </m:r>
                        </m:num>
                        <m:den>
                          <m:r>
                            <a:rPr lang="en-GB" b="0" i="1" smtClean="0">
                              <a:latin typeface="Cambria Math" panose="02040503050406030204" pitchFamily="18" charset="0"/>
                              <a:cs typeface="Calibri" pitchFamily="34" charset="0"/>
                            </a:rPr>
                            <m:t>𝑑</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𝑡</m:t>
                              </m:r>
                            </m:e>
                            <m:sup>
                              <m:r>
                                <a:rPr lang="en-GB" b="0" i="1" smtClean="0">
                                  <a:latin typeface="Cambria Math" panose="02040503050406030204" pitchFamily="18" charset="0"/>
                                  <a:cs typeface="Calibri" pitchFamily="34" charset="0"/>
                                </a:rPr>
                                <m:t>2</m:t>
                              </m:r>
                            </m:sup>
                          </m:sSup>
                        </m:den>
                      </m:f>
                      <m:r>
                        <a:rPr lang="en-GB" b="0" i="1" smtClean="0">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2</m:t>
                          </m:r>
                        </m:num>
                        <m:den>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𝜏</m:t>
                              </m:r>
                            </m:e>
                            <m:sub>
                              <m:r>
                                <a:rPr lang="en-GB" b="0" i="1" smtClean="0">
                                  <a:latin typeface="Cambria Math" panose="02040503050406030204" pitchFamily="18" charset="0"/>
                                  <a:cs typeface="Calibri" pitchFamily="34" charset="0"/>
                                </a:rPr>
                                <m:t>𝜖</m:t>
                              </m:r>
                            </m:sub>
                          </m:sSub>
                        </m:den>
                      </m:f>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𝑑</m:t>
                          </m:r>
                          <m:r>
                            <a:rPr lang="en-GB" i="1">
                              <a:latin typeface="Cambria Math" panose="02040503050406030204" pitchFamily="18" charset="0"/>
                              <a:cs typeface="Calibri" pitchFamily="34" charset="0"/>
                            </a:rPr>
                            <m:t>𝜖</m:t>
                          </m:r>
                        </m:num>
                        <m:den>
                          <m:r>
                            <a:rPr lang="en-GB" i="1">
                              <a:latin typeface="Cambria Math" panose="02040503050406030204" pitchFamily="18" charset="0"/>
                              <a:cs typeface="Calibri" pitchFamily="34" charset="0"/>
                            </a:rPr>
                            <m:t>𝑑𝑡</m:t>
                          </m:r>
                        </m:den>
                      </m:f>
                      <m:r>
                        <a:rPr lang="en-GB" b="0" i="1" smtClean="0">
                          <a:latin typeface="Cambria Math" panose="02040503050406030204" pitchFamily="18" charset="0"/>
                          <a:cs typeface="Calibri" pitchFamily="34" charset="0"/>
                        </a:rPr>
                        <m:t>+</m:t>
                      </m:r>
                      <m:sSubSup>
                        <m:sSubSupPr>
                          <m:ctrlPr>
                            <a:rPr lang="en-GB" b="0" i="1" smtClean="0">
                              <a:latin typeface="Cambria Math" panose="02040503050406030204" pitchFamily="18" charset="0"/>
                              <a:cs typeface="Calibri" pitchFamily="34" charset="0"/>
                            </a:rPr>
                          </m:ctrlPr>
                        </m:sSubSupPr>
                        <m:e>
                          <m:r>
                            <a:rPr lang="en-GB" b="0" i="1" smtClean="0">
                              <a:latin typeface="Cambria Math" panose="02040503050406030204" pitchFamily="18" charset="0"/>
                              <a:cs typeface="Calibri" pitchFamily="34" charset="0"/>
                            </a:rPr>
                            <m:t>𝜔</m:t>
                          </m:r>
                        </m:e>
                        <m:sub>
                          <m:r>
                            <a:rPr lang="en-GB" b="0" i="1" smtClean="0">
                              <a:latin typeface="Cambria Math" panose="02040503050406030204" pitchFamily="18" charset="0"/>
                              <a:cs typeface="Calibri" pitchFamily="34" charset="0"/>
                            </a:rPr>
                            <m:t>𝑠</m:t>
                          </m:r>
                        </m:sub>
                        <m:sup>
                          <m:r>
                            <a:rPr lang="en-GB" b="0" i="1" smtClean="0">
                              <a:latin typeface="Cambria Math" panose="02040503050406030204" pitchFamily="18" charset="0"/>
                              <a:cs typeface="Calibri" pitchFamily="34" charset="0"/>
                            </a:rPr>
                            <m:t>2</m:t>
                          </m:r>
                        </m:sup>
                      </m:sSubSup>
                      <m:r>
                        <a:rPr lang="en-GB" b="0" i="1" smtClean="0">
                          <a:latin typeface="Cambria Math" panose="02040503050406030204" pitchFamily="18" charset="0"/>
                          <a:cs typeface="Calibri" pitchFamily="34" charset="0"/>
                        </a:rPr>
                        <m:t>𝜖</m:t>
                      </m:r>
                      <m:r>
                        <a:rPr lang="en-GB" b="0" i="1" smtClean="0">
                          <a:latin typeface="Cambria Math" panose="02040503050406030204" pitchFamily="18" charset="0"/>
                          <a:cs typeface="Calibri" pitchFamily="34" charset="0"/>
                        </a:rPr>
                        <m:t>=0</m:t>
                      </m:r>
                    </m:oMath>
                  </m:oMathPara>
                </a14:m>
                <a:endParaRPr lang="en-GB" b="0"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b="0" dirty="0">
                    <a:latin typeface="Calibri" pitchFamily="34" charset="0"/>
                    <a:cs typeface="Calibri" pitchFamily="34" charset="0"/>
                  </a:rPr>
                  <a:t>where the synchrotron frequency </a:t>
                </a:r>
                <a14:m>
                  <m:oMath xmlns:m="http://schemas.openxmlformats.org/officeDocument/2006/math">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𝜔</m:t>
                        </m:r>
                      </m:e>
                      <m:sub>
                        <m:r>
                          <a:rPr lang="en-GB" b="0" i="1" smtClean="0">
                            <a:latin typeface="Cambria Math" panose="02040503050406030204" pitchFamily="18" charset="0"/>
                            <a:cs typeface="Calibri" pitchFamily="34" charset="0"/>
                          </a:rPr>
                          <m:t>𝑠</m:t>
                        </m:r>
                      </m:sub>
                    </m:sSub>
                  </m:oMath>
                </a14:m>
                <a:r>
                  <a:rPr lang="en-GB" b="0" dirty="0">
                    <a:latin typeface="Calibri" pitchFamily="34" charset="0"/>
                    <a:cs typeface="Calibri" pitchFamily="34" charset="0"/>
                  </a:rPr>
                  <a:t> </a:t>
                </a:r>
                <a:r>
                  <a:rPr lang="en-GB" dirty="0">
                    <a:latin typeface="Calibri" pitchFamily="34" charset="0"/>
                    <a:cs typeface="Calibri" pitchFamily="34" charset="0"/>
                  </a:rPr>
                  <a:t>and longitudinal damping time </a:t>
                </a:r>
                <a14:m>
                  <m:oMath xmlns:m="http://schemas.openxmlformats.org/officeDocument/2006/math">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𝜏</m:t>
                        </m:r>
                      </m:e>
                      <m:sub>
                        <m:r>
                          <a:rPr lang="en-GB" b="0" i="1" smtClean="0">
                            <a:latin typeface="Cambria Math" panose="02040503050406030204" pitchFamily="18" charset="0"/>
                            <a:cs typeface="Calibri" pitchFamily="34" charset="0"/>
                          </a:rPr>
                          <m:t>𝜖</m:t>
                        </m:r>
                      </m:sub>
                    </m:sSub>
                  </m:oMath>
                </a14:m>
                <a:r>
                  <a:rPr lang="en-GB" b="0" dirty="0">
                    <a:latin typeface="Calibri" pitchFamily="34" charset="0"/>
                    <a:cs typeface="Calibri" pitchFamily="34" charset="0"/>
                  </a:rPr>
                  <a:t> are given by</a:t>
                </a:r>
              </a:p>
              <a:p>
                <a:pPr algn="just"/>
                <a:endParaRPr lang="en-GB" sz="1200"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𝜔</m:t>
                          </m:r>
                        </m:e>
                        <m:sub>
                          <m:r>
                            <a:rPr lang="en-GB" b="0" i="1" smtClean="0">
                              <a:latin typeface="Cambria Math" panose="02040503050406030204" pitchFamily="18" charset="0"/>
                              <a:cs typeface="Calibri" pitchFamily="34" charset="0"/>
                            </a:rPr>
                            <m:t>𝑠</m:t>
                          </m:r>
                        </m:sub>
                      </m:sSub>
                      <m:r>
                        <a:rPr lang="en-GB" b="0" i="1" smtClean="0">
                          <a:latin typeface="Cambria Math" panose="02040503050406030204" pitchFamily="18" charset="0"/>
                          <a:cs typeface="Calibri" pitchFamily="34" charset="0"/>
                        </a:rPr>
                        <m:t>=</m:t>
                      </m:r>
                      <m:rad>
                        <m:radPr>
                          <m:degHide m:val="on"/>
                          <m:ctrlPr>
                            <a:rPr lang="en-GB" b="0" i="1" smtClean="0">
                              <a:latin typeface="Cambria Math" panose="02040503050406030204" pitchFamily="18" charset="0"/>
                              <a:cs typeface="Calibri" pitchFamily="34" charset="0"/>
                            </a:rPr>
                          </m:ctrlPr>
                        </m:radPr>
                        <m:deg/>
                        <m:e>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𝑒</m:t>
                              </m:r>
                            </m:num>
                            <m:den>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𝑇</m:t>
                                  </m:r>
                                </m:e>
                                <m:sub>
                                  <m:r>
                                    <a:rPr lang="en-GB" i="1">
                                      <a:latin typeface="Cambria Math" panose="02040503050406030204" pitchFamily="18" charset="0"/>
                                      <a:cs typeface="Calibri" pitchFamily="34" charset="0"/>
                                    </a:rPr>
                                    <m:t>0</m:t>
                                  </m:r>
                                </m:sub>
                              </m:sSub>
                            </m:den>
                          </m:f>
                          <m:f>
                            <m:fPr>
                              <m:ctrlPr>
                                <a:rPr lang="en-GB" i="1">
                                  <a:latin typeface="Cambria Math" panose="02040503050406030204" pitchFamily="18" charset="0"/>
                                  <a:cs typeface="Calibri" pitchFamily="34" charset="0"/>
                                </a:rPr>
                              </m:ctrlPr>
                            </m:fPr>
                            <m:num>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𝛼</m:t>
                                  </m:r>
                                </m:e>
                                <m:sub>
                                  <m:r>
                                    <a:rPr lang="en-GB" i="1">
                                      <a:latin typeface="Cambria Math" panose="02040503050406030204" pitchFamily="18" charset="0"/>
                                      <a:cs typeface="Calibri" pitchFamily="34" charset="0"/>
                                    </a:rPr>
                                    <m:t>𝑐</m:t>
                                  </m:r>
                                </m:sub>
                              </m:sSub>
                            </m:num>
                            <m:den>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𝐸</m:t>
                                  </m:r>
                                </m:e>
                                <m:sub>
                                  <m:r>
                                    <a:rPr lang="en-GB" i="1">
                                      <a:latin typeface="Cambria Math" panose="02040503050406030204" pitchFamily="18" charset="0"/>
                                      <a:cs typeface="Calibri" pitchFamily="34" charset="0"/>
                                    </a:rPr>
                                    <m:t>0</m:t>
                                  </m:r>
                                </m:sub>
                              </m:sSub>
                            </m:den>
                          </m:f>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𝑑𝑉</m:t>
                              </m:r>
                            </m:num>
                            <m:den>
                              <m:r>
                                <a:rPr lang="en-GB" i="1">
                                  <a:latin typeface="Cambria Math" panose="02040503050406030204" pitchFamily="18" charset="0"/>
                                  <a:cs typeface="Calibri" pitchFamily="34" charset="0"/>
                                </a:rPr>
                                <m:t>𝑑</m:t>
                              </m:r>
                              <m:r>
                                <a:rPr lang="en-GB" i="1">
                                  <a:latin typeface="Cambria Math" panose="02040503050406030204" pitchFamily="18" charset="0"/>
                                  <a:cs typeface="Calibri" pitchFamily="34" charset="0"/>
                                </a:rPr>
                                <m:t>𝜏</m:t>
                              </m:r>
                            </m:den>
                          </m:f>
                        </m:e>
                      </m:rad>
                    </m:oMath>
                  </m:oMathPara>
                </a14:m>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1</m:t>
                          </m:r>
                        </m:num>
                        <m:den>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𝜏</m:t>
                              </m:r>
                            </m:e>
                            <m:sub>
                              <m:r>
                                <a:rPr lang="en-GB" i="1">
                                  <a:latin typeface="Cambria Math" panose="02040503050406030204" pitchFamily="18" charset="0"/>
                                  <a:cs typeface="Calibri" pitchFamily="34" charset="0"/>
                                </a:rPr>
                                <m:t>𝜖</m:t>
                              </m:r>
                            </m:sub>
                          </m:sSub>
                        </m:den>
                      </m:f>
                      <m:r>
                        <a:rPr lang="en-GB" b="0" i="1" smtClean="0">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1</m:t>
                          </m:r>
                        </m:num>
                        <m:den>
                          <m:sSub>
                            <m:sSubPr>
                              <m:ctrlPr>
                                <a:rPr lang="en-GB" i="1">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2</m:t>
                              </m:r>
                              <m:r>
                                <a:rPr lang="en-GB" i="1">
                                  <a:latin typeface="Cambria Math" panose="02040503050406030204" pitchFamily="18" charset="0"/>
                                  <a:cs typeface="Calibri" pitchFamily="34" charset="0"/>
                                </a:rPr>
                                <m:t>𝑇</m:t>
                              </m:r>
                            </m:e>
                            <m:sub>
                              <m:r>
                                <a:rPr lang="en-GB" i="1">
                                  <a:latin typeface="Cambria Math" panose="02040503050406030204" pitchFamily="18" charset="0"/>
                                  <a:cs typeface="Calibri" pitchFamily="34" charset="0"/>
                                </a:rPr>
                                <m:t>0</m:t>
                              </m:r>
                            </m:sub>
                          </m:sSub>
                        </m:den>
                      </m:f>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𝑑𝑈</m:t>
                          </m:r>
                        </m:num>
                        <m:den>
                          <m:r>
                            <a:rPr lang="en-GB" i="1">
                              <a:latin typeface="Cambria Math" panose="02040503050406030204" pitchFamily="18" charset="0"/>
                              <a:cs typeface="Calibri" pitchFamily="34" charset="0"/>
                            </a:rPr>
                            <m:t>𝑑</m:t>
                          </m:r>
                          <m:r>
                            <a:rPr lang="en-GB" i="1">
                              <a:latin typeface="Cambria Math" panose="02040503050406030204" pitchFamily="18" charset="0"/>
                              <a:cs typeface="Calibri" pitchFamily="34" charset="0"/>
                            </a:rPr>
                            <m:t>𝜖</m:t>
                          </m:r>
                        </m:den>
                      </m:f>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The solution of the damped oscillator equation is</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cs typeface="Calibri" pitchFamily="34" charset="0"/>
                        </a:rPr>
                        <m:t>𝜖</m:t>
                      </m:r>
                      <m:d>
                        <m:dPr>
                          <m:ctrlPr>
                            <a:rPr lang="en-GB" b="0" i="1" smtClean="0">
                              <a:latin typeface="Cambria Math" panose="02040503050406030204" pitchFamily="18" charset="0"/>
                              <a:cs typeface="Calibri" pitchFamily="34" charset="0"/>
                            </a:rPr>
                          </m:ctrlPr>
                        </m:dPr>
                        <m:e>
                          <m:r>
                            <a:rPr lang="en-GB" b="0" i="1" smtClean="0">
                              <a:latin typeface="Cambria Math" panose="02040503050406030204" pitchFamily="18" charset="0"/>
                              <a:cs typeface="Calibri" pitchFamily="34" charset="0"/>
                            </a:rPr>
                            <m:t>𝑡</m:t>
                          </m:r>
                        </m:e>
                      </m:d>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𝐴</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𝑒</m:t>
                          </m:r>
                        </m:e>
                        <m:sup>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𝑡</m:t>
                          </m:r>
                          <m:r>
                            <a:rPr lang="en-GB" b="0" i="1" smtClean="0">
                              <a:latin typeface="Cambria Math" panose="02040503050406030204" pitchFamily="18" charset="0"/>
                              <a:cs typeface="Calibri" pitchFamily="34" charset="0"/>
                            </a:rPr>
                            <m:t>/</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𝜏</m:t>
                              </m:r>
                            </m:e>
                            <m:sub>
                              <m:r>
                                <a:rPr lang="en-GB" i="1">
                                  <a:latin typeface="Cambria Math" panose="02040503050406030204" pitchFamily="18" charset="0"/>
                                  <a:cs typeface="Calibri" pitchFamily="34" charset="0"/>
                                </a:rPr>
                                <m:t>𝜖</m:t>
                              </m:r>
                            </m:sub>
                          </m:sSub>
                        </m:sup>
                      </m:sSup>
                      <m:func>
                        <m:funcPr>
                          <m:ctrlPr>
                            <a:rPr lang="en-GB" b="0" i="1" smtClean="0">
                              <a:latin typeface="Cambria Math" panose="02040503050406030204" pitchFamily="18" charset="0"/>
                              <a:cs typeface="Calibri" pitchFamily="34" charset="0"/>
                            </a:rPr>
                          </m:ctrlPr>
                        </m:funcPr>
                        <m:fName>
                          <m:r>
                            <m:rPr>
                              <m:sty m:val="p"/>
                            </m:rPr>
                            <a:rPr lang="en-GB" b="0" i="0" smtClean="0">
                              <a:latin typeface="Cambria Math" panose="02040503050406030204" pitchFamily="18" charset="0"/>
                              <a:cs typeface="Calibri" pitchFamily="34" charset="0"/>
                            </a:rPr>
                            <m:t>cos</m:t>
                          </m:r>
                        </m:fName>
                        <m:e>
                          <m:r>
                            <a:rPr lang="en-GB" b="0" i="1" smtClean="0">
                              <a:latin typeface="Cambria Math" panose="02040503050406030204" pitchFamily="18" charset="0"/>
                              <a:cs typeface="Calibri" pitchFamily="34" charset="0"/>
                            </a:rPr>
                            <m:t>(</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𝜔</m:t>
                              </m:r>
                            </m:e>
                            <m:sub>
                              <m:r>
                                <a:rPr lang="en-GB" b="0" i="1" smtClean="0">
                                  <a:latin typeface="Cambria Math" panose="02040503050406030204" pitchFamily="18" charset="0"/>
                                  <a:cs typeface="Calibri" pitchFamily="34" charset="0"/>
                                </a:rPr>
                                <m:t>𝑠</m:t>
                              </m:r>
                            </m:sub>
                          </m:sSub>
                          <m:r>
                            <a:rPr lang="en-GB" b="0" i="1" smtClean="0">
                              <a:latin typeface="Cambria Math" panose="02040503050406030204" pitchFamily="18" charset="0"/>
                              <a:cs typeface="Calibri" pitchFamily="34" charset="0"/>
                            </a:rPr>
                            <m:t>𝑡</m:t>
                          </m:r>
                          <m:r>
                            <a:rPr lang="en-GB" b="0" i="1" smtClean="0">
                              <a:latin typeface="Cambria Math" panose="02040503050406030204" pitchFamily="18" charset="0"/>
                              <a:cs typeface="Calibri" pitchFamily="34" charset="0"/>
                            </a:rPr>
                            <m:t>−</m:t>
                          </m:r>
                          <m:r>
                            <a:rPr lang="en-GB" b="0" i="1" smtClean="0">
                              <a:latin typeface="Cambria Math" panose="02040503050406030204" pitchFamily="18" charset="0"/>
                              <a:cs typeface="Calibri" pitchFamily="34" charset="0"/>
                            </a:rPr>
                            <m:t>𝜙</m:t>
                          </m:r>
                          <m:r>
                            <a:rPr lang="en-GB" b="0" i="1" smtClean="0">
                              <a:latin typeface="Cambria Math" panose="02040503050406030204" pitchFamily="18" charset="0"/>
                              <a:cs typeface="Calibri" pitchFamily="34" charset="0"/>
                            </a:rPr>
                            <m:t>)</m:t>
                          </m:r>
                        </m:e>
                      </m:func>
                    </m:oMath>
                  </m:oMathPara>
                </a14:m>
                <a:endParaRPr lang="en-GB" b="0" dirty="0">
                  <a:latin typeface="Calibri" pitchFamily="34" charset="0"/>
                  <a:cs typeface="Calibri" pitchFamily="34" charset="0"/>
                </a:endParaRPr>
              </a:p>
              <a:p>
                <a:pPr algn="just"/>
                <a:endParaRPr lang="en-GB" sz="1200" b="0"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cs typeface="Calibri" pitchFamily="34" charset="0"/>
                        </a:rPr>
                        <m:t>𝜏</m:t>
                      </m:r>
                      <m:d>
                        <m:dPr>
                          <m:ctrlPr>
                            <a:rPr lang="en-GB" i="1">
                              <a:latin typeface="Cambria Math" panose="02040503050406030204" pitchFamily="18" charset="0"/>
                              <a:cs typeface="Calibri" pitchFamily="34" charset="0"/>
                            </a:rPr>
                          </m:ctrlPr>
                        </m:dPr>
                        <m:e>
                          <m:r>
                            <a:rPr lang="en-GB" i="1">
                              <a:latin typeface="Cambria Math" panose="02040503050406030204" pitchFamily="18" charset="0"/>
                              <a:cs typeface="Calibri" pitchFamily="34" charset="0"/>
                            </a:rPr>
                            <m:t>𝑡</m:t>
                          </m:r>
                        </m:e>
                      </m:d>
                      <m:r>
                        <a:rPr lang="en-GB" i="1">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𝐴</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𝛼</m:t>
                              </m:r>
                            </m:e>
                            <m:sub>
                              <m:r>
                                <a:rPr lang="en-GB" b="0" i="1" smtClean="0">
                                  <a:latin typeface="Cambria Math" panose="02040503050406030204" pitchFamily="18" charset="0"/>
                                  <a:cs typeface="Calibri" pitchFamily="34" charset="0"/>
                                </a:rPr>
                                <m:t>𝑐</m:t>
                              </m:r>
                            </m:sub>
                          </m:sSub>
                        </m:num>
                        <m:den>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𝐸</m:t>
                              </m:r>
                            </m:e>
                            <m:sub>
                              <m:r>
                                <a:rPr lang="en-GB" b="0" i="1" smtClean="0">
                                  <a:latin typeface="Cambria Math" panose="02040503050406030204" pitchFamily="18" charset="0"/>
                                  <a:cs typeface="Calibri" pitchFamily="34" charset="0"/>
                                </a:rPr>
                                <m:t>0</m:t>
                              </m:r>
                            </m:sub>
                          </m:sSub>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𝜔</m:t>
                              </m:r>
                            </m:e>
                            <m:sub>
                              <m:r>
                                <a:rPr lang="en-GB" b="0" i="1" smtClean="0">
                                  <a:latin typeface="Cambria Math" panose="02040503050406030204" pitchFamily="18" charset="0"/>
                                  <a:cs typeface="Calibri" pitchFamily="34" charset="0"/>
                                </a:rPr>
                                <m:t>𝑠</m:t>
                              </m:r>
                            </m:sub>
                          </m:sSub>
                        </m:den>
                      </m:f>
                      <m:sSup>
                        <m:sSupPr>
                          <m:ctrlPr>
                            <a:rPr lang="en-GB" i="1">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𝑒</m:t>
                          </m:r>
                        </m:e>
                        <m:sup>
                          <m:r>
                            <a:rPr lang="en-GB" i="1">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𝑡</m:t>
                          </m:r>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𝜏</m:t>
                              </m:r>
                            </m:e>
                            <m:sub>
                              <m:r>
                                <a:rPr lang="en-GB" i="1">
                                  <a:latin typeface="Cambria Math" panose="02040503050406030204" pitchFamily="18" charset="0"/>
                                  <a:cs typeface="Calibri" pitchFamily="34" charset="0"/>
                                </a:rPr>
                                <m:t>𝜖</m:t>
                              </m:r>
                            </m:sub>
                          </m:sSub>
                        </m:sup>
                      </m:sSup>
                      <m:func>
                        <m:funcPr>
                          <m:ctrlPr>
                            <a:rPr lang="en-GB" i="1">
                              <a:latin typeface="Cambria Math" panose="02040503050406030204" pitchFamily="18" charset="0"/>
                              <a:cs typeface="Calibri" pitchFamily="34" charset="0"/>
                            </a:rPr>
                          </m:ctrlPr>
                        </m:funcPr>
                        <m:fName>
                          <m:r>
                            <m:rPr>
                              <m:sty m:val="p"/>
                            </m:rPr>
                            <a:rPr lang="en-GB">
                              <a:latin typeface="Cambria Math" panose="02040503050406030204" pitchFamily="18" charset="0"/>
                              <a:cs typeface="Calibri" pitchFamily="34" charset="0"/>
                            </a:rPr>
                            <m:t>s</m:t>
                          </m:r>
                          <m:r>
                            <m:rPr>
                              <m:sty m:val="p"/>
                            </m:rPr>
                            <a:rPr lang="en-GB" b="0" i="0" smtClean="0">
                              <a:latin typeface="Cambria Math" panose="02040503050406030204" pitchFamily="18" charset="0"/>
                              <a:cs typeface="Calibri" pitchFamily="34" charset="0"/>
                            </a:rPr>
                            <m:t>in</m:t>
                          </m:r>
                        </m:fName>
                        <m:e>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𝜔</m:t>
                              </m:r>
                            </m:e>
                            <m:sub>
                              <m:r>
                                <a:rPr lang="en-GB" i="1">
                                  <a:latin typeface="Cambria Math" panose="02040503050406030204" pitchFamily="18" charset="0"/>
                                  <a:cs typeface="Calibri" pitchFamily="34" charset="0"/>
                                </a:rPr>
                                <m:t>𝑠</m:t>
                              </m:r>
                            </m:sub>
                          </m:sSub>
                          <m:r>
                            <a:rPr lang="en-GB" i="1">
                              <a:latin typeface="Cambria Math" panose="02040503050406030204" pitchFamily="18" charset="0"/>
                              <a:cs typeface="Calibri" pitchFamily="34" charset="0"/>
                            </a:rPr>
                            <m:t>𝑡</m:t>
                          </m:r>
                          <m:r>
                            <a:rPr lang="en-GB" i="1">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𝜙</m:t>
                          </m:r>
                          <m:r>
                            <a:rPr lang="en-GB" i="1">
                              <a:latin typeface="Cambria Math" panose="02040503050406030204" pitchFamily="18" charset="0"/>
                              <a:cs typeface="Calibri" pitchFamily="34" charset="0"/>
                            </a:rPr>
                            <m:t>)</m:t>
                          </m:r>
                        </m:e>
                      </m:func>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where the constant </a:t>
                </a:r>
                <a14:m>
                  <m:oMath xmlns:m="http://schemas.openxmlformats.org/officeDocument/2006/math">
                    <m:r>
                      <a:rPr lang="en-GB" b="0" i="1" smtClean="0">
                        <a:latin typeface="Cambria Math" panose="02040503050406030204" pitchFamily="18" charset="0"/>
                        <a:cs typeface="Calibri" pitchFamily="34" charset="0"/>
                      </a:rPr>
                      <m:t>𝐴</m:t>
                    </m:r>
                  </m:oMath>
                </a14:m>
                <a:r>
                  <a:rPr lang="en-GB" dirty="0">
                    <a:latin typeface="Calibri" pitchFamily="34" charset="0"/>
                    <a:cs typeface="Calibri" pitchFamily="34" charset="0"/>
                  </a:rPr>
                  <a:t> depends upon the particle’s initial conditions</a:t>
                </a: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642350" cy="6634380"/>
              </a:xfrm>
              <a:prstGeom prst="rect">
                <a:avLst/>
              </a:prstGeom>
              <a:blipFill>
                <a:blip r:embed="rId2"/>
                <a:stretch>
                  <a:fillRect l="-635" t="-551" r="-635" b="-551"/>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6365908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85750" y="333375"/>
            <a:ext cx="8572500" cy="6191250"/>
          </a:xfrm>
          <a:prstGeom prst="rect">
            <a:avLst/>
          </a:prstGeom>
        </p:spPr>
      </p:pic>
      <p:sp>
        <p:nvSpPr>
          <p:cNvPr id="157699" name="Text Box 3"/>
          <p:cNvSpPr txBox="1">
            <a:spLocks noChangeArrowheads="1"/>
          </p:cNvSpPr>
          <p:nvPr/>
        </p:nvSpPr>
        <p:spPr bwMode="auto">
          <a:xfrm>
            <a:off x="399912" y="168737"/>
            <a:ext cx="8642350" cy="369332"/>
          </a:xfrm>
          <a:prstGeom prst="rect">
            <a:avLst/>
          </a:prstGeom>
          <a:solidFill>
            <a:schemeClr val="bg1">
              <a:alpha val="68000"/>
            </a:schemeClr>
          </a:solidFill>
          <a:ln w="9525">
            <a:noFill/>
            <a:miter lim="800000"/>
            <a:headEnd/>
            <a:tailEnd/>
          </a:ln>
          <a:effectLst/>
        </p:spPr>
        <p:txBody>
          <a:bodyPr>
            <a:spAutoFit/>
          </a:bodyPr>
          <a:lstStyle/>
          <a:p>
            <a:pPr algn="ctr"/>
            <a:r>
              <a:rPr lang="en-GB" u="sng" dirty="0">
                <a:latin typeface="Calibri" pitchFamily="34" charset="0"/>
                <a:cs typeface="Calibri" pitchFamily="34" charset="0"/>
              </a:rPr>
              <a:t>Energy Oscillations</a:t>
            </a:r>
          </a:p>
        </p:txBody>
      </p:sp>
      <p:sp>
        <p:nvSpPr>
          <p:cNvPr id="4" name="TextBox 3"/>
          <p:cNvSpPr txBox="1"/>
          <p:nvPr/>
        </p:nvSpPr>
        <p:spPr>
          <a:xfrm>
            <a:off x="7244861" y="655815"/>
            <a:ext cx="1418492" cy="338554"/>
          </a:xfrm>
          <a:prstGeom prst="rect">
            <a:avLst/>
          </a:prstGeom>
          <a:solidFill>
            <a:schemeClr val="bg1"/>
          </a:solidFill>
        </p:spPr>
        <p:txBody>
          <a:bodyPr wrap="square" rtlCol="0">
            <a:spAutoFit/>
          </a:bodyPr>
          <a:lstStyle/>
          <a:p>
            <a:r>
              <a:rPr lang="en-GB" sz="1600" dirty="0"/>
              <a:t>no damping</a:t>
            </a:r>
          </a:p>
        </p:txBody>
      </p:sp>
      <p:sp>
        <p:nvSpPr>
          <p:cNvPr id="6" name="TextBox 5"/>
          <p:cNvSpPr txBox="1"/>
          <p:nvPr/>
        </p:nvSpPr>
        <p:spPr>
          <a:xfrm>
            <a:off x="7115908" y="3600365"/>
            <a:ext cx="1418492" cy="338554"/>
          </a:xfrm>
          <a:prstGeom prst="rect">
            <a:avLst/>
          </a:prstGeom>
          <a:solidFill>
            <a:schemeClr val="bg1"/>
          </a:solidFill>
        </p:spPr>
        <p:txBody>
          <a:bodyPr wrap="square" rtlCol="0">
            <a:spAutoFit/>
          </a:bodyPr>
          <a:lstStyle/>
          <a:p>
            <a:r>
              <a:rPr lang="en-GB" sz="1600" dirty="0"/>
              <a:t>With damping</a:t>
            </a:r>
          </a:p>
        </p:txBody>
      </p:sp>
      <p:sp>
        <p:nvSpPr>
          <p:cNvPr id="7" name="TextBox 6"/>
          <p:cNvSpPr txBox="1"/>
          <p:nvPr/>
        </p:nvSpPr>
        <p:spPr>
          <a:xfrm>
            <a:off x="2450123" y="4983687"/>
            <a:ext cx="1688123" cy="830997"/>
          </a:xfrm>
          <a:prstGeom prst="rect">
            <a:avLst/>
          </a:prstGeom>
          <a:solidFill>
            <a:schemeClr val="bg1"/>
          </a:solidFill>
        </p:spPr>
        <p:txBody>
          <a:bodyPr wrap="square" rtlCol="0">
            <a:spAutoFit/>
          </a:bodyPr>
          <a:lstStyle/>
          <a:p>
            <a:r>
              <a:rPr lang="en-GB" sz="1600" dirty="0"/>
              <a:t>Converges to synchronous, on-energy particle</a:t>
            </a:r>
          </a:p>
        </p:txBody>
      </p:sp>
      <p:cxnSp>
        <p:nvCxnSpPr>
          <p:cNvPr id="8" name="Straight Arrow Connector 7"/>
          <p:cNvCxnSpPr/>
          <p:nvPr/>
        </p:nvCxnSpPr>
        <p:spPr>
          <a:xfrm flipV="1">
            <a:off x="3833446" y="4876800"/>
            <a:ext cx="386862" cy="29307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3938954" y="4794738"/>
            <a:ext cx="2625969" cy="49237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4" name="TextBox 13"/>
              <p:cNvSpPr txBox="1"/>
              <p:nvPr/>
            </p:nvSpPr>
            <p:spPr>
              <a:xfrm>
                <a:off x="4721087" y="5858266"/>
                <a:ext cx="1406769" cy="830997"/>
              </a:xfrm>
              <a:prstGeom prst="rect">
                <a:avLst/>
              </a:prstGeom>
              <a:solidFill>
                <a:schemeClr val="bg1"/>
              </a:solidFill>
            </p:spPr>
            <p:txBody>
              <a:bodyPr wrap="square" rtlCol="0">
                <a:spAutoFit/>
              </a:bodyPr>
              <a:lstStyle/>
              <a:p>
                <a:r>
                  <a:rPr lang="en-GB" sz="1600" dirty="0"/>
                  <a:t>Head gains energy for </a:t>
                </a:r>
                <a14:m>
                  <m:oMath xmlns:m="http://schemas.openxmlformats.org/officeDocument/2006/math">
                    <m:sSub>
                      <m:sSubPr>
                        <m:ctrlPr>
                          <a:rPr lang="en-GB" sz="1600" b="0" i="1" smtClean="0">
                            <a:latin typeface="Cambria Math" panose="02040503050406030204" pitchFamily="18" charset="0"/>
                          </a:rPr>
                        </m:ctrlPr>
                      </m:sSubPr>
                      <m:e>
                        <m:r>
                          <a:rPr lang="en-GB" sz="1600" b="0" i="1" smtClean="0">
                            <a:latin typeface="Cambria Math" panose="02040503050406030204" pitchFamily="18" charset="0"/>
                          </a:rPr>
                          <m:t>𝛼</m:t>
                        </m:r>
                      </m:e>
                      <m:sub>
                        <m:r>
                          <a:rPr lang="en-GB" sz="1600" b="0" i="1" smtClean="0">
                            <a:latin typeface="Cambria Math" panose="02040503050406030204" pitchFamily="18" charset="0"/>
                          </a:rPr>
                          <m:t>𝑐</m:t>
                        </m:r>
                      </m:sub>
                    </m:sSub>
                    <m:r>
                      <a:rPr lang="en-GB" sz="1600" b="0" i="1" smtClean="0">
                        <a:latin typeface="Cambria Math" panose="02040503050406030204" pitchFamily="18" charset="0"/>
                      </a:rPr>
                      <m:t>&gt;0</m:t>
                    </m:r>
                  </m:oMath>
                </a14:m>
                <a:endParaRPr lang="en-GB" sz="1600" dirty="0"/>
              </a:p>
            </p:txBody>
          </p:sp>
        </mc:Choice>
        <mc:Fallback xmlns="">
          <p:sp>
            <p:nvSpPr>
              <p:cNvPr id="14" name="TextBox 13"/>
              <p:cNvSpPr txBox="1">
                <a:spLocks noRot="1" noChangeAspect="1" noMove="1" noResize="1" noEditPoints="1" noAdjustHandles="1" noChangeArrowheads="1" noChangeShapeType="1" noTextEdit="1"/>
              </p:cNvSpPr>
              <p:nvPr/>
            </p:nvSpPr>
            <p:spPr>
              <a:xfrm>
                <a:off x="4721087" y="5858266"/>
                <a:ext cx="1406769" cy="830997"/>
              </a:xfrm>
              <a:prstGeom prst="rect">
                <a:avLst/>
              </a:prstGeom>
              <a:blipFill>
                <a:blip r:embed="rId3"/>
                <a:stretch>
                  <a:fillRect l="-2165" t="-220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7603881" y="5871907"/>
                <a:ext cx="1211872" cy="830997"/>
              </a:xfrm>
              <a:prstGeom prst="rect">
                <a:avLst/>
              </a:prstGeom>
              <a:solidFill>
                <a:schemeClr val="bg1"/>
              </a:solidFill>
            </p:spPr>
            <p:txBody>
              <a:bodyPr wrap="square" rtlCol="0">
                <a:spAutoFit/>
              </a:bodyPr>
              <a:lstStyle/>
              <a:p>
                <a:r>
                  <a:rPr lang="en-GB" sz="1600" dirty="0"/>
                  <a:t>Tail loses energy for </a:t>
                </a:r>
                <a14:m>
                  <m:oMath xmlns:m="http://schemas.openxmlformats.org/officeDocument/2006/math">
                    <m:sSub>
                      <m:sSubPr>
                        <m:ctrlPr>
                          <a:rPr lang="en-GB" sz="1600" b="0" i="1" smtClean="0">
                            <a:latin typeface="Cambria Math" panose="02040503050406030204" pitchFamily="18" charset="0"/>
                          </a:rPr>
                        </m:ctrlPr>
                      </m:sSubPr>
                      <m:e>
                        <m:r>
                          <a:rPr lang="en-GB" sz="1600" b="0" i="1" smtClean="0">
                            <a:latin typeface="Cambria Math" panose="02040503050406030204" pitchFamily="18" charset="0"/>
                          </a:rPr>
                          <m:t>𝛼</m:t>
                        </m:r>
                      </m:e>
                      <m:sub>
                        <m:r>
                          <a:rPr lang="en-GB" sz="1600" b="0" i="1" smtClean="0">
                            <a:latin typeface="Cambria Math" panose="02040503050406030204" pitchFamily="18" charset="0"/>
                          </a:rPr>
                          <m:t>𝑐</m:t>
                        </m:r>
                      </m:sub>
                    </m:sSub>
                    <m:r>
                      <a:rPr lang="en-GB" sz="1600" b="0" i="1" smtClean="0">
                        <a:latin typeface="Cambria Math" panose="02040503050406030204" pitchFamily="18" charset="0"/>
                      </a:rPr>
                      <m:t>&gt;0</m:t>
                    </m:r>
                  </m:oMath>
                </a14:m>
                <a:endParaRPr lang="en-GB" sz="1600" dirty="0"/>
              </a:p>
            </p:txBody>
          </p:sp>
        </mc:Choice>
        <mc:Fallback xmlns="">
          <p:sp>
            <p:nvSpPr>
              <p:cNvPr id="15" name="TextBox 14"/>
              <p:cNvSpPr txBox="1">
                <a:spLocks noRot="1" noChangeAspect="1" noMove="1" noResize="1" noEditPoints="1" noAdjustHandles="1" noChangeArrowheads="1" noChangeShapeType="1" noTextEdit="1"/>
              </p:cNvSpPr>
              <p:nvPr/>
            </p:nvSpPr>
            <p:spPr>
              <a:xfrm>
                <a:off x="7603881" y="5871907"/>
                <a:ext cx="1211872" cy="830997"/>
              </a:xfrm>
              <a:prstGeom prst="rect">
                <a:avLst/>
              </a:prstGeom>
              <a:blipFill>
                <a:blip r:embed="rId4"/>
                <a:stretch>
                  <a:fillRect l="-2513" t="-2190"/>
                </a:stretch>
              </a:blipFill>
            </p:spPr>
            <p:txBody>
              <a:bodyPr/>
              <a:lstStyle/>
              <a:p>
                <a:r>
                  <a:rPr lang="en-GB">
                    <a:noFill/>
                  </a:rPr>
                  <a:t> </a:t>
                </a:r>
              </a:p>
            </p:txBody>
          </p:sp>
        </mc:Fallback>
      </mc:AlternateContent>
    </p:spTree>
    <p:extLst>
      <p:ext uri="{BB962C8B-B14F-4D97-AF65-F5344CB8AC3E}">
        <p14:creationId xmlns:p14="http://schemas.microsoft.com/office/powerpoint/2010/main" val="119155247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55663</TotalTime>
  <Words>4039</Words>
  <Application>Microsoft Office PowerPoint</Application>
  <PresentationFormat>On-screen Show (4:3)</PresentationFormat>
  <Paragraphs>582</Paragraphs>
  <Slides>39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39</vt:i4>
      </vt:variant>
    </vt:vector>
  </HeadingPairs>
  <TitlesOfParts>
    <vt:vector size="44" baseType="lpstr">
      <vt:lpstr>Arial</vt:lpstr>
      <vt:lpstr>Calibri</vt:lpstr>
      <vt:lpstr>Calibri Light</vt:lpstr>
      <vt:lpstr>Cambria Math</vt:lpstr>
      <vt:lpstr>Office Theme</vt:lpstr>
      <vt:lpstr>Lecture 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Diamond Light Source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Martin, Ian (DLSLtd,RAL,TEC)</dc:creator>
  <cp:lastModifiedBy>Martin, Ian (DLSLtd,RAL,TEC)</cp:lastModifiedBy>
  <cp:revision>351</cp:revision>
  <dcterms:created xsi:type="dcterms:W3CDTF">2018-08-23T08:58:32Z</dcterms:created>
  <dcterms:modified xsi:type="dcterms:W3CDTF">2024-11-27T09:27:03Z</dcterms:modified>
</cp:coreProperties>
</file>