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aveSubsetFonts="1">
  <p:sldMasterIdLst>
    <p:sldMasterId id="2147483649" r:id="rId1"/>
    <p:sldMasterId id="2147484876" r:id="rId2"/>
  </p:sldMasterIdLst>
  <p:notesMasterIdLst>
    <p:notesMasterId r:id="rId44"/>
  </p:notesMasterIdLst>
  <p:handoutMasterIdLst>
    <p:handoutMasterId r:id="rId45"/>
  </p:handoutMasterIdLst>
  <p:sldIdLst>
    <p:sldId id="730" r:id="rId3"/>
    <p:sldId id="695" r:id="rId4"/>
    <p:sldId id="697" r:id="rId5"/>
    <p:sldId id="698" r:id="rId6"/>
    <p:sldId id="700" r:id="rId7"/>
    <p:sldId id="701" r:id="rId8"/>
    <p:sldId id="702" r:id="rId9"/>
    <p:sldId id="703" r:id="rId10"/>
    <p:sldId id="733" r:id="rId11"/>
    <p:sldId id="414" r:id="rId12"/>
    <p:sldId id="705" r:id="rId13"/>
    <p:sldId id="706" r:id="rId14"/>
    <p:sldId id="740" r:id="rId15"/>
    <p:sldId id="707" r:id="rId16"/>
    <p:sldId id="735" r:id="rId17"/>
    <p:sldId id="711" r:id="rId18"/>
    <p:sldId id="746" r:id="rId19"/>
    <p:sldId id="712" r:id="rId20"/>
    <p:sldId id="741" r:id="rId21"/>
    <p:sldId id="742" r:id="rId22"/>
    <p:sldId id="743" r:id="rId23"/>
    <p:sldId id="749" r:id="rId24"/>
    <p:sldId id="716" r:id="rId25"/>
    <p:sldId id="713" r:id="rId26"/>
    <p:sldId id="714" r:id="rId27"/>
    <p:sldId id="715" r:id="rId28"/>
    <p:sldId id="731" r:id="rId29"/>
    <p:sldId id="719" r:id="rId30"/>
    <p:sldId id="720" r:id="rId31"/>
    <p:sldId id="721" r:id="rId32"/>
    <p:sldId id="722" r:id="rId33"/>
    <p:sldId id="744" r:id="rId34"/>
    <p:sldId id="724" r:id="rId35"/>
    <p:sldId id="745" r:id="rId36"/>
    <p:sldId id="725" r:id="rId37"/>
    <p:sldId id="726" r:id="rId38"/>
    <p:sldId id="747" r:id="rId39"/>
    <p:sldId id="748" r:id="rId40"/>
    <p:sldId id="732" r:id="rId41"/>
    <p:sldId id="727" r:id="rId42"/>
    <p:sldId id="734" r:id="rId43"/>
  </p:sldIdLst>
  <p:sldSz cx="9144000" cy="6858000" type="screen4x3"/>
  <p:notesSz cx="6781800" cy="9918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3937"/>
    <p:restoredTop sz="94737"/>
  </p:normalViewPr>
  <p:slideViewPr>
    <p:cSldViewPr>
      <p:cViewPr varScale="1">
        <p:scale>
          <a:sx n="109" d="100"/>
          <a:sy n="109" d="100"/>
        </p:scale>
        <p:origin x="1816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1433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theme" Target="theme/theme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presProps" Target="pres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>
            <a:extLst>
              <a:ext uri="{FF2B5EF4-FFF2-40B4-BE49-F238E27FC236}">
                <a16:creationId xmlns:a16="http://schemas.microsoft.com/office/drawing/2014/main" id="{F24BD60D-568E-5948-8E94-3A977DC11597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MS PGothic" panose="020B0600070205080204" pitchFamily="34" charset="-128"/>
                <a:cs typeface="MS PGothic" panose="020B0600070205080204" pitchFamily="34" charset="-128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44387" name="Rectangle 3">
            <a:extLst>
              <a:ext uri="{FF2B5EF4-FFF2-40B4-BE49-F238E27FC236}">
                <a16:creationId xmlns:a16="http://schemas.microsoft.com/office/drawing/2014/main" id="{77E61138-1E97-C64A-B804-FE892E359D9F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175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MS PGothic" panose="020B0600070205080204" pitchFamily="34" charset="-128"/>
                <a:cs typeface="MS PGothic" panose="020B0600070205080204" pitchFamily="34" charset="-128"/>
              </a:defRPr>
            </a:lvl1pPr>
          </a:lstStyle>
          <a:p>
            <a:pPr>
              <a:defRPr/>
            </a:pPr>
            <a:fld id="{B4FD84D2-870E-B942-9F76-39C9A4083606}" type="datetimeFigureOut">
              <a:rPr lang="en-US" altLang="en-US"/>
              <a:pPr>
                <a:defRPr/>
              </a:pPr>
              <a:t>10/14/24</a:t>
            </a:fld>
            <a:endParaRPr lang="en-US" altLang="en-US"/>
          </a:p>
        </p:txBody>
      </p:sp>
      <p:sp>
        <p:nvSpPr>
          <p:cNvPr id="144388" name="Rectangle 4">
            <a:extLst>
              <a:ext uri="{FF2B5EF4-FFF2-40B4-BE49-F238E27FC236}">
                <a16:creationId xmlns:a16="http://schemas.microsoft.com/office/drawing/2014/main" id="{BC671964-6744-D14C-BABC-5C2E7CA7B608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MS PGothic" panose="020B0600070205080204" pitchFamily="34" charset="-128"/>
                <a:cs typeface="MS PGothic" panose="020B0600070205080204" pitchFamily="34" charset="-128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44389" name="Rectangle 5">
            <a:extLst>
              <a:ext uri="{FF2B5EF4-FFF2-40B4-BE49-F238E27FC236}">
                <a16:creationId xmlns:a16="http://schemas.microsoft.com/office/drawing/2014/main" id="{62267155-86A0-F944-9740-D47F0CB7E752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175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MS PGothic" panose="020B0600070205080204" pitchFamily="34" charset="-128"/>
                <a:cs typeface="MS PGothic" panose="020B0600070205080204" pitchFamily="34" charset="-128"/>
              </a:defRPr>
            </a:lvl1pPr>
          </a:lstStyle>
          <a:p>
            <a:pPr>
              <a:defRPr/>
            </a:pPr>
            <a:fld id="{B99E27E3-EF15-794F-B819-02934A34F13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3E0BC4C-E877-C743-94DD-AE4CBF65CCA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8463" cy="4953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a typeface="MS PGothic" panose="020B0600070205080204" pitchFamily="34" charset="-128"/>
                <a:cs typeface="MS PGothic" panose="020B0600070205080204" pitchFamily="34" charset="-128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9CAD32B-741D-A544-960E-EEA48E958013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41750" y="0"/>
            <a:ext cx="2938463" cy="4953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MS PGothic" panose="020B0600070205080204" pitchFamily="34" charset="-128"/>
                <a:cs typeface="MS PGothic" panose="020B0600070205080204" pitchFamily="34" charset="-128"/>
              </a:defRPr>
            </a:lvl1pPr>
          </a:lstStyle>
          <a:p>
            <a:pPr>
              <a:defRPr/>
            </a:pPr>
            <a:fld id="{2C97FD8D-CE57-9742-B6F7-BBDC3B74A347}" type="datetimeFigureOut">
              <a:rPr lang="en-US" altLang="en-US"/>
              <a:pPr>
                <a:defRPr/>
              </a:pPr>
              <a:t>10/14/24</a:t>
            </a:fld>
            <a:endParaRPr lang="en-GB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D4EF30EF-3C5A-9C4B-99F5-8513093BEC4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911225" y="744538"/>
            <a:ext cx="4959350" cy="37195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39338F42-E909-B146-BA7C-BCAAACE73ED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7863" y="4711700"/>
            <a:ext cx="5426075" cy="446246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altLang="en-US" noProof="0"/>
              <a:t>Click to edit Master text styles</a:t>
            </a:r>
          </a:p>
          <a:p>
            <a:pPr lvl="1"/>
            <a:r>
              <a:rPr lang="en-US" altLang="en-US" noProof="0"/>
              <a:t>Second level</a:t>
            </a:r>
          </a:p>
          <a:p>
            <a:pPr lvl="2"/>
            <a:r>
              <a:rPr lang="en-US" altLang="en-US" noProof="0"/>
              <a:t>Third level</a:t>
            </a:r>
          </a:p>
          <a:p>
            <a:pPr lvl="3"/>
            <a:r>
              <a:rPr lang="en-US" altLang="en-US" noProof="0"/>
              <a:t>Fourth level</a:t>
            </a:r>
          </a:p>
          <a:p>
            <a:pPr lvl="4"/>
            <a:r>
              <a:rPr lang="en-US" altLang="en-US" noProof="0"/>
              <a:t>Fifth level</a:t>
            </a:r>
            <a:endParaRPr lang="en-GB" altLang="en-US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822CFB-BF06-F741-90ED-A39BCF9FB0E6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21813"/>
            <a:ext cx="2938463" cy="4953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a typeface="MS PGothic" panose="020B0600070205080204" pitchFamily="34" charset="-128"/>
                <a:cs typeface="MS PGothic" panose="020B0600070205080204" pitchFamily="34" charset="-128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ED404E-BAC9-4C48-855F-8DB9349933D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41750" y="9421813"/>
            <a:ext cx="2938463" cy="4953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MS PGothic" panose="020B0600070205080204" pitchFamily="34" charset="-128"/>
                <a:cs typeface="MS PGothic" panose="020B0600070205080204" pitchFamily="34" charset="-128"/>
              </a:defRPr>
            </a:lvl1pPr>
          </a:lstStyle>
          <a:p>
            <a:pPr>
              <a:defRPr/>
            </a:pPr>
            <a:fld id="{EA741A35-6FD1-4044-A74F-89FDFA7EF96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MS PGothic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MS PGothic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MS PGothic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MS PGothic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>
            <a:extLst>
              <a:ext uri="{FF2B5EF4-FFF2-40B4-BE49-F238E27FC236}">
                <a16:creationId xmlns:a16="http://schemas.microsoft.com/office/drawing/2014/main" id="{C48657FE-7E1A-F145-AE53-84FA85D2ED7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6" name="Notes Placeholder 2">
            <a:extLst>
              <a:ext uri="{FF2B5EF4-FFF2-40B4-BE49-F238E27FC236}">
                <a16:creationId xmlns:a16="http://schemas.microsoft.com/office/drawing/2014/main" id="{8145703B-8222-2147-BDD0-D9F9E3B089F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21507" name="Slide Number Placeholder 3">
            <a:extLst>
              <a:ext uri="{FF2B5EF4-FFF2-40B4-BE49-F238E27FC236}">
                <a16:creationId xmlns:a16="http://schemas.microsoft.com/office/drawing/2014/main" id="{9EBBEAF1-4239-E44F-BC23-E689CA1EBA0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65BD760C-0CA4-9543-B7F7-0864EC433E69}" type="slidenum">
              <a:rPr lang="en-GB" altLang="en-US" smtClean="0"/>
              <a:pPr/>
              <a:t>1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Slide Image Placeholder 1">
            <a:extLst>
              <a:ext uri="{FF2B5EF4-FFF2-40B4-BE49-F238E27FC236}">
                <a16:creationId xmlns:a16="http://schemas.microsoft.com/office/drawing/2014/main" id="{84C7CC9B-D027-314E-B9A6-E509BB0EE52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4" name="Notes Placeholder 2">
            <a:extLst>
              <a:ext uri="{FF2B5EF4-FFF2-40B4-BE49-F238E27FC236}">
                <a16:creationId xmlns:a16="http://schemas.microsoft.com/office/drawing/2014/main" id="{A9AE7290-D1CC-EA42-B15C-E052A39E18D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44035" name="Slide Number Placeholder 3">
            <a:extLst>
              <a:ext uri="{FF2B5EF4-FFF2-40B4-BE49-F238E27FC236}">
                <a16:creationId xmlns:a16="http://schemas.microsoft.com/office/drawing/2014/main" id="{B87D950A-6821-1E4A-857B-D6B396B6AF5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D954C91B-6DAC-704E-AE44-8F034C205DCF}" type="slidenum">
              <a:rPr lang="en-US" altLang="en-US" smtClean="0"/>
              <a:pPr/>
              <a:t>14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Slide Image Placeholder 1">
            <a:extLst>
              <a:ext uri="{FF2B5EF4-FFF2-40B4-BE49-F238E27FC236}">
                <a16:creationId xmlns:a16="http://schemas.microsoft.com/office/drawing/2014/main" id="{1B0CDC97-E0C3-CE44-BCCC-B0E287EE204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2" name="Notes Placeholder 2">
            <a:extLst>
              <a:ext uri="{FF2B5EF4-FFF2-40B4-BE49-F238E27FC236}">
                <a16:creationId xmlns:a16="http://schemas.microsoft.com/office/drawing/2014/main" id="{D027F65E-6B86-F748-8A3E-296EA32B5B8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46083" name="Slide Number Placeholder 3">
            <a:extLst>
              <a:ext uri="{FF2B5EF4-FFF2-40B4-BE49-F238E27FC236}">
                <a16:creationId xmlns:a16="http://schemas.microsoft.com/office/drawing/2014/main" id="{A38F6059-BA1C-A742-8E69-6C1177E94D7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4DC19B7A-E902-3541-97FB-6AB37B4B9973}" type="slidenum">
              <a:rPr lang="en-US" altLang="en-US" smtClean="0"/>
              <a:pPr/>
              <a:t>15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Slide Image Placeholder 1">
            <a:extLst>
              <a:ext uri="{FF2B5EF4-FFF2-40B4-BE49-F238E27FC236}">
                <a16:creationId xmlns:a16="http://schemas.microsoft.com/office/drawing/2014/main" id="{4D7A103F-D3EB-F84E-A703-58C52D0DFB3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0" name="Notes Placeholder 2">
            <a:extLst>
              <a:ext uri="{FF2B5EF4-FFF2-40B4-BE49-F238E27FC236}">
                <a16:creationId xmlns:a16="http://schemas.microsoft.com/office/drawing/2014/main" id="{A6758DFC-FBA1-FA49-A4A5-C479F62DE1F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48131" name="Slide Number Placeholder 3">
            <a:extLst>
              <a:ext uri="{FF2B5EF4-FFF2-40B4-BE49-F238E27FC236}">
                <a16:creationId xmlns:a16="http://schemas.microsoft.com/office/drawing/2014/main" id="{96C60CC8-C25B-2A44-9413-CAF99AF3225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BBAE0103-F658-5445-9481-EE23B6E5D0C4}" type="slidenum">
              <a:rPr lang="en-US" altLang="en-US" smtClean="0"/>
              <a:pPr/>
              <a:t>16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Slide Image Placeholder 1">
            <a:extLst>
              <a:ext uri="{FF2B5EF4-FFF2-40B4-BE49-F238E27FC236}">
                <a16:creationId xmlns:a16="http://schemas.microsoft.com/office/drawing/2014/main" id="{C29DFBC5-8324-C640-8411-D7CAA9FD9CF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8" name="Notes Placeholder 2">
            <a:extLst>
              <a:ext uri="{FF2B5EF4-FFF2-40B4-BE49-F238E27FC236}">
                <a16:creationId xmlns:a16="http://schemas.microsoft.com/office/drawing/2014/main" id="{F4CFC3E2-197D-B54D-AB1A-85AC4E47F69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/>
          </a:p>
        </p:txBody>
      </p:sp>
      <p:sp>
        <p:nvSpPr>
          <p:cNvPr id="55299" name="Footer Placeholder 3">
            <a:extLst>
              <a:ext uri="{FF2B5EF4-FFF2-40B4-BE49-F238E27FC236}">
                <a16:creationId xmlns:a16="http://schemas.microsoft.com/office/drawing/2014/main" id="{B88074E2-1989-354E-92F6-ADFA5125DDA6}"/>
              </a:ext>
            </a:extLst>
          </p:cNvPr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>
                <a:latin typeface="Arial" panose="020B0604020202020204" pitchFamily="34" charset="0"/>
              </a:rPr>
              <a:t>Introduction to Accelerators</a:t>
            </a:r>
          </a:p>
        </p:txBody>
      </p:sp>
      <p:sp>
        <p:nvSpPr>
          <p:cNvPr id="55300" name="Slide Number Placeholder 4">
            <a:extLst>
              <a:ext uri="{FF2B5EF4-FFF2-40B4-BE49-F238E27FC236}">
                <a16:creationId xmlns:a16="http://schemas.microsoft.com/office/drawing/2014/main" id="{4EE4DE0E-B3D4-5942-A019-B00687B66B6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4B56C7DF-31C2-6D41-B186-AFDBAF3C1A71}" type="slidenum">
              <a:rPr lang="en-US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22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Slide Image Placeholder 1">
            <a:extLst>
              <a:ext uri="{FF2B5EF4-FFF2-40B4-BE49-F238E27FC236}">
                <a16:creationId xmlns:a16="http://schemas.microsoft.com/office/drawing/2014/main" id="{85FA4FB0-63CF-6147-99FF-A3DF31061B4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6" name="Notes Placeholder 2">
            <a:extLst>
              <a:ext uri="{FF2B5EF4-FFF2-40B4-BE49-F238E27FC236}">
                <a16:creationId xmlns:a16="http://schemas.microsoft.com/office/drawing/2014/main" id="{C9309478-2461-1E4F-B2D1-7CA61A03FD9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/>
          </a:p>
        </p:txBody>
      </p:sp>
      <p:sp>
        <p:nvSpPr>
          <p:cNvPr id="57347" name="Footer Placeholder 3">
            <a:extLst>
              <a:ext uri="{FF2B5EF4-FFF2-40B4-BE49-F238E27FC236}">
                <a16:creationId xmlns:a16="http://schemas.microsoft.com/office/drawing/2014/main" id="{1C973D1C-163D-9544-A38D-6A265BF5CC8C}"/>
              </a:ext>
            </a:extLst>
          </p:cNvPr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>
                <a:latin typeface="Arial" panose="020B0604020202020204" pitchFamily="34" charset="0"/>
              </a:rPr>
              <a:t>Introduction to Accelerators</a:t>
            </a:r>
          </a:p>
        </p:txBody>
      </p:sp>
      <p:sp>
        <p:nvSpPr>
          <p:cNvPr id="57348" name="Slide Number Placeholder 4">
            <a:extLst>
              <a:ext uri="{FF2B5EF4-FFF2-40B4-BE49-F238E27FC236}">
                <a16:creationId xmlns:a16="http://schemas.microsoft.com/office/drawing/2014/main" id="{6FD9A972-6017-9741-B874-EF9312FD992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CD469D7B-F44E-CF4F-9AD3-139BB36CB5A4}" type="slidenum">
              <a:rPr lang="en-US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23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Slide Image Placeholder 1">
            <a:extLst>
              <a:ext uri="{FF2B5EF4-FFF2-40B4-BE49-F238E27FC236}">
                <a16:creationId xmlns:a16="http://schemas.microsoft.com/office/drawing/2014/main" id="{7B5E37DE-4141-A544-8A0D-46D4869241A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4" name="Notes Placeholder 2">
            <a:extLst>
              <a:ext uri="{FF2B5EF4-FFF2-40B4-BE49-F238E27FC236}">
                <a16:creationId xmlns:a16="http://schemas.microsoft.com/office/drawing/2014/main" id="{0C8B83D9-D48F-6C47-B6A7-8FF0867052E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59395" name="Slide Number Placeholder 3">
            <a:extLst>
              <a:ext uri="{FF2B5EF4-FFF2-40B4-BE49-F238E27FC236}">
                <a16:creationId xmlns:a16="http://schemas.microsoft.com/office/drawing/2014/main" id="{6D5E7A38-00E7-5445-BE8E-55366F3DA9C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A363E513-08EC-6C4B-8FD5-7A06ABB1164A}" type="slidenum">
              <a:rPr lang="en-GB" altLang="en-US" smtClean="0"/>
              <a:pPr/>
              <a:t>24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Slide Image Placeholder 1">
            <a:extLst>
              <a:ext uri="{FF2B5EF4-FFF2-40B4-BE49-F238E27FC236}">
                <a16:creationId xmlns:a16="http://schemas.microsoft.com/office/drawing/2014/main" id="{85BDCF5A-EFA9-0D48-8AAD-64F349D704E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514" name="Notes Placeholder 2">
            <a:extLst>
              <a:ext uri="{FF2B5EF4-FFF2-40B4-BE49-F238E27FC236}">
                <a16:creationId xmlns:a16="http://schemas.microsoft.com/office/drawing/2014/main" id="{60BC3D18-2C56-8F44-8475-FC8F093F48B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64515" name="Slide Number Placeholder 3">
            <a:extLst>
              <a:ext uri="{FF2B5EF4-FFF2-40B4-BE49-F238E27FC236}">
                <a16:creationId xmlns:a16="http://schemas.microsoft.com/office/drawing/2014/main" id="{09002207-BBA6-2E49-A777-576A6548157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756AF820-22E9-5A4B-96C6-AE9AE922EE94}" type="slidenum">
              <a:rPr lang="en-GB" altLang="en-US" smtClean="0"/>
              <a:pPr/>
              <a:t>28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Slide Image Placeholder 1">
            <a:extLst>
              <a:ext uri="{FF2B5EF4-FFF2-40B4-BE49-F238E27FC236}">
                <a16:creationId xmlns:a16="http://schemas.microsoft.com/office/drawing/2014/main" id="{7144AEA1-D09A-A440-938C-D7C4F7F2C83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0658" name="Notes Placeholder 2">
            <a:extLst>
              <a:ext uri="{FF2B5EF4-FFF2-40B4-BE49-F238E27FC236}">
                <a16:creationId xmlns:a16="http://schemas.microsoft.com/office/drawing/2014/main" id="{B819DB5D-19CB-2A45-ACDF-9CDDD249F30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70659" name="Slide Number Placeholder 3">
            <a:extLst>
              <a:ext uri="{FF2B5EF4-FFF2-40B4-BE49-F238E27FC236}">
                <a16:creationId xmlns:a16="http://schemas.microsoft.com/office/drawing/2014/main" id="{D148F64B-FC49-184F-8D84-00BB5C60783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D43EFEC4-3BA3-724B-BE6F-BBE58FB3B008}" type="slidenum">
              <a:rPr lang="en-US" altLang="en-US" smtClean="0"/>
              <a:pPr/>
              <a:t>33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>
            <a:extLst>
              <a:ext uri="{FF2B5EF4-FFF2-40B4-BE49-F238E27FC236}">
                <a16:creationId xmlns:a16="http://schemas.microsoft.com/office/drawing/2014/main" id="{EC936DBC-9D1D-0445-B464-7513EF64D1D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4" name="Notes Placeholder 2">
            <a:extLst>
              <a:ext uri="{FF2B5EF4-FFF2-40B4-BE49-F238E27FC236}">
                <a16:creationId xmlns:a16="http://schemas.microsoft.com/office/drawing/2014/main" id="{75CFA3DE-02EE-BD4E-B805-36FBF9D7360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23555" name="Slide Number Placeholder 3">
            <a:extLst>
              <a:ext uri="{FF2B5EF4-FFF2-40B4-BE49-F238E27FC236}">
                <a16:creationId xmlns:a16="http://schemas.microsoft.com/office/drawing/2014/main" id="{7C435F57-F75C-5846-B450-07930AE9DBF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8BC87FDB-CB09-FD42-9DA7-770099AA6623}" type="slidenum">
              <a:rPr lang="en-GB" altLang="en-US" smtClean="0"/>
              <a:pPr/>
              <a:t>2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7">
            <a:extLst>
              <a:ext uri="{FF2B5EF4-FFF2-40B4-BE49-F238E27FC236}">
                <a16:creationId xmlns:a16="http://schemas.microsoft.com/office/drawing/2014/main" id="{D859547F-FE8B-CC46-BB08-D2B313ADA57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D2998E9B-85EF-BC41-87F9-D8F87BFB6344}" type="slidenum">
              <a:rPr lang="en-GB" altLang="en-US" smtClean="0">
                <a:solidFill>
                  <a:srgbClr val="000000"/>
                </a:solidFill>
              </a:rPr>
              <a:pPr/>
              <a:t>4</a:t>
            </a:fld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26626" name="Rectangle 7">
            <a:extLst>
              <a:ext uri="{FF2B5EF4-FFF2-40B4-BE49-F238E27FC236}">
                <a16:creationId xmlns:a16="http://schemas.microsoft.com/office/drawing/2014/main" id="{5855DC50-8248-2947-933B-EB20E8CB50E2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52863" y="9432925"/>
            <a:ext cx="2944812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/>
            <a:fld id="{7C7EFF11-B2DF-4D41-8E10-29A3DB19FD6E}" type="slidenum">
              <a:rPr lang="en-GB" altLang="en-US" sz="1200">
                <a:solidFill>
                  <a:srgbClr val="000000"/>
                </a:solidFill>
              </a:rPr>
              <a:pPr algn="r" eaLnBrk="1" hangingPunct="1"/>
              <a:t>4</a:t>
            </a:fld>
            <a:endParaRPr lang="en-GB" altLang="en-US" sz="1200">
              <a:solidFill>
                <a:srgbClr val="000000"/>
              </a:solidFill>
            </a:endParaRPr>
          </a:p>
        </p:txBody>
      </p:sp>
      <p:sp>
        <p:nvSpPr>
          <p:cNvPr id="26627" name="Rectangle 2">
            <a:extLst>
              <a:ext uri="{FF2B5EF4-FFF2-40B4-BE49-F238E27FC236}">
                <a16:creationId xmlns:a16="http://schemas.microsoft.com/office/drawing/2014/main" id="{5DF0B642-559D-E445-8C00-F305263DE70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8" name="Rectangle 3">
            <a:extLst>
              <a:ext uri="{FF2B5EF4-FFF2-40B4-BE49-F238E27FC236}">
                <a16:creationId xmlns:a16="http://schemas.microsoft.com/office/drawing/2014/main" id="{53ADB2FA-6920-2B49-BB2D-3FE7F792853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>
            <a:extLst>
              <a:ext uri="{FF2B5EF4-FFF2-40B4-BE49-F238E27FC236}">
                <a16:creationId xmlns:a16="http://schemas.microsoft.com/office/drawing/2014/main" id="{754345D9-37C7-B94D-A5D2-23EADC82F16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4" name="Notes Placeholder 2">
            <a:extLst>
              <a:ext uri="{FF2B5EF4-FFF2-40B4-BE49-F238E27FC236}">
                <a16:creationId xmlns:a16="http://schemas.microsoft.com/office/drawing/2014/main" id="{29B66E7C-4EDB-AD40-9DDE-619952946F8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28675" name="Slide Number Placeholder 3">
            <a:extLst>
              <a:ext uri="{FF2B5EF4-FFF2-40B4-BE49-F238E27FC236}">
                <a16:creationId xmlns:a16="http://schemas.microsoft.com/office/drawing/2014/main" id="{11F7DF16-A176-A84D-8F66-86A6CCEECBC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382F80C2-7CF3-8641-B98B-67AC73B4B6CC}" type="slidenum">
              <a:rPr lang="en-US" altLang="en-US" smtClean="0"/>
              <a:pPr/>
              <a:t>5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Slide Image Placeholder 1">
            <a:extLst>
              <a:ext uri="{FF2B5EF4-FFF2-40B4-BE49-F238E27FC236}">
                <a16:creationId xmlns:a16="http://schemas.microsoft.com/office/drawing/2014/main" id="{93D6EDA9-D71A-7849-8181-5801012C8A0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2" name="Notes Placeholder 2">
            <a:extLst>
              <a:ext uri="{FF2B5EF4-FFF2-40B4-BE49-F238E27FC236}">
                <a16:creationId xmlns:a16="http://schemas.microsoft.com/office/drawing/2014/main" id="{F869CBCC-7A53-3D46-9141-A8F02A3A10F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30723" name="Slide Number Placeholder 3">
            <a:extLst>
              <a:ext uri="{FF2B5EF4-FFF2-40B4-BE49-F238E27FC236}">
                <a16:creationId xmlns:a16="http://schemas.microsoft.com/office/drawing/2014/main" id="{3504643E-CA0C-F048-B0D6-20F9262DDBA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38FB6238-C57B-0847-822A-C12308A4941E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lide Image Placeholder 1">
            <a:extLst>
              <a:ext uri="{FF2B5EF4-FFF2-40B4-BE49-F238E27FC236}">
                <a16:creationId xmlns:a16="http://schemas.microsoft.com/office/drawing/2014/main" id="{5C9AA68B-B818-A043-9D9E-7971F0884D3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0" name="Notes Placeholder 2">
            <a:extLst>
              <a:ext uri="{FF2B5EF4-FFF2-40B4-BE49-F238E27FC236}">
                <a16:creationId xmlns:a16="http://schemas.microsoft.com/office/drawing/2014/main" id="{2E4B86BD-2238-1640-B95D-85D9D90028A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32771" name="Slide Number Placeholder 3">
            <a:extLst>
              <a:ext uri="{FF2B5EF4-FFF2-40B4-BE49-F238E27FC236}">
                <a16:creationId xmlns:a16="http://schemas.microsoft.com/office/drawing/2014/main" id="{9263C688-D564-7742-BEBD-5025F54B0A0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A35FDB38-2971-AA48-B5EA-8DD7E1805202}" type="slidenum">
              <a:rPr lang="en-US" altLang="en-US" smtClean="0"/>
              <a:pPr/>
              <a:t>7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Slide Image Placeholder 1">
            <a:extLst>
              <a:ext uri="{FF2B5EF4-FFF2-40B4-BE49-F238E27FC236}">
                <a16:creationId xmlns:a16="http://schemas.microsoft.com/office/drawing/2014/main" id="{755BD2F8-9957-8B43-992A-11E73B3AFCF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8" name="Notes Placeholder 2">
            <a:extLst>
              <a:ext uri="{FF2B5EF4-FFF2-40B4-BE49-F238E27FC236}">
                <a16:creationId xmlns:a16="http://schemas.microsoft.com/office/drawing/2014/main" id="{C996400C-EB81-004B-B002-B242ED47902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34819" name="Slide Number Placeholder 3">
            <a:extLst>
              <a:ext uri="{FF2B5EF4-FFF2-40B4-BE49-F238E27FC236}">
                <a16:creationId xmlns:a16="http://schemas.microsoft.com/office/drawing/2014/main" id="{EAC7306A-7B31-BA4A-AA8D-D45D1744102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63AC58C5-1504-DC44-987F-69FED6A1D61F}" type="slidenum">
              <a:rPr lang="en-US" altLang="en-US" smtClean="0"/>
              <a:pPr/>
              <a:t>8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endParaRPr lang="en-US" sz="14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549E03-5E61-9344-9F2B-A7AC2BD1FB60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010268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Slide Image Placeholder 1">
            <a:extLst>
              <a:ext uri="{FF2B5EF4-FFF2-40B4-BE49-F238E27FC236}">
                <a16:creationId xmlns:a16="http://schemas.microsoft.com/office/drawing/2014/main" id="{39CEEFC8-6B5B-584E-8CC0-CBA89D7A4E0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2" name="Notes Placeholder 2">
            <a:extLst>
              <a:ext uri="{FF2B5EF4-FFF2-40B4-BE49-F238E27FC236}">
                <a16:creationId xmlns:a16="http://schemas.microsoft.com/office/drawing/2014/main" id="{8057366F-8CD8-B445-902F-E9788CBCDB3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40963" name="Slide Number Placeholder 3">
            <a:extLst>
              <a:ext uri="{FF2B5EF4-FFF2-40B4-BE49-F238E27FC236}">
                <a16:creationId xmlns:a16="http://schemas.microsoft.com/office/drawing/2014/main" id="{AB33411D-62D2-4448-B38E-7881BFF7654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B9DFC4BD-41A7-EB42-BE25-74F590655A28}" type="slidenum">
              <a:rPr lang="en-GB" altLang="en-US" smtClean="0"/>
              <a:pPr/>
              <a:t>12</a:t>
            </a:fld>
            <a:endParaRPr lang="en-GB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4D45B253-6DA8-CD47-9093-A8BDAED234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5C97BFB9-0A92-ED4E-B08F-878A45BADE0C}"/>
              </a:ext>
            </a:extLst>
          </p:cNvPr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A4E53407-31F2-C244-A492-E43ACC9280B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709B39A1-5D6A-4B45-A461-1AADD8BC91D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A6A2C9C1-E108-6542-A124-85A5D3AA05D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2477D5-6AD6-3C45-A1FB-A7FCF908F67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70758456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9E52D696-8AD4-E942-AE26-0CCC737E29A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92623125-5BC8-834F-A71C-DCA491F2CA2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D37FB6AA-502E-FB4E-A7DB-DA5AA0F3307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1F9D57-33DB-0040-A05B-8D6E84C3940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85150094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16D6A8B-3CDA-3C4B-B7E1-FECE3E4F126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B7FB8383-5023-BC44-992F-C25598B4D6C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90EB7A1-EAE8-4748-AD57-0DCCE0F57DE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2A75EA-2F0A-EE4D-98B6-40DF7EB8E5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95760071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11212C54-529C-5E4B-B156-FC7B2695CC1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F7FA48A6-9D05-5F4C-B3ED-02EE5ADCC05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6A4F2429-3522-734B-9515-C4586CB8DD1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977565-7C83-744C-9D7F-726503E3DB1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5214768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0B89E344-565F-124D-9224-1A80C5B00CC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63785DB1-FB6D-E843-B0F9-D2F2DDF8E07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9E4D76DD-5ABF-C54E-B0D0-3A784736AE2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A29550-E583-E54B-AC69-2359A051A1A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60594800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708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08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101C4D0-756F-B146-BF1A-D9EDBB395B1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1C984A7-6FDD-464D-8622-9DE2A1840AA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BF992B1-AFA5-8A4C-8488-97F3A6C952C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F76996-CFEC-6F4E-8227-FBF82B70E9F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4625036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1_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708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2780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030663"/>
            <a:ext cx="4038600" cy="2278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FCF7755A-5AD5-EB4B-A99D-2C865E146EC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F89400E0-8D16-3D48-B690-629FEFB84DB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51410A2B-BC39-3B46-9A0F-FE1321EE895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1FC36E-2610-8E4D-AE02-2DF2A208DB2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9350990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Espace réservé pour une image  4"/>
          <p:cNvSpPr>
            <a:spLocks noGrp="1"/>
          </p:cNvSpPr>
          <p:nvPr>
            <p:ph type="pic" sz="quarter" idx="10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pPr lvl="0"/>
            <a:r>
              <a:rPr lang="en-US" noProof="0"/>
              <a:t>Drag picture to placeholder or click icon to add</a:t>
            </a: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880327903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ogo Bottom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4" y="971565"/>
            <a:ext cx="8672513" cy="5059363"/>
          </a:xfrm>
          <a:prstGeom prst="rect">
            <a:avLst/>
          </a:prstGeom>
        </p:spPr>
        <p:txBody>
          <a:bodyPr lIns="0" tIns="0" rIns="0" bIns="0"/>
          <a:lstStyle>
            <a:lvl1pPr>
              <a:defRPr sz="23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5472" indent="-228382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251766"/>
            <a:ext cx="8686800" cy="427877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40D26A-2D90-9F46-A367-25FA0C2597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36600" y="6503988"/>
            <a:ext cx="676275" cy="241300"/>
          </a:xfrm>
        </p:spPr>
        <p:txBody>
          <a:bodyPr lIns="0" tIns="0" rIns="0" bIns="0" anchor="t"/>
          <a:lstStyle>
            <a:lvl1pPr>
              <a:defRPr>
                <a:solidFill>
                  <a:srgbClr val="004C97"/>
                </a:solidFill>
                <a:latin typeface="Helvetica" pitchFamily="2" charset="0"/>
              </a:defRPr>
            </a:lvl1pPr>
          </a:lstStyle>
          <a:p>
            <a:pPr>
              <a:defRPr/>
            </a:pPr>
            <a:fld id="{66321A24-E8C9-EF40-B385-8E0DD429C5ED}" type="datetime1">
              <a:rPr lang="en-GB" altLang="en-US"/>
              <a:pPr>
                <a:defRPr/>
              </a:pPr>
              <a:t>14/10/2024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60552A-72F0-1B41-9868-474CED686B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30350" y="6503988"/>
            <a:ext cx="6262688" cy="242887"/>
          </a:xfrm>
        </p:spPr>
        <p:txBody>
          <a:bodyPr lIns="0" tIns="0" rIns="0" bIns="0" anchor="t"/>
          <a:lstStyle>
            <a:lvl1pPr algn="l">
              <a:defRPr>
                <a:solidFill>
                  <a:srgbClr val="004C97"/>
                </a:solidFill>
                <a:latin typeface="Helvetica" pitchFamily="2" charset="0"/>
              </a:defRPr>
            </a:lvl1pPr>
          </a:lstStyle>
          <a:p>
            <a:pPr>
              <a:defRPr/>
            </a:pPr>
            <a:r>
              <a:rPr lang="en-US" altLang="en-CH"/>
              <a:t>Valencia 16th February 2017</a:t>
            </a:r>
            <a:endParaRPr lang="en-US" altLang="en-CH" b="1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1EA7D7-C6C7-5D45-8D95-EBE1116FFB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22250" y="6503988"/>
            <a:ext cx="414338" cy="238125"/>
          </a:xfrm>
        </p:spPr>
        <p:txBody>
          <a:bodyPr lIns="0" tIns="0" rIns="0" bIns="0" anchor="t"/>
          <a:lstStyle>
            <a:lvl1pPr>
              <a:defRPr>
                <a:solidFill>
                  <a:srgbClr val="004C97"/>
                </a:solidFill>
                <a:latin typeface="Helvetica" pitchFamily="2" charset="0"/>
              </a:defRPr>
            </a:lvl1pPr>
          </a:lstStyle>
          <a:p>
            <a:pPr>
              <a:defRPr/>
            </a:pPr>
            <a:fld id="{0C597981-7B85-7145-AE68-202B0C3BFAF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29146023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 September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Japan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9144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22842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2284200" y="0"/>
            <a:ext cx="22842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4573202" y="0"/>
            <a:ext cx="2284200" cy="216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6856799" y="0"/>
            <a:ext cx="22842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572545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 September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Japan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1653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830D62A-CA49-9C43-8DA3-297C50C002C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1C1DCEF-2218-664E-8473-06B70A0BF00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77068C2-70CE-8B4B-A96A-EB619D3787C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4318C9-3068-9748-A3F8-61B994236C2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5478926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 September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Japan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9144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9360" y="465592"/>
            <a:ext cx="2560320" cy="1116849"/>
          </a:xfrm>
        </p:spPr>
        <p:txBody>
          <a:bodyPr>
            <a:noAutofit/>
          </a:bodyPr>
          <a:lstStyle>
            <a:lvl1pPr algn="l">
              <a:defRPr sz="27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309360" y="1752451"/>
            <a:ext cx="2560320" cy="4409398"/>
          </a:xfrm>
        </p:spPr>
        <p:txBody>
          <a:bodyPr>
            <a:normAutofit/>
          </a:bodyPr>
          <a:lstStyle>
            <a:lvl1pPr>
              <a:defRPr sz="1500">
                <a:solidFill>
                  <a:schemeClr val="bg1"/>
                </a:solidFill>
              </a:defRPr>
            </a:lvl1pPr>
            <a:lvl2pPr>
              <a:defRPr sz="1500">
                <a:solidFill>
                  <a:schemeClr val="bg1"/>
                </a:solidFill>
              </a:defRPr>
            </a:lvl2pPr>
            <a:lvl3pPr>
              <a:defRPr sz="1500">
                <a:solidFill>
                  <a:schemeClr val="bg1"/>
                </a:solidFill>
              </a:defRPr>
            </a:lvl3pPr>
            <a:lvl4pPr>
              <a:defRPr sz="1500">
                <a:solidFill>
                  <a:schemeClr val="bg1"/>
                </a:solidFill>
              </a:defRPr>
            </a:lvl4pPr>
            <a:lvl5pPr>
              <a:defRPr sz="15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24579505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 September 2022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522000" y="465592"/>
            <a:ext cx="4055119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4577119" y="225188"/>
            <a:ext cx="4566882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521494" y="2082797"/>
            <a:ext cx="3529806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ZoneTexte 2"/>
          <p:cNvSpPr txBox="1"/>
          <p:nvPr userDrawn="1"/>
        </p:nvSpPr>
        <p:spPr>
          <a:xfrm>
            <a:off x="521493" y="1658204"/>
            <a:ext cx="3818495" cy="1661993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/>
            <a:r>
              <a:rPr lang="fr-FR" sz="2100">
                <a:solidFill>
                  <a:schemeClr val="tx2"/>
                </a:solidFill>
              </a:rPr>
              <a:t>Cliquez pour modifier les styles du texte du masque</a:t>
            </a:r>
          </a:p>
          <a:p>
            <a:pPr lvl="1"/>
            <a:r>
              <a:rPr lang="fr-FR" sz="2100">
                <a:solidFill>
                  <a:schemeClr val="tx2"/>
                </a:solidFill>
              </a:rPr>
              <a:t>Deuxième niveau</a:t>
            </a:r>
          </a:p>
          <a:p>
            <a:pPr lvl="2"/>
            <a:r>
              <a:rPr lang="fr-FR" sz="2100">
                <a:solidFill>
                  <a:schemeClr val="tx2"/>
                </a:solidFill>
              </a:rPr>
              <a:t>Troisième niveau</a:t>
            </a:r>
          </a:p>
          <a:p>
            <a:endParaRPr lang="fr-FR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F73FB4B-1E08-B845-8B0D-C1E57F607BF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Presentation - Japan</a:t>
            </a:r>
          </a:p>
        </p:txBody>
      </p:sp>
    </p:spTree>
    <p:extLst>
      <p:ext uri="{BB962C8B-B14F-4D97-AF65-F5344CB8AC3E}">
        <p14:creationId xmlns:p14="http://schemas.microsoft.com/office/powerpoint/2010/main" val="3927598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 September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Japan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522000" y="465592"/>
            <a:ext cx="81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522000" y="2690037"/>
            <a:ext cx="80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24164693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521494" y="478539"/>
            <a:ext cx="8101013" cy="1084263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3087290" y="1601377"/>
            <a:ext cx="2970000" cy="11312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575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3087290" y="2732443"/>
            <a:ext cx="2969419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27 September 2022</a:t>
            </a: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- Japan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2456" y="5078525"/>
            <a:ext cx="2970000" cy="11312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575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3038" y="1601377"/>
            <a:ext cx="2969419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6174291" y="5078525"/>
            <a:ext cx="2970000" cy="11312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575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6174291" y="1601377"/>
            <a:ext cx="2969419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88299326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 September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Japan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522000" y="465592"/>
            <a:ext cx="81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2"/>
            <a:ext cx="9144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522000" y="4600353"/>
            <a:ext cx="2562394" cy="1560510"/>
          </a:xfrm>
          <a:solidFill>
            <a:schemeClr val="accent1"/>
          </a:solidFill>
        </p:spPr>
        <p:txBody>
          <a:bodyPr lIns="72000" anchor="ctr" anchorCtr="0"/>
          <a:lstStyle>
            <a:lvl1pPr algn="ctr">
              <a:defRPr sz="1575">
                <a:solidFill>
                  <a:schemeClr val="bg1"/>
                </a:solidFill>
              </a:defRPr>
            </a:lvl1pPr>
            <a:lvl2pPr>
              <a:defRPr sz="1350">
                <a:solidFill>
                  <a:schemeClr val="bg1"/>
                </a:solidFill>
              </a:defRPr>
            </a:lvl2pPr>
            <a:lvl3pPr>
              <a:defRPr sz="135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3307430" y="4600353"/>
            <a:ext cx="2532777" cy="1560511"/>
          </a:xfrm>
          <a:solidFill>
            <a:schemeClr val="accent1"/>
          </a:solidFill>
        </p:spPr>
        <p:txBody>
          <a:bodyPr lIns="72000" anchor="ctr" anchorCtr="0"/>
          <a:lstStyle>
            <a:lvl1pPr algn="ctr">
              <a:defRPr sz="1575">
                <a:solidFill>
                  <a:schemeClr val="bg1"/>
                </a:solidFill>
              </a:defRPr>
            </a:lvl1pPr>
            <a:lvl2pPr algn="ctr">
              <a:defRPr sz="1350">
                <a:solidFill>
                  <a:schemeClr val="bg1"/>
                </a:solidFill>
              </a:defRPr>
            </a:lvl2pPr>
            <a:lvl3pPr algn="ctr">
              <a:defRPr sz="135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6063245" y="4600353"/>
            <a:ext cx="2558754" cy="1560510"/>
          </a:xfrm>
          <a:solidFill>
            <a:schemeClr val="accent1"/>
          </a:solidFill>
        </p:spPr>
        <p:txBody>
          <a:bodyPr lIns="72000" anchor="ctr" anchorCtr="0"/>
          <a:lstStyle>
            <a:lvl1pPr algn="ctr">
              <a:defRPr sz="1575">
                <a:solidFill>
                  <a:schemeClr val="bg1"/>
                </a:solidFill>
              </a:defRPr>
            </a:lvl1pPr>
            <a:lvl2pPr algn="ctr">
              <a:defRPr sz="1350">
                <a:solidFill>
                  <a:schemeClr val="bg1"/>
                </a:solidFill>
              </a:defRPr>
            </a:lvl2pPr>
            <a:lvl3pPr algn="ctr">
              <a:defRPr sz="135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1632769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521494" y="476250"/>
            <a:ext cx="8101013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520987" y="1684948"/>
            <a:ext cx="8101013" cy="2563906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521494" y="4391027"/>
            <a:ext cx="2561894" cy="1766370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35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3307678" y="4393425"/>
            <a:ext cx="2532284" cy="1766370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35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27 September 2022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- Japan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6064252" y="4393425"/>
            <a:ext cx="2558255" cy="1766370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35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3805647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 September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Japan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522000" y="465592"/>
            <a:ext cx="81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4536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4608000" y="2309799"/>
            <a:ext cx="4536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375408695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 September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Japan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522000" y="465592"/>
            <a:ext cx="81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297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74000" y="2817628"/>
            <a:ext cx="297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3087000" y="2817628"/>
            <a:ext cx="297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522000" y="1767566"/>
            <a:ext cx="8100000" cy="1050063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22055699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 September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Japan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522000" y="465592"/>
            <a:ext cx="81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4536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4608000" y="4093535"/>
            <a:ext cx="4536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4536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4608000" y="1775152"/>
            <a:ext cx="4536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340906632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 September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Japan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522000" y="465592"/>
            <a:ext cx="81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521494" y="1849120"/>
            <a:ext cx="1953553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2570478" y="1849120"/>
            <a:ext cx="1953553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619463" y="1849120"/>
            <a:ext cx="1953553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668447" y="1849120"/>
            <a:ext cx="1953553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5961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64669B5-7124-B041-88DB-F2F247B5D61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015EB6D3-9C1E-E34F-B7F1-D37C8FA0922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50FA0F99-D8AC-6C44-ADD7-5BD789DF1BA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87FE10-8868-7D43-8557-825975EA766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34205483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 September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Japan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522000" y="465592"/>
            <a:ext cx="81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1" y="1870960"/>
            <a:ext cx="2213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2310001" y="1870960"/>
            <a:ext cx="2213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620001" y="1870960"/>
            <a:ext cx="2213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930001" y="1870960"/>
            <a:ext cx="2213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232661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 September 2022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Japan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3327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7360CFB-CB9D-8946-9E49-EAADF0F2FDF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F360961-520D-F746-95F9-07399D23A6C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8BA90BC-1D10-8A48-9DF8-1D45D694279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8B1413-258D-0144-954A-E01CE3E51A2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73531921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3E61E0E8-8CE9-FA4C-919A-4ED338BA954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836DB452-D047-4C45-BB22-E9FABB8A40A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7FBDABCA-FE08-A94F-9339-D80FD00C623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B5D6B2-BD18-EA4F-83BF-766703845BB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82334360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00EEB376-7799-D541-AA05-CEEF6B075A7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2C983A16-FF09-7B46-B1D3-E2CFDBC8FA5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11B2B9DE-7714-EF4C-A830-EC4F177E951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9CB9F6-7BCD-9C41-B23F-AD7F06EAE3B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2485544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D0EA79BF-FD75-6B4F-92BC-9A00EF54B4F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F0701FE7-872E-6647-8CD4-1B423A1C273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26E0BBA6-3225-614A-BE36-6DED168A8FA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C6116D-C664-B342-94D7-2AF4ADA7B2E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4464695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B6D5892-9FCE-6F4F-BDA4-35F12181ABC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0D33249-EDB1-D345-A39E-23B8B6C2F71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21D2503-7F19-9B4B-89B1-26F99AE25B6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98532A-5BA4-B640-861E-089B936D78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47426663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4FE0688-6BA9-4C4F-8AFE-C814D509D64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C838F93-8335-6F4A-BFD6-01CAC422E79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3421519-170C-3649-9A04-E042E33C449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053CF2-40D1-5241-AB4A-8D0E3AAD0BE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176439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7D662BEB-3C69-1E43-8DCD-C5F4065C806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3DE5B39D-2E67-B747-9C06-E9A702296A5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id="{498DFBBF-2FB5-1849-9833-3D59F03FDE80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Garamond" panose="02020404030301010803" pitchFamily="18" charset="0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101" name="Rectangle 5">
            <a:extLst>
              <a:ext uri="{FF2B5EF4-FFF2-40B4-BE49-F238E27FC236}">
                <a16:creationId xmlns:a16="http://schemas.microsoft.com/office/drawing/2014/main" id="{BB288E62-4835-8349-9877-BF66B2B0EBF3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Garamond" panose="02020404030301010803" pitchFamily="18" charset="0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102" name="Rectangle 6">
            <a:extLst>
              <a:ext uri="{FF2B5EF4-FFF2-40B4-BE49-F238E27FC236}">
                <a16:creationId xmlns:a16="http://schemas.microsoft.com/office/drawing/2014/main" id="{86EBDFB4-CE1F-D441-8612-545F390FB89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Garamond" panose="02020404030301010803" pitchFamily="18" charset="0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</a:lstStyle>
          <a:p>
            <a:pPr>
              <a:defRPr/>
            </a:pPr>
            <a:fld id="{C397E472-B050-444C-9DE9-BD58AAB0822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1" name="Freeform 7">
            <a:extLst>
              <a:ext uri="{FF2B5EF4-FFF2-40B4-BE49-F238E27FC236}">
                <a16:creationId xmlns:a16="http://schemas.microsoft.com/office/drawing/2014/main" id="{1765A88B-3C4D-604E-A0AF-8CB9E7022A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1032" name="Line 8">
            <a:extLst>
              <a:ext uri="{FF2B5EF4-FFF2-40B4-BE49-F238E27FC236}">
                <a16:creationId xmlns:a16="http://schemas.microsoft.com/office/drawing/2014/main" id="{3A5C2E15-D98F-134A-976B-3E963500A913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73" r:id="rId1"/>
    <p:sldLayoutId id="2147484859" r:id="rId2"/>
    <p:sldLayoutId id="2147484860" r:id="rId3"/>
    <p:sldLayoutId id="2147484861" r:id="rId4"/>
    <p:sldLayoutId id="2147484862" r:id="rId5"/>
    <p:sldLayoutId id="2147484863" r:id="rId6"/>
    <p:sldLayoutId id="2147484864" r:id="rId7"/>
    <p:sldLayoutId id="2147484865" r:id="rId8"/>
    <p:sldLayoutId id="2147484866" r:id="rId9"/>
    <p:sldLayoutId id="2147484867" r:id="rId10"/>
    <p:sldLayoutId id="2147484868" r:id="rId11"/>
    <p:sldLayoutId id="2147484869" r:id="rId12"/>
    <p:sldLayoutId id="2147484870" r:id="rId13"/>
    <p:sldLayoutId id="2147484871" r:id="rId14"/>
    <p:sldLayoutId id="2147484872" r:id="rId15"/>
    <p:sldLayoutId id="2147484874" r:id="rId16"/>
    <p:sldLayoutId id="2147484875" r:id="rId17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ＭＳ Ｐゴシック" panose="020B0600070205080204" pitchFamily="34" charset="-128"/>
          <a:cs typeface="MS PGothic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ＭＳ Ｐゴシック" panose="020B0600070205080204" pitchFamily="34" charset="-128"/>
          <a:cs typeface="MS PGothic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ＭＳ Ｐゴシック" panose="020B0600070205080204" pitchFamily="34" charset="-128"/>
          <a:cs typeface="MS PGothic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ＭＳ Ｐゴシック" panose="020B0600070205080204" pitchFamily="34" charset="-128"/>
          <a:cs typeface="MS PGothic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ＭＳ Ｐゴシック" panose="020B0600070205080204" pitchFamily="34" charset="-128"/>
          <a:cs typeface="MS PGothic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ＭＳ Ｐゴシック" panose="020B0600070205080204" pitchFamily="34" charset="-128"/>
          <a:cs typeface="MS PGothic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  <a:ea typeface="ＭＳ Ｐゴシック" panose="020B0600070205080204" pitchFamily="34" charset="-128"/>
          <a:cs typeface="MS PGothic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  <a:ea typeface="ＭＳ Ｐゴシック" panose="020B0600070205080204" pitchFamily="34" charset="-128"/>
          <a:cs typeface="MS PGothic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  <a:ea typeface="ＭＳ Ｐゴシック" panose="020B0600070205080204" pitchFamily="34" charset="-128"/>
          <a:cs typeface="MS PGothic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ＭＳ Ｐゴシック" panose="020B0600070205080204" pitchFamily="34" charset="-128"/>
          <a:cs typeface="MS PGothic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22000" y="465592"/>
            <a:ext cx="81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22000" y="1767565"/>
            <a:ext cx="81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249500" y="6440400"/>
            <a:ext cx="1138277" cy="246512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600">
                <a:solidFill>
                  <a:schemeClr val="tx1"/>
                </a:solidFill>
              </a:defRPr>
            </a:lvl1pPr>
          </a:lstStyle>
          <a:p>
            <a:r>
              <a:rPr lang="en-US"/>
              <a:t>27 September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931500" y="6440400"/>
            <a:ext cx="3086100" cy="24651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6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Presentation - Japan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472600" y="6440400"/>
            <a:ext cx="139440" cy="246512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6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22842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2284200" y="0"/>
            <a:ext cx="22842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4573202" y="0"/>
            <a:ext cx="2284200" cy="216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6856799" y="0"/>
            <a:ext cx="22842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ZoneTexte 15">
            <a:extLst>
              <a:ext uri="{FF2B5EF4-FFF2-40B4-BE49-F238E27FC236}">
                <a16:creationId xmlns:a16="http://schemas.microsoft.com/office/drawing/2014/main" id="{61AA5364-A8BF-8A4C-BE25-4A9FAAD90CD8}"/>
              </a:ext>
            </a:extLst>
          </p:cNvPr>
          <p:cNvSpPr txBox="1"/>
          <p:nvPr userDrawn="1"/>
        </p:nvSpPr>
        <p:spPr>
          <a:xfrm>
            <a:off x="522000" y="6589098"/>
            <a:ext cx="355393" cy="9233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600" dirty="0"/>
              <a:t>CERN</a:t>
            </a:r>
          </a:p>
        </p:txBody>
      </p:sp>
      <p:cxnSp>
        <p:nvCxnSpPr>
          <p:cNvPr id="15" name="Connecteur droit 12">
            <a:extLst>
              <a:ext uri="{FF2B5EF4-FFF2-40B4-BE49-F238E27FC236}">
                <a16:creationId xmlns:a16="http://schemas.microsoft.com/office/drawing/2014/main" id="{78471F73-33EC-6A47-9A10-6CDC9C7AF48F}"/>
              </a:ext>
            </a:extLst>
          </p:cNvPr>
          <p:cNvCxnSpPr>
            <a:cxnSpLocks/>
          </p:cNvCxnSpPr>
          <p:nvPr userDrawn="1"/>
        </p:nvCxnSpPr>
        <p:spPr>
          <a:xfrm flipV="1">
            <a:off x="820600" y="6558320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10DD5E06-1134-3F44-A7C2-1EA71EE24B21}"/>
              </a:ext>
            </a:extLst>
          </p:cNvPr>
          <p:cNvCxnSpPr>
            <a:cxnSpLocks/>
          </p:cNvCxnSpPr>
          <p:nvPr userDrawn="1"/>
        </p:nvCxnSpPr>
        <p:spPr>
          <a:xfrm flipV="1">
            <a:off x="8453429" y="6558320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965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77" r:id="rId1"/>
    <p:sldLayoutId id="2147484878" r:id="rId2"/>
    <p:sldLayoutId id="2147484879" r:id="rId3"/>
    <p:sldLayoutId id="2147484880" r:id="rId4"/>
    <p:sldLayoutId id="2147484881" r:id="rId5"/>
    <p:sldLayoutId id="2147484882" r:id="rId6"/>
    <p:sldLayoutId id="2147484883" r:id="rId7"/>
    <p:sldLayoutId id="2147484884" r:id="rId8"/>
    <p:sldLayoutId id="2147484885" r:id="rId9"/>
    <p:sldLayoutId id="2147484886" r:id="rId10"/>
    <p:sldLayoutId id="2147484887" r:id="rId11"/>
    <p:sldLayoutId id="2147484888" r:id="rId12"/>
    <p:sldLayoutId id="2147484889" r:id="rId13"/>
    <p:sldLayoutId id="2147484890" r:id="rId14"/>
  </p:sldLayoutIdLst>
  <p:hf hdr="0"/>
  <p:txStyles>
    <p:titleStyle>
      <a:lvl1pPr algn="ctr" defTabSz="685800" rtl="0" eaLnBrk="1" latinLnBrk="0" hangingPunct="1">
        <a:lnSpc>
          <a:spcPct val="90000"/>
        </a:lnSpc>
        <a:spcBef>
          <a:spcPct val="0"/>
        </a:spcBef>
        <a:buNone/>
        <a:defRPr sz="31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750"/>
        </a:spcBef>
        <a:buFont typeface="Arial"/>
        <a:buNone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00075" indent="-257175" algn="l" defTabSz="685800" rtl="0" eaLnBrk="1" latinLnBrk="0" hangingPunct="1">
        <a:lnSpc>
          <a:spcPct val="90000"/>
        </a:lnSpc>
        <a:spcBef>
          <a:spcPts val="375"/>
        </a:spcBef>
        <a:buFont typeface="Arial" charset="0"/>
        <a:buChar char="•"/>
        <a:defRPr sz="1575" kern="1200">
          <a:solidFill>
            <a:schemeClr val="tx2"/>
          </a:solidFill>
          <a:latin typeface="+mn-lt"/>
          <a:ea typeface="+mn-ea"/>
          <a:cs typeface="+mn-cs"/>
        </a:defRPr>
      </a:lvl2pPr>
      <a:lvl3pPr marL="942975" indent="-257175" algn="l" defTabSz="685800" rtl="0" eaLnBrk="1" latinLnBrk="0" hangingPunct="1">
        <a:lnSpc>
          <a:spcPct val="90000"/>
        </a:lnSpc>
        <a:spcBef>
          <a:spcPts val="375"/>
        </a:spcBef>
        <a:buFont typeface="Arial" charset="0"/>
        <a:buChar char="•"/>
        <a:defRPr sz="1350" kern="1200">
          <a:solidFill>
            <a:schemeClr val="tx2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7680">
          <p15:clr>
            <a:srgbClr val="F26B43"/>
          </p15:clr>
        </p15:guide>
        <p15:guide id="3" pos="438">
          <p15:clr>
            <a:srgbClr val="F26B43"/>
          </p15:clr>
        </p15:guide>
        <p15:guide id="4" pos="7242">
          <p15:clr>
            <a:srgbClr val="F26B43"/>
          </p15:clr>
        </p15:guide>
        <p15:guide id="5" orient="horz" pos="30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24.jpeg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45.emf"/><Relationship Id="rId3" Type="http://schemas.openxmlformats.org/officeDocument/2006/relationships/oleObject" Target="../embeddings/oleObject1.bin"/><Relationship Id="rId7" Type="http://schemas.openxmlformats.org/officeDocument/2006/relationships/image" Target="../media/image42.emf"/><Relationship Id="rId12" Type="http://schemas.openxmlformats.org/officeDocument/2006/relationships/oleObject" Target="../embeddings/oleObject5.bin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44.emf"/><Relationship Id="rId5" Type="http://schemas.openxmlformats.org/officeDocument/2006/relationships/image" Target="../media/image41.png"/><Relationship Id="rId10" Type="http://schemas.openxmlformats.org/officeDocument/2006/relationships/oleObject" Target="../embeddings/oleObject4.bin"/><Relationship Id="rId4" Type="http://schemas.openxmlformats.org/officeDocument/2006/relationships/image" Target="../media/image40.emf"/><Relationship Id="rId9" Type="http://schemas.openxmlformats.org/officeDocument/2006/relationships/image" Target="../media/image43.e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oleObject" Target="../embeddings/oleObject6.bin"/><Relationship Id="rId7" Type="http://schemas.openxmlformats.org/officeDocument/2006/relationships/image" Target="../media/image46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7.bin"/><Relationship Id="rId11" Type="http://schemas.openxmlformats.org/officeDocument/2006/relationships/image" Target="../media/image48.emf"/><Relationship Id="rId5" Type="http://schemas.openxmlformats.org/officeDocument/2006/relationships/image" Target="../media/image41.png"/><Relationship Id="rId10" Type="http://schemas.openxmlformats.org/officeDocument/2006/relationships/oleObject" Target="../embeddings/oleObject9.bin"/><Relationship Id="rId4" Type="http://schemas.openxmlformats.org/officeDocument/2006/relationships/image" Target="../media/image45.emf"/><Relationship Id="rId9" Type="http://schemas.openxmlformats.org/officeDocument/2006/relationships/image" Target="../media/image47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56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9.png"/><Relationship Id="rId4" Type="http://schemas.openxmlformats.org/officeDocument/2006/relationships/hyperlink" Target="http://www-ssrl.slac.stanford.edu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emf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1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5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0.jpeg"/><Relationship Id="rId4" Type="http://schemas.openxmlformats.org/officeDocument/2006/relationships/image" Target="../media/image69.jpe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13" Type="http://schemas.openxmlformats.org/officeDocument/2006/relationships/image" Target="../media/image86.png"/><Relationship Id="rId3" Type="http://schemas.openxmlformats.org/officeDocument/2006/relationships/image" Target="../media/image32.emf"/><Relationship Id="rId7" Type="http://schemas.openxmlformats.org/officeDocument/2006/relationships/image" Target="../media/image80.jpeg"/><Relationship Id="rId12" Type="http://schemas.openxmlformats.org/officeDocument/2006/relationships/image" Target="../media/image85.png"/><Relationship Id="rId2" Type="http://schemas.openxmlformats.org/officeDocument/2006/relationships/image" Target="../media/image76.jpeg"/><Relationship Id="rId16" Type="http://schemas.openxmlformats.org/officeDocument/2006/relationships/image" Target="../media/image8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9.jpeg"/><Relationship Id="rId11" Type="http://schemas.openxmlformats.org/officeDocument/2006/relationships/image" Target="../media/image84.png"/><Relationship Id="rId5" Type="http://schemas.openxmlformats.org/officeDocument/2006/relationships/image" Target="../media/image78.png"/><Relationship Id="rId15" Type="http://schemas.openxmlformats.org/officeDocument/2006/relationships/image" Target="../media/image88.png"/><Relationship Id="rId10" Type="http://schemas.openxmlformats.org/officeDocument/2006/relationships/image" Target="../media/image83.png"/><Relationship Id="rId4" Type="http://schemas.openxmlformats.org/officeDocument/2006/relationships/image" Target="../media/image77.png"/><Relationship Id="rId9" Type="http://schemas.openxmlformats.org/officeDocument/2006/relationships/image" Target="../media/image82.png"/><Relationship Id="rId14" Type="http://schemas.openxmlformats.org/officeDocument/2006/relationships/image" Target="../media/image87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D2B1A442-ABED-D34F-AD78-347F50EFC89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33400" y="533400"/>
            <a:ext cx="9144000" cy="17526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5000" dirty="0">
                <a:ea typeface="+mj-ea"/>
              </a:rPr>
              <a:t>Lecture 2</a:t>
            </a:r>
            <a:br>
              <a:rPr lang="en-US" sz="5000" dirty="0">
                <a:ea typeface="+mj-ea"/>
              </a:rPr>
            </a:br>
            <a:r>
              <a:rPr lang="en-US" sz="4000" dirty="0">
                <a:ea typeface="+mj-ea"/>
              </a:rPr>
              <a:t>Applications of Accelerators </a:t>
            </a:r>
          </a:p>
        </p:txBody>
      </p:sp>
      <p:sp>
        <p:nvSpPr>
          <p:cNvPr id="20482" name="Rectangle 3">
            <a:extLst>
              <a:ext uri="{FF2B5EF4-FFF2-40B4-BE49-F238E27FC236}">
                <a16:creationId xmlns:a16="http://schemas.microsoft.com/office/drawing/2014/main" id="{798467B2-04ED-0F4D-90F7-274B21A1CFAD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990600" y="2514600"/>
            <a:ext cx="7239000" cy="3352800"/>
          </a:xfrm>
        </p:spPr>
        <p:txBody>
          <a:bodyPr/>
          <a:lstStyle/>
          <a:p>
            <a:pPr marL="0" indent="0" algn="ctr" eaLnBrk="1" hangingPunct="1">
              <a:buFont typeface="Wingdings" pitchFamily="2" charset="2"/>
              <a:buNone/>
            </a:pPr>
            <a:r>
              <a:rPr lang="en-US" altLang="en-US" sz="2000" dirty="0">
                <a:solidFill>
                  <a:srgbClr val="002060"/>
                </a:solidFill>
              </a:rPr>
              <a:t>Professor Emmanuel </a:t>
            </a:r>
            <a:r>
              <a:rPr lang="en-US" altLang="en-US" sz="2000" dirty="0" err="1">
                <a:solidFill>
                  <a:srgbClr val="002060"/>
                </a:solidFill>
              </a:rPr>
              <a:t>Tsesmelis</a:t>
            </a:r>
            <a:endParaRPr lang="en-US" altLang="en-US" sz="2000" dirty="0">
              <a:solidFill>
                <a:srgbClr val="002060"/>
              </a:solidFill>
            </a:endParaRPr>
          </a:p>
          <a:p>
            <a:pPr marL="0" indent="0" algn="ctr" eaLnBrk="1" hangingPunct="1">
              <a:buFont typeface="Wingdings" pitchFamily="2" charset="2"/>
              <a:buNone/>
            </a:pPr>
            <a:r>
              <a:rPr lang="en-US" altLang="en-US" sz="2000" dirty="0">
                <a:solidFill>
                  <a:srgbClr val="002060"/>
                </a:solidFill>
              </a:rPr>
              <a:t>Principal Physicist, CERN</a:t>
            </a:r>
          </a:p>
          <a:p>
            <a:pPr marL="0" indent="0" algn="ctr" eaLnBrk="1" hangingPunct="1">
              <a:buFont typeface="Wingdings" pitchFamily="2" charset="2"/>
              <a:buNone/>
            </a:pPr>
            <a:r>
              <a:rPr lang="en-US" altLang="en-US" sz="2000" dirty="0">
                <a:solidFill>
                  <a:srgbClr val="002060"/>
                </a:solidFill>
              </a:rPr>
              <a:t>Visiting Professor, University of Oxford</a:t>
            </a:r>
          </a:p>
          <a:p>
            <a:pPr marL="0" indent="0" algn="ctr" eaLnBrk="1" hangingPunct="1">
              <a:buFont typeface="Wingdings" pitchFamily="2" charset="2"/>
              <a:buNone/>
            </a:pPr>
            <a:endParaRPr lang="de-CH" altLang="en-US" sz="2000" dirty="0">
              <a:solidFill>
                <a:srgbClr val="C00000"/>
              </a:solidFill>
            </a:endParaRPr>
          </a:p>
          <a:p>
            <a:pPr marL="0" indent="0" algn="ctr" eaLnBrk="1" hangingPunct="1">
              <a:buFont typeface="Wingdings" pitchFamily="2" charset="2"/>
              <a:buNone/>
            </a:pPr>
            <a:endParaRPr lang="de-CH" altLang="en-US" sz="2000" dirty="0">
              <a:solidFill>
                <a:srgbClr val="C00000"/>
              </a:solidFill>
            </a:endParaRPr>
          </a:p>
          <a:p>
            <a:pPr marL="0" indent="0" algn="ctr" eaLnBrk="1" hangingPunct="1">
              <a:buFont typeface="Wingdings" pitchFamily="2" charset="2"/>
              <a:buNone/>
            </a:pPr>
            <a:r>
              <a:rPr lang="de-CH" altLang="en-US" sz="2000" dirty="0"/>
              <a:t>Graduate </a:t>
            </a:r>
            <a:r>
              <a:rPr lang="de-CH" altLang="en-US" sz="2000" dirty="0" err="1"/>
              <a:t>Accelerator</a:t>
            </a:r>
            <a:r>
              <a:rPr lang="de-CH" altLang="en-US" sz="2000" dirty="0"/>
              <a:t> Physics Course</a:t>
            </a:r>
          </a:p>
          <a:p>
            <a:pPr marL="0" indent="0" algn="ctr" eaLnBrk="1" hangingPunct="1">
              <a:buFont typeface="Wingdings" pitchFamily="2" charset="2"/>
              <a:buNone/>
            </a:pPr>
            <a:r>
              <a:rPr lang="de-CH" altLang="en-US" sz="2000" dirty="0"/>
              <a:t> John Adams Institute </a:t>
            </a:r>
            <a:r>
              <a:rPr lang="de-CH" altLang="en-US" sz="2000" dirty="0" err="1"/>
              <a:t>for</a:t>
            </a:r>
            <a:r>
              <a:rPr lang="de-CH" altLang="en-US" sz="2000" dirty="0"/>
              <a:t> </a:t>
            </a:r>
            <a:r>
              <a:rPr lang="de-CH" altLang="en-US" sz="2000" dirty="0" err="1"/>
              <a:t>Accelerator</a:t>
            </a:r>
            <a:r>
              <a:rPr lang="de-CH" altLang="en-US" sz="2000" dirty="0"/>
              <a:t> Science</a:t>
            </a:r>
          </a:p>
          <a:p>
            <a:pPr marL="0" indent="0" algn="ctr" eaLnBrk="1" hangingPunct="1">
              <a:buFont typeface="Wingdings" pitchFamily="2" charset="2"/>
              <a:buNone/>
            </a:pPr>
            <a:r>
              <a:rPr lang="de-CH" altLang="en-US" sz="2000" dirty="0"/>
              <a:t> 16 </a:t>
            </a:r>
            <a:r>
              <a:rPr lang="de-CH" altLang="en-US" sz="2000" dirty="0" err="1"/>
              <a:t>October</a:t>
            </a:r>
            <a:r>
              <a:rPr lang="de-CH" altLang="en-US" sz="2000" dirty="0"/>
              <a:t> 2024</a:t>
            </a:r>
            <a:endParaRPr lang="en-US" altLang="en-US" sz="2000" dirty="0">
              <a:solidFill>
                <a:srgbClr val="C00000"/>
              </a:solidFill>
            </a:endParaRPr>
          </a:p>
        </p:txBody>
      </p:sp>
      <p:pic>
        <p:nvPicPr>
          <p:cNvPr id="20483" name="Picture 3">
            <a:extLst>
              <a:ext uri="{FF2B5EF4-FFF2-40B4-BE49-F238E27FC236}">
                <a16:creationId xmlns:a16="http://schemas.microsoft.com/office/drawing/2014/main" id="{6AAE5DC5-6E2A-C849-8072-6FEF51653C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9463" y="5549900"/>
            <a:ext cx="555625" cy="633413"/>
          </a:xfrm>
          <a:prstGeom prst="rect">
            <a:avLst/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Picture 4">
            <a:extLst>
              <a:ext uri="{FF2B5EF4-FFF2-40B4-BE49-F238E27FC236}">
                <a16:creationId xmlns:a16="http://schemas.microsoft.com/office/drawing/2014/main" id="{77D39373-1022-D446-AE60-CCFCFFAA904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5549900"/>
            <a:ext cx="1525588" cy="615950"/>
          </a:xfrm>
          <a:prstGeom prst="rect">
            <a:avLst/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Picture 5">
            <a:extLst>
              <a:ext uri="{FF2B5EF4-FFF2-40B4-BE49-F238E27FC236}">
                <a16:creationId xmlns:a16="http://schemas.microsoft.com/office/drawing/2014/main" id="{1F952AD4-FF6C-9141-8D8E-7CBBF22B4BC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7675" y="5499100"/>
            <a:ext cx="677863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fld id="{490AA3F6-1618-3548-975A-DD1A2939A246}" type="slidenum">
              <a:rPr lang="fr-FR">
                <a:solidFill>
                  <a:srgbClr val="0033A0"/>
                </a:solidFill>
                <a:latin typeface="Arial" panose="020B0604020202020204"/>
                <a:ea typeface="+mn-ea"/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10</a:t>
            </a:fld>
            <a:endParaRPr lang="fr-FR" dirty="0">
              <a:solidFill>
                <a:srgbClr val="0033A0"/>
              </a:solidFill>
              <a:latin typeface="Arial" panose="020B0604020202020204"/>
              <a:ea typeface="+mn-ea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50" dirty="0"/>
              <a:t>CERN’s technological innovations have important applications in medicine and healthcare</a:t>
            </a:r>
          </a:p>
        </p:txBody>
      </p:sp>
      <p:pic>
        <p:nvPicPr>
          <p:cNvPr id="10" name="Picture Placeholder 9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3488" y="2441734"/>
            <a:ext cx="1953816" cy="1546622"/>
          </a:xfrm>
        </p:spPr>
      </p:pic>
      <p:sp>
        <p:nvSpPr>
          <p:cNvPr id="14" name="ZoneTexte 25"/>
          <p:cNvSpPr txBox="1"/>
          <p:nvPr/>
        </p:nvSpPr>
        <p:spPr>
          <a:xfrm>
            <a:off x="523488" y="3988594"/>
            <a:ext cx="1953816" cy="1546622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 anchorCtr="0">
            <a:noAutofit/>
          </a:bodyPr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350" dirty="0">
                <a:solidFill>
                  <a:srgbClr val="FFFFFF"/>
                </a:solidFill>
                <a:latin typeface="Arial" charset="0"/>
                <a:ea typeface="Arial" charset="0"/>
                <a:cs typeface="Arial" charset="0"/>
              </a:rPr>
              <a:t>Accelerator technologies are applied in cancer radiotherapy with protons, ions and electrons.</a:t>
            </a:r>
          </a:p>
        </p:txBody>
      </p:sp>
      <p:sp>
        <p:nvSpPr>
          <p:cNvPr id="15" name="ZoneTexte 25"/>
          <p:cNvSpPr txBox="1"/>
          <p:nvPr/>
        </p:nvSpPr>
        <p:spPr>
          <a:xfrm>
            <a:off x="4619625" y="3988594"/>
            <a:ext cx="1953816" cy="1546622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 anchorCtr="0">
            <a:noAutofit/>
          </a:bodyPr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350" dirty="0">
                <a:solidFill>
                  <a:srgbClr val="FFFFFF"/>
                </a:solidFill>
                <a:latin typeface="Arial" charset="0"/>
                <a:ea typeface="Arial" charset="0"/>
                <a:cs typeface="Arial" charset="0"/>
              </a:rPr>
              <a:t>Pixel detector technologies are </a:t>
            </a:r>
          </a:p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350" dirty="0">
                <a:solidFill>
                  <a:srgbClr val="FFFFFF"/>
                </a:solidFill>
                <a:latin typeface="Arial" charset="0"/>
                <a:ea typeface="Arial" charset="0"/>
                <a:cs typeface="Arial" charset="0"/>
              </a:rPr>
              <a:t>used for high resolution </a:t>
            </a:r>
            <a:br>
              <a:rPr lang="en-US" sz="1350" dirty="0">
                <a:solidFill>
                  <a:srgbClr val="FFFFFF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sz="1350" dirty="0">
                <a:solidFill>
                  <a:srgbClr val="FFFFFF"/>
                </a:solidFill>
                <a:latin typeface="Arial" charset="0"/>
                <a:ea typeface="Arial" charset="0"/>
                <a:cs typeface="Arial" charset="0"/>
              </a:rPr>
              <a:t>3D </a:t>
            </a:r>
            <a:r>
              <a:rPr lang="en-US" sz="1350" dirty="0" err="1">
                <a:solidFill>
                  <a:srgbClr val="FFFFFF"/>
                </a:solidFill>
                <a:latin typeface="Arial" charset="0"/>
                <a:ea typeface="Arial" charset="0"/>
                <a:cs typeface="Arial" charset="0"/>
              </a:rPr>
              <a:t>colour</a:t>
            </a:r>
            <a:r>
              <a:rPr lang="en-US" sz="1350" dirty="0">
                <a:solidFill>
                  <a:srgbClr val="FFFFFF"/>
                </a:solidFill>
                <a:latin typeface="Arial" charset="0"/>
                <a:ea typeface="Arial" charset="0"/>
                <a:cs typeface="Arial" charset="0"/>
              </a:rPr>
              <a:t> X-ray imaging.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E55D8E6-893B-4245-9B93-C72368AD9403}"/>
              </a:ext>
            </a:extLst>
          </p:cNvPr>
          <p:cNvSpPr txBox="1"/>
          <p:nvPr/>
        </p:nvSpPr>
        <p:spPr>
          <a:xfrm>
            <a:off x="2204260" y="3870335"/>
            <a:ext cx="31557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300" dirty="0">
                <a:solidFill>
                  <a:srgbClr val="FFFFFF"/>
                </a:solidFill>
                <a:latin typeface="Arial" panose="020B0604020202020204"/>
                <a:ea typeface="+mn-ea"/>
              </a:rPr>
              <a:t>© CNAO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942BF56-8C4E-DA4A-A68A-3732326E5695}"/>
              </a:ext>
            </a:extLst>
          </p:cNvPr>
          <p:cNvSpPr txBox="1"/>
          <p:nvPr/>
        </p:nvSpPr>
        <p:spPr>
          <a:xfrm>
            <a:off x="6119644" y="3690636"/>
            <a:ext cx="45379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300" dirty="0">
                <a:solidFill>
                  <a:srgbClr val="FFFFFF"/>
                </a:solidFill>
                <a:latin typeface="Arial" panose="020B0604020202020204"/>
                <a:ea typeface="+mn-ea"/>
              </a:rPr>
              <a:t>© </a:t>
            </a:r>
            <a:r>
              <a:rPr lang="en-US" sz="300" dirty="0" err="1">
                <a:solidFill>
                  <a:srgbClr val="FFFFFF"/>
                </a:solidFill>
                <a:latin typeface="Arial" panose="020B0604020202020204"/>
                <a:ea typeface="+mn-ea"/>
              </a:rPr>
              <a:t>marsbioimaging</a:t>
            </a:r>
            <a:endParaRPr lang="en-US" sz="300" dirty="0">
              <a:solidFill>
                <a:srgbClr val="FFFFFF"/>
              </a:solidFill>
              <a:latin typeface="Arial" panose="020B0604020202020204"/>
              <a:ea typeface="+mn-ea"/>
            </a:endParaRPr>
          </a:p>
        </p:txBody>
      </p:sp>
      <p:sp>
        <p:nvSpPr>
          <p:cNvPr id="23" name="ZoneTexte 25">
            <a:extLst>
              <a:ext uri="{FF2B5EF4-FFF2-40B4-BE49-F238E27FC236}">
                <a16:creationId xmlns:a16="http://schemas.microsoft.com/office/drawing/2014/main" id="{6FB94AF1-59DB-044F-AE0A-47CF6BAD7337}"/>
              </a:ext>
            </a:extLst>
          </p:cNvPr>
          <p:cNvSpPr txBox="1"/>
          <p:nvPr/>
        </p:nvSpPr>
        <p:spPr>
          <a:xfrm>
            <a:off x="2570560" y="2441734"/>
            <a:ext cx="1954800" cy="1546622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 anchorCtr="0">
            <a:noAutofit/>
          </a:bodyPr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350" dirty="0">
                <a:solidFill>
                  <a:srgbClr val="FFFFFF"/>
                </a:solidFill>
                <a:latin typeface="Arial" panose="020B0604020202020204"/>
                <a:ea typeface="+mn-ea"/>
              </a:rPr>
              <a:t>Technologies applied</a:t>
            </a:r>
          </a:p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350" dirty="0">
                <a:solidFill>
                  <a:srgbClr val="FFFFFF"/>
                </a:solidFill>
                <a:latin typeface="Arial" panose="020B0604020202020204"/>
                <a:ea typeface="+mn-ea"/>
              </a:rPr>
              <a:t> at CERN are also used in PET, for medical imaging and diagnostics.</a:t>
            </a:r>
            <a:endParaRPr lang="en-US" sz="1350" dirty="0">
              <a:solidFill>
                <a:srgbClr val="FFFFFF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77397E03-09EF-244E-B1B4-066A9F656662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19463" y="2441735"/>
            <a:ext cx="1953553" cy="1546860"/>
          </a:xfrm>
        </p:spPr>
      </p:pic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33EFD053-54C8-CB48-BD6B-74296B737705}"/>
              </a:ext>
            </a:extLst>
          </p:cNvPr>
          <p:cNvPicPr>
            <a:picLocks noGrp="1"/>
          </p:cNvPicPr>
          <p:nvPr>
            <p:ph type="pic" sz="quarter" idx="14"/>
          </p:nvPr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70560" y="3988116"/>
            <a:ext cx="1953553" cy="1547100"/>
          </a:xfr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0C25873-819D-7C44-AFDE-03E46308C7D6}"/>
              </a:ext>
            </a:extLst>
          </p:cNvPr>
          <p:cNvSpPr txBox="1"/>
          <p:nvPr/>
        </p:nvSpPr>
        <p:spPr>
          <a:xfrm>
            <a:off x="4026867" y="3967217"/>
            <a:ext cx="57061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300" dirty="0">
                <a:solidFill>
                  <a:srgbClr val="FFFFFF"/>
                </a:solidFill>
                <a:latin typeface="Arial" panose="020B0604020202020204"/>
                <a:ea typeface="+mn-ea"/>
              </a:rPr>
              <a:t>© ENVISION / ENLIGHT</a:t>
            </a:r>
          </a:p>
        </p:txBody>
      </p:sp>
      <p:pic>
        <p:nvPicPr>
          <p:cNvPr id="8" name="Picture 7" descr="A picture containing person, preparing, cooking&#10;&#10;Description automatically generated">
            <a:extLst>
              <a:ext uri="{FF2B5EF4-FFF2-40B4-BE49-F238E27FC236}">
                <a16:creationId xmlns:a16="http://schemas.microsoft.com/office/drawing/2014/main" id="{2CE122F8-8DED-A94A-AC6A-F687A5DB490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75714" y="3978906"/>
            <a:ext cx="1953553" cy="1553945"/>
          </a:xfrm>
          <a:prstGeom prst="rect">
            <a:avLst/>
          </a:prstGeom>
        </p:spPr>
      </p:pic>
      <p:sp>
        <p:nvSpPr>
          <p:cNvPr id="17" name="ZoneTexte 25">
            <a:extLst>
              <a:ext uri="{FF2B5EF4-FFF2-40B4-BE49-F238E27FC236}">
                <a16:creationId xmlns:a16="http://schemas.microsoft.com/office/drawing/2014/main" id="{C03CFF64-8CFE-FD4B-96CC-2E3EBDEFB4A0}"/>
              </a:ext>
            </a:extLst>
          </p:cNvPr>
          <p:cNvSpPr txBox="1"/>
          <p:nvPr/>
        </p:nvSpPr>
        <p:spPr>
          <a:xfrm>
            <a:off x="6675713" y="2441734"/>
            <a:ext cx="1954800" cy="1546622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 anchorCtr="0">
            <a:noAutofit/>
          </a:bodyPr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350" dirty="0">
                <a:solidFill>
                  <a:srgbClr val="FFFFFF"/>
                </a:solidFill>
                <a:latin typeface="Arial" charset="0"/>
                <a:ea typeface="Arial" charset="0"/>
                <a:cs typeface="Arial" charset="0"/>
              </a:rPr>
              <a:t>CERN produces innovative radioisotopes for nuclear medicine research.</a:t>
            </a:r>
          </a:p>
        </p:txBody>
      </p:sp>
    </p:spTree>
    <p:extLst>
      <p:ext uri="{BB962C8B-B14F-4D97-AF65-F5344CB8AC3E}">
        <p14:creationId xmlns:p14="http://schemas.microsoft.com/office/powerpoint/2010/main" val="2998492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23" grpId="0" animBg="1"/>
      <p:bldP spid="1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E62316-BCAB-4048-BF63-FCA4F00A5E68}"/>
              </a:ext>
            </a:extLst>
          </p:cNvPr>
          <p:cNvSpPr txBox="1">
            <a:spLocks/>
          </p:cNvSpPr>
          <p:nvPr/>
        </p:nvSpPr>
        <p:spPr>
          <a:xfrm>
            <a:off x="381000" y="249238"/>
            <a:ext cx="7772400" cy="6858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GB" sz="4000" spc="-1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Accelerators for Medicine</a:t>
            </a:r>
          </a:p>
        </p:txBody>
      </p:sp>
      <p:sp>
        <p:nvSpPr>
          <p:cNvPr id="38914" name="Content Placeholder 2">
            <a:extLst>
              <a:ext uri="{FF2B5EF4-FFF2-40B4-BE49-F238E27FC236}">
                <a16:creationId xmlns:a16="http://schemas.microsoft.com/office/drawing/2014/main" id="{5F52BAAA-E70F-BC4D-964C-980C1250E845}"/>
              </a:ext>
            </a:extLst>
          </p:cNvPr>
          <p:cNvSpPr txBox="1">
            <a:spLocks/>
          </p:cNvSpPr>
          <p:nvPr/>
        </p:nvSpPr>
        <p:spPr bwMode="auto">
          <a:xfrm>
            <a:off x="141288" y="1143000"/>
            <a:ext cx="4392612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11163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868363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68363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"/>
            </a:pPr>
            <a:r>
              <a:rPr lang="en-GB" altLang="en-US" sz="2400">
                <a:solidFill>
                  <a:srgbClr val="000099"/>
                </a:solidFill>
              </a:rPr>
              <a:t>X-ray Radiation Therapy</a:t>
            </a:r>
            <a:endParaRPr lang="en-GB" altLang="en-US" sz="2200">
              <a:latin typeface="Garamond" panose="02020404030301010803" pitchFamily="18" charset="0"/>
            </a:endParaRPr>
          </a:p>
          <a:p>
            <a:pPr lvl="1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"/>
            </a:pPr>
            <a:r>
              <a:rPr lang="en-GB" altLang="en-US" sz="2200">
                <a:latin typeface="Garamond" panose="02020404030301010803" pitchFamily="18" charset="0"/>
              </a:rPr>
              <a:t>Electron linacs for conventional X-ray radiation therapy (MV photons).</a:t>
            </a:r>
          </a:p>
          <a:p>
            <a:pPr lvl="2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"/>
            </a:pPr>
            <a:r>
              <a:rPr lang="en-GB" altLang="en-US" sz="2200">
                <a:latin typeface="Garamond" panose="02020404030301010803" pitchFamily="18" charset="0"/>
              </a:rPr>
              <a:t>X-rays have been used for decades to destroy tumours.</a:t>
            </a:r>
          </a:p>
        </p:txBody>
      </p:sp>
      <p:pic>
        <p:nvPicPr>
          <p:cNvPr id="38915" name="Picture 4">
            <a:extLst>
              <a:ext uri="{FF2B5EF4-FFF2-40B4-BE49-F238E27FC236}">
                <a16:creationId xmlns:a16="http://schemas.microsoft.com/office/drawing/2014/main" id="{FF5F7CDC-6926-4E48-BFB4-8C445F3E90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5688" y="1143000"/>
            <a:ext cx="41402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6" name="Picture 3">
            <a:extLst>
              <a:ext uri="{FF2B5EF4-FFF2-40B4-BE49-F238E27FC236}">
                <a16:creationId xmlns:a16="http://schemas.microsoft.com/office/drawing/2014/main" id="{7CC94AA5-1F14-DF4E-B38F-F78479460E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88" y="3429000"/>
            <a:ext cx="4724400" cy="262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>
            <a:extLst>
              <a:ext uri="{FF2B5EF4-FFF2-40B4-BE49-F238E27FC236}">
                <a16:creationId xmlns:a16="http://schemas.microsoft.com/office/drawing/2014/main" id="{EE31DBE6-1BB9-2549-80DE-8F7CE6E68A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61938"/>
            <a:ext cx="8229600" cy="790575"/>
          </a:xfrm>
        </p:spPr>
        <p:txBody>
          <a:bodyPr/>
          <a:lstStyle/>
          <a:p>
            <a:pPr>
              <a:defRPr/>
            </a:pPr>
            <a:r>
              <a:rPr lang="en-US" sz="4000" dirty="0">
                <a:ea typeface="+mj-ea"/>
                <a:cs typeface="+mj-cs"/>
              </a:rPr>
              <a:t>Accelerators for Medicine</a:t>
            </a:r>
          </a:p>
        </p:txBody>
      </p:sp>
      <p:sp>
        <p:nvSpPr>
          <p:cNvPr id="39938" name="Text Placeholder 3">
            <a:extLst>
              <a:ext uri="{FF2B5EF4-FFF2-40B4-BE49-F238E27FC236}">
                <a16:creationId xmlns:a16="http://schemas.microsoft.com/office/drawing/2014/main" id="{586B5DDD-0E78-274E-B4B9-C49ED2C784E6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295400"/>
            <a:ext cx="4191000" cy="4724400"/>
          </a:xfrm>
        </p:spPr>
        <p:txBody>
          <a:bodyPr/>
          <a:lstStyle/>
          <a:p>
            <a:r>
              <a:rPr lang="en-GB" altLang="en-US" sz="2800">
                <a:solidFill>
                  <a:srgbClr val="000099"/>
                </a:solidFill>
                <a:latin typeface="Garamond" panose="02020404030301010803" pitchFamily="18" charset="0"/>
              </a:rPr>
              <a:t>Hadrontherapy</a:t>
            </a:r>
          </a:p>
          <a:p>
            <a:pPr lvl="1"/>
            <a:r>
              <a:rPr lang="en-GB" altLang="en-US" sz="2200">
                <a:latin typeface="Garamond" panose="02020404030301010803" pitchFamily="18" charset="0"/>
              </a:rPr>
              <a:t>For deep-seated tumours and/or minimizing dose in surrounding healthy tissue use hadrons (protons, light ions).</a:t>
            </a:r>
          </a:p>
          <a:p>
            <a:pPr lvl="1"/>
            <a:r>
              <a:rPr lang="en-GB" altLang="en-US" sz="2200">
                <a:latin typeface="Garamond" panose="02020404030301010803" pitchFamily="18" charset="0"/>
              </a:rPr>
              <a:t>Accelerator-based hadrontherapy facilities.</a:t>
            </a:r>
          </a:p>
          <a:p>
            <a:pPr lvl="1"/>
            <a:r>
              <a:rPr lang="en-GB" altLang="en-US" sz="2200">
                <a:latin typeface="Garamond" panose="02020404030301010803" pitchFamily="18" charset="0"/>
              </a:rPr>
              <a:t>Based on medium-energy cyclotrons and synchrotrons for hadron therapy with protons (250 MeV) or light ion beams (400 MeV/u 12C-ions</a:t>
            </a:r>
          </a:p>
        </p:txBody>
      </p:sp>
      <p:pic>
        <p:nvPicPr>
          <p:cNvPr id="39939" name="Picture 5">
            <a:extLst>
              <a:ext uri="{FF2B5EF4-FFF2-40B4-BE49-F238E27FC236}">
                <a16:creationId xmlns:a16="http://schemas.microsoft.com/office/drawing/2014/main" id="{6CCBD7A5-E4B2-C141-BCD5-C10856D3C9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052513"/>
            <a:ext cx="37719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4" name="TextBox 7">
            <a:extLst>
              <a:ext uri="{FF2B5EF4-FFF2-40B4-BE49-F238E27FC236}">
                <a16:creationId xmlns:a16="http://schemas.microsoft.com/office/drawing/2014/main" id="{A3BE8362-5B4F-D54E-864C-44A0D7CD4A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18050" y="3568700"/>
            <a:ext cx="3597275" cy="646113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GB" altLang="en-US" sz="1800" dirty="0">
                <a:solidFill>
                  <a:srgbClr val="002060"/>
                </a:solidFill>
                <a:latin typeface="+mj-lt"/>
              </a:rPr>
              <a:t>Loma Linda Proton Treatment Centre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GB" altLang="en-US" sz="1800" dirty="0">
                <a:solidFill>
                  <a:srgbClr val="002060"/>
                </a:solidFill>
                <a:latin typeface="+mj-lt"/>
              </a:rPr>
              <a:t>Constructed at FNAL</a:t>
            </a:r>
          </a:p>
        </p:txBody>
      </p:sp>
      <p:pic>
        <p:nvPicPr>
          <p:cNvPr id="39941" name="Picture 4">
            <a:extLst>
              <a:ext uri="{FF2B5EF4-FFF2-40B4-BE49-F238E27FC236}">
                <a16:creationId xmlns:a16="http://schemas.microsoft.com/office/drawing/2014/main" id="{68BB6536-790E-2A49-B0D8-32ABBF375B79}"/>
              </a:ext>
            </a:extLst>
          </p:cNvPr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75163" y="4194175"/>
            <a:ext cx="2743200" cy="264795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942" name="Rectangle 3">
            <a:extLst>
              <a:ext uri="{FF2B5EF4-FFF2-40B4-BE49-F238E27FC236}">
                <a16:creationId xmlns:a16="http://schemas.microsoft.com/office/drawing/2014/main" id="{40B75E94-E5BD-B942-B594-3DA08C25AB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39000" y="4433888"/>
            <a:ext cx="4572000" cy="1338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  <a:buFont typeface="Wingdings 2" pitchFamily="2" charset="2"/>
              <a:buNone/>
            </a:pPr>
            <a:r>
              <a:rPr lang="en-GB" altLang="en-US">
                <a:solidFill>
                  <a:srgbClr val="002060"/>
                </a:solidFill>
                <a:latin typeface="Garamond" panose="02020404030301010803" pitchFamily="18" charset="0"/>
              </a:rPr>
              <a:t>Established 1989</a:t>
            </a:r>
          </a:p>
          <a:p>
            <a:pPr>
              <a:lnSpc>
                <a:spcPct val="90000"/>
              </a:lnSpc>
              <a:buFont typeface="Wingdings 2" pitchFamily="2" charset="2"/>
              <a:buNone/>
            </a:pPr>
            <a:r>
              <a:rPr lang="en-GB" altLang="en-US">
                <a:solidFill>
                  <a:srgbClr val="002060"/>
                </a:solidFill>
                <a:latin typeface="Garamond" panose="02020404030301010803" pitchFamily="18" charset="0"/>
              </a:rPr>
              <a:t>60 MeV protons</a:t>
            </a:r>
          </a:p>
          <a:p>
            <a:pPr>
              <a:lnSpc>
                <a:spcPct val="90000"/>
              </a:lnSpc>
            </a:pPr>
            <a:endParaRPr lang="en-GB" altLang="en-US">
              <a:solidFill>
                <a:srgbClr val="002060"/>
              </a:solidFill>
              <a:latin typeface="Garamond" panose="02020404030301010803" pitchFamily="18" charset="0"/>
            </a:endParaRPr>
          </a:p>
          <a:p>
            <a:pPr>
              <a:lnSpc>
                <a:spcPct val="90000"/>
              </a:lnSpc>
              <a:buFont typeface="Wingdings 2" pitchFamily="2" charset="2"/>
              <a:buNone/>
            </a:pPr>
            <a:r>
              <a:rPr lang="en-GB" altLang="en-US">
                <a:solidFill>
                  <a:srgbClr val="002060"/>
                </a:solidFill>
                <a:latin typeface="Garamond" panose="02020404030301010803" pitchFamily="18" charset="0"/>
              </a:rPr>
              <a:t>First hospital-based </a:t>
            </a:r>
          </a:p>
          <a:p>
            <a:pPr>
              <a:lnSpc>
                <a:spcPct val="90000"/>
              </a:lnSpc>
              <a:buFont typeface="Wingdings 2" pitchFamily="2" charset="2"/>
              <a:buNone/>
            </a:pPr>
            <a:r>
              <a:rPr lang="en-GB" altLang="en-US">
                <a:solidFill>
                  <a:srgbClr val="002060"/>
                </a:solidFill>
                <a:latin typeface="Garamond" panose="02020404030301010803" pitchFamily="18" charset="0"/>
              </a:rPr>
              <a:t>proton therapy</a:t>
            </a: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2" descr="https://cds.cern.ch/record/1595293/files/CNAO_34_image.jpg">
            <a:extLst>
              <a:ext uri="{FF2B5EF4-FFF2-40B4-BE49-F238E27FC236}">
                <a16:creationId xmlns:a16="http://schemas.microsoft.com/office/drawing/2014/main" id="{A62B1991-873C-C247-9C5F-BAC351926D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938"/>
            <a:ext cx="9155113" cy="6103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6" name="Rectangle 3">
            <a:extLst>
              <a:ext uri="{FF2B5EF4-FFF2-40B4-BE49-F238E27FC236}">
                <a16:creationId xmlns:a16="http://schemas.microsoft.com/office/drawing/2014/main" id="{BA5BDB57-F22C-4E41-891F-84845DE6D3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144588"/>
            <a:ext cx="8534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514350" indent="-5143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just">
              <a:spcBef>
                <a:spcPct val="20000"/>
              </a:spcBef>
            </a:pPr>
            <a:endParaRPr lang="en-US" altLang="en-US" sz="2000">
              <a:solidFill>
                <a:srgbClr val="000000"/>
              </a:solidFill>
              <a:latin typeface="Verdana" panose="020B0604030504040204" pitchFamily="34" charset="0"/>
            </a:endParaRPr>
          </a:p>
        </p:txBody>
      </p:sp>
      <p:sp>
        <p:nvSpPr>
          <p:cNvPr id="12" name="TextBox 8">
            <a:extLst>
              <a:ext uri="{FF2B5EF4-FFF2-40B4-BE49-F238E27FC236}">
                <a16:creationId xmlns:a16="http://schemas.microsoft.com/office/drawing/2014/main" id="{C20BEE55-1D58-EA47-BE3D-B7F27C4039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4663" y="688975"/>
            <a:ext cx="3989387" cy="192722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GB" altLang="en-CH" sz="240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Proton-Ion Medical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GB" altLang="en-CH" sz="240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Machine Study (PIMMS) Study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endParaRPr lang="fr-CH" altLang="en-CH" sz="240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endParaRPr lang="fr-CH" altLang="en-CH" sz="240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endParaRPr lang="fr-CH" altLang="en-CH" sz="2400">
              <a:solidFill>
                <a:schemeClr val="tx2"/>
              </a:solidFill>
            </a:endParaRPr>
          </a:p>
        </p:txBody>
      </p:sp>
      <p:pic>
        <p:nvPicPr>
          <p:cNvPr id="11" name="Picture 14">
            <a:extLst>
              <a:ext uri="{FF2B5EF4-FFF2-40B4-BE49-F238E27FC236}">
                <a16:creationId xmlns:a16="http://schemas.microsoft.com/office/drawing/2014/main" id="{DB84C676-0D14-E348-9225-FFFFC3EBDC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4050" y="674688"/>
            <a:ext cx="4216400" cy="2214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 descr="http://images05.oe24.at/Medaustron_Medaustron.jpg/bigStory/165.065.628">
            <a:extLst>
              <a:ext uri="{FF2B5EF4-FFF2-40B4-BE49-F238E27FC236}">
                <a16:creationId xmlns:a16="http://schemas.microsoft.com/office/drawing/2014/main" id="{EDC81162-EA9C-4049-923C-9EC475E3DF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1025" y="3062288"/>
            <a:ext cx="3676650" cy="274955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8E18C75-E6CB-BB4A-985F-6177D90CDC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20800" y="5438775"/>
            <a:ext cx="2214563" cy="500063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</p:spPr>
      </p:pic>
      <p:pic>
        <p:nvPicPr>
          <p:cNvPr id="5126" name="Picture 6" descr="http://www.fondazionecnao.it/media/com_hotspots/images/hotspots/e378e8ca892e0e97176cb55818b729e7-edificio-esterno-cnao.jpg">
            <a:extLst>
              <a:ext uri="{FF2B5EF4-FFF2-40B4-BE49-F238E27FC236}">
                <a16:creationId xmlns:a16="http://schemas.microsoft.com/office/drawing/2014/main" id="{EE9CEC31-1169-3A4A-9A7C-DA4B70FDDD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16463" y="3049588"/>
            <a:ext cx="3663950" cy="274955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F4F30D9-3519-2D49-9A14-4BCBCFE97D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97550" y="5483225"/>
            <a:ext cx="2197100" cy="471488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</p:spPr>
      </p:pic>
      <p:sp>
        <p:nvSpPr>
          <p:cNvPr id="15" name="Down Arrow 14">
            <a:extLst>
              <a:ext uri="{FF2B5EF4-FFF2-40B4-BE49-F238E27FC236}">
                <a16:creationId xmlns:a16="http://schemas.microsoft.com/office/drawing/2014/main" id="{4B9BAED9-DE0D-1542-9A33-81778672D074}"/>
              </a:ext>
            </a:extLst>
          </p:cNvPr>
          <p:cNvSpPr/>
          <p:nvPr/>
        </p:nvSpPr>
        <p:spPr>
          <a:xfrm>
            <a:off x="2339975" y="2649538"/>
            <a:ext cx="781050" cy="612775"/>
          </a:xfrm>
          <a:prstGeom prst="downArrow">
            <a:avLst/>
          </a:prstGeom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defRPr>
            </a:lvl9pPr>
          </a:lstStyle>
          <a:p>
            <a:pPr algn="ctr">
              <a:defRPr/>
            </a:pPr>
            <a:endParaRPr lang="en-GB" altLang="en-US">
              <a:solidFill>
                <a:srgbClr val="FFFFFF"/>
              </a:solidFill>
            </a:endParaRPr>
          </a:p>
        </p:txBody>
      </p:sp>
      <p:sp>
        <p:nvSpPr>
          <p:cNvPr id="19" name="Down Arrow 18">
            <a:extLst>
              <a:ext uri="{FF2B5EF4-FFF2-40B4-BE49-F238E27FC236}">
                <a16:creationId xmlns:a16="http://schemas.microsoft.com/office/drawing/2014/main" id="{FE88DCD5-819F-9D46-B750-F709CE8BCD6D}"/>
              </a:ext>
            </a:extLst>
          </p:cNvPr>
          <p:cNvSpPr/>
          <p:nvPr/>
        </p:nvSpPr>
        <p:spPr>
          <a:xfrm>
            <a:off x="6505575" y="2643188"/>
            <a:ext cx="781050" cy="611187"/>
          </a:xfrm>
          <a:prstGeom prst="downArrow">
            <a:avLst/>
          </a:prstGeom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defRPr>
            </a:lvl9pPr>
          </a:lstStyle>
          <a:p>
            <a:pPr algn="ctr">
              <a:defRPr/>
            </a:pPr>
            <a:endParaRPr lang="en-GB" altLang="en-US">
              <a:solidFill>
                <a:srgbClr val="FFFFFF"/>
              </a:solidFill>
            </a:endParaRPr>
          </a:p>
        </p:txBody>
      </p:sp>
      <p:sp>
        <p:nvSpPr>
          <p:cNvPr id="41995" name="Title 1">
            <a:extLst>
              <a:ext uri="{FF2B5EF4-FFF2-40B4-BE49-F238E27FC236}">
                <a16:creationId xmlns:a16="http://schemas.microsoft.com/office/drawing/2014/main" id="{F2DC97D8-9F9D-E74A-8A6B-4E8DB9E34CE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3550" y="-19050"/>
            <a:ext cx="8228013" cy="723900"/>
          </a:xfrm>
          <a:solidFill>
            <a:srgbClr val="002060"/>
          </a:solidFill>
        </p:spPr>
        <p:txBody>
          <a:bodyPr/>
          <a:lstStyle/>
          <a:p>
            <a:r>
              <a:rPr lang="fr-CH" altLang="en-US" sz="3200">
                <a:solidFill>
                  <a:srgbClr val="FFFF00"/>
                </a:solidFill>
              </a:rPr>
              <a:t>PIMMS @ CERN</a:t>
            </a:r>
            <a:endParaRPr lang="en-GB" altLang="en-US" sz="3200">
              <a:solidFill>
                <a:srgbClr val="FFFF00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3C7D115-10DD-484F-A3A6-5ABA378C548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6080125"/>
            <a:ext cx="7620000" cy="7842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 animBg="1"/>
      <p:bldP spid="1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E306B5-702B-5145-970A-C784E6FE39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203200"/>
            <a:ext cx="8229600" cy="636588"/>
          </a:xfrm>
        </p:spPr>
        <p:txBody>
          <a:bodyPr/>
          <a:lstStyle/>
          <a:p>
            <a:pPr>
              <a:defRPr/>
            </a:pPr>
            <a:r>
              <a:rPr lang="en-GB" sz="4000" dirty="0">
                <a:ea typeface="+mj-ea"/>
                <a:cs typeface="+mj-cs"/>
              </a:rPr>
              <a:t>Accelerators for Medicine</a:t>
            </a:r>
          </a:p>
        </p:txBody>
      </p:sp>
      <p:sp>
        <p:nvSpPr>
          <p:cNvPr id="43010" name="Slide Number Placeholder 3">
            <a:extLst>
              <a:ext uri="{FF2B5EF4-FFF2-40B4-BE49-F238E27FC236}">
                <a16:creationId xmlns:a16="http://schemas.microsoft.com/office/drawing/2014/main" id="{5538869D-DC72-9640-B7A8-2FF511AB5A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389C6924-1012-B842-8F5B-AC9557884C26}" type="slidenum">
              <a:rPr lang="en-US" altLang="en-US" smtClean="0">
                <a:solidFill>
                  <a:srgbClr val="BCBCBC"/>
                </a:solidFill>
              </a:rPr>
              <a:pPr/>
              <a:t>14</a:t>
            </a:fld>
            <a:endParaRPr lang="en-US" altLang="en-US">
              <a:solidFill>
                <a:srgbClr val="BCBCBC"/>
              </a:solidFill>
            </a:endParaRPr>
          </a:p>
        </p:txBody>
      </p:sp>
      <p:pic>
        <p:nvPicPr>
          <p:cNvPr id="43011" name="Picture 7">
            <a:extLst>
              <a:ext uri="{FF2B5EF4-FFF2-40B4-BE49-F238E27FC236}">
                <a16:creationId xmlns:a16="http://schemas.microsoft.com/office/drawing/2014/main" id="{1CEC645A-09FE-E746-ACAD-297E829ED36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" y="1149350"/>
            <a:ext cx="7886700" cy="455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2" name="TextBox 3">
            <a:extLst>
              <a:ext uri="{FF2B5EF4-FFF2-40B4-BE49-F238E27FC236}">
                <a16:creationId xmlns:a16="http://schemas.microsoft.com/office/drawing/2014/main" id="{7970D655-4296-A54F-978F-F7E8DF8392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6600" y="1981200"/>
            <a:ext cx="19288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CH" altLang="en-CH" b="1" u="sng">
                <a:solidFill>
                  <a:srgbClr val="7030A0"/>
                </a:solidFill>
              </a:rPr>
              <a:t>The Bragg Peak</a:t>
            </a: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A1F641-4A42-3345-AFA8-0D04A3B87A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203200"/>
            <a:ext cx="8229600" cy="636588"/>
          </a:xfrm>
        </p:spPr>
        <p:txBody>
          <a:bodyPr/>
          <a:lstStyle/>
          <a:p>
            <a:pPr>
              <a:defRPr/>
            </a:pPr>
            <a:r>
              <a:rPr lang="en-GB" sz="4000" dirty="0">
                <a:ea typeface="+mj-ea"/>
                <a:cs typeface="+mj-cs"/>
              </a:rPr>
              <a:t>Accelerators for Medicine</a:t>
            </a:r>
          </a:p>
        </p:txBody>
      </p:sp>
      <p:sp>
        <p:nvSpPr>
          <p:cNvPr id="45058" name="Slide Number Placeholder 3">
            <a:extLst>
              <a:ext uri="{FF2B5EF4-FFF2-40B4-BE49-F238E27FC236}">
                <a16:creationId xmlns:a16="http://schemas.microsoft.com/office/drawing/2014/main" id="{B5408A32-F553-994E-B6E2-BAAC59BC9D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0FF94086-48E6-F440-9BCA-6FD50FB652AB}" type="slidenum">
              <a:rPr lang="en-US" altLang="en-US" smtClean="0">
                <a:solidFill>
                  <a:srgbClr val="BCBCBC"/>
                </a:solidFill>
              </a:rPr>
              <a:pPr/>
              <a:t>15</a:t>
            </a:fld>
            <a:endParaRPr lang="en-US" altLang="en-US">
              <a:solidFill>
                <a:srgbClr val="BCBCBC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5FC007F-B7E8-8843-A933-0DEEC62B830D}"/>
              </a:ext>
            </a:extLst>
          </p:cNvPr>
          <p:cNvSpPr txBox="1"/>
          <p:nvPr/>
        </p:nvSpPr>
        <p:spPr>
          <a:xfrm>
            <a:off x="2640013" y="947738"/>
            <a:ext cx="3938587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rgbClr val="FF0000"/>
                </a:solidFill>
                <a:latin typeface="+mj-lt"/>
                <a:ea typeface="MS PGothic" charset="-128"/>
              </a:rPr>
              <a:t>Charged particle energy loss in matter</a:t>
            </a:r>
          </a:p>
          <a:p>
            <a:pPr>
              <a:defRPr/>
            </a:pPr>
            <a:r>
              <a:rPr lang="en-US" sz="2000" dirty="0">
                <a:solidFill>
                  <a:srgbClr val="FF0000"/>
                </a:solidFill>
                <a:latin typeface="+mj-lt"/>
                <a:ea typeface="MS PGothic" charset="-128"/>
              </a:rPr>
              <a:t>The relativistic Bethe-Bloch formula</a:t>
            </a:r>
          </a:p>
        </p:txBody>
      </p:sp>
      <p:pic>
        <p:nvPicPr>
          <p:cNvPr id="45060" name="Picture 2">
            <a:extLst>
              <a:ext uri="{FF2B5EF4-FFF2-40B4-BE49-F238E27FC236}">
                <a16:creationId xmlns:a16="http://schemas.microsoft.com/office/drawing/2014/main" id="{8DEDDC71-883B-8541-87D1-E9F4C42022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704975"/>
            <a:ext cx="7827963" cy="452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D78D1B-9F90-D340-B894-AA717EF369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2312"/>
          </a:xfrm>
        </p:spPr>
        <p:txBody>
          <a:bodyPr/>
          <a:lstStyle/>
          <a:p>
            <a:pPr>
              <a:defRPr/>
            </a:pPr>
            <a:r>
              <a:rPr lang="en-GB" sz="4000" dirty="0">
                <a:ea typeface="+mj-ea"/>
                <a:cs typeface="+mj-cs"/>
              </a:rPr>
              <a:t>Accelerators for Medicine</a:t>
            </a:r>
          </a:p>
        </p:txBody>
      </p:sp>
      <p:sp>
        <p:nvSpPr>
          <p:cNvPr id="47106" name="Text Placeholder 2">
            <a:extLst>
              <a:ext uri="{FF2B5EF4-FFF2-40B4-BE49-F238E27FC236}">
                <a16:creationId xmlns:a16="http://schemas.microsoft.com/office/drawing/2014/main" id="{140B83FB-C6F4-6E4A-81F6-D5F1F46AEC00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1304925"/>
            <a:ext cx="4724400" cy="4708525"/>
          </a:xfrm>
        </p:spPr>
        <p:txBody>
          <a:bodyPr/>
          <a:lstStyle/>
          <a:p>
            <a:r>
              <a:rPr lang="en-GB" altLang="en-US">
                <a:solidFill>
                  <a:srgbClr val="000099"/>
                </a:solidFill>
              </a:rPr>
              <a:t>Medical Imaging</a:t>
            </a:r>
          </a:p>
          <a:p>
            <a:pPr lvl="1"/>
            <a:r>
              <a:rPr lang="en-GB" altLang="en-US" sz="1800"/>
              <a:t>Radioisotopes have become vital components in medicine.</a:t>
            </a:r>
          </a:p>
          <a:p>
            <a:pPr lvl="2"/>
            <a:r>
              <a:rPr lang="en-GB" altLang="en-US" sz="1800"/>
              <a:t>Produced at reactors or accelerators (cyclotrons or linacs).</a:t>
            </a:r>
          </a:p>
          <a:p>
            <a:pPr lvl="1"/>
            <a:r>
              <a:rPr lang="en-GB" altLang="en-US" sz="1800"/>
              <a:t>Positron Emission Tomography (PET)</a:t>
            </a:r>
          </a:p>
          <a:p>
            <a:pPr lvl="2"/>
            <a:r>
              <a:rPr lang="en-GB" altLang="en-US" sz="1800"/>
              <a:t>Requires positron emitter </a:t>
            </a:r>
            <a:r>
              <a:rPr lang="en-GB" altLang="en-US" sz="1800" baseline="30000"/>
              <a:t>18</a:t>
            </a:r>
            <a:r>
              <a:rPr lang="en-GB" altLang="en-US" sz="1800"/>
              <a:t>F </a:t>
            </a:r>
          </a:p>
          <a:p>
            <a:pPr lvl="2"/>
            <a:r>
              <a:rPr lang="en-GB" altLang="en-US" sz="1800"/>
              <a:t>From 7-11 MeV proton accelerator</a:t>
            </a:r>
          </a:p>
          <a:p>
            <a:pPr lvl="1"/>
            <a:r>
              <a:rPr lang="en-GB" altLang="en-US" sz="1800" baseline="30000"/>
              <a:t>99</a:t>
            </a:r>
            <a:r>
              <a:rPr lang="en-GB" altLang="en-US" sz="1800"/>
              <a:t>Mo / </a:t>
            </a:r>
            <a:r>
              <a:rPr lang="en-GB" altLang="en-US" sz="1800" baseline="30000"/>
              <a:t>99m</a:t>
            </a:r>
            <a:r>
              <a:rPr lang="en-GB" altLang="en-US" sz="1800"/>
              <a:t>Tc</a:t>
            </a:r>
          </a:p>
          <a:p>
            <a:pPr lvl="2"/>
            <a:r>
              <a:rPr lang="en-GB" altLang="en-US" sz="1800"/>
              <a:t>100 kW of 200 MeV protons impinging on depleted U target produce neutrons.</a:t>
            </a:r>
          </a:p>
          <a:p>
            <a:pPr lvl="2"/>
            <a:r>
              <a:rPr lang="en-GB" altLang="en-US" sz="1800"/>
              <a:t>Neutrons targeted on low-enriched U thus producing </a:t>
            </a:r>
            <a:r>
              <a:rPr lang="en-GB" altLang="en-US" sz="1800" baseline="30000"/>
              <a:t>99</a:t>
            </a:r>
            <a:r>
              <a:rPr lang="en-GB" altLang="en-US" sz="1800"/>
              <a:t>Mo.</a:t>
            </a:r>
          </a:p>
          <a:p>
            <a:pPr lvl="2"/>
            <a:endParaRPr lang="en-GB" altLang="en-US"/>
          </a:p>
          <a:p>
            <a:pPr lvl="1"/>
            <a:endParaRPr lang="en-GB" altLang="en-US"/>
          </a:p>
        </p:txBody>
      </p:sp>
      <p:sp>
        <p:nvSpPr>
          <p:cNvPr id="47107" name="Slide Number Placeholder 5">
            <a:extLst>
              <a:ext uri="{FF2B5EF4-FFF2-40B4-BE49-F238E27FC236}">
                <a16:creationId xmlns:a16="http://schemas.microsoft.com/office/drawing/2014/main" id="{EE711846-7602-E14B-85C2-BF2C88ADAC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B1AC87A7-AC8A-2845-821F-1A9E81F95503}" type="slidenum">
              <a:rPr lang="en-US" altLang="en-US" smtClean="0">
                <a:solidFill>
                  <a:srgbClr val="BCBCBC"/>
                </a:solidFill>
              </a:rPr>
              <a:pPr/>
              <a:t>16</a:t>
            </a:fld>
            <a:endParaRPr lang="en-US" altLang="en-US">
              <a:solidFill>
                <a:srgbClr val="BCBCBC"/>
              </a:solidFill>
            </a:endParaRPr>
          </a:p>
        </p:txBody>
      </p:sp>
      <p:pic>
        <p:nvPicPr>
          <p:cNvPr id="47108" name="Picture 2">
            <a:extLst>
              <a:ext uri="{FF2B5EF4-FFF2-40B4-BE49-F238E27FC236}">
                <a16:creationId xmlns:a16="http://schemas.microsoft.com/office/drawing/2014/main" id="{56541FC3-65D0-C549-AC13-8B32AE4913FF}"/>
              </a:ext>
            </a:extLst>
          </p:cNvPr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79988" y="1279525"/>
            <a:ext cx="2155825" cy="2278063"/>
          </a:xfrm>
          <a:noFill/>
        </p:spPr>
      </p:pic>
      <p:pic>
        <p:nvPicPr>
          <p:cNvPr id="47109" name="Picture 3">
            <a:extLst>
              <a:ext uri="{FF2B5EF4-FFF2-40B4-BE49-F238E27FC236}">
                <a16:creationId xmlns:a16="http://schemas.microsoft.com/office/drawing/2014/main" id="{A4E67AE7-D19D-BB4E-A293-442E3B9D71E6}"/>
              </a:ext>
            </a:extLst>
          </p:cNvPr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79988" y="3797300"/>
            <a:ext cx="4038600" cy="1814513"/>
          </a:xfrm>
          <a:noFill/>
        </p:spPr>
      </p:pic>
      <p:sp>
        <p:nvSpPr>
          <p:cNvPr id="47110" name="TextBox 8">
            <a:extLst>
              <a:ext uri="{FF2B5EF4-FFF2-40B4-BE49-F238E27FC236}">
                <a16:creationId xmlns:a16="http://schemas.microsoft.com/office/drawing/2014/main" id="{0B9D2B0C-3EC4-EB4A-AA56-65F3CAD80B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89688" y="5730875"/>
            <a:ext cx="1219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GB" altLang="en-US">
                <a:solidFill>
                  <a:srgbClr val="C00000"/>
                </a:solidFill>
              </a:rPr>
              <a:t>PET Scan</a:t>
            </a:r>
          </a:p>
        </p:txBody>
      </p:sp>
      <p:sp>
        <p:nvSpPr>
          <p:cNvPr id="47111" name="TextBox 9">
            <a:extLst>
              <a:ext uri="{FF2B5EF4-FFF2-40B4-BE49-F238E27FC236}">
                <a16:creationId xmlns:a16="http://schemas.microsoft.com/office/drawing/2014/main" id="{817C8900-B6DF-444A-93F7-127271D9B1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39000" y="1554163"/>
            <a:ext cx="1633538" cy="175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GB" altLang="en-US">
                <a:solidFill>
                  <a:srgbClr val="C00000"/>
                </a:solidFill>
              </a:rPr>
              <a:t>Bone scans</a:t>
            </a:r>
          </a:p>
          <a:p>
            <a:pPr eaLnBrk="1" hangingPunct="1"/>
            <a:r>
              <a:rPr lang="en-GB" altLang="en-US">
                <a:solidFill>
                  <a:srgbClr val="C00000"/>
                </a:solidFill>
              </a:rPr>
              <a:t>indicating</a:t>
            </a:r>
          </a:p>
          <a:p>
            <a:pPr eaLnBrk="1" hangingPunct="1"/>
            <a:r>
              <a:rPr lang="en-GB" altLang="en-US">
                <a:solidFill>
                  <a:srgbClr val="C00000"/>
                </a:solidFill>
              </a:rPr>
              <a:t>increased</a:t>
            </a:r>
          </a:p>
          <a:p>
            <a:pPr eaLnBrk="1" hangingPunct="1"/>
            <a:r>
              <a:rPr lang="en-GB" altLang="en-US" baseline="30000">
                <a:solidFill>
                  <a:srgbClr val="C00000"/>
                </a:solidFill>
              </a:rPr>
              <a:t>99m</a:t>
            </a:r>
            <a:r>
              <a:rPr lang="en-GB" altLang="en-US">
                <a:solidFill>
                  <a:srgbClr val="C00000"/>
                </a:solidFill>
              </a:rPr>
              <a:t>Tc intake</a:t>
            </a:r>
          </a:p>
          <a:p>
            <a:pPr eaLnBrk="1" hangingPunct="1"/>
            <a:r>
              <a:rPr lang="en-GB" altLang="en-US">
                <a:solidFill>
                  <a:srgbClr val="C00000"/>
                </a:solidFill>
              </a:rPr>
              <a:t>due to </a:t>
            </a:r>
          </a:p>
          <a:p>
            <a:pPr eaLnBrk="1" hangingPunct="1"/>
            <a:r>
              <a:rPr lang="en-GB" altLang="en-US">
                <a:solidFill>
                  <a:srgbClr val="C00000"/>
                </a:solidFill>
              </a:rPr>
              <a:t>cancer growth</a:t>
            </a: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Title 1">
            <a:extLst>
              <a:ext uri="{FF2B5EF4-FFF2-40B4-BE49-F238E27FC236}">
                <a16:creationId xmlns:a16="http://schemas.microsoft.com/office/drawing/2014/main" id="{D96F309A-1A45-5845-B7EB-44E3DB19158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CH" altLang="en-CH"/>
              <a:t>Radiopharmaceuticals</a:t>
            </a:r>
          </a:p>
        </p:txBody>
      </p:sp>
      <p:pic>
        <p:nvPicPr>
          <p:cNvPr id="49154" name="Content Placeholder 5">
            <a:extLst>
              <a:ext uri="{FF2B5EF4-FFF2-40B4-BE49-F238E27FC236}">
                <a16:creationId xmlns:a16="http://schemas.microsoft.com/office/drawing/2014/main" id="{2BFCDC6C-E484-434A-93FC-016F94FDD74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2788" y="1381125"/>
            <a:ext cx="7718425" cy="4530725"/>
          </a:xfrm>
        </p:spPr>
      </p:pic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D5DA7DE5-381F-1040-B91D-A639C22A0604}"/>
              </a:ext>
            </a:extLst>
          </p:cNvPr>
          <p:cNvSpPr txBox="1">
            <a:spLocks noChangeArrowheads="1"/>
          </p:cNvSpPr>
          <p:nvPr/>
        </p:nvSpPr>
        <p:spPr>
          <a:xfrm>
            <a:off x="442913" y="227013"/>
            <a:ext cx="3816350" cy="609600"/>
          </a:xfrm>
          <a:prstGeom prst="rect">
            <a:avLst/>
          </a:prstGeo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sz="4000" spc="-1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Neutrons &amp; X-rays</a:t>
            </a:r>
          </a:p>
        </p:txBody>
      </p:sp>
      <p:pic>
        <p:nvPicPr>
          <p:cNvPr id="50178" name="Picture 5">
            <a:extLst>
              <a:ext uri="{FF2B5EF4-FFF2-40B4-BE49-F238E27FC236}">
                <a16:creationId xmlns:a16="http://schemas.microsoft.com/office/drawing/2014/main" id="{318D2F64-8169-0B4B-8CD3-588361A98B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987425"/>
            <a:ext cx="2335212" cy="233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0E2B9BA-309C-6944-8936-B9979E4847AE}"/>
              </a:ext>
            </a:extLst>
          </p:cNvPr>
          <p:cNvSpPr/>
          <p:nvPr/>
        </p:nvSpPr>
        <p:spPr>
          <a:xfrm>
            <a:off x="4572000" y="1050925"/>
            <a:ext cx="2087563" cy="9239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en-GB" spc="-100" dirty="0">
                <a:solidFill>
                  <a:schemeClr val="accent6"/>
                </a:solidFill>
                <a:latin typeface="+mj-lt"/>
                <a:ea typeface="+mn-ea"/>
              </a:rPr>
              <a:t>Protein structure revealed with help of light sources</a:t>
            </a:r>
          </a:p>
        </p:txBody>
      </p:sp>
      <p:pic>
        <p:nvPicPr>
          <p:cNvPr id="50180" name="Picture 2">
            <a:extLst>
              <a:ext uri="{FF2B5EF4-FFF2-40B4-BE49-F238E27FC236}">
                <a16:creationId xmlns:a16="http://schemas.microsoft.com/office/drawing/2014/main" id="{55534DB9-BBCA-A942-9417-77859BCFCF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163" y="1143000"/>
            <a:ext cx="4135437" cy="269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1" name="Picture 2">
            <a:extLst>
              <a:ext uri="{FF2B5EF4-FFF2-40B4-BE49-F238E27FC236}">
                <a16:creationId xmlns:a16="http://schemas.microsoft.com/office/drawing/2014/main" id="{CBBD4BC6-8A4C-1F4C-8B36-3451F819E5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3352800"/>
            <a:ext cx="2517775" cy="251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71" name="Rectangle 2">
            <a:extLst>
              <a:ext uri="{FF2B5EF4-FFF2-40B4-BE49-F238E27FC236}">
                <a16:creationId xmlns:a16="http://schemas.microsoft.com/office/drawing/2014/main" id="{6B690FF2-B336-5748-B631-179F3A2921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775" y="4229100"/>
            <a:ext cx="5486400" cy="64611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GB" altLang="en-US" sz="1800" dirty="0">
                <a:latin typeface="+mj-lt"/>
              </a:rPr>
              <a:t>Neutron and X-ray imaging essential for studies of proteins and advanced materials.</a:t>
            </a:r>
          </a:p>
        </p:txBody>
      </p:sp>
      <p:sp>
        <p:nvSpPr>
          <p:cNvPr id="36872" name="Rectangle 9">
            <a:extLst>
              <a:ext uri="{FF2B5EF4-FFF2-40B4-BE49-F238E27FC236}">
                <a16:creationId xmlns:a16="http://schemas.microsoft.com/office/drawing/2014/main" id="{7EAA2E77-5CF3-BE4A-8B3E-95A1222E89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2200" y="5867400"/>
            <a:ext cx="2822575" cy="36988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GB" altLang="en-US" sz="1800" dirty="0">
                <a:latin typeface="+mj-lt"/>
              </a:rPr>
              <a:t>2-d material (graphene)</a:t>
            </a:r>
          </a:p>
        </p:txBody>
      </p:sp>
      <p:sp>
        <p:nvSpPr>
          <p:cNvPr id="36873" name="Rectangle 10">
            <a:extLst>
              <a:ext uri="{FF2B5EF4-FFF2-40B4-BE49-F238E27FC236}">
                <a16:creationId xmlns:a16="http://schemas.microsoft.com/office/drawing/2014/main" id="{918C2B91-3F9F-6D4B-B140-E0862B49F8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27538" y="2490788"/>
            <a:ext cx="2244725" cy="12001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GB" altLang="en-US" sz="1800" dirty="0">
                <a:latin typeface="+mj-lt"/>
              </a:rPr>
              <a:t>ISIS and Diamond neutron and X-ray sources</a:t>
            </a:r>
            <a:br>
              <a:rPr lang="en-GB" altLang="en-US" sz="1800" dirty="0">
                <a:latin typeface="+mj-lt"/>
              </a:rPr>
            </a:br>
            <a:r>
              <a:rPr lang="en-GB" altLang="en-US" sz="1800" dirty="0">
                <a:latin typeface="+mj-lt"/>
              </a:rPr>
              <a:t>Harwell, UK</a:t>
            </a:r>
          </a:p>
        </p:txBody>
      </p:sp>
      <p:pic>
        <p:nvPicPr>
          <p:cNvPr id="50185" name="Picture 5">
            <a:extLst>
              <a:ext uri="{FF2B5EF4-FFF2-40B4-BE49-F238E27FC236}">
                <a16:creationId xmlns:a16="http://schemas.microsoft.com/office/drawing/2014/main" id="{E3C82142-D27A-EE47-BDB9-C50AB33211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5410200"/>
            <a:ext cx="183515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6" name="Picture 2">
            <a:extLst>
              <a:ext uri="{FF2B5EF4-FFF2-40B4-BE49-F238E27FC236}">
                <a16:creationId xmlns:a16="http://schemas.microsoft.com/office/drawing/2014/main" id="{F6AB17A0-276F-DA4B-80B5-63E9D17945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486400"/>
            <a:ext cx="1319213" cy="43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itle 1">
            <a:extLst>
              <a:ext uri="{FF2B5EF4-FFF2-40B4-BE49-F238E27FC236}">
                <a16:creationId xmlns:a16="http://schemas.microsoft.com/office/drawing/2014/main" id="{F1D4CA84-76C6-8540-8315-BA5B62D8784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Synchrotron Light Sources</a:t>
            </a:r>
          </a:p>
        </p:txBody>
      </p:sp>
      <p:pic>
        <p:nvPicPr>
          <p:cNvPr id="51202" name="Content Placeholder 3">
            <a:extLst>
              <a:ext uri="{FF2B5EF4-FFF2-40B4-BE49-F238E27FC236}">
                <a16:creationId xmlns:a16="http://schemas.microsoft.com/office/drawing/2014/main" id="{9F41A1CE-EAFA-1846-AB45-164DA04FFD4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1408113"/>
            <a:ext cx="8229600" cy="3817937"/>
          </a:xfrm>
        </p:spPr>
      </p:pic>
      <p:sp>
        <p:nvSpPr>
          <p:cNvPr id="51203" name="TextBox 4">
            <a:extLst>
              <a:ext uri="{FF2B5EF4-FFF2-40B4-BE49-F238E27FC236}">
                <a16:creationId xmlns:a16="http://schemas.microsoft.com/office/drawing/2014/main" id="{4FF21BBD-FEBF-4C46-849A-6BD78EF6B6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99275" y="5251450"/>
            <a:ext cx="17875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/>
              <a:t>Courtesy ESRF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>
            <a:extLst>
              <a:ext uri="{FF2B5EF4-FFF2-40B4-BE49-F238E27FC236}">
                <a16:creationId xmlns:a16="http://schemas.microsoft.com/office/drawing/2014/main" id="{90F369B5-7A5F-5146-B95C-66F16ED2D1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ea typeface="+mj-ea"/>
                <a:cs typeface="+mj-cs"/>
              </a:rPr>
              <a:t>Introduction</a:t>
            </a:r>
          </a:p>
        </p:txBody>
      </p:sp>
      <p:pic>
        <p:nvPicPr>
          <p:cNvPr id="22530" name="Picture 4">
            <a:extLst>
              <a:ext uri="{FF2B5EF4-FFF2-40B4-BE49-F238E27FC236}">
                <a16:creationId xmlns:a16="http://schemas.microsoft.com/office/drawing/2014/main" id="{9A050382-5A8E-C64F-A577-6DC94840253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73200" y="1219200"/>
            <a:ext cx="6196013" cy="4811713"/>
          </a:xfrm>
          <a:noFill/>
        </p:spPr>
      </p:pic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itle 1">
            <a:extLst>
              <a:ext uri="{FF2B5EF4-FFF2-40B4-BE49-F238E27FC236}">
                <a16:creationId xmlns:a16="http://schemas.microsoft.com/office/drawing/2014/main" id="{FBBDA59D-F13C-9345-A3AE-FEEF40B44C9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Synchrotron Light Sources</a:t>
            </a:r>
          </a:p>
        </p:txBody>
      </p:sp>
      <p:pic>
        <p:nvPicPr>
          <p:cNvPr id="52226" name="Content Placeholder 3">
            <a:extLst>
              <a:ext uri="{FF2B5EF4-FFF2-40B4-BE49-F238E27FC236}">
                <a16:creationId xmlns:a16="http://schemas.microsoft.com/office/drawing/2014/main" id="{241B93E5-025A-1849-8401-CB43DCE3CBC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54138" y="1219200"/>
            <a:ext cx="6435725" cy="4530725"/>
          </a:xfrm>
        </p:spPr>
      </p:pic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Title 1">
            <a:extLst>
              <a:ext uri="{FF2B5EF4-FFF2-40B4-BE49-F238E27FC236}">
                <a16:creationId xmlns:a16="http://schemas.microsoft.com/office/drawing/2014/main" id="{25BE8930-41E5-4D44-92C2-75944FA0FAC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The Electromagnetic Spectrum</a:t>
            </a:r>
          </a:p>
        </p:txBody>
      </p:sp>
      <p:pic>
        <p:nvPicPr>
          <p:cNvPr id="53250" name="Content Placeholder 3">
            <a:extLst>
              <a:ext uri="{FF2B5EF4-FFF2-40B4-BE49-F238E27FC236}">
                <a16:creationId xmlns:a16="http://schemas.microsoft.com/office/drawing/2014/main" id="{FB38870D-BDC3-BB4E-B145-EE0545B0DB2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43000" y="1219200"/>
            <a:ext cx="6858000" cy="4530725"/>
          </a:xfrm>
        </p:spPr>
      </p:pic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Slide Number Placeholder 5">
            <a:extLst>
              <a:ext uri="{FF2B5EF4-FFF2-40B4-BE49-F238E27FC236}">
                <a16:creationId xmlns:a16="http://schemas.microsoft.com/office/drawing/2014/main" id="{C06F310A-F0F3-D448-A16A-232D37DEDA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57200" y="6243638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l">
              <a:spcBef>
                <a:spcPct val="0"/>
              </a:spcBef>
              <a:buClrTx/>
              <a:buSzTx/>
              <a:buFontTx/>
              <a:buNone/>
            </a:pPr>
            <a:fld id="{D61EC17B-9BAC-4642-BD4D-E27D6DC5C251}" type="slidenum">
              <a:rPr lang="en-US" altLang="en-US" sz="1200" smtClean="0">
                <a:latin typeface="Garamond" panose="02020404030301010803" pitchFamily="18" charset="0"/>
              </a:rPr>
              <a:pPr algn="l">
                <a:spcBef>
                  <a:spcPct val="0"/>
                </a:spcBef>
                <a:buClrTx/>
                <a:buSzTx/>
                <a:buFontTx/>
                <a:buNone/>
              </a:pPr>
              <a:t>22</a:t>
            </a:fld>
            <a:endParaRPr lang="en-US" altLang="en-US" sz="1200">
              <a:latin typeface="Garamond" panose="02020404030301010803" pitchFamily="18" charset="0"/>
            </a:endParaRPr>
          </a:p>
        </p:txBody>
      </p:sp>
      <p:sp>
        <p:nvSpPr>
          <p:cNvPr id="2058" name="Rectangle 2">
            <a:extLst>
              <a:ext uri="{FF2B5EF4-FFF2-40B4-BE49-F238E27FC236}">
                <a16:creationId xmlns:a16="http://schemas.microsoft.com/office/drawing/2014/main" id="{B777555C-C293-B142-B075-B87B01D989D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chemeClr val="tx2">
                    <a:satMod val="130000"/>
                  </a:schemeClr>
                </a:solidFill>
                <a:ea typeface="+mj-ea"/>
                <a:cs typeface="+mj-cs"/>
              </a:rPr>
              <a:t>Rate of Energy Loss (1)</a:t>
            </a:r>
          </a:p>
        </p:txBody>
      </p:sp>
      <p:sp>
        <p:nvSpPr>
          <p:cNvPr id="54275" name="Rectangle 3">
            <a:extLst>
              <a:ext uri="{FF2B5EF4-FFF2-40B4-BE49-F238E27FC236}">
                <a16:creationId xmlns:a16="http://schemas.microsoft.com/office/drawing/2014/main" id="{22B797A8-62B9-DE48-9C55-EC099E33475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62000" y="1219200"/>
            <a:ext cx="7772400" cy="762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400"/>
              <a:t>This </a:t>
            </a:r>
            <a:r>
              <a:rPr lang="en-US" altLang="en-US" sz="2400" b="1">
                <a:solidFill>
                  <a:schemeClr val="bg2"/>
                </a:solidFill>
              </a:rPr>
              <a:t>EM radiation</a:t>
            </a:r>
            <a:r>
              <a:rPr lang="en-US" altLang="en-US" sz="2400"/>
              <a:t> generates an </a:t>
            </a:r>
            <a:r>
              <a:rPr lang="en-US" altLang="en-US" sz="2400" b="1">
                <a:solidFill>
                  <a:schemeClr val="bg2"/>
                </a:solidFill>
              </a:rPr>
              <a:t>energy loss</a:t>
            </a:r>
            <a:r>
              <a:rPr lang="en-US" altLang="en-US" sz="2400"/>
              <a:t> of the particle concerned, which can be calculated using:</a:t>
            </a:r>
          </a:p>
        </p:txBody>
      </p:sp>
      <p:grpSp>
        <p:nvGrpSpPr>
          <p:cNvPr id="54276" name="Group 19">
            <a:extLst>
              <a:ext uri="{FF2B5EF4-FFF2-40B4-BE49-F238E27FC236}">
                <a16:creationId xmlns:a16="http://schemas.microsoft.com/office/drawing/2014/main" id="{C48CB71C-807C-3549-9C50-BFC0D17F6A01}"/>
              </a:ext>
            </a:extLst>
          </p:cNvPr>
          <p:cNvGrpSpPr>
            <a:grpSpLocks/>
          </p:cNvGrpSpPr>
          <p:nvPr/>
        </p:nvGrpSpPr>
        <p:grpSpPr bwMode="auto">
          <a:xfrm>
            <a:off x="3276600" y="2060575"/>
            <a:ext cx="5561013" cy="1520825"/>
            <a:chOff x="2064" y="1298"/>
            <a:chExt cx="3503" cy="958"/>
          </a:xfrm>
        </p:grpSpPr>
        <p:sp>
          <p:nvSpPr>
            <p:cNvPr id="54289" name="Rectangle 17">
              <a:extLst>
                <a:ext uri="{FF2B5EF4-FFF2-40B4-BE49-F238E27FC236}">
                  <a16:creationId xmlns:a16="http://schemas.microsoft.com/office/drawing/2014/main" id="{6DDED9B8-BD23-3547-B6D4-03D0358F49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64" y="1536"/>
              <a:ext cx="1632" cy="672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/>
            </a:p>
          </p:txBody>
        </p:sp>
        <p:graphicFrame>
          <p:nvGraphicFramePr>
            <p:cNvPr id="54290" name="Object 4">
              <a:extLst>
                <a:ext uri="{FF2B5EF4-FFF2-40B4-BE49-F238E27FC236}">
                  <a16:creationId xmlns:a16="http://schemas.microsoft.com/office/drawing/2014/main" id="{0E1ED204-CF0F-B34A-AA29-D8D58802A1DF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112" y="1584"/>
            <a:ext cx="1513" cy="54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3" imgW="46812200" imgH="16967200" progId="Equation.3">
                    <p:embed/>
                  </p:oleObj>
                </mc:Choice>
                <mc:Fallback>
                  <p:oleObj name="Equation" r:id="rId3" imgW="46812200" imgH="16967200" progId="Equation.3">
                    <p:embed/>
                    <p:pic>
                      <p:nvPicPr>
                        <p:cNvPr id="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12" y="1584"/>
                          <a:ext cx="1513" cy="54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>
                                    <a:alpha val="74997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4291" name="Text Box 6">
              <a:extLst>
                <a:ext uri="{FF2B5EF4-FFF2-40B4-BE49-F238E27FC236}">
                  <a16:creationId xmlns:a16="http://schemas.microsoft.com/office/drawing/2014/main" id="{C823F8C8-CF60-4E4E-847E-2F8FBEE7E21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88" y="1298"/>
              <a:ext cx="1479" cy="9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 b="1"/>
                <a:t>Electron radius</a:t>
              </a:r>
            </a:p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 b="1"/>
                <a:t>Velocity of light</a:t>
              </a:r>
            </a:p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 b="1"/>
                <a:t>Total energy</a:t>
              </a:r>
            </a:p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ja-JP" altLang="en-US" sz="1800" b="1"/>
                <a:t>‘</a:t>
              </a:r>
              <a:r>
                <a:rPr lang="en-US" altLang="ja-JP" sz="1800" b="1"/>
                <a:t>Accelerating</a:t>
              </a:r>
              <a:r>
                <a:rPr lang="ja-JP" altLang="en-US" sz="1800" b="1"/>
                <a:t>’</a:t>
              </a:r>
              <a:r>
                <a:rPr lang="en-US" altLang="ja-JP" sz="1800" b="1"/>
                <a:t> force</a:t>
              </a:r>
            </a:p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 b="1"/>
                <a:t>Lepton rest mass</a:t>
              </a:r>
              <a:endParaRPr lang="en-US" altLang="en-US" sz="2000"/>
            </a:p>
          </p:txBody>
        </p:sp>
        <p:sp>
          <p:nvSpPr>
            <p:cNvPr id="54292" name="Line 7">
              <a:extLst>
                <a:ext uri="{FF2B5EF4-FFF2-40B4-BE49-F238E27FC236}">
                  <a16:creationId xmlns:a16="http://schemas.microsoft.com/office/drawing/2014/main" id="{968A3F15-E426-EB4E-A631-CC98A7AF523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840" y="1392"/>
              <a:ext cx="12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54293" name="Line 8">
              <a:extLst>
                <a:ext uri="{FF2B5EF4-FFF2-40B4-BE49-F238E27FC236}">
                  <a16:creationId xmlns:a16="http://schemas.microsoft.com/office/drawing/2014/main" id="{502B5C02-C790-CC42-AD14-05AA42B67AB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840" y="1392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54294" name="Line 9">
              <a:extLst>
                <a:ext uri="{FF2B5EF4-FFF2-40B4-BE49-F238E27FC236}">
                  <a16:creationId xmlns:a16="http://schemas.microsoft.com/office/drawing/2014/main" id="{85356A96-02DA-6F49-BF30-A401A8E25A1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936" y="1584"/>
              <a:ext cx="11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54295" name="Line 10">
              <a:extLst>
                <a:ext uri="{FF2B5EF4-FFF2-40B4-BE49-F238E27FC236}">
                  <a16:creationId xmlns:a16="http://schemas.microsoft.com/office/drawing/2014/main" id="{BD149D33-C676-BA4C-8D80-98651E10BAB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36" y="1584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54296" name="Line 11">
              <a:extLst>
                <a:ext uri="{FF2B5EF4-FFF2-40B4-BE49-F238E27FC236}">
                  <a16:creationId xmlns:a16="http://schemas.microsoft.com/office/drawing/2014/main" id="{48377376-0580-E241-8B2B-BCA7D0750DB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560" y="1872"/>
              <a:ext cx="528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54297" name="Line 12">
              <a:extLst>
                <a:ext uri="{FF2B5EF4-FFF2-40B4-BE49-F238E27FC236}">
                  <a16:creationId xmlns:a16="http://schemas.microsoft.com/office/drawing/2014/main" id="{3CC2F7F6-5EC7-5445-9698-EE87611B32F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464" y="1632"/>
              <a:ext cx="672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54298" name="Line 13">
              <a:extLst>
                <a:ext uri="{FF2B5EF4-FFF2-40B4-BE49-F238E27FC236}">
                  <a16:creationId xmlns:a16="http://schemas.microsoft.com/office/drawing/2014/main" id="{7441CD9A-7DB2-8747-823E-0D1A7AF9295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368" y="1632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54299" name="Line 14">
              <a:extLst>
                <a:ext uri="{FF2B5EF4-FFF2-40B4-BE49-F238E27FC236}">
                  <a16:creationId xmlns:a16="http://schemas.microsoft.com/office/drawing/2014/main" id="{4F47F4AE-E35D-504D-BFDF-5F4962B32E5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888" y="2112"/>
              <a:ext cx="120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54300" name="Line 15">
              <a:extLst>
                <a:ext uri="{FF2B5EF4-FFF2-40B4-BE49-F238E27FC236}">
                  <a16:creationId xmlns:a16="http://schemas.microsoft.com/office/drawing/2014/main" id="{EE6E3521-FE08-BC40-B3A4-3B56D285A84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792" y="2112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CH"/>
            </a:p>
          </p:txBody>
        </p:sp>
      </p:grpSp>
      <p:grpSp>
        <p:nvGrpSpPr>
          <p:cNvPr id="4" name="Group 20">
            <a:extLst>
              <a:ext uri="{FF2B5EF4-FFF2-40B4-BE49-F238E27FC236}">
                <a16:creationId xmlns:a16="http://schemas.microsoft.com/office/drawing/2014/main" id="{7AB9BD41-8BF2-1F43-A8DD-FCB29E4F4C7C}"/>
              </a:ext>
            </a:extLst>
          </p:cNvPr>
          <p:cNvGrpSpPr>
            <a:grpSpLocks/>
          </p:cNvGrpSpPr>
          <p:nvPr/>
        </p:nvGrpSpPr>
        <p:grpSpPr bwMode="auto">
          <a:xfrm>
            <a:off x="1219200" y="2286000"/>
            <a:ext cx="3962400" cy="1219200"/>
            <a:chOff x="768" y="1440"/>
            <a:chExt cx="2496" cy="768"/>
          </a:xfrm>
        </p:grpSpPr>
        <p:sp>
          <p:nvSpPr>
            <p:cNvPr id="54287" name="Oval 16">
              <a:extLst>
                <a:ext uri="{FF2B5EF4-FFF2-40B4-BE49-F238E27FC236}">
                  <a16:creationId xmlns:a16="http://schemas.microsoft.com/office/drawing/2014/main" id="{6DE586D2-72AF-C84E-A4CD-2E4606F4F8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0" y="1536"/>
              <a:ext cx="864" cy="672"/>
            </a:xfrm>
            <a:prstGeom prst="ellipse">
              <a:avLst/>
            </a:prstGeom>
            <a:noFill/>
            <a:ln w="38100">
              <a:solidFill>
                <a:srgbClr val="CCCC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/>
            </a:p>
          </p:txBody>
        </p:sp>
        <p:sp>
          <p:nvSpPr>
            <p:cNvPr id="54288" name="AutoShape 18">
              <a:extLst>
                <a:ext uri="{FF2B5EF4-FFF2-40B4-BE49-F238E27FC236}">
                  <a16:creationId xmlns:a16="http://schemas.microsoft.com/office/drawing/2014/main" id="{1C26D9F7-B17A-0C44-80C1-2B9100312553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" y="1440"/>
              <a:ext cx="933" cy="290"/>
            </a:xfrm>
            <a:prstGeom prst="borderCallout2">
              <a:avLst>
                <a:gd name="adj1" fmla="val 24829"/>
                <a:gd name="adj2" fmla="val 105144"/>
                <a:gd name="adj3" fmla="val 24829"/>
                <a:gd name="adj4" fmla="val 151019"/>
                <a:gd name="adj5" fmla="val 50690"/>
                <a:gd name="adj6" fmla="val 198287"/>
              </a:avLst>
            </a:prstGeom>
            <a:solidFill>
              <a:srgbClr val="CCCCFF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/>
                <a:t>constant</a:t>
              </a:r>
            </a:p>
          </p:txBody>
        </p:sp>
      </p:grpSp>
      <p:sp>
        <p:nvSpPr>
          <p:cNvPr id="54278" name="Rectangle 21">
            <a:extLst>
              <a:ext uri="{FF2B5EF4-FFF2-40B4-BE49-F238E27FC236}">
                <a16:creationId xmlns:a16="http://schemas.microsoft.com/office/drawing/2014/main" id="{47B1492D-343D-B249-834B-503D6B0229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3733800"/>
            <a:ext cx="7772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buClrTx/>
              <a:buSzTx/>
              <a:buFontTx/>
              <a:buBlip>
                <a:blip r:embed="rId5"/>
              </a:buBlip>
            </a:pPr>
            <a:r>
              <a:rPr lang="en-US" altLang="en-US" sz="1800"/>
              <a:t>Force can be written as: </a:t>
            </a:r>
            <a:r>
              <a:rPr lang="en-US" altLang="en-US" sz="1800" b="1"/>
              <a:t>F = evB = ecB</a:t>
            </a:r>
          </a:p>
        </p:txBody>
      </p:sp>
      <p:sp>
        <p:nvSpPr>
          <p:cNvPr id="54279" name="AutoShape 23">
            <a:extLst>
              <a:ext uri="{FF2B5EF4-FFF2-40B4-BE49-F238E27FC236}">
                <a16:creationId xmlns:a16="http://schemas.microsoft.com/office/drawing/2014/main" id="{D3F3A72C-F48E-A44E-AF31-BECFF77610D6}"/>
              </a:ext>
            </a:extLst>
          </p:cNvPr>
          <p:cNvSpPr>
            <a:spLocks/>
          </p:cNvSpPr>
          <p:nvPr/>
        </p:nvSpPr>
        <p:spPr bwMode="auto">
          <a:xfrm>
            <a:off x="8153400" y="4648200"/>
            <a:ext cx="808038" cy="869950"/>
          </a:xfrm>
          <a:prstGeom prst="borderCallout2">
            <a:avLst>
              <a:gd name="adj1" fmla="val 13139"/>
              <a:gd name="adj2" fmla="val -9431"/>
              <a:gd name="adj3" fmla="val 13139"/>
              <a:gd name="adj4" fmla="val -58546"/>
              <a:gd name="adj5" fmla="val -58028"/>
              <a:gd name="adj6" fmla="val -109625"/>
            </a:avLst>
          </a:prstGeom>
          <a:solidFill>
            <a:srgbClr val="CCCCFF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graphicFrame>
        <p:nvGraphicFramePr>
          <p:cNvPr id="54280" name="Object 22">
            <a:extLst>
              <a:ext uri="{FF2B5EF4-FFF2-40B4-BE49-F238E27FC236}">
                <a16:creationId xmlns:a16="http://schemas.microsoft.com/office/drawing/2014/main" id="{C6029F42-759C-E949-901D-EE129D41222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275638" y="4724400"/>
          <a:ext cx="625475" cy="731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2001500" imgH="14046200" progId="Equation.3">
                  <p:embed/>
                </p:oleObj>
              </mc:Choice>
              <mc:Fallback>
                <p:oleObj name="Equation" r:id="rId6" imgW="12001500" imgH="14046200" progId="Equation.3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5638" y="4724400"/>
                        <a:ext cx="625475" cy="731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4281" name="Object 25">
            <a:extLst>
              <a:ext uri="{FF2B5EF4-FFF2-40B4-BE49-F238E27FC236}">
                <a16:creationId xmlns:a16="http://schemas.microsoft.com/office/drawing/2014/main" id="{BE1041AB-A970-AB4D-A628-80D493EEBA2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209800" y="4267200"/>
          <a:ext cx="2371725" cy="869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46228000" imgH="16967200" progId="Equation.3">
                  <p:embed/>
                </p:oleObj>
              </mc:Choice>
              <mc:Fallback>
                <p:oleObj name="Equation" r:id="rId8" imgW="46228000" imgH="16967200" progId="Equation.3">
                  <p:embed/>
                  <p:pic>
                    <p:nvPicPr>
                      <p:cNvPr id="0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800" y="4267200"/>
                        <a:ext cx="2371725" cy="869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4282" name="Object 26">
            <a:extLst>
              <a:ext uri="{FF2B5EF4-FFF2-40B4-BE49-F238E27FC236}">
                <a16:creationId xmlns:a16="http://schemas.microsoft.com/office/drawing/2014/main" id="{88227EDE-3222-D34A-A64D-F27D62FC32E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562600" y="4367213"/>
          <a:ext cx="1682750" cy="661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35699700" imgH="14046200" progId="Equation.3">
                  <p:embed/>
                </p:oleObj>
              </mc:Choice>
              <mc:Fallback>
                <p:oleObj name="Equation" r:id="rId10" imgW="35699700" imgH="14046200" progId="Equation.3">
                  <p:embed/>
                  <p:pic>
                    <p:nvPicPr>
                      <p:cNvPr id="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62600" y="4367213"/>
                        <a:ext cx="1682750" cy="661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4283" name="Object 27">
            <a:extLst>
              <a:ext uri="{FF2B5EF4-FFF2-40B4-BE49-F238E27FC236}">
                <a16:creationId xmlns:a16="http://schemas.microsoft.com/office/drawing/2014/main" id="{3657D6C4-F492-A448-A089-AA0B622CC91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657600" y="5257800"/>
          <a:ext cx="2146300" cy="869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41833800" imgH="16967200" progId="Equation.3">
                  <p:embed/>
                </p:oleObj>
              </mc:Choice>
              <mc:Fallback>
                <p:oleObj name="Equation" r:id="rId12" imgW="41833800" imgH="16967200" progId="Equation.3">
                  <p:embed/>
                  <p:pic>
                    <p:nvPicPr>
                      <p:cNvPr id="0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7600" y="5257800"/>
                        <a:ext cx="2146300" cy="869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4284" name="Rectangle 28">
            <a:extLst>
              <a:ext uri="{FF2B5EF4-FFF2-40B4-BE49-F238E27FC236}">
                <a16:creationId xmlns:a16="http://schemas.microsoft.com/office/drawing/2014/main" id="{305F6814-6597-3740-80DE-3C7AF468DE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400" y="4495800"/>
            <a:ext cx="1447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buClrTx/>
              <a:buSzTx/>
              <a:buFontTx/>
              <a:buBlip>
                <a:blip r:embed="rId5"/>
              </a:buBlip>
            </a:pPr>
            <a:r>
              <a:rPr lang="en-US" altLang="en-US" sz="1800"/>
              <a:t>Thus:</a:t>
            </a:r>
            <a:endParaRPr lang="en-US" altLang="en-US" sz="1800" b="1"/>
          </a:p>
        </p:txBody>
      </p:sp>
      <p:sp>
        <p:nvSpPr>
          <p:cNvPr id="54285" name="Text Box 29">
            <a:extLst>
              <a:ext uri="{FF2B5EF4-FFF2-40B4-BE49-F238E27FC236}">
                <a16:creationId xmlns:a16="http://schemas.microsoft.com/office/drawing/2014/main" id="{30ED789D-C597-9F40-A0AB-B265B5C1A5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0600" y="4495800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/>
              <a:t>but</a:t>
            </a:r>
          </a:p>
        </p:txBody>
      </p:sp>
      <p:sp>
        <p:nvSpPr>
          <p:cNvPr id="54286" name="Rectangle 30">
            <a:extLst>
              <a:ext uri="{FF2B5EF4-FFF2-40B4-BE49-F238E27FC236}">
                <a16:creationId xmlns:a16="http://schemas.microsoft.com/office/drawing/2014/main" id="{1E1FD6D3-ACDE-D74C-9E28-8CB51EB101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400" y="5486400"/>
            <a:ext cx="2743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buClrTx/>
              <a:buSzTx/>
              <a:buFontTx/>
              <a:buBlip>
                <a:blip r:embed="rId5"/>
              </a:buBlip>
            </a:pPr>
            <a:r>
              <a:rPr lang="en-US" altLang="en-US" sz="1800"/>
              <a:t>Which gives:</a:t>
            </a:r>
            <a:endParaRPr lang="en-US" altLang="en-US" sz="18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Slide Number Placeholder 5">
            <a:extLst>
              <a:ext uri="{FF2B5EF4-FFF2-40B4-BE49-F238E27FC236}">
                <a16:creationId xmlns:a16="http://schemas.microsoft.com/office/drawing/2014/main" id="{8E4E9231-D74A-4A4C-9C64-A53B906F8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57200" y="6243638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l">
              <a:spcBef>
                <a:spcPct val="0"/>
              </a:spcBef>
              <a:buClrTx/>
              <a:buSzTx/>
              <a:buFontTx/>
              <a:buNone/>
            </a:pPr>
            <a:fld id="{984F21B8-8904-9D40-951B-E84B53FA1422}" type="slidenum">
              <a:rPr lang="en-US" altLang="en-US" sz="1200" smtClean="0">
                <a:latin typeface="Garamond" panose="02020404030301010803" pitchFamily="18" charset="0"/>
              </a:rPr>
              <a:pPr algn="l">
                <a:spcBef>
                  <a:spcPct val="0"/>
                </a:spcBef>
                <a:buClrTx/>
                <a:buSzTx/>
                <a:buFontTx/>
                <a:buNone/>
              </a:pPr>
              <a:t>23</a:t>
            </a:fld>
            <a:endParaRPr lang="en-US" altLang="en-US" sz="1200">
              <a:latin typeface="Garamond" panose="02020404030301010803" pitchFamily="18" charset="0"/>
            </a:endParaRPr>
          </a:p>
        </p:txBody>
      </p:sp>
      <p:sp>
        <p:nvSpPr>
          <p:cNvPr id="3081" name="Rectangle 2">
            <a:extLst>
              <a:ext uri="{FF2B5EF4-FFF2-40B4-BE49-F238E27FC236}">
                <a16:creationId xmlns:a16="http://schemas.microsoft.com/office/drawing/2014/main" id="{2E222C5B-00FD-5A4C-980B-F4D8D04C7FC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chemeClr val="tx2">
                    <a:satMod val="130000"/>
                  </a:schemeClr>
                </a:solidFill>
                <a:ea typeface="+mj-ea"/>
                <a:cs typeface="+mj-cs"/>
              </a:rPr>
              <a:t>Rate of Energy Loss (2)</a:t>
            </a:r>
          </a:p>
        </p:txBody>
      </p:sp>
      <p:sp>
        <p:nvSpPr>
          <p:cNvPr id="56323" name="Rectangle 3">
            <a:extLst>
              <a:ext uri="{FF2B5EF4-FFF2-40B4-BE49-F238E27FC236}">
                <a16:creationId xmlns:a16="http://schemas.microsoft.com/office/drawing/2014/main" id="{8772B27F-A10F-1740-AFFD-D897E5B12AE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838200" y="1447800"/>
            <a:ext cx="2057400" cy="533400"/>
          </a:xfrm>
        </p:spPr>
        <p:txBody>
          <a:bodyPr/>
          <a:lstStyle/>
          <a:p>
            <a:pPr eaLnBrk="1" hangingPunct="1"/>
            <a:r>
              <a:rPr lang="en-US" altLang="en-US" sz="2400"/>
              <a:t>Have:</a:t>
            </a:r>
          </a:p>
        </p:txBody>
      </p:sp>
      <p:grpSp>
        <p:nvGrpSpPr>
          <p:cNvPr id="56324" name="Group 30">
            <a:extLst>
              <a:ext uri="{FF2B5EF4-FFF2-40B4-BE49-F238E27FC236}">
                <a16:creationId xmlns:a16="http://schemas.microsoft.com/office/drawing/2014/main" id="{DFBD8F9F-8290-F045-B823-825794E38748}"/>
              </a:ext>
            </a:extLst>
          </p:cNvPr>
          <p:cNvGrpSpPr>
            <a:grpSpLocks/>
          </p:cNvGrpSpPr>
          <p:nvPr/>
        </p:nvGrpSpPr>
        <p:grpSpPr bwMode="auto">
          <a:xfrm>
            <a:off x="2667000" y="1219200"/>
            <a:ext cx="2057400" cy="914400"/>
            <a:chOff x="1824" y="816"/>
            <a:chExt cx="1440" cy="672"/>
          </a:xfrm>
        </p:grpSpPr>
        <p:sp>
          <p:nvSpPr>
            <p:cNvPr id="56345" name="Rectangle 29">
              <a:extLst>
                <a:ext uri="{FF2B5EF4-FFF2-40B4-BE49-F238E27FC236}">
                  <a16:creationId xmlns:a16="http://schemas.microsoft.com/office/drawing/2014/main" id="{B717145A-3075-D642-8731-7319035299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24" y="816"/>
              <a:ext cx="1440" cy="672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/>
            </a:p>
          </p:txBody>
        </p:sp>
        <p:graphicFrame>
          <p:nvGraphicFramePr>
            <p:cNvPr id="56346" name="Object 25">
              <a:extLst>
                <a:ext uri="{FF2B5EF4-FFF2-40B4-BE49-F238E27FC236}">
                  <a16:creationId xmlns:a16="http://schemas.microsoft.com/office/drawing/2014/main" id="{1CBC44BB-44F9-C449-ACC1-1512D743D8D4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872" y="864"/>
            <a:ext cx="1352" cy="54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3" imgW="41833800" imgH="16967200" progId="Equation.3">
                    <p:embed/>
                  </p:oleObj>
                </mc:Choice>
                <mc:Fallback>
                  <p:oleObj name="Equation" r:id="rId3" imgW="41833800" imgH="16967200" progId="Equation.3">
                    <p:embed/>
                    <p:pic>
                      <p:nvPicPr>
                        <p:cNvPr id="0" name="Object 2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72" y="864"/>
                          <a:ext cx="1352" cy="54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>
                                    <a:alpha val="74997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56325" name="Rectangle 28">
            <a:extLst>
              <a:ext uri="{FF2B5EF4-FFF2-40B4-BE49-F238E27FC236}">
                <a16:creationId xmlns:a16="http://schemas.microsoft.com/office/drawing/2014/main" id="{CFA9177C-0CD7-2240-9E3E-709962CA27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400" y="5105400"/>
            <a:ext cx="3276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buClrTx/>
              <a:buSzTx/>
              <a:buFontTx/>
              <a:buBlip>
                <a:blip r:embed="rId5"/>
              </a:buBlip>
            </a:pPr>
            <a:r>
              <a:rPr lang="en-US" altLang="en-US" sz="1800"/>
              <a:t>Finally, this gives:</a:t>
            </a:r>
            <a:endParaRPr lang="en-US" altLang="en-US" sz="1800" b="1"/>
          </a:p>
        </p:txBody>
      </p:sp>
      <p:sp>
        <p:nvSpPr>
          <p:cNvPr id="56326" name="Text Box 31">
            <a:extLst>
              <a:ext uri="{FF2B5EF4-FFF2-40B4-BE49-F238E27FC236}">
                <a16:creationId xmlns:a16="http://schemas.microsoft.com/office/drawing/2014/main" id="{CFF1764F-467C-AE48-B07C-EBF233C21C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24400" y="1447800"/>
            <a:ext cx="4191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/>
              <a:t>,which gives the energy loss</a:t>
            </a:r>
          </a:p>
        </p:txBody>
      </p:sp>
      <p:sp>
        <p:nvSpPr>
          <p:cNvPr id="56327" name="Rectangle 32">
            <a:extLst>
              <a:ext uri="{FF2B5EF4-FFF2-40B4-BE49-F238E27FC236}">
                <a16:creationId xmlns:a16="http://schemas.microsoft.com/office/drawing/2014/main" id="{89C4BACF-3111-0F47-84A1-97EC299BDD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2133600"/>
            <a:ext cx="8153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ClrTx/>
              <a:buSzTx/>
              <a:buFontTx/>
              <a:buBlip>
                <a:blip r:embed="rId5"/>
              </a:buBlip>
            </a:pPr>
            <a:r>
              <a:rPr lang="en-US" altLang="en-US" sz="1800"/>
              <a:t>Interested in the energy loss per revolution for which need to integrate the above over one turn.</a:t>
            </a:r>
          </a:p>
        </p:txBody>
      </p:sp>
      <p:grpSp>
        <p:nvGrpSpPr>
          <p:cNvPr id="56328" name="Group 38">
            <a:extLst>
              <a:ext uri="{FF2B5EF4-FFF2-40B4-BE49-F238E27FC236}">
                <a16:creationId xmlns:a16="http://schemas.microsoft.com/office/drawing/2014/main" id="{40B2D85B-BDB2-1840-A277-8D83192EBCF5}"/>
              </a:ext>
            </a:extLst>
          </p:cNvPr>
          <p:cNvGrpSpPr>
            <a:grpSpLocks/>
          </p:cNvGrpSpPr>
          <p:nvPr/>
        </p:nvGrpSpPr>
        <p:grpSpPr bwMode="auto">
          <a:xfrm>
            <a:off x="2209800" y="2895600"/>
            <a:ext cx="1905000" cy="914400"/>
            <a:chOff x="1488" y="2592"/>
            <a:chExt cx="1200" cy="576"/>
          </a:xfrm>
        </p:grpSpPr>
        <p:sp>
          <p:nvSpPr>
            <p:cNvPr id="56343" name="Rectangle 37">
              <a:extLst>
                <a:ext uri="{FF2B5EF4-FFF2-40B4-BE49-F238E27FC236}">
                  <a16:creationId xmlns:a16="http://schemas.microsoft.com/office/drawing/2014/main" id="{6C07EDC4-8BEC-2940-801B-C8E6C5F2C2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8" y="2592"/>
              <a:ext cx="1200" cy="576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/>
            </a:p>
          </p:txBody>
        </p:sp>
        <p:graphicFrame>
          <p:nvGraphicFramePr>
            <p:cNvPr id="56344" name="Object 34">
              <a:extLst>
                <a:ext uri="{FF2B5EF4-FFF2-40B4-BE49-F238E27FC236}">
                  <a16:creationId xmlns:a16="http://schemas.microsoft.com/office/drawing/2014/main" id="{47C5F3B0-45A1-364A-801D-52A77180FFB4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549" y="2640"/>
            <a:ext cx="1061" cy="47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6" imgW="31305500" imgH="14046200" progId="Equation.3">
                    <p:embed/>
                  </p:oleObj>
                </mc:Choice>
                <mc:Fallback>
                  <p:oleObj name="Equation" r:id="rId6" imgW="31305500" imgH="14046200" progId="Equation.3">
                    <p:embed/>
                    <p:pic>
                      <p:nvPicPr>
                        <p:cNvPr id="0" name="Object 3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49" y="2640"/>
                          <a:ext cx="1061" cy="47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>
                                    <a:alpha val="74997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56329" name="Rectangle 36">
            <a:extLst>
              <a:ext uri="{FF2B5EF4-FFF2-40B4-BE49-F238E27FC236}">
                <a16:creationId xmlns:a16="http://schemas.microsoft.com/office/drawing/2014/main" id="{EF4924BE-6D39-7942-9F2A-50EFF95F9D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3124200"/>
            <a:ext cx="1676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ClrTx/>
              <a:buSzTx/>
              <a:buFontTx/>
              <a:buBlip>
                <a:blip r:embed="rId5"/>
              </a:buBlip>
            </a:pPr>
            <a:r>
              <a:rPr lang="en-US" altLang="en-US" sz="1800"/>
              <a:t>Thus:</a:t>
            </a:r>
          </a:p>
        </p:txBody>
      </p:sp>
      <p:grpSp>
        <p:nvGrpSpPr>
          <p:cNvPr id="56330" name="Group 43">
            <a:extLst>
              <a:ext uri="{FF2B5EF4-FFF2-40B4-BE49-F238E27FC236}">
                <a16:creationId xmlns:a16="http://schemas.microsoft.com/office/drawing/2014/main" id="{1453FB36-E282-F141-9CDF-26AA8B26BB34}"/>
              </a:ext>
            </a:extLst>
          </p:cNvPr>
          <p:cNvGrpSpPr>
            <a:grpSpLocks/>
          </p:cNvGrpSpPr>
          <p:nvPr/>
        </p:nvGrpSpPr>
        <p:grpSpPr bwMode="auto">
          <a:xfrm>
            <a:off x="2895600" y="3886200"/>
            <a:ext cx="1828800" cy="914400"/>
            <a:chOff x="2640" y="2496"/>
            <a:chExt cx="1152" cy="576"/>
          </a:xfrm>
        </p:grpSpPr>
        <p:sp>
          <p:nvSpPr>
            <p:cNvPr id="56341" name="Rectangle 42">
              <a:extLst>
                <a:ext uri="{FF2B5EF4-FFF2-40B4-BE49-F238E27FC236}">
                  <a16:creationId xmlns:a16="http://schemas.microsoft.com/office/drawing/2014/main" id="{6494B6F6-8BAE-0E47-943B-3F17A420CD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40" y="2496"/>
              <a:ext cx="1152" cy="576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/>
            </a:p>
          </p:txBody>
        </p:sp>
        <p:graphicFrame>
          <p:nvGraphicFramePr>
            <p:cNvPr id="56342" name="Object 41">
              <a:extLst>
                <a:ext uri="{FF2B5EF4-FFF2-40B4-BE49-F238E27FC236}">
                  <a16:creationId xmlns:a16="http://schemas.microsoft.com/office/drawing/2014/main" id="{02DE563E-5AAE-B146-8152-D0E27B3972F4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688" y="2544"/>
            <a:ext cx="1076" cy="47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8" imgW="31597600" imgH="14046200" progId="Equation.3">
                    <p:embed/>
                  </p:oleObj>
                </mc:Choice>
                <mc:Fallback>
                  <p:oleObj name="Equation" r:id="rId8" imgW="31597600" imgH="14046200" progId="Equation.3">
                    <p:embed/>
                    <p:pic>
                      <p:nvPicPr>
                        <p:cNvPr id="0" name="Object 4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88" y="2544"/>
                          <a:ext cx="1076" cy="47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>
                                    <a:alpha val="74997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56331" name="AutoShape 44">
            <a:extLst>
              <a:ext uri="{FF2B5EF4-FFF2-40B4-BE49-F238E27FC236}">
                <a16:creationId xmlns:a16="http://schemas.microsoft.com/office/drawing/2014/main" id="{BD28168A-CF05-4242-BCF5-7BFD2281D5EF}"/>
              </a:ext>
            </a:extLst>
          </p:cNvPr>
          <p:cNvSpPr>
            <a:spLocks/>
          </p:cNvSpPr>
          <p:nvPr/>
        </p:nvSpPr>
        <p:spPr bwMode="auto">
          <a:xfrm>
            <a:off x="6096000" y="3124200"/>
            <a:ext cx="2209800" cy="685800"/>
          </a:xfrm>
          <a:prstGeom prst="borderCallout2">
            <a:avLst>
              <a:gd name="adj1" fmla="val 16667"/>
              <a:gd name="adj2" fmla="val -3449"/>
              <a:gd name="adj3" fmla="val 16667"/>
              <a:gd name="adj4" fmla="val -34481"/>
              <a:gd name="adj5" fmla="val 130787"/>
              <a:gd name="adj6" fmla="val -66884"/>
            </a:avLst>
          </a:prstGeom>
          <a:solidFill>
            <a:srgbClr val="CCCCFF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Bending radius inside the magnets</a:t>
            </a:r>
          </a:p>
        </p:txBody>
      </p:sp>
      <p:grpSp>
        <p:nvGrpSpPr>
          <p:cNvPr id="56332" name="Group 47">
            <a:extLst>
              <a:ext uri="{FF2B5EF4-FFF2-40B4-BE49-F238E27FC236}">
                <a16:creationId xmlns:a16="http://schemas.microsoft.com/office/drawing/2014/main" id="{BB7CD871-2CC4-EB42-A991-43AE160CDD8B}"/>
              </a:ext>
            </a:extLst>
          </p:cNvPr>
          <p:cNvGrpSpPr>
            <a:grpSpLocks/>
          </p:cNvGrpSpPr>
          <p:nvPr/>
        </p:nvGrpSpPr>
        <p:grpSpPr bwMode="auto">
          <a:xfrm>
            <a:off x="3886200" y="4876800"/>
            <a:ext cx="4343400" cy="1301750"/>
            <a:chOff x="2448" y="3168"/>
            <a:chExt cx="2784" cy="820"/>
          </a:xfrm>
        </p:grpSpPr>
        <p:sp>
          <p:nvSpPr>
            <p:cNvPr id="56339" name="Rectangle 46">
              <a:extLst>
                <a:ext uri="{FF2B5EF4-FFF2-40B4-BE49-F238E27FC236}">
                  <a16:creationId xmlns:a16="http://schemas.microsoft.com/office/drawing/2014/main" id="{1A804FE4-4A16-1844-A8DE-2A2E547960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8" y="3168"/>
              <a:ext cx="2784" cy="816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/>
            </a:p>
          </p:txBody>
        </p:sp>
        <p:graphicFrame>
          <p:nvGraphicFramePr>
            <p:cNvPr id="56340" name="Object 45">
              <a:extLst>
                <a:ext uri="{FF2B5EF4-FFF2-40B4-BE49-F238E27FC236}">
                  <a16:creationId xmlns:a16="http://schemas.microsoft.com/office/drawing/2014/main" id="{68D4D5A0-84D1-FF45-BF39-BE3B3E9823AF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519" y="3184"/>
            <a:ext cx="2641" cy="8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0" imgW="82499200" imgH="25158700" progId="Equation.3">
                    <p:embed/>
                  </p:oleObj>
                </mc:Choice>
                <mc:Fallback>
                  <p:oleObj name="Equation" r:id="rId10" imgW="82499200" imgH="25158700" progId="Equation.3">
                    <p:embed/>
                    <p:pic>
                      <p:nvPicPr>
                        <p:cNvPr id="0" name="Object 4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19" y="3184"/>
                          <a:ext cx="2641" cy="80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>
                                    <a:alpha val="74997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56333" name="AutoShape 48">
            <a:extLst>
              <a:ext uri="{FF2B5EF4-FFF2-40B4-BE49-F238E27FC236}">
                <a16:creationId xmlns:a16="http://schemas.microsoft.com/office/drawing/2014/main" id="{E0B92355-CF41-4741-8857-468838D77AE5}"/>
              </a:ext>
            </a:extLst>
          </p:cNvPr>
          <p:cNvSpPr>
            <a:spLocks/>
          </p:cNvSpPr>
          <p:nvPr/>
        </p:nvSpPr>
        <p:spPr bwMode="auto">
          <a:xfrm>
            <a:off x="5715000" y="3962400"/>
            <a:ext cx="1447800" cy="609600"/>
          </a:xfrm>
          <a:prstGeom prst="borderCallout2">
            <a:avLst>
              <a:gd name="adj1" fmla="val 18750"/>
              <a:gd name="adj2" fmla="val 105264"/>
              <a:gd name="adj3" fmla="val 18750"/>
              <a:gd name="adj4" fmla="val 122917"/>
              <a:gd name="adj5" fmla="val 159375"/>
              <a:gd name="adj6" fmla="val 145065"/>
            </a:avLst>
          </a:prstGeom>
          <a:solidFill>
            <a:srgbClr val="CCCCFF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Lepton energy</a:t>
            </a:r>
          </a:p>
        </p:txBody>
      </p:sp>
      <p:sp>
        <p:nvSpPr>
          <p:cNvPr id="56334" name="Line 49">
            <a:extLst>
              <a:ext uri="{FF2B5EF4-FFF2-40B4-BE49-F238E27FC236}">
                <a16:creationId xmlns:a16="http://schemas.microsoft.com/office/drawing/2014/main" id="{53B189DD-4CA0-454A-A0B5-2EFD3F9E8BB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001000" y="5257800"/>
            <a:ext cx="990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CH"/>
          </a:p>
        </p:txBody>
      </p:sp>
      <p:sp>
        <p:nvSpPr>
          <p:cNvPr id="56335" name="Line 50">
            <a:extLst>
              <a:ext uri="{FF2B5EF4-FFF2-40B4-BE49-F238E27FC236}">
                <a16:creationId xmlns:a16="http://schemas.microsoft.com/office/drawing/2014/main" id="{CF3040CA-25D6-5D40-BB76-D5A6092BECE6}"/>
              </a:ext>
            </a:extLst>
          </p:cNvPr>
          <p:cNvSpPr>
            <a:spLocks noChangeShapeType="1"/>
          </p:cNvSpPr>
          <p:nvPr/>
        </p:nvSpPr>
        <p:spPr bwMode="auto">
          <a:xfrm>
            <a:off x="8382000" y="32766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CH"/>
          </a:p>
        </p:txBody>
      </p:sp>
      <p:sp>
        <p:nvSpPr>
          <p:cNvPr id="56336" name="Line 51">
            <a:extLst>
              <a:ext uri="{FF2B5EF4-FFF2-40B4-BE49-F238E27FC236}">
                <a16:creationId xmlns:a16="http://schemas.microsoft.com/office/drawing/2014/main" id="{42A2A805-AD4B-A843-85B7-732CC3511C22}"/>
              </a:ext>
            </a:extLst>
          </p:cNvPr>
          <p:cNvSpPr>
            <a:spLocks noChangeShapeType="1"/>
          </p:cNvSpPr>
          <p:nvPr/>
        </p:nvSpPr>
        <p:spPr bwMode="auto">
          <a:xfrm>
            <a:off x="8991600" y="3276600"/>
            <a:ext cx="0" cy="1981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CH"/>
          </a:p>
        </p:txBody>
      </p:sp>
      <p:sp>
        <p:nvSpPr>
          <p:cNvPr id="56337" name="AutoShape 52">
            <a:extLst>
              <a:ext uri="{FF2B5EF4-FFF2-40B4-BE49-F238E27FC236}">
                <a16:creationId xmlns:a16="http://schemas.microsoft.com/office/drawing/2014/main" id="{AFAEE5BA-29A6-6143-9494-00B51F2F0C9D}"/>
              </a:ext>
            </a:extLst>
          </p:cNvPr>
          <p:cNvSpPr>
            <a:spLocks/>
          </p:cNvSpPr>
          <p:nvPr/>
        </p:nvSpPr>
        <p:spPr bwMode="auto">
          <a:xfrm>
            <a:off x="1143000" y="5562600"/>
            <a:ext cx="2119313" cy="609600"/>
          </a:xfrm>
          <a:prstGeom prst="borderCallout2">
            <a:avLst>
              <a:gd name="adj1" fmla="val 18750"/>
              <a:gd name="adj2" fmla="val 103597"/>
              <a:gd name="adj3" fmla="val 18750"/>
              <a:gd name="adj4" fmla="val 120375"/>
              <a:gd name="adj5" fmla="val -22398"/>
              <a:gd name="adj6" fmla="val 137227"/>
            </a:avLst>
          </a:prstGeom>
          <a:solidFill>
            <a:srgbClr val="CCCCFF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Gets very large if E is large !!!</a:t>
            </a:r>
          </a:p>
        </p:txBody>
      </p:sp>
      <p:sp>
        <p:nvSpPr>
          <p:cNvPr id="56338" name="Rectangle 53">
            <a:extLst>
              <a:ext uri="{FF2B5EF4-FFF2-40B4-BE49-F238E27FC236}">
                <a16:creationId xmlns:a16="http://schemas.microsoft.com/office/drawing/2014/main" id="{CB4B8CDE-8E2C-2A4D-9AA8-3637264CCB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00" y="4114800"/>
            <a:ext cx="1905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ClrTx/>
              <a:buSzTx/>
              <a:buFontTx/>
              <a:buBlip>
                <a:blip r:embed="rId5"/>
              </a:buBlip>
            </a:pPr>
            <a:r>
              <a:rPr lang="en-US" altLang="en-US" sz="1800"/>
              <a:t>However:</a:t>
            </a:r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>
            <a:extLst>
              <a:ext uri="{FF2B5EF4-FFF2-40B4-BE49-F238E27FC236}">
                <a16:creationId xmlns:a16="http://schemas.microsoft.com/office/drawing/2014/main" id="{2B63C73D-79D2-BD45-B7F3-3157665DD6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304800"/>
            <a:ext cx="7772400" cy="6858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4000" dirty="0">
                <a:ea typeface="+mj-ea"/>
                <a:cs typeface="+mj-cs"/>
              </a:rPr>
              <a:t>Accelerators for Synchrotron Light</a:t>
            </a:r>
          </a:p>
        </p:txBody>
      </p:sp>
      <p:pic>
        <p:nvPicPr>
          <p:cNvPr id="58370" name="Picture 5">
            <a:extLst>
              <a:ext uri="{FF2B5EF4-FFF2-40B4-BE49-F238E27FC236}">
                <a16:creationId xmlns:a16="http://schemas.microsoft.com/office/drawing/2014/main" id="{1A5B3B03-7767-5744-83E1-9D035E6ADFE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5300" y="1143000"/>
            <a:ext cx="8153400" cy="4514850"/>
          </a:xfrm>
          <a:noFill/>
        </p:spPr>
      </p:pic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2">
            <a:extLst>
              <a:ext uri="{FF2B5EF4-FFF2-40B4-BE49-F238E27FC236}">
                <a16:creationId xmlns:a16="http://schemas.microsoft.com/office/drawing/2014/main" id="{043F8567-227C-BC4C-9C88-38DE290EF231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252413"/>
            <a:ext cx="4953000" cy="762000"/>
          </a:xfrm>
        </p:spPr>
        <p:txBody>
          <a:bodyPr/>
          <a:lstStyle/>
          <a:p>
            <a:r>
              <a:rPr lang="en-GB" altLang="en-US" sz="4000"/>
              <a:t>X-ray Diffraction</a:t>
            </a:r>
            <a:endParaRPr lang="en-US" altLang="en-US" sz="4000"/>
          </a:p>
        </p:txBody>
      </p:sp>
      <p:sp>
        <p:nvSpPr>
          <p:cNvPr id="60418" name="Slide Number Placeholder 6">
            <a:extLst>
              <a:ext uri="{FF2B5EF4-FFF2-40B4-BE49-F238E27FC236}">
                <a16:creationId xmlns:a16="http://schemas.microsoft.com/office/drawing/2014/main" id="{C593185D-601A-B046-A9B7-21F5AE7842F4}"/>
              </a:ext>
            </a:extLst>
          </p:cNvPr>
          <p:cNvSpPr txBox="1">
            <a:spLocks noGrp="1"/>
          </p:cNvSpPr>
          <p:nvPr/>
        </p:nvSpPr>
        <p:spPr bwMode="auto">
          <a:xfrm>
            <a:off x="2514600" y="6381750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/>
            <a:fld id="{EABD82AF-F727-3347-B562-8AA6CF538F25}" type="slidenum">
              <a:rPr lang="en-GB" altLang="en-US" sz="1400">
                <a:latin typeface="Times New Roman" panose="02020603050405020304" pitchFamily="18" charset="0"/>
              </a:rPr>
              <a:pPr algn="r" eaLnBrk="1" hangingPunct="1"/>
              <a:t>25</a:t>
            </a:fld>
            <a:endParaRPr lang="en-GB" altLang="en-US" sz="1400">
              <a:latin typeface="Times New Roman" panose="02020603050405020304" pitchFamily="18" charset="0"/>
            </a:endParaRPr>
          </a:p>
        </p:txBody>
      </p:sp>
      <p:pic>
        <p:nvPicPr>
          <p:cNvPr id="60419" name="Picture 2">
            <a:extLst>
              <a:ext uri="{FF2B5EF4-FFF2-40B4-BE49-F238E27FC236}">
                <a16:creationId xmlns:a16="http://schemas.microsoft.com/office/drawing/2014/main" id="{5B61FE86-877D-9E48-8D08-E411E9DC99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447800"/>
            <a:ext cx="1828800" cy="256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20" name="TextBox 1">
            <a:extLst>
              <a:ext uri="{FF2B5EF4-FFF2-40B4-BE49-F238E27FC236}">
                <a16:creationId xmlns:a16="http://schemas.microsoft.com/office/drawing/2014/main" id="{F20C330F-2673-3243-AB6A-C07B90C2A8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1450" y="4114800"/>
            <a:ext cx="319405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kumimoji="1" lang="en-GB" altLang="en-US" sz="2400">
                <a:latin typeface="Garamond" panose="02020404030301010803" pitchFamily="18" charset="0"/>
              </a:rPr>
              <a:t>Max von Laue</a:t>
            </a:r>
          </a:p>
          <a:p>
            <a:pPr eaLnBrk="1" hangingPunct="1"/>
            <a:r>
              <a:rPr kumimoji="1" lang="en-GB" altLang="en-US" sz="2400">
                <a:latin typeface="Garamond" panose="02020404030301010803" pitchFamily="18" charset="0"/>
              </a:rPr>
              <a:t>1914 Nobel Prize:</a:t>
            </a:r>
          </a:p>
          <a:p>
            <a:pPr eaLnBrk="1" hangingPunct="1"/>
            <a:r>
              <a:rPr kumimoji="1" lang="en-GB" altLang="en-US" sz="2400">
                <a:latin typeface="Garamond" panose="02020404030301010803" pitchFamily="18" charset="0"/>
              </a:rPr>
              <a:t>‘For his discovery of the </a:t>
            </a:r>
          </a:p>
          <a:p>
            <a:pPr eaLnBrk="1" hangingPunct="1"/>
            <a:r>
              <a:rPr kumimoji="1" lang="en-GB" altLang="en-US" sz="2400">
                <a:latin typeface="Garamond" panose="02020404030301010803" pitchFamily="18" charset="0"/>
              </a:rPr>
              <a:t>diffraction of X-rays </a:t>
            </a:r>
          </a:p>
          <a:p>
            <a:pPr eaLnBrk="1" hangingPunct="1"/>
            <a:r>
              <a:rPr kumimoji="1" lang="en-GB" altLang="en-US" sz="2400">
                <a:latin typeface="Garamond" panose="02020404030301010803" pitchFamily="18" charset="0"/>
              </a:rPr>
              <a:t>by crystals’</a:t>
            </a:r>
          </a:p>
        </p:txBody>
      </p:sp>
      <p:sp>
        <p:nvSpPr>
          <p:cNvPr id="60421" name="TextBox 1">
            <a:extLst>
              <a:ext uri="{FF2B5EF4-FFF2-40B4-BE49-F238E27FC236}">
                <a16:creationId xmlns:a16="http://schemas.microsoft.com/office/drawing/2014/main" id="{C7FE7AEC-B556-6E46-95AD-F72C3A03EA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5800" y="5181600"/>
            <a:ext cx="36925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kumimoji="1" lang="en-GB" altLang="en-US" sz="2400">
                <a:solidFill>
                  <a:srgbClr val="C00000"/>
                </a:solidFill>
              </a:rPr>
              <a:t>Constructive interference:</a:t>
            </a:r>
          </a:p>
          <a:p>
            <a:pPr algn="ctr" eaLnBrk="1" hangingPunct="1"/>
            <a:r>
              <a:rPr kumimoji="1" lang="en-GB" altLang="en-US" sz="2400">
                <a:solidFill>
                  <a:srgbClr val="C00000"/>
                </a:solidFill>
              </a:rPr>
              <a:t>2 d sin</a:t>
            </a:r>
            <a:r>
              <a:rPr kumimoji="1" lang="el-GR" altLang="en-US" sz="2400">
                <a:solidFill>
                  <a:srgbClr val="C00000"/>
                </a:solidFill>
              </a:rPr>
              <a:t>θ</a:t>
            </a:r>
            <a:r>
              <a:rPr kumimoji="1" lang="en-GB" altLang="en-US" sz="2400">
                <a:solidFill>
                  <a:srgbClr val="C00000"/>
                </a:solidFill>
              </a:rPr>
              <a:t> = n </a:t>
            </a:r>
            <a:r>
              <a:rPr kumimoji="1" lang="el-GR" altLang="en-US" sz="2400">
                <a:solidFill>
                  <a:srgbClr val="C00000"/>
                </a:solidFill>
              </a:rPr>
              <a:t>λ</a:t>
            </a:r>
            <a:endParaRPr kumimoji="1" lang="en-GB" altLang="en-US" sz="2400">
              <a:solidFill>
                <a:srgbClr val="C00000"/>
              </a:solidFill>
            </a:endParaRPr>
          </a:p>
        </p:txBody>
      </p:sp>
      <p:pic>
        <p:nvPicPr>
          <p:cNvPr id="60422" name="Picture 2">
            <a:extLst>
              <a:ext uri="{FF2B5EF4-FFF2-40B4-BE49-F238E27FC236}">
                <a16:creationId xmlns:a16="http://schemas.microsoft.com/office/drawing/2014/main" id="{7C581DF7-76E2-6248-89B9-2C2E007C43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1524000"/>
            <a:ext cx="543560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2">
            <a:extLst>
              <a:ext uri="{FF2B5EF4-FFF2-40B4-BE49-F238E27FC236}">
                <a16:creationId xmlns:a16="http://schemas.microsoft.com/office/drawing/2014/main" id="{85AFCA41-C8EA-1F4F-A627-B5D156E78865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239713"/>
            <a:ext cx="5638800" cy="762000"/>
          </a:xfrm>
        </p:spPr>
        <p:txBody>
          <a:bodyPr/>
          <a:lstStyle/>
          <a:p>
            <a:r>
              <a:rPr lang="en-GB" altLang="en-US" sz="4000"/>
              <a:t>X-ray Diffraction Today</a:t>
            </a:r>
            <a:endParaRPr lang="en-US" altLang="en-US" sz="4000"/>
          </a:p>
        </p:txBody>
      </p:sp>
      <p:sp>
        <p:nvSpPr>
          <p:cNvPr id="61442" name="Slide Number Placeholder 6">
            <a:extLst>
              <a:ext uri="{FF2B5EF4-FFF2-40B4-BE49-F238E27FC236}">
                <a16:creationId xmlns:a16="http://schemas.microsoft.com/office/drawing/2014/main" id="{1A02272C-6767-8E40-B5E5-B5611ADA5A5A}"/>
              </a:ext>
            </a:extLst>
          </p:cNvPr>
          <p:cNvSpPr txBox="1">
            <a:spLocks noGrp="1"/>
          </p:cNvSpPr>
          <p:nvPr/>
        </p:nvSpPr>
        <p:spPr bwMode="auto">
          <a:xfrm>
            <a:off x="2514600" y="6381750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/>
            <a:fld id="{D8709AE9-860B-FB41-B590-446FE1EC971D}" type="slidenum">
              <a:rPr lang="en-GB" altLang="en-US" sz="1400">
                <a:latin typeface="Times New Roman" panose="02020603050405020304" pitchFamily="18" charset="0"/>
              </a:rPr>
              <a:pPr algn="r" eaLnBrk="1" hangingPunct="1"/>
              <a:t>26</a:t>
            </a:fld>
            <a:endParaRPr lang="en-GB" altLang="en-US" sz="1400">
              <a:latin typeface="Times New Roman" panose="02020603050405020304" pitchFamily="18" charset="0"/>
            </a:endParaRPr>
          </a:p>
        </p:txBody>
      </p:sp>
      <p:pic>
        <p:nvPicPr>
          <p:cNvPr id="61443" name="Picture 1">
            <a:extLst>
              <a:ext uri="{FF2B5EF4-FFF2-40B4-BE49-F238E27FC236}">
                <a16:creationId xmlns:a16="http://schemas.microsoft.com/office/drawing/2014/main" id="{931F2757-F1A9-8F49-AD01-3DCF383048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990600"/>
            <a:ext cx="3400425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517F9747-208F-9D4D-A47B-34495EDA01D2}"/>
              </a:ext>
            </a:extLst>
          </p:cNvPr>
          <p:cNvSpPr txBox="1">
            <a:spLocks noChangeArrowheads="1"/>
          </p:cNvSpPr>
          <p:nvPr/>
        </p:nvSpPr>
        <p:spPr>
          <a:xfrm>
            <a:off x="533400" y="304800"/>
            <a:ext cx="8610600" cy="762000"/>
          </a:xfrm>
          <a:prstGeom prst="rect">
            <a:avLst/>
          </a:prstGeo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sz="3600" spc="-1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Diamond Light Source</a:t>
            </a:r>
          </a:p>
        </p:txBody>
      </p:sp>
      <p:pic>
        <p:nvPicPr>
          <p:cNvPr id="62466" name="Picture 3" descr="Main">
            <a:extLst>
              <a:ext uri="{FF2B5EF4-FFF2-40B4-BE49-F238E27FC236}">
                <a16:creationId xmlns:a16="http://schemas.microsoft.com/office/drawing/2014/main" id="{3A6426FE-F5DB-934C-B58C-F99154A5F0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052513"/>
            <a:ext cx="4413250" cy="272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67" name="Rectangle 3">
            <a:extLst>
              <a:ext uri="{FF2B5EF4-FFF2-40B4-BE49-F238E27FC236}">
                <a16:creationId xmlns:a16="http://schemas.microsoft.com/office/drawing/2014/main" id="{D6B725F6-17E7-614A-89B3-D46223A801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84750" y="1371600"/>
            <a:ext cx="40068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GB" altLang="en-US"/>
              <a:t>Diamond Light Source, Harwell Science and Innovation Campus, UK</a:t>
            </a:r>
          </a:p>
        </p:txBody>
      </p:sp>
      <p:pic>
        <p:nvPicPr>
          <p:cNvPr id="62468" name="Picture 2">
            <a:extLst>
              <a:ext uri="{FF2B5EF4-FFF2-40B4-BE49-F238E27FC236}">
                <a16:creationId xmlns:a16="http://schemas.microsoft.com/office/drawing/2014/main" id="{45505D26-2926-3842-8E55-A7DD5DDA3A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4150" y="2322513"/>
            <a:ext cx="3568700" cy="354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69" name="Rectangle 3">
            <a:extLst>
              <a:ext uri="{FF2B5EF4-FFF2-40B4-BE49-F238E27FC236}">
                <a16:creationId xmlns:a16="http://schemas.microsoft.com/office/drawing/2014/main" id="{1F0BF4E6-33FC-BD48-9976-C46FDE3012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7800" y="4529138"/>
            <a:ext cx="38163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GB" altLang="en-US"/>
              <a:t>Diamond Light Source Beamlines</a:t>
            </a:r>
          </a:p>
        </p:txBody>
      </p:sp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>
            <a:extLst>
              <a:ext uri="{FF2B5EF4-FFF2-40B4-BE49-F238E27FC236}">
                <a16:creationId xmlns:a16="http://schemas.microsoft.com/office/drawing/2014/main" id="{FF51EBDD-26DC-E742-A751-6A8303FBDF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163" y="274638"/>
            <a:ext cx="7924800" cy="70802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4000" dirty="0">
                <a:ea typeface="+mj-ea"/>
                <a:cs typeface="+mj-cs"/>
              </a:rPr>
              <a:t>Accelerators for Synchrotron Light</a:t>
            </a:r>
          </a:p>
        </p:txBody>
      </p:sp>
      <p:sp>
        <p:nvSpPr>
          <p:cNvPr id="59394" name="Text Placeholder 4">
            <a:extLst>
              <a:ext uri="{FF2B5EF4-FFF2-40B4-BE49-F238E27FC236}">
                <a16:creationId xmlns:a16="http://schemas.microsoft.com/office/drawing/2014/main" id="{60609509-4B01-3A4C-9EBE-1EF859C20999}"/>
              </a:ext>
            </a:extLst>
          </p:cNvPr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>
              <a:defRPr/>
            </a:pPr>
            <a:r>
              <a:rPr lang="en-GB" altLang="en-US" dirty="0">
                <a:solidFill>
                  <a:srgbClr val="000099"/>
                </a:solidFill>
                <a:latin typeface="+mj-lt"/>
                <a:ea typeface="MS PGothic" panose="020B0600070205080204" pitchFamily="34" charset="-128"/>
                <a:cs typeface="ＭＳ Ｐゴシック" charset="0"/>
              </a:rPr>
              <a:t>Protein Structures</a:t>
            </a:r>
          </a:p>
          <a:p>
            <a:pPr lvl="1">
              <a:defRPr/>
            </a:pPr>
            <a:r>
              <a:rPr lang="en-GB" altLang="en-US" sz="1800" dirty="0">
                <a:latin typeface="+mj-lt"/>
                <a:ea typeface="MS PGothic" panose="020B0600070205080204" pitchFamily="34" charset="-128"/>
              </a:rPr>
              <a:t>Proteins are biological molecules involved in almost every cellular process. </a:t>
            </a:r>
          </a:p>
          <a:p>
            <a:pPr lvl="1">
              <a:defRPr/>
            </a:pPr>
            <a:r>
              <a:rPr lang="en-GB" altLang="en-US" sz="1800" dirty="0">
                <a:latin typeface="+mj-lt"/>
                <a:ea typeface="MS PGothic" panose="020B0600070205080204" pitchFamily="34" charset="-128"/>
              </a:rPr>
              <a:t>The protein is produced, crystallised and illuminated by X-rays. The interactions between the X-rays and the crystal form a pattern that can be analysed to deduce the protein structure. </a:t>
            </a:r>
          </a:p>
          <a:p>
            <a:pPr lvl="1">
              <a:defRPr/>
            </a:pPr>
            <a:r>
              <a:rPr lang="en-GB" altLang="en-US" sz="1800" dirty="0">
                <a:latin typeface="+mj-lt"/>
                <a:ea typeface="MS PGothic" panose="020B0600070205080204" pitchFamily="34" charset="-128"/>
              </a:rPr>
              <a:t>Over 45,000 structures have been solved by the worldwide synchrotron community.</a:t>
            </a:r>
          </a:p>
        </p:txBody>
      </p:sp>
      <p:pic>
        <p:nvPicPr>
          <p:cNvPr id="63491" name="Picture 2" descr="C:\Users\emmanuel\Desktop\chart.png">
            <a:extLst>
              <a:ext uri="{FF2B5EF4-FFF2-40B4-BE49-F238E27FC236}">
                <a16:creationId xmlns:a16="http://schemas.microsoft.com/office/drawing/2014/main" id="{1FE4EB31-252B-ED45-95BD-617C4641224F}"/>
              </a:ext>
            </a:extLst>
          </p:cNvPr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13338" y="1600200"/>
            <a:ext cx="3108325" cy="2278063"/>
          </a:xfrm>
          <a:noFill/>
        </p:spPr>
      </p:pic>
      <p:pic>
        <p:nvPicPr>
          <p:cNvPr id="63492" name="Picture 3" descr="C:\Users\emmanuel\Desktop\LassaFigure1%20for%20web.jpg">
            <a:extLst>
              <a:ext uri="{FF2B5EF4-FFF2-40B4-BE49-F238E27FC236}">
                <a16:creationId xmlns:a16="http://schemas.microsoft.com/office/drawing/2014/main" id="{7695795E-A3AF-234E-A3BC-5BC2BACF4C16}"/>
              </a:ext>
            </a:extLst>
          </p:cNvPr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26013" y="3878263"/>
            <a:ext cx="2278062" cy="2278062"/>
          </a:xfrm>
          <a:noFill/>
        </p:spPr>
      </p:pic>
      <p:sp>
        <p:nvSpPr>
          <p:cNvPr id="59397" name="TextBox 9">
            <a:extLst>
              <a:ext uri="{FF2B5EF4-FFF2-40B4-BE49-F238E27FC236}">
                <a16:creationId xmlns:a16="http://schemas.microsoft.com/office/drawing/2014/main" id="{E0E54119-AA70-8941-A98A-35512765A3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28013" y="2133600"/>
            <a:ext cx="841375" cy="92392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en-GB" altLang="en-US" sz="1800" dirty="0">
                <a:solidFill>
                  <a:srgbClr val="000099"/>
                </a:solidFill>
                <a:latin typeface="+mj-lt"/>
              </a:rPr>
              <a:t>Protein</a:t>
            </a:r>
          </a:p>
          <a:p>
            <a:pPr eaLnBrk="1" hangingPunct="1">
              <a:defRPr/>
            </a:pPr>
            <a:r>
              <a:rPr lang="en-GB" altLang="en-US" sz="1800" dirty="0">
                <a:solidFill>
                  <a:srgbClr val="000099"/>
                </a:solidFill>
                <a:latin typeface="+mj-lt"/>
              </a:rPr>
              <a:t>Data</a:t>
            </a:r>
          </a:p>
          <a:p>
            <a:pPr eaLnBrk="1" hangingPunct="1">
              <a:defRPr/>
            </a:pPr>
            <a:r>
              <a:rPr lang="en-GB" altLang="en-US" sz="1800" dirty="0">
                <a:solidFill>
                  <a:srgbClr val="000099"/>
                </a:solidFill>
                <a:latin typeface="+mj-lt"/>
              </a:rPr>
              <a:t>Bank</a:t>
            </a:r>
          </a:p>
        </p:txBody>
      </p:sp>
      <p:sp>
        <p:nvSpPr>
          <p:cNvPr id="63494" name="TextBox 10">
            <a:extLst>
              <a:ext uri="{FF2B5EF4-FFF2-40B4-BE49-F238E27FC236}">
                <a16:creationId xmlns:a16="http://schemas.microsoft.com/office/drawing/2014/main" id="{D00D2939-0B81-964A-8801-805A44B917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64250" y="4429125"/>
            <a:ext cx="31527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 i="1">
                <a:solidFill>
                  <a:srgbClr val="000099"/>
                </a:solidFill>
                <a:latin typeface="Garamond" panose="02020404030301010803" pitchFamily="18" charset="0"/>
              </a:rPr>
              <a:t>The trimer of the Lassa nucleoprotein,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 i="1">
                <a:solidFill>
                  <a:srgbClr val="000099"/>
                </a:solidFill>
                <a:latin typeface="Garamond" panose="02020404030301010803" pitchFamily="18" charset="0"/>
              </a:rPr>
              <a:t> part of the Lassa virus</a:t>
            </a:r>
            <a:endParaRPr lang="en-GB" altLang="en-US" sz="1800">
              <a:solidFill>
                <a:srgbClr val="000099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7" name="Picture 2">
            <a:extLst>
              <a:ext uri="{FF2B5EF4-FFF2-40B4-BE49-F238E27FC236}">
                <a16:creationId xmlns:a16="http://schemas.microsoft.com/office/drawing/2014/main" id="{2FB17613-055E-CA49-9F08-41E537365C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60350"/>
            <a:ext cx="3681413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538" name="Picture 3">
            <a:extLst>
              <a:ext uri="{FF2B5EF4-FFF2-40B4-BE49-F238E27FC236}">
                <a16:creationId xmlns:a16="http://schemas.microsoft.com/office/drawing/2014/main" id="{E44AA49D-9877-4C4B-8E5F-8FE24E3D69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765175"/>
            <a:ext cx="1820863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539" name="Rectangle 3">
            <a:extLst>
              <a:ext uri="{FF2B5EF4-FFF2-40B4-BE49-F238E27FC236}">
                <a16:creationId xmlns:a16="http://schemas.microsoft.com/office/drawing/2014/main" id="{B9FC3C92-A2D4-5E4C-981C-4ED67A3A1A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3429000"/>
            <a:ext cx="4572000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GB" altLang="en-US" sz="2000">
                <a:latin typeface="Garamond" panose="02020404030301010803" pitchFamily="18" charset="0"/>
              </a:rPr>
              <a:t>Roger Kornberg’s Nobel Prize-winning determination of the structure of RNA polymerase has been described as a “technical tour de force.” The key to the visualization of this fundamental biological molecule in action was synchrotron radiation, supplied by the powerful X-ray crystallography instruments at the </a:t>
            </a:r>
            <a:r>
              <a:rPr lang="en-GB" altLang="en-US" sz="2000">
                <a:latin typeface="Garamond" panose="02020404030301010803" pitchFamily="18" charset="0"/>
                <a:hlinkClick r:id="rId4"/>
              </a:rPr>
              <a:t>Stanford Synchrotron Radiation Laboratory</a:t>
            </a:r>
            <a:r>
              <a:rPr lang="en-GB" altLang="en-US" sz="2000">
                <a:latin typeface="Garamond" panose="02020404030301010803" pitchFamily="18" charset="0"/>
              </a:rPr>
              <a:t>.</a:t>
            </a:r>
          </a:p>
        </p:txBody>
      </p:sp>
      <p:pic>
        <p:nvPicPr>
          <p:cNvPr id="65540" name="Picture 4">
            <a:extLst>
              <a:ext uri="{FF2B5EF4-FFF2-40B4-BE49-F238E27FC236}">
                <a16:creationId xmlns:a16="http://schemas.microsoft.com/office/drawing/2014/main" id="{AE1A138D-3A58-A246-AAF5-47A2AA0F91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4725" y="685800"/>
            <a:ext cx="3673475" cy="4830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>
            <a:extLst>
              <a:ext uri="{FF2B5EF4-FFF2-40B4-BE49-F238E27FC236}">
                <a16:creationId xmlns:a16="http://schemas.microsoft.com/office/drawing/2014/main" id="{92BC4712-85BE-9B4D-89B5-F2B1F1FE1A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3" y="5676900"/>
            <a:ext cx="9144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GB" altLang="en-US" sz="2800" i="1">
                <a:solidFill>
                  <a:srgbClr val="009933"/>
                </a:solidFill>
                <a:latin typeface="Garamond" panose="02020404030301010803" pitchFamily="18" charset="0"/>
              </a:rPr>
              <a:t>     </a:t>
            </a:r>
            <a:r>
              <a:rPr lang="en-GB" altLang="en-US" sz="2800" i="1">
                <a:solidFill>
                  <a:srgbClr val="C00000"/>
                </a:solidFill>
                <a:latin typeface="Garamond" panose="02020404030301010803" pitchFamily="18" charset="0"/>
              </a:rPr>
              <a:t>Accelerators are not only for particle physics</a:t>
            </a:r>
            <a:endParaRPr lang="en-US" altLang="en-US" sz="2800" i="1">
              <a:solidFill>
                <a:srgbClr val="C00000"/>
              </a:solidFill>
              <a:latin typeface="Garamond" panose="02020404030301010803" pitchFamily="18" charset="0"/>
            </a:endParaRPr>
          </a:p>
        </p:txBody>
      </p:sp>
      <p:sp>
        <p:nvSpPr>
          <p:cNvPr id="24578" name="Rectangle 2">
            <a:extLst>
              <a:ext uri="{FF2B5EF4-FFF2-40B4-BE49-F238E27FC236}">
                <a16:creationId xmlns:a16="http://schemas.microsoft.com/office/drawing/2014/main" id="{BECF679E-3346-7546-96DD-BC2B440566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304800"/>
            <a:ext cx="6888163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GB" altLang="en-US" sz="4000">
                <a:solidFill>
                  <a:schemeClr val="tx2"/>
                </a:solidFill>
                <a:latin typeface="Garamond" panose="02020404030301010803" pitchFamily="18" charset="0"/>
              </a:rPr>
              <a:t>Accelerators Worldwide</a:t>
            </a:r>
            <a:endParaRPr lang="en-US" altLang="en-US" sz="4000">
              <a:solidFill>
                <a:schemeClr val="tx2"/>
              </a:solidFill>
              <a:latin typeface="Garamond" panose="02020404030301010803" pitchFamily="18" charset="0"/>
            </a:endParaRPr>
          </a:p>
        </p:txBody>
      </p:sp>
      <p:pic>
        <p:nvPicPr>
          <p:cNvPr id="24579" name="Picture 2">
            <a:extLst>
              <a:ext uri="{FF2B5EF4-FFF2-40B4-BE49-F238E27FC236}">
                <a16:creationId xmlns:a16="http://schemas.microsoft.com/office/drawing/2014/main" id="{42087E7D-F2E2-FB49-963A-4BB3D3E390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613" y="1041400"/>
            <a:ext cx="8013700" cy="458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47935324-97D4-D642-8356-FEC58D8A7398}"/>
              </a:ext>
            </a:extLst>
          </p:cNvPr>
          <p:cNvSpPr txBox="1">
            <a:spLocks noChangeArrowheads="1"/>
          </p:cNvSpPr>
          <p:nvPr/>
        </p:nvSpPr>
        <p:spPr>
          <a:xfrm>
            <a:off x="381000" y="265113"/>
            <a:ext cx="8534400" cy="762000"/>
          </a:xfrm>
          <a:prstGeom prst="rect">
            <a:avLst/>
          </a:prstGeo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sz="4000" spc="-1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Protein Structure Revealed by Light Sources</a:t>
            </a:r>
          </a:p>
        </p:txBody>
      </p:sp>
      <p:pic>
        <p:nvPicPr>
          <p:cNvPr id="66562" name="Picture 4">
            <a:extLst>
              <a:ext uri="{FF2B5EF4-FFF2-40B4-BE49-F238E27FC236}">
                <a16:creationId xmlns:a16="http://schemas.microsoft.com/office/drawing/2014/main" id="{2E1BADE9-DF6D-C647-9774-4EACFB442F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" y="1508125"/>
            <a:ext cx="2582863" cy="376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563" name="Picture 6">
            <a:extLst>
              <a:ext uri="{FF2B5EF4-FFF2-40B4-BE49-F238E27FC236}">
                <a16:creationId xmlns:a16="http://schemas.microsoft.com/office/drawing/2014/main" id="{F7D41B2C-4B4C-264B-853A-A30A09D696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5938" y="1812925"/>
            <a:ext cx="3513137" cy="349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68" name="Text Box 7">
            <a:extLst>
              <a:ext uri="{FF2B5EF4-FFF2-40B4-BE49-F238E27FC236}">
                <a16:creationId xmlns:a16="http://schemas.microsoft.com/office/drawing/2014/main" id="{99375BE4-E47B-1143-A8F6-F81EF7A2C1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47625" y="5470525"/>
            <a:ext cx="2097088" cy="40005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en-GB" altLang="en-US" sz="2000" b="1" dirty="0">
                <a:latin typeface="+mj-lt"/>
              </a:rPr>
              <a:t>HIV glycoprotein</a:t>
            </a:r>
          </a:p>
        </p:txBody>
      </p:sp>
      <p:sp>
        <p:nvSpPr>
          <p:cNvPr id="62469" name="Text Box 8">
            <a:extLst>
              <a:ext uri="{FF2B5EF4-FFF2-40B4-BE49-F238E27FC236}">
                <a16:creationId xmlns:a16="http://schemas.microsoft.com/office/drawing/2014/main" id="{43A45687-A2F6-F546-8772-1486854179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05575" y="5318125"/>
            <a:ext cx="1633538" cy="40005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en-GB" altLang="en-US" sz="2000" b="1">
                <a:latin typeface="+mj-lt"/>
              </a:rPr>
              <a:t>yeast enzyme</a:t>
            </a:r>
          </a:p>
        </p:txBody>
      </p:sp>
      <p:sp>
        <p:nvSpPr>
          <p:cNvPr id="62470" name="Text Box 9">
            <a:extLst>
              <a:ext uri="{FF2B5EF4-FFF2-40B4-BE49-F238E27FC236}">
                <a16:creationId xmlns:a16="http://schemas.microsoft.com/office/drawing/2014/main" id="{BCC822C3-BFC8-874A-B4D9-3FFBE23AB1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02013" y="4860925"/>
            <a:ext cx="1908175" cy="70802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GB" altLang="en-US" sz="2000" b="1">
                <a:latin typeface="+mj-lt"/>
              </a:rPr>
              <a:t>mosquito </a:t>
            </a:r>
          </a:p>
          <a:p>
            <a:pPr algn="ctr" eaLnBrk="1" hangingPunct="1">
              <a:defRPr/>
            </a:pPr>
            <a:r>
              <a:rPr lang="en-GB" altLang="en-US" sz="2000" b="1">
                <a:latin typeface="+mj-lt"/>
              </a:rPr>
              <a:t>immune system</a:t>
            </a:r>
          </a:p>
        </p:txBody>
      </p:sp>
      <p:pic>
        <p:nvPicPr>
          <p:cNvPr id="66567" name="Picture 5">
            <a:extLst>
              <a:ext uri="{FF2B5EF4-FFF2-40B4-BE49-F238E27FC236}">
                <a16:creationId xmlns:a16="http://schemas.microsoft.com/office/drawing/2014/main" id="{9CC302D8-C9C2-C44C-A507-AB3EBBA188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1279525"/>
            <a:ext cx="3200400" cy="319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Title 1">
            <a:extLst>
              <a:ext uri="{FF2B5EF4-FFF2-40B4-BE49-F238E27FC236}">
                <a16:creationId xmlns:a16="http://schemas.microsoft.com/office/drawing/2014/main" id="{35D42DE7-62FB-9349-B946-E8FDE72DB965}"/>
              </a:ext>
            </a:extLst>
          </p:cNvPr>
          <p:cNvSpPr txBox="1">
            <a:spLocks/>
          </p:cNvSpPr>
          <p:nvPr/>
        </p:nvSpPr>
        <p:spPr bwMode="auto">
          <a:xfrm>
            <a:off x="381000" y="304800"/>
            <a:ext cx="8448675" cy="57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GB" altLang="en-US" sz="3200">
                <a:solidFill>
                  <a:srgbClr val="1A3A15"/>
                </a:solidFill>
                <a:latin typeface="Garamond" panose="02020404030301010803" pitchFamily="18" charset="0"/>
              </a:rPr>
              <a:t>4</a:t>
            </a:r>
            <a:r>
              <a:rPr lang="en-GB" altLang="en-US" sz="3200" baseline="30000">
                <a:solidFill>
                  <a:srgbClr val="1A3A15"/>
                </a:solidFill>
                <a:latin typeface="Garamond" panose="02020404030301010803" pitchFamily="18" charset="0"/>
              </a:rPr>
              <a:t>th</a:t>
            </a:r>
            <a:r>
              <a:rPr lang="en-GB" altLang="en-US" sz="3200">
                <a:solidFill>
                  <a:srgbClr val="1A3A15"/>
                </a:solidFill>
                <a:latin typeface="Garamond" panose="02020404030301010803" pitchFamily="18" charset="0"/>
              </a:rPr>
              <a:t> Generation Light Source – Free Electron Laser</a:t>
            </a:r>
          </a:p>
          <a:p>
            <a:endParaRPr lang="en-GB" altLang="en-US" sz="3200">
              <a:solidFill>
                <a:srgbClr val="1A3A15"/>
              </a:solidFill>
              <a:latin typeface="Lucida Sans" panose="020B0602030504020204" pitchFamily="34" charset="77"/>
            </a:endParaRPr>
          </a:p>
        </p:txBody>
      </p:sp>
      <p:pic>
        <p:nvPicPr>
          <p:cNvPr id="67586" name="Picture 2" descr="http://www.lanl.gov/science/1663/june2010/images/story_4b_a.jpg">
            <a:extLst>
              <a:ext uri="{FF2B5EF4-FFF2-40B4-BE49-F238E27FC236}">
                <a16:creationId xmlns:a16="http://schemas.microsoft.com/office/drawing/2014/main" id="{311D9A50-38BF-124E-AFA3-41F24DEDE2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196975"/>
            <a:ext cx="8361362" cy="540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Content Placeholder 1">
            <a:extLst>
              <a:ext uri="{FF2B5EF4-FFF2-40B4-BE49-F238E27FC236}">
                <a16:creationId xmlns:a16="http://schemas.microsoft.com/office/drawing/2014/main" id="{2AA8EF8E-95A4-DD4A-ABE8-63C34F68BC0D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4138" y="990600"/>
            <a:ext cx="8915400" cy="1282700"/>
          </a:xfrm>
        </p:spPr>
        <p:txBody>
          <a:bodyPr/>
          <a:lstStyle/>
          <a:p>
            <a:r>
              <a:rPr lang="en-US" altLang="en-US" sz="1800" b="1">
                <a:solidFill>
                  <a:schemeClr val="tx1"/>
                </a:solidFill>
              </a:rPr>
              <a:t>European XFEL at DESY is a large-scale proto-type for the ILC</a:t>
            </a:r>
          </a:p>
          <a:p>
            <a:pPr lvl="1"/>
            <a:r>
              <a:rPr lang="en-US" altLang="en-US" sz="1800" b="1">
                <a:solidFill>
                  <a:schemeClr val="tx1"/>
                </a:solidFill>
              </a:rPr>
              <a:t>100 cryomodules; 23.6 MV/m, accelerator length 2.1 km; 17.5 GeV</a:t>
            </a:r>
          </a:p>
          <a:p>
            <a:pPr lvl="1"/>
            <a:r>
              <a:rPr lang="en-US" altLang="en-US" sz="1800" b="1">
                <a:solidFill>
                  <a:schemeClr val="tx1"/>
                </a:solidFill>
              </a:rPr>
              <a:t>Sucessfully started operation in 2017</a:t>
            </a:r>
          </a:p>
          <a:p>
            <a:endParaRPr lang="en-US" altLang="en-US" sz="160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1783951-56A8-B04D-896A-D1F4E4BEAE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5" y="381000"/>
            <a:ext cx="8686800" cy="428625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4000" dirty="0">
                <a:solidFill>
                  <a:schemeClr val="accent6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European XFEL</a:t>
            </a:r>
          </a:p>
        </p:txBody>
      </p:sp>
      <p:pic>
        <p:nvPicPr>
          <p:cNvPr id="68611" name="Picture 2" descr="D:\My Documents local\conferences\XFEL Users Meeting 1_2017\20170104-MX2_1786-HDR.jpg">
            <a:extLst>
              <a:ext uri="{FF2B5EF4-FFF2-40B4-BE49-F238E27FC236}">
                <a16:creationId xmlns:a16="http://schemas.microsoft.com/office/drawing/2014/main" id="{9A20C8A2-8DDE-9544-8293-36A8EBF618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38" y="2001838"/>
            <a:ext cx="8915400" cy="4856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0DC49-1623-4A48-905D-8F2F985EEF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0050" y="287338"/>
            <a:ext cx="8229600" cy="712787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GB" dirty="0">
                <a:ea typeface="+mj-ea"/>
                <a:cs typeface="+mj-cs"/>
              </a:rPr>
              <a:t>Accelerators for Neutron Science</a:t>
            </a:r>
          </a:p>
        </p:txBody>
      </p:sp>
      <p:sp>
        <p:nvSpPr>
          <p:cNvPr id="65538" name="Content Placeholder 2">
            <a:extLst>
              <a:ext uri="{FF2B5EF4-FFF2-40B4-BE49-F238E27FC236}">
                <a16:creationId xmlns:a16="http://schemas.microsoft.com/office/drawing/2014/main" id="{3035EFED-7CF7-B448-B08C-C92D9527DC7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defRPr/>
            </a:pPr>
            <a:r>
              <a:rPr lang="en-GB" altLang="en-US" sz="2000" dirty="0">
                <a:latin typeface="+mj-lt"/>
                <a:ea typeface="MS PGothic" panose="020B0600070205080204" pitchFamily="34" charset="-128"/>
                <a:cs typeface="ＭＳ Ｐゴシック" charset="0"/>
              </a:rPr>
              <a:t>Penetrate deep inside materials since they are deflected only from the nuclei of atoms.</a:t>
            </a:r>
          </a:p>
          <a:p>
            <a:pPr>
              <a:defRPr/>
            </a:pPr>
            <a:r>
              <a:rPr lang="en-GB" altLang="en-US" sz="2000" dirty="0">
                <a:latin typeface="+mj-lt"/>
                <a:ea typeface="MS PGothic" panose="020B0600070205080204" pitchFamily="34" charset="-128"/>
                <a:cs typeface="ＭＳ Ｐゴシック" charset="0"/>
              </a:rPr>
              <a:t>Statistical observation of deflected neutrons at various positions after the sample can be used to find the structure of a material.</a:t>
            </a:r>
          </a:p>
          <a:p>
            <a:pPr>
              <a:defRPr/>
            </a:pPr>
            <a:r>
              <a:rPr lang="en-GB" altLang="en-US" sz="2000" dirty="0">
                <a:latin typeface="+mj-lt"/>
                <a:ea typeface="MS PGothic" panose="020B0600070205080204" pitchFamily="34" charset="-128"/>
                <a:cs typeface="ＭＳ Ｐゴシック" charset="0"/>
              </a:rPr>
              <a:t>Loss or gain of energy by neutrons can reveal the dynamic behaviour of parts of a sample, for example dynamic processes of molecules in motion.</a:t>
            </a:r>
          </a:p>
        </p:txBody>
      </p:sp>
      <p:sp>
        <p:nvSpPr>
          <p:cNvPr id="69635" name="Slide Number Placeholder 4">
            <a:extLst>
              <a:ext uri="{FF2B5EF4-FFF2-40B4-BE49-F238E27FC236}">
                <a16:creationId xmlns:a16="http://schemas.microsoft.com/office/drawing/2014/main" id="{468F3A5E-2E36-8548-9E69-6D7F79CF3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F9C2E4F4-AB94-554B-94C8-43E5BFC5C9F0}" type="slidenum">
              <a:rPr lang="en-US" altLang="en-US" smtClean="0">
                <a:solidFill>
                  <a:srgbClr val="BCBCBC"/>
                </a:solidFill>
              </a:rPr>
              <a:pPr/>
              <a:t>33</a:t>
            </a:fld>
            <a:endParaRPr lang="en-US" altLang="en-US">
              <a:solidFill>
                <a:srgbClr val="BCBCBC"/>
              </a:solidFill>
            </a:endParaRPr>
          </a:p>
        </p:txBody>
      </p:sp>
      <p:pic>
        <p:nvPicPr>
          <p:cNvPr id="69636" name="Picture 2">
            <a:extLst>
              <a:ext uri="{FF2B5EF4-FFF2-40B4-BE49-F238E27FC236}">
                <a16:creationId xmlns:a16="http://schemas.microsoft.com/office/drawing/2014/main" id="{73459E08-05C1-1E4E-A6FF-5F12F416B6C0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95800" y="1173163"/>
            <a:ext cx="4440238" cy="2528887"/>
          </a:xfrm>
          <a:noFill/>
        </p:spPr>
      </p:pic>
      <p:sp>
        <p:nvSpPr>
          <p:cNvPr id="65541" name="TextBox 6">
            <a:extLst>
              <a:ext uri="{FF2B5EF4-FFF2-40B4-BE49-F238E27FC236}">
                <a16:creationId xmlns:a16="http://schemas.microsoft.com/office/drawing/2014/main" id="{0F4CEB13-D8C8-8545-A4D3-97F3032246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87875" y="809625"/>
            <a:ext cx="4249738" cy="36830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en-GB" altLang="en-US" sz="1800" b="1" dirty="0">
                <a:solidFill>
                  <a:srgbClr val="C00000"/>
                </a:solidFill>
                <a:latin typeface="+mj-lt"/>
              </a:rPr>
              <a:t>ISIS Spallation Facility (800 MeV) at RAL</a:t>
            </a:r>
          </a:p>
        </p:txBody>
      </p:sp>
      <p:pic>
        <p:nvPicPr>
          <p:cNvPr id="69638" name="Picture 2">
            <a:extLst>
              <a:ext uri="{FF2B5EF4-FFF2-40B4-BE49-F238E27FC236}">
                <a16:creationId xmlns:a16="http://schemas.microsoft.com/office/drawing/2014/main" id="{F13067FE-A93E-5140-B0B7-FDE6E5465F0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9888" y="3768725"/>
            <a:ext cx="2532062" cy="240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Title 1">
            <a:extLst>
              <a:ext uri="{FF2B5EF4-FFF2-40B4-BE49-F238E27FC236}">
                <a16:creationId xmlns:a16="http://schemas.microsoft.com/office/drawing/2014/main" id="{10ACD77B-D3B7-484D-80DF-D2C6C465CF8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ISIS Accelerators and Targets</a:t>
            </a:r>
          </a:p>
        </p:txBody>
      </p:sp>
      <p:pic>
        <p:nvPicPr>
          <p:cNvPr id="71682" name="Content Placeholder 5">
            <a:extLst>
              <a:ext uri="{FF2B5EF4-FFF2-40B4-BE49-F238E27FC236}">
                <a16:creationId xmlns:a16="http://schemas.microsoft.com/office/drawing/2014/main" id="{572AB5AF-4239-9E44-9727-9D3C3EB1122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50988" y="1295400"/>
            <a:ext cx="6042025" cy="4530725"/>
          </a:xfrm>
        </p:spPr>
      </p:pic>
    </p:spTree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2">
            <a:extLst>
              <a:ext uri="{FF2B5EF4-FFF2-40B4-BE49-F238E27FC236}">
                <a16:creationId xmlns:a16="http://schemas.microsoft.com/office/drawing/2014/main" id="{98B6FFD7-4727-6E4C-A1A0-8DBE8FF1A9EC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409575" y="204788"/>
            <a:ext cx="8201025" cy="762000"/>
          </a:xfrm>
        </p:spPr>
        <p:txBody>
          <a:bodyPr/>
          <a:lstStyle/>
          <a:p>
            <a:r>
              <a:rPr lang="en-GB" altLang="en-US" sz="4000"/>
              <a:t>Accelerators for Ion Beam Implantation</a:t>
            </a:r>
            <a:endParaRPr lang="en-US" altLang="en-US" sz="4000"/>
          </a:p>
        </p:txBody>
      </p:sp>
      <p:sp>
        <p:nvSpPr>
          <p:cNvPr id="72706" name="Slide Number Placeholder 6">
            <a:extLst>
              <a:ext uri="{FF2B5EF4-FFF2-40B4-BE49-F238E27FC236}">
                <a16:creationId xmlns:a16="http://schemas.microsoft.com/office/drawing/2014/main" id="{FE52962A-6B22-7649-8514-5B4F10B24551}"/>
              </a:ext>
            </a:extLst>
          </p:cNvPr>
          <p:cNvSpPr txBox="1">
            <a:spLocks noGrp="1"/>
          </p:cNvSpPr>
          <p:nvPr/>
        </p:nvSpPr>
        <p:spPr bwMode="auto">
          <a:xfrm>
            <a:off x="2514600" y="6381750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/>
            <a:fld id="{8A392E2B-D428-3247-A39E-D50BCA9E041E}" type="slidenum">
              <a:rPr lang="en-GB" altLang="en-US" sz="1400">
                <a:latin typeface="Times New Roman" panose="02020603050405020304" pitchFamily="18" charset="0"/>
              </a:rPr>
              <a:pPr algn="r" eaLnBrk="1" hangingPunct="1"/>
              <a:t>35</a:t>
            </a:fld>
            <a:endParaRPr lang="en-GB" altLang="en-US" sz="1400">
              <a:latin typeface="Times New Roman" panose="02020603050405020304" pitchFamily="18" charset="0"/>
            </a:endParaRPr>
          </a:p>
        </p:txBody>
      </p:sp>
      <p:sp>
        <p:nvSpPr>
          <p:cNvPr id="72707" name="Rectangle 3">
            <a:extLst>
              <a:ext uri="{FF2B5EF4-FFF2-40B4-BE49-F238E27FC236}">
                <a16:creationId xmlns:a16="http://schemas.microsoft.com/office/drawing/2014/main" id="{3F6AE4F9-9C06-FC48-AA4E-7D2A454FB5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1371600"/>
            <a:ext cx="84582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Aft>
                <a:spcPts val="1200"/>
              </a:spcAft>
              <a:buFontTx/>
              <a:buChar char="•"/>
            </a:pPr>
            <a:r>
              <a:rPr lang="en-GB" altLang="en-US" sz="3200">
                <a:latin typeface="Garamond" panose="02020404030301010803" pitchFamily="18" charset="0"/>
              </a:rPr>
              <a:t>Ion implantation in semiconductor manufacture</a:t>
            </a:r>
          </a:p>
          <a:p>
            <a:pPr>
              <a:spcAft>
                <a:spcPts val="1200"/>
              </a:spcAft>
              <a:buFontTx/>
              <a:buChar char="•"/>
            </a:pPr>
            <a:r>
              <a:rPr lang="en-GB" altLang="en-US" sz="3200">
                <a:latin typeface="Garamond" panose="02020404030301010803" pitchFamily="18" charset="0"/>
              </a:rPr>
              <a:t>Typical semiconductor fabrication:</a:t>
            </a:r>
            <a:br>
              <a:rPr lang="en-GB" altLang="en-US" sz="3200">
                <a:latin typeface="Garamond" panose="02020404030301010803" pitchFamily="18" charset="0"/>
              </a:rPr>
            </a:br>
            <a:r>
              <a:rPr lang="en-GB" altLang="en-US" sz="3200">
                <a:latin typeface="Garamond" panose="02020404030301010803" pitchFamily="18" charset="0"/>
              </a:rPr>
              <a:t>140 operations, </a:t>
            </a:r>
            <a:r>
              <a:rPr lang="en-GB" altLang="en-US" sz="3200">
                <a:solidFill>
                  <a:srgbClr val="C00000"/>
                </a:solidFill>
                <a:latin typeface="Garamond" panose="02020404030301010803" pitchFamily="18" charset="0"/>
              </a:rPr>
              <a:t>70 involving ion</a:t>
            </a:r>
            <a:br>
              <a:rPr lang="en-GB" altLang="en-US" sz="3200">
                <a:solidFill>
                  <a:srgbClr val="C00000"/>
                </a:solidFill>
                <a:latin typeface="Garamond" panose="02020404030301010803" pitchFamily="18" charset="0"/>
              </a:rPr>
            </a:br>
            <a:r>
              <a:rPr lang="en-GB" altLang="en-US" sz="3200">
                <a:solidFill>
                  <a:srgbClr val="C00000"/>
                </a:solidFill>
                <a:latin typeface="Garamond" panose="02020404030301010803" pitchFamily="18" charset="0"/>
              </a:rPr>
              <a:t> implantation at specific sites in crystal</a:t>
            </a:r>
            <a:r>
              <a:rPr lang="en-GB" altLang="en-US" sz="3200">
                <a:solidFill>
                  <a:srgbClr val="FFFF00"/>
                </a:solidFill>
                <a:latin typeface="Garamond" panose="02020404030301010803" pitchFamily="18" charset="0"/>
              </a:rPr>
              <a:t>     </a:t>
            </a:r>
          </a:p>
          <a:p>
            <a:pPr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altLang="en-US" sz="3200">
                <a:latin typeface="Garamond" panose="02020404030301010803" pitchFamily="18" charset="0"/>
              </a:rPr>
              <a:t>Ions accelerated to modest energies</a:t>
            </a:r>
          </a:p>
          <a:p>
            <a:pPr lvl="1">
              <a:spcAft>
                <a:spcPts val="1200"/>
              </a:spcAft>
            </a:pPr>
            <a:r>
              <a:rPr lang="en-GB" altLang="en-US" sz="3200">
                <a:solidFill>
                  <a:srgbClr val="C00000"/>
                </a:solidFill>
                <a:latin typeface="Garamond" panose="02020404030301010803" pitchFamily="18" charset="0"/>
              </a:rPr>
              <a:t>Depth of implant controlled by ion beam energy: typically 2 </a:t>
            </a:r>
            <a:r>
              <a:rPr lang="en-GB" altLang="en-US" sz="3200">
                <a:solidFill>
                  <a:srgbClr val="C00000"/>
                </a:solidFill>
                <a:latin typeface="Garamond" panose="02020404030301010803" pitchFamily="18" charset="0"/>
                <a:sym typeface="Wingdings" pitchFamily="2" charset="2"/>
              </a:rPr>
              <a:t> 600 keV</a:t>
            </a:r>
          </a:p>
          <a:p>
            <a:pPr>
              <a:spcBef>
                <a:spcPct val="20000"/>
              </a:spcBef>
            </a:pPr>
            <a:endParaRPr lang="en-GB" altLang="en-US" sz="3200"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Slide Number Placeholder 4">
            <a:extLst>
              <a:ext uri="{FF2B5EF4-FFF2-40B4-BE49-F238E27FC236}">
                <a16:creationId xmlns:a16="http://schemas.microsoft.com/office/drawing/2014/main" id="{947F6358-711C-1246-81E7-E56C9266092E}"/>
              </a:ext>
            </a:extLst>
          </p:cNvPr>
          <p:cNvSpPr txBox="1">
            <a:spLocks noGrp="1"/>
          </p:cNvSpPr>
          <p:nvPr/>
        </p:nvSpPr>
        <p:spPr bwMode="auto">
          <a:xfrm>
            <a:off x="2514600" y="6381750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/>
            <a:fld id="{F2CCD6B9-71D3-C342-B2C3-70E1D2800B1E}" type="slidenum">
              <a:rPr lang="en-GB" altLang="en-US" sz="1400">
                <a:latin typeface="Times New Roman" panose="02020603050405020304" pitchFamily="18" charset="0"/>
              </a:rPr>
              <a:pPr algn="r" eaLnBrk="1" hangingPunct="1"/>
              <a:t>36</a:t>
            </a:fld>
            <a:endParaRPr lang="en-GB" altLang="en-US" sz="1400">
              <a:latin typeface="Times New Roman" panose="02020603050405020304" pitchFamily="18" charset="0"/>
            </a:endParaRPr>
          </a:p>
        </p:txBody>
      </p:sp>
      <p:sp>
        <p:nvSpPr>
          <p:cNvPr id="73730" name="Slide Number Placeholder 6">
            <a:extLst>
              <a:ext uri="{FF2B5EF4-FFF2-40B4-BE49-F238E27FC236}">
                <a16:creationId xmlns:a16="http://schemas.microsoft.com/office/drawing/2014/main" id="{BC611D6E-40E7-0F45-BF2A-0876929084C4}"/>
              </a:ext>
            </a:extLst>
          </p:cNvPr>
          <p:cNvSpPr txBox="1">
            <a:spLocks noGrp="1"/>
          </p:cNvSpPr>
          <p:nvPr/>
        </p:nvSpPr>
        <p:spPr bwMode="auto">
          <a:xfrm>
            <a:off x="2514600" y="6381750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/>
            <a:fld id="{B1840E0F-119A-AF41-9526-E39CAB2290D3}" type="slidenum">
              <a:rPr lang="en-GB" altLang="en-US" sz="1400">
                <a:latin typeface="Times New Roman" panose="02020603050405020304" pitchFamily="18" charset="0"/>
              </a:rPr>
              <a:pPr algn="r" eaLnBrk="1" hangingPunct="1"/>
              <a:t>36</a:t>
            </a:fld>
            <a:endParaRPr lang="en-GB" altLang="en-US" sz="1400">
              <a:latin typeface="Times New Roman" panose="02020603050405020304" pitchFamily="18" charset="0"/>
            </a:endParaRPr>
          </a:p>
        </p:txBody>
      </p:sp>
      <p:pic>
        <p:nvPicPr>
          <p:cNvPr id="73731" name="Picture 10">
            <a:extLst>
              <a:ext uri="{FF2B5EF4-FFF2-40B4-BE49-F238E27FC236}">
                <a16:creationId xmlns:a16="http://schemas.microsoft.com/office/drawing/2014/main" id="{399E6E3E-E291-B442-9653-25C367AAD3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25" y="1600200"/>
            <a:ext cx="3889375" cy="3668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3732" name="Picture 5" descr="ipod">
            <a:extLst>
              <a:ext uri="{FF2B5EF4-FFF2-40B4-BE49-F238E27FC236}">
                <a16:creationId xmlns:a16="http://schemas.microsoft.com/office/drawing/2014/main" id="{723B8F43-E8BC-504C-9892-5CCA435325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143000"/>
            <a:ext cx="2679700" cy="281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3733" name="Picture 6" descr="iphone">
            <a:extLst>
              <a:ext uri="{FF2B5EF4-FFF2-40B4-BE49-F238E27FC236}">
                <a16:creationId xmlns:a16="http://schemas.microsoft.com/office/drawing/2014/main" id="{7E515D47-0DDD-EA41-933D-F219192D9F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1295400"/>
            <a:ext cx="1260475" cy="2217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3734" name="Picture 7" descr="dell">
            <a:extLst>
              <a:ext uri="{FF2B5EF4-FFF2-40B4-BE49-F238E27FC236}">
                <a16:creationId xmlns:a16="http://schemas.microsoft.com/office/drawing/2014/main" id="{1EB4EDC8-83EB-1E41-902D-F71BA03EA8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3886200"/>
            <a:ext cx="2582863" cy="219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735" name="Rectangle 2">
            <a:extLst>
              <a:ext uri="{FF2B5EF4-FFF2-40B4-BE49-F238E27FC236}">
                <a16:creationId xmlns:a16="http://schemas.microsoft.com/office/drawing/2014/main" id="{AD65A154-2C1C-024B-B75F-87BBE74D5545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431800" y="282575"/>
            <a:ext cx="7620000" cy="762000"/>
          </a:xfrm>
        </p:spPr>
        <p:txBody>
          <a:bodyPr/>
          <a:lstStyle/>
          <a:p>
            <a:r>
              <a:rPr lang="en-GB" altLang="en-US" sz="4000"/>
              <a:t>Ion Beam Implantation Products</a:t>
            </a:r>
            <a:endParaRPr lang="en-US" altLang="en-US" sz="4000"/>
          </a:p>
        </p:txBody>
      </p:sp>
    </p:spTree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Title 1">
            <a:extLst>
              <a:ext uri="{FF2B5EF4-FFF2-40B4-BE49-F238E27FC236}">
                <a16:creationId xmlns:a16="http://schemas.microsoft.com/office/drawing/2014/main" id="{25C76353-3C95-CA47-B074-AF923548BF7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CH" altLang="en-CH"/>
              <a:t>Radiocarbon </a:t>
            </a:r>
            <a:r>
              <a:rPr lang="en-CH" altLang="en-CH" baseline="30000"/>
              <a:t>14</a:t>
            </a:r>
            <a:r>
              <a:rPr lang="en-CH" altLang="en-CH"/>
              <a:t>C Formation &amp; Decay</a:t>
            </a:r>
          </a:p>
        </p:txBody>
      </p:sp>
      <p:pic>
        <p:nvPicPr>
          <p:cNvPr id="74754" name="Content Placeholder 3">
            <a:extLst>
              <a:ext uri="{FF2B5EF4-FFF2-40B4-BE49-F238E27FC236}">
                <a16:creationId xmlns:a16="http://schemas.microsoft.com/office/drawing/2014/main" id="{C7EF175F-C04F-5748-8FA2-9DA2CCBD067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2438" y="1676400"/>
            <a:ext cx="8229600" cy="3959225"/>
          </a:xfrm>
        </p:spPr>
      </p:pic>
    </p:spTree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Title 1">
            <a:extLst>
              <a:ext uri="{FF2B5EF4-FFF2-40B4-BE49-F238E27FC236}">
                <a16:creationId xmlns:a16="http://schemas.microsoft.com/office/drawing/2014/main" id="{EC9F7F1E-06C4-BA4F-993D-CF663EAB12E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CH" altLang="en-CH"/>
              <a:t>Radiocarbon </a:t>
            </a:r>
            <a:r>
              <a:rPr lang="en-CH" altLang="en-CH" baseline="30000"/>
              <a:t>14</a:t>
            </a:r>
            <a:r>
              <a:rPr lang="en-CH" altLang="en-CH"/>
              <a:t>C Dating</a:t>
            </a:r>
          </a:p>
        </p:txBody>
      </p:sp>
      <p:pic>
        <p:nvPicPr>
          <p:cNvPr id="75778" name="Content Placeholder 3">
            <a:extLst>
              <a:ext uri="{FF2B5EF4-FFF2-40B4-BE49-F238E27FC236}">
                <a16:creationId xmlns:a16="http://schemas.microsoft.com/office/drawing/2014/main" id="{36C08A16-D6E4-DB47-8692-46B057D57CA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1000" y="1143000"/>
            <a:ext cx="8134350" cy="4987925"/>
          </a:xfrm>
        </p:spPr>
      </p:pic>
    </p:spTree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Title 1">
            <a:extLst>
              <a:ext uri="{FF2B5EF4-FFF2-40B4-BE49-F238E27FC236}">
                <a16:creationId xmlns:a16="http://schemas.microsoft.com/office/drawing/2014/main" id="{1F7854AB-0B67-5B4D-9090-379273101F2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534400" cy="1139825"/>
          </a:xfrm>
        </p:spPr>
        <p:txBody>
          <a:bodyPr/>
          <a:lstStyle/>
          <a:p>
            <a:r>
              <a:rPr lang="en-US" altLang="en-US" sz="3400"/>
              <a:t>Accelerators for History &amp; Culture Applications</a:t>
            </a:r>
          </a:p>
        </p:txBody>
      </p:sp>
      <p:pic>
        <p:nvPicPr>
          <p:cNvPr id="76802" name="Picture 4">
            <a:extLst>
              <a:ext uri="{FF2B5EF4-FFF2-40B4-BE49-F238E27FC236}">
                <a16:creationId xmlns:a16="http://schemas.microsoft.com/office/drawing/2014/main" id="{CB412B41-67D9-7D4C-B077-F4118035AF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5313" y="1016000"/>
            <a:ext cx="7262812" cy="268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803" name="TextBox 6">
            <a:extLst>
              <a:ext uri="{FF2B5EF4-FFF2-40B4-BE49-F238E27FC236}">
                <a16:creationId xmlns:a16="http://schemas.microsoft.com/office/drawing/2014/main" id="{E6846145-2D4D-3D48-92DB-D29B6308AA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65313" y="1009650"/>
            <a:ext cx="34163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>
                <a:solidFill>
                  <a:srgbClr val="FF0000"/>
                </a:solidFill>
              </a:rPr>
              <a:t>Accelerator Mass Spectrometer</a:t>
            </a:r>
          </a:p>
        </p:txBody>
      </p:sp>
      <p:pic>
        <p:nvPicPr>
          <p:cNvPr id="76804" name="Picture 7">
            <a:extLst>
              <a:ext uri="{FF2B5EF4-FFF2-40B4-BE49-F238E27FC236}">
                <a16:creationId xmlns:a16="http://schemas.microsoft.com/office/drawing/2014/main" id="{0071DB7B-2860-6B48-9747-C0C85EA7E4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0075" y="3724275"/>
            <a:ext cx="4724400" cy="312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5" name="Picture 8">
            <a:extLst>
              <a:ext uri="{FF2B5EF4-FFF2-40B4-BE49-F238E27FC236}">
                <a16:creationId xmlns:a16="http://schemas.microsoft.com/office/drawing/2014/main" id="{D6832E90-758E-1843-BC92-8363DECE056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97288"/>
            <a:ext cx="4724400" cy="316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806" name="TextBox 9">
            <a:extLst>
              <a:ext uri="{FF2B5EF4-FFF2-40B4-BE49-F238E27FC236}">
                <a16:creationId xmlns:a16="http://schemas.microsoft.com/office/drawing/2014/main" id="{100591DE-B311-7443-AC5A-A5C167619B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751013"/>
            <a:ext cx="193357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2400">
                <a:solidFill>
                  <a:srgbClr val="FF0000"/>
                </a:solidFill>
              </a:rPr>
              <a:t>Radiocarbon</a:t>
            </a:r>
          </a:p>
          <a:p>
            <a:r>
              <a:rPr lang="en-US" altLang="en-US" sz="2400">
                <a:solidFill>
                  <a:srgbClr val="FF0000"/>
                </a:solidFill>
              </a:rPr>
              <a:t>Dating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78906772-EA34-9F4D-959F-FC4336C4D33D}"/>
              </a:ext>
            </a:extLst>
          </p:cNvPr>
          <p:cNvSpPr txBox="1">
            <a:spLocks/>
          </p:cNvSpPr>
          <p:nvPr/>
        </p:nvSpPr>
        <p:spPr bwMode="auto">
          <a:xfrm>
            <a:off x="609600" y="990600"/>
            <a:ext cx="8001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>
            <a:lvl1pPr marL="342900" indent="-342900">
              <a:defRPr sz="2400">
                <a:solidFill>
                  <a:schemeClr val="tx1"/>
                </a:solidFill>
                <a:latin typeface="Arial" charset="0"/>
                <a:ea typeface="MS PGothic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-128"/>
              </a:defRPr>
            </a:lvl9pPr>
          </a:lstStyle>
          <a:p>
            <a:pPr algn="ctr">
              <a:spcBef>
                <a:spcPct val="20000"/>
              </a:spcBef>
              <a:spcAft>
                <a:spcPts val="2400"/>
              </a:spcAft>
              <a:buClr>
                <a:srgbClr val="BA8F2D"/>
              </a:buClr>
              <a:defRPr/>
            </a:pPr>
            <a:r>
              <a:rPr lang="en-US" altLang="en-US" sz="180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charset="0"/>
              </a:rPr>
              <a:t>	</a:t>
            </a:r>
            <a:r>
              <a:rPr lang="en-US" altLang="en-US" sz="2100">
                <a:effectLst>
                  <a:outerShdw blurRad="38100" dist="38100" dir="2700000" algn="tl">
                    <a:srgbClr val="C0C0C0"/>
                  </a:outerShdw>
                </a:effectLst>
                <a:latin typeface="Helvetica" charset="0"/>
              </a:rPr>
              <a:t>Cutting edge Research Infrastructures play a key role in a knowledge driven society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48E1B247-AD68-E143-9909-04B6E6C4A612}"/>
              </a:ext>
            </a:extLst>
          </p:cNvPr>
          <p:cNvSpPr txBox="1">
            <a:spLocks/>
          </p:cNvSpPr>
          <p:nvPr/>
        </p:nvSpPr>
        <p:spPr bwMode="auto">
          <a:xfrm>
            <a:off x="381000" y="5410200"/>
            <a:ext cx="80168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>
            <a:lvl1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Aft>
                <a:spcPts val="2400"/>
              </a:spcAft>
              <a:buClr>
                <a:srgbClr val="BA8F2D"/>
              </a:buClr>
              <a:buSzTx/>
              <a:buFontTx/>
              <a:buNone/>
              <a:defRPr/>
            </a:pPr>
            <a:r>
              <a:rPr lang="en-US" altLang="en-US" sz="180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anose="02020404030301010803" pitchFamily="18" charset="0"/>
              </a:rPr>
              <a:t>	</a:t>
            </a:r>
            <a:r>
              <a:rPr lang="en-US" altLang="en-US" sz="2100">
                <a:solidFill>
                  <a:srgbClr val="000099"/>
                </a:solidFill>
                <a:latin typeface="Garamond" panose="02020404030301010803" pitchFamily="18" charset="0"/>
              </a:rPr>
              <a:t>Knowledge is − and will be more and more − </a:t>
            </a:r>
            <a:br>
              <a:rPr lang="en-US" altLang="en-US" sz="2100">
                <a:solidFill>
                  <a:srgbClr val="000099"/>
                </a:solidFill>
                <a:latin typeface="Garamond" panose="02020404030301010803" pitchFamily="18" charset="0"/>
              </a:rPr>
            </a:br>
            <a:r>
              <a:rPr lang="en-US" altLang="en-US" sz="2100">
                <a:solidFill>
                  <a:srgbClr val="000099"/>
                </a:solidFill>
                <a:latin typeface="Garamond" panose="02020404030301010803" pitchFamily="18" charset="0"/>
              </a:rPr>
              <a:t>the most precious resource for a sustainable development</a:t>
            </a:r>
          </a:p>
        </p:txBody>
      </p:sp>
      <p:pic>
        <p:nvPicPr>
          <p:cNvPr id="12" name="Picture 4" descr="TTCases_Technologies-Applications.png">
            <a:extLst>
              <a:ext uri="{FF2B5EF4-FFF2-40B4-BE49-F238E27FC236}">
                <a16:creationId xmlns:a16="http://schemas.microsoft.com/office/drawing/2014/main" id="{AE60252A-D1A0-1046-BFDD-873E2B451B1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7800" y="1676400"/>
            <a:ext cx="6143625" cy="368776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chemeClr val="accent1">
                <a:alpha val="74997"/>
              </a:schemeClr>
            </a:outerShdw>
          </a:effectLst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8D1F8E3C-5ACC-1147-AD40-C58B223590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67200" y="2286000"/>
            <a:ext cx="1143000" cy="457200"/>
          </a:xfrm>
          <a:prstGeom prst="ellips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>
            <a:outerShdw blurRad="38100" dist="38100" dir="2700000" rotWithShape="0">
              <a:srgbClr val="808080">
                <a:alpha val="74997"/>
              </a:srgbClr>
            </a:outerShdw>
          </a:effec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defRPr>
            </a:lvl9pPr>
          </a:lstStyle>
          <a:p>
            <a:pPr>
              <a:defRPr/>
            </a:pP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25605" name="TextBox 2">
            <a:extLst>
              <a:ext uri="{FF2B5EF4-FFF2-40B4-BE49-F238E27FC236}">
                <a16:creationId xmlns:a16="http://schemas.microsoft.com/office/drawing/2014/main" id="{493D33D6-22C8-C846-BF44-867BE21CF4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1025" y="228600"/>
            <a:ext cx="8001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3600">
                <a:solidFill>
                  <a:schemeClr val="tx2"/>
                </a:solidFill>
                <a:latin typeface="Garamond" panose="02020404030301010803" pitchFamily="18" charset="0"/>
              </a:rPr>
              <a:t>Accelerator Technologies and Innovation</a:t>
            </a:r>
            <a:endParaRPr lang="en-GB" altLang="en-US" sz="3600">
              <a:solidFill>
                <a:schemeClr val="tx2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Rectangle 1">
            <a:extLst>
              <a:ext uri="{FF2B5EF4-FFF2-40B4-BE49-F238E27FC236}">
                <a16:creationId xmlns:a16="http://schemas.microsoft.com/office/drawing/2014/main" id="{9CB6B13E-F9A3-8C43-B756-772EFC98BF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75" y="0"/>
            <a:ext cx="9140825" cy="6858000"/>
          </a:xfrm>
          <a:prstGeom prst="rect">
            <a:avLst/>
          </a:prstGeom>
          <a:solidFill>
            <a:srgbClr val="8EB4E3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endParaRPr lang="en-GB" altLang="en-US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pic>
        <p:nvPicPr>
          <p:cNvPr id="3" name="Picture 3" descr="06EC3822_Campus_aerial_view">
            <a:extLst>
              <a:ext uri="{FF2B5EF4-FFF2-40B4-BE49-F238E27FC236}">
                <a16:creationId xmlns:a16="http://schemas.microsoft.com/office/drawing/2014/main" id="{E49C6E5F-89D8-4940-8983-B37EA92937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6463" y="981075"/>
            <a:ext cx="3548062" cy="172720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</p:spPr>
      </p:pic>
      <p:sp>
        <p:nvSpPr>
          <p:cNvPr id="4" name="Chevron 3">
            <a:extLst>
              <a:ext uri="{FF2B5EF4-FFF2-40B4-BE49-F238E27FC236}">
                <a16:creationId xmlns:a16="http://schemas.microsoft.com/office/drawing/2014/main" id="{A993CF14-078B-C84A-AF2B-5DC12A58F6A8}"/>
              </a:ext>
            </a:extLst>
          </p:cNvPr>
          <p:cNvSpPr>
            <a:spLocks noChangeArrowheads="1"/>
          </p:cNvSpPr>
          <p:nvPr/>
        </p:nvSpPr>
        <p:spPr bwMode="auto">
          <a:xfrm rot="-2742972">
            <a:off x="4341019" y="2032794"/>
            <a:ext cx="1608137" cy="1368425"/>
          </a:xfrm>
          <a:prstGeom prst="chevron">
            <a:avLst>
              <a:gd name="adj" fmla="val 69564"/>
            </a:avLst>
          </a:prstGeom>
          <a:solidFill>
            <a:srgbClr val="C8FF01"/>
          </a:solidFill>
          <a:ln w="9525">
            <a:solidFill>
              <a:srgbClr val="000000"/>
            </a:solidFill>
            <a:round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</p:spPr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defRPr>
            </a:lvl9pPr>
          </a:lstStyle>
          <a:p>
            <a:pPr algn="ctr">
              <a:defRPr/>
            </a:pPr>
            <a:endParaRPr lang="en-GB" altLang="en-US" sz="3200" b="1">
              <a:solidFill>
                <a:srgbClr val="002060"/>
              </a:solidFill>
            </a:endParaRPr>
          </a:p>
        </p:txBody>
      </p:sp>
      <p:pic>
        <p:nvPicPr>
          <p:cNvPr id="5" name="Picture 5">
            <a:extLst>
              <a:ext uri="{FF2B5EF4-FFF2-40B4-BE49-F238E27FC236}">
                <a16:creationId xmlns:a16="http://schemas.microsoft.com/office/drawing/2014/main" id="{60BBAE9B-D0A0-6642-997D-F8139B799E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51538" y="2616200"/>
            <a:ext cx="1103312" cy="1100138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171976DD-5BFF-A343-80DB-BD6050C925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19925" y="2157413"/>
            <a:ext cx="1223963" cy="1222375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218EAF3-C9F4-C942-BED8-F84B5678F3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97513" y="5037138"/>
            <a:ext cx="3322637" cy="938212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</p:spPr>
      </p:pic>
      <p:pic>
        <p:nvPicPr>
          <p:cNvPr id="77831" name="Picture 1">
            <a:extLst>
              <a:ext uri="{FF2B5EF4-FFF2-40B4-BE49-F238E27FC236}">
                <a16:creationId xmlns:a16="http://schemas.microsoft.com/office/drawing/2014/main" id="{93D9D91A-26E0-7741-A1D4-31D0233479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4650" y="3814763"/>
            <a:ext cx="3581400" cy="1150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929D1A2-B7C2-0846-BD4E-148B000D2A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77863" y="1149350"/>
            <a:ext cx="2919412" cy="1368425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</p:spPr>
      </p:pic>
      <p:sp>
        <p:nvSpPr>
          <p:cNvPr id="77833" name="Rectangle 9">
            <a:extLst>
              <a:ext uri="{FF2B5EF4-FFF2-40B4-BE49-F238E27FC236}">
                <a16:creationId xmlns:a16="http://schemas.microsoft.com/office/drawing/2014/main" id="{BD72483B-6ED7-5347-BA82-EC393CDBE0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688" y="2344738"/>
            <a:ext cx="5113337" cy="3960812"/>
          </a:xfrm>
          <a:prstGeom prst="rect">
            <a:avLst/>
          </a:prstGeom>
          <a:solidFill>
            <a:srgbClr val="0070C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GB" altLang="en-US" sz="1400" b="1">
              <a:solidFill>
                <a:srgbClr val="000000"/>
              </a:solidFill>
            </a:endParaRPr>
          </a:p>
        </p:txBody>
      </p:sp>
      <p:cxnSp>
        <p:nvCxnSpPr>
          <p:cNvPr id="77834" name="Straight Arrow Connector 10">
            <a:extLst>
              <a:ext uri="{FF2B5EF4-FFF2-40B4-BE49-F238E27FC236}">
                <a16:creationId xmlns:a16="http://schemas.microsoft.com/office/drawing/2014/main" id="{D5B54F20-F1B9-2C46-B7D5-5DACE2339492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20688" y="6305550"/>
            <a:ext cx="5545137" cy="0"/>
          </a:xfrm>
          <a:prstGeom prst="straightConnector1">
            <a:avLst/>
          </a:prstGeom>
          <a:noFill/>
          <a:ln w="41275">
            <a:solidFill>
              <a:srgbClr val="00206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7835" name="Straight Arrow Connector 11">
            <a:extLst>
              <a:ext uri="{FF2B5EF4-FFF2-40B4-BE49-F238E27FC236}">
                <a16:creationId xmlns:a16="http://schemas.microsoft.com/office/drawing/2014/main" id="{8EB23A99-C73D-824D-8FC2-7F9F38678085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420688" y="2057400"/>
            <a:ext cx="0" cy="4248150"/>
          </a:xfrm>
          <a:prstGeom prst="straightConnector1">
            <a:avLst/>
          </a:prstGeom>
          <a:noFill/>
          <a:ln w="41275">
            <a:solidFill>
              <a:srgbClr val="00206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A8A8FD61-7762-464D-9B52-6AC42368A836}"/>
              </a:ext>
            </a:extLst>
          </p:cNvPr>
          <p:cNvSpPr txBox="1"/>
          <p:nvPr/>
        </p:nvSpPr>
        <p:spPr>
          <a:xfrm>
            <a:off x="2336800" y="6265863"/>
            <a:ext cx="2379663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b="1" kern="0" dirty="0">
                <a:solidFill>
                  <a:sysClr val="windowText" lastClr="000000"/>
                </a:solidFill>
                <a:latin typeface="Calibri"/>
                <a:ea typeface="+mn-ea"/>
              </a:rPr>
              <a:t>Consideration of use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DAD4895-82C4-8B40-AEC8-27753DDD0839}"/>
              </a:ext>
            </a:extLst>
          </p:cNvPr>
          <p:cNvSpPr txBox="1"/>
          <p:nvPr/>
        </p:nvSpPr>
        <p:spPr>
          <a:xfrm rot="16200000">
            <a:off x="-1231107" y="4139407"/>
            <a:ext cx="2824163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b="1" kern="0" dirty="0">
                <a:solidFill>
                  <a:sysClr val="windowText" lastClr="000000"/>
                </a:solidFill>
                <a:latin typeface="Calibri"/>
                <a:ea typeface="+mn-ea"/>
              </a:rPr>
              <a:t>Fundamental knowledge</a:t>
            </a:r>
          </a:p>
        </p:txBody>
      </p:sp>
      <p:sp>
        <p:nvSpPr>
          <p:cNvPr id="77838" name="Rectangle 14">
            <a:extLst>
              <a:ext uri="{FF2B5EF4-FFF2-40B4-BE49-F238E27FC236}">
                <a16:creationId xmlns:a16="http://schemas.microsoft.com/office/drawing/2014/main" id="{61E7FEF7-7A68-E548-B88C-7C653C823F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3713" y="2422525"/>
            <a:ext cx="2447925" cy="1876425"/>
          </a:xfrm>
          <a:prstGeom prst="rect">
            <a:avLst/>
          </a:prstGeom>
          <a:noFill/>
          <a:ln w="76200">
            <a:solidFill>
              <a:srgbClr val="FFFF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GB" altLang="en-US" sz="1400" b="1">
              <a:solidFill>
                <a:srgbClr val="000000"/>
              </a:solidFill>
            </a:endParaRPr>
          </a:p>
        </p:txBody>
      </p:sp>
      <p:sp>
        <p:nvSpPr>
          <p:cNvPr id="77839" name="Rectangle 15">
            <a:extLst>
              <a:ext uri="{FF2B5EF4-FFF2-40B4-BE49-F238E27FC236}">
                <a16:creationId xmlns:a16="http://schemas.microsoft.com/office/drawing/2014/main" id="{2B9C884D-608C-0044-A311-ED04B70029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4188" y="4400550"/>
            <a:ext cx="2447925" cy="1800225"/>
          </a:xfrm>
          <a:prstGeom prst="rect">
            <a:avLst/>
          </a:prstGeom>
          <a:noFill/>
          <a:ln w="76200">
            <a:solidFill>
              <a:srgbClr val="FFFF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GB" altLang="en-US" sz="1400" b="1">
              <a:solidFill>
                <a:srgbClr val="000000"/>
              </a:solidFill>
            </a:endParaRPr>
          </a:p>
        </p:txBody>
      </p:sp>
      <p:sp>
        <p:nvSpPr>
          <p:cNvPr id="77840" name="Rectangle 16">
            <a:extLst>
              <a:ext uri="{FF2B5EF4-FFF2-40B4-BE49-F238E27FC236}">
                <a16:creationId xmlns:a16="http://schemas.microsoft.com/office/drawing/2014/main" id="{6857BC1C-70FB-1F4F-B239-3E96D3EC41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33713" y="2427288"/>
            <a:ext cx="2447925" cy="1874837"/>
          </a:xfrm>
          <a:prstGeom prst="rect">
            <a:avLst/>
          </a:prstGeom>
          <a:noFill/>
          <a:ln w="76200">
            <a:solidFill>
              <a:srgbClr val="FFFF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GB" altLang="en-US" sz="1400" b="1">
              <a:solidFill>
                <a:srgbClr val="000000"/>
              </a:solidFill>
            </a:endParaRPr>
          </a:p>
        </p:txBody>
      </p:sp>
      <p:sp>
        <p:nvSpPr>
          <p:cNvPr id="77841" name="Rectangle 17">
            <a:extLst>
              <a:ext uri="{FF2B5EF4-FFF2-40B4-BE49-F238E27FC236}">
                <a16:creationId xmlns:a16="http://schemas.microsoft.com/office/drawing/2014/main" id="{BED0DC80-12E0-2F45-9E8C-D3BDCFE2BA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22600" y="4403725"/>
            <a:ext cx="2449513" cy="1800225"/>
          </a:xfrm>
          <a:prstGeom prst="rect">
            <a:avLst/>
          </a:prstGeom>
          <a:noFill/>
          <a:ln w="76200">
            <a:solidFill>
              <a:srgbClr val="FFFF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GB" altLang="en-US" sz="1400" b="1">
              <a:solidFill>
                <a:srgbClr val="000000"/>
              </a:solidFill>
            </a:endParaRPr>
          </a:p>
        </p:txBody>
      </p:sp>
      <p:pic>
        <p:nvPicPr>
          <p:cNvPr id="77842" name="Picture 4">
            <a:extLst>
              <a:ext uri="{FF2B5EF4-FFF2-40B4-BE49-F238E27FC236}">
                <a16:creationId xmlns:a16="http://schemas.microsoft.com/office/drawing/2014/main" id="{1AC5E116-82D5-7441-9A25-9559D8ED2C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" y="2859088"/>
            <a:ext cx="1387475" cy="1357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7843" name="Picture 5">
            <a:extLst>
              <a:ext uri="{FF2B5EF4-FFF2-40B4-BE49-F238E27FC236}">
                <a16:creationId xmlns:a16="http://schemas.microsoft.com/office/drawing/2014/main" id="{EBB8E1C9-C9A4-0F4F-802D-9FC82C1C76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5013" y="3597275"/>
            <a:ext cx="649287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38CCC185-2985-DB47-B587-6D4AE36B35DE}"/>
              </a:ext>
            </a:extLst>
          </p:cNvPr>
          <p:cNvSpPr/>
          <p:nvPr/>
        </p:nvSpPr>
        <p:spPr>
          <a:xfrm>
            <a:off x="565150" y="2417763"/>
            <a:ext cx="1338263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kern="0" dirty="0">
                <a:solidFill>
                  <a:sysClr val="windowText" lastClr="000000"/>
                </a:solidFill>
                <a:latin typeface="Calibri"/>
                <a:ea typeface="+mn-ea"/>
              </a:rPr>
              <a:t>Niels Bohr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17F1156-7782-D54F-BFD8-8025671D2BA2}"/>
              </a:ext>
            </a:extLst>
          </p:cNvPr>
          <p:cNvSpPr/>
          <p:nvPr/>
        </p:nvSpPr>
        <p:spPr>
          <a:xfrm>
            <a:off x="3013075" y="5840413"/>
            <a:ext cx="1903413" cy="369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kern="0" dirty="0">
                <a:solidFill>
                  <a:sysClr val="windowText" lastClr="000000"/>
                </a:solidFill>
                <a:latin typeface="Calibri"/>
                <a:ea typeface="+mn-ea"/>
              </a:rPr>
              <a:t>Thomas Edison</a:t>
            </a:r>
          </a:p>
        </p:txBody>
      </p:sp>
      <p:pic>
        <p:nvPicPr>
          <p:cNvPr id="77846" name="Picture 7">
            <a:extLst>
              <a:ext uri="{FF2B5EF4-FFF2-40B4-BE49-F238E27FC236}">
                <a16:creationId xmlns:a16="http://schemas.microsoft.com/office/drawing/2014/main" id="{9D936B66-0DC3-9E4C-A9F5-C87B849569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5663" y="4991100"/>
            <a:ext cx="652462" cy="109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7847" name="Picture 8">
            <a:extLst>
              <a:ext uri="{FF2B5EF4-FFF2-40B4-BE49-F238E27FC236}">
                <a16:creationId xmlns:a16="http://schemas.microsoft.com/office/drawing/2014/main" id="{2C86873E-DEA1-704F-8292-CAE9211753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7038" y="2776538"/>
            <a:ext cx="1136650" cy="143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6B00B851-C86B-B54F-A003-1E4C03A89454}"/>
              </a:ext>
            </a:extLst>
          </p:cNvPr>
          <p:cNvSpPr/>
          <p:nvPr/>
        </p:nvSpPr>
        <p:spPr>
          <a:xfrm>
            <a:off x="4038600" y="2417763"/>
            <a:ext cx="1711325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kern="0" dirty="0">
                <a:solidFill>
                  <a:sysClr val="windowText" lastClr="000000"/>
                </a:solidFill>
                <a:latin typeface="Calibri"/>
                <a:ea typeface="+mn-ea"/>
              </a:rPr>
              <a:t>Louis Pasteur</a:t>
            </a:r>
          </a:p>
        </p:txBody>
      </p:sp>
      <p:pic>
        <p:nvPicPr>
          <p:cNvPr id="77849" name="Picture 10">
            <a:extLst>
              <a:ext uri="{FF2B5EF4-FFF2-40B4-BE49-F238E27FC236}">
                <a16:creationId xmlns:a16="http://schemas.microsoft.com/office/drawing/2014/main" id="{61EC52A9-D2EE-FF4F-807B-C7249D9FA1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4875" y="2552700"/>
            <a:ext cx="641350" cy="108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7850" name="Picture 6">
            <a:extLst>
              <a:ext uri="{FF2B5EF4-FFF2-40B4-BE49-F238E27FC236}">
                <a16:creationId xmlns:a16="http://schemas.microsoft.com/office/drawing/2014/main" id="{BB598867-5FD4-FD42-92B9-050442D971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5963" y="4502150"/>
            <a:ext cx="1125537" cy="140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Flowchart: Stored Data 27">
            <a:extLst>
              <a:ext uri="{FF2B5EF4-FFF2-40B4-BE49-F238E27FC236}">
                <a16:creationId xmlns:a16="http://schemas.microsoft.com/office/drawing/2014/main" id="{78B9172F-4590-A04D-B58B-1A1FCE6E3AA3}"/>
              </a:ext>
            </a:extLst>
          </p:cNvPr>
          <p:cNvSpPr/>
          <p:nvPr/>
        </p:nvSpPr>
        <p:spPr bwMode="auto">
          <a:xfrm rot="7553019">
            <a:off x="3064114" y="1676028"/>
            <a:ext cx="964591" cy="4515581"/>
          </a:xfrm>
          <a:prstGeom prst="flowChartOnlineStorage">
            <a:avLst/>
          </a:prstGeom>
          <a:solidFill>
            <a:srgbClr val="C8FF01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vert270" anchor="ctr" anchorCtr="1"/>
          <a:lstStyle/>
          <a:p>
            <a:pPr algn="ctr">
              <a:defRPr/>
            </a:pPr>
            <a:r>
              <a:rPr lang="en-GB" sz="2000" b="1" kern="0" dirty="0">
                <a:solidFill>
                  <a:srgbClr val="002060"/>
                </a:solidFill>
                <a:ea typeface="+mn-ea"/>
              </a:rPr>
              <a:t>Accelerator Science </a:t>
            </a:r>
            <a:br>
              <a:rPr lang="en-GB" sz="2000" b="1" kern="0" dirty="0">
                <a:solidFill>
                  <a:srgbClr val="002060"/>
                </a:solidFill>
                <a:ea typeface="+mn-ea"/>
              </a:rPr>
            </a:br>
            <a:r>
              <a:rPr lang="en-GB" sz="2000" b="1" kern="0" dirty="0">
                <a:solidFill>
                  <a:srgbClr val="002060"/>
                </a:solidFill>
                <a:ea typeface="+mn-ea"/>
              </a:rPr>
              <a:t>and Technologies</a:t>
            </a:r>
          </a:p>
        </p:txBody>
      </p:sp>
      <p:pic>
        <p:nvPicPr>
          <p:cNvPr id="29" name="Picture 3">
            <a:extLst>
              <a:ext uri="{FF2B5EF4-FFF2-40B4-BE49-F238E27FC236}">
                <a16:creationId xmlns:a16="http://schemas.microsoft.com/office/drawing/2014/main" id="{01CE03E6-DE94-694E-B896-83F06EC509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257300" y="287338"/>
            <a:ext cx="890588" cy="1196975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</p:spPr>
      </p:pic>
      <p:pic>
        <p:nvPicPr>
          <p:cNvPr id="30" name="Picture 5">
            <a:extLst>
              <a:ext uri="{FF2B5EF4-FFF2-40B4-BE49-F238E27FC236}">
                <a16:creationId xmlns:a16="http://schemas.microsoft.com/office/drawing/2014/main" id="{8F781AAB-1C16-2946-8864-66D132E508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5119688" y="549275"/>
            <a:ext cx="803275" cy="1190625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</p:spPr>
      </p:pic>
      <p:pic>
        <p:nvPicPr>
          <p:cNvPr id="31" name="Picture 3">
            <a:extLst>
              <a:ext uri="{FF2B5EF4-FFF2-40B4-BE49-F238E27FC236}">
                <a16:creationId xmlns:a16="http://schemas.microsoft.com/office/drawing/2014/main" id="{7E2ADC79-80AC-AE4F-9E00-1B82290C4E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409700" y="439738"/>
            <a:ext cx="890588" cy="1196975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</p:spPr>
      </p:pic>
      <p:pic>
        <p:nvPicPr>
          <p:cNvPr id="32" name="Picture 3">
            <a:extLst>
              <a:ext uri="{FF2B5EF4-FFF2-40B4-BE49-F238E27FC236}">
                <a16:creationId xmlns:a16="http://schemas.microsoft.com/office/drawing/2014/main" id="{9DAC231A-9946-274C-9BAD-9220C82B22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562100" y="592138"/>
            <a:ext cx="890588" cy="1196975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</p:spPr>
      </p:pic>
      <p:pic>
        <p:nvPicPr>
          <p:cNvPr id="33" name="Picture 5">
            <a:extLst>
              <a:ext uri="{FF2B5EF4-FFF2-40B4-BE49-F238E27FC236}">
                <a16:creationId xmlns:a16="http://schemas.microsoft.com/office/drawing/2014/main" id="{4DA9FF9F-3F64-DF4D-868C-11011C4909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5272088" y="701675"/>
            <a:ext cx="803275" cy="1190625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</p:spPr>
      </p:pic>
      <p:pic>
        <p:nvPicPr>
          <p:cNvPr id="34" name="Picture 5">
            <a:extLst>
              <a:ext uri="{FF2B5EF4-FFF2-40B4-BE49-F238E27FC236}">
                <a16:creationId xmlns:a16="http://schemas.microsoft.com/office/drawing/2014/main" id="{BDA88B6F-CE11-F34C-9A9C-32A29F3B1F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5424488" y="854075"/>
            <a:ext cx="803275" cy="1190625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</p:spPr>
      </p:pic>
      <p:pic>
        <p:nvPicPr>
          <p:cNvPr id="35" name="Picture 3">
            <a:extLst>
              <a:ext uri="{FF2B5EF4-FFF2-40B4-BE49-F238E27FC236}">
                <a16:creationId xmlns:a16="http://schemas.microsoft.com/office/drawing/2014/main" id="{F92273B7-D3DB-2549-BAEA-5D1BFCE966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3854450" y="566738"/>
            <a:ext cx="889000" cy="1196975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</p:spPr>
      </p:pic>
      <p:pic>
        <p:nvPicPr>
          <p:cNvPr id="36" name="Picture 3">
            <a:extLst>
              <a:ext uri="{FF2B5EF4-FFF2-40B4-BE49-F238E27FC236}">
                <a16:creationId xmlns:a16="http://schemas.microsoft.com/office/drawing/2014/main" id="{588C81A0-D2C3-C54B-AD48-807B3B5268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4006850" y="719138"/>
            <a:ext cx="889000" cy="1196975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</p:spPr>
      </p:pic>
      <p:pic>
        <p:nvPicPr>
          <p:cNvPr id="37" name="Picture 3">
            <a:extLst>
              <a:ext uri="{FF2B5EF4-FFF2-40B4-BE49-F238E27FC236}">
                <a16:creationId xmlns:a16="http://schemas.microsoft.com/office/drawing/2014/main" id="{0A24740B-2785-BF4F-BCC7-C721F1B92D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4159250" y="871538"/>
            <a:ext cx="889000" cy="1196975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</p:spPr>
      </p:pic>
      <p:pic>
        <p:nvPicPr>
          <p:cNvPr id="38" name="Picture 5">
            <a:extLst>
              <a:ext uri="{FF2B5EF4-FFF2-40B4-BE49-F238E27FC236}">
                <a16:creationId xmlns:a16="http://schemas.microsoft.com/office/drawing/2014/main" id="{78F4E706-87F7-3F4B-A6AB-E0B1EB8B75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5767388" y="4452938"/>
            <a:ext cx="803275" cy="1192212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</p:spPr>
      </p:pic>
      <p:pic>
        <p:nvPicPr>
          <p:cNvPr id="39" name="Picture 5">
            <a:extLst>
              <a:ext uri="{FF2B5EF4-FFF2-40B4-BE49-F238E27FC236}">
                <a16:creationId xmlns:a16="http://schemas.microsoft.com/office/drawing/2014/main" id="{B745B911-038B-7642-86A8-47345419AC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5919788" y="4605338"/>
            <a:ext cx="803275" cy="1192212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</p:spPr>
      </p:pic>
      <p:pic>
        <p:nvPicPr>
          <p:cNvPr id="40" name="Picture 5">
            <a:extLst>
              <a:ext uri="{FF2B5EF4-FFF2-40B4-BE49-F238E27FC236}">
                <a16:creationId xmlns:a16="http://schemas.microsoft.com/office/drawing/2014/main" id="{8DA2FCD8-F826-9741-A01D-3A0CF72DCC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6072188" y="4757738"/>
            <a:ext cx="803275" cy="1192212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</p:spPr>
      </p:pic>
      <p:pic>
        <p:nvPicPr>
          <p:cNvPr id="41" name="Picture 2">
            <a:extLst>
              <a:ext uri="{FF2B5EF4-FFF2-40B4-BE49-F238E27FC236}">
                <a16:creationId xmlns:a16="http://schemas.microsoft.com/office/drawing/2014/main" id="{2E533F6A-2448-1344-86BE-24109D84DE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/>
          <a:srcRect l="19843" r="19315"/>
          <a:stretch>
            <a:fillRect/>
          </a:stretch>
        </p:blipFill>
        <p:spPr bwMode="auto">
          <a:xfrm>
            <a:off x="577850" y="4508500"/>
            <a:ext cx="1401763" cy="230505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</p:spPr>
      </p:pic>
    </p:spTree>
  </p:cSld>
  <p:clrMapOvr>
    <a:masterClrMapping/>
  </p:clrMapOvr>
  <p:transition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Title 1">
            <a:extLst>
              <a:ext uri="{FF2B5EF4-FFF2-40B4-BE49-F238E27FC236}">
                <a16:creationId xmlns:a16="http://schemas.microsoft.com/office/drawing/2014/main" id="{520727EC-53CC-7F40-AAE0-FBE1B154A27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Bibliography</a:t>
            </a:r>
          </a:p>
        </p:txBody>
      </p:sp>
      <p:pic>
        <p:nvPicPr>
          <p:cNvPr id="78850" name="Content Placeholder 4">
            <a:extLst>
              <a:ext uri="{FF2B5EF4-FFF2-40B4-BE49-F238E27FC236}">
                <a16:creationId xmlns:a16="http://schemas.microsoft.com/office/drawing/2014/main" id="{3F5DDC1D-C55B-6145-B544-9D8F112EDE0D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" y="1295400"/>
            <a:ext cx="3503613" cy="4530725"/>
          </a:xfrm>
        </p:spPr>
      </p:pic>
      <p:pic>
        <p:nvPicPr>
          <p:cNvPr id="78851" name="Content Placeholder 5">
            <a:extLst>
              <a:ext uri="{FF2B5EF4-FFF2-40B4-BE49-F238E27FC236}">
                <a16:creationId xmlns:a16="http://schemas.microsoft.com/office/drawing/2014/main" id="{CCE65336-48F6-F44B-BD40-07B5E9C41D0A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53000" y="1295400"/>
            <a:ext cx="3503613" cy="4530725"/>
          </a:xfrm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1660BD-B51A-6B45-A60B-A134FAB463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42950"/>
          </a:xfrm>
        </p:spPr>
        <p:txBody>
          <a:bodyPr/>
          <a:lstStyle/>
          <a:p>
            <a:pPr>
              <a:defRPr/>
            </a:pPr>
            <a:r>
              <a:rPr lang="en-GB" sz="4000" dirty="0">
                <a:ea typeface="+mj-ea"/>
                <a:cs typeface="+mj-cs"/>
              </a:rPr>
              <a:t>Accelerators for Energy</a:t>
            </a:r>
          </a:p>
        </p:txBody>
      </p:sp>
      <p:sp>
        <p:nvSpPr>
          <p:cNvPr id="16387" name="Text Placeholder 2">
            <a:extLst>
              <a:ext uri="{FF2B5EF4-FFF2-40B4-BE49-F238E27FC236}">
                <a16:creationId xmlns:a16="http://schemas.microsoft.com/office/drawing/2014/main" id="{9CD1CB32-CF88-AC4B-89B8-7E442E374E58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304800" y="1219200"/>
            <a:ext cx="4191000" cy="4953000"/>
          </a:xfrm>
        </p:spPr>
        <p:txBody>
          <a:bodyPr/>
          <a:lstStyle/>
          <a:p>
            <a:pPr>
              <a:defRPr/>
            </a:pPr>
            <a:r>
              <a:rPr lang="en-GB" altLang="en-US" sz="1800" dirty="0">
                <a:solidFill>
                  <a:srgbClr val="C00000"/>
                </a:solidFill>
                <a:latin typeface="+mj-lt"/>
                <a:ea typeface="MS PGothic" panose="020B0600070205080204" pitchFamily="34" charset="-128"/>
                <a:cs typeface="ＭＳ Ｐゴシック" charset="0"/>
              </a:rPr>
              <a:t>Accelerator-Driven Subcritical System</a:t>
            </a:r>
          </a:p>
          <a:p>
            <a:pPr lvl="1">
              <a:defRPr/>
            </a:pPr>
            <a:r>
              <a:rPr lang="en-GB" altLang="en-US" sz="1800" dirty="0">
                <a:latin typeface="+mj-lt"/>
                <a:ea typeface="MS PGothic" panose="020B0600070205080204" pitchFamily="34" charset="-128"/>
              </a:rPr>
              <a:t>External source of neutrons to drive sub-critical reactor loaded with non-fissile fuel such as </a:t>
            </a:r>
            <a:r>
              <a:rPr lang="en-GB" altLang="en-US" sz="1800" baseline="30000" dirty="0">
                <a:latin typeface="+mj-lt"/>
                <a:ea typeface="MS PGothic" panose="020B0600070205080204" pitchFamily="34" charset="-128"/>
              </a:rPr>
              <a:t>232</a:t>
            </a:r>
            <a:r>
              <a:rPr lang="en-GB" altLang="en-US" sz="1800" dirty="0">
                <a:latin typeface="+mj-lt"/>
                <a:ea typeface="MS PGothic" panose="020B0600070205080204" pitchFamily="34" charset="-128"/>
              </a:rPr>
              <a:t>Th.</a:t>
            </a:r>
          </a:p>
          <a:p>
            <a:pPr lvl="1">
              <a:defRPr/>
            </a:pPr>
            <a:r>
              <a:rPr lang="en-GB" altLang="en-US" sz="1800" dirty="0">
                <a:latin typeface="+mj-lt"/>
                <a:ea typeface="MS PGothic" panose="020B0600070205080204" pitchFamily="34" charset="-128"/>
              </a:rPr>
              <a:t>Neutrons produced by high-power proton beam through spallation, breeding </a:t>
            </a:r>
            <a:r>
              <a:rPr lang="en-GB" altLang="en-US" sz="1800" baseline="30000" dirty="0">
                <a:latin typeface="+mj-lt"/>
                <a:ea typeface="MS PGothic" panose="020B0600070205080204" pitchFamily="34" charset="-128"/>
              </a:rPr>
              <a:t>233</a:t>
            </a:r>
            <a:r>
              <a:rPr lang="en-GB" altLang="en-US" sz="1800" dirty="0">
                <a:latin typeface="+mj-lt"/>
                <a:ea typeface="MS PGothic" panose="020B0600070205080204" pitchFamily="34" charset="-128"/>
              </a:rPr>
              <a:t>U causing it to fission.</a:t>
            </a:r>
          </a:p>
          <a:p>
            <a:pPr lvl="1">
              <a:defRPr/>
            </a:pPr>
            <a:r>
              <a:rPr lang="en-GB" altLang="en-US" sz="1800" dirty="0">
                <a:latin typeface="+mj-lt"/>
                <a:ea typeface="MS PGothic" panose="020B0600070205080204" pitchFamily="34" charset="-128"/>
              </a:rPr>
              <a:t>Cannot support self-sustaining chain reaction.</a:t>
            </a:r>
          </a:p>
          <a:p>
            <a:pPr lvl="1">
              <a:defRPr/>
            </a:pPr>
            <a:r>
              <a:rPr lang="en-GB" altLang="en-US" sz="1800" baseline="30000" dirty="0">
                <a:latin typeface="+mj-lt"/>
                <a:ea typeface="MS PGothic" panose="020B0600070205080204" pitchFamily="34" charset="-128"/>
              </a:rPr>
              <a:t>232</a:t>
            </a:r>
            <a:r>
              <a:rPr lang="en-GB" altLang="en-US" sz="1800" dirty="0">
                <a:latin typeface="+mj-lt"/>
                <a:ea typeface="MS PGothic" panose="020B0600070205080204" pitchFamily="34" charset="-128"/>
              </a:rPr>
              <a:t>Th is widely-available natural resource.</a:t>
            </a:r>
          </a:p>
          <a:p>
            <a:pPr lvl="1">
              <a:defRPr/>
            </a:pPr>
            <a:r>
              <a:rPr lang="en-GB" altLang="en-US" sz="1800" dirty="0">
                <a:latin typeface="+mj-lt"/>
                <a:ea typeface="MS PGothic" panose="020B0600070205080204" pitchFamily="34" charset="-128"/>
              </a:rPr>
              <a:t>Released thermal power is 100 times that of beam energy.</a:t>
            </a:r>
          </a:p>
          <a:p>
            <a:pPr lvl="1">
              <a:defRPr/>
            </a:pPr>
            <a:r>
              <a:rPr lang="en-GB" altLang="en-US" sz="1800" dirty="0">
                <a:latin typeface="+mj-lt"/>
                <a:ea typeface="MS PGothic" panose="020B0600070205080204" pitchFamily="34" charset="-128"/>
              </a:rPr>
              <a:t>Turning off the accelerator stops the fission reaction.</a:t>
            </a:r>
          </a:p>
        </p:txBody>
      </p:sp>
      <p:sp>
        <p:nvSpPr>
          <p:cNvPr id="27651" name="Slide Number Placeholder 4">
            <a:extLst>
              <a:ext uri="{FF2B5EF4-FFF2-40B4-BE49-F238E27FC236}">
                <a16:creationId xmlns:a16="http://schemas.microsoft.com/office/drawing/2014/main" id="{973C3BCC-E116-1449-8933-96DC66569E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8FE479BC-5500-B343-AB5A-3DB1596F2843}" type="slidenum">
              <a:rPr lang="en-US" altLang="en-US" smtClean="0">
                <a:solidFill>
                  <a:srgbClr val="BCBCBC"/>
                </a:solidFill>
              </a:rPr>
              <a:pPr/>
              <a:t>5</a:t>
            </a:fld>
            <a:endParaRPr lang="en-US" altLang="en-US">
              <a:solidFill>
                <a:srgbClr val="BCBCBC"/>
              </a:solidFill>
            </a:endParaRPr>
          </a:p>
        </p:txBody>
      </p:sp>
      <p:sp>
        <p:nvSpPr>
          <p:cNvPr id="27652" name="TextBox 6">
            <a:extLst>
              <a:ext uri="{FF2B5EF4-FFF2-40B4-BE49-F238E27FC236}">
                <a16:creationId xmlns:a16="http://schemas.microsoft.com/office/drawing/2014/main" id="{3FF0E668-9E48-6F4B-BF1C-8F34DE9504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48200" y="3810000"/>
            <a:ext cx="3787775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solidFill>
                  <a:srgbClr val="000099"/>
                </a:solidFill>
                <a:latin typeface="Garamond" panose="02020404030301010803" pitchFamily="18" charset="0"/>
              </a:rPr>
              <a:t>Use of Th instead of U produces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solidFill>
                  <a:srgbClr val="000099"/>
                </a:solidFill>
                <a:latin typeface="Garamond" panose="02020404030301010803" pitchFamily="18" charset="0"/>
              </a:rPr>
              <a:t>less actinides.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GB" altLang="en-US" sz="1800">
              <a:solidFill>
                <a:srgbClr val="000099"/>
              </a:solidFill>
              <a:latin typeface="Garamond" panose="02020404030301010803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solidFill>
                  <a:srgbClr val="000099"/>
                </a:solidFill>
                <a:latin typeface="Garamond" panose="02020404030301010803" pitchFamily="18" charset="0"/>
              </a:rPr>
              <a:t>The cycle produces much less long-lived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solidFill>
                  <a:srgbClr val="000099"/>
                </a:solidFill>
                <a:latin typeface="Garamond" panose="02020404030301010803" pitchFamily="18" charset="0"/>
              </a:rPr>
              <a:t>radioactive waste (e.g. Pu).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GB" altLang="en-US" sz="1800">
              <a:solidFill>
                <a:srgbClr val="000099"/>
              </a:solidFill>
              <a:latin typeface="Garamond" panose="02020404030301010803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solidFill>
                  <a:srgbClr val="000099"/>
                </a:solidFill>
                <a:latin typeface="Garamond" panose="02020404030301010803" pitchFamily="18" charset="0"/>
              </a:rPr>
              <a:t>Enough Th is available to sustain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solidFill>
                  <a:srgbClr val="000099"/>
                </a:solidFill>
                <a:latin typeface="Garamond" panose="02020404030301010803" pitchFamily="18" charset="0"/>
              </a:rPr>
              <a:t>such systems for 10 centuries.</a:t>
            </a:r>
          </a:p>
        </p:txBody>
      </p:sp>
      <p:pic>
        <p:nvPicPr>
          <p:cNvPr id="27653" name="Content Placeholder 3">
            <a:extLst>
              <a:ext uri="{FF2B5EF4-FFF2-40B4-BE49-F238E27FC236}">
                <a16:creationId xmlns:a16="http://schemas.microsoft.com/office/drawing/2014/main" id="{91ECC4A6-1350-0E49-A478-469E14782F98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64075" y="1093788"/>
            <a:ext cx="4038600" cy="2601912"/>
          </a:xfrm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73A581-152A-B54F-A48F-74D4631D73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0725"/>
          </a:xfrm>
        </p:spPr>
        <p:txBody>
          <a:bodyPr/>
          <a:lstStyle/>
          <a:p>
            <a:pPr>
              <a:defRPr/>
            </a:pPr>
            <a:r>
              <a:rPr lang="en-GB" sz="4000" dirty="0">
                <a:ea typeface="+mj-ea"/>
                <a:cs typeface="+mj-cs"/>
              </a:rPr>
              <a:t>Accelerators for Energy</a:t>
            </a:r>
          </a:p>
        </p:txBody>
      </p:sp>
      <p:sp>
        <p:nvSpPr>
          <p:cNvPr id="18435" name="Text Placeholder 2">
            <a:extLst>
              <a:ext uri="{FF2B5EF4-FFF2-40B4-BE49-F238E27FC236}">
                <a16:creationId xmlns:a16="http://schemas.microsoft.com/office/drawing/2014/main" id="{E5C3B724-B59E-8E4A-8321-FC78D59368F2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304800" y="1600200"/>
            <a:ext cx="4191000" cy="4343400"/>
          </a:xfrm>
        </p:spPr>
        <p:txBody>
          <a:bodyPr/>
          <a:lstStyle/>
          <a:p>
            <a:pPr>
              <a:defRPr/>
            </a:pPr>
            <a:r>
              <a:rPr lang="en-GB" altLang="en-US" dirty="0">
                <a:solidFill>
                  <a:srgbClr val="002060"/>
                </a:solidFill>
                <a:latin typeface="+mj-lt"/>
                <a:ea typeface="MS PGothic" panose="020B0600070205080204" pitchFamily="34" charset="-128"/>
                <a:cs typeface="ＭＳ Ｐゴシック" charset="0"/>
              </a:rPr>
              <a:t>ADSR &amp; Radioactive Waste Transmutation</a:t>
            </a:r>
          </a:p>
          <a:p>
            <a:pPr lvl="1">
              <a:defRPr/>
            </a:pPr>
            <a:r>
              <a:rPr lang="en-GB" altLang="en-US" dirty="0">
                <a:latin typeface="+mj-lt"/>
                <a:ea typeface="MS PGothic" panose="020B0600070205080204" pitchFamily="34" charset="-128"/>
              </a:rPr>
              <a:t>ADSR neutrons interact with surrounding fuel material containing separated long-lived isotopes.</a:t>
            </a:r>
          </a:p>
          <a:p>
            <a:pPr lvl="2">
              <a:defRPr/>
            </a:pPr>
            <a:r>
              <a:rPr lang="en-GB" altLang="en-US" dirty="0">
                <a:latin typeface="+mj-lt"/>
                <a:ea typeface="MS PGothic" panose="020B0600070205080204" pitchFamily="34" charset="-128"/>
              </a:rPr>
              <a:t>Transmute these isotopes into shorter-lived products. </a:t>
            </a:r>
          </a:p>
        </p:txBody>
      </p:sp>
      <p:sp>
        <p:nvSpPr>
          <p:cNvPr id="29699" name="Slide Number Placeholder 4">
            <a:extLst>
              <a:ext uri="{FF2B5EF4-FFF2-40B4-BE49-F238E27FC236}">
                <a16:creationId xmlns:a16="http://schemas.microsoft.com/office/drawing/2014/main" id="{461CB2C1-E7E9-6142-A96A-ECF809C3B7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4355A1E3-4D9E-A14A-8307-ABC4D0BC05CA}" type="slidenum">
              <a:rPr lang="en-US" altLang="en-US" smtClean="0">
                <a:solidFill>
                  <a:srgbClr val="BCBCBC"/>
                </a:solidFill>
              </a:rPr>
              <a:pPr/>
              <a:t>6</a:t>
            </a:fld>
            <a:endParaRPr lang="en-US" altLang="en-US">
              <a:solidFill>
                <a:srgbClr val="BCBCBC"/>
              </a:solidFill>
            </a:endParaRPr>
          </a:p>
        </p:txBody>
      </p:sp>
      <p:pic>
        <p:nvPicPr>
          <p:cNvPr id="29700" name="Picture 2">
            <a:extLst>
              <a:ext uri="{FF2B5EF4-FFF2-40B4-BE49-F238E27FC236}">
                <a16:creationId xmlns:a16="http://schemas.microsoft.com/office/drawing/2014/main" id="{11F7D04F-C644-2947-9CE1-35AA3ECC9475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16475" y="1828800"/>
            <a:ext cx="4103688" cy="3581400"/>
          </a:xfrm>
          <a:noFill/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8D8767-5909-A845-87C5-198DB762E8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>
              <a:defRPr/>
            </a:pPr>
            <a:r>
              <a:rPr lang="en-GB" sz="4000" dirty="0">
                <a:ea typeface="+mj-ea"/>
                <a:cs typeface="+mj-cs"/>
              </a:rPr>
              <a:t>Accelerators for Energy</a:t>
            </a:r>
          </a:p>
        </p:txBody>
      </p:sp>
      <p:sp>
        <p:nvSpPr>
          <p:cNvPr id="20483" name="Text Placeholder 2">
            <a:extLst>
              <a:ext uri="{FF2B5EF4-FFF2-40B4-BE49-F238E27FC236}">
                <a16:creationId xmlns:a16="http://schemas.microsoft.com/office/drawing/2014/main" id="{FC5FBD78-ED79-B24A-BE78-B8C7981BB120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457200" y="1457325"/>
            <a:ext cx="4572000" cy="4572000"/>
          </a:xfrm>
        </p:spPr>
        <p:txBody>
          <a:bodyPr/>
          <a:lstStyle/>
          <a:p>
            <a:pPr>
              <a:defRPr/>
            </a:pPr>
            <a:r>
              <a:rPr lang="en-GB" altLang="en-US" sz="2200" dirty="0">
                <a:solidFill>
                  <a:srgbClr val="002060"/>
                </a:solidFill>
                <a:latin typeface="+mj-lt"/>
                <a:ea typeface="MS PGothic" panose="020B0600070205080204" pitchFamily="34" charset="-128"/>
                <a:cs typeface="ＭＳ Ｐゴシック" charset="0"/>
              </a:rPr>
              <a:t>International Thermonuclear Experimental Reactor (ITER)</a:t>
            </a:r>
          </a:p>
          <a:p>
            <a:pPr lvl="1">
              <a:defRPr/>
            </a:pPr>
            <a:r>
              <a:rPr lang="en-GB" altLang="en-US" sz="2200" dirty="0">
                <a:latin typeface="+mj-lt"/>
                <a:ea typeface="MS PGothic" panose="020B0600070205080204" pitchFamily="34" charset="-128"/>
              </a:rPr>
              <a:t>Ion beams to be part of plasma heating techniques for fusion </a:t>
            </a:r>
          </a:p>
          <a:p>
            <a:pPr lvl="2">
              <a:defRPr/>
            </a:pPr>
            <a:r>
              <a:rPr lang="en-GB" altLang="en-US" dirty="0">
                <a:latin typeface="+mj-lt"/>
                <a:ea typeface="MS PGothic" panose="020B0600070205080204" pitchFamily="34" charset="-128"/>
              </a:rPr>
              <a:t>Provide high current drive efficiency required magnetic confinement fusion facilities.</a:t>
            </a:r>
          </a:p>
          <a:p>
            <a:pPr lvl="2">
              <a:defRPr/>
            </a:pPr>
            <a:r>
              <a:rPr lang="en-GB" altLang="en-US" dirty="0">
                <a:latin typeface="+mj-lt"/>
                <a:ea typeface="MS PGothic" panose="020B0600070205080204" pitchFamily="34" charset="-128"/>
              </a:rPr>
              <a:t>Required tens of A of ion current at 1 MeV kinetic energy. </a:t>
            </a:r>
          </a:p>
        </p:txBody>
      </p:sp>
      <p:sp>
        <p:nvSpPr>
          <p:cNvPr id="31747" name="Slide Number Placeholder 4">
            <a:extLst>
              <a:ext uri="{FF2B5EF4-FFF2-40B4-BE49-F238E27FC236}">
                <a16:creationId xmlns:a16="http://schemas.microsoft.com/office/drawing/2014/main" id="{9ED8C8C5-82C3-374A-93A8-336663929D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3F6CFC5E-B8CC-7646-8B1E-0B0CD5E4B0B5}" type="slidenum">
              <a:rPr lang="en-US" altLang="en-US" smtClean="0">
                <a:solidFill>
                  <a:srgbClr val="BCBCBC"/>
                </a:solidFill>
              </a:rPr>
              <a:pPr/>
              <a:t>7</a:t>
            </a:fld>
            <a:endParaRPr lang="en-US" altLang="en-US">
              <a:solidFill>
                <a:srgbClr val="BCBCBC"/>
              </a:solidFill>
            </a:endParaRPr>
          </a:p>
        </p:txBody>
      </p:sp>
      <p:pic>
        <p:nvPicPr>
          <p:cNvPr id="31748" name="Picture 2">
            <a:extLst>
              <a:ext uri="{FF2B5EF4-FFF2-40B4-BE49-F238E27FC236}">
                <a16:creationId xmlns:a16="http://schemas.microsoft.com/office/drawing/2014/main" id="{150FDEFD-3600-5348-BD98-9D83C19FCFB4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53000" y="1524000"/>
            <a:ext cx="3733800" cy="3436938"/>
          </a:xfrm>
          <a:noFill/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4D1EA9-0BC6-534B-95DB-200D0E6B8C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800" y="274638"/>
            <a:ext cx="8229600" cy="71596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sz="4000" dirty="0">
                <a:ea typeface="+mj-ea"/>
                <a:cs typeface="+mj-cs"/>
              </a:rPr>
              <a:t>Accelerators for the Environment</a:t>
            </a:r>
          </a:p>
        </p:txBody>
      </p:sp>
      <p:sp>
        <p:nvSpPr>
          <p:cNvPr id="22531" name="Text Placeholder 2">
            <a:extLst>
              <a:ext uri="{FF2B5EF4-FFF2-40B4-BE49-F238E27FC236}">
                <a16:creationId xmlns:a16="http://schemas.microsoft.com/office/drawing/2014/main" id="{8A54487E-6954-2C41-8A9A-A86C1398A550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457200" y="990600"/>
            <a:ext cx="4343400" cy="5105400"/>
          </a:xfrm>
        </p:spPr>
        <p:txBody>
          <a:bodyPr/>
          <a:lstStyle/>
          <a:p>
            <a:pPr>
              <a:defRPr/>
            </a:pPr>
            <a:r>
              <a:rPr lang="en-GB" altLang="en-US" sz="2000" dirty="0">
                <a:solidFill>
                  <a:srgbClr val="002060"/>
                </a:solidFill>
                <a:latin typeface="+mj-lt"/>
                <a:ea typeface="MS PGothic" panose="020B0600070205080204" pitchFamily="34" charset="-128"/>
                <a:cs typeface="ＭＳ Ｐゴシック" charset="0"/>
              </a:rPr>
              <a:t>CLOUD experiment at the CERN PS</a:t>
            </a:r>
          </a:p>
          <a:p>
            <a:pPr lvl="1">
              <a:defRPr/>
            </a:pPr>
            <a:r>
              <a:rPr lang="en-US" altLang="en-US" sz="1800" dirty="0">
                <a:latin typeface="+mj-lt"/>
                <a:ea typeface="MS PGothic" panose="020B0600070205080204" pitchFamily="34" charset="-128"/>
              </a:rPr>
              <a:t>Experiment using cloud chamber to study possible link between cosmic- rays and cloud formation.</a:t>
            </a:r>
          </a:p>
          <a:p>
            <a:pPr lvl="2">
              <a:defRPr/>
            </a:pPr>
            <a:r>
              <a:rPr lang="en-US" altLang="en-US" sz="1600" dirty="0">
                <a:latin typeface="+mj-lt"/>
                <a:ea typeface="MS PGothic" panose="020B0600070205080204" pitchFamily="34" charset="-128"/>
              </a:rPr>
              <a:t>Studies suggest that cosmic- rays may have an influence on the amount of cloud cover through the formation of new aerosols (tiny particles suspended in the air that seed cloud droplets).</a:t>
            </a:r>
          </a:p>
          <a:p>
            <a:pPr lvl="1">
              <a:defRPr/>
            </a:pPr>
            <a:r>
              <a:rPr lang="en-US" altLang="en-US" sz="1800" dirty="0">
                <a:latin typeface="+mj-lt"/>
                <a:ea typeface="MS PGothic" panose="020B0600070205080204" pitchFamily="34" charset="-128"/>
              </a:rPr>
              <a:t>Understanding the underlying microphysics in controlled laboratory conditions is a key to unraveling the connection between cosmic-rays, clouds and climate.</a:t>
            </a:r>
          </a:p>
          <a:p>
            <a:pPr lvl="1">
              <a:defRPr/>
            </a:pPr>
            <a:r>
              <a:rPr lang="en-US" altLang="en-US" sz="1800" dirty="0">
                <a:latin typeface="+mj-lt"/>
                <a:ea typeface="MS PGothic" panose="020B0600070205080204" pitchFamily="34" charset="-128"/>
              </a:rPr>
              <a:t>First time high-energy physics accelerator used to study atmospheric and climate science.</a:t>
            </a:r>
          </a:p>
        </p:txBody>
      </p:sp>
      <p:sp>
        <p:nvSpPr>
          <p:cNvPr id="33795" name="Slide Number Placeholder 4">
            <a:extLst>
              <a:ext uri="{FF2B5EF4-FFF2-40B4-BE49-F238E27FC236}">
                <a16:creationId xmlns:a16="http://schemas.microsoft.com/office/drawing/2014/main" id="{2F095608-0F0C-B841-BF99-6985D09BAD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B845EBD7-0971-B64C-8159-B42FA86D37F7}" type="slidenum">
              <a:rPr lang="en-US" altLang="en-US" smtClean="0">
                <a:solidFill>
                  <a:srgbClr val="BCBCBC"/>
                </a:solidFill>
              </a:rPr>
              <a:pPr/>
              <a:t>8</a:t>
            </a:fld>
            <a:endParaRPr lang="en-US" altLang="en-US">
              <a:solidFill>
                <a:srgbClr val="BCBCBC"/>
              </a:solidFill>
            </a:endParaRPr>
          </a:p>
        </p:txBody>
      </p:sp>
      <p:pic>
        <p:nvPicPr>
          <p:cNvPr id="33796" name="Content Placeholder 10" descr="0911185_01-A5-at-72-dpi.jpg">
            <a:extLst>
              <a:ext uri="{FF2B5EF4-FFF2-40B4-BE49-F238E27FC236}">
                <a16:creationId xmlns:a16="http://schemas.microsoft.com/office/drawing/2014/main" id="{5ABFE05C-72AA-2046-BFB6-F80718861969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02225" y="1295400"/>
            <a:ext cx="3130550" cy="4708525"/>
          </a:xfrm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le 1">
            <a:extLst>
              <a:ext uri="{FF2B5EF4-FFF2-40B4-BE49-F238E27FC236}">
                <a16:creationId xmlns:a16="http://schemas.microsoft.com/office/drawing/2014/main" id="{3EC56322-49FF-CA45-B177-F4F9DBC6CE6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Accelerators for Security</a:t>
            </a:r>
          </a:p>
        </p:txBody>
      </p:sp>
      <p:pic>
        <p:nvPicPr>
          <p:cNvPr id="35842" name="Content Placeholder 3">
            <a:extLst>
              <a:ext uri="{FF2B5EF4-FFF2-40B4-BE49-F238E27FC236}">
                <a16:creationId xmlns:a16="http://schemas.microsoft.com/office/drawing/2014/main" id="{4F8D9730-CB9B-0348-9D48-E4961CA0FCA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60400" y="1600200"/>
            <a:ext cx="7823200" cy="4530725"/>
          </a:xfrm>
        </p:spPr>
      </p:pic>
      <p:sp>
        <p:nvSpPr>
          <p:cNvPr id="35843" name="TextBox 4">
            <a:extLst>
              <a:ext uri="{FF2B5EF4-FFF2-40B4-BE49-F238E27FC236}">
                <a16:creationId xmlns:a16="http://schemas.microsoft.com/office/drawing/2014/main" id="{CDFE39E2-9B6A-8B4C-8514-1C2DC35DB5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9400" y="1155700"/>
            <a:ext cx="41227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2800">
                <a:solidFill>
                  <a:srgbClr val="FF0000"/>
                </a:solidFill>
              </a:rPr>
              <a:t>X-ray Scanning of Cargo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Innovation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4066</TotalTime>
  <Words>1251</Words>
  <Application>Microsoft Macintosh PowerPoint</Application>
  <PresentationFormat>On-screen Show (4:3)</PresentationFormat>
  <Paragraphs>227</Paragraphs>
  <Slides>41</Slides>
  <Notes>17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53" baseType="lpstr">
      <vt:lpstr>Arial</vt:lpstr>
      <vt:lpstr>Calibri</vt:lpstr>
      <vt:lpstr>Garamond</vt:lpstr>
      <vt:lpstr>Helvetica</vt:lpstr>
      <vt:lpstr>Lucida Sans</vt:lpstr>
      <vt:lpstr>Times New Roman</vt:lpstr>
      <vt:lpstr>Verdana</vt:lpstr>
      <vt:lpstr>Wingdings</vt:lpstr>
      <vt:lpstr>Wingdings 2</vt:lpstr>
      <vt:lpstr>Edge</vt:lpstr>
      <vt:lpstr>3_Innovation</vt:lpstr>
      <vt:lpstr>Equation</vt:lpstr>
      <vt:lpstr>Lecture 2 Applications of Accelerators </vt:lpstr>
      <vt:lpstr>Introduction</vt:lpstr>
      <vt:lpstr>PowerPoint Presentation</vt:lpstr>
      <vt:lpstr>PowerPoint Presentation</vt:lpstr>
      <vt:lpstr>Accelerators for Energy</vt:lpstr>
      <vt:lpstr>Accelerators for Energy</vt:lpstr>
      <vt:lpstr>Accelerators for Energy</vt:lpstr>
      <vt:lpstr>Accelerators for the Environment</vt:lpstr>
      <vt:lpstr>Accelerators for Security</vt:lpstr>
      <vt:lpstr>CERN’s technological innovations have important applications in medicine and healthcare</vt:lpstr>
      <vt:lpstr>PowerPoint Presentation</vt:lpstr>
      <vt:lpstr>Accelerators for Medicine</vt:lpstr>
      <vt:lpstr>PIMMS @ CERN</vt:lpstr>
      <vt:lpstr>Accelerators for Medicine</vt:lpstr>
      <vt:lpstr>Accelerators for Medicine</vt:lpstr>
      <vt:lpstr>Accelerators for Medicine</vt:lpstr>
      <vt:lpstr>Radiopharmaceuticals</vt:lpstr>
      <vt:lpstr>PowerPoint Presentation</vt:lpstr>
      <vt:lpstr>Synchrotron Light Sources</vt:lpstr>
      <vt:lpstr>Synchrotron Light Sources</vt:lpstr>
      <vt:lpstr>The Electromagnetic Spectrum</vt:lpstr>
      <vt:lpstr>Rate of Energy Loss (1)</vt:lpstr>
      <vt:lpstr>Rate of Energy Loss (2)</vt:lpstr>
      <vt:lpstr>Accelerators for Synchrotron Light</vt:lpstr>
      <vt:lpstr>X-ray Diffraction</vt:lpstr>
      <vt:lpstr>X-ray Diffraction Today</vt:lpstr>
      <vt:lpstr>PowerPoint Presentation</vt:lpstr>
      <vt:lpstr>Accelerators for Synchrotron Light</vt:lpstr>
      <vt:lpstr>PowerPoint Presentation</vt:lpstr>
      <vt:lpstr>PowerPoint Presentation</vt:lpstr>
      <vt:lpstr>PowerPoint Presentation</vt:lpstr>
      <vt:lpstr>European XFEL</vt:lpstr>
      <vt:lpstr>Accelerators for Neutron Science</vt:lpstr>
      <vt:lpstr>ISIS Accelerators and Targets</vt:lpstr>
      <vt:lpstr>Accelerators for Ion Beam Implantation</vt:lpstr>
      <vt:lpstr>Ion Beam Implantation Products</vt:lpstr>
      <vt:lpstr>Radiocarbon 14C Formation &amp; Decay</vt:lpstr>
      <vt:lpstr>Radiocarbon 14C Dating</vt:lpstr>
      <vt:lpstr>Accelerators for History &amp; Culture Applications</vt:lpstr>
      <vt:lpstr>PowerPoint Presentation</vt:lpstr>
      <vt:lpstr>Bibliography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Introductory Comments</dc:title>
  <dc:creator>emmanuel</dc:creator>
  <cp:lastModifiedBy>Emmanuel Tsesmelis</cp:lastModifiedBy>
  <cp:revision>352</cp:revision>
  <dcterms:created xsi:type="dcterms:W3CDTF">2007-08-29T13:08:22Z</dcterms:created>
  <dcterms:modified xsi:type="dcterms:W3CDTF">2024-10-14T20:36:50Z</dcterms:modified>
</cp:coreProperties>
</file>