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>
  <p:sldMasterIdLst>
    <p:sldMasterId id="2147483649" r:id="rId1"/>
  </p:sldMasterIdLst>
  <p:notesMasterIdLst>
    <p:notesMasterId r:id="rId29"/>
  </p:notesMasterIdLst>
  <p:handoutMasterIdLst>
    <p:handoutMasterId r:id="rId30"/>
  </p:handoutMasterIdLst>
  <p:sldIdLst>
    <p:sldId id="599" r:id="rId2"/>
    <p:sldId id="671" r:id="rId3"/>
    <p:sldId id="672" r:id="rId4"/>
    <p:sldId id="715" r:id="rId5"/>
    <p:sldId id="758" r:id="rId6"/>
    <p:sldId id="604" r:id="rId7"/>
    <p:sldId id="759" r:id="rId8"/>
    <p:sldId id="605" r:id="rId9"/>
    <p:sldId id="673" r:id="rId10"/>
    <p:sldId id="711" r:id="rId11"/>
    <p:sldId id="764" r:id="rId12"/>
    <p:sldId id="765" r:id="rId13"/>
    <p:sldId id="745" r:id="rId14"/>
    <p:sldId id="625" r:id="rId15"/>
    <p:sldId id="626" r:id="rId16"/>
    <p:sldId id="746" r:id="rId17"/>
    <p:sldId id="628" r:id="rId18"/>
    <p:sldId id="747" r:id="rId19"/>
    <p:sldId id="757" r:id="rId20"/>
    <p:sldId id="748" r:id="rId21"/>
    <p:sldId id="749" r:id="rId22"/>
    <p:sldId id="752" r:id="rId23"/>
    <p:sldId id="751" r:id="rId24"/>
    <p:sldId id="753" r:id="rId25"/>
    <p:sldId id="754" r:id="rId26"/>
    <p:sldId id="756" r:id="rId27"/>
    <p:sldId id="699" r:id="rId28"/>
  </p:sldIdLst>
  <p:sldSz cx="9144000" cy="6858000" type="screen4x3"/>
  <p:notesSz cx="6781800" cy="9918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80"/>
    <p:restoredTop sz="94737"/>
  </p:normalViewPr>
  <p:slideViewPr>
    <p:cSldViewPr>
      <p:cViewPr varScale="1">
        <p:scale>
          <a:sx n="109" d="100"/>
          <a:sy n="109" d="100"/>
        </p:scale>
        <p:origin x="1848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9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>
            <a:extLst>
              <a:ext uri="{FF2B5EF4-FFF2-40B4-BE49-F238E27FC236}">
                <a16:creationId xmlns:a16="http://schemas.microsoft.com/office/drawing/2014/main" id="{FC362487-3C18-3743-8877-6222E75B3DE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4387" name="Rectangle 3">
            <a:extLst>
              <a:ext uri="{FF2B5EF4-FFF2-40B4-BE49-F238E27FC236}">
                <a16:creationId xmlns:a16="http://schemas.microsoft.com/office/drawing/2014/main" id="{9A9D7FB7-2017-5A44-BB61-B014F7628E66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9D2F925A-647C-8E4E-8CE7-ABF61ED82DC7}" type="datetimeFigureOut">
              <a:rPr lang="en-US" altLang="x-none"/>
              <a:pPr>
                <a:defRPr/>
              </a:pPr>
              <a:t>10/14/24</a:t>
            </a:fld>
            <a:endParaRPr lang="en-US" altLang="x-none"/>
          </a:p>
        </p:txBody>
      </p:sp>
      <p:sp>
        <p:nvSpPr>
          <p:cNvPr id="144388" name="Rectangle 4">
            <a:extLst>
              <a:ext uri="{FF2B5EF4-FFF2-40B4-BE49-F238E27FC236}">
                <a16:creationId xmlns:a16="http://schemas.microsoft.com/office/drawing/2014/main" id="{63BD0DFA-CC4B-FB4F-87A1-282B21B63B45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4389" name="Rectangle 5">
            <a:extLst>
              <a:ext uri="{FF2B5EF4-FFF2-40B4-BE49-F238E27FC236}">
                <a16:creationId xmlns:a16="http://schemas.microsoft.com/office/drawing/2014/main" id="{06C22B5F-0B58-9445-9DE3-AF6936E9EFC8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2D51A38-3B10-7240-968B-30111CC6FBC8}" type="slidenum">
              <a:rPr lang="en-US" altLang="en-CH"/>
              <a:pPr>
                <a:defRPr/>
              </a:pPr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49AF21D-01FB-FB4F-BE13-62B8E93412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78CAC1-0347-6946-A2C6-7029E022264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1750" y="0"/>
            <a:ext cx="2938463" cy="4953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859D7FA7-A6CF-E24D-89D1-6D39FCFC982A}" type="datetimeFigureOut">
              <a:rPr lang="en-US" altLang="x-none"/>
              <a:pPr>
                <a:defRPr/>
              </a:pPr>
              <a:t>10/14/24</a:t>
            </a:fld>
            <a:endParaRPr lang="en-GB" altLang="x-none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4367221F-6FCA-0643-8AC0-BD4846B9212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4538"/>
            <a:ext cx="4959350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F11E1750-5E44-E94A-AE03-3DC23936F0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7863" y="4711700"/>
            <a:ext cx="5426075" cy="4462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78CE6B-B2FE-6143-A596-C69D0A4CA15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1813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5FF470-B51B-244E-82D4-0ECF1979FD4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1750" y="9421813"/>
            <a:ext cx="2938463" cy="4953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E7764BE-C63D-E247-BC34-84880244814E}" type="slidenum">
              <a:rPr lang="en-GB" altLang="en-CH"/>
              <a:pPr>
                <a:defRPr/>
              </a:pPr>
              <a:t>‹#›</a:t>
            </a:fld>
            <a:endParaRPr lang="en-GB" altLang="en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>
            <a:extLst>
              <a:ext uri="{FF2B5EF4-FFF2-40B4-BE49-F238E27FC236}">
                <a16:creationId xmlns:a16="http://schemas.microsoft.com/office/drawing/2014/main" id="{6C7DF55C-8EB9-D446-8270-51BAD941288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4" name="Notes Placeholder 2">
            <a:extLst>
              <a:ext uri="{FF2B5EF4-FFF2-40B4-BE49-F238E27FC236}">
                <a16:creationId xmlns:a16="http://schemas.microsoft.com/office/drawing/2014/main" id="{7ABCF661-E38E-544A-8509-E840A33033B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8435" name="Slide Number Placeholder 3">
            <a:extLst>
              <a:ext uri="{FF2B5EF4-FFF2-40B4-BE49-F238E27FC236}">
                <a16:creationId xmlns:a16="http://schemas.microsoft.com/office/drawing/2014/main" id="{C3B8FEBB-3EB9-3341-954B-C69783601C4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A218B9B-0BDB-AF45-BC66-A837E1A16DFF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>
            <a:extLst>
              <a:ext uri="{FF2B5EF4-FFF2-40B4-BE49-F238E27FC236}">
                <a16:creationId xmlns:a16="http://schemas.microsoft.com/office/drawing/2014/main" id="{F84B1BC0-13CC-5843-9E1C-1931152EC7B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7363"/>
            <a:ext cx="2946400" cy="4937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925" tIns="45962" rIns="91925" bIns="45962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AEC1A43B-9E17-B24C-9941-FE5D99B02488}" type="slidenum">
              <a:rPr lang="fr-FR" altLang="en-US" sz="1500" b="1" smtClean="0"/>
              <a:pPr/>
              <a:t>19</a:t>
            </a:fld>
            <a:endParaRPr lang="fr-FR" altLang="en-US" sz="1500" b="1"/>
          </a:p>
        </p:txBody>
      </p:sp>
      <p:sp>
        <p:nvSpPr>
          <p:cNvPr id="46082" name="Rectangle 2">
            <a:extLst>
              <a:ext uri="{FF2B5EF4-FFF2-40B4-BE49-F238E27FC236}">
                <a16:creationId xmlns:a16="http://schemas.microsoft.com/office/drawing/2014/main" id="{02EBE161-FF99-2A4F-A8B8-34A74A57225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0275" y="739775"/>
            <a:ext cx="4937125" cy="3703638"/>
          </a:xfrm>
          <a:solidFill>
            <a:srgbClr val="FFFFFF"/>
          </a:solidFill>
          <a:ln w="9525"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46083" name="Rectangle 3">
            <a:extLst>
              <a:ext uri="{FF2B5EF4-FFF2-40B4-BE49-F238E27FC236}">
                <a16:creationId xmlns:a16="http://schemas.microsoft.com/office/drawing/2014/main" id="{4CD8824B-7459-1B4D-90F2-379DBA51BE2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687888"/>
            <a:ext cx="4987925" cy="44434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lIns="91925" tIns="45962" rIns="91925" bIns="45962" numCol="1" anchor="t" anchorCtr="0" compatLnSpc="1">
            <a:prstTxWarp prst="textNoShape">
              <a:avLst/>
            </a:prstTxWarp>
          </a:bodyPr>
          <a:lstStyle/>
          <a:p>
            <a:endParaRPr lang="de-DE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7">
            <a:extLst>
              <a:ext uri="{FF2B5EF4-FFF2-40B4-BE49-F238E27FC236}">
                <a16:creationId xmlns:a16="http://schemas.microsoft.com/office/drawing/2014/main" id="{87F0CB21-2984-0F40-968A-4F59DD069DD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ACF909F-3271-9A43-99D9-4939D6918CAC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27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55298" name="Rectangle 2">
            <a:extLst>
              <a:ext uri="{FF2B5EF4-FFF2-40B4-BE49-F238E27FC236}">
                <a16:creationId xmlns:a16="http://schemas.microsoft.com/office/drawing/2014/main" id="{34A3E235-24DE-9D41-87FA-2856BF6D638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8875" y="1239838"/>
            <a:ext cx="4464050" cy="33480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Rectangle 3">
            <a:extLst>
              <a:ext uri="{FF2B5EF4-FFF2-40B4-BE49-F238E27FC236}">
                <a16:creationId xmlns:a16="http://schemas.microsoft.com/office/drawing/2014/main" id="{F4FE5898-2250-1A49-82E6-729827EA252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>
            <a:extLst>
              <a:ext uri="{FF2B5EF4-FFF2-40B4-BE49-F238E27FC236}">
                <a16:creationId xmlns:a16="http://schemas.microsoft.com/office/drawing/2014/main" id="{F360D904-CBDA-0847-922E-4E24D20EC14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2" name="Notes Placeholder 2">
            <a:extLst>
              <a:ext uri="{FF2B5EF4-FFF2-40B4-BE49-F238E27FC236}">
                <a16:creationId xmlns:a16="http://schemas.microsoft.com/office/drawing/2014/main" id="{5BC433D2-273E-C740-8CD5-862198D4A93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0483" name="Slide Number Placeholder 3">
            <a:extLst>
              <a:ext uri="{FF2B5EF4-FFF2-40B4-BE49-F238E27FC236}">
                <a16:creationId xmlns:a16="http://schemas.microsoft.com/office/drawing/2014/main" id="{ACAB5331-F40E-ED44-A8D8-D7C8EF490FB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F6F61CA9-52CF-5E4A-AD82-64BADF7377B6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>
            <a:extLst>
              <a:ext uri="{FF2B5EF4-FFF2-40B4-BE49-F238E27FC236}">
                <a16:creationId xmlns:a16="http://schemas.microsoft.com/office/drawing/2014/main" id="{3F86E92E-8ADF-E745-BA96-A6668E83924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2DE87AB-E308-D34A-8315-3DD445DF5706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22530" name="Rectangle 7">
            <a:extLst>
              <a:ext uri="{FF2B5EF4-FFF2-40B4-BE49-F238E27FC236}">
                <a16:creationId xmlns:a16="http://schemas.microsoft.com/office/drawing/2014/main" id="{2E962D6C-34FC-F942-97D7-BC4B983BF262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41750" y="9421813"/>
            <a:ext cx="294005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94" tIns="45647" rIns="91294" bIns="45647"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</a:pPr>
            <a:fld id="{1B1B4298-3A92-0F45-880D-68153AB84E94}" type="slidenum">
              <a:rPr lang="en-GB" altLang="en-US">
                <a:latin typeface="Arial" panose="020B0604020202020204" pitchFamily="34" charset="0"/>
              </a:rPr>
              <a:pPr algn="r">
                <a:spcBef>
                  <a:spcPct val="0"/>
                </a:spcBef>
              </a:pPr>
              <a:t>3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7F481DD8-07E6-4A4E-AC1C-2955A327107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F7EFE5F7-D3EB-5841-A0B7-3CBD838F9E9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>
            <a:extLst>
              <a:ext uri="{FF2B5EF4-FFF2-40B4-BE49-F238E27FC236}">
                <a16:creationId xmlns:a16="http://schemas.microsoft.com/office/drawing/2014/main" id="{557FDD75-8059-554A-A234-34392963706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6" name="Notes Placeholder 2">
            <a:extLst>
              <a:ext uri="{FF2B5EF4-FFF2-40B4-BE49-F238E27FC236}">
                <a16:creationId xmlns:a16="http://schemas.microsoft.com/office/drawing/2014/main" id="{117738D8-240A-DC43-9CE6-6FA60065142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>
              <a:ea typeface="ＭＳ Ｐゴシック" panose="020B0600070205080204" pitchFamily="34" charset="-128"/>
            </a:endParaRPr>
          </a:p>
        </p:txBody>
      </p:sp>
      <p:sp>
        <p:nvSpPr>
          <p:cNvPr id="26627" name="Slide Number Placeholder 3">
            <a:extLst>
              <a:ext uri="{FF2B5EF4-FFF2-40B4-BE49-F238E27FC236}">
                <a16:creationId xmlns:a16="http://schemas.microsoft.com/office/drawing/2014/main" id="{2BCDA9A4-D889-E04B-801D-EF7A0AD76AB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C4E98B6-3C65-BD40-8EA7-63249D166E3F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>
            <a:extLst>
              <a:ext uri="{FF2B5EF4-FFF2-40B4-BE49-F238E27FC236}">
                <a16:creationId xmlns:a16="http://schemas.microsoft.com/office/drawing/2014/main" id="{263B79F8-27B3-5F46-9C26-48C80143324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8" name="Notes Placeholder 2">
            <a:extLst>
              <a:ext uri="{FF2B5EF4-FFF2-40B4-BE49-F238E27FC236}">
                <a16:creationId xmlns:a16="http://schemas.microsoft.com/office/drawing/2014/main" id="{453AD0F7-EE35-A644-B066-C9480D27414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>
              <a:ea typeface="ＭＳ Ｐゴシック" panose="020B0600070205080204" pitchFamily="34" charset="-128"/>
            </a:endParaRPr>
          </a:p>
        </p:txBody>
      </p:sp>
      <p:sp>
        <p:nvSpPr>
          <p:cNvPr id="29699" name="Slide Number Placeholder 3">
            <a:extLst>
              <a:ext uri="{FF2B5EF4-FFF2-40B4-BE49-F238E27FC236}">
                <a16:creationId xmlns:a16="http://schemas.microsoft.com/office/drawing/2014/main" id="{1BEE490D-4C46-414C-97E8-7A7C839CC7D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E12130C-8A5D-5242-9924-55A4DCDC701E}" type="slidenum">
              <a:rPr lang="en-GB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8</a:t>
            </a:fld>
            <a:endParaRPr lang="en-GB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>
            <a:extLst>
              <a:ext uri="{FF2B5EF4-FFF2-40B4-BE49-F238E27FC236}">
                <a16:creationId xmlns:a16="http://schemas.microsoft.com/office/drawing/2014/main" id="{CD7B6445-D1C6-9344-8028-D257CE5E851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26AE762-605D-5B40-B3AE-0315A328D2C4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9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31746" name="Rectangle 2">
            <a:extLst>
              <a:ext uri="{FF2B5EF4-FFF2-40B4-BE49-F238E27FC236}">
                <a16:creationId xmlns:a16="http://schemas.microsoft.com/office/drawing/2014/main" id="{D44E8A16-D52F-9347-BA1E-2C8AFBCD424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id="{242D9126-4A52-9745-AFA7-DDC6A2663E2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>
            <a:extLst>
              <a:ext uri="{FF2B5EF4-FFF2-40B4-BE49-F238E27FC236}">
                <a16:creationId xmlns:a16="http://schemas.microsoft.com/office/drawing/2014/main" id="{A8B51F78-9E5A-3D47-ACD8-EE78BE655AA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0" name="Notes Placeholder 2">
            <a:extLst>
              <a:ext uri="{FF2B5EF4-FFF2-40B4-BE49-F238E27FC236}">
                <a16:creationId xmlns:a16="http://schemas.microsoft.com/office/drawing/2014/main" id="{447991EA-412F-744D-ADB7-7620B628C2C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7891" name="Slide Number Placeholder 3">
            <a:extLst>
              <a:ext uri="{FF2B5EF4-FFF2-40B4-BE49-F238E27FC236}">
                <a16:creationId xmlns:a16="http://schemas.microsoft.com/office/drawing/2014/main" id="{7CFB2165-3E04-D843-9D20-85121408B26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A7ED5B4-1FE1-B34D-9E7A-05726192A5B7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14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>
            <a:extLst>
              <a:ext uri="{FF2B5EF4-FFF2-40B4-BE49-F238E27FC236}">
                <a16:creationId xmlns:a16="http://schemas.microsoft.com/office/drawing/2014/main" id="{607AF233-B502-5C40-9E5B-1857413E650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8" name="Notes Placeholder 2">
            <a:extLst>
              <a:ext uri="{FF2B5EF4-FFF2-40B4-BE49-F238E27FC236}">
                <a16:creationId xmlns:a16="http://schemas.microsoft.com/office/drawing/2014/main" id="{FDD9FC21-D866-F640-9175-81059522CB6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9939" name="Slide Number Placeholder 3">
            <a:extLst>
              <a:ext uri="{FF2B5EF4-FFF2-40B4-BE49-F238E27FC236}">
                <a16:creationId xmlns:a16="http://schemas.microsoft.com/office/drawing/2014/main" id="{58AE85EF-39D8-3A4A-BA78-3D9F1874E27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47CE1F0-93B8-6449-A6E5-8907D027A877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15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lide Image Placeholder 1">
            <a:extLst>
              <a:ext uri="{FF2B5EF4-FFF2-40B4-BE49-F238E27FC236}">
                <a16:creationId xmlns:a16="http://schemas.microsoft.com/office/drawing/2014/main" id="{7C0030AC-F1C8-9045-84C0-A1F960C5A67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0" name="Notes Placeholder 2">
            <a:extLst>
              <a:ext uri="{FF2B5EF4-FFF2-40B4-BE49-F238E27FC236}">
                <a16:creationId xmlns:a16="http://schemas.microsoft.com/office/drawing/2014/main" id="{F223064A-E965-B747-AEA2-ED59AAD18D5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3011" name="Slide Number Placeholder 3">
            <a:extLst>
              <a:ext uri="{FF2B5EF4-FFF2-40B4-BE49-F238E27FC236}">
                <a16:creationId xmlns:a16="http://schemas.microsoft.com/office/drawing/2014/main" id="{76974A43-877D-F24C-AC0D-4550BCC3B51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3E5F957-BCF7-994A-8600-E8D3DD99FCFD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17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191448E2-31F3-8949-964E-AF442094C2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4E234F4A-D926-7C42-AD6E-23F3C4ED227E}"/>
              </a:ext>
            </a:extLst>
          </p:cNvPr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AD307016-9F7D-2441-AC34-E5271E706C4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1A0845C4-2218-CE45-8ED5-88AD8A10BC3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00D6736C-7A33-1E44-B937-A6D958493A5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0611AA-5100-1042-ACDF-7862E2FB18B9}" type="slidenum">
              <a:rPr lang="en-US" altLang="en-CH"/>
              <a:pPr>
                <a:defRPr/>
              </a:pPr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564597226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51F8E5A-39D1-A143-9598-1DDE1C26D05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6591749-9FA2-F744-8E49-156CBE770F3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3B65052-50A7-E64F-B69E-4F0225E54A0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F412F8-F371-534C-8D9C-1261CB87C22F}" type="slidenum">
              <a:rPr lang="en-US" altLang="en-CH"/>
              <a:pPr>
                <a:defRPr/>
              </a:pPr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4077877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50367D5-CEB8-9A41-BABD-CC7419BD61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F62EFCF-472A-DC43-9036-36AA4AFD79A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A25E497-D69F-7A44-86D7-F06F0873B5C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1B7E62-C7F8-D049-A07C-43C07A91BAB4}" type="slidenum">
              <a:rPr lang="en-US" altLang="en-CH"/>
              <a:pPr>
                <a:defRPr/>
              </a:pPr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711358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2CAC5F0C-E48A-084F-BF04-A601E761E15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DCB6283-BCAD-5448-AC47-465CC131756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08B69256-61A7-374F-9786-30C4D4309B4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FD2ABD-40AC-C04F-A81A-BE4F2C5BEC70}" type="slidenum">
              <a:rPr lang="en-US" altLang="en-CH"/>
              <a:pPr>
                <a:defRPr/>
              </a:pPr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2621660180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C63CA828-6014-2844-A45D-5E2FF842766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425ECC3-75C7-1547-9340-DBA555A4C0F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7E42940A-00C4-934A-BA83-556ADFB812D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6A9D9D-66C6-4845-8420-708E91E2CFE5}" type="slidenum">
              <a:rPr lang="en-US" altLang="en-CH"/>
              <a:pPr>
                <a:defRPr/>
              </a:pPr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167694570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A309A02-FA1A-0B49-88CF-DAF2A83ECDD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73F9886-6844-E744-AC45-96F67FC03D7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77C6C8B-6EDA-6B4A-A507-1EFB15E3C9F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857280-81C8-2045-A36B-360416ABC480}" type="slidenum">
              <a:rPr lang="en-US" altLang="en-CH"/>
              <a:pPr>
                <a:defRPr/>
              </a:pPr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272429993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EF48781-F76C-A44B-986B-DB14E5FEC45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963C2F4-7A35-904F-9D65-DCDA658780E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9F6A138-5C69-C247-8190-28F111B3A8F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9BF26B-5B60-A74C-A3B6-1F533CA7C1FC}" type="slidenum">
              <a:rPr lang="en-US" altLang="en-CH"/>
              <a:pPr>
                <a:defRPr/>
              </a:pPr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83807391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ADEAFEF-8B21-C34D-A478-EC1676022F7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E78A73D-6D92-AB41-830D-9F3DCA5A30D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12AFB6E-DECF-2C4D-B307-E4E012AC2C7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A0A28C-DDF2-114E-BCD9-296A2C0F8A69}" type="slidenum">
              <a:rPr lang="en-US" altLang="en-CH"/>
              <a:pPr>
                <a:defRPr/>
              </a:pPr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10723251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2759C4C-8810-CC4E-A908-6FCF0764E08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26479F1-8CB3-B24F-A7C0-A2010E5275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E0F468D-2B0B-4441-93F1-103EE124FF2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B3E1A6-DCF7-4644-863C-3DDBC3C211B7}" type="slidenum">
              <a:rPr lang="en-US" altLang="en-CH"/>
              <a:pPr>
                <a:defRPr/>
              </a:pPr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102442957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50C4D9A3-D4F8-0C47-9418-D771C28CBFA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F3D82C7B-BBBD-994E-8B9F-C141D32C954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96BF84F5-CA6F-BE4D-AE5B-3096CA43277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F72CE-BDBF-CB4B-8796-EC2C3A8433D9}" type="slidenum">
              <a:rPr lang="en-US" altLang="en-CH"/>
              <a:pPr>
                <a:defRPr/>
              </a:pPr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201737517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D68796CB-CD66-7B40-BBA1-FA39CDAD967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4848BD5D-EFCB-2B47-93DC-ACEE5683C87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596578CA-D1A4-3344-944F-89D9215B0C7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322E4-1690-794E-985D-4EAC0259578E}" type="slidenum">
              <a:rPr lang="en-US" altLang="en-CH"/>
              <a:pPr>
                <a:defRPr/>
              </a:pPr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57694924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4E94F46-8F4D-9748-A85F-D5F5DB45CD1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CB822B-CACA-DE40-8828-59A3EEA7C3C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D83D13E-514E-C848-A248-D43413EC7C8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468E8B-62D4-0944-8385-6F59C1C6E950}" type="slidenum">
              <a:rPr lang="en-US" altLang="en-CH"/>
              <a:pPr>
                <a:defRPr/>
              </a:pPr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208669947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13F6540-E02D-8749-8618-BB82A846CAB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2A472C-0B2F-CD4E-9B7E-E6AFFDC244E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0A0795D-1355-F74D-9853-7D65C4EFD7C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807481-56D1-9F44-870D-FD3A7739397E}" type="slidenum">
              <a:rPr lang="en-US" altLang="en-CH"/>
              <a:pPr>
                <a:defRPr/>
              </a:pPr>
              <a:t>‹#›</a:t>
            </a:fld>
            <a:endParaRPr lang="en-US" altLang="en-CH"/>
          </a:p>
        </p:txBody>
      </p:sp>
    </p:spTree>
    <p:extLst>
      <p:ext uri="{BB962C8B-B14F-4D97-AF65-F5344CB8AC3E}">
        <p14:creationId xmlns:p14="http://schemas.microsoft.com/office/powerpoint/2010/main" val="158419196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45021D73-3241-6942-B5AE-ABA7356E5FD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DE4D3EB9-477F-AD4C-972E-DDD484BC44F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3EE2479F-D488-6E4F-9676-1E11F16609A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8296C521-F130-0A4E-B351-87F53357A40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2" name="Rectangle 6">
            <a:extLst>
              <a:ext uri="{FF2B5EF4-FFF2-40B4-BE49-F238E27FC236}">
                <a16:creationId xmlns:a16="http://schemas.microsoft.com/office/drawing/2014/main" id="{3B33FE31-0E95-AA4D-B276-04D35218ACB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BFDF8206-194C-7846-8929-A5830B348A80}" type="slidenum">
              <a:rPr lang="en-US" altLang="en-CH"/>
              <a:pPr>
                <a:defRPr/>
              </a:pPr>
              <a:t>‹#›</a:t>
            </a:fld>
            <a:endParaRPr lang="en-US" altLang="en-CH"/>
          </a:p>
        </p:txBody>
      </p:sp>
      <p:sp>
        <p:nvSpPr>
          <p:cNvPr id="1031" name="Freeform 7">
            <a:extLst>
              <a:ext uri="{FF2B5EF4-FFF2-40B4-BE49-F238E27FC236}">
                <a16:creationId xmlns:a16="http://schemas.microsoft.com/office/drawing/2014/main" id="{553FDE5B-611E-DB4A-874F-1BE2B6FFC3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CH"/>
          </a:p>
        </p:txBody>
      </p:sp>
      <p:sp>
        <p:nvSpPr>
          <p:cNvPr id="1032" name="Line 8">
            <a:extLst>
              <a:ext uri="{FF2B5EF4-FFF2-40B4-BE49-F238E27FC236}">
                <a16:creationId xmlns:a16="http://schemas.microsoft.com/office/drawing/2014/main" id="{038EAFC9-ECCA-164A-89EA-9992BA61ED4A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85" r:id="rId1"/>
    <p:sldLayoutId id="2147484673" r:id="rId2"/>
    <p:sldLayoutId id="2147484674" r:id="rId3"/>
    <p:sldLayoutId id="2147484675" r:id="rId4"/>
    <p:sldLayoutId id="2147484676" r:id="rId5"/>
    <p:sldLayoutId id="2147484677" r:id="rId6"/>
    <p:sldLayoutId id="2147484678" r:id="rId7"/>
    <p:sldLayoutId id="2147484679" r:id="rId8"/>
    <p:sldLayoutId id="2147484680" r:id="rId9"/>
    <p:sldLayoutId id="2147484681" r:id="rId10"/>
    <p:sldLayoutId id="2147484682" r:id="rId11"/>
    <p:sldLayoutId id="2147484683" r:id="rId12"/>
    <p:sldLayoutId id="2147484684" r:id="rId13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>
            <a:extLst>
              <a:ext uri="{FF2B5EF4-FFF2-40B4-BE49-F238E27FC236}">
                <a16:creationId xmlns:a16="http://schemas.microsoft.com/office/drawing/2014/main" id="{1A1BE6AA-C9FE-8140-B2DF-54F47F77D46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3400" y="533400"/>
            <a:ext cx="9144000" cy="1752600"/>
          </a:xfrm>
        </p:spPr>
        <p:txBody>
          <a:bodyPr/>
          <a:lstStyle/>
          <a:p>
            <a:pPr eaLnBrk="1" hangingPunct="1"/>
            <a:r>
              <a:rPr lang="en-US" altLang="en-US" sz="5000">
                <a:solidFill>
                  <a:srgbClr val="35742A"/>
                </a:solidFill>
                <a:ea typeface="ＭＳ Ｐゴシック" panose="020B0600070205080204" pitchFamily="34" charset="-128"/>
              </a:rPr>
              <a:t>Lecture 3</a:t>
            </a:r>
            <a:br>
              <a:rPr lang="en-US" altLang="en-US" sz="5000">
                <a:solidFill>
                  <a:srgbClr val="35742A"/>
                </a:solidFill>
                <a:ea typeface="ＭＳ Ｐゴシック" panose="020B0600070205080204" pitchFamily="34" charset="-128"/>
              </a:rPr>
            </a:br>
            <a:r>
              <a:rPr lang="en-US" altLang="en-US" sz="4000">
                <a:solidFill>
                  <a:srgbClr val="35742A"/>
                </a:solidFill>
                <a:ea typeface="ＭＳ Ｐゴシック" panose="020B0600070205080204" pitchFamily="34" charset="-128"/>
              </a:rPr>
              <a:t>Live Feed – CERN Control Centre </a:t>
            </a:r>
          </a:p>
        </p:txBody>
      </p:sp>
      <p:sp>
        <p:nvSpPr>
          <p:cNvPr id="17410" name="Rectangle 3">
            <a:extLst>
              <a:ext uri="{FF2B5EF4-FFF2-40B4-BE49-F238E27FC236}">
                <a16:creationId xmlns:a16="http://schemas.microsoft.com/office/drawing/2014/main" id="{2FFC6CB0-BB2F-3943-BCAA-184BE8219C5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14400" y="2570163"/>
            <a:ext cx="7239000" cy="3297237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en-US" altLang="en-US" sz="2000" dirty="0">
                <a:solidFill>
                  <a:srgbClr val="002060"/>
                </a:solidFill>
                <a:ea typeface="ＭＳ Ｐゴシック" panose="020B0600070205080204" pitchFamily="34" charset="-128"/>
              </a:rPr>
              <a:t>Professor Emmanuel </a:t>
            </a:r>
            <a:r>
              <a:rPr lang="en-US" altLang="en-US" sz="2000" dirty="0" err="1">
                <a:solidFill>
                  <a:srgbClr val="002060"/>
                </a:solidFill>
                <a:ea typeface="ＭＳ Ｐゴシック" panose="020B0600070205080204" pitchFamily="34" charset="-128"/>
              </a:rPr>
              <a:t>Tsesmelis</a:t>
            </a:r>
            <a:endParaRPr lang="en-US" altLang="en-US" sz="2000" dirty="0">
              <a:solidFill>
                <a:srgbClr val="002060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en-US" altLang="en-US" sz="2000" dirty="0">
                <a:solidFill>
                  <a:srgbClr val="002060"/>
                </a:solidFill>
                <a:ea typeface="ＭＳ Ｐゴシック" panose="020B0600070205080204" pitchFamily="34" charset="-128"/>
              </a:rPr>
              <a:t>Principal Physicist, CERN</a:t>
            </a: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en-US" altLang="en-US" sz="2000" dirty="0">
                <a:solidFill>
                  <a:srgbClr val="002060"/>
                </a:solidFill>
                <a:ea typeface="ＭＳ Ｐゴシック" panose="020B0600070205080204" pitchFamily="34" charset="-128"/>
              </a:rPr>
              <a:t>Visiting Professor, University of Oxford</a:t>
            </a:r>
          </a:p>
          <a:p>
            <a:pPr marL="0" indent="0" algn="ctr" eaLnBrk="1" hangingPunct="1">
              <a:buFont typeface="Wingdings" pitchFamily="2" charset="2"/>
              <a:buNone/>
            </a:pPr>
            <a:endParaRPr lang="de-CH" altLang="en-US" sz="2000" dirty="0">
              <a:solidFill>
                <a:srgbClr val="C00000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buFont typeface="Wingdings" pitchFamily="2" charset="2"/>
              <a:buNone/>
            </a:pPr>
            <a:endParaRPr lang="de-CH" altLang="en-US" sz="2000" dirty="0">
              <a:solidFill>
                <a:srgbClr val="C00000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de-CH" altLang="en-US" sz="2000" dirty="0">
                <a:ea typeface="ＭＳ Ｐゴシック" panose="020B0600070205080204" pitchFamily="34" charset="-128"/>
              </a:rPr>
              <a:t>Graduate </a:t>
            </a:r>
            <a:r>
              <a:rPr lang="de-CH" altLang="en-US" sz="2000" dirty="0" err="1">
                <a:ea typeface="ＭＳ Ｐゴシック" panose="020B0600070205080204" pitchFamily="34" charset="-128"/>
              </a:rPr>
              <a:t>Accelerator</a:t>
            </a:r>
            <a:r>
              <a:rPr lang="de-CH" altLang="en-US" sz="2000" dirty="0">
                <a:ea typeface="ＭＳ Ｐゴシック" panose="020B0600070205080204" pitchFamily="34" charset="-128"/>
              </a:rPr>
              <a:t> Physics Course</a:t>
            </a: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de-CH" altLang="en-US" sz="2000" dirty="0">
                <a:ea typeface="ＭＳ Ｐゴシック" panose="020B0600070205080204" pitchFamily="34" charset="-128"/>
              </a:rPr>
              <a:t> John Adams Institute </a:t>
            </a:r>
            <a:r>
              <a:rPr lang="de-CH" altLang="en-US" sz="2000" dirty="0" err="1">
                <a:ea typeface="ＭＳ Ｐゴシック" panose="020B0600070205080204" pitchFamily="34" charset="-128"/>
              </a:rPr>
              <a:t>for</a:t>
            </a:r>
            <a:r>
              <a:rPr lang="de-CH" altLang="en-US" sz="2000" dirty="0">
                <a:ea typeface="ＭＳ Ｐゴシック" panose="020B0600070205080204" pitchFamily="34" charset="-128"/>
              </a:rPr>
              <a:t> </a:t>
            </a:r>
            <a:r>
              <a:rPr lang="de-CH" altLang="en-US" sz="2000" dirty="0" err="1">
                <a:ea typeface="ＭＳ Ｐゴシック" panose="020B0600070205080204" pitchFamily="34" charset="-128"/>
              </a:rPr>
              <a:t>Accelerator</a:t>
            </a:r>
            <a:r>
              <a:rPr lang="de-CH" altLang="en-US" sz="2000" dirty="0">
                <a:ea typeface="ＭＳ Ｐゴシック" panose="020B0600070205080204" pitchFamily="34" charset="-128"/>
              </a:rPr>
              <a:t> Science</a:t>
            </a: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de-CH" altLang="en-US" sz="2000" dirty="0">
                <a:ea typeface="ＭＳ Ｐゴシック" panose="020B0600070205080204" pitchFamily="34" charset="-128"/>
              </a:rPr>
              <a:t> 16 </a:t>
            </a:r>
            <a:r>
              <a:rPr lang="de-CH" altLang="en-US" sz="2000" dirty="0" err="1">
                <a:ea typeface="ＭＳ Ｐゴシック" panose="020B0600070205080204" pitchFamily="34" charset="-128"/>
              </a:rPr>
              <a:t>October</a:t>
            </a:r>
            <a:r>
              <a:rPr lang="de-CH" altLang="en-US" sz="2000" dirty="0">
                <a:ea typeface="ＭＳ Ｐゴシック" panose="020B0600070205080204" pitchFamily="34" charset="-128"/>
              </a:rPr>
              <a:t> 2024</a:t>
            </a:r>
            <a:endParaRPr lang="en-US" altLang="en-US" sz="2000" dirty="0">
              <a:solidFill>
                <a:srgbClr val="C00000"/>
              </a:solidFill>
              <a:ea typeface="ＭＳ Ｐゴシック" panose="020B0600070205080204" pitchFamily="34" charset="-128"/>
            </a:endParaRPr>
          </a:p>
        </p:txBody>
      </p:sp>
      <p:pic>
        <p:nvPicPr>
          <p:cNvPr id="17411" name="Picture 11">
            <a:extLst>
              <a:ext uri="{FF2B5EF4-FFF2-40B4-BE49-F238E27FC236}">
                <a16:creationId xmlns:a16="http://schemas.microsoft.com/office/drawing/2014/main" id="{9C2AAB89-9477-BD49-A26D-D23A632329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000" y="5591175"/>
            <a:ext cx="555625" cy="615950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12">
            <a:extLst>
              <a:ext uri="{FF2B5EF4-FFF2-40B4-BE49-F238E27FC236}">
                <a16:creationId xmlns:a16="http://schemas.microsoft.com/office/drawing/2014/main" id="{279E57CE-9DF5-9946-A7BD-810B1A6515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1913" y="5591175"/>
            <a:ext cx="1525587" cy="615950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17">
            <a:extLst>
              <a:ext uri="{FF2B5EF4-FFF2-40B4-BE49-F238E27FC236}">
                <a16:creationId xmlns:a16="http://schemas.microsoft.com/office/drawing/2014/main" id="{09FE503E-B1B3-4642-991B-AB1DA7BC3B7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0" y="5583238"/>
            <a:ext cx="677863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1" descr="\\cern.ch\dfs\Departments\TE\Projects\Splices\Talks\Mike\Outreach\Raw material\LHC_tunnel_3d.jpg">
            <a:extLst>
              <a:ext uri="{FF2B5EF4-FFF2-40B4-BE49-F238E27FC236}">
                <a16:creationId xmlns:a16="http://schemas.microsoft.com/office/drawing/2014/main" id="{0A271834-4D1A-9545-B3D3-F87E37B732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-3175"/>
            <a:ext cx="9169400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Content Placeholder 2">
            <a:extLst>
              <a:ext uri="{FF2B5EF4-FFF2-40B4-BE49-F238E27FC236}">
                <a16:creationId xmlns:a16="http://schemas.microsoft.com/office/drawing/2014/main" id="{45B71EDB-C30D-DD44-97E3-6083F82F422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27000" y="1004888"/>
            <a:ext cx="5111750" cy="5853112"/>
          </a:xfrm>
        </p:spPr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Magnets are arranged onto a lattice to control the beam.</a:t>
            </a:r>
          </a:p>
          <a:p>
            <a:r>
              <a:rPr lang="en-GB" altLang="en-US">
                <a:ea typeface="ＭＳ Ｐゴシック" panose="020B0600070205080204" pitchFamily="34" charset="-128"/>
              </a:rPr>
              <a:t>The most fundamental lattice is the F0D0 or FODO lattice</a:t>
            </a:r>
          </a:p>
          <a:p>
            <a:pPr lvl="1"/>
            <a:r>
              <a:rPr lang="en-GB" altLang="en-US">
                <a:ea typeface="ＭＳ Ｐゴシック" panose="020B0600070205080204" pitchFamily="34" charset="-128"/>
              </a:rPr>
              <a:t>F = focusing (in one plane)</a:t>
            </a:r>
          </a:p>
          <a:p>
            <a:pPr lvl="1"/>
            <a:r>
              <a:rPr lang="en-GB" altLang="en-US">
                <a:ea typeface="ＭＳ Ｐゴシック" panose="020B0600070205080204" pitchFamily="34" charset="-128"/>
              </a:rPr>
              <a:t>D = defocusing (in same plane)</a:t>
            </a:r>
          </a:p>
          <a:p>
            <a:pPr lvl="1"/>
            <a:r>
              <a:rPr lang="en-GB" altLang="en-US">
                <a:ea typeface="ＭＳ Ｐゴシック" panose="020B0600070205080204" pitchFamily="34" charset="-128"/>
              </a:rPr>
              <a:t>0/O = drift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33794" name="Slide Number Placeholder 4">
            <a:extLst>
              <a:ext uri="{FF2B5EF4-FFF2-40B4-BE49-F238E27FC236}">
                <a16:creationId xmlns:a16="http://schemas.microsoft.com/office/drawing/2014/main" id="{30704CB0-BFD5-A940-B312-9C2D5C7CF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B9E9BCD-DB8F-D347-9866-EF9571DCCFAD}" type="slidenum">
              <a:rPr lang="en-GB" altLang="en-US" smtClean="0">
                <a:latin typeface="Garamond" panose="02020404030301010803" pitchFamily="18" charset="0"/>
              </a:rPr>
              <a:pPr/>
              <a:t>11</a:t>
            </a:fld>
            <a:endParaRPr lang="en-GB" altLang="en-US">
              <a:latin typeface="Garamond" panose="02020404030301010803" pitchFamily="18" charset="0"/>
            </a:endParaRPr>
          </a:p>
        </p:txBody>
      </p:sp>
      <p:pic>
        <p:nvPicPr>
          <p:cNvPr id="33795" name="Picture 5">
            <a:extLst>
              <a:ext uri="{FF2B5EF4-FFF2-40B4-BE49-F238E27FC236}">
                <a16:creationId xmlns:a16="http://schemas.microsoft.com/office/drawing/2014/main" id="{D697CB39-8AB3-1044-9060-6A63C9BEB5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413" y="3295650"/>
            <a:ext cx="3514725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6" name="Title 7">
            <a:extLst>
              <a:ext uri="{FF2B5EF4-FFF2-40B4-BE49-F238E27FC236}">
                <a16:creationId xmlns:a16="http://schemas.microsoft.com/office/drawing/2014/main" id="{B3E3E993-014A-644B-9F07-690000522DF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3050"/>
            <a:ext cx="3008313" cy="565150"/>
          </a:xfrm>
        </p:spPr>
        <p:txBody>
          <a:bodyPr/>
          <a:lstStyle/>
          <a:p>
            <a:r>
              <a:rPr lang="en-US" altLang="en-US" sz="4000" b="0">
                <a:ea typeface="ＭＳ Ｐゴシック" panose="020B0600070205080204" pitchFamily="34" charset="-128"/>
              </a:rPr>
              <a:t>The Lattice</a:t>
            </a:r>
          </a:p>
        </p:txBody>
      </p:sp>
      <p:pic>
        <p:nvPicPr>
          <p:cNvPr id="33797" name="Picture 8">
            <a:extLst>
              <a:ext uri="{FF2B5EF4-FFF2-40B4-BE49-F238E27FC236}">
                <a16:creationId xmlns:a16="http://schemas.microsoft.com/office/drawing/2014/main" id="{BEF90B8B-056E-3E4C-90D0-992D474BF3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413" y="1165225"/>
            <a:ext cx="3481387" cy="195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>
            <a:extLst>
              <a:ext uri="{FF2B5EF4-FFF2-40B4-BE49-F238E27FC236}">
                <a16:creationId xmlns:a16="http://schemas.microsoft.com/office/drawing/2014/main" id="{257F73A5-8522-224B-B2CA-222F8C1F1E6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F0D0 Lattice from Strong Focusing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34818" name="Slide Number Placeholder 2">
            <a:extLst>
              <a:ext uri="{FF2B5EF4-FFF2-40B4-BE49-F238E27FC236}">
                <a16:creationId xmlns:a16="http://schemas.microsoft.com/office/drawing/2014/main" id="{1293C026-B1A3-974B-B640-497F037DF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A117967F-E1CE-1F4B-9C27-FFCF6DD2C13F}" type="slidenum">
              <a:rPr lang="en-GB" altLang="en-US" smtClean="0">
                <a:latin typeface="Garamond" panose="02020404030301010803" pitchFamily="18" charset="0"/>
              </a:rPr>
              <a:pPr/>
              <a:t>12</a:t>
            </a:fld>
            <a:endParaRPr lang="en-GB" altLang="en-US">
              <a:latin typeface="Garamond" panose="02020404030301010803" pitchFamily="18" charset="0"/>
            </a:endParaRPr>
          </a:p>
        </p:txBody>
      </p:sp>
      <p:pic>
        <p:nvPicPr>
          <p:cNvPr id="34819" name="Picture 3">
            <a:extLst>
              <a:ext uri="{FF2B5EF4-FFF2-40B4-BE49-F238E27FC236}">
                <a16:creationId xmlns:a16="http://schemas.microsoft.com/office/drawing/2014/main" id="{DF82D70F-E29F-FF45-8FCC-BA5FF5464A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513" y="2146300"/>
            <a:ext cx="7292975" cy="256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>
            <a:extLst>
              <a:ext uri="{FF2B5EF4-FFF2-40B4-BE49-F238E27FC236}">
                <a16:creationId xmlns:a16="http://schemas.microsoft.com/office/drawing/2014/main" id="{B4C50915-6D1B-8941-A06F-7DFC9604CCE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077200" cy="533400"/>
          </a:xfrm>
        </p:spPr>
        <p:txBody>
          <a:bodyPr/>
          <a:lstStyle/>
          <a:p>
            <a:r>
              <a:rPr lang="en-US" altLang="en-US" sz="4000" b="0">
                <a:ea typeface="ＭＳ Ｐゴシック" panose="020B0600070205080204" pitchFamily="34" charset="-128"/>
              </a:rPr>
              <a:t>RF Cavities</a:t>
            </a:r>
          </a:p>
        </p:txBody>
      </p:sp>
      <p:pic>
        <p:nvPicPr>
          <p:cNvPr id="35842" name="Content Placeholder 5">
            <a:extLst>
              <a:ext uri="{FF2B5EF4-FFF2-40B4-BE49-F238E27FC236}">
                <a16:creationId xmlns:a16="http://schemas.microsoft.com/office/drawing/2014/main" id="{CC75050F-89BA-CA4F-A3FB-27F84C1F898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79813" y="1036638"/>
            <a:ext cx="2590800" cy="1982787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DDC3C8-39DC-4344-9FD4-2E04D48AAE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4800" y="1028700"/>
            <a:ext cx="3008313" cy="5524500"/>
          </a:xfrm>
        </p:spPr>
        <p:txBody>
          <a:bodyPr>
            <a:noAutofit/>
          </a:bodyPr>
          <a:lstStyle/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en-GB" sz="1800" dirty="0">
                <a:latin typeface="+mj-lt"/>
              </a:rPr>
              <a:t>Both superconducting &amp; normal-conducting radio frequency cavities.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endParaRPr lang="en-GB" sz="1800" dirty="0">
              <a:latin typeface="+mj-lt"/>
            </a:endParaRP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en-GB" sz="1800" dirty="0">
                <a:latin typeface="+mj-lt"/>
              </a:rPr>
              <a:t>Used in most modern accelerators.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endParaRPr lang="en-GB" sz="1800" dirty="0">
              <a:latin typeface="+mj-lt"/>
            </a:endParaRP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en-GB" sz="1800" dirty="0">
                <a:latin typeface="+mj-lt"/>
              </a:rPr>
              <a:t>Particles “surf” along RF waves that travel in cavity.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endParaRPr lang="en-GB" sz="1800" dirty="0">
              <a:latin typeface="+mj-lt"/>
            </a:endParaRP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en-GB" sz="1800" dirty="0">
                <a:latin typeface="+mj-lt"/>
              </a:rPr>
              <a:t>SLAC – normal-conducting</a:t>
            </a:r>
            <a:r>
              <a:rPr lang="en-US" sz="1800" dirty="0">
                <a:latin typeface="+mj-lt"/>
              </a:rPr>
              <a:t>, copper.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endParaRPr lang="en-GB" sz="1800" dirty="0">
              <a:latin typeface="+mj-lt"/>
            </a:endParaRP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en-GB" sz="1800" dirty="0">
                <a:latin typeface="+mj-lt"/>
              </a:rPr>
              <a:t>JLAB – first SRF accelerator.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endParaRPr lang="en-GB" sz="1800" dirty="0">
              <a:latin typeface="+mj-lt"/>
            </a:endParaRP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en-GB" sz="1800" dirty="0">
                <a:latin typeface="+mj-lt"/>
              </a:rPr>
              <a:t>LHC </a:t>
            </a:r>
            <a:r>
              <a:rPr lang="mr-IN" sz="1800" dirty="0">
                <a:latin typeface="+mj-lt"/>
              </a:rPr>
              <a:t>–</a:t>
            </a:r>
            <a:r>
              <a:rPr lang="en-GB" sz="1800" dirty="0">
                <a:latin typeface="+mj-lt"/>
              </a:rPr>
              <a:t> superconducting.</a:t>
            </a:r>
          </a:p>
        </p:txBody>
      </p:sp>
      <p:sp>
        <p:nvSpPr>
          <p:cNvPr id="35844" name="Slide Number Placeholder 4">
            <a:extLst>
              <a:ext uri="{FF2B5EF4-FFF2-40B4-BE49-F238E27FC236}">
                <a16:creationId xmlns:a16="http://schemas.microsoft.com/office/drawing/2014/main" id="{A86E8EFD-FEA8-1B4E-BEAB-0EEA9AB1C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7C26227-E804-6C43-9782-2FE2535F5E19}" type="slidenum">
              <a:rPr lang="en-GB" altLang="en-US" smtClean="0">
                <a:latin typeface="Garamond" panose="02020404030301010803" pitchFamily="18" charset="0"/>
              </a:rPr>
              <a:pPr/>
              <a:t>13</a:t>
            </a:fld>
            <a:endParaRPr lang="en-GB" altLang="en-US">
              <a:latin typeface="Garamond" panose="02020404030301010803" pitchFamily="18" charset="0"/>
            </a:endParaRPr>
          </a:p>
        </p:txBody>
      </p:sp>
      <p:pic>
        <p:nvPicPr>
          <p:cNvPr id="35845" name="Picture 6">
            <a:extLst>
              <a:ext uri="{FF2B5EF4-FFF2-40B4-BE49-F238E27FC236}">
                <a16:creationId xmlns:a16="http://schemas.microsoft.com/office/drawing/2014/main" id="{48E1885D-1FA9-534B-8A91-C9E7331969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64" r="13693"/>
          <a:stretch>
            <a:fillRect/>
          </a:stretch>
        </p:blipFill>
        <p:spPr bwMode="auto">
          <a:xfrm>
            <a:off x="6229350" y="1125538"/>
            <a:ext cx="2670175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Picture 7">
            <a:extLst>
              <a:ext uri="{FF2B5EF4-FFF2-40B4-BE49-F238E27FC236}">
                <a16:creationId xmlns:a16="http://schemas.microsoft.com/office/drawing/2014/main" id="{F75A014A-426D-434E-9422-48C28C3FE0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20" r="4471" b="27553"/>
          <a:stretch>
            <a:fillRect/>
          </a:stretch>
        </p:blipFill>
        <p:spPr bwMode="auto">
          <a:xfrm>
            <a:off x="3576638" y="3157538"/>
            <a:ext cx="2593975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7" name="Picture 8">
            <a:extLst>
              <a:ext uri="{FF2B5EF4-FFF2-40B4-BE49-F238E27FC236}">
                <a16:creationId xmlns:a16="http://schemas.microsoft.com/office/drawing/2014/main" id="{4EE50B59-98BA-9B4D-9C61-456195438E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875" b="31531"/>
          <a:stretch>
            <a:fillRect/>
          </a:stretch>
        </p:blipFill>
        <p:spPr bwMode="auto">
          <a:xfrm>
            <a:off x="6229350" y="3157538"/>
            <a:ext cx="2670175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8" name="Picture 9">
            <a:extLst>
              <a:ext uri="{FF2B5EF4-FFF2-40B4-BE49-F238E27FC236}">
                <a16:creationId xmlns:a16="http://schemas.microsoft.com/office/drawing/2014/main" id="{3B2B5224-F21E-2F4C-BB07-17C868E4EB0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58" b="19400"/>
          <a:stretch>
            <a:fillRect/>
          </a:stretch>
        </p:blipFill>
        <p:spPr bwMode="auto">
          <a:xfrm>
            <a:off x="6229350" y="4548188"/>
            <a:ext cx="2727325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9" name="Picture 10">
            <a:extLst>
              <a:ext uri="{FF2B5EF4-FFF2-40B4-BE49-F238E27FC236}">
                <a16:creationId xmlns:a16="http://schemas.microsoft.com/office/drawing/2014/main" id="{CF08691E-1C35-2F48-9D6F-F29A12F2AB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813" y="4548188"/>
            <a:ext cx="2590800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06B7E-C8B3-AF41-A60E-F7F5DCB51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CH" dirty="0">
                <a:solidFill>
                  <a:schemeClr val="accent6"/>
                </a:solidFill>
                <a:ea typeface="+mj-ea"/>
                <a:cs typeface="+mj-cs"/>
              </a:rPr>
              <a:t>Beam Size</a:t>
            </a:r>
            <a:endParaRPr lang="en-US" dirty="0">
              <a:solidFill>
                <a:schemeClr val="accent6"/>
              </a:solidFill>
              <a:ea typeface="+mj-ea"/>
              <a:cs typeface="+mj-cs"/>
            </a:endParaRPr>
          </a:p>
        </p:txBody>
      </p:sp>
      <p:sp>
        <p:nvSpPr>
          <p:cNvPr id="36866" name="Slide Number Placeholder 3">
            <a:extLst>
              <a:ext uri="{FF2B5EF4-FFF2-40B4-BE49-F238E27FC236}">
                <a16:creationId xmlns:a16="http://schemas.microsoft.com/office/drawing/2014/main" id="{DE36C42A-339F-C24D-BA6C-415084F23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4008CF0-4E9F-DA4C-8924-41B69AAD6E17}" type="slidenum">
              <a:rPr lang="en-US" altLang="en-US" sz="1200" smtClean="0"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n-US" altLang="en-US" sz="1200">
              <a:latin typeface="Garamond" panose="02020404030301010803" pitchFamily="18" charset="0"/>
            </a:endParaRPr>
          </a:p>
        </p:txBody>
      </p:sp>
      <p:sp>
        <p:nvSpPr>
          <p:cNvPr id="36867" name="Content Placeholder 2">
            <a:extLst>
              <a:ext uri="{FF2B5EF4-FFF2-40B4-BE49-F238E27FC236}">
                <a16:creationId xmlns:a16="http://schemas.microsoft.com/office/drawing/2014/main" id="{E07CAE91-B772-534C-AF7C-C589BFFC9DE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417638"/>
            <a:ext cx="8229600" cy="4530725"/>
          </a:xfrm>
        </p:spPr>
        <p:txBody>
          <a:bodyPr/>
          <a:lstStyle/>
          <a:p>
            <a:r>
              <a:rPr lang="en-GB" altLang="en-US" sz="1800">
                <a:ea typeface="ＭＳ Ｐゴシック" panose="020B0600070205080204" pitchFamily="34" charset="-128"/>
              </a:rPr>
              <a:t>At the interaction points of the LHC, the beam size is compressed to 64 micrometres wide (~human hair)</a:t>
            </a:r>
          </a:p>
          <a:p>
            <a:r>
              <a:rPr lang="en-GB" altLang="en-US" sz="1800">
                <a:ea typeface="ＭＳ Ｐゴシック" panose="020B0600070205080204" pitchFamily="34" charset="-128"/>
              </a:rPr>
              <a:t>The ISIS beam gets up to 100 mm.</a:t>
            </a:r>
          </a:p>
          <a:p>
            <a:r>
              <a:rPr lang="en-GB" altLang="en-US" sz="1800">
                <a:ea typeface="ＭＳ Ｐゴシック" panose="020B0600070205080204" pitchFamily="34" charset="-128"/>
              </a:rPr>
              <a:t>At Diamond, the beam is a few hundred micrometers.</a:t>
            </a:r>
          </a:p>
          <a:p>
            <a:r>
              <a:rPr lang="en-GB" altLang="en-US" sz="1800">
                <a:ea typeface="ＭＳ Ｐゴシック" panose="020B0600070205080204" pitchFamily="34" charset="-128"/>
              </a:rPr>
              <a:t>The possible future linear colliders (ILC and CLIC) will have flat beams on the order of a nanometer high by tens of nanometers wide.</a:t>
            </a:r>
            <a:endParaRPr lang="en-US" altLang="en-US" sz="1800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pic>
        <p:nvPicPr>
          <p:cNvPr id="36868" name="Picture 2">
            <a:extLst>
              <a:ext uri="{FF2B5EF4-FFF2-40B4-BE49-F238E27FC236}">
                <a16:creationId xmlns:a16="http://schemas.microsoft.com/office/drawing/2014/main" id="{550B3B29-5F02-B049-BE44-F5D600166C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410"/>
          <a:stretch>
            <a:fillRect/>
          </a:stretch>
        </p:blipFill>
        <p:spPr bwMode="auto">
          <a:xfrm>
            <a:off x="1438275" y="3629025"/>
            <a:ext cx="7248525" cy="247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35C7A9-0701-CA46-838D-151B81905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CH" dirty="0">
                <a:solidFill>
                  <a:schemeClr val="accent6"/>
                </a:solidFill>
                <a:ea typeface="+mj-ea"/>
                <a:cs typeface="+mj-cs"/>
              </a:rPr>
              <a:t>Charge and Current</a:t>
            </a:r>
            <a:endParaRPr lang="en-US" dirty="0">
              <a:solidFill>
                <a:schemeClr val="accent6"/>
              </a:solidFill>
              <a:ea typeface="+mj-ea"/>
              <a:cs typeface="+mj-cs"/>
            </a:endParaRPr>
          </a:p>
        </p:txBody>
      </p:sp>
      <p:pic>
        <p:nvPicPr>
          <p:cNvPr id="38914" name="Picture 2">
            <a:extLst>
              <a:ext uri="{FF2B5EF4-FFF2-40B4-BE49-F238E27FC236}">
                <a16:creationId xmlns:a16="http://schemas.microsoft.com/office/drawing/2014/main" id="{E615D344-9F76-F34F-AFB6-B7AD8153CE7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66800" y="1371600"/>
            <a:ext cx="6892925" cy="4530725"/>
          </a:xfrm>
          <a:noFill/>
        </p:spPr>
      </p:pic>
      <p:sp>
        <p:nvSpPr>
          <p:cNvPr id="38915" name="Slide Number Placeholder 3">
            <a:extLst>
              <a:ext uri="{FF2B5EF4-FFF2-40B4-BE49-F238E27FC236}">
                <a16:creationId xmlns:a16="http://schemas.microsoft.com/office/drawing/2014/main" id="{88A9090C-7C73-0B4E-8857-88DFFD06C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59FD910-F4C9-954E-B29A-7C3788FD274B}" type="slidenum">
              <a:rPr lang="en-US" altLang="en-US" sz="1200" smtClean="0"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en-US" altLang="en-US" sz="1200"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>
            <a:extLst>
              <a:ext uri="{FF2B5EF4-FFF2-40B4-BE49-F238E27FC236}">
                <a16:creationId xmlns:a16="http://schemas.microsoft.com/office/drawing/2014/main" id="{F8703A82-99C8-5D47-A4DE-398A0138E1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Power and Stored Energy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40962" name="Content Placeholder 2">
            <a:extLst>
              <a:ext uri="{FF2B5EF4-FFF2-40B4-BE49-F238E27FC236}">
                <a16:creationId xmlns:a16="http://schemas.microsoft.com/office/drawing/2014/main" id="{D2ED9F95-8A2E-DA44-AF17-019D9F9D0CD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81000" y="1379538"/>
            <a:ext cx="8229600" cy="4530725"/>
          </a:xfrm>
        </p:spPr>
        <p:txBody>
          <a:bodyPr/>
          <a:lstStyle/>
          <a:p>
            <a:r>
              <a:rPr lang="en-GB" altLang="en-US" sz="2800">
                <a:ea typeface="ＭＳ Ｐゴシック" panose="020B0600070205080204" pitchFamily="34" charset="-128"/>
              </a:rPr>
              <a:t>1 eV = 1.6E-19 J, therefore 7 TeV = 1120 nJ</a:t>
            </a:r>
          </a:p>
          <a:p>
            <a:endParaRPr lang="en-GB" altLang="en-US" sz="2800">
              <a:ea typeface="ＭＳ Ｐゴシック" panose="020B0600070205080204" pitchFamily="34" charset="-128"/>
            </a:endParaRPr>
          </a:p>
          <a:p>
            <a:r>
              <a:rPr lang="en-GB" altLang="en-US" sz="2800">
                <a:ea typeface="ＭＳ Ｐゴシック" panose="020B0600070205080204" pitchFamily="34" charset="-128"/>
              </a:rPr>
              <a:t>Since 3E14 protons, get 340 MJ</a:t>
            </a:r>
          </a:p>
          <a:p>
            <a:pPr lvl="1"/>
            <a:r>
              <a:rPr lang="en-GB" altLang="en-US" sz="2800">
                <a:ea typeface="ＭＳ Ｐゴシック" panose="020B0600070205080204" pitchFamily="34" charset="-128"/>
              </a:rPr>
              <a:t>Similar to Airbus 380 flying at 100kph</a:t>
            </a:r>
          </a:p>
          <a:p>
            <a:endParaRPr lang="en-GB" altLang="en-US" sz="2800">
              <a:ea typeface="ＭＳ Ｐゴシック" panose="020B0600070205080204" pitchFamily="34" charset="-128"/>
            </a:endParaRPr>
          </a:p>
          <a:p>
            <a:endParaRPr lang="en-GB" altLang="en-US" sz="2800">
              <a:ea typeface="ＭＳ Ｐゴシック" panose="020B0600070205080204" pitchFamily="34" charset="-128"/>
            </a:endParaRPr>
          </a:p>
          <a:p>
            <a:endParaRPr lang="en-GB" altLang="en-US" sz="2800">
              <a:ea typeface="ＭＳ Ｐゴシック" panose="020B0600070205080204" pitchFamily="34" charset="-128"/>
            </a:endParaRPr>
          </a:p>
          <a:p>
            <a:r>
              <a:rPr lang="en-GB" altLang="en-US" sz="2800">
                <a:ea typeface="ＭＳ Ｐゴシック" panose="020B0600070205080204" pitchFamily="34" charset="-128"/>
              </a:rPr>
              <a:t>Power = Energy / Time</a:t>
            </a:r>
          </a:p>
          <a:p>
            <a:pPr lvl="1"/>
            <a:r>
              <a:rPr lang="en-GB" altLang="en-US" sz="2800">
                <a:ea typeface="ＭＳ Ｐゴシック" panose="020B0600070205080204" pitchFamily="34" charset="-128"/>
              </a:rPr>
              <a:t>340 MJ / 90 microseconds = 4 Petawatts</a:t>
            </a:r>
            <a:endParaRPr lang="en-US" altLang="en-US" sz="2800">
              <a:ea typeface="ＭＳ Ｐゴシック" panose="020B0600070205080204" pitchFamily="34" charset="-128"/>
            </a:endParaRPr>
          </a:p>
        </p:txBody>
      </p:sp>
      <p:sp>
        <p:nvSpPr>
          <p:cNvPr id="40963" name="Slide Number Placeholder 3">
            <a:extLst>
              <a:ext uri="{FF2B5EF4-FFF2-40B4-BE49-F238E27FC236}">
                <a16:creationId xmlns:a16="http://schemas.microsoft.com/office/drawing/2014/main" id="{F8656355-B2AD-6142-8973-96B2CF371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E39E52D-9659-9E4F-8A93-05275980BA30}" type="slidenum">
              <a:rPr lang="en-GB" altLang="en-US" smtClean="0">
                <a:latin typeface="Garamond" panose="02020404030301010803" pitchFamily="18" charset="0"/>
              </a:rPr>
              <a:pPr/>
              <a:t>16</a:t>
            </a:fld>
            <a:endParaRPr lang="en-GB" altLang="en-US">
              <a:latin typeface="Garamond" panose="02020404030301010803" pitchFamily="18" charset="0"/>
            </a:endParaRPr>
          </a:p>
        </p:txBody>
      </p:sp>
      <p:pic>
        <p:nvPicPr>
          <p:cNvPr id="40964" name="Picture 4">
            <a:extLst>
              <a:ext uri="{FF2B5EF4-FFF2-40B4-BE49-F238E27FC236}">
                <a16:creationId xmlns:a16="http://schemas.microsoft.com/office/drawing/2014/main" id="{FB689FD7-09F3-2E47-985A-EB63BB2DFF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538" y="3644900"/>
            <a:ext cx="3167062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1707BD-9421-E24F-A5D1-19FA0EF97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CH" dirty="0">
                <a:solidFill>
                  <a:schemeClr val="accent6"/>
                </a:solidFill>
                <a:ea typeface="+mj-ea"/>
                <a:cs typeface="+mj-cs"/>
              </a:rPr>
              <a:t>Beam Lifetime</a:t>
            </a:r>
            <a:endParaRPr lang="en-US" dirty="0">
              <a:solidFill>
                <a:schemeClr val="accent6"/>
              </a:solidFill>
              <a:ea typeface="+mj-ea"/>
              <a:cs typeface="+mj-cs"/>
            </a:endParaRPr>
          </a:p>
        </p:txBody>
      </p:sp>
      <p:pic>
        <p:nvPicPr>
          <p:cNvPr id="41986" name="Picture 2">
            <a:extLst>
              <a:ext uri="{FF2B5EF4-FFF2-40B4-BE49-F238E27FC236}">
                <a16:creationId xmlns:a16="http://schemas.microsoft.com/office/drawing/2014/main" id="{B3FBF52E-860E-5B42-A7F9-FCDE6AA8F25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0" y="1295400"/>
            <a:ext cx="6035675" cy="4530725"/>
          </a:xfrm>
          <a:noFill/>
        </p:spPr>
      </p:pic>
      <p:sp>
        <p:nvSpPr>
          <p:cNvPr id="41987" name="Slide Number Placeholder 3">
            <a:extLst>
              <a:ext uri="{FF2B5EF4-FFF2-40B4-BE49-F238E27FC236}">
                <a16:creationId xmlns:a16="http://schemas.microsoft.com/office/drawing/2014/main" id="{2C88ADC7-C0C3-E744-B6DB-31EEDFFA9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18C186B-184D-EA41-8FEA-2E6D949E07CC}" type="slidenum">
              <a:rPr lang="en-US" altLang="en-US" sz="1200" smtClean="0"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en-US" altLang="en-US" sz="1200"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>
            <a:extLst>
              <a:ext uri="{FF2B5EF4-FFF2-40B4-BE49-F238E27FC236}">
                <a16:creationId xmlns:a16="http://schemas.microsoft.com/office/drawing/2014/main" id="{3D4A8277-9563-2F44-9E44-1E2376ECB9A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03238" y="304800"/>
            <a:ext cx="7886700" cy="993775"/>
          </a:xfrm>
        </p:spPr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LHC Experiment Needs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BCB446-7A9C-AE44-8F34-74B9664C194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ph sz="half" idx="1"/>
          </p:nvPr>
        </p:nvSpPr>
        <p:spPr>
          <a:xfrm>
            <a:off x="503418" y="1534548"/>
            <a:ext cx="4125732" cy="3263504"/>
          </a:xfrm>
          <a:blipFill rotWithShape="0">
            <a:blip r:embed="rId2"/>
            <a:stretch>
              <a:fillRect t="-2804"/>
            </a:stretch>
          </a:blipFill>
        </p:spPr>
        <p:txBody>
          <a:bodyPr/>
          <a:lstStyle/>
          <a:p>
            <a:pPr>
              <a:buFont typeface="Wingdings" charset="2"/>
              <a:buChar char="n"/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FFAD59-6949-2443-8216-B0835B5A7E5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ph sz="half" idx="2"/>
          </p:nvPr>
        </p:nvSpPr>
        <p:spPr>
          <a:xfrm>
            <a:off x="4868682" y="1555606"/>
            <a:ext cx="3886200" cy="3263504"/>
          </a:xfrm>
          <a:blipFill rotWithShape="0">
            <a:blip r:embed="rId3"/>
            <a:stretch>
              <a:fillRect t="-933" b="-14925"/>
            </a:stretch>
          </a:blipFill>
        </p:spPr>
        <p:txBody>
          <a:bodyPr/>
          <a:lstStyle/>
          <a:p>
            <a:pPr>
              <a:buFont typeface="Wingdings" charset="2"/>
              <a:buChar char="n"/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44036" name="Slide Number Placeholder 4">
            <a:extLst>
              <a:ext uri="{FF2B5EF4-FFF2-40B4-BE49-F238E27FC236}">
                <a16:creationId xmlns:a16="http://schemas.microsoft.com/office/drawing/2014/main" id="{CBA984BF-E25B-DB4B-BE50-FFA959F51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CB67753-A5F6-6545-A68E-5223D504209D}" type="slidenum">
              <a:rPr lang="en-GB" altLang="en-US" smtClean="0">
                <a:latin typeface="Garamond" panose="02020404030301010803" pitchFamily="18" charset="0"/>
              </a:rPr>
              <a:pPr/>
              <a:t>18</a:t>
            </a:fld>
            <a:endParaRPr lang="en-GB" altLang="en-US">
              <a:latin typeface="Garamond" panose="02020404030301010803" pitchFamily="18" charset="0"/>
            </a:endParaRPr>
          </a:p>
        </p:txBody>
      </p:sp>
      <p:graphicFrame>
        <p:nvGraphicFramePr>
          <p:cNvPr id="7" name="Group 3">
            <a:extLst>
              <a:ext uri="{FF2B5EF4-FFF2-40B4-BE49-F238E27FC236}">
                <a16:creationId xmlns:a16="http://schemas.microsoft.com/office/drawing/2014/main" id="{5CD2A1F2-20CD-A54A-832A-D196D1227E7C}"/>
              </a:ext>
            </a:extLst>
          </p:cNvPr>
          <p:cNvGraphicFramePr>
            <a:graphicFrameLocks noGrp="1"/>
          </p:cNvGraphicFramePr>
          <p:nvPr/>
        </p:nvGraphicFramePr>
        <p:xfrm>
          <a:off x="742950" y="3911600"/>
          <a:ext cx="3752850" cy="2243136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27993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34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7088">
                <a:tc gridSpan="2">
                  <a:txBody>
                    <a:bodyPr/>
                    <a:lstStyle>
                      <a:lvl1pPr marL="3968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altLang="x-none" sz="900" b="1" u="sng" strike="noStrike" cap="none" normalizeH="0" baseline="0" dirty="0">
                          <a:ln>
                            <a:noFill/>
                          </a:ln>
                          <a:effectLst/>
                          <a:sym typeface="Helvetica" charset="0"/>
                        </a:rPr>
                        <a:t>Nominal LHC parameters</a:t>
                      </a:r>
                      <a:endParaRPr kumimoji="0" lang="en-US" altLang="x-none" sz="900" b="1" i="0" u="sng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ヒラギノ角ゴ Pro W3" charset="-128"/>
                        <a:sym typeface="Helvetica" charset="0"/>
                      </a:endParaRPr>
                    </a:p>
                  </a:txBody>
                  <a:tcPr marL="20088" marR="20088" marT="20086" marB="20086" anchor="ctr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4418">
                <a:tc>
                  <a:txBody>
                    <a:bodyPr/>
                    <a:lstStyle>
                      <a:lvl1pPr marL="3968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9688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altLang="x-none" sz="900" u="none" strike="noStrike" cap="none" normalizeH="0" baseline="0" dirty="0">
                          <a:ln>
                            <a:noFill/>
                          </a:ln>
                          <a:effectLst/>
                          <a:sym typeface="Helvetica" charset="0"/>
                        </a:rPr>
                        <a:t>Beam injection energy (TeV)</a:t>
                      </a:r>
                      <a:endParaRPr kumimoji="0" lang="en-US" altLang="x-non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ヒラギノ角ゴ Pro W3" charset="-128"/>
                        <a:sym typeface="Helvetica" charset="0"/>
                      </a:endParaRPr>
                    </a:p>
                  </a:txBody>
                  <a:tcPr marL="20088" marR="20088" marT="20086" marB="20086" anchor="ctr" horzOverflow="overflow"/>
                </a:tc>
                <a:tc>
                  <a:txBody>
                    <a:bodyPr/>
                    <a:lstStyle>
                      <a:lvl1pPr marL="3968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altLang="x-none" sz="900" u="none" strike="noStrike" cap="none" normalizeH="0" baseline="0" dirty="0">
                          <a:ln>
                            <a:noFill/>
                          </a:ln>
                          <a:effectLst/>
                          <a:sym typeface="Helvetica" charset="0"/>
                        </a:rPr>
                        <a:t>0.45</a:t>
                      </a:r>
                      <a:endParaRPr kumimoji="0" lang="en-US" altLang="x-non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ヒラギノ角ゴ Pro W3" charset="-128"/>
                        <a:sym typeface="Helvetica" charset="0"/>
                      </a:endParaRPr>
                    </a:p>
                  </a:txBody>
                  <a:tcPr marL="20088" marR="20088" marT="20086" marB="20086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4418">
                <a:tc>
                  <a:txBody>
                    <a:bodyPr/>
                    <a:lstStyle>
                      <a:lvl1pPr marL="3968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9688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altLang="x-none" sz="900" u="none" strike="noStrike" cap="none" normalizeH="0" baseline="0" dirty="0">
                          <a:ln>
                            <a:noFill/>
                          </a:ln>
                          <a:effectLst/>
                          <a:sym typeface="Helvetica" charset="0"/>
                        </a:rPr>
                        <a:t>Beam energy (TeV)</a:t>
                      </a:r>
                      <a:endParaRPr kumimoji="0" lang="en-US" altLang="x-non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ヒラギノ角ゴ Pro W3" charset="-128"/>
                        <a:sym typeface="Helvetica" charset="0"/>
                      </a:endParaRPr>
                    </a:p>
                  </a:txBody>
                  <a:tcPr marL="20088" marR="20088" marT="20086" marB="20086" anchor="ctr" horzOverflow="overflow"/>
                </a:tc>
                <a:tc>
                  <a:txBody>
                    <a:bodyPr/>
                    <a:lstStyle>
                      <a:lvl1pPr marL="3968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altLang="x-none" sz="900" u="none" strike="noStrike" cap="none" normalizeH="0" baseline="0" dirty="0">
                          <a:ln>
                            <a:noFill/>
                          </a:ln>
                          <a:effectLst/>
                          <a:sym typeface="Helvetica" charset="0"/>
                        </a:rPr>
                        <a:t>7.0</a:t>
                      </a:r>
                      <a:endParaRPr kumimoji="0" lang="en-US" altLang="x-non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ヒラギノ角ゴ Pro W3" charset="-128"/>
                        <a:sym typeface="Helvetica" charset="0"/>
                      </a:endParaRPr>
                    </a:p>
                  </a:txBody>
                  <a:tcPr marL="20088" marR="20088" marT="20086" marB="20086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4418">
                <a:tc>
                  <a:txBody>
                    <a:bodyPr/>
                    <a:lstStyle>
                      <a:lvl1pPr marL="3968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9688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altLang="x-none" sz="900" u="none" strike="noStrike" cap="none" normalizeH="0" baseline="0" dirty="0">
                          <a:ln>
                            <a:noFill/>
                          </a:ln>
                          <a:effectLst/>
                          <a:sym typeface="Helvetica" charset="0"/>
                        </a:rPr>
                        <a:t>Number of particles per bunch</a:t>
                      </a:r>
                      <a:endParaRPr kumimoji="0" lang="en-US" altLang="x-non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ヒラギノ角ゴ Pro W3" charset="-128"/>
                        <a:sym typeface="Helvetica" charset="0"/>
                      </a:endParaRPr>
                    </a:p>
                  </a:txBody>
                  <a:tcPr marL="20088" marR="20088" marT="20086" marB="20086" anchor="ctr" horzOverflow="overflow"/>
                </a:tc>
                <a:tc>
                  <a:txBody>
                    <a:bodyPr/>
                    <a:lstStyle>
                      <a:lvl1pPr marL="3968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altLang="x-none" sz="900" u="none" strike="noStrike" cap="none" normalizeH="0" baseline="0" dirty="0">
                          <a:ln>
                            <a:noFill/>
                          </a:ln>
                          <a:effectLst/>
                          <a:sym typeface="Helvetica" charset="0"/>
                        </a:rPr>
                        <a:t>1.15 x 10</a:t>
                      </a:r>
                      <a:r>
                        <a:rPr kumimoji="0" lang="en-US" altLang="x-none" sz="900" u="none" strike="noStrike" cap="none" normalizeH="0" baseline="31000" dirty="0">
                          <a:ln>
                            <a:noFill/>
                          </a:ln>
                          <a:effectLst/>
                          <a:sym typeface="Helvetica" charset="0"/>
                        </a:rPr>
                        <a:t>11</a:t>
                      </a:r>
                      <a:endParaRPr kumimoji="0" lang="en-US" altLang="x-none" sz="900" b="0" i="0" u="none" strike="noStrike" cap="none" normalizeH="0" baseline="31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ヒラギノ角ゴ Pro W3" charset="-128"/>
                        <a:sym typeface="Helvetica" charset="0"/>
                      </a:endParaRPr>
                    </a:p>
                  </a:txBody>
                  <a:tcPr marL="20088" marR="20088" marT="20086" marB="20086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5122">
                <a:tc>
                  <a:txBody>
                    <a:bodyPr/>
                    <a:lstStyle>
                      <a:lvl1pPr marL="3968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9688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altLang="x-none" sz="900" u="none" strike="noStrike" cap="none" normalizeH="0" baseline="0" dirty="0">
                          <a:ln>
                            <a:noFill/>
                          </a:ln>
                          <a:effectLst/>
                          <a:sym typeface="Helvetica" charset="0"/>
                        </a:rPr>
                        <a:t>Number of bunches per beam</a:t>
                      </a:r>
                      <a:endParaRPr kumimoji="0" lang="en-US" altLang="x-non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ヒラギノ角ゴ Pro W3" charset="-128"/>
                        <a:sym typeface="Helvetica" charset="0"/>
                      </a:endParaRPr>
                    </a:p>
                  </a:txBody>
                  <a:tcPr marL="20088" marR="20088" marT="20086" marB="20086" anchor="ctr" horzOverflow="overflow"/>
                </a:tc>
                <a:tc>
                  <a:txBody>
                    <a:bodyPr/>
                    <a:lstStyle>
                      <a:lvl1pPr marL="3968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altLang="x-none" sz="900" u="none" strike="noStrike" cap="none" normalizeH="0" baseline="0" dirty="0">
                          <a:ln>
                            <a:noFill/>
                          </a:ln>
                          <a:effectLst/>
                          <a:sym typeface="Helvetica" charset="0"/>
                        </a:rPr>
                        <a:t>2808</a:t>
                      </a:r>
                      <a:endParaRPr kumimoji="0" lang="en-US" altLang="x-non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ヒラギノ角ゴ Pro W3" charset="-128"/>
                        <a:sym typeface="Helvetica" charset="0"/>
                      </a:endParaRPr>
                    </a:p>
                  </a:txBody>
                  <a:tcPr marL="20088" marR="20088" marT="20086" marB="20086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4418">
                <a:tc>
                  <a:txBody>
                    <a:bodyPr/>
                    <a:lstStyle>
                      <a:lvl1pPr marL="3968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9688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altLang="x-none" sz="900" u="none" strike="noStrike" cap="none" normalizeH="0" baseline="0" dirty="0">
                          <a:ln>
                            <a:noFill/>
                          </a:ln>
                          <a:effectLst/>
                          <a:sym typeface="Helvetica" charset="0"/>
                        </a:rPr>
                        <a:t>Max stored beam energy (MJ)</a:t>
                      </a:r>
                      <a:endParaRPr kumimoji="0" lang="en-US" altLang="x-non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ヒラギノ角ゴ Pro W3" charset="-128"/>
                        <a:sym typeface="Helvetica" charset="0"/>
                      </a:endParaRPr>
                    </a:p>
                  </a:txBody>
                  <a:tcPr marL="20088" marR="20088" marT="20086" marB="20086" anchor="ctr" horzOverflow="overflow"/>
                </a:tc>
                <a:tc>
                  <a:txBody>
                    <a:bodyPr/>
                    <a:lstStyle>
                      <a:lvl1pPr marL="3968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altLang="x-none" sz="900" u="none" strike="noStrike" cap="none" normalizeH="0" baseline="0" dirty="0">
                          <a:ln>
                            <a:noFill/>
                          </a:ln>
                          <a:effectLst/>
                          <a:sym typeface="Helvetica" charset="0"/>
                        </a:rPr>
                        <a:t>362</a:t>
                      </a:r>
                      <a:endParaRPr kumimoji="0" lang="en-US" altLang="x-non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ヒラギノ角ゴ Pro W3" charset="-128"/>
                        <a:sym typeface="Helvetica" charset="0"/>
                      </a:endParaRPr>
                    </a:p>
                  </a:txBody>
                  <a:tcPr marL="20088" marR="20088" marT="20086" marB="20086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4418">
                <a:tc>
                  <a:txBody>
                    <a:bodyPr/>
                    <a:lstStyle>
                      <a:lvl1pPr marL="3968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9688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altLang="x-none" sz="900" u="none" strike="noStrike" cap="none" normalizeH="0" baseline="0" dirty="0">
                          <a:ln>
                            <a:noFill/>
                          </a:ln>
                          <a:effectLst/>
                          <a:sym typeface="Helvetica" charset="0"/>
                        </a:rPr>
                        <a:t>Norm transverse emittance (μm rad)</a:t>
                      </a:r>
                      <a:endParaRPr kumimoji="0" lang="en-US" altLang="x-non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ヒラギノ角ゴ Pro W3" charset="-128"/>
                        <a:sym typeface="Helvetica" charset="0"/>
                      </a:endParaRPr>
                    </a:p>
                  </a:txBody>
                  <a:tcPr marL="20088" marR="20088" marT="20086" marB="20086" anchor="ctr" horzOverflow="overflow"/>
                </a:tc>
                <a:tc>
                  <a:txBody>
                    <a:bodyPr/>
                    <a:lstStyle>
                      <a:lvl1pPr marL="3968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altLang="x-none" sz="900" u="none" strike="noStrike" cap="none" normalizeH="0" baseline="0" dirty="0">
                          <a:ln>
                            <a:noFill/>
                          </a:ln>
                          <a:effectLst/>
                          <a:sym typeface="Helvetica" charset="0"/>
                        </a:rPr>
                        <a:t>3.75</a:t>
                      </a:r>
                      <a:endParaRPr kumimoji="0" lang="en-US" altLang="x-non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ヒラギノ角ゴ Pro W3" charset="-128"/>
                        <a:sym typeface="Helvetica" charset="0"/>
                      </a:endParaRPr>
                    </a:p>
                  </a:txBody>
                  <a:tcPr marL="20088" marR="20088" marT="20086" marB="20086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4418">
                <a:tc>
                  <a:txBody>
                    <a:bodyPr/>
                    <a:lstStyle>
                      <a:lvl1pPr marL="3968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9688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altLang="x-none" sz="900" u="none" strike="noStrike" cap="none" normalizeH="0" baseline="0" dirty="0">
                          <a:ln>
                            <a:noFill/>
                          </a:ln>
                          <a:effectLst/>
                          <a:sym typeface="Helvetica" charset="0"/>
                        </a:rPr>
                        <a:t>Colliding beam size (μm)</a:t>
                      </a:r>
                      <a:endParaRPr kumimoji="0" lang="en-US" altLang="x-non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ヒラギノ角ゴ Pro W3" charset="-128"/>
                        <a:sym typeface="Helvetica" charset="0"/>
                      </a:endParaRPr>
                    </a:p>
                  </a:txBody>
                  <a:tcPr marL="20088" marR="20088" marT="20086" marB="20086" anchor="ctr" horzOverflow="overflow"/>
                </a:tc>
                <a:tc>
                  <a:txBody>
                    <a:bodyPr/>
                    <a:lstStyle>
                      <a:lvl1pPr marL="3968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altLang="x-none" sz="900" u="none" strike="noStrike" cap="none" normalizeH="0" baseline="0" dirty="0">
                          <a:ln>
                            <a:noFill/>
                          </a:ln>
                          <a:effectLst/>
                          <a:sym typeface="Helvetica" charset="0"/>
                        </a:rPr>
                        <a:t>16</a:t>
                      </a:r>
                      <a:endParaRPr kumimoji="0" lang="en-US" altLang="x-non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ヒラギノ角ゴ Pro W3" charset="-128"/>
                        <a:sym typeface="Helvetica" charset="0"/>
                      </a:endParaRPr>
                    </a:p>
                  </a:txBody>
                  <a:tcPr marL="20088" marR="20088" marT="20086" marB="20086" anchor="ctr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4418">
                <a:tc>
                  <a:txBody>
                    <a:bodyPr/>
                    <a:lstStyle>
                      <a:lvl1pPr marL="3968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9688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altLang="x-none" sz="900" u="none" strike="noStrike" cap="none" normalizeH="0" baseline="0" dirty="0">
                          <a:ln>
                            <a:noFill/>
                          </a:ln>
                          <a:effectLst/>
                          <a:sym typeface="Helvetica" charset="0"/>
                        </a:rPr>
                        <a:t>Bunch length at 7 TeV (cm)</a:t>
                      </a:r>
                      <a:endParaRPr kumimoji="0" lang="en-US" altLang="x-non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ヒラギノ角ゴ Pro W3" charset="-128"/>
                        <a:sym typeface="Helvetica" charset="0"/>
                      </a:endParaRPr>
                    </a:p>
                  </a:txBody>
                  <a:tcPr marL="20088" marR="20088" marT="20086" marB="20086" anchor="ctr" horzOverflow="overflow"/>
                </a:tc>
                <a:tc>
                  <a:txBody>
                    <a:bodyPr/>
                    <a:lstStyle>
                      <a:lvl1pPr marL="39688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6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396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Gill Sans" charset="0"/>
                        <a:buNone/>
                        <a:tabLst/>
                      </a:pPr>
                      <a:r>
                        <a:rPr kumimoji="0" lang="en-US" altLang="x-none" sz="900" u="none" strike="noStrike" cap="none" normalizeH="0" baseline="0" dirty="0">
                          <a:ln>
                            <a:noFill/>
                          </a:ln>
                          <a:effectLst/>
                          <a:sym typeface="Helvetica" charset="0"/>
                        </a:rPr>
                        <a:t>7.55</a:t>
                      </a:r>
                      <a:endParaRPr kumimoji="0" lang="en-US" altLang="x-none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ヒラギノ角ゴ Pro W3" charset="-128"/>
                        <a:sym typeface="Helvetica" charset="0"/>
                      </a:endParaRPr>
                    </a:p>
                  </a:txBody>
                  <a:tcPr marL="20088" marR="20088" marT="20086" marB="20086" anchor="ctr"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>
            <a:extLst>
              <a:ext uri="{FF2B5EF4-FFF2-40B4-BE49-F238E27FC236}">
                <a16:creationId xmlns:a16="http://schemas.microsoft.com/office/drawing/2014/main" id="{5EC998C0-713F-AA41-AA86-413F172DA4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81000" y="187325"/>
            <a:ext cx="8229600" cy="1143000"/>
          </a:xfrm>
        </p:spPr>
        <p:txBody>
          <a:bodyPr/>
          <a:lstStyle/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Cross-sections at the LHC</a:t>
            </a:r>
          </a:p>
        </p:txBody>
      </p:sp>
      <p:pic>
        <p:nvPicPr>
          <p:cNvPr id="45058" name="Picture 3" descr="pic10">
            <a:extLst>
              <a:ext uri="{FF2B5EF4-FFF2-40B4-BE49-F238E27FC236}">
                <a16:creationId xmlns:a16="http://schemas.microsoft.com/office/drawing/2014/main" id="{914204E5-8BD8-4C40-A365-333C876A42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990600"/>
            <a:ext cx="55626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9" name="AutoShape 4">
            <a:extLst>
              <a:ext uri="{FF2B5EF4-FFF2-40B4-BE49-F238E27FC236}">
                <a16:creationId xmlns:a16="http://schemas.microsoft.com/office/drawing/2014/main" id="{30A229E2-1A36-6648-8CBE-F4C4585F705C}"/>
              </a:ext>
            </a:extLst>
          </p:cNvPr>
          <p:cNvSpPr>
            <a:spLocks/>
          </p:cNvSpPr>
          <p:nvPr/>
        </p:nvSpPr>
        <p:spPr bwMode="auto">
          <a:xfrm>
            <a:off x="6019800" y="1447800"/>
            <a:ext cx="304800" cy="1981200"/>
          </a:xfrm>
          <a:prstGeom prst="rightBrace">
            <a:avLst>
              <a:gd name="adj1" fmla="val 50014"/>
              <a:gd name="adj2" fmla="val 50000"/>
            </a:avLst>
          </a:prstGeom>
          <a:noFill/>
          <a:ln w="730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de-DE" altLang="en-US" sz="1500" b="1"/>
          </a:p>
        </p:txBody>
      </p:sp>
      <p:sp>
        <p:nvSpPr>
          <p:cNvPr id="45060" name="AutoShape 5">
            <a:extLst>
              <a:ext uri="{FF2B5EF4-FFF2-40B4-BE49-F238E27FC236}">
                <a16:creationId xmlns:a16="http://schemas.microsoft.com/office/drawing/2014/main" id="{597DC606-7D99-8D42-B64B-DAA3B2E9E027}"/>
              </a:ext>
            </a:extLst>
          </p:cNvPr>
          <p:cNvSpPr>
            <a:spLocks/>
          </p:cNvSpPr>
          <p:nvPr/>
        </p:nvSpPr>
        <p:spPr bwMode="auto">
          <a:xfrm>
            <a:off x="6019800" y="3657600"/>
            <a:ext cx="304800" cy="2209800"/>
          </a:xfrm>
          <a:prstGeom prst="rightBrace">
            <a:avLst>
              <a:gd name="adj1" fmla="val 55785"/>
              <a:gd name="adj2" fmla="val 50000"/>
            </a:avLst>
          </a:prstGeom>
          <a:noFill/>
          <a:ln w="730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de-DE" altLang="en-US" sz="1500" b="1"/>
          </a:p>
        </p:txBody>
      </p:sp>
      <p:sp>
        <p:nvSpPr>
          <p:cNvPr id="45061" name="Text Box 6">
            <a:extLst>
              <a:ext uri="{FF2B5EF4-FFF2-40B4-BE49-F238E27FC236}">
                <a16:creationId xmlns:a16="http://schemas.microsoft.com/office/drawing/2014/main" id="{A46092D1-C83A-3542-80A6-CFACCD5CB4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0800" y="1905000"/>
            <a:ext cx="27432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en-US" sz="2400" b="1">
                <a:latin typeface="Times New Roman" panose="02020603050405020304" pitchFamily="18" charset="0"/>
              </a:rPr>
              <a:t>“</a:t>
            </a:r>
            <a:r>
              <a:rPr lang="en-US" altLang="ja-JP" sz="2400" b="1">
                <a:latin typeface="Times New Roman" panose="02020603050405020304" pitchFamily="18" charset="0"/>
              </a:rPr>
              <a:t>Well known</a:t>
            </a:r>
            <a:r>
              <a:rPr lang="ja-JP" altLang="en-US" sz="2400" b="1">
                <a:latin typeface="Times New Roman" panose="02020603050405020304" pitchFamily="18" charset="0"/>
              </a:rPr>
              <a:t>”</a:t>
            </a:r>
            <a:r>
              <a:rPr lang="en-US" altLang="ja-JP" sz="2400" b="1">
                <a:latin typeface="Times New Roman" panose="02020603050405020304" pitchFamily="18" charset="0"/>
              </a:rPr>
              <a:t>  processes. Don</a:t>
            </a:r>
            <a:r>
              <a:rPr lang="ja-JP" altLang="en-US" sz="2400" b="1">
                <a:latin typeface="Times New Roman" panose="02020603050405020304" pitchFamily="18" charset="0"/>
              </a:rPr>
              <a:t>’</a:t>
            </a:r>
            <a:r>
              <a:rPr lang="en-US" altLang="ja-JP" sz="2400" b="1">
                <a:latin typeface="Times New Roman" panose="02020603050405020304" pitchFamily="18" charset="0"/>
              </a:rPr>
              <a:t>t need to keep all of them</a:t>
            </a:r>
            <a:r>
              <a:rPr lang="en-US" altLang="ja-JP" sz="1500" b="1">
                <a:latin typeface="Times New Roman" panose="02020603050405020304" pitchFamily="18" charset="0"/>
              </a:rPr>
              <a:t> …</a:t>
            </a:r>
            <a:endParaRPr lang="en-US" altLang="en-US" sz="1500" b="1">
              <a:latin typeface="Times New Roman" panose="02020603050405020304" pitchFamily="18" charset="0"/>
            </a:endParaRPr>
          </a:p>
        </p:txBody>
      </p:sp>
      <p:sp>
        <p:nvSpPr>
          <p:cNvPr id="45062" name="Text Box 7">
            <a:extLst>
              <a:ext uri="{FF2B5EF4-FFF2-40B4-BE49-F238E27FC236}">
                <a16:creationId xmlns:a16="http://schemas.microsoft.com/office/drawing/2014/main" id="{FF01E700-5DE9-F24B-88F3-911D124C61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4343400"/>
            <a:ext cx="2719388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500" b="1">
                <a:solidFill>
                  <a:srgbClr val="FF0000"/>
                </a:solidFill>
                <a:latin typeface="Times New Roman" panose="02020603050405020304" pitchFamily="18" charset="0"/>
              </a:rPr>
              <a:t>      </a:t>
            </a:r>
            <a:r>
              <a:rPr lang="en-US" altLang="en-US" sz="2400" b="1">
                <a:solidFill>
                  <a:srgbClr val="C00000"/>
                </a:solidFill>
                <a:latin typeface="Times New Roman" panose="02020603050405020304" pitchFamily="18" charset="0"/>
              </a:rPr>
              <a:t>New Physics!!</a:t>
            </a:r>
          </a:p>
          <a:p>
            <a:r>
              <a:rPr lang="en-US" altLang="en-US" sz="2400" b="1">
                <a:latin typeface="Times New Roman" panose="02020603050405020304" pitchFamily="18" charset="0"/>
              </a:rPr>
              <a:t>  We want to keep!!</a:t>
            </a:r>
          </a:p>
        </p:txBody>
      </p:sp>
      <p:sp>
        <p:nvSpPr>
          <p:cNvPr id="45063" name="Slide Number Placeholder 9">
            <a:extLst>
              <a:ext uri="{FF2B5EF4-FFF2-40B4-BE49-F238E27FC236}">
                <a16:creationId xmlns:a16="http://schemas.microsoft.com/office/drawing/2014/main" id="{561E4D09-821A-F44F-AEBA-43F827D3F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124200" y="6248400"/>
            <a:ext cx="2895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fld id="{F81CA583-6EFE-5F44-AEB2-51226B4875C6}" type="slidenum">
              <a:rPr lang="en-US" altLang="en-US" sz="1000" smtClean="0">
                <a:latin typeface="Times New Roman" panose="02020603050405020304" pitchFamily="18" charset="0"/>
              </a:rPr>
              <a:pPr algn="ctr"/>
              <a:t>19</a:t>
            </a:fld>
            <a:endParaRPr lang="en-US" altLang="en-US" sz="10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Rectangle 4">
            <a:extLst>
              <a:ext uri="{FF2B5EF4-FFF2-40B4-BE49-F238E27FC236}">
                <a16:creationId xmlns:a16="http://schemas.microsoft.com/office/drawing/2014/main" id="{3C5C867C-C0B8-6144-8705-2BC5DAB61D6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14400" y="277813"/>
            <a:ext cx="8229600" cy="113982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chemeClr val="accent6"/>
                </a:solidFill>
                <a:ea typeface="+mj-ea"/>
                <a:cs typeface="+mj-cs"/>
              </a:rPr>
              <a:t>CERN Accelerator Complex</a:t>
            </a:r>
          </a:p>
        </p:txBody>
      </p:sp>
      <p:pic>
        <p:nvPicPr>
          <p:cNvPr id="19458" name="Picture 3">
            <a:extLst>
              <a:ext uri="{FF2B5EF4-FFF2-40B4-BE49-F238E27FC236}">
                <a16:creationId xmlns:a16="http://schemas.microsoft.com/office/drawing/2014/main" id="{2B50BEC2-277C-8C4E-AF6D-BFBD908E5F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100138"/>
            <a:ext cx="5638800" cy="501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>
            <a:extLst>
              <a:ext uri="{FF2B5EF4-FFF2-40B4-BE49-F238E27FC236}">
                <a16:creationId xmlns:a16="http://schemas.microsoft.com/office/drawing/2014/main" id="{31C13D1F-4C91-4C4B-8C7C-BD2B5992E0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3600">
                <a:ea typeface="ＭＳ Ｐゴシック" panose="020B0600070205080204" pitchFamily="34" charset="-128"/>
              </a:rPr>
              <a:t>Keeping Track of Accelerator Performance</a:t>
            </a:r>
            <a:endParaRPr lang="en-US" altLang="en-US" sz="3600">
              <a:ea typeface="ＭＳ Ｐゴシック" panose="020B0600070205080204" pitchFamily="34" charset="-128"/>
            </a:endParaRPr>
          </a:p>
        </p:txBody>
      </p:sp>
      <p:sp>
        <p:nvSpPr>
          <p:cNvPr id="47106" name="Content Placeholder 2">
            <a:extLst>
              <a:ext uri="{FF2B5EF4-FFF2-40B4-BE49-F238E27FC236}">
                <a16:creationId xmlns:a16="http://schemas.microsoft.com/office/drawing/2014/main" id="{D2B0FA78-8537-6D40-9E06-23D13B79F43F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Operations in the CCC track the various aspects of the beam to make sure that the needs of the experiments are being met.</a:t>
            </a:r>
          </a:p>
          <a:p>
            <a:r>
              <a:rPr lang="en-GB" altLang="en-US">
                <a:ea typeface="ＭＳ Ｐゴシック" panose="020B0600070205080204" pitchFamily="34" charset="-128"/>
              </a:rPr>
              <a:t>Here, tracking beam intensity, energy, and luminosity.</a:t>
            </a:r>
          </a:p>
        </p:txBody>
      </p:sp>
      <p:sp>
        <p:nvSpPr>
          <p:cNvPr id="47107" name="Slide Number Placeholder 4">
            <a:extLst>
              <a:ext uri="{FF2B5EF4-FFF2-40B4-BE49-F238E27FC236}">
                <a16:creationId xmlns:a16="http://schemas.microsoft.com/office/drawing/2014/main" id="{A2040171-410D-6B4F-8F97-236E2B51A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11710B05-640E-7046-86F0-97E5F1B7B3E6}" type="slidenum">
              <a:rPr lang="en-GB" altLang="en-US" smtClean="0">
                <a:latin typeface="Garamond" panose="02020404030301010803" pitchFamily="18" charset="0"/>
              </a:rPr>
              <a:pPr/>
              <a:t>20</a:t>
            </a:fld>
            <a:endParaRPr lang="en-GB" altLang="en-US">
              <a:latin typeface="Garamond" panose="02020404030301010803" pitchFamily="18" charset="0"/>
            </a:endParaRPr>
          </a:p>
        </p:txBody>
      </p:sp>
      <p:pic>
        <p:nvPicPr>
          <p:cNvPr id="47108" name="Picture 2">
            <a:extLst>
              <a:ext uri="{FF2B5EF4-FFF2-40B4-BE49-F238E27FC236}">
                <a16:creationId xmlns:a16="http://schemas.microsoft.com/office/drawing/2014/main" id="{6D54C71F-E1FB-E241-B1B2-871B40CA45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52600"/>
            <a:ext cx="4470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>
            <a:extLst>
              <a:ext uri="{FF2B5EF4-FFF2-40B4-BE49-F238E27FC236}">
                <a16:creationId xmlns:a16="http://schemas.microsoft.com/office/drawing/2014/main" id="{1EE7B707-48ED-A444-9F38-9A9ADE03527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Keeping Track of Performance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48130" name="Content Placeholder 2">
            <a:extLst>
              <a:ext uri="{FF2B5EF4-FFF2-40B4-BE49-F238E27FC236}">
                <a16:creationId xmlns:a16="http://schemas.microsoft.com/office/drawing/2014/main" id="{22788E07-A631-4646-B252-D35EEB674141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457200" y="1295400"/>
            <a:ext cx="4038600" cy="4530725"/>
          </a:xfrm>
        </p:spPr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Operations in the CCC track the various aspects of the beam to make sure that the needs of the experiments are being met.</a:t>
            </a:r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GB" altLang="en-US">
                <a:ea typeface="ＭＳ Ｐゴシック" panose="020B0600070205080204" pitchFamily="34" charset="-128"/>
              </a:rPr>
              <a:t>Here, beam positions are monitored in each plane by using Beam Position Monitors.</a:t>
            </a:r>
          </a:p>
        </p:txBody>
      </p:sp>
      <p:sp>
        <p:nvSpPr>
          <p:cNvPr id="48131" name="Slide Number Placeholder 4">
            <a:extLst>
              <a:ext uri="{FF2B5EF4-FFF2-40B4-BE49-F238E27FC236}">
                <a16:creationId xmlns:a16="http://schemas.microsoft.com/office/drawing/2014/main" id="{54C810FD-83BB-C34D-BFE5-28A150AD6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771C2F1-9F66-E548-AD77-D8E535B0B653}" type="slidenum">
              <a:rPr lang="en-GB" altLang="en-US" smtClean="0">
                <a:latin typeface="Garamond" panose="02020404030301010803" pitchFamily="18" charset="0"/>
              </a:rPr>
              <a:pPr/>
              <a:t>21</a:t>
            </a:fld>
            <a:endParaRPr lang="en-GB" altLang="en-US">
              <a:latin typeface="Garamond" panose="02020404030301010803" pitchFamily="18" charset="0"/>
            </a:endParaRPr>
          </a:p>
        </p:txBody>
      </p:sp>
      <p:pic>
        <p:nvPicPr>
          <p:cNvPr id="48132" name="Picture 2">
            <a:extLst>
              <a:ext uri="{FF2B5EF4-FFF2-40B4-BE49-F238E27FC236}">
                <a16:creationId xmlns:a16="http://schemas.microsoft.com/office/drawing/2014/main" id="{2AF396BA-5DCB-5949-85A2-4AFD8A812F13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29150" y="1998663"/>
            <a:ext cx="4403725" cy="3328987"/>
          </a:xfrm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1">
            <a:extLst>
              <a:ext uri="{FF2B5EF4-FFF2-40B4-BE49-F238E27FC236}">
                <a16:creationId xmlns:a16="http://schemas.microsoft.com/office/drawing/2014/main" id="{D6EBE8B9-01B8-6B4E-9457-A538167ADC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Beam Position Monitor (BPM)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49154" name="Content Placeholder 2">
            <a:extLst>
              <a:ext uri="{FF2B5EF4-FFF2-40B4-BE49-F238E27FC236}">
                <a16:creationId xmlns:a16="http://schemas.microsoft.com/office/drawing/2014/main" id="{C999DB30-9CA3-CA4A-9F5D-1DB85EC2AEEC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The electric field from the beam induces a charge on the antennas</a:t>
            </a:r>
          </a:p>
          <a:p>
            <a:r>
              <a:rPr lang="en-GB" altLang="en-US">
                <a:ea typeface="ＭＳ Ｐゴシック" panose="020B0600070205080204" pitchFamily="34" charset="-128"/>
              </a:rPr>
              <a:t>The charges on each antenna are measured, and one can then calculate the position of the beam inside the beamline</a:t>
            </a:r>
          </a:p>
          <a:p>
            <a:endParaRPr lang="en-GB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49155" name="Slide Number Placeholder 4">
            <a:extLst>
              <a:ext uri="{FF2B5EF4-FFF2-40B4-BE49-F238E27FC236}">
                <a16:creationId xmlns:a16="http://schemas.microsoft.com/office/drawing/2014/main" id="{D60D4376-774B-8B46-913F-112E3F1AE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E64185D-70E8-584E-9A6C-EAE5E43BCA0E}" type="slidenum">
              <a:rPr lang="en-GB" altLang="en-US" smtClean="0">
                <a:latin typeface="Garamond" panose="02020404030301010803" pitchFamily="18" charset="0"/>
              </a:rPr>
              <a:pPr/>
              <a:t>22</a:t>
            </a:fld>
            <a:endParaRPr lang="en-GB" altLang="en-US">
              <a:latin typeface="Garamond" panose="02020404030301010803" pitchFamily="18" charset="0"/>
            </a:endParaRPr>
          </a:p>
        </p:txBody>
      </p:sp>
      <p:pic>
        <p:nvPicPr>
          <p:cNvPr id="49156" name="Picture 11">
            <a:extLst>
              <a:ext uri="{FF2B5EF4-FFF2-40B4-BE49-F238E27FC236}">
                <a16:creationId xmlns:a16="http://schemas.microsoft.com/office/drawing/2014/main" id="{8AF7CF90-D90E-9B47-969D-4978B9C59F90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16488" y="1154113"/>
            <a:ext cx="2189162" cy="2300287"/>
          </a:xfrm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7" name="Picture 12">
            <a:extLst>
              <a:ext uri="{FF2B5EF4-FFF2-40B4-BE49-F238E27FC236}">
                <a16:creationId xmlns:a16="http://schemas.microsoft.com/office/drawing/2014/main" id="{E715F661-DC1C-BC4D-9BA5-2F8444C05D80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6488" y="3657600"/>
            <a:ext cx="334645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13">
            <a:extLst>
              <a:ext uri="{FF2B5EF4-FFF2-40B4-BE49-F238E27FC236}">
                <a16:creationId xmlns:a16="http://schemas.microsoft.com/office/drawing/2014/main" id="{077B5763-5074-7A4A-ADD3-BAB0749524EF}"/>
              </a:ext>
            </a:extLst>
          </p:cNvPr>
          <p:cNvSpPr>
            <a:spLocks/>
          </p:cNvSpPr>
          <p:nvPr/>
        </p:nvSpPr>
        <p:spPr bwMode="auto">
          <a:xfrm>
            <a:off x="7081838" y="1909763"/>
            <a:ext cx="2244725" cy="831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eaLnBrk="1" hangingPunct="1">
              <a:defRPr/>
            </a:pPr>
            <a:r>
              <a:rPr lang="en-US" sz="1265" i="1" dirty="0">
                <a:latin typeface="Helvetica" pitchFamily="64" charset="0"/>
                <a:ea typeface="ＭＳ Ｐゴシック" charset="0"/>
                <a:cs typeface="Helvetica" pitchFamily="64" charset="0"/>
                <a:sym typeface="Helvetica" pitchFamily="64" charset="0"/>
              </a:rPr>
              <a:t>4 buttons pick-up the EM  signal induced by the beam.</a:t>
            </a:r>
          </a:p>
          <a:p>
            <a:pPr eaLnBrk="1" hangingPunct="1">
              <a:defRPr/>
            </a:pPr>
            <a:r>
              <a:rPr lang="en-US" sz="1265" i="1" dirty="0">
                <a:latin typeface="Helvetica" pitchFamily="64" charset="0"/>
                <a:ea typeface="ＭＳ Ｐゴシック" charset="0"/>
                <a:cs typeface="Helvetica" pitchFamily="64" charset="0"/>
                <a:sym typeface="Helvetica" pitchFamily="64" charset="0"/>
              </a:rPr>
              <a:t>One can infer the transverse position in both planes.</a:t>
            </a: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1">
            <a:extLst>
              <a:ext uri="{FF2B5EF4-FFF2-40B4-BE49-F238E27FC236}">
                <a16:creationId xmlns:a16="http://schemas.microsoft.com/office/drawing/2014/main" id="{D561AD53-FD5B-BA49-8C0D-2201FA4BB31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Beam Position Monitor (BPM)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50178" name="Content Placeholder 2">
            <a:extLst>
              <a:ext uri="{FF2B5EF4-FFF2-40B4-BE49-F238E27FC236}">
                <a16:creationId xmlns:a16="http://schemas.microsoft.com/office/drawing/2014/main" id="{77887DBC-645A-6E4C-9205-E4A8663988E0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457200" y="1144588"/>
            <a:ext cx="4267200" cy="5099050"/>
          </a:xfrm>
        </p:spPr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Different sizes &amp; styles, but most behave in similar manner.</a:t>
            </a:r>
          </a:p>
          <a:p>
            <a:r>
              <a:rPr lang="en-GB" altLang="en-US">
                <a:ea typeface="ＭＳ Ｐゴシック" panose="020B0600070205080204" pitchFamily="34" charset="-128"/>
              </a:rPr>
              <a:t>Sizes and lengths carefully designed.</a:t>
            </a:r>
          </a:p>
          <a:p>
            <a:r>
              <a:rPr lang="en-GB" altLang="en-US">
                <a:ea typeface="ＭＳ Ｐゴシック" panose="020B0600070205080204" pitchFamily="34" charset="-128"/>
              </a:rPr>
              <a:t>Here, we have two views of one of the BPM types used at Jefferson Lab (notice the antennas along the inside.)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50179" name="Slide Number Placeholder 4">
            <a:extLst>
              <a:ext uri="{FF2B5EF4-FFF2-40B4-BE49-F238E27FC236}">
                <a16:creationId xmlns:a16="http://schemas.microsoft.com/office/drawing/2014/main" id="{B5A4CB31-FE6C-C842-AEBB-2AEABE39B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642C96A-8A5C-9141-B78C-4E72C875D8BB}" type="slidenum">
              <a:rPr lang="en-GB" altLang="en-US" smtClean="0">
                <a:latin typeface="Garamond" panose="02020404030301010803" pitchFamily="18" charset="0"/>
              </a:rPr>
              <a:pPr/>
              <a:t>23</a:t>
            </a:fld>
            <a:endParaRPr lang="en-GB" altLang="en-US">
              <a:latin typeface="Garamond" panose="02020404030301010803" pitchFamily="18" charset="0"/>
            </a:endParaRPr>
          </a:p>
        </p:txBody>
      </p:sp>
      <p:pic>
        <p:nvPicPr>
          <p:cNvPr id="50180" name="Picture 5">
            <a:extLst>
              <a:ext uri="{FF2B5EF4-FFF2-40B4-BE49-F238E27FC236}">
                <a16:creationId xmlns:a16="http://schemas.microsoft.com/office/drawing/2014/main" id="{8C39D67A-5238-F641-9166-0B6A5CB4CC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144588"/>
            <a:ext cx="3087688" cy="230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1" name="Picture 6">
            <a:extLst>
              <a:ext uri="{FF2B5EF4-FFF2-40B4-BE49-F238E27FC236}">
                <a16:creationId xmlns:a16="http://schemas.microsoft.com/office/drawing/2014/main" id="{3C862EF8-EB51-DD43-AE9B-AFB4936C5B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28"/>
          <a:stretch>
            <a:fillRect/>
          </a:stretch>
        </p:blipFill>
        <p:spPr bwMode="auto">
          <a:xfrm>
            <a:off x="5497513" y="3538538"/>
            <a:ext cx="2619375" cy="247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>
            <a:extLst>
              <a:ext uri="{FF2B5EF4-FFF2-40B4-BE49-F238E27FC236}">
                <a16:creationId xmlns:a16="http://schemas.microsoft.com/office/drawing/2014/main" id="{CC9149DF-FF84-134E-A55A-E28D84C185A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Beam Profile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51202" name="Content Placeholder 2">
            <a:extLst>
              <a:ext uri="{FF2B5EF4-FFF2-40B4-BE49-F238E27FC236}">
                <a16:creationId xmlns:a16="http://schemas.microsoft.com/office/drawing/2014/main" id="{DE749A7F-D0F0-5147-A19D-CDCB8736746D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266700" y="1219200"/>
            <a:ext cx="8610600" cy="3457575"/>
          </a:xfrm>
        </p:spPr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To find beam size and distribution, measure profile. 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51203" name="Slide Number Placeholder 4">
            <a:extLst>
              <a:ext uri="{FF2B5EF4-FFF2-40B4-BE49-F238E27FC236}">
                <a16:creationId xmlns:a16="http://schemas.microsoft.com/office/drawing/2014/main" id="{D003D36B-3EF9-9441-8F1B-89EE12A22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2C38B73-E2C9-1247-94DD-8434C977169D}" type="slidenum">
              <a:rPr lang="en-GB" altLang="en-US" smtClean="0">
                <a:latin typeface="Garamond" panose="02020404030301010803" pitchFamily="18" charset="0"/>
              </a:rPr>
              <a:pPr/>
              <a:t>24</a:t>
            </a:fld>
            <a:endParaRPr lang="en-GB" altLang="en-US">
              <a:latin typeface="Garamond" panose="02020404030301010803" pitchFamily="18" charset="0"/>
            </a:endParaRPr>
          </a:p>
        </p:txBody>
      </p:sp>
      <p:pic>
        <p:nvPicPr>
          <p:cNvPr id="51204" name="Picture 2">
            <a:extLst>
              <a:ext uri="{FF2B5EF4-FFF2-40B4-BE49-F238E27FC236}">
                <a16:creationId xmlns:a16="http://schemas.microsoft.com/office/drawing/2014/main" id="{A4DD52F0-4DB9-CE4E-BEBF-3CE4B84E1BCE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81200" y="1995488"/>
            <a:ext cx="5605463" cy="4051300"/>
          </a:xfrm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>
            <a:extLst>
              <a:ext uri="{FF2B5EF4-FFF2-40B4-BE49-F238E27FC236}">
                <a16:creationId xmlns:a16="http://schemas.microsoft.com/office/drawing/2014/main" id="{212C6A30-878F-8C43-B98B-5692B6781F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Beam Profile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52226" name="Content Placeholder 2">
            <a:extLst>
              <a:ext uri="{FF2B5EF4-FFF2-40B4-BE49-F238E27FC236}">
                <a16:creationId xmlns:a16="http://schemas.microsoft.com/office/drawing/2014/main" id="{15E16B17-F944-8046-B58B-57120173DE7B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425450" y="1295400"/>
            <a:ext cx="4038600" cy="4530725"/>
          </a:xfrm>
        </p:spPr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This is commonly done using a wire scanner.</a:t>
            </a:r>
          </a:p>
          <a:p>
            <a:r>
              <a:rPr lang="en-GB" altLang="en-US">
                <a:ea typeface="ＭＳ Ｐゴシック" panose="020B0600070205080204" pitchFamily="34" charset="-128"/>
              </a:rPr>
              <a:t>The wire will move through the beam twice (in and out), giving information about the size and distribution of particles.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pic>
        <p:nvPicPr>
          <p:cNvPr id="52227" name="Content Placeholder 5">
            <a:extLst>
              <a:ext uri="{FF2B5EF4-FFF2-40B4-BE49-F238E27FC236}">
                <a16:creationId xmlns:a16="http://schemas.microsoft.com/office/drawing/2014/main" id="{F9FB8474-221C-6846-ADCB-4E6639D2A729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29150" y="1787525"/>
            <a:ext cx="3886200" cy="2784475"/>
          </a:xfrm>
        </p:spPr>
      </p:pic>
      <p:sp>
        <p:nvSpPr>
          <p:cNvPr id="52228" name="Slide Number Placeholder 4">
            <a:extLst>
              <a:ext uri="{FF2B5EF4-FFF2-40B4-BE49-F238E27FC236}">
                <a16:creationId xmlns:a16="http://schemas.microsoft.com/office/drawing/2014/main" id="{7FE7B7F5-E8B6-1745-8A65-449228805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CBA49D34-357B-D444-AD74-EE6E3155809B}" type="slidenum">
              <a:rPr lang="en-GB" altLang="en-US" smtClean="0">
                <a:latin typeface="Garamond" panose="02020404030301010803" pitchFamily="18" charset="0"/>
              </a:rPr>
              <a:pPr/>
              <a:t>25</a:t>
            </a:fld>
            <a:endParaRPr lang="en-GB" altLang="en-US">
              <a:latin typeface="Garamond" panose="02020404030301010803" pitchFamily="18" charset="0"/>
            </a:endParaRPr>
          </a:p>
        </p:txBody>
      </p:sp>
      <p:sp>
        <p:nvSpPr>
          <p:cNvPr id="52229" name="TextBox 3">
            <a:extLst>
              <a:ext uri="{FF2B5EF4-FFF2-40B4-BE49-F238E27FC236}">
                <a16:creationId xmlns:a16="http://schemas.microsoft.com/office/drawing/2014/main" id="{9A756000-19BD-3344-B43F-CDDFACB2A9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02350" y="1544638"/>
            <a:ext cx="27003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>
                <a:solidFill>
                  <a:schemeClr val="bg1"/>
                </a:solidFill>
              </a:rPr>
              <a:t>CERN-EX-0205022-01 cds.cern.ch</a:t>
            </a: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1">
            <a:extLst>
              <a:ext uri="{FF2B5EF4-FFF2-40B4-BE49-F238E27FC236}">
                <a16:creationId xmlns:a16="http://schemas.microsoft.com/office/drawing/2014/main" id="{B2EBBAE3-9817-8C4E-9F47-6C72FBF2656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19100" y="233363"/>
            <a:ext cx="7886700" cy="623887"/>
          </a:xfrm>
        </p:spPr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Keeping Track of Performance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53250" name="Slide Number Placeholder 4">
            <a:extLst>
              <a:ext uri="{FF2B5EF4-FFF2-40B4-BE49-F238E27FC236}">
                <a16:creationId xmlns:a16="http://schemas.microsoft.com/office/drawing/2014/main" id="{51B15474-4F26-2141-8F2C-51E4E7870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E72D334-3876-BE4D-B0F5-AFBBE57E96B2}" type="slidenum">
              <a:rPr lang="en-GB" altLang="en-US" smtClean="0">
                <a:latin typeface="Garamond" panose="02020404030301010803" pitchFamily="18" charset="0"/>
              </a:rPr>
              <a:pPr/>
              <a:t>26</a:t>
            </a:fld>
            <a:endParaRPr lang="en-GB" altLang="en-US">
              <a:latin typeface="Garamond" panose="02020404030301010803" pitchFamily="18" charset="0"/>
            </a:endParaRPr>
          </a:p>
        </p:txBody>
      </p:sp>
      <p:pic>
        <p:nvPicPr>
          <p:cNvPr id="53251" name="Picture 2">
            <a:extLst>
              <a:ext uri="{FF2B5EF4-FFF2-40B4-BE49-F238E27FC236}">
                <a16:creationId xmlns:a16="http://schemas.microsoft.com/office/drawing/2014/main" id="{C337D673-3088-D64F-B3AB-804D9E8B4F14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05200" y="4090988"/>
            <a:ext cx="4800600" cy="1919287"/>
          </a:xfrm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2" name="Picture 5">
            <a:extLst>
              <a:ext uri="{FF2B5EF4-FFF2-40B4-BE49-F238E27FC236}">
                <a16:creationId xmlns:a16="http://schemas.microsoft.com/office/drawing/2014/main" id="{95F39FAE-F679-2E49-8255-FB45DDB72EF9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41" r="325" b="30643"/>
          <a:stretch>
            <a:fillRect/>
          </a:stretch>
        </p:blipFill>
        <p:spPr>
          <a:xfrm>
            <a:off x="388938" y="1468438"/>
            <a:ext cx="4508500" cy="2419350"/>
          </a:xfrm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3" name="TextBox 5">
            <a:extLst>
              <a:ext uri="{FF2B5EF4-FFF2-40B4-BE49-F238E27FC236}">
                <a16:creationId xmlns:a16="http://schemas.microsoft.com/office/drawing/2014/main" id="{EDDE53C6-944B-0E40-B6C7-EBA18BC76F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4738" y="1900238"/>
            <a:ext cx="31067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>
                <a:solidFill>
                  <a:srgbClr val="002060"/>
                </a:solidFill>
              </a:rPr>
              <a:t>Beam loss monitoring</a:t>
            </a:r>
            <a:endParaRPr lang="en-US" altLang="en-US">
              <a:solidFill>
                <a:srgbClr val="002060"/>
              </a:solidFill>
            </a:endParaRPr>
          </a:p>
        </p:txBody>
      </p:sp>
      <p:sp>
        <p:nvSpPr>
          <p:cNvPr id="53254" name="TextBox 9">
            <a:extLst>
              <a:ext uri="{FF2B5EF4-FFF2-40B4-BE49-F238E27FC236}">
                <a16:creationId xmlns:a16="http://schemas.microsoft.com/office/drawing/2014/main" id="{02C1E83C-7D86-DA44-9A61-2420A25A41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38788" y="3624263"/>
            <a:ext cx="31067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en-US">
                <a:solidFill>
                  <a:srgbClr val="002060"/>
                </a:solidFill>
              </a:rPr>
              <a:t>Dispersion measurements</a:t>
            </a:r>
            <a:endParaRPr lang="en-US" altLang="en-US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1">
            <a:extLst>
              <a:ext uri="{FF2B5EF4-FFF2-40B4-BE49-F238E27FC236}">
                <a16:creationId xmlns:a16="http://schemas.microsoft.com/office/drawing/2014/main" id="{023636F1-ABE4-BA43-98F0-619067C927C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7886700" cy="993775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CERN Control Centre - Layout</a:t>
            </a:r>
          </a:p>
        </p:txBody>
      </p:sp>
      <p:sp>
        <p:nvSpPr>
          <p:cNvPr id="54274" name="Slide Number Placeholder 3">
            <a:extLst>
              <a:ext uri="{FF2B5EF4-FFF2-40B4-BE49-F238E27FC236}">
                <a16:creationId xmlns:a16="http://schemas.microsoft.com/office/drawing/2014/main" id="{783BB160-0877-BD40-B09A-32B765486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6C23848-88A3-9949-8C32-AB00FC941178}" type="slidenum">
              <a:rPr lang="en-US" altLang="en-US" sz="1200" smtClean="0"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lang="en-US" altLang="en-US" sz="1200">
              <a:latin typeface="Garamond" panose="02020404030301010803" pitchFamily="18" charset="0"/>
            </a:endParaRPr>
          </a:p>
        </p:txBody>
      </p:sp>
      <p:pic>
        <p:nvPicPr>
          <p:cNvPr id="54275" name="Picture 2">
            <a:extLst>
              <a:ext uri="{FF2B5EF4-FFF2-40B4-BE49-F238E27FC236}">
                <a16:creationId xmlns:a16="http://schemas.microsoft.com/office/drawing/2014/main" id="{A616C278-215C-7A46-9BF3-71B2AE84082F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298575"/>
            <a:ext cx="7086600" cy="472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9" descr="0807031_01-A4-at-144-dpi.jpg">
            <a:extLst>
              <a:ext uri="{FF2B5EF4-FFF2-40B4-BE49-F238E27FC236}">
                <a16:creationId xmlns:a16="http://schemas.microsoft.com/office/drawing/2014/main" id="{EA77E6BB-A179-924C-B318-4A86D4985933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-2000" contrast="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9161463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">
            <a:extLst>
              <a:ext uri="{FF2B5EF4-FFF2-40B4-BE49-F238E27FC236}">
                <a16:creationId xmlns:a16="http://schemas.microsoft.com/office/drawing/2014/main" id="{E55C0C25-01A6-B84F-8C8A-1AACB658BC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6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GB" sz="3600" kern="0" dirty="0">
                <a:solidFill>
                  <a:srgbClr val="FCF933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+mj-lt"/>
                <a:ea typeface="ＭＳ Ｐゴシック" pitchFamily="-111" charset="-128"/>
                <a:cs typeface="ＭＳ Ｐゴシック" pitchFamily="-111" charset="-128"/>
              </a:rPr>
              <a:t> A New Era in Fundamental Science</a:t>
            </a:r>
            <a:endParaRPr lang="en-GB" sz="4000" kern="0" dirty="0">
              <a:solidFill>
                <a:schemeClr val="hlink"/>
              </a:solidFill>
              <a:effectLst>
                <a:outerShdw blurRad="50800" dist="38100" dir="2700000">
                  <a:srgbClr val="000000"/>
                </a:outerShdw>
              </a:effectLst>
              <a:latin typeface="+mj-lt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8" name="Rectangle 31">
            <a:extLst>
              <a:ext uri="{FF2B5EF4-FFF2-40B4-BE49-F238E27FC236}">
                <a16:creationId xmlns:a16="http://schemas.microsoft.com/office/drawing/2014/main" id="{63231FFB-9C7A-EE41-AAF7-9839A688E8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58140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  <a:defRPr/>
            </a:pPr>
            <a:r>
              <a:rPr lang="en-GB" altLang="x-none" sz="2900">
                <a:solidFill>
                  <a:srgbClr val="FCF9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Exploration of a new energy frontier</a:t>
            </a:r>
          </a:p>
          <a:p>
            <a:pPr algn="ctr">
              <a:lnSpc>
                <a:spcPct val="90000"/>
              </a:lnSpc>
              <a:defRPr/>
            </a:pPr>
            <a:r>
              <a:rPr lang="en-GB" altLang="x-none" sz="2900">
                <a:solidFill>
                  <a:srgbClr val="FCF9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p-p and Pb-Pb collisions </a:t>
            </a:r>
          </a:p>
        </p:txBody>
      </p:sp>
      <p:pic>
        <p:nvPicPr>
          <p:cNvPr id="29701" name="Picture 42" descr="0510028_03-A4-at-144-dpi.jpg">
            <a:extLst>
              <a:ext uri="{FF2B5EF4-FFF2-40B4-BE49-F238E27FC236}">
                <a16:creationId xmlns:a16="http://schemas.microsoft.com/office/drawing/2014/main" id="{D7B0DF70-C46B-8142-B0ED-FD6583D19E8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3213" y="4648200"/>
            <a:ext cx="2947987" cy="1935163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</p:pic>
      <p:sp>
        <p:nvSpPr>
          <p:cNvPr id="12" name="Rectangle 8">
            <a:extLst>
              <a:ext uri="{FF2B5EF4-FFF2-40B4-BE49-F238E27FC236}">
                <a16:creationId xmlns:a16="http://schemas.microsoft.com/office/drawing/2014/main" id="{340A1EA9-3775-7F48-B158-3D5E4C70EB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3388" y="4648200"/>
            <a:ext cx="2327275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en-GB" dirty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+mn-ea"/>
              </a:rPr>
              <a:t>LHC ring:</a:t>
            </a:r>
          </a:p>
          <a:p>
            <a:pPr algn="ctr">
              <a:lnSpc>
                <a:spcPct val="90000"/>
              </a:lnSpc>
              <a:defRPr/>
            </a:pPr>
            <a:r>
              <a:rPr lang="en-GB" dirty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+mn-ea"/>
              </a:rPr>
              <a:t>27 km circumference</a:t>
            </a:r>
            <a:endParaRPr lang="en-GB" dirty="0">
              <a:effectLst>
                <a:outerShdw blurRad="50800" dist="38100" dir="2700000">
                  <a:srgbClr val="000000"/>
                </a:outerShdw>
              </a:effectLst>
              <a:ea typeface="+mn-ea"/>
            </a:endParaRPr>
          </a:p>
        </p:txBody>
      </p:sp>
      <p:grpSp>
        <p:nvGrpSpPr>
          <p:cNvPr id="2" name="Group 69">
            <a:extLst>
              <a:ext uri="{FF2B5EF4-FFF2-40B4-BE49-F238E27FC236}">
                <a16:creationId xmlns:a16="http://schemas.microsoft.com/office/drawing/2014/main" id="{FE781D34-39B2-6C40-8788-B3CA564BA852}"/>
              </a:ext>
            </a:extLst>
          </p:cNvPr>
          <p:cNvGrpSpPr>
            <a:grpSpLocks/>
          </p:cNvGrpSpPr>
          <p:nvPr/>
        </p:nvGrpSpPr>
        <p:grpSpPr bwMode="auto">
          <a:xfrm>
            <a:off x="0" y="1676400"/>
            <a:ext cx="2667000" cy="2438400"/>
            <a:chOff x="288" y="1072"/>
            <a:chExt cx="1680" cy="1536"/>
          </a:xfrm>
        </p:grpSpPr>
        <p:sp>
          <p:nvSpPr>
            <p:cNvPr id="21533" name="Line 70">
              <a:extLst>
                <a:ext uri="{FF2B5EF4-FFF2-40B4-BE49-F238E27FC236}">
                  <a16:creationId xmlns:a16="http://schemas.microsoft.com/office/drawing/2014/main" id="{014A2419-ACE8-7649-8DEC-F5937D9A929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816" y="2176"/>
              <a:ext cx="1152" cy="40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21534" name="Line 71">
              <a:extLst>
                <a:ext uri="{FF2B5EF4-FFF2-40B4-BE49-F238E27FC236}">
                  <a16:creationId xmlns:a16="http://schemas.microsoft.com/office/drawing/2014/main" id="{BBEE99D4-0882-0C48-811F-3B1654921A6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8" y="2176"/>
              <a:ext cx="528" cy="40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21535" name="Oval 72">
              <a:extLst>
                <a:ext uri="{FF2B5EF4-FFF2-40B4-BE49-F238E27FC236}">
                  <a16:creationId xmlns:a16="http://schemas.microsoft.com/office/drawing/2014/main" id="{BDCE4DA8-02D0-6B4B-BCEC-B121289D50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" y="2537"/>
              <a:ext cx="93" cy="7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pic>
          <p:nvPicPr>
            <p:cNvPr id="18" name="Picture 73" descr="bul-pho-2007-079">
              <a:extLst>
                <a:ext uri="{FF2B5EF4-FFF2-40B4-BE49-F238E27FC236}">
                  <a16:creationId xmlns:a16="http://schemas.microsoft.com/office/drawing/2014/main" id="{5D92251C-9678-5347-9A88-D040619BFC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36" y="1072"/>
              <a:ext cx="1632" cy="1088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rotWithShape="0">
                <a:srgbClr val="808080">
                  <a:alpha val="74997"/>
                </a:srgbClr>
              </a:outerShdw>
            </a:effectLst>
          </p:spPr>
        </p:pic>
        <p:sp>
          <p:nvSpPr>
            <p:cNvPr id="19" name="Text Box 74">
              <a:extLst>
                <a:ext uri="{FF2B5EF4-FFF2-40B4-BE49-F238E27FC236}">
                  <a16:creationId xmlns:a16="http://schemas.microsoft.com/office/drawing/2014/main" id="{40127229-9948-B140-9B88-643F4C89E7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88" y="1168"/>
              <a:ext cx="40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de-CH" sz="1600" dirty="0">
                  <a:solidFill>
                    <a:schemeClr val="bg1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+mn-lt"/>
                  <a:ea typeface="ＭＳ Ｐゴシック" pitchFamily="-111" charset="-128"/>
                  <a:cs typeface="ＭＳ Ｐゴシック" pitchFamily="-111" charset="-128"/>
                </a:rPr>
                <a:t>CMS</a:t>
              </a:r>
              <a:endParaRPr lang="de-CH" sz="2000" dirty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+mn-lt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3" name="Group 75">
            <a:extLst>
              <a:ext uri="{FF2B5EF4-FFF2-40B4-BE49-F238E27FC236}">
                <a16:creationId xmlns:a16="http://schemas.microsoft.com/office/drawing/2014/main" id="{7EAC8FAD-B6A5-334A-BA1E-8AAEAEF61C2A}"/>
              </a:ext>
            </a:extLst>
          </p:cNvPr>
          <p:cNvGrpSpPr>
            <a:grpSpLocks/>
          </p:cNvGrpSpPr>
          <p:nvPr/>
        </p:nvGrpSpPr>
        <p:grpSpPr bwMode="auto">
          <a:xfrm>
            <a:off x="7035800" y="3733800"/>
            <a:ext cx="1955800" cy="1830388"/>
            <a:chOff x="304" y="2344"/>
            <a:chExt cx="1232" cy="1153"/>
          </a:xfrm>
        </p:grpSpPr>
        <p:sp>
          <p:nvSpPr>
            <p:cNvPr id="21528" name="Oval 76">
              <a:extLst>
                <a:ext uri="{FF2B5EF4-FFF2-40B4-BE49-F238E27FC236}">
                  <a16:creationId xmlns:a16="http://schemas.microsoft.com/office/drawing/2014/main" id="{0292D6AD-8DD0-0849-9AFB-3E1C33B322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9" y="2344"/>
              <a:ext cx="84" cy="6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21529" name="Line 77">
              <a:extLst>
                <a:ext uri="{FF2B5EF4-FFF2-40B4-BE49-F238E27FC236}">
                  <a16:creationId xmlns:a16="http://schemas.microsoft.com/office/drawing/2014/main" id="{E0A6D188-B5E2-304A-A1FF-741E26F4361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6" y="2392"/>
              <a:ext cx="792" cy="19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sp>
          <p:nvSpPr>
            <p:cNvPr id="21530" name="Line 78">
              <a:extLst>
                <a:ext uri="{FF2B5EF4-FFF2-40B4-BE49-F238E27FC236}">
                  <a16:creationId xmlns:a16="http://schemas.microsoft.com/office/drawing/2014/main" id="{A8658EF8-4A55-3A4B-AFF6-1F149473B60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152" y="2392"/>
              <a:ext cx="384" cy="2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H"/>
            </a:p>
          </p:txBody>
        </p:sp>
        <p:pic>
          <p:nvPicPr>
            <p:cNvPr id="24" name="Picture 79" descr="Picture 2">
              <a:extLst>
                <a:ext uri="{FF2B5EF4-FFF2-40B4-BE49-F238E27FC236}">
                  <a16:creationId xmlns:a16="http://schemas.microsoft.com/office/drawing/2014/main" id="{677AD639-245F-8D49-97F9-C37FD8EF9A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04" y="2584"/>
              <a:ext cx="1232" cy="913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rotWithShape="0">
                <a:srgbClr val="808080">
                  <a:alpha val="74997"/>
                </a:srgbClr>
              </a:outerShdw>
            </a:effectLst>
          </p:spPr>
        </p:pic>
        <p:sp>
          <p:nvSpPr>
            <p:cNvPr id="25" name="Text Box 80">
              <a:extLst>
                <a:ext uri="{FF2B5EF4-FFF2-40B4-BE49-F238E27FC236}">
                  <a16:creationId xmlns:a16="http://schemas.microsoft.com/office/drawing/2014/main" id="{CD270BAD-86B4-2C4C-A0AB-1DC67824F1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60" y="2611"/>
              <a:ext cx="490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de-CH" sz="1600" dirty="0">
                  <a:solidFill>
                    <a:schemeClr val="bg1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+mn-lt"/>
                  <a:ea typeface="+mn-ea"/>
                </a:rPr>
                <a:t>ALICE</a:t>
              </a:r>
              <a:endParaRPr lang="de-CH" sz="2000" dirty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+mn-lt"/>
                <a:ea typeface="+mn-ea"/>
              </a:endParaRPr>
            </a:p>
          </p:txBody>
        </p:sp>
      </p:grpSp>
      <p:grpSp>
        <p:nvGrpSpPr>
          <p:cNvPr id="4" name="Group 81">
            <a:extLst>
              <a:ext uri="{FF2B5EF4-FFF2-40B4-BE49-F238E27FC236}">
                <a16:creationId xmlns:a16="http://schemas.microsoft.com/office/drawing/2014/main" id="{B39C9278-0299-664D-B7CD-5EFD14E762C7}"/>
              </a:ext>
            </a:extLst>
          </p:cNvPr>
          <p:cNvGrpSpPr>
            <a:grpSpLocks/>
          </p:cNvGrpSpPr>
          <p:nvPr/>
        </p:nvGrpSpPr>
        <p:grpSpPr bwMode="auto">
          <a:xfrm>
            <a:off x="3886200" y="762000"/>
            <a:ext cx="2244725" cy="1978025"/>
            <a:chOff x="4224" y="1084"/>
            <a:chExt cx="1414" cy="1246"/>
          </a:xfrm>
        </p:grpSpPr>
        <p:grpSp>
          <p:nvGrpSpPr>
            <p:cNvPr id="21521" name="Group 82">
              <a:extLst>
                <a:ext uri="{FF2B5EF4-FFF2-40B4-BE49-F238E27FC236}">
                  <a16:creationId xmlns:a16="http://schemas.microsoft.com/office/drawing/2014/main" id="{7FBCE96F-0862-044B-8186-E4E70607004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24" y="1104"/>
              <a:ext cx="1364" cy="1226"/>
              <a:chOff x="4224" y="1104"/>
              <a:chExt cx="1364" cy="1226"/>
            </a:xfrm>
          </p:grpSpPr>
          <p:sp>
            <p:nvSpPr>
              <p:cNvPr id="21524" name="Oval 83">
                <a:extLst>
                  <a:ext uri="{FF2B5EF4-FFF2-40B4-BE49-F238E27FC236}">
                    <a16:creationId xmlns:a16="http://schemas.microsoft.com/office/drawing/2014/main" id="{74905646-9ED7-334E-B661-12F0FE4CC7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77" y="2274"/>
                <a:ext cx="76" cy="5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3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21525" name="Line 84">
                <a:extLst>
                  <a:ext uri="{FF2B5EF4-FFF2-40B4-BE49-F238E27FC236}">
                    <a16:creationId xmlns:a16="http://schemas.microsoft.com/office/drawing/2014/main" id="{A26FEA02-10DB-0B42-AE6C-B7E775A970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72" y="1968"/>
                <a:ext cx="74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CH"/>
              </a:p>
            </p:txBody>
          </p:sp>
          <p:sp>
            <p:nvSpPr>
              <p:cNvPr id="21526" name="Line 85">
                <a:extLst>
                  <a:ext uri="{FF2B5EF4-FFF2-40B4-BE49-F238E27FC236}">
                    <a16:creationId xmlns:a16="http://schemas.microsoft.com/office/drawing/2014/main" id="{CC605355-862A-6B4A-9EC7-0DF6BCD255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015" y="1968"/>
                <a:ext cx="55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CH"/>
              </a:p>
            </p:txBody>
          </p:sp>
          <p:pic>
            <p:nvPicPr>
              <p:cNvPr id="33" name="Picture 86" descr="Picture 3">
                <a:extLst>
                  <a:ext uri="{FF2B5EF4-FFF2-40B4-BE49-F238E27FC236}">
                    <a16:creationId xmlns:a16="http://schemas.microsoft.com/office/drawing/2014/main" id="{811F16EF-352B-A74D-ADDD-88744D3BA18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4224" y="1104"/>
                <a:ext cx="1364" cy="867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dir="2700000" rotWithShape="0">
                  <a:srgbClr val="808080">
                    <a:alpha val="74997"/>
                  </a:srgbClr>
                </a:outerShdw>
              </a:effectLst>
            </p:spPr>
          </p:pic>
        </p:grpSp>
        <p:sp>
          <p:nvSpPr>
            <p:cNvPr id="21522" name="Rectangle 87">
              <a:extLst>
                <a:ext uri="{FF2B5EF4-FFF2-40B4-BE49-F238E27FC236}">
                  <a16:creationId xmlns:a16="http://schemas.microsoft.com/office/drawing/2014/main" id="{CBA9A117-48AC-314D-925F-6CA8709661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8" y="1104"/>
              <a:ext cx="384" cy="192"/>
            </a:xfrm>
            <a:prstGeom prst="rect">
              <a:avLst/>
            </a:prstGeom>
            <a:gradFill rotWithShape="0">
              <a:gsLst>
                <a:gs pos="0">
                  <a:srgbClr val="C89A09"/>
                </a:gs>
                <a:gs pos="100000">
                  <a:srgbClr val="D3D90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29" name="Text Box 88">
              <a:extLst>
                <a:ext uri="{FF2B5EF4-FFF2-40B4-BE49-F238E27FC236}">
                  <a16:creationId xmlns:a16="http://schemas.microsoft.com/office/drawing/2014/main" id="{31691DDC-A819-314F-8663-4F4AAE9E16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4" y="1084"/>
              <a:ext cx="45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de-CH" sz="1600" dirty="0">
                  <a:solidFill>
                    <a:schemeClr val="bg1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+mn-lt"/>
                  <a:ea typeface="ＭＳ Ｐゴシック" pitchFamily="-111" charset="-128"/>
                  <a:cs typeface="ＭＳ Ｐゴシック" pitchFamily="-111" charset="-128"/>
                </a:rPr>
                <a:t>LHCb</a:t>
              </a:r>
              <a:endParaRPr lang="de-CH" sz="2000" dirty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+mn-lt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7" name="Group 89">
            <a:extLst>
              <a:ext uri="{FF2B5EF4-FFF2-40B4-BE49-F238E27FC236}">
                <a16:creationId xmlns:a16="http://schemas.microsoft.com/office/drawing/2014/main" id="{FC985CC2-6744-3D4F-BD70-1F3E4455D7FB}"/>
              </a:ext>
            </a:extLst>
          </p:cNvPr>
          <p:cNvGrpSpPr>
            <a:grpSpLocks/>
          </p:cNvGrpSpPr>
          <p:nvPr/>
        </p:nvGrpSpPr>
        <p:grpSpPr bwMode="auto">
          <a:xfrm>
            <a:off x="6477000" y="762000"/>
            <a:ext cx="2667000" cy="2286000"/>
            <a:chOff x="3408" y="2112"/>
            <a:chExt cx="1680" cy="1440"/>
          </a:xfrm>
        </p:grpSpPr>
        <p:grpSp>
          <p:nvGrpSpPr>
            <p:cNvPr id="21515" name="Group 90">
              <a:extLst>
                <a:ext uri="{FF2B5EF4-FFF2-40B4-BE49-F238E27FC236}">
                  <a16:creationId xmlns:a16="http://schemas.microsoft.com/office/drawing/2014/main" id="{B86F8B47-0684-A848-BC97-34A97FD576E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08" y="2112"/>
              <a:ext cx="1680" cy="1440"/>
              <a:chOff x="3408" y="2112"/>
              <a:chExt cx="1680" cy="1440"/>
            </a:xfrm>
          </p:grpSpPr>
          <p:sp>
            <p:nvSpPr>
              <p:cNvPr id="21517" name="Oval 91">
                <a:extLst>
                  <a:ext uri="{FF2B5EF4-FFF2-40B4-BE49-F238E27FC236}">
                    <a16:creationId xmlns:a16="http://schemas.microsoft.com/office/drawing/2014/main" id="{52B594EE-C559-AE4A-9BC1-5DB1111614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9" y="3492"/>
                <a:ext cx="75" cy="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3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21518" name="Line 92">
                <a:extLst>
                  <a:ext uri="{FF2B5EF4-FFF2-40B4-BE49-F238E27FC236}">
                    <a16:creationId xmlns:a16="http://schemas.microsoft.com/office/drawing/2014/main" id="{0C2BB409-BD6A-3F4E-A1B9-B09C873FBB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456" y="3168"/>
                <a:ext cx="240" cy="288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CH"/>
              </a:p>
            </p:txBody>
          </p:sp>
          <p:sp>
            <p:nvSpPr>
              <p:cNvPr id="21519" name="Line 93">
                <a:extLst>
                  <a:ext uri="{FF2B5EF4-FFF2-40B4-BE49-F238E27FC236}">
                    <a16:creationId xmlns:a16="http://schemas.microsoft.com/office/drawing/2014/main" id="{E685D360-1FD4-6941-8585-AA9F45F345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696" y="3168"/>
                <a:ext cx="1392" cy="33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CH"/>
              </a:p>
            </p:txBody>
          </p:sp>
          <p:pic>
            <p:nvPicPr>
              <p:cNvPr id="41" name="Picture 94" descr="0511013_01">
                <a:extLst>
                  <a:ext uri="{FF2B5EF4-FFF2-40B4-BE49-F238E27FC236}">
                    <a16:creationId xmlns:a16="http://schemas.microsoft.com/office/drawing/2014/main" id="{90CF7AB7-F4DE-F545-8A09-282E8DD598F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3408" y="2112"/>
                <a:ext cx="1632" cy="1063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dir="2700000" rotWithShape="0">
                  <a:srgbClr val="808080">
                    <a:alpha val="74997"/>
                  </a:srgbClr>
                </a:outerShdw>
              </a:effectLst>
            </p:spPr>
          </p:pic>
        </p:grpSp>
        <p:sp>
          <p:nvSpPr>
            <p:cNvPr id="37" name="Text Box 96">
              <a:extLst>
                <a:ext uri="{FF2B5EF4-FFF2-40B4-BE49-F238E27FC236}">
                  <a16:creationId xmlns:a16="http://schemas.microsoft.com/office/drawing/2014/main" id="{D00F7F2C-C3AA-1A40-B383-C763DE4A97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4" y="2928"/>
              <a:ext cx="516" cy="213"/>
            </a:xfrm>
            <a:prstGeom prst="rect">
              <a:avLst/>
            </a:prstGeom>
            <a:solidFill>
              <a:srgbClr val="7AA5BF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>
                <a:defRPr/>
              </a:pPr>
              <a:r>
                <a:rPr lang="de-CH" altLang="x-none" sz="160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ATLAS</a:t>
              </a:r>
            </a:p>
          </p:txBody>
        </p:sp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AB4D44B7-5016-914C-B649-ADE7C691C40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6438" y="2711450"/>
            <a:ext cx="1208087" cy="90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3">
            <a:extLst>
              <a:ext uri="{FF2B5EF4-FFF2-40B4-BE49-F238E27FC236}">
                <a16:creationId xmlns:a16="http://schemas.microsoft.com/office/drawing/2014/main" id="{3EDE6D3F-E157-3F41-BD15-33287C0DD2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1" r="8784" b="30569"/>
          <a:stretch>
            <a:fillRect/>
          </a:stretch>
        </p:blipFill>
        <p:spPr bwMode="auto">
          <a:xfrm>
            <a:off x="611188" y="703263"/>
            <a:ext cx="7878762" cy="423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A805D45-A39A-414D-B4CF-D5C01FCE74BA}"/>
              </a:ext>
            </a:extLst>
          </p:cNvPr>
          <p:cNvSpPr txBox="1"/>
          <p:nvPr/>
        </p:nvSpPr>
        <p:spPr>
          <a:xfrm>
            <a:off x="107950" y="44450"/>
            <a:ext cx="89281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3200" dirty="0">
                <a:solidFill>
                  <a:srgbClr val="008000"/>
                </a:solidFill>
                <a:latin typeface="+mj-lt"/>
                <a:ea typeface="ＭＳ Ｐゴシック" charset="0"/>
                <a:cs typeface="ＭＳ Ｐゴシック" charset="0"/>
              </a:rPr>
              <a:t>Nobel Prize in Physics 2013</a:t>
            </a:r>
          </a:p>
        </p:txBody>
      </p:sp>
      <p:sp>
        <p:nvSpPr>
          <p:cNvPr id="23555" name="TextBox 5">
            <a:extLst>
              <a:ext uri="{FF2B5EF4-FFF2-40B4-BE49-F238E27FC236}">
                <a16:creationId xmlns:a16="http://schemas.microsoft.com/office/drawing/2014/main" id="{DCB7358F-7354-624D-A33A-65B8AA30C0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4986338"/>
            <a:ext cx="7704137" cy="175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/>
              <a:t>The Nobel Prize in Physics 2013 was awarded jointly to François Englert and Peter W. Higgs </a:t>
            </a:r>
            <a:r>
              <a:rPr lang="en-US" altLang="en-US" sz="1800" i="1"/>
              <a:t>"for the theoretical discovery of a mechanism that contributes to our understanding of the origin of mass of subatomic particles, and which recently was </a:t>
            </a:r>
            <a:r>
              <a:rPr lang="en-US" altLang="en-US" sz="1800" i="1">
                <a:solidFill>
                  <a:srgbClr val="CC3300"/>
                </a:solidFill>
              </a:rPr>
              <a:t>confirmed through the discovery of the predicted fundamental particle, by the ATLAS and CMS experiments at CERN's Large Hadron Collider”</a:t>
            </a:r>
            <a:r>
              <a:rPr lang="en-US" altLang="ja-JP" sz="1800" i="1">
                <a:solidFill>
                  <a:srgbClr val="000090"/>
                </a:solidFill>
              </a:rPr>
              <a:t>.</a:t>
            </a:r>
            <a:endParaRPr lang="en-US" altLang="en-US" sz="1800">
              <a:solidFill>
                <a:srgbClr val="000090"/>
              </a:solidFill>
            </a:endParaRPr>
          </a:p>
        </p:txBody>
      </p:sp>
      <p:pic>
        <p:nvPicPr>
          <p:cNvPr id="23556" name="Picture 1">
            <a:extLst>
              <a:ext uri="{FF2B5EF4-FFF2-40B4-BE49-F238E27FC236}">
                <a16:creationId xmlns:a16="http://schemas.microsoft.com/office/drawing/2014/main" id="{F1D5526B-DCB1-774A-ADBA-232AF3FFC4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115888"/>
            <a:ext cx="1771650" cy="177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208AD8-3E90-5441-AFC8-5370F2EF07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1625" y="1143000"/>
            <a:ext cx="2947988" cy="4876800"/>
          </a:xfrm>
        </p:spPr>
        <p:txBody>
          <a:bodyPr>
            <a:normAutofit fontScale="70000" lnSpcReduction="20000"/>
          </a:bodyPr>
          <a:lstStyle/>
          <a:p>
            <a:pPr marL="214313" indent="-214313">
              <a:buFont typeface="Arial" panose="020B0604020202020204" pitchFamily="34" charset="0"/>
              <a:buChar char="•"/>
              <a:defRPr/>
            </a:pPr>
            <a:endParaRPr lang="en-GB" dirty="0"/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en-GB" sz="2600" dirty="0"/>
              <a:t>Thousands of magnets: dipoles, quadrupoles, sextupoles, octupoles, and </a:t>
            </a:r>
            <a:r>
              <a:rPr lang="en-GB" sz="2600" dirty="0" err="1"/>
              <a:t>decapoles</a:t>
            </a:r>
            <a:r>
              <a:rPr lang="en-GB" sz="2600" dirty="0"/>
              <a:t>.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endParaRPr lang="en-GB" sz="2600" dirty="0"/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en-GB" sz="2600" dirty="0"/>
              <a:t>16 Superconducting Radio Frequency (SCRF) Cavities housed in 4 </a:t>
            </a:r>
            <a:r>
              <a:rPr lang="en-GB" sz="2600" dirty="0" err="1"/>
              <a:t>cryomodules</a:t>
            </a:r>
            <a:r>
              <a:rPr lang="en-GB" sz="2600" dirty="0"/>
              <a:t>.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endParaRPr lang="en-GB" sz="2600" dirty="0"/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en-GB" sz="2600" dirty="0"/>
              <a:t>Diagnostic equipment, such as beam position monitors, wire scanners, and beam loss monitors.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endParaRPr lang="en-GB" sz="2600" dirty="0"/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en-GB" sz="2600" dirty="0"/>
              <a:t>Other equipment, such as vacuum pumps, radiation shielding, safety equipment, etc…</a:t>
            </a:r>
            <a:endParaRPr lang="en-US" sz="2600" dirty="0"/>
          </a:p>
        </p:txBody>
      </p:sp>
      <p:sp>
        <p:nvSpPr>
          <p:cNvPr id="24578" name="Slide Number Placeholder 4">
            <a:extLst>
              <a:ext uri="{FF2B5EF4-FFF2-40B4-BE49-F238E27FC236}">
                <a16:creationId xmlns:a16="http://schemas.microsoft.com/office/drawing/2014/main" id="{42FF83E7-97C0-134C-B0B8-868F870B4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5E98A661-630D-9A48-911C-ECD153E521A1}" type="slidenum">
              <a:rPr lang="en-GB" altLang="en-US" smtClean="0">
                <a:latin typeface="Garamond" panose="02020404030301010803" pitchFamily="18" charset="0"/>
              </a:rPr>
              <a:pPr/>
              <a:t>5</a:t>
            </a:fld>
            <a:endParaRPr lang="en-GB" altLang="en-US">
              <a:latin typeface="Garamond" panose="02020404030301010803" pitchFamily="18" charset="0"/>
            </a:endParaRPr>
          </a:p>
        </p:txBody>
      </p:sp>
      <p:pic>
        <p:nvPicPr>
          <p:cNvPr id="24579" name="Picture 5">
            <a:extLst>
              <a:ext uri="{FF2B5EF4-FFF2-40B4-BE49-F238E27FC236}">
                <a16:creationId xmlns:a16="http://schemas.microsoft.com/office/drawing/2014/main" id="{0A6EFF44-1D15-4A4C-83DE-438B5E64B8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0050" y="1030288"/>
            <a:ext cx="3484563" cy="232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6">
            <a:extLst>
              <a:ext uri="{FF2B5EF4-FFF2-40B4-BE49-F238E27FC236}">
                <a16:creationId xmlns:a16="http://schemas.microsoft.com/office/drawing/2014/main" id="{8D6585EB-5369-464B-8135-655335D414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813" y="3494088"/>
            <a:ext cx="3797300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7">
            <a:extLst>
              <a:ext uri="{FF2B5EF4-FFF2-40B4-BE49-F238E27FC236}">
                <a16:creationId xmlns:a16="http://schemas.microsoft.com/office/drawing/2014/main" id="{33E44EFA-55CB-F442-96DB-DB2A550B87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38" y="3824288"/>
            <a:ext cx="1571625" cy="117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9">
            <a:extLst>
              <a:ext uri="{FF2B5EF4-FFF2-40B4-BE49-F238E27FC236}">
                <a16:creationId xmlns:a16="http://schemas.microsoft.com/office/drawing/2014/main" id="{DDC934DE-7622-5B46-A5FF-0EB82046A63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64" r="22772"/>
          <a:stretch>
            <a:fillRect/>
          </a:stretch>
        </p:blipFill>
        <p:spPr bwMode="auto">
          <a:xfrm>
            <a:off x="4237038" y="1276350"/>
            <a:ext cx="585787" cy="183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C65D7E6-6FBD-574D-BDAB-9F6673E3C3AF}"/>
              </a:ext>
            </a:extLst>
          </p:cNvPr>
          <p:cNvSpPr txBox="1"/>
          <p:nvPr/>
        </p:nvSpPr>
        <p:spPr>
          <a:xfrm>
            <a:off x="546100" y="211138"/>
            <a:ext cx="4276725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dirty="0">
                <a:solidFill>
                  <a:schemeClr val="tx2"/>
                </a:solidFill>
                <a:latin typeface="+mj-lt"/>
                <a:ea typeface="ＭＳ Ｐゴシック" charset="-128"/>
              </a:rPr>
              <a:t>What is in </a:t>
            </a:r>
            <a:r>
              <a:rPr lang="en-US" sz="4000">
                <a:solidFill>
                  <a:schemeClr val="tx2"/>
                </a:solidFill>
                <a:latin typeface="+mj-lt"/>
                <a:ea typeface="ＭＳ Ｐゴシック" charset="-128"/>
              </a:rPr>
              <a:t>the LHC?</a:t>
            </a:r>
            <a:endParaRPr lang="en-US" sz="4000" dirty="0">
              <a:solidFill>
                <a:schemeClr val="tx2"/>
              </a:solidFill>
              <a:latin typeface="+mj-lt"/>
              <a:ea typeface="ＭＳ Ｐゴシック" charset="-128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>
            <a:extLst>
              <a:ext uri="{FF2B5EF4-FFF2-40B4-BE49-F238E27FC236}">
                <a16:creationId xmlns:a16="http://schemas.microsoft.com/office/drawing/2014/main" id="{853DDED8-3DCA-BF48-8F97-A7CC614B1A6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3600">
                <a:ea typeface="ＭＳ Ｐゴシック" panose="020B0600070205080204" pitchFamily="34" charset="-128"/>
              </a:rPr>
              <a:t>Superconductivity – Enabling Technology</a:t>
            </a:r>
          </a:p>
        </p:txBody>
      </p:sp>
      <p:sp>
        <p:nvSpPr>
          <p:cNvPr id="25602" name="Content Placeholder 2">
            <a:extLst>
              <a:ext uri="{FF2B5EF4-FFF2-40B4-BE49-F238E27FC236}">
                <a16:creationId xmlns:a16="http://schemas.microsoft.com/office/drawing/2014/main" id="{AD9C5DEB-1849-1B40-93AB-C175FC43153D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Disappearance of ohmic resistance in Hg at very low T.</a:t>
            </a:r>
          </a:p>
          <a:p>
            <a:endParaRPr lang="en-GB" altLang="en-US">
              <a:ea typeface="ＭＳ Ｐゴシック" panose="020B0600070205080204" pitchFamily="34" charset="-128"/>
            </a:endParaRPr>
          </a:p>
          <a:p>
            <a:endParaRPr lang="en-GB" altLang="en-US">
              <a:ea typeface="ＭＳ Ｐゴシック" panose="020B0600070205080204" pitchFamily="34" charset="-128"/>
            </a:endParaRPr>
          </a:p>
        </p:txBody>
      </p:sp>
      <p:sp>
        <p:nvSpPr>
          <p:cNvPr id="25603" name="Content Placeholder 3">
            <a:extLst>
              <a:ext uri="{FF2B5EF4-FFF2-40B4-BE49-F238E27FC236}">
                <a16:creationId xmlns:a16="http://schemas.microsoft.com/office/drawing/2014/main" id="{2B97DA03-48ED-3049-A9BF-BF847B2453F3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Dependence of superconductivity on the T and surrounding </a:t>
            </a:r>
            <a:r>
              <a:rPr lang="en-GB" altLang="en-US" i="1">
                <a:ea typeface="ＭＳ Ｐゴシック" panose="020B0600070205080204" pitchFamily="34" charset="-128"/>
              </a:rPr>
              <a:t>B</a:t>
            </a:r>
            <a:r>
              <a:rPr lang="en-GB" altLang="en-US">
                <a:ea typeface="ＭＳ Ｐゴシック" panose="020B0600070205080204" pitchFamily="34" charset="-128"/>
              </a:rPr>
              <a:t>-field.</a:t>
            </a:r>
          </a:p>
          <a:p>
            <a:endParaRPr lang="en-GB" altLang="en-US">
              <a:ea typeface="ＭＳ Ｐゴシック" panose="020B0600070205080204" pitchFamily="34" charset="-128"/>
            </a:endParaRPr>
          </a:p>
          <a:p>
            <a:endParaRPr lang="en-GB" altLang="en-US">
              <a:ea typeface="ＭＳ Ｐゴシック" panose="020B0600070205080204" pitchFamily="34" charset="-128"/>
            </a:endParaRPr>
          </a:p>
        </p:txBody>
      </p:sp>
      <p:pic>
        <p:nvPicPr>
          <p:cNvPr id="25604" name="Picture 4" descr="C:\Users\emmanuel\Documents\Scan0043.jpg">
            <a:extLst>
              <a:ext uri="{FF2B5EF4-FFF2-40B4-BE49-F238E27FC236}">
                <a16:creationId xmlns:a16="http://schemas.microsoft.com/office/drawing/2014/main" id="{9C80F2C8-E330-1C47-ABB5-B0EB9F1A1E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124200"/>
            <a:ext cx="3733800" cy="267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1">
            <a:extLst>
              <a:ext uri="{FF2B5EF4-FFF2-40B4-BE49-F238E27FC236}">
                <a16:creationId xmlns:a16="http://schemas.microsoft.com/office/drawing/2014/main" id="{907DDCE2-F063-E744-A05F-0E023C9D23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352800"/>
            <a:ext cx="2819400" cy="731838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5" descr="C:\Users\emmanuel\Documents\Scan0044.jpg">
            <a:extLst>
              <a:ext uri="{FF2B5EF4-FFF2-40B4-BE49-F238E27FC236}">
                <a16:creationId xmlns:a16="http://schemas.microsoft.com/office/drawing/2014/main" id="{334726C5-C447-8349-BB05-B769F157BA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119563"/>
            <a:ext cx="2874963" cy="197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>
            <a:extLst>
              <a:ext uri="{FF2B5EF4-FFF2-40B4-BE49-F238E27FC236}">
                <a16:creationId xmlns:a16="http://schemas.microsoft.com/office/drawing/2014/main" id="{967921B2-2F74-BF4F-8988-B6633093D92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25463" y="304800"/>
            <a:ext cx="4503737" cy="533400"/>
          </a:xfrm>
        </p:spPr>
        <p:txBody>
          <a:bodyPr/>
          <a:lstStyle/>
          <a:p>
            <a:r>
              <a:rPr lang="en-GB" altLang="en-US" sz="4000" b="0">
                <a:ea typeface="ＭＳ Ｐゴシック" panose="020B0600070205080204" pitchFamily="34" charset="-128"/>
              </a:rPr>
              <a:t>Magnet Systems</a:t>
            </a:r>
            <a:endParaRPr lang="en-US" altLang="en-US" sz="4000" b="0">
              <a:ea typeface="ＭＳ Ｐゴシック" panose="020B0600070205080204" pitchFamily="34" charset="-128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96ED39-2165-BF46-AB06-45E6911B381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ph type="body" sz="half" idx="2"/>
          </p:nvPr>
        </p:nvSpPr>
        <p:spPr>
          <a:xfrm>
            <a:off x="295826" y="1108841"/>
            <a:ext cx="3008313" cy="5005837"/>
          </a:xfrm>
          <a:blipFill rotWithShape="0">
            <a:blip r:embed="rId2"/>
            <a:stretch>
              <a:fillRect t="-365" r="-2434" b="-487"/>
            </a:stretch>
          </a:blipFill>
        </p:spPr>
        <p:txBody>
          <a:bodyPr/>
          <a:lstStyle/>
          <a:p>
            <a:pPr>
              <a:buFont typeface="Wingdings" charset="2"/>
              <a:buNone/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27651" name="Slide Number Placeholder 4">
            <a:extLst>
              <a:ext uri="{FF2B5EF4-FFF2-40B4-BE49-F238E27FC236}">
                <a16:creationId xmlns:a16="http://schemas.microsoft.com/office/drawing/2014/main" id="{16F3A1EC-4E24-A846-8A8D-F423138F2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5C3C0BD-CBBB-B347-8E49-F204F2D1450E}" type="slidenum">
              <a:rPr lang="en-GB" altLang="en-US" smtClean="0">
                <a:latin typeface="Garamond" panose="02020404030301010803" pitchFamily="18" charset="0"/>
              </a:rPr>
              <a:pPr/>
              <a:t>7</a:t>
            </a:fld>
            <a:endParaRPr lang="en-GB" altLang="en-US">
              <a:latin typeface="Garamond" panose="02020404030301010803" pitchFamily="18" charset="0"/>
            </a:endParaRPr>
          </a:p>
        </p:txBody>
      </p:sp>
      <p:pic>
        <p:nvPicPr>
          <p:cNvPr id="27652" name="Picture 5">
            <a:extLst>
              <a:ext uri="{FF2B5EF4-FFF2-40B4-BE49-F238E27FC236}">
                <a16:creationId xmlns:a16="http://schemas.microsoft.com/office/drawing/2014/main" id="{5323F8AC-EF0E-1049-B002-80663A2A96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1108075"/>
            <a:ext cx="2667000" cy="184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7">
            <a:extLst>
              <a:ext uri="{FF2B5EF4-FFF2-40B4-BE49-F238E27FC236}">
                <a16:creationId xmlns:a16="http://schemas.microsoft.com/office/drawing/2014/main" id="{F33B846E-A065-2546-AE42-D09BB45BBA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108075"/>
            <a:ext cx="2465388" cy="184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8">
            <a:extLst>
              <a:ext uri="{FF2B5EF4-FFF2-40B4-BE49-F238E27FC236}">
                <a16:creationId xmlns:a16="http://schemas.microsoft.com/office/drawing/2014/main" id="{89BA22B8-268B-EC41-B236-0E5E8908193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3130550"/>
            <a:ext cx="2667000" cy="156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5" name="Picture 9">
            <a:extLst>
              <a:ext uri="{FF2B5EF4-FFF2-40B4-BE49-F238E27FC236}">
                <a16:creationId xmlns:a16="http://schemas.microsoft.com/office/drawing/2014/main" id="{CBBA5CDE-C481-8443-8448-65364863900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4638" y="3136900"/>
            <a:ext cx="2333625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6" name="Picture 10">
            <a:extLst>
              <a:ext uri="{FF2B5EF4-FFF2-40B4-BE49-F238E27FC236}">
                <a16:creationId xmlns:a16="http://schemas.microsoft.com/office/drawing/2014/main" id="{062CC3CD-61D6-3049-BAC2-B9359082C60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4714875"/>
            <a:ext cx="2667000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7" name="Picture 12">
            <a:extLst>
              <a:ext uri="{FF2B5EF4-FFF2-40B4-BE49-F238E27FC236}">
                <a16:creationId xmlns:a16="http://schemas.microsoft.com/office/drawing/2014/main" id="{3AA1DB53-E445-5E48-A7FE-5518AD1288B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5750" y="4746625"/>
            <a:ext cx="2322513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>
            <a:extLst>
              <a:ext uri="{FF2B5EF4-FFF2-40B4-BE49-F238E27FC236}">
                <a16:creationId xmlns:a16="http://schemas.microsoft.com/office/drawing/2014/main" id="{C6054DB7-5432-5749-9A30-84AEEEC8FF3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Superconducting Magnets</a:t>
            </a:r>
          </a:p>
        </p:txBody>
      </p:sp>
      <p:sp>
        <p:nvSpPr>
          <p:cNvPr id="28674" name="Content Placeholder 2">
            <a:extLst>
              <a:ext uri="{FF2B5EF4-FFF2-40B4-BE49-F238E27FC236}">
                <a16:creationId xmlns:a16="http://schemas.microsoft.com/office/drawing/2014/main" id="{72D7673D-5FDA-F842-B261-6A1BC1BEB97A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Construction of superconductor from niobium-titanium (NbTi)</a:t>
            </a:r>
          </a:p>
          <a:p>
            <a:endParaRPr lang="en-GB" altLang="en-US">
              <a:ea typeface="ＭＳ Ｐゴシック" panose="020B0600070205080204" pitchFamily="34" charset="-128"/>
            </a:endParaRPr>
          </a:p>
        </p:txBody>
      </p:sp>
      <p:pic>
        <p:nvPicPr>
          <p:cNvPr id="28675" name="Picture 2" descr="C:\Users\emmanuel\Documents\Scan0045.jpg">
            <a:extLst>
              <a:ext uri="{FF2B5EF4-FFF2-40B4-BE49-F238E27FC236}">
                <a16:creationId xmlns:a16="http://schemas.microsoft.com/office/drawing/2014/main" id="{AB1B4220-0980-8946-874F-C4444A5587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276600"/>
            <a:ext cx="4568825" cy="247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3" descr="C:\emmanuel\oxford\ASAP2012\Lectures\issue10lhchow25_large.jpg">
            <a:extLst>
              <a:ext uri="{FF2B5EF4-FFF2-40B4-BE49-F238E27FC236}">
                <a16:creationId xmlns:a16="http://schemas.microsoft.com/office/drawing/2014/main" id="{AC18D25B-2CE8-0148-BB67-15234F402A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1400" y="2895600"/>
            <a:ext cx="4140200" cy="310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4" descr="MagnetDescent">
            <a:extLst>
              <a:ext uri="{FF2B5EF4-FFF2-40B4-BE49-F238E27FC236}">
                <a16:creationId xmlns:a16="http://schemas.microsoft.com/office/drawing/2014/main" id="{ACE54338-C339-AF40-AEFC-216E05D0BA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81" name="Picture 5" descr="MagnetTransport">
            <a:extLst>
              <a:ext uri="{FF2B5EF4-FFF2-40B4-BE49-F238E27FC236}">
                <a16:creationId xmlns:a16="http://schemas.microsoft.com/office/drawing/2014/main" id="{ED133C8A-F8D7-4A48-814C-B4595DD771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2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83" name="Picture 7" descr="Magnet installation">
            <a:extLst>
              <a:ext uri="{FF2B5EF4-FFF2-40B4-BE49-F238E27FC236}">
                <a16:creationId xmlns:a16="http://schemas.microsoft.com/office/drawing/2014/main" id="{5F84A114-48C5-014E-8E10-10C8B95B10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1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84" name="Picture 8" descr="MagnetInstalled">
            <a:extLst>
              <a:ext uri="{FF2B5EF4-FFF2-40B4-BE49-F238E27FC236}">
                <a16:creationId xmlns:a16="http://schemas.microsoft.com/office/drawing/2014/main" id="{8D991A56-5EC5-6B41-88DA-6BB7E34DAA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6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85" name="Picture 9" descr="MagnetWelded">
            <a:extLst>
              <a:ext uri="{FF2B5EF4-FFF2-40B4-BE49-F238E27FC236}">
                <a16:creationId xmlns:a16="http://schemas.microsoft.com/office/drawing/2014/main" id="{298832E0-FA86-0044-A766-B8FC4B9827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0"/>
            <a:ext cx="9144001" cy="695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86" name="Picture 10" descr="Magnets">
            <a:extLst>
              <a:ext uri="{FF2B5EF4-FFF2-40B4-BE49-F238E27FC236}">
                <a16:creationId xmlns:a16="http://schemas.microsoft.com/office/drawing/2014/main" id="{616B1162-C8D3-D743-B14B-FD786EB184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0"/>
            <a:ext cx="9180513" cy="696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3" name="Text Box 6">
            <a:extLst>
              <a:ext uri="{FF2B5EF4-FFF2-40B4-BE49-F238E27FC236}">
                <a16:creationId xmlns:a16="http://schemas.microsoft.com/office/drawing/2014/main" id="{88D35118-30C6-CF45-B99E-8AF02F2A27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308725"/>
            <a:ext cx="2971800" cy="5794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3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charset="2"/>
              <a:buChar char="q"/>
              <a:defRPr sz="2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 sz="2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charset="2"/>
              <a:buChar char="q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charset="2"/>
              <a:buChar char="§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GB" altLang="en-US" sz="3200" b="1" dirty="0">
                <a:solidFill>
                  <a:schemeClr val="accent3"/>
                </a:solidFill>
              </a:rPr>
              <a:t>The LHC Arcs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5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5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5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5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5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6498</TotalTime>
  <Words>842</Words>
  <Application>Microsoft Macintosh PowerPoint</Application>
  <PresentationFormat>On-screen Show (4:3)</PresentationFormat>
  <Paragraphs>154</Paragraphs>
  <Slides>27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7" baseType="lpstr">
      <vt:lpstr>ＭＳ Ｐゴシック</vt:lpstr>
      <vt:lpstr>Arial</vt:lpstr>
      <vt:lpstr>Calibri</vt:lpstr>
      <vt:lpstr>Cambria</vt:lpstr>
      <vt:lpstr>Garamond</vt:lpstr>
      <vt:lpstr>Gill Sans</vt:lpstr>
      <vt:lpstr>Helvetica</vt:lpstr>
      <vt:lpstr>Times New Roman</vt:lpstr>
      <vt:lpstr>Wingdings</vt:lpstr>
      <vt:lpstr>Edge</vt:lpstr>
      <vt:lpstr>Lecture 3 Live Feed – CERN Control Centre </vt:lpstr>
      <vt:lpstr>CERN Accelerator Complex</vt:lpstr>
      <vt:lpstr>PowerPoint Presentation</vt:lpstr>
      <vt:lpstr>PowerPoint Presentation</vt:lpstr>
      <vt:lpstr>PowerPoint Presentation</vt:lpstr>
      <vt:lpstr>Superconductivity – Enabling Technology</vt:lpstr>
      <vt:lpstr>Magnet Systems</vt:lpstr>
      <vt:lpstr>Superconducting Magnets</vt:lpstr>
      <vt:lpstr>PowerPoint Presentation</vt:lpstr>
      <vt:lpstr>PowerPoint Presentation</vt:lpstr>
      <vt:lpstr>The Lattice</vt:lpstr>
      <vt:lpstr>F0D0 Lattice from Strong Focusing</vt:lpstr>
      <vt:lpstr>RF Cavities</vt:lpstr>
      <vt:lpstr>Beam Size</vt:lpstr>
      <vt:lpstr>Charge and Current</vt:lpstr>
      <vt:lpstr>Power and Stored Energy</vt:lpstr>
      <vt:lpstr>Beam Lifetime</vt:lpstr>
      <vt:lpstr>LHC Experiment Needs</vt:lpstr>
      <vt:lpstr>Cross-sections at the LHC</vt:lpstr>
      <vt:lpstr>Keeping Track of Accelerator Performance</vt:lpstr>
      <vt:lpstr>Keeping Track of Performance</vt:lpstr>
      <vt:lpstr>Beam Position Monitor (BPM)</vt:lpstr>
      <vt:lpstr>Beam Position Monitor (BPM)</vt:lpstr>
      <vt:lpstr>Beam Profile</vt:lpstr>
      <vt:lpstr>Beam Profile</vt:lpstr>
      <vt:lpstr>Keeping Track of Performance</vt:lpstr>
      <vt:lpstr>CERN Control Centre - Layout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Comments</dc:title>
  <dc:creator>emmanuel</dc:creator>
  <cp:lastModifiedBy>Emmanuel Tsesmelis</cp:lastModifiedBy>
  <cp:revision>329</cp:revision>
  <dcterms:created xsi:type="dcterms:W3CDTF">2007-08-29T13:08:22Z</dcterms:created>
  <dcterms:modified xsi:type="dcterms:W3CDTF">2024-10-14T20:37:54Z</dcterms:modified>
</cp:coreProperties>
</file>