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9"/>
  </p:notesMasterIdLst>
  <p:sldIdLst>
    <p:sldId id="256" r:id="rId2"/>
    <p:sldId id="258" r:id="rId3"/>
    <p:sldId id="330" r:id="rId4"/>
    <p:sldId id="363" r:id="rId5"/>
    <p:sldId id="329" r:id="rId6"/>
    <p:sldId id="328" r:id="rId7"/>
    <p:sldId id="364" r:id="rId8"/>
    <p:sldId id="366" r:id="rId9"/>
    <p:sldId id="367" r:id="rId10"/>
    <p:sldId id="368" r:id="rId11"/>
    <p:sldId id="369" r:id="rId12"/>
    <p:sldId id="371" r:id="rId13"/>
    <p:sldId id="370" r:id="rId14"/>
    <p:sldId id="372" r:id="rId15"/>
    <p:sldId id="374" r:id="rId16"/>
    <p:sldId id="375" r:id="rId17"/>
    <p:sldId id="376" r:id="rId18"/>
    <p:sldId id="377" r:id="rId19"/>
    <p:sldId id="378" r:id="rId20"/>
    <p:sldId id="379" r:id="rId21"/>
    <p:sldId id="380" r:id="rId22"/>
    <p:sldId id="381" r:id="rId23"/>
    <p:sldId id="382" r:id="rId24"/>
    <p:sldId id="386" r:id="rId25"/>
    <p:sldId id="387" r:id="rId26"/>
    <p:sldId id="383" r:id="rId27"/>
    <p:sldId id="389" r:id="rId28"/>
    <p:sldId id="390" r:id="rId29"/>
    <p:sldId id="388" r:id="rId30"/>
    <p:sldId id="385" r:id="rId31"/>
    <p:sldId id="394" r:id="rId32"/>
    <p:sldId id="395" r:id="rId33"/>
    <p:sldId id="391" r:id="rId34"/>
    <p:sldId id="396" r:id="rId35"/>
    <p:sldId id="397" r:id="rId36"/>
    <p:sldId id="365" r:id="rId37"/>
    <p:sldId id="280"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6DA8A5F-2EEF-46A9-9039-F7004B051D6D}" v="10" dt="2023-12-01T13:27:04.23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560" autoAdjust="0"/>
    <p:restoredTop sz="94660"/>
  </p:normalViewPr>
  <p:slideViewPr>
    <p:cSldViewPr snapToGrid="0">
      <p:cViewPr varScale="1">
        <p:scale>
          <a:sx n="126" d="100"/>
          <a:sy n="126" d="100"/>
        </p:scale>
        <p:origin x="1290" y="1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45"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tin, Ian (DLSLtd,RAL,TEC)" userId="115fc887-d2f4-40cb-b8cf-b841e9c05e83" providerId="ADAL" clId="{E93804F7-5CCB-4262-AC63-15059D897B8D}"/>
    <pc:docChg chg="modSld">
      <pc:chgData name="Martin, Ian (DLSLtd,RAL,TEC)" userId="115fc887-d2f4-40cb-b8cf-b841e9c05e83" providerId="ADAL" clId="{E93804F7-5CCB-4262-AC63-15059D897B8D}" dt="2021-11-19T17:29:40.863" v="20" actId="20577"/>
      <pc:docMkLst>
        <pc:docMk/>
      </pc:docMkLst>
      <pc:sldChg chg="modSp mod">
        <pc:chgData name="Martin, Ian (DLSLtd,RAL,TEC)" userId="115fc887-d2f4-40cb-b8cf-b841e9c05e83" providerId="ADAL" clId="{E93804F7-5CCB-4262-AC63-15059D897B8D}" dt="2021-11-19T17:14:30.761" v="18"/>
        <pc:sldMkLst>
          <pc:docMk/>
          <pc:sldMk cId="776921413" sldId="368"/>
        </pc:sldMkLst>
        <pc:spChg chg="mod">
          <ac:chgData name="Martin, Ian (DLSLtd,RAL,TEC)" userId="115fc887-d2f4-40cb-b8cf-b841e9c05e83" providerId="ADAL" clId="{E93804F7-5CCB-4262-AC63-15059D897B8D}" dt="2021-11-19T17:14:30.761" v="18"/>
          <ac:spMkLst>
            <pc:docMk/>
            <pc:sldMk cId="776921413" sldId="368"/>
            <ac:spMk id="157699" creationId="{00000000-0000-0000-0000-000000000000}"/>
          </ac:spMkLst>
        </pc:spChg>
      </pc:sldChg>
      <pc:sldChg chg="modSp">
        <pc:chgData name="Martin, Ian (DLSLtd,RAL,TEC)" userId="115fc887-d2f4-40cb-b8cf-b841e9c05e83" providerId="ADAL" clId="{E93804F7-5CCB-4262-AC63-15059D897B8D}" dt="2021-11-19T17:29:40.863" v="20" actId="20577"/>
        <pc:sldMkLst>
          <pc:docMk/>
          <pc:sldMk cId="236139628" sldId="379"/>
        </pc:sldMkLst>
        <pc:spChg chg="mod">
          <ac:chgData name="Martin, Ian (DLSLtd,RAL,TEC)" userId="115fc887-d2f4-40cb-b8cf-b841e9c05e83" providerId="ADAL" clId="{E93804F7-5CCB-4262-AC63-15059D897B8D}" dt="2021-11-19T17:29:40.863" v="20" actId="20577"/>
          <ac:spMkLst>
            <pc:docMk/>
            <pc:sldMk cId="236139628" sldId="379"/>
            <ac:spMk id="157699" creationId="{00000000-0000-0000-0000-000000000000}"/>
          </ac:spMkLst>
        </pc:spChg>
      </pc:sldChg>
    </pc:docChg>
  </pc:docChgLst>
  <pc:docChgLst>
    <pc:chgData name="Martin, Ian (DLSLtd,RAL,TEC)" userId="115fc887-d2f4-40cb-b8cf-b841e9c05e83" providerId="ADAL" clId="{26594223-BFEF-4E95-925F-31140E0620B8}"/>
    <pc:docChg chg="modSld sldOrd">
      <pc:chgData name="Martin, Ian (DLSLtd,RAL,TEC)" userId="115fc887-d2f4-40cb-b8cf-b841e9c05e83" providerId="ADAL" clId="{26594223-BFEF-4E95-925F-31140E0620B8}" dt="2019-11-25T15:49:24.715" v="115" actId="20577"/>
      <pc:docMkLst>
        <pc:docMk/>
      </pc:docMkLst>
      <pc:sldChg chg="modSp">
        <pc:chgData name="Martin, Ian (DLSLtd,RAL,TEC)" userId="115fc887-d2f4-40cb-b8cf-b841e9c05e83" providerId="ADAL" clId="{26594223-BFEF-4E95-925F-31140E0620B8}" dt="2019-11-25T14:57:42.948" v="105" actId="14100"/>
        <pc:sldMkLst>
          <pc:docMk/>
          <pc:sldMk cId="1765342732" sldId="363"/>
        </pc:sldMkLst>
        <pc:spChg chg="mod">
          <ac:chgData name="Martin, Ian (DLSLtd,RAL,TEC)" userId="115fc887-d2f4-40cb-b8cf-b841e9c05e83" providerId="ADAL" clId="{26594223-BFEF-4E95-925F-31140E0620B8}" dt="2019-11-25T14:57:42.948" v="105" actId="14100"/>
          <ac:spMkLst>
            <pc:docMk/>
            <pc:sldMk cId="1765342732" sldId="363"/>
            <ac:spMk id="157699" creationId="{00000000-0000-0000-0000-000000000000}"/>
          </ac:spMkLst>
        </pc:spChg>
      </pc:sldChg>
      <pc:sldChg chg="modSp">
        <pc:chgData name="Martin, Ian (DLSLtd,RAL,TEC)" userId="115fc887-d2f4-40cb-b8cf-b841e9c05e83" providerId="ADAL" clId="{26594223-BFEF-4E95-925F-31140E0620B8}" dt="2019-11-20T11:12:00.604" v="43"/>
        <pc:sldMkLst>
          <pc:docMk/>
          <pc:sldMk cId="776921413" sldId="368"/>
        </pc:sldMkLst>
        <pc:spChg chg="mod">
          <ac:chgData name="Martin, Ian (DLSLtd,RAL,TEC)" userId="115fc887-d2f4-40cb-b8cf-b841e9c05e83" providerId="ADAL" clId="{26594223-BFEF-4E95-925F-31140E0620B8}" dt="2019-11-20T11:12:00.604" v="43"/>
          <ac:spMkLst>
            <pc:docMk/>
            <pc:sldMk cId="776921413" sldId="368"/>
            <ac:spMk id="157699" creationId="{00000000-0000-0000-0000-000000000000}"/>
          </ac:spMkLst>
        </pc:spChg>
      </pc:sldChg>
      <pc:sldChg chg="modSp">
        <pc:chgData name="Martin, Ian (DLSLtd,RAL,TEC)" userId="115fc887-d2f4-40cb-b8cf-b841e9c05e83" providerId="ADAL" clId="{26594223-BFEF-4E95-925F-31140E0620B8}" dt="2019-11-20T11:19:26.268" v="51" actId="20577"/>
        <pc:sldMkLst>
          <pc:docMk/>
          <pc:sldMk cId="3960124374" sldId="372"/>
        </pc:sldMkLst>
        <pc:spChg chg="mod">
          <ac:chgData name="Martin, Ian (DLSLtd,RAL,TEC)" userId="115fc887-d2f4-40cb-b8cf-b841e9c05e83" providerId="ADAL" clId="{26594223-BFEF-4E95-925F-31140E0620B8}" dt="2019-11-20T11:19:26.268" v="51" actId="20577"/>
          <ac:spMkLst>
            <pc:docMk/>
            <pc:sldMk cId="3960124374" sldId="372"/>
            <ac:spMk id="157699" creationId="{00000000-0000-0000-0000-000000000000}"/>
          </ac:spMkLst>
        </pc:spChg>
      </pc:sldChg>
      <pc:sldChg chg="modSp">
        <pc:chgData name="Martin, Ian (DLSLtd,RAL,TEC)" userId="115fc887-d2f4-40cb-b8cf-b841e9c05e83" providerId="ADAL" clId="{26594223-BFEF-4E95-925F-31140E0620B8}" dt="2019-11-20T11:21:45.078" v="64" actId="20577"/>
        <pc:sldMkLst>
          <pc:docMk/>
          <pc:sldMk cId="1624616795" sldId="374"/>
        </pc:sldMkLst>
        <pc:spChg chg="mod">
          <ac:chgData name="Martin, Ian (DLSLtd,RAL,TEC)" userId="115fc887-d2f4-40cb-b8cf-b841e9c05e83" providerId="ADAL" clId="{26594223-BFEF-4E95-925F-31140E0620B8}" dt="2019-11-20T11:21:45.078" v="64" actId="20577"/>
          <ac:spMkLst>
            <pc:docMk/>
            <pc:sldMk cId="1624616795" sldId="374"/>
            <ac:spMk id="157699" creationId="{00000000-0000-0000-0000-000000000000}"/>
          </ac:spMkLst>
        </pc:spChg>
      </pc:sldChg>
      <pc:sldChg chg="modSp">
        <pc:chgData name="Martin, Ian (DLSLtd,RAL,TEC)" userId="115fc887-d2f4-40cb-b8cf-b841e9c05e83" providerId="ADAL" clId="{26594223-BFEF-4E95-925F-31140E0620B8}" dt="2019-11-25T15:35:55.194" v="108" actId="20577"/>
        <pc:sldMkLst>
          <pc:docMk/>
          <pc:sldMk cId="236139628" sldId="379"/>
        </pc:sldMkLst>
        <pc:spChg chg="mod">
          <ac:chgData name="Martin, Ian (DLSLtd,RAL,TEC)" userId="115fc887-d2f4-40cb-b8cf-b841e9c05e83" providerId="ADAL" clId="{26594223-BFEF-4E95-925F-31140E0620B8}" dt="2019-11-25T15:35:55.194" v="108" actId="20577"/>
          <ac:spMkLst>
            <pc:docMk/>
            <pc:sldMk cId="236139628" sldId="379"/>
            <ac:spMk id="157699" creationId="{00000000-0000-0000-0000-000000000000}"/>
          </ac:spMkLst>
        </pc:spChg>
      </pc:sldChg>
      <pc:sldChg chg="ord">
        <pc:chgData name="Martin, Ian (DLSLtd,RAL,TEC)" userId="115fc887-d2f4-40cb-b8cf-b841e9c05e83" providerId="ADAL" clId="{26594223-BFEF-4E95-925F-31140E0620B8}" dt="2019-11-20T11:41:05" v="65"/>
        <pc:sldMkLst>
          <pc:docMk/>
          <pc:sldMk cId="4276644842" sldId="380"/>
        </pc:sldMkLst>
      </pc:sldChg>
      <pc:sldChg chg="modSp">
        <pc:chgData name="Martin, Ian (DLSLtd,RAL,TEC)" userId="115fc887-d2f4-40cb-b8cf-b841e9c05e83" providerId="ADAL" clId="{26594223-BFEF-4E95-925F-31140E0620B8}" dt="2019-11-25T15:49:03.681" v="109" actId="20577"/>
        <pc:sldMkLst>
          <pc:docMk/>
          <pc:sldMk cId="1762710230" sldId="394"/>
        </pc:sldMkLst>
        <pc:spChg chg="mod">
          <ac:chgData name="Martin, Ian (DLSLtd,RAL,TEC)" userId="115fc887-d2f4-40cb-b8cf-b841e9c05e83" providerId="ADAL" clId="{26594223-BFEF-4E95-925F-31140E0620B8}" dt="2019-11-25T15:49:03.681" v="109" actId="20577"/>
          <ac:spMkLst>
            <pc:docMk/>
            <pc:sldMk cId="1762710230" sldId="394"/>
            <ac:spMk id="157699" creationId="{00000000-0000-0000-0000-000000000000}"/>
          </ac:spMkLst>
        </pc:spChg>
      </pc:sldChg>
      <pc:sldChg chg="modSp">
        <pc:chgData name="Martin, Ian (DLSLtd,RAL,TEC)" userId="115fc887-d2f4-40cb-b8cf-b841e9c05e83" providerId="ADAL" clId="{26594223-BFEF-4E95-925F-31140E0620B8}" dt="2019-11-25T15:49:24.715" v="115" actId="20577"/>
        <pc:sldMkLst>
          <pc:docMk/>
          <pc:sldMk cId="2095966557" sldId="395"/>
        </pc:sldMkLst>
        <pc:spChg chg="mod">
          <ac:chgData name="Martin, Ian (DLSLtd,RAL,TEC)" userId="115fc887-d2f4-40cb-b8cf-b841e9c05e83" providerId="ADAL" clId="{26594223-BFEF-4E95-925F-31140E0620B8}" dt="2019-11-25T15:49:24.715" v="115" actId="20577"/>
          <ac:spMkLst>
            <pc:docMk/>
            <pc:sldMk cId="2095966557" sldId="395"/>
            <ac:spMk id="157699" creationId="{00000000-0000-0000-0000-000000000000}"/>
          </ac:spMkLst>
        </pc:spChg>
      </pc:sldChg>
    </pc:docChg>
  </pc:docChgLst>
  <pc:docChgLst>
    <pc:chgData name="Martin, Ian (DLSLtd,RAL,TEC)" userId="115fc887-d2f4-40cb-b8cf-b841e9c05e83" providerId="ADAL" clId="{76DA8A5F-2EEF-46A9-9039-F7004B051D6D}"/>
    <pc:docChg chg="modSld">
      <pc:chgData name="Martin, Ian (DLSLtd,RAL,TEC)" userId="115fc887-d2f4-40cb-b8cf-b841e9c05e83" providerId="ADAL" clId="{76DA8A5F-2EEF-46A9-9039-F7004B051D6D}" dt="2023-12-01T13:27:04.237" v="9" actId="20577"/>
      <pc:docMkLst>
        <pc:docMk/>
      </pc:docMkLst>
      <pc:sldChg chg="modSp">
        <pc:chgData name="Martin, Ian (DLSLtd,RAL,TEC)" userId="115fc887-d2f4-40cb-b8cf-b841e9c05e83" providerId="ADAL" clId="{76DA8A5F-2EEF-46A9-9039-F7004B051D6D}" dt="2023-12-01T13:27:04.237" v="9" actId="20577"/>
        <pc:sldMkLst>
          <pc:docMk/>
          <pc:sldMk cId="1762710230" sldId="394"/>
        </pc:sldMkLst>
        <pc:spChg chg="mod">
          <ac:chgData name="Martin, Ian (DLSLtd,RAL,TEC)" userId="115fc887-d2f4-40cb-b8cf-b841e9c05e83" providerId="ADAL" clId="{76DA8A5F-2EEF-46A9-9039-F7004B051D6D}" dt="2023-12-01T13:27:04.237" v="9" actId="20577"/>
          <ac:spMkLst>
            <pc:docMk/>
            <pc:sldMk cId="1762710230" sldId="394"/>
            <ac:spMk id="6" creationId="{00000000-0000-0000-0000-000000000000}"/>
          </ac:spMkLst>
        </pc:spChg>
      </pc:sldChg>
    </pc:docChg>
  </pc:docChgLst>
  <pc:docChgLst>
    <pc:chgData name="Martin, Ian (DLSLtd,RAL,TEC)" userId="115fc887-d2f4-40cb-b8cf-b841e9c05e83" providerId="ADAL" clId="{D1F6CF25-5F1C-466A-8E6A-28086724E6C2}"/>
    <pc:docChg chg="modSld sldOrd">
      <pc:chgData name="Martin, Ian (DLSLtd,RAL,TEC)" userId="115fc887-d2f4-40cb-b8cf-b841e9c05e83" providerId="ADAL" clId="{D1F6CF25-5F1C-466A-8E6A-28086724E6C2}" dt="2020-11-19T17:27:04.856" v="402" actId="20577"/>
      <pc:docMkLst>
        <pc:docMk/>
      </pc:docMkLst>
      <pc:sldChg chg="addSp modSp">
        <pc:chgData name="Martin, Ian (DLSLtd,RAL,TEC)" userId="115fc887-d2f4-40cb-b8cf-b841e9c05e83" providerId="ADAL" clId="{D1F6CF25-5F1C-466A-8E6A-28086724E6C2}" dt="2020-11-19T16:49:10.257" v="12" actId="692"/>
        <pc:sldMkLst>
          <pc:docMk/>
          <pc:sldMk cId="3236237310" sldId="328"/>
        </pc:sldMkLst>
        <pc:spChg chg="add mod">
          <ac:chgData name="Martin, Ian (DLSLtd,RAL,TEC)" userId="115fc887-d2f4-40cb-b8cf-b841e9c05e83" providerId="ADAL" clId="{D1F6CF25-5F1C-466A-8E6A-28086724E6C2}" dt="2020-11-19T16:49:10.257" v="12" actId="692"/>
          <ac:spMkLst>
            <pc:docMk/>
            <pc:sldMk cId="3236237310" sldId="328"/>
            <ac:spMk id="2" creationId="{C343CCFA-48B5-4318-8FEC-A0CABC72254B}"/>
          </ac:spMkLst>
        </pc:spChg>
      </pc:sldChg>
      <pc:sldChg chg="addSp modSp">
        <pc:chgData name="Martin, Ian (DLSLtd,RAL,TEC)" userId="115fc887-d2f4-40cb-b8cf-b841e9c05e83" providerId="ADAL" clId="{D1F6CF25-5F1C-466A-8E6A-28086724E6C2}" dt="2020-11-19T16:49:55.304" v="20" actId="14100"/>
        <pc:sldMkLst>
          <pc:docMk/>
          <pc:sldMk cId="1180479624" sldId="364"/>
        </pc:sldMkLst>
        <pc:spChg chg="add mod">
          <ac:chgData name="Martin, Ian (DLSLtd,RAL,TEC)" userId="115fc887-d2f4-40cb-b8cf-b841e9c05e83" providerId="ADAL" clId="{D1F6CF25-5F1C-466A-8E6A-28086724E6C2}" dt="2020-11-19T16:49:55.304" v="20" actId="14100"/>
          <ac:spMkLst>
            <pc:docMk/>
            <pc:sldMk cId="1180479624" sldId="364"/>
            <ac:spMk id="4" creationId="{4C4C3E39-A43B-4B4D-8B4E-8CA035733A5C}"/>
          </ac:spMkLst>
        </pc:spChg>
      </pc:sldChg>
      <pc:sldChg chg="modSp">
        <pc:chgData name="Martin, Ian (DLSLtd,RAL,TEC)" userId="115fc887-d2f4-40cb-b8cf-b841e9c05e83" providerId="ADAL" clId="{D1F6CF25-5F1C-466A-8E6A-28086724E6C2}" dt="2020-11-19T17:02:33.157" v="380" actId="20577"/>
        <pc:sldMkLst>
          <pc:docMk/>
          <pc:sldMk cId="776921413" sldId="368"/>
        </pc:sldMkLst>
        <pc:spChg chg="mod">
          <ac:chgData name="Martin, Ian (DLSLtd,RAL,TEC)" userId="115fc887-d2f4-40cb-b8cf-b841e9c05e83" providerId="ADAL" clId="{D1F6CF25-5F1C-466A-8E6A-28086724E6C2}" dt="2020-11-19T17:02:33.157" v="380" actId="20577"/>
          <ac:spMkLst>
            <pc:docMk/>
            <pc:sldMk cId="776921413" sldId="368"/>
            <ac:spMk id="157699" creationId="{00000000-0000-0000-0000-000000000000}"/>
          </ac:spMkLst>
        </pc:spChg>
      </pc:sldChg>
      <pc:sldChg chg="addSp modSp">
        <pc:chgData name="Martin, Ian (DLSLtd,RAL,TEC)" userId="115fc887-d2f4-40cb-b8cf-b841e9c05e83" providerId="ADAL" clId="{D1F6CF25-5F1C-466A-8E6A-28086724E6C2}" dt="2020-11-19T16:50:23.418" v="62" actId="1036"/>
        <pc:sldMkLst>
          <pc:docMk/>
          <pc:sldMk cId="3325021496" sldId="369"/>
        </pc:sldMkLst>
        <pc:spChg chg="add mod">
          <ac:chgData name="Martin, Ian (DLSLtd,RAL,TEC)" userId="115fc887-d2f4-40cb-b8cf-b841e9c05e83" providerId="ADAL" clId="{D1F6CF25-5F1C-466A-8E6A-28086724E6C2}" dt="2020-11-19T16:50:23.418" v="62" actId="1036"/>
          <ac:spMkLst>
            <pc:docMk/>
            <pc:sldMk cId="3325021496" sldId="369"/>
            <ac:spMk id="3" creationId="{40CAE826-748C-4052-8BF5-B51685F38738}"/>
          </ac:spMkLst>
        </pc:spChg>
      </pc:sldChg>
      <pc:sldChg chg="addSp modSp">
        <pc:chgData name="Martin, Ian (DLSLtd,RAL,TEC)" userId="115fc887-d2f4-40cb-b8cf-b841e9c05e83" providerId="ADAL" clId="{D1F6CF25-5F1C-466A-8E6A-28086724E6C2}" dt="2020-11-19T17:13:26.813" v="381" actId="1076"/>
        <pc:sldMkLst>
          <pc:docMk/>
          <pc:sldMk cId="4215968921" sldId="375"/>
        </pc:sldMkLst>
        <pc:spChg chg="add mod">
          <ac:chgData name="Martin, Ian (DLSLtd,RAL,TEC)" userId="115fc887-d2f4-40cb-b8cf-b841e9c05e83" providerId="ADAL" clId="{D1F6CF25-5F1C-466A-8E6A-28086724E6C2}" dt="2020-11-19T17:13:26.813" v="381" actId="1076"/>
          <ac:spMkLst>
            <pc:docMk/>
            <pc:sldMk cId="4215968921" sldId="375"/>
            <ac:spMk id="3" creationId="{09940428-8922-414F-A1E0-1F1DA3B04455}"/>
          </ac:spMkLst>
        </pc:spChg>
      </pc:sldChg>
      <pc:sldChg chg="addSp modSp">
        <pc:chgData name="Martin, Ian (DLSLtd,RAL,TEC)" userId="115fc887-d2f4-40cb-b8cf-b841e9c05e83" providerId="ADAL" clId="{D1F6CF25-5F1C-466A-8E6A-28086724E6C2}" dt="2020-11-19T16:51:06.848" v="156" actId="14100"/>
        <pc:sldMkLst>
          <pc:docMk/>
          <pc:sldMk cId="4174663000" sldId="378"/>
        </pc:sldMkLst>
        <pc:spChg chg="add mod">
          <ac:chgData name="Martin, Ian (DLSLtd,RAL,TEC)" userId="115fc887-d2f4-40cb-b8cf-b841e9c05e83" providerId="ADAL" clId="{D1F6CF25-5F1C-466A-8E6A-28086724E6C2}" dt="2020-11-19T16:51:06.848" v="156" actId="14100"/>
          <ac:spMkLst>
            <pc:docMk/>
            <pc:sldMk cId="4174663000" sldId="378"/>
            <ac:spMk id="3" creationId="{9322C674-4B6B-4937-A708-3AC8387103A7}"/>
          </ac:spMkLst>
        </pc:spChg>
      </pc:sldChg>
      <pc:sldChg chg="addSp modSp ord">
        <pc:chgData name="Martin, Ian (DLSLtd,RAL,TEC)" userId="115fc887-d2f4-40cb-b8cf-b841e9c05e83" providerId="ADAL" clId="{D1F6CF25-5F1C-466A-8E6A-28086724E6C2}" dt="2020-11-19T17:14:17.998" v="385"/>
        <pc:sldMkLst>
          <pc:docMk/>
          <pc:sldMk cId="4276644842" sldId="380"/>
        </pc:sldMkLst>
        <pc:spChg chg="add mod">
          <ac:chgData name="Martin, Ian (DLSLtd,RAL,TEC)" userId="115fc887-d2f4-40cb-b8cf-b841e9c05e83" providerId="ADAL" clId="{D1F6CF25-5F1C-466A-8E6A-28086724E6C2}" dt="2020-11-19T17:13:44.549" v="384" actId="14100"/>
          <ac:spMkLst>
            <pc:docMk/>
            <pc:sldMk cId="4276644842" sldId="380"/>
            <ac:spMk id="3" creationId="{ABCC5F56-14EB-4C25-8CFD-0A7815E71C57}"/>
          </ac:spMkLst>
        </pc:spChg>
      </pc:sldChg>
      <pc:sldChg chg="modSp">
        <pc:chgData name="Martin, Ian (DLSLtd,RAL,TEC)" userId="115fc887-d2f4-40cb-b8cf-b841e9c05e83" providerId="ADAL" clId="{D1F6CF25-5F1C-466A-8E6A-28086724E6C2}" dt="2020-11-19T17:22:11.891" v="386" actId="20577"/>
        <pc:sldMkLst>
          <pc:docMk/>
          <pc:sldMk cId="4157108761" sldId="385"/>
        </pc:sldMkLst>
        <pc:spChg chg="mod">
          <ac:chgData name="Martin, Ian (DLSLtd,RAL,TEC)" userId="115fc887-d2f4-40cb-b8cf-b841e9c05e83" providerId="ADAL" clId="{D1F6CF25-5F1C-466A-8E6A-28086724E6C2}" dt="2020-11-19T17:22:11.891" v="386" actId="20577"/>
          <ac:spMkLst>
            <pc:docMk/>
            <pc:sldMk cId="4157108761" sldId="385"/>
            <ac:spMk id="6" creationId="{00000000-0000-0000-0000-000000000000}"/>
          </ac:spMkLst>
        </pc:spChg>
      </pc:sldChg>
      <pc:sldChg chg="modSp">
        <pc:chgData name="Martin, Ian (DLSLtd,RAL,TEC)" userId="115fc887-d2f4-40cb-b8cf-b841e9c05e83" providerId="ADAL" clId="{D1F6CF25-5F1C-466A-8E6A-28086724E6C2}" dt="2020-11-19T17:27:04.856" v="402" actId="20577"/>
        <pc:sldMkLst>
          <pc:docMk/>
          <pc:sldMk cId="29321845" sldId="397"/>
        </pc:sldMkLst>
        <pc:spChg chg="mod">
          <ac:chgData name="Martin, Ian (DLSLtd,RAL,TEC)" userId="115fc887-d2f4-40cb-b8cf-b841e9c05e83" providerId="ADAL" clId="{D1F6CF25-5F1C-466A-8E6A-28086724E6C2}" dt="2020-11-19T17:27:04.856" v="402" actId="20577"/>
          <ac:spMkLst>
            <pc:docMk/>
            <pc:sldMk cId="29321845" sldId="397"/>
            <ac:spMk id="40"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6F43BA-FA2E-4926-B56C-290BF0FE63D8}" type="datetimeFigureOut">
              <a:rPr lang="en-GB" smtClean="0"/>
              <a:t>01/12/2023</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A52680D-897F-4BA4-A276-547436935601}" type="slidenum">
              <a:rPr lang="en-GB" smtClean="0"/>
              <a:t>‹#›</a:t>
            </a:fld>
            <a:endParaRPr lang="en-GB"/>
          </a:p>
        </p:txBody>
      </p:sp>
    </p:spTree>
    <p:extLst>
      <p:ext uri="{BB962C8B-B14F-4D97-AF65-F5344CB8AC3E}">
        <p14:creationId xmlns:p14="http://schemas.microsoft.com/office/powerpoint/2010/main" val="12054618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269F1BD-EF17-440D-B7CB-543EA4B52634}" type="datetimeFigureOut">
              <a:rPr lang="en-GB" smtClean="0"/>
              <a:t>01/12/2023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473C130-3E9B-48A0-A9B6-17B6A4C78644}" type="slidenum">
              <a:rPr lang="en-GB" smtClean="0"/>
              <a:t>‹#›</a:t>
            </a:fld>
            <a:endParaRPr lang="en-GB"/>
          </a:p>
        </p:txBody>
      </p:sp>
    </p:spTree>
    <p:extLst>
      <p:ext uri="{BB962C8B-B14F-4D97-AF65-F5344CB8AC3E}">
        <p14:creationId xmlns:p14="http://schemas.microsoft.com/office/powerpoint/2010/main" val="14978199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269F1BD-EF17-440D-B7CB-543EA4B52634}" type="datetimeFigureOut">
              <a:rPr lang="en-GB" smtClean="0"/>
              <a:t>01/12/2023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473C130-3E9B-48A0-A9B6-17B6A4C78644}" type="slidenum">
              <a:rPr lang="en-GB" smtClean="0"/>
              <a:t>‹#›</a:t>
            </a:fld>
            <a:endParaRPr lang="en-GB"/>
          </a:p>
        </p:txBody>
      </p:sp>
    </p:spTree>
    <p:extLst>
      <p:ext uri="{BB962C8B-B14F-4D97-AF65-F5344CB8AC3E}">
        <p14:creationId xmlns:p14="http://schemas.microsoft.com/office/powerpoint/2010/main" val="17128368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269F1BD-EF17-440D-B7CB-543EA4B52634}" type="datetimeFigureOut">
              <a:rPr lang="en-GB" smtClean="0"/>
              <a:t>01/12/2023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473C130-3E9B-48A0-A9B6-17B6A4C78644}" type="slidenum">
              <a:rPr lang="en-GB" smtClean="0"/>
              <a:t>‹#›</a:t>
            </a:fld>
            <a:endParaRPr lang="en-GB"/>
          </a:p>
        </p:txBody>
      </p:sp>
    </p:spTree>
    <p:extLst>
      <p:ext uri="{BB962C8B-B14F-4D97-AF65-F5344CB8AC3E}">
        <p14:creationId xmlns:p14="http://schemas.microsoft.com/office/powerpoint/2010/main" val="27465460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269F1BD-EF17-440D-B7CB-543EA4B52634}" type="datetimeFigureOut">
              <a:rPr lang="en-GB" smtClean="0"/>
              <a:t>01/12/2023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473C130-3E9B-48A0-A9B6-17B6A4C78644}" type="slidenum">
              <a:rPr lang="en-GB" smtClean="0"/>
              <a:t>‹#›</a:t>
            </a:fld>
            <a:endParaRPr lang="en-GB"/>
          </a:p>
        </p:txBody>
      </p:sp>
    </p:spTree>
    <p:extLst>
      <p:ext uri="{BB962C8B-B14F-4D97-AF65-F5344CB8AC3E}">
        <p14:creationId xmlns:p14="http://schemas.microsoft.com/office/powerpoint/2010/main" val="12040409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269F1BD-EF17-440D-B7CB-543EA4B52634}" type="datetimeFigureOut">
              <a:rPr lang="en-GB" smtClean="0"/>
              <a:t>01/12/2023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473C130-3E9B-48A0-A9B6-17B6A4C78644}" type="slidenum">
              <a:rPr lang="en-GB" smtClean="0"/>
              <a:t>‹#›</a:t>
            </a:fld>
            <a:endParaRPr lang="en-GB"/>
          </a:p>
        </p:txBody>
      </p:sp>
    </p:spTree>
    <p:extLst>
      <p:ext uri="{BB962C8B-B14F-4D97-AF65-F5344CB8AC3E}">
        <p14:creationId xmlns:p14="http://schemas.microsoft.com/office/powerpoint/2010/main" val="25184631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269F1BD-EF17-440D-B7CB-543EA4B52634}" type="datetimeFigureOut">
              <a:rPr lang="en-GB" smtClean="0"/>
              <a:t>01/12/2023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473C130-3E9B-48A0-A9B6-17B6A4C78644}" type="slidenum">
              <a:rPr lang="en-GB" smtClean="0"/>
              <a:t>‹#›</a:t>
            </a:fld>
            <a:endParaRPr lang="en-GB"/>
          </a:p>
        </p:txBody>
      </p:sp>
    </p:spTree>
    <p:extLst>
      <p:ext uri="{BB962C8B-B14F-4D97-AF65-F5344CB8AC3E}">
        <p14:creationId xmlns:p14="http://schemas.microsoft.com/office/powerpoint/2010/main" val="900802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269F1BD-EF17-440D-B7CB-543EA4B52634}" type="datetimeFigureOut">
              <a:rPr lang="en-GB" smtClean="0"/>
              <a:t>01/12/2023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473C130-3E9B-48A0-A9B6-17B6A4C78644}" type="slidenum">
              <a:rPr lang="en-GB" smtClean="0"/>
              <a:t>‹#›</a:t>
            </a:fld>
            <a:endParaRPr lang="en-GB"/>
          </a:p>
        </p:txBody>
      </p:sp>
    </p:spTree>
    <p:extLst>
      <p:ext uri="{BB962C8B-B14F-4D97-AF65-F5344CB8AC3E}">
        <p14:creationId xmlns:p14="http://schemas.microsoft.com/office/powerpoint/2010/main" val="20009669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269F1BD-EF17-440D-B7CB-543EA4B52634}" type="datetimeFigureOut">
              <a:rPr lang="en-GB" smtClean="0"/>
              <a:t>01/12/2023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473C130-3E9B-48A0-A9B6-17B6A4C78644}" type="slidenum">
              <a:rPr lang="en-GB" smtClean="0"/>
              <a:t>‹#›</a:t>
            </a:fld>
            <a:endParaRPr lang="en-GB"/>
          </a:p>
        </p:txBody>
      </p:sp>
    </p:spTree>
    <p:extLst>
      <p:ext uri="{BB962C8B-B14F-4D97-AF65-F5344CB8AC3E}">
        <p14:creationId xmlns:p14="http://schemas.microsoft.com/office/powerpoint/2010/main" val="36740743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69F1BD-EF17-440D-B7CB-543EA4B52634}" type="datetimeFigureOut">
              <a:rPr lang="en-GB" smtClean="0"/>
              <a:t>01/12/2023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473C130-3E9B-48A0-A9B6-17B6A4C78644}" type="slidenum">
              <a:rPr lang="en-GB" smtClean="0"/>
              <a:t>‹#›</a:t>
            </a:fld>
            <a:endParaRPr lang="en-GB"/>
          </a:p>
        </p:txBody>
      </p:sp>
    </p:spTree>
    <p:extLst>
      <p:ext uri="{BB962C8B-B14F-4D97-AF65-F5344CB8AC3E}">
        <p14:creationId xmlns:p14="http://schemas.microsoft.com/office/powerpoint/2010/main" val="1801700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269F1BD-EF17-440D-B7CB-543EA4B52634}" type="datetimeFigureOut">
              <a:rPr lang="en-GB" smtClean="0"/>
              <a:t>01/12/2023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473C130-3E9B-48A0-A9B6-17B6A4C78644}" type="slidenum">
              <a:rPr lang="en-GB" smtClean="0"/>
              <a:t>‹#›</a:t>
            </a:fld>
            <a:endParaRPr lang="en-GB"/>
          </a:p>
        </p:txBody>
      </p:sp>
    </p:spTree>
    <p:extLst>
      <p:ext uri="{BB962C8B-B14F-4D97-AF65-F5344CB8AC3E}">
        <p14:creationId xmlns:p14="http://schemas.microsoft.com/office/powerpoint/2010/main" val="20386327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269F1BD-EF17-440D-B7CB-543EA4B52634}" type="datetimeFigureOut">
              <a:rPr lang="en-GB" smtClean="0"/>
              <a:t>01/12/2023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473C130-3E9B-48A0-A9B6-17B6A4C78644}" type="slidenum">
              <a:rPr lang="en-GB" smtClean="0"/>
              <a:t>‹#›</a:t>
            </a:fld>
            <a:endParaRPr lang="en-GB"/>
          </a:p>
        </p:txBody>
      </p:sp>
    </p:spTree>
    <p:extLst>
      <p:ext uri="{BB962C8B-B14F-4D97-AF65-F5344CB8AC3E}">
        <p14:creationId xmlns:p14="http://schemas.microsoft.com/office/powerpoint/2010/main" val="30082171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69F1BD-EF17-440D-B7CB-543EA4B52634}" type="datetimeFigureOut">
              <a:rPr lang="en-GB" smtClean="0"/>
              <a:t>01/12/2023</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73C130-3E9B-48A0-A9B6-17B6A4C78644}" type="slidenum">
              <a:rPr lang="en-GB" smtClean="0"/>
              <a:t>‹#›</a:t>
            </a:fld>
            <a:endParaRPr lang="en-GB"/>
          </a:p>
        </p:txBody>
      </p:sp>
    </p:spTree>
    <p:extLst>
      <p:ext uri="{BB962C8B-B14F-4D97-AF65-F5344CB8AC3E}">
        <p14:creationId xmlns:p14="http://schemas.microsoft.com/office/powerpoint/2010/main" val="32208086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6.png"/></Relationships>
</file>

<file path=ppt/slides/_rels/slide1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image" Target="../media/image37.png"/><Relationship Id="rId1" Type="http://schemas.openxmlformats.org/officeDocument/2006/relationships/slideLayout" Target="../slideLayouts/slideLayout2.xml"/><Relationship Id="rId6" Type="http://schemas.openxmlformats.org/officeDocument/2006/relationships/image" Target="../media/image41.png"/><Relationship Id="rId11" Type="http://schemas.openxmlformats.org/officeDocument/2006/relationships/image" Target="../media/image46.png"/><Relationship Id="rId5" Type="http://schemas.openxmlformats.org/officeDocument/2006/relationships/image" Target="../media/image40.png"/><Relationship Id="rId10" Type="http://schemas.openxmlformats.org/officeDocument/2006/relationships/image" Target="../media/image45.png"/><Relationship Id="rId4" Type="http://schemas.openxmlformats.org/officeDocument/2006/relationships/image" Target="../media/image39.png"/><Relationship Id="rId9" Type="http://schemas.openxmlformats.org/officeDocument/2006/relationships/image" Target="../media/image4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3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33.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5.png"/><Relationship Id="rId1" Type="http://schemas.openxmlformats.org/officeDocument/2006/relationships/slideLayout" Target="../slideLayouts/slideLayout2.xml"/><Relationship Id="rId5" Type="http://schemas.openxmlformats.org/officeDocument/2006/relationships/image" Target="../media/image58.png"/><Relationship Id="rId4" Type="http://schemas.openxmlformats.org/officeDocument/2006/relationships/image" Target="../media/image57.png"/></Relationships>
</file>

<file path=ppt/slides/_rels/slide34.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image" Target="../media/image59.png"/><Relationship Id="rId1" Type="http://schemas.openxmlformats.org/officeDocument/2006/relationships/slideLayout" Target="../slideLayouts/slideLayout2.xml"/><Relationship Id="rId4" Type="http://schemas.openxmlformats.org/officeDocument/2006/relationships/image" Target="../media/image57.emf"/></Relationships>
</file>

<file path=ppt/slides/_rels/slide3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Lecture 4</a:t>
            </a:r>
          </a:p>
        </p:txBody>
      </p:sp>
      <p:sp>
        <p:nvSpPr>
          <p:cNvPr id="3" name="Subtitle 2"/>
          <p:cNvSpPr>
            <a:spLocks noGrp="1"/>
          </p:cNvSpPr>
          <p:nvPr>
            <p:ph type="subTitle" idx="1"/>
          </p:nvPr>
        </p:nvSpPr>
        <p:spPr/>
        <p:txBody>
          <a:bodyPr/>
          <a:lstStyle/>
          <a:p>
            <a:r>
              <a:rPr lang="en-GB" dirty="0"/>
              <a:t>Radiation Excitation</a:t>
            </a:r>
          </a:p>
        </p:txBody>
      </p:sp>
    </p:spTree>
    <p:extLst>
      <p:ext uri="{BB962C8B-B14F-4D97-AF65-F5344CB8AC3E}">
        <p14:creationId xmlns:p14="http://schemas.microsoft.com/office/powerpoint/2010/main" val="42870742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284302" y="164341"/>
                <a:ext cx="8642350" cy="6651180"/>
              </a:xfrm>
              <a:prstGeom prst="rect">
                <a:avLst/>
              </a:prstGeom>
              <a:solidFill>
                <a:schemeClr val="bg1">
                  <a:alpha val="68000"/>
                </a:schemeClr>
              </a:solidFill>
              <a:ln w="9525">
                <a:noFill/>
                <a:miter lim="800000"/>
                <a:headEnd/>
                <a:tailEnd/>
              </a:ln>
              <a:effectLst/>
            </p:spPr>
            <p:txBody>
              <a:bodyPr>
                <a:spAutoFit/>
              </a:bodyPr>
              <a:lstStyle/>
              <a:p>
                <a:pPr algn="ctr"/>
                <a:r>
                  <a:rPr lang="en-GB" u="sng" dirty="0">
                    <a:latin typeface="Calibri" pitchFamily="34" charset="0"/>
                    <a:cs typeface="Calibri" pitchFamily="34" charset="0"/>
                  </a:rPr>
                  <a:t>Quantum Fluctuations in Synchrotron Motion</a:t>
                </a:r>
                <a:endParaRPr lang="en-GB" sz="1200" u="sng"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Returning to the term linear in </a:t>
                </a:r>
                <a14:m>
                  <m:oMath xmlns:m="http://schemas.openxmlformats.org/officeDocument/2006/math">
                    <m:r>
                      <a:rPr lang="en-GB" b="0" i="1" smtClean="0">
                        <a:latin typeface="Cambria Math" panose="02040503050406030204" pitchFamily="18" charset="0"/>
                        <a:ea typeface="Cambria Math" panose="02040503050406030204" pitchFamily="18" charset="0"/>
                        <a:cs typeface="Calibri" pitchFamily="34" charset="0"/>
                      </a:rPr>
                      <m:t>𝑢</m:t>
                    </m:r>
                  </m:oMath>
                </a14:m>
                <a:r>
                  <a:rPr lang="en-GB" dirty="0">
                    <a:latin typeface="Calibri" pitchFamily="34" charset="0"/>
                    <a:ea typeface="Cambria Math" panose="02040503050406030204" pitchFamily="18" charset="0"/>
                    <a:cs typeface="Calibri" pitchFamily="34" charset="0"/>
                  </a:rPr>
                  <a:t> (the radiation damping term), we have for an individual photon emission</a:t>
                </a:r>
                <a:endParaRPr lang="en-GB" sz="1200"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𝛿</m:t>
                          </m:r>
                          <m:r>
                            <a:rPr lang="en-GB" i="1">
                              <a:latin typeface="Cambria Math" panose="02040503050406030204" pitchFamily="18" charset="0"/>
                              <a:ea typeface="Cambria Math" panose="02040503050406030204" pitchFamily="18" charset="0"/>
                              <a:cs typeface="Calibri" pitchFamily="34" charset="0"/>
                            </a:rPr>
                            <m:t>𝐴</m:t>
                          </m:r>
                        </m:e>
                        <m:sup>
                          <m:r>
                            <a:rPr lang="en-GB" i="1">
                              <a:latin typeface="Cambria Math" panose="02040503050406030204" pitchFamily="18" charset="0"/>
                              <a:ea typeface="Cambria Math" panose="02040503050406030204" pitchFamily="18" charset="0"/>
                              <a:cs typeface="Calibri" pitchFamily="34" charset="0"/>
                            </a:rPr>
                            <m:t>2</m:t>
                          </m:r>
                        </m:sup>
                      </m:sSup>
                      <m:r>
                        <a:rPr lang="en-GB" i="1">
                          <a:latin typeface="Cambria Math" panose="02040503050406030204" pitchFamily="18" charset="0"/>
                          <a:ea typeface="Cambria Math" panose="02040503050406030204" pitchFamily="18" charset="0"/>
                          <a:cs typeface="Calibri" pitchFamily="34" charset="0"/>
                        </a:rPr>
                        <m:t>=−2</m:t>
                      </m:r>
                      <m:r>
                        <a:rPr lang="en-GB" i="1" smtClean="0">
                          <a:latin typeface="Cambria Math" panose="02040503050406030204" pitchFamily="18" charset="0"/>
                          <a:ea typeface="Cambria Math" panose="02040503050406030204" pitchFamily="18" charset="0"/>
                          <a:cs typeface="Calibri" pitchFamily="34" charset="0"/>
                        </a:rPr>
                        <m:t>𝜖</m:t>
                      </m:r>
                      <m:r>
                        <a:rPr lang="en-GB" i="1">
                          <a:latin typeface="Cambria Math" panose="02040503050406030204" pitchFamily="18" charset="0"/>
                          <a:ea typeface="Cambria Math" panose="02040503050406030204" pitchFamily="18" charset="0"/>
                          <a:cs typeface="Calibri" pitchFamily="34" charset="0"/>
                        </a:rPr>
                        <m:t>𝑢</m:t>
                      </m:r>
                    </m:oMath>
                  </m:oMathPara>
                </a14:m>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Since the energy loss </a:t>
                </a:r>
                <a14:m>
                  <m:oMath xmlns:m="http://schemas.openxmlformats.org/officeDocument/2006/math">
                    <m:r>
                      <a:rPr lang="en-GB" i="1">
                        <a:latin typeface="Cambria Math" panose="02040503050406030204" pitchFamily="18" charset="0"/>
                        <a:ea typeface="Cambria Math" panose="02040503050406030204" pitchFamily="18" charset="0"/>
                        <a:cs typeface="Calibri" pitchFamily="34" charset="0"/>
                      </a:rPr>
                      <m:t>𝑢</m:t>
                    </m:r>
                  </m:oMath>
                </a14:m>
                <a:r>
                  <a:rPr lang="en-GB" dirty="0">
                    <a:latin typeface="Calibri" pitchFamily="34" charset="0"/>
                    <a:ea typeface="Cambria Math" panose="02040503050406030204" pitchFamily="18" charset="0"/>
                    <a:cs typeface="Calibri" pitchFamily="34" charset="0"/>
                  </a:rPr>
                  <a:t> depends on the particle energy deviation </a:t>
                </a:r>
                <a14:m>
                  <m:oMath xmlns:m="http://schemas.openxmlformats.org/officeDocument/2006/math">
                    <m:r>
                      <a:rPr lang="en-GB" i="1">
                        <a:latin typeface="Cambria Math" panose="02040503050406030204" pitchFamily="18" charset="0"/>
                        <a:ea typeface="Cambria Math" panose="02040503050406030204" pitchFamily="18" charset="0"/>
                        <a:cs typeface="Calibri" pitchFamily="34" charset="0"/>
                      </a:rPr>
                      <m:t>𝜖</m:t>
                    </m:r>
                  </m:oMath>
                </a14:m>
                <a:r>
                  <a:rPr lang="en-GB" dirty="0">
                    <a:latin typeface="Calibri" pitchFamily="34" charset="0"/>
                    <a:ea typeface="Cambria Math" panose="02040503050406030204" pitchFamily="18" charset="0"/>
                    <a:cs typeface="Calibri" pitchFamily="34" charset="0"/>
                  </a:rPr>
                  <a:t>, this term is non-zero after averaging over one synchrotron oscillation period. We can substitute in for the average energy loss </a:t>
                </a:r>
                <a14:m>
                  <m:oMath xmlns:m="http://schemas.openxmlformats.org/officeDocument/2006/math">
                    <m:d>
                      <m:dPr>
                        <m:begChr m:val="⟨"/>
                        <m:endChr m:val="⟩"/>
                        <m:ctrlPr>
                          <a:rPr lang="en-GB" i="1">
                            <a:latin typeface="Cambria Math" panose="02040503050406030204" pitchFamily="18" charset="0"/>
                            <a:ea typeface="Cambria Math" panose="02040503050406030204" pitchFamily="18" charset="0"/>
                            <a:cs typeface="Calibri" pitchFamily="34" charset="0"/>
                          </a:rPr>
                        </m:ctrlPr>
                      </m:dPr>
                      <m:e>
                        <m:r>
                          <a:rPr lang="en-GB" i="1">
                            <a:latin typeface="Cambria Math" panose="02040503050406030204" pitchFamily="18" charset="0"/>
                            <a:ea typeface="Cambria Math" panose="02040503050406030204" pitchFamily="18" charset="0"/>
                            <a:cs typeface="Calibri" pitchFamily="34" charset="0"/>
                          </a:rPr>
                          <m:t>𝑢</m:t>
                        </m:r>
                      </m:e>
                    </m:d>
                    <m:r>
                      <a:rPr lang="en-GB" i="1">
                        <a:latin typeface="Cambria Math" panose="02040503050406030204" pitchFamily="18" charset="0"/>
                        <a:ea typeface="Cambria Math" panose="02040503050406030204" pitchFamily="18" charset="0"/>
                        <a:cs typeface="Calibri" pitchFamily="34" charset="0"/>
                      </a:rPr>
                      <m:t> </m:t>
                    </m:r>
                  </m:oMath>
                </a14:m>
                <a:r>
                  <a:rPr lang="en-GB" dirty="0">
                    <a:latin typeface="Calibri" pitchFamily="34" charset="0"/>
                    <a:ea typeface="Cambria Math" panose="02040503050406030204" pitchFamily="18" charset="0"/>
                    <a:cs typeface="Calibri" pitchFamily="34" charset="0"/>
                  </a:rPr>
                  <a:t>and average around the ring to get the rate</a:t>
                </a:r>
              </a:p>
              <a:p>
                <a:pPr algn="just"/>
                <a:endParaRPr lang="en-GB" sz="1200" dirty="0">
                  <a:latin typeface="Calibri" pitchFamily="34" charset="0"/>
                  <a:ea typeface="Cambria Math" panose="02040503050406030204" pitchFamily="18" charset="0"/>
                  <a:cs typeface="Calibri" pitchFamily="34" charset="0"/>
                </a:endParaRPr>
              </a:p>
              <a:p>
                <a:pPr algn="ctr"/>
                <a14:m>
                  <m:oMath xmlns:m="http://schemas.openxmlformats.org/officeDocument/2006/math">
                    <m:d>
                      <m:dPr>
                        <m:begChr m:val="⟨"/>
                        <m:endChr m:val="⟩"/>
                        <m:ctrlPr>
                          <a:rPr lang="en-GB" i="1" smtClean="0">
                            <a:latin typeface="Cambria Math" panose="02040503050406030204" pitchFamily="18" charset="0"/>
                            <a:ea typeface="Cambria Math" panose="02040503050406030204" pitchFamily="18" charset="0"/>
                            <a:cs typeface="Calibri" pitchFamily="34" charset="0"/>
                          </a:rPr>
                        </m:ctrlPr>
                      </m:dPr>
                      <m:e>
                        <m:f>
                          <m:fPr>
                            <m:ctrlPr>
                              <a:rPr lang="en-GB" b="0" i="1" smtClean="0">
                                <a:latin typeface="Cambria Math" panose="02040503050406030204" pitchFamily="18" charset="0"/>
                                <a:ea typeface="Cambria Math" panose="02040503050406030204" pitchFamily="18" charset="0"/>
                                <a:cs typeface="Calibri" pitchFamily="34" charset="0"/>
                              </a:rPr>
                            </m:ctrlPr>
                          </m:fPr>
                          <m:num>
                            <m:r>
                              <a:rPr lang="en-GB" b="0" i="1" smtClean="0">
                                <a:latin typeface="Cambria Math" panose="02040503050406030204" pitchFamily="18" charset="0"/>
                                <a:ea typeface="Cambria Math" panose="02040503050406030204" pitchFamily="18" charset="0"/>
                                <a:cs typeface="Calibri" pitchFamily="34" charset="0"/>
                              </a:rPr>
                              <m:t>𝑑</m:t>
                            </m:r>
                            <m:sSup>
                              <m:sSupPr>
                                <m:ctrlPr>
                                  <a:rPr lang="en-GB" b="0" i="1" smtClean="0">
                                    <a:latin typeface="Cambria Math" panose="02040503050406030204" pitchFamily="18" charset="0"/>
                                    <a:ea typeface="Cambria Math" panose="02040503050406030204" pitchFamily="18" charset="0"/>
                                    <a:cs typeface="Calibri" pitchFamily="34" charset="0"/>
                                  </a:rPr>
                                </m:ctrlPr>
                              </m:sSupPr>
                              <m:e>
                                <m:r>
                                  <a:rPr lang="en-GB" b="0" i="1" smtClean="0">
                                    <a:latin typeface="Cambria Math" panose="02040503050406030204" pitchFamily="18" charset="0"/>
                                    <a:ea typeface="Cambria Math" panose="02040503050406030204" pitchFamily="18" charset="0"/>
                                    <a:cs typeface="Calibri" pitchFamily="34" charset="0"/>
                                  </a:rPr>
                                  <m:t>𝐴</m:t>
                                </m:r>
                              </m:e>
                              <m:sup>
                                <m:r>
                                  <a:rPr lang="en-GB" b="0" i="1" smtClean="0">
                                    <a:latin typeface="Cambria Math" panose="02040503050406030204" pitchFamily="18" charset="0"/>
                                    <a:ea typeface="Cambria Math" panose="02040503050406030204" pitchFamily="18" charset="0"/>
                                    <a:cs typeface="Calibri" pitchFamily="34" charset="0"/>
                                  </a:rPr>
                                  <m:t>2</m:t>
                                </m:r>
                              </m:sup>
                            </m:sSup>
                          </m:num>
                          <m:den>
                            <m:r>
                              <a:rPr lang="en-GB" b="0" i="1" smtClean="0">
                                <a:latin typeface="Cambria Math" panose="02040503050406030204" pitchFamily="18" charset="0"/>
                                <a:ea typeface="Cambria Math" panose="02040503050406030204" pitchFamily="18" charset="0"/>
                                <a:cs typeface="Calibri" pitchFamily="34" charset="0"/>
                              </a:rPr>
                              <m:t>𝑑𝑡</m:t>
                            </m:r>
                          </m:den>
                        </m:f>
                      </m:e>
                    </m:d>
                    <m:r>
                      <a:rPr lang="en-GB" b="0" i="1" smtClean="0">
                        <a:latin typeface="Cambria Math" panose="02040503050406030204" pitchFamily="18" charset="0"/>
                        <a:ea typeface="Cambria Math" panose="02040503050406030204" pitchFamily="18" charset="0"/>
                        <a:cs typeface="Calibri" pitchFamily="34" charset="0"/>
                      </a:rPr>
                      <m:t>=</m:t>
                    </m:r>
                    <m:d>
                      <m:dPr>
                        <m:begChr m:val="⟨"/>
                        <m:endChr m:val="⟩"/>
                        <m:ctrlPr>
                          <a:rPr lang="en-GB" i="1" smtClean="0">
                            <a:latin typeface="Cambria Math" panose="02040503050406030204" pitchFamily="18" charset="0"/>
                            <a:ea typeface="Cambria Math" panose="02040503050406030204" pitchFamily="18" charset="0"/>
                            <a:cs typeface="Calibri" pitchFamily="34" charset="0"/>
                          </a:rPr>
                        </m:ctrlPr>
                      </m:dPr>
                      <m:e>
                        <m:r>
                          <a:rPr lang="en-GB" i="1">
                            <a:latin typeface="Cambria Math" panose="02040503050406030204" pitchFamily="18" charset="0"/>
                            <a:ea typeface="Cambria Math" panose="02040503050406030204" pitchFamily="18" charset="0"/>
                            <a:cs typeface="Calibri" pitchFamily="34" charset="0"/>
                          </a:rPr>
                          <m:t>−2</m:t>
                        </m:r>
                        <m:r>
                          <a:rPr lang="en-GB" i="1">
                            <a:latin typeface="Cambria Math" panose="02040503050406030204" pitchFamily="18" charset="0"/>
                            <a:ea typeface="Cambria Math" panose="02040503050406030204" pitchFamily="18" charset="0"/>
                            <a:cs typeface="Calibri" pitchFamily="34" charset="0"/>
                          </a:rPr>
                          <m:t>𝜖</m:t>
                        </m:r>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𝑁</m:t>
                            </m:r>
                          </m:e>
                          <m:sub>
                            <m:r>
                              <a:rPr lang="en-GB" i="1">
                                <a:latin typeface="Cambria Math" panose="02040503050406030204" pitchFamily="18" charset="0"/>
                                <a:ea typeface="Cambria Math" panose="02040503050406030204" pitchFamily="18" charset="0"/>
                                <a:cs typeface="Calibri" pitchFamily="34" charset="0"/>
                              </a:rPr>
                              <m:t>𝛾</m:t>
                            </m:r>
                          </m:sub>
                        </m:sSub>
                        <m:d>
                          <m:dPr>
                            <m:begChr m:val="⟨"/>
                            <m:endChr m:val="⟩"/>
                            <m:ctrlPr>
                              <a:rPr lang="en-GB" i="1">
                                <a:latin typeface="Cambria Math" panose="02040503050406030204" pitchFamily="18" charset="0"/>
                                <a:ea typeface="Cambria Math" panose="02040503050406030204" pitchFamily="18" charset="0"/>
                                <a:cs typeface="Calibri" pitchFamily="34" charset="0"/>
                              </a:rPr>
                            </m:ctrlPr>
                          </m:dPr>
                          <m:e>
                            <m:r>
                              <a:rPr lang="en-GB" i="1">
                                <a:latin typeface="Cambria Math" panose="02040503050406030204" pitchFamily="18" charset="0"/>
                                <a:ea typeface="Cambria Math" panose="02040503050406030204" pitchFamily="18" charset="0"/>
                                <a:cs typeface="Calibri" pitchFamily="34" charset="0"/>
                              </a:rPr>
                              <m:t>𝑢</m:t>
                            </m:r>
                          </m:e>
                        </m:d>
                      </m:e>
                    </m:d>
                    <m:r>
                      <a:rPr lang="en-GB" i="1">
                        <a:latin typeface="Cambria Math" panose="02040503050406030204" pitchFamily="18" charset="0"/>
                        <a:ea typeface="Cambria Math" panose="02040503050406030204" pitchFamily="18" charset="0"/>
                        <a:cs typeface="Calibri" pitchFamily="34" charset="0"/>
                      </a:rPr>
                      <m:t>=</m:t>
                    </m:r>
                    <m:d>
                      <m:dPr>
                        <m:begChr m:val="⟨"/>
                        <m:endChr m:val="⟩"/>
                        <m:ctrlPr>
                          <a:rPr lang="en-GB" i="1">
                            <a:latin typeface="Cambria Math" panose="02040503050406030204" pitchFamily="18" charset="0"/>
                            <a:ea typeface="Cambria Math" panose="02040503050406030204" pitchFamily="18" charset="0"/>
                            <a:cs typeface="Calibri" pitchFamily="34" charset="0"/>
                          </a:rPr>
                        </m:ctrlPr>
                      </m:dPr>
                      <m:e>
                        <m:r>
                          <a:rPr lang="en-GB" i="1">
                            <a:latin typeface="Cambria Math" panose="02040503050406030204" pitchFamily="18" charset="0"/>
                            <a:ea typeface="Cambria Math" panose="02040503050406030204" pitchFamily="18" charset="0"/>
                            <a:cs typeface="Calibri" pitchFamily="34" charset="0"/>
                          </a:rPr>
                          <m:t>−2</m:t>
                        </m:r>
                        <m:r>
                          <a:rPr lang="en-GB" i="1">
                            <a:latin typeface="Cambria Math" panose="02040503050406030204" pitchFamily="18" charset="0"/>
                            <a:ea typeface="Cambria Math" panose="02040503050406030204" pitchFamily="18" charset="0"/>
                            <a:cs typeface="Calibri" pitchFamily="34" charset="0"/>
                          </a:rPr>
                          <m:t>𝜖</m:t>
                        </m:r>
                        <m:f>
                          <m:fPr>
                            <m:ctrlPr>
                              <a:rPr lang="en-GB" i="1">
                                <a:latin typeface="Cambria Math" panose="02040503050406030204" pitchFamily="18" charset="0"/>
                                <a:ea typeface="Cambria Math" panose="02040503050406030204" pitchFamily="18" charset="0"/>
                                <a:cs typeface="Calibri" pitchFamily="34" charset="0"/>
                              </a:rPr>
                            </m:ctrlPr>
                          </m:fPr>
                          <m:num>
                            <m:r>
                              <a:rPr lang="en-GB" b="0" i="1" smtClean="0">
                                <a:latin typeface="Cambria Math" panose="02040503050406030204" pitchFamily="18" charset="0"/>
                                <a:ea typeface="Cambria Math" panose="02040503050406030204" pitchFamily="18" charset="0"/>
                                <a:cs typeface="Calibri" pitchFamily="34" charset="0"/>
                              </a:rPr>
                              <m:t>1</m:t>
                            </m:r>
                          </m:num>
                          <m:den>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𝑇</m:t>
                                </m:r>
                              </m:e>
                              <m:sub>
                                <m:r>
                                  <a:rPr lang="en-GB" i="1">
                                    <a:latin typeface="Cambria Math" panose="02040503050406030204" pitchFamily="18" charset="0"/>
                                    <a:ea typeface="Cambria Math" panose="02040503050406030204" pitchFamily="18" charset="0"/>
                                    <a:cs typeface="Calibri" pitchFamily="34" charset="0"/>
                                  </a:rPr>
                                  <m:t>0</m:t>
                                </m:r>
                              </m:sub>
                            </m:sSub>
                          </m:den>
                        </m:f>
                        <m:f>
                          <m:fPr>
                            <m:ctrlPr>
                              <a:rPr lang="en-GB" i="1">
                                <a:latin typeface="Cambria Math" panose="02040503050406030204" pitchFamily="18" charset="0"/>
                                <a:ea typeface="Cambria Math" panose="02040503050406030204" pitchFamily="18" charset="0"/>
                                <a:cs typeface="Calibri" pitchFamily="34" charset="0"/>
                              </a:rPr>
                            </m:ctrlPr>
                          </m:fPr>
                          <m:num>
                            <m:r>
                              <a:rPr lang="en-GB" i="1">
                                <a:latin typeface="Cambria Math" panose="02040503050406030204" pitchFamily="18" charset="0"/>
                                <a:ea typeface="Cambria Math" panose="02040503050406030204" pitchFamily="18" charset="0"/>
                                <a:cs typeface="Calibri" pitchFamily="34" charset="0"/>
                              </a:rPr>
                              <m:t>𝑑𝑈</m:t>
                            </m:r>
                            <m:d>
                              <m:dPr>
                                <m:ctrlPr>
                                  <a:rPr lang="en-GB" i="1">
                                    <a:latin typeface="Cambria Math" panose="02040503050406030204" pitchFamily="18" charset="0"/>
                                    <a:ea typeface="Cambria Math" panose="02040503050406030204" pitchFamily="18" charset="0"/>
                                    <a:cs typeface="Calibri" pitchFamily="34" charset="0"/>
                                  </a:rPr>
                                </m:ctrlPr>
                              </m:dPr>
                              <m:e>
                                <m:r>
                                  <a:rPr lang="en-GB" i="1">
                                    <a:latin typeface="Cambria Math" panose="02040503050406030204" pitchFamily="18" charset="0"/>
                                    <a:ea typeface="Cambria Math" panose="02040503050406030204" pitchFamily="18" charset="0"/>
                                    <a:cs typeface="Calibri" pitchFamily="34" charset="0"/>
                                  </a:rPr>
                                  <m:t>𝜖</m:t>
                                </m:r>
                              </m:e>
                            </m:d>
                          </m:num>
                          <m:den>
                            <m:r>
                              <a:rPr lang="en-GB" i="1">
                                <a:latin typeface="Cambria Math" panose="02040503050406030204" pitchFamily="18" charset="0"/>
                                <a:ea typeface="Cambria Math" panose="02040503050406030204" pitchFamily="18" charset="0"/>
                                <a:cs typeface="Calibri" pitchFamily="34" charset="0"/>
                              </a:rPr>
                              <m:t>𝑑</m:t>
                            </m:r>
                            <m:r>
                              <a:rPr lang="en-GB" i="1">
                                <a:latin typeface="Cambria Math" panose="02040503050406030204" pitchFamily="18" charset="0"/>
                                <a:ea typeface="Cambria Math" panose="02040503050406030204" pitchFamily="18" charset="0"/>
                                <a:cs typeface="Calibri" pitchFamily="34" charset="0"/>
                              </a:rPr>
                              <m:t>𝜖</m:t>
                            </m:r>
                          </m:den>
                        </m:f>
                        <m:r>
                          <a:rPr lang="en-GB" i="1">
                            <a:latin typeface="Cambria Math" panose="02040503050406030204" pitchFamily="18" charset="0"/>
                            <a:ea typeface="Cambria Math" panose="02040503050406030204" pitchFamily="18" charset="0"/>
                            <a:cs typeface="Calibri" pitchFamily="34" charset="0"/>
                          </a:rPr>
                          <m:t>𝜖</m:t>
                        </m:r>
                      </m:e>
                    </m:d>
                  </m:oMath>
                </a14:m>
                <a:r>
                  <a:rPr lang="en-GB" dirty="0">
                    <a:ea typeface="Cambria Math" panose="02040503050406030204" pitchFamily="18" charset="0"/>
                    <a:cs typeface="Calibri" pitchFamily="34" charset="0"/>
                  </a:rPr>
                  <a:t> </a:t>
                </a:r>
                <a14:m>
                  <m:oMath xmlns:m="http://schemas.openxmlformats.org/officeDocument/2006/math">
                    <m:r>
                      <a:rPr lang="en-GB" i="1">
                        <a:latin typeface="Cambria Math" panose="02040503050406030204" pitchFamily="18" charset="0"/>
                        <a:ea typeface="Cambria Math" panose="02040503050406030204" pitchFamily="18" charset="0"/>
                        <a:cs typeface="Calibri" pitchFamily="34" charset="0"/>
                      </a:rPr>
                      <m:t>=</m:t>
                    </m:r>
                    <m:d>
                      <m:dPr>
                        <m:begChr m:val="⟨"/>
                        <m:endChr m:val="⟩"/>
                        <m:ctrlPr>
                          <a:rPr lang="en-GB" i="1">
                            <a:latin typeface="Cambria Math" panose="02040503050406030204" pitchFamily="18" charset="0"/>
                            <a:ea typeface="Cambria Math" panose="02040503050406030204" pitchFamily="18" charset="0"/>
                            <a:cs typeface="Calibri" pitchFamily="34" charset="0"/>
                          </a:rPr>
                        </m:ctrlPr>
                      </m:dPr>
                      <m:e>
                        <m:r>
                          <a:rPr lang="en-GB" i="1">
                            <a:latin typeface="Cambria Math" panose="02040503050406030204" pitchFamily="18" charset="0"/>
                            <a:ea typeface="Cambria Math" panose="02040503050406030204" pitchFamily="18" charset="0"/>
                            <a:cs typeface="Calibri" pitchFamily="34" charset="0"/>
                          </a:rPr>
                          <m:t>−</m:t>
                        </m:r>
                        <m:f>
                          <m:fPr>
                            <m:ctrlPr>
                              <a:rPr lang="en-GB" i="1">
                                <a:latin typeface="Cambria Math" panose="02040503050406030204" pitchFamily="18" charset="0"/>
                                <a:ea typeface="Cambria Math" panose="02040503050406030204" pitchFamily="18" charset="0"/>
                                <a:cs typeface="Calibri" pitchFamily="34" charset="0"/>
                              </a:rPr>
                            </m:ctrlPr>
                          </m:fPr>
                          <m:num>
                            <m:r>
                              <a:rPr lang="en-GB" i="1">
                                <a:latin typeface="Cambria Math" panose="02040503050406030204" pitchFamily="18" charset="0"/>
                                <a:ea typeface="Cambria Math" panose="02040503050406030204" pitchFamily="18" charset="0"/>
                                <a:cs typeface="Calibri" pitchFamily="34" charset="0"/>
                              </a:rPr>
                              <m:t>2</m:t>
                            </m:r>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𝜖</m:t>
                                </m:r>
                              </m:e>
                              <m:sup>
                                <m:r>
                                  <a:rPr lang="en-GB" i="1">
                                    <a:latin typeface="Cambria Math" panose="02040503050406030204" pitchFamily="18" charset="0"/>
                                    <a:ea typeface="Cambria Math" panose="02040503050406030204" pitchFamily="18" charset="0"/>
                                    <a:cs typeface="Calibri" pitchFamily="34" charset="0"/>
                                  </a:rPr>
                                  <m:t>2</m:t>
                                </m:r>
                              </m:sup>
                            </m:sSup>
                          </m:num>
                          <m:den>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𝑇</m:t>
                                </m:r>
                              </m:e>
                              <m:sub>
                                <m:r>
                                  <a:rPr lang="en-GB" i="1">
                                    <a:latin typeface="Cambria Math" panose="02040503050406030204" pitchFamily="18" charset="0"/>
                                    <a:ea typeface="Cambria Math" panose="02040503050406030204" pitchFamily="18" charset="0"/>
                                    <a:cs typeface="Calibri" pitchFamily="34" charset="0"/>
                                  </a:rPr>
                                  <m:t>0</m:t>
                                </m:r>
                              </m:sub>
                            </m:sSub>
                          </m:den>
                        </m:f>
                        <m:f>
                          <m:fPr>
                            <m:ctrlPr>
                              <a:rPr lang="en-GB" i="1">
                                <a:latin typeface="Cambria Math" panose="02040503050406030204" pitchFamily="18" charset="0"/>
                                <a:ea typeface="Cambria Math" panose="02040503050406030204" pitchFamily="18" charset="0"/>
                                <a:cs typeface="Calibri" pitchFamily="34" charset="0"/>
                              </a:rPr>
                            </m:ctrlPr>
                          </m:fPr>
                          <m:num>
                            <m:r>
                              <a:rPr lang="en-GB" i="1">
                                <a:latin typeface="Cambria Math" panose="02040503050406030204" pitchFamily="18" charset="0"/>
                                <a:ea typeface="Cambria Math" panose="02040503050406030204" pitchFamily="18" charset="0"/>
                                <a:cs typeface="Calibri" pitchFamily="34" charset="0"/>
                              </a:rPr>
                              <m:t>𝑑𝑈</m:t>
                            </m:r>
                            <m:d>
                              <m:dPr>
                                <m:ctrlPr>
                                  <a:rPr lang="en-GB" i="1">
                                    <a:latin typeface="Cambria Math" panose="02040503050406030204" pitchFamily="18" charset="0"/>
                                    <a:ea typeface="Cambria Math" panose="02040503050406030204" pitchFamily="18" charset="0"/>
                                    <a:cs typeface="Calibri" pitchFamily="34" charset="0"/>
                                  </a:rPr>
                                </m:ctrlPr>
                              </m:dPr>
                              <m:e>
                                <m:r>
                                  <a:rPr lang="en-GB" i="1">
                                    <a:latin typeface="Cambria Math" panose="02040503050406030204" pitchFamily="18" charset="0"/>
                                    <a:ea typeface="Cambria Math" panose="02040503050406030204" pitchFamily="18" charset="0"/>
                                    <a:cs typeface="Calibri" pitchFamily="34" charset="0"/>
                                  </a:rPr>
                                  <m:t>𝜖</m:t>
                                </m:r>
                              </m:e>
                            </m:d>
                          </m:num>
                          <m:den>
                            <m:r>
                              <a:rPr lang="en-GB" i="1">
                                <a:latin typeface="Cambria Math" panose="02040503050406030204" pitchFamily="18" charset="0"/>
                                <a:ea typeface="Cambria Math" panose="02040503050406030204" pitchFamily="18" charset="0"/>
                                <a:cs typeface="Calibri" pitchFamily="34" charset="0"/>
                              </a:rPr>
                              <m:t>𝑑</m:t>
                            </m:r>
                            <m:r>
                              <a:rPr lang="en-GB" i="1">
                                <a:latin typeface="Cambria Math" panose="02040503050406030204" pitchFamily="18" charset="0"/>
                                <a:ea typeface="Cambria Math" panose="02040503050406030204" pitchFamily="18" charset="0"/>
                                <a:cs typeface="Calibri" pitchFamily="34" charset="0"/>
                              </a:rPr>
                              <m:t>𝜖</m:t>
                            </m:r>
                          </m:den>
                        </m:f>
                      </m:e>
                    </m:d>
                  </m:oMath>
                </a14:m>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spcAft>
                    <a:spcPts val="1200"/>
                  </a:spcAft>
                </a:pPr>
                <a:r>
                  <a:rPr lang="en-GB" dirty="0">
                    <a:latin typeface="Calibri" pitchFamily="34" charset="0"/>
                    <a:ea typeface="Cambria Math" panose="02040503050406030204" pitchFamily="18" charset="0"/>
                    <a:cs typeface="Calibri" pitchFamily="34" charset="0"/>
                  </a:rPr>
                  <a:t>where we have Taylor expanded the energy loss per turn </a:t>
                </a:r>
                <a14:m>
                  <m:oMath xmlns:m="http://schemas.openxmlformats.org/officeDocument/2006/math">
                    <m:r>
                      <a:rPr lang="en-GB" i="1">
                        <a:latin typeface="Cambria Math" panose="02040503050406030204" pitchFamily="18" charset="0"/>
                        <a:ea typeface="Cambria Math" panose="02040503050406030204" pitchFamily="18" charset="0"/>
                        <a:cs typeface="Calibri" pitchFamily="34" charset="0"/>
                      </a:rPr>
                      <m:t>𝑈</m:t>
                    </m:r>
                    <m:d>
                      <m:dPr>
                        <m:ctrlPr>
                          <a:rPr lang="en-GB" i="1">
                            <a:latin typeface="Cambria Math" panose="02040503050406030204" pitchFamily="18" charset="0"/>
                            <a:ea typeface="Cambria Math" panose="02040503050406030204" pitchFamily="18" charset="0"/>
                            <a:cs typeface="Calibri" pitchFamily="34" charset="0"/>
                          </a:rPr>
                        </m:ctrlPr>
                      </m:dPr>
                      <m:e>
                        <m:r>
                          <a:rPr lang="en-GB" i="1">
                            <a:latin typeface="Cambria Math" panose="02040503050406030204" pitchFamily="18" charset="0"/>
                            <a:ea typeface="Cambria Math" panose="02040503050406030204" pitchFamily="18" charset="0"/>
                            <a:cs typeface="Calibri" pitchFamily="34" charset="0"/>
                          </a:rPr>
                          <m:t>𝜖</m:t>
                        </m:r>
                      </m:e>
                    </m:d>
                    <m:r>
                      <a:rPr lang="en-GB" i="1">
                        <a:latin typeface="Cambria Math" panose="02040503050406030204" pitchFamily="18" charset="0"/>
                        <a:ea typeface="Cambria Math" panose="02040503050406030204" pitchFamily="18" charset="0"/>
                        <a:cs typeface="Calibri" pitchFamily="34" charset="0"/>
                      </a:rPr>
                      <m:t>=</m:t>
                    </m:r>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𝑇</m:t>
                        </m:r>
                      </m:e>
                      <m:sub>
                        <m:r>
                          <a:rPr lang="en-GB" i="1">
                            <a:latin typeface="Cambria Math" panose="02040503050406030204" pitchFamily="18" charset="0"/>
                            <a:ea typeface="Cambria Math" panose="02040503050406030204" pitchFamily="18" charset="0"/>
                            <a:cs typeface="Calibri" pitchFamily="34" charset="0"/>
                          </a:rPr>
                          <m:t>0</m:t>
                        </m:r>
                      </m:sub>
                    </m:sSub>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𝑁</m:t>
                        </m:r>
                      </m:e>
                      <m:sub>
                        <m:r>
                          <a:rPr lang="en-GB" i="1">
                            <a:latin typeface="Cambria Math" panose="02040503050406030204" pitchFamily="18" charset="0"/>
                            <a:ea typeface="Cambria Math" panose="02040503050406030204" pitchFamily="18" charset="0"/>
                            <a:cs typeface="Calibri" pitchFamily="34" charset="0"/>
                          </a:rPr>
                          <m:t>𝛾</m:t>
                        </m:r>
                      </m:sub>
                    </m:sSub>
                    <m:d>
                      <m:dPr>
                        <m:begChr m:val="⟨"/>
                        <m:endChr m:val="⟩"/>
                        <m:ctrlPr>
                          <a:rPr lang="en-GB" i="1">
                            <a:latin typeface="Cambria Math" panose="02040503050406030204" pitchFamily="18" charset="0"/>
                            <a:ea typeface="Cambria Math" panose="02040503050406030204" pitchFamily="18" charset="0"/>
                            <a:cs typeface="Calibri" pitchFamily="34" charset="0"/>
                          </a:rPr>
                        </m:ctrlPr>
                      </m:dPr>
                      <m:e>
                        <m:r>
                          <a:rPr lang="en-GB" i="1">
                            <a:latin typeface="Cambria Math" panose="02040503050406030204" pitchFamily="18" charset="0"/>
                            <a:ea typeface="Cambria Math" panose="02040503050406030204" pitchFamily="18" charset="0"/>
                            <a:cs typeface="Calibri" pitchFamily="34" charset="0"/>
                          </a:rPr>
                          <m:t>𝑢</m:t>
                        </m:r>
                      </m:e>
                    </m:d>
                    <m:r>
                      <a:rPr lang="en-GB" i="1">
                        <a:latin typeface="Cambria Math" panose="02040503050406030204" pitchFamily="18" charset="0"/>
                        <a:ea typeface="Cambria Math" panose="02040503050406030204" pitchFamily="18" charset="0"/>
                        <a:cs typeface="Calibri" pitchFamily="34" charset="0"/>
                      </a:rPr>
                      <m:t> </m:t>
                    </m:r>
                  </m:oMath>
                </a14:m>
                <a:r>
                  <a:rPr lang="en-GB" dirty="0">
                    <a:latin typeface="Calibri" pitchFamily="34" charset="0"/>
                    <a:ea typeface="Cambria Math" panose="02040503050406030204" pitchFamily="18" charset="0"/>
                    <a:cs typeface="Calibri" pitchFamily="34" charset="0"/>
                  </a:rPr>
                  <a:t>for small </a:t>
                </a:r>
                <a14:m>
                  <m:oMath xmlns:m="http://schemas.openxmlformats.org/officeDocument/2006/math">
                    <m:r>
                      <a:rPr lang="en-GB" i="1">
                        <a:latin typeface="Cambria Math" panose="02040503050406030204" pitchFamily="18" charset="0"/>
                        <a:ea typeface="Cambria Math" panose="02040503050406030204" pitchFamily="18" charset="0"/>
                        <a:cs typeface="Calibri" pitchFamily="34" charset="0"/>
                      </a:rPr>
                      <m:t>𝜖</m:t>
                    </m:r>
                  </m:oMath>
                </a14:m>
                <a:r>
                  <a:rPr lang="en-GB" dirty="0">
                    <a:latin typeface="Calibri" pitchFamily="34" charset="0"/>
                    <a:ea typeface="Cambria Math" panose="02040503050406030204" pitchFamily="18" charset="0"/>
                    <a:cs typeface="Calibri" pitchFamily="34" charset="0"/>
                  </a:rPr>
                  <a:t>. As before, we see the change in </a:t>
                </a:r>
                <a14:m>
                  <m:oMath xmlns:m="http://schemas.openxmlformats.org/officeDocument/2006/math">
                    <m:sSup>
                      <m:sSupPr>
                        <m:ctrlPr>
                          <a:rPr lang="en-GB" b="0" i="1" smtClean="0">
                            <a:latin typeface="Cambria Math" panose="02040503050406030204" pitchFamily="18" charset="0"/>
                            <a:ea typeface="Cambria Math" panose="02040503050406030204" pitchFamily="18" charset="0"/>
                            <a:cs typeface="Calibri" pitchFamily="34" charset="0"/>
                          </a:rPr>
                        </m:ctrlPr>
                      </m:sSupPr>
                      <m:e>
                        <m:r>
                          <a:rPr lang="en-GB" b="0" i="1" smtClean="0">
                            <a:latin typeface="Cambria Math" panose="02040503050406030204" pitchFamily="18" charset="0"/>
                            <a:ea typeface="Cambria Math" panose="02040503050406030204" pitchFamily="18" charset="0"/>
                            <a:cs typeface="Calibri" pitchFamily="34" charset="0"/>
                          </a:rPr>
                          <m:t>𝐴</m:t>
                        </m:r>
                      </m:e>
                      <m:sup>
                        <m:r>
                          <a:rPr lang="en-GB" b="0" i="1" smtClean="0">
                            <a:latin typeface="Cambria Math" panose="02040503050406030204" pitchFamily="18" charset="0"/>
                            <a:ea typeface="Cambria Math" panose="02040503050406030204" pitchFamily="18" charset="0"/>
                            <a:cs typeface="Calibri" pitchFamily="34" charset="0"/>
                          </a:rPr>
                          <m:t>2</m:t>
                        </m:r>
                      </m:sup>
                    </m:sSup>
                  </m:oMath>
                </a14:m>
                <a:r>
                  <a:rPr lang="en-GB" dirty="0">
                    <a:latin typeface="Calibri" pitchFamily="34" charset="0"/>
                    <a:ea typeface="Cambria Math" panose="02040503050406030204" pitchFamily="18" charset="0"/>
                    <a:cs typeface="Calibri" pitchFamily="34" charset="0"/>
                  </a:rPr>
                  <a:t> scales with energy. Given </a:t>
                </a:r>
                <a14:m>
                  <m:oMath xmlns:m="http://schemas.openxmlformats.org/officeDocument/2006/math">
                    <m:r>
                      <a:rPr lang="en-GB" i="1">
                        <a:latin typeface="Cambria Math" panose="02040503050406030204" pitchFamily="18" charset="0"/>
                        <a:ea typeface="Cambria Math" panose="02040503050406030204" pitchFamily="18" charset="0"/>
                        <a:cs typeface="Calibri" pitchFamily="34" charset="0"/>
                      </a:rPr>
                      <m:t>𝜖</m:t>
                    </m:r>
                    <m:d>
                      <m:dPr>
                        <m:ctrlPr>
                          <a:rPr lang="en-GB" i="1">
                            <a:latin typeface="Cambria Math" panose="02040503050406030204" pitchFamily="18" charset="0"/>
                            <a:ea typeface="Cambria Math" panose="02040503050406030204" pitchFamily="18" charset="0"/>
                            <a:cs typeface="Calibri" pitchFamily="34" charset="0"/>
                          </a:rPr>
                        </m:ctrlPr>
                      </m:dPr>
                      <m:e>
                        <m:r>
                          <a:rPr lang="en-GB" i="1">
                            <a:latin typeface="Cambria Math" panose="02040503050406030204" pitchFamily="18" charset="0"/>
                            <a:ea typeface="Cambria Math" panose="02040503050406030204" pitchFamily="18" charset="0"/>
                            <a:cs typeface="Calibri" pitchFamily="34" charset="0"/>
                          </a:rPr>
                          <m:t>𝑡</m:t>
                        </m:r>
                      </m:e>
                    </m:d>
                    <m:r>
                      <a:rPr lang="en-GB" i="1">
                        <a:latin typeface="Cambria Math" panose="02040503050406030204" pitchFamily="18" charset="0"/>
                        <a:ea typeface="Cambria Math" panose="02040503050406030204" pitchFamily="18" charset="0"/>
                        <a:cs typeface="Calibri" pitchFamily="34" charset="0"/>
                      </a:rPr>
                      <m:t>=</m:t>
                    </m:r>
                    <m:r>
                      <a:rPr lang="en-GB" i="1">
                        <a:latin typeface="Cambria Math" panose="02040503050406030204" pitchFamily="18" charset="0"/>
                        <a:ea typeface="Cambria Math" panose="02040503050406030204" pitchFamily="18" charset="0"/>
                        <a:cs typeface="Calibri" pitchFamily="34" charset="0"/>
                      </a:rPr>
                      <m:t>𝐴</m:t>
                    </m:r>
                    <m:r>
                      <m:rPr>
                        <m:sty m:val="p"/>
                      </m:rPr>
                      <a:rPr lang="en-GB">
                        <a:latin typeface="Cambria Math" panose="02040503050406030204" pitchFamily="18" charset="0"/>
                        <a:ea typeface="Cambria Math" panose="02040503050406030204" pitchFamily="18" charset="0"/>
                        <a:cs typeface="Calibri" pitchFamily="34" charset="0"/>
                      </a:rPr>
                      <m:t>cos</m:t>
                    </m:r>
                    <m:d>
                      <m:dPr>
                        <m:ctrlPr>
                          <a:rPr lang="en-GB" i="1">
                            <a:latin typeface="Cambria Math" panose="02040503050406030204" pitchFamily="18" charset="0"/>
                            <a:ea typeface="Cambria Math" panose="02040503050406030204" pitchFamily="18" charset="0"/>
                            <a:cs typeface="Calibri" pitchFamily="34" charset="0"/>
                          </a:rPr>
                        </m:ctrlPr>
                      </m:dPr>
                      <m:e>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𝜔</m:t>
                            </m:r>
                          </m:e>
                          <m:sub>
                            <m:r>
                              <a:rPr lang="en-GB" i="1">
                                <a:latin typeface="Cambria Math" panose="02040503050406030204" pitchFamily="18" charset="0"/>
                                <a:ea typeface="Cambria Math" panose="02040503050406030204" pitchFamily="18" charset="0"/>
                                <a:cs typeface="Calibri" pitchFamily="34" charset="0"/>
                              </a:rPr>
                              <m:t>𝑠</m:t>
                            </m:r>
                          </m:sub>
                        </m:sSub>
                        <m:r>
                          <a:rPr lang="en-GB" i="1">
                            <a:latin typeface="Cambria Math" panose="02040503050406030204" pitchFamily="18" charset="0"/>
                            <a:ea typeface="Cambria Math" panose="02040503050406030204" pitchFamily="18" charset="0"/>
                            <a:cs typeface="Calibri" pitchFamily="34" charset="0"/>
                          </a:rPr>
                          <m:t>𝑡</m:t>
                        </m:r>
                        <m:r>
                          <a:rPr lang="en-GB" i="1">
                            <a:latin typeface="Cambria Math" panose="02040503050406030204" pitchFamily="18" charset="0"/>
                            <a:ea typeface="Cambria Math" panose="02040503050406030204" pitchFamily="18" charset="0"/>
                            <a:cs typeface="Calibri" pitchFamily="34" charset="0"/>
                          </a:rPr>
                          <m:t>+</m:t>
                        </m:r>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𝜙</m:t>
                            </m:r>
                          </m:e>
                          <m:sub>
                            <m:r>
                              <a:rPr lang="en-GB" i="1">
                                <a:latin typeface="Cambria Math" panose="02040503050406030204" pitchFamily="18" charset="0"/>
                                <a:ea typeface="Cambria Math" panose="02040503050406030204" pitchFamily="18" charset="0"/>
                                <a:cs typeface="Calibri" pitchFamily="34" charset="0"/>
                              </a:rPr>
                              <m:t>𝑠</m:t>
                            </m:r>
                          </m:sub>
                        </m:sSub>
                      </m:e>
                    </m:d>
                  </m:oMath>
                </a14:m>
                <a:r>
                  <a:rPr lang="en-GB" dirty="0">
                    <a:solidFill>
                      <a:schemeClr val="tx1"/>
                    </a:solidFill>
                    <a:latin typeface="Calibri" pitchFamily="34" charset="0"/>
                    <a:ea typeface="Cambria Math" panose="02040503050406030204" pitchFamily="18" charset="0"/>
                    <a:cs typeface="Calibri" pitchFamily="34" charset="0"/>
                  </a:rPr>
                  <a:t> we have the result </a:t>
                </a:r>
                <a14:m>
                  <m:oMath xmlns:m="http://schemas.openxmlformats.org/officeDocument/2006/math">
                    <m:d>
                      <m:dPr>
                        <m:begChr m:val="⟨"/>
                        <m:endChr m:val="⟩"/>
                        <m:ctrlPr>
                          <a:rPr lang="en-GB" b="0" i="1" smtClean="0">
                            <a:latin typeface="Cambria Math" panose="02040503050406030204" pitchFamily="18" charset="0"/>
                            <a:ea typeface="Cambria Math" panose="02040503050406030204" pitchFamily="18" charset="0"/>
                            <a:cs typeface="Calibri" pitchFamily="34" charset="0"/>
                          </a:rPr>
                        </m:ctrlPr>
                      </m:dPr>
                      <m:e>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𝜖</m:t>
                            </m:r>
                          </m:e>
                          <m:sup>
                            <m:r>
                              <a:rPr lang="en-GB" i="1">
                                <a:latin typeface="Cambria Math" panose="02040503050406030204" pitchFamily="18" charset="0"/>
                                <a:ea typeface="Cambria Math" panose="02040503050406030204" pitchFamily="18" charset="0"/>
                                <a:cs typeface="Calibri" pitchFamily="34" charset="0"/>
                              </a:rPr>
                              <m:t>2</m:t>
                            </m:r>
                          </m:sup>
                        </m:sSup>
                      </m:e>
                    </m:d>
                    <m:r>
                      <a:rPr lang="en-GB" i="1">
                        <a:latin typeface="Cambria Math" panose="02040503050406030204" pitchFamily="18" charset="0"/>
                        <a:ea typeface="Cambria Math" panose="02040503050406030204" pitchFamily="18" charset="0"/>
                        <a:cs typeface="Calibri" pitchFamily="34" charset="0"/>
                      </a:rPr>
                      <m:t>=</m:t>
                    </m:r>
                    <m:d>
                      <m:dPr>
                        <m:begChr m:val="⟨"/>
                        <m:endChr m:val="⟩"/>
                        <m:ctrlPr>
                          <a:rPr lang="en-GB" i="1" smtClean="0">
                            <a:latin typeface="Cambria Math" panose="02040503050406030204" pitchFamily="18" charset="0"/>
                            <a:ea typeface="Cambria Math" panose="02040503050406030204" pitchFamily="18" charset="0"/>
                            <a:cs typeface="Calibri" pitchFamily="34" charset="0"/>
                          </a:rPr>
                        </m:ctrlPr>
                      </m:dPr>
                      <m:e>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𝐴</m:t>
                            </m:r>
                          </m:e>
                          <m:sup>
                            <m:r>
                              <a:rPr lang="en-GB" i="1">
                                <a:latin typeface="Cambria Math" panose="02040503050406030204" pitchFamily="18" charset="0"/>
                                <a:ea typeface="Cambria Math" panose="02040503050406030204" pitchFamily="18" charset="0"/>
                                <a:cs typeface="Calibri" pitchFamily="34" charset="0"/>
                              </a:rPr>
                              <m:t>2</m:t>
                            </m:r>
                          </m:sup>
                        </m:sSup>
                      </m:e>
                    </m:d>
                    <m:r>
                      <a:rPr lang="en-GB" b="0" i="1" smtClean="0">
                        <a:latin typeface="Cambria Math" panose="02040503050406030204" pitchFamily="18" charset="0"/>
                        <a:ea typeface="Cambria Math" panose="02040503050406030204" pitchFamily="18" charset="0"/>
                        <a:cs typeface="Calibri" pitchFamily="34" charset="0"/>
                      </a:rPr>
                      <m:t>/2</m:t>
                    </m:r>
                  </m:oMath>
                </a14:m>
                <a:r>
                  <a:rPr lang="en-GB" dirty="0">
                    <a:solidFill>
                      <a:schemeClr val="tx1"/>
                    </a:solidFill>
                    <a:latin typeface="Calibri" pitchFamily="34" charset="0"/>
                    <a:ea typeface="Cambria Math" panose="02040503050406030204" pitchFamily="18" charset="0"/>
                    <a:cs typeface="Calibri" pitchFamily="34" charset="0"/>
                  </a:rPr>
                  <a:t>, and from the previous lecture we also have the definition</a:t>
                </a:r>
                <a:endParaRPr lang="en-GB" sz="1200" dirty="0">
                  <a:solidFill>
                    <a:schemeClr val="tx1"/>
                  </a:solidFill>
                  <a:latin typeface="Calibri" pitchFamily="34" charset="0"/>
                  <a:ea typeface="Cambria Math" panose="02040503050406030204" pitchFamily="18" charset="0"/>
                  <a:cs typeface="Calibri" pitchFamily="34" charset="0"/>
                </a:endParaRPr>
              </a:p>
              <a:p>
                <a:pPr algn="just">
                  <a:spcBef>
                    <a:spcPts val="600"/>
                  </a:spcBef>
                  <a:spcAft>
                    <a:spcPts val="600"/>
                  </a:spcAft>
                </a:pPr>
                <a14:m>
                  <m:oMathPara xmlns:m="http://schemas.openxmlformats.org/officeDocument/2006/math">
                    <m:oMathParaPr>
                      <m:jc m:val="centerGroup"/>
                    </m:oMathParaPr>
                    <m:oMath xmlns:m="http://schemas.openxmlformats.org/officeDocument/2006/math">
                      <m:f>
                        <m:fPr>
                          <m:ctrlPr>
                            <a:rPr lang="en-GB" i="1">
                              <a:solidFill>
                                <a:schemeClr val="tx1"/>
                              </a:solidFill>
                              <a:latin typeface="Cambria Math" panose="02040503050406030204" pitchFamily="18" charset="0"/>
                              <a:cs typeface="Calibri" pitchFamily="34" charset="0"/>
                            </a:rPr>
                          </m:ctrlPr>
                        </m:fPr>
                        <m:num>
                          <m:r>
                            <a:rPr lang="en-GB" i="1">
                              <a:solidFill>
                                <a:schemeClr val="tx1"/>
                              </a:solidFill>
                              <a:latin typeface="Cambria Math" panose="02040503050406030204" pitchFamily="18" charset="0"/>
                              <a:cs typeface="Calibri" pitchFamily="34" charset="0"/>
                            </a:rPr>
                            <m:t>1</m:t>
                          </m:r>
                        </m:num>
                        <m:den>
                          <m:sSub>
                            <m:sSubPr>
                              <m:ctrlPr>
                                <a:rPr lang="en-GB" i="1">
                                  <a:solidFill>
                                    <a:schemeClr val="tx1"/>
                                  </a:solidFill>
                                  <a:latin typeface="Cambria Math" panose="02040503050406030204" pitchFamily="18" charset="0"/>
                                  <a:cs typeface="Calibri" pitchFamily="34" charset="0"/>
                                </a:rPr>
                              </m:ctrlPr>
                            </m:sSubPr>
                            <m:e>
                              <m:r>
                                <a:rPr lang="en-GB" i="1">
                                  <a:solidFill>
                                    <a:schemeClr val="tx1"/>
                                  </a:solidFill>
                                  <a:latin typeface="Cambria Math" panose="02040503050406030204" pitchFamily="18" charset="0"/>
                                  <a:cs typeface="Calibri" pitchFamily="34" charset="0"/>
                                </a:rPr>
                                <m:t>𝜏</m:t>
                              </m:r>
                            </m:e>
                            <m:sub>
                              <m:r>
                                <a:rPr lang="en-GB" b="0" i="1" smtClean="0">
                                  <a:solidFill>
                                    <a:schemeClr val="tx1"/>
                                  </a:solidFill>
                                  <a:latin typeface="Cambria Math" panose="02040503050406030204" pitchFamily="18" charset="0"/>
                                  <a:cs typeface="Calibri" pitchFamily="34" charset="0"/>
                                </a:rPr>
                                <m:t>𝜖</m:t>
                              </m:r>
                            </m:sub>
                          </m:sSub>
                        </m:den>
                      </m:f>
                      <m:r>
                        <a:rPr lang="en-GB" i="1">
                          <a:solidFill>
                            <a:schemeClr val="tx1"/>
                          </a:solidFill>
                          <a:latin typeface="Cambria Math" panose="02040503050406030204" pitchFamily="18" charset="0"/>
                          <a:cs typeface="Calibri" pitchFamily="34" charset="0"/>
                        </a:rPr>
                        <m:t>=</m:t>
                      </m:r>
                      <m:f>
                        <m:fPr>
                          <m:ctrlPr>
                            <a:rPr lang="en-GB" i="1">
                              <a:solidFill>
                                <a:schemeClr val="tx1"/>
                              </a:solidFill>
                              <a:latin typeface="Cambria Math" panose="02040503050406030204" pitchFamily="18" charset="0"/>
                              <a:cs typeface="Calibri" pitchFamily="34" charset="0"/>
                            </a:rPr>
                          </m:ctrlPr>
                        </m:fPr>
                        <m:num>
                          <m:r>
                            <a:rPr lang="en-GB" i="1">
                              <a:solidFill>
                                <a:schemeClr val="tx1"/>
                              </a:solidFill>
                              <a:latin typeface="Cambria Math" panose="02040503050406030204" pitchFamily="18" charset="0"/>
                              <a:cs typeface="Calibri" pitchFamily="34" charset="0"/>
                            </a:rPr>
                            <m:t>1</m:t>
                          </m:r>
                        </m:num>
                        <m:den>
                          <m:sSub>
                            <m:sSubPr>
                              <m:ctrlPr>
                                <a:rPr lang="en-GB" i="1">
                                  <a:solidFill>
                                    <a:schemeClr val="tx1"/>
                                  </a:solidFill>
                                  <a:latin typeface="Cambria Math" panose="02040503050406030204" pitchFamily="18" charset="0"/>
                                  <a:cs typeface="Calibri" pitchFamily="34" charset="0"/>
                                </a:rPr>
                              </m:ctrlPr>
                            </m:sSubPr>
                            <m:e>
                              <m:r>
                                <a:rPr lang="en-GB" i="1">
                                  <a:solidFill>
                                    <a:schemeClr val="tx1"/>
                                  </a:solidFill>
                                  <a:latin typeface="Cambria Math" panose="02040503050406030204" pitchFamily="18" charset="0"/>
                                  <a:cs typeface="Calibri" pitchFamily="34" charset="0"/>
                                </a:rPr>
                                <m:t>2</m:t>
                              </m:r>
                              <m:r>
                                <a:rPr lang="en-GB" i="1">
                                  <a:solidFill>
                                    <a:schemeClr val="tx1"/>
                                  </a:solidFill>
                                  <a:latin typeface="Cambria Math" panose="02040503050406030204" pitchFamily="18" charset="0"/>
                                  <a:cs typeface="Calibri" pitchFamily="34" charset="0"/>
                                </a:rPr>
                                <m:t>𝑇</m:t>
                              </m:r>
                            </m:e>
                            <m:sub>
                              <m:r>
                                <a:rPr lang="en-GB" i="1">
                                  <a:solidFill>
                                    <a:schemeClr val="tx1"/>
                                  </a:solidFill>
                                  <a:latin typeface="Cambria Math" panose="02040503050406030204" pitchFamily="18" charset="0"/>
                                  <a:cs typeface="Calibri" pitchFamily="34" charset="0"/>
                                </a:rPr>
                                <m:t>0</m:t>
                              </m:r>
                            </m:sub>
                          </m:sSub>
                        </m:den>
                      </m:f>
                      <m:f>
                        <m:fPr>
                          <m:ctrlPr>
                            <a:rPr lang="en-GB" i="1">
                              <a:solidFill>
                                <a:schemeClr val="tx1"/>
                              </a:solidFill>
                              <a:latin typeface="Cambria Math" panose="02040503050406030204" pitchFamily="18" charset="0"/>
                              <a:cs typeface="Calibri" pitchFamily="34" charset="0"/>
                            </a:rPr>
                          </m:ctrlPr>
                        </m:fPr>
                        <m:num>
                          <m:r>
                            <a:rPr lang="en-GB" i="1">
                              <a:solidFill>
                                <a:schemeClr val="tx1"/>
                              </a:solidFill>
                              <a:latin typeface="Cambria Math" panose="02040503050406030204" pitchFamily="18" charset="0"/>
                              <a:cs typeface="Calibri" pitchFamily="34" charset="0"/>
                            </a:rPr>
                            <m:t>𝑑𝑈</m:t>
                          </m:r>
                        </m:num>
                        <m:den>
                          <m:r>
                            <a:rPr lang="en-GB" i="1">
                              <a:solidFill>
                                <a:schemeClr val="tx1"/>
                              </a:solidFill>
                              <a:latin typeface="Cambria Math" panose="02040503050406030204" pitchFamily="18" charset="0"/>
                              <a:cs typeface="Calibri" pitchFamily="34" charset="0"/>
                            </a:rPr>
                            <m:t>𝑑</m:t>
                          </m:r>
                          <m:r>
                            <a:rPr lang="en-GB" i="1">
                              <a:solidFill>
                                <a:schemeClr val="tx1"/>
                              </a:solidFill>
                              <a:latin typeface="Cambria Math" panose="02040503050406030204" pitchFamily="18" charset="0"/>
                              <a:cs typeface="Calibri" pitchFamily="34" charset="0"/>
                            </a:rPr>
                            <m:t>𝜖</m:t>
                          </m:r>
                        </m:den>
                      </m:f>
                    </m:oMath>
                  </m:oMathPara>
                </a14:m>
                <a:endParaRPr lang="en-GB" dirty="0">
                  <a:solidFill>
                    <a:srgbClr val="FF0000"/>
                  </a:solidFill>
                  <a:latin typeface="Calibri" pitchFamily="34" charset="0"/>
                  <a:ea typeface="Cambria Math" panose="02040503050406030204" pitchFamily="18" charset="0"/>
                  <a:cs typeface="Calibri" pitchFamily="34" charset="0"/>
                </a:endParaRPr>
              </a:p>
              <a:p>
                <a:pPr algn="just">
                  <a:spcBef>
                    <a:spcPts val="600"/>
                  </a:spcBef>
                </a:pPr>
                <a:r>
                  <a:rPr lang="en-GB" dirty="0">
                    <a:solidFill>
                      <a:schemeClr val="tx1"/>
                    </a:solidFill>
                    <a:latin typeface="Calibri" pitchFamily="34" charset="0"/>
                    <a:ea typeface="Cambria Math" panose="02040503050406030204" pitchFamily="18" charset="0"/>
                    <a:cs typeface="Calibri" pitchFamily="34" charset="0"/>
                  </a:rPr>
                  <a:t>Substituting in, we see that after averaging over one turn we have for the damping term</a:t>
                </a:r>
              </a:p>
              <a:p>
                <a:pPr algn="just"/>
                <a:endParaRPr lang="en-GB" sz="1200" dirty="0">
                  <a:solidFill>
                    <a:schemeClr val="tx1"/>
                  </a:solidFill>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d>
                        <m:dPr>
                          <m:begChr m:val="⟨"/>
                          <m:endChr m:val="⟩"/>
                          <m:ctrlPr>
                            <a:rPr lang="en-GB" i="1">
                              <a:latin typeface="Cambria Math" panose="02040503050406030204" pitchFamily="18" charset="0"/>
                              <a:ea typeface="Cambria Math" panose="02040503050406030204" pitchFamily="18" charset="0"/>
                              <a:cs typeface="Calibri" pitchFamily="34" charset="0"/>
                            </a:rPr>
                          </m:ctrlPr>
                        </m:dPr>
                        <m:e>
                          <m:f>
                            <m:fPr>
                              <m:ctrlPr>
                                <a:rPr lang="en-GB" i="1">
                                  <a:latin typeface="Cambria Math" panose="02040503050406030204" pitchFamily="18" charset="0"/>
                                  <a:ea typeface="Cambria Math" panose="02040503050406030204" pitchFamily="18" charset="0"/>
                                  <a:cs typeface="Calibri" pitchFamily="34" charset="0"/>
                                </a:rPr>
                              </m:ctrlPr>
                            </m:fPr>
                            <m:num>
                              <m:r>
                                <a:rPr lang="en-GB" i="1">
                                  <a:latin typeface="Cambria Math" panose="02040503050406030204" pitchFamily="18" charset="0"/>
                                  <a:ea typeface="Cambria Math" panose="02040503050406030204" pitchFamily="18" charset="0"/>
                                  <a:cs typeface="Calibri" pitchFamily="34" charset="0"/>
                                </a:rPr>
                                <m:t>𝑑</m:t>
                              </m:r>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𝐴</m:t>
                                  </m:r>
                                </m:e>
                                <m:sup>
                                  <m:r>
                                    <a:rPr lang="en-GB" i="1">
                                      <a:latin typeface="Cambria Math" panose="02040503050406030204" pitchFamily="18" charset="0"/>
                                      <a:ea typeface="Cambria Math" panose="02040503050406030204" pitchFamily="18" charset="0"/>
                                      <a:cs typeface="Calibri" pitchFamily="34" charset="0"/>
                                    </a:rPr>
                                    <m:t>2</m:t>
                                  </m:r>
                                </m:sup>
                              </m:sSup>
                            </m:num>
                            <m:den>
                              <m:r>
                                <a:rPr lang="en-GB" i="1">
                                  <a:latin typeface="Cambria Math" panose="02040503050406030204" pitchFamily="18" charset="0"/>
                                  <a:ea typeface="Cambria Math" panose="02040503050406030204" pitchFamily="18" charset="0"/>
                                  <a:cs typeface="Calibri" pitchFamily="34" charset="0"/>
                                </a:rPr>
                                <m:t>𝑑𝑡</m:t>
                              </m:r>
                            </m:den>
                          </m:f>
                        </m:e>
                      </m:d>
                      <m:r>
                        <a:rPr lang="en-GB" i="1">
                          <a:solidFill>
                            <a:schemeClr val="tx1"/>
                          </a:solidFill>
                          <a:latin typeface="Cambria Math" panose="02040503050406030204" pitchFamily="18" charset="0"/>
                          <a:cs typeface="Calibri" pitchFamily="34" charset="0"/>
                        </a:rPr>
                        <m:t>=</m:t>
                      </m:r>
                      <m:r>
                        <a:rPr lang="en-GB" b="0" i="1" smtClean="0">
                          <a:solidFill>
                            <a:schemeClr val="tx1"/>
                          </a:solidFill>
                          <a:latin typeface="Cambria Math" panose="02040503050406030204" pitchFamily="18" charset="0"/>
                          <a:cs typeface="Calibri" pitchFamily="34" charset="0"/>
                        </a:rPr>
                        <m:t>−</m:t>
                      </m:r>
                      <m:f>
                        <m:fPr>
                          <m:ctrlPr>
                            <a:rPr lang="en-GB" i="1">
                              <a:solidFill>
                                <a:schemeClr val="tx1"/>
                              </a:solidFill>
                              <a:latin typeface="Cambria Math" panose="02040503050406030204" pitchFamily="18" charset="0"/>
                              <a:cs typeface="Calibri" pitchFamily="34" charset="0"/>
                            </a:rPr>
                          </m:ctrlPr>
                        </m:fPr>
                        <m:num>
                          <m:d>
                            <m:dPr>
                              <m:begChr m:val="⟨"/>
                              <m:endChr m:val="⟩"/>
                              <m:ctrlPr>
                                <a:rPr lang="en-GB" i="1">
                                  <a:latin typeface="Cambria Math" panose="02040503050406030204" pitchFamily="18" charset="0"/>
                                  <a:cs typeface="Calibri" pitchFamily="34" charset="0"/>
                                </a:rPr>
                              </m:ctrlPr>
                            </m:dPr>
                            <m:e>
                              <m:sSup>
                                <m:sSupPr>
                                  <m:ctrlPr>
                                    <a:rPr lang="en-GB" i="1">
                                      <a:latin typeface="Cambria Math" panose="02040503050406030204" pitchFamily="18" charset="0"/>
                                      <a:cs typeface="Calibri" pitchFamily="34" charset="0"/>
                                    </a:rPr>
                                  </m:ctrlPr>
                                </m:sSupPr>
                                <m:e>
                                  <m:r>
                                    <a:rPr lang="en-GB" i="1">
                                      <a:latin typeface="Cambria Math" panose="02040503050406030204" pitchFamily="18" charset="0"/>
                                      <a:cs typeface="Calibri" pitchFamily="34" charset="0"/>
                                    </a:rPr>
                                    <m:t>𝐴</m:t>
                                  </m:r>
                                </m:e>
                                <m:sup>
                                  <m:r>
                                    <a:rPr lang="en-GB" i="1">
                                      <a:latin typeface="Cambria Math" panose="02040503050406030204" pitchFamily="18" charset="0"/>
                                      <a:cs typeface="Calibri" pitchFamily="34" charset="0"/>
                                    </a:rPr>
                                    <m:t>2</m:t>
                                  </m:r>
                                </m:sup>
                              </m:sSup>
                            </m:e>
                          </m:d>
                        </m:num>
                        <m:den>
                          <m:sSub>
                            <m:sSubPr>
                              <m:ctrlPr>
                                <a:rPr lang="en-GB" i="1">
                                  <a:solidFill>
                                    <a:schemeClr val="tx1"/>
                                  </a:solidFill>
                                  <a:latin typeface="Cambria Math" panose="02040503050406030204" pitchFamily="18" charset="0"/>
                                  <a:cs typeface="Calibri" pitchFamily="34" charset="0"/>
                                </a:rPr>
                              </m:ctrlPr>
                            </m:sSubPr>
                            <m:e>
                              <m:r>
                                <a:rPr lang="en-GB" i="1">
                                  <a:solidFill>
                                    <a:schemeClr val="tx1"/>
                                  </a:solidFill>
                                  <a:latin typeface="Cambria Math" panose="02040503050406030204" pitchFamily="18" charset="0"/>
                                  <a:cs typeface="Calibri" pitchFamily="34" charset="0"/>
                                </a:rPr>
                                <m:t>𝑇</m:t>
                              </m:r>
                            </m:e>
                            <m:sub>
                              <m:r>
                                <a:rPr lang="en-GB" i="1">
                                  <a:solidFill>
                                    <a:schemeClr val="tx1"/>
                                  </a:solidFill>
                                  <a:latin typeface="Cambria Math" panose="02040503050406030204" pitchFamily="18" charset="0"/>
                                  <a:cs typeface="Calibri" pitchFamily="34" charset="0"/>
                                </a:rPr>
                                <m:t>0</m:t>
                              </m:r>
                            </m:sub>
                          </m:sSub>
                        </m:den>
                      </m:f>
                      <m:f>
                        <m:fPr>
                          <m:ctrlPr>
                            <a:rPr lang="en-GB" i="1">
                              <a:solidFill>
                                <a:schemeClr val="tx1"/>
                              </a:solidFill>
                              <a:latin typeface="Cambria Math" panose="02040503050406030204" pitchFamily="18" charset="0"/>
                              <a:cs typeface="Calibri" pitchFamily="34" charset="0"/>
                            </a:rPr>
                          </m:ctrlPr>
                        </m:fPr>
                        <m:num>
                          <m:r>
                            <a:rPr lang="en-GB" i="1">
                              <a:solidFill>
                                <a:schemeClr val="tx1"/>
                              </a:solidFill>
                              <a:latin typeface="Cambria Math" panose="02040503050406030204" pitchFamily="18" charset="0"/>
                              <a:cs typeface="Calibri" pitchFamily="34" charset="0"/>
                            </a:rPr>
                            <m:t>𝑑𝑈</m:t>
                          </m:r>
                        </m:num>
                        <m:den>
                          <m:r>
                            <a:rPr lang="en-GB" i="1">
                              <a:solidFill>
                                <a:schemeClr val="tx1"/>
                              </a:solidFill>
                              <a:latin typeface="Cambria Math" panose="02040503050406030204" pitchFamily="18" charset="0"/>
                              <a:cs typeface="Calibri" pitchFamily="34" charset="0"/>
                            </a:rPr>
                            <m:t>𝑑</m:t>
                          </m:r>
                          <m:r>
                            <a:rPr lang="en-GB" i="1">
                              <a:solidFill>
                                <a:schemeClr val="tx1"/>
                              </a:solidFill>
                              <a:latin typeface="Cambria Math" panose="02040503050406030204" pitchFamily="18" charset="0"/>
                              <a:cs typeface="Calibri" pitchFamily="34" charset="0"/>
                            </a:rPr>
                            <m:t>𝜖</m:t>
                          </m:r>
                        </m:den>
                      </m:f>
                      <m:r>
                        <a:rPr lang="en-GB" b="0" i="1" smtClean="0">
                          <a:solidFill>
                            <a:schemeClr val="tx1"/>
                          </a:solidFill>
                          <a:latin typeface="Cambria Math" panose="02040503050406030204" pitchFamily="18" charset="0"/>
                          <a:cs typeface="Calibri" pitchFamily="34" charset="0"/>
                        </a:rPr>
                        <m:t>=−</m:t>
                      </m:r>
                      <m:f>
                        <m:fPr>
                          <m:ctrlPr>
                            <a:rPr lang="en-GB" b="0" i="1" smtClean="0">
                              <a:solidFill>
                                <a:schemeClr val="tx1"/>
                              </a:solidFill>
                              <a:latin typeface="Cambria Math" panose="02040503050406030204" pitchFamily="18" charset="0"/>
                              <a:cs typeface="Calibri" pitchFamily="34" charset="0"/>
                            </a:rPr>
                          </m:ctrlPr>
                        </m:fPr>
                        <m:num>
                          <m:r>
                            <a:rPr lang="en-GB" b="0" i="1" smtClean="0">
                              <a:solidFill>
                                <a:schemeClr val="tx1"/>
                              </a:solidFill>
                              <a:latin typeface="Cambria Math" panose="02040503050406030204" pitchFamily="18" charset="0"/>
                              <a:cs typeface="Calibri" pitchFamily="34" charset="0"/>
                            </a:rPr>
                            <m:t>2</m:t>
                          </m:r>
                          <m:d>
                            <m:dPr>
                              <m:begChr m:val="⟨"/>
                              <m:endChr m:val="⟩"/>
                              <m:ctrlPr>
                                <a:rPr lang="en-GB" i="1">
                                  <a:latin typeface="Cambria Math" panose="02040503050406030204" pitchFamily="18" charset="0"/>
                                  <a:cs typeface="Calibri" pitchFamily="34" charset="0"/>
                                </a:rPr>
                              </m:ctrlPr>
                            </m:dPr>
                            <m:e>
                              <m:sSup>
                                <m:sSupPr>
                                  <m:ctrlPr>
                                    <a:rPr lang="en-GB" i="1">
                                      <a:latin typeface="Cambria Math" panose="02040503050406030204" pitchFamily="18" charset="0"/>
                                      <a:cs typeface="Calibri" pitchFamily="34" charset="0"/>
                                    </a:rPr>
                                  </m:ctrlPr>
                                </m:sSupPr>
                                <m:e>
                                  <m:r>
                                    <a:rPr lang="en-GB" i="1">
                                      <a:latin typeface="Cambria Math" panose="02040503050406030204" pitchFamily="18" charset="0"/>
                                      <a:cs typeface="Calibri" pitchFamily="34" charset="0"/>
                                    </a:rPr>
                                    <m:t>𝐴</m:t>
                                  </m:r>
                                </m:e>
                                <m:sup>
                                  <m:r>
                                    <a:rPr lang="en-GB" i="1">
                                      <a:latin typeface="Cambria Math" panose="02040503050406030204" pitchFamily="18" charset="0"/>
                                      <a:cs typeface="Calibri" pitchFamily="34" charset="0"/>
                                    </a:rPr>
                                    <m:t>2</m:t>
                                  </m:r>
                                </m:sup>
                              </m:sSup>
                            </m:e>
                          </m:d>
                        </m:num>
                        <m:den>
                          <m:sSub>
                            <m:sSubPr>
                              <m:ctrlPr>
                                <a:rPr lang="en-GB" b="0" i="1" smtClean="0">
                                  <a:solidFill>
                                    <a:schemeClr val="tx1"/>
                                  </a:solidFill>
                                  <a:latin typeface="Cambria Math" panose="02040503050406030204" pitchFamily="18" charset="0"/>
                                  <a:cs typeface="Calibri" pitchFamily="34" charset="0"/>
                                </a:rPr>
                              </m:ctrlPr>
                            </m:sSubPr>
                            <m:e>
                              <m:r>
                                <a:rPr lang="en-GB" b="0" i="1" smtClean="0">
                                  <a:solidFill>
                                    <a:schemeClr val="tx1"/>
                                  </a:solidFill>
                                  <a:latin typeface="Cambria Math" panose="02040503050406030204" pitchFamily="18" charset="0"/>
                                  <a:cs typeface="Calibri" pitchFamily="34" charset="0"/>
                                </a:rPr>
                                <m:t>𝜏</m:t>
                              </m:r>
                            </m:e>
                            <m:sub>
                              <m:r>
                                <a:rPr lang="en-GB" b="0" i="1" smtClean="0">
                                  <a:solidFill>
                                    <a:schemeClr val="tx1"/>
                                  </a:solidFill>
                                  <a:latin typeface="Cambria Math" panose="02040503050406030204" pitchFamily="18" charset="0"/>
                                  <a:cs typeface="Calibri" pitchFamily="34" charset="0"/>
                                </a:rPr>
                                <m:t>𝜖</m:t>
                              </m:r>
                            </m:sub>
                          </m:sSub>
                        </m:den>
                      </m:f>
                    </m:oMath>
                  </m:oMathPara>
                </a14:m>
                <a:endParaRPr lang="en-GB" dirty="0">
                  <a:latin typeface="Calibri" pitchFamily="34" charset="0"/>
                  <a:ea typeface="Cambria Math" panose="02040503050406030204" pitchFamily="18" charset="0"/>
                  <a:cs typeface="Calibri" pitchFamily="34" charset="0"/>
                </a:endParaRP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284302" y="164341"/>
                <a:ext cx="8642350" cy="6651180"/>
              </a:xfrm>
              <a:prstGeom prst="rect">
                <a:avLst/>
              </a:prstGeom>
              <a:blipFill>
                <a:blip r:embed="rId2"/>
                <a:stretch>
                  <a:fillRect l="-635" t="-550" r="-635"/>
                </a:stretch>
              </a:blipFill>
              <a:ln w="9525">
                <a:noFill/>
                <a:miter lim="800000"/>
                <a:headEnd/>
                <a:tailEnd/>
              </a:ln>
              <a:effectLst/>
            </p:spPr>
            <p:txBody>
              <a:bodyPr/>
              <a:lstStyle/>
              <a:p>
                <a:r>
                  <a:rPr lang="en-GB">
                    <a:noFill/>
                  </a:rPr>
                  <a:t> </a:t>
                </a:r>
              </a:p>
            </p:txBody>
          </p:sp>
        </mc:Fallback>
      </mc:AlternateContent>
    </p:spTree>
    <p:extLst>
      <p:ext uri="{BB962C8B-B14F-4D97-AF65-F5344CB8AC3E}">
        <p14:creationId xmlns:p14="http://schemas.microsoft.com/office/powerpoint/2010/main" val="7769214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284302" y="164341"/>
                <a:ext cx="8642350" cy="6760953"/>
              </a:xfrm>
              <a:prstGeom prst="rect">
                <a:avLst/>
              </a:prstGeom>
              <a:solidFill>
                <a:schemeClr val="bg1">
                  <a:alpha val="68000"/>
                </a:schemeClr>
              </a:solidFill>
              <a:ln w="9525">
                <a:noFill/>
                <a:miter lim="800000"/>
                <a:headEnd/>
                <a:tailEnd/>
              </a:ln>
              <a:effectLst/>
            </p:spPr>
            <p:txBody>
              <a:bodyPr>
                <a:spAutoFit/>
              </a:bodyPr>
              <a:lstStyle/>
              <a:p>
                <a:pPr algn="ctr"/>
                <a:r>
                  <a:rPr lang="en-GB" u="sng" dirty="0">
                    <a:latin typeface="Calibri" pitchFamily="34" charset="0"/>
                    <a:cs typeface="Calibri" pitchFamily="34" charset="0"/>
                  </a:rPr>
                  <a:t>Quantum Fluctuations in Synchrotron Motion</a:t>
                </a:r>
                <a:endParaRPr lang="en-GB" sz="1200" u="sng"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We now have a differential equation describing the total rate of change of the invariant</a:t>
                </a:r>
                <a:endParaRPr lang="en-GB" dirty="0">
                  <a:solidFill>
                    <a:schemeClr val="tx1"/>
                  </a:solidFill>
                  <a:latin typeface="Calibri" pitchFamily="34" charset="0"/>
                  <a:ea typeface="Cambria Math" panose="02040503050406030204" pitchFamily="18" charset="0"/>
                  <a:cs typeface="Calibri" pitchFamily="34" charset="0"/>
                </a:endParaRPr>
              </a:p>
              <a:p>
                <a:pPr algn="just"/>
                <a:endParaRPr lang="en-GB" sz="1200" dirty="0">
                  <a:solidFill>
                    <a:schemeClr val="tx1"/>
                  </a:solidFill>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d>
                        <m:dPr>
                          <m:begChr m:val="⟨"/>
                          <m:endChr m:val="⟩"/>
                          <m:ctrlPr>
                            <a:rPr lang="en-GB" i="1">
                              <a:latin typeface="Cambria Math" panose="02040503050406030204" pitchFamily="18" charset="0"/>
                              <a:ea typeface="Cambria Math" panose="02040503050406030204" pitchFamily="18" charset="0"/>
                              <a:cs typeface="Calibri" pitchFamily="34" charset="0"/>
                            </a:rPr>
                          </m:ctrlPr>
                        </m:dPr>
                        <m:e>
                          <m:f>
                            <m:fPr>
                              <m:ctrlPr>
                                <a:rPr lang="en-GB" i="1">
                                  <a:latin typeface="Cambria Math" panose="02040503050406030204" pitchFamily="18" charset="0"/>
                                  <a:ea typeface="Cambria Math" panose="02040503050406030204" pitchFamily="18" charset="0"/>
                                  <a:cs typeface="Calibri" pitchFamily="34" charset="0"/>
                                </a:rPr>
                              </m:ctrlPr>
                            </m:fPr>
                            <m:num>
                              <m:r>
                                <a:rPr lang="en-GB" i="1">
                                  <a:latin typeface="Cambria Math" panose="02040503050406030204" pitchFamily="18" charset="0"/>
                                  <a:ea typeface="Cambria Math" panose="02040503050406030204" pitchFamily="18" charset="0"/>
                                  <a:cs typeface="Calibri" pitchFamily="34" charset="0"/>
                                </a:rPr>
                                <m:t>𝑑</m:t>
                              </m:r>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𝐴</m:t>
                                  </m:r>
                                </m:e>
                                <m:sup>
                                  <m:r>
                                    <a:rPr lang="en-GB" i="1">
                                      <a:latin typeface="Cambria Math" panose="02040503050406030204" pitchFamily="18" charset="0"/>
                                      <a:ea typeface="Cambria Math" panose="02040503050406030204" pitchFamily="18" charset="0"/>
                                      <a:cs typeface="Calibri" pitchFamily="34" charset="0"/>
                                    </a:rPr>
                                    <m:t>2</m:t>
                                  </m:r>
                                </m:sup>
                              </m:sSup>
                            </m:num>
                            <m:den>
                              <m:r>
                                <a:rPr lang="en-GB" i="1">
                                  <a:latin typeface="Cambria Math" panose="02040503050406030204" pitchFamily="18" charset="0"/>
                                  <a:ea typeface="Cambria Math" panose="02040503050406030204" pitchFamily="18" charset="0"/>
                                  <a:cs typeface="Calibri" pitchFamily="34" charset="0"/>
                                </a:rPr>
                                <m:t>𝑑𝑡</m:t>
                              </m:r>
                            </m:den>
                          </m:f>
                        </m:e>
                      </m:d>
                      <m:r>
                        <a:rPr lang="en-GB" i="1">
                          <a:solidFill>
                            <a:schemeClr val="tx1"/>
                          </a:solidFill>
                          <a:latin typeface="Cambria Math" panose="02040503050406030204" pitchFamily="18" charset="0"/>
                          <a:cs typeface="Calibri" pitchFamily="34" charset="0"/>
                        </a:rPr>
                        <m:t>=</m:t>
                      </m:r>
                      <m:r>
                        <a:rPr lang="en-GB" b="0" i="1" smtClean="0">
                          <a:solidFill>
                            <a:schemeClr val="tx1"/>
                          </a:solidFill>
                          <a:latin typeface="Cambria Math" panose="02040503050406030204" pitchFamily="18" charset="0"/>
                          <a:cs typeface="Calibri" pitchFamily="34" charset="0"/>
                        </a:rPr>
                        <m:t>−</m:t>
                      </m:r>
                      <m:f>
                        <m:fPr>
                          <m:ctrlPr>
                            <a:rPr lang="en-GB" b="0" i="1" smtClean="0">
                              <a:solidFill>
                                <a:schemeClr val="tx1"/>
                              </a:solidFill>
                              <a:latin typeface="Cambria Math" panose="02040503050406030204" pitchFamily="18" charset="0"/>
                              <a:cs typeface="Calibri" pitchFamily="34" charset="0"/>
                            </a:rPr>
                          </m:ctrlPr>
                        </m:fPr>
                        <m:num>
                          <m:r>
                            <a:rPr lang="en-GB" b="0" i="1" smtClean="0">
                              <a:solidFill>
                                <a:schemeClr val="tx1"/>
                              </a:solidFill>
                              <a:latin typeface="Cambria Math" panose="02040503050406030204" pitchFamily="18" charset="0"/>
                              <a:cs typeface="Calibri" pitchFamily="34" charset="0"/>
                            </a:rPr>
                            <m:t>2</m:t>
                          </m:r>
                          <m:d>
                            <m:dPr>
                              <m:begChr m:val="⟨"/>
                              <m:endChr m:val="⟩"/>
                              <m:ctrlPr>
                                <a:rPr lang="en-GB" i="1">
                                  <a:latin typeface="Cambria Math" panose="02040503050406030204" pitchFamily="18" charset="0"/>
                                  <a:cs typeface="Calibri" pitchFamily="34" charset="0"/>
                                </a:rPr>
                              </m:ctrlPr>
                            </m:dPr>
                            <m:e>
                              <m:sSup>
                                <m:sSupPr>
                                  <m:ctrlPr>
                                    <a:rPr lang="en-GB" i="1">
                                      <a:latin typeface="Cambria Math" panose="02040503050406030204" pitchFamily="18" charset="0"/>
                                      <a:cs typeface="Calibri" pitchFamily="34" charset="0"/>
                                    </a:rPr>
                                  </m:ctrlPr>
                                </m:sSupPr>
                                <m:e>
                                  <m:r>
                                    <a:rPr lang="en-GB" i="1">
                                      <a:latin typeface="Cambria Math" panose="02040503050406030204" pitchFamily="18" charset="0"/>
                                      <a:cs typeface="Calibri" pitchFamily="34" charset="0"/>
                                    </a:rPr>
                                    <m:t>𝐴</m:t>
                                  </m:r>
                                </m:e>
                                <m:sup>
                                  <m:r>
                                    <a:rPr lang="en-GB" i="1">
                                      <a:latin typeface="Cambria Math" panose="02040503050406030204" pitchFamily="18" charset="0"/>
                                      <a:cs typeface="Calibri" pitchFamily="34" charset="0"/>
                                    </a:rPr>
                                    <m:t>2</m:t>
                                  </m:r>
                                </m:sup>
                              </m:sSup>
                            </m:e>
                          </m:d>
                        </m:num>
                        <m:den>
                          <m:sSub>
                            <m:sSubPr>
                              <m:ctrlPr>
                                <a:rPr lang="en-GB" b="0" i="1" smtClean="0">
                                  <a:solidFill>
                                    <a:schemeClr val="tx1"/>
                                  </a:solidFill>
                                  <a:latin typeface="Cambria Math" panose="02040503050406030204" pitchFamily="18" charset="0"/>
                                  <a:cs typeface="Calibri" pitchFamily="34" charset="0"/>
                                </a:rPr>
                              </m:ctrlPr>
                            </m:sSubPr>
                            <m:e>
                              <m:r>
                                <a:rPr lang="en-GB" b="0" i="1" smtClean="0">
                                  <a:solidFill>
                                    <a:schemeClr val="tx1"/>
                                  </a:solidFill>
                                  <a:latin typeface="Cambria Math" panose="02040503050406030204" pitchFamily="18" charset="0"/>
                                  <a:cs typeface="Calibri" pitchFamily="34" charset="0"/>
                                </a:rPr>
                                <m:t>𝜏</m:t>
                              </m:r>
                            </m:e>
                            <m:sub>
                              <m:r>
                                <a:rPr lang="en-GB" b="0" i="1" smtClean="0">
                                  <a:solidFill>
                                    <a:schemeClr val="tx1"/>
                                  </a:solidFill>
                                  <a:latin typeface="Cambria Math" panose="02040503050406030204" pitchFamily="18" charset="0"/>
                                  <a:cs typeface="Calibri" pitchFamily="34" charset="0"/>
                                </a:rPr>
                                <m:t>𝜖</m:t>
                              </m:r>
                            </m:sub>
                          </m:sSub>
                        </m:den>
                      </m:f>
                      <m:r>
                        <a:rPr lang="en-GB" b="0" i="1" smtClean="0">
                          <a:solidFill>
                            <a:schemeClr val="tx1"/>
                          </a:solidFill>
                          <a:latin typeface="Cambria Math" panose="02040503050406030204" pitchFamily="18" charset="0"/>
                          <a:cs typeface="Calibri" pitchFamily="34" charset="0"/>
                        </a:rPr>
                        <m:t>+</m:t>
                      </m:r>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𝑁</m:t>
                          </m:r>
                        </m:e>
                        <m:sub>
                          <m:r>
                            <a:rPr lang="en-GB" i="1">
                              <a:latin typeface="Cambria Math" panose="02040503050406030204" pitchFamily="18" charset="0"/>
                              <a:ea typeface="Cambria Math" panose="02040503050406030204" pitchFamily="18" charset="0"/>
                              <a:cs typeface="Calibri" pitchFamily="34" charset="0"/>
                            </a:rPr>
                            <m:t>𝛾</m:t>
                          </m:r>
                        </m:sub>
                      </m:sSub>
                      <m:d>
                        <m:dPr>
                          <m:begChr m:val="⟨"/>
                          <m:endChr m:val="⟩"/>
                          <m:ctrlPr>
                            <a:rPr lang="en-GB" i="1">
                              <a:latin typeface="Cambria Math" panose="02040503050406030204" pitchFamily="18" charset="0"/>
                              <a:ea typeface="Cambria Math" panose="02040503050406030204" pitchFamily="18" charset="0"/>
                              <a:cs typeface="Calibri" pitchFamily="34" charset="0"/>
                            </a:rPr>
                          </m:ctrlPr>
                        </m:dPr>
                        <m:e>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𝑢</m:t>
                              </m:r>
                            </m:e>
                            <m:sup>
                              <m:r>
                                <a:rPr lang="en-GB" i="1">
                                  <a:latin typeface="Cambria Math" panose="02040503050406030204" pitchFamily="18" charset="0"/>
                                  <a:ea typeface="Cambria Math" panose="02040503050406030204" pitchFamily="18" charset="0"/>
                                  <a:cs typeface="Calibri" pitchFamily="34" charset="0"/>
                                </a:rPr>
                                <m:t>2</m:t>
                              </m:r>
                            </m:sup>
                          </m:sSup>
                        </m:e>
                      </m:d>
                    </m:oMath>
                  </m:oMathPara>
                </a14:m>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At equilibrium, this rate of change is zero, and so the mean value of </a:t>
                </a:r>
                <a14:m>
                  <m:oMath xmlns:m="http://schemas.openxmlformats.org/officeDocument/2006/math">
                    <m:sSup>
                      <m:sSupPr>
                        <m:ctrlPr>
                          <a:rPr lang="en-GB" b="0" i="1" smtClean="0">
                            <a:latin typeface="Cambria Math" panose="02040503050406030204" pitchFamily="18" charset="0"/>
                            <a:ea typeface="Cambria Math" panose="02040503050406030204" pitchFamily="18" charset="0"/>
                            <a:cs typeface="Calibri" pitchFamily="34" charset="0"/>
                          </a:rPr>
                        </m:ctrlPr>
                      </m:sSupPr>
                      <m:e>
                        <m:r>
                          <a:rPr lang="en-GB" b="0" i="1" smtClean="0">
                            <a:latin typeface="Cambria Math" panose="02040503050406030204" pitchFamily="18" charset="0"/>
                            <a:ea typeface="Cambria Math" panose="02040503050406030204" pitchFamily="18" charset="0"/>
                            <a:cs typeface="Calibri" pitchFamily="34" charset="0"/>
                          </a:rPr>
                          <m:t>𝐴</m:t>
                        </m:r>
                      </m:e>
                      <m:sup>
                        <m:r>
                          <a:rPr lang="en-GB" b="0" i="1" smtClean="0">
                            <a:latin typeface="Cambria Math" panose="02040503050406030204" pitchFamily="18" charset="0"/>
                            <a:ea typeface="Cambria Math" panose="02040503050406030204" pitchFamily="18" charset="0"/>
                            <a:cs typeface="Calibri" pitchFamily="34" charset="0"/>
                          </a:rPr>
                          <m:t>2</m:t>
                        </m:r>
                      </m:sup>
                    </m:sSup>
                  </m:oMath>
                </a14:m>
                <a:r>
                  <a:rPr lang="en-GB" dirty="0">
                    <a:latin typeface="Calibri" pitchFamily="34" charset="0"/>
                    <a:ea typeface="Cambria Math" panose="02040503050406030204" pitchFamily="18" charset="0"/>
                    <a:cs typeface="Calibri" pitchFamily="34" charset="0"/>
                  </a:rPr>
                  <a:t> is simply</a:t>
                </a:r>
              </a:p>
              <a:p>
                <a:pPr algn="just"/>
                <a:endParaRPr lang="en-GB"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d>
                        <m:dPr>
                          <m:begChr m:val="⟨"/>
                          <m:endChr m:val="⟩"/>
                          <m:ctrlPr>
                            <a:rPr lang="en-GB" b="0" i="1" smtClean="0">
                              <a:latin typeface="Cambria Math" panose="02040503050406030204" pitchFamily="18" charset="0"/>
                              <a:ea typeface="Cambria Math" panose="02040503050406030204" pitchFamily="18" charset="0"/>
                              <a:cs typeface="Calibri" pitchFamily="34" charset="0"/>
                            </a:rPr>
                          </m:ctrlPr>
                        </m:dPr>
                        <m:e>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𝐴</m:t>
                              </m:r>
                            </m:e>
                            <m:sup>
                              <m:r>
                                <a:rPr lang="en-GB" i="1">
                                  <a:latin typeface="Cambria Math" panose="02040503050406030204" pitchFamily="18" charset="0"/>
                                  <a:ea typeface="Cambria Math" panose="02040503050406030204" pitchFamily="18" charset="0"/>
                                  <a:cs typeface="Calibri" pitchFamily="34" charset="0"/>
                                </a:rPr>
                                <m:t>2</m:t>
                              </m:r>
                            </m:sup>
                          </m:sSup>
                        </m:e>
                      </m:d>
                      <m:r>
                        <a:rPr lang="en-GB" b="0" i="1" smtClean="0">
                          <a:latin typeface="Cambria Math" panose="02040503050406030204" pitchFamily="18" charset="0"/>
                          <a:ea typeface="Cambria Math" panose="02040503050406030204" pitchFamily="18" charset="0"/>
                          <a:cs typeface="Calibri" pitchFamily="34" charset="0"/>
                        </a:rPr>
                        <m:t>=</m:t>
                      </m:r>
                      <m:sSub>
                        <m:sSubPr>
                          <m:ctrlPr>
                            <a:rPr lang="en-GB" i="1">
                              <a:latin typeface="Cambria Math" panose="02040503050406030204" pitchFamily="18" charset="0"/>
                              <a:ea typeface="Cambria Math" panose="02040503050406030204" pitchFamily="18" charset="0"/>
                              <a:cs typeface="Calibri" pitchFamily="34" charset="0"/>
                            </a:rPr>
                          </m:ctrlPr>
                        </m:sSubPr>
                        <m:e>
                          <m:f>
                            <m:fPr>
                              <m:ctrlPr>
                                <a:rPr lang="en-GB" b="0" i="1" smtClean="0">
                                  <a:latin typeface="Cambria Math" panose="02040503050406030204" pitchFamily="18" charset="0"/>
                                  <a:ea typeface="Cambria Math" panose="02040503050406030204" pitchFamily="18" charset="0"/>
                                  <a:cs typeface="Calibri" pitchFamily="34" charset="0"/>
                                </a:rPr>
                              </m:ctrlPr>
                            </m:fPr>
                            <m:num>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𝜏</m:t>
                                  </m:r>
                                </m:e>
                                <m:sub>
                                  <m:r>
                                    <a:rPr lang="en-GB" b="0" i="1" smtClean="0">
                                      <a:latin typeface="Cambria Math" panose="02040503050406030204" pitchFamily="18" charset="0"/>
                                      <a:ea typeface="Cambria Math" panose="02040503050406030204" pitchFamily="18" charset="0"/>
                                      <a:cs typeface="Calibri" pitchFamily="34" charset="0"/>
                                    </a:rPr>
                                    <m:t>𝜖</m:t>
                                  </m:r>
                                </m:sub>
                              </m:sSub>
                            </m:num>
                            <m:den>
                              <m:r>
                                <a:rPr lang="en-GB" b="0" i="1" smtClean="0">
                                  <a:latin typeface="Cambria Math" panose="02040503050406030204" pitchFamily="18" charset="0"/>
                                  <a:ea typeface="Cambria Math" panose="02040503050406030204" pitchFamily="18" charset="0"/>
                                  <a:cs typeface="Calibri" pitchFamily="34" charset="0"/>
                                </a:rPr>
                                <m:t>2</m:t>
                              </m:r>
                            </m:den>
                          </m:f>
                          <m:r>
                            <a:rPr lang="en-GB" i="1">
                              <a:latin typeface="Cambria Math" panose="02040503050406030204" pitchFamily="18" charset="0"/>
                              <a:ea typeface="Cambria Math" panose="02040503050406030204" pitchFamily="18" charset="0"/>
                              <a:cs typeface="Calibri" pitchFamily="34" charset="0"/>
                            </a:rPr>
                            <m:t>𝑁</m:t>
                          </m:r>
                        </m:e>
                        <m:sub>
                          <m:r>
                            <a:rPr lang="en-GB" i="1">
                              <a:latin typeface="Cambria Math" panose="02040503050406030204" pitchFamily="18" charset="0"/>
                              <a:ea typeface="Cambria Math" panose="02040503050406030204" pitchFamily="18" charset="0"/>
                              <a:cs typeface="Calibri" pitchFamily="34" charset="0"/>
                            </a:rPr>
                            <m:t>𝛾</m:t>
                          </m:r>
                        </m:sub>
                      </m:sSub>
                      <m:d>
                        <m:dPr>
                          <m:begChr m:val="⟨"/>
                          <m:endChr m:val="⟩"/>
                          <m:ctrlPr>
                            <a:rPr lang="en-GB" i="1">
                              <a:latin typeface="Cambria Math" panose="02040503050406030204" pitchFamily="18" charset="0"/>
                              <a:ea typeface="Cambria Math" panose="02040503050406030204" pitchFamily="18" charset="0"/>
                              <a:cs typeface="Calibri" pitchFamily="34" charset="0"/>
                            </a:rPr>
                          </m:ctrlPr>
                        </m:dPr>
                        <m:e>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𝑢</m:t>
                              </m:r>
                            </m:e>
                            <m:sup>
                              <m:r>
                                <a:rPr lang="en-GB" i="1">
                                  <a:latin typeface="Cambria Math" panose="02040503050406030204" pitchFamily="18" charset="0"/>
                                  <a:ea typeface="Cambria Math" panose="02040503050406030204" pitchFamily="18" charset="0"/>
                                  <a:cs typeface="Calibri" pitchFamily="34" charset="0"/>
                                </a:rPr>
                                <m:t>2</m:t>
                              </m:r>
                            </m:sup>
                          </m:sSup>
                        </m:e>
                      </m:d>
                    </m:oMath>
                  </m:oMathPara>
                </a14:m>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For sinusoidal energy oscillations, the expectation value of </a:t>
                </a:r>
                <a14:m>
                  <m:oMath xmlns:m="http://schemas.openxmlformats.org/officeDocument/2006/math">
                    <m:r>
                      <a:rPr lang="en-GB" b="0" i="1" smtClean="0">
                        <a:latin typeface="Cambria Math" panose="02040503050406030204" pitchFamily="18" charset="0"/>
                        <a:ea typeface="Cambria Math" panose="02040503050406030204" pitchFamily="18" charset="0"/>
                        <a:cs typeface="Calibri" pitchFamily="34" charset="0"/>
                      </a:rPr>
                      <m:t>𝜖</m:t>
                    </m:r>
                  </m:oMath>
                </a14:m>
                <a:r>
                  <a:rPr lang="en-GB" dirty="0">
                    <a:latin typeface="Calibri" pitchFamily="34" charset="0"/>
                    <a:ea typeface="Cambria Math" panose="02040503050406030204" pitchFamily="18" charset="0"/>
                    <a:cs typeface="Calibri" pitchFamily="34" charset="0"/>
                  </a:rPr>
                  <a:t> is zero, and of its square is just half of the amplitude squared, i.e.</a:t>
                </a:r>
              </a:p>
              <a:p>
                <a:pPr algn="just"/>
                <a:endParaRPr lang="en-GB"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d>
                        <m:dPr>
                          <m:begChr m:val="⟨"/>
                          <m:endChr m:val="⟩"/>
                          <m:ctrlPr>
                            <a:rPr lang="en-GB" i="1">
                              <a:latin typeface="Cambria Math" panose="02040503050406030204" pitchFamily="18" charset="0"/>
                              <a:ea typeface="Cambria Math" panose="02040503050406030204" pitchFamily="18" charset="0"/>
                              <a:cs typeface="Calibri" pitchFamily="34" charset="0"/>
                            </a:rPr>
                          </m:ctrlPr>
                        </m:dPr>
                        <m:e>
                          <m:sSup>
                            <m:sSupPr>
                              <m:ctrlPr>
                                <a:rPr lang="en-GB" i="1">
                                  <a:latin typeface="Cambria Math" panose="02040503050406030204" pitchFamily="18" charset="0"/>
                                  <a:ea typeface="Cambria Math" panose="02040503050406030204" pitchFamily="18" charset="0"/>
                                  <a:cs typeface="Calibri" pitchFamily="34" charset="0"/>
                                </a:rPr>
                              </m:ctrlPr>
                            </m:sSupPr>
                            <m:e>
                              <m:r>
                                <a:rPr lang="en-GB" b="0" i="1" smtClean="0">
                                  <a:latin typeface="Cambria Math" panose="02040503050406030204" pitchFamily="18" charset="0"/>
                                  <a:ea typeface="Cambria Math" panose="02040503050406030204" pitchFamily="18" charset="0"/>
                                  <a:cs typeface="Calibri" pitchFamily="34" charset="0"/>
                                </a:rPr>
                                <m:t>𝜖</m:t>
                              </m:r>
                            </m:e>
                            <m:sup>
                              <m:r>
                                <a:rPr lang="en-GB" i="1">
                                  <a:latin typeface="Cambria Math" panose="02040503050406030204" pitchFamily="18" charset="0"/>
                                  <a:ea typeface="Cambria Math" panose="02040503050406030204" pitchFamily="18" charset="0"/>
                                  <a:cs typeface="Calibri" pitchFamily="34" charset="0"/>
                                </a:rPr>
                                <m:t>2</m:t>
                              </m:r>
                            </m:sup>
                          </m:sSup>
                        </m:e>
                      </m:d>
                      <m:r>
                        <a:rPr lang="en-GB" b="0" i="1" smtClean="0">
                          <a:latin typeface="Cambria Math" panose="02040503050406030204" pitchFamily="18" charset="0"/>
                          <a:ea typeface="Cambria Math" panose="02040503050406030204" pitchFamily="18" charset="0"/>
                          <a:cs typeface="Calibri" pitchFamily="34" charset="0"/>
                        </a:rPr>
                        <m:t>=</m:t>
                      </m:r>
                      <m:f>
                        <m:fPr>
                          <m:ctrlPr>
                            <a:rPr lang="en-GB" b="0" i="1" smtClean="0">
                              <a:latin typeface="Cambria Math" panose="02040503050406030204" pitchFamily="18" charset="0"/>
                              <a:ea typeface="Cambria Math" panose="02040503050406030204" pitchFamily="18" charset="0"/>
                              <a:cs typeface="Calibri" pitchFamily="34" charset="0"/>
                            </a:rPr>
                          </m:ctrlPr>
                        </m:fPr>
                        <m:num>
                          <m:d>
                            <m:dPr>
                              <m:begChr m:val="⟨"/>
                              <m:endChr m:val="⟩"/>
                              <m:ctrlPr>
                                <a:rPr lang="en-GB" i="1">
                                  <a:latin typeface="Cambria Math" panose="02040503050406030204" pitchFamily="18" charset="0"/>
                                  <a:ea typeface="Cambria Math" panose="02040503050406030204" pitchFamily="18" charset="0"/>
                                  <a:cs typeface="Calibri" pitchFamily="34" charset="0"/>
                                </a:rPr>
                              </m:ctrlPr>
                            </m:dPr>
                            <m:e>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𝐴</m:t>
                                  </m:r>
                                </m:e>
                                <m:sup>
                                  <m:r>
                                    <a:rPr lang="en-GB" i="1">
                                      <a:latin typeface="Cambria Math" panose="02040503050406030204" pitchFamily="18" charset="0"/>
                                      <a:ea typeface="Cambria Math" panose="02040503050406030204" pitchFamily="18" charset="0"/>
                                      <a:cs typeface="Calibri" pitchFamily="34" charset="0"/>
                                    </a:rPr>
                                    <m:t>2</m:t>
                                  </m:r>
                                </m:sup>
                              </m:sSup>
                            </m:e>
                          </m:d>
                        </m:num>
                        <m:den>
                          <m:r>
                            <a:rPr lang="en-GB" b="0" i="1" smtClean="0">
                              <a:latin typeface="Cambria Math" panose="02040503050406030204" pitchFamily="18" charset="0"/>
                              <a:ea typeface="Cambria Math" panose="02040503050406030204" pitchFamily="18" charset="0"/>
                              <a:cs typeface="Calibri" pitchFamily="34" charset="0"/>
                            </a:rPr>
                            <m:t>2</m:t>
                          </m:r>
                        </m:den>
                      </m:f>
                      <m:r>
                        <a:rPr lang="en-GB" i="1">
                          <a:latin typeface="Cambria Math" panose="02040503050406030204" pitchFamily="18" charset="0"/>
                          <a:ea typeface="Cambria Math" panose="02040503050406030204" pitchFamily="18" charset="0"/>
                          <a:cs typeface="Calibri" pitchFamily="34" charset="0"/>
                        </a:rPr>
                        <m:t>=</m:t>
                      </m:r>
                      <m:sSub>
                        <m:sSubPr>
                          <m:ctrlPr>
                            <a:rPr lang="en-GB" i="1">
                              <a:latin typeface="Cambria Math" panose="02040503050406030204" pitchFamily="18" charset="0"/>
                              <a:ea typeface="Cambria Math" panose="02040503050406030204" pitchFamily="18" charset="0"/>
                              <a:cs typeface="Calibri" pitchFamily="34" charset="0"/>
                            </a:rPr>
                          </m:ctrlPr>
                        </m:sSubPr>
                        <m:e>
                          <m:f>
                            <m:fPr>
                              <m:ctrlPr>
                                <a:rPr lang="en-GB" b="0" i="1" smtClean="0">
                                  <a:latin typeface="Cambria Math" panose="02040503050406030204" pitchFamily="18" charset="0"/>
                                  <a:ea typeface="Cambria Math" panose="02040503050406030204" pitchFamily="18" charset="0"/>
                                  <a:cs typeface="Calibri" pitchFamily="34" charset="0"/>
                                </a:rPr>
                              </m:ctrlPr>
                            </m:fPr>
                            <m:num>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𝜏</m:t>
                                  </m:r>
                                </m:e>
                                <m:sub>
                                  <m:r>
                                    <a:rPr lang="en-GB" i="1">
                                      <a:latin typeface="Cambria Math" panose="02040503050406030204" pitchFamily="18" charset="0"/>
                                      <a:ea typeface="Cambria Math" panose="02040503050406030204" pitchFamily="18" charset="0"/>
                                      <a:cs typeface="Calibri" pitchFamily="34" charset="0"/>
                                    </a:rPr>
                                    <m:t>𝜖</m:t>
                                  </m:r>
                                </m:sub>
                              </m:sSub>
                            </m:num>
                            <m:den>
                              <m:r>
                                <a:rPr lang="en-GB" b="0" i="1" smtClean="0">
                                  <a:latin typeface="Cambria Math" panose="02040503050406030204" pitchFamily="18" charset="0"/>
                                  <a:ea typeface="Cambria Math" panose="02040503050406030204" pitchFamily="18" charset="0"/>
                                  <a:cs typeface="Calibri" pitchFamily="34" charset="0"/>
                                </a:rPr>
                                <m:t>4</m:t>
                              </m:r>
                            </m:den>
                          </m:f>
                          <m:r>
                            <a:rPr lang="en-GB" i="1">
                              <a:latin typeface="Cambria Math" panose="02040503050406030204" pitchFamily="18" charset="0"/>
                              <a:ea typeface="Cambria Math" panose="02040503050406030204" pitchFamily="18" charset="0"/>
                              <a:cs typeface="Calibri" pitchFamily="34" charset="0"/>
                            </a:rPr>
                            <m:t>𝑁</m:t>
                          </m:r>
                        </m:e>
                        <m:sub>
                          <m:r>
                            <a:rPr lang="en-GB" i="1">
                              <a:latin typeface="Cambria Math" panose="02040503050406030204" pitchFamily="18" charset="0"/>
                              <a:ea typeface="Cambria Math" panose="02040503050406030204" pitchFamily="18" charset="0"/>
                              <a:cs typeface="Calibri" pitchFamily="34" charset="0"/>
                            </a:rPr>
                            <m:t>𝛾</m:t>
                          </m:r>
                        </m:sub>
                      </m:sSub>
                      <m:d>
                        <m:dPr>
                          <m:begChr m:val="⟨"/>
                          <m:endChr m:val="⟩"/>
                          <m:ctrlPr>
                            <a:rPr lang="en-GB" i="1">
                              <a:latin typeface="Cambria Math" panose="02040503050406030204" pitchFamily="18" charset="0"/>
                              <a:ea typeface="Cambria Math" panose="02040503050406030204" pitchFamily="18" charset="0"/>
                              <a:cs typeface="Calibri" pitchFamily="34" charset="0"/>
                            </a:rPr>
                          </m:ctrlPr>
                        </m:dPr>
                        <m:e>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𝑢</m:t>
                              </m:r>
                            </m:e>
                            <m:sup>
                              <m:r>
                                <a:rPr lang="en-GB" i="1">
                                  <a:latin typeface="Cambria Math" panose="02040503050406030204" pitchFamily="18" charset="0"/>
                                  <a:ea typeface="Cambria Math" panose="02040503050406030204" pitchFamily="18" charset="0"/>
                                  <a:cs typeface="Calibri" pitchFamily="34" charset="0"/>
                                </a:rPr>
                                <m:t>2</m:t>
                              </m:r>
                            </m:sup>
                          </m:sSup>
                        </m:e>
                      </m:d>
                    </m:oMath>
                  </m:oMathPara>
                </a14:m>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Note that in this case </a:t>
                </a:r>
                <a14:m>
                  <m:oMath xmlns:m="http://schemas.openxmlformats.org/officeDocument/2006/math">
                    <m:d>
                      <m:dPr>
                        <m:begChr m:val="⟨"/>
                        <m:endChr m:val="⟩"/>
                        <m:ctrlPr>
                          <a:rPr lang="en-GB" i="1">
                            <a:latin typeface="Cambria Math" panose="02040503050406030204" pitchFamily="18" charset="0"/>
                            <a:ea typeface="Cambria Math" panose="02040503050406030204" pitchFamily="18" charset="0"/>
                            <a:cs typeface="Calibri" pitchFamily="34" charset="0"/>
                          </a:rPr>
                        </m:ctrlPr>
                      </m:dPr>
                      <m:e>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𝜖</m:t>
                            </m:r>
                          </m:e>
                          <m:sup>
                            <m:r>
                              <a:rPr lang="en-GB" i="1">
                                <a:latin typeface="Cambria Math" panose="02040503050406030204" pitchFamily="18" charset="0"/>
                                <a:ea typeface="Cambria Math" panose="02040503050406030204" pitchFamily="18" charset="0"/>
                                <a:cs typeface="Calibri" pitchFamily="34" charset="0"/>
                              </a:rPr>
                              <m:t>2</m:t>
                            </m:r>
                          </m:sup>
                        </m:sSup>
                      </m:e>
                    </m:d>
                  </m:oMath>
                </a14:m>
                <a:r>
                  <a:rPr lang="en-GB" dirty="0">
                    <a:latin typeface="Calibri" pitchFamily="34" charset="0"/>
                    <a:ea typeface="Cambria Math" panose="02040503050406030204" pitchFamily="18" charset="0"/>
                    <a:cs typeface="Calibri" pitchFamily="34" charset="0"/>
                  </a:rPr>
                  <a:t> is the </a:t>
                </a:r>
                <a:r>
                  <a:rPr lang="en-GB" i="1" dirty="0">
                    <a:latin typeface="Calibri" pitchFamily="34" charset="0"/>
                    <a:ea typeface="Cambria Math" panose="02040503050406030204" pitchFamily="18" charset="0"/>
                    <a:cs typeface="Calibri" pitchFamily="34" charset="0"/>
                  </a:rPr>
                  <a:t>absolute</a:t>
                </a:r>
                <a:r>
                  <a:rPr lang="en-GB" dirty="0">
                    <a:latin typeface="Calibri" pitchFamily="34" charset="0"/>
                    <a:ea typeface="Cambria Math" panose="02040503050406030204" pitchFamily="18" charset="0"/>
                    <a:cs typeface="Calibri" pitchFamily="34" charset="0"/>
                  </a:rPr>
                  <a:t> energy deviation. Substituting in for </a:t>
                </a:r>
                <a14:m>
                  <m:oMath xmlns:m="http://schemas.openxmlformats.org/officeDocument/2006/math">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𝜏</m:t>
                        </m:r>
                      </m:e>
                      <m:sub>
                        <m:r>
                          <a:rPr lang="en-GB" b="0" i="1" smtClean="0">
                            <a:latin typeface="Cambria Math" panose="02040503050406030204" pitchFamily="18" charset="0"/>
                            <a:ea typeface="Cambria Math" panose="02040503050406030204" pitchFamily="18" charset="0"/>
                            <a:cs typeface="Calibri" pitchFamily="34" charset="0"/>
                          </a:rPr>
                          <m:t>𝜖</m:t>
                        </m:r>
                      </m:sub>
                    </m:sSub>
                  </m:oMath>
                </a14:m>
                <a:r>
                  <a:rPr lang="en-GB" dirty="0">
                    <a:latin typeface="Calibri" pitchFamily="34" charset="0"/>
                    <a:ea typeface="Cambria Math" panose="02040503050406030204" pitchFamily="18" charset="0"/>
                    <a:cs typeface="Calibri" pitchFamily="34" charset="0"/>
                  </a:rPr>
                  <a:t>, </a:t>
                </a:r>
                <a14:m>
                  <m:oMath xmlns:m="http://schemas.openxmlformats.org/officeDocument/2006/math">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𝑁</m:t>
                        </m:r>
                      </m:e>
                      <m:sub>
                        <m:r>
                          <a:rPr lang="en-GB" b="0" i="1" smtClean="0">
                            <a:latin typeface="Cambria Math" panose="02040503050406030204" pitchFamily="18" charset="0"/>
                            <a:ea typeface="Cambria Math" panose="02040503050406030204" pitchFamily="18" charset="0"/>
                            <a:cs typeface="Calibri" pitchFamily="34" charset="0"/>
                          </a:rPr>
                          <m:t>𝛾</m:t>
                        </m:r>
                      </m:sub>
                    </m:sSub>
                  </m:oMath>
                </a14:m>
                <a:r>
                  <a:rPr lang="en-GB" dirty="0">
                    <a:latin typeface="Calibri" pitchFamily="34" charset="0"/>
                    <a:ea typeface="Cambria Math" panose="02040503050406030204" pitchFamily="18" charset="0"/>
                    <a:cs typeface="Calibri" pitchFamily="34" charset="0"/>
                  </a:rPr>
                  <a:t> and </a:t>
                </a:r>
                <a14:m>
                  <m:oMath xmlns:m="http://schemas.openxmlformats.org/officeDocument/2006/math">
                    <m:d>
                      <m:dPr>
                        <m:begChr m:val="⟨"/>
                        <m:endChr m:val="⟩"/>
                        <m:ctrlPr>
                          <a:rPr lang="en-GB" i="1">
                            <a:latin typeface="Cambria Math" panose="02040503050406030204" pitchFamily="18" charset="0"/>
                            <a:ea typeface="Cambria Math" panose="02040503050406030204" pitchFamily="18" charset="0"/>
                            <a:cs typeface="Calibri" pitchFamily="34" charset="0"/>
                          </a:rPr>
                        </m:ctrlPr>
                      </m:dPr>
                      <m:e>
                        <m:sSup>
                          <m:sSupPr>
                            <m:ctrlPr>
                              <a:rPr lang="en-GB" i="1">
                                <a:latin typeface="Cambria Math" panose="02040503050406030204" pitchFamily="18" charset="0"/>
                                <a:ea typeface="Cambria Math" panose="02040503050406030204" pitchFamily="18" charset="0"/>
                                <a:cs typeface="Calibri" pitchFamily="34" charset="0"/>
                              </a:rPr>
                            </m:ctrlPr>
                          </m:sSupPr>
                          <m:e>
                            <m:r>
                              <a:rPr lang="en-GB" b="0" i="1" smtClean="0">
                                <a:latin typeface="Cambria Math" panose="02040503050406030204" pitchFamily="18" charset="0"/>
                                <a:ea typeface="Cambria Math" panose="02040503050406030204" pitchFamily="18" charset="0"/>
                                <a:cs typeface="Calibri" pitchFamily="34" charset="0"/>
                              </a:rPr>
                              <m:t>𝑢</m:t>
                            </m:r>
                          </m:e>
                          <m:sup>
                            <m:r>
                              <a:rPr lang="en-GB" i="1">
                                <a:latin typeface="Cambria Math" panose="02040503050406030204" pitchFamily="18" charset="0"/>
                                <a:ea typeface="Cambria Math" panose="02040503050406030204" pitchFamily="18" charset="0"/>
                                <a:cs typeface="Calibri" pitchFamily="34" charset="0"/>
                              </a:rPr>
                              <m:t>2</m:t>
                            </m:r>
                          </m:sup>
                        </m:sSup>
                      </m:e>
                    </m:d>
                  </m:oMath>
                </a14:m>
                <a:r>
                  <a:rPr lang="en-GB" dirty="0">
                    <a:latin typeface="Calibri" pitchFamily="34" charset="0"/>
                    <a:ea typeface="Cambria Math" panose="02040503050406030204" pitchFamily="18" charset="0"/>
                    <a:cs typeface="Calibri" pitchFamily="34" charset="0"/>
                  </a:rPr>
                  <a:t>, we can write the final result for the </a:t>
                </a:r>
                <a:r>
                  <a:rPr lang="en-GB" i="1" dirty="0">
                    <a:latin typeface="Calibri" pitchFamily="34" charset="0"/>
                    <a:ea typeface="Cambria Math" panose="02040503050406030204" pitchFamily="18" charset="0"/>
                    <a:cs typeface="Calibri" pitchFamily="34" charset="0"/>
                  </a:rPr>
                  <a:t>relative</a:t>
                </a:r>
                <a:r>
                  <a:rPr lang="en-GB" dirty="0">
                    <a:latin typeface="Calibri" pitchFamily="34" charset="0"/>
                    <a:ea typeface="Cambria Math" panose="02040503050406030204" pitchFamily="18" charset="0"/>
                    <a:cs typeface="Calibri" pitchFamily="34" charset="0"/>
                  </a:rPr>
                  <a:t> energy spread as</a:t>
                </a:r>
              </a:p>
              <a:p>
                <a:pPr algn="just"/>
                <a:endParaRPr lang="en-GB"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sSubSup>
                        <m:sSubSupPr>
                          <m:ctrlPr>
                            <a:rPr lang="en-GB" b="0" i="1" smtClean="0">
                              <a:latin typeface="Cambria Math" panose="02040503050406030204" pitchFamily="18" charset="0"/>
                              <a:ea typeface="Cambria Math" panose="02040503050406030204" pitchFamily="18" charset="0"/>
                              <a:cs typeface="Calibri" pitchFamily="34" charset="0"/>
                            </a:rPr>
                          </m:ctrlPr>
                        </m:sSubSupPr>
                        <m:e>
                          <m:r>
                            <a:rPr lang="en-GB" b="0" i="1" smtClean="0">
                              <a:latin typeface="Cambria Math" panose="02040503050406030204" pitchFamily="18" charset="0"/>
                              <a:ea typeface="Cambria Math" panose="02040503050406030204" pitchFamily="18" charset="0"/>
                              <a:cs typeface="Calibri" pitchFamily="34" charset="0"/>
                            </a:rPr>
                            <m:t>𝜎</m:t>
                          </m:r>
                        </m:e>
                        <m:sub>
                          <m:r>
                            <a:rPr lang="en-GB" b="0" i="1" smtClean="0">
                              <a:latin typeface="Cambria Math" panose="02040503050406030204" pitchFamily="18" charset="0"/>
                              <a:ea typeface="Cambria Math" panose="02040503050406030204" pitchFamily="18" charset="0"/>
                              <a:cs typeface="Calibri" pitchFamily="34" charset="0"/>
                            </a:rPr>
                            <m:t>𝜖</m:t>
                          </m:r>
                        </m:sub>
                        <m:sup>
                          <m:r>
                            <a:rPr lang="en-GB" b="0" i="1" smtClean="0">
                              <a:latin typeface="Cambria Math" panose="02040503050406030204" pitchFamily="18" charset="0"/>
                              <a:ea typeface="Cambria Math" panose="02040503050406030204" pitchFamily="18" charset="0"/>
                              <a:cs typeface="Calibri" pitchFamily="34" charset="0"/>
                            </a:rPr>
                            <m:t>2</m:t>
                          </m:r>
                        </m:sup>
                      </m:sSubSup>
                      <m:r>
                        <a:rPr lang="en-GB" b="0" i="1" smtClean="0">
                          <a:latin typeface="Cambria Math" panose="02040503050406030204" pitchFamily="18" charset="0"/>
                          <a:ea typeface="Cambria Math" panose="02040503050406030204" pitchFamily="18" charset="0"/>
                          <a:cs typeface="Calibri" pitchFamily="34" charset="0"/>
                        </a:rPr>
                        <m:t>=</m:t>
                      </m:r>
                      <m:f>
                        <m:fPr>
                          <m:ctrlPr>
                            <a:rPr lang="en-GB" i="1">
                              <a:latin typeface="Cambria Math" panose="02040503050406030204" pitchFamily="18" charset="0"/>
                              <a:ea typeface="Cambria Math" panose="02040503050406030204" pitchFamily="18" charset="0"/>
                              <a:cs typeface="Calibri" pitchFamily="34" charset="0"/>
                            </a:rPr>
                          </m:ctrlPr>
                        </m:fPr>
                        <m:num>
                          <m:r>
                            <a:rPr lang="en-GB" i="1">
                              <a:latin typeface="Cambria Math" panose="02040503050406030204" pitchFamily="18" charset="0"/>
                              <a:ea typeface="Cambria Math" panose="02040503050406030204" pitchFamily="18" charset="0"/>
                              <a:cs typeface="Calibri" pitchFamily="34" charset="0"/>
                            </a:rPr>
                            <m:t>55</m:t>
                          </m:r>
                        </m:num>
                        <m:den>
                          <m:r>
                            <a:rPr lang="en-GB" i="1">
                              <a:latin typeface="Cambria Math" panose="02040503050406030204" pitchFamily="18" charset="0"/>
                              <a:ea typeface="Cambria Math" panose="02040503050406030204" pitchFamily="18" charset="0"/>
                              <a:cs typeface="Calibri" pitchFamily="34" charset="0"/>
                            </a:rPr>
                            <m:t>32</m:t>
                          </m:r>
                          <m:rad>
                            <m:radPr>
                              <m:degHide m:val="on"/>
                              <m:ctrlPr>
                                <a:rPr lang="en-GB" i="1">
                                  <a:latin typeface="Cambria Math" panose="02040503050406030204" pitchFamily="18" charset="0"/>
                                  <a:ea typeface="Cambria Math" panose="02040503050406030204" pitchFamily="18" charset="0"/>
                                  <a:cs typeface="Calibri" pitchFamily="34" charset="0"/>
                                </a:rPr>
                              </m:ctrlPr>
                            </m:radPr>
                            <m:deg/>
                            <m:e>
                              <m:r>
                                <a:rPr lang="en-GB" i="1">
                                  <a:latin typeface="Cambria Math" panose="02040503050406030204" pitchFamily="18" charset="0"/>
                                  <a:ea typeface="Cambria Math" panose="02040503050406030204" pitchFamily="18" charset="0"/>
                                  <a:cs typeface="Calibri" pitchFamily="34" charset="0"/>
                                </a:rPr>
                                <m:t>3</m:t>
                              </m:r>
                            </m:e>
                          </m:rad>
                          <m:r>
                            <a:rPr lang="en-GB" i="1">
                              <a:latin typeface="Cambria Math" panose="02040503050406030204" pitchFamily="18" charset="0"/>
                              <a:ea typeface="Cambria Math" panose="02040503050406030204" pitchFamily="18" charset="0"/>
                              <a:cs typeface="Calibri" pitchFamily="34" charset="0"/>
                            </a:rPr>
                            <m:t> </m:t>
                          </m:r>
                        </m:den>
                      </m:f>
                      <m:f>
                        <m:fPr>
                          <m:ctrlPr>
                            <a:rPr lang="en-GB" i="1">
                              <a:latin typeface="Cambria Math" panose="02040503050406030204" pitchFamily="18" charset="0"/>
                              <a:ea typeface="Cambria Math" panose="02040503050406030204" pitchFamily="18" charset="0"/>
                              <a:cs typeface="Calibri" pitchFamily="34" charset="0"/>
                            </a:rPr>
                          </m:ctrlPr>
                        </m:fPr>
                        <m:num>
                          <m:r>
                            <a:rPr lang="en-GB" i="1">
                              <a:latin typeface="Cambria Math" panose="02040503050406030204" pitchFamily="18" charset="0"/>
                              <a:ea typeface="Cambria Math" panose="02040503050406030204" pitchFamily="18" charset="0"/>
                              <a:cs typeface="Calibri" pitchFamily="34" charset="0"/>
                            </a:rPr>
                            <m:t>ℏ</m:t>
                          </m:r>
                        </m:num>
                        <m:den>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𝑚</m:t>
                              </m:r>
                            </m:e>
                            <m:sub>
                              <m:r>
                                <a:rPr lang="en-GB" i="1">
                                  <a:latin typeface="Cambria Math" panose="02040503050406030204" pitchFamily="18" charset="0"/>
                                  <a:ea typeface="Cambria Math" panose="02040503050406030204" pitchFamily="18" charset="0"/>
                                  <a:cs typeface="Calibri" pitchFamily="34" charset="0"/>
                                </a:rPr>
                                <m:t>𝑒</m:t>
                              </m:r>
                            </m:sub>
                          </m:sSub>
                          <m:r>
                            <a:rPr lang="en-GB" i="1">
                              <a:latin typeface="Cambria Math" panose="02040503050406030204" pitchFamily="18" charset="0"/>
                              <a:ea typeface="Cambria Math" panose="02040503050406030204" pitchFamily="18" charset="0"/>
                              <a:cs typeface="Calibri" pitchFamily="34" charset="0"/>
                            </a:rPr>
                            <m:t>𝑐</m:t>
                          </m:r>
                        </m:den>
                      </m:f>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𝛾</m:t>
                          </m:r>
                        </m:e>
                        <m:sup>
                          <m:r>
                            <a:rPr lang="en-GB" i="1">
                              <a:latin typeface="Cambria Math" panose="02040503050406030204" pitchFamily="18" charset="0"/>
                              <a:ea typeface="Cambria Math" panose="02040503050406030204" pitchFamily="18" charset="0"/>
                              <a:cs typeface="Calibri" pitchFamily="34" charset="0"/>
                            </a:rPr>
                            <m:t>2</m:t>
                          </m:r>
                        </m:sup>
                      </m:sSup>
                      <m:f>
                        <m:fPr>
                          <m:ctrlPr>
                            <a:rPr lang="en-GB" b="0" i="1" smtClean="0">
                              <a:latin typeface="Cambria Math" panose="02040503050406030204" pitchFamily="18" charset="0"/>
                              <a:ea typeface="Cambria Math" panose="02040503050406030204" pitchFamily="18" charset="0"/>
                              <a:cs typeface="Calibri" pitchFamily="34" charset="0"/>
                            </a:rPr>
                          </m:ctrlPr>
                        </m:fPr>
                        <m:num>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𝐼</m:t>
                              </m:r>
                            </m:e>
                            <m:sub>
                              <m:r>
                                <a:rPr lang="en-GB" b="0" i="1" smtClean="0">
                                  <a:latin typeface="Cambria Math" panose="02040503050406030204" pitchFamily="18" charset="0"/>
                                  <a:ea typeface="Cambria Math" panose="02040503050406030204" pitchFamily="18" charset="0"/>
                                  <a:cs typeface="Calibri" pitchFamily="34" charset="0"/>
                                </a:rPr>
                                <m:t>3</m:t>
                              </m:r>
                            </m:sub>
                          </m:sSub>
                        </m:num>
                        <m:den>
                          <m:sSub>
                            <m:sSubPr>
                              <m:ctrlPr>
                                <a:rPr lang="en-GB" b="0" i="1" smtClean="0">
                                  <a:latin typeface="Cambria Math" panose="02040503050406030204" pitchFamily="18" charset="0"/>
                                  <a:ea typeface="Cambria Math" panose="02040503050406030204" pitchFamily="18" charset="0"/>
                                  <a:cs typeface="Calibri" pitchFamily="34" charset="0"/>
                                </a:rPr>
                              </m:ctrlPr>
                            </m:sSubPr>
                            <m:e>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𝐽</m:t>
                                  </m:r>
                                </m:e>
                                <m:sub>
                                  <m:r>
                                    <a:rPr lang="en-GB" b="0" i="1" smtClean="0">
                                      <a:latin typeface="Cambria Math" panose="02040503050406030204" pitchFamily="18" charset="0"/>
                                      <a:ea typeface="Cambria Math" panose="02040503050406030204" pitchFamily="18" charset="0"/>
                                      <a:cs typeface="Calibri" pitchFamily="34" charset="0"/>
                                    </a:rPr>
                                    <m:t>𝜖</m:t>
                                  </m:r>
                                </m:sub>
                              </m:sSub>
                              <m:r>
                                <a:rPr lang="en-GB" b="0" i="1" smtClean="0">
                                  <a:latin typeface="Cambria Math" panose="02040503050406030204" pitchFamily="18" charset="0"/>
                                  <a:ea typeface="Cambria Math" panose="02040503050406030204" pitchFamily="18" charset="0"/>
                                  <a:cs typeface="Calibri" pitchFamily="34" charset="0"/>
                                </a:rPr>
                                <m:t>𝐼</m:t>
                              </m:r>
                            </m:e>
                            <m:sub>
                              <m:r>
                                <a:rPr lang="en-GB" b="0" i="1" smtClean="0">
                                  <a:latin typeface="Cambria Math" panose="02040503050406030204" pitchFamily="18" charset="0"/>
                                  <a:ea typeface="Cambria Math" panose="02040503050406030204" pitchFamily="18" charset="0"/>
                                  <a:cs typeface="Calibri" pitchFamily="34" charset="0"/>
                                </a:rPr>
                                <m:t>2</m:t>
                              </m:r>
                            </m:sub>
                          </m:sSub>
                        </m:den>
                      </m:f>
                    </m:oMath>
                  </m:oMathPara>
                </a14:m>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284302" y="164341"/>
                <a:ext cx="8642350" cy="6760953"/>
              </a:xfrm>
              <a:prstGeom prst="rect">
                <a:avLst/>
              </a:prstGeom>
              <a:blipFill>
                <a:blip r:embed="rId2"/>
                <a:stretch>
                  <a:fillRect l="-635" t="-541" r="-635"/>
                </a:stretch>
              </a:blipFill>
              <a:ln w="9525">
                <a:noFill/>
                <a:miter lim="800000"/>
                <a:headEnd/>
                <a:tailEnd/>
              </a:ln>
              <a:effectLst/>
            </p:spPr>
            <p:txBody>
              <a:bodyPr/>
              <a:lstStyle/>
              <a:p>
                <a:r>
                  <a:rPr lang="en-GB">
                    <a:noFill/>
                  </a:rPr>
                  <a:t> </a:t>
                </a:r>
              </a:p>
            </p:txBody>
          </p:sp>
        </mc:Fallback>
      </mc:AlternateContent>
      <p:sp>
        <p:nvSpPr>
          <p:cNvPr id="3" name="Rectangle 2">
            <a:extLst>
              <a:ext uri="{FF2B5EF4-FFF2-40B4-BE49-F238E27FC236}">
                <a16:creationId xmlns:a16="http://schemas.microsoft.com/office/drawing/2014/main" id="{40CAE826-748C-4052-8BF5-B51685F38738}"/>
              </a:ext>
            </a:extLst>
          </p:cNvPr>
          <p:cNvSpPr/>
          <p:nvPr/>
        </p:nvSpPr>
        <p:spPr>
          <a:xfrm>
            <a:off x="3312368" y="5822305"/>
            <a:ext cx="2631233" cy="895739"/>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250214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284302" y="164341"/>
                <a:ext cx="8642350" cy="6615081"/>
              </a:xfrm>
              <a:prstGeom prst="rect">
                <a:avLst/>
              </a:prstGeom>
              <a:solidFill>
                <a:schemeClr val="bg1">
                  <a:alpha val="68000"/>
                </a:schemeClr>
              </a:solidFill>
              <a:ln w="9525">
                <a:noFill/>
                <a:miter lim="800000"/>
                <a:headEnd/>
                <a:tailEnd/>
              </a:ln>
              <a:effectLst/>
            </p:spPr>
            <p:txBody>
              <a:bodyPr>
                <a:spAutoFit/>
              </a:bodyPr>
              <a:lstStyle/>
              <a:p>
                <a:pPr algn="ctr"/>
                <a:r>
                  <a:rPr lang="en-GB" u="sng" dirty="0">
                    <a:latin typeface="Calibri" pitchFamily="34" charset="0"/>
                    <a:cs typeface="Calibri" pitchFamily="34" charset="0"/>
                  </a:rPr>
                  <a:t>Quantum Fluctuations in Synchrotron Motion</a:t>
                </a:r>
                <a:endParaRPr lang="en-GB" sz="1200" u="sng"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Assuming the distribution in energy is Gaussian, neglecting impedance effects the distribution in time will also be Gaussian.</a:t>
                </a:r>
              </a:p>
              <a:p>
                <a:pPr algn="just"/>
                <a:endParaRPr lang="en-GB" dirty="0">
                  <a:solidFill>
                    <a:schemeClr val="tx1"/>
                  </a:solidFill>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From the basic equations of motion in the longitudinal plane, the standard deviation in time (bunch length) is related to the energy spread by </a:t>
                </a:r>
              </a:p>
              <a:p>
                <a:pPr algn="just"/>
                <a:endParaRPr lang="en-GB" dirty="0">
                  <a:solidFill>
                    <a:schemeClr val="tx1"/>
                  </a:solidFill>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b="0" i="1" smtClean="0">
                              <a:solidFill>
                                <a:schemeClr val="tx1"/>
                              </a:solidFill>
                              <a:latin typeface="Cambria Math" panose="02040503050406030204" pitchFamily="18" charset="0"/>
                              <a:ea typeface="Cambria Math" panose="02040503050406030204" pitchFamily="18" charset="0"/>
                              <a:cs typeface="Calibri" pitchFamily="34" charset="0"/>
                            </a:rPr>
                          </m:ctrlPr>
                        </m:sSubPr>
                        <m:e>
                          <m:r>
                            <a:rPr lang="en-GB" b="0" i="1" smtClean="0">
                              <a:solidFill>
                                <a:schemeClr val="tx1"/>
                              </a:solidFill>
                              <a:latin typeface="Cambria Math" panose="02040503050406030204" pitchFamily="18" charset="0"/>
                              <a:ea typeface="Cambria Math" panose="02040503050406030204" pitchFamily="18" charset="0"/>
                              <a:cs typeface="Calibri" pitchFamily="34" charset="0"/>
                            </a:rPr>
                            <m:t>𝜎</m:t>
                          </m:r>
                        </m:e>
                        <m:sub>
                          <m:r>
                            <a:rPr lang="en-GB" b="0" i="1" smtClean="0">
                              <a:solidFill>
                                <a:schemeClr val="tx1"/>
                              </a:solidFill>
                              <a:latin typeface="Cambria Math" panose="02040503050406030204" pitchFamily="18" charset="0"/>
                              <a:ea typeface="Cambria Math" panose="02040503050406030204" pitchFamily="18" charset="0"/>
                              <a:cs typeface="Calibri" pitchFamily="34" charset="0"/>
                            </a:rPr>
                            <m:t>𝜏</m:t>
                          </m:r>
                        </m:sub>
                      </m:sSub>
                      <m:r>
                        <a:rPr lang="en-GB" b="0" i="1" smtClean="0">
                          <a:solidFill>
                            <a:schemeClr val="tx1"/>
                          </a:solidFill>
                          <a:latin typeface="Cambria Math" panose="02040503050406030204" pitchFamily="18" charset="0"/>
                          <a:ea typeface="Cambria Math" panose="02040503050406030204" pitchFamily="18" charset="0"/>
                          <a:cs typeface="Calibri" pitchFamily="34" charset="0"/>
                        </a:rPr>
                        <m:t>=</m:t>
                      </m:r>
                      <m:f>
                        <m:fPr>
                          <m:ctrlPr>
                            <a:rPr lang="en-GB" b="0" i="1" smtClean="0">
                              <a:solidFill>
                                <a:schemeClr val="tx1"/>
                              </a:solidFill>
                              <a:latin typeface="Cambria Math" panose="02040503050406030204" pitchFamily="18" charset="0"/>
                              <a:ea typeface="Cambria Math" panose="02040503050406030204" pitchFamily="18" charset="0"/>
                              <a:cs typeface="Calibri" pitchFamily="34" charset="0"/>
                            </a:rPr>
                          </m:ctrlPr>
                        </m:fPr>
                        <m:num>
                          <m:sSub>
                            <m:sSubPr>
                              <m:ctrlPr>
                                <a:rPr lang="en-GB" b="0" i="1" smtClean="0">
                                  <a:solidFill>
                                    <a:schemeClr val="tx1"/>
                                  </a:solidFill>
                                  <a:latin typeface="Cambria Math" panose="02040503050406030204" pitchFamily="18" charset="0"/>
                                  <a:ea typeface="Cambria Math" panose="02040503050406030204" pitchFamily="18" charset="0"/>
                                  <a:cs typeface="Calibri" pitchFamily="34" charset="0"/>
                                </a:rPr>
                              </m:ctrlPr>
                            </m:sSubPr>
                            <m:e>
                              <m:r>
                                <a:rPr lang="en-GB" b="0" i="1" smtClean="0">
                                  <a:solidFill>
                                    <a:schemeClr val="tx1"/>
                                  </a:solidFill>
                                  <a:latin typeface="Cambria Math" panose="02040503050406030204" pitchFamily="18" charset="0"/>
                                  <a:ea typeface="Cambria Math" panose="02040503050406030204" pitchFamily="18" charset="0"/>
                                  <a:cs typeface="Calibri" pitchFamily="34" charset="0"/>
                                </a:rPr>
                                <m:t>𝛼</m:t>
                              </m:r>
                            </m:e>
                            <m:sub>
                              <m:r>
                                <a:rPr lang="en-GB" b="0" i="1" smtClean="0">
                                  <a:solidFill>
                                    <a:schemeClr val="tx1"/>
                                  </a:solidFill>
                                  <a:latin typeface="Cambria Math" panose="02040503050406030204" pitchFamily="18" charset="0"/>
                                  <a:ea typeface="Cambria Math" panose="02040503050406030204" pitchFamily="18" charset="0"/>
                                  <a:cs typeface="Calibri" pitchFamily="34" charset="0"/>
                                </a:rPr>
                                <m:t>𝑐</m:t>
                              </m:r>
                            </m:sub>
                          </m:sSub>
                        </m:num>
                        <m:den>
                          <m:sSub>
                            <m:sSubPr>
                              <m:ctrlPr>
                                <a:rPr lang="en-GB" b="0" i="1" smtClean="0">
                                  <a:solidFill>
                                    <a:schemeClr val="tx1"/>
                                  </a:solidFill>
                                  <a:latin typeface="Cambria Math" panose="02040503050406030204" pitchFamily="18" charset="0"/>
                                  <a:ea typeface="Cambria Math" panose="02040503050406030204" pitchFamily="18" charset="0"/>
                                  <a:cs typeface="Calibri" pitchFamily="34" charset="0"/>
                                </a:rPr>
                              </m:ctrlPr>
                            </m:sSubPr>
                            <m:e>
                              <m:r>
                                <a:rPr lang="en-GB" b="0" i="1" smtClean="0">
                                  <a:solidFill>
                                    <a:schemeClr val="tx1"/>
                                  </a:solidFill>
                                  <a:latin typeface="Cambria Math" panose="02040503050406030204" pitchFamily="18" charset="0"/>
                                  <a:ea typeface="Cambria Math" panose="02040503050406030204" pitchFamily="18" charset="0"/>
                                  <a:cs typeface="Calibri" pitchFamily="34" charset="0"/>
                                </a:rPr>
                                <m:t>𝜔</m:t>
                              </m:r>
                            </m:e>
                            <m:sub>
                              <m:r>
                                <a:rPr lang="en-GB" b="0" i="1" smtClean="0">
                                  <a:solidFill>
                                    <a:schemeClr val="tx1"/>
                                  </a:solidFill>
                                  <a:latin typeface="Cambria Math" panose="02040503050406030204" pitchFamily="18" charset="0"/>
                                  <a:ea typeface="Cambria Math" panose="02040503050406030204" pitchFamily="18" charset="0"/>
                                  <a:cs typeface="Calibri" pitchFamily="34" charset="0"/>
                                </a:rPr>
                                <m:t>𝑠</m:t>
                              </m:r>
                            </m:sub>
                          </m:sSub>
                        </m:den>
                      </m:f>
                      <m:sSub>
                        <m:sSubPr>
                          <m:ctrlPr>
                            <a:rPr lang="en-GB" b="0" i="1" smtClean="0">
                              <a:solidFill>
                                <a:schemeClr val="tx1"/>
                              </a:solidFill>
                              <a:latin typeface="Cambria Math" panose="02040503050406030204" pitchFamily="18" charset="0"/>
                              <a:ea typeface="Cambria Math" panose="02040503050406030204" pitchFamily="18" charset="0"/>
                              <a:cs typeface="Calibri" pitchFamily="34" charset="0"/>
                            </a:rPr>
                          </m:ctrlPr>
                        </m:sSubPr>
                        <m:e>
                          <m:r>
                            <a:rPr lang="en-GB" b="0" i="1" smtClean="0">
                              <a:solidFill>
                                <a:schemeClr val="tx1"/>
                              </a:solidFill>
                              <a:latin typeface="Cambria Math" panose="02040503050406030204" pitchFamily="18" charset="0"/>
                              <a:ea typeface="Cambria Math" panose="02040503050406030204" pitchFamily="18" charset="0"/>
                              <a:cs typeface="Calibri" pitchFamily="34" charset="0"/>
                            </a:rPr>
                            <m:t>𝜎</m:t>
                          </m:r>
                        </m:e>
                        <m:sub>
                          <m:r>
                            <a:rPr lang="en-GB" b="0" i="1" smtClean="0">
                              <a:solidFill>
                                <a:schemeClr val="tx1"/>
                              </a:solidFill>
                              <a:latin typeface="Cambria Math" panose="02040503050406030204" pitchFamily="18" charset="0"/>
                              <a:ea typeface="Cambria Math" panose="02040503050406030204" pitchFamily="18" charset="0"/>
                              <a:cs typeface="Calibri" pitchFamily="34" charset="0"/>
                            </a:rPr>
                            <m:t>𝜖</m:t>
                          </m:r>
                        </m:sub>
                      </m:sSub>
                    </m:oMath>
                  </m:oMathPara>
                </a14:m>
                <a:endParaRPr lang="en-GB" dirty="0">
                  <a:solidFill>
                    <a:schemeClr val="tx1"/>
                  </a:solidFill>
                  <a:latin typeface="Calibri" pitchFamily="34" charset="0"/>
                  <a:ea typeface="Cambria Math" panose="02040503050406030204" pitchFamily="18" charset="0"/>
                  <a:cs typeface="Calibri" pitchFamily="34" charset="0"/>
                </a:endParaRPr>
              </a:p>
              <a:p>
                <a:pPr algn="just"/>
                <a:endParaRPr lang="en-GB" sz="1200" dirty="0">
                  <a:solidFill>
                    <a:schemeClr val="tx1"/>
                  </a:solidFill>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where once again </a:t>
                </a:r>
                <a14:m>
                  <m:oMath xmlns:m="http://schemas.openxmlformats.org/officeDocument/2006/math">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𝜎</m:t>
                        </m:r>
                      </m:e>
                      <m:sub>
                        <m:r>
                          <a:rPr lang="en-GB" b="0" i="1" smtClean="0">
                            <a:latin typeface="Cambria Math" panose="02040503050406030204" pitchFamily="18" charset="0"/>
                            <a:ea typeface="Cambria Math" panose="02040503050406030204" pitchFamily="18" charset="0"/>
                            <a:cs typeface="Calibri" pitchFamily="34" charset="0"/>
                          </a:rPr>
                          <m:t>𝜖</m:t>
                        </m:r>
                      </m:sub>
                    </m:sSub>
                  </m:oMath>
                </a14:m>
                <a:r>
                  <a:rPr lang="en-GB" dirty="0">
                    <a:latin typeface="Calibri" pitchFamily="34" charset="0"/>
                    <a:ea typeface="Cambria Math" panose="02040503050406030204" pitchFamily="18" charset="0"/>
                    <a:cs typeface="Calibri" pitchFamily="34" charset="0"/>
                  </a:rPr>
                  <a:t> is the </a:t>
                </a:r>
                <a:r>
                  <a:rPr lang="en-GB" i="1" dirty="0">
                    <a:latin typeface="Calibri" pitchFamily="34" charset="0"/>
                    <a:ea typeface="Cambria Math" panose="02040503050406030204" pitchFamily="18" charset="0"/>
                    <a:cs typeface="Calibri" pitchFamily="34" charset="0"/>
                  </a:rPr>
                  <a:t>relative</a:t>
                </a:r>
                <a:r>
                  <a:rPr lang="en-GB" dirty="0">
                    <a:latin typeface="Calibri" pitchFamily="34" charset="0"/>
                    <a:ea typeface="Cambria Math" panose="02040503050406030204" pitchFamily="18" charset="0"/>
                    <a:cs typeface="Calibri" pitchFamily="34" charset="0"/>
                  </a:rPr>
                  <a:t> energy spread.</a:t>
                </a: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The natural bunch length depends on many factors, such as RF voltage, energy loss per turn, relative energy spread, momentum compaction factor and ring circumference.</a:t>
                </a: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In reality, the impedance of the surrounding vacuum chamber (and indeed </a:t>
                </a:r>
                <a:r>
                  <a:rPr lang="en-GB">
                    <a:latin typeface="Calibri" pitchFamily="34" charset="0"/>
                    <a:ea typeface="Cambria Math" panose="02040503050406030204" pitchFamily="18" charset="0"/>
                    <a:cs typeface="Calibri" pitchFamily="34" charset="0"/>
                  </a:rPr>
                  <a:t>the emitted </a:t>
                </a:r>
                <a:r>
                  <a:rPr lang="en-GB" dirty="0">
                    <a:latin typeface="Calibri" pitchFamily="34" charset="0"/>
                    <a:ea typeface="Cambria Math" panose="02040503050406030204" pitchFamily="18" charset="0"/>
                    <a:cs typeface="Calibri" pitchFamily="34" charset="0"/>
                  </a:rPr>
                  <a:t>synchrotron radiation) can have a significant impact on the equilibrium distribution in the longitudinal plane, lengthening the bunch.</a:t>
                </a: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Many storage rings also include harmonic cavities in order to further modify the bunch length, altering the lifetime and instability thresholds.</a:t>
                </a: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Intra-beam scattering can also have an impact on both energy spread and bunch length.</a:t>
                </a: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284302" y="164341"/>
                <a:ext cx="8642350" cy="6615081"/>
              </a:xfrm>
              <a:prstGeom prst="rect">
                <a:avLst/>
              </a:prstGeom>
              <a:blipFill>
                <a:blip r:embed="rId2"/>
                <a:stretch>
                  <a:fillRect l="-635" t="-553" r="-635" b="-553"/>
                </a:stretch>
              </a:blipFill>
              <a:ln w="9525">
                <a:noFill/>
                <a:miter lim="800000"/>
                <a:headEnd/>
                <a:tailEnd/>
              </a:ln>
              <a:effectLst/>
            </p:spPr>
            <p:txBody>
              <a:bodyPr/>
              <a:lstStyle/>
              <a:p>
                <a:r>
                  <a:rPr lang="en-GB">
                    <a:noFill/>
                  </a:rPr>
                  <a:t> </a:t>
                </a:r>
              </a:p>
            </p:txBody>
          </p:sp>
        </mc:Fallback>
      </mc:AlternateContent>
    </p:spTree>
    <p:extLst>
      <p:ext uri="{BB962C8B-B14F-4D97-AF65-F5344CB8AC3E}">
        <p14:creationId xmlns:p14="http://schemas.microsoft.com/office/powerpoint/2010/main" val="20338119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stretch>
            <a:fillRect/>
          </a:stretch>
        </p:blipFill>
        <p:spPr>
          <a:xfrm>
            <a:off x="285750" y="333375"/>
            <a:ext cx="8572500" cy="6191250"/>
          </a:xfrm>
          <a:prstGeom prst="rect">
            <a:avLst/>
          </a:prstGeom>
        </p:spPr>
      </p:pic>
      <p:sp>
        <p:nvSpPr>
          <p:cNvPr id="157699" name="Text Box 3"/>
          <p:cNvSpPr txBox="1">
            <a:spLocks noChangeArrowheads="1"/>
          </p:cNvSpPr>
          <p:nvPr/>
        </p:nvSpPr>
        <p:spPr bwMode="auto">
          <a:xfrm>
            <a:off x="284302" y="164341"/>
            <a:ext cx="8642350" cy="369332"/>
          </a:xfrm>
          <a:prstGeom prst="rect">
            <a:avLst/>
          </a:prstGeom>
          <a:solidFill>
            <a:schemeClr val="bg1">
              <a:alpha val="68000"/>
            </a:schemeClr>
          </a:solidFill>
          <a:ln w="9525">
            <a:noFill/>
            <a:miter lim="800000"/>
            <a:headEnd/>
            <a:tailEnd/>
          </a:ln>
          <a:effectLst/>
        </p:spPr>
        <p:txBody>
          <a:bodyPr>
            <a:spAutoFit/>
          </a:bodyPr>
          <a:lstStyle/>
          <a:p>
            <a:pPr algn="ctr"/>
            <a:r>
              <a:rPr lang="en-GB" u="sng" dirty="0">
                <a:latin typeface="Calibri" pitchFamily="34" charset="0"/>
                <a:cs typeface="Calibri" pitchFamily="34" charset="0"/>
              </a:rPr>
              <a:t>Quantum Fluctuations in Synchrotron Motion</a:t>
            </a:r>
            <a:endParaRPr lang="en-GB" sz="1200" u="sng" dirty="0">
              <a:latin typeface="Calibri" pitchFamily="34" charset="0"/>
              <a:cs typeface="Calibri" pitchFamily="34" charset="0"/>
            </a:endParaRPr>
          </a:p>
        </p:txBody>
      </p:sp>
      <p:sp>
        <p:nvSpPr>
          <p:cNvPr id="4" name="TextBox 3"/>
          <p:cNvSpPr txBox="1"/>
          <p:nvPr/>
        </p:nvSpPr>
        <p:spPr>
          <a:xfrm>
            <a:off x="1947648" y="533673"/>
            <a:ext cx="1418492" cy="338554"/>
          </a:xfrm>
          <a:prstGeom prst="rect">
            <a:avLst/>
          </a:prstGeom>
          <a:solidFill>
            <a:schemeClr val="bg1"/>
          </a:solidFill>
        </p:spPr>
        <p:txBody>
          <a:bodyPr wrap="square" rtlCol="0">
            <a:spAutoFit/>
          </a:bodyPr>
          <a:lstStyle/>
          <a:p>
            <a:r>
              <a:rPr lang="en-GB" sz="1600" dirty="0"/>
              <a:t>no damping</a:t>
            </a:r>
          </a:p>
        </p:txBody>
      </p:sp>
      <p:sp>
        <p:nvSpPr>
          <p:cNvPr id="5" name="TextBox 4"/>
          <p:cNvSpPr txBox="1"/>
          <p:nvPr/>
        </p:nvSpPr>
        <p:spPr>
          <a:xfrm>
            <a:off x="4639838" y="533430"/>
            <a:ext cx="1418492" cy="338554"/>
          </a:xfrm>
          <a:prstGeom prst="rect">
            <a:avLst/>
          </a:prstGeom>
          <a:solidFill>
            <a:schemeClr val="bg1"/>
          </a:solidFill>
        </p:spPr>
        <p:txBody>
          <a:bodyPr wrap="square" rtlCol="0">
            <a:spAutoFit/>
          </a:bodyPr>
          <a:lstStyle/>
          <a:p>
            <a:r>
              <a:rPr lang="en-GB" sz="1600" dirty="0"/>
              <a:t>with damping</a:t>
            </a:r>
          </a:p>
        </p:txBody>
      </p:sp>
      <p:sp>
        <p:nvSpPr>
          <p:cNvPr id="6" name="TextBox 5"/>
          <p:cNvSpPr txBox="1"/>
          <p:nvPr/>
        </p:nvSpPr>
        <p:spPr>
          <a:xfrm>
            <a:off x="6978870" y="533430"/>
            <a:ext cx="2165130" cy="338554"/>
          </a:xfrm>
          <a:prstGeom prst="rect">
            <a:avLst/>
          </a:prstGeom>
          <a:solidFill>
            <a:schemeClr val="bg1"/>
          </a:solidFill>
        </p:spPr>
        <p:txBody>
          <a:bodyPr wrap="square" rtlCol="0">
            <a:spAutoFit/>
          </a:bodyPr>
          <a:lstStyle/>
          <a:p>
            <a:r>
              <a:rPr lang="en-GB" sz="1600" dirty="0"/>
              <a:t>damping and excitation</a:t>
            </a:r>
          </a:p>
        </p:txBody>
      </p:sp>
      <p:sp>
        <p:nvSpPr>
          <p:cNvPr id="7" name="TextBox 6"/>
          <p:cNvSpPr txBox="1"/>
          <p:nvPr/>
        </p:nvSpPr>
        <p:spPr>
          <a:xfrm>
            <a:off x="2522078" y="3113650"/>
            <a:ext cx="1688123" cy="830997"/>
          </a:xfrm>
          <a:prstGeom prst="rect">
            <a:avLst/>
          </a:prstGeom>
          <a:solidFill>
            <a:schemeClr val="bg1"/>
          </a:solidFill>
        </p:spPr>
        <p:txBody>
          <a:bodyPr wrap="square" rtlCol="0">
            <a:spAutoFit/>
          </a:bodyPr>
          <a:lstStyle/>
          <a:p>
            <a:r>
              <a:rPr lang="en-GB" sz="1600" dirty="0"/>
              <a:t>Converges to synchronous, on-energy particle</a:t>
            </a:r>
          </a:p>
        </p:txBody>
      </p:sp>
      <p:cxnSp>
        <p:nvCxnSpPr>
          <p:cNvPr id="8" name="Straight Arrow Connector 7"/>
          <p:cNvCxnSpPr/>
          <p:nvPr/>
        </p:nvCxnSpPr>
        <p:spPr>
          <a:xfrm flipV="1">
            <a:off x="3820560" y="1839310"/>
            <a:ext cx="1644819" cy="142815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 name="TextBox 9"/>
              <p:cNvSpPr txBox="1"/>
              <p:nvPr/>
            </p:nvSpPr>
            <p:spPr>
              <a:xfrm>
                <a:off x="5690164" y="3236760"/>
                <a:ext cx="2329229" cy="584775"/>
              </a:xfrm>
              <a:prstGeom prst="rect">
                <a:avLst/>
              </a:prstGeom>
              <a:solidFill>
                <a:schemeClr val="bg1"/>
              </a:solidFill>
            </p:spPr>
            <p:txBody>
              <a:bodyPr wrap="square" rtlCol="0">
                <a:spAutoFit/>
              </a:bodyPr>
              <a:lstStyle/>
              <a:p>
                <a:r>
                  <a:rPr lang="en-GB" sz="1600" dirty="0"/>
                  <a:t>Random fluctuations with mean-square value </a:t>
                </a:r>
                <a14:m>
                  <m:oMath xmlns:m="http://schemas.openxmlformats.org/officeDocument/2006/math">
                    <m:d>
                      <m:dPr>
                        <m:begChr m:val="⟨"/>
                        <m:endChr m:val="⟩"/>
                        <m:ctrlPr>
                          <a:rPr lang="en-GB" sz="1600" i="1" smtClean="0">
                            <a:latin typeface="Cambria Math" panose="02040503050406030204" pitchFamily="18" charset="0"/>
                          </a:rPr>
                        </m:ctrlPr>
                      </m:dPr>
                      <m:e>
                        <m:sSup>
                          <m:sSupPr>
                            <m:ctrlPr>
                              <a:rPr lang="en-GB" sz="1600" b="0" i="1" smtClean="0">
                                <a:latin typeface="Cambria Math" panose="02040503050406030204" pitchFamily="18" charset="0"/>
                              </a:rPr>
                            </m:ctrlPr>
                          </m:sSupPr>
                          <m:e>
                            <m:r>
                              <a:rPr lang="en-GB" sz="1600" b="0" i="1" smtClean="0">
                                <a:latin typeface="Cambria Math" panose="02040503050406030204" pitchFamily="18" charset="0"/>
                              </a:rPr>
                              <m:t>𝜖</m:t>
                            </m:r>
                          </m:e>
                          <m:sup>
                            <m:r>
                              <a:rPr lang="en-GB" sz="1600" b="0" i="1" smtClean="0">
                                <a:latin typeface="Cambria Math" panose="02040503050406030204" pitchFamily="18" charset="0"/>
                              </a:rPr>
                              <m:t>2</m:t>
                            </m:r>
                          </m:sup>
                        </m:sSup>
                      </m:e>
                    </m:d>
                  </m:oMath>
                </a14:m>
                <a:endParaRPr lang="en-GB" sz="1600" dirty="0"/>
              </a:p>
            </p:txBody>
          </p:sp>
        </mc:Choice>
        <mc:Fallback xmlns="">
          <p:sp>
            <p:nvSpPr>
              <p:cNvPr id="10" name="TextBox 9"/>
              <p:cNvSpPr txBox="1">
                <a:spLocks noRot="1" noChangeAspect="1" noMove="1" noResize="1" noEditPoints="1" noAdjustHandles="1" noChangeArrowheads="1" noChangeShapeType="1" noTextEdit="1"/>
              </p:cNvSpPr>
              <p:nvPr/>
            </p:nvSpPr>
            <p:spPr>
              <a:xfrm>
                <a:off x="5690164" y="3236760"/>
                <a:ext cx="2329229" cy="584775"/>
              </a:xfrm>
              <a:prstGeom prst="rect">
                <a:avLst/>
              </a:prstGeom>
              <a:blipFill>
                <a:blip r:embed="rId3"/>
                <a:stretch>
                  <a:fillRect l="-1305" t="-3125" r="-2350" b="-12500"/>
                </a:stretch>
              </a:blipFill>
            </p:spPr>
            <p:txBody>
              <a:bodyPr/>
              <a:lstStyle/>
              <a:p>
                <a:r>
                  <a:rPr lang="en-GB">
                    <a:noFill/>
                  </a:rPr>
                  <a:t> </a:t>
                </a:r>
              </a:p>
            </p:txBody>
          </p:sp>
        </mc:Fallback>
      </mc:AlternateContent>
      <p:cxnSp>
        <p:nvCxnSpPr>
          <p:cNvPr id="11" name="Straight Arrow Connector 10"/>
          <p:cNvCxnSpPr/>
          <p:nvPr/>
        </p:nvCxnSpPr>
        <p:spPr>
          <a:xfrm flipV="1">
            <a:off x="6978870" y="2017986"/>
            <a:ext cx="567558" cy="124948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83286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284302" y="164341"/>
                <a:ext cx="8642350" cy="6354688"/>
              </a:xfrm>
              <a:prstGeom prst="rect">
                <a:avLst/>
              </a:prstGeom>
              <a:solidFill>
                <a:schemeClr val="bg1">
                  <a:alpha val="68000"/>
                </a:schemeClr>
              </a:solidFill>
              <a:ln w="9525">
                <a:noFill/>
                <a:miter lim="800000"/>
                <a:headEnd/>
                <a:tailEnd/>
              </a:ln>
              <a:effectLst/>
            </p:spPr>
            <p:txBody>
              <a:bodyPr>
                <a:spAutoFit/>
              </a:bodyPr>
              <a:lstStyle/>
              <a:p>
                <a:pPr algn="ctr"/>
                <a:r>
                  <a:rPr lang="en-GB" u="sng" dirty="0">
                    <a:latin typeface="Calibri" pitchFamily="34" charset="0"/>
                    <a:cs typeface="Calibri" pitchFamily="34" charset="0"/>
                  </a:rPr>
                  <a:t>Quantum Fluctuations in Horizontal Motion</a:t>
                </a:r>
                <a:endParaRPr lang="en-GB" sz="1200" u="sng"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Recall: for the horizontal plane, the Courant-Snyder Invariant is related to the horizontal position (</a:t>
                </a:r>
                <a14:m>
                  <m:oMath xmlns:m="http://schemas.openxmlformats.org/officeDocument/2006/math">
                    <m:r>
                      <a:rPr lang="en-GB" b="0" i="1" smtClean="0">
                        <a:latin typeface="Cambria Math" panose="02040503050406030204" pitchFamily="18" charset="0"/>
                        <a:ea typeface="Cambria Math" panose="02040503050406030204" pitchFamily="18" charset="0"/>
                        <a:cs typeface="Calibri" pitchFamily="34" charset="0"/>
                      </a:rPr>
                      <m:t>𝑥</m:t>
                    </m:r>
                  </m:oMath>
                </a14:m>
                <a:r>
                  <a:rPr lang="en-GB" dirty="0">
                    <a:latin typeface="Calibri" pitchFamily="34" charset="0"/>
                    <a:ea typeface="Cambria Math" panose="02040503050406030204" pitchFamily="18" charset="0"/>
                    <a:cs typeface="Calibri" pitchFamily="34" charset="0"/>
                  </a:rPr>
                  <a:t>) and angle (</a:t>
                </a:r>
                <a14:m>
                  <m:oMath xmlns:m="http://schemas.openxmlformats.org/officeDocument/2006/math">
                    <m:r>
                      <a:rPr lang="en-GB" i="1">
                        <a:latin typeface="Cambria Math" panose="02040503050406030204" pitchFamily="18" charset="0"/>
                        <a:ea typeface="Cambria Math" panose="02040503050406030204" pitchFamily="18" charset="0"/>
                        <a:cs typeface="Calibri" pitchFamily="34" charset="0"/>
                      </a:rPr>
                      <m:t>𝑥</m:t>
                    </m:r>
                    <m:r>
                      <a:rPr lang="en-GB" b="0" i="1" smtClean="0">
                        <a:latin typeface="Cambria Math" panose="02040503050406030204" pitchFamily="18" charset="0"/>
                        <a:ea typeface="Cambria Math" panose="02040503050406030204" pitchFamily="18" charset="0"/>
                        <a:cs typeface="Calibri" pitchFamily="34" charset="0"/>
                      </a:rPr>
                      <m:t>′</m:t>
                    </m:r>
                  </m:oMath>
                </a14:m>
                <a:r>
                  <a:rPr lang="en-GB" dirty="0">
                    <a:latin typeface="Calibri" pitchFamily="34" charset="0"/>
                    <a:ea typeface="Cambria Math" panose="02040503050406030204" pitchFamily="18" charset="0"/>
                    <a:cs typeface="Calibri" pitchFamily="34" charset="0"/>
                  </a:rPr>
                  <a:t>) by</a:t>
                </a:r>
              </a:p>
              <a:p>
                <a:pPr algn="just"/>
                <a:endParaRPr lang="en-GB"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𝐴</m:t>
                          </m:r>
                        </m:e>
                        <m:sup>
                          <m:r>
                            <a:rPr lang="en-GB" b="0" i="1" smtClean="0">
                              <a:latin typeface="Cambria Math" panose="02040503050406030204" pitchFamily="18" charset="0"/>
                              <a:cs typeface="Calibri" pitchFamily="34" charset="0"/>
                            </a:rPr>
                            <m:t>2</m:t>
                          </m:r>
                        </m:sup>
                      </m:sSup>
                      <m:r>
                        <a:rPr lang="en-GB" b="0" i="1" smtClean="0">
                          <a:latin typeface="Cambria Math" panose="02040503050406030204" pitchFamily="18" charset="0"/>
                          <a:cs typeface="Calibri" pitchFamily="34" charset="0"/>
                        </a:rPr>
                        <m:t>=</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𝛾</m:t>
                          </m:r>
                        </m:e>
                        <m:sub>
                          <m:r>
                            <a:rPr lang="en-GB" b="0" i="1" smtClean="0">
                              <a:latin typeface="Cambria Math" panose="02040503050406030204" pitchFamily="18" charset="0"/>
                              <a:cs typeface="Calibri" pitchFamily="34" charset="0"/>
                            </a:rPr>
                            <m:t>𝑥</m:t>
                          </m:r>
                        </m:sub>
                      </m:sSub>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𝑥</m:t>
                          </m:r>
                        </m:e>
                        <m:sup>
                          <m:r>
                            <a:rPr lang="en-GB" b="0" i="1" smtClean="0">
                              <a:latin typeface="Cambria Math" panose="02040503050406030204" pitchFamily="18" charset="0"/>
                              <a:cs typeface="Calibri" pitchFamily="34" charset="0"/>
                            </a:rPr>
                            <m:t>2</m:t>
                          </m:r>
                        </m:sup>
                      </m:sSup>
                      <m:r>
                        <a:rPr lang="en-GB" b="0" i="1" smtClean="0">
                          <a:latin typeface="Cambria Math" panose="02040503050406030204" pitchFamily="18" charset="0"/>
                          <a:cs typeface="Calibri" pitchFamily="34" charset="0"/>
                        </a:rPr>
                        <m:t>+2</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𝛼</m:t>
                          </m:r>
                        </m:e>
                        <m:sub>
                          <m:r>
                            <a:rPr lang="en-GB" b="0" i="1" smtClean="0">
                              <a:latin typeface="Cambria Math" panose="02040503050406030204" pitchFamily="18" charset="0"/>
                              <a:cs typeface="Calibri" pitchFamily="34" charset="0"/>
                            </a:rPr>
                            <m:t>𝑥</m:t>
                          </m:r>
                        </m:sub>
                      </m:sSub>
                      <m:r>
                        <a:rPr lang="en-GB" b="0" i="1" smtClean="0">
                          <a:latin typeface="Cambria Math" panose="02040503050406030204" pitchFamily="18" charset="0"/>
                          <a:cs typeface="Calibri" pitchFamily="34" charset="0"/>
                        </a:rPr>
                        <m:t>𝑥</m:t>
                      </m:r>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𝑥</m:t>
                          </m:r>
                        </m:e>
                        <m:sup>
                          <m:r>
                            <a:rPr lang="en-GB" b="0" i="1" smtClean="0">
                              <a:latin typeface="Cambria Math" panose="02040503050406030204" pitchFamily="18" charset="0"/>
                              <a:cs typeface="Calibri" pitchFamily="34" charset="0"/>
                            </a:rPr>
                            <m:t>′</m:t>
                          </m:r>
                        </m:sup>
                      </m:sSup>
                      <m:r>
                        <a:rPr lang="en-GB" b="0" i="1" smtClean="0">
                          <a:latin typeface="Cambria Math" panose="02040503050406030204" pitchFamily="18" charset="0"/>
                          <a:cs typeface="Calibri" pitchFamily="34" charset="0"/>
                        </a:rPr>
                        <m:t>+</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𝛽</m:t>
                          </m:r>
                        </m:e>
                        <m:sub>
                          <m:r>
                            <a:rPr lang="en-GB" b="0" i="1" smtClean="0">
                              <a:latin typeface="Cambria Math" panose="02040503050406030204" pitchFamily="18" charset="0"/>
                              <a:cs typeface="Calibri" pitchFamily="34" charset="0"/>
                            </a:rPr>
                            <m:t>𝑥</m:t>
                          </m:r>
                        </m:sub>
                      </m:sSub>
                      <m:sSup>
                        <m:sSupPr>
                          <m:ctrlPr>
                            <a:rPr lang="en-GB" b="0" i="1" smtClean="0">
                              <a:latin typeface="Cambria Math" panose="02040503050406030204" pitchFamily="18" charset="0"/>
                              <a:cs typeface="Calibri" pitchFamily="34" charset="0"/>
                            </a:rPr>
                          </m:ctrlPr>
                        </m:sSupPr>
                        <m:e>
                          <m:r>
                            <a:rPr lang="en-GB" b="0" i="1" smtClean="0">
                              <a:latin typeface="Cambria Math" panose="02040503050406030204" pitchFamily="18" charset="0"/>
                              <a:cs typeface="Calibri" pitchFamily="34" charset="0"/>
                            </a:rPr>
                            <m:t>𝑥</m:t>
                          </m:r>
                        </m:e>
                        <m:sup>
                          <m:r>
                            <a:rPr lang="en-GB" b="0" i="1" smtClean="0">
                              <a:latin typeface="Cambria Math" panose="02040503050406030204" pitchFamily="18" charset="0"/>
                              <a:cs typeface="Calibri" pitchFamily="34" charset="0"/>
                            </a:rPr>
                            <m:t>′2</m:t>
                          </m:r>
                        </m:sup>
                      </m:sSup>
                    </m:oMath>
                  </m:oMathPara>
                </a14:m>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If a photon of energy </a:t>
                </a:r>
                <a14:m>
                  <m:oMath xmlns:m="http://schemas.openxmlformats.org/officeDocument/2006/math">
                    <m:r>
                      <a:rPr lang="en-GB" b="0" i="1" smtClean="0">
                        <a:latin typeface="Cambria Math" panose="02040503050406030204" pitchFamily="18" charset="0"/>
                        <a:ea typeface="Cambria Math" panose="02040503050406030204" pitchFamily="18" charset="0"/>
                        <a:cs typeface="Calibri" pitchFamily="34" charset="0"/>
                      </a:rPr>
                      <m:t>𝑢</m:t>
                    </m:r>
                  </m:oMath>
                </a14:m>
                <a:r>
                  <a:rPr lang="en-GB" dirty="0">
                    <a:latin typeface="Calibri" pitchFamily="34" charset="0"/>
                    <a:ea typeface="Cambria Math" panose="02040503050406030204" pitchFamily="18" charset="0"/>
                    <a:cs typeface="Calibri" pitchFamily="34" charset="0"/>
                  </a:rPr>
                  <a:t> is emitted at a point where the dispersion is non-zero, then although the absolute </a:t>
                </a:r>
                <a14:m>
                  <m:oMath xmlns:m="http://schemas.openxmlformats.org/officeDocument/2006/math">
                    <m:r>
                      <a:rPr lang="en-GB" i="1">
                        <a:latin typeface="Cambria Math" panose="02040503050406030204" pitchFamily="18" charset="0"/>
                        <a:ea typeface="Cambria Math" panose="02040503050406030204" pitchFamily="18" charset="0"/>
                        <a:cs typeface="Calibri" pitchFamily="34" charset="0"/>
                      </a:rPr>
                      <m:t>𝑥</m:t>
                    </m:r>
                  </m:oMath>
                </a14:m>
                <a:r>
                  <a:rPr lang="en-GB" dirty="0">
                    <a:latin typeface="Calibri" pitchFamily="34" charset="0"/>
                    <a:ea typeface="Cambria Math" panose="02040503050406030204" pitchFamily="18" charset="0"/>
                    <a:cs typeface="Calibri" pitchFamily="34" charset="0"/>
                  </a:rPr>
                  <a:t> and </a:t>
                </a:r>
                <a14:m>
                  <m:oMath xmlns:m="http://schemas.openxmlformats.org/officeDocument/2006/math">
                    <m:r>
                      <a:rPr lang="en-GB" i="1">
                        <a:latin typeface="Cambria Math" panose="02040503050406030204" pitchFamily="18" charset="0"/>
                        <a:ea typeface="Cambria Math" panose="02040503050406030204" pitchFamily="18" charset="0"/>
                        <a:cs typeface="Calibri" pitchFamily="34" charset="0"/>
                      </a:rPr>
                      <m:t>𝑥</m:t>
                    </m:r>
                    <m:r>
                      <a:rPr lang="en-GB" b="0" i="0" smtClean="0">
                        <a:latin typeface="Cambria Math" panose="02040503050406030204" pitchFamily="18" charset="0"/>
                        <a:ea typeface="Cambria Math" panose="02040503050406030204" pitchFamily="18" charset="0"/>
                        <a:cs typeface="Calibri" pitchFamily="34" charset="0"/>
                      </a:rPr>
                      <m:t>′</m:t>
                    </m:r>
                  </m:oMath>
                </a14:m>
                <a:r>
                  <a:rPr lang="en-GB" dirty="0">
                    <a:latin typeface="Calibri" pitchFamily="34" charset="0"/>
                    <a:ea typeface="Cambria Math" panose="02040503050406030204" pitchFamily="18" charset="0"/>
                    <a:cs typeface="Calibri" pitchFamily="34" charset="0"/>
                  </a:rPr>
                  <a:t> remain unchanged, the change in energy of the particle causes the particle to oscillate around the new dispersive orbit, i.e.</a:t>
                </a:r>
              </a:p>
              <a:p>
                <a:pPr algn="just"/>
                <a:endParaRPr lang="en-GB"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i="1">
                          <a:latin typeface="Cambria Math" panose="02040503050406030204" pitchFamily="18" charset="0"/>
                          <a:ea typeface="Cambria Math" panose="02040503050406030204" pitchFamily="18" charset="0"/>
                          <a:cs typeface="Calibri" pitchFamily="34" charset="0"/>
                        </a:rPr>
                        <m:t>𝛿</m:t>
                      </m:r>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𝑥</m:t>
                          </m:r>
                        </m:e>
                        <m:sub>
                          <m:r>
                            <a:rPr lang="en-GB" i="1">
                              <a:latin typeface="Cambria Math" panose="02040503050406030204" pitchFamily="18" charset="0"/>
                              <a:ea typeface="Cambria Math" panose="02040503050406030204" pitchFamily="18" charset="0"/>
                              <a:cs typeface="Calibri" pitchFamily="34" charset="0"/>
                            </a:rPr>
                            <m:t>𝛽</m:t>
                          </m:r>
                        </m:sub>
                      </m:sSub>
                      <m:r>
                        <a:rPr lang="en-GB" i="1">
                          <a:latin typeface="Cambria Math" panose="02040503050406030204" pitchFamily="18" charset="0"/>
                          <a:ea typeface="Cambria Math" panose="02040503050406030204" pitchFamily="18" charset="0"/>
                          <a:cs typeface="Calibri" pitchFamily="34" charset="0"/>
                        </a:rPr>
                        <m:t>(</m:t>
                      </m:r>
                      <m:r>
                        <a:rPr lang="en-GB" i="1">
                          <a:latin typeface="Cambria Math" panose="02040503050406030204" pitchFamily="18" charset="0"/>
                          <a:ea typeface="Cambria Math" panose="02040503050406030204" pitchFamily="18" charset="0"/>
                          <a:cs typeface="Calibri" pitchFamily="34" charset="0"/>
                        </a:rPr>
                        <m:t>𝑠</m:t>
                      </m:r>
                      <m:r>
                        <a:rPr lang="en-GB" i="1">
                          <a:latin typeface="Cambria Math" panose="02040503050406030204" pitchFamily="18" charset="0"/>
                          <a:ea typeface="Cambria Math" panose="02040503050406030204" pitchFamily="18" charset="0"/>
                          <a:cs typeface="Calibri" pitchFamily="34" charset="0"/>
                        </a:rPr>
                        <m:t>)=−</m:t>
                      </m:r>
                      <m:r>
                        <a:rPr lang="en-GB" i="1">
                          <a:latin typeface="Cambria Math" panose="02040503050406030204" pitchFamily="18" charset="0"/>
                          <a:ea typeface="Cambria Math" panose="02040503050406030204" pitchFamily="18" charset="0"/>
                          <a:cs typeface="Calibri" pitchFamily="34" charset="0"/>
                        </a:rPr>
                        <m:t>𝛿</m:t>
                      </m:r>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𝑥</m:t>
                          </m:r>
                        </m:e>
                        <m:sub>
                          <m:r>
                            <a:rPr lang="en-GB" i="1">
                              <a:latin typeface="Cambria Math" panose="02040503050406030204" pitchFamily="18" charset="0"/>
                              <a:ea typeface="Cambria Math" panose="02040503050406030204" pitchFamily="18" charset="0"/>
                              <a:cs typeface="Calibri" pitchFamily="34" charset="0"/>
                            </a:rPr>
                            <m:t>𝜖</m:t>
                          </m:r>
                        </m:sub>
                      </m:sSub>
                      <m:r>
                        <a:rPr lang="en-GB" i="1">
                          <a:latin typeface="Cambria Math" panose="02040503050406030204" pitchFamily="18" charset="0"/>
                          <a:ea typeface="Cambria Math" panose="02040503050406030204" pitchFamily="18" charset="0"/>
                          <a:cs typeface="Calibri" pitchFamily="34" charset="0"/>
                        </a:rPr>
                        <m:t>(</m:t>
                      </m:r>
                      <m:r>
                        <a:rPr lang="en-GB" i="1">
                          <a:latin typeface="Cambria Math" panose="02040503050406030204" pitchFamily="18" charset="0"/>
                          <a:ea typeface="Cambria Math" panose="02040503050406030204" pitchFamily="18" charset="0"/>
                          <a:cs typeface="Calibri" pitchFamily="34" charset="0"/>
                        </a:rPr>
                        <m:t>𝑠</m:t>
                      </m:r>
                      <m:r>
                        <a:rPr lang="en-GB" i="1">
                          <a:latin typeface="Cambria Math" panose="02040503050406030204" pitchFamily="18" charset="0"/>
                          <a:ea typeface="Cambria Math" panose="02040503050406030204" pitchFamily="18" charset="0"/>
                          <a:cs typeface="Calibri" pitchFamily="34" charset="0"/>
                        </a:rPr>
                        <m:t>)=−</m:t>
                      </m:r>
                      <m:r>
                        <a:rPr lang="en-GB" i="1">
                          <a:latin typeface="Cambria Math" panose="02040503050406030204" pitchFamily="18" charset="0"/>
                          <a:ea typeface="Cambria Math" panose="02040503050406030204" pitchFamily="18" charset="0"/>
                          <a:cs typeface="Calibri" pitchFamily="34" charset="0"/>
                        </a:rPr>
                        <m:t>𝐷</m:t>
                      </m:r>
                      <m:r>
                        <a:rPr lang="en-GB" i="1">
                          <a:latin typeface="Cambria Math" panose="02040503050406030204" pitchFamily="18" charset="0"/>
                          <a:ea typeface="Cambria Math" panose="02040503050406030204" pitchFamily="18" charset="0"/>
                          <a:cs typeface="Calibri" pitchFamily="34" charset="0"/>
                        </a:rPr>
                        <m:t>(</m:t>
                      </m:r>
                      <m:r>
                        <a:rPr lang="en-GB" i="1">
                          <a:latin typeface="Cambria Math" panose="02040503050406030204" pitchFamily="18" charset="0"/>
                          <a:ea typeface="Cambria Math" panose="02040503050406030204" pitchFamily="18" charset="0"/>
                          <a:cs typeface="Calibri" pitchFamily="34" charset="0"/>
                        </a:rPr>
                        <m:t>𝑠</m:t>
                      </m:r>
                      <m:r>
                        <a:rPr lang="en-GB" i="1">
                          <a:latin typeface="Cambria Math" panose="02040503050406030204" pitchFamily="18" charset="0"/>
                          <a:ea typeface="Cambria Math" panose="02040503050406030204" pitchFamily="18" charset="0"/>
                          <a:cs typeface="Calibri" pitchFamily="34" charset="0"/>
                        </a:rPr>
                        <m:t>)</m:t>
                      </m:r>
                      <m:f>
                        <m:fPr>
                          <m:ctrlPr>
                            <a:rPr lang="en-GB" i="1">
                              <a:latin typeface="Cambria Math" panose="02040503050406030204" pitchFamily="18" charset="0"/>
                              <a:ea typeface="Cambria Math" panose="02040503050406030204" pitchFamily="18" charset="0"/>
                              <a:cs typeface="Calibri" pitchFamily="34" charset="0"/>
                            </a:rPr>
                          </m:ctrlPr>
                        </m:fPr>
                        <m:num>
                          <m:r>
                            <a:rPr lang="en-GB" i="1">
                              <a:latin typeface="Cambria Math" panose="02040503050406030204" pitchFamily="18" charset="0"/>
                              <a:ea typeface="Cambria Math" panose="02040503050406030204" pitchFamily="18" charset="0"/>
                              <a:cs typeface="Calibri" pitchFamily="34" charset="0"/>
                            </a:rPr>
                            <m:t>𝑢</m:t>
                          </m:r>
                        </m:num>
                        <m:den>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𝐸</m:t>
                              </m:r>
                            </m:e>
                            <m:sub>
                              <m:r>
                                <a:rPr lang="en-GB" i="1">
                                  <a:latin typeface="Cambria Math" panose="02040503050406030204" pitchFamily="18" charset="0"/>
                                  <a:ea typeface="Cambria Math" panose="02040503050406030204" pitchFamily="18" charset="0"/>
                                  <a:cs typeface="Calibri" pitchFamily="34" charset="0"/>
                                </a:rPr>
                                <m:t>0</m:t>
                              </m:r>
                            </m:sub>
                          </m:sSub>
                        </m:den>
                      </m:f>
                    </m:oMath>
                  </m:oMathPara>
                </a14:m>
                <a:endParaRPr lang="en-GB" dirty="0">
                  <a:latin typeface="Calibri" pitchFamily="34" charset="0"/>
                  <a:ea typeface="Cambria Math" panose="02040503050406030204" pitchFamily="18" charset="0"/>
                  <a:cs typeface="Calibri" pitchFamily="34" charset="0"/>
                </a:endParaRPr>
              </a:p>
              <a:p>
                <a:pPr algn="just"/>
                <a:endParaRPr lang="en-GB" sz="1200"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i="1">
                          <a:latin typeface="Cambria Math" panose="02040503050406030204" pitchFamily="18" charset="0"/>
                          <a:ea typeface="Cambria Math" panose="02040503050406030204" pitchFamily="18" charset="0"/>
                          <a:cs typeface="Calibri" pitchFamily="34" charset="0"/>
                        </a:rPr>
                        <m:t>𝛿</m:t>
                      </m:r>
                      <m:sSub>
                        <m:sSubPr>
                          <m:ctrlPr>
                            <a:rPr lang="en-GB" i="1">
                              <a:latin typeface="Cambria Math" panose="02040503050406030204" pitchFamily="18" charset="0"/>
                              <a:ea typeface="Cambria Math" panose="02040503050406030204" pitchFamily="18" charset="0"/>
                              <a:cs typeface="Calibri" pitchFamily="34" charset="0"/>
                            </a:rPr>
                          </m:ctrlPr>
                        </m:sSubPr>
                        <m:e>
                          <m:sSup>
                            <m:sSupPr>
                              <m:ctrlPr>
                                <a:rPr lang="en-GB" b="0" i="1" smtClean="0">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𝑥</m:t>
                              </m:r>
                            </m:e>
                            <m:sup>
                              <m:r>
                                <a:rPr lang="en-GB" b="0" i="1" smtClean="0">
                                  <a:latin typeface="Cambria Math" panose="02040503050406030204" pitchFamily="18" charset="0"/>
                                  <a:ea typeface="Cambria Math" panose="02040503050406030204" pitchFamily="18" charset="0"/>
                                  <a:cs typeface="Calibri" pitchFamily="34" charset="0"/>
                                </a:rPr>
                                <m:t>′</m:t>
                              </m:r>
                            </m:sup>
                          </m:sSup>
                        </m:e>
                        <m:sub>
                          <m:r>
                            <a:rPr lang="en-GB" i="1">
                              <a:latin typeface="Cambria Math" panose="02040503050406030204" pitchFamily="18" charset="0"/>
                              <a:ea typeface="Cambria Math" panose="02040503050406030204" pitchFamily="18" charset="0"/>
                              <a:cs typeface="Calibri" pitchFamily="34" charset="0"/>
                            </a:rPr>
                            <m:t>𝛽</m:t>
                          </m:r>
                        </m:sub>
                      </m:sSub>
                      <m:r>
                        <a:rPr lang="en-GB" i="1">
                          <a:latin typeface="Cambria Math" panose="02040503050406030204" pitchFamily="18" charset="0"/>
                          <a:ea typeface="Cambria Math" panose="02040503050406030204" pitchFamily="18" charset="0"/>
                          <a:cs typeface="Calibri" pitchFamily="34" charset="0"/>
                        </a:rPr>
                        <m:t>(</m:t>
                      </m:r>
                      <m:r>
                        <a:rPr lang="en-GB" i="1">
                          <a:latin typeface="Cambria Math" panose="02040503050406030204" pitchFamily="18" charset="0"/>
                          <a:ea typeface="Cambria Math" panose="02040503050406030204" pitchFamily="18" charset="0"/>
                          <a:cs typeface="Calibri" pitchFamily="34" charset="0"/>
                        </a:rPr>
                        <m:t>𝑠</m:t>
                      </m:r>
                      <m:r>
                        <a:rPr lang="en-GB" i="1">
                          <a:latin typeface="Cambria Math" panose="02040503050406030204" pitchFamily="18" charset="0"/>
                          <a:ea typeface="Cambria Math" panose="02040503050406030204" pitchFamily="18" charset="0"/>
                          <a:cs typeface="Calibri" pitchFamily="34" charset="0"/>
                        </a:rPr>
                        <m:t>)=−</m:t>
                      </m:r>
                      <m:r>
                        <a:rPr lang="en-GB" i="1">
                          <a:latin typeface="Cambria Math" panose="02040503050406030204" pitchFamily="18" charset="0"/>
                          <a:ea typeface="Cambria Math" panose="02040503050406030204" pitchFamily="18" charset="0"/>
                          <a:cs typeface="Calibri" pitchFamily="34" charset="0"/>
                        </a:rPr>
                        <m:t>𝛿</m:t>
                      </m:r>
                      <m:sSub>
                        <m:sSubPr>
                          <m:ctrlPr>
                            <a:rPr lang="en-GB" i="1">
                              <a:latin typeface="Cambria Math" panose="02040503050406030204" pitchFamily="18" charset="0"/>
                              <a:ea typeface="Cambria Math" panose="02040503050406030204" pitchFamily="18" charset="0"/>
                              <a:cs typeface="Calibri" pitchFamily="34" charset="0"/>
                            </a:rPr>
                          </m:ctrlPr>
                        </m:sSubPr>
                        <m:e>
                          <m:sSup>
                            <m:sSupPr>
                              <m:ctrlPr>
                                <a:rPr lang="en-GB" b="0" i="1" smtClean="0">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𝑥</m:t>
                              </m:r>
                            </m:e>
                            <m:sup>
                              <m:r>
                                <a:rPr lang="en-GB" b="0" i="1" smtClean="0">
                                  <a:latin typeface="Cambria Math" panose="02040503050406030204" pitchFamily="18" charset="0"/>
                                  <a:ea typeface="Cambria Math" panose="02040503050406030204" pitchFamily="18" charset="0"/>
                                  <a:cs typeface="Calibri" pitchFamily="34" charset="0"/>
                                </a:rPr>
                                <m:t>′</m:t>
                              </m:r>
                            </m:sup>
                          </m:sSup>
                        </m:e>
                        <m:sub>
                          <m:r>
                            <a:rPr lang="en-GB" i="1">
                              <a:latin typeface="Cambria Math" panose="02040503050406030204" pitchFamily="18" charset="0"/>
                              <a:ea typeface="Cambria Math" panose="02040503050406030204" pitchFamily="18" charset="0"/>
                              <a:cs typeface="Calibri" pitchFamily="34" charset="0"/>
                            </a:rPr>
                            <m:t>𝜖</m:t>
                          </m:r>
                        </m:sub>
                      </m:sSub>
                      <m:r>
                        <a:rPr lang="en-GB" i="1">
                          <a:latin typeface="Cambria Math" panose="02040503050406030204" pitchFamily="18" charset="0"/>
                          <a:ea typeface="Cambria Math" panose="02040503050406030204" pitchFamily="18" charset="0"/>
                          <a:cs typeface="Calibri" pitchFamily="34" charset="0"/>
                        </a:rPr>
                        <m:t>(</m:t>
                      </m:r>
                      <m:r>
                        <a:rPr lang="en-GB" i="1">
                          <a:latin typeface="Cambria Math" panose="02040503050406030204" pitchFamily="18" charset="0"/>
                          <a:ea typeface="Cambria Math" panose="02040503050406030204" pitchFamily="18" charset="0"/>
                          <a:cs typeface="Calibri" pitchFamily="34" charset="0"/>
                        </a:rPr>
                        <m:t>𝑠</m:t>
                      </m:r>
                      <m:r>
                        <a:rPr lang="en-GB" i="1">
                          <a:latin typeface="Cambria Math" panose="02040503050406030204" pitchFamily="18" charset="0"/>
                          <a:ea typeface="Cambria Math" panose="02040503050406030204" pitchFamily="18" charset="0"/>
                          <a:cs typeface="Calibri" pitchFamily="34" charset="0"/>
                        </a:rPr>
                        <m:t>)=−</m:t>
                      </m:r>
                      <m:r>
                        <a:rPr lang="en-GB" i="1">
                          <a:latin typeface="Cambria Math" panose="02040503050406030204" pitchFamily="18" charset="0"/>
                          <a:ea typeface="Cambria Math" panose="02040503050406030204" pitchFamily="18" charset="0"/>
                          <a:cs typeface="Calibri" pitchFamily="34" charset="0"/>
                        </a:rPr>
                        <m:t>𝐷</m:t>
                      </m:r>
                      <m:r>
                        <a:rPr lang="en-GB" b="0" i="1" smtClean="0">
                          <a:latin typeface="Cambria Math" panose="02040503050406030204" pitchFamily="18" charset="0"/>
                          <a:ea typeface="Cambria Math" panose="02040503050406030204" pitchFamily="18" charset="0"/>
                          <a:cs typeface="Calibri" pitchFamily="34" charset="0"/>
                        </a:rPr>
                        <m:t>′</m:t>
                      </m:r>
                      <m:r>
                        <a:rPr lang="en-GB" i="1">
                          <a:latin typeface="Cambria Math" panose="02040503050406030204" pitchFamily="18" charset="0"/>
                          <a:ea typeface="Cambria Math" panose="02040503050406030204" pitchFamily="18" charset="0"/>
                          <a:cs typeface="Calibri" pitchFamily="34" charset="0"/>
                        </a:rPr>
                        <m:t>(</m:t>
                      </m:r>
                      <m:r>
                        <a:rPr lang="en-GB" i="1">
                          <a:latin typeface="Cambria Math" panose="02040503050406030204" pitchFamily="18" charset="0"/>
                          <a:ea typeface="Cambria Math" panose="02040503050406030204" pitchFamily="18" charset="0"/>
                          <a:cs typeface="Calibri" pitchFamily="34" charset="0"/>
                        </a:rPr>
                        <m:t>𝑠</m:t>
                      </m:r>
                      <m:r>
                        <a:rPr lang="en-GB" i="1">
                          <a:latin typeface="Cambria Math" panose="02040503050406030204" pitchFamily="18" charset="0"/>
                          <a:ea typeface="Cambria Math" panose="02040503050406030204" pitchFamily="18" charset="0"/>
                          <a:cs typeface="Calibri" pitchFamily="34" charset="0"/>
                        </a:rPr>
                        <m:t>)</m:t>
                      </m:r>
                      <m:f>
                        <m:fPr>
                          <m:ctrlPr>
                            <a:rPr lang="en-GB" i="1">
                              <a:latin typeface="Cambria Math" panose="02040503050406030204" pitchFamily="18" charset="0"/>
                              <a:ea typeface="Cambria Math" panose="02040503050406030204" pitchFamily="18" charset="0"/>
                              <a:cs typeface="Calibri" pitchFamily="34" charset="0"/>
                            </a:rPr>
                          </m:ctrlPr>
                        </m:fPr>
                        <m:num>
                          <m:r>
                            <a:rPr lang="en-GB" i="1">
                              <a:latin typeface="Cambria Math" panose="02040503050406030204" pitchFamily="18" charset="0"/>
                              <a:ea typeface="Cambria Math" panose="02040503050406030204" pitchFamily="18" charset="0"/>
                              <a:cs typeface="Calibri" pitchFamily="34" charset="0"/>
                            </a:rPr>
                            <m:t>𝑢</m:t>
                          </m:r>
                        </m:num>
                        <m:den>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𝐸</m:t>
                              </m:r>
                            </m:e>
                            <m:sub>
                              <m:r>
                                <a:rPr lang="en-GB" i="1">
                                  <a:latin typeface="Cambria Math" panose="02040503050406030204" pitchFamily="18" charset="0"/>
                                  <a:ea typeface="Cambria Math" panose="02040503050406030204" pitchFamily="18" charset="0"/>
                                  <a:cs typeface="Calibri" pitchFamily="34" charset="0"/>
                                </a:rPr>
                                <m:t>0</m:t>
                              </m:r>
                            </m:sub>
                          </m:sSub>
                        </m:den>
                      </m:f>
                    </m:oMath>
                  </m:oMathPara>
                </a14:m>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Inserting these into the equation for the Courant Snyder invariant, we find terms both linear and quadratic in </a:t>
                </a:r>
                <a14:m>
                  <m:oMath xmlns:m="http://schemas.openxmlformats.org/officeDocument/2006/math">
                    <m:r>
                      <a:rPr lang="en-GB" i="1" dirty="0" smtClean="0">
                        <a:latin typeface="Cambria Math" panose="02040503050406030204" pitchFamily="18" charset="0"/>
                        <a:ea typeface="Cambria Math" panose="02040503050406030204" pitchFamily="18" charset="0"/>
                        <a:cs typeface="Calibri" pitchFamily="34" charset="0"/>
                      </a:rPr>
                      <m:t>𝑢</m:t>
                    </m:r>
                  </m:oMath>
                </a14:m>
                <a:r>
                  <a:rPr lang="en-GB" dirty="0">
                    <a:latin typeface="Calibri" pitchFamily="34" charset="0"/>
                    <a:ea typeface="Cambria Math" panose="02040503050406030204" pitchFamily="18" charset="0"/>
                    <a:cs typeface="Calibri" pitchFamily="34" charset="0"/>
                  </a:rPr>
                  <a:t>. The terms linear in </a:t>
                </a:r>
                <a14:m>
                  <m:oMath xmlns:m="http://schemas.openxmlformats.org/officeDocument/2006/math">
                    <m:r>
                      <a:rPr lang="en-GB" i="1" dirty="0">
                        <a:latin typeface="Cambria Math" panose="02040503050406030204" pitchFamily="18" charset="0"/>
                        <a:ea typeface="Cambria Math" panose="02040503050406030204" pitchFamily="18" charset="0"/>
                        <a:cs typeface="Calibri" pitchFamily="34" charset="0"/>
                      </a:rPr>
                      <m:t>𝑢</m:t>
                    </m:r>
                  </m:oMath>
                </a14:m>
                <a:r>
                  <a:rPr lang="en-GB" dirty="0">
                    <a:latin typeface="Calibri" pitchFamily="34" charset="0"/>
                    <a:ea typeface="Cambria Math" panose="02040503050406030204" pitchFamily="18" charset="0"/>
                    <a:cs typeface="Calibri" pitchFamily="34" charset="0"/>
                  </a:rPr>
                  <a:t> are the radiation damping terms we studied previously. We now have the additional quantum excitation terms quadratic in </a:t>
                </a:r>
                <a14:m>
                  <m:oMath xmlns:m="http://schemas.openxmlformats.org/officeDocument/2006/math">
                    <m:r>
                      <a:rPr lang="en-GB" i="1" dirty="0">
                        <a:latin typeface="Cambria Math" panose="02040503050406030204" pitchFamily="18" charset="0"/>
                        <a:ea typeface="Cambria Math" panose="02040503050406030204" pitchFamily="18" charset="0"/>
                        <a:cs typeface="Calibri" pitchFamily="34" charset="0"/>
                      </a:rPr>
                      <m:t>𝑢</m:t>
                    </m:r>
                  </m:oMath>
                </a14:m>
                <a:r>
                  <a:rPr lang="en-GB" dirty="0">
                    <a:latin typeface="Calibri" pitchFamily="34" charset="0"/>
                    <a:ea typeface="Cambria Math" panose="02040503050406030204" pitchFamily="18" charset="0"/>
                    <a:cs typeface="Calibri" pitchFamily="34" charset="0"/>
                  </a:rPr>
                  <a:t>:</a:t>
                </a:r>
              </a:p>
              <a:p>
                <a:pPr algn="just"/>
                <a:endParaRPr lang="en-GB"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ea typeface="Cambria Math" panose="02040503050406030204" pitchFamily="18" charset="0"/>
                          <a:cs typeface="Calibri" pitchFamily="34" charset="0"/>
                        </a:rPr>
                        <m:t>𝛿</m:t>
                      </m:r>
                      <m:sSup>
                        <m:sSupPr>
                          <m:ctrlPr>
                            <a:rPr lang="en-GB" b="0" i="1" smtClean="0">
                              <a:latin typeface="Cambria Math" panose="02040503050406030204" pitchFamily="18" charset="0"/>
                              <a:ea typeface="Cambria Math" panose="02040503050406030204" pitchFamily="18" charset="0"/>
                              <a:cs typeface="Calibri" pitchFamily="34" charset="0"/>
                            </a:rPr>
                          </m:ctrlPr>
                        </m:sSupPr>
                        <m:e>
                          <m:r>
                            <a:rPr lang="en-GB" b="0" i="1" smtClean="0">
                              <a:latin typeface="Cambria Math" panose="02040503050406030204" pitchFamily="18" charset="0"/>
                              <a:ea typeface="Cambria Math" panose="02040503050406030204" pitchFamily="18" charset="0"/>
                              <a:cs typeface="Calibri" pitchFamily="34" charset="0"/>
                            </a:rPr>
                            <m:t>𝐴</m:t>
                          </m:r>
                        </m:e>
                        <m:sup>
                          <m:r>
                            <a:rPr lang="en-GB" b="0" i="1" smtClean="0">
                              <a:latin typeface="Cambria Math" panose="02040503050406030204" pitchFamily="18" charset="0"/>
                              <a:ea typeface="Cambria Math" panose="02040503050406030204" pitchFamily="18" charset="0"/>
                              <a:cs typeface="Calibri" pitchFamily="34" charset="0"/>
                            </a:rPr>
                            <m:t>2</m:t>
                          </m:r>
                        </m:sup>
                      </m:sSup>
                      <m:r>
                        <a:rPr lang="en-GB" b="0" i="1" smtClean="0">
                          <a:latin typeface="Cambria Math" panose="02040503050406030204" pitchFamily="18" charset="0"/>
                          <a:ea typeface="Cambria Math" panose="02040503050406030204" pitchFamily="18" charset="0"/>
                          <a:cs typeface="Calibri" pitchFamily="34" charset="0"/>
                        </a:rPr>
                        <m:t>=</m:t>
                      </m:r>
                      <m:d>
                        <m:dPr>
                          <m:ctrlPr>
                            <a:rPr lang="en-GB" i="1">
                              <a:latin typeface="Cambria Math" panose="02040503050406030204" pitchFamily="18" charset="0"/>
                              <a:ea typeface="Cambria Math" panose="02040503050406030204" pitchFamily="18" charset="0"/>
                              <a:cs typeface="Calibri" pitchFamily="34" charset="0"/>
                            </a:rPr>
                          </m:ctrlPr>
                        </m:dPr>
                        <m:e>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𝛾</m:t>
                              </m:r>
                            </m:e>
                            <m:sub>
                              <m:r>
                                <a:rPr lang="en-GB" i="1">
                                  <a:latin typeface="Cambria Math" panose="02040503050406030204" pitchFamily="18" charset="0"/>
                                  <a:ea typeface="Cambria Math" panose="02040503050406030204" pitchFamily="18" charset="0"/>
                                  <a:cs typeface="Calibri" pitchFamily="34" charset="0"/>
                                </a:rPr>
                                <m:t>𝑥</m:t>
                              </m:r>
                            </m:sub>
                          </m:sSub>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𝐷</m:t>
                              </m:r>
                            </m:e>
                            <m:sup>
                              <m:r>
                                <a:rPr lang="en-GB" i="1">
                                  <a:latin typeface="Cambria Math" panose="02040503050406030204" pitchFamily="18" charset="0"/>
                                  <a:ea typeface="Cambria Math" panose="02040503050406030204" pitchFamily="18" charset="0"/>
                                  <a:cs typeface="Calibri" pitchFamily="34" charset="0"/>
                                </a:rPr>
                                <m:t>2</m:t>
                              </m:r>
                            </m:sup>
                          </m:sSup>
                          <m:r>
                            <a:rPr lang="en-GB" i="1">
                              <a:latin typeface="Cambria Math" panose="02040503050406030204" pitchFamily="18" charset="0"/>
                              <a:ea typeface="Cambria Math" panose="02040503050406030204" pitchFamily="18" charset="0"/>
                              <a:cs typeface="Calibri" pitchFamily="34" charset="0"/>
                            </a:rPr>
                            <m:t>+2</m:t>
                          </m:r>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𝛼</m:t>
                              </m:r>
                            </m:e>
                            <m:sub>
                              <m:r>
                                <a:rPr lang="en-GB" i="1">
                                  <a:latin typeface="Cambria Math" panose="02040503050406030204" pitchFamily="18" charset="0"/>
                                  <a:ea typeface="Cambria Math" panose="02040503050406030204" pitchFamily="18" charset="0"/>
                                  <a:cs typeface="Calibri" pitchFamily="34" charset="0"/>
                                </a:rPr>
                                <m:t>𝑥</m:t>
                              </m:r>
                            </m:sub>
                          </m:sSub>
                          <m:r>
                            <a:rPr lang="en-GB" i="1">
                              <a:latin typeface="Cambria Math" panose="02040503050406030204" pitchFamily="18" charset="0"/>
                              <a:ea typeface="Cambria Math" panose="02040503050406030204" pitchFamily="18" charset="0"/>
                              <a:cs typeface="Calibri" pitchFamily="34" charset="0"/>
                            </a:rPr>
                            <m:t>𝐷</m:t>
                          </m:r>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𝐷</m:t>
                              </m:r>
                            </m:e>
                            <m:sup>
                              <m:r>
                                <a:rPr lang="en-GB" i="1">
                                  <a:latin typeface="Cambria Math" panose="02040503050406030204" pitchFamily="18" charset="0"/>
                                  <a:ea typeface="Cambria Math" panose="02040503050406030204" pitchFamily="18" charset="0"/>
                                  <a:cs typeface="Calibri" pitchFamily="34" charset="0"/>
                                </a:rPr>
                                <m:t>′</m:t>
                              </m:r>
                            </m:sup>
                          </m:sSup>
                          <m:r>
                            <a:rPr lang="en-GB" i="1">
                              <a:latin typeface="Cambria Math" panose="02040503050406030204" pitchFamily="18" charset="0"/>
                              <a:ea typeface="Cambria Math" panose="02040503050406030204" pitchFamily="18" charset="0"/>
                              <a:cs typeface="Calibri" pitchFamily="34" charset="0"/>
                            </a:rPr>
                            <m:t>+</m:t>
                          </m:r>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𝛽</m:t>
                              </m:r>
                            </m:e>
                            <m:sub>
                              <m:r>
                                <a:rPr lang="en-GB" i="1">
                                  <a:latin typeface="Cambria Math" panose="02040503050406030204" pitchFamily="18" charset="0"/>
                                  <a:ea typeface="Cambria Math" panose="02040503050406030204" pitchFamily="18" charset="0"/>
                                  <a:cs typeface="Calibri" pitchFamily="34" charset="0"/>
                                </a:rPr>
                                <m:t>𝑥</m:t>
                              </m:r>
                            </m:sub>
                          </m:sSub>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𝐷</m:t>
                              </m:r>
                            </m:e>
                            <m:sup>
                              <m:r>
                                <a:rPr lang="en-GB" i="1">
                                  <a:latin typeface="Cambria Math" panose="02040503050406030204" pitchFamily="18" charset="0"/>
                                  <a:ea typeface="Cambria Math" panose="02040503050406030204" pitchFamily="18" charset="0"/>
                                  <a:cs typeface="Calibri" pitchFamily="34" charset="0"/>
                                </a:rPr>
                                <m:t>′2</m:t>
                              </m:r>
                            </m:sup>
                          </m:sSup>
                        </m:e>
                      </m:d>
                      <m:f>
                        <m:fPr>
                          <m:ctrlPr>
                            <a:rPr lang="en-GB" b="0" i="1" smtClean="0">
                              <a:latin typeface="Cambria Math" panose="02040503050406030204" pitchFamily="18" charset="0"/>
                              <a:ea typeface="Cambria Math" panose="02040503050406030204" pitchFamily="18" charset="0"/>
                              <a:cs typeface="Calibri" pitchFamily="34" charset="0"/>
                            </a:rPr>
                          </m:ctrlPr>
                        </m:fPr>
                        <m:num>
                          <m:sSup>
                            <m:sSupPr>
                              <m:ctrlPr>
                                <a:rPr lang="en-GB" b="0" i="1" smtClean="0">
                                  <a:latin typeface="Cambria Math" panose="02040503050406030204" pitchFamily="18" charset="0"/>
                                  <a:ea typeface="Cambria Math" panose="02040503050406030204" pitchFamily="18" charset="0"/>
                                  <a:cs typeface="Calibri" pitchFamily="34" charset="0"/>
                                </a:rPr>
                              </m:ctrlPr>
                            </m:sSupPr>
                            <m:e>
                              <m:r>
                                <a:rPr lang="en-GB" b="0" i="1" smtClean="0">
                                  <a:latin typeface="Cambria Math" panose="02040503050406030204" pitchFamily="18" charset="0"/>
                                  <a:ea typeface="Cambria Math" panose="02040503050406030204" pitchFamily="18" charset="0"/>
                                  <a:cs typeface="Calibri" pitchFamily="34" charset="0"/>
                                </a:rPr>
                                <m:t>𝑢</m:t>
                              </m:r>
                            </m:e>
                            <m:sup>
                              <m:r>
                                <a:rPr lang="en-GB" b="0" i="1" smtClean="0">
                                  <a:latin typeface="Cambria Math" panose="02040503050406030204" pitchFamily="18" charset="0"/>
                                  <a:ea typeface="Cambria Math" panose="02040503050406030204" pitchFamily="18" charset="0"/>
                                  <a:cs typeface="Calibri" pitchFamily="34" charset="0"/>
                                </a:rPr>
                                <m:t>2</m:t>
                              </m:r>
                            </m:sup>
                          </m:sSup>
                        </m:num>
                        <m:den>
                          <m:sSubSup>
                            <m:sSubSupPr>
                              <m:ctrlPr>
                                <a:rPr lang="en-GB" b="0" i="1" smtClean="0">
                                  <a:latin typeface="Cambria Math" panose="02040503050406030204" pitchFamily="18" charset="0"/>
                                  <a:ea typeface="Cambria Math" panose="02040503050406030204" pitchFamily="18" charset="0"/>
                                  <a:cs typeface="Calibri" pitchFamily="34" charset="0"/>
                                </a:rPr>
                              </m:ctrlPr>
                            </m:sSubSupPr>
                            <m:e>
                              <m:r>
                                <a:rPr lang="en-GB" b="0" i="1" smtClean="0">
                                  <a:latin typeface="Cambria Math" panose="02040503050406030204" pitchFamily="18" charset="0"/>
                                  <a:ea typeface="Cambria Math" panose="02040503050406030204" pitchFamily="18" charset="0"/>
                                  <a:cs typeface="Calibri" pitchFamily="34" charset="0"/>
                                </a:rPr>
                                <m:t>𝐸</m:t>
                              </m:r>
                            </m:e>
                            <m:sub>
                              <m:r>
                                <a:rPr lang="en-GB" b="0" i="1" smtClean="0">
                                  <a:latin typeface="Cambria Math" panose="02040503050406030204" pitchFamily="18" charset="0"/>
                                  <a:ea typeface="Cambria Math" panose="02040503050406030204" pitchFamily="18" charset="0"/>
                                  <a:cs typeface="Calibri" pitchFamily="34" charset="0"/>
                                </a:rPr>
                                <m:t>0</m:t>
                              </m:r>
                            </m:sub>
                            <m:sup>
                              <m:r>
                                <a:rPr lang="en-GB" b="0" i="1" smtClean="0">
                                  <a:latin typeface="Cambria Math" panose="02040503050406030204" pitchFamily="18" charset="0"/>
                                  <a:ea typeface="Cambria Math" panose="02040503050406030204" pitchFamily="18" charset="0"/>
                                  <a:cs typeface="Calibri" pitchFamily="34" charset="0"/>
                                </a:rPr>
                                <m:t>2</m:t>
                              </m:r>
                            </m:sup>
                          </m:sSubSup>
                        </m:den>
                      </m:f>
                    </m:oMath>
                  </m:oMathPara>
                </a14:m>
                <a:endParaRPr lang="en-GB" dirty="0">
                  <a:latin typeface="Calibri" pitchFamily="34" charset="0"/>
                  <a:ea typeface="Cambria Math" panose="02040503050406030204" pitchFamily="18" charset="0"/>
                  <a:cs typeface="Calibri" pitchFamily="34" charset="0"/>
                </a:endParaRP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284302" y="164341"/>
                <a:ext cx="8642350" cy="6354688"/>
              </a:xfrm>
              <a:prstGeom prst="rect">
                <a:avLst/>
              </a:prstGeom>
              <a:blipFill>
                <a:blip r:embed="rId2"/>
                <a:stretch>
                  <a:fillRect l="-635" t="-576" r="-635"/>
                </a:stretch>
              </a:blipFill>
              <a:ln w="9525">
                <a:noFill/>
                <a:miter lim="800000"/>
                <a:headEnd/>
                <a:tailEnd/>
              </a:ln>
              <a:effectLst/>
            </p:spPr>
            <p:txBody>
              <a:bodyPr/>
              <a:lstStyle/>
              <a:p>
                <a:r>
                  <a:rPr lang="en-GB">
                    <a:noFill/>
                  </a:rPr>
                  <a:t> </a:t>
                </a:r>
              </a:p>
            </p:txBody>
          </p:sp>
        </mc:Fallback>
      </mc:AlternateContent>
    </p:spTree>
    <p:extLst>
      <p:ext uri="{BB962C8B-B14F-4D97-AF65-F5344CB8AC3E}">
        <p14:creationId xmlns:p14="http://schemas.microsoft.com/office/powerpoint/2010/main" val="39601243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284302" y="164341"/>
                <a:ext cx="8642350" cy="6232540"/>
              </a:xfrm>
              <a:prstGeom prst="rect">
                <a:avLst/>
              </a:prstGeom>
              <a:solidFill>
                <a:schemeClr val="bg1">
                  <a:alpha val="68000"/>
                </a:schemeClr>
              </a:solidFill>
              <a:ln w="9525">
                <a:noFill/>
                <a:miter lim="800000"/>
                <a:headEnd/>
                <a:tailEnd/>
              </a:ln>
              <a:effectLst/>
            </p:spPr>
            <p:txBody>
              <a:bodyPr>
                <a:spAutoFit/>
              </a:bodyPr>
              <a:lstStyle/>
              <a:p>
                <a:pPr algn="ctr"/>
                <a:r>
                  <a:rPr lang="en-GB" u="sng" dirty="0">
                    <a:latin typeface="Calibri" pitchFamily="34" charset="0"/>
                    <a:cs typeface="Calibri" pitchFamily="34" charset="0"/>
                  </a:rPr>
                  <a:t>Quantum Fluctuations in Horizontal Motion</a:t>
                </a:r>
                <a:endParaRPr lang="en-GB" sz="1200" u="sng"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We recall the definition of the chromatic (dispersion) invariant is</a:t>
                </a:r>
              </a:p>
              <a:p>
                <a:pPr algn="just"/>
                <a:endParaRPr lang="en-GB"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𝐻</m:t>
                          </m:r>
                        </m:e>
                        <m:sub>
                          <m:r>
                            <a:rPr lang="en-GB" b="0" i="1" smtClean="0">
                              <a:latin typeface="Cambria Math" panose="02040503050406030204" pitchFamily="18" charset="0"/>
                              <a:ea typeface="Cambria Math" panose="02040503050406030204" pitchFamily="18" charset="0"/>
                              <a:cs typeface="Calibri" pitchFamily="34" charset="0"/>
                            </a:rPr>
                            <m:t>𝑥</m:t>
                          </m:r>
                        </m:sub>
                      </m:sSub>
                      <m:r>
                        <a:rPr lang="en-GB" b="0" i="1" smtClean="0">
                          <a:latin typeface="Cambria Math" panose="02040503050406030204" pitchFamily="18" charset="0"/>
                          <a:ea typeface="Cambria Math" panose="02040503050406030204" pitchFamily="18" charset="0"/>
                          <a:cs typeface="Calibri" pitchFamily="34" charset="0"/>
                        </a:rPr>
                        <m:t>=</m:t>
                      </m:r>
                      <m:d>
                        <m:dPr>
                          <m:ctrlPr>
                            <a:rPr lang="en-GB" i="1">
                              <a:latin typeface="Cambria Math" panose="02040503050406030204" pitchFamily="18" charset="0"/>
                              <a:ea typeface="Cambria Math" panose="02040503050406030204" pitchFamily="18" charset="0"/>
                              <a:cs typeface="Calibri" pitchFamily="34" charset="0"/>
                            </a:rPr>
                          </m:ctrlPr>
                        </m:dPr>
                        <m:e>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𝛾</m:t>
                              </m:r>
                            </m:e>
                            <m:sub>
                              <m:r>
                                <a:rPr lang="en-GB" i="1">
                                  <a:latin typeface="Cambria Math" panose="02040503050406030204" pitchFamily="18" charset="0"/>
                                  <a:ea typeface="Cambria Math" panose="02040503050406030204" pitchFamily="18" charset="0"/>
                                  <a:cs typeface="Calibri" pitchFamily="34" charset="0"/>
                                </a:rPr>
                                <m:t>𝑥</m:t>
                              </m:r>
                            </m:sub>
                          </m:sSub>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𝐷</m:t>
                              </m:r>
                            </m:e>
                            <m:sup>
                              <m:r>
                                <a:rPr lang="en-GB" i="1">
                                  <a:latin typeface="Cambria Math" panose="02040503050406030204" pitchFamily="18" charset="0"/>
                                  <a:ea typeface="Cambria Math" panose="02040503050406030204" pitchFamily="18" charset="0"/>
                                  <a:cs typeface="Calibri" pitchFamily="34" charset="0"/>
                                </a:rPr>
                                <m:t>2</m:t>
                              </m:r>
                            </m:sup>
                          </m:sSup>
                          <m:r>
                            <a:rPr lang="en-GB" i="1">
                              <a:latin typeface="Cambria Math" panose="02040503050406030204" pitchFamily="18" charset="0"/>
                              <a:ea typeface="Cambria Math" panose="02040503050406030204" pitchFamily="18" charset="0"/>
                              <a:cs typeface="Calibri" pitchFamily="34" charset="0"/>
                            </a:rPr>
                            <m:t>+2</m:t>
                          </m:r>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𝛼</m:t>
                              </m:r>
                            </m:e>
                            <m:sub>
                              <m:r>
                                <a:rPr lang="en-GB" i="1">
                                  <a:latin typeface="Cambria Math" panose="02040503050406030204" pitchFamily="18" charset="0"/>
                                  <a:ea typeface="Cambria Math" panose="02040503050406030204" pitchFamily="18" charset="0"/>
                                  <a:cs typeface="Calibri" pitchFamily="34" charset="0"/>
                                </a:rPr>
                                <m:t>𝑥</m:t>
                              </m:r>
                            </m:sub>
                          </m:sSub>
                          <m:r>
                            <a:rPr lang="en-GB" i="1">
                              <a:latin typeface="Cambria Math" panose="02040503050406030204" pitchFamily="18" charset="0"/>
                              <a:ea typeface="Cambria Math" panose="02040503050406030204" pitchFamily="18" charset="0"/>
                              <a:cs typeface="Calibri" pitchFamily="34" charset="0"/>
                            </a:rPr>
                            <m:t>𝐷</m:t>
                          </m:r>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𝐷</m:t>
                              </m:r>
                            </m:e>
                            <m:sup>
                              <m:r>
                                <a:rPr lang="en-GB" i="1">
                                  <a:latin typeface="Cambria Math" panose="02040503050406030204" pitchFamily="18" charset="0"/>
                                  <a:ea typeface="Cambria Math" panose="02040503050406030204" pitchFamily="18" charset="0"/>
                                  <a:cs typeface="Calibri" pitchFamily="34" charset="0"/>
                                </a:rPr>
                                <m:t>′</m:t>
                              </m:r>
                            </m:sup>
                          </m:sSup>
                          <m:r>
                            <a:rPr lang="en-GB" i="1">
                              <a:latin typeface="Cambria Math" panose="02040503050406030204" pitchFamily="18" charset="0"/>
                              <a:ea typeface="Cambria Math" panose="02040503050406030204" pitchFamily="18" charset="0"/>
                              <a:cs typeface="Calibri" pitchFamily="34" charset="0"/>
                            </a:rPr>
                            <m:t>+</m:t>
                          </m:r>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𝛽</m:t>
                              </m:r>
                            </m:e>
                            <m:sub>
                              <m:r>
                                <a:rPr lang="en-GB" i="1">
                                  <a:latin typeface="Cambria Math" panose="02040503050406030204" pitchFamily="18" charset="0"/>
                                  <a:ea typeface="Cambria Math" panose="02040503050406030204" pitchFamily="18" charset="0"/>
                                  <a:cs typeface="Calibri" pitchFamily="34" charset="0"/>
                                </a:rPr>
                                <m:t>𝑥</m:t>
                              </m:r>
                            </m:sub>
                          </m:sSub>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𝐷</m:t>
                              </m:r>
                            </m:e>
                            <m:sup>
                              <m:r>
                                <a:rPr lang="en-GB" i="1">
                                  <a:latin typeface="Cambria Math" panose="02040503050406030204" pitchFamily="18" charset="0"/>
                                  <a:ea typeface="Cambria Math" panose="02040503050406030204" pitchFamily="18" charset="0"/>
                                  <a:cs typeface="Calibri" pitchFamily="34" charset="0"/>
                                </a:rPr>
                                <m:t>′2</m:t>
                              </m:r>
                            </m:sup>
                          </m:sSup>
                        </m:e>
                      </m:d>
                    </m:oMath>
                  </m:oMathPara>
                </a14:m>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So the change in the invariant for an electron with coordinates </a:t>
                </a:r>
                <a14:m>
                  <m:oMath xmlns:m="http://schemas.openxmlformats.org/officeDocument/2006/math">
                    <m:r>
                      <a:rPr lang="en-GB" b="0" i="0" smtClean="0">
                        <a:latin typeface="Cambria Math" panose="02040503050406030204" pitchFamily="18" charset="0"/>
                        <a:ea typeface="Cambria Math" panose="02040503050406030204" pitchFamily="18" charset="0"/>
                        <a:cs typeface="Calibri" pitchFamily="34" charset="0"/>
                      </a:rPr>
                      <m:t>(</m:t>
                    </m:r>
                    <m:r>
                      <a:rPr lang="en-GB" b="0" i="1" smtClean="0">
                        <a:latin typeface="Cambria Math" panose="02040503050406030204" pitchFamily="18" charset="0"/>
                        <a:ea typeface="Cambria Math" panose="02040503050406030204" pitchFamily="18" charset="0"/>
                        <a:cs typeface="Calibri" pitchFamily="34" charset="0"/>
                      </a:rPr>
                      <m:t>𝑥</m:t>
                    </m:r>
                    <m:r>
                      <a:rPr lang="en-GB" b="0" i="1" smtClean="0">
                        <a:latin typeface="Cambria Math" panose="02040503050406030204" pitchFamily="18" charset="0"/>
                        <a:ea typeface="Cambria Math" panose="02040503050406030204" pitchFamily="18" charset="0"/>
                        <a:cs typeface="Calibri" pitchFamily="34" charset="0"/>
                      </a:rPr>
                      <m:t>, </m:t>
                    </m:r>
                    <m:r>
                      <a:rPr lang="en-GB" b="0" i="1" smtClean="0">
                        <a:latin typeface="Cambria Math" panose="02040503050406030204" pitchFamily="18" charset="0"/>
                        <a:ea typeface="Cambria Math" panose="02040503050406030204" pitchFamily="18" charset="0"/>
                        <a:cs typeface="Calibri" pitchFamily="34" charset="0"/>
                      </a:rPr>
                      <m:t>𝑥</m:t>
                    </m:r>
                    <m:r>
                      <a:rPr lang="en-GB" b="0" i="1" smtClean="0">
                        <a:latin typeface="Cambria Math" panose="02040503050406030204" pitchFamily="18" charset="0"/>
                        <a:ea typeface="Cambria Math" panose="02040503050406030204" pitchFamily="18" charset="0"/>
                        <a:cs typeface="Calibri" pitchFamily="34" charset="0"/>
                      </a:rPr>
                      <m:t>′)</m:t>
                    </m:r>
                  </m:oMath>
                </a14:m>
                <a:r>
                  <a:rPr lang="en-GB" dirty="0">
                    <a:latin typeface="Calibri" pitchFamily="34" charset="0"/>
                    <a:ea typeface="Cambria Math" panose="02040503050406030204" pitchFamily="18" charset="0"/>
                    <a:cs typeface="Calibri" pitchFamily="34" charset="0"/>
                  </a:rPr>
                  <a:t> due to the emission of a single photon of energy </a:t>
                </a:r>
                <a14:m>
                  <m:oMath xmlns:m="http://schemas.openxmlformats.org/officeDocument/2006/math">
                    <m:r>
                      <a:rPr lang="en-GB" b="0" i="1" smtClean="0">
                        <a:latin typeface="Cambria Math" panose="02040503050406030204" pitchFamily="18" charset="0"/>
                        <a:ea typeface="Cambria Math" panose="02040503050406030204" pitchFamily="18" charset="0"/>
                        <a:cs typeface="Calibri" pitchFamily="34" charset="0"/>
                      </a:rPr>
                      <m:t>𝑢</m:t>
                    </m:r>
                  </m:oMath>
                </a14:m>
                <a:r>
                  <a:rPr lang="en-GB" dirty="0">
                    <a:latin typeface="Calibri" pitchFamily="34" charset="0"/>
                    <a:ea typeface="Cambria Math" panose="02040503050406030204" pitchFamily="18" charset="0"/>
                    <a:cs typeface="Calibri" pitchFamily="34" charset="0"/>
                  </a:rPr>
                  <a:t> is simply</a:t>
                </a:r>
              </a:p>
              <a:p>
                <a:pPr algn="just"/>
                <a:endParaRPr lang="en-GB"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i="1">
                          <a:latin typeface="Cambria Math" panose="02040503050406030204" pitchFamily="18" charset="0"/>
                          <a:ea typeface="Cambria Math" panose="02040503050406030204" pitchFamily="18" charset="0"/>
                          <a:cs typeface="Calibri" pitchFamily="34" charset="0"/>
                        </a:rPr>
                        <m:t>𝛿</m:t>
                      </m:r>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𝐴</m:t>
                          </m:r>
                        </m:e>
                        <m:sup>
                          <m:r>
                            <a:rPr lang="en-GB" i="1">
                              <a:latin typeface="Cambria Math" panose="02040503050406030204" pitchFamily="18" charset="0"/>
                              <a:ea typeface="Cambria Math" panose="02040503050406030204" pitchFamily="18" charset="0"/>
                              <a:cs typeface="Calibri" pitchFamily="34" charset="0"/>
                            </a:rPr>
                            <m:t>2</m:t>
                          </m:r>
                        </m:sup>
                      </m:sSup>
                      <m:r>
                        <a:rPr lang="en-GB" i="1">
                          <a:latin typeface="Cambria Math" panose="02040503050406030204" pitchFamily="18" charset="0"/>
                          <a:ea typeface="Cambria Math" panose="02040503050406030204" pitchFamily="18" charset="0"/>
                          <a:cs typeface="Calibri" pitchFamily="34" charset="0"/>
                        </a:rPr>
                        <m:t>=</m:t>
                      </m:r>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𝐻</m:t>
                          </m:r>
                        </m:e>
                        <m:sub>
                          <m:r>
                            <a:rPr lang="en-GB" b="0" i="1" smtClean="0">
                              <a:latin typeface="Cambria Math" panose="02040503050406030204" pitchFamily="18" charset="0"/>
                              <a:ea typeface="Cambria Math" panose="02040503050406030204" pitchFamily="18" charset="0"/>
                              <a:cs typeface="Calibri" pitchFamily="34" charset="0"/>
                            </a:rPr>
                            <m:t>𝑥</m:t>
                          </m:r>
                        </m:sub>
                      </m:sSub>
                      <m:f>
                        <m:fPr>
                          <m:ctrlPr>
                            <a:rPr lang="en-GB" i="1">
                              <a:latin typeface="Cambria Math" panose="02040503050406030204" pitchFamily="18" charset="0"/>
                              <a:ea typeface="Cambria Math" panose="02040503050406030204" pitchFamily="18" charset="0"/>
                              <a:cs typeface="Calibri" pitchFamily="34" charset="0"/>
                            </a:rPr>
                          </m:ctrlPr>
                        </m:fPr>
                        <m:num>
                          <m:sSup>
                            <m:sSupPr>
                              <m:ctrlPr>
                                <a:rPr lang="en-GB" b="0" i="1" smtClean="0">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𝑢</m:t>
                              </m:r>
                            </m:e>
                            <m:sup>
                              <m:r>
                                <a:rPr lang="en-GB" b="0" i="1" smtClean="0">
                                  <a:latin typeface="Cambria Math" panose="02040503050406030204" pitchFamily="18" charset="0"/>
                                  <a:ea typeface="Cambria Math" panose="02040503050406030204" pitchFamily="18" charset="0"/>
                                  <a:cs typeface="Calibri" pitchFamily="34" charset="0"/>
                                </a:rPr>
                                <m:t>2</m:t>
                              </m:r>
                            </m:sup>
                          </m:sSup>
                        </m:num>
                        <m:den>
                          <m:sSubSup>
                            <m:sSubSupPr>
                              <m:ctrlPr>
                                <a:rPr lang="en-GB" b="0" i="1" smtClean="0">
                                  <a:latin typeface="Cambria Math" panose="02040503050406030204" pitchFamily="18" charset="0"/>
                                  <a:ea typeface="Cambria Math" panose="02040503050406030204" pitchFamily="18" charset="0"/>
                                  <a:cs typeface="Calibri" pitchFamily="34" charset="0"/>
                                </a:rPr>
                              </m:ctrlPr>
                            </m:sSubSupPr>
                            <m:e>
                              <m:r>
                                <a:rPr lang="en-GB" i="1">
                                  <a:latin typeface="Cambria Math" panose="02040503050406030204" pitchFamily="18" charset="0"/>
                                  <a:ea typeface="Cambria Math" panose="02040503050406030204" pitchFamily="18" charset="0"/>
                                  <a:cs typeface="Calibri" pitchFamily="34" charset="0"/>
                                </a:rPr>
                                <m:t>𝐸</m:t>
                              </m:r>
                            </m:e>
                            <m:sub>
                              <m:r>
                                <a:rPr lang="en-GB" i="1">
                                  <a:latin typeface="Cambria Math" panose="02040503050406030204" pitchFamily="18" charset="0"/>
                                  <a:ea typeface="Cambria Math" panose="02040503050406030204" pitchFamily="18" charset="0"/>
                                  <a:cs typeface="Calibri" pitchFamily="34" charset="0"/>
                                </a:rPr>
                                <m:t>0</m:t>
                              </m:r>
                            </m:sub>
                            <m:sup>
                              <m:r>
                                <a:rPr lang="en-GB" b="0" i="1" smtClean="0">
                                  <a:latin typeface="Cambria Math" panose="02040503050406030204" pitchFamily="18" charset="0"/>
                                  <a:ea typeface="Cambria Math" panose="02040503050406030204" pitchFamily="18" charset="0"/>
                                  <a:cs typeface="Calibri" pitchFamily="34" charset="0"/>
                                </a:rPr>
                                <m:t>2</m:t>
                              </m:r>
                            </m:sup>
                          </m:sSubSup>
                        </m:den>
                      </m:f>
                    </m:oMath>
                  </m:oMathPara>
                </a14:m>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We now proceed as for the energy oscillations by averaging over all photon energies, all </a:t>
                </a:r>
                <a:r>
                  <a:rPr lang="en-GB" dirty="0" err="1">
                    <a:latin typeface="Calibri" pitchFamily="34" charset="0"/>
                    <a:ea typeface="Cambria Math" panose="02040503050406030204" pitchFamily="18" charset="0"/>
                    <a:cs typeface="Calibri" pitchFamily="34" charset="0"/>
                  </a:rPr>
                  <a:t>betatron</a:t>
                </a:r>
                <a:r>
                  <a:rPr lang="en-GB" dirty="0">
                    <a:latin typeface="Calibri" pitchFamily="34" charset="0"/>
                    <a:ea typeface="Cambria Math" panose="02040503050406030204" pitchFamily="18" charset="0"/>
                    <a:cs typeface="Calibri" pitchFamily="34" charset="0"/>
                  </a:rPr>
                  <a:t> phases and all positions in the ring. From this, we obtain an average rate of change of the invariant of </a:t>
                </a:r>
              </a:p>
              <a:p>
                <a:pPr algn="just"/>
                <a:endParaRPr lang="en-GB"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f>
                        <m:fPr>
                          <m:ctrlPr>
                            <a:rPr lang="en-GB" b="0" i="1" smtClean="0">
                              <a:latin typeface="Cambria Math" panose="02040503050406030204" pitchFamily="18" charset="0"/>
                              <a:ea typeface="Cambria Math" panose="02040503050406030204" pitchFamily="18" charset="0"/>
                              <a:cs typeface="Calibri" pitchFamily="34" charset="0"/>
                            </a:rPr>
                          </m:ctrlPr>
                        </m:fPr>
                        <m:num>
                          <m:r>
                            <a:rPr lang="en-GB" b="0" i="1" smtClean="0">
                              <a:latin typeface="Cambria Math" panose="02040503050406030204" pitchFamily="18" charset="0"/>
                              <a:ea typeface="Cambria Math" panose="02040503050406030204" pitchFamily="18" charset="0"/>
                              <a:cs typeface="Calibri" pitchFamily="34" charset="0"/>
                            </a:rPr>
                            <m:t>𝑑</m:t>
                          </m:r>
                          <m:d>
                            <m:dPr>
                              <m:begChr m:val="⟨"/>
                              <m:endChr m:val="⟩"/>
                              <m:ctrlPr>
                                <a:rPr lang="en-GB" i="1">
                                  <a:latin typeface="Cambria Math" panose="02040503050406030204" pitchFamily="18" charset="0"/>
                                  <a:ea typeface="Cambria Math" panose="02040503050406030204" pitchFamily="18" charset="0"/>
                                  <a:cs typeface="Calibri" pitchFamily="34" charset="0"/>
                                </a:rPr>
                              </m:ctrlPr>
                            </m:dPr>
                            <m:e>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𝐴</m:t>
                                  </m:r>
                                </m:e>
                                <m:sup>
                                  <m:r>
                                    <a:rPr lang="en-GB" i="1">
                                      <a:latin typeface="Cambria Math" panose="02040503050406030204" pitchFamily="18" charset="0"/>
                                      <a:ea typeface="Cambria Math" panose="02040503050406030204" pitchFamily="18" charset="0"/>
                                      <a:cs typeface="Calibri" pitchFamily="34" charset="0"/>
                                    </a:rPr>
                                    <m:t>2</m:t>
                                  </m:r>
                                </m:sup>
                              </m:sSup>
                            </m:e>
                          </m:d>
                        </m:num>
                        <m:den>
                          <m:r>
                            <a:rPr lang="en-GB" b="0" i="1" smtClean="0">
                              <a:latin typeface="Cambria Math" panose="02040503050406030204" pitchFamily="18" charset="0"/>
                              <a:ea typeface="Cambria Math" panose="02040503050406030204" pitchFamily="18" charset="0"/>
                              <a:cs typeface="Calibri" pitchFamily="34" charset="0"/>
                            </a:rPr>
                            <m:t>𝑑𝑡</m:t>
                          </m:r>
                        </m:den>
                      </m:f>
                      <m:r>
                        <a:rPr lang="en-GB" i="1">
                          <a:latin typeface="Cambria Math" panose="02040503050406030204" pitchFamily="18" charset="0"/>
                          <a:ea typeface="Cambria Math" panose="02040503050406030204" pitchFamily="18" charset="0"/>
                          <a:cs typeface="Calibri" pitchFamily="34" charset="0"/>
                        </a:rPr>
                        <m:t>=</m:t>
                      </m:r>
                      <m:r>
                        <a:rPr lang="en-GB" b="0" i="1" smtClean="0">
                          <a:latin typeface="Cambria Math" panose="02040503050406030204" pitchFamily="18" charset="0"/>
                          <a:ea typeface="Cambria Math" panose="02040503050406030204" pitchFamily="18" charset="0"/>
                          <a:cs typeface="Calibri" pitchFamily="34" charset="0"/>
                        </a:rPr>
                        <m:t>−</m:t>
                      </m:r>
                      <m:f>
                        <m:fPr>
                          <m:ctrlPr>
                            <a:rPr lang="en-GB" b="0" i="1" smtClean="0">
                              <a:latin typeface="Cambria Math" panose="02040503050406030204" pitchFamily="18" charset="0"/>
                              <a:ea typeface="Cambria Math" panose="02040503050406030204" pitchFamily="18" charset="0"/>
                              <a:cs typeface="Calibri" pitchFamily="34" charset="0"/>
                            </a:rPr>
                          </m:ctrlPr>
                        </m:fPr>
                        <m:num>
                          <m:r>
                            <a:rPr lang="en-GB" b="0" i="1" smtClean="0">
                              <a:latin typeface="Cambria Math" panose="02040503050406030204" pitchFamily="18" charset="0"/>
                              <a:ea typeface="Cambria Math" panose="02040503050406030204" pitchFamily="18" charset="0"/>
                              <a:cs typeface="Calibri" pitchFamily="34" charset="0"/>
                            </a:rPr>
                            <m:t>2</m:t>
                          </m:r>
                          <m:d>
                            <m:dPr>
                              <m:begChr m:val="⟨"/>
                              <m:endChr m:val="⟩"/>
                              <m:ctrlPr>
                                <a:rPr lang="en-GB" i="1">
                                  <a:latin typeface="Cambria Math" panose="02040503050406030204" pitchFamily="18" charset="0"/>
                                  <a:ea typeface="Cambria Math" panose="02040503050406030204" pitchFamily="18" charset="0"/>
                                  <a:cs typeface="Calibri" pitchFamily="34" charset="0"/>
                                </a:rPr>
                              </m:ctrlPr>
                            </m:dPr>
                            <m:e>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𝐴</m:t>
                                  </m:r>
                                </m:e>
                                <m:sup>
                                  <m:r>
                                    <a:rPr lang="en-GB" i="1">
                                      <a:latin typeface="Cambria Math" panose="02040503050406030204" pitchFamily="18" charset="0"/>
                                      <a:ea typeface="Cambria Math" panose="02040503050406030204" pitchFamily="18" charset="0"/>
                                      <a:cs typeface="Calibri" pitchFamily="34" charset="0"/>
                                    </a:rPr>
                                    <m:t>2</m:t>
                                  </m:r>
                                </m:sup>
                              </m:sSup>
                            </m:e>
                          </m:d>
                        </m:num>
                        <m:den>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𝜏</m:t>
                              </m:r>
                            </m:e>
                            <m:sub>
                              <m:r>
                                <a:rPr lang="en-GB" b="0" i="1" smtClean="0">
                                  <a:latin typeface="Cambria Math" panose="02040503050406030204" pitchFamily="18" charset="0"/>
                                  <a:ea typeface="Cambria Math" panose="02040503050406030204" pitchFamily="18" charset="0"/>
                                  <a:cs typeface="Calibri" pitchFamily="34" charset="0"/>
                                </a:rPr>
                                <m:t>𝑥</m:t>
                              </m:r>
                            </m:sub>
                          </m:sSub>
                        </m:den>
                      </m:f>
                      <m:r>
                        <a:rPr lang="en-GB" b="0" i="1" smtClean="0">
                          <a:latin typeface="Cambria Math" panose="02040503050406030204" pitchFamily="18" charset="0"/>
                          <a:ea typeface="Cambria Math" panose="02040503050406030204" pitchFamily="18" charset="0"/>
                          <a:cs typeface="Calibri" pitchFamily="34" charset="0"/>
                        </a:rPr>
                        <m:t>+</m:t>
                      </m:r>
                      <m:f>
                        <m:fPr>
                          <m:ctrlPr>
                            <a:rPr lang="en-GB" i="1">
                              <a:latin typeface="Cambria Math" panose="02040503050406030204" pitchFamily="18" charset="0"/>
                              <a:ea typeface="Cambria Math" panose="02040503050406030204" pitchFamily="18" charset="0"/>
                              <a:cs typeface="Calibri" pitchFamily="34" charset="0"/>
                            </a:rPr>
                          </m:ctrlPr>
                        </m:fPr>
                        <m:num>
                          <m:d>
                            <m:dPr>
                              <m:begChr m:val="⟨"/>
                              <m:endChr m:val="⟩"/>
                              <m:ctrlPr>
                                <a:rPr lang="en-GB" i="1">
                                  <a:latin typeface="Cambria Math" panose="02040503050406030204" pitchFamily="18" charset="0"/>
                                  <a:ea typeface="Cambria Math" panose="02040503050406030204" pitchFamily="18" charset="0"/>
                                  <a:cs typeface="Calibri" pitchFamily="34" charset="0"/>
                                </a:rPr>
                              </m:ctrlPr>
                            </m:dPr>
                            <m:e>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𝐻</m:t>
                                  </m:r>
                                </m:e>
                                <m:sub>
                                  <m:r>
                                    <a:rPr lang="en-GB" i="1">
                                      <a:latin typeface="Cambria Math" panose="02040503050406030204" pitchFamily="18" charset="0"/>
                                      <a:ea typeface="Cambria Math" panose="02040503050406030204" pitchFamily="18" charset="0"/>
                                      <a:cs typeface="Calibri" pitchFamily="34" charset="0"/>
                                    </a:rPr>
                                    <m:t>𝑥</m:t>
                                  </m:r>
                                </m:sub>
                              </m:sSub>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𝑁</m:t>
                                  </m:r>
                                </m:e>
                                <m:sub>
                                  <m:r>
                                    <a:rPr lang="en-GB" b="0" i="1" smtClean="0">
                                      <a:latin typeface="Cambria Math" panose="02040503050406030204" pitchFamily="18" charset="0"/>
                                      <a:ea typeface="Cambria Math" panose="02040503050406030204" pitchFamily="18" charset="0"/>
                                      <a:cs typeface="Calibri" pitchFamily="34" charset="0"/>
                                    </a:rPr>
                                    <m:t>𝛾</m:t>
                                  </m:r>
                                </m:sub>
                              </m:sSub>
                              <m:d>
                                <m:dPr>
                                  <m:begChr m:val="⟨"/>
                                  <m:endChr m:val="⟩"/>
                                  <m:ctrlPr>
                                    <a:rPr lang="en-GB" i="1">
                                      <a:latin typeface="Cambria Math" panose="02040503050406030204" pitchFamily="18" charset="0"/>
                                      <a:ea typeface="Cambria Math" panose="02040503050406030204" pitchFamily="18" charset="0"/>
                                      <a:cs typeface="Calibri" pitchFamily="34" charset="0"/>
                                    </a:rPr>
                                  </m:ctrlPr>
                                </m:dPr>
                                <m:e>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𝑢</m:t>
                                      </m:r>
                                    </m:e>
                                    <m:sup>
                                      <m:r>
                                        <a:rPr lang="en-GB" i="1">
                                          <a:latin typeface="Cambria Math" panose="02040503050406030204" pitchFamily="18" charset="0"/>
                                          <a:ea typeface="Cambria Math" panose="02040503050406030204" pitchFamily="18" charset="0"/>
                                          <a:cs typeface="Calibri" pitchFamily="34" charset="0"/>
                                        </a:rPr>
                                        <m:t>2</m:t>
                                      </m:r>
                                    </m:sup>
                                  </m:sSup>
                                </m:e>
                              </m:d>
                            </m:e>
                          </m:d>
                        </m:num>
                        <m:den>
                          <m:sSubSup>
                            <m:sSubSupPr>
                              <m:ctrlPr>
                                <a:rPr lang="en-GB" i="1">
                                  <a:latin typeface="Cambria Math" panose="02040503050406030204" pitchFamily="18" charset="0"/>
                                  <a:ea typeface="Cambria Math" panose="02040503050406030204" pitchFamily="18" charset="0"/>
                                  <a:cs typeface="Calibri" pitchFamily="34" charset="0"/>
                                </a:rPr>
                              </m:ctrlPr>
                            </m:sSubSupPr>
                            <m:e>
                              <m:r>
                                <a:rPr lang="en-GB" i="1">
                                  <a:latin typeface="Cambria Math" panose="02040503050406030204" pitchFamily="18" charset="0"/>
                                  <a:ea typeface="Cambria Math" panose="02040503050406030204" pitchFamily="18" charset="0"/>
                                  <a:cs typeface="Calibri" pitchFamily="34" charset="0"/>
                                </a:rPr>
                                <m:t>𝐸</m:t>
                              </m:r>
                            </m:e>
                            <m:sub>
                              <m:r>
                                <a:rPr lang="en-GB" i="1">
                                  <a:latin typeface="Cambria Math" panose="02040503050406030204" pitchFamily="18" charset="0"/>
                                  <a:ea typeface="Cambria Math" panose="02040503050406030204" pitchFamily="18" charset="0"/>
                                  <a:cs typeface="Calibri" pitchFamily="34" charset="0"/>
                                </a:rPr>
                                <m:t>0</m:t>
                              </m:r>
                            </m:sub>
                            <m:sup>
                              <m:r>
                                <a:rPr lang="en-GB" i="1">
                                  <a:latin typeface="Cambria Math" panose="02040503050406030204" pitchFamily="18" charset="0"/>
                                  <a:ea typeface="Cambria Math" panose="02040503050406030204" pitchFamily="18" charset="0"/>
                                  <a:cs typeface="Calibri" pitchFamily="34" charset="0"/>
                                </a:rPr>
                                <m:t>2</m:t>
                              </m:r>
                            </m:sup>
                          </m:sSubSup>
                        </m:den>
                      </m:f>
                    </m:oMath>
                  </m:oMathPara>
                </a14:m>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The first term is the continuous damping due to the radiation already studied, and the second term represents quantum excitations or fluctuations around the average.</a:t>
                </a: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284302" y="164341"/>
                <a:ext cx="8642350" cy="6232540"/>
              </a:xfrm>
              <a:prstGeom prst="rect">
                <a:avLst/>
              </a:prstGeom>
              <a:blipFill>
                <a:blip r:embed="rId2"/>
                <a:stretch>
                  <a:fillRect l="-635" t="-587" r="-635" b="-685"/>
                </a:stretch>
              </a:blipFill>
              <a:ln w="9525">
                <a:noFill/>
                <a:miter lim="800000"/>
                <a:headEnd/>
                <a:tailEnd/>
              </a:ln>
              <a:effectLst/>
            </p:spPr>
            <p:txBody>
              <a:bodyPr/>
              <a:lstStyle/>
              <a:p>
                <a:r>
                  <a:rPr lang="en-GB">
                    <a:noFill/>
                  </a:rPr>
                  <a:t> </a:t>
                </a:r>
              </a:p>
            </p:txBody>
          </p:sp>
        </mc:Fallback>
      </mc:AlternateContent>
    </p:spTree>
    <p:extLst>
      <p:ext uri="{BB962C8B-B14F-4D97-AF65-F5344CB8AC3E}">
        <p14:creationId xmlns:p14="http://schemas.microsoft.com/office/powerpoint/2010/main" val="16246167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284302" y="164341"/>
                <a:ext cx="8642350" cy="5407249"/>
              </a:xfrm>
              <a:prstGeom prst="rect">
                <a:avLst/>
              </a:prstGeom>
              <a:solidFill>
                <a:schemeClr val="bg1">
                  <a:alpha val="68000"/>
                </a:schemeClr>
              </a:solidFill>
              <a:ln w="9525">
                <a:noFill/>
                <a:miter lim="800000"/>
                <a:headEnd/>
                <a:tailEnd/>
              </a:ln>
              <a:effectLst/>
            </p:spPr>
            <p:txBody>
              <a:bodyPr>
                <a:spAutoFit/>
              </a:bodyPr>
              <a:lstStyle/>
              <a:p>
                <a:pPr algn="ctr"/>
                <a:r>
                  <a:rPr lang="en-GB" u="sng" dirty="0">
                    <a:latin typeface="Calibri" pitchFamily="34" charset="0"/>
                    <a:cs typeface="Calibri" pitchFamily="34" charset="0"/>
                  </a:rPr>
                  <a:t>Quantum Fluctuations in Horizontal Motion</a:t>
                </a:r>
                <a:endParaRPr lang="en-GB" sz="1200" u="sng"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At equilibrium, the average rate of change in the invariant is zero. Assuming sinusoidal motion (</a:t>
                </a:r>
                <a14:m>
                  <m:oMath xmlns:m="http://schemas.openxmlformats.org/officeDocument/2006/math">
                    <m:r>
                      <a:rPr lang="en-GB" b="0" i="1" smtClean="0">
                        <a:latin typeface="Cambria Math" panose="02040503050406030204" pitchFamily="18" charset="0"/>
                        <a:ea typeface="Cambria Math" panose="02040503050406030204" pitchFamily="18" charset="0"/>
                        <a:cs typeface="Calibri" pitchFamily="34" charset="0"/>
                      </a:rPr>
                      <m:t>𝑥</m:t>
                    </m:r>
                    <m:r>
                      <a:rPr lang="en-GB" b="0" i="1" smtClean="0">
                        <a:latin typeface="Cambria Math" panose="02040503050406030204" pitchFamily="18" charset="0"/>
                        <a:ea typeface="Cambria Math" panose="02040503050406030204" pitchFamily="18" charset="0"/>
                        <a:cs typeface="Calibri" pitchFamily="34" charset="0"/>
                      </a:rPr>
                      <m:t>=</m:t>
                    </m:r>
                    <m:r>
                      <a:rPr lang="en-GB" b="0" i="1" smtClean="0">
                        <a:latin typeface="Cambria Math" panose="02040503050406030204" pitchFamily="18" charset="0"/>
                        <a:ea typeface="Cambria Math" panose="02040503050406030204" pitchFamily="18" charset="0"/>
                        <a:cs typeface="Calibri" pitchFamily="34" charset="0"/>
                      </a:rPr>
                      <m:t>𝐴</m:t>
                    </m:r>
                    <m:func>
                      <m:funcPr>
                        <m:ctrlPr>
                          <a:rPr lang="en-GB" b="0" i="1" smtClean="0">
                            <a:latin typeface="Cambria Math" panose="02040503050406030204" pitchFamily="18" charset="0"/>
                            <a:ea typeface="Cambria Math" panose="02040503050406030204" pitchFamily="18" charset="0"/>
                            <a:cs typeface="Calibri" pitchFamily="34" charset="0"/>
                          </a:rPr>
                        </m:ctrlPr>
                      </m:funcPr>
                      <m:fName>
                        <m:r>
                          <m:rPr>
                            <m:sty m:val="p"/>
                          </m:rPr>
                          <a:rPr lang="en-GB" b="0" i="0" smtClean="0">
                            <a:latin typeface="Cambria Math" panose="02040503050406030204" pitchFamily="18" charset="0"/>
                            <a:ea typeface="Cambria Math" panose="02040503050406030204" pitchFamily="18" charset="0"/>
                            <a:cs typeface="Calibri" pitchFamily="34" charset="0"/>
                          </a:rPr>
                          <m:t>sin</m:t>
                        </m:r>
                      </m:fName>
                      <m:e>
                        <m:r>
                          <a:rPr lang="en-GB" b="0" i="1" smtClean="0">
                            <a:latin typeface="Cambria Math" panose="02040503050406030204" pitchFamily="18" charset="0"/>
                            <a:ea typeface="Cambria Math" panose="02040503050406030204" pitchFamily="18" charset="0"/>
                            <a:cs typeface="Calibri" pitchFamily="34" charset="0"/>
                          </a:rPr>
                          <m:t>(</m:t>
                        </m:r>
                        <m:r>
                          <a:rPr lang="en-GB" b="0" i="1" smtClean="0">
                            <a:latin typeface="Cambria Math" panose="02040503050406030204" pitchFamily="18" charset="0"/>
                            <a:ea typeface="Cambria Math" panose="02040503050406030204" pitchFamily="18" charset="0"/>
                            <a:cs typeface="Calibri" pitchFamily="34" charset="0"/>
                          </a:rPr>
                          <m:t>𝜙</m:t>
                        </m:r>
                        <m:d>
                          <m:dPr>
                            <m:ctrlPr>
                              <a:rPr lang="en-GB" b="0" i="1" smtClean="0">
                                <a:latin typeface="Cambria Math" panose="02040503050406030204" pitchFamily="18" charset="0"/>
                                <a:ea typeface="Cambria Math" panose="02040503050406030204" pitchFamily="18" charset="0"/>
                                <a:cs typeface="Calibri" pitchFamily="34" charset="0"/>
                              </a:rPr>
                            </m:ctrlPr>
                          </m:dPr>
                          <m:e>
                            <m:r>
                              <a:rPr lang="en-GB" b="0" i="1" smtClean="0">
                                <a:latin typeface="Cambria Math" panose="02040503050406030204" pitchFamily="18" charset="0"/>
                                <a:ea typeface="Cambria Math" panose="02040503050406030204" pitchFamily="18" charset="0"/>
                                <a:cs typeface="Calibri" pitchFamily="34" charset="0"/>
                              </a:rPr>
                              <m:t>𝑠</m:t>
                            </m:r>
                          </m:e>
                        </m:d>
                        <m:r>
                          <a:rPr lang="en-GB" b="0" i="1" smtClean="0">
                            <a:latin typeface="Cambria Math" panose="02040503050406030204" pitchFamily="18" charset="0"/>
                            <a:ea typeface="Cambria Math" panose="02040503050406030204" pitchFamily="18" charset="0"/>
                            <a:cs typeface="Calibri" pitchFamily="34" charset="0"/>
                          </a:rPr>
                          <m:t>+</m:t>
                        </m:r>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𝜙</m:t>
                            </m:r>
                          </m:e>
                          <m:sub>
                            <m:r>
                              <a:rPr lang="en-GB" b="0" i="1" smtClean="0">
                                <a:latin typeface="Cambria Math" panose="02040503050406030204" pitchFamily="18" charset="0"/>
                                <a:ea typeface="Cambria Math" panose="02040503050406030204" pitchFamily="18" charset="0"/>
                                <a:cs typeface="Calibri" pitchFamily="34" charset="0"/>
                              </a:rPr>
                              <m:t>0</m:t>
                            </m:r>
                          </m:sub>
                        </m:sSub>
                        <m:r>
                          <a:rPr lang="en-GB" b="0" i="1" smtClean="0">
                            <a:latin typeface="Cambria Math" panose="02040503050406030204" pitchFamily="18" charset="0"/>
                            <a:ea typeface="Cambria Math" panose="02040503050406030204" pitchFamily="18" charset="0"/>
                            <a:cs typeface="Calibri" pitchFamily="34" charset="0"/>
                          </a:rPr>
                          <m:t>)</m:t>
                        </m:r>
                      </m:e>
                    </m:func>
                  </m:oMath>
                </a14:m>
                <a:r>
                  <a:rPr lang="en-GB" dirty="0">
                    <a:latin typeface="Calibri" pitchFamily="34" charset="0"/>
                    <a:ea typeface="Cambria Math" panose="02040503050406030204" pitchFamily="18" charset="0"/>
                    <a:cs typeface="Calibri" pitchFamily="34" charset="0"/>
                  </a:rPr>
                  <a:t>), the mean-square amplitude is </a:t>
                </a:r>
              </a:p>
              <a:p>
                <a:pPr algn="just"/>
                <a:endParaRPr lang="en-GB"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f>
                        <m:fPr>
                          <m:ctrlPr>
                            <a:rPr lang="en-GB" b="0" i="1" smtClean="0">
                              <a:latin typeface="Cambria Math" panose="02040503050406030204" pitchFamily="18" charset="0"/>
                              <a:ea typeface="Cambria Math" panose="02040503050406030204" pitchFamily="18" charset="0"/>
                              <a:cs typeface="Calibri" pitchFamily="34" charset="0"/>
                            </a:rPr>
                          </m:ctrlPr>
                        </m:fPr>
                        <m:num>
                          <m:d>
                            <m:dPr>
                              <m:begChr m:val="⟨"/>
                              <m:endChr m:val="⟩"/>
                              <m:ctrlPr>
                                <a:rPr lang="en-GB" i="1">
                                  <a:latin typeface="Cambria Math" panose="02040503050406030204" pitchFamily="18" charset="0"/>
                                  <a:ea typeface="Cambria Math" panose="02040503050406030204" pitchFamily="18" charset="0"/>
                                  <a:cs typeface="Calibri" pitchFamily="34" charset="0"/>
                                </a:rPr>
                              </m:ctrlPr>
                            </m:dPr>
                            <m:e>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𝐴</m:t>
                                  </m:r>
                                </m:e>
                                <m:sup>
                                  <m:r>
                                    <a:rPr lang="en-GB" i="1">
                                      <a:latin typeface="Cambria Math" panose="02040503050406030204" pitchFamily="18" charset="0"/>
                                      <a:ea typeface="Cambria Math" panose="02040503050406030204" pitchFamily="18" charset="0"/>
                                      <a:cs typeface="Calibri" pitchFamily="34" charset="0"/>
                                    </a:rPr>
                                    <m:t>2</m:t>
                                  </m:r>
                                </m:sup>
                              </m:sSup>
                            </m:e>
                          </m:d>
                        </m:num>
                        <m:den>
                          <m:r>
                            <a:rPr lang="en-GB" b="0" i="1" smtClean="0">
                              <a:latin typeface="Cambria Math" panose="02040503050406030204" pitchFamily="18" charset="0"/>
                              <a:ea typeface="Cambria Math" panose="02040503050406030204" pitchFamily="18" charset="0"/>
                              <a:cs typeface="Calibri" pitchFamily="34" charset="0"/>
                            </a:rPr>
                            <m:t>2</m:t>
                          </m:r>
                        </m:den>
                      </m:f>
                      <m:r>
                        <a:rPr lang="en-GB" b="0" i="1" smtClean="0">
                          <a:latin typeface="Cambria Math" panose="02040503050406030204" pitchFamily="18" charset="0"/>
                          <a:ea typeface="Cambria Math" panose="02040503050406030204" pitchFamily="18" charset="0"/>
                          <a:cs typeface="Calibri" pitchFamily="34" charset="0"/>
                        </a:rPr>
                        <m:t>=</m:t>
                      </m:r>
                      <m:f>
                        <m:fPr>
                          <m:ctrlPr>
                            <a:rPr lang="en-GB" i="1">
                              <a:latin typeface="Cambria Math" panose="02040503050406030204" pitchFamily="18" charset="0"/>
                              <a:ea typeface="Cambria Math" panose="02040503050406030204" pitchFamily="18" charset="0"/>
                              <a:cs typeface="Calibri" pitchFamily="34" charset="0"/>
                            </a:rPr>
                          </m:ctrlPr>
                        </m:fPr>
                        <m:num>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𝜏</m:t>
                              </m:r>
                            </m:e>
                            <m:sub>
                              <m:r>
                                <a:rPr lang="en-GB" b="0" i="1" smtClean="0">
                                  <a:latin typeface="Cambria Math" panose="02040503050406030204" pitchFamily="18" charset="0"/>
                                  <a:ea typeface="Cambria Math" panose="02040503050406030204" pitchFamily="18" charset="0"/>
                                  <a:cs typeface="Calibri" pitchFamily="34" charset="0"/>
                                </a:rPr>
                                <m:t>𝑥</m:t>
                              </m:r>
                            </m:sub>
                          </m:sSub>
                          <m:d>
                            <m:dPr>
                              <m:begChr m:val="⟨"/>
                              <m:endChr m:val="⟩"/>
                              <m:ctrlPr>
                                <a:rPr lang="en-GB" i="1">
                                  <a:latin typeface="Cambria Math" panose="02040503050406030204" pitchFamily="18" charset="0"/>
                                  <a:ea typeface="Cambria Math" panose="02040503050406030204" pitchFamily="18" charset="0"/>
                                  <a:cs typeface="Calibri" pitchFamily="34" charset="0"/>
                                </a:rPr>
                              </m:ctrlPr>
                            </m:dPr>
                            <m:e>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𝐻</m:t>
                                  </m:r>
                                </m:e>
                                <m:sub>
                                  <m:r>
                                    <a:rPr lang="en-GB" i="1">
                                      <a:latin typeface="Cambria Math" panose="02040503050406030204" pitchFamily="18" charset="0"/>
                                      <a:ea typeface="Cambria Math" panose="02040503050406030204" pitchFamily="18" charset="0"/>
                                      <a:cs typeface="Calibri" pitchFamily="34" charset="0"/>
                                    </a:rPr>
                                    <m:t>𝑥</m:t>
                                  </m:r>
                                </m:sub>
                              </m:sSub>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𝑁</m:t>
                                  </m:r>
                                </m:e>
                                <m:sub>
                                  <m:r>
                                    <a:rPr lang="en-GB" b="0" i="1" smtClean="0">
                                      <a:latin typeface="Cambria Math" panose="02040503050406030204" pitchFamily="18" charset="0"/>
                                      <a:ea typeface="Cambria Math" panose="02040503050406030204" pitchFamily="18" charset="0"/>
                                      <a:cs typeface="Calibri" pitchFamily="34" charset="0"/>
                                    </a:rPr>
                                    <m:t>𝛾</m:t>
                                  </m:r>
                                </m:sub>
                              </m:sSub>
                              <m:d>
                                <m:dPr>
                                  <m:begChr m:val="⟨"/>
                                  <m:endChr m:val="⟩"/>
                                  <m:ctrlPr>
                                    <a:rPr lang="en-GB" i="1">
                                      <a:latin typeface="Cambria Math" panose="02040503050406030204" pitchFamily="18" charset="0"/>
                                      <a:ea typeface="Cambria Math" panose="02040503050406030204" pitchFamily="18" charset="0"/>
                                      <a:cs typeface="Calibri" pitchFamily="34" charset="0"/>
                                    </a:rPr>
                                  </m:ctrlPr>
                                </m:dPr>
                                <m:e>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𝑢</m:t>
                                      </m:r>
                                    </m:e>
                                    <m:sup>
                                      <m:r>
                                        <a:rPr lang="en-GB" i="1">
                                          <a:latin typeface="Cambria Math" panose="02040503050406030204" pitchFamily="18" charset="0"/>
                                          <a:ea typeface="Cambria Math" panose="02040503050406030204" pitchFamily="18" charset="0"/>
                                          <a:cs typeface="Calibri" pitchFamily="34" charset="0"/>
                                        </a:rPr>
                                        <m:t>2</m:t>
                                      </m:r>
                                    </m:sup>
                                  </m:sSup>
                                </m:e>
                              </m:d>
                            </m:e>
                          </m:d>
                        </m:num>
                        <m:den>
                          <m:r>
                            <a:rPr lang="en-GB" b="0" i="1" smtClean="0">
                              <a:latin typeface="Cambria Math" panose="02040503050406030204" pitchFamily="18" charset="0"/>
                              <a:ea typeface="Cambria Math" panose="02040503050406030204" pitchFamily="18" charset="0"/>
                              <a:cs typeface="Calibri" pitchFamily="34" charset="0"/>
                            </a:rPr>
                            <m:t>4</m:t>
                          </m:r>
                          <m:sSubSup>
                            <m:sSubSupPr>
                              <m:ctrlPr>
                                <a:rPr lang="en-GB" i="1">
                                  <a:latin typeface="Cambria Math" panose="02040503050406030204" pitchFamily="18" charset="0"/>
                                  <a:ea typeface="Cambria Math" panose="02040503050406030204" pitchFamily="18" charset="0"/>
                                  <a:cs typeface="Calibri" pitchFamily="34" charset="0"/>
                                </a:rPr>
                              </m:ctrlPr>
                            </m:sSubSupPr>
                            <m:e>
                              <m:r>
                                <a:rPr lang="en-GB" i="1">
                                  <a:latin typeface="Cambria Math" panose="02040503050406030204" pitchFamily="18" charset="0"/>
                                  <a:ea typeface="Cambria Math" panose="02040503050406030204" pitchFamily="18" charset="0"/>
                                  <a:cs typeface="Calibri" pitchFamily="34" charset="0"/>
                                </a:rPr>
                                <m:t>𝐸</m:t>
                              </m:r>
                            </m:e>
                            <m:sub>
                              <m:r>
                                <a:rPr lang="en-GB" i="1">
                                  <a:latin typeface="Cambria Math" panose="02040503050406030204" pitchFamily="18" charset="0"/>
                                  <a:ea typeface="Cambria Math" panose="02040503050406030204" pitchFamily="18" charset="0"/>
                                  <a:cs typeface="Calibri" pitchFamily="34" charset="0"/>
                                </a:rPr>
                                <m:t>0</m:t>
                              </m:r>
                            </m:sub>
                            <m:sup>
                              <m:r>
                                <a:rPr lang="en-GB" i="1">
                                  <a:latin typeface="Cambria Math" panose="02040503050406030204" pitchFamily="18" charset="0"/>
                                  <a:ea typeface="Cambria Math" panose="02040503050406030204" pitchFamily="18" charset="0"/>
                                  <a:cs typeface="Calibri" pitchFamily="34" charset="0"/>
                                </a:rPr>
                                <m:t>2</m:t>
                              </m:r>
                            </m:sup>
                          </m:sSubSup>
                        </m:den>
                      </m:f>
                    </m:oMath>
                  </m:oMathPara>
                </a14:m>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By analogy with the longitudinal plane, and substituting for the previously defined values of </a:t>
                </a:r>
                <a14:m>
                  <m:oMath xmlns:m="http://schemas.openxmlformats.org/officeDocument/2006/math">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𝜏</m:t>
                        </m:r>
                      </m:e>
                      <m:sub>
                        <m:r>
                          <a:rPr lang="en-GB" b="0" i="1" smtClean="0">
                            <a:latin typeface="Cambria Math" panose="02040503050406030204" pitchFamily="18" charset="0"/>
                            <a:ea typeface="Cambria Math" panose="02040503050406030204" pitchFamily="18" charset="0"/>
                            <a:cs typeface="Calibri" pitchFamily="34" charset="0"/>
                          </a:rPr>
                          <m:t>𝑥</m:t>
                        </m:r>
                      </m:sub>
                    </m:sSub>
                  </m:oMath>
                </a14:m>
                <a:r>
                  <a:rPr lang="en-GB" dirty="0">
                    <a:latin typeface="Calibri" pitchFamily="34" charset="0"/>
                    <a:ea typeface="Cambria Math" panose="02040503050406030204" pitchFamily="18" charset="0"/>
                    <a:cs typeface="Calibri" pitchFamily="34" charset="0"/>
                  </a:rPr>
                  <a:t>, </a:t>
                </a:r>
                <a14:m>
                  <m:oMath xmlns:m="http://schemas.openxmlformats.org/officeDocument/2006/math">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𝑁</m:t>
                        </m:r>
                      </m:e>
                      <m:sub>
                        <m:r>
                          <a:rPr lang="en-GB" b="0" i="1" smtClean="0">
                            <a:latin typeface="Cambria Math" panose="02040503050406030204" pitchFamily="18" charset="0"/>
                            <a:ea typeface="Cambria Math" panose="02040503050406030204" pitchFamily="18" charset="0"/>
                            <a:cs typeface="Calibri" pitchFamily="34" charset="0"/>
                          </a:rPr>
                          <m:t>𝛾</m:t>
                        </m:r>
                      </m:sub>
                    </m:sSub>
                  </m:oMath>
                </a14:m>
                <a:r>
                  <a:rPr lang="en-GB" dirty="0">
                    <a:latin typeface="Calibri" pitchFamily="34" charset="0"/>
                    <a:ea typeface="Cambria Math" panose="02040503050406030204" pitchFamily="18" charset="0"/>
                    <a:cs typeface="Calibri" pitchFamily="34" charset="0"/>
                  </a:rPr>
                  <a:t> and </a:t>
                </a:r>
                <a14:m>
                  <m:oMath xmlns:m="http://schemas.openxmlformats.org/officeDocument/2006/math">
                    <m:d>
                      <m:dPr>
                        <m:begChr m:val="⟨"/>
                        <m:endChr m:val="⟩"/>
                        <m:ctrlPr>
                          <a:rPr lang="en-GB" i="1" dirty="0" smtClean="0">
                            <a:latin typeface="Cambria Math" panose="02040503050406030204" pitchFamily="18" charset="0"/>
                            <a:ea typeface="Cambria Math" panose="02040503050406030204" pitchFamily="18" charset="0"/>
                            <a:cs typeface="Calibri" pitchFamily="34" charset="0"/>
                          </a:rPr>
                        </m:ctrlPr>
                      </m:dPr>
                      <m:e>
                        <m:sSup>
                          <m:sSupPr>
                            <m:ctrlPr>
                              <a:rPr lang="en-GB" b="0" i="1" dirty="0" smtClean="0">
                                <a:latin typeface="Cambria Math" panose="02040503050406030204" pitchFamily="18" charset="0"/>
                                <a:ea typeface="Cambria Math" panose="02040503050406030204" pitchFamily="18" charset="0"/>
                                <a:cs typeface="Calibri" pitchFamily="34" charset="0"/>
                              </a:rPr>
                            </m:ctrlPr>
                          </m:sSupPr>
                          <m:e>
                            <m:r>
                              <a:rPr lang="en-GB" b="0" i="1" dirty="0" smtClean="0">
                                <a:latin typeface="Cambria Math" panose="02040503050406030204" pitchFamily="18" charset="0"/>
                                <a:ea typeface="Cambria Math" panose="02040503050406030204" pitchFamily="18" charset="0"/>
                                <a:cs typeface="Calibri" pitchFamily="34" charset="0"/>
                              </a:rPr>
                              <m:t>𝑢</m:t>
                            </m:r>
                          </m:e>
                          <m:sup>
                            <m:r>
                              <a:rPr lang="en-GB" b="0" i="1" dirty="0" smtClean="0">
                                <a:latin typeface="Cambria Math" panose="02040503050406030204" pitchFamily="18" charset="0"/>
                                <a:ea typeface="Cambria Math" panose="02040503050406030204" pitchFamily="18" charset="0"/>
                                <a:cs typeface="Calibri" pitchFamily="34" charset="0"/>
                              </a:rPr>
                              <m:t>2</m:t>
                            </m:r>
                          </m:sup>
                        </m:sSup>
                      </m:e>
                    </m:d>
                  </m:oMath>
                </a14:m>
                <a:r>
                  <a:rPr lang="en-GB" dirty="0">
                    <a:latin typeface="Calibri" pitchFamily="34" charset="0"/>
                    <a:ea typeface="Cambria Math" panose="02040503050406030204" pitchFamily="18" charset="0"/>
                    <a:cs typeface="Calibri" pitchFamily="34" charset="0"/>
                  </a:rPr>
                  <a:t> we can define the equilibrium value for the horizontal beam emittance as</a:t>
                </a:r>
              </a:p>
              <a:p>
                <a:pPr algn="just"/>
                <a:endParaRPr lang="en-GB"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𝜀</m:t>
                          </m:r>
                        </m:e>
                        <m:sub>
                          <m:r>
                            <a:rPr lang="en-GB" b="0" i="1" smtClean="0">
                              <a:latin typeface="Cambria Math" panose="02040503050406030204" pitchFamily="18" charset="0"/>
                              <a:ea typeface="Cambria Math" panose="02040503050406030204" pitchFamily="18" charset="0"/>
                              <a:cs typeface="Calibri" pitchFamily="34" charset="0"/>
                            </a:rPr>
                            <m:t>𝑥</m:t>
                          </m:r>
                        </m:sub>
                      </m:sSub>
                      <m:r>
                        <a:rPr lang="en-GB" b="0" i="1" smtClean="0">
                          <a:latin typeface="Cambria Math" panose="02040503050406030204" pitchFamily="18" charset="0"/>
                          <a:ea typeface="Cambria Math" panose="02040503050406030204" pitchFamily="18" charset="0"/>
                          <a:cs typeface="Calibri" pitchFamily="34" charset="0"/>
                        </a:rPr>
                        <m:t>=</m:t>
                      </m:r>
                      <m:f>
                        <m:fPr>
                          <m:ctrlPr>
                            <a:rPr lang="en-GB" i="1">
                              <a:latin typeface="Cambria Math" panose="02040503050406030204" pitchFamily="18" charset="0"/>
                              <a:ea typeface="Cambria Math" panose="02040503050406030204" pitchFamily="18" charset="0"/>
                              <a:cs typeface="Calibri" pitchFamily="34" charset="0"/>
                            </a:rPr>
                          </m:ctrlPr>
                        </m:fPr>
                        <m:num>
                          <m:d>
                            <m:dPr>
                              <m:begChr m:val="⟨"/>
                              <m:endChr m:val="⟩"/>
                              <m:ctrlPr>
                                <a:rPr lang="en-GB" i="1">
                                  <a:latin typeface="Cambria Math" panose="02040503050406030204" pitchFamily="18" charset="0"/>
                                  <a:ea typeface="Cambria Math" panose="02040503050406030204" pitchFamily="18" charset="0"/>
                                  <a:cs typeface="Calibri" pitchFamily="34" charset="0"/>
                                </a:rPr>
                              </m:ctrlPr>
                            </m:dPr>
                            <m:e>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𝐴</m:t>
                                  </m:r>
                                </m:e>
                                <m:sup>
                                  <m:r>
                                    <a:rPr lang="en-GB" i="1">
                                      <a:latin typeface="Cambria Math" panose="02040503050406030204" pitchFamily="18" charset="0"/>
                                      <a:ea typeface="Cambria Math" panose="02040503050406030204" pitchFamily="18" charset="0"/>
                                      <a:cs typeface="Calibri" pitchFamily="34" charset="0"/>
                                    </a:rPr>
                                    <m:t>2</m:t>
                                  </m:r>
                                </m:sup>
                              </m:sSup>
                            </m:e>
                          </m:d>
                        </m:num>
                        <m:den>
                          <m:r>
                            <a:rPr lang="en-GB" i="1">
                              <a:latin typeface="Cambria Math" panose="02040503050406030204" pitchFamily="18" charset="0"/>
                              <a:ea typeface="Cambria Math" panose="02040503050406030204" pitchFamily="18" charset="0"/>
                              <a:cs typeface="Calibri" pitchFamily="34" charset="0"/>
                            </a:rPr>
                            <m:t>2</m:t>
                          </m:r>
                        </m:den>
                      </m:f>
                      <m:r>
                        <a:rPr lang="en-GB" i="1">
                          <a:latin typeface="Cambria Math" panose="02040503050406030204" pitchFamily="18" charset="0"/>
                          <a:ea typeface="Cambria Math" panose="02040503050406030204" pitchFamily="18" charset="0"/>
                          <a:cs typeface="Calibri" pitchFamily="34" charset="0"/>
                        </a:rPr>
                        <m:t>=</m:t>
                      </m:r>
                      <m:f>
                        <m:fPr>
                          <m:ctrlPr>
                            <a:rPr lang="en-GB" i="1">
                              <a:latin typeface="Cambria Math" panose="02040503050406030204" pitchFamily="18" charset="0"/>
                              <a:ea typeface="Cambria Math" panose="02040503050406030204" pitchFamily="18" charset="0"/>
                              <a:cs typeface="Calibri" pitchFamily="34" charset="0"/>
                            </a:rPr>
                          </m:ctrlPr>
                        </m:fPr>
                        <m:num>
                          <m:r>
                            <a:rPr lang="en-GB" i="1">
                              <a:latin typeface="Cambria Math" panose="02040503050406030204" pitchFamily="18" charset="0"/>
                              <a:ea typeface="Cambria Math" panose="02040503050406030204" pitchFamily="18" charset="0"/>
                              <a:cs typeface="Calibri" pitchFamily="34" charset="0"/>
                            </a:rPr>
                            <m:t>55</m:t>
                          </m:r>
                        </m:num>
                        <m:den>
                          <m:r>
                            <a:rPr lang="en-GB" i="1">
                              <a:latin typeface="Cambria Math" panose="02040503050406030204" pitchFamily="18" charset="0"/>
                              <a:ea typeface="Cambria Math" panose="02040503050406030204" pitchFamily="18" charset="0"/>
                              <a:cs typeface="Calibri" pitchFamily="34" charset="0"/>
                            </a:rPr>
                            <m:t>32</m:t>
                          </m:r>
                          <m:rad>
                            <m:radPr>
                              <m:degHide m:val="on"/>
                              <m:ctrlPr>
                                <a:rPr lang="en-GB" i="1">
                                  <a:latin typeface="Cambria Math" panose="02040503050406030204" pitchFamily="18" charset="0"/>
                                  <a:ea typeface="Cambria Math" panose="02040503050406030204" pitchFamily="18" charset="0"/>
                                  <a:cs typeface="Calibri" pitchFamily="34" charset="0"/>
                                </a:rPr>
                              </m:ctrlPr>
                            </m:radPr>
                            <m:deg/>
                            <m:e>
                              <m:r>
                                <a:rPr lang="en-GB" i="1">
                                  <a:latin typeface="Cambria Math" panose="02040503050406030204" pitchFamily="18" charset="0"/>
                                  <a:ea typeface="Cambria Math" panose="02040503050406030204" pitchFamily="18" charset="0"/>
                                  <a:cs typeface="Calibri" pitchFamily="34" charset="0"/>
                                </a:rPr>
                                <m:t>3</m:t>
                              </m:r>
                            </m:e>
                          </m:rad>
                          <m:r>
                            <a:rPr lang="en-GB" i="1">
                              <a:latin typeface="Cambria Math" panose="02040503050406030204" pitchFamily="18" charset="0"/>
                              <a:ea typeface="Cambria Math" panose="02040503050406030204" pitchFamily="18" charset="0"/>
                              <a:cs typeface="Calibri" pitchFamily="34" charset="0"/>
                            </a:rPr>
                            <m:t> </m:t>
                          </m:r>
                        </m:den>
                      </m:f>
                      <m:f>
                        <m:fPr>
                          <m:ctrlPr>
                            <a:rPr lang="en-GB" i="1">
                              <a:latin typeface="Cambria Math" panose="02040503050406030204" pitchFamily="18" charset="0"/>
                              <a:ea typeface="Cambria Math" panose="02040503050406030204" pitchFamily="18" charset="0"/>
                              <a:cs typeface="Calibri" pitchFamily="34" charset="0"/>
                            </a:rPr>
                          </m:ctrlPr>
                        </m:fPr>
                        <m:num>
                          <m:r>
                            <a:rPr lang="en-GB" i="1">
                              <a:latin typeface="Cambria Math" panose="02040503050406030204" pitchFamily="18" charset="0"/>
                              <a:ea typeface="Cambria Math" panose="02040503050406030204" pitchFamily="18" charset="0"/>
                              <a:cs typeface="Calibri" pitchFamily="34" charset="0"/>
                            </a:rPr>
                            <m:t>ℏ</m:t>
                          </m:r>
                        </m:num>
                        <m:den>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𝑚</m:t>
                              </m:r>
                            </m:e>
                            <m:sub>
                              <m:r>
                                <a:rPr lang="en-GB" i="1">
                                  <a:latin typeface="Cambria Math" panose="02040503050406030204" pitchFamily="18" charset="0"/>
                                  <a:ea typeface="Cambria Math" panose="02040503050406030204" pitchFamily="18" charset="0"/>
                                  <a:cs typeface="Calibri" pitchFamily="34" charset="0"/>
                                </a:rPr>
                                <m:t>𝑒</m:t>
                              </m:r>
                            </m:sub>
                          </m:sSub>
                          <m:r>
                            <a:rPr lang="en-GB" i="1">
                              <a:latin typeface="Cambria Math" panose="02040503050406030204" pitchFamily="18" charset="0"/>
                              <a:ea typeface="Cambria Math" panose="02040503050406030204" pitchFamily="18" charset="0"/>
                              <a:cs typeface="Calibri" pitchFamily="34" charset="0"/>
                            </a:rPr>
                            <m:t>𝑐</m:t>
                          </m:r>
                        </m:den>
                      </m:f>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𝛾</m:t>
                          </m:r>
                        </m:e>
                        <m:sup>
                          <m:r>
                            <a:rPr lang="en-GB" i="1">
                              <a:latin typeface="Cambria Math" panose="02040503050406030204" pitchFamily="18" charset="0"/>
                              <a:ea typeface="Cambria Math" panose="02040503050406030204" pitchFamily="18" charset="0"/>
                              <a:cs typeface="Calibri" pitchFamily="34" charset="0"/>
                            </a:rPr>
                            <m:t>2</m:t>
                          </m:r>
                        </m:sup>
                      </m:sSup>
                      <m:f>
                        <m:fPr>
                          <m:ctrlPr>
                            <a:rPr lang="en-GB" i="1">
                              <a:latin typeface="Cambria Math" panose="02040503050406030204" pitchFamily="18" charset="0"/>
                              <a:ea typeface="Cambria Math" panose="02040503050406030204" pitchFamily="18" charset="0"/>
                              <a:cs typeface="Calibri" pitchFamily="34" charset="0"/>
                            </a:rPr>
                          </m:ctrlPr>
                        </m:fPr>
                        <m:num>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𝐼</m:t>
                              </m:r>
                            </m:e>
                            <m:sub>
                              <m:r>
                                <a:rPr lang="en-GB" b="0" i="1" smtClean="0">
                                  <a:latin typeface="Cambria Math" panose="02040503050406030204" pitchFamily="18" charset="0"/>
                                  <a:ea typeface="Cambria Math" panose="02040503050406030204" pitchFamily="18" charset="0"/>
                                  <a:cs typeface="Calibri" pitchFamily="34" charset="0"/>
                                </a:rPr>
                                <m:t>5</m:t>
                              </m:r>
                            </m:sub>
                          </m:sSub>
                        </m:num>
                        <m:den>
                          <m:sSub>
                            <m:sSubPr>
                              <m:ctrlPr>
                                <a:rPr lang="en-GB" i="1">
                                  <a:latin typeface="Cambria Math" panose="02040503050406030204" pitchFamily="18" charset="0"/>
                                  <a:ea typeface="Cambria Math" panose="02040503050406030204" pitchFamily="18" charset="0"/>
                                  <a:cs typeface="Calibri" pitchFamily="34" charset="0"/>
                                </a:rPr>
                              </m:ctrlPr>
                            </m:sSubPr>
                            <m:e>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𝐽</m:t>
                                  </m:r>
                                </m:e>
                                <m:sub>
                                  <m:r>
                                    <a:rPr lang="en-GB" b="0" i="1" smtClean="0">
                                      <a:latin typeface="Cambria Math" panose="02040503050406030204" pitchFamily="18" charset="0"/>
                                      <a:ea typeface="Cambria Math" panose="02040503050406030204" pitchFamily="18" charset="0"/>
                                      <a:cs typeface="Calibri" pitchFamily="34" charset="0"/>
                                    </a:rPr>
                                    <m:t>𝑥</m:t>
                                  </m:r>
                                </m:sub>
                              </m:sSub>
                              <m:r>
                                <a:rPr lang="en-GB" i="1">
                                  <a:latin typeface="Cambria Math" panose="02040503050406030204" pitchFamily="18" charset="0"/>
                                  <a:ea typeface="Cambria Math" panose="02040503050406030204" pitchFamily="18" charset="0"/>
                                  <a:cs typeface="Calibri" pitchFamily="34" charset="0"/>
                                </a:rPr>
                                <m:t>𝐼</m:t>
                              </m:r>
                            </m:e>
                            <m:sub>
                              <m:r>
                                <a:rPr lang="en-GB" i="1">
                                  <a:latin typeface="Cambria Math" panose="02040503050406030204" pitchFamily="18" charset="0"/>
                                  <a:ea typeface="Cambria Math" panose="02040503050406030204" pitchFamily="18" charset="0"/>
                                  <a:cs typeface="Calibri" pitchFamily="34" charset="0"/>
                                </a:rPr>
                                <m:t>2</m:t>
                              </m:r>
                            </m:sub>
                          </m:sSub>
                        </m:den>
                      </m:f>
                    </m:oMath>
                  </m:oMathPara>
                </a14:m>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The equilibrium emittance is defined by the beam energy alongside the properties of the radiation integrals in the bending magnets (i.e. the bend radius, dispersion, beta-functions and dipole gradient).</a:t>
                </a: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284302" y="164341"/>
                <a:ext cx="8642350" cy="5407249"/>
              </a:xfrm>
              <a:prstGeom prst="rect">
                <a:avLst/>
              </a:prstGeom>
              <a:blipFill>
                <a:blip r:embed="rId2"/>
                <a:stretch>
                  <a:fillRect l="-635" t="-676" r="-635" b="-902"/>
                </a:stretch>
              </a:blipFill>
              <a:ln w="9525">
                <a:noFill/>
                <a:miter lim="800000"/>
                <a:headEnd/>
                <a:tailEnd/>
              </a:ln>
              <a:effectLst/>
            </p:spPr>
            <p:txBody>
              <a:bodyPr/>
              <a:lstStyle/>
              <a:p>
                <a:r>
                  <a:rPr lang="en-GB">
                    <a:noFill/>
                  </a:rPr>
                  <a:t> </a:t>
                </a:r>
              </a:p>
            </p:txBody>
          </p:sp>
        </mc:Fallback>
      </mc:AlternateContent>
      <p:sp>
        <p:nvSpPr>
          <p:cNvPr id="3" name="Rectangle 2">
            <a:extLst>
              <a:ext uri="{FF2B5EF4-FFF2-40B4-BE49-F238E27FC236}">
                <a16:creationId xmlns:a16="http://schemas.microsoft.com/office/drawing/2014/main" id="{09940428-8922-414F-A1E0-1F1DA3B04455}"/>
              </a:ext>
            </a:extLst>
          </p:cNvPr>
          <p:cNvSpPr/>
          <p:nvPr/>
        </p:nvSpPr>
        <p:spPr>
          <a:xfrm>
            <a:off x="2967135" y="3694923"/>
            <a:ext cx="3340360" cy="895739"/>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159689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284302" y="164341"/>
                <a:ext cx="8642350" cy="6634445"/>
              </a:xfrm>
              <a:prstGeom prst="rect">
                <a:avLst/>
              </a:prstGeom>
              <a:solidFill>
                <a:schemeClr val="bg1">
                  <a:alpha val="68000"/>
                </a:schemeClr>
              </a:solidFill>
              <a:ln w="9525">
                <a:noFill/>
                <a:miter lim="800000"/>
                <a:headEnd/>
                <a:tailEnd/>
              </a:ln>
              <a:effectLst/>
            </p:spPr>
            <p:txBody>
              <a:bodyPr>
                <a:spAutoFit/>
              </a:bodyPr>
              <a:lstStyle/>
              <a:p>
                <a:pPr algn="ctr"/>
                <a:r>
                  <a:rPr lang="en-GB" u="sng" dirty="0">
                    <a:latin typeface="Calibri" pitchFamily="34" charset="0"/>
                    <a:cs typeface="Calibri" pitchFamily="34" charset="0"/>
                  </a:rPr>
                  <a:t>Quantum Fluctuations in Horizontal Motion</a:t>
                </a:r>
                <a:endParaRPr lang="en-GB" sz="1200" u="sng"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In phase space at location </a:t>
                </a:r>
                <a14:m>
                  <m:oMath xmlns:m="http://schemas.openxmlformats.org/officeDocument/2006/math">
                    <m:r>
                      <a:rPr lang="en-GB" i="1" dirty="0" smtClean="0">
                        <a:latin typeface="Cambria Math" panose="02040503050406030204" pitchFamily="18" charset="0"/>
                        <a:ea typeface="Cambria Math" panose="02040503050406030204" pitchFamily="18" charset="0"/>
                        <a:cs typeface="Calibri" pitchFamily="34" charset="0"/>
                      </a:rPr>
                      <m:t>𝑠</m:t>
                    </m:r>
                  </m:oMath>
                </a14:m>
                <a:r>
                  <a:rPr lang="en-GB" dirty="0">
                    <a:latin typeface="Calibri" pitchFamily="34" charset="0"/>
                    <a:ea typeface="Cambria Math" panose="02040503050406030204" pitchFamily="18" charset="0"/>
                    <a:cs typeface="Calibri" pitchFamily="34" charset="0"/>
                  </a:rPr>
                  <a:t>, particles with the equilibrium value of the invariant will sit on an ellipse </a:t>
                </a:r>
              </a:p>
              <a:p>
                <a:pPr algn="just"/>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i="1" smtClean="0">
                              <a:latin typeface="Cambria Math" panose="02040503050406030204" pitchFamily="18" charset="0"/>
                              <a:ea typeface="Cambria Math" panose="02040503050406030204" pitchFamily="18" charset="0"/>
                              <a:cs typeface="Calibri" pitchFamily="34" charset="0"/>
                            </a:rPr>
                            <m:t>𝜀</m:t>
                          </m:r>
                        </m:e>
                        <m:sub>
                          <m:r>
                            <a:rPr lang="en-GB" b="0" i="1" smtClean="0">
                              <a:latin typeface="Cambria Math" panose="02040503050406030204" pitchFamily="18" charset="0"/>
                              <a:ea typeface="Cambria Math" panose="02040503050406030204" pitchFamily="18" charset="0"/>
                              <a:cs typeface="Calibri" pitchFamily="34" charset="0"/>
                            </a:rPr>
                            <m:t>𝑥</m:t>
                          </m:r>
                        </m:sub>
                      </m:sSub>
                      <m:r>
                        <a:rPr lang="en-GB" i="1">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𝛾</m:t>
                          </m:r>
                        </m:e>
                        <m:sub>
                          <m:r>
                            <a:rPr lang="en-GB" i="1">
                              <a:latin typeface="Cambria Math" panose="02040503050406030204" pitchFamily="18" charset="0"/>
                              <a:cs typeface="Calibri" pitchFamily="34" charset="0"/>
                            </a:rPr>
                            <m:t>𝑥</m:t>
                          </m:r>
                        </m:sub>
                      </m:sSub>
                      <m:sSup>
                        <m:sSupPr>
                          <m:ctrlPr>
                            <a:rPr lang="en-GB" i="1">
                              <a:latin typeface="Cambria Math" panose="02040503050406030204" pitchFamily="18" charset="0"/>
                              <a:cs typeface="Calibri" pitchFamily="34" charset="0"/>
                            </a:rPr>
                          </m:ctrlPr>
                        </m:sSupPr>
                        <m:e>
                          <m:r>
                            <a:rPr lang="en-GB" i="1">
                              <a:latin typeface="Cambria Math" panose="02040503050406030204" pitchFamily="18" charset="0"/>
                              <a:cs typeface="Calibri" pitchFamily="34" charset="0"/>
                            </a:rPr>
                            <m:t>𝑥</m:t>
                          </m:r>
                        </m:e>
                        <m:sup>
                          <m:r>
                            <a:rPr lang="en-GB" i="1">
                              <a:latin typeface="Cambria Math" panose="02040503050406030204" pitchFamily="18" charset="0"/>
                              <a:cs typeface="Calibri" pitchFamily="34" charset="0"/>
                            </a:rPr>
                            <m:t>2</m:t>
                          </m:r>
                        </m:sup>
                      </m:sSup>
                      <m:r>
                        <a:rPr lang="en-GB" i="1">
                          <a:latin typeface="Cambria Math" panose="02040503050406030204" pitchFamily="18" charset="0"/>
                          <a:cs typeface="Calibri" pitchFamily="34" charset="0"/>
                        </a:rPr>
                        <m:t>+2</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𝛼</m:t>
                          </m:r>
                        </m:e>
                        <m:sub>
                          <m:r>
                            <a:rPr lang="en-GB" i="1">
                              <a:latin typeface="Cambria Math" panose="02040503050406030204" pitchFamily="18" charset="0"/>
                              <a:cs typeface="Calibri" pitchFamily="34" charset="0"/>
                            </a:rPr>
                            <m:t>𝑥</m:t>
                          </m:r>
                        </m:sub>
                      </m:sSub>
                      <m:r>
                        <a:rPr lang="en-GB" i="1">
                          <a:latin typeface="Cambria Math" panose="02040503050406030204" pitchFamily="18" charset="0"/>
                          <a:cs typeface="Calibri" pitchFamily="34" charset="0"/>
                        </a:rPr>
                        <m:t>𝑥</m:t>
                      </m:r>
                      <m:sSup>
                        <m:sSupPr>
                          <m:ctrlPr>
                            <a:rPr lang="en-GB" i="1">
                              <a:latin typeface="Cambria Math" panose="02040503050406030204" pitchFamily="18" charset="0"/>
                              <a:cs typeface="Calibri" pitchFamily="34" charset="0"/>
                            </a:rPr>
                          </m:ctrlPr>
                        </m:sSupPr>
                        <m:e>
                          <m:r>
                            <a:rPr lang="en-GB" i="1">
                              <a:latin typeface="Cambria Math" panose="02040503050406030204" pitchFamily="18" charset="0"/>
                              <a:cs typeface="Calibri" pitchFamily="34" charset="0"/>
                            </a:rPr>
                            <m:t>𝑥</m:t>
                          </m:r>
                        </m:e>
                        <m:sup>
                          <m:r>
                            <a:rPr lang="en-GB" i="1">
                              <a:latin typeface="Cambria Math" panose="02040503050406030204" pitchFamily="18" charset="0"/>
                              <a:cs typeface="Calibri" pitchFamily="34" charset="0"/>
                            </a:rPr>
                            <m:t>′</m:t>
                          </m:r>
                        </m:sup>
                      </m:sSup>
                      <m:r>
                        <a:rPr lang="en-GB" i="1">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𝛽</m:t>
                          </m:r>
                        </m:e>
                        <m:sub>
                          <m:r>
                            <a:rPr lang="en-GB" i="1">
                              <a:latin typeface="Cambria Math" panose="02040503050406030204" pitchFamily="18" charset="0"/>
                              <a:cs typeface="Calibri" pitchFamily="34" charset="0"/>
                            </a:rPr>
                            <m:t>𝑥</m:t>
                          </m:r>
                        </m:sub>
                      </m:sSub>
                      <m:sSup>
                        <m:sSupPr>
                          <m:ctrlPr>
                            <a:rPr lang="en-GB" i="1">
                              <a:latin typeface="Cambria Math" panose="02040503050406030204" pitchFamily="18" charset="0"/>
                              <a:cs typeface="Calibri" pitchFamily="34" charset="0"/>
                            </a:rPr>
                          </m:ctrlPr>
                        </m:sSupPr>
                        <m:e>
                          <m:r>
                            <a:rPr lang="en-GB" i="1">
                              <a:latin typeface="Cambria Math" panose="02040503050406030204" pitchFamily="18" charset="0"/>
                              <a:cs typeface="Calibri" pitchFamily="34" charset="0"/>
                            </a:rPr>
                            <m:t>𝑥</m:t>
                          </m:r>
                        </m:e>
                        <m:sup>
                          <m:r>
                            <a:rPr lang="en-GB" i="1">
                              <a:latin typeface="Cambria Math" panose="02040503050406030204" pitchFamily="18" charset="0"/>
                              <a:cs typeface="Calibri" pitchFamily="34" charset="0"/>
                            </a:rPr>
                            <m:t>′2</m:t>
                          </m:r>
                        </m:sup>
                      </m:sSup>
                    </m:oMath>
                  </m:oMathPara>
                </a14:m>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The particle density is Gaussian in both </a:t>
                </a:r>
                <a14:m>
                  <m:oMath xmlns:m="http://schemas.openxmlformats.org/officeDocument/2006/math">
                    <m:r>
                      <a:rPr lang="en-GB" i="1">
                        <a:latin typeface="Cambria Math" panose="02040503050406030204" pitchFamily="18" charset="0"/>
                        <a:cs typeface="Calibri" pitchFamily="34" charset="0"/>
                      </a:rPr>
                      <m:t>𝑥</m:t>
                    </m:r>
                  </m:oMath>
                </a14:m>
                <a:r>
                  <a:rPr lang="en-GB" dirty="0">
                    <a:latin typeface="Calibri" pitchFamily="34" charset="0"/>
                    <a:ea typeface="Cambria Math" panose="02040503050406030204" pitchFamily="18" charset="0"/>
                    <a:cs typeface="Calibri" pitchFamily="34" charset="0"/>
                  </a:rPr>
                  <a:t> and </a:t>
                </a:r>
                <a14:m>
                  <m:oMath xmlns:m="http://schemas.openxmlformats.org/officeDocument/2006/math">
                    <m:r>
                      <a:rPr lang="en-GB" i="1">
                        <a:latin typeface="Cambria Math" panose="02040503050406030204" pitchFamily="18" charset="0"/>
                        <a:cs typeface="Calibri" pitchFamily="34" charset="0"/>
                      </a:rPr>
                      <m:t>𝑥</m:t>
                    </m:r>
                    <m:r>
                      <a:rPr lang="en-GB" b="0" i="1" smtClean="0">
                        <a:latin typeface="Cambria Math" panose="02040503050406030204" pitchFamily="18" charset="0"/>
                        <a:cs typeface="Calibri" pitchFamily="34" charset="0"/>
                      </a:rPr>
                      <m:t>′</m:t>
                    </m:r>
                  </m:oMath>
                </a14:m>
                <a:r>
                  <a:rPr lang="en-GB" dirty="0">
                    <a:latin typeface="Calibri" pitchFamily="34" charset="0"/>
                    <a:ea typeface="Cambria Math" panose="02040503050406030204" pitchFamily="18" charset="0"/>
                    <a:cs typeface="Calibri" pitchFamily="34" charset="0"/>
                  </a:rPr>
                  <a:t>, and the ellipse with amplitude </a:t>
                </a:r>
                <a14:m>
                  <m:oMath xmlns:m="http://schemas.openxmlformats.org/officeDocument/2006/math">
                    <m:sSub>
                      <m:sSubPr>
                        <m:ctrlPr>
                          <a:rPr lang="en-GB" b="0" i="1" smtClean="0">
                            <a:latin typeface="Cambria Math" panose="02040503050406030204" pitchFamily="18" charset="0"/>
                            <a:ea typeface="Cambria Math" panose="02040503050406030204" pitchFamily="18" charset="0"/>
                            <a:cs typeface="Calibri" pitchFamily="34" charset="0"/>
                          </a:rPr>
                        </m:ctrlPr>
                      </m:sSubPr>
                      <m:e>
                        <m:r>
                          <m:rPr>
                            <m:sty m:val="p"/>
                          </m:rPr>
                          <a:rPr lang="el-GR" i="1" smtClean="0">
                            <a:latin typeface="Cambria Math" panose="02040503050406030204" pitchFamily="18" charset="0"/>
                            <a:ea typeface="Cambria Math" panose="02040503050406030204" pitchFamily="18" charset="0"/>
                            <a:cs typeface="Calibri" pitchFamily="34" charset="0"/>
                          </a:rPr>
                          <m:t>ε</m:t>
                        </m:r>
                      </m:e>
                      <m:sub>
                        <m:r>
                          <a:rPr lang="en-GB" i="1">
                            <a:latin typeface="Cambria Math" panose="02040503050406030204" pitchFamily="18" charset="0"/>
                            <a:cs typeface="Calibri" pitchFamily="34" charset="0"/>
                          </a:rPr>
                          <m:t>𝑥</m:t>
                        </m:r>
                      </m:sub>
                    </m:sSub>
                  </m:oMath>
                </a14:m>
                <a:r>
                  <a:rPr lang="en-GB" dirty="0">
                    <a:latin typeface="Calibri" pitchFamily="34" charset="0"/>
                    <a:ea typeface="Cambria Math" panose="02040503050406030204" pitchFamily="18" charset="0"/>
                    <a:cs typeface="Calibri" pitchFamily="34" charset="0"/>
                  </a:rPr>
                  <a:t> defines the 1</a:t>
                </a:r>
                <a:r>
                  <a:rPr lang="en-GB" dirty="0">
                    <a:cs typeface="Calibri" pitchFamily="34" charset="0"/>
                  </a:rPr>
                  <a:t>-</a:t>
                </a:r>
                <a14:m>
                  <m:oMath xmlns:m="http://schemas.openxmlformats.org/officeDocument/2006/math">
                    <m:r>
                      <a:rPr lang="en-GB" b="0" i="1" smtClean="0">
                        <a:latin typeface="Cambria Math" panose="02040503050406030204" pitchFamily="18" charset="0"/>
                        <a:cs typeface="Calibri" pitchFamily="34" charset="0"/>
                      </a:rPr>
                      <m:t>𝜎</m:t>
                    </m:r>
                  </m:oMath>
                </a14:m>
                <a:r>
                  <a:rPr lang="en-GB" dirty="0">
                    <a:latin typeface="Calibri" pitchFamily="34" charset="0"/>
                    <a:ea typeface="Cambria Math" panose="02040503050406030204" pitchFamily="18" charset="0"/>
                    <a:cs typeface="Calibri" pitchFamily="34" charset="0"/>
                  </a:rPr>
                  <a:t> contour. From the properties of the ellipse, we therefore have </a:t>
                </a:r>
              </a:p>
              <a:p>
                <a:pPr algn="just"/>
                <a:endParaRPr lang="en-GB" sz="1200"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𝜎</m:t>
                          </m:r>
                        </m:e>
                        <m:sub>
                          <m:r>
                            <a:rPr lang="en-GB" i="1">
                              <a:latin typeface="Cambria Math" panose="02040503050406030204" pitchFamily="18" charset="0"/>
                              <a:ea typeface="Cambria Math" panose="02040503050406030204" pitchFamily="18" charset="0"/>
                              <a:cs typeface="Calibri" pitchFamily="34" charset="0"/>
                            </a:rPr>
                            <m:t>𝑥</m:t>
                          </m:r>
                        </m:sub>
                      </m:sSub>
                      <m:r>
                        <a:rPr lang="en-GB" i="1">
                          <a:latin typeface="Cambria Math" panose="02040503050406030204" pitchFamily="18" charset="0"/>
                          <a:ea typeface="Cambria Math" panose="02040503050406030204" pitchFamily="18" charset="0"/>
                          <a:cs typeface="Calibri" pitchFamily="34" charset="0"/>
                        </a:rPr>
                        <m:t>=</m:t>
                      </m:r>
                      <m:rad>
                        <m:radPr>
                          <m:degHide m:val="on"/>
                          <m:ctrlPr>
                            <a:rPr lang="en-GB" i="1">
                              <a:latin typeface="Cambria Math" panose="02040503050406030204" pitchFamily="18" charset="0"/>
                              <a:ea typeface="Cambria Math" panose="02040503050406030204" pitchFamily="18" charset="0"/>
                              <a:cs typeface="Calibri" pitchFamily="34" charset="0"/>
                            </a:rPr>
                          </m:ctrlPr>
                        </m:radPr>
                        <m:deg/>
                        <m:e>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𝛽</m:t>
                              </m:r>
                            </m:e>
                            <m:sub>
                              <m:r>
                                <a:rPr lang="en-GB" i="1">
                                  <a:latin typeface="Cambria Math" panose="02040503050406030204" pitchFamily="18" charset="0"/>
                                  <a:ea typeface="Cambria Math" panose="02040503050406030204" pitchFamily="18" charset="0"/>
                                  <a:cs typeface="Calibri" pitchFamily="34" charset="0"/>
                                </a:rPr>
                                <m:t>𝑥</m:t>
                              </m:r>
                            </m:sub>
                          </m:sSub>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𝜀</m:t>
                              </m:r>
                            </m:e>
                            <m:sub>
                              <m:r>
                                <a:rPr lang="en-GB" i="1">
                                  <a:latin typeface="Cambria Math" panose="02040503050406030204" pitchFamily="18" charset="0"/>
                                  <a:ea typeface="Cambria Math" panose="02040503050406030204" pitchFamily="18" charset="0"/>
                                  <a:cs typeface="Calibri" pitchFamily="34" charset="0"/>
                                </a:rPr>
                                <m:t>𝑥</m:t>
                              </m:r>
                            </m:sub>
                          </m:sSub>
                        </m:e>
                      </m:rad>
                    </m:oMath>
                  </m:oMathPara>
                </a14:m>
                <a:endParaRPr lang="en-GB" dirty="0">
                  <a:latin typeface="Calibri" pitchFamily="34" charset="0"/>
                  <a:ea typeface="Cambria Math" panose="02040503050406030204" pitchFamily="18" charset="0"/>
                  <a:cs typeface="Calibri" pitchFamily="34" charset="0"/>
                </a:endParaRPr>
              </a:p>
              <a:p>
                <a:pPr algn="just"/>
                <a:endParaRPr lang="en-GB" sz="1200"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sSubSup>
                        <m:sSubSupPr>
                          <m:ctrlPr>
                            <a:rPr lang="en-GB" i="1">
                              <a:latin typeface="Cambria Math" panose="02040503050406030204" pitchFamily="18" charset="0"/>
                              <a:ea typeface="Cambria Math" panose="02040503050406030204" pitchFamily="18" charset="0"/>
                              <a:cs typeface="Calibri" pitchFamily="34" charset="0"/>
                            </a:rPr>
                          </m:ctrlPr>
                        </m:sSubSupPr>
                        <m:e>
                          <m:r>
                            <a:rPr lang="en-GB" i="1">
                              <a:latin typeface="Cambria Math" panose="02040503050406030204" pitchFamily="18" charset="0"/>
                              <a:ea typeface="Cambria Math" panose="02040503050406030204" pitchFamily="18" charset="0"/>
                              <a:cs typeface="Calibri" pitchFamily="34" charset="0"/>
                            </a:rPr>
                            <m:t>𝜎</m:t>
                          </m:r>
                        </m:e>
                        <m:sub>
                          <m:r>
                            <a:rPr lang="en-GB" i="1">
                              <a:latin typeface="Cambria Math" panose="02040503050406030204" pitchFamily="18" charset="0"/>
                              <a:ea typeface="Cambria Math" panose="02040503050406030204" pitchFamily="18" charset="0"/>
                              <a:cs typeface="Calibri" pitchFamily="34" charset="0"/>
                            </a:rPr>
                            <m:t>𝑥</m:t>
                          </m:r>
                        </m:sub>
                        <m:sup>
                          <m:r>
                            <a:rPr lang="en-GB" i="1">
                              <a:latin typeface="Cambria Math" panose="02040503050406030204" pitchFamily="18" charset="0"/>
                              <a:ea typeface="Cambria Math" panose="02040503050406030204" pitchFamily="18" charset="0"/>
                              <a:cs typeface="Calibri" pitchFamily="34" charset="0"/>
                            </a:rPr>
                            <m:t>′</m:t>
                          </m:r>
                        </m:sup>
                      </m:sSubSup>
                      <m:r>
                        <a:rPr lang="en-GB" i="1">
                          <a:latin typeface="Cambria Math" panose="02040503050406030204" pitchFamily="18" charset="0"/>
                          <a:ea typeface="Cambria Math" panose="02040503050406030204" pitchFamily="18" charset="0"/>
                          <a:cs typeface="Calibri" pitchFamily="34" charset="0"/>
                        </a:rPr>
                        <m:t>=</m:t>
                      </m:r>
                      <m:rad>
                        <m:radPr>
                          <m:degHide m:val="on"/>
                          <m:ctrlPr>
                            <a:rPr lang="en-GB" i="1">
                              <a:latin typeface="Cambria Math" panose="02040503050406030204" pitchFamily="18" charset="0"/>
                              <a:ea typeface="Cambria Math" panose="02040503050406030204" pitchFamily="18" charset="0"/>
                              <a:cs typeface="Calibri" pitchFamily="34" charset="0"/>
                            </a:rPr>
                          </m:ctrlPr>
                        </m:radPr>
                        <m:deg/>
                        <m:e>
                          <m:sSub>
                            <m:sSubPr>
                              <m:ctrlPr>
                                <a:rPr lang="en-GB" i="1">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𝛾</m:t>
                              </m:r>
                            </m:e>
                            <m:sub>
                              <m:r>
                                <a:rPr lang="en-GB" i="1">
                                  <a:latin typeface="Cambria Math" panose="02040503050406030204" pitchFamily="18" charset="0"/>
                                  <a:ea typeface="Cambria Math" panose="02040503050406030204" pitchFamily="18" charset="0"/>
                                  <a:cs typeface="Calibri" pitchFamily="34" charset="0"/>
                                </a:rPr>
                                <m:t>𝑥</m:t>
                              </m:r>
                            </m:sub>
                          </m:sSub>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𝜀</m:t>
                              </m:r>
                            </m:e>
                            <m:sub>
                              <m:r>
                                <a:rPr lang="en-GB" i="1">
                                  <a:latin typeface="Cambria Math" panose="02040503050406030204" pitchFamily="18" charset="0"/>
                                  <a:ea typeface="Cambria Math" panose="02040503050406030204" pitchFamily="18" charset="0"/>
                                  <a:cs typeface="Calibri" pitchFamily="34" charset="0"/>
                                </a:rPr>
                                <m:t>𝑥</m:t>
                              </m:r>
                            </m:sub>
                          </m:sSub>
                        </m:e>
                      </m:rad>
                    </m:oMath>
                  </m:oMathPara>
                </a14:m>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So although the emittance is constant around the ring, the beam size and divergence scale with </a:t>
                </a:r>
                <a14:m>
                  <m:oMath xmlns:m="http://schemas.openxmlformats.org/officeDocument/2006/math">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𝛽</m:t>
                        </m:r>
                      </m:e>
                      <m:sub>
                        <m:r>
                          <a:rPr lang="en-GB" i="1">
                            <a:latin typeface="Cambria Math" panose="02040503050406030204" pitchFamily="18" charset="0"/>
                            <a:ea typeface="Cambria Math" panose="02040503050406030204" pitchFamily="18" charset="0"/>
                            <a:cs typeface="Calibri" pitchFamily="34" charset="0"/>
                          </a:rPr>
                          <m:t>𝑥</m:t>
                        </m:r>
                      </m:sub>
                    </m:sSub>
                  </m:oMath>
                </a14:m>
                <a:r>
                  <a:rPr lang="en-GB" dirty="0">
                    <a:latin typeface="Calibri" pitchFamily="34" charset="0"/>
                    <a:ea typeface="Cambria Math" panose="02040503050406030204" pitchFamily="18" charset="0"/>
                    <a:cs typeface="Calibri" pitchFamily="34" charset="0"/>
                  </a:rPr>
                  <a:t> and </a:t>
                </a:r>
                <a14:m>
                  <m:oMath xmlns:m="http://schemas.openxmlformats.org/officeDocument/2006/math">
                    <m:sSub>
                      <m:sSubPr>
                        <m:ctrlPr>
                          <a:rPr lang="en-GB" i="1">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𝛾</m:t>
                        </m:r>
                      </m:e>
                      <m:sub>
                        <m:r>
                          <a:rPr lang="en-GB" i="1">
                            <a:latin typeface="Cambria Math" panose="02040503050406030204" pitchFamily="18" charset="0"/>
                            <a:ea typeface="Cambria Math" panose="02040503050406030204" pitchFamily="18" charset="0"/>
                            <a:cs typeface="Calibri" pitchFamily="34" charset="0"/>
                          </a:rPr>
                          <m:t>𝑥</m:t>
                        </m:r>
                      </m:sub>
                    </m:sSub>
                  </m:oMath>
                </a14:m>
                <a:r>
                  <a:rPr lang="en-GB" dirty="0">
                    <a:latin typeface="Calibri" pitchFamily="34" charset="0"/>
                    <a:ea typeface="Cambria Math" panose="02040503050406030204" pitchFamily="18" charset="0"/>
                    <a:cs typeface="Calibri" pitchFamily="34" charset="0"/>
                  </a:rPr>
                  <a:t> respectively.</a:t>
                </a:r>
              </a:p>
              <a:p>
                <a:pPr algn="just"/>
                <a:endParaRPr lang="en-GB" sz="1200"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In fact, the horizontal beam size will also have contributions coming from the energy oscillations at locations where the dispersion is non-zero. Since these occur at different frequencies and are uncorrelated, the contributions will add in quadrature</a:t>
                </a:r>
              </a:p>
              <a:p>
                <a:pPr algn="just"/>
                <a:endParaRPr lang="en-GB" sz="1200"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𝜎</m:t>
                          </m:r>
                        </m:e>
                        <m:sub>
                          <m:r>
                            <a:rPr lang="en-GB" i="1">
                              <a:latin typeface="Cambria Math" panose="02040503050406030204" pitchFamily="18" charset="0"/>
                              <a:ea typeface="Cambria Math" panose="02040503050406030204" pitchFamily="18" charset="0"/>
                              <a:cs typeface="Calibri" pitchFamily="34" charset="0"/>
                            </a:rPr>
                            <m:t>𝑥</m:t>
                          </m:r>
                        </m:sub>
                      </m:sSub>
                      <m:r>
                        <a:rPr lang="en-GB" i="1">
                          <a:latin typeface="Cambria Math" panose="02040503050406030204" pitchFamily="18" charset="0"/>
                          <a:ea typeface="Cambria Math" panose="02040503050406030204" pitchFamily="18" charset="0"/>
                          <a:cs typeface="Calibri" pitchFamily="34" charset="0"/>
                        </a:rPr>
                        <m:t>=</m:t>
                      </m:r>
                      <m:rad>
                        <m:radPr>
                          <m:degHide m:val="on"/>
                          <m:ctrlPr>
                            <a:rPr lang="en-GB" i="1">
                              <a:latin typeface="Cambria Math" panose="02040503050406030204" pitchFamily="18" charset="0"/>
                              <a:ea typeface="Cambria Math" panose="02040503050406030204" pitchFamily="18" charset="0"/>
                              <a:cs typeface="Calibri" pitchFamily="34" charset="0"/>
                            </a:rPr>
                          </m:ctrlPr>
                        </m:radPr>
                        <m:deg/>
                        <m:e>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𝛽</m:t>
                              </m:r>
                            </m:e>
                            <m:sub>
                              <m:r>
                                <a:rPr lang="en-GB" i="1">
                                  <a:latin typeface="Cambria Math" panose="02040503050406030204" pitchFamily="18" charset="0"/>
                                  <a:ea typeface="Cambria Math" panose="02040503050406030204" pitchFamily="18" charset="0"/>
                                  <a:cs typeface="Calibri" pitchFamily="34" charset="0"/>
                                </a:rPr>
                                <m:t>𝑥</m:t>
                              </m:r>
                            </m:sub>
                          </m:sSub>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𝜀</m:t>
                              </m:r>
                            </m:e>
                            <m:sub>
                              <m:r>
                                <a:rPr lang="en-GB" i="1">
                                  <a:latin typeface="Cambria Math" panose="02040503050406030204" pitchFamily="18" charset="0"/>
                                  <a:ea typeface="Cambria Math" panose="02040503050406030204" pitchFamily="18" charset="0"/>
                                  <a:cs typeface="Calibri" pitchFamily="34" charset="0"/>
                                </a:rPr>
                                <m:t>𝑥</m:t>
                              </m:r>
                            </m:sub>
                          </m:sSub>
                          <m:r>
                            <a:rPr lang="en-GB" i="1">
                              <a:latin typeface="Cambria Math" panose="02040503050406030204" pitchFamily="18" charset="0"/>
                              <a:ea typeface="Cambria Math" panose="02040503050406030204" pitchFamily="18" charset="0"/>
                              <a:cs typeface="Calibri" pitchFamily="34" charset="0"/>
                            </a:rPr>
                            <m:t>+</m:t>
                          </m:r>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𝐷</m:t>
                              </m:r>
                            </m:e>
                            <m:sup>
                              <m:r>
                                <a:rPr lang="en-GB" i="1">
                                  <a:latin typeface="Cambria Math" panose="02040503050406030204" pitchFamily="18" charset="0"/>
                                  <a:ea typeface="Cambria Math" panose="02040503050406030204" pitchFamily="18" charset="0"/>
                                  <a:cs typeface="Calibri" pitchFamily="34" charset="0"/>
                                </a:rPr>
                                <m:t>2</m:t>
                              </m:r>
                            </m:sup>
                          </m:sSup>
                          <m:sSubSup>
                            <m:sSubSupPr>
                              <m:ctrlPr>
                                <a:rPr lang="en-GB" b="0" i="1" smtClean="0">
                                  <a:latin typeface="Cambria Math" panose="02040503050406030204" pitchFamily="18" charset="0"/>
                                  <a:ea typeface="Cambria Math" panose="02040503050406030204" pitchFamily="18" charset="0"/>
                                  <a:cs typeface="Calibri" pitchFamily="34" charset="0"/>
                                </a:rPr>
                              </m:ctrlPr>
                            </m:sSubSupPr>
                            <m:e>
                              <m:r>
                                <a:rPr lang="en-GB" b="0" i="1" smtClean="0">
                                  <a:latin typeface="Cambria Math" panose="02040503050406030204" pitchFamily="18" charset="0"/>
                                  <a:ea typeface="Cambria Math" panose="02040503050406030204" pitchFamily="18" charset="0"/>
                                  <a:cs typeface="Calibri" pitchFamily="34" charset="0"/>
                                </a:rPr>
                                <m:t>𝜎</m:t>
                              </m:r>
                            </m:e>
                            <m:sub>
                              <m:r>
                                <a:rPr lang="en-GB" b="0" i="1" smtClean="0">
                                  <a:latin typeface="Cambria Math" panose="02040503050406030204" pitchFamily="18" charset="0"/>
                                  <a:ea typeface="Cambria Math" panose="02040503050406030204" pitchFamily="18" charset="0"/>
                                  <a:cs typeface="Calibri" pitchFamily="34" charset="0"/>
                                </a:rPr>
                                <m:t>𝜖</m:t>
                              </m:r>
                            </m:sub>
                            <m:sup>
                              <m:r>
                                <a:rPr lang="en-GB" i="1">
                                  <a:latin typeface="Cambria Math" panose="02040503050406030204" pitchFamily="18" charset="0"/>
                                  <a:ea typeface="Cambria Math" panose="02040503050406030204" pitchFamily="18" charset="0"/>
                                  <a:cs typeface="Calibri" pitchFamily="34" charset="0"/>
                                </a:rPr>
                                <m:t>2</m:t>
                              </m:r>
                            </m:sup>
                          </m:sSubSup>
                        </m:e>
                      </m:rad>
                    </m:oMath>
                  </m:oMathPara>
                </a14:m>
                <a:endParaRPr lang="en-GB" dirty="0">
                  <a:latin typeface="Calibri" pitchFamily="34" charset="0"/>
                  <a:ea typeface="Cambria Math" panose="02040503050406030204" pitchFamily="18" charset="0"/>
                  <a:cs typeface="Calibri" pitchFamily="34" charset="0"/>
                </a:endParaRPr>
              </a:p>
              <a:p>
                <a:pPr algn="just"/>
                <a:endParaRPr lang="en-GB" sz="1200"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sSubSup>
                        <m:sSubSupPr>
                          <m:ctrlPr>
                            <a:rPr lang="en-GB" i="1">
                              <a:latin typeface="Cambria Math" panose="02040503050406030204" pitchFamily="18" charset="0"/>
                              <a:ea typeface="Cambria Math" panose="02040503050406030204" pitchFamily="18" charset="0"/>
                              <a:cs typeface="Calibri" pitchFamily="34" charset="0"/>
                            </a:rPr>
                          </m:ctrlPr>
                        </m:sSubSupPr>
                        <m:e>
                          <m:r>
                            <a:rPr lang="en-GB" i="1">
                              <a:latin typeface="Cambria Math" panose="02040503050406030204" pitchFamily="18" charset="0"/>
                              <a:ea typeface="Cambria Math" panose="02040503050406030204" pitchFamily="18" charset="0"/>
                              <a:cs typeface="Calibri" pitchFamily="34" charset="0"/>
                            </a:rPr>
                            <m:t>𝜎</m:t>
                          </m:r>
                        </m:e>
                        <m:sub>
                          <m:r>
                            <a:rPr lang="en-GB" i="1">
                              <a:latin typeface="Cambria Math" panose="02040503050406030204" pitchFamily="18" charset="0"/>
                              <a:ea typeface="Cambria Math" panose="02040503050406030204" pitchFamily="18" charset="0"/>
                              <a:cs typeface="Calibri" pitchFamily="34" charset="0"/>
                            </a:rPr>
                            <m:t>𝑥</m:t>
                          </m:r>
                        </m:sub>
                        <m:sup>
                          <m:r>
                            <a:rPr lang="en-GB" i="1">
                              <a:latin typeface="Cambria Math" panose="02040503050406030204" pitchFamily="18" charset="0"/>
                              <a:ea typeface="Cambria Math" panose="02040503050406030204" pitchFamily="18" charset="0"/>
                              <a:cs typeface="Calibri" pitchFamily="34" charset="0"/>
                            </a:rPr>
                            <m:t>′</m:t>
                          </m:r>
                        </m:sup>
                      </m:sSubSup>
                      <m:r>
                        <a:rPr lang="en-GB" i="1">
                          <a:latin typeface="Cambria Math" panose="02040503050406030204" pitchFamily="18" charset="0"/>
                          <a:ea typeface="Cambria Math" panose="02040503050406030204" pitchFamily="18" charset="0"/>
                          <a:cs typeface="Calibri" pitchFamily="34" charset="0"/>
                        </a:rPr>
                        <m:t>=</m:t>
                      </m:r>
                      <m:rad>
                        <m:radPr>
                          <m:degHide m:val="on"/>
                          <m:ctrlPr>
                            <a:rPr lang="en-GB" i="1">
                              <a:latin typeface="Cambria Math" panose="02040503050406030204" pitchFamily="18" charset="0"/>
                              <a:ea typeface="Cambria Math" panose="02040503050406030204" pitchFamily="18" charset="0"/>
                              <a:cs typeface="Calibri" pitchFamily="34" charset="0"/>
                            </a:rPr>
                          </m:ctrlPr>
                        </m:radPr>
                        <m:deg/>
                        <m:e>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𝛾</m:t>
                              </m:r>
                            </m:e>
                            <m:sub>
                              <m:r>
                                <a:rPr lang="en-GB" i="1">
                                  <a:latin typeface="Cambria Math" panose="02040503050406030204" pitchFamily="18" charset="0"/>
                                  <a:ea typeface="Cambria Math" panose="02040503050406030204" pitchFamily="18" charset="0"/>
                                  <a:cs typeface="Calibri" pitchFamily="34" charset="0"/>
                                </a:rPr>
                                <m:t>𝑥</m:t>
                              </m:r>
                            </m:sub>
                          </m:sSub>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𝜀</m:t>
                              </m:r>
                            </m:e>
                            <m:sub>
                              <m:r>
                                <a:rPr lang="en-GB" i="1">
                                  <a:latin typeface="Cambria Math" panose="02040503050406030204" pitchFamily="18" charset="0"/>
                                  <a:ea typeface="Cambria Math" panose="02040503050406030204" pitchFamily="18" charset="0"/>
                                  <a:cs typeface="Calibri" pitchFamily="34" charset="0"/>
                                </a:rPr>
                                <m:t>𝑥</m:t>
                              </m:r>
                            </m:sub>
                          </m:sSub>
                          <m:r>
                            <a:rPr lang="en-GB" i="1">
                              <a:latin typeface="Cambria Math" panose="02040503050406030204" pitchFamily="18" charset="0"/>
                              <a:ea typeface="Cambria Math" panose="02040503050406030204" pitchFamily="18" charset="0"/>
                              <a:cs typeface="Calibri" pitchFamily="34" charset="0"/>
                            </a:rPr>
                            <m:t>+</m:t>
                          </m:r>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𝐷</m:t>
                              </m:r>
                              <m:r>
                                <a:rPr lang="en-GB" b="0" i="1" smtClean="0">
                                  <a:latin typeface="Cambria Math" panose="02040503050406030204" pitchFamily="18" charset="0"/>
                                  <a:ea typeface="Cambria Math" panose="02040503050406030204" pitchFamily="18" charset="0"/>
                                  <a:cs typeface="Calibri" pitchFamily="34" charset="0"/>
                                </a:rPr>
                                <m:t>′</m:t>
                              </m:r>
                            </m:e>
                            <m:sup>
                              <m:r>
                                <a:rPr lang="en-GB" i="1">
                                  <a:latin typeface="Cambria Math" panose="02040503050406030204" pitchFamily="18" charset="0"/>
                                  <a:ea typeface="Cambria Math" panose="02040503050406030204" pitchFamily="18" charset="0"/>
                                  <a:cs typeface="Calibri" pitchFamily="34" charset="0"/>
                                </a:rPr>
                                <m:t>2</m:t>
                              </m:r>
                            </m:sup>
                          </m:sSup>
                          <m:sSubSup>
                            <m:sSubSupPr>
                              <m:ctrlPr>
                                <a:rPr lang="en-GB" i="1">
                                  <a:latin typeface="Cambria Math" panose="02040503050406030204" pitchFamily="18" charset="0"/>
                                  <a:ea typeface="Cambria Math" panose="02040503050406030204" pitchFamily="18" charset="0"/>
                                  <a:cs typeface="Calibri" pitchFamily="34" charset="0"/>
                                </a:rPr>
                              </m:ctrlPr>
                            </m:sSubSupPr>
                            <m:e>
                              <m:r>
                                <a:rPr lang="en-GB" i="1">
                                  <a:latin typeface="Cambria Math" panose="02040503050406030204" pitchFamily="18" charset="0"/>
                                  <a:ea typeface="Cambria Math" panose="02040503050406030204" pitchFamily="18" charset="0"/>
                                  <a:cs typeface="Calibri" pitchFamily="34" charset="0"/>
                                </a:rPr>
                                <m:t>𝜎</m:t>
                              </m:r>
                            </m:e>
                            <m:sub>
                              <m:r>
                                <a:rPr lang="en-GB" i="1">
                                  <a:latin typeface="Cambria Math" panose="02040503050406030204" pitchFamily="18" charset="0"/>
                                  <a:ea typeface="Cambria Math" panose="02040503050406030204" pitchFamily="18" charset="0"/>
                                  <a:cs typeface="Calibri" pitchFamily="34" charset="0"/>
                                </a:rPr>
                                <m:t>𝜖</m:t>
                              </m:r>
                            </m:sub>
                            <m:sup>
                              <m:r>
                                <a:rPr lang="en-GB" i="1">
                                  <a:latin typeface="Cambria Math" panose="02040503050406030204" pitchFamily="18" charset="0"/>
                                  <a:ea typeface="Cambria Math" panose="02040503050406030204" pitchFamily="18" charset="0"/>
                                  <a:cs typeface="Calibri" pitchFamily="34" charset="0"/>
                                </a:rPr>
                                <m:t>2</m:t>
                              </m:r>
                            </m:sup>
                          </m:sSubSup>
                        </m:e>
                      </m:rad>
                    </m:oMath>
                  </m:oMathPara>
                </a14:m>
                <a:endParaRPr lang="en-GB" dirty="0">
                  <a:latin typeface="Calibri" pitchFamily="34" charset="0"/>
                  <a:ea typeface="Cambria Math" panose="02040503050406030204" pitchFamily="18" charset="0"/>
                  <a:cs typeface="Calibri" pitchFamily="34" charset="0"/>
                </a:endParaRP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284302" y="164341"/>
                <a:ext cx="8642350" cy="6634445"/>
              </a:xfrm>
              <a:prstGeom prst="rect">
                <a:avLst/>
              </a:prstGeom>
              <a:blipFill>
                <a:blip r:embed="rId2"/>
                <a:stretch>
                  <a:fillRect l="-635" t="-551" r="-635"/>
                </a:stretch>
              </a:blipFill>
              <a:ln w="9525">
                <a:noFill/>
                <a:miter lim="800000"/>
                <a:headEnd/>
                <a:tailEnd/>
              </a:ln>
              <a:effectLst/>
            </p:spPr>
            <p:txBody>
              <a:bodyPr/>
              <a:lstStyle/>
              <a:p>
                <a:r>
                  <a:rPr lang="en-GB">
                    <a:noFill/>
                  </a:rPr>
                  <a:t> </a:t>
                </a:r>
              </a:p>
            </p:txBody>
          </p:sp>
        </mc:Fallback>
      </mc:AlternateContent>
    </p:spTree>
    <p:extLst>
      <p:ext uri="{BB962C8B-B14F-4D97-AF65-F5344CB8AC3E}">
        <p14:creationId xmlns:p14="http://schemas.microsoft.com/office/powerpoint/2010/main" val="32461880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284302" y="164341"/>
                <a:ext cx="8642350" cy="5500737"/>
              </a:xfrm>
              <a:prstGeom prst="rect">
                <a:avLst/>
              </a:prstGeom>
              <a:noFill/>
              <a:ln w="9525">
                <a:noFill/>
                <a:miter lim="800000"/>
                <a:headEnd/>
                <a:tailEnd/>
              </a:ln>
              <a:effectLst/>
            </p:spPr>
            <p:txBody>
              <a:bodyPr>
                <a:spAutoFit/>
              </a:bodyPr>
              <a:lstStyle/>
              <a:p>
                <a:pPr algn="ctr"/>
                <a:r>
                  <a:rPr lang="en-GB" u="sng" dirty="0">
                    <a:latin typeface="Calibri" pitchFamily="34" charset="0"/>
                    <a:cs typeface="Calibri" pitchFamily="34" charset="0"/>
                  </a:rPr>
                  <a:t>Quantum Fluctuations in Vertical Motion</a:t>
                </a:r>
                <a:endParaRPr lang="en-GB" sz="1200" u="sng"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For an ideal storage ring, the absence of vertical bending magnets means the vertical dispersion is zero. As such, we should expect from the previous analysis that there is no quantum excitation in the vertical plane and that the vertical emittance should damp to zero. However, the assumption that the photon is emitted exactly parallel to the electron’s direction of motion is not quite correct.</a:t>
                </a: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If a photon is emitted at an angle </a:t>
                </a:r>
                <a14:m>
                  <m:oMath xmlns:m="http://schemas.openxmlformats.org/officeDocument/2006/math">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𝜃</m:t>
                        </m:r>
                      </m:e>
                      <m:sub>
                        <m:r>
                          <a:rPr lang="en-GB" b="0" i="1" smtClean="0">
                            <a:latin typeface="Cambria Math" panose="02040503050406030204" pitchFamily="18" charset="0"/>
                            <a:ea typeface="Cambria Math" panose="02040503050406030204" pitchFamily="18" charset="0"/>
                            <a:cs typeface="Calibri" pitchFamily="34" charset="0"/>
                          </a:rPr>
                          <m:t>𝑦</m:t>
                        </m:r>
                      </m:sub>
                    </m:sSub>
                  </m:oMath>
                </a14:m>
                <a:r>
                  <a:rPr lang="en-GB" dirty="0">
                    <a:latin typeface="Calibri" pitchFamily="34" charset="0"/>
                    <a:ea typeface="Cambria Math" panose="02040503050406030204" pitchFamily="18" charset="0"/>
                    <a:cs typeface="Calibri" pitchFamily="34" charset="0"/>
                  </a:rPr>
                  <a:t> to the electron path, then via the conservation of momentum the electron will recoil in the opposite direction. We have</a:t>
                </a:r>
              </a:p>
              <a:p>
                <a:pPr algn="just"/>
                <a:endParaRPr lang="en-GB" b="0" i="1" dirty="0">
                  <a:latin typeface="Calibri" pitchFamily="34" charset="0"/>
                  <a:ea typeface="Cambria Math" panose="02040503050406030204" pitchFamily="18" charset="0"/>
                  <a:cs typeface="Calibri" pitchFamily="34" charset="0"/>
                </a:endParaRPr>
              </a:p>
              <a:p>
                <a:pPr marL="1433513" indent="-1433513" algn="just"/>
                <a14:m>
                  <m:oMathPara xmlns:m="http://schemas.openxmlformats.org/officeDocument/2006/math">
                    <m:oMathParaPr>
                      <m:jc m:val="left"/>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𝑝</m:t>
                          </m:r>
                        </m:e>
                        <m:sub>
                          <m:r>
                            <a:rPr lang="en-GB" b="0" i="1" smtClean="0">
                              <a:latin typeface="Cambria Math" panose="02040503050406030204" pitchFamily="18" charset="0"/>
                              <a:ea typeface="Cambria Math" panose="02040503050406030204" pitchFamily="18" charset="0"/>
                              <a:cs typeface="Calibri" pitchFamily="34" charset="0"/>
                            </a:rPr>
                            <m:t>𝑦</m:t>
                          </m:r>
                          <m:r>
                            <a:rPr lang="en-GB" b="0" i="1" smtClean="0">
                              <a:latin typeface="Cambria Math" panose="02040503050406030204" pitchFamily="18" charset="0"/>
                              <a:ea typeface="Cambria Math" panose="02040503050406030204" pitchFamily="18" charset="0"/>
                              <a:cs typeface="Calibri" pitchFamily="34" charset="0"/>
                            </a:rPr>
                            <m:t>,</m:t>
                          </m:r>
                          <m:r>
                            <a:rPr lang="en-GB" b="0" i="1" smtClean="0">
                              <a:latin typeface="Cambria Math" panose="02040503050406030204" pitchFamily="18" charset="0"/>
                              <a:ea typeface="Cambria Math" panose="02040503050406030204" pitchFamily="18" charset="0"/>
                              <a:cs typeface="Calibri" pitchFamily="34" charset="0"/>
                            </a:rPr>
                            <m:t>𝛾</m:t>
                          </m:r>
                        </m:sub>
                      </m:sSub>
                      <m:r>
                        <a:rPr lang="en-GB" b="0" i="1" smtClean="0">
                          <a:latin typeface="Cambria Math" panose="02040503050406030204" pitchFamily="18" charset="0"/>
                          <a:ea typeface="Cambria Math" panose="02040503050406030204" pitchFamily="18" charset="0"/>
                          <a:cs typeface="Calibri" pitchFamily="34" charset="0"/>
                        </a:rPr>
                        <m:t>=−</m:t>
                      </m:r>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𝑝</m:t>
                          </m:r>
                        </m:e>
                        <m:sub>
                          <m:r>
                            <a:rPr lang="en-GB" b="0" i="1" smtClean="0">
                              <a:latin typeface="Cambria Math" panose="02040503050406030204" pitchFamily="18" charset="0"/>
                              <a:ea typeface="Cambria Math" panose="02040503050406030204" pitchFamily="18" charset="0"/>
                              <a:cs typeface="Calibri" pitchFamily="34" charset="0"/>
                            </a:rPr>
                            <m:t>𝑦</m:t>
                          </m:r>
                          <m:r>
                            <a:rPr lang="en-GB" b="0" i="1" smtClean="0">
                              <a:latin typeface="Cambria Math" panose="02040503050406030204" pitchFamily="18" charset="0"/>
                              <a:ea typeface="Cambria Math" panose="02040503050406030204" pitchFamily="18" charset="0"/>
                              <a:cs typeface="Calibri" pitchFamily="34" charset="0"/>
                            </a:rPr>
                            <m:t>,</m:t>
                          </m:r>
                          <m:sSup>
                            <m:sSupPr>
                              <m:ctrlPr>
                                <a:rPr lang="en-GB" b="0" i="1" smtClean="0">
                                  <a:latin typeface="Cambria Math" panose="02040503050406030204" pitchFamily="18" charset="0"/>
                                  <a:ea typeface="Cambria Math" panose="02040503050406030204" pitchFamily="18" charset="0"/>
                                  <a:cs typeface="Calibri" pitchFamily="34" charset="0"/>
                                </a:rPr>
                              </m:ctrlPr>
                            </m:sSupPr>
                            <m:e>
                              <m:r>
                                <a:rPr lang="en-GB" b="0" i="1" smtClean="0">
                                  <a:latin typeface="Cambria Math" panose="02040503050406030204" pitchFamily="18" charset="0"/>
                                  <a:ea typeface="Cambria Math" panose="02040503050406030204" pitchFamily="18" charset="0"/>
                                  <a:cs typeface="Calibri" pitchFamily="34" charset="0"/>
                                </a:rPr>
                                <m:t>𝑒</m:t>
                              </m:r>
                            </m:e>
                            <m:sup>
                              <m:r>
                                <a:rPr lang="en-GB" b="0" i="1" smtClean="0">
                                  <a:latin typeface="Cambria Math" panose="02040503050406030204" pitchFamily="18" charset="0"/>
                                  <a:ea typeface="Cambria Math" panose="02040503050406030204" pitchFamily="18" charset="0"/>
                                  <a:cs typeface="Calibri" pitchFamily="34" charset="0"/>
                                </a:rPr>
                                <m:t>−</m:t>
                              </m:r>
                            </m:sup>
                          </m:sSup>
                        </m:sub>
                      </m:sSub>
                    </m:oMath>
                  </m:oMathPara>
                </a14:m>
                <a:endParaRPr lang="en-GB" dirty="0">
                  <a:latin typeface="Calibri" pitchFamily="34" charset="0"/>
                  <a:ea typeface="Cambria Math" panose="02040503050406030204" pitchFamily="18" charset="0"/>
                  <a:cs typeface="Calibri" pitchFamily="34" charset="0"/>
                </a:endParaRPr>
              </a:p>
              <a:p>
                <a:pPr algn="just"/>
                <a:endParaRPr lang="en-GB" sz="1100" dirty="0">
                  <a:latin typeface="Calibri" pitchFamily="34" charset="0"/>
                  <a:ea typeface="Cambria Math" panose="02040503050406030204" pitchFamily="18" charset="0"/>
                  <a:cs typeface="Calibri" pitchFamily="34" charset="0"/>
                </a:endParaRPr>
              </a:p>
              <a:p>
                <a:pPr marL="1433513" indent="-1433513" algn="just">
                  <a:tabLst>
                    <a:tab pos="984250" algn="l"/>
                  </a:tabLst>
                </a:pPr>
                <a14:m>
                  <m:oMathPara xmlns:m="http://schemas.openxmlformats.org/officeDocument/2006/math">
                    <m:oMathParaPr>
                      <m:jc m:val="left"/>
                    </m:oMathParaPr>
                    <m:oMath xmlns:m="http://schemas.openxmlformats.org/officeDocument/2006/math">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𝜃</m:t>
                          </m:r>
                        </m:e>
                        <m:sub>
                          <m:r>
                            <a:rPr lang="en-GB" i="1">
                              <a:latin typeface="Cambria Math" panose="02040503050406030204" pitchFamily="18" charset="0"/>
                              <a:ea typeface="Cambria Math" panose="02040503050406030204" pitchFamily="18" charset="0"/>
                              <a:cs typeface="Calibri" pitchFamily="34" charset="0"/>
                            </a:rPr>
                            <m:t>𝑦</m:t>
                          </m:r>
                        </m:sub>
                      </m:sSub>
                      <m:f>
                        <m:fPr>
                          <m:ctrlPr>
                            <a:rPr lang="en-GB" b="0" i="1" smtClean="0">
                              <a:latin typeface="Cambria Math" panose="02040503050406030204" pitchFamily="18" charset="0"/>
                              <a:ea typeface="Cambria Math" panose="02040503050406030204" pitchFamily="18" charset="0"/>
                              <a:cs typeface="Calibri" pitchFamily="34" charset="0"/>
                            </a:rPr>
                          </m:ctrlPr>
                        </m:fPr>
                        <m:num>
                          <m:r>
                            <a:rPr lang="en-GB" b="0" i="1" smtClean="0">
                              <a:latin typeface="Cambria Math" panose="02040503050406030204" pitchFamily="18" charset="0"/>
                              <a:ea typeface="Cambria Math" panose="02040503050406030204" pitchFamily="18" charset="0"/>
                              <a:cs typeface="Calibri" pitchFamily="34" charset="0"/>
                            </a:rPr>
                            <m:t>𝑢</m:t>
                          </m:r>
                        </m:num>
                        <m:den>
                          <m:r>
                            <a:rPr lang="en-GB" b="0" i="1" smtClean="0">
                              <a:latin typeface="Cambria Math" panose="02040503050406030204" pitchFamily="18" charset="0"/>
                              <a:ea typeface="Cambria Math" panose="02040503050406030204" pitchFamily="18" charset="0"/>
                              <a:cs typeface="Calibri" pitchFamily="34" charset="0"/>
                            </a:rPr>
                            <m:t>𝑐</m:t>
                          </m:r>
                        </m:den>
                      </m:f>
                      <m:r>
                        <a:rPr lang="en-GB" b="0" i="1" smtClean="0">
                          <a:latin typeface="Cambria Math" panose="02040503050406030204" pitchFamily="18" charset="0"/>
                          <a:ea typeface="Cambria Math" panose="02040503050406030204" pitchFamily="18" charset="0"/>
                          <a:cs typeface="Calibri" pitchFamily="34" charset="0"/>
                        </a:rPr>
                        <m:t>=</m:t>
                      </m:r>
                      <m:r>
                        <a:rPr lang="en-GB" b="0" i="1" smtClean="0">
                          <a:latin typeface="Cambria Math" panose="02040503050406030204" pitchFamily="18" charset="0"/>
                          <a:ea typeface="Cambria Math" panose="02040503050406030204" pitchFamily="18" charset="0"/>
                          <a:cs typeface="Calibri" pitchFamily="34" charset="0"/>
                        </a:rPr>
                        <m:t>𝛿</m:t>
                      </m:r>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𝑦</m:t>
                          </m:r>
                        </m:e>
                        <m:sup>
                          <m:r>
                            <a:rPr lang="en-GB" i="1">
                              <a:latin typeface="Cambria Math" panose="02040503050406030204" pitchFamily="18" charset="0"/>
                              <a:ea typeface="Cambria Math" panose="02040503050406030204" pitchFamily="18" charset="0"/>
                              <a:cs typeface="Calibri" pitchFamily="34" charset="0"/>
                            </a:rPr>
                            <m:t>′</m:t>
                          </m:r>
                        </m:sup>
                      </m:sSup>
                      <m:f>
                        <m:fPr>
                          <m:ctrlPr>
                            <a:rPr lang="en-GB" b="0" i="1" smtClean="0">
                              <a:latin typeface="Cambria Math" panose="02040503050406030204" pitchFamily="18" charset="0"/>
                              <a:ea typeface="Cambria Math" panose="02040503050406030204" pitchFamily="18" charset="0"/>
                              <a:cs typeface="Calibri" pitchFamily="34" charset="0"/>
                            </a:rPr>
                          </m:ctrlPr>
                        </m:fPr>
                        <m:num>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𝐸</m:t>
                              </m:r>
                            </m:e>
                            <m:sub>
                              <m:r>
                                <a:rPr lang="en-GB" b="0" i="1" smtClean="0">
                                  <a:latin typeface="Cambria Math" panose="02040503050406030204" pitchFamily="18" charset="0"/>
                                  <a:ea typeface="Cambria Math" panose="02040503050406030204" pitchFamily="18" charset="0"/>
                                  <a:cs typeface="Calibri" pitchFamily="34" charset="0"/>
                                </a:rPr>
                                <m:t>0</m:t>
                              </m:r>
                            </m:sub>
                          </m:sSub>
                        </m:num>
                        <m:den>
                          <m:r>
                            <a:rPr lang="en-GB" b="0" i="1" smtClean="0">
                              <a:latin typeface="Cambria Math" panose="02040503050406030204" pitchFamily="18" charset="0"/>
                              <a:ea typeface="Cambria Math" panose="02040503050406030204" pitchFamily="18" charset="0"/>
                              <a:cs typeface="Calibri" pitchFamily="34" charset="0"/>
                            </a:rPr>
                            <m:t>𝑐</m:t>
                          </m:r>
                        </m:den>
                      </m:f>
                    </m:oMath>
                  </m:oMathPara>
                </a14:m>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So</a:t>
                </a:r>
              </a:p>
              <a:p>
                <a:pPr algn="just"/>
                <a:endParaRPr lang="en-GB" dirty="0">
                  <a:latin typeface="Calibri" pitchFamily="34" charset="0"/>
                  <a:ea typeface="Cambria Math" panose="02040503050406030204" pitchFamily="18" charset="0"/>
                  <a:cs typeface="Calibri" pitchFamily="34" charset="0"/>
                </a:endParaRPr>
              </a:p>
              <a:p>
                <a:pPr marL="1433513" indent="-1433513" algn="just"/>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ea typeface="Cambria Math" panose="02040503050406030204" pitchFamily="18" charset="0"/>
                          <a:cs typeface="Calibri" pitchFamily="34" charset="0"/>
                        </a:rPr>
                        <m:t>𝛿</m:t>
                      </m:r>
                      <m:sSup>
                        <m:sSupPr>
                          <m:ctrlPr>
                            <a:rPr lang="en-GB" b="0" i="1" smtClean="0">
                              <a:latin typeface="Cambria Math" panose="02040503050406030204" pitchFamily="18" charset="0"/>
                              <a:ea typeface="Cambria Math" panose="02040503050406030204" pitchFamily="18" charset="0"/>
                              <a:cs typeface="Calibri" pitchFamily="34" charset="0"/>
                            </a:rPr>
                          </m:ctrlPr>
                        </m:sSupPr>
                        <m:e>
                          <m:r>
                            <a:rPr lang="en-GB" b="0" i="1" smtClean="0">
                              <a:latin typeface="Cambria Math" panose="02040503050406030204" pitchFamily="18" charset="0"/>
                              <a:ea typeface="Cambria Math" panose="02040503050406030204" pitchFamily="18" charset="0"/>
                              <a:cs typeface="Calibri" pitchFamily="34" charset="0"/>
                            </a:rPr>
                            <m:t>𝑦</m:t>
                          </m:r>
                        </m:e>
                        <m:sup>
                          <m:r>
                            <a:rPr lang="en-GB" b="0" i="1" smtClean="0">
                              <a:latin typeface="Cambria Math" panose="02040503050406030204" pitchFamily="18" charset="0"/>
                              <a:ea typeface="Cambria Math" panose="02040503050406030204" pitchFamily="18" charset="0"/>
                              <a:cs typeface="Calibri" pitchFamily="34" charset="0"/>
                            </a:rPr>
                            <m:t>′</m:t>
                          </m:r>
                        </m:sup>
                      </m:sSup>
                      <m:r>
                        <a:rPr lang="en-GB" b="0" i="1" smtClean="0">
                          <a:latin typeface="Cambria Math" panose="02040503050406030204" pitchFamily="18" charset="0"/>
                          <a:ea typeface="Cambria Math" panose="02040503050406030204" pitchFamily="18" charset="0"/>
                          <a:cs typeface="Calibri" pitchFamily="34" charset="0"/>
                        </a:rPr>
                        <m:t>=</m:t>
                      </m:r>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𝜃</m:t>
                          </m:r>
                        </m:e>
                        <m:sub>
                          <m:r>
                            <a:rPr lang="en-GB" i="1">
                              <a:latin typeface="Cambria Math" panose="02040503050406030204" pitchFamily="18" charset="0"/>
                              <a:ea typeface="Cambria Math" panose="02040503050406030204" pitchFamily="18" charset="0"/>
                              <a:cs typeface="Calibri" pitchFamily="34" charset="0"/>
                            </a:rPr>
                            <m:t>𝑦</m:t>
                          </m:r>
                        </m:sub>
                      </m:sSub>
                      <m:f>
                        <m:fPr>
                          <m:ctrlPr>
                            <a:rPr lang="en-GB" b="0" i="1" smtClean="0">
                              <a:latin typeface="Cambria Math" panose="02040503050406030204" pitchFamily="18" charset="0"/>
                              <a:ea typeface="Cambria Math" panose="02040503050406030204" pitchFamily="18" charset="0"/>
                              <a:cs typeface="Calibri" pitchFamily="34" charset="0"/>
                            </a:rPr>
                          </m:ctrlPr>
                        </m:fPr>
                        <m:num>
                          <m:r>
                            <a:rPr lang="en-GB" b="0" i="1" smtClean="0">
                              <a:latin typeface="Cambria Math" panose="02040503050406030204" pitchFamily="18" charset="0"/>
                              <a:ea typeface="Cambria Math" panose="02040503050406030204" pitchFamily="18" charset="0"/>
                              <a:cs typeface="Calibri" pitchFamily="34" charset="0"/>
                            </a:rPr>
                            <m:t>𝑢</m:t>
                          </m:r>
                        </m:num>
                        <m:den>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𝐸</m:t>
                              </m:r>
                            </m:e>
                            <m:sub>
                              <m:r>
                                <a:rPr lang="en-GB" b="0" i="1" smtClean="0">
                                  <a:latin typeface="Cambria Math" panose="02040503050406030204" pitchFamily="18" charset="0"/>
                                  <a:ea typeface="Cambria Math" panose="02040503050406030204" pitchFamily="18" charset="0"/>
                                  <a:cs typeface="Calibri" pitchFamily="34" charset="0"/>
                                </a:rPr>
                                <m:t>0</m:t>
                              </m:r>
                            </m:sub>
                          </m:sSub>
                        </m:den>
                      </m:f>
                    </m:oMath>
                  </m:oMathPara>
                </a14:m>
                <a:endParaRPr lang="en-GB" dirty="0">
                  <a:latin typeface="Calibri" pitchFamily="34" charset="0"/>
                  <a:ea typeface="Cambria Math" panose="02040503050406030204" pitchFamily="18" charset="0"/>
                  <a:cs typeface="Calibri" pitchFamily="34" charset="0"/>
                </a:endParaRP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284302" y="164341"/>
                <a:ext cx="8642350" cy="5500737"/>
              </a:xfrm>
              <a:prstGeom prst="rect">
                <a:avLst/>
              </a:prstGeom>
              <a:blipFill>
                <a:blip r:embed="rId2"/>
                <a:stretch>
                  <a:fillRect l="-635" t="-665" r="-635"/>
                </a:stretch>
              </a:blipFill>
              <a:ln w="9525">
                <a:noFill/>
                <a:miter lim="800000"/>
                <a:headEnd/>
                <a:tailEnd/>
              </a:ln>
              <a:effectLst/>
            </p:spPr>
            <p:txBody>
              <a:bodyPr/>
              <a:lstStyle/>
              <a:p>
                <a:r>
                  <a:rPr lang="en-GB">
                    <a:noFill/>
                  </a:rPr>
                  <a:t> </a:t>
                </a:r>
              </a:p>
            </p:txBody>
          </p:sp>
        </mc:Fallback>
      </mc:AlternateContent>
      <p:grpSp>
        <p:nvGrpSpPr>
          <p:cNvPr id="6" name="Group 5"/>
          <p:cNvGrpSpPr/>
          <p:nvPr/>
        </p:nvGrpSpPr>
        <p:grpSpPr>
          <a:xfrm>
            <a:off x="4299439" y="3289844"/>
            <a:ext cx="3807069" cy="2851205"/>
            <a:chOff x="4730262" y="3228298"/>
            <a:chExt cx="3807069" cy="2851205"/>
          </a:xfrm>
        </p:grpSpPr>
        <p:pic>
          <p:nvPicPr>
            <p:cNvPr id="4" name="Picture 3"/>
            <p:cNvPicPr>
              <a:picLocks noChangeAspect="1"/>
            </p:cNvPicPr>
            <p:nvPr/>
          </p:nvPicPr>
          <p:blipFill rotWithShape="1">
            <a:blip r:embed="rId3"/>
            <a:srcRect l="14231" t="7481" r="8791" b="7481"/>
            <a:stretch/>
          </p:blipFill>
          <p:spPr>
            <a:xfrm>
              <a:off x="4730262" y="3228298"/>
              <a:ext cx="3449516" cy="2851205"/>
            </a:xfrm>
            <a:prstGeom prst="rect">
              <a:avLst/>
            </a:prstGeom>
          </p:spPr>
        </p:pic>
        <mc:AlternateContent xmlns:mc="http://schemas.openxmlformats.org/markup-compatibility/2006" xmlns:a14="http://schemas.microsoft.com/office/drawing/2010/main">
          <mc:Choice Requires="a14">
            <p:sp>
              <p:nvSpPr>
                <p:cNvPr id="3" name="TextBox 2"/>
                <p:cNvSpPr txBox="1"/>
                <p:nvPr/>
              </p:nvSpPr>
              <p:spPr>
                <a:xfrm>
                  <a:off x="6208836" y="3920623"/>
                  <a:ext cx="24618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𝛾</m:t>
                        </m:r>
                      </m:oMath>
                    </m:oMathPara>
                  </a14:m>
                  <a:endParaRPr lang="en-GB" dirty="0"/>
                </a:p>
              </p:txBody>
            </p:sp>
          </mc:Choice>
          <mc:Fallback xmlns="">
            <p:sp>
              <p:nvSpPr>
                <p:cNvPr id="3" name="TextBox 2"/>
                <p:cNvSpPr txBox="1">
                  <a:spLocks noRot="1" noChangeAspect="1" noMove="1" noResize="1" noEditPoints="1" noAdjustHandles="1" noChangeArrowheads="1" noChangeShapeType="1" noTextEdit="1"/>
                </p:cNvSpPr>
                <p:nvPr/>
              </p:nvSpPr>
              <p:spPr>
                <a:xfrm>
                  <a:off x="6208836" y="3920623"/>
                  <a:ext cx="246184" cy="369332"/>
                </a:xfrm>
                <a:prstGeom prst="rect">
                  <a:avLst/>
                </a:prstGeom>
                <a:blipFill>
                  <a:blip r:embed="rId4"/>
                  <a:stretch>
                    <a:fillRect r="-20000" b="-327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7142284" y="4653900"/>
                  <a:ext cx="357553"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GB" b="0" i="1" smtClean="0">
                                <a:latin typeface="Cambria Math" panose="02040503050406030204" pitchFamily="18" charset="0"/>
                              </a:rPr>
                            </m:ctrlPr>
                          </m:sSupPr>
                          <m:e>
                            <m:r>
                              <a:rPr lang="en-GB" b="0" i="1" smtClean="0">
                                <a:latin typeface="Cambria Math" panose="02040503050406030204" pitchFamily="18" charset="0"/>
                              </a:rPr>
                              <m:t>𝑒</m:t>
                            </m:r>
                          </m:e>
                          <m:sup>
                            <m:r>
                              <a:rPr lang="en-GB" b="0" i="1" smtClean="0">
                                <a:latin typeface="Cambria Math" panose="02040503050406030204" pitchFamily="18" charset="0"/>
                              </a:rPr>
                              <m:t>−</m:t>
                            </m:r>
                          </m:sup>
                        </m:sSup>
                      </m:oMath>
                    </m:oMathPara>
                  </a14:m>
                  <a:endParaRPr lang="en-GB" dirty="0"/>
                </a:p>
              </p:txBody>
            </p:sp>
          </mc:Choice>
          <mc:Fallback xmlns="">
            <p:sp>
              <p:nvSpPr>
                <p:cNvPr id="5" name="TextBox 4"/>
                <p:cNvSpPr txBox="1">
                  <a:spLocks noRot="1" noChangeAspect="1" noMove="1" noResize="1" noEditPoints="1" noAdjustHandles="1" noChangeArrowheads="1" noChangeShapeType="1" noTextEdit="1"/>
                </p:cNvSpPr>
                <p:nvPr/>
              </p:nvSpPr>
              <p:spPr>
                <a:xfrm>
                  <a:off x="7142284" y="4653900"/>
                  <a:ext cx="357553" cy="369332"/>
                </a:xfrm>
                <a:prstGeom prst="rect">
                  <a:avLst/>
                </a:prstGeom>
                <a:blipFill>
                  <a:blip r:embed="rId5"/>
                  <a:stretch>
                    <a:fillRect r="-339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7074876" y="3228298"/>
                  <a:ext cx="246184" cy="39151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𝑝</m:t>
                            </m:r>
                          </m:e>
                          <m:sub>
                            <m:r>
                              <a:rPr lang="en-GB" b="0" i="1" smtClean="0">
                                <a:latin typeface="Cambria Math" panose="02040503050406030204" pitchFamily="18" charset="0"/>
                              </a:rPr>
                              <m:t>𝛾</m:t>
                            </m:r>
                          </m:sub>
                        </m:sSub>
                      </m:oMath>
                    </m:oMathPara>
                  </a14:m>
                  <a:endParaRPr lang="en-GB" dirty="0"/>
                </a:p>
              </p:txBody>
            </p:sp>
          </mc:Choice>
          <mc:Fallback xmlns="">
            <p:sp>
              <p:nvSpPr>
                <p:cNvPr id="7" name="TextBox 6"/>
                <p:cNvSpPr txBox="1">
                  <a:spLocks noRot="1" noChangeAspect="1" noMove="1" noResize="1" noEditPoints="1" noAdjustHandles="1" noChangeArrowheads="1" noChangeShapeType="1" noTextEdit="1"/>
                </p:cNvSpPr>
                <p:nvPr/>
              </p:nvSpPr>
              <p:spPr>
                <a:xfrm>
                  <a:off x="7074876" y="3228298"/>
                  <a:ext cx="246184" cy="391517"/>
                </a:xfrm>
                <a:prstGeom prst="rect">
                  <a:avLst/>
                </a:prstGeom>
                <a:blipFill>
                  <a:blip r:embed="rId6"/>
                  <a:stretch>
                    <a:fillRect r="-55000" b="-312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8016885" y="4289955"/>
                  <a:ext cx="52044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𝑝</m:t>
                            </m:r>
                          </m:e>
                          <m:sub>
                            <m:sSup>
                              <m:sSupPr>
                                <m:ctrlPr>
                                  <a:rPr lang="en-GB" b="0" i="1" smtClean="0">
                                    <a:latin typeface="Cambria Math" panose="02040503050406030204" pitchFamily="18" charset="0"/>
                                  </a:rPr>
                                </m:ctrlPr>
                              </m:sSupPr>
                              <m:e>
                                <m:r>
                                  <a:rPr lang="en-GB" b="0" i="1" smtClean="0">
                                    <a:latin typeface="Cambria Math" panose="02040503050406030204" pitchFamily="18" charset="0"/>
                                  </a:rPr>
                                  <m:t>𝑒</m:t>
                                </m:r>
                              </m:e>
                              <m:sup>
                                <m:r>
                                  <a:rPr lang="en-GB" b="0" i="1" smtClean="0">
                                    <a:latin typeface="Cambria Math" panose="02040503050406030204" pitchFamily="18" charset="0"/>
                                  </a:rPr>
                                  <m:t>−</m:t>
                                </m:r>
                              </m:sup>
                            </m:sSup>
                          </m:sub>
                        </m:sSub>
                        <m:r>
                          <a:rPr lang="en-GB" b="0" i="1" smtClean="0">
                            <a:latin typeface="Cambria Math" panose="02040503050406030204" pitchFamily="18" charset="0"/>
                          </a:rPr>
                          <m:t> </m:t>
                        </m:r>
                      </m:oMath>
                    </m:oMathPara>
                  </a14:m>
                  <a:endParaRPr lang="en-GB" dirty="0"/>
                </a:p>
              </p:txBody>
            </p:sp>
          </mc:Choice>
          <mc:Fallback xmlns="">
            <p:sp>
              <p:nvSpPr>
                <p:cNvPr id="8" name="TextBox 7"/>
                <p:cNvSpPr txBox="1">
                  <a:spLocks noRot="1" noChangeAspect="1" noMove="1" noResize="1" noEditPoints="1" noAdjustHandles="1" noChangeArrowheads="1" noChangeShapeType="1" noTextEdit="1"/>
                </p:cNvSpPr>
                <p:nvPr/>
              </p:nvSpPr>
              <p:spPr>
                <a:xfrm>
                  <a:off x="8016885" y="4289955"/>
                  <a:ext cx="520446" cy="369332"/>
                </a:xfrm>
                <a:prstGeom prst="rect">
                  <a:avLst/>
                </a:prstGeom>
                <a:blipFill>
                  <a:blip r:embed="rId7"/>
                  <a:stretch>
                    <a:fillRect b="-666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6842259" y="4404363"/>
                  <a:ext cx="52044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𝛿</m:t>
                        </m:r>
                        <m:r>
                          <a:rPr lang="en-GB" b="0" i="1" smtClean="0">
                            <a:latin typeface="Cambria Math" panose="02040503050406030204" pitchFamily="18" charset="0"/>
                          </a:rPr>
                          <m:t>𝑦</m:t>
                        </m:r>
                        <m:r>
                          <a:rPr lang="en-GB" b="0" i="1" smtClean="0">
                            <a:latin typeface="Cambria Math" panose="02040503050406030204" pitchFamily="18" charset="0"/>
                          </a:rPr>
                          <m:t>′</m:t>
                        </m:r>
                      </m:oMath>
                    </m:oMathPara>
                  </a14:m>
                  <a:endParaRPr lang="en-GB" dirty="0"/>
                </a:p>
              </p:txBody>
            </p:sp>
          </mc:Choice>
          <mc:Fallback xmlns="">
            <p:sp>
              <p:nvSpPr>
                <p:cNvPr id="9" name="TextBox 8"/>
                <p:cNvSpPr txBox="1">
                  <a:spLocks noRot="1" noChangeAspect="1" noMove="1" noResize="1" noEditPoints="1" noAdjustHandles="1" noChangeArrowheads="1" noChangeShapeType="1" noTextEdit="1"/>
                </p:cNvSpPr>
                <p:nvPr/>
              </p:nvSpPr>
              <p:spPr>
                <a:xfrm>
                  <a:off x="6842259" y="4404363"/>
                  <a:ext cx="520446" cy="369332"/>
                </a:xfrm>
                <a:prstGeom prst="rect">
                  <a:avLst/>
                </a:prstGeom>
                <a:blipFill>
                  <a:blip r:embed="rId8"/>
                  <a:stretch>
                    <a:fillRect l="-2353" r="-2353" b="-15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6247933" y="4380647"/>
                  <a:ext cx="520446" cy="39126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𝜃</m:t>
                            </m:r>
                          </m:e>
                          <m:sub>
                            <m:r>
                              <a:rPr lang="en-GB" b="0" i="1" smtClean="0">
                                <a:latin typeface="Cambria Math" panose="02040503050406030204" pitchFamily="18" charset="0"/>
                              </a:rPr>
                              <m:t>𝑦</m:t>
                            </m:r>
                          </m:sub>
                        </m:sSub>
                        <m:r>
                          <a:rPr lang="en-GB" b="0" i="1" smtClean="0">
                            <a:latin typeface="Cambria Math" panose="02040503050406030204" pitchFamily="18" charset="0"/>
                          </a:rPr>
                          <m:t> </m:t>
                        </m:r>
                      </m:oMath>
                    </m:oMathPara>
                  </a14:m>
                  <a:endParaRPr lang="en-GB" dirty="0"/>
                </a:p>
              </p:txBody>
            </p:sp>
          </mc:Choice>
          <mc:Fallback xmlns="">
            <p:sp>
              <p:nvSpPr>
                <p:cNvPr id="10" name="TextBox 9"/>
                <p:cNvSpPr txBox="1">
                  <a:spLocks noRot="1" noChangeAspect="1" noMove="1" noResize="1" noEditPoints="1" noAdjustHandles="1" noChangeArrowheads="1" noChangeShapeType="1" noTextEdit="1"/>
                </p:cNvSpPr>
                <p:nvPr/>
              </p:nvSpPr>
              <p:spPr>
                <a:xfrm>
                  <a:off x="6247933" y="4380647"/>
                  <a:ext cx="520446" cy="391261"/>
                </a:xfrm>
                <a:prstGeom prst="rect">
                  <a:avLst/>
                </a:prstGeom>
                <a:blipFill>
                  <a:blip r:embed="rId9"/>
                  <a:stretch>
                    <a:fillRect b="-3125"/>
                  </a:stretch>
                </a:blipFill>
              </p:spPr>
              <p:txBody>
                <a:bodyPr/>
                <a:lstStyle/>
                <a:p>
                  <a:r>
                    <a:rPr lang="en-GB">
                      <a:noFill/>
                    </a:rPr>
                    <a:t> </a:t>
                  </a:r>
                </a:p>
              </p:txBody>
            </p:sp>
          </mc:Fallback>
        </mc:AlternateContent>
      </p:grpSp>
    </p:spTree>
    <p:extLst>
      <p:ext uri="{BB962C8B-B14F-4D97-AF65-F5344CB8AC3E}">
        <p14:creationId xmlns:p14="http://schemas.microsoft.com/office/powerpoint/2010/main" val="23730067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284302" y="164341"/>
                <a:ext cx="8642350" cy="6724470"/>
              </a:xfrm>
              <a:prstGeom prst="rect">
                <a:avLst/>
              </a:prstGeom>
              <a:noFill/>
              <a:ln w="9525">
                <a:noFill/>
                <a:miter lim="800000"/>
                <a:headEnd/>
                <a:tailEnd/>
              </a:ln>
              <a:effectLst/>
            </p:spPr>
            <p:txBody>
              <a:bodyPr>
                <a:spAutoFit/>
              </a:bodyPr>
              <a:lstStyle/>
              <a:p>
                <a:pPr algn="ctr"/>
                <a:r>
                  <a:rPr lang="en-GB" u="sng" dirty="0">
                    <a:latin typeface="Calibri" pitchFamily="34" charset="0"/>
                    <a:cs typeface="Calibri" pitchFamily="34" charset="0"/>
                  </a:rPr>
                  <a:t>Quantum Fluctuations in Vertical Motion</a:t>
                </a:r>
                <a:endParaRPr lang="en-GB" sz="1200" u="sng"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Assuming that the electron position remains unchanged (i.e. </a:t>
                </a:r>
                <a14:m>
                  <m:oMath xmlns:m="http://schemas.openxmlformats.org/officeDocument/2006/math">
                    <m:r>
                      <a:rPr lang="en-GB" b="0" i="1" smtClean="0">
                        <a:latin typeface="Cambria Math" panose="02040503050406030204" pitchFamily="18" charset="0"/>
                        <a:ea typeface="Cambria Math" panose="02040503050406030204" pitchFamily="18" charset="0"/>
                        <a:cs typeface="Calibri" pitchFamily="34" charset="0"/>
                      </a:rPr>
                      <m:t>𝛿</m:t>
                    </m:r>
                    <m:r>
                      <a:rPr lang="en-GB" b="0" i="1" smtClean="0">
                        <a:latin typeface="Cambria Math" panose="02040503050406030204" pitchFamily="18" charset="0"/>
                        <a:ea typeface="Cambria Math" panose="02040503050406030204" pitchFamily="18" charset="0"/>
                        <a:cs typeface="Calibri" pitchFamily="34" charset="0"/>
                      </a:rPr>
                      <m:t>𝑦</m:t>
                    </m:r>
                    <m:r>
                      <a:rPr lang="en-GB" b="0" i="1" smtClean="0">
                        <a:latin typeface="Cambria Math" panose="02040503050406030204" pitchFamily="18" charset="0"/>
                        <a:ea typeface="Cambria Math" panose="02040503050406030204" pitchFamily="18" charset="0"/>
                        <a:cs typeface="Calibri" pitchFamily="34" charset="0"/>
                      </a:rPr>
                      <m:t>=0</m:t>
                    </m:r>
                  </m:oMath>
                </a14:m>
                <a:r>
                  <a:rPr lang="en-GB" dirty="0">
                    <a:latin typeface="Calibri" pitchFamily="34" charset="0"/>
                    <a:ea typeface="Cambria Math" panose="02040503050406030204" pitchFamily="18" charset="0"/>
                    <a:cs typeface="Calibri" pitchFamily="34" charset="0"/>
                  </a:rPr>
                  <a:t>), we have for the change in the Courant Snyder Invariant</a:t>
                </a:r>
              </a:p>
              <a:p>
                <a:pPr algn="just"/>
                <a:endParaRPr lang="en-GB" sz="1200"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ea typeface="Cambria Math" panose="02040503050406030204" pitchFamily="18" charset="0"/>
                          <a:cs typeface="Calibri" pitchFamily="34" charset="0"/>
                        </a:rPr>
                        <m:t>𝛿</m:t>
                      </m:r>
                      <m:sSup>
                        <m:sSupPr>
                          <m:ctrlPr>
                            <a:rPr lang="en-GB" b="0" i="1" smtClean="0">
                              <a:latin typeface="Cambria Math" panose="02040503050406030204" pitchFamily="18" charset="0"/>
                              <a:ea typeface="Cambria Math" panose="02040503050406030204" pitchFamily="18" charset="0"/>
                              <a:cs typeface="Calibri" pitchFamily="34" charset="0"/>
                            </a:rPr>
                          </m:ctrlPr>
                        </m:sSupPr>
                        <m:e>
                          <m:r>
                            <a:rPr lang="en-GB" b="0" i="1" smtClean="0">
                              <a:latin typeface="Cambria Math" panose="02040503050406030204" pitchFamily="18" charset="0"/>
                              <a:ea typeface="Cambria Math" panose="02040503050406030204" pitchFamily="18" charset="0"/>
                              <a:cs typeface="Calibri" pitchFamily="34" charset="0"/>
                            </a:rPr>
                            <m:t>𝐴</m:t>
                          </m:r>
                        </m:e>
                        <m:sup>
                          <m:r>
                            <a:rPr lang="en-GB" b="0" i="1" smtClean="0">
                              <a:latin typeface="Cambria Math" panose="02040503050406030204" pitchFamily="18" charset="0"/>
                              <a:ea typeface="Cambria Math" panose="02040503050406030204" pitchFamily="18" charset="0"/>
                              <a:cs typeface="Calibri" pitchFamily="34" charset="0"/>
                            </a:rPr>
                            <m:t>2</m:t>
                          </m:r>
                        </m:sup>
                      </m:sSup>
                      <m:r>
                        <a:rPr lang="en-GB" b="0" i="1" smtClean="0">
                          <a:latin typeface="Cambria Math" panose="02040503050406030204" pitchFamily="18" charset="0"/>
                          <a:ea typeface="Cambria Math" panose="02040503050406030204" pitchFamily="18" charset="0"/>
                          <a:cs typeface="Calibri" pitchFamily="34" charset="0"/>
                        </a:rPr>
                        <m:t>=</m:t>
                      </m:r>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𝛽</m:t>
                          </m:r>
                        </m:e>
                        <m:sub>
                          <m:r>
                            <a:rPr lang="en-GB" i="1">
                              <a:latin typeface="Cambria Math" panose="02040503050406030204" pitchFamily="18" charset="0"/>
                              <a:ea typeface="Cambria Math" panose="02040503050406030204" pitchFamily="18" charset="0"/>
                              <a:cs typeface="Calibri" pitchFamily="34" charset="0"/>
                            </a:rPr>
                            <m:t>𝑦</m:t>
                          </m:r>
                        </m:sub>
                      </m:sSub>
                      <m:sSubSup>
                        <m:sSubSupPr>
                          <m:ctrlPr>
                            <a:rPr lang="en-GB" b="0" i="1" smtClean="0">
                              <a:latin typeface="Cambria Math" panose="02040503050406030204" pitchFamily="18" charset="0"/>
                              <a:ea typeface="Cambria Math" panose="02040503050406030204" pitchFamily="18" charset="0"/>
                              <a:cs typeface="Calibri" pitchFamily="34" charset="0"/>
                            </a:rPr>
                          </m:ctrlPr>
                        </m:sSubSupPr>
                        <m:e>
                          <m:r>
                            <a:rPr lang="en-GB" b="0" i="1" smtClean="0">
                              <a:latin typeface="Cambria Math" panose="02040503050406030204" pitchFamily="18" charset="0"/>
                              <a:ea typeface="Cambria Math" panose="02040503050406030204" pitchFamily="18" charset="0"/>
                              <a:cs typeface="Calibri" pitchFamily="34" charset="0"/>
                            </a:rPr>
                            <m:t>𝜃</m:t>
                          </m:r>
                        </m:e>
                        <m:sub>
                          <m:r>
                            <a:rPr lang="en-GB" b="0" i="1" smtClean="0">
                              <a:latin typeface="Cambria Math" panose="02040503050406030204" pitchFamily="18" charset="0"/>
                              <a:ea typeface="Cambria Math" panose="02040503050406030204" pitchFamily="18" charset="0"/>
                              <a:cs typeface="Calibri" pitchFamily="34" charset="0"/>
                            </a:rPr>
                            <m:t>𝑦</m:t>
                          </m:r>
                        </m:sub>
                        <m:sup>
                          <m:r>
                            <a:rPr lang="en-GB" b="0" i="1" smtClean="0">
                              <a:latin typeface="Cambria Math" panose="02040503050406030204" pitchFamily="18" charset="0"/>
                              <a:ea typeface="Cambria Math" panose="02040503050406030204" pitchFamily="18" charset="0"/>
                              <a:cs typeface="Calibri" pitchFamily="34" charset="0"/>
                            </a:rPr>
                            <m:t>2</m:t>
                          </m:r>
                        </m:sup>
                      </m:sSubSup>
                      <m:f>
                        <m:fPr>
                          <m:ctrlPr>
                            <a:rPr lang="en-GB" b="0" i="1" smtClean="0">
                              <a:latin typeface="Cambria Math" panose="02040503050406030204" pitchFamily="18" charset="0"/>
                              <a:ea typeface="Cambria Math" panose="02040503050406030204" pitchFamily="18" charset="0"/>
                              <a:cs typeface="Calibri" pitchFamily="34" charset="0"/>
                            </a:rPr>
                          </m:ctrlPr>
                        </m:fPr>
                        <m:num>
                          <m:sSup>
                            <m:sSupPr>
                              <m:ctrlPr>
                                <a:rPr lang="en-GB" b="0" i="1" smtClean="0">
                                  <a:latin typeface="Cambria Math" panose="02040503050406030204" pitchFamily="18" charset="0"/>
                                  <a:ea typeface="Cambria Math" panose="02040503050406030204" pitchFamily="18" charset="0"/>
                                  <a:cs typeface="Calibri" pitchFamily="34" charset="0"/>
                                </a:rPr>
                              </m:ctrlPr>
                            </m:sSupPr>
                            <m:e>
                              <m:r>
                                <a:rPr lang="en-GB" b="0" i="1" smtClean="0">
                                  <a:latin typeface="Cambria Math" panose="02040503050406030204" pitchFamily="18" charset="0"/>
                                  <a:ea typeface="Cambria Math" panose="02040503050406030204" pitchFamily="18" charset="0"/>
                                  <a:cs typeface="Calibri" pitchFamily="34" charset="0"/>
                                </a:rPr>
                                <m:t>𝑢</m:t>
                              </m:r>
                            </m:e>
                            <m:sup>
                              <m:r>
                                <a:rPr lang="en-GB" b="0" i="1" smtClean="0">
                                  <a:latin typeface="Cambria Math" panose="02040503050406030204" pitchFamily="18" charset="0"/>
                                  <a:ea typeface="Cambria Math" panose="02040503050406030204" pitchFamily="18" charset="0"/>
                                  <a:cs typeface="Calibri" pitchFamily="34" charset="0"/>
                                </a:rPr>
                                <m:t>2</m:t>
                              </m:r>
                            </m:sup>
                          </m:sSup>
                        </m:num>
                        <m:den>
                          <m:sSubSup>
                            <m:sSubSupPr>
                              <m:ctrlPr>
                                <a:rPr lang="en-GB" b="0" i="1" smtClean="0">
                                  <a:latin typeface="Cambria Math" panose="02040503050406030204" pitchFamily="18" charset="0"/>
                                  <a:ea typeface="Cambria Math" panose="02040503050406030204" pitchFamily="18" charset="0"/>
                                  <a:cs typeface="Calibri" pitchFamily="34" charset="0"/>
                                </a:rPr>
                              </m:ctrlPr>
                            </m:sSubSupPr>
                            <m:e>
                              <m:r>
                                <a:rPr lang="en-GB" b="0" i="1" smtClean="0">
                                  <a:latin typeface="Cambria Math" panose="02040503050406030204" pitchFamily="18" charset="0"/>
                                  <a:ea typeface="Cambria Math" panose="02040503050406030204" pitchFamily="18" charset="0"/>
                                  <a:cs typeface="Calibri" pitchFamily="34" charset="0"/>
                                </a:rPr>
                                <m:t>𝐸</m:t>
                              </m:r>
                            </m:e>
                            <m:sub>
                              <m:r>
                                <a:rPr lang="en-GB" b="0" i="1" smtClean="0">
                                  <a:latin typeface="Cambria Math" panose="02040503050406030204" pitchFamily="18" charset="0"/>
                                  <a:ea typeface="Cambria Math" panose="02040503050406030204" pitchFamily="18" charset="0"/>
                                  <a:cs typeface="Calibri" pitchFamily="34" charset="0"/>
                                </a:rPr>
                                <m:t>0</m:t>
                              </m:r>
                            </m:sub>
                            <m:sup>
                              <m:r>
                                <a:rPr lang="en-GB" b="0" i="1" smtClean="0">
                                  <a:latin typeface="Cambria Math" panose="02040503050406030204" pitchFamily="18" charset="0"/>
                                  <a:ea typeface="Cambria Math" panose="02040503050406030204" pitchFamily="18" charset="0"/>
                                  <a:cs typeface="Calibri" pitchFamily="34" charset="0"/>
                                </a:rPr>
                                <m:t>2</m:t>
                              </m:r>
                            </m:sup>
                          </m:sSubSup>
                        </m:den>
                      </m:f>
                    </m:oMath>
                  </m:oMathPara>
                </a14:m>
                <a:endParaRPr lang="en-GB" dirty="0">
                  <a:latin typeface="Calibri" pitchFamily="34" charset="0"/>
                  <a:ea typeface="Cambria Math" panose="02040503050406030204" pitchFamily="18" charset="0"/>
                  <a:cs typeface="Calibri" pitchFamily="34" charset="0"/>
                </a:endParaRPr>
              </a:p>
              <a:p>
                <a:pPr algn="just"/>
                <a:endParaRPr lang="en-GB" b="0" i="1"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And we can proceed as for the horizontal plane by averaging over all photon emission energies, over all </a:t>
                </a:r>
                <a:r>
                  <a:rPr lang="en-GB" dirty="0" err="1">
                    <a:latin typeface="Calibri" pitchFamily="34" charset="0"/>
                    <a:ea typeface="Cambria Math" panose="02040503050406030204" pitchFamily="18" charset="0"/>
                    <a:cs typeface="Calibri" pitchFamily="34" charset="0"/>
                  </a:rPr>
                  <a:t>betatron</a:t>
                </a:r>
                <a:r>
                  <a:rPr lang="en-GB" dirty="0">
                    <a:latin typeface="Calibri" pitchFamily="34" charset="0"/>
                    <a:ea typeface="Cambria Math" panose="02040503050406030204" pitchFamily="18" charset="0"/>
                    <a:cs typeface="Calibri" pitchFamily="34" charset="0"/>
                  </a:rPr>
                  <a:t> phases and around the ring to obtain a rate of change of the vertical invariant (including the radiation damping term) of</a:t>
                </a:r>
              </a:p>
              <a:p>
                <a:pPr algn="just"/>
                <a:endParaRPr lang="en-GB" sz="1200"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
                    </m:oMathParaPr>
                    <m:oMath xmlns:m="http://schemas.openxmlformats.org/officeDocument/2006/math">
                      <m:f>
                        <m:fPr>
                          <m:ctrlPr>
                            <a:rPr lang="en-GB" i="1">
                              <a:latin typeface="Cambria Math" panose="02040503050406030204" pitchFamily="18" charset="0"/>
                              <a:ea typeface="Cambria Math" panose="02040503050406030204" pitchFamily="18" charset="0"/>
                              <a:cs typeface="Calibri" pitchFamily="34" charset="0"/>
                            </a:rPr>
                          </m:ctrlPr>
                        </m:fPr>
                        <m:num>
                          <m:r>
                            <a:rPr lang="en-GB" i="1">
                              <a:latin typeface="Cambria Math" panose="02040503050406030204" pitchFamily="18" charset="0"/>
                              <a:ea typeface="Cambria Math" panose="02040503050406030204" pitchFamily="18" charset="0"/>
                              <a:cs typeface="Calibri" pitchFamily="34" charset="0"/>
                            </a:rPr>
                            <m:t>𝑑</m:t>
                          </m:r>
                          <m:d>
                            <m:dPr>
                              <m:begChr m:val="⟨"/>
                              <m:endChr m:val="⟩"/>
                              <m:ctrlPr>
                                <a:rPr lang="en-GB" i="1">
                                  <a:latin typeface="Cambria Math" panose="02040503050406030204" pitchFamily="18" charset="0"/>
                                  <a:ea typeface="Cambria Math" panose="02040503050406030204" pitchFamily="18" charset="0"/>
                                  <a:cs typeface="Calibri" pitchFamily="34" charset="0"/>
                                </a:rPr>
                              </m:ctrlPr>
                            </m:dPr>
                            <m:e>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𝐴</m:t>
                                  </m:r>
                                </m:e>
                                <m:sup>
                                  <m:r>
                                    <a:rPr lang="en-GB" i="1">
                                      <a:latin typeface="Cambria Math" panose="02040503050406030204" pitchFamily="18" charset="0"/>
                                      <a:ea typeface="Cambria Math" panose="02040503050406030204" pitchFamily="18" charset="0"/>
                                      <a:cs typeface="Calibri" pitchFamily="34" charset="0"/>
                                    </a:rPr>
                                    <m:t>2</m:t>
                                  </m:r>
                                </m:sup>
                              </m:sSup>
                            </m:e>
                          </m:d>
                        </m:num>
                        <m:den>
                          <m:r>
                            <a:rPr lang="en-GB" i="1">
                              <a:latin typeface="Cambria Math" panose="02040503050406030204" pitchFamily="18" charset="0"/>
                              <a:ea typeface="Cambria Math" panose="02040503050406030204" pitchFamily="18" charset="0"/>
                              <a:cs typeface="Calibri" pitchFamily="34" charset="0"/>
                            </a:rPr>
                            <m:t>𝑑𝑡</m:t>
                          </m:r>
                        </m:den>
                      </m:f>
                      <m:r>
                        <a:rPr lang="en-GB" i="1">
                          <a:latin typeface="Cambria Math" panose="02040503050406030204" pitchFamily="18" charset="0"/>
                          <a:ea typeface="Cambria Math" panose="02040503050406030204" pitchFamily="18" charset="0"/>
                          <a:cs typeface="Calibri" pitchFamily="34" charset="0"/>
                        </a:rPr>
                        <m:t>=−</m:t>
                      </m:r>
                      <m:f>
                        <m:fPr>
                          <m:ctrlPr>
                            <a:rPr lang="en-GB" i="1">
                              <a:latin typeface="Cambria Math" panose="02040503050406030204" pitchFamily="18" charset="0"/>
                              <a:ea typeface="Cambria Math" panose="02040503050406030204" pitchFamily="18" charset="0"/>
                              <a:cs typeface="Calibri" pitchFamily="34" charset="0"/>
                            </a:rPr>
                          </m:ctrlPr>
                        </m:fPr>
                        <m:num>
                          <m:r>
                            <a:rPr lang="en-GB" i="1">
                              <a:latin typeface="Cambria Math" panose="02040503050406030204" pitchFamily="18" charset="0"/>
                              <a:ea typeface="Cambria Math" panose="02040503050406030204" pitchFamily="18" charset="0"/>
                              <a:cs typeface="Calibri" pitchFamily="34" charset="0"/>
                            </a:rPr>
                            <m:t>2</m:t>
                          </m:r>
                          <m:d>
                            <m:dPr>
                              <m:begChr m:val="⟨"/>
                              <m:endChr m:val="⟩"/>
                              <m:ctrlPr>
                                <a:rPr lang="en-GB" i="1">
                                  <a:latin typeface="Cambria Math" panose="02040503050406030204" pitchFamily="18" charset="0"/>
                                  <a:ea typeface="Cambria Math" panose="02040503050406030204" pitchFamily="18" charset="0"/>
                                  <a:cs typeface="Calibri" pitchFamily="34" charset="0"/>
                                </a:rPr>
                              </m:ctrlPr>
                            </m:dPr>
                            <m:e>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𝐴</m:t>
                                  </m:r>
                                </m:e>
                                <m:sup>
                                  <m:r>
                                    <a:rPr lang="en-GB" i="1">
                                      <a:latin typeface="Cambria Math" panose="02040503050406030204" pitchFamily="18" charset="0"/>
                                      <a:ea typeface="Cambria Math" panose="02040503050406030204" pitchFamily="18" charset="0"/>
                                      <a:cs typeface="Calibri" pitchFamily="34" charset="0"/>
                                    </a:rPr>
                                    <m:t>2</m:t>
                                  </m:r>
                                </m:sup>
                              </m:sSup>
                            </m:e>
                          </m:d>
                        </m:num>
                        <m:den>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𝜏</m:t>
                              </m:r>
                            </m:e>
                            <m:sub>
                              <m:r>
                                <a:rPr lang="en-GB" b="0" i="1" smtClean="0">
                                  <a:latin typeface="Cambria Math" panose="02040503050406030204" pitchFamily="18" charset="0"/>
                                  <a:ea typeface="Cambria Math" panose="02040503050406030204" pitchFamily="18" charset="0"/>
                                  <a:cs typeface="Calibri" pitchFamily="34" charset="0"/>
                                </a:rPr>
                                <m:t>𝑦</m:t>
                              </m:r>
                            </m:sub>
                          </m:sSub>
                        </m:den>
                      </m:f>
                      <m:r>
                        <a:rPr lang="en-GB" i="1">
                          <a:latin typeface="Cambria Math" panose="02040503050406030204" pitchFamily="18" charset="0"/>
                          <a:ea typeface="Cambria Math" panose="02040503050406030204" pitchFamily="18" charset="0"/>
                          <a:cs typeface="Calibri" pitchFamily="34" charset="0"/>
                        </a:rPr>
                        <m:t>+</m:t>
                      </m:r>
                      <m:f>
                        <m:fPr>
                          <m:ctrlPr>
                            <a:rPr lang="en-GB" i="1">
                              <a:latin typeface="Cambria Math" panose="02040503050406030204" pitchFamily="18" charset="0"/>
                              <a:ea typeface="Cambria Math" panose="02040503050406030204" pitchFamily="18" charset="0"/>
                              <a:cs typeface="Calibri" pitchFamily="34" charset="0"/>
                            </a:rPr>
                          </m:ctrlPr>
                        </m:fPr>
                        <m:num>
                          <m:d>
                            <m:dPr>
                              <m:begChr m:val="⟨"/>
                              <m:endChr m:val="⟩"/>
                              <m:ctrlPr>
                                <a:rPr lang="en-GB" i="1">
                                  <a:latin typeface="Cambria Math" panose="02040503050406030204" pitchFamily="18" charset="0"/>
                                  <a:ea typeface="Cambria Math" panose="02040503050406030204" pitchFamily="18" charset="0"/>
                                  <a:cs typeface="Calibri" pitchFamily="34" charset="0"/>
                                </a:rPr>
                              </m:ctrlPr>
                            </m:dPr>
                            <m:e>
                              <m:sSub>
                                <m:sSubPr>
                                  <m:ctrlPr>
                                    <a:rPr lang="en-GB" i="1">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𝛽</m:t>
                                  </m:r>
                                </m:e>
                                <m:sub>
                                  <m:r>
                                    <a:rPr lang="en-GB" b="0" i="1" smtClean="0">
                                      <a:latin typeface="Cambria Math" panose="02040503050406030204" pitchFamily="18" charset="0"/>
                                      <a:ea typeface="Cambria Math" panose="02040503050406030204" pitchFamily="18" charset="0"/>
                                      <a:cs typeface="Calibri" pitchFamily="34" charset="0"/>
                                    </a:rPr>
                                    <m:t>𝑦</m:t>
                                  </m:r>
                                </m:sub>
                              </m:sSub>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𝑁</m:t>
                                  </m:r>
                                </m:e>
                                <m:sub>
                                  <m:r>
                                    <a:rPr lang="en-GB" i="1">
                                      <a:latin typeface="Cambria Math" panose="02040503050406030204" pitchFamily="18" charset="0"/>
                                      <a:ea typeface="Cambria Math" panose="02040503050406030204" pitchFamily="18" charset="0"/>
                                      <a:cs typeface="Calibri" pitchFamily="34" charset="0"/>
                                    </a:rPr>
                                    <m:t>𝛾</m:t>
                                  </m:r>
                                </m:sub>
                              </m:sSub>
                              <m:d>
                                <m:dPr>
                                  <m:begChr m:val="⟨"/>
                                  <m:endChr m:val="⟩"/>
                                  <m:ctrlPr>
                                    <a:rPr lang="en-GB" i="1">
                                      <a:latin typeface="Cambria Math" panose="02040503050406030204" pitchFamily="18" charset="0"/>
                                      <a:ea typeface="Cambria Math" panose="02040503050406030204" pitchFamily="18" charset="0"/>
                                      <a:cs typeface="Calibri" pitchFamily="34" charset="0"/>
                                    </a:rPr>
                                  </m:ctrlPr>
                                </m:dPr>
                                <m:e>
                                  <m:sSup>
                                    <m:sSupPr>
                                      <m:ctrlPr>
                                        <a:rPr lang="en-GB" i="1">
                                          <a:latin typeface="Cambria Math" panose="02040503050406030204" pitchFamily="18" charset="0"/>
                                          <a:ea typeface="Cambria Math" panose="02040503050406030204" pitchFamily="18" charset="0"/>
                                          <a:cs typeface="Calibri" pitchFamily="34" charset="0"/>
                                        </a:rPr>
                                      </m:ctrlPr>
                                    </m:sSupPr>
                                    <m:e>
                                      <m:sSubSup>
                                        <m:sSubSupPr>
                                          <m:ctrlPr>
                                            <a:rPr lang="en-GB" b="0" i="1" smtClean="0">
                                              <a:latin typeface="Cambria Math" panose="02040503050406030204" pitchFamily="18" charset="0"/>
                                              <a:ea typeface="Cambria Math" panose="02040503050406030204" pitchFamily="18" charset="0"/>
                                              <a:cs typeface="Calibri" pitchFamily="34" charset="0"/>
                                            </a:rPr>
                                          </m:ctrlPr>
                                        </m:sSubSupPr>
                                        <m:e>
                                          <m:r>
                                            <a:rPr lang="en-GB" b="0" i="1" smtClean="0">
                                              <a:latin typeface="Cambria Math" panose="02040503050406030204" pitchFamily="18" charset="0"/>
                                              <a:ea typeface="Cambria Math" panose="02040503050406030204" pitchFamily="18" charset="0"/>
                                              <a:cs typeface="Calibri" pitchFamily="34" charset="0"/>
                                            </a:rPr>
                                            <m:t>𝜃</m:t>
                                          </m:r>
                                        </m:e>
                                        <m:sub>
                                          <m:r>
                                            <a:rPr lang="en-GB" b="0" i="1" smtClean="0">
                                              <a:latin typeface="Cambria Math" panose="02040503050406030204" pitchFamily="18" charset="0"/>
                                              <a:ea typeface="Cambria Math" panose="02040503050406030204" pitchFamily="18" charset="0"/>
                                              <a:cs typeface="Calibri" pitchFamily="34" charset="0"/>
                                            </a:rPr>
                                            <m:t>𝑦</m:t>
                                          </m:r>
                                        </m:sub>
                                        <m:sup>
                                          <m:r>
                                            <a:rPr lang="en-GB" b="0" i="1" smtClean="0">
                                              <a:latin typeface="Cambria Math" panose="02040503050406030204" pitchFamily="18" charset="0"/>
                                              <a:ea typeface="Cambria Math" panose="02040503050406030204" pitchFamily="18" charset="0"/>
                                              <a:cs typeface="Calibri" pitchFamily="34" charset="0"/>
                                            </a:rPr>
                                            <m:t>2</m:t>
                                          </m:r>
                                        </m:sup>
                                      </m:sSubSup>
                                      <m:r>
                                        <a:rPr lang="en-GB" i="1">
                                          <a:latin typeface="Cambria Math" panose="02040503050406030204" pitchFamily="18" charset="0"/>
                                          <a:ea typeface="Cambria Math" panose="02040503050406030204" pitchFamily="18" charset="0"/>
                                          <a:cs typeface="Calibri" pitchFamily="34" charset="0"/>
                                        </a:rPr>
                                        <m:t>𝑢</m:t>
                                      </m:r>
                                    </m:e>
                                    <m:sup>
                                      <m:r>
                                        <a:rPr lang="en-GB" i="1">
                                          <a:latin typeface="Cambria Math" panose="02040503050406030204" pitchFamily="18" charset="0"/>
                                          <a:ea typeface="Cambria Math" panose="02040503050406030204" pitchFamily="18" charset="0"/>
                                          <a:cs typeface="Calibri" pitchFamily="34" charset="0"/>
                                        </a:rPr>
                                        <m:t>2</m:t>
                                      </m:r>
                                    </m:sup>
                                  </m:sSup>
                                </m:e>
                              </m:d>
                            </m:e>
                          </m:d>
                        </m:num>
                        <m:den>
                          <m:sSubSup>
                            <m:sSubSupPr>
                              <m:ctrlPr>
                                <a:rPr lang="en-GB" i="1">
                                  <a:latin typeface="Cambria Math" panose="02040503050406030204" pitchFamily="18" charset="0"/>
                                  <a:ea typeface="Cambria Math" panose="02040503050406030204" pitchFamily="18" charset="0"/>
                                  <a:cs typeface="Calibri" pitchFamily="34" charset="0"/>
                                </a:rPr>
                              </m:ctrlPr>
                            </m:sSubSupPr>
                            <m:e>
                              <m:r>
                                <a:rPr lang="en-GB" i="1">
                                  <a:latin typeface="Cambria Math" panose="02040503050406030204" pitchFamily="18" charset="0"/>
                                  <a:ea typeface="Cambria Math" panose="02040503050406030204" pitchFamily="18" charset="0"/>
                                  <a:cs typeface="Calibri" pitchFamily="34" charset="0"/>
                                </a:rPr>
                                <m:t>𝐸</m:t>
                              </m:r>
                            </m:e>
                            <m:sub>
                              <m:r>
                                <a:rPr lang="en-GB" i="1">
                                  <a:latin typeface="Cambria Math" panose="02040503050406030204" pitchFamily="18" charset="0"/>
                                  <a:ea typeface="Cambria Math" panose="02040503050406030204" pitchFamily="18" charset="0"/>
                                  <a:cs typeface="Calibri" pitchFamily="34" charset="0"/>
                                </a:rPr>
                                <m:t>0</m:t>
                              </m:r>
                            </m:sub>
                            <m:sup>
                              <m:r>
                                <a:rPr lang="en-GB" i="1">
                                  <a:latin typeface="Cambria Math" panose="02040503050406030204" pitchFamily="18" charset="0"/>
                                  <a:ea typeface="Cambria Math" panose="02040503050406030204" pitchFamily="18" charset="0"/>
                                  <a:cs typeface="Calibri" pitchFamily="34" charset="0"/>
                                </a:rPr>
                                <m:t>2</m:t>
                              </m:r>
                            </m:sup>
                          </m:sSubSup>
                        </m:den>
                      </m:f>
                    </m:oMath>
                  </m:oMathPara>
                </a14:m>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To continue, we make the approximation that </a:t>
                </a:r>
                <a14:m>
                  <m:oMath xmlns:m="http://schemas.openxmlformats.org/officeDocument/2006/math">
                    <m:d>
                      <m:dPr>
                        <m:begChr m:val="⟨"/>
                        <m:endChr m:val="⟩"/>
                        <m:ctrlPr>
                          <a:rPr lang="en-GB" i="1" smtClean="0">
                            <a:latin typeface="Cambria Math" panose="02040503050406030204" pitchFamily="18" charset="0"/>
                            <a:ea typeface="Cambria Math" panose="02040503050406030204" pitchFamily="18" charset="0"/>
                            <a:cs typeface="Calibri" pitchFamily="34" charset="0"/>
                          </a:rPr>
                        </m:ctrlPr>
                      </m:dPr>
                      <m:e>
                        <m:sSubSup>
                          <m:sSubSupPr>
                            <m:ctrlPr>
                              <a:rPr lang="en-GB" b="0" i="1" smtClean="0">
                                <a:latin typeface="Cambria Math" panose="02040503050406030204" pitchFamily="18" charset="0"/>
                                <a:ea typeface="Cambria Math" panose="02040503050406030204" pitchFamily="18" charset="0"/>
                                <a:cs typeface="Calibri" pitchFamily="34" charset="0"/>
                              </a:rPr>
                            </m:ctrlPr>
                          </m:sSubSupPr>
                          <m:e>
                            <m:r>
                              <a:rPr lang="en-GB" b="0" i="1" smtClean="0">
                                <a:latin typeface="Cambria Math" panose="02040503050406030204" pitchFamily="18" charset="0"/>
                                <a:ea typeface="Cambria Math" panose="02040503050406030204" pitchFamily="18" charset="0"/>
                                <a:cs typeface="Calibri" pitchFamily="34" charset="0"/>
                              </a:rPr>
                              <m:t>𝜃</m:t>
                            </m:r>
                          </m:e>
                          <m:sub>
                            <m:r>
                              <a:rPr lang="en-GB" b="0" i="1" smtClean="0">
                                <a:latin typeface="Cambria Math" panose="02040503050406030204" pitchFamily="18" charset="0"/>
                                <a:ea typeface="Cambria Math" panose="02040503050406030204" pitchFamily="18" charset="0"/>
                                <a:cs typeface="Calibri" pitchFamily="34" charset="0"/>
                              </a:rPr>
                              <m:t>𝑦</m:t>
                            </m:r>
                          </m:sub>
                          <m:sup>
                            <m:r>
                              <a:rPr lang="en-GB" b="0" i="1" smtClean="0">
                                <a:latin typeface="Cambria Math" panose="02040503050406030204" pitchFamily="18" charset="0"/>
                                <a:ea typeface="Cambria Math" panose="02040503050406030204" pitchFamily="18" charset="0"/>
                                <a:cs typeface="Calibri" pitchFamily="34" charset="0"/>
                              </a:rPr>
                              <m:t>2</m:t>
                            </m:r>
                          </m:sup>
                        </m:sSubSup>
                        <m:sSup>
                          <m:sSupPr>
                            <m:ctrlPr>
                              <a:rPr lang="en-GB" b="0" i="1" smtClean="0">
                                <a:latin typeface="Cambria Math" panose="02040503050406030204" pitchFamily="18" charset="0"/>
                                <a:ea typeface="Cambria Math" panose="02040503050406030204" pitchFamily="18" charset="0"/>
                                <a:cs typeface="Calibri" pitchFamily="34" charset="0"/>
                              </a:rPr>
                            </m:ctrlPr>
                          </m:sSupPr>
                          <m:e>
                            <m:r>
                              <a:rPr lang="en-GB" b="0" i="1" smtClean="0">
                                <a:latin typeface="Cambria Math" panose="02040503050406030204" pitchFamily="18" charset="0"/>
                                <a:ea typeface="Cambria Math" panose="02040503050406030204" pitchFamily="18" charset="0"/>
                                <a:cs typeface="Calibri" pitchFamily="34" charset="0"/>
                              </a:rPr>
                              <m:t>𝑢</m:t>
                            </m:r>
                          </m:e>
                          <m:sup>
                            <m:r>
                              <a:rPr lang="en-GB" b="0" i="1" smtClean="0">
                                <a:latin typeface="Cambria Math" panose="02040503050406030204" pitchFamily="18" charset="0"/>
                                <a:ea typeface="Cambria Math" panose="02040503050406030204" pitchFamily="18" charset="0"/>
                                <a:cs typeface="Calibri" pitchFamily="34" charset="0"/>
                              </a:rPr>
                              <m:t>2</m:t>
                            </m:r>
                          </m:sup>
                        </m:sSup>
                      </m:e>
                    </m:d>
                    <m:r>
                      <a:rPr lang="en-GB" i="1" smtClean="0">
                        <a:latin typeface="Cambria Math" panose="02040503050406030204" pitchFamily="18" charset="0"/>
                        <a:ea typeface="Cambria Math" panose="02040503050406030204" pitchFamily="18" charset="0"/>
                        <a:cs typeface="Calibri" pitchFamily="34" charset="0"/>
                      </a:rPr>
                      <m:t>≈</m:t>
                    </m:r>
                    <m:d>
                      <m:dPr>
                        <m:begChr m:val="⟨"/>
                        <m:endChr m:val="⟩"/>
                        <m:ctrlPr>
                          <a:rPr lang="en-GB" i="1" smtClean="0">
                            <a:latin typeface="Cambria Math" panose="02040503050406030204" pitchFamily="18" charset="0"/>
                            <a:ea typeface="Cambria Math" panose="02040503050406030204" pitchFamily="18" charset="0"/>
                            <a:cs typeface="Calibri" pitchFamily="34" charset="0"/>
                          </a:rPr>
                        </m:ctrlPr>
                      </m:dPr>
                      <m:e>
                        <m:sSubSup>
                          <m:sSubSupPr>
                            <m:ctrlPr>
                              <a:rPr lang="en-GB" b="0" i="1" smtClean="0">
                                <a:latin typeface="Cambria Math" panose="02040503050406030204" pitchFamily="18" charset="0"/>
                                <a:ea typeface="Cambria Math" panose="02040503050406030204" pitchFamily="18" charset="0"/>
                                <a:cs typeface="Calibri" pitchFamily="34" charset="0"/>
                              </a:rPr>
                            </m:ctrlPr>
                          </m:sSubSupPr>
                          <m:e>
                            <m:r>
                              <a:rPr lang="en-GB" b="0" i="1" smtClean="0">
                                <a:latin typeface="Cambria Math" panose="02040503050406030204" pitchFamily="18" charset="0"/>
                                <a:ea typeface="Cambria Math" panose="02040503050406030204" pitchFamily="18" charset="0"/>
                                <a:cs typeface="Calibri" pitchFamily="34" charset="0"/>
                              </a:rPr>
                              <m:t>𝜃</m:t>
                            </m:r>
                          </m:e>
                          <m:sub>
                            <m:r>
                              <a:rPr lang="en-GB" b="0" i="1" smtClean="0">
                                <a:latin typeface="Cambria Math" panose="02040503050406030204" pitchFamily="18" charset="0"/>
                                <a:ea typeface="Cambria Math" panose="02040503050406030204" pitchFamily="18" charset="0"/>
                                <a:cs typeface="Calibri" pitchFamily="34" charset="0"/>
                              </a:rPr>
                              <m:t>𝑦</m:t>
                            </m:r>
                          </m:sub>
                          <m:sup>
                            <m:r>
                              <a:rPr lang="en-GB" b="0" i="1" smtClean="0">
                                <a:latin typeface="Cambria Math" panose="02040503050406030204" pitchFamily="18" charset="0"/>
                                <a:ea typeface="Cambria Math" panose="02040503050406030204" pitchFamily="18" charset="0"/>
                                <a:cs typeface="Calibri" pitchFamily="34" charset="0"/>
                              </a:rPr>
                              <m:t>2</m:t>
                            </m:r>
                          </m:sup>
                        </m:sSubSup>
                      </m:e>
                    </m:d>
                    <m:d>
                      <m:dPr>
                        <m:begChr m:val="⟨"/>
                        <m:endChr m:val="⟩"/>
                        <m:ctrlPr>
                          <a:rPr lang="en-GB" i="1" smtClean="0">
                            <a:latin typeface="Cambria Math" panose="02040503050406030204" pitchFamily="18" charset="0"/>
                            <a:ea typeface="Cambria Math" panose="02040503050406030204" pitchFamily="18" charset="0"/>
                            <a:cs typeface="Calibri" pitchFamily="34" charset="0"/>
                          </a:rPr>
                        </m:ctrlPr>
                      </m:dPr>
                      <m:e>
                        <m:sSup>
                          <m:sSupPr>
                            <m:ctrlPr>
                              <a:rPr lang="en-GB" b="0" i="1" smtClean="0">
                                <a:latin typeface="Cambria Math" panose="02040503050406030204" pitchFamily="18" charset="0"/>
                                <a:ea typeface="Cambria Math" panose="02040503050406030204" pitchFamily="18" charset="0"/>
                                <a:cs typeface="Calibri" pitchFamily="34" charset="0"/>
                              </a:rPr>
                            </m:ctrlPr>
                          </m:sSupPr>
                          <m:e>
                            <m:r>
                              <a:rPr lang="en-GB" b="0" i="1" smtClean="0">
                                <a:latin typeface="Cambria Math" panose="02040503050406030204" pitchFamily="18" charset="0"/>
                                <a:ea typeface="Cambria Math" panose="02040503050406030204" pitchFamily="18" charset="0"/>
                                <a:cs typeface="Calibri" pitchFamily="34" charset="0"/>
                              </a:rPr>
                              <m:t>𝑢</m:t>
                            </m:r>
                          </m:e>
                          <m:sup>
                            <m:r>
                              <a:rPr lang="en-GB" b="0" i="1" smtClean="0">
                                <a:latin typeface="Cambria Math" panose="02040503050406030204" pitchFamily="18" charset="0"/>
                                <a:ea typeface="Cambria Math" panose="02040503050406030204" pitchFamily="18" charset="0"/>
                                <a:cs typeface="Calibri" pitchFamily="34" charset="0"/>
                              </a:rPr>
                              <m:t>2</m:t>
                            </m:r>
                          </m:sup>
                        </m:sSup>
                      </m:e>
                    </m:d>
                  </m:oMath>
                </a14:m>
                <a:r>
                  <a:rPr lang="en-GB" dirty="0">
                    <a:latin typeface="Calibri" pitchFamily="34" charset="0"/>
                    <a:ea typeface="Cambria Math" panose="02040503050406030204" pitchFamily="18" charset="0"/>
                    <a:cs typeface="Calibri" pitchFamily="34" charset="0"/>
                  </a:rPr>
                  <a:t> and that the mean-square angle of emission is </a:t>
                </a:r>
                <a14:m>
                  <m:oMath xmlns:m="http://schemas.openxmlformats.org/officeDocument/2006/math">
                    <m:d>
                      <m:dPr>
                        <m:begChr m:val="⟨"/>
                        <m:endChr m:val="⟩"/>
                        <m:ctrlPr>
                          <a:rPr lang="en-GB" i="1">
                            <a:latin typeface="Cambria Math" panose="02040503050406030204" pitchFamily="18" charset="0"/>
                            <a:ea typeface="Cambria Math" panose="02040503050406030204" pitchFamily="18" charset="0"/>
                            <a:cs typeface="Calibri" pitchFamily="34" charset="0"/>
                          </a:rPr>
                        </m:ctrlPr>
                      </m:dPr>
                      <m:e>
                        <m:sSubSup>
                          <m:sSubSupPr>
                            <m:ctrlPr>
                              <a:rPr lang="en-GB" i="1">
                                <a:latin typeface="Cambria Math" panose="02040503050406030204" pitchFamily="18" charset="0"/>
                                <a:ea typeface="Cambria Math" panose="02040503050406030204" pitchFamily="18" charset="0"/>
                                <a:cs typeface="Calibri" pitchFamily="34" charset="0"/>
                              </a:rPr>
                            </m:ctrlPr>
                          </m:sSubSupPr>
                          <m:e>
                            <m:r>
                              <a:rPr lang="en-GB" i="1">
                                <a:latin typeface="Cambria Math" panose="02040503050406030204" pitchFamily="18" charset="0"/>
                                <a:ea typeface="Cambria Math" panose="02040503050406030204" pitchFamily="18" charset="0"/>
                                <a:cs typeface="Calibri" pitchFamily="34" charset="0"/>
                              </a:rPr>
                              <m:t>𝜃</m:t>
                            </m:r>
                          </m:e>
                          <m:sub>
                            <m:r>
                              <a:rPr lang="en-GB" i="1">
                                <a:latin typeface="Cambria Math" panose="02040503050406030204" pitchFamily="18" charset="0"/>
                                <a:ea typeface="Cambria Math" panose="02040503050406030204" pitchFamily="18" charset="0"/>
                                <a:cs typeface="Calibri" pitchFamily="34" charset="0"/>
                              </a:rPr>
                              <m:t>𝑦</m:t>
                            </m:r>
                          </m:sub>
                          <m:sup>
                            <m:r>
                              <a:rPr lang="en-GB" i="1">
                                <a:latin typeface="Cambria Math" panose="02040503050406030204" pitchFamily="18" charset="0"/>
                                <a:ea typeface="Cambria Math" panose="02040503050406030204" pitchFamily="18" charset="0"/>
                                <a:cs typeface="Calibri" pitchFamily="34" charset="0"/>
                              </a:rPr>
                              <m:t>2</m:t>
                            </m:r>
                          </m:sup>
                        </m:sSubSup>
                      </m:e>
                    </m:d>
                    <m:r>
                      <a:rPr lang="en-GB" i="1" smtClean="0">
                        <a:latin typeface="Cambria Math" panose="02040503050406030204" pitchFamily="18" charset="0"/>
                        <a:ea typeface="Cambria Math" panose="02040503050406030204" pitchFamily="18" charset="0"/>
                        <a:cs typeface="Calibri" pitchFamily="34" charset="0"/>
                      </a:rPr>
                      <m:t>≈</m:t>
                    </m:r>
                    <m:r>
                      <a:rPr lang="en-GB" b="0" i="1" smtClean="0">
                        <a:latin typeface="Cambria Math" panose="02040503050406030204" pitchFamily="18" charset="0"/>
                        <a:ea typeface="Cambria Math" panose="02040503050406030204" pitchFamily="18" charset="0"/>
                        <a:cs typeface="Calibri" pitchFamily="34" charset="0"/>
                      </a:rPr>
                      <m:t>1/2</m:t>
                    </m:r>
                    <m:sSup>
                      <m:sSupPr>
                        <m:ctrlPr>
                          <a:rPr lang="en-GB" b="0" i="1" smtClean="0">
                            <a:latin typeface="Cambria Math" panose="02040503050406030204" pitchFamily="18" charset="0"/>
                            <a:ea typeface="Cambria Math" panose="02040503050406030204" pitchFamily="18" charset="0"/>
                            <a:cs typeface="Calibri" pitchFamily="34" charset="0"/>
                          </a:rPr>
                        </m:ctrlPr>
                      </m:sSupPr>
                      <m:e>
                        <m:r>
                          <a:rPr lang="en-GB" b="0" i="1" smtClean="0">
                            <a:latin typeface="Cambria Math" panose="02040503050406030204" pitchFamily="18" charset="0"/>
                            <a:ea typeface="Cambria Math" panose="02040503050406030204" pitchFamily="18" charset="0"/>
                            <a:cs typeface="Calibri" pitchFamily="34" charset="0"/>
                          </a:rPr>
                          <m:t>𝛾</m:t>
                        </m:r>
                      </m:e>
                      <m:sup>
                        <m:r>
                          <a:rPr lang="en-GB" b="0" i="1" smtClean="0">
                            <a:latin typeface="Cambria Math" panose="02040503050406030204" pitchFamily="18" charset="0"/>
                            <a:ea typeface="Cambria Math" panose="02040503050406030204" pitchFamily="18" charset="0"/>
                            <a:cs typeface="Calibri" pitchFamily="34" charset="0"/>
                          </a:rPr>
                          <m:t>2</m:t>
                        </m:r>
                      </m:sup>
                    </m:sSup>
                  </m:oMath>
                </a14:m>
                <a:r>
                  <a:rPr lang="en-GB" dirty="0">
                    <a:latin typeface="Calibri" pitchFamily="34" charset="0"/>
                    <a:ea typeface="Cambria Math" panose="02040503050406030204" pitchFamily="18" charset="0"/>
                    <a:cs typeface="Calibri" pitchFamily="34" charset="0"/>
                  </a:rPr>
                  <a:t>. At equilibrium, we therefore have the result</a:t>
                </a:r>
              </a:p>
              <a:p>
                <a:pPr algn="just"/>
                <a:endParaRPr lang="en-GB" sz="1200"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
                    </m:oMathParaPr>
                    <m:oMath xmlns:m="http://schemas.openxmlformats.org/officeDocument/2006/math">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𝜀</m:t>
                          </m:r>
                        </m:e>
                        <m:sub>
                          <m:r>
                            <a:rPr lang="en-GB" b="0" i="1" smtClean="0">
                              <a:latin typeface="Cambria Math" panose="02040503050406030204" pitchFamily="18" charset="0"/>
                              <a:ea typeface="Cambria Math" panose="02040503050406030204" pitchFamily="18" charset="0"/>
                              <a:cs typeface="Calibri" pitchFamily="34" charset="0"/>
                            </a:rPr>
                            <m:t>𝑦</m:t>
                          </m:r>
                        </m:sub>
                      </m:sSub>
                      <m:r>
                        <a:rPr lang="en-GB" i="1">
                          <a:latin typeface="Cambria Math" panose="02040503050406030204" pitchFamily="18" charset="0"/>
                          <a:ea typeface="Cambria Math" panose="02040503050406030204" pitchFamily="18" charset="0"/>
                          <a:cs typeface="Calibri" pitchFamily="34" charset="0"/>
                        </a:rPr>
                        <m:t>=</m:t>
                      </m:r>
                      <m:f>
                        <m:fPr>
                          <m:ctrlPr>
                            <a:rPr lang="en-GB" i="1">
                              <a:latin typeface="Cambria Math" panose="02040503050406030204" pitchFamily="18" charset="0"/>
                              <a:ea typeface="Cambria Math" panose="02040503050406030204" pitchFamily="18" charset="0"/>
                              <a:cs typeface="Calibri" pitchFamily="34" charset="0"/>
                            </a:rPr>
                          </m:ctrlPr>
                        </m:fPr>
                        <m:num>
                          <m:d>
                            <m:dPr>
                              <m:begChr m:val="⟨"/>
                              <m:endChr m:val="⟩"/>
                              <m:ctrlPr>
                                <a:rPr lang="en-GB" i="1">
                                  <a:latin typeface="Cambria Math" panose="02040503050406030204" pitchFamily="18" charset="0"/>
                                  <a:ea typeface="Cambria Math" panose="02040503050406030204" pitchFamily="18" charset="0"/>
                                  <a:cs typeface="Calibri" pitchFamily="34" charset="0"/>
                                </a:rPr>
                              </m:ctrlPr>
                            </m:dPr>
                            <m:e>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𝐴</m:t>
                                  </m:r>
                                </m:e>
                                <m:sup>
                                  <m:r>
                                    <a:rPr lang="en-GB" i="1">
                                      <a:latin typeface="Cambria Math" panose="02040503050406030204" pitchFamily="18" charset="0"/>
                                      <a:ea typeface="Cambria Math" panose="02040503050406030204" pitchFamily="18" charset="0"/>
                                      <a:cs typeface="Calibri" pitchFamily="34" charset="0"/>
                                    </a:rPr>
                                    <m:t>2</m:t>
                                  </m:r>
                                </m:sup>
                              </m:sSup>
                            </m:e>
                          </m:d>
                        </m:num>
                        <m:den>
                          <m:r>
                            <a:rPr lang="en-GB" i="1">
                              <a:latin typeface="Cambria Math" panose="02040503050406030204" pitchFamily="18" charset="0"/>
                              <a:ea typeface="Cambria Math" panose="02040503050406030204" pitchFamily="18" charset="0"/>
                              <a:cs typeface="Calibri" pitchFamily="34" charset="0"/>
                            </a:rPr>
                            <m:t>2</m:t>
                          </m:r>
                        </m:den>
                      </m:f>
                      <m:r>
                        <a:rPr lang="en-GB" i="1">
                          <a:latin typeface="Cambria Math" panose="02040503050406030204" pitchFamily="18" charset="0"/>
                          <a:ea typeface="Cambria Math" panose="02040503050406030204" pitchFamily="18" charset="0"/>
                          <a:cs typeface="Calibri" pitchFamily="34" charset="0"/>
                        </a:rPr>
                        <m:t>=</m:t>
                      </m:r>
                      <m:f>
                        <m:fPr>
                          <m:ctrlPr>
                            <a:rPr lang="en-GB" i="1">
                              <a:latin typeface="Cambria Math" panose="02040503050406030204" pitchFamily="18" charset="0"/>
                              <a:ea typeface="Cambria Math" panose="02040503050406030204" pitchFamily="18" charset="0"/>
                              <a:cs typeface="Calibri" pitchFamily="34" charset="0"/>
                            </a:rPr>
                          </m:ctrlPr>
                        </m:fPr>
                        <m:num>
                          <m:r>
                            <a:rPr lang="en-GB" i="1">
                              <a:latin typeface="Cambria Math" panose="02040503050406030204" pitchFamily="18" charset="0"/>
                              <a:ea typeface="Cambria Math" panose="02040503050406030204" pitchFamily="18" charset="0"/>
                              <a:cs typeface="Calibri" pitchFamily="34" charset="0"/>
                            </a:rPr>
                            <m:t>55</m:t>
                          </m:r>
                        </m:num>
                        <m:den>
                          <m:r>
                            <a:rPr lang="en-GB" b="0" i="1" smtClean="0">
                              <a:latin typeface="Cambria Math" panose="02040503050406030204" pitchFamily="18" charset="0"/>
                              <a:ea typeface="Cambria Math" panose="02040503050406030204" pitchFamily="18" charset="0"/>
                              <a:cs typeface="Calibri" pitchFamily="34" charset="0"/>
                            </a:rPr>
                            <m:t>64</m:t>
                          </m:r>
                          <m:rad>
                            <m:radPr>
                              <m:degHide m:val="on"/>
                              <m:ctrlPr>
                                <a:rPr lang="en-GB" i="1">
                                  <a:latin typeface="Cambria Math" panose="02040503050406030204" pitchFamily="18" charset="0"/>
                                  <a:ea typeface="Cambria Math" panose="02040503050406030204" pitchFamily="18" charset="0"/>
                                  <a:cs typeface="Calibri" pitchFamily="34" charset="0"/>
                                </a:rPr>
                              </m:ctrlPr>
                            </m:radPr>
                            <m:deg/>
                            <m:e>
                              <m:r>
                                <a:rPr lang="en-GB" i="1">
                                  <a:latin typeface="Cambria Math" panose="02040503050406030204" pitchFamily="18" charset="0"/>
                                  <a:ea typeface="Cambria Math" panose="02040503050406030204" pitchFamily="18" charset="0"/>
                                  <a:cs typeface="Calibri" pitchFamily="34" charset="0"/>
                                </a:rPr>
                                <m:t>3</m:t>
                              </m:r>
                            </m:e>
                          </m:rad>
                          <m:r>
                            <a:rPr lang="en-GB" i="1">
                              <a:latin typeface="Cambria Math" panose="02040503050406030204" pitchFamily="18" charset="0"/>
                              <a:ea typeface="Cambria Math" panose="02040503050406030204" pitchFamily="18" charset="0"/>
                              <a:cs typeface="Calibri" pitchFamily="34" charset="0"/>
                            </a:rPr>
                            <m:t> </m:t>
                          </m:r>
                        </m:den>
                      </m:f>
                      <m:f>
                        <m:fPr>
                          <m:ctrlPr>
                            <a:rPr lang="en-GB" i="1">
                              <a:latin typeface="Cambria Math" panose="02040503050406030204" pitchFamily="18" charset="0"/>
                              <a:ea typeface="Cambria Math" panose="02040503050406030204" pitchFamily="18" charset="0"/>
                              <a:cs typeface="Calibri" pitchFamily="34" charset="0"/>
                            </a:rPr>
                          </m:ctrlPr>
                        </m:fPr>
                        <m:num>
                          <m:r>
                            <a:rPr lang="en-GB" i="1">
                              <a:latin typeface="Cambria Math" panose="02040503050406030204" pitchFamily="18" charset="0"/>
                              <a:ea typeface="Cambria Math" panose="02040503050406030204" pitchFamily="18" charset="0"/>
                              <a:cs typeface="Calibri" pitchFamily="34" charset="0"/>
                            </a:rPr>
                            <m:t>ℏ</m:t>
                          </m:r>
                        </m:num>
                        <m:den>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𝑚</m:t>
                              </m:r>
                            </m:e>
                            <m:sub>
                              <m:r>
                                <a:rPr lang="en-GB" i="1">
                                  <a:latin typeface="Cambria Math" panose="02040503050406030204" pitchFamily="18" charset="0"/>
                                  <a:ea typeface="Cambria Math" panose="02040503050406030204" pitchFamily="18" charset="0"/>
                                  <a:cs typeface="Calibri" pitchFamily="34" charset="0"/>
                                </a:rPr>
                                <m:t>𝑒</m:t>
                              </m:r>
                            </m:sub>
                          </m:sSub>
                          <m:r>
                            <a:rPr lang="en-GB" i="1">
                              <a:latin typeface="Cambria Math" panose="02040503050406030204" pitchFamily="18" charset="0"/>
                              <a:ea typeface="Cambria Math" panose="02040503050406030204" pitchFamily="18" charset="0"/>
                              <a:cs typeface="Calibri" pitchFamily="34" charset="0"/>
                            </a:rPr>
                            <m:t>𝑐</m:t>
                          </m:r>
                        </m:den>
                      </m:f>
                      <m:f>
                        <m:fPr>
                          <m:ctrlPr>
                            <a:rPr lang="en-GB" i="1">
                              <a:latin typeface="Cambria Math" panose="02040503050406030204" pitchFamily="18" charset="0"/>
                              <a:ea typeface="Cambria Math" panose="02040503050406030204" pitchFamily="18" charset="0"/>
                              <a:cs typeface="Calibri" pitchFamily="34" charset="0"/>
                            </a:rPr>
                          </m:ctrlPr>
                        </m:fPr>
                        <m:num>
                          <m:nary>
                            <m:naryPr>
                              <m:chr m:val="∮"/>
                              <m:limLoc m:val="undOvr"/>
                              <m:subHide m:val="on"/>
                              <m:supHide m:val="on"/>
                              <m:ctrlPr>
                                <a:rPr lang="en-GB" i="1" smtClean="0">
                                  <a:latin typeface="Cambria Math" panose="02040503050406030204" pitchFamily="18" charset="0"/>
                                  <a:ea typeface="Cambria Math" panose="02040503050406030204" pitchFamily="18" charset="0"/>
                                  <a:cs typeface="Calibri" pitchFamily="34" charset="0"/>
                                </a:rPr>
                              </m:ctrlPr>
                            </m:naryPr>
                            <m:sub/>
                            <m:sup/>
                            <m:e>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𝛽</m:t>
                                  </m:r>
                                </m:e>
                                <m:sub>
                                  <m:r>
                                    <a:rPr lang="en-GB" b="0" i="1" smtClean="0">
                                      <a:latin typeface="Cambria Math" panose="02040503050406030204" pitchFamily="18" charset="0"/>
                                      <a:ea typeface="Cambria Math" panose="02040503050406030204" pitchFamily="18" charset="0"/>
                                      <a:cs typeface="Calibri" pitchFamily="34" charset="0"/>
                                    </a:rPr>
                                    <m:t>𝑦</m:t>
                                  </m:r>
                                </m:sub>
                              </m:sSub>
                              <m:r>
                                <a:rPr lang="en-GB" b="0" i="1" smtClean="0">
                                  <a:latin typeface="Cambria Math" panose="02040503050406030204" pitchFamily="18" charset="0"/>
                                  <a:ea typeface="Cambria Math" panose="02040503050406030204" pitchFamily="18" charset="0"/>
                                  <a:cs typeface="Calibri" pitchFamily="34" charset="0"/>
                                </a:rPr>
                                <m:t>/</m:t>
                              </m:r>
                              <m:sSup>
                                <m:sSupPr>
                                  <m:ctrlPr>
                                    <a:rPr lang="en-GB" b="0" i="1" smtClean="0">
                                      <a:latin typeface="Cambria Math" panose="02040503050406030204" pitchFamily="18" charset="0"/>
                                      <a:ea typeface="Cambria Math" panose="02040503050406030204" pitchFamily="18" charset="0"/>
                                      <a:cs typeface="Calibri" pitchFamily="34" charset="0"/>
                                    </a:rPr>
                                  </m:ctrlPr>
                                </m:sSupPr>
                                <m:e>
                                  <m:r>
                                    <a:rPr lang="en-GB" b="0" i="1" smtClean="0">
                                      <a:latin typeface="Cambria Math" panose="02040503050406030204" pitchFamily="18" charset="0"/>
                                      <a:ea typeface="Cambria Math" panose="02040503050406030204" pitchFamily="18" charset="0"/>
                                      <a:cs typeface="Calibri" pitchFamily="34" charset="0"/>
                                    </a:rPr>
                                    <m:t>𝜌</m:t>
                                  </m:r>
                                </m:e>
                                <m:sup>
                                  <m:r>
                                    <a:rPr lang="en-GB" b="0" i="1" smtClean="0">
                                      <a:latin typeface="Cambria Math" panose="02040503050406030204" pitchFamily="18" charset="0"/>
                                      <a:ea typeface="Cambria Math" panose="02040503050406030204" pitchFamily="18" charset="0"/>
                                      <a:cs typeface="Calibri" pitchFamily="34" charset="0"/>
                                    </a:rPr>
                                    <m:t>3</m:t>
                                  </m:r>
                                </m:sup>
                              </m:sSup>
                            </m:e>
                          </m:nary>
                          <m:r>
                            <a:rPr lang="en-GB" b="0" i="1" smtClean="0">
                              <a:latin typeface="Cambria Math" panose="02040503050406030204" pitchFamily="18" charset="0"/>
                              <a:ea typeface="Cambria Math" panose="02040503050406030204" pitchFamily="18" charset="0"/>
                              <a:cs typeface="Calibri" pitchFamily="34" charset="0"/>
                            </a:rPr>
                            <m:t>𝑑𝑠</m:t>
                          </m:r>
                        </m:num>
                        <m:den>
                          <m:sSub>
                            <m:sSubPr>
                              <m:ctrlPr>
                                <a:rPr lang="en-GB" i="1">
                                  <a:latin typeface="Cambria Math" panose="02040503050406030204" pitchFamily="18" charset="0"/>
                                  <a:ea typeface="Cambria Math" panose="02040503050406030204" pitchFamily="18" charset="0"/>
                                  <a:cs typeface="Calibri" pitchFamily="34" charset="0"/>
                                </a:rPr>
                              </m:ctrlPr>
                            </m:sSubPr>
                            <m:e>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𝐽</m:t>
                                  </m:r>
                                </m:e>
                                <m:sub>
                                  <m:r>
                                    <a:rPr lang="en-GB" b="0" i="1" smtClean="0">
                                      <a:latin typeface="Cambria Math" panose="02040503050406030204" pitchFamily="18" charset="0"/>
                                      <a:ea typeface="Cambria Math" panose="02040503050406030204" pitchFamily="18" charset="0"/>
                                      <a:cs typeface="Calibri" pitchFamily="34" charset="0"/>
                                    </a:rPr>
                                    <m:t>𝑦</m:t>
                                  </m:r>
                                </m:sub>
                              </m:sSub>
                              <m:r>
                                <a:rPr lang="en-GB" i="1">
                                  <a:latin typeface="Cambria Math" panose="02040503050406030204" pitchFamily="18" charset="0"/>
                                  <a:ea typeface="Cambria Math" panose="02040503050406030204" pitchFamily="18" charset="0"/>
                                  <a:cs typeface="Calibri" pitchFamily="34" charset="0"/>
                                </a:rPr>
                                <m:t>𝐼</m:t>
                              </m:r>
                            </m:e>
                            <m:sub>
                              <m:r>
                                <a:rPr lang="en-GB" i="1">
                                  <a:latin typeface="Cambria Math" panose="02040503050406030204" pitchFamily="18" charset="0"/>
                                  <a:ea typeface="Cambria Math" panose="02040503050406030204" pitchFamily="18" charset="0"/>
                                  <a:cs typeface="Calibri" pitchFamily="34" charset="0"/>
                                </a:rPr>
                                <m:t>2</m:t>
                              </m:r>
                            </m:sub>
                          </m:sSub>
                        </m:den>
                      </m:f>
                    </m:oMath>
                  </m:oMathPara>
                </a14:m>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In comparison to the horizontal plane, the explicit dependence of </a:t>
                </a:r>
                <a14:m>
                  <m:oMath xmlns:m="http://schemas.openxmlformats.org/officeDocument/2006/math">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i="1" smtClean="0">
                            <a:latin typeface="Cambria Math" panose="02040503050406030204" pitchFamily="18" charset="0"/>
                            <a:ea typeface="Cambria Math" panose="02040503050406030204" pitchFamily="18" charset="0"/>
                            <a:cs typeface="Calibri" pitchFamily="34" charset="0"/>
                          </a:rPr>
                          <m:t>𝜀</m:t>
                        </m:r>
                      </m:e>
                      <m:sub>
                        <m:r>
                          <a:rPr lang="en-GB" b="0" i="1" smtClean="0">
                            <a:latin typeface="Cambria Math" panose="02040503050406030204" pitchFamily="18" charset="0"/>
                            <a:ea typeface="Cambria Math" panose="02040503050406030204" pitchFamily="18" charset="0"/>
                            <a:cs typeface="Calibri" pitchFamily="34" charset="0"/>
                          </a:rPr>
                          <m:t>𝑦</m:t>
                        </m:r>
                      </m:sub>
                    </m:sSub>
                  </m:oMath>
                </a14:m>
                <a:r>
                  <a:rPr lang="en-GB" dirty="0">
                    <a:latin typeface="Calibri" pitchFamily="34" charset="0"/>
                    <a:ea typeface="Cambria Math" panose="02040503050406030204" pitchFamily="18" charset="0"/>
                    <a:cs typeface="Calibri" pitchFamily="34" charset="0"/>
                  </a:rPr>
                  <a:t> on </a:t>
                </a:r>
                <a14:m>
                  <m:oMath xmlns:m="http://schemas.openxmlformats.org/officeDocument/2006/math">
                    <m:sSup>
                      <m:sSupPr>
                        <m:ctrlPr>
                          <a:rPr lang="en-GB" b="0" i="1" smtClean="0">
                            <a:latin typeface="Cambria Math" panose="02040503050406030204" pitchFamily="18" charset="0"/>
                            <a:ea typeface="Cambria Math" panose="02040503050406030204" pitchFamily="18" charset="0"/>
                            <a:cs typeface="Calibri" pitchFamily="34" charset="0"/>
                          </a:rPr>
                        </m:ctrlPr>
                      </m:sSupPr>
                      <m:e>
                        <m:r>
                          <a:rPr lang="en-GB" b="0" i="1" smtClean="0">
                            <a:latin typeface="Cambria Math" panose="02040503050406030204" pitchFamily="18" charset="0"/>
                            <a:ea typeface="Cambria Math" panose="02040503050406030204" pitchFamily="18" charset="0"/>
                            <a:cs typeface="Calibri" pitchFamily="34" charset="0"/>
                          </a:rPr>
                          <m:t>𝛾</m:t>
                        </m:r>
                      </m:e>
                      <m:sup>
                        <m:r>
                          <a:rPr lang="en-GB" b="0" i="1" smtClean="0">
                            <a:latin typeface="Cambria Math" panose="02040503050406030204" pitchFamily="18" charset="0"/>
                            <a:ea typeface="Cambria Math" panose="02040503050406030204" pitchFamily="18" charset="0"/>
                            <a:cs typeface="Calibri" pitchFamily="34" charset="0"/>
                          </a:rPr>
                          <m:t>2</m:t>
                        </m:r>
                      </m:sup>
                    </m:sSup>
                  </m:oMath>
                </a14:m>
                <a:r>
                  <a:rPr lang="en-GB" dirty="0">
                    <a:latin typeface="Calibri" pitchFamily="34" charset="0"/>
                    <a:ea typeface="Cambria Math" panose="02040503050406030204" pitchFamily="18" charset="0"/>
                    <a:cs typeface="Calibri" pitchFamily="34" charset="0"/>
                  </a:rPr>
                  <a:t> has gone, making the natural vertical emittance very small indeed.</a:t>
                </a: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284302" y="164341"/>
                <a:ext cx="8642350" cy="6724470"/>
              </a:xfrm>
              <a:prstGeom prst="rect">
                <a:avLst/>
              </a:prstGeom>
              <a:blipFill>
                <a:blip r:embed="rId2"/>
                <a:stretch>
                  <a:fillRect l="-635" t="-544" r="-635" b="-544"/>
                </a:stretch>
              </a:blipFill>
              <a:ln w="9525">
                <a:noFill/>
                <a:miter lim="800000"/>
                <a:headEnd/>
                <a:tailEnd/>
              </a:ln>
              <a:effectLst/>
            </p:spPr>
            <p:txBody>
              <a:bodyPr/>
              <a:lstStyle/>
              <a:p>
                <a:r>
                  <a:rPr lang="en-GB">
                    <a:noFill/>
                  </a:rPr>
                  <a:t> </a:t>
                </a:r>
              </a:p>
            </p:txBody>
          </p:sp>
        </mc:Fallback>
      </mc:AlternateContent>
      <p:sp>
        <p:nvSpPr>
          <p:cNvPr id="3" name="Rectangle 2">
            <a:extLst>
              <a:ext uri="{FF2B5EF4-FFF2-40B4-BE49-F238E27FC236}">
                <a16:creationId xmlns:a16="http://schemas.microsoft.com/office/drawing/2014/main" id="{9322C674-4B6B-4937-A708-3AC8387103A7}"/>
              </a:ext>
            </a:extLst>
          </p:cNvPr>
          <p:cNvSpPr/>
          <p:nvPr/>
        </p:nvSpPr>
        <p:spPr>
          <a:xfrm>
            <a:off x="2789852" y="5178495"/>
            <a:ext cx="3760238" cy="895739"/>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746630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41269" y="173151"/>
            <a:ext cx="8329461" cy="6186309"/>
          </a:xfrm>
          <a:prstGeom prst="rect">
            <a:avLst/>
          </a:prstGeom>
          <a:noFill/>
        </p:spPr>
        <p:txBody>
          <a:bodyPr wrap="square" rtlCol="0">
            <a:spAutoFit/>
          </a:bodyPr>
          <a:lstStyle/>
          <a:p>
            <a:pPr algn="ctr"/>
            <a:r>
              <a:rPr lang="en-GB" u="sng" dirty="0"/>
              <a:t>Contents</a:t>
            </a:r>
          </a:p>
          <a:p>
            <a:endParaRPr lang="en-GB" dirty="0"/>
          </a:p>
          <a:p>
            <a:r>
              <a:rPr lang="en-GB" b="1" dirty="0"/>
              <a:t>Recap on synchrotron radiation emission</a:t>
            </a:r>
            <a:endParaRPr lang="en-GB" dirty="0"/>
          </a:p>
          <a:p>
            <a:r>
              <a:rPr lang="en-GB" dirty="0"/>
              <a:t>	distribution of photon energies</a:t>
            </a:r>
          </a:p>
          <a:p>
            <a:r>
              <a:rPr lang="en-GB" dirty="0"/>
              <a:t>	</a:t>
            </a:r>
          </a:p>
          <a:p>
            <a:r>
              <a:rPr lang="en-GB" b="1" dirty="0"/>
              <a:t>Quantum fluctuations in longitudinal plane</a:t>
            </a:r>
            <a:endParaRPr lang="en-GB" dirty="0"/>
          </a:p>
          <a:p>
            <a:r>
              <a:rPr lang="en-GB" dirty="0"/>
              <a:t>	impact of energy fluctuations</a:t>
            </a:r>
          </a:p>
          <a:p>
            <a:r>
              <a:rPr lang="en-GB" dirty="0"/>
              <a:t>	equilibrium conditions, relative energy spread and bunch length</a:t>
            </a:r>
          </a:p>
          <a:p>
            <a:endParaRPr lang="en-GB" dirty="0"/>
          </a:p>
          <a:p>
            <a:r>
              <a:rPr lang="en-GB" b="1" dirty="0"/>
              <a:t>Quantum fluctuations in horizontal plane</a:t>
            </a:r>
            <a:endParaRPr lang="en-GB" dirty="0"/>
          </a:p>
          <a:p>
            <a:r>
              <a:rPr lang="en-GB" dirty="0"/>
              <a:t>	impact of energy fluctuations</a:t>
            </a:r>
          </a:p>
          <a:p>
            <a:r>
              <a:rPr lang="en-GB" dirty="0"/>
              <a:t>	equilibrium conditions and horizontal emittance</a:t>
            </a:r>
          </a:p>
          <a:p>
            <a:endParaRPr lang="en-GB" dirty="0"/>
          </a:p>
          <a:p>
            <a:r>
              <a:rPr lang="en-GB" b="1" dirty="0"/>
              <a:t>Quantum fluctuations in vertical plane</a:t>
            </a:r>
            <a:endParaRPr lang="en-GB" dirty="0"/>
          </a:p>
          <a:p>
            <a:r>
              <a:rPr lang="en-GB" dirty="0"/>
              <a:t>	direct fluctuations in invariant</a:t>
            </a:r>
          </a:p>
          <a:p>
            <a:r>
              <a:rPr lang="en-GB" dirty="0"/>
              <a:t>	equilibrium conditions and vertical emittance</a:t>
            </a:r>
          </a:p>
          <a:p>
            <a:endParaRPr lang="en-GB" dirty="0"/>
          </a:p>
          <a:p>
            <a:r>
              <a:rPr lang="en-GB" b="1" dirty="0"/>
              <a:t>Quantum Lifetime</a:t>
            </a:r>
            <a:endParaRPr lang="en-GB" dirty="0"/>
          </a:p>
          <a:p>
            <a:endParaRPr lang="en-GB" dirty="0"/>
          </a:p>
          <a:p>
            <a:r>
              <a:rPr lang="en-GB" b="1" dirty="0"/>
              <a:t>Low emittance lattice design</a:t>
            </a:r>
            <a:endParaRPr lang="en-GB" dirty="0"/>
          </a:p>
          <a:p>
            <a:endParaRPr lang="en-GB" dirty="0"/>
          </a:p>
          <a:p>
            <a:r>
              <a:rPr lang="en-GB" b="1" dirty="0"/>
              <a:t>Summary</a:t>
            </a:r>
            <a:r>
              <a:rPr lang="en-GB" dirty="0"/>
              <a:t>	</a:t>
            </a:r>
          </a:p>
        </p:txBody>
      </p:sp>
    </p:spTree>
    <p:extLst>
      <p:ext uri="{BB962C8B-B14F-4D97-AF65-F5344CB8AC3E}">
        <p14:creationId xmlns:p14="http://schemas.microsoft.com/office/powerpoint/2010/main" val="18184327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284302" y="164341"/>
                <a:ext cx="8642350" cy="6358664"/>
              </a:xfrm>
              <a:prstGeom prst="rect">
                <a:avLst/>
              </a:prstGeom>
              <a:noFill/>
              <a:ln w="9525">
                <a:noFill/>
                <a:miter lim="800000"/>
                <a:headEnd/>
                <a:tailEnd/>
              </a:ln>
              <a:effectLst/>
            </p:spPr>
            <p:txBody>
              <a:bodyPr>
                <a:spAutoFit/>
              </a:bodyPr>
              <a:lstStyle/>
              <a:p>
                <a:pPr algn="ctr"/>
                <a:r>
                  <a:rPr lang="en-GB" u="sng" dirty="0">
                    <a:latin typeface="Calibri" pitchFamily="34" charset="0"/>
                    <a:cs typeface="Calibri" pitchFamily="34" charset="0"/>
                  </a:rPr>
                  <a:t>Vertical Emittance from Error Sources</a:t>
                </a:r>
                <a:endParaRPr lang="en-GB" sz="1200" u="sng"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Because the natural emittance in the vertical plane is very small, the dominant effects tend to come from spurious error sources. These include:</a:t>
                </a:r>
              </a:p>
              <a:p>
                <a:pPr algn="just"/>
                <a:endParaRPr lang="en-GB" dirty="0">
                  <a:latin typeface="Calibri" pitchFamily="34" charset="0"/>
                  <a:ea typeface="Cambria Math" panose="02040503050406030204" pitchFamily="18" charset="0"/>
                  <a:cs typeface="Calibri" pitchFamily="34" charset="0"/>
                </a:endParaRPr>
              </a:p>
              <a:p>
                <a:pPr marL="285750" indent="-285750" algn="just">
                  <a:buFont typeface="Arial" panose="020B0604020202020204" pitchFamily="34" charset="0"/>
                  <a:buChar char="•"/>
                </a:pPr>
                <a:r>
                  <a:rPr lang="en-GB" dirty="0">
                    <a:latin typeface="Calibri" pitchFamily="34" charset="0"/>
                    <a:ea typeface="Cambria Math" panose="02040503050406030204" pitchFamily="18" charset="0"/>
                    <a:cs typeface="Calibri" pitchFamily="34" charset="0"/>
                  </a:rPr>
                  <a:t>Vertical dispersion in the bending magnets, driven by tilted magnets or orbit errors in the quadrupoles and </a:t>
                </a:r>
                <a:r>
                  <a:rPr lang="en-GB" dirty="0" err="1">
                    <a:latin typeface="Calibri" pitchFamily="34" charset="0"/>
                    <a:ea typeface="Cambria Math" panose="02040503050406030204" pitchFamily="18" charset="0"/>
                    <a:cs typeface="Calibri" pitchFamily="34" charset="0"/>
                  </a:rPr>
                  <a:t>sextupoles</a:t>
                </a:r>
                <a:endParaRPr lang="en-GB" dirty="0">
                  <a:latin typeface="Calibri" pitchFamily="34" charset="0"/>
                  <a:ea typeface="Cambria Math" panose="02040503050406030204" pitchFamily="18" charset="0"/>
                  <a:cs typeface="Calibri" pitchFamily="34" charset="0"/>
                </a:endParaRPr>
              </a:p>
              <a:p>
                <a:pPr marL="285750" indent="-285750" algn="just">
                  <a:buFont typeface="Arial" panose="020B0604020202020204" pitchFamily="34" charset="0"/>
                  <a:buChar char="•"/>
                </a:pPr>
                <a:r>
                  <a:rPr lang="en-GB" dirty="0">
                    <a:latin typeface="Calibri" pitchFamily="34" charset="0"/>
                    <a:ea typeface="Cambria Math" panose="02040503050406030204" pitchFamily="18" charset="0"/>
                    <a:cs typeface="Calibri" pitchFamily="34" charset="0"/>
                  </a:rPr>
                  <a:t>Coupling of the horizontal motion into the vertical plane, again driven by tilted magnets or orbit errors in the </a:t>
                </a:r>
                <a:r>
                  <a:rPr lang="en-GB" dirty="0" err="1">
                    <a:latin typeface="Calibri" pitchFamily="34" charset="0"/>
                    <a:ea typeface="Cambria Math" panose="02040503050406030204" pitchFamily="18" charset="0"/>
                    <a:cs typeface="Calibri" pitchFamily="34" charset="0"/>
                  </a:rPr>
                  <a:t>sextupoles</a:t>
                </a:r>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In order to study these effects it is necessary to either have a detailed model of the accelerator in question including all error sources, or to perform a statistical analysis on the likely field and alignment errors. The vertical emittance is frequently given in terms of a coupling coefficient </a:t>
                </a:r>
                <a14:m>
                  <m:oMath xmlns:m="http://schemas.openxmlformats.org/officeDocument/2006/math">
                    <m:r>
                      <a:rPr lang="en-GB" i="1" smtClean="0">
                        <a:latin typeface="Cambria Math" panose="02040503050406030204" pitchFamily="18" charset="0"/>
                        <a:ea typeface="Cambria Math" panose="02040503050406030204" pitchFamily="18" charset="0"/>
                        <a:cs typeface="Calibri" pitchFamily="34" charset="0"/>
                      </a:rPr>
                      <m:t>𝜒</m:t>
                    </m:r>
                  </m:oMath>
                </a14:m>
                <a:r>
                  <a:rPr lang="en-GB" dirty="0">
                    <a:latin typeface="Calibri" pitchFamily="34" charset="0"/>
                    <a:ea typeface="Cambria Math" panose="02040503050406030204" pitchFamily="18" charset="0"/>
                    <a:cs typeface="Calibri" pitchFamily="34" charset="0"/>
                  </a:rPr>
                  <a:t>, such that the sum of the horizontal and vertical emittances is constant:</a:t>
                </a:r>
              </a:p>
              <a:p>
                <a:pPr algn="just"/>
                <a:endParaRPr lang="en-GB" sz="1000"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i="1" smtClean="0">
                              <a:latin typeface="Cambria Math" panose="02040503050406030204" pitchFamily="18" charset="0"/>
                              <a:ea typeface="Cambria Math" panose="02040503050406030204" pitchFamily="18" charset="0"/>
                              <a:cs typeface="Calibri" pitchFamily="34" charset="0"/>
                            </a:rPr>
                            <m:t>𝜀</m:t>
                          </m:r>
                        </m:e>
                        <m:sub>
                          <m:r>
                            <a:rPr lang="en-GB" b="0" i="1" smtClean="0">
                              <a:latin typeface="Cambria Math" panose="02040503050406030204" pitchFamily="18" charset="0"/>
                              <a:ea typeface="Cambria Math" panose="02040503050406030204" pitchFamily="18" charset="0"/>
                              <a:cs typeface="Calibri" pitchFamily="34" charset="0"/>
                            </a:rPr>
                            <m:t>𝑥</m:t>
                          </m:r>
                        </m:sub>
                      </m:sSub>
                      <m:r>
                        <a:rPr lang="en-GB" b="0" i="1" smtClean="0">
                          <a:latin typeface="Cambria Math" panose="02040503050406030204" pitchFamily="18" charset="0"/>
                          <a:ea typeface="Cambria Math" panose="02040503050406030204" pitchFamily="18" charset="0"/>
                          <a:cs typeface="Calibri" pitchFamily="34" charset="0"/>
                        </a:rPr>
                        <m:t>=</m:t>
                      </m:r>
                      <m:f>
                        <m:fPr>
                          <m:ctrlPr>
                            <a:rPr lang="en-GB" b="0" i="1" smtClean="0">
                              <a:latin typeface="Cambria Math" panose="02040503050406030204" pitchFamily="18" charset="0"/>
                              <a:ea typeface="Cambria Math" panose="02040503050406030204" pitchFamily="18" charset="0"/>
                              <a:cs typeface="Calibri" pitchFamily="34" charset="0"/>
                            </a:rPr>
                          </m:ctrlPr>
                        </m:fPr>
                        <m:num>
                          <m:r>
                            <a:rPr lang="en-GB" b="0" i="1" smtClean="0">
                              <a:latin typeface="Cambria Math" panose="02040503050406030204" pitchFamily="18" charset="0"/>
                              <a:ea typeface="Cambria Math" panose="02040503050406030204" pitchFamily="18" charset="0"/>
                              <a:cs typeface="Calibri" pitchFamily="34" charset="0"/>
                            </a:rPr>
                            <m:t>1</m:t>
                          </m:r>
                        </m:num>
                        <m:den>
                          <m:r>
                            <a:rPr lang="en-GB" b="0" i="1" smtClean="0">
                              <a:latin typeface="Cambria Math" panose="02040503050406030204" pitchFamily="18" charset="0"/>
                              <a:ea typeface="Cambria Math" panose="02040503050406030204" pitchFamily="18" charset="0"/>
                              <a:cs typeface="Calibri" pitchFamily="34" charset="0"/>
                            </a:rPr>
                            <m:t>1+</m:t>
                          </m:r>
                          <m:r>
                            <a:rPr lang="en-GB" b="0" i="1" smtClean="0">
                              <a:latin typeface="Cambria Math" panose="02040503050406030204" pitchFamily="18" charset="0"/>
                              <a:ea typeface="Cambria Math" panose="02040503050406030204" pitchFamily="18" charset="0"/>
                              <a:cs typeface="Calibri" pitchFamily="34" charset="0"/>
                            </a:rPr>
                            <m:t>𝜒</m:t>
                          </m:r>
                        </m:den>
                      </m:f>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𝜀</m:t>
                          </m:r>
                        </m:e>
                        <m:sub>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𝑥</m:t>
                              </m:r>
                            </m:e>
                            <m:sub>
                              <m:r>
                                <a:rPr lang="en-GB" b="0" i="1" smtClean="0">
                                  <a:latin typeface="Cambria Math" panose="02040503050406030204" pitchFamily="18" charset="0"/>
                                  <a:ea typeface="Cambria Math" panose="02040503050406030204" pitchFamily="18" charset="0"/>
                                  <a:cs typeface="Calibri" pitchFamily="34" charset="0"/>
                                </a:rPr>
                                <m:t>0</m:t>
                              </m:r>
                            </m:sub>
                          </m:sSub>
                        </m:sub>
                      </m:sSub>
                      <m:sSub>
                        <m:sSubPr>
                          <m:ctrlPr>
                            <a:rPr lang="en-GB" i="1">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                 </m:t>
                          </m:r>
                          <m:r>
                            <a:rPr lang="en-GB" i="1">
                              <a:latin typeface="Cambria Math" panose="02040503050406030204" pitchFamily="18" charset="0"/>
                              <a:ea typeface="Cambria Math" panose="02040503050406030204" pitchFamily="18" charset="0"/>
                              <a:cs typeface="Calibri" pitchFamily="34" charset="0"/>
                            </a:rPr>
                            <m:t>𝜀</m:t>
                          </m:r>
                        </m:e>
                        <m:sub>
                          <m:r>
                            <a:rPr lang="en-GB" b="0" i="1" smtClean="0">
                              <a:latin typeface="Cambria Math" panose="02040503050406030204" pitchFamily="18" charset="0"/>
                              <a:ea typeface="Cambria Math" panose="02040503050406030204" pitchFamily="18" charset="0"/>
                              <a:cs typeface="Calibri" pitchFamily="34" charset="0"/>
                            </a:rPr>
                            <m:t>𝑦</m:t>
                          </m:r>
                        </m:sub>
                      </m:sSub>
                      <m:r>
                        <a:rPr lang="en-GB" i="1">
                          <a:latin typeface="Cambria Math" panose="02040503050406030204" pitchFamily="18" charset="0"/>
                          <a:ea typeface="Cambria Math" panose="02040503050406030204" pitchFamily="18" charset="0"/>
                          <a:cs typeface="Calibri" pitchFamily="34" charset="0"/>
                        </a:rPr>
                        <m:t>=</m:t>
                      </m:r>
                      <m:f>
                        <m:fPr>
                          <m:ctrlPr>
                            <a:rPr lang="en-GB" i="1">
                              <a:latin typeface="Cambria Math" panose="02040503050406030204" pitchFamily="18" charset="0"/>
                              <a:ea typeface="Cambria Math" panose="02040503050406030204" pitchFamily="18" charset="0"/>
                              <a:cs typeface="Calibri" pitchFamily="34" charset="0"/>
                            </a:rPr>
                          </m:ctrlPr>
                        </m:fPr>
                        <m:num>
                          <m:r>
                            <a:rPr lang="en-GB" i="1">
                              <a:latin typeface="Cambria Math" panose="02040503050406030204" pitchFamily="18" charset="0"/>
                              <a:ea typeface="Cambria Math" panose="02040503050406030204" pitchFamily="18" charset="0"/>
                              <a:cs typeface="Calibri" pitchFamily="34" charset="0"/>
                            </a:rPr>
                            <m:t>𝜒</m:t>
                          </m:r>
                        </m:num>
                        <m:den>
                          <m:r>
                            <a:rPr lang="en-GB" i="1">
                              <a:latin typeface="Cambria Math" panose="02040503050406030204" pitchFamily="18" charset="0"/>
                              <a:ea typeface="Cambria Math" panose="02040503050406030204" pitchFamily="18" charset="0"/>
                              <a:cs typeface="Calibri" pitchFamily="34" charset="0"/>
                            </a:rPr>
                            <m:t>1+</m:t>
                          </m:r>
                          <m:r>
                            <a:rPr lang="en-GB" i="1">
                              <a:latin typeface="Cambria Math" panose="02040503050406030204" pitchFamily="18" charset="0"/>
                              <a:ea typeface="Cambria Math" panose="02040503050406030204" pitchFamily="18" charset="0"/>
                              <a:cs typeface="Calibri" pitchFamily="34" charset="0"/>
                            </a:rPr>
                            <m:t>𝜒</m:t>
                          </m:r>
                        </m:den>
                      </m:f>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𝜀</m:t>
                          </m:r>
                        </m:e>
                        <m:sub>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𝑥</m:t>
                              </m:r>
                            </m:e>
                            <m:sub>
                              <m:r>
                                <a:rPr lang="en-GB" i="1">
                                  <a:latin typeface="Cambria Math" panose="02040503050406030204" pitchFamily="18" charset="0"/>
                                  <a:ea typeface="Cambria Math" panose="02040503050406030204" pitchFamily="18" charset="0"/>
                                  <a:cs typeface="Calibri" pitchFamily="34" charset="0"/>
                                </a:rPr>
                                <m:t>0</m:t>
                              </m:r>
                            </m:sub>
                          </m:sSub>
                        </m:sub>
                      </m:sSub>
                    </m:oMath>
                  </m:oMathPara>
                </a14:m>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By analogy with the horizontal plane, the vertical beam size and divergence are</a:t>
                </a:r>
              </a:p>
              <a:p>
                <a:pPr algn="just"/>
                <a:endParaRPr lang="en-GB"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𝜎</m:t>
                          </m:r>
                        </m:e>
                        <m:sub>
                          <m:r>
                            <a:rPr lang="en-GB" b="0" i="1" smtClean="0">
                              <a:latin typeface="Cambria Math" panose="02040503050406030204" pitchFamily="18" charset="0"/>
                              <a:ea typeface="Cambria Math" panose="02040503050406030204" pitchFamily="18" charset="0"/>
                              <a:cs typeface="Calibri" pitchFamily="34" charset="0"/>
                            </a:rPr>
                            <m:t>𝑦</m:t>
                          </m:r>
                        </m:sub>
                      </m:sSub>
                      <m:r>
                        <a:rPr lang="en-GB" b="0" i="1" smtClean="0">
                          <a:latin typeface="Cambria Math" panose="02040503050406030204" pitchFamily="18" charset="0"/>
                          <a:ea typeface="Cambria Math" panose="02040503050406030204" pitchFamily="18" charset="0"/>
                          <a:cs typeface="Calibri" pitchFamily="34" charset="0"/>
                        </a:rPr>
                        <m:t>(</m:t>
                      </m:r>
                      <m:r>
                        <a:rPr lang="en-GB" b="0" i="1" smtClean="0">
                          <a:latin typeface="Cambria Math" panose="02040503050406030204" pitchFamily="18" charset="0"/>
                          <a:ea typeface="Cambria Math" panose="02040503050406030204" pitchFamily="18" charset="0"/>
                          <a:cs typeface="Calibri" pitchFamily="34" charset="0"/>
                        </a:rPr>
                        <m:t>𝑠</m:t>
                      </m:r>
                      <m:r>
                        <a:rPr lang="en-GB" b="0" i="1" smtClean="0">
                          <a:latin typeface="Cambria Math" panose="02040503050406030204" pitchFamily="18" charset="0"/>
                          <a:ea typeface="Cambria Math" panose="02040503050406030204" pitchFamily="18" charset="0"/>
                          <a:cs typeface="Calibri" pitchFamily="34" charset="0"/>
                        </a:rPr>
                        <m:t>)=</m:t>
                      </m:r>
                      <m:rad>
                        <m:radPr>
                          <m:degHide m:val="on"/>
                          <m:ctrlPr>
                            <a:rPr lang="en-GB" i="1">
                              <a:latin typeface="Cambria Math" panose="02040503050406030204" pitchFamily="18" charset="0"/>
                              <a:ea typeface="Cambria Math" panose="02040503050406030204" pitchFamily="18" charset="0"/>
                              <a:cs typeface="Calibri" pitchFamily="34" charset="0"/>
                            </a:rPr>
                          </m:ctrlPr>
                        </m:radPr>
                        <m:deg/>
                        <m:e>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𝛽</m:t>
                              </m:r>
                            </m:e>
                            <m:sub>
                              <m:r>
                                <a:rPr lang="en-GB" b="0" i="1" smtClean="0">
                                  <a:latin typeface="Cambria Math" panose="02040503050406030204" pitchFamily="18" charset="0"/>
                                  <a:ea typeface="Cambria Math" panose="02040503050406030204" pitchFamily="18" charset="0"/>
                                  <a:cs typeface="Calibri" pitchFamily="34" charset="0"/>
                                </a:rPr>
                                <m:t>𝑦</m:t>
                              </m:r>
                            </m:sub>
                          </m:sSub>
                          <m:r>
                            <a:rPr lang="en-GB" i="1">
                              <a:latin typeface="Cambria Math" panose="02040503050406030204" pitchFamily="18" charset="0"/>
                              <a:ea typeface="Cambria Math" panose="02040503050406030204" pitchFamily="18" charset="0"/>
                              <a:cs typeface="Calibri" pitchFamily="34" charset="0"/>
                            </a:rPr>
                            <m:t>(</m:t>
                          </m:r>
                          <m:r>
                            <a:rPr lang="en-GB" i="1">
                              <a:latin typeface="Cambria Math" panose="02040503050406030204" pitchFamily="18" charset="0"/>
                              <a:ea typeface="Cambria Math" panose="02040503050406030204" pitchFamily="18" charset="0"/>
                              <a:cs typeface="Calibri" pitchFamily="34" charset="0"/>
                            </a:rPr>
                            <m:t>𝑠</m:t>
                          </m:r>
                          <m:r>
                            <a:rPr lang="en-GB" i="1">
                              <a:latin typeface="Cambria Math" panose="02040503050406030204" pitchFamily="18" charset="0"/>
                              <a:ea typeface="Cambria Math" panose="02040503050406030204" pitchFamily="18" charset="0"/>
                              <a:cs typeface="Calibri" pitchFamily="34" charset="0"/>
                            </a:rPr>
                            <m:t>)</m:t>
                          </m:r>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𝜀</m:t>
                              </m:r>
                            </m:e>
                            <m:sub>
                              <m:r>
                                <a:rPr lang="en-GB" b="0" i="1" smtClean="0">
                                  <a:latin typeface="Cambria Math" panose="02040503050406030204" pitchFamily="18" charset="0"/>
                                  <a:ea typeface="Cambria Math" panose="02040503050406030204" pitchFamily="18" charset="0"/>
                                  <a:cs typeface="Calibri" pitchFamily="34" charset="0"/>
                                </a:rPr>
                                <m:t>𝑦</m:t>
                              </m:r>
                            </m:sub>
                          </m:sSub>
                        </m:e>
                      </m:rad>
                      <m:r>
                        <a:rPr lang="en-GB" b="0" i="1" smtClean="0">
                          <a:latin typeface="Cambria Math" panose="02040503050406030204" pitchFamily="18" charset="0"/>
                          <a:ea typeface="Cambria Math" panose="02040503050406030204" pitchFamily="18" charset="0"/>
                          <a:cs typeface="Calibri" pitchFamily="34" charset="0"/>
                        </a:rPr>
                        <m:t>                       </m:t>
                      </m:r>
                      <m:sSubSup>
                        <m:sSubSupPr>
                          <m:ctrlPr>
                            <a:rPr lang="en-GB" i="1">
                              <a:latin typeface="Cambria Math" panose="02040503050406030204" pitchFamily="18" charset="0"/>
                              <a:ea typeface="Cambria Math" panose="02040503050406030204" pitchFamily="18" charset="0"/>
                              <a:cs typeface="Calibri" pitchFamily="34" charset="0"/>
                            </a:rPr>
                          </m:ctrlPr>
                        </m:sSubSupPr>
                        <m:e>
                          <m:r>
                            <a:rPr lang="en-GB" i="1">
                              <a:latin typeface="Cambria Math" panose="02040503050406030204" pitchFamily="18" charset="0"/>
                              <a:ea typeface="Cambria Math" panose="02040503050406030204" pitchFamily="18" charset="0"/>
                              <a:cs typeface="Calibri" pitchFamily="34" charset="0"/>
                            </a:rPr>
                            <m:t>𝜎</m:t>
                          </m:r>
                        </m:e>
                        <m:sub>
                          <m:r>
                            <a:rPr lang="en-GB" b="0" i="1" smtClean="0">
                              <a:latin typeface="Cambria Math" panose="02040503050406030204" pitchFamily="18" charset="0"/>
                              <a:ea typeface="Cambria Math" panose="02040503050406030204" pitchFamily="18" charset="0"/>
                              <a:cs typeface="Calibri" pitchFamily="34" charset="0"/>
                            </a:rPr>
                            <m:t>𝑦</m:t>
                          </m:r>
                        </m:sub>
                        <m:sup>
                          <m:r>
                            <a:rPr lang="en-GB" i="1">
                              <a:latin typeface="Cambria Math" panose="02040503050406030204" pitchFamily="18" charset="0"/>
                              <a:ea typeface="Cambria Math" panose="02040503050406030204" pitchFamily="18" charset="0"/>
                              <a:cs typeface="Calibri" pitchFamily="34" charset="0"/>
                            </a:rPr>
                            <m:t>′</m:t>
                          </m:r>
                        </m:sup>
                      </m:sSubSup>
                      <m:r>
                        <a:rPr lang="en-GB" i="1">
                          <a:latin typeface="Cambria Math" panose="02040503050406030204" pitchFamily="18" charset="0"/>
                          <a:ea typeface="Cambria Math" panose="02040503050406030204" pitchFamily="18" charset="0"/>
                          <a:cs typeface="Calibri" pitchFamily="34" charset="0"/>
                        </a:rPr>
                        <m:t>(</m:t>
                      </m:r>
                      <m:r>
                        <a:rPr lang="en-GB" i="1">
                          <a:latin typeface="Cambria Math" panose="02040503050406030204" pitchFamily="18" charset="0"/>
                          <a:ea typeface="Cambria Math" panose="02040503050406030204" pitchFamily="18" charset="0"/>
                          <a:cs typeface="Calibri" pitchFamily="34" charset="0"/>
                        </a:rPr>
                        <m:t>𝑠</m:t>
                      </m:r>
                      <m:r>
                        <a:rPr lang="en-GB" i="1">
                          <a:latin typeface="Cambria Math" panose="02040503050406030204" pitchFamily="18" charset="0"/>
                          <a:ea typeface="Cambria Math" panose="02040503050406030204" pitchFamily="18" charset="0"/>
                          <a:cs typeface="Calibri" pitchFamily="34" charset="0"/>
                        </a:rPr>
                        <m:t>)=</m:t>
                      </m:r>
                      <m:rad>
                        <m:radPr>
                          <m:degHide m:val="on"/>
                          <m:ctrlPr>
                            <a:rPr lang="en-GB" i="1">
                              <a:latin typeface="Cambria Math" panose="02040503050406030204" pitchFamily="18" charset="0"/>
                              <a:ea typeface="Cambria Math" panose="02040503050406030204" pitchFamily="18" charset="0"/>
                              <a:cs typeface="Calibri" pitchFamily="34" charset="0"/>
                            </a:rPr>
                          </m:ctrlPr>
                        </m:radPr>
                        <m:deg/>
                        <m:e>
                          <m:sSub>
                            <m:sSubPr>
                              <m:ctrlPr>
                                <a:rPr lang="en-GB" i="1">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𝛾</m:t>
                              </m:r>
                            </m:e>
                            <m:sub>
                              <m:r>
                                <a:rPr lang="en-GB" i="1">
                                  <a:latin typeface="Cambria Math" panose="02040503050406030204" pitchFamily="18" charset="0"/>
                                  <a:ea typeface="Cambria Math" panose="02040503050406030204" pitchFamily="18" charset="0"/>
                                  <a:cs typeface="Calibri" pitchFamily="34" charset="0"/>
                                </a:rPr>
                                <m:t>𝑦</m:t>
                              </m:r>
                            </m:sub>
                          </m:sSub>
                          <m:r>
                            <a:rPr lang="en-GB" i="1">
                              <a:latin typeface="Cambria Math" panose="02040503050406030204" pitchFamily="18" charset="0"/>
                              <a:ea typeface="Cambria Math" panose="02040503050406030204" pitchFamily="18" charset="0"/>
                              <a:cs typeface="Calibri" pitchFamily="34" charset="0"/>
                            </a:rPr>
                            <m:t>(</m:t>
                          </m:r>
                          <m:r>
                            <a:rPr lang="en-GB" i="1">
                              <a:latin typeface="Cambria Math" panose="02040503050406030204" pitchFamily="18" charset="0"/>
                              <a:ea typeface="Cambria Math" panose="02040503050406030204" pitchFamily="18" charset="0"/>
                              <a:cs typeface="Calibri" pitchFamily="34" charset="0"/>
                            </a:rPr>
                            <m:t>𝑠</m:t>
                          </m:r>
                          <m:r>
                            <a:rPr lang="en-GB" i="1">
                              <a:latin typeface="Cambria Math" panose="02040503050406030204" pitchFamily="18" charset="0"/>
                              <a:ea typeface="Cambria Math" panose="02040503050406030204" pitchFamily="18" charset="0"/>
                              <a:cs typeface="Calibri" pitchFamily="34" charset="0"/>
                            </a:rPr>
                            <m:t>)</m:t>
                          </m:r>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𝜀</m:t>
                              </m:r>
                            </m:e>
                            <m:sub>
                              <m:r>
                                <a:rPr lang="en-GB" i="1">
                                  <a:latin typeface="Cambria Math" panose="02040503050406030204" pitchFamily="18" charset="0"/>
                                  <a:ea typeface="Cambria Math" panose="02040503050406030204" pitchFamily="18" charset="0"/>
                                  <a:cs typeface="Calibri" pitchFamily="34" charset="0"/>
                                </a:rPr>
                                <m:t>𝑦</m:t>
                              </m:r>
                            </m:sub>
                          </m:sSub>
                        </m:e>
                      </m:rad>
                    </m:oMath>
                  </m:oMathPara>
                </a14:m>
                <a:endParaRPr lang="en-GB" dirty="0">
                  <a:latin typeface="Calibri" pitchFamily="34" charset="0"/>
                  <a:ea typeface="Cambria Math" panose="02040503050406030204" pitchFamily="18" charset="0"/>
                  <a:cs typeface="Calibri" pitchFamily="34" charset="0"/>
                </a:endParaRP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284302" y="164341"/>
                <a:ext cx="8642350" cy="6358664"/>
              </a:xfrm>
              <a:prstGeom prst="rect">
                <a:avLst/>
              </a:prstGeom>
              <a:blipFill>
                <a:blip r:embed="rId2"/>
                <a:stretch>
                  <a:fillRect l="-635" t="-575" r="-635"/>
                </a:stretch>
              </a:blipFill>
              <a:ln w="9525">
                <a:noFill/>
                <a:miter lim="800000"/>
                <a:headEnd/>
                <a:tailEnd/>
              </a:ln>
              <a:effectLst/>
            </p:spPr>
            <p:txBody>
              <a:bodyPr/>
              <a:lstStyle/>
              <a:p>
                <a:r>
                  <a:rPr lang="en-GB">
                    <a:noFill/>
                  </a:rPr>
                  <a:t> </a:t>
                </a:r>
              </a:p>
            </p:txBody>
          </p:sp>
        </mc:Fallback>
      </mc:AlternateContent>
    </p:spTree>
    <p:extLst>
      <p:ext uri="{BB962C8B-B14F-4D97-AF65-F5344CB8AC3E}">
        <p14:creationId xmlns:p14="http://schemas.microsoft.com/office/powerpoint/2010/main" val="2361396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284302" y="164341"/>
                <a:ext cx="8642350" cy="5782802"/>
              </a:xfrm>
              <a:prstGeom prst="rect">
                <a:avLst/>
              </a:prstGeom>
              <a:noFill/>
              <a:ln w="9525">
                <a:noFill/>
                <a:miter lim="800000"/>
                <a:headEnd/>
                <a:tailEnd/>
              </a:ln>
              <a:effectLst/>
            </p:spPr>
            <p:txBody>
              <a:bodyPr>
                <a:spAutoFit/>
              </a:bodyPr>
              <a:lstStyle/>
              <a:p>
                <a:pPr algn="ctr"/>
                <a:r>
                  <a:rPr lang="en-GB" u="sng" dirty="0">
                    <a:latin typeface="Calibri" pitchFamily="34" charset="0"/>
                    <a:cs typeface="Calibri" pitchFamily="34" charset="0"/>
                  </a:rPr>
                  <a:t>Summary of Quantum Excitation Effects</a:t>
                </a:r>
              </a:p>
              <a:p>
                <a:pPr algn="ctr"/>
                <a:endParaRPr lang="en-GB" dirty="0">
                  <a:latin typeface="Calibri" pitchFamily="34"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The combination of radiation damping and excitation leads to the equilibrium properties in each plane:</a:t>
                </a:r>
              </a:p>
              <a:p>
                <a:pPr algn="just"/>
                <a:endParaRPr lang="en-GB"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sSubSup>
                        <m:sSubSupPr>
                          <m:ctrlPr>
                            <a:rPr lang="en-GB" i="1">
                              <a:latin typeface="Cambria Math" panose="02040503050406030204" pitchFamily="18" charset="0"/>
                              <a:ea typeface="Cambria Math" panose="02040503050406030204" pitchFamily="18" charset="0"/>
                              <a:cs typeface="Calibri" pitchFamily="34" charset="0"/>
                            </a:rPr>
                          </m:ctrlPr>
                        </m:sSubSupPr>
                        <m:e>
                          <m:r>
                            <a:rPr lang="en-GB" i="1">
                              <a:latin typeface="Cambria Math" panose="02040503050406030204" pitchFamily="18" charset="0"/>
                              <a:ea typeface="Cambria Math" panose="02040503050406030204" pitchFamily="18" charset="0"/>
                              <a:cs typeface="Calibri" pitchFamily="34" charset="0"/>
                            </a:rPr>
                            <m:t>𝜎</m:t>
                          </m:r>
                        </m:e>
                        <m:sub>
                          <m:r>
                            <a:rPr lang="en-GB" i="1">
                              <a:latin typeface="Cambria Math" panose="02040503050406030204" pitchFamily="18" charset="0"/>
                              <a:ea typeface="Cambria Math" panose="02040503050406030204" pitchFamily="18" charset="0"/>
                              <a:cs typeface="Calibri" pitchFamily="34" charset="0"/>
                            </a:rPr>
                            <m:t>𝜖</m:t>
                          </m:r>
                        </m:sub>
                        <m:sup>
                          <m:r>
                            <a:rPr lang="en-GB" i="1">
                              <a:latin typeface="Cambria Math" panose="02040503050406030204" pitchFamily="18" charset="0"/>
                              <a:ea typeface="Cambria Math" panose="02040503050406030204" pitchFamily="18" charset="0"/>
                              <a:cs typeface="Calibri" pitchFamily="34" charset="0"/>
                            </a:rPr>
                            <m:t>2</m:t>
                          </m:r>
                        </m:sup>
                      </m:sSubSup>
                      <m:r>
                        <a:rPr lang="en-GB" i="1">
                          <a:latin typeface="Cambria Math" panose="02040503050406030204" pitchFamily="18" charset="0"/>
                          <a:ea typeface="Cambria Math" panose="02040503050406030204" pitchFamily="18" charset="0"/>
                          <a:cs typeface="Calibri" pitchFamily="34" charset="0"/>
                        </a:rPr>
                        <m:t>=</m:t>
                      </m:r>
                      <m:f>
                        <m:fPr>
                          <m:ctrlPr>
                            <a:rPr lang="en-GB" i="1">
                              <a:latin typeface="Cambria Math" panose="02040503050406030204" pitchFamily="18" charset="0"/>
                              <a:ea typeface="Cambria Math" panose="02040503050406030204" pitchFamily="18" charset="0"/>
                              <a:cs typeface="Calibri" pitchFamily="34" charset="0"/>
                            </a:rPr>
                          </m:ctrlPr>
                        </m:fPr>
                        <m:num>
                          <m:r>
                            <a:rPr lang="en-GB" i="1">
                              <a:latin typeface="Cambria Math" panose="02040503050406030204" pitchFamily="18" charset="0"/>
                              <a:ea typeface="Cambria Math" panose="02040503050406030204" pitchFamily="18" charset="0"/>
                              <a:cs typeface="Calibri" pitchFamily="34" charset="0"/>
                            </a:rPr>
                            <m:t>55</m:t>
                          </m:r>
                        </m:num>
                        <m:den>
                          <m:r>
                            <a:rPr lang="en-GB" i="1">
                              <a:latin typeface="Cambria Math" panose="02040503050406030204" pitchFamily="18" charset="0"/>
                              <a:ea typeface="Cambria Math" panose="02040503050406030204" pitchFamily="18" charset="0"/>
                              <a:cs typeface="Calibri" pitchFamily="34" charset="0"/>
                            </a:rPr>
                            <m:t>32</m:t>
                          </m:r>
                          <m:rad>
                            <m:radPr>
                              <m:degHide m:val="on"/>
                              <m:ctrlPr>
                                <a:rPr lang="en-GB" i="1">
                                  <a:latin typeface="Cambria Math" panose="02040503050406030204" pitchFamily="18" charset="0"/>
                                  <a:ea typeface="Cambria Math" panose="02040503050406030204" pitchFamily="18" charset="0"/>
                                  <a:cs typeface="Calibri" pitchFamily="34" charset="0"/>
                                </a:rPr>
                              </m:ctrlPr>
                            </m:radPr>
                            <m:deg/>
                            <m:e>
                              <m:r>
                                <a:rPr lang="en-GB" i="1">
                                  <a:latin typeface="Cambria Math" panose="02040503050406030204" pitchFamily="18" charset="0"/>
                                  <a:ea typeface="Cambria Math" panose="02040503050406030204" pitchFamily="18" charset="0"/>
                                  <a:cs typeface="Calibri" pitchFamily="34" charset="0"/>
                                </a:rPr>
                                <m:t>3</m:t>
                              </m:r>
                            </m:e>
                          </m:rad>
                          <m:r>
                            <a:rPr lang="en-GB" i="1">
                              <a:latin typeface="Cambria Math" panose="02040503050406030204" pitchFamily="18" charset="0"/>
                              <a:ea typeface="Cambria Math" panose="02040503050406030204" pitchFamily="18" charset="0"/>
                              <a:cs typeface="Calibri" pitchFamily="34" charset="0"/>
                            </a:rPr>
                            <m:t> </m:t>
                          </m:r>
                        </m:den>
                      </m:f>
                      <m:f>
                        <m:fPr>
                          <m:ctrlPr>
                            <a:rPr lang="en-GB" i="1">
                              <a:latin typeface="Cambria Math" panose="02040503050406030204" pitchFamily="18" charset="0"/>
                              <a:ea typeface="Cambria Math" panose="02040503050406030204" pitchFamily="18" charset="0"/>
                              <a:cs typeface="Calibri" pitchFamily="34" charset="0"/>
                            </a:rPr>
                          </m:ctrlPr>
                        </m:fPr>
                        <m:num>
                          <m:r>
                            <a:rPr lang="en-GB" i="1">
                              <a:latin typeface="Cambria Math" panose="02040503050406030204" pitchFamily="18" charset="0"/>
                              <a:ea typeface="Cambria Math" panose="02040503050406030204" pitchFamily="18" charset="0"/>
                              <a:cs typeface="Calibri" pitchFamily="34" charset="0"/>
                            </a:rPr>
                            <m:t>ℏ</m:t>
                          </m:r>
                        </m:num>
                        <m:den>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𝑚</m:t>
                              </m:r>
                            </m:e>
                            <m:sub>
                              <m:r>
                                <a:rPr lang="en-GB" i="1">
                                  <a:latin typeface="Cambria Math" panose="02040503050406030204" pitchFamily="18" charset="0"/>
                                  <a:ea typeface="Cambria Math" panose="02040503050406030204" pitchFamily="18" charset="0"/>
                                  <a:cs typeface="Calibri" pitchFamily="34" charset="0"/>
                                </a:rPr>
                                <m:t>𝑒</m:t>
                              </m:r>
                            </m:sub>
                          </m:sSub>
                          <m:r>
                            <a:rPr lang="en-GB" i="1">
                              <a:latin typeface="Cambria Math" panose="02040503050406030204" pitchFamily="18" charset="0"/>
                              <a:ea typeface="Cambria Math" panose="02040503050406030204" pitchFamily="18" charset="0"/>
                              <a:cs typeface="Calibri" pitchFamily="34" charset="0"/>
                            </a:rPr>
                            <m:t>𝑐</m:t>
                          </m:r>
                        </m:den>
                      </m:f>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𝛾</m:t>
                          </m:r>
                        </m:e>
                        <m:sup>
                          <m:r>
                            <a:rPr lang="en-GB" i="1">
                              <a:latin typeface="Cambria Math" panose="02040503050406030204" pitchFamily="18" charset="0"/>
                              <a:ea typeface="Cambria Math" panose="02040503050406030204" pitchFamily="18" charset="0"/>
                              <a:cs typeface="Calibri" pitchFamily="34" charset="0"/>
                            </a:rPr>
                            <m:t>2</m:t>
                          </m:r>
                        </m:sup>
                      </m:sSup>
                      <m:f>
                        <m:fPr>
                          <m:ctrlPr>
                            <a:rPr lang="en-GB" i="1">
                              <a:latin typeface="Cambria Math" panose="02040503050406030204" pitchFamily="18" charset="0"/>
                              <a:ea typeface="Cambria Math" panose="02040503050406030204" pitchFamily="18" charset="0"/>
                              <a:cs typeface="Calibri" pitchFamily="34" charset="0"/>
                            </a:rPr>
                          </m:ctrlPr>
                        </m:fPr>
                        <m:num>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𝐼</m:t>
                              </m:r>
                            </m:e>
                            <m:sub>
                              <m:r>
                                <a:rPr lang="en-GB" i="1">
                                  <a:latin typeface="Cambria Math" panose="02040503050406030204" pitchFamily="18" charset="0"/>
                                  <a:ea typeface="Cambria Math" panose="02040503050406030204" pitchFamily="18" charset="0"/>
                                  <a:cs typeface="Calibri" pitchFamily="34" charset="0"/>
                                </a:rPr>
                                <m:t>3</m:t>
                              </m:r>
                            </m:sub>
                          </m:sSub>
                        </m:num>
                        <m:den>
                          <m:sSub>
                            <m:sSubPr>
                              <m:ctrlPr>
                                <a:rPr lang="en-GB" i="1">
                                  <a:latin typeface="Cambria Math" panose="02040503050406030204" pitchFamily="18" charset="0"/>
                                  <a:ea typeface="Cambria Math" panose="02040503050406030204" pitchFamily="18" charset="0"/>
                                  <a:cs typeface="Calibri" pitchFamily="34" charset="0"/>
                                </a:rPr>
                              </m:ctrlPr>
                            </m:sSubPr>
                            <m:e>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𝐽</m:t>
                                  </m:r>
                                </m:e>
                                <m:sub>
                                  <m:r>
                                    <a:rPr lang="en-GB" i="1">
                                      <a:latin typeface="Cambria Math" panose="02040503050406030204" pitchFamily="18" charset="0"/>
                                      <a:ea typeface="Cambria Math" panose="02040503050406030204" pitchFamily="18" charset="0"/>
                                      <a:cs typeface="Calibri" pitchFamily="34" charset="0"/>
                                    </a:rPr>
                                    <m:t>𝜖</m:t>
                                  </m:r>
                                </m:sub>
                              </m:sSub>
                              <m:r>
                                <a:rPr lang="en-GB" i="1">
                                  <a:latin typeface="Cambria Math" panose="02040503050406030204" pitchFamily="18" charset="0"/>
                                  <a:ea typeface="Cambria Math" panose="02040503050406030204" pitchFamily="18" charset="0"/>
                                  <a:cs typeface="Calibri" pitchFamily="34" charset="0"/>
                                </a:rPr>
                                <m:t>𝐼</m:t>
                              </m:r>
                            </m:e>
                            <m:sub>
                              <m:r>
                                <a:rPr lang="en-GB" i="1">
                                  <a:latin typeface="Cambria Math" panose="02040503050406030204" pitchFamily="18" charset="0"/>
                                  <a:ea typeface="Cambria Math" panose="02040503050406030204" pitchFamily="18" charset="0"/>
                                  <a:cs typeface="Calibri" pitchFamily="34" charset="0"/>
                                </a:rPr>
                                <m:t>2</m:t>
                              </m:r>
                            </m:sub>
                          </m:sSub>
                        </m:den>
                      </m:f>
                    </m:oMath>
                  </m:oMathPara>
                </a14:m>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𝜀</m:t>
                          </m:r>
                        </m:e>
                        <m:sub>
                          <m:r>
                            <a:rPr lang="en-GB" i="1">
                              <a:latin typeface="Cambria Math" panose="02040503050406030204" pitchFamily="18" charset="0"/>
                              <a:ea typeface="Cambria Math" panose="02040503050406030204" pitchFamily="18" charset="0"/>
                              <a:cs typeface="Calibri" pitchFamily="34" charset="0"/>
                            </a:rPr>
                            <m:t>𝑥</m:t>
                          </m:r>
                        </m:sub>
                      </m:sSub>
                      <m:r>
                        <a:rPr lang="en-GB" i="1">
                          <a:latin typeface="Cambria Math" panose="02040503050406030204" pitchFamily="18" charset="0"/>
                          <a:ea typeface="Cambria Math" panose="02040503050406030204" pitchFamily="18" charset="0"/>
                          <a:cs typeface="Calibri" pitchFamily="34" charset="0"/>
                        </a:rPr>
                        <m:t>=</m:t>
                      </m:r>
                      <m:f>
                        <m:fPr>
                          <m:ctrlPr>
                            <a:rPr lang="en-GB" i="1">
                              <a:latin typeface="Cambria Math" panose="02040503050406030204" pitchFamily="18" charset="0"/>
                              <a:ea typeface="Cambria Math" panose="02040503050406030204" pitchFamily="18" charset="0"/>
                              <a:cs typeface="Calibri" pitchFamily="34" charset="0"/>
                            </a:rPr>
                          </m:ctrlPr>
                        </m:fPr>
                        <m:num>
                          <m:r>
                            <a:rPr lang="en-GB" i="1">
                              <a:latin typeface="Cambria Math" panose="02040503050406030204" pitchFamily="18" charset="0"/>
                              <a:ea typeface="Cambria Math" panose="02040503050406030204" pitchFamily="18" charset="0"/>
                              <a:cs typeface="Calibri" pitchFamily="34" charset="0"/>
                            </a:rPr>
                            <m:t>55</m:t>
                          </m:r>
                        </m:num>
                        <m:den>
                          <m:r>
                            <a:rPr lang="en-GB" i="1">
                              <a:latin typeface="Cambria Math" panose="02040503050406030204" pitchFamily="18" charset="0"/>
                              <a:ea typeface="Cambria Math" panose="02040503050406030204" pitchFamily="18" charset="0"/>
                              <a:cs typeface="Calibri" pitchFamily="34" charset="0"/>
                            </a:rPr>
                            <m:t>32</m:t>
                          </m:r>
                          <m:rad>
                            <m:radPr>
                              <m:degHide m:val="on"/>
                              <m:ctrlPr>
                                <a:rPr lang="en-GB" i="1">
                                  <a:latin typeface="Cambria Math" panose="02040503050406030204" pitchFamily="18" charset="0"/>
                                  <a:ea typeface="Cambria Math" panose="02040503050406030204" pitchFamily="18" charset="0"/>
                                  <a:cs typeface="Calibri" pitchFamily="34" charset="0"/>
                                </a:rPr>
                              </m:ctrlPr>
                            </m:radPr>
                            <m:deg/>
                            <m:e>
                              <m:r>
                                <a:rPr lang="en-GB" i="1">
                                  <a:latin typeface="Cambria Math" panose="02040503050406030204" pitchFamily="18" charset="0"/>
                                  <a:ea typeface="Cambria Math" panose="02040503050406030204" pitchFamily="18" charset="0"/>
                                  <a:cs typeface="Calibri" pitchFamily="34" charset="0"/>
                                </a:rPr>
                                <m:t>3</m:t>
                              </m:r>
                            </m:e>
                          </m:rad>
                          <m:r>
                            <a:rPr lang="en-GB" i="1">
                              <a:latin typeface="Cambria Math" panose="02040503050406030204" pitchFamily="18" charset="0"/>
                              <a:ea typeface="Cambria Math" panose="02040503050406030204" pitchFamily="18" charset="0"/>
                              <a:cs typeface="Calibri" pitchFamily="34" charset="0"/>
                            </a:rPr>
                            <m:t> </m:t>
                          </m:r>
                        </m:den>
                      </m:f>
                      <m:f>
                        <m:fPr>
                          <m:ctrlPr>
                            <a:rPr lang="en-GB" i="1">
                              <a:latin typeface="Cambria Math" panose="02040503050406030204" pitchFamily="18" charset="0"/>
                              <a:ea typeface="Cambria Math" panose="02040503050406030204" pitchFamily="18" charset="0"/>
                              <a:cs typeface="Calibri" pitchFamily="34" charset="0"/>
                            </a:rPr>
                          </m:ctrlPr>
                        </m:fPr>
                        <m:num>
                          <m:r>
                            <a:rPr lang="en-GB" i="1">
                              <a:latin typeface="Cambria Math" panose="02040503050406030204" pitchFamily="18" charset="0"/>
                              <a:ea typeface="Cambria Math" panose="02040503050406030204" pitchFamily="18" charset="0"/>
                              <a:cs typeface="Calibri" pitchFamily="34" charset="0"/>
                            </a:rPr>
                            <m:t>ℏ</m:t>
                          </m:r>
                        </m:num>
                        <m:den>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𝑚</m:t>
                              </m:r>
                            </m:e>
                            <m:sub>
                              <m:r>
                                <a:rPr lang="en-GB" i="1">
                                  <a:latin typeface="Cambria Math" panose="02040503050406030204" pitchFamily="18" charset="0"/>
                                  <a:ea typeface="Cambria Math" panose="02040503050406030204" pitchFamily="18" charset="0"/>
                                  <a:cs typeface="Calibri" pitchFamily="34" charset="0"/>
                                </a:rPr>
                                <m:t>𝑒</m:t>
                              </m:r>
                            </m:sub>
                          </m:sSub>
                          <m:r>
                            <a:rPr lang="en-GB" i="1">
                              <a:latin typeface="Cambria Math" panose="02040503050406030204" pitchFamily="18" charset="0"/>
                              <a:ea typeface="Cambria Math" panose="02040503050406030204" pitchFamily="18" charset="0"/>
                              <a:cs typeface="Calibri" pitchFamily="34" charset="0"/>
                            </a:rPr>
                            <m:t>𝑐</m:t>
                          </m:r>
                        </m:den>
                      </m:f>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𝛾</m:t>
                          </m:r>
                        </m:e>
                        <m:sup>
                          <m:r>
                            <a:rPr lang="en-GB" i="1">
                              <a:latin typeface="Cambria Math" panose="02040503050406030204" pitchFamily="18" charset="0"/>
                              <a:ea typeface="Cambria Math" panose="02040503050406030204" pitchFamily="18" charset="0"/>
                              <a:cs typeface="Calibri" pitchFamily="34" charset="0"/>
                            </a:rPr>
                            <m:t>2</m:t>
                          </m:r>
                        </m:sup>
                      </m:sSup>
                      <m:f>
                        <m:fPr>
                          <m:ctrlPr>
                            <a:rPr lang="en-GB" i="1">
                              <a:latin typeface="Cambria Math" panose="02040503050406030204" pitchFamily="18" charset="0"/>
                              <a:ea typeface="Cambria Math" panose="02040503050406030204" pitchFamily="18" charset="0"/>
                              <a:cs typeface="Calibri" pitchFamily="34" charset="0"/>
                            </a:rPr>
                          </m:ctrlPr>
                        </m:fPr>
                        <m:num>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𝐼</m:t>
                              </m:r>
                            </m:e>
                            <m:sub>
                              <m:r>
                                <a:rPr lang="en-GB" i="1">
                                  <a:latin typeface="Cambria Math" panose="02040503050406030204" pitchFamily="18" charset="0"/>
                                  <a:ea typeface="Cambria Math" panose="02040503050406030204" pitchFamily="18" charset="0"/>
                                  <a:cs typeface="Calibri" pitchFamily="34" charset="0"/>
                                </a:rPr>
                                <m:t>5</m:t>
                              </m:r>
                            </m:sub>
                          </m:sSub>
                        </m:num>
                        <m:den>
                          <m:sSub>
                            <m:sSubPr>
                              <m:ctrlPr>
                                <a:rPr lang="en-GB" i="1">
                                  <a:latin typeface="Cambria Math" panose="02040503050406030204" pitchFamily="18" charset="0"/>
                                  <a:ea typeface="Cambria Math" panose="02040503050406030204" pitchFamily="18" charset="0"/>
                                  <a:cs typeface="Calibri" pitchFamily="34" charset="0"/>
                                </a:rPr>
                              </m:ctrlPr>
                            </m:sSubPr>
                            <m:e>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𝐽</m:t>
                                  </m:r>
                                </m:e>
                                <m:sub>
                                  <m:r>
                                    <a:rPr lang="en-GB" i="1">
                                      <a:latin typeface="Cambria Math" panose="02040503050406030204" pitchFamily="18" charset="0"/>
                                      <a:ea typeface="Cambria Math" panose="02040503050406030204" pitchFamily="18" charset="0"/>
                                      <a:cs typeface="Calibri" pitchFamily="34" charset="0"/>
                                    </a:rPr>
                                    <m:t>𝑥</m:t>
                                  </m:r>
                                </m:sub>
                              </m:sSub>
                              <m:r>
                                <a:rPr lang="en-GB" i="1">
                                  <a:latin typeface="Cambria Math" panose="02040503050406030204" pitchFamily="18" charset="0"/>
                                  <a:ea typeface="Cambria Math" panose="02040503050406030204" pitchFamily="18" charset="0"/>
                                  <a:cs typeface="Calibri" pitchFamily="34" charset="0"/>
                                </a:rPr>
                                <m:t>𝐼</m:t>
                              </m:r>
                            </m:e>
                            <m:sub>
                              <m:r>
                                <a:rPr lang="en-GB" i="1">
                                  <a:latin typeface="Cambria Math" panose="02040503050406030204" pitchFamily="18" charset="0"/>
                                  <a:ea typeface="Cambria Math" panose="02040503050406030204" pitchFamily="18" charset="0"/>
                                  <a:cs typeface="Calibri" pitchFamily="34" charset="0"/>
                                </a:rPr>
                                <m:t>2</m:t>
                              </m:r>
                            </m:sub>
                          </m:sSub>
                        </m:den>
                      </m:f>
                    </m:oMath>
                  </m:oMathPara>
                </a14:m>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𝜀</m:t>
                          </m:r>
                        </m:e>
                        <m:sub>
                          <m:r>
                            <a:rPr lang="en-GB" i="1">
                              <a:latin typeface="Cambria Math" panose="02040503050406030204" pitchFamily="18" charset="0"/>
                              <a:ea typeface="Cambria Math" panose="02040503050406030204" pitchFamily="18" charset="0"/>
                              <a:cs typeface="Calibri" pitchFamily="34" charset="0"/>
                            </a:rPr>
                            <m:t>𝑦</m:t>
                          </m:r>
                        </m:sub>
                      </m:sSub>
                      <m:r>
                        <a:rPr lang="en-GB" i="1">
                          <a:latin typeface="Cambria Math" panose="02040503050406030204" pitchFamily="18" charset="0"/>
                          <a:ea typeface="Cambria Math" panose="02040503050406030204" pitchFamily="18" charset="0"/>
                          <a:cs typeface="Calibri" pitchFamily="34" charset="0"/>
                        </a:rPr>
                        <m:t>=</m:t>
                      </m:r>
                      <m:f>
                        <m:fPr>
                          <m:ctrlPr>
                            <a:rPr lang="en-GB" i="1">
                              <a:latin typeface="Cambria Math" panose="02040503050406030204" pitchFamily="18" charset="0"/>
                              <a:ea typeface="Cambria Math" panose="02040503050406030204" pitchFamily="18" charset="0"/>
                              <a:cs typeface="Calibri" pitchFamily="34" charset="0"/>
                            </a:rPr>
                          </m:ctrlPr>
                        </m:fPr>
                        <m:num>
                          <m:r>
                            <a:rPr lang="en-GB" i="1">
                              <a:latin typeface="Cambria Math" panose="02040503050406030204" pitchFamily="18" charset="0"/>
                              <a:ea typeface="Cambria Math" panose="02040503050406030204" pitchFamily="18" charset="0"/>
                              <a:cs typeface="Calibri" pitchFamily="34" charset="0"/>
                            </a:rPr>
                            <m:t>55</m:t>
                          </m:r>
                        </m:num>
                        <m:den>
                          <m:r>
                            <a:rPr lang="en-GB" i="1">
                              <a:latin typeface="Cambria Math" panose="02040503050406030204" pitchFamily="18" charset="0"/>
                              <a:ea typeface="Cambria Math" panose="02040503050406030204" pitchFamily="18" charset="0"/>
                              <a:cs typeface="Calibri" pitchFamily="34" charset="0"/>
                            </a:rPr>
                            <m:t>64</m:t>
                          </m:r>
                          <m:rad>
                            <m:radPr>
                              <m:degHide m:val="on"/>
                              <m:ctrlPr>
                                <a:rPr lang="en-GB" i="1">
                                  <a:latin typeface="Cambria Math" panose="02040503050406030204" pitchFamily="18" charset="0"/>
                                  <a:ea typeface="Cambria Math" panose="02040503050406030204" pitchFamily="18" charset="0"/>
                                  <a:cs typeface="Calibri" pitchFamily="34" charset="0"/>
                                </a:rPr>
                              </m:ctrlPr>
                            </m:radPr>
                            <m:deg/>
                            <m:e>
                              <m:r>
                                <a:rPr lang="en-GB" i="1">
                                  <a:latin typeface="Cambria Math" panose="02040503050406030204" pitchFamily="18" charset="0"/>
                                  <a:ea typeface="Cambria Math" panose="02040503050406030204" pitchFamily="18" charset="0"/>
                                  <a:cs typeface="Calibri" pitchFamily="34" charset="0"/>
                                </a:rPr>
                                <m:t>3</m:t>
                              </m:r>
                            </m:e>
                          </m:rad>
                          <m:r>
                            <a:rPr lang="en-GB" i="1">
                              <a:latin typeface="Cambria Math" panose="02040503050406030204" pitchFamily="18" charset="0"/>
                              <a:ea typeface="Cambria Math" panose="02040503050406030204" pitchFamily="18" charset="0"/>
                              <a:cs typeface="Calibri" pitchFamily="34" charset="0"/>
                            </a:rPr>
                            <m:t> </m:t>
                          </m:r>
                        </m:den>
                      </m:f>
                      <m:f>
                        <m:fPr>
                          <m:ctrlPr>
                            <a:rPr lang="en-GB" i="1">
                              <a:latin typeface="Cambria Math" panose="02040503050406030204" pitchFamily="18" charset="0"/>
                              <a:ea typeface="Cambria Math" panose="02040503050406030204" pitchFamily="18" charset="0"/>
                              <a:cs typeface="Calibri" pitchFamily="34" charset="0"/>
                            </a:rPr>
                          </m:ctrlPr>
                        </m:fPr>
                        <m:num>
                          <m:r>
                            <a:rPr lang="en-GB" i="1">
                              <a:latin typeface="Cambria Math" panose="02040503050406030204" pitchFamily="18" charset="0"/>
                              <a:ea typeface="Cambria Math" panose="02040503050406030204" pitchFamily="18" charset="0"/>
                              <a:cs typeface="Calibri" pitchFamily="34" charset="0"/>
                            </a:rPr>
                            <m:t>ℏ</m:t>
                          </m:r>
                        </m:num>
                        <m:den>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𝑚</m:t>
                              </m:r>
                            </m:e>
                            <m:sub>
                              <m:r>
                                <a:rPr lang="en-GB" i="1">
                                  <a:latin typeface="Cambria Math" panose="02040503050406030204" pitchFamily="18" charset="0"/>
                                  <a:ea typeface="Cambria Math" panose="02040503050406030204" pitchFamily="18" charset="0"/>
                                  <a:cs typeface="Calibri" pitchFamily="34" charset="0"/>
                                </a:rPr>
                                <m:t>𝑒</m:t>
                              </m:r>
                            </m:sub>
                          </m:sSub>
                          <m:r>
                            <a:rPr lang="en-GB" i="1">
                              <a:latin typeface="Cambria Math" panose="02040503050406030204" pitchFamily="18" charset="0"/>
                              <a:ea typeface="Cambria Math" panose="02040503050406030204" pitchFamily="18" charset="0"/>
                              <a:cs typeface="Calibri" pitchFamily="34" charset="0"/>
                            </a:rPr>
                            <m:t>𝑐</m:t>
                          </m:r>
                        </m:den>
                      </m:f>
                      <m:f>
                        <m:fPr>
                          <m:ctrlPr>
                            <a:rPr lang="en-GB" i="1">
                              <a:latin typeface="Cambria Math" panose="02040503050406030204" pitchFamily="18" charset="0"/>
                              <a:ea typeface="Cambria Math" panose="02040503050406030204" pitchFamily="18" charset="0"/>
                              <a:cs typeface="Calibri" pitchFamily="34" charset="0"/>
                            </a:rPr>
                          </m:ctrlPr>
                        </m:fPr>
                        <m:num>
                          <m:nary>
                            <m:naryPr>
                              <m:chr m:val="∮"/>
                              <m:limLoc m:val="undOvr"/>
                              <m:subHide m:val="on"/>
                              <m:supHide m:val="on"/>
                              <m:ctrlPr>
                                <a:rPr lang="en-GB" i="1">
                                  <a:latin typeface="Cambria Math" panose="02040503050406030204" pitchFamily="18" charset="0"/>
                                  <a:ea typeface="Cambria Math" panose="02040503050406030204" pitchFamily="18" charset="0"/>
                                  <a:cs typeface="Calibri" pitchFamily="34" charset="0"/>
                                </a:rPr>
                              </m:ctrlPr>
                            </m:naryPr>
                            <m:sub/>
                            <m:sup/>
                            <m:e>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𝛽</m:t>
                                  </m:r>
                                </m:e>
                                <m:sub>
                                  <m:r>
                                    <a:rPr lang="en-GB" i="1">
                                      <a:latin typeface="Cambria Math" panose="02040503050406030204" pitchFamily="18" charset="0"/>
                                      <a:ea typeface="Cambria Math" panose="02040503050406030204" pitchFamily="18" charset="0"/>
                                      <a:cs typeface="Calibri" pitchFamily="34" charset="0"/>
                                    </a:rPr>
                                    <m:t>𝑦</m:t>
                                  </m:r>
                                </m:sub>
                              </m:sSub>
                              <m:r>
                                <a:rPr lang="en-GB" i="1">
                                  <a:latin typeface="Cambria Math" panose="02040503050406030204" pitchFamily="18" charset="0"/>
                                  <a:ea typeface="Cambria Math" panose="02040503050406030204" pitchFamily="18" charset="0"/>
                                  <a:cs typeface="Calibri" pitchFamily="34" charset="0"/>
                                </a:rPr>
                                <m:t>/</m:t>
                              </m:r>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𝜌</m:t>
                                  </m:r>
                                </m:e>
                                <m:sup>
                                  <m:r>
                                    <a:rPr lang="en-GB" i="1">
                                      <a:latin typeface="Cambria Math" panose="02040503050406030204" pitchFamily="18" charset="0"/>
                                      <a:ea typeface="Cambria Math" panose="02040503050406030204" pitchFamily="18" charset="0"/>
                                      <a:cs typeface="Calibri" pitchFamily="34" charset="0"/>
                                    </a:rPr>
                                    <m:t>3</m:t>
                                  </m:r>
                                </m:sup>
                              </m:sSup>
                            </m:e>
                          </m:nary>
                          <m:r>
                            <a:rPr lang="en-GB" i="1">
                              <a:latin typeface="Cambria Math" panose="02040503050406030204" pitchFamily="18" charset="0"/>
                              <a:ea typeface="Cambria Math" panose="02040503050406030204" pitchFamily="18" charset="0"/>
                              <a:cs typeface="Calibri" pitchFamily="34" charset="0"/>
                            </a:rPr>
                            <m:t>𝑑𝑠</m:t>
                          </m:r>
                        </m:num>
                        <m:den>
                          <m:sSub>
                            <m:sSubPr>
                              <m:ctrlPr>
                                <a:rPr lang="en-GB" i="1">
                                  <a:latin typeface="Cambria Math" panose="02040503050406030204" pitchFamily="18" charset="0"/>
                                  <a:ea typeface="Cambria Math" panose="02040503050406030204" pitchFamily="18" charset="0"/>
                                  <a:cs typeface="Calibri" pitchFamily="34" charset="0"/>
                                </a:rPr>
                              </m:ctrlPr>
                            </m:sSubPr>
                            <m:e>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𝐽</m:t>
                                  </m:r>
                                </m:e>
                                <m:sub>
                                  <m:r>
                                    <a:rPr lang="en-GB" i="1">
                                      <a:latin typeface="Cambria Math" panose="02040503050406030204" pitchFamily="18" charset="0"/>
                                      <a:ea typeface="Cambria Math" panose="02040503050406030204" pitchFamily="18" charset="0"/>
                                      <a:cs typeface="Calibri" pitchFamily="34" charset="0"/>
                                    </a:rPr>
                                    <m:t>𝑦</m:t>
                                  </m:r>
                                </m:sub>
                              </m:sSub>
                              <m:r>
                                <a:rPr lang="en-GB" i="1">
                                  <a:latin typeface="Cambria Math" panose="02040503050406030204" pitchFamily="18" charset="0"/>
                                  <a:ea typeface="Cambria Math" panose="02040503050406030204" pitchFamily="18" charset="0"/>
                                  <a:cs typeface="Calibri" pitchFamily="34" charset="0"/>
                                </a:rPr>
                                <m:t>𝐼</m:t>
                              </m:r>
                            </m:e>
                            <m:sub>
                              <m:r>
                                <a:rPr lang="en-GB" i="1">
                                  <a:latin typeface="Cambria Math" panose="02040503050406030204" pitchFamily="18" charset="0"/>
                                  <a:ea typeface="Cambria Math" panose="02040503050406030204" pitchFamily="18" charset="0"/>
                                  <a:cs typeface="Calibri" pitchFamily="34" charset="0"/>
                                </a:rPr>
                                <m:t>2</m:t>
                              </m:r>
                            </m:sub>
                          </m:sSub>
                        </m:den>
                      </m:f>
                    </m:oMath>
                  </m:oMathPara>
                </a14:m>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These parameters are independent of position around the ring, and can be used to determine local properties such as transverse beam size and divergence and the bunch length.</a:t>
                </a: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Due to the emission of synchrotron radiation, any electron bunch injected into a storage ring will damp to these equilibrium conditions, irrespective of their initial values.</a:t>
                </a: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284302" y="164341"/>
                <a:ext cx="8642350" cy="5782802"/>
              </a:xfrm>
              <a:prstGeom prst="rect">
                <a:avLst/>
              </a:prstGeom>
              <a:blipFill>
                <a:blip r:embed="rId2"/>
                <a:stretch>
                  <a:fillRect l="-635" t="-632" r="-635" b="-738"/>
                </a:stretch>
              </a:blipFill>
              <a:ln w="9525">
                <a:noFill/>
                <a:miter lim="800000"/>
                <a:headEnd/>
                <a:tailEnd/>
              </a:ln>
              <a:effectLst/>
            </p:spPr>
            <p:txBody>
              <a:bodyPr/>
              <a:lstStyle/>
              <a:p>
                <a:r>
                  <a:rPr lang="en-GB">
                    <a:noFill/>
                  </a:rPr>
                  <a:t> </a:t>
                </a:r>
              </a:p>
            </p:txBody>
          </p:sp>
        </mc:Fallback>
      </mc:AlternateContent>
      <p:sp>
        <p:nvSpPr>
          <p:cNvPr id="3" name="Rectangle 2">
            <a:extLst>
              <a:ext uri="{FF2B5EF4-FFF2-40B4-BE49-F238E27FC236}">
                <a16:creationId xmlns:a16="http://schemas.microsoft.com/office/drawing/2014/main" id="{ABCC5F56-14EB-4C25-8CFD-0A7815E71C57}"/>
              </a:ext>
            </a:extLst>
          </p:cNvPr>
          <p:cNvSpPr/>
          <p:nvPr/>
        </p:nvSpPr>
        <p:spPr>
          <a:xfrm>
            <a:off x="2935297" y="1371601"/>
            <a:ext cx="3340360" cy="2743200"/>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766448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9" name="Text Box 3"/>
          <p:cNvSpPr txBox="1">
            <a:spLocks noChangeArrowheads="1"/>
          </p:cNvSpPr>
          <p:nvPr/>
        </p:nvSpPr>
        <p:spPr bwMode="auto">
          <a:xfrm>
            <a:off x="284302" y="164341"/>
            <a:ext cx="8703834" cy="2862322"/>
          </a:xfrm>
          <a:prstGeom prst="rect">
            <a:avLst/>
          </a:prstGeom>
          <a:noFill/>
          <a:ln w="9525">
            <a:noFill/>
            <a:miter lim="800000"/>
            <a:headEnd/>
            <a:tailEnd/>
          </a:ln>
          <a:effectLst/>
        </p:spPr>
        <p:txBody>
          <a:bodyPr wrap="square">
            <a:spAutoFit/>
          </a:bodyPr>
          <a:lstStyle/>
          <a:p>
            <a:pPr algn="ctr"/>
            <a:r>
              <a:rPr lang="en-GB" u="sng" dirty="0">
                <a:latin typeface="Calibri" pitchFamily="34" charset="0"/>
                <a:cs typeface="Calibri" pitchFamily="34" charset="0"/>
              </a:rPr>
              <a:t>Quantum lifetime</a:t>
            </a:r>
          </a:p>
          <a:p>
            <a:pPr algn="ctr"/>
            <a:endParaRPr lang="en-GB" dirty="0">
              <a:latin typeface="Calibri" pitchFamily="34"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Neglecting collective effects, the equilibrium distribution for circulating electron bunches tends to a Gaussian in all 3 planes. As such, we can anticipate that the continual quantum excitation will lead to particles in the tails of the distribution have large position and energy deviations from the reference values which could be lost over time.</a:t>
            </a: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In the horizontal plane, the physical restriction imposed by the vacuum chamber places an upper limit on the oscillation amplitude. In the longitudinal plane, the height of the RF bucket limits the maximum energy deviation.</a:t>
            </a:r>
          </a:p>
        </p:txBody>
      </p:sp>
      <p:pic>
        <p:nvPicPr>
          <p:cNvPr id="5" name="Picture 4"/>
          <p:cNvPicPr>
            <a:picLocks noChangeAspect="1"/>
          </p:cNvPicPr>
          <p:nvPr/>
        </p:nvPicPr>
        <p:blipFill>
          <a:blip r:embed="rId2"/>
          <a:stretch>
            <a:fillRect/>
          </a:stretch>
        </p:blipFill>
        <p:spPr>
          <a:xfrm>
            <a:off x="337707" y="3203861"/>
            <a:ext cx="4381500" cy="3048000"/>
          </a:xfrm>
          <a:prstGeom prst="rect">
            <a:avLst/>
          </a:prstGeom>
        </p:spPr>
      </p:pic>
      <p:pic>
        <p:nvPicPr>
          <p:cNvPr id="6" name="Picture 5"/>
          <p:cNvPicPr>
            <a:picLocks noChangeAspect="1"/>
          </p:cNvPicPr>
          <p:nvPr/>
        </p:nvPicPr>
        <p:blipFill>
          <a:blip r:embed="rId3"/>
          <a:stretch>
            <a:fillRect/>
          </a:stretch>
        </p:blipFill>
        <p:spPr>
          <a:xfrm>
            <a:off x="4719207" y="3203861"/>
            <a:ext cx="4381500" cy="3048000"/>
          </a:xfrm>
          <a:prstGeom prst="rect">
            <a:avLst/>
          </a:prstGeom>
        </p:spPr>
      </p:pic>
      <p:sp>
        <p:nvSpPr>
          <p:cNvPr id="7" name="TextBox 6"/>
          <p:cNvSpPr txBox="1"/>
          <p:nvPr/>
        </p:nvSpPr>
        <p:spPr>
          <a:xfrm>
            <a:off x="940038" y="4420084"/>
            <a:ext cx="1435694" cy="307777"/>
          </a:xfrm>
          <a:prstGeom prst="rect">
            <a:avLst/>
          </a:prstGeom>
          <a:noFill/>
        </p:spPr>
        <p:txBody>
          <a:bodyPr wrap="square" rtlCol="0">
            <a:spAutoFit/>
          </a:bodyPr>
          <a:lstStyle/>
          <a:p>
            <a:r>
              <a:rPr lang="en-GB" sz="1400" dirty="0"/>
              <a:t>Beam envelope</a:t>
            </a:r>
          </a:p>
        </p:txBody>
      </p:sp>
      <p:sp>
        <p:nvSpPr>
          <p:cNvPr id="9" name="TextBox 8"/>
          <p:cNvSpPr txBox="1"/>
          <p:nvPr/>
        </p:nvSpPr>
        <p:spPr>
          <a:xfrm>
            <a:off x="2829622" y="4607928"/>
            <a:ext cx="1435694" cy="307777"/>
          </a:xfrm>
          <a:prstGeom prst="rect">
            <a:avLst/>
          </a:prstGeom>
          <a:noFill/>
        </p:spPr>
        <p:txBody>
          <a:bodyPr wrap="square" rtlCol="0">
            <a:spAutoFit/>
          </a:bodyPr>
          <a:lstStyle/>
          <a:p>
            <a:r>
              <a:rPr lang="en-GB" sz="1400" dirty="0"/>
              <a:t>Physical aperture</a:t>
            </a:r>
          </a:p>
        </p:txBody>
      </p:sp>
      <p:sp>
        <p:nvSpPr>
          <p:cNvPr id="10" name="TextBox 9"/>
          <p:cNvSpPr txBox="1"/>
          <p:nvPr/>
        </p:nvSpPr>
        <p:spPr>
          <a:xfrm>
            <a:off x="5399518" y="3478623"/>
            <a:ext cx="1435694" cy="307777"/>
          </a:xfrm>
          <a:prstGeom prst="rect">
            <a:avLst/>
          </a:prstGeom>
          <a:noFill/>
        </p:spPr>
        <p:txBody>
          <a:bodyPr wrap="square" rtlCol="0">
            <a:spAutoFit/>
          </a:bodyPr>
          <a:lstStyle/>
          <a:p>
            <a:r>
              <a:rPr lang="en-GB" sz="1400" dirty="0"/>
              <a:t>RF bucket height</a:t>
            </a:r>
          </a:p>
        </p:txBody>
      </p:sp>
      <p:cxnSp>
        <p:nvCxnSpPr>
          <p:cNvPr id="11" name="Straight Arrow Connector 10"/>
          <p:cNvCxnSpPr>
            <a:stCxn id="7" idx="0"/>
          </p:cNvCxnSpPr>
          <p:nvPr/>
        </p:nvCxnSpPr>
        <p:spPr>
          <a:xfrm flipV="1">
            <a:off x="1657885" y="4144617"/>
            <a:ext cx="101341" cy="27546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3309731" y="4915705"/>
            <a:ext cx="118869" cy="71978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6697597" y="3736705"/>
            <a:ext cx="212360" cy="14949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30862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284302" y="164341"/>
                <a:ext cx="8703834" cy="6383992"/>
              </a:xfrm>
              <a:prstGeom prst="rect">
                <a:avLst/>
              </a:prstGeom>
              <a:noFill/>
              <a:ln w="9525">
                <a:noFill/>
                <a:miter lim="800000"/>
                <a:headEnd/>
                <a:tailEnd/>
              </a:ln>
              <a:effectLst/>
            </p:spPr>
            <p:txBody>
              <a:bodyPr wrap="square">
                <a:spAutoFit/>
              </a:bodyPr>
              <a:lstStyle/>
              <a:p>
                <a:pPr algn="ctr"/>
                <a:r>
                  <a:rPr lang="en-GB" u="sng" dirty="0">
                    <a:latin typeface="Calibri" pitchFamily="34" charset="0"/>
                    <a:cs typeface="Calibri" pitchFamily="34" charset="0"/>
                  </a:rPr>
                  <a:t>Quantum lifetime</a:t>
                </a:r>
              </a:p>
              <a:p>
                <a:pPr algn="ctr"/>
                <a:endParaRPr lang="en-GB" dirty="0">
                  <a:latin typeface="Calibri" pitchFamily="34"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There will be a continual exponential decay in the beam current due to particles lost in this way. We can define a ‘quantum lifetime’ for both the horizontal and longitudinal planes. In each case, the quantum lifetime is defined by</a:t>
                </a:r>
              </a:p>
              <a:p>
                <a:pPr algn="just"/>
                <a:endParaRPr lang="en-GB"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f>
                        <m:fPr>
                          <m:ctrlPr>
                            <a:rPr lang="en-GB" b="0" i="1" smtClean="0">
                              <a:latin typeface="Cambria Math" panose="02040503050406030204" pitchFamily="18" charset="0"/>
                              <a:ea typeface="Cambria Math" panose="02040503050406030204" pitchFamily="18" charset="0"/>
                              <a:cs typeface="Calibri" pitchFamily="34" charset="0"/>
                            </a:rPr>
                          </m:ctrlPr>
                        </m:fPr>
                        <m:num>
                          <m:r>
                            <a:rPr lang="en-GB" b="0" i="1" smtClean="0">
                              <a:latin typeface="Cambria Math" panose="02040503050406030204" pitchFamily="18" charset="0"/>
                              <a:ea typeface="Cambria Math" panose="02040503050406030204" pitchFamily="18" charset="0"/>
                              <a:cs typeface="Calibri" pitchFamily="34" charset="0"/>
                            </a:rPr>
                            <m:t>1</m:t>
                          </m:r>
                        </m:num>
                        <m:den>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𝜏</m:t>
                              </m:r>
                            </m:e>
                            <m:sub>
                              <m:r>
                                <a:rPr lang="en-GB" b="0" i="1" smtClean="0">
                                  <a:latin typeface="Cambria Math" panose="02040503050406030204" pitchFamily="18" charset="0"/>
                                  <a:ea typeface="Cambria Math" panose="02040503050406030204" pitchFamily="18" charset="0"/>
                                  <a:cs typeface="Calibri" pitchFamily="34" charset="0"/>
                                </a:rPr>
                                <m:t>𝑞</m:t>
                              </m:r>
                            </m:sub>
                          </m:sSub>
                        </m:den>
                      </m:f>
                      <m:r>
                        <a:rPr lang="en-GB" b="0" i="1" smtClean="0">
                          <a:latin typeface="Cambria Math" panose="02040503050406030204" pitchFamily="18" charset="0"/>
                          <a:ea typeface="Cambria Math" panose="02040503050406030204" pitchFamily="18" charset="0"/>
                          <a:cs typeface="Calibri" pitchFamily="34" charset="0"/>
                        </a:rPr>
                        <m:t>=−</m:t>
                      </m:r>
                      <m:f>
                        <m:fPr>
                          <m:ctrlPr>
                            <a:rPr lang="en-GB" i="1">
                              <a:latin typeface="Cambria Math" panose="02040503050406030204" pitchFamily="18" charset="0"/>
                              <a:ea typeface="Cambria Math" panose="02040503050406030204" pitchFamily="18" charset="0"/>
                              <a:cs typeface="Calibri" pitchFamily="34" charset="0"/>
                            </a:rPr>
                          </m:ctrlPr>
                        </m:fPr>
                        <m:num>
                          <m:r>
                            <a:rPr lang="en-GB" i="1">
                              <a:latin typeface="Cambria Math" panose="02040503050406030204" pitchFamily="18" charset="0"/>
                              <a:ea typeface="Cambria Math" panose="02040503050406030204" pitchFamily="18" charset="0"/>
                              <a:cs typeface="Calibri" pitchFamily="34" charset="0"/>
                            </a:rPr>
                            <m:t>1</m:t>
                          </m:r>
                        </m:num>
                        <m:den>
                          <m:r>
                            <a:rPr lang="en-GB" i="1">
                              <a:latin typeface="Cambria Math" panose="02040503050406030204" pitchFamily="18" charset="0"/>
                              <a:ea typeface="Cambria Math" panose="02040503050406030204" pitchFamily="18" charset="0"/>
                              <a:cs typeface="Calibri" pitchFamily="34" charset="0"/>
                            </a:rPr>
                            <m:t>𝑁</m:t>
                          </m:r>
                        </m:den>
                      </m:f>
                      <m:f>
                        <m:fPr>
                          <m:ctrlPr>
                            <a:rPr lang="en-GB" b="0" i="1" smtClean="0">
                              <a:latin typeface="Cambria Math" panose="02040503050406030204" pitchFamily="18" charset="0"/>
                              <a:ea typeface="Cambria Math" panose="02040503050406030204" pitchFamily="18" charset="0"/>
                              <a:cs typeface="Calibri" pitchFamily="34" charset="0"/>
                            </a:rPr>
                          </m:ctrlPr>
                        </m:fPr>
                        <m:num>
                          <m:r>
                            <a:rPr lang="en-GB" b="0" i="1" smtClean="0">
                              <a:latin typeface="Cambria Math" panose="02040503050406030204" pitchFamily="18" charset="0"/>
                              <a:ea typeface="Cambria Math" panose="02040503050406030204" pitchFamily="18" charset="0"/>
                              <a:cs typeface="Calibri" pitchFamily="34" charset="0"/>
                            </a:rPr>
                            <m:t>𝑑𝑁</m:t>
                          </m:r>
                        </m:num>
                        <m:den>
                          <m:r>
                            <a:rPr lang="en-GB" b="0" i="1" smtClean="0">
                              <a:latin typeface="Cambria Math" panose="02040503050406030204" pitchFamily="18" charset="0"/>
                              <a:ea typeface="Cambria Math" panose="02040503050406030204" pitchFamily="18" charset="0"/>
                              <a:cs typeface="Calibri" pitchFamily="34" charset="0"/>
                            </a:rPr>
                            <m:t>𝑑𝑡</m:t>
                          </m:r>
                        </m:den>
                      </m:f>
                    </m:oMath>
                  </m:oMathPara>
                </a14:m>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In the horizontal plane we have the scaled limiting amplitude </a:t>
                </a:r>
                <a14:m>
                  <m:oMath xmlns:m="http://schemas.openxmlformats.org/officeDocument/2006/math">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i="1" smtClean="0">
                            <a:latin typeface="Cambria Math" panose="02040503050406030204" pitchFamily="18" charset="0"/>
                            <a:ea typeface="Cambria Math" panose="02040503050406030204" pitchFamily="18" charset="0"/>
                            <a:cs typeface="Calibri" pitchFamily="34" charset="0"/>
                          </a:rPr>
                          <m:t>𝜉</m:t>
                        </m:r>
                      </m:e>
                      <m:sub>
                        <m:r>
                          <a:rPr lang="en-GB" b="0" i="1" smtClean="0">
                            <a:latin typeface="Cambria Math" panose="02040503050406030204" pitchFamily="18" charset="0"/>
                            <a:ea typeface="Cambria Math" panose="02040503050406030204" pitchFamily="18" charset="0"/>
                            <a:cs typeface="Calibri" pitchFamily="34" charset="0"/>
                          </a:rPr>
                          <m:t>𝑥</m:t>
                        </m:r>
                      </m:sub>
                    </m:sSub>
                  </m:oMath>
                </a14:m>
                <a:r>
                  <a:rPr lang="en-GB" dirty="0">
                    <a:latin typeface="Calibri" pitchFamily="34" charset="0"/>
                    <a:ea typeface="Cambria Math" panose="02040503050406030204" pitchFamily="18" charset="0"/>
                    <a:cs typeface="Calibri" pitchFamily="34" charset="0"/>
                  </a:rPr>
                  <a:t> and quantum lifetime </a:t>
                </a:r>
                <a14:m>
                  <m:oMath xmlns:m="http://schemas.openxmlformats.org/officeDocument/2006/math">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𝜏</m:t>
                        </m:r>
                      </m:e>
                      <m:sub>
                        <m:r>
                          <a:rPr lang="en-GB" b="0" i="1" smtClean="0">
                            <a:latin typeface="Cambria Math" panose="02040503050406030204" pitchFamily="18" charset="0"/>
                            <a:ea typeface="Cambria Math" panose="02040503050406030204" pitchFamily="18" charset="0"/>
                            <a:cs typeface="Calibri" pitchFamily="34" charset="0"/>
                          </a:rPr>
                          <m:t>𝑞</m:t>
                        </m:r>
                        <m:r>
                          <a:rPr lang="en-GB" b="0" i="1" smtClean="0">
                            <a:latin typeface="Cambria Math" panose="02040503050406030204" pitchFamily="18" charset="0"/>
                            <a:ea typeface="Cambria Math" panose="02040503050406030204" pitchFamily="18" charset="0"/>
                            <a:cs typeface="Calibri" pitchFamily="34" charset="0"/>
                          </a:rPr>
                          <m:t>,</m:t>
                        </m:r>
                        <m:r>
                          <a:rPr lang="en-GB" b="0" i="1" smtClean="0">
                            <a:latin typeface="Cambria Math" panose="02040503050406030204" pitchFamily="18" charset="0"/>
                            <a:ea typeface="Cambria Math" panose="02040503050406030204" pitchFamily="18" charset="0"/>
                            <a:cs typeface="Calibri" pitchFamily="34" charset="0"/>
                          </a:rPr>
                          <m:t>𝑥</m:t>
                        </m:r>
                      </m:sub>
                    </m:sSub>
                  </m:oMath>
                </a14:m>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i="1" smtClean="0">
                              <a:latin typeface="Cambria Math" panose="02040503050406030204" pitchFamily="18" charset="0"/>
                              <a:ea typeface="Cambria Math" panose="02040503050406030204" pitchFamily="18" charset="0"/>
                              <a:cs typeface="Calibri" pitchFamily="34" charset="0"/>
                            </a:rPr>
                            <m:t>𝜉</m:t>
                          </m:r>
                        </m:e>
                        <m:sub>
                          <m:r>
                            <a:rPr lang="en-GB" b="0" i="1" smtClean="0">
                              <a:latin typeface="Cambria Math" panose="02040503050406030204" pitchFamily="18" charset="0"/>
                              <a:ea typeface="Cambria Math" panose="02040503050406030204" pitchFamily="18" charset="0"/>
                              <a:cs typeface="Calibri" pitchFamily="34" charset="0"/>
                            </a:rPr>
                            <m:t>𝑥</m:t>
                          </m:r>
                        </m:sub>
                      </m:sSub>
                      <m:r>
                        <a:rPr lang="en-GB" b="0" i="1" smtClean="0">
                          <a:latin typeface="Cambria Math" panose="02040503050406030204" pitchFamily="18" charset="0"/>
                          <a:ea typeface="Cambria Math" panose="02040503050406030204" pitchFamily="18" charset="0"/>
                          <a:cs typeface="Calibri" pitchFamily="34" charset="0"/>
                        </a:rPr>
                        <m:t>=</m:t>
                      </m:r>
                      <m:f>
                        <m:fPr>
                          <m:ctrlPr>
                            <a:rPr lang="en-GB" b="0" i="1" smtClean="0">
                              <a:latin typeface="Cambria Math" panose="02040503050406030204" pitchFamily="18" charset="0"/>
                              <a:ea typeface="Cambria Math" panose="02040503050406030204" pitchFamily="18" charset="0"/>
                              <a:cs typeface="Calibri" pitchFamily="34" charset="0"/>
                            </a:rPr>
                          </m:ctrlPr>
                        </m:fPr>
                        <m:num>
                          <m:sSubSup>
                            <m:sSubSupPr>
                              <m:ctrlPr>
                                <a:rPr lang="en-GB" b="0" i="1" smtClean="0">
                                  <a:latin typeface="Cambria Math" panose="02040503050406030204" pitchFamily="18" charset="0"/>
                                  <a:ea typeface="Cambria Math" panose="02040503050406030204" pitchFamily="18" charset="0"/>
                                  <a:cs typeface="Calibri" pitchFamily="34" charset="0"/>
                                </a:rPr>
                              </m:ctrlPr>
                            </m:sSubSupPr>
                            <m:e>
                              <m:r>
                                <a:rPr lang="en-GB" b="0" i="1" smtClean="0">
                                  <a:latin typeface="Cambria Math" panose="02040503050406030204" pitchFamily="18" charset="0"/>
                                  <a:ea typeface="Cambria Math" panose="02040503050406030204" pitchFamily="18" charset="0"/>
                                  <a:cs typeface="Calibri" pitchFamily="34" charset="0"/>
                                </a:rPr>
                                <m:t>𝑥</m:t>
                              </m:r>
                            </m:e>
                            <m:sub>
                              <m:r>
                                <a:rPr lang="en-GB" b="0" i="1" smtClean="0">
                                  <a:latin typeface="Cambria Math" panose="02040503050406030204" pitchFamily="18" charset="0"/>
                                  <a:ea typeface="Cambria Math" panose="02040503050406030204" pitchFamily="18" charset="0"/>
                                  <a:cs typeface="Calibri" pitchFamily="34" charset="0"/>
                                </a:rPr>
                                <m:t>𝑚𝑎𝑥</m:t>
                              </m:r>
                            </m:sub>
                            <m:sup>
                              <m:r>
                                <a:rPr lang="en-GB" b="0" i="1" smtClean="0">
                                  <a:latin typeface="Cambria Math" panose="02040503050406030204" pitchFamily="18" charset="0"/>
                                  <a:ea typeface="Cambria Math" panose="02040503050406030204" pitchFamily="18" charset="0"/>
                                  <a:cs typeface="Calibri" pitchFamily="34" charset="0"/>
                                </a:rPr>
                                <m:t>2</m:t>
                              </m:r>
                            </m:sup>
                          </m:sSubSup>
                        </m:num>
                        <m:den>
                          <m:r>
                            <a:rPr lang="en-GB" b="0" i="1" smtClean="0">
                              <a:latin typeface="Cambria Math" panose="02040503050406030204" pitchFamily="18" charset="0"/>
                              <a:ea typeface="Cambria Math" panose="02040503050406030204" pitchFamily="18" charset="0"/>
                              <a:cs typeface="Calibri" pitchFamily="34" charset="0"/>
                            </a:rPr>
                            <m:t>2</m:t>
                          </m:r>
                          <m:sSubSup>
                            <m:sSubSupPr>
                              <m:ctrlPr>
                                <a:rPr lang="en-GB" b="0" i="1" smtClean="0">
                                  <a:latin typeface="Cambria Math" panose="02040503050406030204" pitchFamily="18" charset="0"/>
                                  <a:ea typeface="Cambria Math" panose="02040503050406030204" pitchFamily="18" charset="0"/>
                                  <a:cs typeface="Calibri" pitchFamily="34" charset="0"/>
                                </a:rPr>
                              </m:ctrlPr>
                            </m:sSubSupPr>
                            <m:e>
                              <m:r>
                                <a:rPr lang="en-GB" b="0" i="1" smtClean="0">
                                  <a:latin typeface="Cambria Math" panose="02040503050406030204" pitchFamily="18" charset="0"/>
                                  <a:ea typeface="Cambria Math" panose="02040503050406030204" pitchFamily="18" charset="0"/>
                                  <a:cs typeface="Calibri" pitchFamily="34" charset="0"/>
                                </a:rPr>
                                <m:t>𝜎</m:t>
                              </m:r>
                            </m:e>
                            <m:sub>
                              <m:r>
                                <a:rPr lang="en-GB" b="0" i="1" smtClean="0">
                                  <a:latin typeface="Cambria Math" panose="02040503050406030204" pitchFamily="18" charset="0"/>
                                  <a:ea typeface="Cambria Math" panose="02040503050406030204" pitchFamily="18" charset="0"/>
                                  <a:cs typeface="Calibri" pitchFamily="34" charset="0"/>
                                </a:rPr>
                                <m:t>𝑥</m:t>
                              </m:r>
                            </m:sub>
                            <m:sup>
                              <m:r>
                                <a:rPr lang="en-GB" b="0" i="1" smtClean="0">
                                  <a:latin typeface="Cambria Math" panose="02040503050406030204" pitchFamily="18" charset="0"/>
                                  <a:ea typeface="Cambria Math" panose="02040503050406030204" pitchFamily="18" charset="0"/>
                                  <a:cs typeface="Calibri" pitchFamily="34" charset="0"/>
                                </a:rPr>
                                <m:t>2</m:t>
                              </m:r>
                            </m:sup>
                          </m:sSubSup>
                        </m:den>
                      </m:f>
                      <m:r>
                        <a:rPr lang="en-GB" b="0" i="1" smtClean="0">
                          <a:latin typeface="Cambria Math" panose="02040503050406030204" pitchFamily="18" charset="0"/>
                          <a:ea typeface="Cambria Math" panose="02040503050406030204" pitchFamily="18" charset="0"/>
                          <a:cs typeface="Calibri" pitchFamily="34" charset="0"/>
                        </a:rPr>
                        <m:t>                </m:t>
                      </m:r>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𝜏</m:t>
                          </m:r>
                        </m:e>
                        <m:sub>
                          <m:r>
                            <a:rPr lang="en-GB" b="0" i="1" smtClean="0">
                              <a:latin typeface="Cambria Math" panose="02040503050406030204" pitchFamily="18" charset="0"/>
                              <a:ea typeface="Cambria Math" panose="02040503050406030204" pitchFamily="18" charset="0"/>
                              <a:cs typeface="Calibri" pitchFamily="34" charset="0"/>
                            </a:rPr>
                            <m:t>𝑞</m:t>
                          </m:r>
                          <m:r>
                            <a:rPr lang="en-GB" b="0" i="1" smtClean="0">
                              <a:latin typeface="Cambria Math" panose="02040503050406030204" pitchFamily="18" charset="0"/>
                              <a:ea typeface="Cambria Math" panose="02040503050406030204" pitchFamily="18" charset="0"/>
                              <a:cs typeface="Calibri" pitchFamily="34" charset="0"/>
                            </a:rPr>
                            <m:t>,</m:t>
                          </m:r>
                          <m:r>
                            <a:rPr lang="en-GB" b="0" i="1" smtClean="0">
                              <a:latin typeface="Cambria Math" panose="02040503050406030204" pitchFamily="18" charset="0"/>
                              <a:ea typeface="Cambria Math" panose="02040503050406030204" pitchFamily="18" charset="0"/>
                              <a:cs typeface="Calibri" pitchFamily="34" charset="0"/>
                            </a:rPr>
                            <m:t>𝑥</m:t>
                          </m:r>
                        </m:sub>
                      </m:sSub>
                      <m:r>
                        <a:rPr lang="en-GB" b="0" i="1" smtClean="0">
                          <a:latin typeface="Cambria Math" panose="02040503050406030204" pitchFamily="18" charset="0"/>
                          <a:ea typeface="Cambria Math" panose="02040503050406030204" pitchFamily="18" charset="0"/>
                          <a:cs typeface="Calibri" pitchFamily="34" charset="0"/>
                        </a:rPr>
                        <m:t>=</m:t>
                      </m:r>
                      <m:f>
                        <m:fPr>
                          <m:ctrlPr>
                            <a:rPr lang="en-GB" b="0" i="1" smtClean="0">
                              <a:latin typeface="Cambria Math" panose="02040503050406030204" pitchFamily="18" charset="0"/>
                              <a:ea typeface="Cambria Math" panose="02040503050406030204" pitchFamily="18" charset="0"/>
                              <a:cs typeface="Calibri" pitchFamily="34" charset="0"/>
                            </a:rPr>
                          </m:ctrlPr>
                        </m:fPr>
                        <m:num>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𝜏</m:t>
                              </m:r>
                            </m:e>
                            <m:sub>
                              <m:r>
                                <a:rPr lang="en-GB" b="0" i="1" smtClean="0">
                                  <a:latin typeface="Cambria Math" panose="02040503050406030204" pitchFamily="18" charset="0"/>
                                  <a:ea typeface="Cambria Math" panose="02040503050406030204" pitchFamily="18" charset="0"/>
                                  <a:cs typeface="Calibri" pitchFamily="34" charset="0"/>
                                </a:rPr>
                                <m:t>𝑥</m:t>
                              </m:r>
                            </m:sub>
                          </m:sSub>
                        </m:num>
                        <m:den>
                          <m:r>
                            <a:rPr lang="en-GB" b="0" i="1" smtClean="0">
                              <a:latin typeface="Cambria Math" panose="02040503050406030204" pitchFamily="18" charset="0"/>
                              <a:ea typeface="Cambria Math" panose="02040503050406030204" pitchFamily="18" charset="0"/>
                              <a:cs typeface="Calibri" pitchFamily="34" charset="0"/>
                            </a:rPr>
                            <m:t>2</m:t>
                          </m:r>
                        </m:den>
                      </m:f>
                      <m:f>
                        <m:fPr>
                          <m:ctrlPr>
                            <a:rPr lang="en-GB" i="1">
                              <a:latin typeface="Cambria Math" panose="02040503050406030204" pitchFamily="18" charset="0"/>
                              <a:ea typeface="Cambria Math" panose="02040503050406030204" pitchFamily="18" charset="0"/>
                              <a:cs typeface="Calibri" pitchFamily="34" charset="0"/>
                            </a:rPr>
                          </m:ctrlPr>
                        </m:fPr>
                        <m:num>
                          <m:func>
                            <m:funcPr>
                              <m:ctrlPr>
                                <a:rPr lang="en-GB" i="1">
                                  <a:latin typeface="Cambria Math" panose="02040503050406030204" pitchFamily="18" charset="0"/>
                                  <a:ea typeface="Cambria Math" panose="02040503050406030204" pitchFamily="18" charset="0"/>
                                  <a:cs typeface="Calibri" pitchFamily="34" charset="0"/>
                                </a:rPr>
                              </m:ctrlPr>
                            </m:funcPr>
                            <m:fName>
                              <m:r>
                                <m:rPr>
                                  <m:sty m:val="p"/>
                                </m:rPr>
                                <a:rPr lang="en-GB">
                                  <a:latin typeface="Cambria Math" panose="02040503050406030204" pitchFamily="18" charset="0"/>
                                  <a:ea typeface="Cambria Math" panose="02040503050406030204" pitchFamily="18" charset="0"/>
                                  <a:cs typeface="Calibri" pitchFamily="34" charset="0"/>
                                </a:rPr>
                                <m:t>exp</m:t>
                              </m:r>
                            </m:fName>
                            <m:e>
                              <m:r>
                                <a:rPr lang="en-GB" i="1">
                                  <a:latin typeface="Cambria Math" panose="02040503050406030204" pitchFamily="18" charset="0"/>
                                  <a:ea typeface="Cambria Math" panose="02040503050406030204" pitchFamily="18" charset="0"/>
                                  <a:cs typeface="Calibri" pitchFamily="34" charset="0"/>
                                </a:rPr>
                                <m:t>(</m:t>
                              </m:r>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𝜉</m:t>
                                  </m:r>
                                </m:e>
                                <m:sub>
                                  <m:r>
                                    <a:rPr lang="en-GB" i="1">
                                      <a:latin typeface="Cambria Math" panose="02040503050406030204" pitchFamily="18" charset="0"/>
                                      <a:ea typeface="Cambria Math" panose="02040503050406030204" pitchFamily="18" charset="0"/>
                                      <a:cs typeface="Calibri" pitchFamily="34" charset="0"/>
                                    </a:rPr>
                                    <m:t>𝑥</m:t>
                                  </m:r>
                                </m:sub>
                              </m:sSub>
                              <m:r>
                                <a:rPr lang="en-GB" i="1">
                                  <a:latin typeface="Cambria Math" panose="02040503050406030204" pitchFamily="18" charset="0"/>
                                  <a:ea typeface="Cambria Math" panose="02040503050406030204" pitchFamily="18" charset="0"/>
                                  <a:cs typeface="Calibri" pitchFamily="34" charset="0"/>
                                </a:rPr>
                                <m:t>)</m:t>
                              </m:r>
                            </m:e>
                          </m:func>
                        </m:num>
                        <m:den>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𝜉</m:t>
                              </m:r>
                            </m:e>
                            <m:sub>
                              <m:r>
                                <a:rPr lang="en-GB" i="1">
                                  <a:latin typeface="Cambria Math" panose="02040503050406030204" pitchFamily="18" charset="0"/>
                                  <a:ea typeface="Cambria Math" panose="02040503050406030204" pitchFamily="18" charset="0"/>
                                  <a:cs typeface="Calibri" pitchFamily="34" charset="0"/>
                                </a:rPr>
                                <m:t>𝑥</m:t>
                              </m:r>
                            </m:sub>
                          </m:sSub>
                        </m:den>
                      </m:f>
                    </m:oMath>
                  </m:oMathPara>
                </a14:m>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And in the longitudinal plane we have</a:t>
                </a:r>
              </a:p>
              <a:p>
                <a:pPr algn="just"/>
                <a:endParaRPr lang="en-GB"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𝜉</m:t>
                          </m:r>
                        </m:e>
                        <m:sub>
                          <m:r>
                            <a:rPr lang="en-GB" b="0" i="1" smtClean="0">
                              <a:latin typeface="Cambria Math" panose="02040503050406030204" pitchFamily="18" charset="0"/>
                              <a:ea typeface="Cambria Math" panose="02040503050406030204" pitchFamily="18" charset="0"/>
                              <a:cs typeface="Calibri" pitchFamily="34" charset="0"/>
                            </a:rPr>
                            <m:t>𝜖</m:t>
                          </m:r>
                        </m:sub>
                      </m:sSub>
                      <m:r>
                        <a:rPr lang="en-GB" i="1">
                          <a:latin typeface="Cambria Math" panose="02040503050406030204" pitchFamily="18" charset="0"/>
                          <a:ea typeface="Cambria Math" panose="02040503050406030204" pitchFamily="18" charset="0"/>
                          <a:cs typeface="Calibri" pitchFamily="34" charset="0"/>
                        </a:rPr>
                        <m:t>=</m:t>
                      </m:r>
                      <m:f>
                        <m:fPr>
                          <m:ctrlPr>
                            <a:rPr lang="en-GB" i="1">
                              <a:latin typeface="Cambria Math" panose="02040503050406030204" pitchFamily="18" charset="0"/>
                              <a:ea typeface="Cambria Math" panose="02040503050406030204" pitchFamily="18" charset="0"/>
                              <a:cs typeface="Calibri" pitchFamily="34" charset="0"/>
                            </a:rPr>
                          </m:ctrlPr>
                        </m:fPr>
                        <m:num>
                          <m:sSubSup>
                            <m:sSubSupPr>
                              <m:ctrlPr>
                                <a:rPr lang="en-GB" i="1">
                                  <a:latin typeface="Cambria Math" panose="02040503050406030204" pitchFamily="18" charset="0"/>
                                  <a:ea typeface="Cambria Math" panose="02040503050406030204" pitchFamily="18" charset="0"/>
                                  <a:cs typeface="Calibri" pitchFamily="34" charset="0"/>
                                </a:rPr>
                              </m:ctrlPr>
                            </m:sSubSupPr>
                            <m:e>
                              <m:r>
                                <a:rPr lang="en-GB" i="1">
                                  <a:latin typeface="Cambria Math" panose="02040503050406030204" pitchFamily="18" charset="0"/>
                                  <a:ea typeface="Cambria Math" panose="02040503050406030204" pitchFamily="18" charset="0"/>
                                  <a:cs typeface="Calibri" pitchFamily="34" charset="0"/>
                                </a:rPr>
                                <m:t>𝜖</m:t>
                              </m:r>
                            </m:e>
                            <m:sub>
                              <m:r>
                                <a:rPr lang="en-GB" i="1">
                                  <a:latin typeface="Cambria Math" panose="02040503050406030204" pitchFamily="18" charset="0"/>
                                  <a:ea typeface="Cambria Math" panose="02040503050406030204" pitchFamily="18" charset="0"/>
                                  <a:cs typeface="Calibri" pitchFamily="34" charset="0"/>
                                </a:rPr>
                                <m:t>𝑚𝑎𝑥</m:t>
                              </m:r>
                            </m:sub>
                            <m:sup>
                              <m:r>
                                <a:rPr lang="en-GB" i="1">
                                  <a:latin typeface="Cambria Math" panose="02040503050406030204" pitchFamily="18" charset="0"/>
                                  <a:ea typeface="Cambria Math" panose="02040503050406030204" pitchFamily="18" charset="0"/>
                                  <a:cs typeface="Calibri" pitchFamily="34" charset="0"/>
                                </a:rPr>
                                <m:t>2</m:t>
                              </m:r>
                            </m:sup>
                          </m:sSubSup>
                        </m:num>
                        <m:den>
                          <m:r>
                            <a:rPr lang="en-GB" i="1">
                              <a:latin typeface="Cambria Math" panose="02040503050406030204" pitchFamily="18" charset="0"/>
                              <a:ea typeface="Cambria Math" panose="02040503050406030204" pitchFamily="18" charset="0"/>
                              <a:cs typeface="Calibri" pitchFamily="34" charset="0"/>
                            </a:rPr>
                            <m:t>2</m:t>
                          </m:r>
                          <m:sSubSup>
                            <m:sSubSupPr>
                              <m:ctrlPr>
                                <a:rPr lang="en-GB" i="1">
                                  <a:latin typeface="Cambria Math" panose="02040503050406030204" pitchFamily="18" charset="0"/>
                                  <a:ea typeface="Cambria Math" panose="02040503050406030204" pitchFamily="18" charset="0"/>
                                  <a:cs typeface="Calibri" pitchFamily="34" charset="0"/>
                                </a:rPr>
                              </m:ctrlPr>
                            </m:sSubSupPr>
                            <m:e>
                              <m:r>
                                <a:rPr lang="en-GB" i="1">
                                  <a:latin typeface="Cambria Math" panose="02040503050406030204" pitchFamily="18" charset="0"/>
                                  <a:ea typeface="Cambria Math" panose="02040503050406030204" pitchFamily="18" charset="0"/>
                                  <a:cs typeface="Calibri" pitchFamily="34" charset="0"/>
                                </a:rPr>
                                <m:t>𝜎</m:t>
                              </m:r>
                            </m:e>
                            <m:sub>
                              <m:r>
                                <a:rPr lang="en-GB" b="0" i="1" smtClean="0">
                                  <a:latin typeface="Cambria Math" panose="02040503050406030204" pitchFamily="18" charset="0"/>
                                  <a:ea typeface="Cambria Math" panose="02040503050406030204" pitchFamily="18" charset="0"/>
                                  <a:cs typeface="Calibri" pitchFamily="34" charset="0"/>
                                </a:rPr>
                                <m:t>𝐸</m:t>
                              </m:r>
                            </m:sub>
                            <m:sup>
                              <m:r>
                                <a:rPr lang="en-GB" i="1">
                                  <a:latin typeface="Cambria Math" panose="02040503050406030204" pitchFamily="18" charset="0"/>
                                  <a:ea typeface="Cambria Math" panose="02040503050406030204" pitchFamily="18" charset="0"/>
                                  <a:cs typeface="Calibri" pitchFamily="34" charset="0"/>
                                </a:rPr>
                                <m:t>2</m:t>
                              </m:r>
                            </m:sup>
                          </m:sSubSup>
                        </m:den>
                      </m:f>
                      <m:r>
                        <a:rPr lang="en-GB" i="1">
                          <a:latin typeface="Cambria Math" panose="02040503050406030204" pitchFamily="18" charset="0"/>
                          <a:ea typeface="Cambria Math" panose="02040503050406030204" pitchFamily="18" charset="0"/>
                          <a:cs typeface="Calibri" pitchFamily="34" charset="0"/>
                        </a:rPr>
                        <m:t>                </m:t>
                      </m:r>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𝜏</m:t>
                          </m:r>
                        </m:e>
                        <m:sub>
                          <m:r>
                            <a:rPr lang="en-GB" i="1">
                              <a:latin typeface="Cambria Math" panose="02040503050406030204" pitchFamily="18" charset="0"/>
                              <a:ea typeface="Cambria Math" panose="02040503050406030204" pitchFamily="18" charset="0"/>
                              <a:cs typeface="Calibri" pitchFamily="34" charset="0"/>
                            </a:rPr>
                            <m:t>𝑞</m:t>
                          </m:r>
                          <m:r>
                            <a:rPr lang="en-GB" i="1">
                              <a:latin typeface="Cambria Math" panose="02040503050406030204" pitchFamily="18" charset="0"/>
                              <a:ea typeface="Cambria Math" panose="02040503050406030204" pitchFamily="18" charset="0"/>
                              <a:cs typeface="Calibri" pitchFamily="34" charset="0"/>
                            </a:rPr>
                            <m:t>,</m:t>
                          </m:r>
                          <m:r>
                            <a:rPr lang="en-GB" i="1">
                              <a:latin typeface="Cambria Math" panose="02040503050406030204" pitchFamily="18" charset="0"/>
                              <a:ea typeface="Cambria Math" panose="02040503050406030204" pitchFamily="18" charset="0"/>
                              <a:cs typeface="Calibri" pitchFamily="34" charset="0"/>
                            </a:rPr>
                            <m:t>𝜖</m:t>
                          </m:r>
                        </m:sub>
                      </m:sSub>
                      <m:r>
                        <a:rPr lang="en-GB" i="1">
                          <a:latin typeface="Cambria Math" panose="02040503050406030204" pitchFamily="18" charset="0"/>
                          <a:ea typeface="Cambria Math" panose="02040503050406030204" pitchFamily="18" charset="0"/>
                          <a:cs typeface="Calibri" pitchFamily="34" charset="0"/>
                        </a:rPr>
                        <m:t>=</m:t>
                      </m:r>
                      <m:f>
                        <m:fPr>
                          <m:ctrlPr>
                            <a:rPr lang="en-GB" i="1">
                              <a:latin typeface="Cambria Math" panose="02040503050406030204" pitchFamily="18" charset="0"/>
                              <a:ea typeface="Cambria Math" panose="02040503050406030204" pitchFamily="18" charset="0"/>
                              <a:cs typeface="Calibri" pitchFamily="34" charset="0"/>
                            </a:rPr>
                          </m:ctrlPr>
                        </m:fPr>
                        <m:num>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𝜏</m:t>
                              </m:r>
                            </m:e>
                            <m:sub>
                              <m:r>
                                <a:rPr lang="en-GB" i="1">
                                  <a:latin typeface="Cambria Math" panose="02040503050406030204" pitchFamily="18" charset="0"/>
                                  <a:ea typeface="Cambria Math" panose="02040503050406030204" pitchFamily="18" charset="0"/>
                                  <a:cs typeface="Calibri" pitchFamily="34" charset="0"/>
                                </a:rPr>
                                <m:t>𝜖</m:t>
                              </m:r>
                            </m:sub>
                          </m:sSub>
                        </m:num>
                        <m:den>
                          <m:r>
                            <a:rPr lang="en-GB" i="1">
                              <a:latin typeface="Cambria Math" panose="02040503050406030204" pitchFamily="18" charset="0"/>
                              <a:ea typeface="Cambria Math" panose="02040503050406030204" pitchFamily="18" charset="0"/>
                              <a:cs typeface="Calibri" pitchFamily="34" charset="0"/>
                            </a:rPr>
                            <m:t>2</m:t>
                          </m:r>
                        </m:den>
                      </m:f>
                      <m:f>
                        <m:fPr>
                          <m:ctrlPr>
                            <a:rPr lang="en-GB" i="1">
                              <a:latin typeface="Cambria Math" panose="02040503050406030204" pitchFamily="18" charset="0"/>
                              <a:ea typeface="Cambria Math" panose="02040503050406030204" pitchFamily="18" charset="0"/>
                              <a:cs typeface="Calibri" pitchFamily="34" charset="0"/>
                            </a:rPr>
                          </m:ctrlPr>
                        </m:fPr>
                        <m:num>
                          <m:func>
                            <m:funcPr>
                              <m:ctrlPr>
                                <a:rPr lang="en-GB" i="1">
                                  <a:latin typeface="Cambria Math" panose="02040503050406030204" pitchFamily="18" charset="0"/>
                                  <a:ea typeface="Cambria Math" panose="02040503050406030204" pitchFamily="18" charset="0"/>
                                  <a:cs typeface="Calibri" pitchFamily="34" charset="0"/>
                                </a:rPr>
                              </m:ctrlPr>
                            </m:funcPr>
                            <m:fName>
                              <m:r>
                                <m:rPr>
                                  <m:sty m:val="p"/>
                                </m:rPr>
                                <a:rPr lang="en-GB">
                                  <a:latin typeface="Cambria Math" panose="02040503050406030204" pitchFamily="18" charset="0"/>
                                  <a:ea typeface="Cambria Math" panose="02040503050406030204" pitchFamily="18" charset="0"/>
                                  <a:cs typeface="Calibri" pitchFamily="34" charset="0"/>
                                </a:rPr>
                                <m:t>exp</m:t>
                              </m:r>
                            </m:fName>
                            <m:e>
                              <m:r>
                                <a:rPr lang="en-GB" i="1">
                                  <a:latin typeface="Cambria Math" panose="02040503050406030204" pitchFamily="18" charset="0"/>
                                  <a:ea typeface="Cambria Math" panose="02040503050406030204" pitchFamily="18" charset="0"/>
                                  <a:cs typeface="Calibri" pitchFamily="34" charset="0"/>
                                </a:rPr>
                                <m:t>(</m:t>
                              </m:r>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𝜉</m:t>
                                  </m:r>
                                </m:e>
                                <m:sub>
                                  <m:r>
                                    <a:rPr lang="en-GB" i="1">
                                      <a:latin typeface="Cambria Math" panose="02040503050406030204" pitchFamily="18" charset="0"/>
                                      <a:ea typeface="Cambria Math" panose="02040503050406030204" pitchFamily="18" charset="0"/>
                                      <a:cs typeface="Calibri" pitchFamily="34" charset="0"/>
                                    </a:rPr>
                                    <m:t>𝜖</m:t>
                                  </m:r>
                                </m:sub>
                              </m:sSub>
                              <m:r>
                                <a:rPr lang="en-GB" i="1">
                                  <a:latin typeface="Cambria Math" panose="02040503050406030204" pitchFamily="18" charset="0"/>
                                  <a:ea typeface="Cambria Math" panose="02040503050406030204" pitchFamily="18" charset="0"/>
                                  <a:cs typeface="Calibri" pitchFamily="34" charset="0"/>
                                </a:rPr>
                                <m:t>)</m:t>
                              </m:r>
                            </m:e>
                          </m:func>
                        </m:num>
                        <m:den>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𝜉</m:t>
                              </m:r>
                            </m:e>
                            <m:sub>
                              <m:r>
                                <a:rPr lang="en-GB" i="1">
                                  <a:latin typeface="Cambria Math" panose="02040503050406030204" pitchFamily="18" charset="0"/>
                                  <a:ea typeface="Cambria Math" panose="02040503050406030204" pitchFamily="18" charset="0"/>
                                  <a:cs typeface="Calibri" pitchFamily="34" charset="0"/>
                                </a:rPr>
                                <m:t>𝜖</m:t>
                              </m:r>
                            </m:sub>
                          </m:sSub>
                        </m:den>
                      </m:f>
                    </m:oMath>
                  </m:oMathPara>
                </a14:m>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In practice, for modern light sources these lifetimes tend to be very large and the actual lifetime is dominated by other processes. For example, assuming a 10 mm vacuum pipe, </a:t>
                </a:r>
                <a14:m>
                  <m:oMath xmlns:m="http://schemas.openxmlformats.org/officeDocument/2006/math">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i="1" smtClean="0">
                            <a:latin typeface="Cambria Math" panose="02040503050406030204" pitchFamily="18" charset="0"/>
                            <a:ea typeface="Cambria Math" panose="02040503050406030204" pitchFamily="18" charset="0"/>
                            <a:cs typeface="Calibri" pitchFamily="34" charset="0"/>
                          </a:rPr>
                          <m:t>𝜀</m:t>
                        </m:r>
                      </m:e>
                      <m:sub>
                        <m:r>
                          <a:rPr lang="en-GB" b="0" i="1" smtClean="0">
                            <a:latin typeface="Cambria Math" panose="02040503050406030204" pitchFamily="18" charset="0"/>
                            <a:ea typeface="Cambria Math" panose="02040503050406030204" pitchFamily="18" charset="0"/>
                            <a:cs typeface="Calibri" pitchFamily="34" charset="0"/>
                          </a:rPr>
                          <m:t>𝑥</m:t>
                        </m:r>
                      </m:sub>
                    </m:sSub>
                    <m:r>
                      <a:rPr lang="en-GB" b="0" i="1" smtClean="0">
                        <a:latin typeface="Cambria Math" panose="02040503050406030204" pitchFamily="18" charset="0"/>
                        <a:ea typeface="Cambria Math" panose="02040503050406030204" pitchFamily="18" charset="0"/>
                        <a:cs typeface="Calibri" pitchFamily="34" charset="0"/>
                      </a:rPr>
                      <m:t>≈</m:t>
                    </m:r>
                  </m:oMath>
                </a14:m>
                <a:r>
                  <a:rPr lang="en-GB" dirty="0">
                    <a:latin typeface="Calibri" pitchFamily="34" charset="0"/>
                    <a:ea typeface="Cambria Math" panose="02040503050406030204" pitchFamily="18" charset="0"/>
                    <a:cs typeface="Calibri" pitchFamily="34" charset="0"/>
                  </a:rPr>
                  <a:t> 1 </a:t>
                </a:r>
                <a:r>
                  <a:rPr lang="en-GB" dirty="0" err="1">
                    <a:latin typeface="Calibri" pitchFamily="34" charset="0"/>
                    <a:ea typeface="Cambria Math" panose="02040503050406030204" pitchFamily="18" charset="0"/>
                    <a:cs typeface="Calibri" pitchFamily="34" charset="0"/>
                  </a:rPr>
                  <a:t>nm.rad</a:t>
                </a:r>
                <a:r>
                  <a:rPr lang="en-GB" dirty="0">
                    <a:latin typeface="Calibri" pitchFamily="34" charset="0"/>
                    <a:ea typeface="Cambria Math" panose="02040503050406030204" pitchFamily="18" charset="0"/>
                    <a:cs typeface="Calibri" pitchFamily="34" charset="0"/>
                  </a:rPr>
                  <a:t>, </a:t>
                </a:r>
                <a14:m>
                  <m:oMath xmlns:m="http://schemas.openxmlformats.org/officeDocument/2006/math">
                    <m:sSub>
                      <m:sSubPr>
                        <m:ctrlPr>
                          <a:rPr lang="en-GB" i="1">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𝛽</m:t>
                        </m:r>
                      </m:e>
                      <m:sub>
                        <m:r>
                          <a:rPr lang="en-GB" i="1">
                            <a:latin typeface="Cambria Math" panose="02040503050406030204" pitchFamily="18" charset="0"/>
                            <a:ea typeface="Cambria Math" panose="02040503050406030204" pitchFamily="18" charset="0"/>
                            <a:cs typeface="Calibri" pitchFamily="34" charset="0"/>
                          </a:rPr>
                          <m:t>𝑥</m:t>
                        </m:r>
                      </m:sub>
                    </m:sSub>
                    <m:r>
                      <a:rPr lang="en-GB" i="1">
                        <a:latin typeface="Cambria Math" panose="02040503050406030204" pitchFamily="18" charset="0"/>
                        <a:ea typeface="Cambria Math" panose="02040503050406030204" pitchFamily="18" charset="0"/>
                        <a:cs typeface="Calibri" pitchFamily="34" charset="0"/>
                      </a:rPr>
                      <m:t>≈</m:t>
                    </m:r>
                  </m:oMath>
                </a14:m>
                <a:r>
                  <a:rPr lang="en-GB" dirty="0">
                    <a:latin typeface="Calibri" pitchFamily="34" charset="0"/>
                    <a:ea typeface="Cambria Math" panose="02040503050406030204" pitchFamily="18" charset="0"/>
                    <a:cs typeface="Calibri" pitchFamily="34" charset="0"/>
                  </a:rPr>
                  <a:t> 10 m and </a:t>
                </a:r>
                <a14:m>
                  <m:oMath xmlns:m="http://schemas.openxmlformats.org/officeDocument/2006/math">
                    <m:sSub>
                      <m:sSubPr>
                        <m:ctrlPr>
                          <a:rPr lang="en-GB" i="1">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𝜏</m:t>
                        </m:r>
                      </m:e>
                      <m:sub>
                        <m:r>
                          <a:rPr lang="en-GB" i="1">
                            <a:latin typeface="Cambria Math" panose="02040503050406030204" pitchFamily="18" charset="0"/>
                            <a:ea typeface="Cambria Math" panose="02040503050406030204" pitchFamily="18" charset="0"/>
                            <a:cs typeface="Calibri" pitchFamily="34" charset="0"/>
                          </a:rPr>
                          <m:t>𝑥</m:t>
                        </m:r>
                      </m:sub>
                    </m:sSub>
                    <m:r>
                      <a:rPr lang="en-GB" i="1">
                        <a:latin typeface="Cambria Math" panose="02040503050406030204" pitchFamily="18" charset="0"/>
                        <a:ea typeface="Cambria Math" panose="02040503050406030204" pitchFamily="18" charset="0"/>
                        <a:cs typeface="Calibri" pitchFamily="34" charset="0"/>
                      </a:rPr>
                      <m:t>≈</m:t>
                    </m:r>
                  </m:oMath>
                </a14:m>
                <a:r>
                  <a:rPr lang="en-GB" dirty="0">
                    <a:latin typeface="Calibri" pitchFamily="34" charset="0"/>
                    <a:ea typeface="Cambria Math" panose="02040503050406030204" pitchFamily="18" charset="0"/>
                    <a:cs typeface="Calibri" pitchFamily="34" charset="0"/>
                  </a:rPr>
                  <a:t> 10 </a:t>
                </a:r>
                <a:r>
                  <a:rPr lang="en-GB" dirty="0" err="1">
                    <a:latin typeface="Calibri" pitchFamily="34" charset="0"/>
                    <a:ea typeface="Cambria Math" panose="02040503050406030204" pitchFamily="18" charset="0"/>
                    <a:cs typeface="Calibri" pitchFamily="34" charset="0"/>
                  </a:rPr>
                  <a:t>ms</a:t>
                </a:r>
                <a:r>
                  <a:rPr lang="en-GB" dirty="0">
                    <a:latin typeface="Calibri" pitchFamily="34" charset="0"/>
                    <a:ea typeface="Cambria Math" panose="02040503050406030204" pitchFamily="18" charset="0"/>
                    <a:cs typeface="Calibri" pitchFamily="34" charset="0"/>
                  </a:rPr>
                  <a:t>, the scaled amplitude </a:t>
                </a:r>
                <a14:m>
                  <m:oMath xmlns:m="http://schemas.openxmlformats.org/officeDocument/2006/math">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𝜉</m:t>
                        </m:r>
                      </m:e>
                      <m:sub>
                        <m:r>
                          <a:rPr lang="en-GB" i="1">
                            <a:latin typeface="Cambria Math" panose="02040503050406030204" pitchFamily="18" charset="0"/>
                            <a:ea typeface="Cambria Math" panose="02040503050406030204" pitchFamily="18" charset="0"/>
                            <a:cs typeface="Calibri" pitchFamily="34" charset="0"/>
                          </a:rPr>
                          <m:t>𝑥</m:t>
                        </m:r>
                      </m:sub>
                    </m:sSub>
                  </m:oMath>
                </a14:m>
                <a:r>
                  <a:rPr lang="en-GB" dirty="0">
                    <a:latin typeface="Calibri" pitchFamily="34" charset="0"/>
                    <a:ea typeface="Cambria Math" panose="02040503050406030204" pitchFamily="18" charset="0"/>
                    <a:cs typeface="Calibri" pitchFamily="34" charset="0"/>
                  </a:rPr>
                  <a:t> is ~5000.</a:t>
                </a: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284302" y="164341"/>
                <a:ext cx="8703834" cy="6383992"/>
              </a:xfrm>
              <a:prstGeom prst="rect">
                <a:avLst/>
              </a:prstGeom>
              <a:blipFill>
                <a:blip r:embed="rId2"/>
                <a:stretch>
                  <a:fillRect l="-631" t="-573" r="-631" b="-573"/>
                </a:stretch>
              </a:blipFill>
              <a:ln w="9525">
                <a:noFill/>
                <a:miter lim="800000"/>
                <a:headEnd/>
                <a:tailEnd/>
              </a:ln>
              <a:effectLst/>
            </p:spPr>
            <p:txBody>
              <a:bodyPr/>
              <a:lstStyle/>
              <a:p>
                <a:r>
                  <a:rPr lang="en-GB">
                    <a:noFill/>
                  </a:rPr>
                  <a:t> </a:t>
                </a:r>
              </a:p>
            </p:txBody>
          </p:sp>
        </mc:Fallback>
      </mc:AlternateContent>
    </p:spTree>
    <p:extLst>
      <p:ext uri="{BB962C8B-B14F-4D97-AF65-F5344CB8AC3E}">
        <p14:creationId xmlns:p14="http://schemas.microsoft.com/office/powerpoint/2010/main" val="20026334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284302" y="164341"/>
                <a:ext cx="8609532" cy="4050981"/>
              </a:xfrm>
              <a:prstGeom prst="rect">
                <a:avLst/>
              </a:prstGeom>
              <a:noFill/>
              <a:ln w="9525">
                <a:noFill/>
                <a:miter lim="800000"/>
                <a:headEnd/>
                <a:tailEnd/>
              </a:ln>
              <a:effectLst/>
            </p:spPr>
            <p:txBody>
              <a:bodyPr wrap="square">
                <a:spAutoFit/>
              </a:bodyPr>
              <a:lstStyle/>
              <a:p>
                <a:pPr algn="ctr"/>
                <a:r>
                  <a:rPr lang="en-GB" u="sng" dirty="0">
                    <a:latin typeface="Calibri" pitchFamily="34" charset="0"/>
                    <a:cs typeface="Calibri" pitchFamily="34" charset="0"/>
                  </a:rPr>
                  <a:t>Flux and Brightness</a:t>
                </a:r>
              </a:p>
              <a:p>
                <a:pPr algn="ctr"/>
                <a:endParaRPr lang="en-GB" dirty="0">
                  <a:latin typeface="Calibri" pitchFamily="34" charset="0"/>
                  <a:cs typeface="Calibri" pitchFamily="34" charset="0"/>
                </a:endParaRPr>
              </a:p>
              <a:p>
                <a:pPr marL="2506663" indent="-2506663" algn="just"/>
                <a:r>
                  <a:rPr lang="en-GB" dirty="0">
                    <a:latin typeface="Calibri" pitchFamily="34" charset="0"/>
                    <a:cs typeface="Calibri" pitchFamily="34" charset="0"/>
                  </a:rPr>
                  <a:t>Spectral Flux (</a:t>
                </a:r>
                <a14:m>
                  <m:oMath xmlns:m="http://schemas.openxmlformats.org/officeDocument/2006/math">
                    <m:r>
                      <m:rPr>
                        <m:sty m:val="p"/>
                      </m:rPr>
                      <a:rPr lang="el-GR" i="1" smtClean="0">
                        <a:latin typeface="Cambria Math" panose="02040503050406030204" pitchFamily="18" charset="0"/>
                        <a:ea typeface="Cambria Math" panose="02040503050406030204" pitchFamily="18" charset="0"/>
                        <a:cs typeface="Calibri" pitchFamily="34" charset="0"/>
                      </a:rPr>
                      <m:t>Φ</m:t>
                    </m:r>
                  </m:oMath>
                </a14:m>
                <a:r>
                  <a:rPr lang="en-GB" dirty="0">
                    <a:latin typeface="Calibri" pitchFamily="34" charset="0"/>
                    <a:cs typeface="Calibri" pitchFamily="34" charset="0"/>
                  </a:rPr>
                  <a:t>): 	number of photons emitted per unit time, per unit bandwidth</a:t>
                </a:r>
              </a:p>
              <a:p>
                <a:pPr marL="2506663" indent="-2506663" algn="just"/>
                <a:r>
                  <a:rPr lang="en-GB" dirty="0">
                    <a:latin typeface="Calibri" pitchFamily="34" charset="0"/>
                    <a:cs typeface="Calibri" pitchFamily="34" charset="0"/>
                  </a:rPr>
                  <a:t>Spectral Brightness (</a:t>
                </a:r>
                <a14:m>
                  <m:oMath xmlns:m="http://schemas.openxmlformats.org/officeDocument/2006/math">
                    <m:r>
                      <a:rPr lang="en-GB" i="1" smtClean="0">
                        <a:latin typeface="Cambria Math" panose="02040503050406030204" pitchFamily="18" charset="0"/>
                        <a:ea typeface="Cambria Math" panose="02040503050406030204" pitchFamily="18" charset="0"/>
                        <a:cs typeface="Calibri" pitchFamily="34" charset="0"/>
                      </a:rPr>
                      <m:t>ℬ</m:t>
                    </m:r>
                  </m:oMath>
                </a14:m>
                <a:r>
                  <a:rPr lang="en-GB" dirty="0">
                    <a:latin typeface="Calibri" pitchFamily="34" charset="0"/>
                    <a:cs typeface="Calibri" pitchFamily="34" charset="0"/>
                  </a:rPr>
                  <a:t>):	spectral flux, per unit source area, per unit solid angle</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ea typeface="Cambria Math" panose="02040503050406030204" pitchFamily="18" charset="0"/>
                          <a:cs typeface="Calibri" pitchFamily="34" charset="0"/>
                        </a:rPr>
                        <m:t>ℬ</m:t>
                      </m:r>
                      <m:d>
                        <m:dPr>
                          <m:ctrlPr>
                            <a:rPr lang="en-GB" b="0" i="1" smtClean="0">
                              <a:latin typeface="Cambria Math" panose="02040503050406030204" pitchFamily="18" charset="0"/>
                              <a:ea typeface="Cambria Math" panose="02040503050406030204" pitchFamily="18" charset="0"/>
                              <a:cs typeface="Calibri" pitchFamily="34" charset="0"/>
                            </a:rPr>
                          </m:ctrlPr>
                        </m:dPr>
                        <m:e>
                          <m:r>
                            <a:rPr lang="en-GB" b="0" i="1" smtClean="0">
                              <a:latin typeface="Cambria Math" panose="02040503050406030204" pitchFamily="18" charset="0"/>
                              <a:ea typeface="Cambria Math" panose="02040503050406030204" pitchFamily="18" charset="0"/>
                              <a:cs typeface="Calibri" pitchFamily="34" charset="0"/>
                            </a:rPr>
                            <m:t>𝜆</m:t>
                          </m:r>
                        </m:e>
                      </m:d>
                      <m:r>
                        <a:rPr lang="en-GB" b="0" i="1" smtClean="0">
                          <a:latin typeface="Cambria Math" panose="02040503050406030204" pitchFamily="18" charset="0"/>
                          <a:ea typeface="Cambria Math" panose="02040503050406030204" pitchFamily="18" charset="0"/>
                          <a:cs typeface="Calibri" pitchFamily="34" charset="0"/>
                        </a:rPr>
                        <m:t>=</m:t>
                      </m:r>
                      <m:f>
                        <m:fPr>
                          <m:ctrlPr>
                            <a:rPr lang="en-GB" b="0" i="1" smtClean="0">
                              <a:latin typeface="Cambria Math" panose="02040503050406030204" pitchFamily="18" charset="0"/>
                              <a:ea typeface="Cambria Math" panose="02040503050406030204" pitchFamily="18" charset="0"/>
                              <a:cs typeface="Calibri" pitchFamily="34" charset="0"/>
                            </a:rPr>
                          </m:ctrlPr>
                        </m:fPr>
                        <m:num>
                          <m:r>
                            <m:rPr>
                              <m:sty m:val="p"/>
                            </m:rPr>
                            <a:rPr lang="en-GB" b="0" i="0" smtClean="0">
                              <a:latin typeface="Cambria Math" panose="02040503050406030204" pitchFamily="18" charset="0"/>
                              <a:ea typeface="Cambria Math" panose="02040503050406030204" pitchFamily="18" charset="0"/>
                              <a:cs typeface="Calibri" pitchFamily="34" charset="0"/>
                            </a:rPr>
                            <m:t>Φ</m:t>
                          </m:r>
                          <m:d>
                            <m:dPr>
                              <m:ctrlPr>
                                <a:rPr lang="en-GB" b="0" i="1" smtClean="0">
                                  <a:latin typeface="Cambria Math" panose="02040503050406030204" pitchFamily="18" charset="0"/>
                                  <a:ea typeface="Cambria Math" panose="02040503050406030204" pitchFamily="18" charset="0"/>
                                  <a:cs typeface="Calibri" pitchFamily="34" charset="0"/>
                                </a:rPr>
                              </m:ctrlPr>
                            </m:dPr>
                            <m:e>
                              <m:r>
                                <a:rPr lang="en-GB" b="0" i="1" smtClean="0">
                                  <a:latin typeface="Cambria Math" panose="02040503050406030204" pitchFamily="18" charset="0"/>
                                  <a:ea typeface="Cambria Math" panose="02040503050406030204" pitchFamily="18" charset="0"/>
                                  <a:cs typeface="Calibri" pitchFamily="34" charset="0"/>
                                </a:rPr>
                                <m:t>𝜆</m:t>
                              </m:r>
                            </m:e>
                          </m:d>
                        </m:num>
                        <m:den>
                          <m:r>
                            <a:rPr lang="en-GB" b="0" i="1" smtClean="0">
                              <a:latin typeface="Cambria Math" panose="02040503050406030204" pitchFamily="18" charset="0"/>
                              <a:ea typeface="Cambria Math" panose="02040503050406030204" pitchFamily="18" charset="0"/>
                              <a:cs typeface="Calibri" pitchFamily="34" charset="0"/>
                            </a:rPr>
                            <m:t>4</m:t>
                          </m:r>
                          <m:sSup>
                            <m:sSupPr>
                              <m:ctrlPr>
                                <a:rPr lang="en-GB" b="0" i="1" smtClean="0">
                                  <a:latin typeface="Cambria Math" panose="02040503050406030204" pitchFamily="18" charset="0"/>
                                  <a:ea typeface="Cambria Math" panose="02040503050406030204" pitchFamily="18" charset="0"/>
                                  <a:cs typeface="Calibri" pitchFamily="34" charset="0"/>
                                </a:rPr>
                              </m:ctrlPr>
                            </m:sSupPr>
                            <m:e>
                              <m:r>
                                <a:rPr lang="en-GB" b="0" i="1" smtClean="0">
                                  <a:latin typeface="Cambria Math" panose="02040503050406030204" pitchFamily="18" charset="0"/>
                                  <a:ea typeface="Cambria Math" panose="02040503050406030204" pitchFamily="18" charset="0"/>
                                  <a:cs typeface="Calibri" pitchFamily="34" charset="0"/>
                                </a:rPr>
                                <m:t>𝜋</m:t>
                              </m:r>
                            </m:e>
                            <m:sup>
                              <m:r>
                                <a:rPr lang="en-GB" b="0" i="1" smtClean="0">
                                  <a:latin typeface="Cambria Math" panose="02040503050406030204" pitchFamily="18" charset="0"/>
                                  <a:ea typeface="Cambria Math" panose="02040503050406030204" pitchFamily="18" charset="0"/>
                                  <a:cs typeface="Calibri" pitchFamily="34" charset="0"/>
                                </a:rPr>
                                <m:t>2</m:t>
                              </m:r>
                            </m:sup>
                          </m:sSup>
                          <m:sSub>
                            <m:sSubPr>
                              <m:ctrlPr>
                                <a:rPr lang="en-GB" i="1">
                                  <a:latin typeface="Cambria Math" panose="02040503050406030204" pitchFamily="18" charset="0"/>
                                  <a:ea typeface="Cambria Math" panose="02040503050406030204" pitchFamily="18" charset="0"/>
                                  <a:cs typeface="Calibri" pitchFamily="34" charset="0"/>
                                </a:rPr>
                              </m:ctrlPr>
                            </m:sSubPr>
                            <m:e>
                              <m:r>
                                <m:rPr>
                                  <m:sty m:val="p"/>
                                </m:rPr>
                                <a:rPr lang="en-GB">
                                  <a:latin typeface="Cambria Math" panose="02040503050406030204" pitchFamily="18" charset="0"/>
                                  <a:ea typeface="Cambria Math" panose="02040503050406030204" pitchFamily="18" charset="0"/>
                                  <a:cs typeface="Calibri" pitchFamily="34" charset="0"/>
                                </a:rPr>
                                <m:t>Σ</m:t>
                              </m:r>
                            </m:e>
                            <m:sub>
                              <m:r>
                                <a:rPr lang="en-GB" i="1">
                                  <a:latin typeface="Cambria Math" panose="02040503050406030204" pitchFamily="18" charset="0"/>
                                  <a:ea typeface="Cambria Math" panose="02040503050406030204" pitchFamily="18" charset="0"/>
                                  <a:cs typeface="Calibri" pitchFamily="34" charset="0"/>
                                </a:rPr>
                                <m:t>𝑥</m:t>
                              </m:r>
                            </m:sub>
                          </m:sSub>
                          <m:sSub>
                            <m:sSubPr>
                              <m:ctrlPr>
                                <a:rPr lang="en-GB" i="1">
                                  <a:latin typeface="Cambria Math" panose="02040503050406030204" pitchFamily="18" charset="0"/>
                                  <a:ea typeface="Cambria Math" panose="02040503050406030204" pitchFamily="18" charset="0"/>
                                  <a:cs typeface="Calibri" pitchFamily="34" charset="0"/>
                                </a:rPr>
                              </m:ctrlPr>
                            </m:sSubPr>
                            <m:e>
                              <m:r>
                                <m:rPr>
                                  <m:sty m:val="p"/>
                                </m:rPr>
                                <a:rPr lang="en-GB">
                                  <a:latin typeface="Cambria Math" panose="02040503050406030204" pitchFamily="18" charset="0"/>
                                  <a:ea typeface="Cambria Math" panose="02040503050406030204" pitchFamily="18" charset="0"/>
                                  <a:cs typeface="Calibri" pitchFamily="34" charset="0"/>
                                </a:rPr>
                                <m:t>Σ</m:t>
                              </m:r>
                            </m:e>
                            <m:sub>
                              <m:r>
                                <a:rPr lang="en-GB" i="1">
                                  <a:latin typeface="Cambria Math" panose="02040503050406030204" pitchFamily="18" charset="0"/>
                                  <a:ea typeface="Cambria Math" panose="02040503050406030204" pitchFamily="18" charset="0"/>
                                  <a:cs typeface="Calibri" pitchFamily="34" charset="0"/>
                                </a:rPr>
                                <m:t>𝑥</m:t>
                              </m:r>
                              <m:r>
                                <a:rPr lang="en-GB" b="0" i="1" smtClean="0">
                                  <a:latin typeface="Cambria Math" panose="02040503050406030204" pitchFamily="18" charset="0"/>
                                  <a:ea typeface="Cambria Math" panose="02040503050406030204" pitchFamily="18" charset="0"/>
                                  <a:cs typeface="Calibri" pitchFamily="34" charset="0"/>
                                </a:rPr>
                                <m:t>′</m:t>
                              </m:r>
                            </m:sub>
                          </m:sSub>
                          <m:sSub>
                            <m:sSubPr>
                              <m:ctrlPr>
                                <a:rPr lang="en-GB" i="1">
                                  <a:latin typeface="Cambria Math" panose="02040503050406030204" pitchFamily="18" charset="0"/>
                                  <a:ea typeface="Cambria Math" panose="02040503050406030204" pitchFamily="18" charset="0"/>
                                  <a:cs typeface="Calibri" pitchFamily="34" charset="0"/>
                                </a:rPr>
                              </m:ctrlPr>
                            </m:sSubPr>
                            <m:e>
                              <m:r>
                                <m:rPr>
                                  <m:sty m:val="p"/>
                                </m:rPr>
                                <a:rPr lang="en-GB">
                                  <a:latin typeface="Cambria Math" panose="02040503050406030204" pitchFamily="18" charset="0"/>
                                  <a:ea typeface="Cambria Math" panose="02040503050406030204" pitchFamily="18" charset="0"/>
                                  <a:cs typeface="Calibri" pitchFamily="34" charset="0"/>
                                </a:rPr>
                                <m:t>Σ</m:t>
                              </m:r>
                            </m:e>
                            <m:sub>
                              <m:r>
                                <a:rPr lang="en-GB" b="0" i="1" smtClean="0">
                                  <a:latin typeface="Cambria Math" panose="02040503050406030204" pitchFamily="18" charset="0"/>
                                  <a:ea typeface="Cambria Math" panose="02040503050406030204" pitchFamily="18" charset="0"/>
                                  <a:cs typeface="Calibri" pitchFamily="34" charset="0"/>
                                </a:rPr>
                                <m:t>𝑦</m:t>
                              </m:r>
                            </m:sub>
                          </m:sSub>
                          <m:sSub>
                            <m:sSubPr>
                              <m:ctrlPr>
                                <a:rPr lang="en-GB" i="1">
                                  <a:latin typeface="Cambria Math" panose="02040503050406030204" pitchFamily="18" charset="0"/>
                                  <a:ea typeface="Cambria Math" panose="02040503050406030204" pitchFamily="18" charset="0"/>
                                  <a:cs typeface="Calibri" pitchFamily="34" charset="0"/>
                                </a:rPr>
                              </m:ctrlPr>
                            </m:sSubPr>
                            <m:e>
                              <m:r>
                                <m:rPr>
                                  <m:sty m:val="p"/>
                                </m:rPr>
                                <a:rPr lang="en-GB">
                                  <a:latin typeface="Cambria Math" panose="02040503050406030204" pitchFamily="18" charset="0"/>
                                  <a:ea typeface="Cambria Math" panose="02040503050406030204" pitchFamily="18" charset="0"/>
                                  <a:cs typeface="Calibri" pitchFamily="34" charset="0"/>
                                </a:rPr>
                                <m:t>Σ</m:t>
                              </m:r>
                            </m:e>
                            <m:sub>
                              <m:r>
                                <a:rPr lang="en-GB" i="1">
                                  <a:latin typeface="Cambria Math" panose="02040503050406030204" pitchFamily="18" charset="0"/>
                                  <a:ea typeface="Cambria Math" panose="02040503050406030204" pitchFamily="18" charset="0"/>
                                  <a:cs typeface="Calibri" pitchFamily="34" charset="0"/>
                                </a:rPr>
                                <m:t>𝑦</m:t>
                              </m:r>
                              <m:r>
                                <a:rPr lang="en-GB" b="0" i="1" smtClean="0">
                                  <a:latin typeface="Cambria Math" panose="02040503050406030204" pitchFamily="18" charset="0"/>
                                  <a:ea typeface="Cambria Math" panose="02040503050406030204" pitchFamily="18" charset="0"/>
                                  <a:cs typeface="Calibri" pitchFamily="34" charset="0"/>
                                </a:rPr>
                                <m:t>′</m:t>
                              </m:r>
                            </m:sub>
                          </m:sSub>
                        </m:den>
                      </m:f>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The effective source dimensions are a convolution between the electron beam size and the intrinsic photon dimensions: </a:t>
                </a:r>
              </a:p>
              <a:p>
                <a:pPr algn="just"/>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cs typeface="Calibri" pitchFamily="34" charset="0"/>
                            </a:rPr>
                          </m:ctrlPr>
                        </m:sSubPr>
                        <m:e>
                          <m:r>
                            <m:rPr>
                              <m:sty m:val="p"/>
                            </m:rPr>
                            <a:rPr lang="en-GB" b="0" i="0" smtClean="0">
                              <a:latin typeface="Cambria Math" panose="02040503050406030204" pitchFamily="18" charset="0"/>
                              <a:cs typeface="Calibri" pitchFamily="34" charset="0"/>
                            </a:rPr>
                            <m:t>Σ</m:t>
                          </m:r>
                        </m:e>
                        <m:sub>
                          <m:r>
                            <a:rPr lang="en-GB" b="0" i="1" smtClean="0">
                              <a:latin typeface="Cambria Math" panose="02040503050406030204" pitchFamily="18" charset="0"/>
                              <a:cs typeface="Calibri" pitchFamily="34" charset="0"/>
                            </a:rPr>
                            <m:t>𝑧</m:t>
                          </m:r>
                        </m:sub>
                      </m:sSub>
                      <m:r>
                        <a:rPr lang="en-GB" b="0" i="1" smtClean="0">
                          <a:latin typeface="Cambria Math" panose="02040503050406030204" pitchFamily="18" charset="0"/>
                          <a:cs typeface="Calibri" pitchFamily="34" charset="0"/>
                        </a:rPr>
                        <m:t>=</m:t>
                      </m:r>
                      <m:rad>
                        <m:radPr>
                          <m:degHide m:val="on"/>
                          <m:ctrlPr>
                            <a:rPr lang="en-GB" b="0" i="1" smtClean="0">
                              <a:latin typeface="Cambria Math" panose="02040503050406030204" pitchFamily="18" charset="0"/>
                              <a:cs typeface="Calibri" pitchFamily="34" charset="0"/>
                            </a:rPr>
                          </m:ctrlPr>
                        </m:radPr>
                        <m:deg/>
                        <m:e>
                          <m:sSubSup>
                            <m:sSubSupPr>
                              <m:ctrlPr>
                                <a:rPr lang="en-GB" i="1">
                                  <a:latin typeface="Cambria Math" panose="02040503050406030204" pitchFamily="18" charset="0"/>
                                  <a:cs typeface="Calibri" pitchFamily="34" charset="0"/>
                                </a:rPr>
                              </m:ctrlPr>
                            </m:sSubSupPr>
                            <m:e>
                              <m:r>
                                <a:rPr lang="en-GB" i="1">
                                  <a:latin typeface="Cambria Math" panose="02040503050406030204" pitchFamily="18" charset="0"/>
                                  <a:cs typeface="Calibri" pitchFamily="34" charset="0"/>
                                </a:rPr>
                                <m:t>𝜎</m:t>
                              </m:r>
                            </m:e>
                            <m:sub>
                              <m:r>
                                <a:rPr lang="en-GB" i="1">
                                  <a:latin typeface="Cambria Math" panose="02040503050406030204" pitchFamily="18" charset="0"/>
                                  <a:cs typeface="Calibri" pitchFamily="34" charset="0"/>
                                </a:rPr>
                                <m:t>𝑧</m:t>
                              </m:r>
                              <m:r>
                                <a:rPr lang="en-GB" i="1">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𝑒</m:t>
                              </m:r>
                            </m:sub>
                            <m:sup>
                              <m:r>
                                <a:rPr lang="en-GB" i="1">
                                  <a:latin typeface="Cambria Math" panose="02040503050406030204" pitchFamily="18" charset="0"/>
                                  <a:cs typeface="Calibri" pitchFamily="34" charset="0"/>
                                </a:rPr>
                                <m:t>2</m:t>
                              </m:r>
                            </m:sup>
                          </m:sSubSup>
                          <m:r>
                            <a:rPr lang="en-GB" b="0" i="1" smtClean="0">
                              <a:latin typeface="Cambria Math" panose="02040503050406030204" pitchFamily="18" charset="0"/>
                              <a:cs typeface="Calibri" pitchFamily="34" charset="0"/>
                            </a:rPr>
                            <m:t>+</m:t>
                          </m:r>
                          <m:sSubSup>
                            <m:sSubSupPr>
                              <m:ctrlPr>
                                <a:rPr lang="en-GB" i="1">
                                  <a:latin typeface="Cambria Math" panose="02040503050406030204" pitchFamily="18" charset="0"/>
                                  <a:cs typeface="Calibri" pitchFamily="34" charset="0"/>
                                </a:rPr>
                              </m:ctrlPr>
                            </m:sSubSupPr>
                            <m:e>
                              <m:r>
                                <a:rPr lang="en-GB" i="1">
                                  <a:latin typeface="Cambria Math" panose="02040503050406030204" pitchFamily="18" charset="0"/>
                                  <a:cs typeface="Calibri" pitchFamily="34" charset="0"/>
                                </a:rPr>
                                <m:t>𝜎</m:t>
                              </m:r>
                            </m:e>
                            <m:sub>
                              <m:r>
                                <a:rPr lang="en-GB" b="0" i="1" smtClean="0">
                                  <a:latin typeface="Cambria Math" panose="02040503050406030204" pitchFamily="18" charset="0"/>
                                  <a:cs typeface="Calibri" pitchFamily="34" charset="0"/>
                                </a:rPr>
                                <m:t>𝛾</m:t>
                              </m:r>
                              <m:r>
                                <a:rPr lang="en-GB" i="1">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𝑒</m:t>
                              </m:r>
                            </m:sub>
                            <m:sup>
                              <m:r>
                                <a:rPr lang="en-GB" i="1">
                                  <a:latin typeface="Cambria Math" panose="02040503050406030204" pitchFamily="18" charset="0"/>
                                  <a:cs typeface="Calibri" pitchFamily="34" charset="0"/>
                                </a:rPr>
                                <m:t>2</m:t>
                              </m:r>
                            </m:sup>
                          </m:sSubSup>
                        </m:e>
                      </m:rad>
                    </m:oMath>
                  </m:oMathPara>
                </a14:m>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cs typeface="Calibri" pitchFamily="34" charset="0"/>
                            </a:rPr>
                          </m:ctrlPr>
                        </m:sSubPr>
                        <m:e>
                          <m:r>
                            <m:rPr>
                              <m:sty m:val="p"/>
                            </m:rPr>
                            <a:rPr lang="en-GB">
                              <a:latin typeface="Cambria Math" panose="02040503050406030204" pitchFamily="18" charset="0"/>
                              <a:cs typeface="Calibri" pitchFamily="34" charset="0"/>
                            </a:rPr>
                            <m:t>Σ</m:t>
                          </m:r>
                        </m:e>
                        <m:sub>
                          <m:r>
                            <a:rPr lang="en-GB" i="1">
                              <a:latin typeface="Cambria Math" panose="02040503050406030204" pitchFamily="18" charset="0"/>
                              <a:cs typeface="Calibri" pitchFamily="34" charset="0"/>
                            </a:rPr>
                            <m:t>𝑧</m:t>
                          </m:r>
                          <m:r>
                            <a:rPr lang="en-GB" b="0" i="1" smtClean="0">
                              <a:latin typeface="Cambria Math" panose="02040503050406030204" pitchFamily="18" charset="0"/>
                              <a:cs typeface="Calibri" pitchFamily="34" charset="0"/>
                            </a:rPr>
                            <m:t>′</m:t>
                          </m:r>
                        </m:sub>
                      </m:sSub>
                      <m:r>
                        <a:rPr lang="en-GB" i="1">
                          <a:latin typeface="Cambria Math" panose="02040503050406030204" pitchFamily="18" charset="0"/>
                          <a:cs typeface="Calibri" pitchFamily="34" charset="0"/>
                        </a:rPr>
                        <m:t>=</m:t>
                      </m:r>
                      <m:rad>
                        <m:radPr>
                          <m:degHide m:val="on"/>
                          <m:ctrlPr>
                            <a:rPr lang="en-GB" i="1">
                              <a:latin typeface="Cambria Math" panose="02040503050406030204" pitchFamily="18" charset="0"/>
                              <a:cs typeface="Calibri" pitchFamily="34" charset="0"/>
                            </a:rPr>
                          </m:ctrlPr>
                        </m:radPr>
                        <m:deg/>
                        <m:e>
                          <m:sSubSup>
                            <m:sSubSupPr>
                              <m:ctrlPr>
                                <a:rPr lang="en-GB" i="1">
                                  <a:latin typeface="Cambria Math" panose="02040503050406030204" pitchFamily="18" charset="0"/>
                                  <a:cs typeface="Calibri" pitchFamily="34" charset="0"/>
                                </a:rPr>
                              </m:ctrlPr>
                            </m:sSubSupPr>
                            <m:e>
                              <m:r>
                                <a:rPr lang="en-GB" i="1">
                                  <a:latin typeface="Cambria Math" panose="02040503050406030204" pitchFamily="18" charset="0"/>
                                  <a:cs typeface="Calibri" pitchFamily="34" charset="0"/>
                                </a:rPr>
                                <m:t>𝜎</m:t>
                              </m:r>
                            </m:e>
                            <m:sub>
                              <m:r>
                                <a:rPr lang="en-GB" i="1">
                                  <a:latin typeface="Cambria Math" panose="02040503050406030204" pitchFamily="18" charset="0"/>
                                  <a:cs typeface="Calibri" pitchFamily="34" charset="0"/>
                                </a:rPr>
                                <m:t>𝑧</m:t>
                              </m:r>
                              <m:r>
                                <a:rPr lang="en-GB" b="0" i="1" smtClean="0">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𝑒</m:t>
                              </m:r>
                            </m:sub>
                            <m:sup>
                              <m:r>
                                <a:rPr lang="en-GB" i="1">
                                  <a:latin typeface="Cambria Math" panose="02040503050406030204" pitchFamily="18" charset="0"/>
                                  <a:cs typeface="Calibri" pitchFamily="34" charset="0"/>
                                </a:rPr>
                                <m:t>2</m:t>
                              </m:r>
                            </m:sup>
                          </m:sSubSup>
                          <m:r>
                            <a:rPr lang="en-GB" i="1">
                              <a:latin typeface="Cambria Math" panose="02040503050406030204" pitchFamily="18" charset="0"/>
                              <a:cs typeface="Calibri" pitchFamily="34" charset="0"/>
                            </a:rPr>
                            <m:t>+</m:t>
                          </m:r>
                          <m:sSubSup>
                            <m:sSubSupPr>
                              <m:ctrlPr>
                                <a:rPr lang="en-GB" i="1">
                                  <a:latin typeface="Cambria Math" panose="02040503050406030204" pitchFamily="18" charset="0"/>
                                  <a:cs typeface="Calibri" pitchFamily="34" charset="0"/>
                                </a:rPr>
                              </m:ctrlPr>
                            </m:sSubSupPr>
                            <m:e>
                              <m:r>
                                <a:rPr lang="en-GB" i="1">
                                  <a:latin typeface="Cambria Math" panose="02040503050406030204" pitchFamily="18" charset="0"/>
                                  <a:cs typeface="Calibri" pitchFamily="34" charset="0"/>
                                </a:rPr>
                                <m:t>𝜎</m:t>
                              </m:r>
                            </m:e>
                            <m:sub>
                              <m:r>
                                <a:rPr lang="en-GB" i="1">
                                  <a:latin typeface="Cambria Math" panose="02040503050406030204" pitchFamily="18" charset="0"/>
                                  <a:cs typeface="Calibri" pitchFamily="34" charset="0"/>
                                </a:rPr>
                                <m:t>𝛾</m:t>
                              </m:r>
                              <m:r>
                                <a:rPr lang="en-GB" b="0" i="1" smtClean="0">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𝑒</m:t>
                              </m:r>
                            </m:sub>
                            <m:sup>
                              <m:r>
                                <a:rPr lang="en-GB" i="1">
                                  <a:latin typeface="Cambria Math" panose="02040503050406030204" pitchFamily="18" charset="0"/>
                                  <a:cs typeface="Calibri" pitchFamily="34" charset="0"/>
                                </a:rPr>
                                <m:t>2</m:t>
                              </m:r>
                            </m:sup>
                          </m:sSubSup>
                        </m:e>
                      </m:rad>
                    </m:oMath>
                  </m:oMathPara>
                </a14:m>
                <a:endParaRPr lang="en-GB" dirty="0">
                  <a:latin typeface="Calibri" pitchFamily="34" charset="0"/>
                  <a:cs typeface="Calibri" pitchFamily="34" charset="0"/>
                </a:endParaRP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284302" y="164341"/>
                <a:ext cx="8609532" cy="4050981"/>
              </a:xfrm>
              <a:prstGeom prst="rect">
                <a:avLst/>
              </a:prstGeom>
              <a:blipFill>
                <a:blip r:embed="rId2"/>
                <a:stretch>
                  <a:fillRect l="-637" t="-904" r="-567"/>
                </a:stretch>
              </a:blipFill>
              <a:ln w="9525">
                <a:noFill/>
                <a:miter lim="800000"/>
                <a:headEnd/>
                <a:tailEnd/>
              </a:ln>
              <a:effectLst/>
            </p:spPr>
            <p:txBody>
              <a:bodyPr/>
              <a:lstStyle/>
              <a:p>
                <a:r>
                  <a:rPr lang="en-GB">
                    <a:noFill/>
                  </a:rPr>
                  <a:t> </a:t>
                </a:r>
              </a:p>
            </p:txBody>
          </p:sp>
        </mc:Fallback>
      </mc:AlternateContent>
      <p:pic>
        <p:nvPicPr>
          <p:cNvPr id="2" name="Picture 1"/>
          <p:cNvPicPr>
            <a:picLocks noChangeAspect="1"/>
          </p:cNvPicPr>
          <p:nvPr/>
        </p:nvPicPr>
        <p:blipFill>
          <a:blip r:embed="rId3"/>
          <a:stretch>
            <a:fillRect/>
          </a:stretch>
        </p:blipFill>
        <p:spPr>
          <a:xfrm>
            <a:off x="4408098" y="4372023"/>
            <a:ext cx="4282360" cy="2010959"/>
          </a:xfrm>
          <a:prstGeom prst="rect">
            <a:avLst/>
          </a:prstGeom>
        </p:spPr>
      </p:pic>
      <p:sp>
        <p:nvSpPr>
          <p:cNvPr id="4" name="Text Box 3"/>
          <p:cNvSpPr txBox="1">
            <a:spLocks noChangeArrowheads="1"/>
          </p:cNvSpPr>
          <p:nvPr/>
        </p:nvSpPr>
        <p:spPr bwMode="auto">
          <a:xfrm>
            <a:off x="284302" y="4345273"/>
            <a:ext cx="3614838" cy="1477328"/>
          </a:xfrm>
          <a:prstGeom prst="rect">
            <a:avLst/>
          </a:prstGeom>
          <a:noFill/>
          <a:ln w="9525">
            <a:noFill/>
            <a:miter lim="800000"/>
            <a:headEnd/>
            <a:tailEnd/>
          </a:ln>
          <a:effectLst/>
        </p:spPr>
        <p:txBody>
          <a:bodyPr wrap="square">
            <a:spAutoFit/>
          </a:bodyPr>
          <a:lstStyle/>
          <a:p>
            <a:pPr algn="just"/>
            <a:r>
              <a:rPr lang="en-GB" dirty="0">
                <a:latin typeface="Calibri" pitchFamily="34" charset="0"/>
                <a:cs typeface="Calibri" pitchFamily="34" charset="0"/>
              </a:rPr>
              <a:t>The majority of new storage ring designs aim to increase the photon beam brightness by reducing the dimensions of the source.</a:t>
            </a:r>
          </a:p>
          <a:p>
            <a:pPr algn="just"/>
            <a:endParaRPr lang="en-GB" dirty="0">
              <a:latin typeface="Calibri" pitchFamily="34" charset="0"/>
              <a:cs typeface="Calibri" pitchFamily="34" charset="0"/>
            </a:endParaRPr>
          </a:p>
        </p:txBody>
      </p:sp>
    </p:spTree>
    <p:extLst>
      <p:ext uri="{BB962C8B-B14F-4D97-AF65-F5344CB8AC3E}">
        <p14:creationId xmlns:p14="http://schemas.microsoft.com/office/powerpoint/2010/main" val="42163325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9" name="Text Box 3"/>
          <p:cNvSpPr txBox="1">
            <a:spLocks noChangeArrowheads="1"/>
          </p:cNvSpPr>
          <p:nvPr/>
        </p:nvSpPr>
        <p:spPr bwMode="auto">
          <a:xfrm>
            <a:off x="284302" y="164341"/>
            <a:ext cx="8609532" cy="1415772"/>
          </a:xfrm>
          <a:prstGeom prst="rect">
            <a:avLst/>
          </a:prstGeom>
          <a:noFill/>
          <a:ln w="9525">
            <a:noFill/>
            <a:miter lim="800000"/>
            <a:headEnd/>
            <a:tailEnd/>
          </a:ln>
          <a:effectLst/>
        </p:spPr>
        <p:txBody>
          <a:bodyPr wrap="square">
            <a:spAutoFit/>
          </a:bodyPr>
          <a:lstStyle/>
          <a:p>
            <a:pPr algn="ctr"/>
            <a:r>
              <a:rPr lang="en-GB" u="sng" dirty="0">
                <a:latin typeface="Calibri" pitchFamily="34" charset="0"/>
                <a:cs typeface="Calibri" pitchFamily="34" charset="0"/>
              </a:rPr>
              <a:t>Diffraction-limited storage rings</a:t>
            </a:r>
          </a:p>
          <a:p>
            <a:pPr algn="ctr"/>
            <a:endParaRPr lang="en-GB" dirty="0">
              <a:latin typeface="Calibri" pitchFamily="34" charset="0"/>
              <a:cs typeface="Calibri" pitchFamily="34" charset="0"/>
            </a:endParaRPr>
          </a:p>
          <a:p>
            <a:pPr algn="just">
              <a:lnSpc>
                <a:spcPct val="80000"/>
              </a:lnSpc>
            </a:pPr>
            <a:r>
              <a:rPr lang="en-GB" kern="0" dirty="0">
                <a:latin typeface="Calibri" pitchFamily="34" charset="0"/>
                <a:cs typeface="Calibri" pitchFamily="34" charset="0"/>
              </a:rPr>
              <a:t>Goal for future storage rings is to approach </a:t>
            </a:r>
            <a:r>
              <a:rPr lang="en-GB" i="1" kern="0" dirty="0">
                <a:latin typeface="Calibri" pitchFamily="34" charset="0"/>
                <a:cs typeface="Calibri" pitchFamily="34" charset="0"/>
              </a:rPr>
              <a:t>‘the diffraction limit’, </a:t>
            </a:r>
            <a:r>
              <a:rPr lang="en-GB" kern="0" dirty="0">
                <a:latin typeface="Calibri" pitchFamily="34" charset="0"/>
                <a:cs typeface="Calibri" pitchFamily="34" charset="0"/>
              </a:rPr>
              <a:t>i.e. to reduce the electron beam size below the intrinsic size of the radiation </a:t>
            </a:r>
          </a:p>
          <a:p>
            <a:pPr algn="just"/>
            <a:endParaRPr lang="en-GB" dirty="0">
              <a:latin typeface="Calibri" pitchFamily="34" charset="0"/>
              <a:cs typeface="Calibri" pitchFamily="34" charset="0"/>
            </a:endParaRPr>
          </a:p>
        </p:txBody>
      </p:sp>
      <p:sp>
        <p:nvSpPr>
          <p:cNvPr id="5" name="Rectangle 3"/>
          <p:cNvSpPr txBox="1">
            <a:spLocks noChangeArrowheads="1"/>
          </p:cNvSpPr>
          <p:nvPr/>
        </p:nvSpPr>
        <p:spPr>
          <a:xfrm>
            <a:off x="461472" y="5432048"/>
            <a:ext cx="8517935" cy="746336"/>
          </a:xfrm>
          <a:prstGeom prst="rect">
            <a:avLst/>
          </a:prstGeom>
          <a:solidFill>
            <a:schemeClr val="bg1">
              <a:alpha val="75000"/>
            </a:schemeClr>
          </a:solidFill>
        </p:spPr>
        <p:txBody>
          <a:bodyPr vert="horz" lIns="91440" tIns="45720" rIns="91440" bIns="45720" rtlCol="0">
            <a:normAutofit/>
          </a:bodyPr>
          <a:lstStyle>
            <a:lvl1pPr marL="0" indent="0" algn="ctr" rtl="0" eaLnBrk="0" fontAlgn="base" hangingPunct="0">
              <a:spcBef>
                <a:spcPct val="20000"/>
              </a:spcBef>
              <a:spcAft>
                <a:spcPct val="0"/>
              </a:spcAft>
              <a:buNone/>
              <a:defRPr sz="3200">
                <a:solidFill>
                  <a:schemeClr val="tx1"/>
                </a:solidFill>
                <a:latin typeface="+mn-lt"/>
                <a:ea typeface="+mn-ea"/>
                <a:cs typeface="+mn-cs"/>
              </a:defRPr>
            </a:lvl1pPr>
            <a:lvl2pPr marL="457200" indent="0" algn="ctr" rtl="0" eaLnBrk="0" fontAlgn="base" hangingPunct="0">
              <a:spcBef>
                <a:spcPct val="20000"/>
              </a:spcBef>
              <a:spcAft>
                <a:spcPct val="0"/>
              </a:spcAft>
              <a:buNone/>
              <a:defRPr sz="2800">
                <a:solidFill>
                  <a:schemeClr val="tx1"/>
                </a:solidFill>
                <a:latin typeface="+mn-lt"/>
              </a:defRPr>
            </a:lvl2pPr>
            <a:lvl3pPr marL="914400" indent="0" algn="ctr" rtl="0" eaLnBrk="0" fontAlgn="base" hangingPunct="0">
              <a:spcBef>
                <a:spcPct val="20000"/>
              </a:spcBef>
              <a:spcAft>
                <a:spcPct val="0"/>
              </a:spcAft>
              <a:buNone/>
              <a:defRPr sz="2400">
                <a:solidFill>
                  <a:schemeClr val="tx1"/>
                </a:solidFill>
                <a:latin typeface="+mn-lt"/>
              </a:defRPr>
            </a:lvl3pPr>
            <a:lvl4pPr marL="1371600" indent="0" algn="ctr" rtl="0" eaLnBrk="0" fontAlgn="base" hangingPunct="0">
              <a:spcBef>
                <a:spcPct val="20000"/>
              </a:spcBef>
              <a:spcAft>
                <a:spcPct val="0"/>
              </a:spcAft>
              <a:buNone/>
              <a:defRPr sz="2000">
                <a:solidFill>
                  <a:schemeClr val="tx1"/>
                </a:solidFill>
                <a:latin typeface="+mn-lt"/>
              </a:defRPr>
            </a:lvl4pPr>
            <a:lvl5pPr marL="1828800" indent="0" algn="ctr" rtl="0" eaLnBrk="0" fontAlgn="base" hangingPunct="0">
              <a:spcBef>
                <a:spcPct val="20000"/>
              </a:spcBef>
              <a:spcAft>
                <a:spcPct val="0"/>
              </a:spcAft>
              <a:buNone/>
              <a:defRPr sz="2000">
                <a:solidFill>
                  <a:schemeClr val="tx1"/>
                </a:solidFill>
                <a:latin typeface="+mn-lt"/>
              </a:defRPr>
            </a:lvl5pPr>
            <a:lvl6pPr marL="2286000" indent="0" algn="ctr" rtl="0" fontAlgn="base">
              <a:spcBef>
                <a:spcPct val="20000"/>
              </a:spcBef>
              <a:spcAft>
                <a:spcPct val="0"/>
              </a:spcAft>
              <a:buNone/>
              <a:defRPr sz="2000">
                <a:solidFill>
                  <a:schemeClr val="tx1"/>
                </a:solidFill>
                <a:latin typeface="+mn-lt"/>
              </a:defRPr>
            </a:lvl6pPr>
            <a:lvl7pPr marL="2743200" indent="0" algn="ctr" rtl="0" fontAlgn="base">
              <a:spcBef>
                <a:spcPct val="20000"/>
              </a:spcBef>
              <a:spcAft>
                <a:spcPct val="0"/>
              </a:spcAft>
              <a:buNone/>
              <a:defRPr sz="2000">
                <a:solidFill>
                  <a:schemeClr val="tx1"/>
                </a:solidFill>
                <a:latin typeface="+mn-lt"/>
              </a:defRPr>
            </a:lvl7pPr>
            <a:lvl8pPr marL="3200400" indent="0" algn="ctr" rtl="0" fontAlgn="base">
              <a:spcBef>
                <a:spcPct val="20000"/>
              </a:spcBef>
              <a:spcAft>
                <a:spcPct val="0"/>
              </a:spcAft>
              <a:buNone/>
              <a:defRPr sz="2000">
                <a:solidFill>
                  <a:schemeClr val="tx1"/>
                </a:solidFill>
                <a:latin typeface="+mn-lt"/>
              </a:defRPr>
            </a:lvl8pPr>
            <a:lvl9pPr marL="3657600" indent="0" algn="ctr" rtl="0" fontAlgn="base">
              <a:spcBef>
                <a:spcPct val="20000"/>
              </a:spcBef>
              <a:spcAft>
                <a:spcPct val="0"/>
              </a:spcAft>
              <a:buNone/>
              <a:defRPr sz="2000">
                <a:solidFill>
                  <a:schemeClr val="tx1"/>
                </a:solidFill>
                <a:latin typeface="+mn-lt"/>
              </a:defRPr>
            </a:lvl9pPr>
          </a:lstStyle>
          <a:p>
            <a:pPr algn="just">
              <a:lnSpc>
                <a:spcPct val="80000"/>
              </a:lnSpc>
            </a:pPr>
            <a:r>
              <a:rPr lang="en-GB" sz="1800" kern="0" dirty="0">
                <a:latin typeface="Calibri" pitchFamily="34" charset="0"/>
                <a:cs typeface="Calibri" pitchFamily="34" charset="0"/>
              </a:rPr>
              <a:t>Existing rings already operate close to the diffraction limit in the vertical plane. The</a:t>
            </a:r>
            <a:r>
              <a:rPr lang="en-GB" sz="1800" i="1" kern="0" dirty="0">
                <a:latin typeface="Calibri" pitchFamily="34" charset="0"/>
                <a:cs typeface="Calibri" pitchFamily="34" charset="0"/>
              </a:rPr>
              <a:t> </a:t>
            </a:r>
            <a:r>
              <a:rPr lang="en-GB" sz="1800" kern="0" dirty="0">
                <a:latin typeface="Calibri" pitchFamily="34" charset="0"/>
                <a:cs typeface="Calibri" pitchFamily="34" charset="0"/>
              </a:rPr>
              <a:t>challenge is to reduce the horizontal beam size / divergence.</a:t>
            </a:r>
          </a:p>
        </p:txBody>
      </p:sp>
      <p:pic>
        <p:nvPicPr>
          <p:cNvPr id="6" name="Picture 5"/>
          <p:cNvPicPr>
            <a:picLocks noChangeAspect="1"/>
          </p:cNvPicPr>
          <p:nvPr/>
        </p:nvPicPr>
        <p:blipFill>
          <a:blip r:embed="rId2"/>
          <a:stretch>
            <a:fillRect/>
          </a:stretch>
        </p:blipFill>
        <p:spPr>
          <a:xfrm>
            <a:off x="688848" y="1559814"/>
            <a:ext cx="7620000" cy="2476500"/>
          </a:xfrm>
          <a:prstGeom prst="rect">
            <a:avLst/>
          </a:prstGeom>
        </p:spPr>
      </p:pic>
      <p:sp>
        <p:nvSpPr>
          <p:cNvPr id="7" name="Right Arrow 6"/>
          <p:cNvSpPr/>
          <p:nvPr/>
        </p:nvSpPr>
        <p:spPr bwMode="auto">
          <a:xfrm>
            <a:off x="4261104" y="2313432"/>
            <a:ext cx="612648" cy="612648"/>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pitchFamily="18" charset="0"/>
            </a:endParaRPr>
          </a:p>
        </p:txBody>
      </p:sp>
      <p:sp>
        <p:nvSpPr>
          <p:cNvPr id="8" name="TextBox 7"/>
          <p:cNvSpPr txBox="1"/>
          <p:nvPr/>
        </p:nvSpPr>
        <p:spPr>
          <a:xfrm>
            <a:off x="1207008" y="4080510"/>
            <a:ext cx="3172968" cy="1077218"/>
          </a:xfrm>
          <a:prstGeom prst="rect">
            <a:avLst/>
          </a:prstGeom>
          <a:solidFill>
            <a:schemeClr val="bg1"/>
          </a:solidFill>
        </p:spPr>
        <p:txBody>
          <a:bodyPr wrap="square" rtlCol="0">
            <a:spAutoFit/>
          </a:bodyPr>
          <a:lstStyle/>
          <a:p>
            <a:r>
              <a:rPr lang="en-GB" sz="1600" dirty="0">
                <a:latin typeface="Calibri" panose="020F0502020204030204" pitchFamily="34" charset="0"/>
                <a:cs typeface="Calibri" panose="020F0502020204030204" pitchFamily="34" charset="0"/>
              </a:rPr>
              <a:t>Electron emittance, 	</a:t>
            </a:r>
            <a:r>
              <a:rPr lang="el-GR" sz="1600" dirty="0">
                <a:solidFill>
                  <a:srgbClr val="FF0000"/>
                </a:solidFill>
                <a:latin typeface="Calibri" panose="020F0502020204030204" pitchFamily="34" charset="0"/>
                <a:cs typeface="Calibri" panose="020F0502020204030204" pitchFamily="34" charset="0"/>
              </a:rPr>
              <a:t>ε</a:t>
            </a:r>
            <a:r>
              <a:rPr lang="en-GB" sz="1600" dirty="0">
                <a:solidFill>
                  <a:srgbClr val="FF0000"/>
                </a:solidFill>
                <a:latin typeface="Calibri" panose="020F0502020204030204" pitchFamily="34" charset="0"/>
                <a:cs typeface="Calibri" panose="020F0502020204030204" pitchFamily="34" charset="0"/>
              </a:rPr>
              <a:t> = 1 </a:t>
            </a:r>
            <a:r>
              <a:rPr lang="en-GB" sz="1600" dirty="0" err="1">
                <a:solidFill>
                  <a:srgbClr val="FF0000"/>
                </a:solidFill>
                <a:latin typeface="Calibri" panose="020F0502020204030204" pitchFamily="34" charset="0"/>
                <a:cs typeface="Calibri" panose="020F0502020204030204" pitchFamily="34" charset="0"/>
              </a:rPr>
              <a:t>nm.rad</a:t>
            </a:r>
            <a:endParaRPr lang="en-GB" sz="1600" dirty="0">
              <a:solidFill>
                <a:srgbClr val="FF0000"/>
              </a:solidFill>
              <a:latin typeface="Calibri" panose="020F0502020204030204" pitchFamily="34" charset="0"/>
              <a:cs typeface="Calibri" panose="020F0502020204030204" pitchFamily="34" charset="0"/>
            </a:endParaRPr>
          </a:p>
          <a:p>
            <a:r>
              <a:rPr lang="en-GB" sz="1600" dirty="0">
                <a:latin typeface="Calibri" panose="020F0502020204030204" pitchFamily="34" charset="0"/>
                <a:cs typeface="Calibri" panose="020F0502020204030204" pitchFamily="34" charset="0"/>
              </a:rPr>
              <a:t>Beta, 		</a:t>
            </a:r>
            <a:r>
              <a:rPr lang="el-GR" sz="1600" dirty="0">
                <a:latin typeface="Calibri" panose="020F0502020204030204" pitchFamily="34" charset="0"/>
                <a:cs typeface="Calibri" panose="020F0502020204030204" pitchFamily="34" charset="0"/>
              </a:rPr>
              <a:t>β</a:t>
            </a:r>
            <a:r>
              <a:rPr lang="en-GB" sz="1600" dirty="0">
                <a:latin typeface="Calibri" panose="020F0502020204030204" pitchFamily="34" charset="0"/>
                <a:cs typeface="Calibri" panose="020F0502020204030204" pitchFamily="34" charset="0"/>
              </a:rPr>
              <a:t> = 1 m</a:t>
            </a:r>
          </a:p>
          <a:p>
            <a:r>
              <a:rPr lang="en-GB" sz="1600" dirty="0">
                <a:latin typeface="Calibri" panose="020F0502020204030204" pitchFamily="34" charset="0"/>
                <a:cs typeface="Calibri" panose="020F0502020204030204" pitchFamily="34" charset="0"/>
              </a:rPr>
              <a:t>Wavelength, 	</a:t>
            </a:r>
            <a:r>
              <a:rPr lang="el-GR" sz="1600" dirty="0">
                <a:latin typeface="Calibri" panose="020F0502020204030204" pitchFamily="34" charset="0"/>
                <a:cs typeface="Calibri" panose="020F0502020204030204" pitchFamily="34" charset="0"/>
              </a:rPr>
              <a:t>λ</a:t>
            </a:r>
            <a:r>
              <a:rPr lang="en-GB" sz="1600" dirty="0">
                <a:latin typeface="Calibri" panose="020F0502020204030204" pitchFamily="34" charset="0"/>
                <a:cs typeface="Calibri" panose="020F0502020204030204" pitchFamily="34" charset="0"/>
              </a:rPr>
              <a:t> = 1 nm</a:t>
            </a:r>
          </a:p>
          <a:p>
            <a:r>
              <a:rPr lang="en-GB" sz="1600" dirty="0" err="1">
                <a:latin typeface="Calibri" panose="020F0502020204030204" pitchFamily="34" charset="0"/>
                <a:cs typeface="Calibri" panose="020F0502020204030204" pitchFamily="34" charset="0"/>
              </a:rPr>
              <a:t>Undulator</a:t>
            </a:r>
            <a:r>
              <a:rPr lang="en-GB" sz="1600" dirty="0">
                <a:latin typeface="Calibri" panose="020F0502020204030204" pitchFamily="34" charset="0"/>
                <a:cs typeface="Calibri" panose="020F0502020204030204" pitchFamily="34" charset="0"/>
              </a:rPr>
              <a:t> length, 	L = 2 m</a:t>
            </a:r>
          </a:p>
        </p:txBody>
      </p:sp>
      <p:sp>
        <p:nvSpPr>
          <p:cNvPr id="9" name="TextBox 8"/>
          <p:cNvSpPr txBox="1"/>
          <p:nvPr/>
        </p:nvSpPr>
        <p:spPr>
          <a:xfrm>
            <a:off x="5209031" y="4080510"/>
            <a:ext cx="3473495" cy="1077218"/>
          </a:xfrm>
          <a:prstGeom prst="rect">
            <a:avLst/>
          </a:prstGeom>
          <a:solidFill>
            <a:schemeClr val="bg1"/>
          </a:solidFill>
        </p:spPr>
        <p:txBody>
          <a:bodyPr wrap="square" rtlCol="0">
            <a:spAutoFit/>
          </a:bodyPr>
          <a:lstStyle/>
          <a:p>
            <a:r>
              <a:rPr lang="en-GB" sz="1600" dirty="0">
                <a:latin typeface="Calibri" panose="020F0502020204030204" pitchFamily="34" charset="0"/>
                <a:cs typeface="Calibri" panose="020F0502020204030204" pitchFamily="34" charset="0"/>
              </a:rPr>
              <a:t>Electron emittance, 	</a:t>
            </a:r>
            <a:r>
              <a:rPr lang="el-GR" sz="1600" dirty="0">
                <a:solidFill>
                  <a:srgbClr val="FF0000"/>
                </a:solidFill>
                <a:latin typeface="Calibri" panose="020F0502020204030204" pitchFamily="34" charset="0"/>
                <a:cs typeface="Calibri" panose="020F0502020204030204" pitchFamily="34" charset="0"/>
              </a:rPr>
              <a:t>ε</a:t>
            </a:r>
            <a:r>
              <a:rPr lang="en-GB" sz="1600" dirty="0">
                <a:solidFill>
                  <a:srgbClr val="FF0000"/>
                </a:solidFill>
                <a:latin typeface="Calibri" panose="020F0502020204030204" pitchFamily="34" charset="0"/>
                <a:cs typeface="Calibri" panose="020F0502020204030204" pitchFamily="34" charset="0"/>
              </a:rPr>
              <a:t> = 0.01 </a:t>
            </a:r>
            <a:r>
              <a:rPr lang="en-GB" sz="1600" dirty="0" err="1">
                <a:solidFill>
                  <a:srgbClr val="FF0000"/>
                </a:solidFill>
                <a:latin typeface="Calibri" panose="020F0502020204030204" pitchFamily="34" charset="0"/>
                <a:cs typeface="Calibri" panose="020F0502020204030204" pitchFamily="34" charset="0"/>
              </a:rPr>
              <a:t>nm.rad</a:t>
            </a:r>
            <a:endParaRPr lang="en-GB" sz="1600" dirty="0">
              <a:solidFill>
                <a:srgbClr val="FF0000"/>
              </a:solidFill>
              <a:latin typeface="Calibri" panose="020F0502020204030204" pitchFamily="34" charset="0"/>
              <a:cs typeface="Calibri" panose="020F0502020204030204" pitchFamily="34" charset="0"/>
            </a:endParaRPr>
          </a:p>
          <a:p>
            <a:r>
              <a:rPr lang="en-GB" sz="1600" dirty="0">
                <a:latin typeface="Calibri" panose="020F0502020204030204" pitchFamily="34" charset="0"/>
                <a:cs typeface="Calibri" panose="020F0502020204030204" pitchFamily="34" charset="0"/>
              </a:rPr>
              <a:t>Beta, 		</a:t>
            </a:r>
            <a:r>
              <a:rPr lang="el-GR" sz="1600" dirty="0">
                <a:latin typeface="Calibri" panose="020F0502020204030204" pitchFamily="34" charset="0"/>
                <a:cs typeface="Calibri" panose="020F0502020204030204" pitchFamily="34" charset="0"/>
              </a:rPr>
              <a:t>β</a:t>
            </a:r>
            <a:r>
              <a:rPr lang="en-GB" sz="1600" dirty="0">
                <a:latin typeface="Calibri" panose="020F0502020204030204" pitchFamily="34" charset="0"/>
                <a:cs typeface="Calibri" panose="020F0502020204030204" pitchFamily="34" charset="0"/>
              </a:rPr>
              <a:t> = 1 m</a:t>
            </a:r>
          </a:p>
          <a:p>
            <a:r>
              <a:rPr lang="en-GB" sz="1600" dirty="0">
                <a:latin typeface="Calibri" panose="020F0502020204030204" pitchFamily="34" charset="0"/>
                <a:cs typeface="Calibri" panose="020F0502020204030204" pitchFamily="34" charset="0"/>
              </a:rPr>
              <a:t>Wavelength, 	</a:t>
            </a:r>
            <a:r>
              <a:rPr lang="el-GR" sz="1600" dirty="0">
                <a:latin typeface="Calibri" panose="020F0502020204030204" pitchFamily="34" charset="0"/>
                <a:cs typeface="Calibri" panose="020F0502020204030204" pitchFamily="34" charset="0"/>
              </a:rPr>
              <a:t>λ</a:t>
            </a:r>
            <a:r>
              <a:rPr lang="en-GB" sz="1600" dirty="0">
                <a:latin typeface="Calibri" panose="020F0502020204030204" pitchFamily="34" charset="0"/>
                <a:cs typeface="Calibri" panose="020F0502020204030204" pitchFamily="34" charset="0"/>
              </a:rPr>
              <a:t> = 1 nm</a:t>
            </a:r>
          </a:p>
          <a:p>
            <a:r>
              <a:rPr lang="en-GB" sz="1600" dirty="0" err="1">
                <a:latin typeface="Calibri" panose="020F0502020204030204" pitchFamily="34" charset="0"/>
                <a:cs typeface="Calibri" panose="020F0502020204030204" pitchFamily="34" charset="0"/>
              </a:rPr>
              <a:t>Undulator</a:t>
            </a:r>
            <a:r>
              <a:rPr lang="en-GB" sz="1600" dirty="0">
                <a:latin typeface="Calibri" panose="020F0502020204030204" pitchFamily="34" charset="0"/>
                <a:cs typeface="Calibri" panose="020F0502020204030204" pitchFamily="34" charset="0"/>
              </a:rPr>
              <a:t> length, 	L = 2 m</a:t>
            </a:r>
          </a:p>
        </p:txBody>
      </p:sp>
    </p:spTree>
    <p:extLst>
      <p:ext uri="{BB962C8B-B14F-4D97-AF65-F5344CB8AC3E}">
        <p14:creationId xmlns:p14="http://schemas.microsoft.com/office/powerpoint/2010/main" val="27526369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9" name="Text Box 3"/>
          <p:cNvSpPr txBox="1">
            <a:spLocks noChangeArrowheads="1"/>
          </p:cNvSpPr>
          <p:nvPr/>
        </p:nvSpPr>
        <p:spPr bwMode="auto">
          <a:xfrm>
            <a:off x="284302" y="164341"/>
            <a:ext cx="8609532" cy="6186309"/>
          </a:xfrm>
          <a:prstGeom prst="rect">
            <a:avLst/>
          </a:prstGeom>
          <a:noFill/>
          <a:ln w="9525">
            <a:noFill/>
            <a:miter lim="800000"/>
            <a:headEnd/>
            <a:tailEnd/>
          </a:ln>
          <a:effectLst/>
        </p:spPr>
        <p:txBody>
          <a:bodyPr wrap="square">
            <a:spAutoFit/>
          </a:bodyPr>
          <a:lstStyle/>
          <a:p>
            <a:pPr algn="ctr"/>
            <a:r>
              <a:rPr lang="en-GB" u="sng" dirty="0">
                <a:latin typeface="Calibri" pitchFamily="34" charset="0"/>
                <a:cs typeface="Calibri" pitchFamily="34" charset="0"/>
              </a:rPr>
              <a:t>Low emittance rings</a:t>
            </a:r>
          </a:p>
          <a:p>
            <a:pPr algn="ctr"/>
            <a:endParaRPr lang="en-GB" dirty="0">
              <a:latin typeface="Calibri" pitchFamily="34"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Reduction of the equilibrium (natural) emittance is one of the main goals in storage or damping ring design:</a:t>
            </a:r>
          </a:p>
          <a:p>
            <a:pPr algn="just"/>
            <a:endParaRPr lang="en-GB" dirty="0">
              <a:latin typeface="Calibri" pitchFamily="34" charset="0"/>
              <a:ea typeface="Cambria Math" panose="02040503050406030204" pitchFamily="18" charset="0"/>
              <a:cs typeface="Calibri" pitchFamily="34" charset="0"/>
            </a:endParaRPr>
          </a:p>
          <a:p>
            <a:pPr algn="just"/>
            <a:r>
              <a:rPr lang="en-GB" i="1" u="sng" dirty="0">
                <a:latin typeface="Calibri" pitchFamily="34" charset="0"/>
                <a:ea typeface="Cambria Math" panose="02040503050406030204" pitchFamily="18" charset="0"/>
                <a:cs typeface="Calibri" pitchFamily="34" charset="0"/>
              </a:rPr>
              <a:t>Storage rings</a:t>
            </a:r>
          </a:p>
          <a:p>
            <a:pPr algn="just"/>
            <a:endParaRPr lang="en-GB" dirty="0">
              <a:latin typeface="Calibri" pitchFamily="34" charset="0"/>
              <a:ea typeface="Cambria Math" panose="02040503050406030204" pitchFamily="18" charset="0"/>
              <a:cs typeface="Calibri" pitchFamily="34" charset="0"/>
            </a:endParaRPr>
          </a:p>
          <a:p>
            <a:pPr marL="285750" indent="-285750" algn="just">
              <a:buFont typeface="Arial" panose="020B0604020202020204" pitchFamily="34" charset="0"/>
              <a:buChar char="•"/>
            </a:pPr>
            <a:r>
              <a:rPr lang="en-GB" dirty="0">
                <a:latin typeface="Calibri" pitchFamily="34" charset="0"/>
                <a:ea typeface="Cambria Math" panose="02040503050406030204" pitchFamily="18" charset="0"/>
                <a:cs typeface="Calibri" pitchFamily="34" charset="0"/>
              </a:rPr>
              <a:t>Small emittance means the electron beam size and divergence is small, increasing the brightness of the photon beams</a:t>
            </a:r>
          </a:p>
          <a:p>
            <a:pPr marL="285750" indent="-285750" algn="just">
              <a:buFont typeface="Arial" panose="020B0604020202020204" pitchFamily="34" charset="0"/>
              <a:buChar char="•"/>
            </a:pPr>
            <a:r>
              <a:rPr lang="en-GB" dirty="0">
                <a:latin typeface="Calibri" pitchFamily="34" charset="0"/>
                <a:ea typeface="Cambria Math" panose="02040503050406030204" pitchFamily="18" charset="0"/>
                <a:cs typeface="Calibri" pitchFamily="34" charset="0"/>
              </a:rPr>
              <a:t>Brighter photon beams implies increased photon flux through small beamline apertures</a:t>
            </a:r>
          </a:p>
          <a:p>
            <a:pPr marL="285750" indent="-285750" algn="just">
              <a:buFont typeface="Arial" panose="020B0604020202020204" pitchFamily="34" charset="0"/>
              <a:buChar char="•"/>
            </a:pPr>
            <a:r>
              <a:rPr lang="en-GB" dirty="0">
                <a:latin typeface="Calibri" pitchFamily="34" charset="0"/>
                <a:ea typeface="Cambria Math" panose="02040503050406030204" pitchFamily="18" charset="0"/>
                <a:cs typeface="Calibri" pitchFamily="34" charset="0"/>
              </a:rPr>
              <a:t>Smaller electron beam sizes increases the transverse coherence of the photon beams</a:t>
            </a:r>
          </a:p>
          <a:p>
            <a:pPr marL="285750" indent="-285750" algn="just">
              <a:buFont typeface="Arial" panose="020B0604020202020204" pitchFamily="34" charset="0"/>
              <a:buChar char="•"/>
            </a:pPr>
            <a:r>
              <a:rPr lang="en-GB" dirty="0">
                <a:latin typeface="Calibri" pitchFamily="34" charset="0"/>
                <a:ea typeface="Cambria Math" panose="02040503050406030204" pitchFamily="18" charset="0"/>
                <a:cs typeface="Calibri" pitchFamily="34" charset="0"/>
              </a:rPr>
              <a:t>Reducing the electron beam size and divergence reduces the spot size of the photon beam on the sample, reducing backgrounds when studying small samples and improving the spatial resolution when scanning</a:t>
            </a:r>
          </a:p>
          <a:p>
            <a:pPr marL="285750" indent="-285750" algn="just">
              <a:buFont typeface="Arial" panose="020B0604020202020204" pitchFamily="34" charset="0"/>
              <a:buChar char="•"/>
            </a:pPr>
            <a:endParaRPr lang="en-GB" dirty="0">
              <a:latin typeface="Calibri" pitchFamily="34" charset="0"/>
              <a:ea typeface="Cambria Math" panose="02040503050406030204" pitchFamily="18" charset="0"/>
              <a:cs typeface="Calibri" pitchFamily="34" charset="0"/>
            </a:endParaRPr>
          </a:p>
          <a:p>
            <a:pPr marL="285750" indent="-285750" algn="just">
              <a:buFont typeface="Arial" panose="020B0604020202020204" pitchFamily="34" charset="0"/>
              <a:buChar char="•"/>
            </a:pPr>
            <a:endParaRPr lang="en-GB" dirty="0">
              <a:latin typeface="Calibri" pitchFamily="34" charset="0"/>
              <a:ea typeface="Cambria Math" panose="02040503050406030204" pitchFamily="18" charset="0"/>
              <a:cs typeface="Calibri" pitchFamily="34" charset="0"/>
            </a:endParaRPr>
          </a:p>
          <a:p>
            <a:pPr algn="just"/>
            <a:r>
              <a:rPr lang="en-GB" i="1" u="sng" dirty="0">
                <a:latin typeface="Calibri" pitchFamily="34" charset="0"/>
                <a:ea typeface="Cambria Math" panose="02040503050406030204" pitchFamily="18" charset="0"/>
                <a:cs typeface="Calibri" pitchFamily="34" charset="0"/>
              </a:rPr>
              <a:t>Damping Rings</a:t>
            </a:r>
          </a:p>
          <a:p>
            <a:pPr algn="just"/>
            <a:endParaRPr lang="en-GB" dirty="0">
              <a:latin typeface="Calibri" pitchFamily="34" charset="0"/>
              <a:ea typeface="Cambria Math" panose="02040503050406030204" pitchFamily="18" charset="0"/>
              <a:cs typeface="Calibri" pitchFamily="34" charset="0"/>
            </a:endParaRPr>
          </a:p>
          <a:p>
            <a:pPr marL="285750" indent="-285750" algn="just">
              <a:buFont typeface="Arial" panose="020B0604020202020204" pitchFamily="34" charset="0"/>
              <a:buChar char="•"/>
            </a:pPr>
            <a:r>
              <a:rPr lang="en-GB" dirty="0">
                <a:latin typeface="Calibri" pitchFamily="34" charset="0"/>
                <a:ea typeface="Cambria Math" panose="02040503050406030204" pitchFamily="18" charset="0"/>
                <a:cs typeface="Calibri" pitchFamily="34" charset="0"/>
              </a:rPr>
              <a:t>Used as temporary storage rings in colliders as a way of reducing an initial beam emittance via radiation damping</a:t>
            </a:r>
          </a:p>
          <a:p>
            <a:pPr marL="285750" indent="-285750" algn="just">
              <a:buFont typeface="Arial" panose="020B0604020202020204" pitchFamily="34" charset="0"/>
              <a:buChar char="•"/>
            </a:pPr>
            <a:r>
              <a:rPr lang="en-GB" dirty="0">
                <a:latin typeface="Calibri" pitchFamily="34" charset="0"/>
                <a:ea typeface="Cambria Math" panose="02040503050406030204" pitchFamily="18" charset="0"/>
                <a:cs typeface="Calibri" pitchFamily="34" charset="0"/>
              </a:rPr>
              <a:t>The smaller extracted beam emittance reduces the bunch dimensions, increasing the final luminosity of the machine</a:t>
            </a:r>
          </a:p>
        </p:txBody>
      </p:sp>
    </p:spTree>
    <p:extLst>
      <p:ext uri="{BB962C8B-B14F-4D97-AF65-F5344CB8AC3E}">
        <p14:creationId xmlns:p14="http://schemas.microsoft.com/office/powerpoint/2010/main" val="11932281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284302" y="164341"/>
                <a:ext cx="8703834" cy="6103979"/>
              </a:xfrm>
              <a:prstGeom prst="rect">
                <a:avLst/>
              </a:prstGeom>
              <a:noFill/>
              <a:ln w="9525">
                <a:noFill/>
                <a:miter lim="800000"/>
                <a:headEnd/>
                <a:tailEnd/>
              </a:ln>
              <a:effectLst/>
            </p:spPr>
            <p:txBody>
              <a:bodyPr wrap="square">
                <a:spAutoFit/>
              </a:bodyPr>
              <a:lstStyle/>
              <a:p>
                <a:pPr algn="ctr"/>
                <a:r>
                  <a:rPr lang="en-GB" u="sng" dirty="0">
                    <a:latin typeface="Calibri" pitchFamily="34" charset="0"/>
                    <a:cs typeface="Calibri" pitchFamily="34" charset="0"/>
                  </a:rPr>
                  <a:t>Theoretical Minimum Emittance</a:t>
                </a:r>
              </a:p>
              <a:p>
                <a:pPr algn="ctr"/>
                <a:endParaRPr lang="en-GB" dirty="0">
                  <a:latin typeface="Calibri" pitchFamily="34"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The equilibrium emittance is given by </a:t>
                </a:r>
              </a:p>
              <a:p>
                <a:pPr algn="just"/>
                <a:endParaRPr lang="en-GB"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𝜀</m:t>
                          </m:r>
                        </m:e>
                        <m:sub>
                          <m:r>
                            <a:rPr lang="en-GB" i="1">
                              <a:latin typeface="Cambria Math" panose="02040503050406030204" pitchFamily="18" charset="0"/>
                              <a:ea typeface="Cambria Math" panose="02040503050406030204" pitchFamily="18" charset="0"/>
                              <a:cs typeface="Calibri" pitchFamily="34" charset="0"/>
                            </a:rPr>
                            <m:t>𝑥</m:t>
                          </m:r>
                        </m:sub>
                      </m:sSub>
                      <m:r>
                        <a:rPr lang="en-GB" i="1">
                          <a:latin typeface="Cambria Math" panose="02040503050406030204" pitchFamily="18" charset="0"/>
                          <a:ea typeface="Cambria Math" panose="02040503050406030204" pitchFamily="18" charset="0"/>
                          <a:cs typeface="Calibri" pitchFamily="34" charset="0"/>
                        </a:rPr>
                        <m:t>=</m:t>
                      </m:r>
                      <m:f>
                        <m:fPr>
                          <m:ctrlPr>
                            <a:rPr lang="en-GB" i="1">
                              <a:latin typeface="Cambria Math" panose="02040503050406030204" pitchFamily="18" charset="0"/>
                              <a:ea typeface="Cambria Math" panose="02040503050406030204" pitchFamily="18" charset="0"/>
                              <a:cs typeface="Calibri" pitchFamily="34" charset="0"/>
                            </a:rPr>
                          </m:ctrlPr>
                        </m:fPr>
                        <m:num>
                          <m:r>
                            <a:rPr lang="en-GB" i="1">
                              <a:latin typeface="Cambria Math" panose="02040503050406030204" pitchFamily="18" charset="0"/>
                              <a:ea typeface="Cambria Math" panose="02040503050406030204" pitchFamily="18" charset="0"/>
                              <a:cs typeface="Calibri" pitchFamily="34" charset="0"/>
                            </a:rPr>
                            <m:t>55</m:t>
                          </m:r>
                        </m:num>
                        <m:den>
                          <m:r>
                            <a:rPr lang="en-GB" i="1">
                              <a:latin typeface="Cambria Math" panose="02040503050406030204" pitchFamily="18" charset="0"/>
                              <a:ea typeface="Cambria Math" panose="02040503050406030204" pitchFamily="18" charset="0"/>
                              <a:cs typeface="Calibri" pitchFamily="34" charset="0"/>
                            </a:rPr>
                            <m:t>32</m:t>
                          </m:r>
                          <m:rad>
                            <m:radPr>
                              <m:degHide m:val="on"/>
                              <m:ctrlPr>
                                <a:rPr lang="en-GB" i="1">
                                  <a:latin typeface="Cambria Math" panose="02040503050406030204" pitchFamily="18" charset="0"/>
                                  <a:ea typeface="Cambria Math" panose="02040503050406030204" pitchFamily="18" charset="0"/>
                                  <a:cs typeface="Calibri" pitchFamily="34" charset="0"/>
                                </a:rPr>
                              </m:ctrlPr>
                            </m:radPr>
                            <m:deg/>
                            <m:e>
                              <m:r>
                                <a:rPr lang="en-GB" i="1">
                                  <a:latin typeface="Cambria Math" panose="02040503050406030204" pitchFamily="18" charset="0"/>
                                  <a:ea typeface="Cambria Math" panose="02040503050406030204" pitchFamily="18" charset="0"/>
                                  <a:cs typeface="Calibri" pitchFamily="34" charset="0"/>
                                </a:rPr>
                                <m:t>3</m:t>
                              </m:r>
                            </m:e>
                          </m:rad>
                          <m:r>
                            <a:rPr lang="en-GB" i="1">
                              <a:latin typeface="Cambria Math" panose="02040503050406030204" pitchFamily="18" charset="0"/>
                              <a:ea typeface="Cambria Math" panose="02040503050406030204" pitchFamily="18" charset="0"/>
                              <a:cs typeface="Calibri" pitchFamily="34" charset="0"/>
                            </a:rPr>
                            <m:t> </m:t>
                          </m:r>
                        </m:den>
                      </m:f>
                      <m:f>
                        <m:fPr>
                          <m:ctrlPr>
                            <a:rPr lang="en-GB" i="1">
                              <a:latin typeface="Cambria Math" panose="02040503050406030204" pitchFamily="18" charset="0"/>
                              <a:ea typeface="Cambria Math" panose="02040503050406030204" pitchFamily="18" charset="0"/>
                              <a:cs typeface="Calibri" pitchFamily="34" charset="0"/>
                            </a:rPr>
                          </m:ctrlPr>
                        </m:fPr>
                        <m:num>
                          <m:r>
                            <a:rPr lang="en-GB" i="1">
                              <a:latin typeface="Cambria Math" panose="02040503050406030204" pitchFamily="18" charset="0"/>
                              <a:ea typeface="Cambria Math" panose="02040503050406030204" pitchFamily="18" charset="0"/>
                              <a:cs typeface="Calibri" pitchFamily="34" charset="0"/>
                            </a:rPr>
                            <m:t>ℏ</m:t>
                          </m:r>
                        </m:num>
                        <m:den>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𝑚</m:t>
                              </m:r>
                            </m:e>
                            <m:sub>
                              <m:r>
                                <a:rPr lang="en-GB" i="1">
                                  <a:latin typeface="Cambria Math" panose="02040503050406030204" pitchFamily="18" charset="0"/>
                                  <a:ea typeface="Cambria Math" panose="02040503050406030204" pitchFamily="18" charset="0"/>
                                  <a:cs typeface="Calibri" pitchFamily="34" charset="0"/>
                                </a:rPr>
                                <m:t>𝑒</m:t>
                              </m:r>
                            </m:sub>
                          </m:sSub>
                          <m:r>
                            <a:rPr lang="en-GB" i="1">
                              <a:latin typeface="Cambria Math" panose="02040503050406030204" pitchFamily="18" charset="0"/>
                              <a:ea typeface="Cambria Math" panose="02040503050406030204" pitchFamily="18" charset="0"/>
                              <a:cs typeface="Calibri" pitchFamily="34" charset="0"/>
                            </a:rPr>
                            <m:t>𝑐</m:t>
                          </m:r>
                        </m:den>
                      </m:f>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𝛾</m:t>
                          </m:r>
                        </m:e>
                        <m:sup>
                          <m:r>
                            <a:rPr lang="en-GB" i="1">
                              <a:latin typeface="Cambria Math" panose="02040503050406030204" pitchFamily="18" charset="0"/>
                              <a:ea typeface="Cambria Math" panose="02040503050406030204" pitchFamily="18" charset="0"/>
                              <a:cs typeface="Calibri" pitchFamily="34" charset="0"/>
                            </a:rPr>
                            <m:t>2</m:t>
                          </m:r>
                        </m:sup>
                      </m:sSup>
                      <m:f>
                        <m:fPr>
                          <m:ctrlPr>
                            <a:rPr lang="en-GB" i="1">
                              <a:latin typeface="Cambria Math" panose="02040503050406030204" pitchFamily="18" charset="0"/>
                              <a:ea typeface="Cambria Math" panose="02040503050406030204" pitchFamily="18" charset="0"/>
                              <a:cs typeface="Calibri" pitchFamily="34" charset="0"/>
                            </a:rPr>
                          </m:ctrlPr>
                        </m:fPr>
                        <m:num>
                          <m:nary>
                            <m:naryPr>
                              <m:chr m:val="∮"/>
                              <m:limLoc m:val="undOvr"/>
                              <m:subHide m:val="on"/>
                              <m:supHide m:val="on"/>
                              <m:ctrlPr>
                                <a:rPr lang="en-GB" i="1">
                                  <a:latin typeface="Cambria Math" panose="02040503050406030204" pitchFamily="18" charset="0"/>
                                  <a:ea typeface="Cambria Math" panose="02040503050406030204" pitchFamily="18" charset="0"/>
                                  <a:cs typeface="Calibri" pitchFamily="34" charset="0"/>
                                </a:rPr>
                              </m:ctrlPr>
                            </m:naryPr>
                            <m:sub/>
                            <m:sup/>
                            <m:e>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𝐻</m:t>
                                  </m:r>
                                </m:e>
                                <m:sub>
                                  <m:r>
                                    <a:rPr lang="en-GB" i="1">
                                      <a:latin typeface="Cambria Math" panose="02040503050406030204" pitchFamily="18" charset="0"/>
                                      <a:ea typeface="Cambria Math" panose="02040503050406030204" pitchFamily="18" charset="0"/>
                                      <a:cs typeface="Calibri" pitchFamily="34" charset="0"/>
                                    </a:rPr>
                                    <m:t>𝑥</m:t>
                                  </m:r>
                                </m:sub>
                              </m:sSub>
                              <m:r>
                                <a:rPr lang="en-GB" b="0" i="1" smtClean="0">
                                  <a:latin typeface="Cambria Math" panose="02040503050406030204" pitchFamily="18" charset="0"/>
                                  <a:ea typeface="Cambria Math" panose="02040503050406030204" pitchFamily="18" charset="0"/>
                                  <a:cs typeface="Calibri" pitchFamily="34" charset="0"/>
                                </a:rPr>
                                <m:t>(</m:t>
                              </m:r>
                              <m:r>
                                <a:rPr lang="en-GB" b="0" i="1" smtClean="0">
                                  <a:latin typeface="Cambria Math" panose="02040503050406030204" pitchFamily="18" charset="0"/>
                                  <a:ea typeface="Cambria Math" panose="02040503050406030204" pitchFamily="18" charset="0"/>
                                  <a:cs typeface="Calibri" pitchFamily="34" charset="0"/>
                                </a:rPr>
                                <m:t>𝑠</m:t>
                              </m:r>
                              <m:r>
                                <a:rPr lang="en-GB" b="0" i="1" smtClean="0">
                                  <a:latin typeface="Cambria Math" panose="02040503050406030204" pitchFamily="18" charset="0"/>
                                  <a:ea typeface="Cambria Math" panose="02040503050406030204" pitchFamily="18" charset="0"/>
                                  <a:cs typeface="Calibri" pitchFamily="34" charset="0"/>
                                </a:rPr>
                                <m:t>)/</m:t>
                              </m:r>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𝜌</m:t>
                                  </m:r>
                                </m:e>
                                <m:sup>
                                  <m:r>
                                    <a:rPr lang="en-GB" i="1">
                                      <a:latin typeface="Cambria Math" panose="02040503050406030204" pitchFamily="18" charset="0"/>
                                      <a:ea typeface="Cambria Math" panose="02040503050406030204" pitchFamily="18" charset="0"/>
                                      <a:cs typeface="Calibri" pitchFamily="34" charset="0"/>
                                    </a:rPr>
                                    <m:t>3</m:t>
                                  </m:r>
                                </m:sup>
                              </m:sSup>
                              <m:r>
                                <a:rPr lang="en-GB" b="0" i="1" smtClean="0">
                                  <a:latin typeface="Cambria Math" panose="02040503050406030204" pitchFamily="18" charset="0"/>
                                  <a:ea typeface="Cambria Math" panose="02040503050406030204" pitchFamily="18" charset="0"/>
                                  <a:cs typeface="Calibri" pitchFamily="34" charset="0"/>
                                </a:rPr>
                                <m:t>(</m:t>
                              </m:r>
                              <m:r>
                                <a:rPr lang="en-GB" b="0" i="1" smtClean="0">
                                  <a:latin typeface="Cambria Math" panose="02040503050406030204" pitchFamily="18" charset="0"/>
                                  <a:ea typeface="Cambria Math" panose="02040503050406030204" pitchFamily="18" charset="0"/>
                                  <a:cs typeface="Calibri" pitchFamily="34" charset="0"/>
                                </a:rPr>
                                <m:t>𝑠</m:t>
                              </m:r>
                              <m:r>
                                <a:rPr lang="en-GB" b="0" i="1" smtClean="0">
                                  <a:latin typeface="Cambria Math" panose="02040503050406030204" pitchFamily="18" charset="0"/>
                                  <a:ea typeface="Cambria Math" panose="02040503050406030204" pitchFamily="18" charset="0"/>
                                  <a:cs typeface="Calibri" pitchFamily="34" charset="0"/>
                                </a:rPr>
                                <m:t>)</m:t>
                              </m:r>
                              <m:r>
                                <a:rPr lang="en-GB" i="1">
                                  <a:latin typeface="Cambria Math" panose="02040503050406030204" pitchFamily="18" charset="0"/>
                                  <a:ea typeface="Cambria Math" panose="02040503050406030204" pitchFamily="18" charset="0"/>
                                  <a:cs typeface="Calibri" pitchFamily="34" charset="0"/>
                                </a:rPr>
                                <m:t>𝑑𝑠</m:t>
                              </m:r>
                            </m:e>
                          </m:nary>
                        </m:num>
                        <m:den>
                          <m:sSub>
                            <m:sSubPr>
                              <m:ctrlPr>
                                <a:rPr lang="en-GB" i="1">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𝐽</m:t>
                              </m:r>
                            </m:e>
                            <m:sub>
                              <m:r>
                                <a:rPr lang="en-GB" b="0" i="1" smtClean="0">
                                  <a:latin typeface="Cambria Math" panose="02040503050406030204" pitchFamily="18" charset="0"/>
                                  <a:ea typeface="Cambria Math" panose="02040503050406030204" pitchFamily="18" charset="0"/>
                                  <a:cs typeface="Calibri" pitchFamily="34" charset="0"/>
                                </a:rPr>
                                <m:t>𝑥</m:t>
                              </m:r>
                            </m:sub>
                          </m:sSub>
                          <m:nary>
                            <m:naryPr>
                              <m:chr m:val="∮"/>
                              <m:limLoc m:val="undOvr"/>
                              <m:subHide m:val="on"/>
                              <m:supHide m:val="on"/>
                              <m:ctrlPr>
                                <a:rPr lang="en-GB" i="1">
                                  <a:latin typeface="Cambria Math" panose="02040503050406030204" pitchFamily="18" charset="0"/>
                                  <a:ea typeface="Cambria Math" panose="02040503050406030204" pitchFamily="18" charset="0"/>
                                  <a:cs typeface="Calibri" pitchFamily="34" charset="0"/>
                                </a:rPr>
                              </m:ctrlPr>
                            </m:naryPr>
                            <m:sub/>
                            <m:sup/>
                            <m:e>
                              <m:r>
                                <a:rPr lang="en-GB" b="0" i="1" smtClean="0">
                                  <a:latin typeface="Cambria Math" panose="02040503050406030204" pitchFamily="18" charset="0"/>
                                  <a:ea typeface="Cambria Math" panose="02040503050406030204" pitchFamily="18" charset="0"/>
                                  <a:cs typeface="Calibri" pitchFamily="34" charset="0"/>
                                </a:rPr>
                                <m:t>1/</m:t>
                              </m:r>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𝜌</m:t>
                                  </m:r>
                                </m:e>
                                <m:sup>
                                  <m:r>
                                    <a:rPr lang="en-GB" i="1">
                                      <a:latin typeface="Cambria Math" panose="02040503050406030204" pitchFamily="18" charset="0"/>
                                      <a:ea typeface="Cambria Math" panose="02040503050406030204" pitchFamily="18" charset="0"/>
                                      <a:cs typeface="Calibri" pitchFamily="34" charset="0"/>
                                    </a:rPr>
                                    <m:t>2</m:t>
                                  </m:r>
                                </m:sup>
                              </m:sSup>
                              <m:d>
                                <m:dPr>
                                  <m:ctrlPr>
                                    <a:rPr lang="en-GB" i="1">
                                      <a:latin typeface="Cambria Math" panose="02040503050406030204" pitchFamily="18" charset="0"/>
                                      <a:ea typeface="Cambria Math" panose="02040503050406030204" pitchFamily="18" charset="0"/>
                                      <a:cs typeface="Calibri" pitchFamily="34" charset="0"/>
                                    </a:rPr>
                                  </m:ctrlPr>
                                </m:dPr>
                                <m:e>
                                  <m:r>
                                    <a:rPr lang="en-GB" i="1">
                                      <a:latin typeface="Cambria Math" panose="02040503050406030204" pitchFamily="18" charset="0"/>
                                      <a:ea typeface="Cambria Math" panose="02040503050406030204" pitchFamily="18" charset="0"/>
                                      <a:cs typeface="Calibri" pitchFamily="34" charset="0"/>
                                    </a:rPr>
                                    <m:t>𝑠</m:t>
                                  </m:r>
                                </m:e>
                              </m:d>
                              <m:r>
                                <a:rPr lang="en-GB" i="1">
                                  <a:latin typeface="Cambria Math" panose="02040503050406030204" pitchFamily="18" charset="0"/>
                                  <a:ea typeface="Cambria Math" panose="02040503050406030204" pitchFamily="18" charset="0"/>
                                  <a:cs typeface="Calibri" pitchFamily="34" charset="0"/>
                                </a:rPr>
                                <m:t>𝑑𝑠</m:t>
                              </m:r>
                            </m:e>
                          </m:nary>
                        </m:den>
                      </m:f>
                      <m:r>
                        <a:rPr lang="en-GB" b="0" i="1" smtClean="0">
                          <a:latin typeface="Cambria Math" panose="02040503050406030204" pitchFamily="18" charset="0"/>
                          <a:ea typeface="Cambria Math" panose="02040503050406030204" pitchFamily="18" charset="0"/>
                          <a:cs typeface="Calibri" pitchFamily="34" charset="0"/>
                        </a:rPr>
                        <m:t>=</m:t>
                      </m:r>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𝐶</m:t>
                          </m:r>
                        </m:e>
                        <m:sub>
                          <m:r>
                            <a:rPr lang="en-GB" b="0" i="1" smtClean="0">
                              <a:latin typeface="Cambria Math" panose="02040503050406030204" pitchFamily="18" charset="0"/>
                              <a:ea typeface="Cambria Math" panose="02040503050406030204" pitchFamily="18" charset="0"/>
                              <a:cs typeface="Calibri" pitchFamily="34" charset="0"/>
                            </a:rPr>
                            <m:t>𝑞</m:t>
                          </m:r>
                        </m:sub>
                      </m:sSub>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𝛾</m:t>
                          </m:r>
                        </m:e>
                        <m:sup>
                          <m:r>
                            <a:rPr lang="en-GB" i="1">
                              <a:latin typeface="Cambria Math" panose="02040503050406030204" pitchFamily="18" charset="0"/>
                              <a:ea typeface="Cambria Math" panose="02040503050406030204" pitchFamily="18" charset="0"/>
                              <a:cs typeface="Calibri" pitchFamily="34" charset="0"/>
                            </a:rPr>
                            <m:t>2</m:t>
                          </m:r>
                        </m:sup>
                      </m:sSup>
                      <m:f>
                        <m:fPr>
                          <m:ctrlPr>
                            <a:rPr lang="en-GB" i="1">
                              <a:latin typeface="Cambria Math" panose="02040503050406030204" pitchFamily="18" charset="0"/>
                              <a:ea typeface="Cambria Math" panose="02040503050406030204" pitchFamily="18" charset="0"/>
                              <a:cs typeface="Calibri" pitchFamily="34" charset="0"/>
                            </a:rPr>
                          </m:ctrlPr>
                        </m:fPr>
                        <m:num>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𝐼</m:t>
                              </m:r>
                            </m:e>
                            <m:sub>
                              <m:r>
                                <a:rPr lang="en-GB" b="0" i="1" smtClean="0">
                                  <a:latin typeface="Cambria Math" panose="02040503050406030204" pitchFamily="18" charset="0"/>
                                  <a:ea typeface="Cambria Math" panose="02040503050406030204" pitchFamily="18" charset="0"/>
                                  <a:cs typeface="Calibri" pitchFamily="34" charset="0"/>
                                </a:rPr>
                                <m:t>5</m:t>
                              </m:r>
                            </m:sub>
                          </m:sSub>
                        </m:num>
                        <m:den>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𝐽</m:t>
                              </m:r>
                            </m:e>
                            <m:sub>
                              <m:r>
                                <a:rPr lang="en-GB" i="1">
                                  <a:latin typeface="Cambria Math" panose="02040503050406030204" pitchFamily="18" charset="0"/>
                                  <a:ea typeface="Cambria Math" panose="02040503050406030204" pitchFamily="18" charset="0"/>
                                  <a:cs typeface="Calibri" pitchFamily="34" charset="0"/>
                                </a:rPr>
                                <m:t>𝑥</m:t>
                              </m:r>
                            </m:sub>
                          </m:sSub>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𝐼</m:t>
                              </m:r>
                            </m:e>
                            <m:sub>
                              <m:r>
                                <a:rPr lang="en-GB" b="0" i="1" smtClean="0">
                                  <a:latin typeface="Cambria Math" panose="02040503050406030204" pitchFamily="18" charset="0"/>
                                  <a:ea typeface="Cambria Math" panose="02040503050406030204" pitchFamily="18" charset="0"/>
                                  <a:cs typeface="Calibri" pitchFamily="34" charset="0"/>
                                </a:rPr>
                                <m:t>2</m:t>
                              </m:r>
                            </m:sub>
                          </m:sSub>
                        </m:den>
                      </m:f>
                    </m:oMath>
                  </m:oMathPara>
                </a14:m>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So assuming </a:t>
                </a:r>
                <a14:m>
                  <m:oMath xmlns:m="http://schemas.openxmlformats.org/officeDocument/2006/math">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𝐽</m:t>
                        </m:r>
                      </m:e>
                      <m:sub>
                        <m:r>
                          <a:rPr lang="en-GB" b="0" i="1" smtClean="0">
                            <a:latin typeface="Cambria Math" panose="02040503050406030204" pitchFamily="18" charset="0"/>
                            <a:ea typeface="Cambria Math" panose="02040503050406030204" pitchFamily="18" charset="0"/>
                            <a:cs typeface="Calibri" pitchFamily="34" charset="0"/>
                          </a:rPr>
                          <m:t>𝑥</m:t>
                        </m:r>
                      </m:sub>
                    </m:sSub>
                  </m:oMath>
                </a14:m>
                <a:r>
                  <a:rPr lang="en-GB" dirty="0">
                    <a:latin typeface="Calibri" pitchFamily="34" charset="0"/>
                    <a:ea typeface="Cambria Math" panose="02040503050406030204" pitchFamily="18" charset="0"/>
                    <a:cs typeface="Calibri" pitchFamily="34" charset="0"/>
                  </a:rPr>
                  <a:t> and </a:t>
                </a:r>
                <a14:m>
                  <m:oMath xmlns:m="http://schemas.openxmlformats.org/officeDocument/2006/math">
                    <m:r>
                      <a:rPr lang="en-GB" b="0" i="1" smtClean="0">
                        <a:latin typeface="Cambria Math" panose="02040503050406030204" pitchFamily="18" charset="0"/>
                        <a:ea typeface="Cambria Math" panose="02040503050406030204" pitchFamily="18" charset="0"/>
                        <a:cs typeface="Calibri" pitchFamily="34" charset="0"/>
                      </a:rPr>
                      <m:t>𝜌</m:t>
                    </m:r>
                    <m:r>
                      <a:rPr lang="en-GB" b="0" i="1" smtClean="0">
                        <a:latin typeface="Cambria Math" panose="02040503050406030204" pitchFamily="18" charset="0"/>
                        <a:ea typeface="Cambria Math" panose="02040503050406030204" pitchFamily="18" charset="0"/>
                        <a:cs typeface="Calibri" pitchFamily="34" charset="0"/>
                      </a:rPr>
                      <m:t>(</m:t>
                    </m:r>
                    <m:r>
                      <a:rPr lang="en-GB" b="0" i="1" smtClean="0">
                        <a:latin typeface="Cambria Math" panose="02040503050406030204" pitchFamily="18" charset="0"/>
                        <a:ea typeface="Cambria Math" panose="02040503050406030204" pitchFamily="18" charset="0"/>
                        <a:cs typeface="Calibri" pitchFamily="34" charset="0"/>
                      </a:rPr>
                      <m:t>𝑠</m:t>
                    </m:r>
                    <m:r>
                      <a:rPr lang="en-GB" b="0" i="1" smtClean="0">
                        <a:latin typeface="Cambria Math" panose="02040503050406030204" pitchFamily="18" charset="0"/>
                        <a:ea typeface="Cambria Math" panose="02040503050406030204" pitchFamily="18" charset="0"/>
                        <a:cs typeface="Calibri" pitchFamily="34" charset="0"/>
                      </a:rPr>
                      <m:t>)</m:t>
                    </m:r>
                  </m:oMath>
                </a14:m>
                <a:r>
                  <a:rPr lang="en-GB" dirty="0">
                    <a:latin typeface="Calibri" pitchFamily="34" charset="0"/>
                    <a:ea typeface="Cambria Math" panose="02040503050406030204" pitchFamily="18" charset="0"/>
                    <a:cs typeface="Calibri" pitchFamily="34" charset="0"/>
                  </a:rPr>
                  <a:t> are constant, the emittance can be minimised by reducing </a:t>
                </a:r>
                <a14:m>
                  <m:oMath xmlns:m="http://schemas.openxmlformats.org/officeDocument/2006/math">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𝐻</m:t>
                        </m:r>
                      </m:e>
                      <m:sub>
                        <m:r>
                          <a:rPr lang="en-GB" b="0" i="1" smtClean="0">
                            <a:latin typeface="Cambria Math" panose="02040503050406030204" pitchFamily="18" charset="0"/>
                            <a:ea typeface="Cambria Math" panose="02040503050406030204" pitchFamily="18" charset="0"/>
                            <a:cs typeface="Calibri" pitchFamily="34" charset="0"/>
                          </a:rPr>
                          <m:t>𝑥</m:t>
                        </m:r>
                      </m:sub>
                    </m:sSub>
                    <m:d>
                      <m:dPr>
                        <m:ctrlPr>
                          <a:rPr lang="en-GB" i="1">
                            <a:latin typeface="Cambria Math" panose="02040503050406030204" pitchFamily="18" charset="0"/>
                            <a:ea typeface="Cambria Math" panose="02040503050406030204" pitchFamily="18" charset="0"/>
                            <a:cs typeface="Calibri" pitchFamily="34" charset="0"/>
                          </a:rPr>
                        </m:ctrlPr>
                      </m:dPr>
                      <m:e>
                        <m:r>
                          <a:rPr lang="en-GB" i="1">
                            <a:latin typeface="Cambria Math" panose="02040503050406030204" pitchFamily="18" charset="0"/>
                            <a:ea typeface="Cambria Math" panose="02040503050406030204" pitchFamily="18" charset="0"/>
                            <a:cs typeface="Calibri" pitchFamily="34" charset="0"/>
                          </a:rPr>
                          <m:t>𝑠</m:t>
                        </m:r>
                      </m:e>
                    </m:d>
                  </m:oMath>
                </a14:m>
                <a:r>
                  <a:rPr lang="en-GB" dirty="0">
                    <a:latin typeface="Calibri" pitchFamily="34" charset="0"/>
                    <a:ea typeface="Cambria Math" panose="02040503050406030204" pitchFamily="18" charset="0"/>
                    <a:cs typeface="Calibri" pitchFamily="34" charset="0"/>
                  </a:rPr>
                  <a:t> in the bending magnets. This means that the dispersion function should be reduced, and the Twiss values optimised.</a:t>
                </a: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In order to minimise the emittance, we wish to minimise the integral</a:t>
                </a:r>
              </a:p>
              <a:p>
                <a:pPr algn="just"/>
                <a:endParaRPr lang="en-GB"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ea typeface="Cambria Math" panose="02040503050406030204" pitchFamily="18" charset="0"/>
                          <a:cs typeface="Calibri" pitchFamily="34" charset="0"/>
                        </a:rPr>
                        <m:t>𝐼</m:t>
                      </m:r>
                      <m:r>
                        <a:rPr lang="en-GB" b="0" i="1" smtClean="0">
                          <a:latin typeface="Cambria Math" panose="02040503050406030204" pitchFamily="18" charset="0"/>
                          <a:ea typeface="Cambria Math" panose="02040503050406030204" pitchFamily="18" charset="0"/>
                          <a:cs typeface="Calibri" pitchFamily="34" charset="0"/>
                        </a:rPr>
                        <m:t>=</m:t>
                      </m:r>
                      <m:nary>
                        <m:naryPr>
                          <m:ctrlPr>
                            <a:rPr lang="en-GB" b="0" i="1" smtClean="0">
                              <a:latin typeface="Cambria Math" panose="02040503050406030204" pitchFamily="18" charset="0"/>
                              <a:ea typeface="Cambria Math" panose="02040503050406030204" pitchFamily="18" charset="0"/>
                              <a:cs typeface="Calibri" pitchFamily="34" charset="0"/>
                            </a:rPr>
                          </m:ctrlPr>
                        </m:naryPr>
                        <m:sub>
                          <m:r>
                            <m:rPr>
                              <m:brk m:alnAt="23"/>
                            </m:rPr>
                            <a:rPr lang="en-GB" b="0" i="1" smtClean="0">
                              <a:latin typeface="Cambria Math" panose="02040503050406030204" pitchFamily="18" charset="0"/>
                              <a:ea typeface="Cambria Math" panose="02040503050406030204" pitchFamily="18" charset="0"/>
                              <a:cs typeface="Calibri" pitchFamily="34" charset="0"/>
                            </a:rPr>
                            <m:t>0</m:t>
                          </m:r>
                        </m:sub>
                        <m:sup>
                          <m:r>
                            <a:rPr lang="en-GB" b="0" i="1" smtClean="0">
                              <a:latin typeface="Cambria Math" panose="02040503050406030204" pitchFamily="18" charset="0"/>
                              <a:ea typeface="Cambria Math" panose="02040503050406030204" pitchFamily="18" charset="0"/>
                              <a:cs typeface="Calibri" pitchFamily="34" charset="0"/>
                            </a:rPr>
                            <m:t>𝐿</m:t>
                          </m:r>
                        </m:sup>
                        <m:e>
                          <m:r>
                            <a:rPr lang="en-GB" i="1">
                              <a:latin typeface="Cambria Math" panose="02040503050406030204" pitchFamily="18" charset="0"/>
                              <a:ea typeface="Cambria Math" panose="02040503050406030204" pitchFamily="18" charset="0"/>
                              <a:cs typeface="Calibri" pitchFamily="34" charset="0"/>
                            </a:rPr>
                            <m:t>𝛾</m:t>
                          </m:r>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𝐷</m:t>
                              </m:r>
                            </m:e>
                            <m:sup>
                              <m:r>
                                <a:rPr lang="en-GB" i="1">
                                  <a:latin typeface="Cambria Math" panose="02040503050406030204" pitchFamily="18" charset="0"/>
                                  <a:ea typeface="Cambria Math" panose="02040503050406030204" pitchFamily="18" charset="0"/>
                                  <a:cs typeface="Calibri" pitchFamily="34" charset="0"/>
                                </a:rPr>
                                <m:t>2</m:t>
                              </m:r>
                            </m:sup>
                          </m:sSup>
                          <m:r>
                            <a:rPr lang="en-GB" i="1">
                              <a:latin typeface="Cambria Math" panose="02040503050406030204" pitchFamily="18" charset="0"/>
                              <a:ea typeface="Cambria Math" panose="02040503050406030204" pitchFamily="18" charset="0"/>
                              <a:cs typeface="Calibri" pitchFamily="34" charset="0"/>
                            </a:rPr>
                            <m:t>+2</m:t>
                          </m:r>
                          <m:r>
                            <a:rPr lang="en-GB" i="1">
                              <a:latin typeface="Cambria Math" panose="02040503050406030204" pitchFamily="18" charset="0"/>
                              <a:ea typeface="Cambria Math" panose="02040503050406030204" pitchFamily="18" charset="0"/>
                              <a:cs typeface="Calibri" pitchFamily="34" charset="0"/>
                            </a:rPr>
                            <m:t>𝛼</m:t>
                          </m:r>
                          <m:r>
                            <a:rPr lang="en-GB" i="1">
                              <a:latin typeface="Cambria Math" panose="02040503050406030204" pitchFamily="18" charset="0"/>
                              <a:ea typeface="Cambria Math" panose="02040503050406030204" pitchFamily="18" charset="0"/>
                              <a:cs typeface="Calibri" pitchFamily="34" charset="0"/>
                            </a:rPr>
                            <m:t>𝐷</m:t>
                          </m:r>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𝐷</m:t>
                              </m:r>
                            </m:e>
                            <m:sup>
                              <m:r>
                                <a:rPr lang="en-GB" i="1">
                                  <a:latin typeface="Cambria Math" panose="02040503050406030204" pitchFamily="18" charset="0"/>
                                  <a:ea typeface="Cambria Math" panose="02040503050406030204" pitchFamily="18" charset="0"/>
                                  <a:cs typeface="Calibri" pitchFamily="34" charset="0"/>
                                </a:rPr>
                                <m:t>′</m:t>
                              </m:r>
                            </m:sup>
                          </m:sSup>
                          <m:r>
                            <a:rPr lang="en-GB" i="1">
                              <a:latin typeface="Cambria Math" panose="02040503050406030204" pitchFamily="18" charset="0"/>
                              <a:ea typeface="Cambria Math" panose="02040503050406030204" pitchFamily="18" charset="0"/>
                              <a:cs typeface="Calibri" pitchFamily="34" charset="0"/>
                            </a:rPr>
                            <m:t>+</m:t>
                          </m:r>
                          <m:r>
                            <a:rPr lang="en-GB" i="1">
                              <a:latin typeface="Cambria Math" panose="02040503050406030204" pitchFamily="18" charset="0"/>
                              <a:ea typeface="Cambria Math" panose="02040503050406030204" pitchFamily="18" charset="0"/>
                              <a:cs typeface="Calibri" pitchFamily="34" charset="0"/>
                            </a:rPr>
                            <m:t>𝛽</m:t>
                          </m:r>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𝐷</m:t>
                              </m:r>
                            </m:e>
                            <m:sup>
                              <m:r>
                                <a:rPr lang="en-GB" i="1">
                                  <a:latin typeface="Cambria Math" panose="02040503050406030204" pitchFamily="18" charset="0"/>
                                  <a:ea typeface="Cambria Math" panose="02040503050406030204" pitchFamily="18" charset="0"/>
                                  <a:cs typeface="Calibri" pitchFamily="34" charset="0"/>
                                </a:rPr>
                                <m:t>′2</m:t>
                              </m:r>
                            </m:sup>
                          </m:sSup>
                        </m:e>
                      </m:nary>
                      <m:r>
                        <a:rPr lang="en-GB" b="0" i="1" smtClean="0">
                          <a:latin typeface="Cambria Math" panose="02040503050406030204" pitchFamily="18" charset="0"/>
                          <a:ea typeface="Cambria Math" panose="02040503050406030204" pitchFamily="18" charset="0"/>
                          <a:cs typeface="Calibri" pitchFamily="34" charset="0"/>
                        </a:rPr>
                        <m:t>𝑑𝑠</m:t>
                      </m:r>
                    </m:oMath>
                  </m:oMathPara>
                </a14:m>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where </a:t>
                </a:r>
                <a14:m>
                  <m:oMath xmlns:m="http://schemas.openxmlformats.org/officeDocument/2006/math">
                    <m:r>
                      <a:rPr lang="en-GB" b="0" i="1" smtClean="0">
                        <a:latin typeface="Cambria Math" panose="02040503050406030204" pitchFamily="18" charset="0"/>
                        <a:ea typeface="Cambria Math" panose="02040503050406030204" pitchFamily="18" charset="0"/>
                        <a:cs typeface="Calibri" pitchFamily="34" charset="0"/>
                      </a:rPr>
                      <m:t>𝐿</m:t>
                    </m:r>
                  </m:oMath>
                </a14:m>
                <a:r>
                  <a:rPr lang="en-GB" dirty="0">
                    <a:latin typeface="Calibri" pitchFamily="34" charset="0"/>
                    <a:ea typeface="Cambria Math" panose="02040503050406030204" pitchFamily="18" charset="0"/>
                    <a:cs typeface="Calibri" pitchFamily="34" charset="0"/>
                  </a:rPr>
                  <a:t> is the length of the dipole and the subscript </a:t>
                </a:r>
                <a14:m>
                  <m:oMath xmlns:m="http://schemas.openxmlformats.org/officeDocument/2006/math">
                    <m:r>
                      <a:rPr lang="en-GB" b="0" i="1" smtClean="0">
                        <a:latin typeface="Cambria Math" panose="02040503050406030204" pitchFamily="18" charset="0"/>
                        <a:ea typeface="Cambria Math" panose="02040503050406030204" pitchFamily="18" charset="0"/>
                        <a:cs typeface="Calibri" pitchFamily="34" charset="0"/>
                      </a:rPr>
                      <m:t>𝑥</m:t>
                    </m:r>
                  </m:oMath>
                </a14:m>
                <a:r>
                  <a:rPr lang="en-GB" dirty="0">
                    <a:latin typeface="Calibri" pitchFamily="34" charset="0"/>
                    <a:ea typeface="Cambria Math" panose="02040503050406030204" pitchFamily="18" charset="0"/>
                    <a:cs typeface="Calibri" pitchFamily="34" charset="0"/>
                  </a:rPr>
                  <a:t> and explicit </a:t>
                </a:r>
                <a14:m>
                  <m:oMath xmlns:m="http://schemas.openxmlformats.org/officeDocument/2006/math">
                    <m:r>
                      <a:rPr lang="en-GB" b="0" i="1" smtClean="0">
                        <a:latin typeface="Cambria Math" panose="02040503050406030204" pitchFamily="18" charset="0"/>
                        <a:ea typeface="Cambria Math" panose="02040503050406030204" pitchFamily="18" charset="0"/>
                        <a:cs typeface="Calibri" pitchFamily="34" charset="0"/>
                      </a:rPr>
                      <m:t>𝑠</m:t>
                    </m:r>
                  </m:oMath>
                </a14:m>
                <a:r>
                  <a:rPr lang="en-GB" dirty="0">
                    <a:latin typeface="Calibri" pitchFamily="34" charset="0"/>
                    <a:ea typeface="Cambria Math" panose="02040503050406030204" pitchFamily="18" charset="0"/>
                    <a:cs typeface="Calibri" pitchFamily="34" charset="0"/>
                  </a:rPr>
                  <a:t>-dependence have been dropped for convenience. Once the lattice parameters at the entrance to the magnet are defined, calculation of the integral can be carried out using standard formulae for the propagation through a dipole. The exercise here is to find the Twiss and dispersion values that minimise the integral, given certain constraints. </a:t>
                </a: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284302" y="164341"/>
                <a:ext cx="8703834" cy="6103979"/>
              </a:xfrm>
              <a:prstGeom prst="rect">
                <a:avLst/>
              </a:prstGeom>
              <a:blipFill>
                <a:blip r:embed="rId2"/>
                <a:stretch>
                  <a:fillRect l="-631" t="-599" r="-631" b="-699"/>
                </a:stretch>
              </a:blipFill>
              <a:ln w="9525">
                <a:noFill/>
                <a:miter lim="800000"/>
                <a:headEnd/>
                <a:tailEnd/>
              </a:ln>
              <a:effectLst/>
            </p:spPr>
            <p:txBody>
              <a:bodyPr/>
              <a:lstStyle/>
              <a:p>
                <a:r>
                  <a:rPr lang="en-GB">
                    <a:noFill/>
                  </a:rPr>
                  <a:t> </a:t>
                </a:r>
              </a:p>
            </p:txBody>
          </p:sp>
        </mc:Fallback>
      </mc:AlternateContent>
    </p:spTree>
    <p:extLst>
      <p:ext uri="{BB962C8B-B14F-4D97-AF65-F5344CB8AC3E}">
        <p14:creationId xmlns:p14="http://schemas.microsoft.com/office/powerpoint/2010/main" val="7014429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9" name="Text Box 3"/>
          <p:cNvSpPr txBox="1">
            <a:spLocks noChangeArrowheads="1"/>
          </p:cNvSpPr>
          <p:nvPr/>
        </p:nvSpPr>
        <p:spPr bwMode="auto">
          <a:xfrm>
            <a:off x="284302" y="164341"/>
            <a:ext cx="8703834" cy="923330"/>
          </a:xfrm>
          <a:prstGeom prst="rect">
            <a:avLst/>
          </a:prstGeom>
          <a:noFill/>
          <a:ln w="9525">
            <a:noFill/>
            <a:miter lim="800000"/>
            <a:headEnd/>
            <a:tailEnd/>
          </a:ln>
          <a:effectLst/>
        </p:spPr>
        <p:txBody>
          <a:bodyPr wrap="square">
            <a:spAutoFit/>
          </a:bodyPr>
          <a:lstStyle/>
          <a:p>
            <a:pPr algn="ctr"/>
            <a:r>
              <a:rPr lang="en-GB" u="sng" dirty="0">
                <a:latin typeface="Calibri" pitchFamily="34" charset="0"/>
                <a:cs typeface="Calibri" pitchFamily="34" charset="0"/>
              </a:rPr>
              <a:t>Theoretical Minimum Emittance</a:t>
            </a:r>
          </a:p>
          <a:p>
            <a:pPr algn="ctr"/>
            <a:endParaRPr lang="en-GB" dirty="0">
              <a:latin typeface="Calibri" pitchFamily="34" charset="0"/>
              <a:cs typeface="Calibri" pitchFamily="34" charset="0"/>
            </a:endParaRPr>
          </a:p>
          <a:p>
            <a:pPr algn="just"/>
            <a:r>
              <a:rPr lang="en-GB" dirty="0">
                <a:latin typeface="Calibri" pitchFamily="34" charset="0"/>
                <a:cs typeface="Calibri" pitchFamily="34" charset="0"/>
              </a:rPr>
              <a:t>Two cases are considered: non-achromatic (left) and achromatic (right) optics</a:t>
            </a:r>
          </a:p>
        </p:txBody>
      </p:sp>
      <p:pic>
        <p:nvPicPr>
          <p:cNvPr id="2" name="Picture 1"/>
          <p:cNvPicPr>
            <a:picLocks noChangeAspect="1"/>
          </p:cNvPicPr>
          <p:nvPr/>
        </p:nvPicPr>
        <p:blipFill>
          <a:blip r:embed="rId2"/>
          <a:stretch>
            <a:fillRect/>
          </a:stretch>
        </p:blipFill>
        <p:spPr>
          <a:xfrm>
            <a:off x="284302" y="1146718"/>
            <a:ext cx="4381500" cy="3048000"/>
          </a:xfrm>
          <a:prstGeom prst="rect">
            <a:avLst/>
          </a:prstGeom>
        </p:spPr>
      </p:pic>
      <p:pic>
        <p:nvPicPr>
          <p:cNvPr id="3" name="Picture 2"/>
          <p:cNvPicPr>
            <a:picLocks noChangeAspect="1"/>
          </p:cNvPicPr>
          <p:nvPr/>
        </p:nvPicPr>
        <p:blipFill>
          <a:blip r:embed="rId3"/>
          <a:stretch>
            <a:fillRect/>
          </a:stretch>
        </p:blipFill>
        <p:spPr>
          <a:xfrm>
            <a:off x="4665802" y="1146718"/>
            <a:ext cx="4381500" cy="3048000"/>
          </a:xfrm>
          <a:prstGeom prst="rect">
            <a:avLst/>
          </a:prstGeom>
        </p:spPr>
      </p:pic>
      <mc:AlternateContent xmlns:mc="http://schemas.openxmlformats.org/markup-compatibility/2006" xmlns:a14="http://schemas.microsoft.com/office/drawing/2010/main">
        <mc:Choice Requires="a14">
          <p:sp>
            <p:nvSpPr>
              <p:cNvPr id="4" name="TextBox 3"/>
              <p:cNvSpPr txBox="1"/>
              <p:nvPr/>
            </p:nvSpPr>
            <p:spPr>
              <a:xfrm>
                <a:off x="4092755" y="1446362"/>
                <a:ext cx="54346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𝛽</m:t>
                          </m:r>
                        </m:e>
                        <m:sub>
                          <m:r>
                            <a:rPr lang="en-GB" b="0" i="1" smtClean="0">
                              <a:latin typeface="Cambria Math" panose="02040503050406030204" pitchFamily="18" charset="0"/>
                            </a:rPr>
                            <m:t>𝑥</m:t>
                          </m:r>
                        </m:sub>
                      </m:sSub>
                    </m:oMath>
                  </m:oMathPara>
                </a14:m>
                <a:endParaRPr lang="en-GB" dirty="0"/>
              </a:p>
            </p:txBody>
          </p:sp>
        </mc:Choice>
        <mc:Fallback xmlns="">
          <p:sp>
            <p:nvSpPr>
              <p:cNvPr id="4" name="TextBox 3"/>
              <p:cNvSpPr txBox="1">
                <a:spLocks noRot="1" noChangeAspect="1" noMove="1" noResize="1" noEditPoints="1" noAdjustHandles="1" noChangeArrowheads="1" noChangeShapeType="1" noTextEdit="1"/>
              </p:cNvSpPr>
              <p:nvPr/>
            </p:nvSpPr>
            <p:spPr>
              <a:xfrm>
                <a:off x="4092755" y="1446362"/>
                <a:ext cx="543464" cy="369332"/>
              </a:xfrm>
              <a:prstGeom prst="rect">
                <a:avLst/>
              </a:prstGeom>
              <a:blipFill>
                <a:blip r:embed="rId4"/>
                <a:stretch>
                  <a:fillRect b="-1311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8131834" y="1446362"/>
                <a:ext cx="54346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𝛽</m:t>
                          </m:r>
                        </m:e>
                        <m:sub>
                          <m:r>
                            <a:rPr lang="en-GB" b="0" i="1" smtClean="0">
                              <a:latin typeface="Cambria Math" panose="02040503050406030204" pitchFamily="18" charset="0"/>
                            </a:rPr>
                            <m:t>𝑥</m:t>
                          </m:r>
                        </m:sub>
                      </m:sSub>
                    </m:oMath>
                  </m:oMathPara>
                </a14:m>
                <a:endParaRPr lang="en-GB" dirty="0"/>
              </a:p>
            </p:txBody>
          </p:sp>
        </mc:Choice>
        <mc:Fallback xmlns="">
          <p:sp>
            <p:nvSpPr>
              <p:cNvPr id="6" name="TextBox 5"/>
              <p:cNvSpPr txBox="1">
                <a:spLocks noRot="1" noChangeAspect="1" noMove="1" noResize="1" noEditPoints="1" noAdjustHandles="1" noChangeArrowheads="1" noChangeShapeType="1" noTextEdit="1"/>
              </p:cNvSpPr>
              <p:nvPr/>
            </p:nvSpPr>
            <p:spPr>
              <a:xfrm>
                <a:off x="8131834" y="1446362"/>
                <a:ext cx="543464" cy="369332"/>
              </a:xfrm>
              <a:prstGeom prst="rect">
                <a:avLst/>
              </a:prstGeom>
              <a:blipFill>
                <a:blip r:embed="rId5"/>
                <a:stretch>
                  <a:fillRect b="-1311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3951857" y="2961735"/>
                <a:ext cx="54346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𝐷</m:t>
                          </m:r>
                        </m:e>
                        <m:sub>
                          <m:r>
                            <a:rPr lang="en-GB" b="0" i="1" smtClean="0">
                              <a:latin typeface="Cambria Math" panose="02040503050406030204" pitchFamily="18" charset="0"/>
                            </a:rPr>
                            <m:t>𝑥</m:t>
                          </m:r>
                        </m:sub>
                      </m:sSub>
                    </m:oMath>
                  </m:oMathPara>
                </a14:m>
                <a:endParaRPr lang="en-GB" dirty="0"/>
              </a:p>
            </p:txBody>
          </p:sp>
        </mc:Choice>
        <mc:Fallback xmlns="">
          <p:sp>
            <p:nvSpPr>
              <p:cNvPr id="7" name="TextBox 6"/>
              <p:cNvSpPr txBox="1">
                <a:spLocks noRot="1" noChangeAspect="1" noMove="1" noResize="1" noEditPoints="1" noAdjustHandles="1" noChangeArrowheads="1" noChangeShapeType="1" noTextEdit="1"/>
              </p:cNvSpPr>
              <p:nvPr/>
            </p:nvSpPr>
            <p:spPr>
              <a:xfrm>
                <a:off x="3951857" y="2961735"/>
                <a:ext cx="543464" cy="369332"/>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8244937" y="2592403"/>
                <a:ext cx="543464"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𝐷</m:t>
                          </m:r>
                        </m:e>
                        <m:sub>
                          <m:r>
                            <a:rPr lang="en-GB" b="0" i="1" smtClean="0">
                              <a:latin typeface="Cambria Math" panose="02040503050406030204" pitchFamily="18" charset="0"/>
                            </a:rPr>
                            <m:t>𝑥</m:t>
                          </m:r>
                        </m:sub>
                      </m:sSub>
                    </m:oMath>
                  </m:oMathPara>
                </a14:m>
                <a:endParaRPr lang="en-GB" dirty="0"/>
              </a:p>
            </p:txBody>
          </p:sp>
        </mc:Choice>
        <mc:Fallback xmlns="">
          <p:sp>
            <p:nvSpPr>
              <p:cNvPr id="8" name="TextBox 7"/>
              <p:cNvSpPr txBox="1">
                <a:spLocks noRot="1" noChangeAspect="1" noMove="1" noResize="1" noEditPoints="1" noAdjustHandles="1" noChangeArrowheads="1" noChangeShapeType="1" noTextEdit="1"/>
              </p:cNvSpPr>
              <p:nvPr/>
            </p:nvSpPr>
            <p:spPr>
              <a:xfrm>
                <a:off x="8244937" y="2592403"/>
                <a:ext cx="543464" cy="369332"/>
              </a:xfrm>
              <a:prstGeom prst="rect">
                <a:avLst/>
              </a:prstGeom>
              <a:blipFill>
                <a:blip r:embed="rId7"/>
                <a:stretch>
                  <a:fillRect/>
                </a:stretch>
              </a:blipFill>
            </p:spPr>
            <p:txBody>
              <a:bodyPr/>
              <a:lstStyle/>
              <a:p>
                <a:r>
                  <a:rPr lang="en-GB">
                    <a:noFill/>
                  </a:rPr>
                  <a:t> </a:t>
                </a:r>
              </a:p>
            </p:txBody>
          </p:sp>
        </mc:Fallback>
      </mc:AlternateContent>
      <p:cxnSp>
        <p:nvCxnSpPr>
          <p:cNvPr id="9" name="Straight Arrow Connector 8"/>
          <p:cNvCxnSpPr/>
          <p:nvPr/>
        </p:nvCxnSpPr>
        <p:spPr>
          <a:xfrm flipV="1">
            <a:off x="1492746" y="2547204"/>
            <a:ext cx="2105510" cy="25880"/>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 name="TextBox 9"/>
              <p:cNvSpPr txBox="1"/>
              <p:nvPr/>
            </p:nvSpPr>
            <p:spPr>
              <a:xfrm>
                <a:off x="2747651" y="2547204"/>
                <a:ext cx="494499"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𝐿</m:t>
                          </m:r>
                        </m:e>
                        <m:sub>
                          <m:r>
                            <a:rPr lang="en-GB" b="0" i="1" smtClean="0">
                              <a:latin typeface="Cambria Math" panose="02040503050406030204" pitchFamily="18" charset="0"/>
                            </a:rPr>
                            <m:t>𝐷</m:t>
                          </m:r>
                        </m:sub>
                      </m:sSub>
                    </m:oMath>
                  </m:oMathPara>
                </a14:m>
                <a:endParaRPr lang="en-GB" dirty="0"/>
              </a:p>
            </p:txBody>
          </p:sp>
        </mc:Choice>
        <mc:Fallback xmlns="">
          <p:sp>
            <p:nvSpPr>
              <p:cNvPr id="10" name="TextBox 9"/>
              <p:cNvSpPr txBox="1">
                <a:spLocks noRot="1" noChangeAspect="1" noMove="1" noResize="1" noEditPoints="1" noAdjustHandles="1" noChangeArrowheads="1" noChangeShapeType="1" noTextEdit="1"/>
              </p:cNvSpPr>
              <p:nvPr/>
            </p:nvSpPr>
            <p:spPr>
              <a:xfrm>
                <a:off x="2747651" y="2547204"/>
                <a:ext cx="494499" cy="369332"/>
              </a:xfrm>
              <a:prstGeom prst="rect">
                <a:avLst/>
              </a:prstGeom>
              <a:blipFill>
                <a:blip r:embed="rId8"/>
                <a:stretch>
                  <a:fillRect/>
                </a:stretch>
              </a:blipFill>
            </p:spPr>
            <p:txBody>
              <a:bodyPr/>
              <a:lstStyle/>
              <a:p>
                <a:r>
                  <a:rPr lang="en-GB">
                    <a:noFill/>
                  </a:rPr>
                  <a:t> </a:t>
                </a:r>
              </a:p>
            </p:txBody>
          </p:sp>
        </mc:Fallback>
      </mc:AlternateContent>
      <p:cxnSp>
        <p:nvCxnSpPr>
          <p:cNvPr id="12" name="Straight Arrow Connector 11"/>
          <p:cNvCxnSpPr/>
          <p:nvPr/>
        </p:nvCxnSpPr>
        <p:spPr>
          <a:xfrm>
            <a:off x="5914394" y="2547204"/>
            <a:ext cx="667159" cy="0"/>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4" name="TextBox 13"/>
              <p:cNvSpPr txBox="1"/>
              <p:nvPr/>
            </p:nvSpPr>
            <p:spPr>
              <a:xfrm>
                <a:off x="6000723" y="2573084"/>
                <a:ext cx="494499" cy="39158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𝑠</m:t>
                          </m:r>
                        </m:e>
                        <m:sub>
                          <m:r>
                            <a:rPr lang="en-GB" b="0" i="1" smtClean="0">
                              <a:latin typeface="Cambria Math" panose="02040503050406030204" pitchFamily="18" charset="0"/>
                            </a:rPr>
                            <m:t>𝑓</m:t>
                          </m:r>
                        </m:sub>
                      </m:sSub>
                    </m:oMath>
                  </m:oMathPara>
                </a14:m>
                <a:endParaRPr lang="en-GB" dirty="0"/>
              </a:p>
            </p:txBody>
          </p:sp>
        </mc:Choice>
        <mc:Fallback xmlns="">
          <p:sp>
            <p:nvSpPr>
              <p:cNvPr id="14" name="TextBox 13"/>
              <p:cNvSpPr txBox="1">
                <a:spLocks noRot="1" noChangeAspect="1" noMove="1" noResize="1" noEditPoints="1" noAdjustHandles="1" noChangeArrowheads="1" noChangeShapeType="1" noTextEdit="1"/>
              </p:cNvSpPr>
              <p:nvPr/>
            </p:nvSpPr>
            <p:spPr>
              <a:xfrm>
                <a:off x="6000723" y="2573084"/>
                <a:ext cx="494499" cy="391582"/>
              </a:xfrm>
              <a:prstGeom prst="rect">
                <a:avLst/>
              </a:prstGeom>
              <a:blipFill>
                <a:blip r:embed="rId9"/>
                <a:stretch>
                  <a:fillRect b="-1093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 Box 3"/>
              <p:cNvSpPr txBox="1">
                <a:spLocks noChangeArrowheads="1"/>
              </p:cNvSpPr>
              <p:nvPr/>
            </p:nvSpPr>
            <p:spPr bwMode="auto">
              <a:xfrm>
                <a:off x="284302" y="3930599"/>
                <a:ext cx="4173234" cy="2734916"/>
              </a:xfrm>
              <a:prstGeom prst="rect">
                <a:avLst/>
              </a:prstGeom>
              <a:noFill/>
              <a:ln w="9525">
                <a:noFill/>
                <a:miter lim="800000"/>
                <a:headEnd/>
                <a:tailEnd/>
              </a:ln>
              <a:effectLst/>
            </p:spPr>
            <p:txBody>
              <a:bodyPr wrap="square">
                <a:spAutoFit/>
              </a:bodyPr>
              <a:lstStyle/>
              <a:p>
                <a:pPr algn="just"/>
                <a:r>
                  <a:rPr lang="en-GB" dirty="0">
                    <a:latin typeface="Calibri" pitchFamily="34" charset="0"/>
                    <a:cs typeface="Calibri" pitchFamily="34" charset="0"/>
                  </a:rPr>
                  <a:t>At the waist:</a:t>
                </a:r>
              </a:p>
              <a:p>
                <a:pPr algn="just"/>
                <a:endParaRPr lang="en-GB" sz="1000"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𝛽</m:t>
                          </m:r>
                        </m:e>
                        <m:sub>
                          <m:r>
                            <a:rPr lang="en-GB" b="0" i="1" smtClean="0">
                              <a:latin typeface="Cambria Math" panose="02040503050406030204" pitchFamily="18" charset="0"/>
                              <a:cs typeface="Calibri" pitchFamily="34" charset="0"/>
                            </a:rPr>
                            <m:t>𝑐</m:t>
                          </m:r>
                        </m:sub>
                      </m:sSub>
                      <m:r>
                        <a:rPr lang="en-GB" b="0" i="1" smtClean="0">
                          <a:latin typeface="Cambria Math" panose="02040503050406030204" pitchFamily="18" charset="0"/>
                          <a:cs typeface="Calibri" pitchFamily="34" charset="0"/>
                        </a:rPr>
                        <m:t>=</m:t>
                      </m:r>
                      <m:f>
                        <m:fPr>
                          <m:ctrlPr>
                            <a:rPr lang="en-GB" b="0" i="1" smtClean="0">
                              <a:latin typeface="Cambria Math" panose="02040503050406030204" pitchFamily="18" charset="0"/>
                              <a:cs typeface="Calibri" pitchFamily="34" charset="0"/>
                            </a:rPr>
                          </m:ctrlPr>
                        </m:fPr>
                        <m:num>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𝐿</m:t>
                              </m:r>
                            </m:e>
                            <m:sub>
                              <m:r>
                                <a:rPr lang="en-GB" b="0" i="1" smtClean="0">
                                  <a:latin typeface="Cambria Math" panose="02040503050406030204" pitchFamily="18" charset="0"/>
                                  <a:cs typeface="Calibri" pitchFamily="34" charset="0"/>
                                </a:rPr>
                                <m:t>𝐷</m:t>
                              </m:r>
                            </m:sub>
                          </m:sSub>
                        </m:num>
                        <m:den>
                          <m:r>
                            <a:rPr lang="en-GB" b="0" i="1" smtClean="0">
                              <a:latin typeface="Cambria Math" panose="02040503050406030204" pitchFamily="18" charset="0"/>
                              <a:cs typeface="Calibri" pitchFamily="34" charset="0"/>
                            </a:rPr>
                            <m:t>2</m:t>
                          </m:r>
                          <m:rad>
                            <m:radPr>
                              <m:degHide m:val="on"/>
                              <m:ctrlPr>
                                <a:rPr lang="en-GB" b="0" i="1" smtClean="0">
                                  <a:latin typeface="Cambria Math" panose="02040503050406030204" pitchFamily="18" charset="0"/>
                                  <a:cs typeface="Calibri" pitchFamily="34" charset="0"/>
                                </a:rPr>
                              </m:ctrlPr>
                            </m:radPr>
                            <m:deg/>
                            <m:e>
                              <m:r>
                                <a:rPr lang="en-GB" b="0" i="1" smtClean="0">
                                  <a:latin typeface="Cambria Math" panose="02040503050406030204" pitchFamily="18" charset="0"/>
                                  <a:cs typeface="Calibri" pitchFamily="34" charset="0"/>
                                </a:rPr>
                                <m:t>15</m:t>
                              </m:r>
                            </m:e>
                          </m:rad>
                        </m:den>
                      </m:f>
                      <m:r>
                        <a:rPr lang="en-GB" b="0" i="1" smtClean="0">
                          <a:latin typeface="Cambria Math" panose="02040503050406030204" pitchFamily="18" charset="0"/>
                          <a:cs typeface="Calibri" pitchFamily="34" charset="0"/>
                        </a:rPr>
                        <m:t>            </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𝐷</m:t>
                          </m:r>
                        </m:e>
                        <m:sub>
                          <m:r>
                            <a:rPr lang="en-GB" i="1">
                              <a:latin typeface="Cambria Math" panose="02040503050406030204" pitchFamily="18" charset="0"/>
                              <a:cs typeface="Calibri" pitchFamily="34" charset="0"/>
                            </a:rPr>
                            <m:t>𝑐</m:t>
                          </m:r>
                        </m:sub>
                      </m:sSub>
                      <m:r>
                        <a:rPr lang="en-GB" i="1">
                          <a:latin typeface="Cambria Math" panose="02040503050406030204" pitchFamily="18" charset="0"/>
                          <a:cs typeface="Calibri" pitchFamily="34" charset="0"/>
                        </a:rPr>
                        <m:t>=</m:t>
                      </m:r>
                      <m:f>
                        <m:fPr>
                          <m:ctrlPr>
                            <a:rPr lang="en-GB" i="1">
                              <a:latin typeface="Cambria Math" panose="02040503050406030204" pitchFamily="18" charset="0"/>
                              <a:cs typeface="Calibri" pitchFamily="34" charset="0"/>
                            </a:rPr>
                          </m:ctrlPr>
                        </m:fPr>
                        <m:num>
                          <m:sSubSup>
                            <m:sSubSupPr>
                              <m:ctrlPr>
                                <a:rPr lang="en-GB" i="1">
                                  <a:latin typeface="Cambria Math" panose="02040503050406030204" pitchFamily="18" charset="0"/>
                                  <a:cs typeface="Calibri" pitchFamily="34" charset="0"/>
                                </a:rPr>
                              </m:ctrlPr>
                            </m:sSubSupPr>
                            <m:e>
                              <m:r>
                                <a:rPr lang="en-GB" i="1">
                                  <a:latin typeface="Cambria Math" panose="02040503050406030204" pitchFamily="18" charset="0"/>
                                  <a:cs typeface="Calibri" pitchFamily="34" charset="0"/>
                                </a:rPr>
                                <m:t>𝐿</m:t>
                              </m:r>
                            </m:e>
                            <m:sub>
                              <m:r>
                                <a:rPr lang="en-GB" i="1">
                                  <a:latin typeface="Cambria Math" panose="02040503050406030204" pitchFamily="18" charset="0"/>
                                  <a:cs typeface="Calibri" pitchFamily="34" charset="0"/>
                                </a:rPr>
                                <m:t>𝐷</m:t>
                              </m:r>
                            </m:sub>
                            <m:sup>
                              <m:r>
                                <a:rPr lang="en-GB" i="1">
                                  <a:latin typeface="Cambria Math" panose="02040503050406030204" pitchFamily="18" charset="0"/>
                                  <a:cs typeface="Calibri" pitchFamily="34" charset="0"/>
                                </a:rPr>
                                <m:t>2</m:t>
                              </m:r>
                            </m:sup>
                          </m:sSubSup>
                        </m:num>
                        <m:den>
                          <m:r>
                            <a:rPr lang="en-GB" i="1">
                              <a:latin typeface="Cambria Math" panose="02040503050406030204" pitchFamily="18" charset="0"/>
                              <a:cs typeface="Calibri" pitchFamily="34" charset="0"/>
                            </a:rPr>
                            <m:t>24</m:t>
                          </m:r>
                          <m:r>
                            <a:rPr lang="en-GB" i="1">
                              <a:latin typeface="Cambria Math" panose="02040503050406030204" pitchFamily="18" charset="0"/>
                              <a:cs typeface="Calibri" pitchFamily="34" charset="0"/>
                            </a:rPr>
                            <m:t>𝜌</m:t>
                          </m:r>
                        </m:den>
                      </m:f>
                    </m:oMath>
                  </m:oMathPara>
                </a14:m>
                <a:endParaRPr lang="en-GB" dirty="0">
                  <a:latin typeface="Calibri" pitchFamily="34" charset="0"/>
                  <a:cs typeface="Calibri" pitchFamily="34" charset="0"/>
                </a:endParaRPr>
              </a:p>
              <a:p>
                <a:pPr algn="just"/>
                <a:endParaRPr lang="en-GB" b="0" dirty="0">
                  <a:latin typeface="Calibri" pitchFamily="34" charset="0"/>
                  <a:cs typeface="Calibri" pitchFamily="34" charset="0"/>
                </a:endParaRPr>
              </a:p>
              <a:p>
                <a:pPr algn="just"/>
                <a:endParaRPr lang="en-GB" sz="1400" b="0" dirty="0">
                  <a:latin typeface="Calibri" pitchFamily="34" charset="0"/>
                  <a:cs typeface="Calibri" pitchFamily="34" charset="0"/>
                </a:endParaRPr>
              </a:p>
              <a:p>
                <a:pPr algn="just"/>
                <a:r>
                  <a:rPr lang="en-GB" dirty="0">
                    <a:latin typeface="Calibri" pitchFamily="34" charset="0"/>
                    <a:cs typeface="Calibri" pitchFamily="34" charset="0"/>
                  </a:rPr>
                  <a:t>Minimum Emittance:</a:t>
                </a:r>
              </a:p>
              <a:p>
                <a:pPr algn="just"/>
                <a:endParaRPr lang="en-GB" sz="1000"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𝜀</m:t>
                          </m:r>
                        </m:e>
                        <m:sub>
                          <m:r>
                            <a:rPr lang="en-GB" i="1">
                              <a:latin typeface="Cambria Math" panose="02040503050406030204" pitchFamily="18" charset="0"/>
                              <a:ea typeface="Cambria Math" panose="02040503050406030204" pitchFamily="18" charset="0"/>
                              <a:cs typeface="Calibri" pitchFamily="34" charset="0"/>
                            </a:rPr>
                            <m:t>𝑥</m:t>
                          </m:r>
                        </m:sub>
                      </m:sSub>
                      <m:r>
                        <a:rPr lang="en-GB" i="1">
                          <a:latin typeface="Cambria Math" panose="02040503050406030204" pitchFamily="18" charset="0"/>
                          <a:ea typeface="Cambria Math" panose="02040503050406030204" pitchFamily="18" charset="0"/>
                          <a:cs typeface="Calibri" pitchFamily="34" charset="0"/>
                        </a:rPr>
                        <m:t>=</m:t>
                      </m:r>
                      <m:f>
                        <m:fPr>
                          <m:ctrlPr>
                            <a:rPr lang="en-GB" i="1">
                              <a:latin typeface="Cambria Math" panose="02040503050406030204" pitchFamily="18" charset="0"/>
                              <a:ea typeface="Cambria Math" panose="02040503050406030204" pitchFamily="18" charset="0"/>
                              <a:cs typeface="Calibri" pitchFamily="34" charset="0"/>
                            </a:rPr>
                          </m:ctrlPr>
                        </m:fPr>
                        <m:num>
                          <m:r>
                            <a:rPr lang="en-GB" i="1">
                              <a:latin typeface="Cambria Math" panose="02040503050406030204" pitchFamily="18" charset="0"/>
                              <a:ea typeface="Cambria Math" panose="02040503050406030204" pitchFamily="18" charset="0"/>
                              <a:cs typeface="Calibri" pitchFamily="34" charset="0"/>
                            </a:rPr>
                            <m:t>1</m:t>
                          </m:r>
                        </m:num>
                        <m:den>
                          <m:r>
                            <a:rPr lang="en-GB" i="1">
                              <a:latin typeface="Cambria Math" panose="02040503050406030204" pitchFamily="18" charset="0"/>
                              <a:ea typeface="Cambria Math" panose="02040503050406030204" pitchFamily="18" charset="0"/>
                              <a:cs typeface="Calibri" pitchFamily="34" charset="0"/>
                            </a:rPr>
                            <m:t>12</m:t>
                          </m:r>
                          <m:rad>
                            <m:radPr>
                              <m:degHide m:val="on"/>
                              <m:ctrlPr>
                                <a:rPr lang="en-GB" i="1">
                                  <a:latin typeface="Cambria Math" panose="02040503050406030204" pitchFamily="18" charset="0"/>
                                  <a:ea typeface="Cambria Math" panose="02040503050406030204" pitchFamily="18" charset="0"/>
                                  <a:cs typeface="Calibri" pitchFamily="34" charset="0"/>
                                </a:rPr>
                              </m:ctrlPr>
                            </m:radPr>
                            <m:deg/>
                            <m:e>
                              <m:r>
                                <a:rPr lang="en-GB" i="1">
                                  <a:latin typeface="Cambria Math" panose="02040503050406030204" pitchFamily="18" charset="0"/>
                                  <a:ea typeface="Cambria Math" panose="02040503050406030204" pitchFamily="18" charset="0"/>
                                  <a:cs typeface="Calibri" pitchFamily="34" charset="0"/>
                                </a:rPr>
                                <m:t>15</m:t>
                              </m:r>
                            </m:e>
                          </m:rad>
                        </m:den>
                      </m:f>
                      <m:f>
                        <m:fPr>
                          <m:ctrlPr>
                            <a:rPr lang="en-GB" b="0" i="1" smtClean="0">
                              <a:latin typeface="Cambria Math" panose="02040503050406030204" pitchFamily="18" charset="0"/>
                              <a:ea typeface="Cambria Math" panose="02040503050406030204" pitchFamily="18" charset="0"/>
                              <a:cs typeface="Calibri" pitchFamily="34" charset="0"/>
                            </a:rPr>
                          </m:ctrlPr>
                        </m:fPr>
                        <m:num>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𝐶</m:t>
                              </m:r>
                            </m:e>
                            <m:sub>
                              <m:r>
                                <a:rPr lang="en-GB" i="1">
                                  <a:latin typeface="Cambria Math" panose="02040503050406030204" pitchFamily="18" charset="0"/>
                                  <a:ea typeface="Cambria Math" panose="02040503050406030204" pitchFamily="18" charset="0"/>
                                  <a:cs typeface="Calibri" pitchFamily="34" charset="0"/>
                                </a:rPr>
                                <m:t>𝑞</m:t>
                              </m:r>
                            </m:sub>
                          </m:sSub>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𝛾</m:t>
                              </m:r>
                            </m:e>
                            <m:sup>
                              <m:r>
                                <a:rPr lang="en-GB" i="1">
                                  <a:latin typeface="Cambria Math" panose="02040503050406030204" pitchFamily="18" charset="0"/>
                                  <a:ea typeface="Cambria Math" panose="02040503050406030204" pitchFamily="18" charset="0"/>
                                  <a:cs typeface="Calibri" pitchFamily="34" charset="0"/>
                                </a:rPr>
                                <m:t>2</m:t>
                              </m:r>
                            </m:sup>
                          </m:sSup>
                        </m:num>
                        <m:den>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𝐽</m:t>
                              </m:r>
                            </m:e>
                            <m:sub>
                              <m:r>
                                <a:rPr lang="en-GB" b="0" i="1" smtClean="0">
                                  <a:latin typeface="Cambria Math" panose="02040503050406030204" pitchFamily="18" charset="0"/>
                                  <a:ea typeface="Cambria Math" panose="02040503050406030204" pitchFamily="18" charset="0"/>
                                  <a:cs typeface="Calibri" pitchFamily="34" charset="0"/>
                                </a:rPr>
                                <m:t>𝑥</m:t>
                              </m:r>
                            </m:sub>
                          </m:sSub>
                        </m:den>
                      </m:f>
                      <m:sSubSup>
                        <m:sSubSupPr>
                          <m:ctrlPr>
                            <a:rPr lang="en-GB" b="0" i="1" smtClean="0">
                              <a:latin typeface="Cambria Math" panose="02040503050406030204" pitchFamily="18" charset="0"/>
                              <a:ea typeface="Cambria Math" panose="02040503050406030204" pitchFamily="18" charset="0"/>
                              <a:cs typeface="Calibri" pitchFamily="34" charset="0"/>
                            </a:rPr>
                          </m:ctrlPr>
                        </m:sSubSupPr>
                        <m:e>
                          <m:r>
                            <a:rPr lang="en-GB" b="0" i="1" smtClean="0">
                              <a:latin typeface="Cambria Math" panose="02040503050406030204" pitchFamily="18" charset="0"/>
                              <a:ea typeface="Cambria Math" panose="02040503050406030204" pitchFamily="18" charset="0"/>
                              <a:cs typeface="Calibri" pitchFamily="34" charset="0"/>
                            </a:rPr>
                            <m:t>𝜃</m:t>
                          </m:r>
                        </m:e>
                        <m:sub>
                          <m:r>
                            <a:rPr lang="en-GB" b="0" i="1" smtClean="0">
                              <a:latin typeface="Cambria Math" panose="02040503050406030204" pitchFamily="18" charset="0"/>
                              <a:ea typeface="Cambria Math" panose="02040503050406030204" pitchFamily="18" charset="0"/>
                              <a:cs typeface="Calibri" pitchFamily="34" charset="0"/>
                            </a:rPr>
                            <m:t>𝐷</m:t>
                          </m:r>
                        </m:sub>
                        <m:sup>
                          <m:r>
                            <a:rPr lang="en-GB" b="0" i="1" smtClean="0">
                              <a:latin typeface="Cambria Math" panose="02040503050406030204" pitchFamily="18" charset="0"/>
                              <a:ea typeface="Cambria Math" panose="02040503050406030204" pitchFamily="18" charset="0"/>
                              <a:cs typeface="Calibri" pitchFamily="34" charset="0"/>
                            </a:rPr>
                            <m:t>3</m:t>
                          </m:r>
                        </m:sup>
                      </m:sSubSup>
                    </m:oMath>
                  </m:oMathPara>
                </a14:m>
                <a:endParaRPr lang="en-GB" dirty="0">
                  <a:latin typeface="Calibri" pitchFamily="34" charset="0"/>
                  <a:cs typeface="Calibri" pitchFamily="34" charset="0"/>
                </a:endParaRPr>
              </a:p>
            </p:txBody>
          </p:sp>
        </mc:Choice>
        <mc:Fallback xmlns="">
          <p:sp>
            <p:nvSpPr>
              <p:cNvPr id="15" name="Text Box 3"/>
              <p:cNvSpPr txBox="1">
                <a:spLocks noRot="1" noChangeAspect="1" noMove="1" noResize="1" noEditPoints="1" noAdjustHandles="1" noChangeArrowheads="1" noChangeShapeType="1" noTextEdit="1"/>
              </p:cNvSpPr>
              <p:nvPr/>
            </p:nvSpPr>
            <p:spPr bwMode="auto">
              <a:xfrm>
                <a:off x="284302" y="3930599"/>
                <a:ext cx="4173234" cy="2734916"/>
              </a:xfrm>
              <a:prstGeom prst="rect">
                <a:avLst/>
              </a:prstGeom>
              <a:blipFill>
                <a:blip r:embed="rId10"/>
                <a:stretch>
                  <a:fillRect l="-1316" t="-1339"/>
                </a:stretch>
              </a:blipFill>
              <a:ln w="9525">
                <a:noFill/>
                <a:miter lim="800000"/>
                <a:headEnd/>
                <a:tailEnd/>
              </a:ln>
              <a:effec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Text Box 3"/>
              <p:cNvSpPr txBox="1">
                <a:spLocks noChangeArrowheads="1"/>
              </p:cNvSpPr>
              <p:nvPr/>
            </p:nvSpPr>
            <p:spPr bwMode="auto">
              <a:xfrm>
                <a:off x="4695385" y="3930599"/>
                <a:ext cx="4173234" cy="2679580"/>
              </a:xfrm>
              <a:prstGeom prst="rect">
                <a:avLst/>
              </a:prstGeom>
              <a:noFill/>
              <a:ln w="9525">
                <a:noFill/>
                <a:miter lim="800000"/>
                <a:headEnd/>
                <a:tailEnd/>
              </a:ln>
              <a:effectLst/>
            </p:spPr>
            <p:txBody>
              <a:bodyPr wrap="square">
                <a:spAutoFit/>
              </a:bodyPr>
              <a:lstStyle/>
              <a:p>
                <a:pPr algn="just"/>
                <a:r>
                  <a:rPr lang="en-GB" dirty="0">
                    <a:latin typeface="Calibri" pitchFamily="34" charset="0"/>
                    <a:cs typeface="Calibri" pitchFamily="34" charset="0"/>
                  </a:rPr>
                  <a:t>At the dipole entrance:</a:t>
                </a:r>
              </a:p>
              <a:p>
                <a:pPr algn="just"/>
                <a:endParaRPr lang="en-GB" sz="1000"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𝛽</m:t>
                          </m:r>
                        </m:e>
                        <m:sub>
                          <m:r>
                            <a:rPr lang="en-GB" b="0" i="1" smtClean="0">
                              <a:latin typeface="Cambria Math" panose="02040503050406030204" pitchFamily="18" charset="0"/>
                              <a:cs typeface="Calibri" pitchFamily="34" charset="0"/>
                            </a:rPr>
                            <m:t>0</m:t>
                          </m:r>
                        </m:sub>
                      </m:sSub>
                      <m:r>
                        <a:rPr lang="en-GB" b="0" i="1" smtClean="0">
                          <a:latin typeface="Cambria Math" panose="02040503050406030204" pitchFamily="18" charset="0"/>
                          <a:cs typeface="Calibri" pitchFamily="34" charset="0"/>
                        </a:rPr>
                        <m:t>=</m:t>
                      </m:r>
                      <m:r>
                        <a:rPr lang="en-GB" i="1">
                          <a:latin typeface="Cambria Math" panose="02040503050406030204" pitchFamily="18" charset="0"/>
                          <a:cs typeface="Calibri" pitchFamily="34" charset="0"/>
                        </a:rPr>
                        <m:t>2</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𝐿</m:t>
                          </m:r>
                        </m:e>
                        <m:sub>
                          <m:r>
                            <a:rPr lang="en-GB" i="1">
                              <a:latin typeface="Cambria Math" panose="02040503050406030204" pitchFamily="18" charset="0"/>
                              <a:cs typeface="Calibri" pitchFamily="34" charset="0"/>
                            </a:rPr>
                            <m:t>𝐷</m:t>
                          </m:r>
                        </m:sub>
                      </m:sSub>
                      <m:rad>
                        <m:radPr>
                          <m:degHide m:val="on"/>
                          <m:ctrlPr>
                            <a:rPr lang="en-GB" i="1">
                              <a:latin typeface="Cambria Math" panose="02040503050406030204" pitchFamily="18" charset="0"/>
                              <a:cs typeface="Calibri" pitchFamily="34" charset="0"/>
                            </a:rPr>
                          </m:ctrlPr>
                        </m:radPr>
                        <m:deg/>
                        <m:e>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3</m:t>
                              </m:r>
                            </m:num>
                            <m:den>
                              <m:r>
                                <a:rPr lang="en-GB" i="1">
                                  <a:latin typeface="Cambria Math" panose="02040503050406030204" pitchFamily="18" charset="0"/>
                                  <a:cs typeface="Calibri" pitchFamily="34" charset="0"/>
                                </a:rPr>
                                <m:t>5</m:t>
                              </m:r>
                            </m:den>
                          </m:f>
                        </m:e>
                      </m:rad>
                      <m:sSub>
                        <m:sSubPr>
                          <m:ctrlPr>
                            <a:rPr lang="en-GB" i="1">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      </m:t>
                          </m:r>
                          <m:r>
                            <a:rPr lang="en-GB" i="1">
                              <a:latin typeface="Cambria Math" panose="02040503050406030204" pitchFamily="18" charset="0"/>
                              <a:cs typeface="Calibri" pitchFamily="34" charset="0"/>
                            </a:rPr>
                            <m:t>𝛼</m:t>
                          </m:r>
                        </m:e>
                        <m:sub>
                          <m:r>
                            <a:rPr lang="en-GB" i="1">
                              <a:latin typeface="Cambria Math" panose="02040503050406030204" pitchFamily="18" charset="0"/>
                              <a:cs typeface="Calibri" pitchFamily="34" charset="0"/>
                            </a:rPr>
                            <m:t>0</m:t>
                          </m:r>
                        </m:sub>
                      </m:sSub>
                      <m:r>
                        <a:rPr lang="en-GB" i="1">
                          <a:latin typeface="Cambria Math" panose="02040503050406030204" pitchFamily="18" charset="0"/>
                          <a:cs typeface="Calibri" pitchFamily="34" charset="0"/>
                        </a:rPr>
                        <m:t>=</m:t>
                      </m:r>
                      <m:rad>
                        <m:radPr>
                          <m:degHide m:val="on"/>
                          <m:ctrlPr>
                            <a:rPr lang="en-GB" i="1">
                              <a:latin typeface="Cambria Math" panose="02040503050406030204" pitchFamily="18" charset="0"/>
                              <a:cs typeface="Calibri" pitchFamily="34" charset="0"/>
                            </a:rPr>
                          </m:ctrlPr>
                        </m:radPr>
                        <m:deg/>
                        <m:e>
                          <m:r>
                            <a:rPr lang="en-GB" i="1">
                              <a:latin typeface="Cambria Math" panose="02040503050406030204" pitchFamily="18" charset="0"/>
                              <a:cs typeface="Calibri" pitchFamily="34" charset="0"/>
                            </a:rPr>
                            <m:t>15</m:t>
                          </m:r>
                        </m:e>
                      </m:rad>
                      <m:sSub>
                        <m:sSubPr>
                          <m:ctrlPr>
                            <a:rPr lang="en-GB" i="1">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        </m:t>
                          </m:r>
                          <m:r>
                            <a:rPr lang="en-GB" i="1">
                              <a:latin typeface="Cambria Math" panose="02040503050406030204" pitchFamily="18" charset="0"/>
                              <a:cs typeface="Calibri" pitchFamily="34" charset="0"/>
                            </a:rPr>
                            <m:t>𝑠</m:t>
                          </m:r>
                        </m:e>
                        <m:sub>
                          <m:r>
                            <a:rPr lang="en-GB" i="1">
                              <a:latin typeface="Cambria Math" panose="02040503050406030204" pitchFamily="18" charset="0"/>
                              <a:cs typeface="Calibri" pitchFamily="34" charset="0"/>
                            </a:rPr>
                            <m:t>𝑓</m:t>
                          </m:r>
                        </m:sub>
                      </m:sSub>
                      <m:r>
                        <a:rPr lang="en-GB" i="1">
                          <a:latin typeface="Cambria Math" panose="02040503050406030204" pitchFamily="18" charset="0"/>
                          <a:cs typeface="Calibri" pitchFamily="34" charset="0"/>
                        </a:rPr>
                        <m:t>=</m:t>
                      </m:r>
                      <m:f>
                        <m:fPr>
                          <m:ctrlPr>
                            <a:rPr lang="en-GB" i="1">
                              <a:latin typeface="Cambria Math" panose="02040503050406030204" pitchFamily="18" charset="0"/>
                              <a:cs typeface="Calibri" pitchFamily="34" charset="0"/>
                            </a:rPr>
                          </m:ctrlPr>
                        </m:fPr>
                        <m:num>
                          <m:r>
                            <a:rPr lang="en-GB" i="1">
                              <a:latin typeface="Cambria Math" panose="02040503050406030204" pitchFamily="18" charset="0"/>
                              <a:cs typeface="Calibri" pitchFamily="34" charset="0"/>
                            </a:rPr>
                            <m:t>3</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𝐿</m:t>
                              </m:r>
                            </m:e>
                            <m:sub>
                              <m:r>
                                <a:rPr lang="en-GB" i="1">
                                  <a:latin typeface="Cambria Math" panose="02040503050406030204" pitchFamily="18" charset="0"/>
                                  <a:cs typeface="Calibri" pitchFamily="34" charset="0"/>
                                </a:rPr>
                                <m:t>𝐷</m:t>
                              </m:r>
                            </m:sub>
                          </m:sSub>
                        </m:num>
                        <m:den>
                          <m:r>
                            <a:rPr lang="en-GB" i="1">
                              <a:latin typeface="Cambria Math" panose="02040503050406030204" pitchFamily="18" charset="0"/>
                              <a:cs typeface="Calibri" pitchFamily="34" charset="0"/>
                            </a:rPr>
                            <m:t>8</m:t>
                          </m:r>
                        </m:den>
                      </m:f>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Minimum Emittance:</a:t>
                </a:r>
              </a:p>
              <a:p>
                <a:pPr algn="just"/>
                <a:endParaRPr lang="en-GB" sz="1000"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𝜀</m:t>
                          </m:r>
                        </m:e>
                        <m:sub>
                          <m:r>
                            <a:rPr lang="en-GB" i="1">
                              <a:latin typeface="Cambria Math" panose="02040503050406030204" pitchFamily="18" charset="0"/>
                              <a:ea typeface="Cambria Math" panose="02040503050406030204" pitchFamily="18" charset="0"/>
                              <a:cs typeface="Calibri" pitchFamily="34" charset="0"/>
                            </a:rPr>
                            <m:t>𝑥</m:t>
                          </m:r>
                        </m:sub>
                      </m:sSub>
                      <m:r>
                        <a:rPr lang="en-GB" i="1">
                          <a:latin typeface="Cambria Math" panose="02040503050406030204" pitchFamily="18" charset="0"/>
                          <a:ea typeface="Cambria Math" panose="02040503050406030204" pitchFamily="18" charset="0"/>
                          <a:cs typeface="Calibri" pitchFamily="34" charset="0"/>
                        </a:rPr>
                        <m:t>=</m:t>
                      </m:r>
                      <m:f>
                        <m:fPr>
                          <m:ctrlPr>
                            <a:rPr lang="en-GB" i="1">
                              <a:latin typeface="Cambria Math" panose="02040503050406030204" pitchFamily="18" charset="0"/>
                              <a:ea typeface="Cambria Math" panose="02040503050406030204" pitchFamily="18" charset="0"/>
                              <a:cs typeface="Calibri" pitchFamily="34" charset="0"/>
                            </a:rPr>
                          </m:ctrlPr>
                        </m:fPr>
                        <m:num>
                          <m:r>
                            <a:rPr lang="en-GB" i="1">
                              <a:latin typeface="Cambria Math" panose="02040503050406030204" pitchFamily="18" charset="0"/>
                              <a:ea typeface="Cambria Math" panose="02040503050406030204" pitchFamily="18" charset="0"/>
                              <a:cs typeface="Calibri" pitchFamily="34" charset="0"/>
                            </a:rPr>
                            <m:t>1</m:t>
                          </m:r>
                        </m:num>
                        <m:den>
                          <m:r>
                            <a:rPr lang="en-GB" b="0" i="1" smtClean="0">
                              <a:latin typeface="Cambria Math" panose="02040503050406030204" pitchFamily="18" charset="0"/>
                              <a:ea typeface="Cambria Math" panose="02040503050406030204" pitchFamily="18" charset="0"/>
                              <a:cs typeface="Calibri" pitchFamily="34" charset="0"/>
                            </a:rPr>
                            <m:t>4</m:t>
                          </m:r>
                          <m:rad>
                            <m:radPr>
                              <m:degHide m:val="on"/>
                              <m:ctrlPr>
                                <a:rPr lang="en-GB" i="1">
                                  <a:latin typeface="Cambria Math" panose="02040503050406030204" pitchFamily="18" charset="0"/>
                                  <a:ea typeface="Cambria Math" panose="02040503050406030204" pitchFamily="18" charset="0"/>
                                  <a:cs typeface="Calibri" pitchFamily="34" charset="0"/>
                                </a:rPr>
                              </m:ctrlPr>
                            </m:radPr>
                            <m:deg/>
                            <m:e>
                              <m:r>
                                <a:rPr lang="en-GB" i="1">
                                  <a:latin typeface="Cambria Math" panose="02040503050406030204" pitchFamily="18" charset="0"/>
                                  <a:ea typeface="Cambria Math" panose="02040503050406030204" pitchFamily="18" charset="0"/>
                                  <a:cs typeface="Calibri" pitchFamily="34" charset="0"/>
                                </a:rPr>
                                <m:t>15</m:t>
                              </m:r>
                            </m:e>
                          </m:rad>
                        </m:den>
                      </m:f>
                      <m:f>
                        <m:fPr>
                          <m:ctrlPr>
                            <a:rPr lang="en-GB" i="1">
                              <a:latin typeface="Cambria Math" panose="02040503050406030204" pitchFamily="18" charset="0"/>
                              <a:ea typeface="Cambria Math" panose="02040503050406030204" pitchFamily="18" charset="0"/>
                              <a:cs typeface="Calibri" pitchFamily="34" charset="0"/>
                            </a:rPr>
                          </m:ctrlPr>
                        </m:fPr>
                        <m:num>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𝐶</m:t>
                              </m:r>
                            </m:e>
                            <m:sub>
                              <m:r>
                                <a:rPr lang="en-GB" i="1">
                                  <a:latin typeface="Cambria Math" panose="02040503050406030204" pitchFamily="18" charset="0"/>
                                  <a:ea typeface="Cambria Math" panose="02040503050406030204" pitchFamily="18" charset="0"/>
                                  <a:cs typeface="Calibri" pitchFamily="34" charset="0"/>
                                </a:rPr>
                                <m:t>𝑞</m:t>
                              </m:r>
                            </m:sub>
                          </m:sSub>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𝛾</m:t>
                              </m:r>
                            </m:e>
                            <m:sup>
                              <m:r>
                                <a:rPr lang="en-GB" i="1">
                                  <a:latin typeface="Cambria Math" panose="02040503050406030204" pitchFamily="18" charset="0"/>
                                  <a:ea typeface="Cambria Math" panose="02040503050406030204" pitchFamily="18" charset="0"/>
                                  <a:cs typeface="Calibri" pitchFamily="34" charset="0"/>
                                </a:rPr>
                                <m:t>2</m:t>
                              </m:r>
                            </m:sup>
                          </m:sSup>
                        </m:num>
                        <m:den>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𝐽</m:t>
                              </m:r>
                            </m:e>
                            <m:sub>
                              <m:r>
                                <a:rPr lang="en-GB" i="1">
                                  <a:latin typeface="Cambria Math" panose="02040503050406030204" pitchFamily="18" charset="0"/>
                                  <a:ea typeface="Cambria Math" panose="02040503050406030204" pitchFamily="18" charset="0"/>
                                  <a:cs typeface="Calibri" pitchFamily="34" charset="0"/>
                                </a:rPr>
                                <m:t>𝑥</m:t>
                              </m:r>
                            </m:sub>
                          </m:sSub>
                        </m:den>
                      </m:f>
                      <m:sSubSup>
                        <m:sSubSupPr>
                          <m:ctrlPr>
                            <a:rPr lang="en-GB" i="1">
                              <a:latin typeface="Cambria Math" panose="02040503050406030204" pitchFamily="18" charset="0"/>
                              <a:ea typeface="Cambria Math" panose="02040503050406030204" pitchFamily="18" charset="0"/>
                              <a:cs typeface="Calibri" pitchFamily="34" charset="0"/>
                            </a:rPr>
                          </m:ctrlPr>
                        </m:sSubSupPr>
                        <m:e>
                          <m:r>
                            <a:rPr lang="en-GB" i="1">
                              <a:latin typeface="Cambria Math" panose="02040503050406030204" pitchFamily="18" charset="0"/>
                              <a:ea typeface="Cambria Math" panose="02040503050406030204" pitchFamily="18" charset="0"/>
                              <a:cs typeface="Calibri" pitchFamily="34" charset="0"/>
                            </a:rPr>
                            <m:t>𝜃</m:t>
                          </m:r>
                        </m:e>
                        <m:sub>
                          <m:r>
                            <a:rPr lang="en-GB" i="1">
                              <a:latin typeface="Cambria Math" panose="02040503050406030204" pitchFamily="18" charset="0"/>
                              <a:ea typeface="Cambria Math" panose="02040503050406030204" pitchFamily="18" charset="0"/>
                              <a:cs typeface="Calibri" pitchFamily="34" charset="0"/>
                            </a:rPr>
                            <m:t>𝐷</m:t>
                          </m:r>
                        </m:sub>
                        <m:sup>
                          <m:r>
                            <a:rPr lang="en-GB" i="1">
                              <a:latin typeface="Cambria Math" panose="02040503050406030204" pitchFamily="18" charset="0"/>
                              <a:ea typeface="Cambria Math" panose="02040503050406030204" pitchFamily="18" charset="0"/>
                              <a:cs typeface="Calibri" pitchFamily="34" charset="0"/>
                            </a:rPr>
                            <m:t>3</m:t>
                          </m:r>
                        </m:sup>
                      </m:sSubSup>
                    </m:oMath>
                  </m:oMathPara>
                </a14:m>
                <a:endParaRPr lang="en-GB" dirty="0">
                  <a:latin typeface="Calibri" pitchFamily="34" charset="0"/>
                  <a:cs typeface="Calibri" pitchFamily="34" charset="0"/>
                </a:endParaRPr>
              </a:p>
            </p:txBody>
          </p:sp>
        </mc:Choice>
        <mc:Fallback xmlns="">
          <p:sp>
            <p:nvSpPr>
              <p:cNvPr id="16" name="Text Box 3"/>
              <p:cNvSpPr txBox="1">
                <a:spLocks noRot="1" noChangeAspect="1" noMove="1" noResize="1" noEditPoints="1" noAdjustHandles="1" noChangeArrowheads="1" noChangeShapeType="1" noTextEdit="1"/>
              </p:cNvSpPr>
              <p:nvPr/>
            </p:nvSpPr>
            <p:spPr bwMode="auto">
              <a:xfrm>
                <a:off x="4695385" y="3930599"/>
                <a:ext cx="4173234" cy="2679580"/>
              </a:xfrm>
              <a:prstGeom prst="rect">
                <a:avLst/>
              </a:prstGeom>
              <a:blipFill>
                <a:blip r:embed="rId11"/>
                <a:stretch>
                  <a:fillRect l="-1168" t="-1367"/>
                </a:stretch>
              </a:blipFill>
              <a:ln w="9525">
                <a:noFill/>
                <a:miter lim="800000"/>
                <a:headEnd/>
                <a:tailEnd/>
              </a:ln>
              <a:effectLst/>
            </p:spPr>
            <p:txBody>
              <a:bodyPr/>
              <a:lstStyle/>
              <a:p>
                <a:r>
                  <a:rPr lang="en-GB">
                    <a:noFill/>
                  </a:rPr>
                  <a:t> </a:t>
                </a:r>
              </a:p>
            </p:txBody>
          </p:sp>
        </mc:Fallback>
      </mc:AlternateContent>
    </p:spTree>
    <p:extLst>
      <p:ext uri="{BB962C8B-B14F-4D97-AF65-F5344CB8AC3E}">
        <p14:creationId xmlns:p14="http://schemas.microsoft.com/office/powerpoint/2010/main" val="27483406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9" name="Text Box 3"/>
          <p:cNvSpPr txBox="1">
            <a:spLocks noChangeArrowheads="1"/>
          </p:cNvSpPr>
          <p:nvPr/>
        </p:nvSpPr>
        <p:spPr bwMode="auto">
          <a:xfrm>
            <a:off x="284302" y="164341"/>
            <a:ext cx="8703834" cy="5355312"/>
          </a:xfrm>
          <a:prstGeom prst="rect">
            <a:avLst/>
          </a:prstGeom>
          <a:noFill/>
          <a:ln w="9525">
            <a:noFill/>
            <a:miter lim="800000"/>
            <a:headEnd/>
            <a:tailEnd/>
          </a:ln>
          <a:effectLst/>
        </p:spPr>
        <p:txBody>
          <a:bodyPr wrap="square">
            <a:spAutoFit/>
          </a:bodyPr>
          <a:lstStyle/>
          <a:p>
            <a:pPr algn="ctr"/>
            <a:r>
              <a:rPr lang="en-GB" u="sng" dirty="0">
                <a:latin typeface="Calibri" pitchFamily="34" charset="0"/>
                <a:cs typeface="Calibri" pitchFamily="34" charset="0"/>
              </a:rPr>
              <a:t>Low emittance rings</a:t>
            </a:r>
          </a:p>
          <a:p>
            <a:pPr algn="ctr"/>
            <a:endParaRPr lang="en-GB" dirty="0">
              <a:latin typeface="Calibri" pitchFamily="34"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For light sources, the storage ring design has to provide straight sections (insertions) where the </a:t>
            </a:r>
            <a:r>
              <a:rPr lang="en-GB" dirty="0" err="1">
                <a:latin typeface="Calibri" pitchFamily="34" charset="0"/>
                <a:ea typeface="Cambria Math" panose="02040503050406030204" pitchFamily="18" charset="0"/>
                <a:cs typeface="Calibri" pitchFamily="34" charset="0"/>
              </a:rPr>
              <a:t>undulators</a:t>
            </a:r>
            <a:r>
              <a:rPr lang="en-GB" dirty="0">
                <a:latin typeface="Calibri" pitchFamily="34" charset="0"/>
                <a:ea typeface="Cambria Math" panose="02040503050406030204" pitchFamily="18" charset="0"/>
                <a:cs typeface="Calibri" pitchFamily="34" charset="0"/>
              </a:rPr>
              <a:t> / wigglers can be located, as well as deliver a low emittance.</a:t>
            </a: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A good figure-of-merit in this regard is the ratio between the total length of the straights to the overall circumference.</a:t>
            </a: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Although having the dispersion at a waist in the centre of the bending magnet leads to a lower emittance than matching it to zero at the edges, there are many reasons why the achromatic solution is desirable:</a:t>
            </a:r>
          </a:p>
          <a:p>
            <a:pPr algn="just"/>
            <a:endParaRPr lang="en-GB" dirty="0">
              <a:latin typeface="Calibri" pitchFamily="34" charset="0"/>
              <a:ea typeface="Cambria Math" panose="02040503050406030204" pitchFamily="18" charset="0"/>
              <a:cs typeface="Calibri" pitchFamily="34" charset="0"/>
            </a:endParaRPr>
          </a:p>
          <a:p>
            <a:pPr marL="285750" indent="-285750" algn="just">
              <a:buFont typeface="Arial" panose="020B0604020202020204" pitchFamily="34" charset="0"/>
              <a:buChar char="•"/>
            </a:pPr>
            <a:r>
              <a:rPr lang="en-GB" dirty="0">
                <a:latin typeface="Calibri" pitchFamily="34" charset="0"/>
                <a:ea typeface="Cambria Math" panose="02040503050406030204" pitchFamily="18" charset="0"/>
                <a:cs typeface="Calibri" pitchFamily="34" charset="0"/>
              </a:rPr>
              <a:t>It avoids increasing the horizontal beam size due to the energy spread</a:t>
            </a:r>
          </a:p>
          <a:p>
            <a:pPr marL="285750" indent="-285750" algn="just">
              <a:buFont typeface="Arial" panose="020B0604020202020204" pitchFamily="34" charset="0"/>
              <a:buChar char="•"/>
            </a:pPr>
            <a:r>
              <a:rPr lang="en-GB" dirty="0">
                <a:latin typeface="Calibri" pitchFamily="34" charset="0"/>
                <a:ea typeface="Cambria Math" panose="02040503050406030204" pitchFamily="18" charset="0"/>
                <a:cs typeface="Calibri" pitchFamily="34" charset="0"/>
              </a:rPr>
              <a:t>Beam energy fluctuations do not translate to position offsets in the straights</a:t>
            </a:r>
          </a:p>
          <a:p>
            <a:pPr marL="285750" indent="-285750" algn="just">
              <a:buFont typeface="Arial" panose="020B0604020202020204" pitchFamily="34" charset="0"/>
              <a:buChar char="•"/>
            </a:pPr>
            <a:r>
              <a:rPr lang="en-GB" dirty="0">
                <a:latin typeface="Calibri" pitchFamily="34" charset="0"/>
                <a:ea typeface="Cambria Math" panose="02040503050406030204" pitchFamily="18" charset="0"/>
                <a:cs typeface="Calibri" pitchFamily="34" charset="0"/>
              </a:rPr>
              <a:t>Provides a good location for the RF cavities and injection elements</a:t>
            </a:r>
          </a:p>
          <a:p>
            <a:pPr marL="285750" indent="-285750" algn="just">
              <a:buFont typeface="Arial" panose="020B0604020202020204" pitchFamily="34" charset="0"/>
              <a:buChar char="•"/>
            </a:pPr>
            <a:r>
              <a:rPr lang="en-GB" dirty="0">
                <a:latin typeface="Calibri" pitchFamily="34" charset="0"/>
                <a:ea typeface="Cambria Math" panose="02040503050406030204" pitchFamily="18" charset="0"/>
                <a:cs typeface="Calibri" pitchFamily="34" charset="0"/>
              </a:rPr>
              <a:t>Decouples the chromatic and harmonic </a:t>
            </a:r>
            <a:r>
              <a:rPr lang="en-GB" dirty="0" err="1">
                <a:latin typeface="Calibri" pitchFamily="34" charset="0"/>
                <a:ea typeface="Cambria Math" panose="02040503050406030204" pitchFamily="18" charset="0"/>
                <a:cs typeface="Calibri" pitchFamily="34" charset="0"/>
              </a:rPr>
              <a:t>sextupoles</a:t>
            </a:r>
            <a:endParaRPr lang="en-GB" dirty="0">
              <a:latin typeface="Calibri" pitchFamily="34" charset="0"/>
              <a:ea typeface="Cambria Math" panose="02040503050406030204" pitchFamily="18" charset="0"/>
              <a:cs typeface="Calibri" pitchFamily="34" charset="0"/>
            </a:endParaRPr>
          </a:p>
          <a:p>
            <a:pPr marL="285750" indent="-285750" algn="just">
              <a:buFont typeface="Arial" panose="020B0604020202020204" pitchFamily="34" charset="0"/>
              <a:buChar char="•"/>
            </a:pPr>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However, many rings choose to operate with a small amount of dispersion in the straights, as the emittance can be reduced without excessive impact on the other constraints.</a:t>
            </a:r>
          </a:p>
        </p:txBody>
      </p:sp>
    </p:spTree>
    <p:extLst>
      <p:ext uri="{BB962C8B-B14F-4D97-AF65-F5344CB8AC3E}">
        <p14:creationId xmlns:p14="http://schemas.microsoft.com/office/powerpoint/2010/main" val="11237829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399912" y="168737"/>
                <a:ext cx="8642350" cy="6397521"/>
              </a:xfrm>
              <a:prstGeom prst="rect">
                <a:avLst/>
              </a:prstGeom>
              <a:solidFill>
                <a:schemeClr val="bg1">
                  <a:alpha val="68000"/>
                </a:schemeClr>
              </a:solidFill>
              <a:ln w="9525">
                <a:noFill/>
                <a:miter lim="800000"/>
                <a:headEnd/>
                <a:tailEnd/>
              </a:ln>
              <a:effectLst/>
            </p:spPr>
            <p:txBody>
              <a:bodyPr>
                <a:spAutoFit/>
              </a:bodyPr>
              <a:lstStyle/>
              <a:p>
                <a:pPr algn="ctr"/>
                <a:r>
                  <a:rPr lang="en-GB" u="sng" dirty="0">
                    <a:latin typeface="Calibri" pitchFamily="34" charset="0"/>
                    <a:cs typeface="Calibri" pitchFamily="34" charset="0"/>
                  </a:rPr>
                  <a:t>Radiation Damping</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In the previous lecture, we have seen that the emission of synchrotron radiation leads to the damping of oscillations in all three planes.</a:t>
                </a: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The damping times can be summarised by the equation</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f>
                        <m:fPr>
                          <m:ctrlPr>
                            <a:rPr lang="en-GB" b="0" i="1" smtClean="0">
                              <a:latin typeface="Cambria Math" panose="02040503050406030204" pitchFamily="18" charset="0"/>
                              <a:cs typeface="Calibri" pitchFamily="34" charset="0"/>
                            </a:rPr>
                          </m:ctrlPr>
                        </m:fPr>
                        <m:num>
                          <m:r>
                            <a:rPr lang="en-GB" b="0" i="1" smtClean="0">
                              <a:latin typeface="Cambria Math" panose="02040503050406030204" pitchFamily="18" charset="0"/>
                              <a:cs typeface="Calibri" pitchFamily="34" charset="0"/>
                            </a:rPr>
                            <m:t>1</m:t>
                          </m:r>
                        </m:num>
                        <m:den>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𝜏</m:t>
                              </m:r>
                            </m:e>
                            <m:sub>
                              <m:r>
                                <a:rPr lang="en-GB" b="0" i="1" smtClean="0">
                                  <a:latin typeface="Cambria Math" panose="02040503050406030204" pitchFamily="18" charset="0"/>
                                  <a:cs typeface="Calibri" pitchFamily="34" charset="0"/>
                                </a:rPr>
                                <m:t>𝑖</m:t>
                              </m:r>
                            </m:sub>
                          </m:sSub>
                        </m:den>
                      </m:f>
                      <m:r>
                        <a:rPr lang="en-GB" b="0" i="1" smtClean="0">
                          <a:latin typeface="Cambria Math" panose="02040503050406030204" pitchFamily="18" charset="0"/>
                          <a:cs typeface="Calibri" pitchFamily="34" charset="0"/>
                        </a:rPr>
                        <m:t>=</m:t>
                      </m:r>
                      <m:f>
                        <m:fPr>
                          <m:ctrlPr>
                            <a:rPr lang="en-GB" b="0" i="1" smtClean="0">
                              <a:latin typeface="Cambria Math" panose="02040503050406030204" pitchFamily="18" charset="0"/>
                              <a:cs typeface="Calibri" pitchFamily="34" charset="0"/>
                            </a:rPr>
                          </m:ctrlPr>
                        </m:fPr>
                        <m:num>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𝐽</m:t>
                              </m:r>
                            </m:e>
                            <m:sub>
                              <m:r>
                                <a:rPr lang="en-GB" b="0" i="1" smtClean="0">
                                  <a:latin typeface="Cambria Math" panose="02040503050406030204" pitchFamily="18" charset="0"/>
                                  <a:cs typeface="Calibri" pitchFamily="34" charset="0"/>
                                </a:rPr>
                                <m:t>𝑖</m:t>
                              </m:r>
                            </m:sub>
                          </m:sSub>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𝑈</m:t>
                              </m:r>
                            </m:e>
                            <m:sub>
                              <m:r>
                                <a:rPr lang="en-GB" b="0" i="1" smtClean="0">
                                  <a:latin typeface="Cambria Math" panose="02040503050406030204" pitchFamily="18" charset="0"/>
                                  <a:cs typeface="Calibri" pitchFamily="34" charset="0"/>
                                </a:rPr>
                                <m:t>0</m:t>
                              </m:r>
                            </m:sub>
                          </m:sSub>
                        </m:num>
                        <m:den>
                          <m:r>
                            <a:rPr lang="en-GB" b="0" i="1" smtClean="0">
                              <a:latin typeface="Cambria Math" panose="02040503050406030204" pitchFamily="18" charset="0"/>
                              <a:cs typeface="Calibri" pitchFamily="34" charset="0"/>
                            </a:rPr>
                            <m:t>2</m:t>
                          </m:r>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𝐸</m:t>
                              </m:r>
                            </m:e>
                            <m:sub>
                              <m:r>
                                <a:rPr lang="en-GB" b="0" i="1" smtClean="0">
                                  <a:latin typeface="Cambria Math" panose="02040503050406030204" pitchFamily="18" charset="0"/>
                                  <a:cs typeface="Calibri" pitchFamily="34" charset="0"/>
                                </a:rPr>
                                <m:t>0</m:t>
                              </m:r>
                            </m:sub>
                          </m:sSub>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𝑇</m:t>
                              </m:r>
                            </m:e>
                            <m:sub>
                              <m:r>
                                <a:rPr lang="en-GB" b="0" i="1" smtClean="0">
                                  <a:latin typeface="Cambria Math" panose="02040503050406030204" pitchFamily="18" charset="0"/>
                                  <a:cs typeface="Calibri" pitchFamily="34" charset="0"/>
                                </a:rPr>
                                <m:t>0</m:t>
                              </m:r>
                            </m:sub>
                          </m:sSub>
                        </m:den>
                      </m:f>
                      <m:r>
                        <a:rPr lang="en-GB" b="0" i="1" smtClean="0">
                          <a:latin typeface="Cambria Math" panose="02040503050406030204" pitchFamily="18" charset="0"/>
                          <a:ea typeface="Cambria Math" panose="02040503050406030204" pitchFamily="18" charset="0"/>
                          <a:cs typeface="Calibri" pitchFamily="34" charset="0"/>
                        </a:rPr>
                        <m:t>∝</m:t>
                      </m:r>
                      <m:sSup>
                        <m:sSupPr>
                          <m:ctrlPr>
                            <a:rPr lang="en-GB" b="0" i="1" smtClean="0">
                              <a:latin typeface="Cambria Math" panose="02040503050406030204" pitchFamily="18" charset="0"/>
                              <a:ea typeface="Cambria Math" panose="02040503050406030204" pitchFamily="18" charset="0"/>
                              <a:cs typeface="Calibri" pitchFamily="34" charset="0"/>
                            </a:rPr>
                          </m:ctrlPr>
                        </m:sSupPr>
                        <m:e>
                          <m:r>
                            <a:rPr lang="en-GB" b="0" i="1" smtClean="0">
                              <a:latin typeface="Cambria Math" panose="02040503050406030204" pitchFamily="18" charset="0"/>
                              <a:ea typeface="Cambria Math" panose="02040503050406030204" pitchFamily="18" charset="0"/>
                              <a:cs typeface="Calibri" pitchFamily="34" charset="0"/>
                            </a:rPr>
                            <m:t>𝛾</m:t>
                          </m:r>
                        </m:e>
                        <m:sup>
                          <m:r>
                            <a:rPr lang="en-GB" b="0" i="1" smtClean="0">
                              <a:latin typeface="Cambria Math" panose="02040503050406030204" pitchFamily="18" charset="0"/>
                              <a:ea typeface="Cambria Math" panose="02040503050406030204" pitchFamily="18" charset="0"/>
                              <a:cs typeface="Calibri" pitchFamily="34" charset="0"/>
                            </a:rPr>
                            <m:t>3</m:t>
                          </m:r>
                        </m:sup>
                      </m:sSup>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The </a:t>
                </a:r>
                <a14:m>
                  <m:oMath xmlns:m="http://schemas.openxmlformats.org/officeDocument/2006/math">
                    <m:sSub>
                      <m:sSubPr>
                        <m:ctrlPr>
                          <a:rPr lang="en-GB" b="0" i="1" dirty="0" smtClean="0">
                            <a:latin typeface="Cambria Math" panose="02040503050406030204" pitchFamily="18" charset="0"/>
                            <a:cs typeface="Calibri" pitchFamily="34" charset="0"/>
                          </a:rPr>
                        </m:ctrlPr>
                      </m:sSubPr>
                      <m:e>
                        <m:r>
                          <a:rPr lang="en-GB" i="1" dirty="0" smtClean="0">
                            <a:latin typeface="Cambria Math" panose="02040503050406030204" pitchFamily="18" charset="0"/>
                            <a:cs typeface="Calibri" pitchFamily="34" charset="0"/>
                          </a:rPr>
                          <m:t>𝐽</m:t>
                        </m:r>
                      </m:e>
                      <m:sub>
                        <m:r>
                          <a:rPr lang="en-GB" b="0" i="1" dirty="0" smtClean="0">
                            <a:latin typeface="Cambria Math" panose="02040503050406030204" pitchFamily="18" charset="0"/>
                            <a:cs typeface="Calibri" pitchFamily="34" charset="0"/>
                          </a:rPr>
                          <m:t>𝑖</m:t>
                        </m:r>
                      </m:sub>
                    </m:sSub>
                  </m:oMath>
                </a14:m>
                <a:r>
                  <a:rPr lang="en-GB" dirty="0">
                    <a:latin typeface="Calibri" pitchFamily="34" charset="0"/>
                    <a:cs typeface="Calibri" pitchFamily="34" charset="0"/>
                  </a:rPr>
                  <a:t> are the damping partition numbers</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𝐽</m:t>
                          </m:r>
                        </m:e>
                        <m:sub>
                          <m:r>
                            <a:rPr lang="en-GB" i="1">
                              <a:latin typeface="Cambria Math" panose="02040503050406030204" pitchFamily="18" charset="0"/>
                              <a:ea typeface="Cambria Math" panose="02040503050406030204" pitchFamily="18" charset="0"/>
                              <a:cs typeface="Calibri" pitchFamily="34" charset="0"/>
                            </a:rPr>
                            <m:t>𝑥</m:t>
                          </m:r>
                        </m:sub>
                      </m:sSub>
                      <m:r>
                        <a:rPr lang="en-GB" i="1">
                          <a:latin typeface="Cambria Math" panose="02040503050406030204" pitchFamily="18" charset="0"/>
                          <a:ea typeface="Cambria Math" panose="02040503050406030204" pitchFamily="18" charset="0"/>
                          <a:cs typeface="Calibri" pitchFamily="34" charset="0"/>
                        </a:rPr>
                        <m:t>=1−</m:t>
                      </m:r>
                      <m:r>
                        <a:rPr lang="en-GB" i="1">
                          <a:latin typeface="Cambria Math" panose="02040503050406030204" pitchFamily="18" charset="0"/>
                          <a:ea typeface="Cambria Math" panose="02040503050406030204" pitchFamily="18" charset="0"/>
                          <a:cs typeface="Calibri" pitchFamily="34" charset="0"/>
                        </a:rPr>
                        <m:t>𝒟</m:t>
                      </m:r>
                      <m:r>
                        <a:rPr lang="en-GB" i="1">
                          <a:latin typeface="Cambria Math" panose="02040503050406030204" pitchFamily="18" charset="0"/>
                          <a:ea typeface="Cambria Math" panose="02040503050406030204" pitchFamily="18" charset="0"/>
                          <a:cs typeface="Calibri" pitchFamily="34" charset="0"/>
                        </a:rPr>
                        <m:t>          </m:t>
                      </m:r>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𝐽</m:t>
                          </m:r>
                        </m:e>
                        <m:sub>
                          <m:r>
                            <a:rPr lang="en-GB" i="1">
                              <a:latin typeface="Cambria Math" panose="02040503050406030204" pitchFamily="18" charset="0"/>
                              <a:ea typeface="Cambria Math" panose="02040503050406030204" pitchFamily="18" charset="0"/>
                              <a:cs typeface="Calibri" pitchFamily="34" charset="0"/>
                            </a:rPr>
                            <m:t>𝑦</m:t>
                          </m:r>
                        </m:sub>
                      </m:sSub>
                      <m:r>
                        <a:rPr lang="en-GB" i="1">
                          <a:latin typeface="Cambria Math" panose="02040503050406030204" pitchFamily="18" charset="0"/>
                          <a:ea typeface="Cambria Math" panose="02040503050406030204" pitchFamily="18" charset="0"/>
                          <a:cs typeface="Calibri" pitchFamily="34" charset="0"/>
                        </a:rPr>
                        <m:t>=1            </m:t>
                      </m:r>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𝐽</m:t>
                          </m:r>
                        </m:e>
                        <m:sub>
                          <m:r>
                            <a:rPr lang="en-GB" i="1">
                              <a:latin typeface="Cambria Math" panose="02040503050406030204" pitchFamily="18" charset="0"/>
                              <a:ea typeface="Cambria Math" panose="02040503050406030204" pitchFamily="18" charset="0"/>
                              <a:cs typeface="Calibri" pitchFamily="34" charset="0"/>
                            </a:rPr>
                            <m:t>𝜖</m:t>
                          </m:r>
                        </m:sub>
                      </m:sSub>
                      <m:r>
                        <a:rPr lang="en-GB" i="1">
                          <a:latin typeface="Cambria Math" panose="02040503050406030204" pitchFamily="18" charset="0"/>
                          <a:ea typeface="Cambria Math" panose="02040503050406030204" pitchFamily="18" charset="0"/>
                          <a:cs typeface="Calibri" pitchFamily="34" charset="0"/>
                        </a:rPr>
                        <m:t>=2+</m:t>
                      </m:r>
                      <m:r>
                        <a:rPr lang="en-GB" i="1">
                          <a:latin typeface="Cambria Math" panose="02040503050406030204" pitchFamily="18" charset="0"/>
                          <a:ea typeface="Cambria Math" panose="02040503050406030204" pitchFamily="18" charset="0"/>
                          <a:cs typeface="Calibri" pitchFamily="34" charset="0"/>
                        </a:rPr>
                        <m:t>𝒟</m:t>
                      </m:r>
                    </m:oMath>
                  </m:oMathPara>
                </a14:m>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The sum of the damping partition numbers is constant, i.e. </a:t>
                </a:r>
                <a14:m>
                  <m:oMath xmlns:m="http://schemas.openxmlformats.org/officeDocument/2006/math">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𝐽</m:t>
                        </m:r>
                      </m:e>
                      <m:sub>
                        <m:r>
                          <a:rPr lang="en-GB" i="1">
                            <a:latin typeface="Cambria Math" panose="02040503050406030204" pitchFamily="18" charset="0"/>
                            <a:cs typeface="Calibri" pitchFamily="34" charset="0"/>
                          </a:rPr>
                          <m:t>𝑥</m:t>
                        </m:r>
                      </m:sub>
                    </m:sSub>
                    <m:r>
                      <a:rPr lang="en-GB" i="1">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𝐽</m:t>
                        </m:r>
                      </m:e>
                      <m:sub>
                        <m:r>
                          <a:rPr lang="en-GB" i="1">
                            <a:latin typeface="Cambria Math" panose="02040503050406030204" pitchFamily="18" charset="0"/>
                            <a:cs typeface="Calibri" pitchFamily="34" charset="0"/>
                          </a:rPr>
                          <m:t>𝑦</m:t>
                        </m:r>
                      </m:sub>
                    </m:sSub>
                    <m:r>
                      <a:rPr lang="en-GB" i="1">
                        <a:latin typeface="Cambria Math" panose="02040503050406030204" pitchFamily="18" charset="0"/>
                        <a:cs typeface="Calibri" pitchFamily="34" charset="0"/>
                      </a:rPr>
                      <m:t>+</m:t>
                    </m:r>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𝐽</m:t>
                        </m:r>
                      </m:e>
                      <m:sub>
                        <m:r>
                          <a:rPr lang="en-GB" i="1">
                            <a:latin typeface="Cambria Math" panose="02040503050406030204" pitchFamily="18" charset="0"/>
                            <a:cs typeface="Calibri" pitchFamily="34" charset="0"/>
                          </a:rPr>
                          <m:t>𝜖</m:t>
                        </m:r>
                      </m:sub>
                    </m:sSub>
                    <m:r>
                      <a:rPr lang="en-GB" i="1">
                        <a:latin typeface="Cambria Math" panose="02040503050406030204" pitchFamily="18" charset="0"/>
                        <a:cs typeface="Calibri" pitchFamily="34" charset="0"/>
                      </a:rPr>
                      <m:t>=4</m:t>
                    </m:r>
                  </m:oMath>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By adjusting </a:t>
                </a:r>
                <a14:m>
                  <m:oMath xmlns:m="http://schemas.openxmlformats.org/officeDocument/2006/math">
                    <m:r>
                      <a:rPr lang="en-GB" i="1">
                        <a:latin typeface="Cambria Math" panose="02040503050406030204" pitchFamily="18" charset="0"/>
                        <a:ea typeface="Cambria Math" panose="02040503050406030204" pitchFamily="18" charset="0"/>
                        <a:cs typeface="Calibri" pitchFamily="34" charset="0"/>
                      </a:rPr>
                      <m:t>𝒟</m:t>
                    </m:r>
                  </m:oMath>
                </a14:m>
                <a:r>
                  <a:rPr lang="en-GB" dirty="0">
                    <a:latin typeface="Calibri" pitchFamily="34" charset="0"/>
                    <a:cs typeface="Calibri" pitchFamily="34" charset="0"/>
                  </a:rPr>
                  <a:t> it is possible to transfer some damping between the longitudinal and horizontal planes. In order to have stable motion in all three places, we require</a:t>
                </a:r>
              </a:p>
              <a:p>
                <a:pPr algn="just"/>
                <a:endParaRPr lang="en-GB"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cs typeface="Calibri" pitchFamily="34" charset="0"/>
                            </a:rPr>
                          </m:ctrlPr>
                        </m:sSubPr>
                        <m:e>
                          <m:r>
                            <a:rPr lang="en-GB" i="1">
                              <a:latin typeface="Cambria Math" panose="02040503050406030204" pitchFamily="18" charset="0"/>
                              <a:cs typeface="Calibri" pitchFamily="34" charset="0"/>
                            </a:rPr>
                            <m:t>𝐽</m:t>
                          </m:r>
                        </m:e>
                        <m:sub>
                          <m:r>
                            <a:rPr lang="en-GB" i="1">
                              <a:latin typeface="Cambria Math" panose="02040503050406030204" pitchFamily="18" charset="0"/>
                              <a:cs typeface="Calibri" pitchFamily="34" charset="0"/>
                            </a:rPr>
                            <m:t>𝑖</m:t>
                          </m:r>
                        </m:sub>
                      </m:sSub>
                      <m:r>
                        <a:rPr lang="en-GB" i="1">
                          <a:latin typeface="Cambria Math" panose="02040503050406030204" pitchFamily="18" charset="0"/>
                          <a:cs typeface="Calibri" pitchFamily="34" charset="0"/>
                        </a:rPr>
                        <m:t>&gt;0</m:t>
                      </m:r>
                    </m:oMath>
                  </m:oMathPara>
                </a14:m>
                <a:endParaRPr lang="en-GB" dirty="0">
                  <a:latin typeface="Calibri" pitchFamily="34" charset="0"/>
                  <a:cs typeface="Calibri" pitchFamily="34" charset="0"/>
                </a:endParaRPr>
              </a:p>
              <a:p>
                <a:pPr algn="just"/>
                <a:endParaRPr lang="en-GB" sz="1000"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i="1">
                          <a:latin typeface="Cambria Math" panose="02040503050406030204" pitchFamily="18" charset="0"/>
                          <a:cs typeface="Calibri" pitchFamily="34" charset="0"/>
                        </a:rPr>
                        <m:t>−2&lt;</m:t>
                      </m:r>
                      <m:r>
                        <a:rPr lang="en-GB" i="1">
                          <a:latin typeface="Cambria Math" panose="02040503050406030204" pitchFamily="18" charset="0"/>
                          <a:ea typeface="Cambria Math" panose="02040503050406030204" pitchFamily="18" charset="0"/>
                          <a:cs typeface="Calibri" pitchFamily="34" charset="0"/>
                        </a:rPr>
                        <m:t>𝒟</m:t>
                      </m:r>
                      <m:r>
                        <a:rPr lang="en-GB" i="1">
                          <a:latin typeface="Cambria Math" panose="02040503050406030204" pitchFamily="18" charset="0"/>
                          <a:ea typeface="Cambria Math" panose="02040503050406030204" pitchFamily="18" charset="0"/>
                          <a:cs typeface="Calibri" pitchFamily="34" charset="0"/>
                        </a:rPr>
                        <m:t>&lt;1</m:t>
                      </m:r>
                    </m:oMath>
                  </m:oMathPara>
                </a14:m>
                <a:endParaRPr lang="en-GB" dirty="0">
                  <a:latin typeface="Calibri" pitchFamily="34" charset="0"/>
                  <a:cs typeface="Calibri" pitchFamily="34" charset="0"/>
                </a:endParaRPr>
              </a:p>
              <a:p>
                <a:pPr algn="just"/>
                <a:endParaRPr lang="en-GB" dirty="0">
                  <a:latin typeface="Calibri" pitchFamily="34" charset="0"/>
                  <a:cs typeface="Calibri" pitchFamily="34" charset="0"/>
                </a:endParaRP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399912" y="168737"/>
                <a:ext cx="8642350" cy="6397521"/>
              </a:xfrm>
              <a:prstGeom prst="rect">
                <a:avLst/>
              </a:prstGeom>
              <a:blipFill>
                <a:blip r:embed="rId2"/>
                <a:stretch>
                  <a:fillRect l="-635" t="-572" r="-635"/>
                </a:stretch>
              </a:blipFill>
              <a:ln w="9525">
                <a:noFill/>
                <a:miter lim="800000"/>
                <a:headEnd/>
                <a:tailEnd/>
              </a:ln>
              <a:effectLst/>
            </p:spPr>
            <p:txBody>
              <a:bodyPr/>
              <a:lstStyle/>
              <a:p>
                <a:r>
                  <a:rPr lang="en-GB">
                    <a:noFill/>
                  </a:rPr>
                  <a:t> </a:t>
                </a:r>
              </a:p>
            </p:txBody>
          </p:sp>
        </mc:Fallback>
      </mc:AlternateContent>
    </p:spTree>
    <p:extLst>
      <p:ext uri="{BB962C8B-B14F-4D97-AF65-F5344CB8AC3E}">
        <p14:creationId xmlns:p14="http://schemas.microsoft.com/office/powerpoint/2010/main" val="13994890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9" name="Text Box 3"/>
          <p:cNvSpPr txBox="1">
            <a:spLocks noChangeArrowheads="1"/>
          </p:cNvSpPr>
          <p:nvPr/>
        </p:nvSpPr>
        <p:spPr bwMode="auto">
          <a:xfrm>
            <a:off x="284302" y="164341"/>
            <a:ext cx="8703834" cy="369332"/>
          </a:xfrm>
          <a:prstGeom prst="rect">
            <a:avLst/>
          </a:prstGeom>
          <a:noFill/>
          <a:ln w="9525">
            <a:noFill/>
            <a:miter lim="800000"/>
            <a:headEnd/>
            <a:tailEnd/>
          </a:ln>
          <a:effectLst/>
        </p:spPr>
        <p:txBody>
          <a:bodyPr wrap="square">
            <a:spAutoFit/>
          </a:bodyPr>
          <a:lstStyle/>
          <a:p>
            <a:pPr algn="ctr"/>
            <a:r>
              <a:rPr lang="en-GB" u="sng" dirty="0">
                <a:latin typeface="Calibri" pitchFamily="34" charset="0"/>
                <a:cs typeface="Calibri" pitchFamily="34" charset="0"/>
              </a:rPr>
              <a:t>Double Bend </a:t>
            </a:r>
            <a:r>
              <a:rPr lang="en-GB" u="sng" dirty="0" err="1">
                <a:latin typeface="Calibri" pitchFamily="34" charset="0"/>
                <a:cs typeface="Calibri" pitchFamily="34" charset="0"/>
              </a:rPr>
              <a:t>Achromat</a:t>
            </a:r>
            <a:r>
              <a:rPr lang="en-GB" u="sng" dirty="0">
                <a:latin typeface="Calibri" pitchFamily="34" charset="0"/>
                <a:cs typeface="Calibri" pitchFamily="34" charset="0"/>
              </a:rPr>
              <a:t> (DBA) cells</a:t>
            </a:r>
          </a:p>
        </p:txBody>
      </p:sp>
      <p:pic>
        <p:nvPicPr>
          <p:cNvPr id="3" name="Picture 2"/>
          <p:cNvPicPr>
            <a:picLocks noChangeAspect="1"/>
          </p:cNvPicPr>
          <p:nvPr/>
        </p:nvPicPr>
        <p:blipFill>
          <a:blip r:embed="rId2"/>
          <a:stretch>
            <a:fillRect/>
          </a:stretch>
        </p:blipFill>
        <p:spPr>
          <a:xfrm>
            <a:off x="4606636" y="3702269"/>
            <a:ext cx="4381500" cy="3048000"/>
          </a:xfrm>
          <a:prstGeom prst="rect">
            <a:avLst/>
          </a:prstGeom>
        </p:spPr>
      </p:pic>
      <p:pic>
        <p:nvPicPr>
          <p:cNvPr id="4" name="Picture 3"/>
          <p:cNvPicPr>
            <a:picLocks noChangeAspect="1"/>
          </p:cNvPicPr>
          <p:nvPr/>
        </p:nvPicPr>
        <p:blipFill>
          <a:blip r:embed="rId3"/>
          <a:stretch>
            <a:fillRect/>
          </a:stretch>
        </p:blipFill>
        <p:spPr>
          <a:xfrm>
            <a:off x="4606636" y="654269"/>
            <a:ext cx="4381500" cy="3048000"/>
          </a:xfrm>
          <a:prstGeom prst="rect">
            <a:avLst/>
          </a:prstGeom>
        </p:spPr>
      </p:pic>
      <p:sp>
        <p:nvSpPr>
          <p:cNvPr id="5" name="TextBox 4"/>
          <p:cNvSpPr txBox="1"/>
          <p:nvPr/>
        </p:nvSpPr>
        <p:spPr>
          <a:xfrm>
            <a:off x="5322498" y="1035169"/>
            <a:ext cx="1319841" cy="369332"/>
          </a:xfrm>
          <a:prstGeom prst="rect">
            <a:avLst/>
          </a:prstGeom>
          <a:noFill/>
        </p:spPr>
        <p:txBody>
          <a:bodyPr wrap="square" rtlCol="0">
            <a:spAutoFit/>
          </a:bodyPr>
          <a:lstStyle/>
          <a:p>
            <a:r>
              <a:rPr lang="en-GB" dirty="0"/>
              <a:t>achromatic</a:t>
            </a:r>
          </a:p>
        </p:txBody>
      </p:sp>
      <p:sp>
        <p:nvSpPr>
          <p:cNvPr id="7" name="TextBox 6"/>
          <p:cNvSpPr txBox="1"/>
          <p:nvPr/>
        </p:nvSpPr>
        <p:spPr>
          <a:xfrm>
            <a:off x="5322497" y="4083169"/>
            <a:ext cx="1587261" cy="369332"/>
          </a:xfrm>
          <a:prstGeom prst="rect">
            <a:avLst/>
          </a:prstGeom>
          <a:noFill/>
        </p:spPr>
        <p:txBody>
          <a:bodyPr wrap="square" rtlCol="0">
            <a:spAutoFit/>
          </a:bodyPr>
          <a:lstStyle/>
          <a:p>
            <a:r>
              <a:rPr lang="en-GB" dirty="0"/>
              <a:t>low emittance</a:t>
            </a:r>
          </a:p>
        </p:txBody>
      </p:sp>
      <p:sp>
        <p:nvSpPr>
          <p:cNvPr id="6" name="TextBox 5"/>
          <p:cNvSpPr txBox="1"/>
          <p:nvPr/>
        </p:nvSpPr>
        <p:spPr>
          <a:xfrm>
            <a:off x="284301" y="750501"/>
            <a:ext cx="4261819" cy="5632311"/>
          </a:xfrm>
          <a:prstGeom prst="rect">
            <a:avLst/>
          </a:prstGeom>
          <a:noFill/>
        </p:spPr>
        <p:txBody>
          <a:bodyPr wrap="square" rtlCol="0">
            <a:spAutoFit/>
          </a:bodyPr>
          <a:lstStyle/>
          <a:p>
            <a:r>
              <a:rPr lang="en-GB" dirty="0"/>
              <a:t>Many third-generation light sources use a double-bend </a:t>
            </a:r>
            <a:r>
              <a:rPr lang="en-GB" dirty="0" err="1"/>
              <a:t>achromat</a:t>
            </a:r>
            <a:r>
              <a:rPr lang="en-GB" dirty="0"/>
              <a:t> structure:</a:t>
            </a:r>
          </a:p>
          <a:p>
            <a:endParaRPr lang="en-GB" dirty="0"/>
          </a:p>
          <a:p>
            <a:pPr marL="449263"/>
            <a:r>
              <a:rPr lang="en-GB" dirty="0"/>
              <a:t>ELETTRA (Italy)</a:t>
            </a:r>
          </a:p>
          <a:p>
            <a:pPr marL="449263"/>
            <a:r>
              <a:rPr lang="en-GB" dirty="0"/>
              <a:t>APS (USA)</a:t>
            </a:r>
          </a:p>
          <a:p>
            <a:pPr marL="449263"/>
            <a:r>
              <a:rPr lang="en-GB" dirty="0"/>
              <a:t>SPRING8 (Japan)</a:t>
            </a:r>
          </a:p>
          <a:p>
            <a:pPr marL="449263"/>
            <a:r>
              <a:rPr lang="en-GB" dirty="0"/>
              <a:t>BESSY-II (Germany)</a:t>
            </a:r>
          </a:p>
          <a:p>
            <a:pPr marL="449263"/>
            <a:r>
              <a:rPr lang="en-GB" dirty="0"/>
              <a:t>Diamond (UK)</a:t>
            </a:r>
          </a:p>
          <a:p>
            <a:pPr marL="449263"/>
            <a:r>
              <a:rPr lang="en-GB" dirty="0"/>
              <a:t>SSRF (China)</a:t>
            </a:r>
          </a:p>
          <a:p>
            <a:pPr marL="449263"/>
            <a:r>
              <a:rPr lang="en-GB" dirty="0"/>
              <a:t>…</a:t>
            </a:r>
          </a:p>
          <a:p>
            <a:endParaRPr lang="en-GB" dirty="0"/>
          </a:p>
          <a:p>
            <a:r>
              <a:rPr lang="en-GB" dirty="0"/>
              <a:t>Cells of magnets are interspersed with the straight sections that house the insertion devices</a:t>
            </a:r>
          </a:p>
          <a:p>
            <a:endParaRPr lang="en-GB" dirty="0"/>
          </a:p>
          <a:p>
            <a:r>
              <a:rPr lang="en-GB" dirty="0"/>
              <a:t>There are two dipoles in each cell, with the dispersion and beta functions resembling the achromatic TME solution. Realistic designs tend to operate at slightly above the TME. </a:t>
            </a:r>
          </a:p>
        </p:txBody>
      </p:sp>
    </p:spTree>
    <p:extLst>
      <p:ext uri="{BB962C8B-B14F-4D97-AF65-F5344CB8AC3E}">
        <p14:creationId xmlns:p14="http://schemas.microsoft.com/office/powerpoint/2010/main" val="41571087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9" name="Text Box 3"/>
          <p:cNvSpPr txBox="1">
            <a:spLocks noChangeArrowheads="1"/>
          </p:cNvSpPr>
          <p:nvPr/>
        </p:nvSpPr>
        <p:spPr bwMode="auto">
          <a:xfrm>
            <a:off x="284302" y="164341"/>
            <a:ext cx="8703834" cy="369332"/>
          </a:xfrm>
          <a:prstGeom prst="rect">
            <a:avLst/>
          </a:prstGeom>
          <a:noFill/>
          <a:ln w="9525">
            <a:noFill/>
            <a:miter lim="800000"/>
            <a:headEnd/>
            <a:tailEnd/>
          </a:ln>
          <a:effectLst/>
        </p:spPr>
        <p:txBody>
          <a:bodyPr wrap="square">
            <a:spAutoFit/>
          </a:bodyPr>
          <a:lstStyle/>
          <a:p>
            <a:pPr algn="ctr"/>
            <a:r>
              <a:rPr lang="en-GB" u="sng" dirty="0">
                <a:latin typeface="Calibri" pitchFamily="34" charset="0"/>
                <a:cs typeface="Calibri" pitchFamily="34" charset="0"/>
              </a:rPr>
              <a:t>Triple Bend Achromat (TBA) cells</a:t>
            </a:r>
          </a:p>
        </p:txBody>
      </p:sp>
      <mc:AlternateContent xmlns:mc="http://schemas.openxmlformats.org/markup-compatibility/2006">
        <mc:Choice xmlns:a14="http://schemas.microsoft.com/office/drawing/2010/main" Requires="a14">
          <p:sp>
            <p:nvSpPr>
              <p:cNvPr id="6" name="TextBox 5"/>
              <p:cNvSpPr txBox="1"/>
              <p:nvPr/>
            </p:nvSpPr>
            <p:spPr>
              <a:xfrm>
                <a:off x="284301" y="750501"/>
                <a:ext cx="4261819" cy="4813497"/>
              </a:xfrm>
              <a:prstGeom prst="rect">
                <a:avLst/>
              </a:prstGeom>
              <a:noFill/>
            </p:spPr>
            <p:txBody>
              <a:bodyPr wrap="square" rtlCol="0">
                <a:spAutoFit/>
              </a:bodyPr>
              <a:lstStyle/>
              <a:p>
                <a:r>
                  <a:rPr lang="en-GB" dirty="0"/>
                  <a:t>Another common solution is the triple-bend </a:t>
                </a:r>
                <a:r>
                  <a:rPr lang="en-GB" dirty="0" err="1"/>
                  <a:t>achromat</a:t>
                </a:r>
                <a:r>
                  <a:rPr lang="en-GB" dirty="0"/>
                  <a:t>:</a:t>
                </a:r>
              </a:p>
              <a:p>
                <a:endParaRPr lang="en-GB" dirty="0"/>
              </a:p>
              <a:p>
                <a:pPr marL="449263"/>
                <a:r>
                  <a:rPr lang="en-GB" dirty="0"/>
                  <a:t>ALS (USA)</a:t>
                </a:r>
              </a:p>
              <a:p>
                <a:pPr marL="449263"/>
                <a:r>
                  <a:rPr lang="en-GB" dirty="0"/>
                  <a:t>SLS (Switzerland)</a:t>
                </a:r>
              </a:p>
              <a:p>
                <a:pPr marL="449263"/>
                <a:r>
                  <a:rPr lang="en-GB" dirty="0"/>
                  <a:t>PLS (Korea)</a:t>
                </a:r>
              </a:p>
              <a:p>
                <a:pPr marL="449263"/>
                <a:r>
                  <a:rPr lang="en-GB" dirty="0"/>
                  <a:t>TLS (Taiwan)</a:t>
                </a:r>
              </a:p>
              <a:p>
                <a:pPr marL="449263"/>
                <a:r>
                  <a:rPr lang="en-GB" dirty="0"/>
                  <a:t>…</a:t>
                </a:r>
              </a:p>
              <a:p>
                <a:endParaRPr lang="en-GB" dirty="0"/>
              </a:p>
              <a:p>
                <a:r>
                  <a:rPr lang="en-GB" dirty="0"/>
                  <a:t>This design consists of three dipoles per cell. In this case, the outer dipoles are tuned to the achromatic TME solution, and the optics in the central dipole have a waist in the middle to lower the emittance. </a:t>
                </a:r>
              </a:p>
              <a:p>
                <a:endParaRPr lang="en-GB" dirty="0"/>
              </a:p>
              <a:p>
                <a:endParaRPr lang="en-GB" dirty="0"/>
              </a:p>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ea typeface="Cambria Math" panose="02040503050406030204" pitchFamily="18" charset="0"/>
                            </a:rPr>
                          </m:ctrlPr>
                        </m:sSubPr>
                        <m:e>
                          <m:r>
                            <a:rPr lang="en-GB" i="1" smtClean="0">
                              <a:latin typeface="Cambria Math" panose="02040503050406030204" pitchFamily="18" charset="0"/>
                              <a:ea typeface="Cambria Math" panose="02040503050406030204" pitchFamily="18" charset="0"/>
                            </a:rPr>
                            <m:t>𝜀</m:t>
                          </m:r>
                        </m:e>
                        <m:sub>
                          <m:r>
                            <a:rPr lang="en-GB" b="0" i="1" smtClean="0">
                              <a:latin typeface="Cambria Math" panose="02040503050406030204" pitchFamily="18" charset="0"/>
                              <a:ea typeface="Cambria Math" panose="02040503050406030204" pitchFamily="18" charset="0"/>
                            </a:rPr>
                            <m:t>𝑀𝐸</m:t>
                          </m:r>
                          <m:r>
                            <a:rPr lang="en-GB" b="0" i="1"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𝑇𝐵𝐴</m:t>
                          </m:r>
                        </m:sub>
                      </m:sSub>
                      <m:r>
                        <a:rPr lang="en-GB" b="0" i="1" smtClean="0">
                          <a:latin typeface="Cambria Math" panose="02040503050406030204" pitchFamily="18" charset="0"/>
                          <a:ea typeface="Cambria Math" panose="02040503050406030204" pitchFamily="18" charset="0"/>
                        </a:rPr>
                        <m:t>≈0.</m:t>
                      </m:r>
                      <m:r>
                        <a:rPr lang="en-GB" b="0" i="1" smtClean="0">
                          <a:latin typeface="Cambria Math" panose="02040503050406030204" pitchFamily="18" charset="0"/>
                          <a:ea typeface="Cambria Math" panose="02040503050406030204" pitchFamily="18" charset="0"/>
                        </a:rPr>
                        <m:t>3×</m:t>
                      </m:r>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𝜀</m:t>
                          </m:r>
                        </m:e>
                        <m:sub>
                          <m:r>
                            <a:rPr lang="en-GB" i="1">
                              <a:latin typeface="Cambria Math" panose="02040503050406030204" pitchFamily="18" charset="0"/>
                              <a:ea typeface="Cambria Math" panose="02040503050406030204" pitchFamily="18" charset="0"/>
                            </a:rPr>
                            <m:t>𝑀𝐸</m:t>
                          </m:r>
                          <m:r>
                            <a:rPr lang="en-GB" i="1">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𝐷</m:t>
                          </m:r>
                          <m:r>
                            <a:rPr lang="en-GB" i="1">
                              <a:latin typeface="Cambria Math" panose="02040503050406030204" pitchFamily="18" charset="0"/>
                              <a:ea typeface="Cambria Math" panose="02040503050406030204" pitchFamily="18" charset="0"/>
                            </a:rPr>
                            <m:t>𝐵𝐴</m:t>
                          </m:r>
                        </m:sub>
                      </m:sSub>
                    </m:oMath>
                  </m:oMathPara>
                </a14:m>
                <a:endParaRPr lang="en-GB" dirty="0"/>
              </a:p>
            </p:txBody>
          </p:sp>
        </mc:Choice>
        <mc:Fallback>
          <p:sp>
            <p:nvSpPr>
              <p:cNvPr id="6" name="TextBox 5"/>
              <p:cNvSpPr txBox="1">
                <a:spLocks noRot="1" noChangeAspect="1" noMove="1" noResize="1" noEditPoints="1" noAdjustHandles="1" noChangeArrowheads="1" noChangeShapeType="1" noTextEdit="1"/>
              </p:cNvSpPr>
              <p:nvPr/>
            </p:nvSpPr>
            <p:spPr>
              <a:xfrm>
                <a:off x="284301" y="750501"/>
                <a:ext cx="4261819" cy="4813497"/>
              </a:xfrm>
              <a:prstGeom prst="rect">
                <a:avLst/>
              </a:prstGeom>
              <a:blipFill>
                <a:blip r:embed="rId2"/>
                <a:stretch>
                  <a:fillRect l="-1288" t="-633" r="-1288"/>
                </a:stretch>
              </a:blipFill>
            </p:spPr>
            <p:txBody>
              <a:bodyPr/>
              <a:lstStyle/>
              <a:p>
                <a:r>
                  <a:rPr lang="en-GB">
                    <a:noFill/>
                  </a:rPr>
                  <a:t> </a:t>
                </a:r>
              </a:p>
            </p:txBody>
          </p:sp>
        </mc:Fallback>
      </mc:AlternateContent>
      <p:pic>
        <p:nvPicPr>
          <p:cNvPr id="2" name="Picture 1"/>
          <p:cNvPicPr>
            <a:picLocks noChangeAspect="1"/>
          </p:cNvPicPr>
          <p:nvPr/>
        </p:nvPicPr>
        <p:blipFill>
          <a:blip r:embed="rId3"/>
          <a:stretch>
            <a:fillRect/>
          </a:stretch>
        </p:blipFill>
        <p:spPr>
          <a:xfrm>
            <a:off x="4606502" y="3699289"/>
            <a:ext cx="4381500" cy="3048000"/>
          </a:xfrm>
          <a:prstGeom prst="rect">
            <a:avLst/>
          </a:prstGeom>
        </p:spPr>
      </p:pic>
      <p:pic>
        <p:nvPicPr>
          <p:cNvPr id="8" name="Picture 7"/>
          <p:cNvPicPr>
            <a:picLocks noChangeAspect="1"/>
          </p:cNvPicPr>
          <p:nvPr/>
        </p:nvPicPr>
        <p:blipFill>
          <a:blip r:embed="rId4"/>
          <a:stretch>
            <a:fillRect/>
          </a:stretch>
        </p:blipFill>
        <p:spPr>
          <a:xfrm>
            <a:off x="4606502" y="651289"/>
            <a:ext cx="4381500" cy="3048000"/>
          </a:xfrm>
          <a:prstGeom prst="rect">
            <a:avLst/>
          </a:prstGeom>
        </p:spPr>
      </p:pic>
      <p:sp>
        <p:nvSpPr>
          <p:cNvPr id="10" name="TextBox 9"/>
          <p:cNvSpPr txBox="1"/>
          <p:nvPr/>
        </p:nvSpPr>
        <p:spPr>
          <a:xfrm>
            <a:off x="5322497" y="4083169"/>
            <a:ext cx="1587261" cy="369332"/>
          </a:xfrm>
          <a:prstGeom prst="rect">
            <a:avLst/>
          </a:prstGeom>
          <a:noFill/>
        </p:spPr>
        <p:txBody>
          <a:bodyPr wrap="square" rtlCol="0">
            <a:spAutoFit/>
          </a:bodyPr>
          <a:lstStyle/>
          <a:p>
            <a:r>
              <a:rPr lang="en-GB" dirty="0"/>
              <a:t>ALS</a:t>
            </a:r>
          </a:p>
        </p:txBody>
      </p:sp>
      <p:sp>
        <p:nvSpPr>
          <p:cNvPr id="11" name="TextBox 10"/>
          <p:cNvSpPr txBox="1"/>
          <p:nvPr/>
        </p:nvSpPr>
        <p:spPr>
          <a:xfrm>
            <a:off x="5322498" y="1035169"/>
            <a:ext cx="1319841" cy="369332"/>
          </a:xfrm>
          <a:prstGeom prst="rect">
            <a:avLst/>
          </a:prstGeom>
          <a:noFill/>
        </p:spPr>
        <p:txBody>
          <a:bodyPr wrap="square" rtlCol="0">
            <a:spAutoFit/>
          </a:bodyPr>
          <a:lstStyle/>
          <a:p>
            <a:r>
              <a:rPr lang="en-GB" dirty="0"/>
              <a:t>PLS</a:t>
            </a:r>
          </a:p>
        </p:txBody>
      </p:sp>
    </p:spTree>
    <p:extLst>
      <p:ext uri="{BB962C8B-B14F-4D97-AF65-F5344CB8AC3E}">
        <p14:creationId xmlns:p14="http://schemas.microsoft.com/office/powerpoint/2010/main" val="17627102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4606636" y="651284"/>
            <a:ext cx="4381500" cy="3048000"/>
          </a:xfrm>
          <a:prstGeom prst="rect">
            <a:avLst/>
          </a:prstGeom>
        </p:spPr>
      </p:pic>
      <p:sp>
        <p:nvSpPr>
          <p:cNvPr id="157699" name="Text Box 3"/>
          <p:cNvSpPr txBox="1">
            <a:spLocks noChangeArrowheads="1"/>
          </p:cNvSpPr>
          <p:nvPr/>
        </p:nvSpPr>
        <p:spPr bwMode="auto">
          <a:xfrm>
            <a:off x="284302" y="164341"/>
            <a:ext cx="8703834" cy="369332"/>
          </a:xfrm>
          <a:prstGeom prst="rect">
            <a:avLst/>
          </a:prstGeom>
          <a:noFill/>
          <a:ln w="9525">
            <a:noFill/>
            <a:miter lim="800000"/>
            <a:headEnd/>
            <a:tailEnd/>
          </a:ln>
          <a:effectLst/>
        </p:spPr>
        <p:txBody>
          <a:bodyPr wrap="square">
            <a:spAutoFit/>
          </a:bodyPr>
          <a:lstStyle/>
          <a:p>
            <a:pPr algn="ctr"/>
            <a:r>
              <a:rPr lang="en-GB" u="sng" dirty="0">
                <a:latin typeface="Calibri" pitchFamily="34" charset="0"/>
                <a:cs typeface="Calibri" pitchFamily="34" charset="0"/>
              </a:rPr>
              <a:t>Multi Bend Achromat (MBA) cells</a:t>
            </a:r>
          </a:p>
        </p:txBody>
      </p:sp>
      <mc:AlternateContent xmlns:mc="http://schemas.openxmlformats.org/markup-compatibility/2006" xmlns:a14="http://schemas.microsoft.com/office/drawing/2010/main">
        <mc:Choice Requires="a14">
          <p:sp>
            <p:nvSpPr>
              <p:cNvPr id="6" name="TextBox 5"/>
              <p:cNvSpPr txBox="1"/>
              <p:nvPr/>
            </p:nvSpPr>
            <p:spPr>
              <a:xfrm>
                <a:off x="284301" y="750501"/>
                <a:ext cx="4261819" cy="4324967"/>
              </a:xfrm>
              <a:prstGeom prst="rect">
                <a:avLst/>
              </a:prstGeom>
              <a:noFill/>
            </p:spPr>
            <p:txBody>
              <a:bodyPr wrap="square" rtlCol="0">
                <a:spAutoFit/>
              </a:bodyPr>
              <a:lstStyle/>
              <a:p>
                <a:r>
                  <a:rPr lang="en-GB" dirty="0"/>
                  <a:t>The latest generation of electron storage rings make use of the scaling of the emittance with the number of bending magnets (bend angle)</a:t>
                </a:r>
              </a:p>
              <a:p>
                <a:endParaRPr lang="en-GB" dirty="0"/>
              </a:p>
              <a:p>
                <a:pPr/>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𝜀</m:t>
                          </m:r>
                        </m:e>
                        <m:sub>
                          <m:r>
                            <a:rPr lang="en-GB" i="1">
                              <a:latin typeface="Cambria Math" panose="02040503050406030204" pitchFamily="18" charset="0"/>
                              <a:ea typeface="Cambria Math" panose="02040503050406030204" pitchFamily="18" charset="0"/>
                              <a:cs typeface="Calibri" pitchFamily="34" charset="0"/>
                            </a:rPr>
                            <m:t>𝑥</m:t>
                          </m:r>
                        </m:sub>
                      </m:sSub>
                      <m:r>
                        <a:rPr lang="en-GB" i="1">
                          <a:latin typeface="Cambria Math" panose="02040503050406030204" pitchFamily="18" charset="0"/>
                          <a:ea typeface="Cambria Math" panose="02040503050406030204" pitchFamily="18" charset="0"/>
                          <a:cs typeface="Calibri" pitchFamily="34" charset="0"/>
                        </a:rPr>
                        <m:t>=</m:t>
                      </m:r>
                      <m:r>
                        <a:rPr lang="en-GB" b="0" i="1" smtClean="0">
                          <a:latin typeface="Cambria Math" panose="02040503050406030204" pitchFamily="18" charset="0"/>
                          <a:ea typeface="Cambria Math" panose="02040503050406030204" pitchFamily="18" charset="0"/>
                          <a:cs typeface="Calibri" pitchFamily="34" charset="0"/>
                        </a:rPr>
                        <m:t>𝐹</m:t>
                      </m:r>
                      <m:f>
                        <m:fPr>
                          <m:ctrlPr>
                            <a:rPr lang="en-GB" i="1">
                              <a:latin typeface="Cambria Math" panose="02040503050406030204" pitchFamily="18" charset="0"/>
                              <a:ea typeface="Cambria Math" panose="02040503050406030204" pitchFamily="18" charset="0"/>
                              <a:cs typeface="Calibri" pitchFamily="34" charset="0"/>
                            </a:rPr>
                          </m:ctrlPr>
                        </m:fPr>
                        <m:num>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𝐶</m:t>
                              </m:r>
                            </m:e>
                            <m:sub>
                              <m:r>
                                <a:rPr lang="en-GB" i="1">
                                  <a:latin typeface="Cambria Math" panose="02040503050406030204" pitchFamily="18" charset="0"/>
                                  <a:ea typeface="Cambria Math" panose="02040503050406030204" pitchFamily="18" charset="0"/>
                                  <a:cs typeface="Calibri" pitchFamily="34" charset="0"/>
                                </a:rPr>
                                <m:t>𝑞</m:t>
                              </m:r>
                            </m:sub>
                          </m:sSub>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𝛾</m:t>
                              </m:r>
                            </m:e>
                            <m:sup>
                              <m:r>
                                <a:rPr lang="en-GB" i="1">
                                  <a:latin typeface="Cambria Math" panose="02040503050406030204" pitchFamily="18" charset="0"/>
                                  <a:ea typeface="Cambria Math" panose="02040503050406030204" pitchFamily="18" charset="0"/>
                                  <a:cs typeface="Calibri" pitchFamily="34" charset="0"/>
                                </a:rPr>
                                <m:t>2</m:t>
                              </m:r>
                            </m:sup>
                          </m:sSup>
                        </m:num>
                        <m:den>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𝐽</m:t>
                              </m:r>
                            </m:e>
                            <m:sub>
                              <m:r>
                                <a:rPr lang="en-GB" i="1">
                                  <a:latin typeface="Cambria Math" panose="02040503050406030204" pitchFamily="18" charset="0"/>
                                  <a:ea typeface="Cambria Math" panose="02040503050406030204" pitchFamily="18" charset="0"/>
                                  <a:cs typeface="Calibri" pitchFamily="34" charset="0"/>
                                </a:rPr>
                                <m:t>𝑥</m:t>
                              </m:r>
                            </m:sub>
                          </m:sSub>
                        </m:den>
                      </m:f>
                      <m:sSubSup>
                        <m:sSubSupPr>
                          <m:ctrlPr>
                            <a:rPr lang="en-GB" i="1">
                              <a:latin typeface="Cambria Math" panose="02040503050406030204" pitchFamily="18" charset="0"/>
                              <a:ea typeface="Cambria Math" panose="02040503050406030204" pitchFamily="18" charset="0"/>
                              <a:cs typeface="Calibri" pitchFamily="34" charset="0"/>
                            </a:rPr>
                          </m:ctrlPr>
                        </m:sSubSupPr>
                        <m:e>
                          <m:r>
                            <a:rPr lang="en-GB" i="1">
                              <a:latin typeface="Cambria Math" panose="02040503050406030204" pitchFamily="18" charset="0"/>
                              <a:ea typeface="Cambria Math" panose="02040503050406030204" pitchFamily="18" charset="0"/>
                              <a:cs typeface="Calibri" pitchFamily="34" charset="0"/>
                            </a:rPr>
                            <m:t>𝜃</m:t>
                          </m:r>
                        </m:e>
                        <m:sub>
                          <m:r>
                            <a:rPr lang="en-GB" i="1">
                              <a:latin typeface="Cambria Math" panose="02040503050406030204" pitchFamily="18" charset="0"/>
                              <a:ea typeface="Cambria Math" panose="02040503050406030204" pitchFamily="18" charset="0"/>
                              <a:cs typeface="Calibri" pitchFamily="34" charset="0"/>
                            </a:rPr>
                            <m:t>𝐷</m:t>
                          </m:r>
                        </m:sub>
                        <m:sup>
                          <m:r>
                            <a:rPr lang="en-GB" i="1">
                              <a:latin typeface="Cambria Math" panose="02040503050406030204" pitchFamily="18" charset="0"/>
                              <a:ea typeface="Cambria Math" panose="02040503050406030204" pitchFamily="18" charset="0"/>
                              <a:cs typeface="Calibri" pitchFamily="34" charset="0"/>
                            </a:rPr>
                            <m:t>3</m:t>
                          </m:r>
                        </m:sup>
                      </m:sSubSup>
                      <m:r>
                        <a:rPr lang="en-GB" i="1" smtClean="0">
                          <a:latin typeface="Cambria Math" panose="02040503050406030204" pitchFamily="18" charset="0"/>
                          <a:ea typeface="Cambria Math" panose="02040503050406030204" pitchFamily="18" charset="0"/>
                          <a:cs typeface="Calibri" pitchFamily="34" charset="0"/>
                        </a:rPr>
                        <m:t>∝</m:t>
                      </m:r>
                      <m:f>
                        <m:fPr>
                          <m:ctrlPr>
                            <a:rPr lang="en-GB" b="0" i="1" smtClean="0">
                              <a:latin typeface="Cambria Math" panose="02040503050406030204" pitchFamily="18" charset="0"/>
                              <a:ea typeface="Cambria Math" panose="02040503050406030204" pitchFamily="18" charset="0"/>
                              <a:cs typeface="Calibri" pitchFamily="34" charset="0"/>
                            </a:rPr>
                          </m:ctrlPr>
                        </m:fPr>
                        <m:num>
                          <m:r>
                            <a:rPr lang="en-GB" b="0" i="1" smtClean="0">
                              <a:latin typeface="Cambria Math" panose="02040503050406030204" pitchFamily="18" charset="0"/>
                              <a:ea typeface="Cambria Math" panose="02040503050406030204" pitchFamily="18" charset="0"/>
                              <a:cs typeface="Calibri" pitchFamily="34" charset="0"/>
                            </a:rPr>
                            <m:t>1</m:t>
                          </m:r>
                        </m:num>
                        <m:den>
                          <m:sSubSup>
                            <m:sSubSupPr>
                              <m:ctrlPr>
                                <a:rPr lang="en-GB" b="0" i="1" smtClean="0">
                                  <a:latin typeface="Cambria Math" panose="02040503050406030204" pitchFamily="18" charset="0"/>
                                  <a:ea typeface="Cambria Math" panose="02040503050406030204" pitchFamily="18" charset="0"/>
                                  <a:cs typeface="Calibri" pitchFamily="34" charset="0"/>
                                </a:rPr>
                              </m:ctrlPr>
                            </m:sSubSupPr>
                            <m:e>
                              <m:r>
                                <a:rPr lang="en-GB" b="0" i="1" smtClean="0">
                                  <a:latin typeface="Cambria Math" panose="02040503050406030204" pitchFamily="18" charset="0"/>
                                  <a:ea typeface="Cambria Math" panose="02040503050406030204" pitchFamily="18" charset="0"/>
                                  <a:cs typeface="Calibri" pitchFamily="34" charset="0"/>
                                </a:rPr>
                                <m:t>𝑁</m:t>
                              </m:r>
                            </m:e>
                            <m:sub>
                              <m:r>
                                <a:rPr lang="en-GB" b="0" i="1" smtClean="0">
                                  <a:latin typeface="Cambria Math" panose="02040503050406030204" pitchFamily="18" charset="0"/>
                                  <a:ea typeface="Cambria Math" panose="02040503050406030204" pitchFamily="18" charset="0"/>
                                  <a:cs typeface="Calibri" pitchFamily="34" charset="0"/>
                                </a:rPr>
                                <m:t>𝐷</m:t>
                              </m:r>
                            </m:sub>
                            <m:sup>
                              <m:r>
                                <a:rPr lang="en-GB" b="0" i="1" smtClean="0">
                                  <a:latin typeface="Cambria Math" panose="02040503050406030204" pitchFamily="18" charset="0"/>
                                  <a:ea typeface="Cambria Math" panose="02040503050406030204" pitchFamily="18" charset="0"/>
                                  <a:cs typeface="Calibri" pitchFamily="34" charset="0"/>
                                </a:rPr>
                                <m:t>3</m:t>
                              </m:r>
                            </m:sup>
                          </m:sSubSup>
                        </m:den>
                      </m:f>
                    </m:oMath>
                  </m:oMathPara>
                </a14:m>
                <a:endParaRPr lang="en-GB" dirty="0"/>
              </a:p>
              <a:p>
                <a:endParaRPr lang="en-GB" dirty="0"/>
              </a:p>
              <a:p>
                <a:r>
                  <a:rPr lang="en-GB" dirty="0"/>
                  <a:t>The MAX-IV storage ring in Sweden was the first to be built along these principles. Many new and existing facilities are working on designs that follow this basic principle. </a:t>
                </a:r>
              </a:p>
              <a:p>
                <a:endParaRPr lang="en-GB" dirty="0"/>
              </a:p>
              <a:p>
                <a:endParaRPr lang="en-GB" dirty="0"/>
              </a:p>
            </p:txBody>
          </p:sp>
        </mc:Choice>
        <mc:Fallback xmlns="">
          <p:sp>
            <p:nvSpPr>
              <p:cNvPr id="6" name="TextBox 5"/>
              <p:cNvSpPr txBox="1">
                <a:spLocks noRot="1" noChangeAspect="1" noMove="1" noResize="1" noEditPoints="1" noAdjustHandles="1" noChangeArrowheads="1" noChangeShapeType="1" noTextEdit="1"/>
              </p:cNvSpPr>
              <p:nvPr/>
            </p:nvSpPr>
            <p:spPr>
              <a:xfrm>
                <a:off x="284301" y="750501"/>
                <a:ext cx="4261819" cy="4324967"/>
              </a:xfrm>
              <a:prstGeom prst="rect">
                <a:avLst/>
              </a:prstGeom>
              <a:blipFill>
                <a:blip r:embed="rId3"/>
                <a:stretch>
                  <a:fillRect l="-1288" t="-704" r="-1431"/>
                </a:stretch>
              </a:blipFill>
            </p:spPr>
            <p:txBody>
              <a:bodyPr/>
              <a:lstStyle/>
              <a:p>
                <a:r>
                  <a:rPr lang="en-GB">
                    <a:noFill/>
                  </a:rPr>
                  <a:t> </a:t>
                </a:r>
              </a:p>
            </p:txBody>
          </p:sp>
        </mc:Fallback>
      </mc:AlternateContent>
      <p:sp>
        <p:nvSpPr>
          <p:cNvPr id="9" name="TextBox 8"/>
          <p:cNvSpPr txBox="1"/>
          <p:nvPr/>
        </p:nvSpPr>
        <p:spPr>
          <a:xfrm>
            <a:off x="5322498" y="1035169"/>
            <a:ext cx="1319841" cy="369332"/>
          </a:xfrm>
          <a:prstGeom prst="rect">
            <a:avLst/>
          </a:prstGeom>
          <a:noFill/>
        </p:spPr>
        <p:txBody>
          <a:bodyPr wrap="square" rtlCol="0">
            <a:spAutoFit/>
          </a:bodyPr>
          <a:lstStyle/>
          <a:p>
            <a:r>
              <a:rPr lang="en-GB" dirty="0"/>
              <a:t>5BA</a:t>
            </a:r>
          </a:p>
        </p:txBody>
      </p:sp>
      <p:pic>
        <p:nvPicPr>
          <p:cNvPr id="4" name="Picture 3"/>
          <p:cNvPicPr>
            <a:picLocks noChangeAspect="1"/>
          </p:cNvPicPr>
          <p:nvPr/>
        </p:nvPicPr>
        <p:blipFill>
          <a:blip r:embed="rId4"/>
          <a:stretch>
            <a:fillRect/>
          </a:stretch>
        </p:blipFill>
        <p:spPr>
          <a:xfrm>
            <a:off x="4606636" y="3707910"/>
            <a:ext cx="4381500" cy="3048000"/>
          </a:xfrm>
          <a:prstGeom prst="rect">
            <a:avLst/>
          </a:prstGeom>
        </p:spPr>
      </p:pic>
      <p:sp>
        <p:nvSpPr>
          <p:cNvPr id="13" name="TextBox 12"/>
          <p:cNvSpPr txBox="1"/>
          <p:nvPr/>
        </p:nvSpPr>
        <p:spPr>
          <a:xfrm>
            <a:off x="5322497" y="4083169"/>
            <a:ext cx="1587261" cy="369332"/>
          </a:xfrm>
          <a:prstGeom prst="rect">
            <a:avLst/>
          </a:prstGeom>
          <a:noFill/>
        </p:spPr>
        <p:txBody>
          <a:bodyPr wrap="square" rtlCol="0">
            <a:spAutoFit/>
          </a:bodyPr>
          <a:lstStyle/>
          <a:p>
            <a:r>
              <a:rPr lang="en-GB" dirty="0"/>
              <a:t>M-H6BA</a:t>
            </a:r>
          </a:p>
        </p:txBody>
      </p:sp>
    </p:spTree>
    <p:extLst>
      <p:ext uri="{BB962C8B-B14F-4D97-AF65-F5344CB8AC3E}">
        <p14:creationId xmlns:p14="http://schemas.microsoft.com/office/powerpoint/2010/main" val="20959665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284302" y="164341"/>
                <a:ext cx="8703834" cy="2686569"/>
              </a:xfrm>
              <a:prstGeom prst="rect">
                <a:avLst/>
              </a:prstGeom>
              <a:noFill/>
              <a:ln w="9525">
                <a:noFill/>
                <a:miter lim="800000"/>
                <a:headEnd/>
                <a:tailEnd/>
              </a:ln>
              <a:effectLst/>
            </p:spPr>
            <p:txBody>
              <a:bodyPr wrap="square">
                <a:spAutoFit/>
              </a:bodyPr>
              <a:lstStyle/>
              <a:p>
                <a:pPr algn="ctr"/>
                <a:r>
                  <a:rPr lang="en-GB" u="sng" dirty="0">
                    <a:latin typeface="Calibri" pitchFamily="34" charset="0"/>
                    <a:cs typeface="Calibri" pitchFamily="34" charset="0"/>
                  </a:rPr>
                  <a:t>Emittance reduction: transverse gradient bends</a:t>
                </a:r>
              </a:p>
              <a:p>
                <a:pPr algn="ctr"/>
                <a:endParaRPr lang="en-GB" dirty="0">
                  <a:latin typeface="Calibri" pitchFamily="34" charset="0"/>
                  <a:cs typeface="Calibri" pitchFamily="34" charset="0"/>
                </a:endParaRPr>
              </a:p>
              <a:p>
                <a:pPr algn="just"/>
                <a:r>
                  <a:rPr lang="en-GB" dirty="0">
                    <a:latin typeface="Calibri" pitchFamily="34" charset="0"/>
                    <a:cs typeface="Calibri" pitchFamily="34" charset="0"/>
                  </a:rPr>
                  <a:t>Rather than trying to minimise the emittance through a reduction in </a:t>
                </a:r>
                <a14:m>
                  <m:oMath xmlns:m="http://schemas.openxmlformats.org/officeDocument/2006/math">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𝐻</m:t>
                        </m:r>
                      </m:e>
                      <m:sub>
                        <m:r>
                          <a:rPr lang="en-GB" b="0" i="1" smtClean="0">
                            <a:latin typeface="Cambria Math" panose="02040503050406030204" pitchFamily="18" charset="0"/>
                            <a:cs typeface="Calibri" pitchFamily="34" charset="0"/>
                          </a:rPr>
                          <m:t>𝑥</m:t>
                        </m:r>
                      </m:sub>
                    </m:sSub>
                  </m:oMath>
                </a14:m>
                <a:r>
                  <a:rPr lang="en-GB" dirty="0">
                    <a:latin typeface="Calibri" pitchFamily="34" charset="0"/>
                    <a:cs typeface="Calibri" pitchFamily="34" charset="0"/>
                  </a:rPr>
                  <a:t> in the bending magnets (i.e. to minimise the </a:t>
                </a:r>
                <a14:m>
                  <m:oMath xmlns:m="http://schemas.openxmlformats.org/officeDocument/2006/math">
                    <m:sSub>
                      <m:sSubPr>
                        <m:ctrlPr>
                          <a:rPr lang="en-GB" b="0" i="1" smtClean="0">
                            <a:latin typeface="Cambria Math" panose="02040503050406030204" pitchFamily="18" charset="0"/>
                            <a:cs typeface="Calibri" pitchFamily="34" charset="0"/>
                          </a:rPr>
                        </m:ctrlPr>
                      </m:sSubPr>
                      <m:e>
                        <m:r>
                          <a:rPr lang="en-GB" b="0" i="1" smtClean="0">
                            <a:latin typeface="Cambria Math" panose="02040503050406030204" pitchFamily="18" charset="0"/>
                            <a:cs typeface="Calibri" pitchFamily="34" charset="0"/>
                          </a:rPr>
                          <m:t>𝐼</m:t>
                        </m:r>
                      </m:e>
                      <m:sub>
                        <m:r>
                          <a:rPr lang="en-GB" b="0" i="1" smtClean="0">
                            <a:latin typeface="Cambria Math" panose="02040503050406030204" pitchFamily="18" charset="0"/>
                            <a:cs typeface="Calibri" pitchFamily="34" charset="0"/>
                          </a:rPr>
                          <m:t>5</m:t>
                        </m:r>
                      </m:sub>
                    </m:sSub>
                  </m:oMath>
                </a14:m>
                <a:r>
                  <a:rPr lang="en-GB" dirty="0">
                    <a:latin typeface="Calibri" pitchFamily="34" charset="0"/>
                    <a:cs typeface="Calibri" pitchFamily="34" charset="0"/>
                  </a:rPr>
                  <a:t> synchrotron radiation integral), the emittance can also be reduced by transferring part of the damping from the longitudinal plane into the horizontal plane. This can be achieved by adding a transverse gradient to the bending magnets.</a:t>
                </a:r>
              </a:p>
              <a:p>
                <a:pPr algn="just"/>
                <a:endParaRPr lang="en-GB" sz="1000" dirty="0">
                  <a:latin typeface="Calibri" pitchFamily="34" charset="0"/>
                  <a:cs typeface="Calibri" pitchFamily="34" charset="0"/>
                </a:endParaRPr>
              </a:p>
              <a:p>
                <a:pPr algn="just"/>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𝐼</m:t>
                          </m:r>
                        </m:e>
                        <m:sub>
                          <m:r>
                            <a:rPr lang="en-GB" i="1">
                              <a:latin typeface="Cambria Math" panose="02040503050406030204" pitchFamily="18" charset="0"/>
                            </a:rPr>
                            <m:t>4</m:t>
                          </m:r>
                        </m:sub>
                      </m:sSub>
                      <m:r>
                        <a:rPr lang="en-GB" i="1">
                          <a:latin typeface="Cambria Math" panose="02040503050406030204" pitchFamily="18" charset="0"/>
                        </a:rPr>
                        <m:t>=</m:t>
                      </m:r>
                      <m:nary>
                        <m:naryPr>
                          <m:chr m:val="∮"/>
                          <m:limLoc m:val="undOvr"/>
                          <m:subHide m:val="on"/>
                          <m:supHide m:val="on"/>
                          <m:ctrlPr>
                            <a:rPr lang="en-GB" i="1">
                              <a:latin typeface="Cambria Math" panose="02040503050406030204" pitchFamily="18" charset="0"/>
                            </a:rPr>
                          </m:ctrlPr>
                        </m:naryPr>
                        <m:sub/>
                        <m:sup/>
                        <m:e>
                          <m:f>
                            <m:fPr>
                              <m:ctrlPr>
                                <a:rPr lang="en-GB" i="1">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rPr>
                                    <m:t>𝜂</m:t>
                                  </m:r>
                                </m:e>
                                <m:sub>
                                  <m:r>
                                    <a:rPr lang="en-GB" i="1">
                                      <a:latin typeface="Cambria Math" panose="02040503050406030204" pitchFamily="18" charset="0"/>
                                    </a:rPr>
                                    <m:t>𝑥</m:t>
                                  </m:r>
                                </m:sub>
                              </m:sSub>
                              <m:d>
                                <m:dPr>
                                  <m:ctrlPr>
                                    <a:rPr lang="en-GB" i="1">
                                      <a:latin typeface="Cambria Math" panose="02040503050406030204" pitchFamily="18" charset="0"/>
                                      <a:ea typeface="Cambria Math" panose="02040503050406030204" pitchFamily="18" charset="0"/>
                                    </a:rPr>
                                  </m:ctrlPr>
                                </m:dPr>
                                <m:e>
                                  <m:r>
                                    <a:rPr lang="en-GB" i="1">
                                      <a:latin typeface="Cambria Math" panose="02040503050406030204" pitchFamily="18" charset="0"/>
                                      <a:ea typeface="Cambria Math" panose="02040503050406030204" pitchFamily="18" charset="0"/>
                                    </a:rPr>
                                    <m:t>𝑠</m:t>
                                  </m:r>
                                </m:e>
                              </m:d>
                            </m:num>
                            <m:den>
                              <m:r>
                                <a:rPr lang="en-GB" i="1">
                                  <a:latin typeface="Cambria Math" panose="02040503050406030204" pitchFamily="18" charset="0"/>
                                  <a:ea typeface="Cambria Math" panose="02040503050406030204" pitchFamily="18" charset="0"/>
                                </a:rPr>
                                <m:t>𝜌</m:t>
                              </m:r>
                              <m:d>
                                <m:dPr>
                                  <m:ctrlPr>
                                    <a:rPr lang="en-GB" i="1">
                                      <a:latin typeface="Cambria Math" panose="02040503050406030204" pitchFamily="18" charset="0"/>
                                      <a:ea typeface="Cambria Math" panose="02040503050406030204" pitchFamily="18" charset="0"/>
                                    </a:rPr>
                                  </m:ctrlPr>
                                </m:dPr>
                                <m:e>
                                  <m:r>
                                    <a:rPr lang="en-GB" i="1">
                                      <a:latin typeface="Cambria Math" panose="02040503050406030204" pitchFamily="18" charset="0"/>
                                      <a:ea typeface="Cambria Math" panose="02040503050406030204" pitchFamily="18" charset="0"/>
                                    </a:rPr>
                                    <m:t>𝑠</m:t>
                                  </m:r>
                                </m:e>
                              </m:d>
                            </m:den>
                          </m:f>
                          <m:d>
                            <m:dPr>
                              <m:ctrlPr>
                                <a:rPr lang="en-GB" i="1">
                                  <a:latin typeface="Cambria Math" panose="02040503050406030204" pitchFamily="18" charset="0"/>
                                  <a:ea typeface="Cambria Math" panose="02040503050406030204" pitchFamily="18" charset="0"/>
                                </a:rPr>
                              </m:ctrlPr>
                            </m:dPr>
                            <m:e>
                              <m:f>
                                <m:fPr>
                                  <m:ctrlPr>
                                    <a:rPr lang="en-GB" i="1">
                                      <a:latin typeface="Cambria Math" panose="02040503050406030204" pitchFamily="18" charset="0"/>
                                    </a:rPr>
                                  </m:ctrlPr>
                                </m:fPr>
                                <m:num>
                                  <m:r>
                                    <a:rPr lang="en-GB" i="1">
                                      <a:latin typeface="Cambria Math" panose="02040503050406030204" pitchFamily="18" charset="0"/>
                                      <a:ea typeface="Cambria Math" panose="02040503050406030204" pitchFamily="18" charset="0"/>
                                    </a:rPr>
                                    <m:t>1</m:t>
                                  </m:r>
                                </m:num>
                                <m:den>
                                  <m:sSup>
                                    <m:sSupPr>
                                      <m:ctrlPr>
                                        <a:rPr lang="en-GB" i="1">
                                          <a:latin typeface="Cambria Math" panose="02040503050406030204" pitchFamily="18" charset="0"/>
                                          <a:ea typeface="Cambria Math" panose="02040503050406030204" pitchFamily="18" charset="0"/>
                                        </a:rPr>
                                      </m:ctrlPr>
                                    </m:sSupPr>
                                    <m:e>
                                      <m:r>
                                        <a:rPr lang="en-GB" i="1">
                                          <a:latin typeface="Cambria Math" panose="02040503050406030204" pitchFamily="18" charset="0"/>
                                          <a:ea typeface="Cambria Math" panose="02040503050406030204" pitchFamily="18" charset="0"/>
                                        </a:rPr>
                                        <m:t>𝜌</m:t>
                                      </m:r>
                                    </m:e>
                                    <m:sup>
                                      <m:r>
                                        <a:rPr lang="en-GB" i="1">
                                          <a:latin typeface="Cambria Math" panose="02040503050406030204" pitchFamily="18" charset="0"/>
                                          <a:ea typeface="Cambria Math" panose="02040503050406030204" pitchFamily="18" charset="0"/>
                                        </a:rPr>
                                        <m:t>2</m:t>
                                      </m:r>
                                    </m:sup>
                                  </m:sSup>
                                  <m:d>
                                    <m:dPr>
                                      <m:ctrlPr>
                                        <a:rPr lang="en-GB" i="1">
                                          <a:latin typeface="Cambria Math" panose="02040503050406030204" pitchFamily="18" charset="0"/>
                                          <a:ea typeface="Cambria Math" panose="02040503050406030204" pitchFamily="18" charset="0"/>
                                        </a:rPr>
                                      </m:ctrlPr>
                                    </m:dPr>
                                    <m:e>
                                      <m:r>
                                        <a:rPr lang="en-GB" i="1">
                                          <a:latin typeface="Cambria Math" panose="02040503050406030204" pitchFamily="18" charset="0"/>
                                          <a:ea typeface="Cambria Math" panose="02040503050406030204" pitchFamily="18" charset="0"/>
                                        </a:rPr>
                                        <m:t>𝑠</m:t>
                                      </m:r>
                                    </m:e>
                                  </m:d>
                                </m:den>
                              </m:f>
                              <m:r>
                                <a:rPr lang="en-GB" i="1">
                                  <a:latin typeface="Cambria Math" panose="02040503050406030204" pitchFamily="18" charset="0"/>
                                  <a:ea typeface="Cambria Math" panose="02040503050406030204" pitchFamily="18" charset="0"/>
                                </a:rPr>
                                <m:t>+</m:t>
                              </m:r>
                              <m:r>
                                <a:rPr lang="en-GB" i="1" smtClean="0">
                                  <a:solidFill>
                                    <a:schemeClr val="tx1"/>
                                  </a:solidFill>
                                  <a:latin typeface="Cambria Math" panose="02040503050406030204" pitchFamily="18" charset="0"/>
                                  <a:ea typeface="Cambria Math" panose="02040503050406030204" pitchFamily="18" charset="0"/>
                                </a:rPr>
                                <m:t>2</m:t>
                              </m:r>
                              <m:r>
                                <a:rPr lang="en-GB" i="1" smtClean="0">
                                  <a:solidFill>
                                    <a:schemeClr val="tx1"/>
                                  </a:solidFill>
                                  <a:latin typeface="Cambria Math" panose="02040503050406030204" pitchFamily="18" charset="0"/>
                                  <a:ea typeface="Cambria Math" panose="02040503050406030204" pitchFamily="18" charset="0"/>
                                </a:rPr>
                                <m:t>𝐾</m:t>
                              </m:r>
                              <m:d>
                                <m:dPr>
                                  <m:ctrlPr>
                                    <a:rPr lang="en-GB" i="1">
                                      <a:solidFill>
                                        <a:schemeClr val="tx1"/>
                                      </a:solidFill>
                                      <a:latin typeface="Cambria Math" panose="02040503050406030204" pitchFamily="18" charset="0"/>
                                      <a:ea typeface="Cambria Math" panose="02040503050406030204" pitchFamily="18" charset="0"/>
                                    </a:rPr>
                                  </m:ctrlPr>
                                </m:dPr>
                                <m:e>
                                  <m:r>
                                    <a:rPr lang="en-GB" i="1">
                                      <a:solidFill>
                                        <a:schemeClr val="tx1"/>
                                      </a:solidFill>
                                      <a:latin typeface="Cambria Math" panose="02040503050406030204" pitchFamily="18" charset="0"/>
                                      <a:ea typeface="Cambria Math" panose="02040503050406030204" pitchFamily="18" charset="0"/>
                                    </a:rPr>
                                    <m:t>𝑠</m:t>
                                  </m:r>
                                </m:e>
                              </m:d>
                            </m:e>
                          </m:d>
                          <m:r>
                            <a:rPr lang="en-GB" i="1">
                              <a:latin typeface="Cambria Math" panose="02040503050406030204" pitchFamily="18" charset="0"/>
                            </a:rPr>
                            <m:t>𝑑𝑠</m:t>
                          </m:r>
                        </m:e>
                      </m:nary>
                    </m:oMath>
                  </m:oMathPara>
                </a14:m>
                <a:endParaRPr lang="en-GB" dirty="0">
                  <a:latin typeface="Calibri" pitchFamily="34" charset="0"/>
                  <a:cs typeface="Calibri" pitchFamily="34" charset="0"/>
                </a:endParaRP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284302" y="164341"/>
                <a:ext cx="8703834" cy="2686569"/>
              </a:xfrm>
              <a:prstGeom prst="rect">
                <a:avLst/>
              </a:prstGeom>
              <a:blipFill>
                <a:blip r:embed="rId2"/>
                <a:stretch>
                  <a:fillRect l="-631" t="-1361" r="-631"/>
                </a:stretch>
              </a:blipFill>
              <a:ln w="9525">
                <a:noFill/>
                <a:miter lim="800000"/>
                <a:headEnd/>
                <a:tailEnd/>
              </a:ln>
              <a:effectLst/>
            </p:spPr>
            <p:txBody>
              <a:bodyPr/>
              <a:lstStyle/>
              <a:p>
                <a:r>
                  <a:rPr lang="en-GB">
                    <a:noFill/>
                  </a:rPr>
                  <a:t> </a:t>
                </a:r>
              </a:p>
            </p:txBody>
          </p:sp>
        </mc:Fallback>
      </mc:AlternateContent>
      <p:pic>
        <p:nvPicPr>
          <p:cNvPr id="3" name="Picture 3" descr="S:\Technical\Magnets\DDBA\Girder Build\Photo\R79\IMG_014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1103" y="2993531"/>
            <a:ext cx="3461675" cy="2596257"/>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5" name="TextBox 4"/>
              <p:cNvSpPr txBox="1"/>
              <p:nvPr/>
            </p:nvSpPr>
            <p:spPr>
              <a:xfrm>
                <a:off x="4882550" y="2897288"/>
                <a:ext cx="4159333" cy="3909083"/>
              </a:xfrm>
              <a:prstGeom prst="rect">
                <a:avLst/>
              </a:prstGeom>
              <a:noFill/>
            </p:spPr>
            <p:txBody>
              <a:bodyPr wrap="square" rtlCol="0">
                <a:spAutoFit/>
              </a:bodyPr>
              <a:lstStyle/>
              <a:p>
                <a:r>
                  <a:rPr lang="en-GB" dirty="0"/>
                  <a:t>Damping partition numbers:</a:t>
                </a:r>
              </a:p>
              <a:p>
                <a:endParaRPr lang="en-GB" sz="1000" dirty="0"/>
              </a:p>
              <a:p>
                <a:pPr/>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𝐽</m:t>
                          </m:r>
                        </m:e>
                        <m:sub>
                          <m:r>
                            <a:rPr lang="en-GB" i="1">
                              <a:latin typeface="Cambria Math" panose="02040503050406030204" pitchFamily="18" charset="0"/>
                            </a:rPr>
                            <m:t>𝑥</m:t>
                          </m:r>
                        </m:sub>
                      </m:sSub>
                      <m:r>
                        <a:rPr lang="en-GB" i="1">
                          <a:latin typeface="Cambria Math" panose="02040503050406030204" pitchFamily="18" charset="0"/>
                        </a:rPr>
                        <m:t>=1−</m:t>
                      </m:r>
                      <m:r>
                        <a:rPr lang="en-GB" i="1">
                          <a:latin typeface="Cambria Math" panose="02040503050406030204" pitchFamily="18" charset="0"/>
                          <a:ea typeface="Cambria Math" panose="02040503050406030204" pitchFamily="18" charset="0"/>
                        </a:rPr>
                        <m:t>𝒟</m:t>
                      </m:r>
                      <m:sSub>
                        <m:sSubPr>
                          <m:ctrlPr>
                            <a:rPr lang="en-GB" i="1">
                              <a:latin typeface="Cambria Math" panose="02040503050406030204" pitchFamily="18" charset="0"/>
                            </a:rPr>
                          </m:ctrlPr>
                        </m:sSubPr>
                        <m:e>
                          <m:r>
                            <a:rPr lang="en-GB" b="0" i="1" smtClean="0">
                              <a:latin typeface="Cambria Math" panose="02040503050406030204" pitchFamily="18" charset="0"/>
                            </a:rPr>
                            <m:t>        </m:t>
                          </m:r>
                          <m:r>
                            <a:rPr lang="en-GB" i="1">
                              <a:latin typeface="Cambria Math" panose="02040503050406030204" pitchFamily="18" charset="0"/>
                            </a:rPr>
                            <m:t>𝐽</m:t>
                          </m:r>
                        </m:e>
                        <m:sub>
                          <m:r>
                            <a:rPr lang="en-GB" i="1">
                              <a:latin typeface="Cambria Math" panose="02040503050406030204" pitchFamily="18" charset="0"/>
                            </a:rPr>
                            <m:t>𝑧</m:t>
                          </m:r>
                        </m:sub>
                      </m:sSub>
                      <m:r>
                        <a:rPr lang="en-GB" i="1">
                          <a:latin typeface="Cambria Math" panose="02040503050406030204" pitchFamily="18" charset="0"/>
                        </a:rPr>
                        <m:t>=2+</m:t>
                      </m:r>
                      <m:r>
                        <a:rPr lang="en-GB" i="1">
                          <a:latin typeface="Cambria Math" panose="02040503050406030204" pitchFamily="18" charset="0"/>
                          <a:ea typeface="Cambria Math" panose="02040503050406030204" pitchFamily="18" charset="0"/>
                        </a:rPr>
                        <m:t>𝒟</m:t>
                      </m:r>
                      <m:r>
                        <a:rPr lang="en-GB" i="1">
                          <a:latin typeface="Cambria Math" panose="02040503050406030204" pitchFamily="18" charset="0"/>
                          <a:ea typeface="Cambria Math" panose="02040503050406030204" pitchFamily="18" charset="0"/>
                        </a:rPr>
                        <m:t>         </m:t>
                      </m:r>
                      <m:r>
                        <a:rPr lang="en-GB" i="1">
                          <a:latin typeface="Cambria Math" panose="02040503050406030204" pitchFamily="18" charset="0"/>
                          <a:ea typeface="Cambria Math" panose="02040503050406030204" pitchFamily="18" charset="0"/>
                        </a:rPr>
                        <m:t>𝒟</m:t>
                      </m:r>
                      <m:r>
                        <a:rPr lang="en-GB" i="1">
                          <a:latin typeface="Cambria Math" panose="02040503050406030204" pitchFamily="18" charset="0"/>
                          <a:ea typeface="Cambria Math" panose="02040503050406030204" pitchFamily="18" charset="0"/>
                        </a:rPr>
                        <m:t>=</m:t>
                      </m:r>
                      <m:f>
                        <m:fPr>
                          <m:ctrlPr>
                            <a:rPr lang="en-GB" i="1">
                              <a:latin typeface="Cambria Math" panose="02040503050406030204" pitchFamily="18" charset="0"/>
                              <a:ea typeface="Cambria Math" panose="02040503050406030204" pitchFamily="18" charset="0"/>
                            </a:rPr>
                          </m:ctrlPr>
                        </m:fPr>
                        <m:num>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𝐼</m:t>
                              </m:r>
                            </m:e>
                            <m:sub>
                              <m:r>
                                <a:rPr lang="en-GB" i="1">
                                  <a:latin typeface="Cambria Math" panose="02040503050406030204" pitchFamily="18" charset="0"/>
                                  <a:ea typeface="Cambria Math" panose="02040503050406030204" pitchFamily="18" charset="0"/>
                                </a:rPr>
                                <m:t>4</m:t>
                              </m:r>
                            </m:sub>
                          </m:sSub>
                        </m:num>
                        <m:den>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𝐼</m:t>
                              </m:r>
                            </m:e>
                            <m:sub>
                              <m:r>
                                <a:rPr lang="en-GB" i="1">
                                  <a:latin typeface="Cambria Math" panose="02040503050406030204" pitchFamily="18" charset="0"/>
                                  <a:ea typeface="Cambria Math" panose="02040503050406030204" pitchFamily="18" charset="0"/>
                                </a:rPr>
                                <m:t>2</m:t>
                              </m:r>
                            </m:sub>
                          </m:sSub>
                        </m:den>
                      </m:f>
                    </m:oMath>
                  </m:oMathPara>
                </a14:m>
                <a:endParaRPr lang="en-GB" sz="1800" dirty="0">
                  <a:solidFill>
                    <a:schemeClr val="tx1"/>
                  </a:solidFill>
                  <a:latin typeface="Calibri" panose="020F0502020204030204" pitchFamily="34" charset="0"/>
                  <a:cs typeface="Calibri" panose="020F0502020204030204" pitchFamily="34" charset="0"/>
                </a:endParaRPr>
              </a:p>
              <a:p>
                <a:endParaRPr lang="en-GB" sz="1800" dirty="0">
                  <a:solidFill>
                    <a:schemeClr val="tx1"/>
                  </a:solidFill>
                  <a:latin typeface="Calibri" panose="020F0502020204030204" pitchFamily="34" charset="0"/>
                  <a:cs typeface="Calibri" panose="020F0502020204030204" pitchFamily="34" charset="0"/>
                </a:endParaRPr>
              </a:p>
              <a:p>
                <a:r>
                  <a:rPr lang="en-GB" sz="1800" dirty="0">
                    <a:solidFill>
                      <a:schemeClr val="tx1"/>
                    </a:solidFill>
                    <a:latin typeface="Calibri" panose="020F0502020204030204" pitchFamily="34" charset="0"/>
                    <a:cs typeface="Calibri" panose="020F0502020204030204" pitchFamily="34" charset="0"/>
                  </a:rPr>
                  <a:t>Emittance lowered by increasing </a:t>
                </a:r>
                <a14:m>
                  <m:oMath xmlns:m="http://schemas.openxmlformats.org/officeDocument/2006/math">
                    <m:sSub>
                      <m:sSubPr>
                        <m:ctrlPr>
                          <a:rPr lang="en-GB" sz="1800" i="1">
                            <a:solidFill>
                              <a:schemeClr val="tx1"/>
                            </a:solidFill>
                            <a:latin typeface="Cambria Math" panose="02040503050406030204" pitchFamily="18" charset="0"/>
                          </a:rPr>
                        </m:ctrlPr>
                      </m:sSubPr>
                      <m:e>
                        <m:r>
                          <a:rPr lang="en-GB" sz="1800" i="1">
                            <a:solidFill>
                              <a:schemeClr val="tx1"/>
                            </a:solidFill>
                            <a:latin typeface="Cambria Math" panose="02040503050406030204" pitchFamily="18" charset="0"/>
                          </a:rPr>
                          <m:t>𝐽</m:t>
                        </m:r>
                      </m:e>
                      <m:sub>
                        <m:r>
                          <a:rPr lang="en-GB" sz="1800" i="1">
                            <a:solidFill>
                              <a:schemeClr val="tx1"/>
                            </a:solidFill>
                            <a:latin typeface="Cambria Math" panose="02040503050406030204" pitchFamily="18" charset="0"/>
                          </a:rPr>
                          <m:t>𝑥</m:t>
                        </m:r>
                      </m:sub>
                    </m:sSub>
                  </m:oMath>
                </a14:m>
                <a:r>
                  <a:rPr lang="en-GB" sz="1800" dirty="0">
                    <a:solidFill>
                      <a:schemeClr val="tx1"/>
                    </a:solidFill>
                    <a:latin typeface="Calibri" panose="020F0502020204030204" pitchFamily="34" charset="0"/>
                    <a:cs typeface="Calibri" panose="020F0502020204030204" pitchFamily="34" charset="0"/>
                  </a:rPr>
                  <a:t>:</a:t>
                </a:r>
              </a:p>
              <a:p>
                <a:endParaRPr lang="en-GB" sz="1000" dirty="0">
                  <a:solidFill>
                    <a:schemeClr val="tx1"/>
                  </a:solidFill>
                  <a:latin typeface="Calibri" panose="020F0502020204030204" pitchFamily="34" charset="0"/>
                  <a:cs typeface="Calibri" panose="020F0502020204030204" pitchFamily="34" charset="0"/>
                </a:endParaRPr>
              </a:p>
              <a:p>
                <a:pPr/>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𝜖</m:t>
                          </m:r>
                        </m:e>
                        <m:sub>
                          <m:r>
                            <a:rPr lang="en-GB" i="1">
                              <a:latin typeface="Cambria Math" panose="02040503050406030204" pitchFamily="18" charset="0"/>
                            </a:rPr>
                            <m:t>𝑥</m:t>
                          </m:r>
                        </m:sub>
                      </m:sSub>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𝐶</m:t>
                          </m:r>
                        </m:e>
                        <m:sub>
                          <m:r>
                            <a:rPr lang="en-GB" i="1">
                              <a:latin typeface="Cambria Math" panose="02040503050406030204" pitchFamily="18" charset="0"/>
                            </a:rPr>
                            <m:t>𝑞</m:t>
                          </m:r>
                        </m:sub>
                      </m:sSub>
                      <m:sSup>
                        <m:sSupPr>
                          <m:ctrlPr>
                            <a:rPr lang="en-GB" i="1">
                              <a:latin typeface="Cambria Math" panose="02040503050406030204" pitchFamily="18" charset="0"/>
                            </a:rPr>
                          </m:ctrlPr>
                        </m:sSupPr>
                        <m:e>
                          <m:r>
                            <a:rPr lang="en-GB" i="1">
                              <a:latin typeface="Cambria Math" panose="02040503050406030204" pitchFamily="18" charset="0"/>
                            </a:rPr>
                            <m:t>𝛾</m:t>
                          </m:r>
                        </m:e>
                        <m:sup>
                          <m:r>
                            <a:rPr lang="en-GB" i="1">
                              <a:latin typeface="Cambria Math" panose="02040503050406030204" pitchFamily="18" charset="0"/>
                            </a:rPr>
                            <m:t>2</m:t>
                          </m:r>
                        </m:sup>
                      </m:sSup>
                      <m:f>
                        <m:fPr>
                          <m:ctrlPr>
                            <a:rPr lang="en-GB" i="1">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rPr>
                                <m:t>𝐼</m:t>
                              </m:r>
                            </m:e>
                            <m:sub>
                              <m:r>
                                <a:rPr lang="en-GB" i="1">
                                  <a:latin typeface="Cambria Math" panose="02040503050406030204" pitchFamily="18" charset="0"/>
                                </a:rPr>
                                <m:t>5</m:t>
                              </m:r>
                            </m:sub>
                          </m:sSub>
                        </m:num>
                        <m:den>
                          <m:sSub>
                            <m:sSubPr>
                              <m:ctrlPr>
                                <a:rPr lang="en-GB" i="1" smtClean="0">
                                  <a:solidFill>
                                    <a:schemeClr val="tx1"/>
                                  </a:solidFill>
                                  <a:latin typeface="Cambria Math" panose="02040503050406030204" pitchFamily="18" charset="0"/>
                                </a:rPr>
                              </m:ctrlPr>
                            </m:sSubPr>
                            <m:e>
                              <m:r>
                                <a:rPr lang="en-GB" i="1">
                                  <a:solidFill>
                                    <a:schemeClr val="tx1"/>
                                  </a:solidFill>
                                  <a:latin typeface="Cambria Math" panose="02040503050406030204" pitchFamily="18" charset="0"/>
                                </a:rPr>
                                <m:t>𝐽</m:t>
                              </m:r>
                            </m:e>
                            <m:sub>
                              <m:r>
                                <a:rPr lang="en-GB" i="1">
                                  <a:solidFill>
                                    <a:schemeClr val="tx1"/>
                                  </a:solidFill>
                                  <a:latin typeface="Cambria Math" panose="02040503050406030204" pitchFamily="18" charset="0"/>
                                </a:rPr>
                                <m:t>𝑥</m:t>
                              </m:r>
                            </m:sub>
                          </m:sSub>
                          <m:sSub>
                            <m:sSubPr>
                              <m:ctrlPr>
                                <a:rPr lang="en-GB" i="1">
                                  <a:latin typeface="Cambria Math" panose="02040503050406030204" pitchFamily="18" charset="0"/>
                                </a:rPr>
                              </m:ctrlPr>
                            </m:sSubPr>
                            <m:e>
                              <m:r>
                                <a:rPr lang="en-GB" i="1">
                                  <a:latin typeface="Cambria Math" panose="02040503050406030204" pitchFamily="18" charset="0"/>
                                </a:rPr>
                                <m:t>𝐼</m:t>
                              </m:r>
                            </m:e>
                            <m:sub>
                              <m:r>
                                <a:rPr lang="en-GB" i="1">
                                  <a:latin typeface="Cambria Math" panose="02040503050406030204" pitchFamily="18" charset="0"/>
                                </a:rPr>
                                <m:t>2</m:t>
                              </m:r>
                            </m:sub>
                          </m:sSub>
                        </m:den>
                      </m:f>
                    </m:oMath>
                  </m:oMathPara>
                </a14:m>
                <a:endParaRPr lang="en-GB" dirty="0"/>
              </a:p>
              <a:p>
                <a:endParaRPr lang="en-GB" dirty="0"/>
              </a:p>
              <a:p>
                <a:r>
                  <a:rPr lang="en-GB" sz="1800" dirty="0">
                    <a:solidFill>
                      <a:schemeClr val="tx1"/>
                    </a:solidFill>
                    <a:latin typeface="Calibri" panose="020F0502020204030204" pitchFamily="34" charset="0"/>
                    <a:cs typeface="Calibri" panose="020F0502020204030204" pitchFamily="34" charset="0"/>
                  </a:rPr>
                  <a:t>Energy spread increases:</a:t>
                </a:r>
              </a:p>
              <a:p>
                <a:endParaRPr lang="en-GB" sz="1000" dirty="0">
                  <a:solidFill>
                    <a:schemeClr val="tx1"/>
                  </a:solidFill>
                  <a:latin typeface="Calibri" panose="020F0502020204030204" pitchFamily="34" charset="0"/>
                  <a:cs typeface="Calibri" panose="020F0502020204030204" pitchFamily="34" charset="0"/>
                </a:endParaRPr>
              </a:p>
              <a:p>
                <a:pPr/>
                <a14:m>
                  <m:oMathPara xmlns:m="http://schemas.openxmlformats.org/officeDocument/2006/math">
                    <m:oMathParaPr>
                      <m:jc m:val="centerGroup"/>
                    </m:oMathParaPr>
                    <m:oMath xmlns:m="http://schemas.openxmlformats.org/officeDocument/2006/math">
                      <m:sSubSup>
                        <m:sSubSupPr>
                          <m:ctrlPr>
                            <a:rPr lang="en-GB" i="1">
                              <a:latin typeface="Cambria Math" panose="02040503050406030204" pitchFamily="18" charset="0"/>
                            </a:rPr>
                          </m:ctrlPr>
                        </m:sSubSupPr>
                        <m:e>
                          <m:r>
                            <a:rPr lang="en-GB" i="1">
                              <a:latin typeface="Cambria Math" panose="02040503050406030204" pitchFamily="18" charset="0"/>
                            </a:rPr>
                            <m:t>𝜎</m:t>
                          </m:r>
                        </m:e>
                        <m:sub>
                          <m:r>
                            <a:rPr lang="en-GB" i="1">
                              <a:latin typeface="Cambria Math" panose="02040503050406030204" pitchFamily="18" charset="0"/>
                            </a:rPr>
                            <m:t>𝐸</m:t>
                          </m:r>
                        </m:sub>
                        <m:sup>
                          <m:r>
                            <a:rPr lang="en-GB" i="1">
                              <a:latin typeface="Cambria Math" panose="02040503050406030204" pitchFamily="18" charset="0"/>
                            </a:rPr>
                            <m:t>2</m:t>
                          </m:r>
                        </m:sup>
                      </m:sSubSup>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𝐶</m:t>
                          </m:r>
                        </m:e>
                        <m:sub>
                          <m:r>
                            <a:rPr lang="en-GB" i="1">
                              <a:latin typeface="Cambria Math" panose="02040503050406030204" pitchFamily="18" charset="0"/>
                            </a:rPr>
                            <m:t>𝑞</m:t>
                          </m:r>
                        </m:sub>
                      </m:sSub>
                      <m:sSup>
                        <m:sSupPr>
                          <m:ctrlPr>
                            <a:rPr lang="en-GB" i="1" smtClean="0">
                              <a:solidFill>
                                <a:schemeClr val="tx1"/>
                              </a:solidFill>
                              <a:latin typeface="Cambria Math" panose="02040503050406030204" pitchFamily="18" charset="0"/>
                            </a:rPr>
                          </m:ctrlPr>
                        </m:sSupPr>
                        <m:e>
                          <m:r>
                            <a:rPr lang="en-GB" i="1">
                              <a:solidFill>
                                <a:schemeClr val="tx1"/>
                              </a:solidFill>
                              <a:latin typeface="Cambria Math" panose="02040503050406030204" pitchFamily="18" charset="0"/>
                            </a:rPr>
                            <m:t>𝛾</m:t>
                          </m:r>
                        </m:e>
                        <m:sup>
                          <m:r>
                            <a:rPr lang="en-GB" i="1">
                              <a:solidFill>
                                <a:schemeClr val="tx1"/>
                              </a:solidFill>
                              <a:latin typeface="Cambria Math" panose="02040503050406030204" pitchFamily="18" charset="0"/>
                            </a:rPr>
                            <m:t>2</m:t>
                          </m:r>
                        </m:sup>
                      </m:sSup>
                      <m:f>
                        <m:fPr>
                          <m:ctrlPr>
                            <a:rPr lang="en-GB" i="1">
                              <a:solidFill>
                                <a:schemeClr val="tx1"/>
                              </a:solidFill>
                              <a:latin typeface="Cambria Math" panose="02040503050406030204" pitchFamily="18" charset="0"/>
                            </a:rPr>
                          </m:ctrlPr>
                        </m:fPr>
                        <m:num>
                          <m:sSub>
                            <m:sSubPr>
                              <m:ctrlPr>
                                <a:rPr lang="en-GB" i="1">
                                  <a:solidFill>
                                    <a:schemeClr val="tx1"/>
                                  </a:solidFill>
                                  <a:latin typeface="Cambria Math" panose="02040503050406030204" pitchFamily="18" charset="0"/>
                                </a:rPr>
                              </m:ctrlPr>
                            </m:sSubPr>
                            <m:e>
                              <m:r>
                                <a:rPr lang="en-GB" i="1">
                                  <a:solidFill>
                                    <a:schemeClr val="tx1"/>
                                  </a:solidFill>
                                  <a:latin typeface="Cambria Math" panose="02040503050406030204" pitchFamily="18" charset="0"/>
                                </a:rPr>
                                <m:t>𝐼</m:t>
                              </m:r>
                            </m:e>
                            <m:sub>
                              <m:r>
                                <a:rPr lang="en-GB" i="1">
                                  <a:solidFill>
                                    <a:schemeClr val="tx1"/>
                                  </a:solidFill>
                                  <a:latin typeface="Cambria Math" panose="02040503050406030204" pitchFamily="18" charset="0"/>
                                </a:rPr>
                                <m:t>3</m:t>
                              </m:r>
                            </m:sub>
                          </m:sSub>
                        </m:num>
                        <m:den>
                          <m:sSub>
                            <m:sSubPr>
                              <m:ctrlPr>
                                <a:rPr lang="en-GB" i="1">
                                  <a:solidFill>
                                    <a:schemeClr val="tx1"/>
                                  </a:solidFill>
                                  <a:latin typeface="Cambria Math" panose="02040503050406030204" pitchFamily="18" charset="0"/>
                                </a:rPr>
                              </m:ctrlPr>
                            </m:sSubPr>
                            <m:e>
                              <m:r>
                                <a:rPr lang="en-GB" i="1">
                                  <a:solidFill>
                                    <a:schemeClr val="tx1"/>
                                  </a:solidFill>
                                  <a:latin typeface="Cambria Math" panose="02040503050406030204" pitchFamily="18" charset="0"/>
                                </a:rPr>
                                <m:t>𝐽</m:t>
                              </m:r>
                            </m:e>
                            <m:sub>
                              <m:r>
                                <a:rPr lang="en-GB" i="1">
                                  <a:solidFill>
                                    <a:schemeClr val="tx1"/>
                                  </a:solidFill>
                                  <a:latin typeface="Cambria Math" panose="02040503050406030204" pitchFamily="18" charset="0"/>
                                </a:rPr>
                                <m:t>𝑧</m:t>
                              </m:r>
                            </m:sub>
                          </m:sSub>
                          <m:sSub>
                            <m:sSubPr>
                              <m:ctrlPr>
                                <a:rPr lang="en-GB" i="1">
                                  <a:solidFill>
                                    <a:schemeClr val="tx1"/>
                                  </a:solidFill>
                                  <a:latin typeface="Cambria Math" panose="02040503050406030204" pitchFamily="18" charset="0"/>
                                </a:rPr>
                              </m:ctrlPr>
                            </m:sSubPr>
                            <m:e>
                              <m:r>
                                <a:rPr lang="en-GB" i="1">
                                  <a:solidFill>
                                    <a:schemeClr val="tx1"/>
                                  </a:solidFill>
                                  <a:latin typeface="Cambria Math" panose="02040503050406030204" pitchFamily="18" charset="0"/>
                                </a:rPr>
                                <m:t>𝐼</m:t>
                              </m:r>
                            </m:e>
                            <m:sub>
                              <m:r>
                                <a:rPr lang="en-GB" i="1">
                                  <a:solidFill>
                                    <a:schemeClr val="tx1"/>
                                  </a:solidFill>
                                  <a:latin typeface="Cambria Math" panose="02040503050406030204" pitchFamily="18" charset="0"/>
                                </a:rPr>
                                <m:t>2</m:t>
                              </m:r>
                            </m:sub>
                          </m:sSub>
                        </m:den>
                      </m:f>
                    </m:oMath>
                  </m:oMathPara>
                </a14:m>
                <a:endParaRPr lang="en-GB" dirty="0"/>
              </a:p>
              <a:p>
                <a:endParaRPr lang="en-GB" dirty="0"/>
              </a:p>
            </p:txBody>
          </p:sp>
        </mc:Choice>
        <mc:Fallback xmlns="">
          <p:sp>
            <p:nvSpPr>
              <p:cNvPr id="5" name="TextBox 4"/>
              <p:cNvSpPr txBox="1">
                <a:spLocks noRot="1" noChangeAspect="1" noMove="1" noResize="1" noEditPoints="1" noAdjustHandles="1" noChangeArrowheads="1" noChangeShapeType="1" noTextEdit="1"/>
              </p:cNvSpPr>
              <p:nvPr/>
            </p:nvSpPr>
            <p:spPr>
              <a:xfrm>
                <a:off x="4882550" y="2897288"/>
                <a:ext cx="4159333" cy="3909083"/>
              </a:xfrm>
              <a:prstGeom prst="rect">
                <a:avLst/>
              </a:prstGeom>
              <a:blipFill>
                <a:blip r:embed="rId4"/>
                <a:stretch>
                  <a:fillRect l="-1320" t="-77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 name="Rectangle 1"/>
              <p:cNvSpPr/>
              <p:nvPr/>
            </p:nvSpPr>
            <p:spPr>
              <a:xfrm>
                <a:off x="534838" y="5797280"/>
                <a:ext cx="3821502" cy="815608"/>
              </a:xfrm>
              <a:prstGeom prst="rect">
                <a:avLst/>
              </a:prstGeom>
            </p:spPr>
            <p:txBody>
              <a:bodyPr wrap="square">
                <a:spAutoFit/>
              </a:bodyPr>
              <a:lstStyle/>
              <a:p>
                <a:r>
                  <a:rPr lang="en-GB" dirty="0"/>
                  <a:t>For stable motion in both planes:</a:t>
                </a:r>
              </a:p>
              <a:p>
                <a:endParaRPr lang="en-GB" sz="1000" dirty="0"/>
              </a:p>
              <a:p>
                <a:pPr/>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𝐽</m:t>
                          </m:r>
                        </m:e>
                        <m:sub>
                          <m:r>
                            <a:rPr lang="en-GB" i="1">
                              <a:latin typeface="Cambria Math" panose="02040503050406030204" pitchFamily="18" charset="0"/>
                            </a:rPr>
                            <m:t>𝑥</m:t>
                          </m:r>
                        </m:sub>
                      </m:sSub>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𝐽</m:t>
                          </m:r>
                        </m:e>
                        <m:sub>
                          <m:r>
                            <a:rPr lang="en-GB" i="1">
                              <a:latin typeface="Cambria Math" panose="02040503050406030204" pitchFamily="18" charset="0"/>
                            </a:rPr>
                            <m:t>𝑧</m:t>
                          </m:r>
                        </m:sub>
                      </m:sSub>
                      <m:r>
                        <a:rPr lang="en-GB" i="1">
                          <a:latin typeface="Cambria Math" panose="02040503050406030204" pitchFamily="18" charset="0"/>
                        </a:rPr>
                        <m:t>&gt;0           −2&lt;</m:t>
                      </m:r>
                      <m:r>
                        <a:rPr lang="en-GB" i="1">
                          <a:latin typeface="Cambria Math" panose="02040503050406030204" pitchFamily="18" charset="0"/>
                          <a:ea typeface="Cambria Math" panose="02040503050406030204" pitchFamily="18" charset="0"/>
                        </a:rPr>
                        <m:t>𝒟</m:t>
                      </m:r>
                      <m:r>
                        <a:rPr lang="en-GB" i="1">
                          <a:latin typeface="Cambria Math" panose="02040503050406030204" pitchFamily="18" charset="0"/>
                          <a:ea typeface="Cambria Math" panose="02040503050406030204" pitchFamily="18" charset="0"/>
                        </a:rPr>
                        <m:t>&lt;1 </m:t>
                      </m:r>
                    </m:oMath>
                  </m:oMathPara>
                </a14:m>
                <a:endParaRPr lang="en-GB" dirty="0"/>
              </a:p>
            </p:txBody>
          </p:sp>
        </mc:Choice>
        <mc:Fallback xmlns="">
          <p:sp>
            <p:nvSpPr>
              <p:cNvPr id="2" name="Rectangle 1"/>
              <p:cNvSpPr>
                <a:spLocks noRot="1" noChangeAspect="1" noMove="1" noResize="1" noEditPoints="1" noAdjustHandles="1" noChangeArrowheads="1" noChangeShapeType="1" noTextEdit="1"/>
              </p:cNvSpPr>
              <p:nvPr/>
            </p:nvSpPr>
            <p:spPr>
              <a:xfrm>
                <a:off x="534838" y="5797280"/>
                <a:ext cx="3821502" cy="815608"/>
              </a:xfrm>
              <a:prstGeom prst="rect">
                <a:avLst/>
              </a:prstGeom>
              <a:blipFill>
                <a:blip r:embed="rId5"/>
                <a:stretch>
                  <a:fillRect l="-1435" t="-4478" b="-1493"/>
                </a:stretch>
              </a:blipFill>
            </p:spPr>
            <p:txBody>
              <a:bodyPr/>
              <a:lstStyle/>
              <a:p>
                <a:r>
                  <a:rPr lang="en-GB">
                    <a:noFill/>
                  </a:rPr>
                  <a:t> </a:t>
                </a:r>
              </a:p>
            </p:txBody>
          </p:sp>
        </mc:Fallback>
      </mc:AlternateContent>
    </p:spTree>
    <p:extLst>
      <p:ext uri="{BB962C8B-B14F-4D97-AF65-F5344CB8AC3E}">
        <p14:creationId xmlns:p14="http://schemas.microsoft.com/office/powerpoint/2010/main" val="13287795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9" name="Text Box 3"/>
          <p:cNvSpPr txBox="1">
            <a:spLocks noChangeArrowheads="1"/>
          </p:cNvSpPr>
          <p:nvPr/>
        </p:nvSpPr>
        <p:spPr bwMode="auto">
          <a:xfrm>
            <a:off x="284302" y="164341"/>
            <a:ext cx="8703834" cy="1200329"/>
          </a:xfrm>
          <a:prstGeom prst="rect">
            <a:avLst/>
          </a:prstGeom>
          <a:noFill/>
          <a:ln w="9525">
            <a:noFill/>
            <a:miter lim="800000"/>
            <a:headEnd/>
            <a:tailEnd/>
          </a:ln>
          <a:effectLst/>
        </p:spPr>
        <p:txBody>
          <a:bodyPr wrap="square">
            <a:spAutoFit/>
          </a:bodyPr>
          <a:lstStyle/>
          <a:p>
            <a:pPr algn="ctr"/>
            <a:r>
              <a:rPr lang="en-GB" u="sng" dirty="0">
                <a:latin typeface="Calibri" pitchFamily="34" charset="0"/>
                <a:cs typeface="Calibri" pitchFamily="34" charset="0"/>
              </a:rPr>
              <a:t>Emittance reduction: longitudinally-varying bends</a:t>
            </a:r>
          </a:p>
          <a:p>
            <a:pPr algn="ctr"/>
            <a:endParaRPr lang="en-GB" dirty="0">
              <a:latin typeface="Calibri" pitchFamily="34" charset="0"/>
              <a:cs typeface="Calibri" pitchFamily="34" charset="0"/>
            </a:endParaRPr>
          </a:p>
          <a:p>
            <a:pPr algn="just"/>
            <a:r>
              <a:rPr lang="en-GB" dirty="0">
                <a:latin typeface="Calibri" pitchFamily="34" charset="0"/>
                <a:cs typeface="Calibri" pitchFamily="34" charset="0"/>
              </a:rPr>
              <a:t>Another way to reduce the emittance is by varying the B-field within the dipole, such that the deflection is maximised at the location where the dispersion is smallest</a:t>
            </a:r>
          </a:p>
        </p:txBody>
      </p:sp>
      <mc:AlternateContent xmlns:mc="http://schemas.openxmlformats.org/markup-compatibility/2006" xmlns:a14="http://schemas.microsoft.com/office/drawing/2010/main">
        <mc:Choice Requires="a14">
          <p:sp>
            <p:nvSpPr>
              <p:cNvPr id="7" name="TextBox 6"/>
              <p:cNvSpPr txBox="1"/>
              <p:nvPr/>
            </p:nvSpPr>
            <p:spPr>
              <a:xfrm>
                <a:off x="299250" y="4123133"/>
                <a:ext cx="8422055" cy="2357761"/>
              </a:xfrm>
              <a:prstGeom prst="rect">
                <a:avLst/>
              </a:prstGeom>
              <a:noFill/>
            </p:spPr>
            <p:txBody>
              <a:bodyPr wrap="square" rtlCol="0">
                <a:spAutoFit/>
              </a:bodyPr>
              <a:lstStyle/>
              <a:p>
                <a:r>
                  <a:rPr lang="en-GB" sz="1800" dirty="0">
                    <a:solidFill>
                      <a:schemeClr val="tx1"/>
                    </a:solidFill>
                    <a:latin typeface="Calibri" panose="020F0502020204030204" pitchFamily="34" charset="0"/>
                    <a:cs typeface="Calibri" panose="020F0502020204030204" pitchFamily="34" charset="0"/>
                  </a:rPr>
                  <a:t>Emittance lowered by minimising </a:t>
                </a:r>
                <a14:m>
                  <m:oMath xmlns:m="http://schemas.openxmlformats.org/officeDocument/2006/math">
                    <m:sSub>
                      <m:sSubPr>
                        <m:ctrlPr>
                          <a:rPr lang="en-GB" sz="1800" b="0" i="1" smtClean="0">
                            <a:solidFill>
                              <a:schemeClr val="tx1"/>
                            </a:solidFill>
                            <a:latin typeface="Cambria Math" panose="02040503050406030204" pitchFamily="18" charset="0"/>
                          </a:rPr>
                        </m:ctrlPr>
                      </m:sSubPr>
                      <m:e>
                        <m:r>
                          <a:rPr lang="en-GB" sz="1800" i="1" smtClean="0">
                            <a:solidFill>
                              <a:schemeClr val="tx1"/>
                            </a:solidFill>
                            <a:latin typeface="Cambria Math" panose="02040503050406030204" pitchFamily="18" charset="0"/>
                          </a:rPr>
                          <m:t>𝐼</m:t>
                        </m:r>
                      </m:e>
                      <m:sub>
                        <m:r>
                          <a:rPr lang="en-GB" sz="1800" b="0" i="1" smtClean="0">
                            <a:solidFill>
                              <a:schemeClr val="tx1"/>
                            </a:solidFill>
                            <a:latin typeface="Cambria Math" panose="02040503050406030204" pitchFamily="18" charset="0"/>
                          </a:rPr>
                          <m:t>5</m:t>
                        </m:r>
                      </m:sub>
                    </m:sSub>
                  </m:oMath>
                </a14:m>
                <a:r>
                  <a:rPr lang="en-GB" sz="1800" dirty="0">
                    <a:latin typeface="Calibri" panose="020F0502020204030204" pitchFamily="34" charset="0"/>
                    <a:cs typeface="Calibri" panose="020F0502020204030204" pitchFamily="34" charset="0"/>
                  </a:rPr>
                  <a:t>:</a:t>
                </a:r>
              </a:p>
              <a:p>
                <a:endParaRPr lang="en-GB" sz="1000" dirty="0">
                  <a:latin typeface="Calibri" panose="020F0502020204030204" pitchFamily="34" charset="0"/>
                  <a:cs typeface="Calibri" panose="020F0502020204030204" pitchFamily="34" charset="0"/>
                </a:endParaRPr>
              </a:p>
              <a:p>
                <a:pPr/>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𝜖</m:t>
                          </m:r>
                        </m:e>
                        <m:sub>
                          <m:r>
                            <a:rPr lang="en-GB" i="1">
                              <a:latin typeface="Cambria Math" panose="02040503050406030204" pitchFamily="18" charset="0"/>
                            </a:rPr>
                            <m:t>𝑥</m:t>
                          </m:r>
                        </m:sub>
                      </m:sSub>
                      <m:r>
                        <a:rPr lang="en-GB" i="1">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rPr>
                            <m:t>𝐶</m:t>
                          </m:r>
                        </m:e>
                        <m:sub>
                          <m:r>
                            <a:rPr lang="en-GB" i="1">
                              <a:latin typeface="Cambria Math" panose="02040503050406030204" pitchFamily="18" charset="0"/>
                            </a:rPr>
                            <m:t>𝑞</m:t>
                          </m:r>
                        </m:sub>
                      </m:sSub>
                      <m:sSup>
                        <m:sSupPr>
                          <m:ctrlPr>
                            <a:rPr lang="en-GB" i="1">
                              <a:latin typeface="Cambria Math" panose="02040503050406030204" pitchFamily="18" charset="0"/>
                            </a:rPr>
                          </m:ctrlPr>
                        </m:sSupPr>
                        <m:e>
                          <m:r>
                            <a:rPr lang="en-GB" i="1">
                              <a:latin typeface="Cambria Math" panose="02040503050406030204" pitchFamily="18" charset="0"/>
                            </a:rPr>
                            <m:t>𝛾</m:t>
                          </m:r>
                        </m:e>
                        <m:sup>
                          <m:r>
                            <a:rPr lang="en-GB" i="1">
                              <a:latin typeface="Cambria Math" panose="02040503050406030204" pitchFamily="18" charset="0"/>
                            </a:rPr>
                            <m:t>2</m:t>
                          </m:r>
                        </m:sup>
                      </m:sSup>
                      <m:f>
                        <m:fPr>
                          <m:ctrlPr>
                            <a:rPr lang="en-GB" i="1" smtClean="0">
                              <a:solidFill>
                                <a:schemeClr val="tx1"/>
                              </a:solidFill>
                              <a:latin typeface="Cambria Math" panose="02040503050406030204" pitchFamily="18" charset="0"/>
                            </a:rPr>
                          </m:ctrlPr>
                        </m:fPr>
                        <m:num>
                          <m:sSub>
                            <m:sSubPr>
                              <m:ctrlPr>
                                <a:rPr lang="en-GB" i="1">
                                  <a:solidFill>
                                    <a:schemeClr val="tx1"/>
                                  </a:solidFill>
                                  <a:latin typeface="Cambria Math" panose="02040503050406030204" pitchFamily="18" charset="0"/>
                                </a:rPr>
                              </m:ctrlPr>
                            </m:sSubPr>
                            <m:e>
                              <m:r>
                                <a:rPr lang="en-GB" i="1">
                                  <a:solidFill>
                                    <a:schemeClr val="tx1"/>
                                  </a:solidFill>
                                  <a:latin typeface="Cambria Math" panose="02040503050406030204" pitchFamily="18" charset="0"/>
                                </a:rPr>
                                <m:t>𝐼</m:t>
                              </m:r>
                            </m:e>
                            <m:sub>
                              <m:r>
                                <a:rPr lang="en-GB" i="1">
                                  <a:solidFill>
                                    <a:schemeClr val="tx1"/>
                                  </a:solidFill>
                                  <a:latin typeface="Cambria Math" panose="02040503050406030204" pitchFamily="18" charset="0"/>
                                </a:rPr>
                                <m:t>5</m:t>
                              </m:r>
                            </m:sub>
                          </m:sSub>
                        </m:num>
                        <m:den>
                          <m:sSub>
                            <m:sSubPr>
                              <m:ctrlPr>
                                <a:rPr lang="en-GB" i="1">
                                  <a:solidFill>
                                    <a:schemeClr val="tx1"/>
                                  </a:solidFill>
                                  <a:latin typeface="Cambria Math" panose="02040503050406030204" pitchFamily="18" charset="0"/>
                                </a:rPr>
                              </m:ctrlPr>
                            </m:sSubPr>
                            <m:e>
                              <m:r>
                                <a:rPr lang="en-GB" i="1">
                                  <a:solidFill>
                                    <a:schemeClr val="tx1"/>
                                  </a:solidFill>
                                  <a:latin typeface="Cambria Math" panose="02040503050406030204" pitchFamily="18" charset="0"/>
                                </a:rPr>
                                <m:t>𝐽</m:t>
                              </m:r>
                            </m:e>
                            <m:sub>
                              <m:r>
                                <a:rPr lang="en-GB" i="1">
                                  <a:solidFill>
                                    <a:schemeClr val="tx1"/>
                                  </a:solidFill>
                                  <a:latin typeface="Cambria Math" panose="02040503050406030204" pitchFamily="18" charset="0"/>
                                </a:rPr>
                                <m:t>𝑥</m:t>
                              </m:r>
                            </m:sub>
                          </m:sSub>
                          <m:sSub>
                            <m:sSubPr>
                              <m:ctrlPr>
                                <a:rPr lang="en-GB" i="1">
                                  <a:solidFill>
                                    <a:schemeClr val="tx1"/>
                                  </a:solidFill>
                                  <a:latin typeface="Cambria Math" panose="02040503050406030204" pitchFamily="18" charset="0"/>
                                </a:rPr>
                              </m:ctrlPr>
                            </m:sSubPr>
                            <m:e>
                              <m:r>
                                <a:rPr lang="en-GB" i="1">
                                  <a:solidFill>
                                    <a:schemeClr val="tx1"/>
                                  </a:solidFill>
                                  <a:latin typeface="Cambria Math" panose="02040503050406030204" pitchFamily="18" charset="0"/>
                                </a:rPr>
                                <m:t>𝐼</m:t>
                              </m:r>
                            </m:e>
                            <m:sub>
                              <m:r>
                                <a:rPr lang="en-GB" i="1">
                                  <a:solidFill>
                                    <a:schemeClr val="tx1"/>
                                  </a:solidFill>
                                  <a:latin typeface="Cambria Math" panose="02040503050406030204" pitchFamily="18" charset="0"/>
                                </a:rPr>
                                <m:t>2</m:t>
                              </m:r>
                            </m:sub>
                          </m:sSub>
                        </m:den>
                      </m:f>
                      <m:r>
                        <a:rPr lang="en-GB" b="0" i="1" smtClean="0">
                          <a:solidFill>
                            <a:schemeClr val="tx1"/>
                          </a:solidFill>
                          <a:latin typeface="Cambria Math" panose="02040503050406030204" pitchFamily="18" charset="0"/>
                        </a:rPr>
                        <m:t>            </m:t>
                      </m:r>
                      <m:sSub>
                        <m:sSubPr>
                          <m:ctrlPr>
                            <a:rPr lang="en-GB" i="1">
                              <a:latin typeface="Cambria Math" panose="02040503050406030204" pitchFamily="18" charset="0"/>
                            </a:rPr>
                          </m:ctrlPr>
                        </m:sSubPr>
                        <m:e>
                          <m:r>
                            <a:rPr lang="en-GB" i="1">
                              <a:latin typeface="Cambria Math" panose="02040503050406030204" pitchFamily="18" charset="0"/>
                            </a:rPr>
                            <m:t>𝐼</m:t>
                          </m:r>
                        </m:e>
                        <m:sub>
                          <m:r>
                            <a:rPr lang="en-GB" i="1">
                              <a:latin typeface="Cambria Math" panose="02040503050406030204" pitchFamily="18" charset="0"/>
                            </a:rPr>
                            <m:t>5</m:t>
                          </m:r>
                        </m:sub>
                      </m:sSub>
                      <m:r>
                        <a:rPr lang="en-GB" i="1">
                          <a:latin typeface="Cambria Math" panose="02040503050406030204" pitchFamily="18" charset="0"/>
                        </a:rPr>
                        <m:t>=</m:t>
                      </m:r>
                      <m:nary>
                        <m:naryPr>
                          <m:chr m:val="∮"/>
                          <m:limLoc m:val="undOvr"/>
                          <m:subHide m:val="on"/>
                          <m:supHide m:val="on"/>
                          <m:ctrlPr>
                            <a:rPr lang="en-GB" i="1">
                              <a:latin typeface="Cambria Math" panose="02040503050406030204" pitchFamily="18" charset="0"/>
                            </a:rPr>
                          </m:ctrlPr>
                        </m:naryPr>
                        <m:sub/>
                        <m:sup/>
                        <m:e>
                          <m:f>
                            <m:fPr>
                              <m:ctrlPr>
                                <a:rPr lang="en-GB" i="1" smtClean="0">
                                  <a:solidFill>
                                    <a:schemeClr val="tx1"/>
                                  </a:solidFill>
                                  <a:latin typeface="Cambria Math" panose="02040503050406030204" pitchFamily="18" charset="0"/>
                                </a:rPr>
                              </m:ctrlPr>
                            </m:fPr>
                            <m:num>
                              <m:sSub>
                                <m:sSubPr>
                                  <m:ctrlPr>
                                    <a:rPr lang="en-GB" b="0" i="1" smtClean="0">
                                      <a:solidFill>
                                        <a:schemeClr val="tx1"/>
                                      </a:solidFill>
                                      <a:latin typeface="Cambria Math" panose="02040503050406030204" pitchFamily="18" charset="0"/>
                                      <a:ea typeface="Cambria Math" panose="02040503050406030204" pitchFamily="18" charset="0"/>
                                    </a:rPr>
                                  </m:ctrlPr>
                                </m:sSubPr>
                                <m:e>
                                  <m:r>
                                    <a:rPr lang="en-GB" b="0" i="1" smtClean="0">
                                      <a:solidFill>
                                        <a:schemeClr val="tx1"/>
                                      </a:solidFill>
                                      <a:latin typeface="Cambria Math" panose="02040503050406030204" pitchFamily="18" charset="0"/>
                                      <a:ea typeface="Cambria Math" panose="02040503050406030204" pitchFamily="18" charset="0"/>
                                    </a:rPr>
                                    <m:t>𝐻</m:t>
                                  </m:r>
                                </m:e>
                                <m:sub>
                                  <m:r>
                                    <a:rPr lang="en-GB" b="0" i="1" smtClean="0">
                                      <a:solidFill>
                                        <a:schemeClr val="tx1"/>
                                      </a:solidFill>
                                      <a:latin typeface="Cambria Math" panose="02040503050406030204" pitchFamily="18" charset="0"/>
                                      <a:ea typeface="Cambria Math" panose="02040503050406030204" pitchFamily="18" charset="0"/>
                                    </a:rPr>
                                    <m:t>𝑥</m:t>
                                  </m:r>
                                </m:sub>
                              </m:sSub>
                              <m:d>
                                <m:dPr>
                                  <m:ctrlPr>
                                    <a:rPr lang="en-GB" i="1">
                                      <a:solidFill>
                                        <a:schemeClr val="tx1"/>
                                      </a:solidFill>
                                      <a:latin typeface="Cambria Math" panose="02040503050406030204" pitchFamily="18" charset="0"/>
                                      <a:ea typeface="Cambria Math" panose="02040503050406030204" pitchFamily="18" charset="0"/>
                                    </a:rPr>
                                  </m:ctrlPr>
                                </m:dPr>
                                <m:e>
                                  <m:r>
                                    <a:rPr lang="en-GB" i="1">
                                      <a:solidFill>
                                        <a:schemeClr val="tx1"/>
                                      </a:solidFill>
                                      <a:latin typeface="Cambria Math" panose="02040503050406030204" pitchFamily="18" charset="0"/>
                                      <a:ea typeface="Cambria Math" panose="02040503050406030204" pitchFamily="18" charset="0"/>
                                    </a:rPr>
                                    <m:t>𝑠</m:t>
                                  </m:r>
                                </m:e>
                              </m:d>
                            </m:num>
                            <m:den>
                              <m:sSup>
                                <m:sSupPr>
                                  <m:ctrlPr>
                                    <a:rPr lang="en-GB" i="1">
                                      <a:solidFill>
                                        <a:schemeClr val="tx1"/>
                                      </a:solidFill>
                                      <a:latin typeface="Cambria Math" panose="02040503050406030204" pitchFamily="18" charset="0"/>
                                      <a:ea typeface="Cambria Math" panose="02040503050406030204" pitchFamily="18" charset="0"/>
                                    </a:rPr>
                                  </m:ctrlPr>
                                </m:sSupPr>
                                <m:e>
                                  <m:r>
                                    <a:rPr lang="en-GB" i="1">
                                      <a:solidFill>
                                        <a:schemeClr val="tx1"/>
                                      </a:solidFill>
                                      <a:latin typeface="Cambria Math" panose="02040503050406030204" pitchFamily="18" charset="0"/>
                                      <a:ea typeface="Cambria Math" panose="02040503050406030204" pitchFamily="18" charset="0"/>
                                    </a:rPr>
                                    <m:t>𝜌</m:t>
                                  </m:r>
                                </m:e>
                                <m:sup>
                                  <m:r>
                                    <a:rPr lang="en-GB" i="1">
                                      <a:solidFill>
                                        <a:schemeClr val="tx1"/>
                                      </a:solidFill>
                                      <a:latin typeface="Cambria Math" panose="02040503050406030204" pitchFamily="18" charset="0"/>
                                      <a:ea typeface="Cambria Math" panose="02040503050406030204" pitchFamily="18" charset="0"/>
                                    </a:rPr>
                                    <m:t>3</m:t>
                                  </m:r>
                                </m:sup>
                              </m:sSup>
                              <m:d>
                                <m:dPr>
                                  <m:ctrlPr>
                                    <a:rPr lang="en-GB" i="1">
                                      <a:solidFill>
                                        <a:schemeClr val="tx1"/>
                                      </a:solidFill>
                                      <a:latin typeface="Cambria Math" panose="02040503050406030204" pitchFamily="18" charset="0"/>
                                      <a:ea typeface="Cambria Math" panose="02040503050406030204" pitchFamily="18" charset="0"/>
                                    </a:rPr>
                                  </m:ctrlPr>
                                </m:dPr>
                                <m:e>
                                  <m:r>
                                    <a:rPr lang="en-GB" i="1">
                                      <a:solidFill>
                                        <a:schemeClr val="tx1"/>
                                      </a:solidFill>
                                      <a:latin typeface="Cambria Math" panose="02040503050406030204" pitchFamily="18" charset="0"/>
                                      <a:ea typeface="Cambria Math" panose="02040503050406030204" pitchFamily="18" charset="0"/>
                                    </a:rPr>
                                    <m:t>𝑠</m:t>
                                  </m:r>
                                </m:e>
                              </m:d>
                            </m:den>
                          </m:f>
                          <m:r>
                            <a:rPr lang="en-GB" i="1">
                              <a:latin typeface="Cambria Math" panose="02040503050406030204" pitchFamily="18" charset="0"/>
                            </a:rPr>
                            <m:t>𝑑𝑠</m:t>
                          </m:r>
                        </m:e>
                      </m:nary>
                      <m:r>
                        <a:rPr lang="en-GB" b="0" i="1" smtClean="0">
                          <a:latin typeface="Cambria Math" panose="02040503050406030204" pitchFamily="18" charset="0"/>
                        </a:rPr>
                        <m:t>            </m:t>
                      </m:r>
                      <m:sSub>
                        <m:sSubPr>
                          <m:ctrlPr>
                            <a:rPr lang="en-GB" b="0" i="1" smtClean="0">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𝐻</m:t>
                          </m:r>
                        </m:e>
                        <m:sub>
                          <m:r>
                            <a:rPr lang="en-GB" b="0" i="1" smtClean="0">
                              <a:latin typeface="Cambria Math" panose="02040503050406030204" pitchFamily="18" charset="0"/>
                              <a:ea typeface="Cambria Math" panose="02040503050406030204" pitchFamily="18" charset="0"/>
                            </a:rPr>
                            <m:t>𝑥</m:t>
                          </m:r>
                        </m:sub>
                      </m:sSub>
                      <m:d>
                        <m:dPr>
                          <m:ctrlPr>
                            <a:rPr lang="en-GB" i="1">
                              <a:latin typeface="Cambria Math" panose="02040503050406030204" pitchFamily="18" charset="0"/>
                              <a:ea typeface="Cambria Math" panose="02040503050406030204" pitchFamily="18" charset="0"/>
                            </a:rPr>
                          </m:ctrlPr>
                        </m:dPr>
                        <m:e>
                          <m:r>
                            <a:rPr lang="en-GB" i="1">
                              <a:latin typeface="Cambria Math" panose="02040503050406030204" pitchFamily="18" charset="0"/>
                              <a:ea typeface="Cambria Math" panose="02040503050406030204" pitchFamily="18" charset="0"/>
                            </a:rPr>
                            <m:t>𝑠</m:t>
                          </m:r>
                        </m:e>
                      </m:d>
                      <m:r>
                        <a:rPr lang="en-GB" i="1">
                          <a:latin typeface="Cambria Math" panose="02040503050406030204" pitchFamily="18" charset="0"/>
                          <a:ea typeface="Cambria Math" panose="02040503050406030204" pitchFamily="18" charset="0"/>
                        </a:rPr>
                        <m:t>=</m:t>
                      </m:r>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𝛾</m:t>
                          </m:r>
                        </m:e>
                        <m:sub>
                          <m:r>
                            <a:rPr lang="en-GB" i="1">
                              <a:latin typeface="Cambria Math" panose="02040503050406030204" pitchFamily="18" charset="0"/>
                              <a:ea typeface="Cambria Math" panose="02040503050406030204" pitchFamily="18" charset="0"/>
                            </a:rPr>
                            <m:t>𝑥</m:t>
                          </m:r>
                        </m:sub>
                      </m:sSub>
                      <m:sSubSup>
                        <m:sSubSupPr>
                          <m:ctrlPr>
                            <a:rPr lang="en-GB" i="1">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𝐷</m:t>
                          </m:r>
                        </m:e>
                        <m:sub>
                          <m:r>
                            <a:rPr lang="en-GB" i="1">
                              <a:latin typeface="Cambria Math" panose="02040503050406030204" pitchFamily="18" charset="0"/>
                              <a:ea typeface="Cambria Math" panose="02040503050406030204" pitchFamily="18" charset="0"/>
                            </a:rPr>
                            <m:t>𝑥</m:t>
                          </m:r>
                        </m:sub>
                        <m:sup>
                          <m:r>
                            <a:rPr lang="en-GB" i="1">
                              <a:latin typeface="Cambria Math" panose="02040503050406030204" pitchFamily="18" charset="0"/>
                              <a:ea typeface="Cambria Math" panose="02040503050406030204" pitchFamily="18" charset="0"/>
                            </a:rPr>
                            <m:t>2</m:t>
                          </m:r>
                        </m:sup>
                      </m:sSubSup>
                      <m:r>
                        <a:rPr lang="en-GB" i="1">
                          <a:latin typeface="Cambria Math" panose="02040503050406030204" pitchFamily="18" charset="0"/>
                          <a:ea typeface="Cambria Math" panose="02040503050406030204" pitchFamily="18" charset="0"/>
                        </a:rPr>
                        <m:t>+2</m:t>
                      </m:r>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𝛼</m:t>
                          </m:r>
                        </m:e>
                        <m:sub>
                          <m:r>
                            <a:rPr lang="en-GB" i="1">
                              <a:latin typeface="Cambria Math" panose="02040503050406030204" pitchFamily="18" charset="0"/>
                              <a:ea typeface="Cambria Math" panose="02040503050406030204" pitchFamily="18" charset="0"/>
                            </a:rPr>
                            <m:t>𝑥</m:t>
                          </m:r>
                        </m:sub>
                      </m:sSub>
                      <m:sSub>
                        <m:sSubPr>
                          <m:ctrlPr>
                            <a:rPr lang="en-GB" i="1">
                              <a:latin typeface="Cambria Math" panose="02040503050406030204" pitchFamily="18" charset="0"/>
                              <a:ea typeface="Cambria Math" panose="02040503050406030204" pitchFamily="18" charset="0"/>
                            </a:rPr>
                          </m:ctrlPr>
                        </m:sSubPr>
                        <m:e>
                          <m:r>
                            <a:rPr lang="en-GB" b="0" i="1" smtClean="0">
                              <a:latin typeface="Cambria Math" panose="02040503050406030204" pitchFamily="18" charset="0"/>
                              <a:ea typeface="Cambria Math" panose="02040503050406030204" pitchFamily="18" charset="0"/>
                            </a:rPr>
                            <m:t>𝐷</m:t>
                          </m:r>
                        </m:e>
                        <m:sub>
                          <m:r>
                            <a:rPr lang="en-GB" i="1">
                              <a:latin typeface="Cambria Math" panose="02040503050406030204" pitchFamily="18" charset="0"/>
                              <a:ea typeface="Cambria Math" panose="02040503050406030204" pitchFamily="18" charset="0"/>
                            </a:rPr>
                            <m:t>𝑥</m:t>
                          </m:r>
                        </m:sub>
                      </m:sSub>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𝐷</m:t>
                          </m:r>
                        </m:e>
                        <m:sub>
                          <m:r>
                            <a:rPr lang="en-GB" b="0" i="1" smtClean="0">
                              <a:latin typeface="Cambria Math" panose="02040503050406030204" pitchFamily="18" charset="0"/>
                              <a:ea typeface="Cambria Math" panose="02040503050406030204" pitchFamily="18" charset="0"/>
                            </a:rPr>
                            <m:t>𝑥</m:t>
                          </m:r>
                        </m:sub>
                        <m:sup>
                          <m:r>
                            <a:rPr lang="en-GB" b="0" i="1" smtClean="0">
                              <a:latin typeface="Cambria Math" panose="02040503050406030204" pitchFamily="18" charset="0"/>
                              <a:ea typeface="Cambria Math" panose="02040503050406030204" pitchFamily="18" charset="0"/>
                            </a:rPr>
                            <m:t>′</m:t>
                          </m:r>
                        </m:sup>
                      </m:sSubSup>
                      <m:r>
                        <a:rPr lang="en-GB" i="1">
                          <a:latin typeface="Cambria Math" panose="02040503050406030204" pitchFamily="18" charset="0"/>
                          <a:ea typeface="Cambria Math" panose="02040503050406030204" pitchFamily="18" charset="0"/>
                        </a:rPr>
                        <m:t>+</m:t>
                      </m:r>
                      <m:sSub>
                        <m:sSubPr>
                          <m:ctrlPr>
                            <a:rPr lang="en-GB" i="1">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𝛽</m:t>
                          </m:r>
                        </m:e>
                        <m:sub>
                          <m:r>
                            <a:rPr lang="en-GB" i="1">
                              <a:latin typeface="Cambria Math" panose="02040503050406030204" pitchFamily="18" charset="0"/>
                              <a:ea typeface="Cambria Math" panose="02040503050406030204" pitchFamily="18" charset="0"/>
                            </a:rPr>
                            <m:t>𝑥</m:t>
                          </m:r>
                        </m:sub>
                      </m:sSub>
                      <m:sSubSup>
                        <m:sSubSupPr>
                          <m:ctrlPr>
                            <a:rPr lang="en-GB" b="0" i="1" smtClean="0">
                              <a:latin typeface="Cambria Math" panose="02040503050406030204" pitchFamily="18" charset="0"/>
                              <a:ea typeface="Cambria Math" panose="02040503050406030204" pitchFamily="18" charset="0"/>
                            </a:rPr>
                          </m:ctrlPr>
                        </m:sSubSupPr>
                        <m:e>
                          <m:r>
                            <a:rPr lang="en-GB" b="0" i="1" smtClean="0">
                              <a:latin typeface="Cambria Math" panose="02040503050406030204" pitchFamily="18" charset="0"/>
                              <a:ea typeface="Cambria Math" panose="02040503050406030204" pitchFamily="18" charset="0"/>
                            </a:rPr>
                            <m:t>𝐷</m:t>
                          </m:r>
                        </m:e>
                        <m:sub>
                          <m:r>
                            <a:rPr lang="en-GB" b="0" i="1" smtClean="0">
                              <a:latin typeface="Cambria Math" panose="02040503050406030204" pitchFamily="18" charset="0"/>
                              <a:ea typeface="Cambria Math" panose="02040503050406030204" pitchFamily="18" charset="0"/>
                            </a:rPr>
                            <m:t>𝑥</m:t>
                          </m:r>
                        </m:sub>
                        <m:sup>
                          <m:r>
                            <a:rPr lang="en-GB" b="0" i="1" smtClean="0">
                              <a:latin typeface="Cambria Math" panose="02040503050406030204" pitchFamily="18" charset="0"/>
                              <a:ea typeface="Cambria Math" panose="02040503050406030204" pitchFamily="18" charset="0"/>
                            </a:rPr>
                            <m:t>′2</m:t>
                          </m:r>
                        </m:sup>
                      </m:sSubSup>
                    </m:oMath>
                  </m:oMathPara>
                </a14:m>
                <a:endParaRPr lang="en-GB" dirty="0"/>
              </a:p>
              <a:p>
                <a:endParaRPr lang="en-GB"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GB" dirty="0">
                    <a:latin typeface="Calibri" panose="020F0502020204030204" pitchFamily="34" charset="0"/>
                    <a:cs typeface="Calibri" panose="020F0502020204030204" pitchFamily="34" charset="0"/>
                  </a:rPr>
                  <a:t>Total bend angle is kept constant</a:t>
                </a:r>
              </a:p>
              <a:p>
                <a:pPr marL="285750" indent="-285750">
                  <a:buFont typeface="Arial" panose="020B0604020202020204" pitchFamily="34" charset="0"/>
                  <a:buChar char="•"/>
                </a:pPr>
                <a:r>
                  <a:rPr lang="en-GB" dirty="0">
                    <a:latin typeface="Calibri" panose="020F0502020204030204" pitchFamily="34" charset="0"/>
                    <a:cs typeface="Calibri" panose="020F0502020204030204" pitchFamily="34" charset="0"/>
                  </a:rPr>
                  <a:t>Can get below TME of uniform dipole</a:t>
                </a:r>
              </a:p>
              <a:p>
                <a:pPr marL="285750" indent="-285750">
                  <a:buFont typeface="Arial" panose="020B0604020202020204" pitchFamily="34" charset="0"/>
                  <a:buChar char="•"/>
                </a:pPr>
                <a:r>
                  <a:rPr lang="en-GB" dirty="0">
                    <a:latin typeface="Calibri" panose="020F0502020204030204" pitchFamily="34" charset="0"/>
                    <a:cs typeface="Calibri" panose="020F0502020204030204" pitchFamily="34" charset="0"/>
                  </a:rPr>
                  <a:t>Have the benefit of producing hard x-rays where B-field is large</a:t>
                </a:r>
              </a:p>
            </p:txBody>
          </p:sp>
        </mc:Choice>
        <mc:Fallback xmlns="">
          <p:sp>
            <p:nvSpPr>
              <p:cNvPr id="7" name="TextBox 6"/>
              <p:cNvSpPr txBox="1">
                <a:spLocks noRot="1" noChangeAspect="1" noMove="1" noResize="1" noEditPoints="1" noAdjustHandles="1" noChangeArrowheads="1" noChangeShapeType="1" noTextEdit="1"/>
              </p:cNvSpPr>
              <p:nvPr/>
            </p:nvSpPr>
            <p:spPr>
              <a:xfrm>
                <a:off x="299250" y="4123133"/>
                <a:ext cx="8422055" cy="2357761"/>
              </a:xfrm>
              <a:prstGeom prst="rect">
                <a:avLst/>
              </a:prstGeom>
              <a:blipFill>
                <a:blip r:embed="rId2"/>
                <a:stretch>
                  <a:fillRect l="-579" t="-1292" b="-3101"/>
                </a:stretch>
              </a:blipFill>
            </p:spPr>
            <p:txBody>
              <a:bodyPr/>
              <a:lstStyle/>
              <a:p>
                <a:r>
                  <a:rPr lang="en-GB">
                    <a:noFill/>
                  </a:rPr>
                  <a:t> </a:t>
                </a:r>
              </a:p>
            </p:txBody>
          </p:sp>
        </mc:Fallback>
      </mc:AlternateContent>
      <p:pic>
        <p:nvPicPr>
          <p:cNvPr id="13" name="Picture 12"/>
          <p:cNvPicPr>
            <a:picLocks noChangeAspect="1"/>
          </p:cNvPicPr>
          <p:nvPr/>
        </p:nvPicPr>
        <p:blipFill>
          <a:blip r:embed="rId3"/>
          <a:stretch>
            <a:fillRect/>
          </a:stretch>
        </p:blipFill>
        <p:spPr>
          <a:xfrm>
            <a:off x="4760388" y="1549596"/>
            <a:ext cx="4079251" cy="2527200"/>
          </a:xfrm>
          <a:prstGeom prst="rect">
            <a:avLst/>
          </a:prstGeom>
        </p:spPr>
      </p:pic>
      <p:pic>
        <p:nvPicPr>
          <p:cNvPr id="14" name="Picture 13"/>
          <p:cNvPicPr>
            <a:picLocks noChangeAspect="1"/>
          </p:cNvPicPr>
          <p:nvPr/>
        </p:nvPicPr>
        <p:blipFill>
          <a:blip r:embed="rId4"/>
          <a:stretch>
            <a:fillRect/>
          </a:stretch>
        </p:blipFill>
        <p:spPr>
          <a:xfrm>
            <a:off x="402108" y="1547188"/>
            <a:ext cx="4079251" cy="2525941"/>
          </a:xfrm>
          <a:prstGeom prst="rect">
            <a:avLst/>
          </a:prstGeom>
        </p:spPr>
      </p:pic>
    </p:spTree>
    <p:extLst>
      <p:ext uri="{BB962C8B-B14F-4D97-AF65-F5344CB8AC3E}">
        <p14:creationId xmlns:p14="http://schemas.microsoft.com/office/powerpoint/2010/main" val="6187007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7701" name="Picture 157700"/>
          <p:cNvPicPr>
            <a:picLocks noChangeAspect="1"/>
          </p:cNvPicPr>
          <p:nvPr/>
        </p:nvPicPr>
        <p:blipFill>
          <a:blip r:embed="rId2"/>
          <a:stretch>
            <a:fillRect/>
          </a:stretch>
        </p:blipFill>
        <p:spPr>
          <a:xfrm>
            <a:off x="4520601" y="1711984"/>
            <a:ext cx="4381500" cy="4762500"/>
          </a:xfrm>
          <a:prstGeom prst="rect">
            <a:avLst/>
          </a:prstGeom>
        </p:spPr>
      </p:pic>
      <p:sp>
        <p:nvSpPr>
          <p:cNvPr id="157699" name="Text Box 3"/>
          <p:cNvSpPr txBox="1">
            <a:spLocks noChangeArrowheads="1"/>
          </p:cNvSpPr>
          <p:nvPr/>
        </p:nvSpPr>
        <p:spPr bwMode="auto">
          <a:xfrm>
            <a:off x="284302" y="164341"/>
            <a:ext cx="8703834" cy="1477328"/>
          </a:xfrm>
          <a:prstGeom prst="rect">
            <a:avLst/>
          </a:prstGeom>
          <a:noFill/>
          <a:ln w="9525">
            <a:noFill/>
            <a:miter lim="800000"/>
            <a:headEnd/>
            <a:tailEnd/>
          </a:ln>
          <a:effectLst/>
        </p:spPr>
        <p:txBody>
          <a:bodyPr wrap="square">
            <a:spAutoFit/>
          </a:bodyPr>
          <a:lstStyle/>
          <a:p>
            <a:pPr algn="ctr"/>
            <a:r>
              <a:rPr lang="en-GB" u="sng" dirty="0">
                <a:latin typeface="Calibri" pitchFamily="34" charset="0"/>
                <a:cs typeface="Calibri" pitchFamily="34" charset="0"/>
              </a:rPr>
              <a:t>Emittance reduction: reverse bends</a:t>
            </a:r>
          </a:p>
          <a:p>
            <a:pPr algn="ctr"/>
            <a:endParaRPr lang="en-GB" dirty="0">
              <a:latin typeface="Calibri" pitchFamily="34" charset="0"/>
              <a:cs typeface="Calibri" pitchFamily="34" charset="0"/>
            </a:endParaRPr>
          </a:p>
          <a:p>
            <a:pPr algn="just"/>
            <a:r>
              <a:rPr lang="en-GB" dirty="0">
                <a:latin typeface="Calibri" pitchFamily="34" charset="0"/>
                <a:cs typeface="Calibri" pitchFamily="34" charset="0"/>
              </a:rPr>
              <a:t>Rather than having all bending magnets deflect the beam in the same direction, some storage ring designs include weak dipoles of the opposite polarity. These provide an additional handle with which to control the dispersion function.</a:t>
            </a:r>
          </a:p>
        </p:txBody>
      </p:sp>
      <mc:AlternateContent xmlns:mc="http://schemas.openxmlformats.org/markup-compatibility/2006" xmlns:a14="http://schemas.microsoft.com/office/drawing/2010/main">
        <mc:Choice Requires="a14">
          <p:sp>
            <p:nvSpPr>
              <p:cNvPr id="40" name="TextBox 39"/>
              <p:cNvSpPr txBox="1"/>
              <p:nvPr/>
            </p:nvSpPr>
            <p:spPr>
              <a:xfrm>
                <a:off x="289889" y="1938823"/>
                <a:ext cx="3800146" cy="3693319"/>
              </a:xfrm>
              <a:prstGeom prst="rect">
                <a:avLst/>
              </a:prstGeom>
              <a:noFill/>
            </p:spPr>
            <p:txBody>
              <a:bodyPr wrap="square" rtlCol="0">
                <a:spAutoFit/>
              </a:bodyPr>
              <a:lstStyle/>
              <a:p>
                <a:pPr marL="285750" indent="-285750">
                  <a:buFont typeface="Arial" panose="020B0604020202020204" pitchFamily="34" charset="0"/>
                  <a:buChar char="•"/>
                </a:pPr>
                <a:r>
                  <a:rPr lang="en-GB" sz="1800" dirty="0">
                    <a:latin typeface="Calibri" panose="020F0502020204030204" pitchFamily="34" charset="0"/>
                    <a:cs typeface="Calibri" panose="020F0502020204030204" pitchFamily="34" charset="0"/>
                  </a:rPr>
                  <a:t>Beta-functions largely unchanged</a:t>
                </a:r>
              </a:p>
              <a:p>
                <a:pPr marL="285750" indent="-285750">
                  <a:buFont typeface="Arial" panose="020B0604020202020204" pitchFamily="34" charset="0"/>
                  <a:buChar char="•"/>
                </a:pPr>
                <a:r>
                  <a:rPr lang="en-GB" sz="1800" dirty="0">
                    <a:latin typeface="Calibri" panose="020F0502020204030204" pitchFamily="34" charset="0"/>
                    <a:cs typeface="Calibri" panose="020F0502020204030204" pitchFamily="34" charset="0"/>
                  </a:rPr>
                  <a:t>Disentangle dispersion from beta-function, allowing the TME to be reached with moderate phase advance</a:t>
                </a:r>
              </a:p>
              <a:p>
                <a:pPr marL="285750" indent="-285750">
                  <a:buFont typeface="Arial" panose="020B0604020202020204" pitchFamily="34" charset="0"/>
                  <a:buChar char="•"/>
                </a:pPr>
                <a:r>
                  <a:rPr lang="en-GB" sz="1800" dirty="0">
                    <a:latin typeface="Calibri" panose="020F0502020204030204" pitchFamily="34" charset="0"/>
                    <a:cs typeface="Calibri" panose="020F0502020204030204" pitchFamily="34" charset="0"/>
                  </a:rPr>
                  <a:t>Located at large </a:t>
                </a:r>
                <a14:m>
                  <m:oMath xmlns:m="http://schemas.openxmlformats.org/officeDocument/2006/math">
                    <m:sSub>
                      <m:sSubPr>
                        <m:ctrlPr>
                          <a:rPr lang="en-GB" sz="1800" b="0" i="1" smtClean="0">
                            <a:latin typeface="Cambria Math" panose="02040503050406030204" pitchFamily="18" charset="0"/>
                            <a:ea typeface="Cambria Math" panose="02040503050406030204" pitchFamily="18" charset="0"/>
                          </a:rPr>
                        </m:ctrlPr>
                      </m:sSubPr>
                      <m:e>
                        <m:r>
                          <a:rPr lang="en-GB" sz="1800" b="0" i="1" smtClean="0">
                            <a:latin typeface="Cambria Math" panose="02040503050406030204" pitchFamily="18" charset="0"/>
                            <a:ea typeface="Cambria Math" panose="02040503050406030204" pitchFamily="18" charset="0"/>
                          </a:rPr>
                          <m:t>𝐻</m:t>
                        </m:r>
                      </m:e>
                      <m:sub>
                        <m:r>
                          <a:rPr lang="en-GB" sz="1800" b="0" i="1" smtClean="0">
                            <a:latin typeface="Cambria Math" panose="02040503050406030204" pitchFamily="18" charset="0"/>
                            <a:ea typeface="Cambria Math" panose="02040503050406030204" pitchFamily="18" charset="0"/>
                          </a:rPr>
                          <m:t>𝑥</m:t>
                        </m:r>
                      </m:sub>
                    </m:sSub>
                    <m:d>
                      <m:dPr>
                        <m:ctrlPr>
                          <a:rPr lang="en-GB" sz="1800" i="1">
                            <a:latin typeface="Cambria Math" panose="02040503050406030204" pitchFamily="18" charset="0"/>
                            <a:ea typeface="Cambria Math" panose="02040503050406030204" pitchFamily="18" charset="0"/>
                          </a:rPr>
                        </m:ctrlPr>
                      </m:dPr>
                      <m:e>
                        <m:r>
                          <a:rPr lang="en-GB" sz="1800" i="1">
                            <a:latin typeface="Cambria Math" panose="02040503050406030204" pitchFamily="18" charset="0"/>
                            <a:ea typeface="Cambria Math" panose="02040503050406030204" pitchFamily="18" charset="0"/>
                          </a:rPr>
                          <m:t>𝑠</m:t>
                        </m:r>
                      </m:e>
                    </m:d>
                  </m:oMath>
                </a14:m>
                <a:r>
                  <a:rPr lang="en-GB" sz="1800" dirty="0">
                    <a:latin typeface="Calibri" panose="020F0502020204030204" pitchFamily="34" charset="0"/>
                    <a:cs typeface="Calibri" panose="020F0502020204030204" pitchFamily="34" charset="0"/>
                  </a:rPr>
                  <a:t>, so also contribute to </a:t>
                </a:r>
                <a:r>
                  <a:rPr lang="el-GR" sz="1800" dirty="0">
                    <a:latin typeface="Calibri" panose="020F0502020204030204" pitchFamily="34" charset="0"/>
                    <a:cs typeface="Calibri" panose="020F0502020204030204" pitchFamily="34" charset="0"/>
                  </a:rPr>
                  <a:t>ε</a:t>
                </a:r>
                <a:r>
                  <a:rPr lang="en-GB" sz="1800" baseline="-25000" dirty="0">
                    <a:latin typeface="Calibri" panose="020F0502020204030204" pitchFamily="34" charset="0"/>
                    <a:cs typeface="Calibri" panose="020F0502020204030204" pitchFamily="34" charset="0"/>
                  </a:rPr>
                  <a:t>x</a:t>
                </a:r>
                <a:r>
                  <a:rPr lang="en-GB" sz="1800" dirty="0">
                    <a:latin typeface="Calibri" panose="020F0502020204030204" pitchFamily="34" charset="0"/>
                    <a:cs typeface="Calibri" panose="020F0502020204030204" pitchFamily="34" charset="0"/>
                  </a:rPr>
                  <a:t> and </a:t>
                </a:r>
                <a:r>
                  <a:rPr lang="el-GR" sz="1800" dirty="0">
                    <a:latin typeface="Calibri" panose="020F0502020204030204" pitchFamily="34" charset="0"/>
                    <a:cs typeface="Calibri" panose="020F0502020204030204" pitchFamily="34" charset="0"/>
                  </a:rPr>
                  <a:t>σ</a:t>
                </a:r>
                <a:r>
                  <a:rPr lang="en-GB" sz="1800" baseline="-25000" dirty="0">
                    <a:latin typeface="Calibri" panose="020F0502020204030204" pitchFamily="34" charset="0"/>
                    <a:cs typeface="Calibri" panose="020F0502020204030204" pitchFamily="34" charset="0"/>
                  </a:rPr>
                  <a:t>E</a:t>
                </a:r>
                <a:r>
                  <a:rPr lang="en-GB" sz="1800" dirty="0">
                    <a:latin typeface="Calibri" panose="020F0502020204030204" pitchFamily="34" charset="0"/>
                    <a:cs typeface="Calibri" panose="020F0502020204030204" pitchFamily="34" charset="0"/>
                  </a:rPr>
                  <a:t> </a:t>
                </a:r>
              </a:p>
              <a:p>
                <a:pPr marL="285750" indent="-285750">
                  <a:buFont typeface="Arial" panose="020B0604020202020204" pitchFamily="34" charset="0"/>
                  <a:buChar char="•"/>
                </a:pPr>
                <a:r>
                  <a:rPr lang="en-GB" sz="1800" dirty="0">
                    <a:latin typeface="Calibri" panose="020F0502020204030204" pitchFamily="34" charset="0"/>
                    <a:cs typeface="Calibri" panose="020F0502020204030204" pitchFamily="34" charset="0"/>
                  </a:rPr>
                  <a:t>Lead to very small or even negative momentum compaction factor</a:t>
                </a:r>
              </a:p>
              <a:p>
                <a:endParaRPr lang="en-GB" dirty="0">
                  <a:latin typeface="Calibri" panose="020F0502020204030204" pitchFamily="34" charset="0"/>
                  <a:cs typeface="Calibri" panose="020F0502020204030204" pitchFamily="34" charset="0"/>
                </a:endParaRPr>
              </a:p>
              <a:p>
                <a:r>
                  <a:rPr lang="en-GB" dirty="0">
                    <a:latin typeface="Calibri" panose="020F0502020204030204" pitchFamily="34" charset="0"/>
                    <a:cs typeface="Calibri" panose="020F0502020204030204" pitchFamily="34" charset="0"/>
                  </a:rPr>
                  <a:t>This technique is being exploited by the SLS-2, APS-U and Diamond-II upgrade project (amongst others)</a:t>
                </a:r>
                <a:endParaRPr lang="en-GB" sz="1800" dirty="0">
                  <a:latin typeface="Calibri" panose="020F0502020204030204" pitchFamily="34" charset="0"/>
                  <a:cs typeface="Calibri" panose="020F0502020204030204" pitchFamily="34" charset="0"/>
                </a:endParaRPr>
              </a:p>
            </p:txBody>
          </p:sp>
        </mc:Choice>
        <mc:Fallback xmlns="">
          <p:sp>
            <p:nvSpPr>
              <p:cNvPr id="40" name="TextBox 39"/>
              <p:cNvSpPr txBox="1">
                <a:spLocks noRot="1" noChangeAspect="1" noMove="1" noResize="1" noEditPoints="1" noAdjustHandles="1" noChangeArrowheads="1" noChangeShapeType="1" noTextEdit="1"/>
              </p:cNvSpPr>
              <p:nvPr/>
            </p:nvSpPr>
            <p:spPr>
              <a:xfrm>
                <a:off x="289889" y="1938823"/>
                <a:ext cx="3800146" cy="3693319"/>
              </a:xfrm>
              <a:prstGeom prst="rect">
                <a:avLst/>
              </a:prstGeom>
              <a:blipFill>
                <a:blip r:embed="rId3"/>
                <a:stretch>
                  <a:fillRect l="-1445" t="-825" r="-1284" b="-1650"/>
                </a:stretch>
              </a:blipFill>
            </p:spPr>
            <p:txBody>
              <a:bodyPr/>
              <a:lstStyle/>
              <a:p>
                <a:r>
                  <a:rPr lang="en-GB">
                    <a:noFill/>
                  </a:rPr>
                  <a:t> </a:t>
                </a:r>
              </a:p>
            </p:txBody>
          </p:sp>
        </mc:Fallback>
      </mc:AlternateContent>
      <p:sp>
        <p:nvSpPr>
          <p:cNvPr id="157698" name="Rectangle 157697"/>
          <p:cNvSpPr/>
          <p:nvPr/>
        </p:nvSpPr>
        <p:spPr>
          <a:xfrm>
            <a:off x="6072996" y="3286664"/>
            <a:ext cx="1475117" cy="163902"/>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ectangle 44"/>
          <p:cNvSpPr/>
          <p:nvPr/>
        </p:nvSpPr>
        <p:spPr>
          <a:xfrm>
            <a:off x="5244860" y="3286664"/>
            <a:ext cx="310551" cy="16390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p:cNvSpPr/>
          <p:nvPr/>
        </p:nvSpPr>
        <p:spPr>
          <a:xfrm>
            <a:off x="8065698" y="3286664"/>
            <a:ext cx="310551" cy="16390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7700" name="TextBox 157699"/>
          <p:cNvSpPr txBox="1"/>
          <p:nvPr/>
        </p:nvSpPr>
        <p:spPr>
          <a:xfrm>
            <a:off x="6052329" y="2222147"/>
            <a:ext cx="1337094" cy="276999"/>
          </a:xfrm>
          <a:prstGeom prst="rect">
            <a:avLst/>
          </a:prstGeom>
          <a:noFill/>
        </p:spPr>
        <p:txBody>
          <a:bodyPr wrap="square" rtlCol="0">
            <a:spAutoFit/>
          </a:bodyPr>
          <a:lstStyle/>
          <a:p>
            <a:r>
              <a:rPr lang="en-GB" sz="1200" dirty="0"/>
              <a:t>without RB</a:t>
            </a:r>
          </a:p>
        </p:txBody>
      </p:sp>
      <p:sp>
        <p:nvSpPr>
          <p:cNvPr id="48" name="TextBox 47"/>
          <p:cNvSpPr txBox="1"/>
          <p:nvPr/>
        </p:nvSpPr>
        <p:spPr>
          <a:xfrm>
            <a:off x="7758805" y="2566339"/>
            <a:ext cx="725207" cy="276999"/>
          </a:xfrm>
          <a:prstGeom prst="rect">
            <a:avLst/>
          </a:prstGeom>
          <a:noFill/>
        </p:spPr>
        <p:txBody>
          <a:bodyPr wrap="square" rtlCol="0">
            <a:spAutoFit/>
          </a:bodyPr>
          <a:lstStyle/>
          <a:p>
            <a:r>
              <a:rPr lang="en-GB" sz="1200" dirty="0"/>
              <a:t>with RB</a:t>
            </a:r>
          </a:p>
        </p:txBody>
      </p:sp>
      <p:sp>
        <p:nvSpPr>
          <p:cNvPr id="49" name="TextBox 48"/>
          <p:cNvSpPr txBox="1"/>
          <p:nvPr/>
        </p:nvSpPr>
        <p:spPr>
          <a:xfrm>
            <a:off x="5697453" y="3556418"/>
            <a:ext cx="889109" cy="276999"/>
          </a:xfrm>
          <a:prstGeom prst="rect">
            <a:avLst/>
          </a:prstGeom>
          <a:noFill/>
        </p:spPr>
        <p:txBody>
          <a:bodyPr wrap="square" rtlCol="0">
            <a:spAutoFit/>
          </a:bodyPr>
          <a:lstStyle/>
          <a:p>
            <a:r>
              <a:rPr lang="en-GB" sz="1200" dirty="0"/>
              <a:t>main bend</a:t>
            </a:r>
          </a:p>
        </p:txBody>
      </p:sp>
      <p:sp>
        <p:nvSpPr>
          <p:cNvPr id="50" name="TextBox 49"/>
          <p:cNvSpPr txBox="1"/>
          <p:nvPr/>
        </p:nvSpPr>
        <p:spPr>
          <a:xfrm>
            <a:off x="7479102" y="3622696"/>
            <a:ext cx="1031150" cy="276999"/>
          </a:xfrm>
          <a:prstGeom prst="rect">
            <a:avLst/>
          </a:prstGeom>
          <a:noFill/>
        </p:spPr>
        <p:txBody>
          <a:bodyPr wrap="square" rtlCol="0">
            <a:spAutoFit/>
          </a:bodyPr>
          <a:lstStyle/>
          <a:p>
            <a:r>
              <a:rPr lang="en-GB" sz="1200" dirty="0"/>
              <a:t>reverse bend</a:t>
            </a:r>
          </a:p>
        </p:txBody>
      </p:sp>
      <p:cxnSp>
        <p:nvCxnSpPr>
          <p:cNvPr id="157703" name="Straight Arrow Connector 157702"/>
          <p:cNvCxnSpPr/>
          <p:nvPr/>
        </p:nvCxnSpPr>
        <p:spPr>
          <a:xfrm>
            <a:off x="6844763" y="2451521"/>
            <a:ext cx="375546" cy="26580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flipH="1" flipV="1">
            <a:off x="7886700" y="2360825"/>
            <a:ext cx="101359" cy="22092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flipV="1">
            <a:off x="8038739" y="3477076"/>
            <a:ext cx="82669" cy="19441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flipV="1">
            <a:off x="6447951" y="3486103"/>
            <a:ext cx="138611" cy="13198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32184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9" name="Text Box 3"/>
          <p:cNvSpPr txBox="1">
            <a:spLocks noChangeArrowheads="1"/>
          </p:cNvSpPr>
          <p:nvPr/>
        </p:nvSpPr>
        <p:spPr bwMode="auto">
          <a:xfrm>
            <a:off x="284302" y="164341"/>
            <a:ext cx="8642350" cy="5909310"/>
          </a:xfrm>
          <a:prstGeom prst="rect">
            <a:avLst/>
          </a:prstGeom>
          <a:solidFill>
            <a:schemeClr val="bg1">
              <a:alpha val="68000"/>
            </a:schemeClr>
          </a:solidFill>
          <a:ln w="9525">
            <a:noFill/>
            <a:miter lim="800000"/>
            <a:headEnd/>
            <a:tailEnd/>
          </a:ln>
          <a:effectLst/>
        </p:spPr>
        <p:txBody>
          <a:bodyPr>
            <a:spAutoFit/>
          </a:bodyPr>
          <a:lstStyle/>
          <a:p>
            <a:pPr algn="ctr"/>
            <a:r>
              <a:rPr lang="en-GB" u="sng" dirty="0">
                <a:latin typeface="Calibri" pitchFamily="34" charset="0"/>
                <a:cs typeface="Calibri" pitchFamily="34" charset="0"/>
              </a:rPr>
              <a:t>Summary</a:t>
            </a:r>
            <a:endParaRPr lang="en-GB" sz="1200" u="sng"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The emission of synchrotron radiation occurs in discrete quanta (photons), the emission time and energy of which are random and statistically independent</a:t>
            </a: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Emission of photons introduce a source of ‘noise’ in the electron energy and trajectory, causing the oscillation amplitudes to grow over time</a:t>
            </a: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When combined with the radiation damping, the quantum excitation process leads to an equilibrium distribution, defining a ‘natural’ emittance and energy spread and fixing the bunch lengths and (local) beam size around the ring</a:t>
            </a: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The excitation process leads to the loss of particles from the tails of the distribution over time via so-called quantum lifetime effects. However, this mechanism is relatively weak when compared with other lifetime effects</a:t>
            </a: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The emittance is a key parameter in the performance of a synchrotron light source. Great care is taken in the design of these machines in order to lower the emittance</a:t>
            </a: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The theoretical minimum emittance of a ring with uniform bending magnets scales with the square of the energy and the inverse cube of the number of bending magnets</a:t>
            </a:r>
          </a:p>
        </p:txBody>
      </p:sp>
    </p:spTree>
    <p:extLst>
      <p:ext uri="{BB962C8B-B14F-4D97-AF65-F5344CB8AC3E}">
        <p14:creationId xmlns:p14="http://schemas.microsoft.com/office/powerpoint/2010/main" val="344867225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2916" y="162399"/>
            <a:ext cx="8773428" cy="3139321"/>
          </a:xfrm>
          <a:prstGeom prst="rect">
            <a:avLst/>
          </a:prstGeom>
          <a:noFill/>
        </p:spPr>
        <p:txBody>
          <a:bodyPr wrap="square" rtlCol="0">
            <a:spAutoFit/>
          </a:bodyPr>
          <a:lstStyle/>
          <a:p>
            <a:pPr algn="ctr"/>
            <a:r>
              <a:rPr lang="en-GB" u="sng" dirty="0"/>
              <a:t>References</a:t>
            </a:r>
          </a:p>
          <a:p>
            <a:endParaRPr lang="en-GB" dirty="0"/>
          </a:p>
          <a:p>
            <a:pPr marL="444500" indent="-444500"/>
            <a:r>
              <a:rPr lang="en-GB" dirty="0"/>
              <a:t>[1]	M. Sands, “The Physics of Electron Storage Rings: An Introduction”, SLAC-121, (1970) </a:t>
            </a:r>
          </a:p>
          <a:p>
            <a:pPr marL="444500" indent="-444500"/>
            <a:r>
              <a:rPr lang="en-GB" dirty="0"/>
              <a:t>[2]	R. Walker, “Radiation Damping”, CERN Accelerator School, Finland, CERN 94-01, (1994)</a:t>
            </a:r>
          </a:p>
          <a:p>
            <a:pPr marL="444500" indent="-444500"/>
            <a:r>
              <a:rPr lang="en-GB" dirty="0"/>
              <a:t>[3]	R. Walker, “Quantum Excitation and Equilibrium Beam Properties”, CERN Accelerator School, Finland, CERN 94-01, (1994) </a:t>
            </a:r>
          </a:p>
          <a:p>
            <a:pPr marL="444500" indent="-444500"/>
            <a:r>
              <a:rPr lang="en-GB" dirty="0"/>
              <a:t>[4]	H. </a:t>
            </a:r>
            <a:r>
              <a:rPr lang="en-GB" dirty="0" err="1"/>
              <a:t>Weidemann</a:t>
            </a:r>
            <a:r>
              <a:rPr lang="en-GB" dirty="0"/>
              <a:t>, “Particle Accelerator Physics I”, Springer, (2003)</a:t>
            </a:r>
          </a:p>
          <a:p>
            <a:pPr marL="444500" indent="-444500"/>
            <a:r>
              <a:rPr lang="en-GB" dirty="0"/>
              <a:t>[5] 	A. </a:t>
            </a:r>
            <a:r>
              <a:rPr lang="en-GB" dirty="0" err="1"/>
              <a:t>Streun</a:t>
            </a:r>
            <a:r>
              <a:rPr lang="en-GB" dirty="0"/>
              <a:t>, “The anti-bend cell for ultralow emittance storage ring lattices”, Nuclear Inst. Meth. In Phys. Res. A, 737, p. 148-154, (2014) </a:t>
            </a:r>
          </a:p>
          <a:p>
            <a:pPr marL="444500" indent="-444500"/>
            <a:endParaRPr lang="en-GB" dirty="0"/>
          </a:p>
          <a:p>
            <a:pPr marL="444500" indent="-444500"/>
            <a:endParaRPr lang="en-GB" dirty="0"/>
          </a:p>
        </p:txBody>
      </p:sp>
    </p:spTree>
    <p:extLst>
      <p:ext uri="{BB962C8B-B14F-4D97-AF65-F5344CB8AC3E}">
        <p14:creationId xmlns:p14="http://schemas.microsoft.com/office/powerpoint/2010/main" val="5246450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399912" y="168737"/>
                <a:ext cx="8363088" cy="5078313"/>
              </a:xfrm>
              <a:prstGeom prst="rect">
                <a:avLst/>
              </a:prstGeom>
              <a:solidFill>
                <a:schemeClr val="bg1">
                  <a:alpha val="68000"/>
                </a:schemeClr>
              </a:solidFill>
              <a:ln w="9525">
                <a:noFill/>
                <a:miter lim="800000"/>
                <a:headEnd/>
                <a:tailEnd/>
              </a:ln>
              <a:effectLst/>
            </p:spPr>
            <p:txBody>
              <a:bodyPr wrap="square">
                <a:spAutoFit/>
              </a:bodyPr>
              <a:lstStyle/>
              <a:p>
                <a:pPr algn="ctr"/>
                <a:r>
                  <a:rPr lang="en-GB" u="sng" dirty="0">
                    <a:latin typeface="Calibri" pitchFamily="34" charset="0"/>
                    <a:cs typeface="Calibri" pitchFamily="34" charset="0"/>
                  </a:rPr>
                  <a:t>Quantum Emission of Synchrotron Radiation</a:t>
                </a:r>
              </a:p>
              <a:p>
                <a:pPr algn="ctr"/>
                <a:endParaRPr lang="en-GB" u="sng" dirty="0">
                  <a:latin typeface="Calibri" pitchFamily="34" charset="0"/>
                  <a:cs typeface="Calibri" pitchFamily="34" charset="0"/>
                </a:endParaRPr>
              </a:p>
              <a:p>
                <a:pPr algn="just"/>
                <a:r>
                  <a:rPr lang="en-GB" dirty="0">
                    <a:latin typeface="Calibri" pitchFamily="34" charset="0"/>
                    <a:cs typeface="Calibri" pitchFamily="34" charset="0"/>
                  </a:rPr>
                  <a:t>In arriving at these results, we have assumed that the energy loss is continuous. The equations of motion established so far also imply that the electron bunch will eventually collapse to a single point. The fact that this does not happen is due to the quantised nature of synchrotron radiation emission (discrete photons).</a:t>
                </a: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In reality, the radiated energy is emitted in quanta of energy </a:t>
                </a:r>
                <a14:m>
                  <m:oMath xmlns:m="http://schemas.openxmlformats.org/officeDocument/2006/math">
                    <m:r>
                      <a:rPr lang="en-GB" b="0" i="1" smtClean="0">
                        <a:latin typeface="Cambria Math" panose="02040503050406030204" pitchFamily="18" charset="0"/>
                        <a:cs typeface="Calibri" pitchFamily="34" charset="0"/>
                      </a:rPr>
                      <m:t>𝑢</m:t>
                    </m:r>
                    <m:r>
                      <a:rPr lang="en-GB" b="0" i="1" smtClean="0">
                        <a:latin typeface="Cambria Math" panose="02040503050406030204" pitchFamily="18" charset="0"/>
                        <a:cs typeface="Calibri" pitchFamily="34" charset="0"/>
                      </a:rPr>
                      <m:t>=ℏ</m:t>
                    </m:r>
                    <m:r>
                      <a:rPr lang="en-GB" b="0" i="1" smtClean="0">
                        <a:latin typeface="Cambria Math" panose="02040503050406030204" pitchFamily="18" charset="0"/>
                        <a:ea typeface="Cambria Math" panose="02040503050406030204" pitchFamily="18" charset="0"/>
                        <a:cs typeface="Calibri" pitchFamily="34" charset="0"/>
                      </a:rPr>
                      <m:t>𝜔</m:t>
                    </m:r>
                  </m:oMath>
                </a14:m>
                <a:r>
                  <a:rPr lang="en-GB" dirty="0">
                    <a:latin typeface="Calibri" pitchFamily="34" charset="0"/>
                    <a:cs typeface="Calibri" pitchFamily="34" charset="0"/>
                  </a:rPr>
                  <a:t>, with the emission time and energy of individual photons random and statistically independent. This randomness introduces diffusion in the motion, causing growth in the oscillation amplitudes.</a:t>
                </a: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The combination of quantum excitation and radiation damping eventually lead to an equilibrium state in all three planes.</a:t>
                </a:r>
              </a:p>
              <a:p>
                <a:pPr algn="just"/>
                <a:endParaRPr lang="en-GB" dirty="0">
                  <a:latin typeface="Calibri" pitchFamily="34" charset="0"/>
                  <a:cs typeface="Calibri" pitchFamily="34" charset="0"/>
                </a:endParaRPr>
              </a:p>
              <a:p>
                <a:pPr algn="just"/>
                <a:r>
                  <a:rPr lang="en-GB" dirty="0">
                    <a:latin typeface="Calibri" pitchFamily="34" charset="0"/>
                    <a:cs typeface="Calibri" pitchFamily="34" charset="0"/>
                  </a:rPr>
                  <a:t>The distribution of photon energies can be found from the previously derived spectrum of synchrotron radiation.</a:t>
                </a:r>
              </a:p>
              <a:p>
                <a:pPr algn="just"/>
                <a:endParaRPr lang="en-GB" dirty="0">
                  <a:latin typeface="Calibri" pitchFamily="34" charset="0"/>
                  <a:cs typeface="Calibri" pitchFamily="34" charset="0"/>
                </a:endParaRP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399912" y="168737"/>
                <a:ext cx="8363088" cy="5078313"/>
              </a:xfrm>
              <a:prstGeom prst="rect">
                <a:avLst/>
              </a:prstGeom>
              <a:blipFill>
                <a:blip r:embed="rId2"/>
                <a:stretch>
                  <a:fillRect l="-656" t="-720" r="-583"/>
                </a:stretch>
              </a:blipFill>
              <a:ln w="9525">
                <a:noFill/>
                <a:miter lim="800000"/>
                <a:headEnd/>
                <a:tailEnd/>
              </a:ln>
              <a:effectLst/>
            </p:spPr>
            <p:txBody>
              <a:bodyPr/>
              <a:lstStyle/>
              <a:p>
                <a:r>
                  <a:rPr lang="en-GB">
                    <a:noFill/>
                  </a:rPr>
                  <a:t> </a:t>
                </a:r>
              </a:p>
            </p:txBody>
          </p:sp>
        </mc:Fallback>
      </mc:AlternateContent>
    </p:spTree>
    <p:extLst>
      <p:ext uri="{BB962C8B-B14F-4D97-AF65-F5344CB8AC3E}">
        <p14:creationId xmlns:p14="http://schemas.microsoft.com/office/powerpoint/2010/main" val="17653427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a:srcRect r="4921"/>
          <a:stretch/>
        </p:blipFill>
        <p:spPr>
          <a:xfrm>
            <a:off x="4689007" y="3586564"/>
            <a:ext cx="4328868" cy="3248025"/>
          </a:xfrm>
          <a:prstGeom prst="rect">
            <a:avLst/>
          </a:prstGeom>
        </p:spPr>
      </p:pic>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399912" y="168737"/>
                <a:ext cx="8642350" cy="6835654"/>
              </a:xfrm>
              <a:prstGeom prst="rect">
                <a:avLst/>
              </a:prstGeom>
              <a:noFill/>
              <a:ln w="9525">
                <a:noFill/>
                <a:miter lim="800000"/>
                <a:headEnd/>
                <a:tailEnd/>
              </a:ln>
              <a:effectLst/>
            </p:spPr>
            <p:txBody>
              <a:bodyPr>
                <a:spAutoFit/>
              </a:bodyPr>
              <a:lstStyle/>
              <a:p>
                <a:pPr algn="ctr"/>
                <a:r>
                  <a:rPr lang="en-GB" u="sng" dirty="0">
                    <a:latin typeface="Calibri" pitchFamily="34" charset="0"/>
                    <a:cs typeface="Calibri" pitchFamily="34" charset="0"/>
                  </a:rPr>
                  <a:t>Recap: Synchrotron Radiation Spectrum </a:t>
                </a:r>
              </a:p>
              <a:p>
                <a:pPr algn="ctr"/>
                <a:endParaRPr lang="en-GB" u="sng" dirty="0">
                  <a:latin typeface="Calibri" pitchFamily="34" charset="0"/>
                  <a:cs typeface="Calibri" pitchFamily="34" charset="0"/>
                </a:endParaRPr>
              </a:p>
              <a:p>
                <a:r>
                  <a:rPr lang="en-GB" dirty="0"/>
                  <a:t>The instantaneous power radiated by a single electron is </a:t>
                </a:r>
              </a:p>
              <a:p>
                <a:endParaRPr lang="en-GB" dirty="0"/>
              </a:p>
              <a:p>
                <a:pPr marL="452438" indent="-452438"/>
                <a14:m>
                  <m:oMathPara xmlns:m="http://schemas.openxmlformats.org/officeDocument/2006/math">
                    <m:oMathParaPr>
                      <m:jc m:val="left"/>
                    </m:oMathParaPr>
                    <m:oMath xmlns:m="http://schemas.openxmlformats.org/officeDocument/2006/math">
                      <m:r>
                        <a:rPr lang="en-GB" b="0" i="1" smtClean="0">
                          <a:latin typeface="Cambria Math" panose="02040503050406030204" pitchFamily="18" charset="0"/>
                        </a:rPr>
                        <m:t>𝑃</m:t>
                      </m:r>
                      <m:r>
                        <a:rPr lang="en-GB" i="1">
                          <a:latin typeface="Cambria Math" panose="02040503050406030204" pitchFamily="18" charset="0"/>
                          <a:ea typeface="Cambria Math" panose="02040503050406030204" pitchFamily="18" charset="0"/>
                        </a:rPr>
                        <m:t>=</m:t>
                      </m:r>
                      <m:f>
                        <m:fPr>
                          <m:ctrlPr>
                            <a:rPr lang="en-GB" i="1">
                              <a:latin typeface="Cambria Math" panose="02040503050406030204" pitchFamily="18" charset="0"/>
                            </a:rPr>
                          </m:ctrlPr>
                        </m:fPr>
                        <m:num>
                          <m:sSup>
                            <m:sSupPr>
                              <m:ctrlPr>
                                <a:rPr lang="en-GB" i="1">
                                  <a:latin typeface="Cambria Math" panose="02040503050406030204" pitchFamily="18" charset="0"/>
                                </a:rPr>
                              </m:ctrlPr>
                            </m:sSupPr>
                            <m:e>
                              <m:r>
                                <a:rPr lang="en-GB" i="1">
                                  <a:latin typeface="Cambria Math" panose="02040503050406030204" pitchFamily="18" charset="0"/>
                                </a:rPr>
                                <m:t>𝑒</m:t>
                              </m:r>
                            </m:e>
                            <m:sup>
                              <m:r>
                                <a:rPr lang="en-GB" i="1">
                                  <a:latin typeface="Cambria Math" panose="02040503050406030204" pitchFamily="18" charset="0"/>
                                </a:rPr>
                                <m:t>2</m:t>
                              </m:r>
                            </m:sup>
                          </m:sSup>
                          <m:r>
                            <a:rPr lang="en-GB" b="0" i="1" smtClean="0">
                              <a:latin typeface="Cambria Math" panose="02040503050406030204" pitchFamily="18" charset="0"/>
                            </a:rPr>
                            <m:t>𝑐</m:t>
                          </m:r>
                        </m:num>
                        <m:den>
                          <m:r>
                            <a:rPr lang="en-GB" i="1">
                              <a:latin typeface="Cambria Math" panose="02040503050406030204" pitchFamily="18" charset="0"/>
                            </a:rPr>
                            <m:t>6</m:t>
                          </m:r>
                          <m:r>
                            <a:rPr lang="en-GB" i="1">
                              <a:latin typeface="Cambria Math" panose="02040503050406030204" pitchFamily="18" charset="0"/>
                            </a:rPr>
                            <m:t>𝜋</m:t>
                          </m:r>
                          <m:sSub>
                            <m:sSubPr>
                              <m:ctrlPr>
                                <a:rPr lang="en-GB" i="1">
                                  <a:latin typeface="Cambria Math" panose="02040503050406030204" pitchFamily="18" charset="0"/>
                                </a:rPr>
                              </m:ctrlPr>
                            </m:sSubPr>
                            <m:e>
                              <m:r>
                                <a:rPr lang="en-GB" i="1">
                                  <a:latin typeface="Cambria Math" panose="02040503050406030204" pitchFamily="18" charset="0"/>
                                </a:rPr>
                                <m:t>𝜖</m:t>
                              </m:r>
                            </m:e>
                            <m:sub>
                              <m:r>
                                <a:rPr lang="en-GB" i="1">
                                  <a:latin typeface="Cambria Math" panose="02040503050406030204" pitchFamily="18" charset="0"/>
                                </a:rPr>
                                <m:t>0</m:t>
                              </m:r>
                            </m:sub>
                          </m:sSub>
                        </m:den>
                      </m:f>
                      <m:f>
                        <m:fPr>
                          <m:ctrlPr>
                            <a:rPr lang="en-GB" i="1">
                              <a:latin typeface="Cambria Math" panose="02040503050406030204" pitchFamily="18" charset="0"/>
                            </a:rPr>
                          </m:ctrlPr>
                        </m:fPr>
                        <m:num>
                          <m:sSup>
                            <m:sSupPr>
                              <m:ctrlPr>
                                <a:rPr lang="en-GB" i="1">
                                  <a:latin typeface="Cambria Math" panose="02040503050406030204" pitchFamily="18" charset="0"/>
                                </a:rPr>
                              </m:ctrlPr>
                            </m:sSupPr>
                            <m:e>
                              <m:r>
                                <a:rPr lang="en-GB" b="0" i="1" smtClean="0">
                                  <a:latin typeface="Cambria Math" panose="02040503050406030204" pitchFamily="18" charset="0"/>
                                </a:rPr>
                                <m:t>𝛾</m:t>
                              </m:r>
                            </m:e>
                            <m:sup>
                              <m:r>
                                <a:rPr lang="en-GB" i="1">
                                  <a:latin typeface="Cambria Math" panose="02040503050406030204" pitchFamily="18" charset="0"/>
                                </a:rPr>
                                <m:t>4</m:t>
                              </m:r>
                            </m:sup>
                          </m:sSup>
                        </m:num>
                        <m:den>
                          <m:sSup>
                            <m:sSupPr>
                              <m:ctrlPr>
                                <a:rPr lang="en-GB" i="1">
                                  <a:latin typeface="Cambria Math" panose="02040503050406030204" pitchFamily="18" charset="0"/>
                                </a:rPr>
                              </m:ctrlPr>
                            </m:sSupPr>
                            <m:e>
                              <m:r>
                                <a:rPr lang="en-GB" i="1">
                                  <a:latin typeface="Cambria Math" panose="02040503050406030204" pitchFamily="18" charset="0"/>
                                </a:rPr>
                                <m:t>𝜌</m:t>
                              </m:r>
                            </m:e>
                            <m:sup>
                              <m:r>
                                <a:rPr lang="en-GB" i="1">
                                  <a:latin typeface="Cambria Math" panose="02040503050406030204" pitchFamily="18" charset="0"/>
                                </a:rPr>
                                <m:t>2</m:t>
                              </m:r>
                            </m:sup>
                          </m:sSup>
                        </m:den>
                      </m:f>
                    </m:oMath>
                  </m:oMathPara>
                </a14:m>
                <a:endParaRPr lang="en-GB" dirty="0"/>
              </a:p>
              <a:p>
                <a:endParaRPr lang="en-GB" dirty="0"/>
              </a:p>
              <a:p>
                <a:r>
                  <a:rPr lang="en-GB" dirty="0"/>
                  <a:t>The total energy radiated per unit frequency, per turn is given by</a:t>
                </a:r>
              </a:p>
              <a:p>
                <a:endParaRPr lang="en-GB" sz="1400" dirty="0"/>
              </a:p>
              <a:p>
                <a:pPr marL="536575" indent="-536575"/>
                <a14:m>
                  <m:oMathPara xmlns:m="http://schemas.openxmlformats.org/officeDocument/2006/math">
                    <m:oMathParaPr>
                      <m:jc m:val="left"/>
                    </m:oMathParaPr>
                    <m:oMath xmlns:m="http://schemas.openxmlformats.org/officeDocument/2006/math">
                      <m:f>
                        <m:fPr>
                          <m:ctrlPr>
                            <a:rPr lang="en-GB" i="1">
                              <a:latin typeface="Cambria Math" panose="02040503050406030204" pitchFamily="18" charset="0"/>
                            </a:rPr>
                          </m:ctrlPr>
                        </m:fPr>
                        <m:num>
                          <m:r>
                            <a:rPr lang="en-GB" i="1">
                              <a:latin typeface="Cambria Math" panose="02040503050406030204" pitchFamily="18" charset="0"/>
                            </a:rPr>
                            <m:t>𝑑𝑊</m:t>
                          </m:r>
                        </m:num>
                        <m:den>
                          <m:r>
                            <a:rPr lang="en-GB" i="1">
                              <a:latin typeface="Cambria Math" panose="02040503050406030204" pitchFamily="18" charset="0"/>
                            </a:rPr>
                            <m:t>𝑑</m:t>
                          </m:r>
                          <m:r>
                            <a:rPr lang="en-GB" i="1">
                              <a:latin typeface="Cambria Math" panose="02040503050406030204" pitchFamily="18" charset="0"/>
                            </a:rPr>
                            <m:t>𝜔</m:t>
                          </m:r>
                        </m:den>
                      </m:f>
                      <m:r>
                        <a:rPr lang="en-GB" i="1">
                          <a:latin typeface="Cambria Math" panose="02040503050406030204" pitchFamily="18" charset="0"/>
                        </a:rPr>
                        <m:t>=</m:t>
                      </m:r>
                      <m:f>
                        <m:fPr>
                          <m:ctrlPr>
                            <a:rPr lang="en-GB" i="1">
                              <a:latin typeface="Cambria Math" panose="02040503050406030204" pitchFamily="18" charset="0"/>
                            </a:rPr>
                          </m:ctrlPr>
                        </m:fPr>
                        <m:num>
                          <m:rad>
                            <m:radPr>
                              <m:degHide m:val="on"/>
                              <m:ctrlPr>
                                <a:rPr lang="en-GB" i="1">
                                  <a:latin typeface="Cambria Math" panose="02040503050406030204" pitchFamily="18" charset="0"/>
                                </a:rPr>
                              </m:ctrlPr>
                            </m:radPr>
                            <m:deg/>
                            <m:e>
                              <m:r>
                                <a:rPr lang="en-GB" i="1">
                                  <a:latin typeface="Cambria Math" panose="02040503050406030204" pitchFamily="18" charset="0"/>
                                </a:rPr>
                                <m:t>3</m:t>
                              </m:r>
                            </m:e>
                          </m:rad>
                          <m:sSup>
                            <m:sSupPr>
                              <m:ctrlPr>
                                <a:rPr lang="en-GB" i="1">
                                  <a:latin typeface="Cambria Math" panose="02040503050406030204" pitchFamily="18" charset="0"/>
                                </a:rPr>
                              </m:ctrlPr>
                            </m:sSupPr>
                            <m:e>
                              <m:r>
                                <a:rPr lang="en-GB" i="1">
                                  <a:latin typeface="Cambria Math" panose="02040503050406030204" pitchFamily="18" charset="0"/>
                                </a:rPr>
                                <m:t>𝑒</m:t>
                              </m:r>
                            </m:e>
                            <m:sup>
                              <m:r>
                                <a:rPr lang="en-GB" i="1">
                                  <a:latin typeface="Cambria Math" panose="02040503050406030204" pitchFamily="18" charset="0"/>
                                </a:rPr>
                                <m:t>2</m:t>
                              </m:r>
                            </m:sup>
                          </m:sSup>
                        </m:num>
                        <m:den>
                          <m:r>
                            <a:rPr lang="en-GB" i="1">
                              <a:latin typeface="Cambria Math" panose="02040503050406030204" pitchFamily="18" charset="0"/>
                            </a:rPr>
                            <m:t>4</m:t>
                          </m:r>
                          <m:r>
                            <a:rPr lang="en-GB" i="1">
                              <a:latin typeface="Cambria Math" panose="02040503050406030204" pitchFamily="18" charset="0"/>
                            </a:rPr>
                            <m:t>𝜋</m:t>
                          </m:r>
                          <m:sSub>
                            <m:sSubPr>
                              <m:ctrlPr>
                                <a:rPr lang="en-GB" i="1">
                                  <a:latin typeface="Cambria Math" panose="02040503050406030204" pitchFamily="18" charset="0"/>
                                </a:rPr>
                              </m:ctrlPr>
                            </m:sSubPr>
                            <m:e>
                              <m:r>
                                <a:rPr lang="en-GB" i="1">
                                  <a:latin typeface="Cambria Math" panose="02040503050406030204" pitchFamily="18" charset="0"/>
                                </a:rPr>
                                <m:t>𝜖</m:t>
                              </m:r>
                            </m:e>
                            <m:sub>
                              <m:r>
                                <a:rPr lang="en-GB" i="1">
                                  <a:latin typeface="Cambria Math" panose="02040503050406030204" pitchFamily="18" charset="0"/>
                                </a:rPr>
                                <m:t>0</m:t>
                              </m:r>
                            </m:sub>
                          </m:sSub>
                          <m:r>
                            <a:rPr lang="en-GB" i="1">
                              <a:latin typeface="Cambria Math" panose="02040503050406030204" pitchFamily="18" charset="0"/>
                            </a:rPr>
                            <m:t>𝑐</m:t>
                          </m:r>
                        </m:den>
                      </m:f>
                      <m:r>
                        <a:rPr lang="en-GB" i="1">
                          <a:latin typeface="Cambria Math" panose="02040503050406030204" pitchFamily="18" charset="0"/>
                        </a:rPr>
                        <m:t>𝛾</m:t>
                      </m:r>
                      <m:f>
                        <m:fPr>
                          <m:ctrlPr>
                            <a:rPr lang="en-GB" i="1">
                              <a:latin typeface="Cambria Math" panose="02040503050406030204" pitchFamily="18" charset="0"/>
                            </a:rPr>
                          </m:ctrlPr>
                        </m:fPr>
                        <m:num>
                          <m:r>
                            <a:rPr lang="en-GB" i="1">
                              <a:latin typeface="Cambria Math" panose="02040503050406030204" pitchFamily="18" charset="0"/>
                            </a:rPr>
                            <m:t>𝜔</m:t>
                          </m:r>
                        </m:num>
                        <m:den>
                          <m:sSub>
                            <m:sSubPr>
                              <m:ctrlPr>
                                <a:rPr lang="en-GB" i="1">
                                  <a:latin typeface="Cambria Math" panose="02040503050406030204" pitchFamily="18" charset="0"/>
                                </a:rPr>
                              </m:ctrlPr>
                            </m:sSubPr>
                            <m:e>
                              <m:r>
                                <a:rPr lang="en-GB" i="1">
                                  <a:latin typeface="Cambria Math" panose="02040503050406030204" pitchFamily="18" charset="0"/>
                                </a:rPr>
                                <m:t>𝜔</m:t>
                              </m:r>
                            </m:e>
                            <m:sub>
                              <m:r>
                                <a:rPr lang="en-GB" i="1">
                                  <a:latin typeface="Cambria Math" panose="02040503050406030204" pitchFamily="18" charset="0"/>
                                </a:rPr>
                                <m:t>𝑐</m:t>
                              </m:r>
                            </m:sub>
                          </m:sSub>
                        </m:den>
                      </m:f>
                      <m:nary>
                        <m:naryPr>
                          <m:ctrlPr>
                            <a:rPr lang="en-GB" i="1">
                              <a:latin typeface="Cambria Math" panose="02040503050406030204" pitchFamily="18" charset="0"/>
                            </a:rPr>
                          </m:ctrlPr>
                        </m:naryPr>
                        <m:sub>
                          <m:f>
                            <m:fPr>
                              <m:type m:val="skw"/>
                              <m:ctrlPr>
                                <a:rPr lang="en-GB" i="1">
                                  <a:latin typeface="Cambria Math" panose="02040503050406030204" pitchFamily="18" charset="0"/>
                                </a:rPr>
                              </m:ctrlPr>
                            </m:fPr>
                            <m:num>
                              <m:r>
                                <a:rPr lang="en-GB" i="1">
                                  <a:latin typeface="Cambria Math" panose="02040503050406030204" pitchFamily="18" charset="0"/>
                                </a:rPr>
                                <m:t>𝜔</m:t>
                              </m:r>
                            </m:num>
                            <m:den>
                              <m:sSub>
                                <m:sSubPr>
                                  <m:ctrlPr>
                                    <a:rPr lang="en-GB" i="1">
                                      <a:latin typeface="Cambria Math" panose="02040503050406030204" pitchFamily="18" charset="0"/>
                                    </a:rPr>
                                  </m:ctrlPr>
                                </m:sSubPr>
                                <m:e>
                                  <m:r>
                                    <m:rPr>
                                      <m:brk m:alnAt="23"/>
                                    </m:rPr>
                                    <a:rPr lang="en-GB" i="1">
                                      <a:latin typeface="Cambria Math" panose="02040503050406030204" pitchFamily="18" charset="0"/>
                                    </a:rPr>
                                    <m:t>𝜔</m:t>
                                  </m:r>
                                </m:e>
                                <m:sub>
                                  <m:r>
                                    <m:rPr>
                                      <m:brk m:alnAt="23"/>
                                    </m:rPr>
                                    <a:rPr lang="en-GB" i="1">
                                      <a:latin typeface="Cambria Math" panose="02040503050406030204" pitchFamily="18" charset="0"/>
                                    </a:rPr>
                                    <m:t>𝑐</m:t>
                                  </m:r>
                                </m:sub>
                              </m:sSub>
                            </m:den>
                          </m:f>
                        </m:sub>
                        <m:sup>
                          <m:r>
                            <a:rPr lang="en-GB" i="1">
                              <a:latin typeface="Cambria Math" panose="02040503050406030204" pitchFamily="18" charset="0"/>
                              <a:ea typeface="Cambria Math" panose="02040503050406030204" pitchFamily="18" charset="0"/>
                            </a:rPr>
                            <m:t>∞</m:t>
                          </m:r>
                        </m:sup>
                        <m:e>
                          <m:sSub>
                            <m:sSubPr>
                              <m:ctrlPr>
                                <a:rPr lang="en-GB" i="1">
                                  <a:latin typeface="Cambria Math" panose="02040503050406030204" pitchFamily="18" charset="0"/>
                                </a:rPr>
                              </m:ctrlPr>
                            </m:sSubPr>
                            <m:e>
                              <m:r>
                                <a:rPr lang="en-GB" i="1">
                                  <a:latin typeface="Cambria Math" panose="02040503050406030204" pitchFamily="18" charset="0"/>
                                </a:rPr>
                                <m:t>𝐾</m:t>
                              </m:r>
                            </m:e>
                            <m:sub>
                              <m:f>
                                <m:fPr>
                                  <m:type m:val="lin"/>
                                  <m:ctrlPr>
                                    <a:rPr lang="en-GB" i="1">
                                      <a:latin typeface="Cambria Math" panose="02040503050406030204" pitchFamily="18" charset="0"/>
                                    </a:rPr>
                                  </m:ctrlPr>
                                </m:fPr>
                                <m:num>
                                  <m:r>
                                    <a:rPr lang="en-GB" i="1">
                                      <a:latin typeface="Cambria Math" panose="02040503050406030204" pitchFamily="18" charset="0"/>
                                    </a:rPr>
                                    <m:t>5</m:t>
                                  </m:r>
                                </m:num>
                                <m:den>
                                  <m:r>
                                    <a:rPr lang="en-GB" i="1">
                                      <a:latin typeface="Cambria Math" panose="02040503050406030204" pitchFamily="18" charset="0"/>
                                    </a:rPr>
                                    <m:t>3</m:t>
                                  </m:r>
                                </m:den>
                              </m:f>
                            </m:sub>
                          </m:sSub>
                          <m:d>
                            <m:dPr>
                              <m:ctrlPr>
                                <a:rPr lang="en-GB" i="1">
                                  <a:latin typeface="Cambria Math" panose="02040503050406030204" pitchFamily="18" charset="0"/>
                                </a:rPr>
                              </m:ctrlPr>
                            </m:dPr>
                            <m:e>
                              <m:r>
                                <a:rPr lang="en-GB" i="1">
                                  <a:latin typeface="Cambria Math" panose="02040503050406030204" pitchFamily="18" charset="0"/>
                                </a:rPr>
                                <m:t>𝑥</m:t>
                              </m:r>
                            </m:e>
                          </m:d>
                          <m:r>
                            <a:rPr lang="en-GB" i="1">
                              <a:latin typeface="Cambria Math" panose="02040503050406030204" pitchFamily="18" charset="0"/>
                            </a:rPr>
                            <m:t>𝑑𝑥</m:t>
                          </m:r>
                        </m:e>
                      </m:nary>
                      <m:r>
                        <a:rPr lang="en-GB" b="0" i="1" smtClean="0">
                          <a:latin typeface="Cambria Math" panose="02040503050406030204" pitchFamily="18" charset="0"/>
                        </a:rPr>
                        <m:t>=</m:t>
                      </m:r>
                      <m:f>
                        <m:fPr>
                          <m:ctrlPr>
                            <a:rPr lang="en-GB" i="1">
                              <a:latin typeface="Cambria Math" panose="02040503050406030204" pitchFamily="18" charset="0"/>
                            </a:rPr>
                          </m:ctrlPr>
                        </m:fPr>
                        <m:num>
                          <m:r>
                            <a:rPr lang="en-GB" i="1">
                              <a:latin typeface="Cambria Math" panose="02040503050406030204" pitchFamily="18" charset="0"/>
                            </a:rPr>
                            <m:t>2</m:t>
                          </m:r>
                          <m:sSup>
                            <m:sSupPr>
                              <m:ctrlPr>
                                <a:rPr lang="en-GB" i="1">
                                  <a:latin typeface="Cambria Math" panose="02040503050406030204" pitchFamily="18" charset="0"/>
                                </a:rPr>
                              </m:ctrlPr>
                            </m:sSupPr>
                            <m:e>
                              <m:r>
                                <a:rPr lang="en-GB" i="1">
                                  <a:latin typeface="Cambria Math" panose="02040503050406030204" pitchFamily="18" charset="0"/>
                                </a:rPr>
                                <m:t>𝑒</m:t>
                              </m:r>
                            </m:e>
                            <m:sup>
                              <m:r>
                                <a:rPr lang="en-GB" i="1">
                                  <a:latin typeface="Cambria Math" panose="02040503050406030204" pitchFamily="18" charset="0"/>
                                </a:rPr>
                                <m:t>2</m:t>
                              </m:r>
                            </m:sup>
                          </m:sSup>
                        </m:num>
                        <m:den>
                          <m:r>
                            <a:rPr lang="en-GB" i="1">
                              <a:latin typeface="Cambria Math" panose="02040503050406030204" pitchFamily="18" charset="0"/>
                            </a:rPr>
                            <m:t>9</m:t>
                          </m:r>
                          <m:sSub>
                            <m:sSubPr>
                              <m:ctrlPr>
                                <a:rPr lang="en-GB" i="1">
                                  <a:latin typeface="Cambria Math" panose="02040503050406030204" pitchFamily="18" charset="0"/>
                                </a:rPr>
                              </m:ctrlPr>
                            </m:sSubPr>
                            <m:e>
                              <m:r>
                                <a:rPr lang="en-GB" i="1">
                                  <a:latin typeface="Cambria Math" panose="02040503050406030204" pitchFamily="18" charset="0"/>
                                </a:rPr>
                                <m:t>𝜖</m:t>
                              </m:r>
                            </m:e>
                            <m:sub>
                              <m:r>
                                <a:rPr lang="en-GB" i="1">
                                  <a:latin typeface="Cambria Math" panose="02040503050406030204" pitchFamily="18" charset="0"/>
                                </a:rPr>
                                <m:t>0</m:t>
                              </m:r>
                            </m:sub>
                          </m:sSub>
                          <m:r>
                            <a:rPr lang="en-GB" i="1">
                              <a:latin typeface="Cambria Math" panose="02040503050406030204" pitchFamily="18" charset="0"/>
                            </a:rPr>
                            <m:t>𝑐</m:t>
                          </m:r>
                        </m:den>
                      </m:f>
                      <m:r>
                        <a:rPr lang="en-GB" i="1">
                          <a:latin typeface="Cambria Math" panose="02040503050406030204" pitchFamily="18" charset="0"/>
                        </a:rPr>
                        <m:t>𝛾</m:t>
                      </m:r>
                      <m:r>
                        <a:rPr lang="en-GB" i="1">
                          <a:latin typeface="Cambria Math" panose="02040503050406030204" pitchFamily="18" charset="0"/>
                        </a:rPr>
                        <m:t>𝑆</m:t>
                      </m:r>
                      <m:d>
                        <m:dPr>
                          <m:ctrlPr>
                            <a:rPr lang="en-GB" i="1">
                              <a:latin typeface="Cambria Math" panose="02040503050406030204" pitchFamily="18" charset="0"/>
                            </a:rPr>
                          </m:ctrlPr>
                        </m:dPr>
                        <m:e>
                          <m:f>
                            <m:fPr>
                              <m:ctrlPr>
                                <a:rPr lang="en-GB" i="1">
                                  <a:latin typeface="Cambria Math" panose="02040503050406030204" pitchFamily="18" charset="0"/>
                                </a:rPr>
                              </m:ctrlPr>
                            </m:fPr>
                            <m:num>
                              <m:r>
                                <a:rPr lang="en-GB" i="1">
                                  <a:latin typeface="Cambria Math" panose="02040503050406030204" pitchFamily="18" charset="0"/>
                                </a:rPr>
                                <m:t>𝜔</m:t>
                              </m:r>
                            </m:num>
                            <m:den>
                              <m:sSub>
                                <m:sSubPr>
                                  <m:ctrlPr>
                                    <a:rPr lang="en-GB" i="1">
                                      <a:latin typeface="Cambria Math" panose="02040503050406030204" pitchFamily="18" charset="0"/>
                                    </a:rPr>
                                  </m:ctrlPr>
                                </m:sSubPr>
                                <m:e>
                                  <m:r>
                                    <a:rPr lang="en-GB" i="1">
                                      <a:latin typeface="Cambria Math" panose="02040503050406030204" pitchFamily="18" charset="0"/>
                                    </a:rPr>
                                    <m:t>𝜔</m:t>
                                  </m:r>
                                </m:e>
                                <m:sub>
                                  <m:r>
                                    <a:rPr lang="en-GB" i="1">
                                      <a:latin typeface="Cambria Math" panose="02040503050406030204" pitchFamily="18" charset="0"/>
                                    </a:rPr>
                                    <m:t>𝑐</m:t>
                                  </m:r>
                                </m:sub>
                              </m:sSub>
                            </m:den>
                          </m:f>
                        </m:e>
                      </m:d>
                    </m:oMath>
                  </m:oMathPara>
                </a14:m>
                <a:endParaRPr lang="en-GB" dirty="0">
                  <a:latin typeface="Calibri" pitchFamily="34" charset="0"/>
                  <a:cs typeface="Calibri" pitchFamily="34" charset="0"/>
                </a:endParaRPr>
              </a:p>
              <a:p>
                <a:endParaRPr lang="en-GB" dirty="0">
                  <a:latin typeface="Calibri" pitchFamily="34" charset="0"/>
                  <a:cs typeface="Calibri" pitchFamily="34" charset="0"/>
                </a:endParaRPr>
              </a:p>
              <a:p>
                <a:r>
                  <a:rPr lang="en-GB" dirty="0">
                    <a:latin typeface="Calibri" pitchFamily="34" charset="0"/>
                    <a:cs typeface="Calibri" pitchFamily="34" charset="0"/>
                  </a:rPr>
                  <a:t>where the universal scaling function is defined as</a:t>
                </a:r>
              </a:p>
              <a:p>
                <a:endParaRPr lang="en-GB" i="1" dirty="0">
                  <a:latin typeface="Calibri" pitchFamily="34" charset="0"/>
                  <a:cs typeface="Calibri" pitchFamily="34" charset="0"/>
                </a:endParaRPr>
              </a:p>
              <a:p>
                <a:pPr marL="536575" indent="-536575"/>
                <a14:m>
                  <m:oMathPara xmlns:m="http://schemas.openxmlformats.org/officeDocument/2006/math">
                    <m:oMathParaPr>
                      <m:jc m:val="left"/>
                    </m:oMathParaPr>
                    <m:oMath xmlns:m="http://schemas.openxmlformats.org/officeDocument/2006/math">
                      <m:r>
                        <a:rPr lang="en-GB" i="1">
                          <a:latin typeface="Cambria Math" panose="02040503050406030204" pitchFamily="18" charset="0"/>
                        </a:rPr>
                        <m:t>𝑆</m:t>
                      </m:r>
                      <m:d>
                        <m:dPr>
                          <m:ctrlPr>
                            <a:rPr lang="en-GB" i="1">
                              <a:latin typeface="Cambria Math" panose="02040503050406030204" pitchFamily="18" charset="0"/>
                            </a:rPr>
                          </m:ctrlPr>
                        </m:dPr>
                        <m:e>
                          <m:f>
                            <m:fPr>
                              <m:ctrlPr>
                                <a:rPr lang="en-GB" i="1">
                                  <a:latin typeface="Cambria Math" panose="02040503050406030204" pitchFamily="18" charset="0"/>
                                </a:rPr>
                              </m:ctrlPr>
                            </m:fPr>
                            <m:num>
                              <m:r>
                                <a:rPr lang="en-GB" i="1">
                                  <a:latin typeface="Cambria Math" panose="02040503050406030204" pitchFamily="18" charset="0"/>
                                </a:rPr>
                                <m:t>𝜔</m:t>
                              </m:r>
                            </m:num>
                            <m:den>
                              <m:sSub>
                                <m:sSubPr>
                                  <m:ctrlPr>
                                    <a:rPr lang="en-GB" i="1">
                                      <a:latin typeface="Cambria Math" panose="02040503050406030204" pitchFamily="18" charset="0"/>
                                    </a:rPr>
                                  </m:ctrlPr>
                                </m:sSubPr>
                                <m:e>
                                  <m:r>
                                    <a:rPr lang="en-GB" i="1">
                                      <a:latin typeface="Cambria Math" panose="02040503050406030204" pitchFamily="18" charset="0"/>
                                    </a:rPr>
                                    <m:t>𝜔</m:t>
                                  </m:r>
                                </m:e>
                                <m:sub>
                                  <m:r>
                                    <a:rPr lang="en-GB" i="1">
                                      <a:latin typeface="Cambria Math" panose="02040503050406030204" pitchFamily="18" charset="0"/>
                                    </a:rPr>
                                    <m:t>𝑐</m:t>
                                  </m:r>
                                </m:sub>
                              </m:sSub>
                            </m:den>
                          </m:f>
                        </m:e>
                      </m:d>
                      <m:r>
                        <a:rPr lang="en-GB" i="1">
                          <a:latin typeface="Cambria Math" panose="02040503050406030204" pitchFamily="18" charset="0"/>
                        </a:rPr>
                        <m:t>=</m:t>
                      </m:r>
                      <m:f>
                        <m:fPr>
                          <m:ctrlPr>
                            <a:rPr lang="en-GB" i="1">
                              <a:latin typeface="Cambria Math" panose="02040503050406030204" pitchFamily="18" charset="0"/>
                            </a:rPr>
                          </m:ctrlPr>
                        </m:fPr>
                        <m:num>
                          <m:r>
                            <a:rPr lang="en-GB" i="1">
                              <a:latin typeface="Cambria Math" panose="02040503050406030204" pitchFamily="18" charset="0"/>
                            </a:rPr>
                            <m:t>9</m:t>
                          </m:r>
                          <m:rad>
                            <m:radPr>
                              <m:degHide m:val="on"/>
                              <m:ctrlPr>
                                <a:rPr lang="en-GB" i="1">
                                  <a:latin typeface="Cambria Math" panose="02040503050406030204" pitchFamily="18" charset="0"/>
                                </a:rPr>
                              </m:ctrlPr>
                            </m:radPr>
                            <m:deg/>
                            <m:e>
                              <m:r>
                                <a:rPr lang="en-GB" i="1">
                                  <a:latin typeface="Cambria Math" panose="02040503050406030204" pitchFamily="18" charset="0"/>
                                </a:rPr>
                                <m:t>3</m:t>
                              </m:r>
                            </m:e>
                          </m:rad>
                        </m:num>
                        <m:den>
                          <m:r>
                            <a:rPr lang="en-GB" i="1">
                              <a:latin typeface="Cambria Math" panose="02040503050406030204" pitchFamily="18" charset="0"/>
                            </a:rPr>
                            <m:t>8</m:t>
                          </m:r>
                          <m:r>
                            <a:rPr lang="en-GB" i="1">
                              <a:latin typeface="Cambria Math" panose="02040503050406030204" pitchFamily="18" charset="0"/>
                            </a:rPr>
                            <m:t>𝜋</m:t>
                          </m:r>
                        </m:den>
                      </m:f>
                      <m:f>
                        <m:fPr>
                          <m:ctrlPr>
                            <a:rPr lang="en-GB" i="1">
                              <a:latin typeface="Cambria Math" panose="02040503050406030204" pitchFamily="18" charset="0"/>
                            </a:rPr>
                          </m:ctrlPr>
                        </m:fPr>
                        <m:num>
                          <m:r>
                            <a:rPr lang="en-GB" i="1">
                              <a:latin typeface="Cambria Math" panose="02040503050406030204" pitchFamily="18" charset="0"/>
                            </a:rPr>
                            <m:t>𝜔</m:t>
                          </m:r>
                        </m:num>
                        <m:den>
                          <m:sSub>
                            <m:sSubPr>
                              <m:ctrlPr>
                                <a:rPr lang="en-GB" i="1">
                                  <a:latin typeface="Cambria Math" panose="02040503050406030204" pitchFamily="18" charset="0"/>
                                </a:rPr>
                              </m:ctrlPr>
                            </m:sSubPr>
                            <m:e>
                              <m:r>
                                <a:rPr lang="en-GB" i="1">
                                  <a:latin typeface="Cambria Math" panose="02040503050406030204" pitchFamily="18" charset="0"/>
                                </a:rPr>
                                <m:t>𝜔</m:t>
                              </m:r>
                            </m:e>
                            <m:sub>
                              <m:r>
                                <a:rPr lang="en-GB" i="1">
                                  <a:latin typeface="Cambria Math" panose="02040503050406030204" pitchFamily="18" charset="0"/>
                                </a:rPr>
                                <m:t>𝑐</m:t>
                              </m:r>
                            </m:sub>
                          </m:sSub>
                        </m:den>
                      </m:f>
                      <m:nary>
                        <m:naryPr>
                          <m:ctrlPr>
                            <a:rPr lang="en-GB" i="1">
                              <a:latin typeface="Cambria Math" panose="02040503050406030204" pitchFamily="18" charset="0"/>
                            </a:rPr>
                          </m:ctrlPr>
                        </m:naryPr>
                        <m:sub>
                          <m:f>
                            <m:fPr>
                              <m:type m:val="skw"/>
                              <m:ctrlPr>
                                <a:rPr lang="en-GB" i="1">
                                  <a:latin typeface="Cambria Math" panose="02040503050406030204" pitchFamily="18" charset="0"/>
                                </a:rPr>
                              </m:ctrlPr>
                            </m:fPr>
                            <m:num>
                              <m:r>
                                <a:rPr lang="en-GB" i="1">
                                  <a:latin typeface="Cambria Math" panose="02040503050406030204" pitchFamily="18" charset="0"/>
                                </a:rPr>
                                <m:t>𝜔</m:t>
                              </m:r>
                            </m:num>
                            <m:den>
                              <m:sSub>
                                <m:sSubPr>
                                  <m:ctrlPr>
                                    <a:rPr lang="en-GB" i="1">
                                      <a:latin typeface="Cambria Math" panose="02040503050406030204" pitchFamily="18" charset="0"/>
                                    </a:rPr>
                                  </m:ctrlPr>
                                </m:sSubPr>
                                <m:e>
                                  <m:r>
                                    <m:rPr>
                                      <m:brk m:alnAt="23"/>
                                    </m:rPr>
                                    <a:rPr lang="en-GB" i="1">
                                      <a:latin typeface="Cambria Math" panose="02040503050406030204" pitchFamily="18" charset="0"/>
                                    </a:rPr>
                                    <m:t>𝜔</m:t>
                                  </m:r>
                                </m:e>
                                <m:sub>
                                  <m:r>
                                    <m:rPr>
                                      <m:brk m:alnAt="23"/>
                                    </m:rPr>
                                    <a:rPr lang="en-GB" i="1">
                                      <a:latin typeface="Cambria Math" panose="02040503050406030204" pitchFamily="18" charset="0"/>
                                    </a:rPr>
                                    <m:t>𝑐</m:t>
                                  </m:r>
                                </m:sub>
                              </m:sSub>
                            </m:den>
                          </m:f>
                        </m:sub>
                        <m:sup>
                          <m:r>
                            <a:rPr lang="en-GB" i="1">
                              <a:latin typeface="Cambria Math" panose="02040503050406030204" pitchFamily="18" charset="0"/>
                              <a:ea typeface="Cambria Math" panose="02040503050406030204" pitchFamily="18" charset="0"/>
                            </a:rPr>
                            <m:t>∞</m:t>
                          </m:r>
                        </m:sup>
                        <m:e>
                          <m:sSub>
                            <m:sSubPr>
                              <m:ctrlPr>
                                <a:rPr lang="en-GB" i="1">
                                  <a:latin typeface="Cambria Math" panose="02040503050406030204" pitchFamily="18" charset="0"/>
                                </a:rPr>
                              </m:ctrlPr>
                            </m:sSubPr>
                            <m:e>
                              <m:r>
                                <a:rPr lang="en-GB" i="1">
                                  <a:latin typeface="Cambria Math" panose="02040503050406030204" pitchFamily="18" charset="0"/>
                                </a:rPr>
                                <m:t>𝐾</m:t>
                              </m:r>
                            </m:e>
                            <m:sub>
                              <m:f>
                                <m:fPr>
                                  <m:type m:val="lin"/>
                                  <m:ctrlPr>
                                    <a:rPr lang="en-GB" i="1">
                                      <a:latin typeface="Cambria Math" panose="02040503050406030204" pitchFamily="18" charset="0"/>
                                    </a:rPr>
                                  </m:ctrlPr>
                                </m:fPr>
                                <m:num>
                                  <m:r>
                                    <a:rPr lang="en-GB" i="1">
                                      <a:latin typeface="Cambria Math" panose="02040503050406030204" pitchFamily="18" charset="0"/>
                                    </a:rPr>
                                    <m:t>5</m:t>
                                  </m:r>
                                </m:num>
                                <m:den>
                                  <m:r>
                                    <a:rPr lang="en-GB" i="1">
                                      <a:latin typeface="Cambria Math" panose="02040503050406030204" pitchFamily="18" charset="0"/>
                                    </a:rPr>
                                    <m:t>3</m:t>
                                  </m:r>
                                </m:den>
                              </m:f>
                            </m:sub>
                          </m:sSub>
                          <m:d>
                            <m:dPr>
                              <m:ctrlPr>
                                <a:rPr lang="en-GB" i="1">
                                  <a:latin typeface="Cambria Math" panose="02040503050406030204" pitchFamily="18" charset="0"/>
                                </a:rPr>
                              </m:ctrlPr>
                            </m:dPr>
                            <m:e>
                              <m:r>
                                <a:rPr lang="en-GB" i="1">
                                  <a:latin typeface="Cambria Math" panose="02040503050406030204" pitchFamily="18" charset="0"/>
                                </a:rPr>
                                <m:t>𝑥</m:t>
                              </m:r>
                            </m:e>
                          </m:d>
                          <m:r>
                            <a:rPr lang="en-GB" i="1">
                              <a:latin typeface="Cambria Math" panose="02040503050406030204" pitchFamily="18" charset="0"/>
                            </a:rPr>
                            <m:t>𝑑𝑥</m:t>
                          </m:r>
                        </m:e>
                      </m:nary>
                    </m:oMath>
                  </m:oMathPara>
                </a14:m>
                <a:endParaRPr lang="en-GB" dirty="0">
                  <a:latin typeface="Calibri" pitchFamily="34" charset="0"/>
                  <a:cs typeface="Calibri" pitchFamily="34" charset="0"/>
                </a:endParaRPr>
              </a:p>
              <a:p>
                <a:endParaRPr lang="en-GB" dirty="0">
                  <a:latin typeface="Calibri" pitchFamily="34" charset="0"/>
                  <a:cs typeface="Calibri" pitchFamily="34" charset="0"/>
                </a:endParaRPr>
              </a:p>
              <a:p>
                <a:r>
                  <a:rPr lang="en-GB" dirty="0">
                    <a:latin typeface="Calibri" pitchFamily="34" charset="0"/>
                    <a:cs typeface="Calibri" pitchFamily="34" charset="0"/>
                  </a:rPr>
                  <a:t>The critical frequency is </a:t>
                </a:r>
              </a:p>
              <a:p>
                <a:endParaRPr lang="en-GB" dirty="0">
                  <a:latin typeface="Calibri" pitchFamily="34" charset="0"/>
                  <a:cs typeface="Calibri" pitchFamily="34" charset="0"/>
                </a:endParaRPr>
              </a:p>
              <a:p>
                <a:pPr marL="536575" indent="-536575"/>
                <a14:m>
                  <m:oMathPara xmlns:m="http://schemas.openxmlformats.org/officeDocument/2006/math">
                    <m:oMathParaPr>
                      <m:jc m:val="left"/>
                    </m:oMathParaPr>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𝜔</m:t>
                          </m:r>
                        </m:e>
                        <m:sub>
                          <m:r>
                            <a:rPr lang="en-GB" i="1">
                              <a:latin typeface="Cambria Math" panose="02040503050406030204" pitchFamily="18" charset="0"/>
                            </a:rPr>
                            <m:t>𝑐</m:t>
                          </m:r>
                        </m:sub>
                      </m:sSub>
                      <m:r>
                        <a:rPr lang="en-GB" i="1">
                          <a:latin typeface="Cambria Math" panose="02040503050406030204" pitchFamily="18" charset="0"/>
                        </a:rPr>
                        <m:t>=</m:t>
                      </m:r>
                      <m:f>
                        <m:fPr>
                          <m:ctrlPr>
                            <a:rPr lang="en-GB" i="1">
                              <a:latin typeface="Cambria Math" panose="02040503050406030204" pitchFamily="18" charset="0"/>
                            </a:rPr>
                          </m:ctrlPr>
                        </m:fPr>
                        <m:num>
                          <m:r>
                            <a:rPr lang="en-GB" i="1">
                              <a:latin typeface="Cambria Math" panose="02040503050406030204" pitchFamily="18" charset="0"/>
                            </a:rPr>
                            <m:t>3</m:t>
                          </m:r>
                          <m:r>
                            <a:rPr lang="en-GB" i="1">
                              <a:latin typeface="Cambria Math" panose="02040503050406030204" pitchFamily="18" charset="0"/>
                            </a:rPr>
                            <m:t>𝑐</m:t>
                          </m:r>
                          <m:sSup>
                            <m:sSupPr>
                              <m:ctrlPr>
                                <a:rPr lang="en-GB" i="1">
                                  <a:latin typeface="Cambria Math" panose="02040503050406030204" pitchFamily="18" charset="0"/>
                                </a:rPr>
                              </m:ctrlPr>
                            </m:sSupPr>
                            <m:e>
                              <m:r>
                                <a:rPr lang="en-GB" i="1">
                                  <a:latin typeface="Cambria Math" panose="02040503050406030204" pitchFamily="18" charset="0"/>
                                </a:rPr>
                                <m:t>𝛾</m:t>
                              </m:r>
                            </m:e>
                            <m:sup>
                              <m:r>
                                <a:rPr lang="en-GB" i="1">
                                  <a:latin typeface="Cambria Math" panose="02040503050406030204" pitchFamily="18" charset="0"/>
                                </a:rPr>
                                <m:t>3</m:t>
                              </m:r>
                            </m:sup>
                          </m:sSup>
                        </m:num>
                        <m:den>
                          <m:r>
                            <a:rPr lang="en-GB" i="1">
                              <a:latin typeface="Cambria Math" panose="02040503050406030204" pitchFamily="18" charset="0"/>
                            </a:rPr>
                            <m:t>2</m:t>
                          </m:r>
                          <m:r>
                            <a:rPr lang="en-GB" i="1">
                              <a:latin typeface="Cambria Math" panose="02040503050406030204" pitchFamily="18" charset="0"/>
                            </a:rPr>
                            <m:t>𝜌</m:t>
                          </m:r>
                        </m:den>
                      </m:f>
                    </m:oMath>
                  </m:oMathPara>
                </a14:m>
                <a:endParaRPr lang="en-GB" dirty="0">
                  <a:latin typeface="Calibri" pitchFamily="34" charset="0"/>
                  <a:cs typeface="Calibri" pitchFamily="34" charset="0"/>
                </a:endParaRPr>
              </a:p>
              <a:p>
                <a:endParaRPr lang="en-GB" dirty="0">
                  <a:latin typeface="Calibri" pitchFamily="34" charset="0"/>
                  <a:cs typeface="Calibri" pitchFamily="34" charset="0"/>
                </a:endParaRPr>
              </a:p>
              <a:p>
                <a:endParaRPr lang="en-GB" dirty="0">
                  <a:latin typeface="Calibri" pitchFamily="34" charset="0"/>
                  <a:cs typeface="Calibri" pitchFamily="34" charset="0"/>
                </a:endParaRP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399912" y="168737"/>
                <a:ext cx="8642350" cy="6835654"/>
              </a:xfrm>
              <a:prstGeom prst="rect">
                <a:avLst/>
              </a:prstGeom>
              <a:blipFill>
                <a:blip r:embed="rId3"/>
                <a:stretch>
                  <a:fillRect l="-635" t="-535"/>
                </a:stretch>
              </a:blipFill>
              <a:ln w="9525">
                <a:noFill/>
                <a:miter lim="800000"/>
                <a:headEnd/>
                <a:tailEnd/>
              </a:ln>
              <a:effectLst/>
            </p:spPr>
            <p:txBody>
              <a:bodyPr/>
              <a:lstStyle/>
              <a:p>
                <a:r>
                  <a:rPr lang="en-GB">
                    <a:noFill/>
                  </a:rPr>
                  <a:t> </a:t>
                </a:r>
              </a:p>
            </p:txBody>
          </p:sp>
        </mc:Fallback>
      </mc:AlternateContent>
    </p:spTree>
    <p:extLst>
      <p:ext uri="{BB962C8B-B14F-4D97-AF65-F5344CB8AC3E}">
        <p14:creationId xmlns:p14="http://schemas.microsoft.com/office/powerpoint/2010/main" val="12748553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284302" y="164341"/>
                <a:ext cx="8642350" cy="6550704"/>
              </a:xfrm>
              <a:prstGeom prst="rect">
                <a:avLst/>
              </a:prstGeom>
              <a:solidFill>
                <a:schemeClr val="bg1">
                  <a:alpha val="68000"/>
                </a:schemeClr>
              </a:solidFill>
              <a:ln w="9525">
                <a:noFill/>
                <a:miter lim="800000"/>
                <a:headEnd/>
                <a:tailEnd/>
              </a:ln>
              <a:effectLst/>
            </p:spPr>
            <p:txBody>
              <a:bodyPr>
                <a:spAutoFit/>
              </a:bodyPr>
              <a:lstStyle/>
              <a:p>
                <a:pPr algn="ctr"/>
                <a:r>
                  <a:rPr lang="en-GB" u="sng" dirty="0">
                    <a:latin typeface="Calibri" pitchFamily="34" charset="0"/>
                    <a:cs typeface="Calibri" pitchFamily="34" charset="0"/>
                  </a:rPr>
                  <a:t>Photon Distribution</a:t>
                </a:r>
                <a:endParaRPr lang="en-GB" sz="1200" u="sng"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Given the photons are emitted in discrete quanta with energy </a:t>
                </a:r>
                <a14:m>
                  <m:oMath xmlns:m="http://schemas.openxmlformats.org/officeDocument/2006/math">
                    <m:r>
                      <a:rPr lang="en-GB" b="0" i="1" smtClean="0">
                        <a:latin typeface="Cambria Math" panose="02040503050406030204" pitchFamily="18" charset="0"/>
                        <a:ea typeface="Cambria Math" panose="02040503050406030204" pitchFamily="18" charset="0"/>
                        <a:cs typeface="Calibri" pitchFamily="34" charset="0"/>
                      </a:rPr>
                      <m:t>𝑢</m:t>
                    </m:r>
                    <m:r>
                      <a:rPr lang="en-GB" b="0" i="1" smtClean="0">
                        <a:latin typeface="Cambria Math" panose="02040503050406030204" pitchFamily="18" charset="0"/>
                        <a:ea typeface="Cambria Math" panose="02040503050406030204" pitchFamily="18" charset="0"/>
                        <a:cs typeface="Calibri" pitchFamily="34" charset="0"/>
                      </a:rPr>
                      <m:t>=ℏ</m:t>
                    </m:r>
                    <m:r>
                      <a:rPr lang="en-GB" b="0" i="1" smtClean="0">
                        <a:latin typeface="Cambria Math" panose="02040503050406030204" pitchFamily="18" charset="0"/>
                        <a:ea typeface="Cambria Math" panose="02040503050406030204" pitchFamily="18" charset="0"/>
                        <a:cs typeface="Calibri" pitchFamily="34" charset="0"/>
                      </a:rPr>
                      <m:t>𝜔</m:t>
                    </m:r>
                  </m:oMath>
                </a14:m>
                <a:r>
                  <a:rPr lang="en-GB" dirty="0">
                    <a:latin typeface="Calibri" pitchFamily="34" charset="0"/>
                    <a:ea typeface="Cambria Math" panose="02040503050406030204" pitchFamily="18" charset="0"/>
                    <a:cs typeface="Calibri" pitchFamily="34" charset="0"/>
                  </a:rPr>
                  <a:t>, the most important quantity from a beam dynamics perspective is the instantaneous rate of emission of photons. </a:t>
                </a: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We can define the average number of photons radiated per second within a unit energy interval as:</a:t>
                </a:r>
              </a:p>
              <a:p>
                <a:pPr algn="just"/>
                <a:endParaRPr lang="en-GB"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ea typeface="Cambria Math" panose="02040503050406030204" pitchFamily="18" charset="0"/>
                          <a:cs typeface="Calibri" pitchFamily="34" charset="0"/>
                        </a:rPr>
                        <m:t>𝑛</m:t>
                      </m:r>
                      <m:d>
                        <m:dPr>
                          <m:ctrlPr>
                            <a:rPr lang="en-GB" b="0" i="1" smtClean="0">
                              <a:latin typeface="Cambria Math" panose="02040503050406030204" pitchFamily="18" charset="0"/>
                              <a:ea typeface="Cambria Math" panose="02040503050406030204" pitchFamily="18" charset="0"/>
                              <a:cs typeface="Calibri" pitchFamily="34" charset="0"/>
                            </a:rPr>
                          </m:ctrlPr>
                        </m:dPr>
                        <m:e>
                          <m:r>
                            <a:rPr lang="en-GB" b="0" i="1" smtClean="0">
                              <a:latin typeface="Cambria Math" panose="02040503050406030204" pitchFamily="18" charset="0"/>
                              <a:ea typeface="Cambria Math" panose="02040503050406030204" pitchFamily="18" charset="0"/>
                              <a:cs typeface="Calibri" pitchFamily="34" charset="0"/>
                            </a:rPr>
                            <m:t>𝑢</m:t>
                          </m:r>
                        </m:e>
                      </m:d>
                      <m:r>
                        <m:rPr>
                          <m:sty m:val="p"/>
                        </m:rPr>
                        <a:rPr lang="en-GB" b="0" i="0" smtClean="0">
                          <a:latin typeface="Cambria Math" panose="02040503050406030204" pitchFamily="18" charset="0"/>
                          <a:ea typeface="Cambria Math" panose="02040503050406030204" pitchFamily="18" charset="0"/>
                          <a:cs typeface="Calibri" pitchFamily="34" charset="0"/>
                        </a:rPr>
                        <m:t>Δu</m:t>
                      </m:r>
                      <m:r>
                        <a:rPr lang="en-GB" b="0" i="0" smtClean="0">
                          <a:latin typeface="Cambria Math" panose="02040503050406030204" pitchFamily="18" charset="0"/>
                          <a:ea typeface="Cambria Math" panose="02040503050406030204" pitchFamily="18" charset="0"/>
                          <a:cs typeface="Calibri" pitchFamily="34" charset="0"/>
                        </a:rPr>
                        <m:t>=</m:t>
                      </m:r>
                      <m:f>
                        <m:fPr>
                          <m:ctrlPr>
                            <a:rPr lang="en-GB" i="1">
                              <a:latin typeface="Cambria Math" panose="02040503050406030204" pitchFamily="18" charset="0"/>
                              <a:ea typeface="Cambria Math" panose="02040503050406030204" pitchFamily="18" charset="0"/>
                              <a:cs typeface="Calibri" pitchFamily="34" charset="0"/>
                            </a:rPr>
                          </m:ctrlPr>
                        </m:fPr>
                        <m:num>
                          <m:r>
                            <a:rPr lang="en-GB">
                              <a:latin typeface="Cambria Math" panose="02040503050406030204" pitchFamily="18" charset="0"/>
                              <a:ea typeface="Cambria Math" panose="02040503050406030204" pitchFamily="18" charset="0"/>
                              <a:cs typeface="Calibri" pitchFamily="34" charset="0"/>
                            </a:rPr>
                            <m:t>1</m:t>
                          </m:r>
                        </m:num>
                        <m:den>
                          <m:sSub>
                            <m:sSubPr>
                              <m:ctrlPr>
                                <a:rPr lang="en-GB" i="1">
                                  <a:latin typeface="Cambria Math" panose="02040503050406030204" pitchFamily="18" charset="0"/>
                                  <a:ea typeface="Cambria Math" panose="02040503050406030204" pitchFamily="18" charset="0"/>
                                  <a:cs typeface="Calibri" pitchFamily="34" charset="0"/>
                                </a:rPr>
                              </m:ctrlPr>
                            </m:sSubPr>
                            <m:e>
                              <m:r>
                                <m:rPr>
                                  <m:sty m:val="p"/>
                                </m:rPr>
                                <a:rPr lang="en-GB">
                                  <a:latin typeface="Cambria Math" panose="02040503050406030204" pitchFamily="18" charset="0"/>
                                  <a:ea typeface="Cambria Math" panose="02040503050406030204" pitchFamily="18" charset="0"/>
                                  <a:cs typeface="Calibri" pitchFamily="34" charset="0"/>
                                </a:rPr>
                                <m:t>T</m:t>
                              </m:r>
                            </m:e>
                            <m:sub>
                              <m:r>
                                <a:rPr lang="en-GB">
                                  <a:latin typeface="Cambria Math" panose="02040503050406030204" pitchFamily="18" charset="0"/>
                                  <a:ea typeface="Cambria Math" panose="02040503050406030204" pitchFamily="18" charset="0"/>
                                  <a:cs typeface="Calibri" pitchFamily="34" charset="0"/>
                                </a:rPr>
                                <m:t>0</m:t>
                              </m:r>
                            </m:sub>
                          </m:sSub>
                        </m:den>
                      </m:f>
                      <m:f>
                        <m:fPr>
                          <m:ctrlPr>
                            <a:rPr lang="en-GB" b="0" i="1" smtClean="0">
                              <a:latin typeface="Cambria Math" panose="02040503050406030204" pitchFamily="18" charset="0"/>
                              <a:ea typeface="Cambria Math" panose="02040503050406030204" pitchFamily="18" charset="0"/>
                              <a:cs typeface="Calibri" pitchFamily="34" charset="0"/>
                            </a:rPr>
                          </m:ctrlPr>
                        </m:fPr>
                        <m:num>
                          <m:r>
                            <a:rPr lang="en-GB" b="0" i="0" smtClean="0">
                              <a:latin typeface="Cambria Math" panose="02040503050406030204" pitchFamily="18" charset="0"/>
                              <a:ea typeface="Cambria Math" panose="02040503050406030204" pitchFamily="18" charset="0"/>
                              <a:cs typeface="Calibri" pitchFamily="34" charset="0"/>
                            </a:rPr>
                            <m:t>1</m:t>
                          </m:r>
                        </m:num>
                        <m:den>
                          <m:r>
                            <m:rPr>
                              <m:sty m:val="p"/>
                            </m:rPr>
                            <a:rPr lang="en-GB" b="0" i="0" smtClean="0">
                              <a:latin typeface="Cambria Math" panose="02040503050406030204" pitchFamily="18" charset="0"/>
                              <a:ea typeface="Cambria Math" panose="02040503050406030204" pitchFamily="18" charset="0"/>
                              <a:cs typeface="Calibri" pitchFamily="34" charset="0"/>
                            </a:rPr>
                            <m:t>u</m:t>
                          </m:r>
                        </m:den>
                      </m:f>
                      <m:f>
                        <m:fPr>
                          <m:ctrlPr>
                            <a:rPr lang="en-GB" b="0" i="1" smtClean="0">
                              <a:latin typeface="Cambria Math" panose="02040503050406030204" pitchFamily="18" charset="0"/>
                              <a:ea typeface="Cambria Math" panose="02040503050406030204" pitchFamily="18" charset="0"/>
                              <a:cs typeface="Calibri" pitchFamily="34" charset="0"/>
                            </a:rPr>
                          </m:ctrlPr>
                        </m:fPr>
                        <m:num>
                          <m:r>
                            <m:rPr>
                              <m:sty m:val="p"/>
                            </m:rPr>
                            <a:rPr lang="en-GB" b="0" i="0" smtClean="0">
                              <a:latin typeface="Cambria Math" panose="02040503050406030204" pitchFamily="18" charset="0"/>
                              <a:ea typeface="Cambria Math" panose="02040503050406030204" pitchFamily="18" charset="0"/>
                              <a:cs typeface="Calibri" pitchFamily="34" charset="0"/>
                            </a:rPr>
                            <m:t>dW</m:t>
                          </m:r>
                        </m:num>
                        <m:den>
                          <m:r>
                            <m:rPr>
                              <m:sty m:val="p"/>
                            </m:rPr>
                            <a:rPr lang="en-GB" b="0" i="0" smtClean="0">
                              <a:latin typeface="Cambria Math" panose="02040503050406030204" pitchFamily="18" charset="0"/>
                              <a:ea typeface="Cambria Math" panose="02040503050406030204" pitchFamily="18" charset="0"/>
                              <a:cs typeface="Calibri" pitchFamily="34" charset="0"/>
                            </a:rPr>
                            <m:t>d</m:t>
                          </m:r>
                          <m:r>
                            <a:rPr lang="en-GB" b="0" i="1" smtClean="0">
                              <a:latin typeface="Cambria Math" panose="02040503050406030204" pitchFamily="18" charset="0"/>
                              <a:ea typeface="Cambria Math" panose="02040503050406030204" pitchFamily="18" charset="0"/>
                              <a:cs typeface="Calibri" pitchFamily="34" charset="0"/>
                            </a:rPr>
                            <m:t>𝜔</m:t>
                          </m:r>
                        </m:den>
                      </m:f>
                      <m:r>
                        <m:rPr>
                          <m:sty m:val="p"/>
                        </m:rPr>
                        <a:rPr lang="en-GB" b="0" i="0" smtClean="0">
                          <a:latin typeface="Cambria Math" panose="02040503050406030204" pitchFamily="18" charset="0"/>
                          <a:ea typeface="Cambria Math" panose="02040503050406030204" pitchFamily="18" charset="0"/>
                          <a:cs typeface="Calibri" pitchFamily="34" charset="0"/>
                        </a:rPr>
                        <m:t>Δ</m:t>
                      </m:r>
                      <m:r>
                        <a:rPr lang="en-GB" b="0" i="1" smtClean="0">
                          <a:latin typeface="Cambria Math" panose="02040503050406030204" pitchFamily="18" charset="0"/>
                          <a:ea typeface="Cambria Math" panose="02040503050406030204" pitchFamily="18" charset="0"/>
                          <a:cs typeface="Calibri" pitchFamily="34" charset="0"/>
                        </a:rPr>
                        <m:t>𝜔</m:t>
                      </m:r>
                      <m:r>
                        <a:rPr lang="en-GB" b="0" i="1" smtClean="0">
                          <a:latin typeface="Cambria Math" panose="02040503050406030204" pitchFamily="18" charset="0"/>
                          <a:ea typeface="Cambria Math" panose="02040503050406030204" pitchFamily="18" charset="0"/>
                          <a:cs typeface="Calibri" pitchFamily="34" charset="0"/>
                        </a:rPr>
                        <m:t>=</m:t>
                      </m:r>
                      <m:f>
                        <m:fPr>
                          <m:ctrlPr>
                            <a:rPr lang="en-GB" i="1">
                              <a:latin typeface="Cambria Math" panose="02040503050406030204" pitchFamily="18" charset="0"/>
                              <a:ea typeface="Cambria Math" panose="02040503050406030204" pitchFamily="18" charset="0"/>
                              <a:cs typeface="Calibri" pitchFamily="34" charset="0"/>
                            </a:rPr>
                          </m:ctrlPr>
                        </m:fPr>
                        <m:num>
                          <m:r>
                            <m:rPr>
                              <m:sty m:val="p"/>
                            </m:rPr>
                            <a:rPr lang="en-GB">
                              <a:latin typeface="Cambria Math" panose="02040503050406030204" pitchFamily="18" charset="0"/>
                              <a:ea typeface="Cambria Math" panose="02040503050406030204" pitchFamily="18" charset="0"/>
                              <a:cs typeface="Calibri" pitchFamily="34" charset="0"/>
                            </a:rPr>
                            <m:t>c</m:t>
                          </m:r>
                        </m:num>
                        <m:den>
                          <m:r>
                            <a:rPr lang="en-GB">
                              <a:latin typeface="Cambria Math" panose="02040503050406030204" pitchFamily="18" charset="0"/>
                              <a:ea typeface="Cambria Math" panose="02040503050406030204" pitchFamily="18" charset="0"/>
                              <a:cs typeface="Calibri" pitchFamily="34" charset="0"/>
                            </a:rPr>
                            <m:t>2</m:t>
                          </m:r>
                          <m:r>
                            <a:rPr lang="en-GB" i="1">
                              <a:latin typeface="Cambria Math" panose="02040503050406030204" pitchFamily="18" charset="0"/>
                              <a:ea typeface="Cambria Math" panose="02040503050406030204" pitchFamily="18" charset="0"/>
                              <a:cs typeface="Calibri" pitchFamily="34" charset="0"/>
                            </a:rPr>
                            <m:t>𝜋𝜌</m:t>
                          </m:r>
                        </m:den>
                      </m:f>
                      <m:f>
                        <m:fPr>
                          <m:ctrlPr>
                            <a:rPr lang="en-GB" b="0" i="1" smtClean="0">
                              <a:latin typeface="Cambria Math" panose="02040503050406030204" pitchFamily="18" charset="0"/>
                              <a:ea typeface="Cambria Math" panose="02040503050406030204" pitchFamily="18" charset="0"/>
                              <a:cs typeface="Calibri" pitchFamily="34" charset="0"/>
                            </a:rPr>
                          </m:ctrlPr>
                        </m:fPr>
                        <m:num>
                          <m:r>
                            <a:rPr lang="en-GB" b="0" i="0" smtClean="0">
                              <a:latin typeface="Cambria Math" panose="02040503050406030204" pitchFamily="18" charset="0"/>
                              <a:ea typeface="Cambria Math" panose="02040503050406030204" pitchFamily="18" charset="0"/>
                              <a:cs typeface="Calibri" pitchFamily="34" charset="0"/>
                            </a:rPr>
                            <m:t>1</m:t>
                          </m:r>
                        </m:num>
                        <m:den>
                          <m:r>
                            <a:rPr lang="en-GB" b="0" i="1" smtClean="0">
                              <a:latin typeface="Cambria Math" panose="02040503050406030204" pitchFamily="18" charset="0"/>
                              <a:ea typeface="Cambria Math" panose="02040503050406030204" pitchFamily="18" charset="0"/>
                              <a:cs typeface="Calibri" pitchFamily="34" charset="0"/>
                            </a:rPr>
                            <m:t>ℏ</m:t>
                          </m:r>
                          <m:r>
                            <a:rPr lang="en-GB" b="0" i="1" smtClean="0">
                              <a:latin typeface="Cambria Math" panose="02040503050406030204" pitchFamily="18" charset="0"/>
                              <a:ea typeface="Cambria Math" panose="02040503050406030204" pitchFamily="18" charset="0"/>
                              <a:cs typeface="Calibri" pitchFamily="34" charset="0"/>
                            </a:rPr>
                            <m:t>𝜔</m:t>
                          </m:r>
                        </m:den>
                      </m:f>
                      <m:f>
                        <m:fPr>
                          <m:ctrlPr>
                            <a:rPr lang="en-GB" i="1">
                              <a:latin typeface="Cambria Math" panose="02040503050406030204" pitchFamily="18" charset="0"/>
                              <a:ea typeface="Cambria Math" panose="02040503050406030204" pitchFamily="18" charset="0"/>
                              <a:cs typeface="Calibri" pitchFamily="34" charset="0"/>
                            </a:rPr>
                          </m:ctrlPr>
                        </m:fPr>
                        <m:num>
                          <m:r>
                            <m:rPr>
                              <m:sty m:val="p"/>
                            </m:rPr>
                            <a:rPr lang="en-GB">
                              <a:latin typeface="Cambria Math" panose="02040503050406030204" pitchFamily="18" charset="0"/>
                              <a:ea typeface="Cambria Math" panose="02040503050406030204" pitchFamily="18" charset="0"/>
                              <a:cs typeface="Calibri" pitchFamily="34" charset="0"/>
                            </a:rPr>
                            <m:t>dW</m:t>
                          </m:r>
                        </m:num>
                        <m:den>
                          <m:r>
                            <m:rPr>
                              <m:sty m:val="p"/>
                            </m:rPr>
                            <a:rPr lang="en-GB">
                              <a:latin typeface="Cambria Math" panose="02040503050406030204" pitchFamily="18" charset="0"/>
                              <a:ea typeface="Cambria Math" panose="02040503050406030204" pitchFamily="18" charset="0"/>
                              <a:cs typeface="Calibri" pitchFamily="34" charset="0"/>
                            </a:rPr>
                            <m:t>d</m:t>
                          </m:r>
                          <m:r>
                            <a:rPr lang="en-GB" i="1">
                              <a:latin typeface="Cambria Math" panose="02040503050406030204" pitchFamily="18" charset="0"/>
                              <a:ea typeface="Cambria Math" panose="02040503050406030204" pitchFamily="18" charset="0"/>
                              <a:cs typeface="Calibri" pitchFamily="34" charset="0"/>
                            </a:rPr>
                            <m:t>𝜔</m:t>
                          </m:r>
                        </m:den>
                      </m:f>
                      <m:r>
                        <m:rPr>
                          <m:sty m:val="p"/>
                        </m:rPr>
                        <a:rPr lang="en-GB">
                          <a:latin typeface="Cambria Math" panose="02040503050406030204" pitchFamily="18" charset="0"/>
                          <a:ea typeface="Cambria Math" panose="02040503050406030204" pitchFamily="18" charset="0"/>
                          <a:cs typeface="Calibri" pitchFamily="34" charset="0"/>
                        </a:rPr>
                        <m:t>Δ</m:t>
                      </m:r>
                      <m:r>
                        <a:rPr lang="en-GB" i="1">
                          <a:latin typeface="Cambria Math" panose="02040503050406030204" pitchFamily="18" charset="0"/>
                          <a:ea typeface="Cambria Math" panose="02040503050406030204" pitchFamily="18" charset="0"/>
                          <a:cs typeface="Calibri" pitchFamily="34" charset="0"/>
                        </a:rPr>
                        <m:t>𝜔</m:t>
                      </m:r>
                    </m:oMath>
                  </m:oMathPara>
                </a14:m>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Substituting for the energy spectrum, total power and critical frequency, we find</a:t>
                </a:r>
              </a:p>
              <a:p>
                <a:pPr algn="just"/>
                <a:endParaRPr lang="en-GB"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ea typeface="Cambria Math" panose="02040503050406030204" pitchFamily="18" charset="0"/>
                          <a:cs typeface="Calibri" pitchFamily="34" charset="0"/>
                        </a:rPr>
                        <m:t>𝑛</m:t>
                      </m:r>
                      <m:d>
                        <m:dPr>
                          <m:ctrlPr>
                            <a:rPr lang="en-GB" b="0" i="1" smtClean="0">
                              <a:latin typeface="Cambria Math" panose="02040503050406030204" pitchFamily="18" charset="0"/>
                              <a:ea typeface="Cambria Math" panose="02040503050406030204" pitchFamily="18" charset="0"/>
                              <a:cs typeface="Calibri" pitchFamily="34" charset="0"/>
                            </a:rPr>
                          </m:ctrlPr>
                        </m:dPr>
                        <m:e>
                          <m:r>
                            <a:rPr lang="en-GB" b="0" i="1" smtClean="0">
                              <a:latin typeface="Cambria Math" panose="02040503050406030204" pitchFamily="18" charset="0"/>
                              <a:ea typeface="Cambria Math" panose="02040503050406030204" pitchFamily="18" charset="0"/>
                              <a:cs typeface="Calibri" pitchFamily="34" charset="0"/>
                            </a:rPr>
                            <m:t>𝑢</m:t>
                          </m:r>
                        </m:e>
                      </m:d>
                      <m:r>
                        <a:rPr lang="en-GB" b="0" i="1" smtClean="0">
                          <a:latin typeface="Cambria Math" panose="02040503050406030204" pitchFamily="18" charset="0"/>
                          <a:ea typeface="Cambria Math" panose="02040503050406030204" pitchFamily="18" charset="0"/>
                          <a:cs typeface="Calibri" pitchFamily="34" charset="0"/>
                        </a:rPr>
                        <m:t>=</m:t>
                      </m:r>
                      <m:f>
                        <m:fPr>
                          <m:ctrlPr>
                            <a:rPr lang="en-GB" i="1">
                              <a:latin typeface="Cambria Math" panose="02040503050406030204" pitchFamily="18" charset="0"/>
                              <a:ea typeface="Cambria Math" panose="02040503050406030204" pitchFamily="18" charset="0"/>
                              <a:cs typeface="Calibri" pitchFamily="34" charset="0"/>
                            </a:rPr>
                          </m:ctrlPr>
                        </m:fPr>
                        <m:num>
                          <m:r>
                            <m:rPr>
                              <m:sty m:val="p"/>
                            </m:rPr>
                            <a:rPr lang="en-GB" b="0" i="0" smtClean="0">
                              <a:latin typeface="Cambria Math" panose="02040503050406030204" pitchFamily="18" charset="0"/>
                              <a:ea typeface="Cambria Math" panose="02040503050406030204" pitchFamily="18" charset="0"/>
                              <a:cs typeface="Calibri" pitchFamily="34" charset="0"/>
                            </a:rPr>
                            <m:t>P</m:t>
                          </m:r>
                        </m:num>
                        <m:den>
                          <m:sSubSup>
                            <m:sSubSupPr>
                              <m:ctrlPr>
                                <a:rPr lang="en-GB" b="0" i="1" smtClean="0">
                                  <a:latin typeface="Cambria Math" panose="02040503050406030204" pitchFamily="18" charset="0"/>
                                  <a:ea typeface="Cambria Math" panose="02040503050406030204" pitchFamily="18" charset="0"/>
                                  <a:cs typeface="Calibri" pitchFamily="34" charset="0"/>
                                </a:rPr>
                              </m:ctrlPr>
                            </m:sSubSupPr>
                            <m:e>
                              <m:r>
                                <a:rPr lang="en-GB" b="0" i="1" smtClean="0">
                                  <a:latin typeface="Cambria Math" panose="02040503050406030204" pitchFamily="18" charset="0"/>
                                  <a:ea typeface="Cambria Math" panose="02040503050406030204" pitchFamily="18" charset="0"/>
                                  <a:cs typeface="Calibri" pitchFamily="34" charset="0"/>
                                </a:rPr>
                                <m:t>𝑢</m:t>
                              </m:r>
                            </m:e>
                            <m:sub>
                              <m:r>
                                <a:rPr lang="en-GB" b="0" i="1" smtClean="0">
                                  <a:latin typeface="Cambria Math" panose="02040503050406030204" pitchFamily="18" charset="0"/>
                                  <a:ea typeface="Cambria Math" panose="02040503050406030204" pitchFamily="18" charset="0"/>
                                  <a:cs typeface="Calibri" pitchFamily="34" charset="0"/>
                                </a:rPr>
                                <m:t>𝑐</m:t>
                              </m:r>
                            </m:sub>
                            <m:sup>
                              <m:r>
                                <a:rPr lang="en-GB" b="0" i="1" smtClean="0">
                                  <a:latin typeface="Cambria Math" panose="02040503050406030204" pitchFamily="18" charset="0"/>
                                  <a:ea typeface="Cambria Math" panose="02040503050406030204" pitchFamily="18" charset="0"/>
                                  <a:cs typeface="Calibri" pitchFamily="34" charset="0"/>
                                </a:rPr>
                                <m:t>2</m:t>
                              </m:r>
                            </m:sup>
                          </m:sSubSup>
                        </m:den>
                      </m:f>
                      <m:f>
                        <m:fPr>
                          <m:ctrlPr>
                            <a:rPr lang="en-GB" i="1">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rPr>
                                <m:t>𝑢</m:t>
                              </m:r>
                            </m:e>
                            <m:sub>
                              <m:r>
                                <a:rPr lang="en-GB" b="0" i="1" smtClean="0">
                                  <a:latin typeface="Cambria Math" panose="02040503050406030204" pitchFamily="18" charset="0"/>
                                </a:rPr>
                                <m:t>𝑐</m:t>
                              </m:r>
                            </m:sub>
                          </m:sSub>
                        </m:num>
                        <m:den>
                          <m:r>
                            <a:rPr lang="en-GB" b="0" i="1" smtClean="0">
                              <a:latin typeface="Cambria Math" panose="02040503050406030204" pitchFamily="18" charset="0"/>
                            </a:rPr>
                            <m:t>𝑢</m:t>
                          </m:r>
                        </m:den>
                      </m:f>
                      <m:r>
                        <a:rPr lang="en-GB" i="1">
                          <a:latin typeface="Cambria Math" panose="02040503050406030204" pitchFamily="18" charset="0"/>
                        </a:rPr>
                        <m:t>𝑆</m:t>
                      </m:r>
                      <m:d>
                        <m:dPr>
                          <m:ctrlPr>
                            <a:rPr lang="en-GB" i="1">
                              <a:latin typeface="Cambria Math" panose="02040503050406030204" pitchFamily="18" charset="0"/>
                            </a:rPr>
                          </m:ctrlPr>
                        </m:dPr>
                        <m:e>
                          <m:f>
                            <m:fPr>
                              <m:ctrlPr>
                                <a:rPr lang="en-GB" i="1">
                                  <a:latin typeface="Cambria Math" panose="02040503050406030204" pitchFamily="18" charset="0"/>
                                </a:rPr>
                              </m:ctrlPr>
                            </m:fPr>
                            <m:num>
                              <m:r>
                                <a:rPr lang="en-GB" b="0" i="1" smtClean="0">
                                  <a:latin typeface="Cambria Math" panose="02040503050406030204" pitchFamily="18" charset="0"/>
                                </a:rPr>
                                <m:t>𝑢</m:t>
                              </m:r>
                            </m:num>
                            <m:den>
                              <m:sSub>
                                <m:sSubPr>
                                  <m:ctrlPr>
                                    <a:rPr lang="en-GB" i="1">
                                      <a:latin typeface="Cambria Math" panose="02040503050406030204" pitchFamily="18" charset="0"/>
                                    </a:rPr>
                                  </m:ctrlPr>
                                </m:sSubPr>
                                <m:e>
                                  <m:r>
                                    <a:rPr lang="en-GB" b="0" i="1" smtClean="0">
                                      <a:latin typeface="Cambria Math" panose="02040503050406030204" pitchFamily="18" charset="0"/>
                                    </a:rPr>
                                    <m:t>𝑢</m:t>
                                  </m:r>
                                </m:e>
                                <m:sub>
                                  <m:r>
                                    <a:rPr lang="en-GB" i="1">
                                      <a:latin typeface="Cambria Math" panose="02040503050406030204" pitchFamily="18" charset="0"/>
                                    </a:rPr>
                                    <m:t>𝑐</m:t>
                                  </m:r>
                                </m:sub>
                              </m:sSub>
                            </m:den>
                          </m:f>
                        </m:e>
                      </m:d>
                    </m:oMath>
                  </m:oMathPara>
                </a14:m>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where </a:t>
                </a:r>
                <a14:m>
                  <m:oMath xmlns:m="http://schemas.openxmlformats.org/officeDocument/2006/math">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𝑢</m:t>
                        </m:r>
                      </m:e>
                      <m:sub>
                        <m:r>
                          <a:rPr lang="en-GB" b="0" i="1" smtClean="0">
                            <a:latin typeface="Cambria Math" panose="02040503050406030204" pitchFamily="18" charset="0"/>
                            <a:ea typeface="Cambria Math" panose="02040503050406030204" pitchFamily="18" charset="0"/>
                            <a:cs typeface="Calibri" pitchFamily="34" charset="0"/>
                          </a:rPr>
                          <m:t>𝑐</m:t>
                        </m:r>
                      </m:sub>
                    </m:sSub>
                    <m:r>
                      <a:rPr lang="en-GB" i="1">
                        <a:latin typeface="Cambria Math" panose="02040503050406030204" pitchFamily="18" charset="0"/>
                        <a:ea typeface="Cambria Math" panose="02040503050406030204" pitchFamily="18" charset="0"/>
                        <a:cs typeface="Calibri" pitchFamily="34" charset="0"/>
                      </a:rPr>
                      <m:t>=ℏ</m:t>
                    </m:r>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𝜔</m:t>
                        </m:r>
                      </m:e>
                      <m:sub>
                        <m:r>
                          <a:rPr lang="en-GB" b="0" i="1" smtClean="0">
                            <a:latin typeface="Cambria Math" panose="02040503050406030204" pitchFamily="18" charset="0"/>
                            <a:ea typeface="Cambria Math" panose="02040503050406030204" pitchFamily="18" charset="0"/>
                            <a:cs typeface="Calibri" pitchFamily="34" charset="0"/>
                          </a:rPr>
                          <m:t>𝑐</m:t>
                        </m:r>
                      </m:sub>
                    </m:sSub>
                  </m:oMath>
                </a14:m>
                <a:r>
                  <a:rPr lang="en-GB" dirty="0">
                    <a:latin typeface="Calibri" pitchFamily="34" charset="0"/>
                    <a:ea typeface="Cambria Math" panose="02040503050406030204" pitchFamily="18" charset="0"/>
                    <a:cs typeface="Calibri" pitchFamily="34" charset="0"/>
                  </a:rPr>
                  <a:t>.</a:t>
                </a: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We now have:</a:t>
                </a:r>
              </a:p>
              <a:p>
                <a:pPr algn="just"/>
                <a:endParaRPr lang="en-GB" dirty="0">
                  <a:latin typeface="Calibri" pitchFamily="34" charset="0"/>
                  <a:ea typeface="Cambria Math" panose="02040503050406030204" pitchFamily="18" charset="0"/>
                  <a:cs typeface="Calibri" pitchFamily="34" charset="0"/>
                </a:endParaRPr>
              </a:p>
              <a:p>
                <a:pPr marL="273050" indent="84138" algn="just"/>
                <a14:m>
                  <m:oMath xmlns:m="http://schemas.openxmlformats.org/officeDocument/2006/math">
                    <m:r>
                      <a:rPr lang="en-GB" i="1">
                        <a:latin typeface="Cambria Math" panose="02040503050406030204" pitchFamily="18" charset="0"/>
                        <a:ea typeface="Cambria Math" panose="02040503050406030204" pitchFamily="18" charset="0"/>
                        <a:cs typeface="Calibri" pitchFamily="34" charset="0"/>
                      </a:rPr>
                      <m:t>𝑛</m:t>
                    </m:r>
                    <m:d>
                      <m:dPr>
                        <m:ctrlPr>
                          <a:rPr lang="en-GB" i="1">
                            <a:latin typeface="Cambria Math" panose="02040503050406030204" pitchFamily="18" charset="0"/>
                            <a:ea typeface="Cambria Math" panose="02040503050406030204" pitchFamily="18" charset="0"/>
                            <a:cs typeface="Calibri" pitchFamily="34" charset="0"/>
                          </a:rPr>
                        </m:ctrlPr>
                      </m:dPr>
                      <m:e>
                        <m:r>
                          <a:rPr lang="en-GB" i="1">
                            <a:latin typeface="Cambria Math" panose="02040503050406030204" pitchFamily="18" charset="0"/>
                            <a:ea typeface="Cambria Math" panose="02040503050406030204" pitchFamily="18" charset="0"/>
                            <a:cs typeface="Calibri" pitchFamily="34" charset="0"/>
                          </a:rPr>
                          <m:t>𝑢</m:t>
                        </m:r>
                      </m:e>
                    </m:d>
                  </m:oMath>
                </a14:m>
                <a:r>
                  <a:rPr lang="en-GB" dirty="0">
                    <a:latin typeface="Calibri" pitchFamily="34" charset="0"/>
                    <a:ea typeface="Cambria Math" panose="02040503050406030204" pitchFamily="18" charset="0"/>
                    <a:cs typeface="Calibri" pitchFamily="34" charset="0"/>
                  </a:rPr>
                  <a:t>: 	number of photons emitted per unit time at energy </a:t>
                </a:r>
                <a14:m>
                  <m:oMath xmlns:m="http://schemas.openxmlformats.org/officeDocument/2006/math">
                    <m:r>
                      <a:rPr lang="en-GB" i="1">
                        <a:latin typeface="Cambria Math" panose="02040503050406030204" pitchFamily="18" charset="0"/>
                        <a:ea typeface="Cambria Math" panose="02040503050406030204" pitchFamily="18" charset="0"/>
                        <a:cs typeface="Calibri" pitchFamily="34" charset="0"/>
                      </a:rPr>
                      <m:t>𝑢</m:t>
                    </m:r>
                  </m:oMath>
                </a14:m>
                <a:r>
                  <a:rPr lang="en-GB" dirty="0">
                    <a:latin typeface="Calibri" pitchFamily="34" charset="0"/>
                    <a:ea typeface="Cambria Math" panose="02040503050406030204" pitchFamily="18" charset="0"/>
                    <a:cs typeface="Calibri" pitchFamily="34" charset="0"/>
                  </a:rPr>
                  <a:t> within range </a:t>
                </a:r>
                <a14:m>
                  <m:oMath xmlns:m="http://schemas.openxmlformats.org/officeDocument/2006/math">
                    <m:r>
                      <m:rPr>
                        <m:sty m:val="p"/>
                      </m:rPr>
                      <a:rPr lang="en-GB">
                        <a:latin typeface="Cambria Math" panose="02040503050406030204" pitchFamily="18" charset="0"/>
                        <a:ea typeface="Cambria Math" panose="02040503050406030204" pitchFamily="18" charset="0"/>
                        <a:cs typeface="Calibri" pitchFamily="34" charset="0"/>
                      </a:rPr>
                      <m:t>d</m:t>
                    </m:r>
                    <m:r>
                      <a:rPr lang="en-GB" i="1">
                        <a:latin typeface="Cambria Math" panose="02040503050406030204" pitchFamily="18" charset="0"/>
                        <a:ea typeface="Cambria Math" panose="02040503050406030204" pitchFamily="18" charset="0"/>
                        <a:cs typeface="Calibri" pitchFamily="34" charset="0"/>
                      </a:rPr>
                      <m:t>𝑢</m:t>
                    </m:r>
                  </m:oMath>
                </a14:m>
                <a:endParaRPr lang="en-GB" dirty="0">
                  <a:latin typeface="Calibri" pitchFamily="34" charset="0"/>
                  <a:ea typeface="Cambria Math" panose="02040503050406030204" pitchFamily="18" charset="0"/>
                  <a:cs typeface="Calibri" pitchFamily="34" charset="0"/>
                </a:endParaRPr>
              </a:p>
              <a:p>
                <a:pPr marL="273050" indent="84138" algn="just"/>
                <a14:m>
                  <m:oMath xmlns:m="http://schemas.openxmlformats.org/officeDocument/2006/math">
                    <m:r>
                      <a:rPr lang="en-GB" b="0" i="1" smtClean="0">
                        <a:latin typeface="Cambria Math" panose="02040503050406030204" pitchFamily="18" charset="0"/>
                        <a:ea typeface="Cambria Math" panose="02040503050406030204" pitchFamily="18" charset="0"/>
                        <a:cs typeface="Calibri" pitchFamily="34" charset="0"/>
                      </a:rPr>
                      <m:t>𝑢</m:t>
                    </m:r>
                    <m:r>
                      <a:rPr lang="en-GB" b="0" i="1" smtClean="0">
                        <a:latin typeface="Cambria Math" panose="02040503050406030204" pitchFamily="18" charset="0"/>
                        <a:ea typeface="Cambria Math" panose="02040503050406030204" pitchFamily="18" charset="0"/>
                        <a:cs typeface="Calibri" pitchFamily="34" charset="0"/>
                      </a:rPr>
                      <m:t>∙</m:t>
                    </m:r>
                    <m:r>
                      <a:rPr lang="en-GB" i="1">
                        <a:latin typeface="Cambria Math" panose="02040503050406030204" pitchFamily="18" charset="0"/>
                        <a:ea typeface="Cambria Math" panose="02040503050406030204" pitchFamily="18" charset="0"/>
                        <a:cs typeface="Calibri" pitchFamily="34" charset="0"/>
                      </a:rPr>
                      <m:t>𝑛</m:t>
                    </m:r>
                    <m:d>
                      <m:dPr>
                        <m:ctrlPr>
                          <a:rPr lang="en-GB" i="1">
                            <a:latin typeface="Cambria Math" panose="02040503050406030204" pitchFamily="18" charset="0"/>
                            <a:ea typeface="Cambria Math" panose="02040503050406030204" pitchFamily="18" charset="0"/>
                            <a:cs typeface="Calibri" pitchFamily="34" charset="0"/>
                          </a:rPr>
                        </m:ctrlPr>
                      </m:dPr>
                      <m:e>
                        <m:r>
                          <a:rPr lang="en-GB" i="1">
                            <a:latin typeface="Cambria Math" panose="02040503050406030204" pitchFamily="18" charset="0"/>
                            <a:ea typeface="Cambria Math" panose="02040503050406030204" pitchFamily="18" charset="0"/>
                            <a:cs typeface="Calibri" pitchFamily="34" charset="0"/>
                          </a:rPr>
                          <m:t>𝑢</m:t>
                        </m:r>
                      </m:e>
                    </m:d>
                  </m:oMath>
                </a14:m>
                <a:r>
                  <a:rPr lang="en-GB" dirty="0">
                    <a:latin typeface="Calibri" pitchFamily="34" charset="0"/>
                    <a:ea typeface="Cambria Math" panose="02040503050406030204" pitchFamily="18" charset="0"/>
                    <a:cs typeface="Calibri" pitchFamily="34" charset="0"/>
                  </a:rPr>
                  <a:t>: 	energy emitted per unit time at energy </a:t>
                </a:r>
                <a14:m>
                  <m:oMath xmlns:m="http://schemas.openxmlformats.org/officeDocument/2006/math">
                    <m:r>
                      <a:rPr lang="en-GB" i="1">
                        <a:latin typeface="Cambria Math" panose="02040503050406030204" pitchFamily="18" charset="0"/>
                        <a:ea typeface="Cambria Math" panose="02040503050406030204" pitchFamily="18" charset="0"/>
                        <a:cs typeface="Calibri" pitchFamily="34" charset="0"/>
                      </a:rPr>
                      <m:t>𝑢</m:t>
                    </m:r>
                  </m:oMath>
                </a14:m>
                <a:r>
                  <a:rPr lang="en-GB" dirty="0">
                    <a:latin typeface="Calibri" pitchFamily="34" charset="0"/>
                    <a:ea typeface="Cambria Math" panose="02040503050406030204" pitchFamily="18" charset="0"/>
                    <a:cs typeface="Calibri" pitchFamily="34" charset="0"/>
                  </a:rPr>
                  <a:t> within range </a:t>
                </a:r>
                <a14:m>
                  <m:oMath xmlns:m="http://schemas.openxmlformats.org/officeDocument/2006/math">
                    <m:r>
                      <m:rPr>
                        <m:sty m:val="p"/>
                      </m:rPr>
                      <a:rPr lang="en-GB">
                        <a:latin typeface="Cambria Math" panose="02040503050406030204" pitchFamily="18" charset="0"/>
                        <a:ea typeface="Cambria Math" panose="02040503050406030204" pitchFamily="18" charset="0"/>
                        <a:cs typeface="Calibri" pitchFamily="34" charset="0"/>
                      </a:rPr>
                      <m:t>d</m:t>
                    </m:r>
                    <m:r>
                      <a:rPr lang="en-GB" i="1">
                        <a:latin typeface="Cambria Math" panose="02040503050406030204" pitchFamily="18" charset="0"/>
                        <a:ea typeface="Cambria Math" panose="02040503050406030204" pitchFamily="18" charset="0"/>
                        <a:cs typeface="Calibri" pitchFamily="34" charset="0"/>
                      </a:rPr>
                      <m:t>𝑢</m:t>
                    </m:r>
                  </m:oMath>
                </a14:m>
                <a:endParaRPr lang="en-GB" dirty="0">
                  <a:latin typeface="Calibri" pitchFamily="34" charset="0"/>
                  <a:ea typeface="Cambria Math" panose="02040503050406030204" pitchFamily="18" charset="0"/>
                  <a:cs typeface="Calibri" pitchFamily="34" charset="0"/>
                </a:endParaRP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284302" y="164341"/>
                <a:ext cx="8642350" cy="6550704"/>
              </a:xfrm>
              <a:prstGeom prst="rect">
                <a:avLst/>
              </a:prstGeom>
              <a:blipFill>
                <a:blip r:embed="rId2"/>
                <a:stretch>
                  <a:fillRect l="-635" t="-558" r="-635" b="-465"/>
                </a:stretch>
              </a:blipFill>
              <a:ln w="9525">
                <a:noFill/>
                <a:miter lim="800000"/>
                <a:headEnd/>
                <a:tailEnd/>
              </a:ln>
              <a:effectLst/>
            </p:spPr>
            <p:txBody>
              <a:bodyPr/>
              <a:lstStyle/>
              <a:p>
                <a:r>
                  <a:rPr lang="en-GB">
                    <a:noFill/>
                  </a:rPr>
                  <a:t> </a:t>
                </a:r>
              </a:p>
            </p:txBody>
          </p:sp>
        </mc:Fallback>
      </mc:AlternateContent>
      <p:sp>
        <p:nvSpPr>
          <p:cNvPr id="2" name="Rectangle 1">
            <a:extLst>
              <a:ext uri="{FF2B5EF4-FFF2-40B4-BE49-F238E27FC236}">
                <a16:creationId xmlns:a16="http://schemas.microsoft.com/office/drawing/2014/main" id="{C343CCFA-48B5-4318-8FEC-A0CABC72254B}"/>
              </a:ext>
            </a:extLst>
          </p:cNvPr>
          <p:cNvSpPr/>
          <p:nvPr/>
        </p:nvSpPr>
        <p:spPr>
          <a:xfrm>
            <a:off x="3293706" y="3946849"/>
            <a:ext cx="2631233" cy="895739"/>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362373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284302" y="164341"/>
                <a:ext cx="8642350" cy="6736972"/>
              </a:xfrm>
              <a:prstGeom prst="rect">
                <a:avLst/>
              </a:prstGeom>
              <a:solidFill>
                <a:schemeClr val="bg1">
                  <a:alpha val="68000"/>
                </a:schemeClr>
              </a:solidFill>
              <a:ln w="9525">
                <a:noFill/>
                <a:miter lim="800000"/>
                <a:headEnd/>
                <a:tailEnd/>
              </a:ln>
              <a:effectLst/>
            </p:spPr>
            <p:txBody>
              <a:bodyPr>
                <a:spAutoFit/>
              </a:bodyPr>
              <a:lstStyle/>
              <a:p>
                <a:pPr algn="ctr"/>
                <a:r>
                  <a:rPr lang="en-GB" u="sng" dirty="0">
                    <a:latin typeface="Calibri" pitchFamily="34" charset="0"/>
                    <a:cs typeface="Calibri" pitchFamily="34" charset="0"/>
                  </a:rPr>
                  <a:t>Photon Distribution</a:t>
                </a:r>
                <a:endParaRPr lang="en-GB" sz="1200" u="sng"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Photon distribution function:</a:t>
                </a:r>
              </a:p>
              <a:p>
                <a:pPr algn="just"/>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From this distribution, we can now calculate several useful quantities related to the number of photons emitted per second:</a:t>
                </a: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Total number:		</a:t>
                </a:r>
                <a14:m>
                  <m:oMath xmlns:m="http://schemas.openxmlformats.org/officeDocument/2006/math">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𝑁</m:t>
                        </m:r>
                      </m:e>
                      <m:sub>
                        <m:r>
                          <a:rPr lang="en-GB" b="0" i="1" smtClean="0">
                            <a:latin typeface="Cambria Math" panose="02040503050406030204" pitchFamily="18" charset="0"/>
                            <a:ea typeface="Cambria Math" panose="02040503050406030204" pitchFamily="18" charset="0"/>
                            <a:cs typeface="Calibri" pitchFamily="34" charset="0"/>
                          </a:rPr>
                          <m:t>𝛾</m:t>
                        </m:r>
                      </m:sub>
                    </m:sSub>
                    <m:r>
                      <a:rPr lang="en-GB" b="0" i="1" smtClean="0">
                        <a:latin typeface="Cambria Math" panose="02040503050406030204" pitchFamily="18" charset="0"/>
                        <a:ea typeface="Cambria Math" panose="02040503050406030204" pitchFamily="18" charset="0"/>
                        <a:cs typeface="Calibri" pitchFamily="34" charset="0"/>
                      </a:rPr>
                      <m:t>=</m:t>
                    </m:r>
                    <m:nary>
                      <m:naryPr>
                        <m:ctrlPr>
                          <a:rPr lang="en-GB" b="0" i="1" smtClean="0">
                            <a:latin typeface="Cambria Math" panose="02040503050406030204" pitchFamily="18" charset="0"/>
                            <a:ea typeface="Cambria Math" panose="02040503050406030204" pitchFamily="18" charset="0"/>
                            <a:cs typeface="Calibri" pitchFamily="34" charset="0"/>
                          </a:rPr>
                        </m:ctrlPr>
                      </m:naryPr>
                      <m:sub>
                        <m:r>
                          <m:rPr>
                            <m:brk m:alnAt="23"/>
                          </m:rPr>
                          <a:rPr lang="en-GB" b="0" i="1" smtClean="0">
                            <a:latin typeface="Cambria Math" panose="02040503050406030204" pitchFamily="18" charset="0"/>
                            <a:ea typeface="Cambria Math" panose="02040503050406030204" pitchFamily="18" charset="0"/>
                            <a:cs typeface="Calibri" pitchFamily="34" charset="0"/>
                          </a:rPr>
                          <m:t>0</m:t>
                        </m:r>
                      </m:sub>
                      <m:sup>
                        <m:r>
                          <a:rPr lang="en-GB" b="0" i="1" smtClean="0">
                            <a:latin typeface="Cambria Math" panose="02040503050406030204" pitchFamily="18" charset="0"/>
                            <a:ea typeface="Cambria Math" panose="02040503050406030204" pitchFamily="18" charset="0"/>
                            <a:cs typeface="Calibri" pitchFamily="34" charset="0"/>
                          </a:rPr>
                          <m:t>∞</m:t>
                        </m:r>
                      </m:sup>
                      <m:e>
                        <m:r>
                          <a:rPr lang="en-GB" b="0" i="1" smtClean="0">
                            <a:latin typeface="Cambria Math" panose="02040503050406030204" pitchFamily="18" charset="0"/>
                            <a:ea typeface="Cambria Math" panose="02040503050406030204" pitchFamily="18" charset="0"/>
                            <a:cs typeface="Calibri" pitchFamily="34" charset="0"/>
                          </a:rPr>
                          <m:t>𝑛</m:t>
                        </m:r>
                        <m:d>
                          <m:dPr>
                            <m:ctrlPr>
                              <a:rPr lang="en-GB" b="0" i="1" smtClean="0">
                                <a:latin typeface="Cambria Math" panose="02040503050406030204" pitchFamily="18" charset="0"/>
                                <a:ea typeface="Cambria Math" panose="02040503050406030204" pitchFamily="18" charset="0"/>
                                <a:cs typeface="Calibri" pitchFamily="34" charset="0"/>
                              </a:rPr>
                            </m:ctrlPr>
                          </m:dPr>
                          <m:e>
                            <m:r>
                              <a:rPr lang="en-GB" b="0" i="1" smtClean="0">
                                <a:latin typeface="Cambria Math" panose="02040503050406030204" pitchFamily="18" charset="0"/>
                                <a:ea typeface="Cambria Math" panose="02040503050406030204" pitchFamily="18" charset="0"/>
                                <a:cs typeface="Calibri" pitchFamily="34" charset="0"/>
                              </a:rPr>
                              <m:t>𝑢</m:t>
                            </m:r>
                          </m:e>
                        </m:d>
                        <m:r>
                          <a:rPr lang="en-GB" b="0" i="1" smtClean="0">
                            <a:latin typeface="Cambria Math" panose="02040503050406030204" pitchFamily="18" charset="0"/>
                            <a:ea typeface="Cambria Math" panose="02040503050406030204" pitchFamily="18" charset="0"/>
                            <a:cs typeface="Calibri" pitchFamily="34" charset="0"/>
                          </a:rPr>
                          <m:t>𝑑𝑢</m:t>
                        </m:r>
                      </m:e>
                    </m:nary>
                    <m:r>
                      <a:rPr lang="en-GB" b="0" i="1" smtClean="0">
                        <a:latin typeface="Cambria Math" panose="02040503050406030204" pitchFamily="18" charset="0"/>
                        <a:ea typeface="Cambria Math" panose="02040503050406030204" pitchFamily="18" charset="0"/>
                        <a:cs typeface="Calibri" pitchFamily="34" charset="0"/>
                      </a:rPr>
                      <m:t>=</m:t>
                    </m:r>
                    <m:f>
                      <m:fPr>
                        <m:ctrlPr>
                          <a:rPr lang="en-GB" i="1">
                            <a:latin typeface="Cambria Math" panose="02040503050406030204" pitchFamily="18" charset="0"/>
                            <a:ea typeface="Cambria Math" panose="02040503050406030204" pitchFamily="18" charset="0"/>
                            <a:cs typeface="Calibri" pitchFamily="34" charset="0"/>
                          </a:rPr>
                        </m:ctrlPr>
                      </m:fPr>
                      <m:num>
                        <m:r>
                          <m:rPr>
                            <m:sty m:val="p"/>
                          </m:rPr>
                          <a:rPr lang="en-GB">
                            <a:latin typeface="Cambria Math" panose="02040503050406030204" pitchFamily="18" charset="0"/>
                            <a:ea typeface="Cambria Math" panose="02040503050406030204" pitchFamily="18" charset="0"/>
                            <a:cs typeface="Calibri" pitchFamily="34" charset="0"/>
                          </a:rPr>
                          <m:t>P</m:t>
                        </m:r>
                      </m:num>
                      <m:den>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𝑢</m:t>
                            </m:r>
                          </m:e>
                          <m:sub>
                            <m:r>
                              <a:rPr lang="en-GB" b="0" i="1" smtClean="0">
                                <a:latin typeface="Cambria Math" panose="02040503050406030204" pitchFamily="18" charset="0"/>
                                <a:ea typeface="Cambria Math" panose="02040503050406030204" pitchFamily="18" charset="0"/>
                                <a:cs typeface="Calibri" pitchFamily="34" charset="0"/>
                              </a:rPr>
                              <m:t>𝑐</m:t>
                            </m:r>
                          </m:sub>
                        </m:sSub>
                      </m:den>
                    </m:f>
                    <m:nary>
                      <m:naryPr>
                        <m:ctrlPr>
                          <a:rPr lang="en-GB" b="0" i="1" smtClean="0">
                            <a:latin typeface="Cambria Math" panose="02040503050406030204" pitchFamily="18" charset="0"/>
                            <a:ea typeface="Cambria Math" panose="02040503050406030204" pitchFamily="18" charset="0"/>
                            <a:cs typeface="Calibri" pitchFamily="34" charset="0"/>
                          </a:rPr>
                        </m:ctrlPr>
                      </m:naryPr>
                      <m:sub>
                        <m:r>
                          <m:rPr>
                            <m:brk m:alnAt="23"/>
                          </m:rPr>
                          <a:rPr lang="en-GB" b="0" i="1" smtClean="0">
                            <a:latin typeface="Cambria Math" panose="02040503050406030204" pitchFamily="18" charset="0"/>
                            <a:ea typeface="Cambria Math" panose="02040503050406030204" pitchFamily="18" charset="0"/>
                            <a:cs typeface="Calibri" pitchFamily="34" charset="0"/>
                          </a:rPr>
                          <m:t>0</m:t>
                        </m:r>
                      </m:sub>
                      <m:sup>
                        <m:r>
                          <a:rPr lang="en-GB" b="0" i="1" smtClean="0">
                            <a:latin typeface="Cambria Math" panose="02040503050406030204" pitchFamily="18" charset="0"/>
                            <a:ea typeface="Cambria Math" panose="02040503050406030204" pitchFamily="18" charset="0"/>
                            <a:cs typeface="Calibri" pitchFamily="34" charset="0"/>
                          </a:rPr>
                          <m:t>∞</m:t>
                        </m:r>
                      </m:sup>
                      <m:e>
                        <m:f>
                          <m:fPr>
                            <m:ctrlPr>
                              <a:rPr lang="en-GB" i="1">
                                <a:latin typeface="Cambria Math" panose="02040503050406030204" pitchFamily="18" charset="0"/>
                              </a:rPr>
                            </m:ctrlPr>
                          </m:fPr>
                          <m:num>
                            <m:sSub>
                              <m:sSubPr>
                                <m:ctrlPr>
                                  <a:rPr lang="en-GB" b="0" i="1" smtClean="0">
                                    <a:latin typeface="Cambria Math" panose="02040503050406030204" pitchFamily="18" charset="0"/>
                                  </a:rPr>
                                </m:ctrlPr>
                              </m:sSubPr>
                              <m:e>
                                <m:r>
                                  <a:rPr lang="en-GB" b="0" i="1" smtClean="0">
                                    <a:latin typeface="Cambria Math" panose="02040503050406030204" pitchFamily="18" charset="0"/>
                                  </a:rPr>
                                  <m:t>𝑢</m:t>
                                </m:r>
                              </m:e>
                              <m:sub>
                                <m:r>
                                  <a:rPr lang="en-GB" b="0" i="1" smtClean="0">
                                    <a:latin typeface="Cambria Math" panose="02040503050406030204" pitchFamily="18" charset="0"/>
                                  </a:rPr>
                                  <m:t>𝑐</m:t>
                                </m:r>
                              </m:sub>
                            </m:sSub>
                          </m:num>
                          <m:den>
                            <m:r>
                              <a:rPr lang="en-GB" i="1">
                                <a:latin typeface="Cambria Math" panose="02040503050406030204" pitchFamily="18" charset="0"/>
                              </a:rPr>
                              <m:t>𝑢</m:t>
                            </m:r>
                          </m:den>
                        </m:f>
                        <m:r>
                          <a:rPr lang="en-GB" i="1">
                            <a:latin typeface="Cambria Math" panose="02040503050406030204" pitchFamily="18" charset="0"/>
                          </a:rPr>
                          <m:t>𝑆</m:t>
                        </m:r>
                        <m:d>
                          <m:dPr>
                            <m:ctrlPr>
                              <a:rPr lang="en-GB" i="1">
                                <a:latin typeface="Cambria Math" panose="02040503050406030204" pitchFamily="18" charset="0"/>
                              </a:rPr>
                            </m:ctrlPr>
                          </m:dPr>
                          <m:e>
                            <m:f>
                              <m:fPr>
                                <m:ctrlPr>
                                  <a:rPr lang="en-GB" i="1">
                                    <a:latin typeface="Cambria Math" panose="02040503050406030204" pitchFamily="18" charset="0"/>
                                  </a:rPr>
                                </m:ctrlPr>
                              </m:fPr>
                              <m:num>
                                <m:r>
                                  <a:rPr lang="en-GB" i="1">
                                    <a:latin typeface="Cambria Math" panose="02040503050406030204" pitchFamily="18" charset="0"/>
                                  </a:rPr>
                                  <m:t>𝑢</m:t>
                                </m:r>
                              </m:num>
                              <m:den>
                                <m:sSub>
                                  <m:sSubPr>
                                    <m:ctrlPr>
                                      <a:rPr lang="en-GB" i="1">
                                        <a:latin typeface="Cambria Math" panose="02040503050406030204" pitchFamily="18" charset="0"/>
                                      </a:rPr>
                                    </m:ctrlPr>
                                  </m:sSubPr>
                                  <m:e>
                                    <m:r>
                                      <a:rPr lang="en-GB" i="1">
                                        <a:latin typeface="Cambria Math" panose="02040503050406030204" pitchFamily="18" charset="0"/>
                                      </a:rPr>
                                      <m:t>𝑢</m:t>
                                    </m:r>
                                  </m:e>
                                  <m:sub>
                                    <m:r>
                                      <a:rPr lang="en-GB" i="1">
                                        <a:latin typeface="Cambria Math" panose="02040503050406030204" pitchFamily="18" charset="0"/>
                                      </a:rPr>
                                      <m:t>𝑐</m:t>
                                    </m:r>
                                  </m:sub>
                                </m:sSub>
                              </m:den>
                            </m:f>
                          </m:e>
                        </m:d>
                        <m:r>
                          <a:rPr lang="en-GB" b="0" i="1" smtClean="0">
                            <a:latin typeface="Cambria Math" panose="02040503050406030204" pitchFamily="18" charset="0"/>
                          </a:rPr>
                          <m:t>𝑑</m:t>
                        </m:r>
                        <m:r>
                          <a:rPr lang="en-GB" b="0" i="1" smtClean="0">
                            <a:latin typeface="Cambria Math" panose="02040503050406030204" pitchFamily="18" charset="0"/>
                          </a:rPr>
                          <m:t>(</m:t>
                        </m:r>
                        <m:r>
                          <a:rPr lang="en-GB" b="0" i="1" smtClean="0">
                            <a:latin typeface="Cambria Math" panose="02040503050406030204" pitchFamily="18" charset="0"/>
                          </a:rPr>
                          <m:t>𝑢</m:t>
                        </m:r>
                        <m: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𝑢</m:t>
                            </m:r>
                          </m:e>
                          <m:sub>
                            <m:r>
                              <a:rPr lang="en-GB" b="0" i="1" smtClean="0">
                                <a:latin typeface="Cambria Math" panose="02040503050406030204" pitchFamily="18" charset="0"/>
                              </a:rPr>
                              <m:t>𝑐</m:t>
                            </m:r>
                          </m:sub>
                        </m:sSub>
                        <m:r>
                          <a:rPr lang="en-GB" b="0" i="1" smtClean="0">
                            <a:latin typeface="Cambria Math" panose="02040503050406030204" pitchFamily="18" charset="0"/>
                          </a:rPr>
                          <m:t>)</m:t>
                        </m:r>
                      </m:e>
                    </m:nary>
                    <m:r>
                      <a:rPr lang="en-GB" b="0" i="1" smtClean="0">
                        <a:latin typeface="Cambria Math" panose="02040503050406030204" pitchFamily="18" charset="0"/>
                        <a:ea typeface="Cambria Math" panose="02040503050406030204" pitchFamily="18" charset="0"/>
                        <a:cs typeface="Calibri" pitchFamily="34" charset="0"/>
                      </a:rPr>
                      <m:t>=</m:t>
                    </m:r>
                    <m:f>
                      <m:fPr>
                        <m:ctrlPr>
                          <a:rPr lang="en-GB" i="1">
                            <a:latin typeface="Cambria Math" panose="02040503050406030204" pitchFamily="18" charset="0"/>
                            <a:ea typeface="Cambria Math" panose="02040503050406030204" pitchFamily="18" charset="0"/>
                            <a:cs typeface="Calibri" pitchFamily="34" charset="0"/>
                          </a:rPr>
                        </m:ctrlPr>
                      </m:fPr>
                      <m:num>
                        <m:r>
                          <a:rPr lang="en-GB" i="1">
                            <a:latin typeface="Cambria Math" panose="02040503050406030204" pitchFamily="18" charset="0"/>
                            <a:ea typeface="Cambria Math" panose="02040503050406030204" pitchFamily="18" charset="0"/>
                            <a:cs typeface="Calibri" pitchFamily="34" charset="0"/>
                          </a:rPr>
                          <m:t>15</m:t>
                        </m:r>
                        <m:rad>
                          <m:radPr>
                            <m:degHide m:val="on"/>
                            <m:ctrlPr>
                              <a:rPr lang="en-GB" i="1">
                                <a:latin typeface="Cambria Math" panose="02040503050406030204" pitchFamily="18" charset="0"/>
                                <a:ea typeface="Cambria Math" panose="02040503050406030204" pitchFamily="18" charset="0"/>
                                <a:cs typeface="Calibri" pitchFamily="34" charset="0"/>
                              </a:rPr>
                            </m:ctrlPr>
                          </m:radPr>
                          <m:deg/>
                          <m:e>
                            <m:r>
                              <a:rPr lang="en-GB" i="1">
                                <a:latin typeface="Cambria Math" panose="02040503050406030204" pitchFamily="18" charset="0"/>
                                <a:ea typeface="Cambria Math" panose="02040503050406030204" pitchFamily="18" charset="0"/>
                                <a:cs typeface="Calibri" pitchFamily="34" charset="0"/>
                              </a:rPr>
                              <m:t>3</m:t>
                            </m:r>
                          </m:e>
                        </m:rad>
                      </m:num>
                      <m:den>
                        <m:r>
                          <a:rPr lang="en-GB" i="1">
                            <a:latin typeface="Cambria Math" panose="02040503050406030204" pitchFamily="18" charset="0"/>
                            <a:ea typeface="Cambria Math" panose="02040503050406030204" pitchFamily="18" charset="0"/>
                            <a:cs typeface="Calibri" pitchFamily="34" charset="0"/>
                          </a:rPr>
                          <m:t>8</m:t>
                        </m:r>
                      </m:den>
                    </m:f>
                    <m:f>
                      <m:fPr>
                        <m:ctrlPr>
                          <a:rPr lang="en-GB" b="0" i="1" smtClean="0">
                            <a:latin typeface="Cambria Math" panose="02040503050406030204" pitchFamily="18" charset="0"/>
                            <a:ea typeface="Cambria Math" panose="02040503050406030204" pitchFamily="18" charset="0"/>
                            <a:cs typeface="Calibri" pitchFamily="34" charset="0"/>
                          </a:rPr>
                        </m:ctrlPr>
                      </m:fPr>
                      <m:num>
                        <m:r>
                          <a:rPr lang="en-GB" b="0" i="1" smtClean="0">
                            <a:latin typeface="Cambria Math" panose="02040503050406030204" pitchFamily="18" charset="0"/>
                            <a:ea typeface="Cambria Math" panose="02040503050406030204" pitchFamily="18" charset="0"/>
                            <a:cs typeface="Calibri" pitchFamily="34" charset="0"/>
                          </a:rPr>
                          <m:t>𝑃</m:t>
                        </m:r>
                      </m:num>
                      <m:den>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𝑢</m:t>
                            </m:r>
                          </m:e>
                          <m:sub>
                            <m:r>
                              <a:rPr lang="en-GB" b="0" i="1" smtClean="0">
                                <a:latin typeface="Cambria Math" panose="02040503050406030204" pitchFamily="18" charset="0"/>
                                <a:ea typeface="Cambria Math" panose="02040503050406030204" pitchFamily="18" charset="0"/>
                                <a:cs typeface="Calibri" pitchFamily="34" charset="0"/>
                              </a:rPr>
                              <m:t>𝑐</m:t>
                            </m:r>
                          </m:sub>
                        </m:sSub>
                      </m:den>
                    </m:f>
                  </m:oMath>
                </a14:m>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Mean energy:		</a:t>
                </a:r>
                <a14:m>
                  <m:oMath xmlns:m="http://schemas.openxmlformats.org/officeDocument/2006/math">
                    <m:d>
                      <m:dPr>
                        <m:begChr m:val="⟨"/>
                        <m:endChr m:val="⟩"/>
                        <m:ctrlPr>
                          <a:rPr lang="en-GB" i="1" smtClean="0">
                            <a:latin typeface="Cambria Math" panose="02040503050406030204" pitchFamily="18" charset="0"/>
                            <a:ea typeface="Cambria Math" panose="02040503050406030204" pitchFamily="18" charset="0"/>
                            <a:cs typeface="Calibri" pitchFamily="34" charset="0"/>
                          </a:rPr>
                        </m:ctrlPr>
                      </m:dPr>
                      <m:e>
                        <m:r>
                          <a:rPr lang="en-GB" b="0" i="1" smtClean="0">
                            <a:latin typeface="Cambria Math" panose="02040503050406030204" pitchFamily="18" charset="0"/>
                            <a:ea typeface="Cambria Math" panose="02040503050406030204" pitchFamily="18" charset="0"/>
                            <a:cs typeface="Calibri" pitchFamily="34" charset="0"/>
                          </a:rPr>
                          <m:t>𝑢</m:t>
                        </m:r>
                      </m:e>
                    </m:d>
                    <m:r>
                      <a:rPr lang="en-GB" i="1">
                        <a:latin typeface="Cambria Math" panose="02040503050406030204" pitchFamily="18" charset="0"/>
                        <a:ea typeface="Cambria Math" panose="02040503050406030204" pitchFamily="18" charset="0"/>
                        <a:cs typeface="Calibri" pitchFamily="34" charset="0"/>
                      </a:rPr>
                      <m:t>=</m:t>
                    </m:r>
                    <m:f>
                      <m:fPr>
                        <m:ctrlPr>
                          <a:rPr lang="en-GB" b="0" i="1" smtClean="0">
                            <a:latin typeface="Cambria Math" panose="02040503050406030204" pitchFamily="18" charset="0"/>
                            <a:ea typeface="Cambria Math" panose="02040503050406030204" pitchFamily="18" charset="0"/>
                            <a:cs typeface="Calibri" pitchFamily="34" charset="0"/>
                          </a:rPr>
                        </m:ctrlPr>
                      </m:fPr>
                      <m:num>
                        <m:r>
                          <a:rPr lang="en-GB" b="0" i="1" smtClean="0">
                            <a:latin typeface="Cambria Math" panose="02040503050406030204" pitchFamily="18" charset="0"/>
                            <a:ea typeface="Cambria Math" panose="02040503050406030204" pitchFamily="18" charset="0"/>
                            <a:cs typeface="Calibri" pitchFamily="34" charset="0"/>
                          </a:rPr>
                          <m:t>1</m:t>
                        </m:r>
                      </m:num>
                      <m:den>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𝑁</m:t>
                            </m:r>
                          </m:e>
                          <m:sub>
                            <m:r>
                              <a:rPr lang="en-GB" b="0" i="1" smtClean="0">
                                <a:latin typeface="Cambria Math" panose="02040503050406030204" pitchFamily="18" charset="0"/>
                                <a:ea typeface="Cambria Math" panose="02040503050406030204" pitchFamily="18" charset="0"/>
                                <a:cs typeface="Calibri" pitchFamily="34" charset="0"/>
                              </a:rPr>
                              <m:t>𝛾</m:t>
                            </m:r>
                          </m:sub>
                        </m:sSub>
                      </m:den>
                    </m:f>
                    <m:nary>
                      <m:naryPr>
                        <m:ctrlPr>
                          <a:rPr lang="en-GB" i="1">
                            <a:latin typeface="Cambria Math" panose="02040503050406030204" pitchFamily="18" charset="0"/>
                            <a:ea typeface="Cambria Math" panose="02040503050406030204" pitchFamily="18" charset="0"/>
                            <a:cs typeface="Calibri" pitchFamily="34" charset="0"/>
                          </a:rPr>
                        </m:ctrlPr>
                      </m:naryPr>
                      <m:sub>
                        <m:r>
                          <m:rPr>
                            <m:brk m:alnAt="23"/>
                          </m:rPr>
                          <a:rPr lang="en-GB" i="1">
                            <a:latin typeface="Cambria Math" panose="02040503050406030204" pitchFamily="18" charset="0"/>
                            <a:ea typeface="Cambria Math" panose="02040503050406030204" pitchFamily="18" charset="0"/>
                            <a:cs typeface="Calibri" pitchFamily="34" charset="0"/>
                          </a:rPr>
                          <m:t>0</m:t>
                        </m:r>
                      </m:sub>
                      <m:sup>
                        <m:r>
                          <a:rPr lang="en-GB" i="1">
                            <a:latin typeface="Cambria Math" panose="02040503050406030204" pitchFamily="18" charset="0"/>
                            <a:ea typeface="Cambria Math" panose="02040503050406030204" pitchFamily="18" charset="0"/>
                            <a:cs typeface="Calibri" pitchFamily="34" charset="0"/>
                          </a:rPr>
                          <m:t>∞</m:t>
                        </m:r>
                      </m:sup>
                      <m:e>
                        <m:r>
                          <a:rPr lang="en-GB" b="0" i="1" smtClean="0">
                            <a:latin typeface="Cambria Math" panose="02040503050406030204" pitchFamily="18" charset="0"/>
                            <a:ea typeface="Cambria Math" panose="02040503050406030204" pitchFamily="18" charset="0"/>
                            <a:cs typeface="Calibri" pitchFamily="34" charset="0"/>
                          </a:rPr>
                          <m:t>𝑢</m:t>
                        </m:r>
                        <m:r>
                          <a:rPr lang="en-GB" b="0" i="1" smtClean="0">
                            <a:latin typeface="Cambria Math" panose="02040503050406030204" pitchFamily="18" charset="0"/>
                            <a:ea typeface="Cambria Math" panose="02040503050406030204" pitchFamily="18" charset="0"/>
                            <a:cs typeface="Calibri" pitchFamily="34" charset="0"/>
                          </a:rPr>
                          <m:t>∙</m:t>
                        </m:r>
                        <m:r>
                          <a:rPr lang="en-GB" i="1">
                            <a:latin typeface="Cambria Math" panose="02040503050406030204" pitchFamily="18" charset="0"/>
                            <a:ea typeface="Cambria Math" panose="02040503050406030204" pitchFamily="18" charset="0"/>
                            <a:cs typeface="Calibri" pitchFamily="34" charset="0"/>
                          </a:rPr>
                          <m:t>𝑛</m:t>
                        </m:r>
                        <m:d>
                          <m:dPr>
                            <m:ctrlPr>
                              <a:rPr lang="en-GB" i="1">
                                <a:latin typeface="Cambria Math" panose="02040503050406030204" pitchFamily="18" charset="0"/>
                                <a:ea typeface="Cambria Math" panose="02040503050406030204" pitchFamily="18" charset="0"/>
                                <a:cs typeface="Calibri" pitchFamily="34" charset="0"/>
                              </a:rPr>
                            </m:ctrlPr>
                          </m:dPr>
                          <m:e>
                            <m:r>
                              <a:rPr lang="en-GB" i="1">
                                <a:latin typeface="Cambria Math" panose="02040503050406030204" pitchFamily="18" charset="0"/>
                                <a:ea typeface="Cambria Math" panose="02040503050406030204" pitchFamily="18" charset="0"/>
                                <a:cs typeface="Calibri" pitchFamily="34" charset="0"/>
                              </a:rPr>
                              <m:t>𝑢</m:t>
                            </m:r>
                          </m:e>
                        </m:d>
                        <m:r>
                          <a:rPr lang="en-GB" i="1">
                            <a:latin typeface="Cambria Math" panose="02040503050406030204" pitchFamily="18" charset="0"/>
                            <a:ea typeface="Cambria Math" panose="02040503050406030204" pitchFamily="18" charset="0"/>
                            <a:cs typeface="Calibri" pitchFamily="34" charset="0"/>
                          </a:rPr>
                          <m:t>𝑑𝑢</m:t>
                        </m:r>
                      </m:e>
                    </m:nary>
                    <m:r>
                      <a:rPr lang="en-GB" i="1">
                        <a:latin typeface="Cambria Math" panose="02040503050406030204" pitchFamily="18" charset="0"/>
                        <a:ea typeface="Cambria Math" panose="02040503050406030204" pitchFamily="18" charset="0"/>
                        <a:cs typeface="Calibri" pitchFamily="34" charset="0"/>
                      </a:rPr>
                      <m:t>=</m:t>
                    </m:r>
                    <m:f>
                      <m:fPr>
                        <m:ctrlPr>
                          <a:rPr lang="en-GB" i="1">
                            <a:latin typeface="Cambria Math" panose="02040503050406030204" pitchFamily="18" charset="0"/>
                            <a:ea typeface="Cambria Math" panose="02040503050406030204" pitchFamily="18" charset="0"/>
                            <a:cs typeface="Calibri" pitchFamily="34" charset="0"/>
                          </a:rPr>
                        </m:ctrlPr>
                      </m:fPr>
                      <m:num>
                        <m:r>
                          <a:rPr lang="en-GB" b="0" i="1" smtClean="0">
                            <a:latin typeface="Cambria Math" panose="02040503050406030204" pitchFamily="18" charset="0"/>
                            <a:ea typeface="Cambria Math" panose="02040503050406030204" pitchFamily="18" charset="0"/>
                            <a:cs typeface="Calibri" pitchFamily="34" charset="0"/>
                          </a:rPr>
                          <m:t>8</m:t>
                        </m:r>
                      </m:num>
                      <m:den>
                        <m:r>
                          <a:rPr lang="en-GB" i="1">
                            <a:latin typeface="Cambria Math" panose="02040503050406030204" pitchFamily="18" charset="0"/>
                            <a:ea typeface="Cambria Math" panose="02040503050406030204" pitchFamily="18" charset="0"/>
                            <a:cs typeface="Calibri" pitchFamily="34" charset="0"/>
                          </a:rPr>
                          <m:t>15</m:t>
                        </m:r>
                        <m:rad>
                          <m:radPr>
                            <m:degHide m:val="on"/>
                            <m:ctrlPr>
                              <a:rPr lang="en-GB" i="1">
                                <a:latin typeface="Cambria Math" panose="02040503050406030204" pitchFamily="18" charset="0"/>
                                <a:ea typeface="Cambria Math" panose="02040503050406030204" pitchFamily="18" charset="0"/>
                                <a:cs typeface="Calibri" pitchFamily="34" charset="0"/>
                              </a:rPr>
                            </m:ctrlPr>
                          </m:radPr>
                          <m:deg/>
                          <m:e>
                            <m:r>
                              <a:rPr lang="en-GB" i="1">
                                <a:latin typeface="Cambria Math" panose="02040503050406030204" pitchFamily="18" charset="0"/>
                                <a:ea typeface="Cambria Math" panose="02040503050406030204" pitchFamily="18" charset="0"/>
                                <a:cs typeface="Calibri" pitchFamily="34" charset="0"/>
                              </a:rPr>
                              <m:t>3</m:t>
                            </m:r>
                          </m:e>
                        </m:rad>
                      </m:den>
                    </m:f>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𝑢</m:t>
                        </m:r>
                      </m:e>
                      <m:sub>
                        <m:r>
                          <a:rPr lang="en-GB" b="0" i="1" smtClean="0">
                            <a:latin typeface="Cambria Math" panose="02040503050406030204" pitchFamily="18" charset="0"/>
                            <a:ea typeface="Cambria Math" panose="02040503050406030204" pitchFamily="18" charset="0"/>
                            <a:cs typeface="Calibri" pitchFamily="34" charset="0"/>
                          </a:rPr>
                          <m:t>𝑐</m:t>
                        </m:r>
                      </m:sub>
                    </m:sSub>
                  </m:oMath>
                </a14:m>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Mean square energy:	</a:t>
                </a:r>
                <a14:m>
                  <m:oMath xmlns:m="http://schemas.openxmlformats.org/officeDocument/2006/math">
                    <m:d>
                      <m:dPr>
                        <m:begChr m:val="⟨"/>
                        <m:endChr m:val="⟩"/>
                        <m:ctrlPr>
                          <a:rPr lang="en-GB" i="1">
                            <a:latin typeface="Cambria Math" panose="02040503050406030204" pitchFamily="18" charset="0"/>
                            <a:ea typeface="Cambria Math" panose="02040503050406030204" pitchFamily="18" charset="0"/>
                            <a:cs typeface="Calibri" pitchFamily="34" charset="0"/>
                          </a:rPr>
                        </m:ctrlPr>
                      </m:dPr>
                      <m:e>
                        <m:sSup>
                          <m:sSupPr>
                            <m:ctrlPr>
                              <a:rPr lang="en-GB" b="0" i="1" smtClean="0">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𝑢</m:t>
                            </m:r>
                          </m:e>
                          <m:sup>
                            <m:r>
                              <a:rPr lang="en-GB" b="0" i="1" smtClean="0">
                                <a:latin typeface="Cambria Math" panose="02040503050406030204" pitchFamily="18" charset="0"/>
                                <a:ea typeface="Cambria Math" panose="02040503050406030204" pitchFamily="18" charset="0"/>
                                <a:cs typeface="Calibri" pitchFamily="34" charset="0"/>
                              </a:rPr>
                              <m:t>2</m:t>
                            </m:r>
                          </m:sup>
                        </m:sSup>
                      </m:e>
                    </m:d>
                    <m:r>
                      <a:rPr lang="en-GB" i="1">
                        <a:latin typeface="Cambria Math" panose="02040503050406030204" pitchFamily="18" charset="0"/>
                        <a:ea typeface="Cambria Math" panose="02040503050406030204" pitchFamily="18" charset="0"/>
                        <a:cs typeface="Calibri" pitchFamily="34" charset="0"/>
                      </a:rPr>
                      <m:t>=</m:t>
                    </m:r>
                    <m:f>
                      <m:fPr>
                        <m:ctrlPr>
                          <a:rPr lang="en-GB" i="1">
                            <a:latin typeface="Cambria Math" panose="02040503050406030204" pitchFamily="18" charset="0"/>
                            <a:ea typeface="Cambria Math" panose="02040503050406030204" pitchFamily="18" charset="0"/>
                            <a:cs typeface="Calibri" pitchFamily="34" charset="0"/>
                          </a:rPr>
                        </m:ctrlPr>
                      </m:fPr>
                      <m:num>
                        <m:r>
                          <a:rPr lang="en-GB" i="1">
                            <a:latin typeface="Cambria Math" panose="02040503050406030204" pitchFamily="18" charset="0"/>
                            <a:ea typeface="Cambria Math" panose="02040503050406030204" pitchFamily="18" charset="0"/>
                            <a:cs typeface="Calibri" pitchFamily="34" charset="0"/>
                          </a:rPr>
                          <m:t>1</m:t>
                        </m:r>
                      </m:num>
                      <m:den>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𝑁</m:t>
                            </m:r>
                          </m:e>
                          <m:sub>
                            <m:r>
                              <a:rPr lang="en-GB" i="1">
                                <a:latin typeface="Cambria Math" panose="02040503050406030204" pitchFamily="18" charset="0"/>
                                <a:ea typeface="Cambria Math" panose="02040503050406030204" pitchFamily="18" charset="0"/>
                                <a:cs typeface="Calibri" pitchFamily="34" charset="0"/>
                              </a:rPr>
                              <m:t>𝛾</m:t>
                            </m:r>
                          </m:sub>
                        </m:sSub>
                      </m:den>
                    </m:f>
                    <m:nary>
                      <m:naryPr>
                        <m:ctrlPr>
                          <a:rPr lang="en-GB" i="1">
                            <a:latin typeface="Cambria Math" panose="02040503050406030204" pitchFamily="18" charset="0"/>
                            <a:ea typeface="Cambria Math" panose="02040503050406030204" pitchFamily="18" charset="0"/>
                            <a:cs typeface="Calibri" pitchFamily="34" charset="0"/>
                          </a:rPr>
                        </m:ctrlPr>
                      </m:naryPr>
                      <m:sub>
                        <m:r>
                          <m:rPr>
                            <m:brk m:alnAt="23"/>
                          </m:rPr>
                          <a:rPr lang="en-GB" i="1">
                            <a:latin typeface="Cambria Math" panose="02040503050406030204" pitchFamily="18" charset="0"/>
                            <a:ea typeface="Cambria Math" panose="02040503050406030204" pitchFamily="18" charset="0"/>
                            <a:cs typeface="Calibri" pitchFamily="34" charset="0"/>
                          </a:rPr>
                          <m:t>0</m:t>
                        </m:r>
                      </m:sub>
                      <m:sup>
                        <m:r>
                          <a:rPr lang="en-GB" i="1">
                            <a:latin typeface="Cambria Math" panose="02040503050406030204" pitchFamily="18" charset="0"/>
                            <a:ea typeface="Cambria Math" panose="02040503050406030204" pitchFamily="18" charset="0"/>
                            <a:cs typeface="Calibri" pitchFamily="34" charset="0"/>
                          </a:rPr>
                          <m:t>∞</m:t>
                        </m:r>
                      </m:sup>
                      <m:e>
                        <m:sSup>
                          <m:sSupPr>
                            <m:ctrlPr>
                              <a:rPr lang="en-GB" b="0" i="1" smtClean="0">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𝑢</m:t>
                            </m:r>
                          </m:e>
                          <m:sup>
                            <m:r>
                              <a:rPr lang="en-GB" b="0" i="1" smtClean="0">
                                <a:latin typeface="Cambria Math" panose="02040503050406030204" pitchFamily="18" charset="0"/>
                                <a:ea typeface="Cambria Math" panose="02040503050406030204" pitchFamily="18" charset="0"/>
                                <a:cs typeface="Calibri" pitchFamily="34" charset="0"/>
                              </a:rPr>
                              <m:t>2</m:t>
                            </m:r>
                          </m:sup>
                        </m:sSup>
                        <m:r>
                          <a:rPr lang="en-GB" i="1">
                            <a:latin typeface="Cambria Math" panose="02040503050406030204" pitchFamily="18" charset="0"/>
                            <a:ea typeface="Cambria Math" panose="02040503050406030204" pitchFamily="18" charset="0"/>
                            <a:cs typeface="Calibri" pitchFamily="34" charset="0"/>
                          </a:rPr>
                          <m:t>∙</m:t>
                        </m:r>
                        <m:r>
                          <a:rPr lang="en-GB" i="1">
                            <a:latin typeface="Cambria Math" panose="02040503050406030204" pitchFamily="18" charset="0"/>
                            <a:ea typeface="Cambria Math" panose="02040503050406030204" pitchFamily="18" charset="0"/>
                            <a:cs typeface="Calibri" pitchFamily="34" charset="0"/>
                          </a:rPr>
                          <m:t>𝑛</m:t>
                        </m:r>
                        <m:d>
                          <m:dPr>
                            <m:ctrlPr>
                              <a:rPr lang="en-GB" i="1">
                                <a:latin typeface="Cambria Math" panose="02040503050406030204" pitchFamily="18" charset="0"/>
                                <a:ea typeface="Cambria Math" panose="02040503050406030204" pitchFamily="18" charset="0"/>
                                <a:cs typeface="Calibri" pitchFamily="34" charset="0"/>
                              </a:rPr>
                            </m:ctrlPr>
                          </m:dPr>
                          <m:e>
                            <m:r>
                              <a:rPr lang="en-GB" i="1">
                                <a:latin typeface="Cambria Math" panose="02040503050406030204" pitchFamily="18" charset="0"/>
                                <a:ea typeface="Cambria Math" panose="02040503050406030204" pitchFamily="18" charset="0"/>
                                <a:cs typeface="Calibri" pitchFamily="34" charset="0"/>
                              </a:rPr>
                              <m:t>𝑢</m:t>
                            </m:r>
                          </m:e>
                        </m:d>
                        <m:r>
                          <a:rPr lang="en-GB" i="1">
                            <a:latin typeface="Cambria Math" panose="02040503050406030204" pitchFamily="18" charset="0"/>
                            <a:ea typeface="Cambria Math" panose="02040503050406030204" pitchFamily="18" charset="0"/>
                            <a:cs typeface="Calibri" pitchFamily="34" charset="0"/>
                          </a:rPr>
                          <m:t>𝑑𝑢</m:t>
                        </m:r>
                      </m:e>
                    </m:nary>
                    <m:r>
                      <a:rPr lang="en-GB" i="1">
                        <a:latin typeface="Cambria Math" panose="02040503050406030204" pitchFamily="18" charset="0"/>
                        <a:ea typeface="Cambria Math" panose="02040503050406030204" pitchFamily="18" charset="0"/>
                        <a:cs typeface="Calibri" pitchFamily="34" charset="0"/>
                      </a:rPr>
                      <m:t>=</m:t>
                    </m:r>
                    <m:f>
                      <m:fPr>
                        <m:ctrlPr>
                          <a:rPr lang="en-GB" i="1">
                            <a:latin typeface="Cambria Math" panose="02040503050406030204" pitchFamily="18" charset="0"/>
                            <a:ea typeface="Cambria Math" panose="02040503050406030204" pitchFamily="18" charset="0"/>
                            <a:cs typeface="Calibri" pitchFamily="34" charset="0"/>
                          </a:rPr>
                        </m:ctrlPr>
                      </m:fPr>
                      <m:num>
                        <m:r>
                          <a:rPr lang="en-GB" b="0" i="1" smtClean="0">
                            <a:latin typeface="Cambria Math" panose="02040503050406030204" pitchFamily="18" charset="0"/>
                            <a:ea typeface="Cambria Math" panose="02040503050406030204" pitchFamily="18" charset="0"/>
                            <a:cs typeface="Calibri" pitchFamily="34" charset="0"/>
                          </a:rPr>
                          <m:t>11</m:t>
                        </m:r>
                      </m:num>
                      <m:den>
                        <m:r>
                          <a:rPr lang="en-GB" b="0" i="1" smtClean="0">
                            <a:latin typeface="Cambria Math" panose="02040503050406030204" pitchFamily="18" charset="0"/>
                            <a:ea typeface="Cambria Math" panose="02040503050406030204" pitchFamily="18" charset="0"/>
                            <a:cs typeface="Calibri" pitchFamily="34" charset="0"/>
                          </a:rPr>
                          <m:t>27</m:t>
                        </m:r>
                      </m:den>
                    </m:f>
                    <m:sSubSup>
                      <m:sSubSupPr>
                        <m:ctrlPr>
                          <a:rPr lang="en-GB" b="0" i="1" smtClean="0">
                            <a:latin typeface="Cambria Math" panose="02040503050406030204" pitchFamily="18" charset="0"/>
                            <a:ea typeface="Cambria Math" panose="02040503050406030204" pitchFamily="18" charset="0"/>
                            <a:cs typeface="Calibri" pitchFamily="34" charset="0"/>
                          </a:rPr>
                        </m:ctrlPr>
                      </m:sSubSupPr>
                      <m:e>
                        <m:r>
                          <a:rPr lang="en-GB" i="1">
                            <a:latin typeface="Cambria Math" panose="02040503050406030204" pitchFamily="18" charset="0"/>
                            <a:ea typeface="Cambria Math" panose="02040503050406030204" pitchFamily="18" charset="0"/>
                            <a:cs typeface="Calibri" pitchFamily="34" charset="0"/>
                          </a:rPr>
                          <m:t>𝑢</m:t>
                        </m:r>
                      </m:e>
                      <m:sub>
                        <m:r>
                          <a:rPr lang="en-GB" i="1">
                            <a:latin typeface="Cambria Math" panose="02040503050406030204" pitchFamily="18" charset="0"/>
                            <a:ea typeface="Cambria Math" panose="02040503050406030204" pitchFamily="18" charset="0"/>
                            <a:cs typeface="Calibri" pitchFamily="34" charset="0"/>
                          </a:rPr>
                          <m:t>𝑐</m:t>
                        </m:r>
                      </m:sub>
                      <m:sup>
                        <m:r>
                          <a:rPr lang="en-GB" b="0" i="1" smtClean="0">
                            <a:latin typeface="Cambria Math" panose="02040503050406030204" pitchFamily="18" charset="0"/>
                            <a:ea typeface="Cambria Math" panose="02040503050406030204" pitchFamily="18" charset="0"/>
                            <a:cs typeface="Calibri" pitchFamily="34" charset="0"/>
                          </a:rPr>
                          <m:t>2</m:t>
                        </m:r>
                      </m:sup>
                    </m:sSubSup>
                  </m:oMath>
                </a14:m>
                <a:endParaRPr lang="en-GB" dirty="0">
                  <a:latin typeface="Calibri" pitchFamily="34" charset="0"/>
                  <a:ea typeface="Cambria Math" panose="02040503050406030204" pitchFamily="18" charset="0"/>
                  <a:cs typeface="Calibri" pitchFamily="34" charset="0"/>
                </a:endParaRP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284302" y="164341"/>
                <a:ext cx="8642350" cy="6736972"/>
              </a:xfrm>
              <a:prstGeom prst="rect">
                <a:avLst/>
              </a:prstGeom>
              <a:blipFill>
                <a:blip r:embed="rId2"/>
                <a:stretch>
                  <a:fillRect l="-635" t="-543" r="-635" b="-9774"/>
                </a:stretch>
              </a:blipFill>
              <a:ln w="9525">
                <a:noFill/>
                <a:miter lim="800000"/>
                <a:headEnd/>
                <a:tailEnd/>
              </a:ln>
              <a:effectLst/>
            </p:spPr>
            <p:txBody>
              <a:bodyPr/>
              <a:lstStyle/>
              <a:p>
                <a:r>
                  <a:rPr lang="en-GB">
                    <a:noFill/>
                  </a:rPr>
                  <a:t> </a:t>
                </a:r>
              </a:p>
            </p:txBody>
          </p:sp>
        </mc:Fallback>
      </mc:AlternateContent>
      <p:pic>
        <p:nvPicPr>
          <p:cNvPr id="2" name="Picture 1"/>
          <p:cNvPicPr>
            <a:picLocks noChangeAspect="1"/>
          </p:cNvPicPr>
          <p:nvPr/>
        </p:nvPicPr>
        <p:blipFill>
          <a:blip r:embed="rId3"/>
          <a:stretch>
            <a:fillRect/>
          </a:stretch>
        </p:blipFill>
        <p:spPr>
          <a:xfrm>
            <a:off x="3164027" y="515335"/>
            <a:ext cx="5762625" cy="3409950"/>
          </a:xfrm>
          <a:prstGeom prst="rect">
            <a:avLst/>
          </a:prstGeom>
        </p:spPr>
      </p:pic>
      <p:sp>
        <p:nvSpPr>
          <p:cNvPr id="4" name="Rectangle 3">
            <a:extLst>
              <a:ext uri="{FF2B5EF4-FFF2-40B4-BE49-F238E27FC236}">
                <a16:creationId xmlns:a16="http://schemas.microsoft.com/office/drawing/2014/main" id="{4C4C3E39-A43B-4B4D-8B4E-8CA035733A5C}"/>
              </a:ext>
            </a:extLst>
          </p:cNvPr>
          <p:cNvSpPr/>
          <p:nvPr/>
        </p:nvSpPr>
        <p:spPr>
          <a:xfrm>
            <a:off x="217348" y="4833257"/>
            <a:ext cx="8245517" cy="1996750"/>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804796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284302" y="164341"/>
                <a:ext cx="8642350" cy="6276718"/>
              </a:xfrm>
              <a:prstGeom prst="rect">
                <a:avLst/>
              </a:prstGeom>
              <a:solidFill>
                <a:schemeClr val="bg1">
                  <a:alpha val="68000"/>
                </a:schemeClr>
              </a:solidFill>
              <a:ln w="9525">
                <a:noFill/>
                <a:miter lim="800000"/>
                <a:headEnd/>
                <a:tailEnd/>
              </a:ln>
              <a:effectLst/>
            </p:spPr>
            <p:txBody>
              <a:bodyPr>
                <a:spAutoFit/>
              </a:bodyPr>
              <a:lstStyle/>
              <a:p>
                <a:pPr algn="ctr"/>
                <a:r>
                  <a:rPr lang="en-GB" u="sng" dirty="0">
                    <a:latin typeface="Calibri" pitchFamily="34" charset="0"/>
                    <a:cs typeface="Calibri" pitchFamily="34" charset="0"/>
                  </a:rPr>
                  <a:t>Quantum Fluctuations in Synchrotron Motion</a:t>
                </a:r>
                <a:endParaRPr lang="en-GB" sz="1200" u="sng"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Neglecting radiation damping, the basic equations of motion in the longitudinal plane are</a:t>
                </a:r>
              </a:p>
              <a:p>
                <a:pPr algn="just"/>
                <a:endParaRPr lang="en-GB"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ea typeface="Cambria Math" panose="02040503050406030204" pitchFamily="18" charset="0"/>
                          <a:cs typeface="Calibri" pitchFamily="34" charset="0"/>
                        </a:rPr>
                        <m:t>𝜖</m:t>
                      </m:r>
                      <m:d>
                        <m:dPr>
                          <m:ctrlPr>
                            <a:rPr lang="en-GB" b="0" i="1" smtClean="0">
                              <a:latin typeface="Cambria Math" panose="02040503050406030204" pitchFamily="18" charset="0"/>
                              <a:ea typeface="Cambria Math" panose="02040503050406030204" pitchFamily="18" charset="0"/>
                              <a:cs typeface="Calibri" pitchFamily="34" charset="0"/>
                            </a:rPr>
                          </m:ctrlPr>
                        </m:dPr>
                        <m:e>
                          <m:r>
                            <a:rPr lang="en-GB" b="0" i="1" smtClean="0">
                              <a:latin typeface="Cambria Math" panose="02040503050406030204" pitchFamily="18" charset="0"/>
                              <a:ea typeface="Cambria Math" panose="02040503050406030204" pitchFamily="18" charset="0"/>
                              <a:cs typeface="Calibri" pitchFamily="34" charset="0"/>
                            </a:rPr>
                            <m:t>𝑡</m:t>
                          </m:r>
                        </m:e>
                      </m:d>
                      <m:r>
                        <a:rPr lang="en-GB" b="0" i="1" smtClean="0">
                          <a:latin typeface="Cambria Math" panose="02040503050406030204" pitchFamily="18" charset="0"/>
                          <a:ea typeface="Cambria Math" panose="02040503050406030204" pitchFamily="18" charset="0"/>
                          <a:cs typeface="Calibri" pitchFamily="34" charset="0"/>
                        </a:rPr>
                        <m:t>=</m:t>
                      </m:r>
                      <m:r>
                        <a:rPr lang="en-GB" b="0" i="1" smtClean="0">
                          <a:latin typeface="Cambria Math" panose="02040503050406030204" pitchFamily="18" charset="0"/>
                          <a:ea typeface="Cambria Math" panose="02040503050406030204" pitchFamily="18" charset="0"/>
                          <a:cs typeface="Calibri" pitchFamily="34" charset="0"/>
                        </a:rPr>
                        <m:t>𝐴</m:t>
                      </m:r>
                      <m:r>
                        <m:rPr>
                          <m:sty m:val="p"/>
                        </m:rPr>
                        <a:rPr lang="en-GB" b="0" i="0" smtClean="0">
                          <a:latin typeface="Cambria Math" panose="02040503050406030204" pitchFamily="18" charset="0"/>
                          <a:ea typeface="Cambria Math" panose="02040503050406030204" pitchFamily="18" charset="0"/>
                          <a:cs typeface="Calibri" pitchFamily="34" charset="0"/>
                        </a:rPr>
                        <m:t>cos</m:t>
                      </m:r>
                      <m:d>
                        <m:dPr>
                          <m:ctrlPr>
                            <a:rPr lang="en-GB" b="0" i="1" smtClean="0">
                              <a:latin typeface="Cambria Math" panose="02040503050406030204" pitchFamily="18" charset="0"/>
                              <a:ea typeface="Cambria Math" panose="02040503050406030204" pitchFamily="18" charset="0"/>
                              <a:cs typeface="Calibri" pitchFamily="34" charset="0"/>
                            </a:rPr>
                          </m:ctrlPr>
                        </m:dPr>
                        <m:e>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𝜔</m:t>
                              </m:r>
                            </m:e>
                            <m:sub>
                              <m:r>
                                <a:rPr lang="en-GB" b="0" i="1" smtClean="0">
                                  <a:latin typeface="Cambria Math" panose="02040503050406030204" pitchFamily="18" charset="0"/>
                                  <a:ea typeface="Cambria Math" panose="02040503050406030204" pitchFamily="18" charset="0"/>
                                  <a:cs typeface="Calibri" pitchFamily="34" charset="0"/>
                                </a:rPr>
                                <m:t>𝑠</m:t>
                              </m:r>
                            </m:sub>
                          </m:sSub>
                          <m:r>
                            <a:rPr lang="en-GB" b="0" i="1" smtClean="0">
                              <a:latin typeface="Cambria Math" panose="02040503050406030204" pitchFamily="18" charset="0"/>
                              <a:ea typeface="Cambria Math" panose="02040503050406030204" pitchFamily="18" charset="0"/>
                              <a:cs typeface="Calibri" pitchFamily="34" charset="0"/>
                            </a:rPr>
                            <m:t>𝑡</m:t>
                          </m:r>
                          <m:r>
                            <a:rPr lang="en-GB" b="0" i="1" smtClean="0">
                              <a:latin typeface="Cambria Math" panose="02040503050406030204" pitchFamily="18" charset="0"/>
                              <a:ea typeface="Cambria Math" panose="02040503050406030204" pitchFamily="18" charset="0"/>
                              <a:cs typeface="Calibri" pitchFamily="34" charset="0"/>
                            </a:rPr>
                            <m:t>+</m:t>
                          </m:r>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𝜙</m:t>
                              </m:r>
                            </m:e>
                            <m:sub>
                              <m:r>
                                <a:rPr lang="en-GB" b="0" i="1" smtClean="0">
                                  <a:latin typeface="Cambria Math" panose="02040503050406030204" pitchFamily="18" charset="0"/>
                                  <a:ea typeface="Cambria Math" panose="02040503050406030204" pitchFamily="18" charset="0"/>
                                  <a:cs typeface="Calibri" pitchFamily="34" charset="0"/>
                                </a:rPr>
                                <m:t>𝑠</m:t>
                              </m:r>
                            </m:sub>
                          </m:sSub>
                        </m:e>
                      </m:d>
                    </m:oMath>
                  </m:oMathPara>
                </a14:m>
                <a:endParaRPr lang="en-GB"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ea typeface="Cambria Math" panose="02040503050406030204" pitchFamily="18" charset="0"/>
                          <a:cs typeface="Calibri" pitchFamily="34" charset="0"/>
                        </a:rPr>
                        <m:t>𝜏</m:t>
                      </m:r>
                      <m:d>
                        <m:dPr>
                          <m:ctrlPr>
                            <a:rPr lang="en-GB" i="1">
                              <a:latin typeface="Cambria Math" panose="02040503050406030204" pitchFamily="18" charset="0"/>
                              <a:ea typeface="Cambria Math" panose="02040503050406030204" pitchFamily="18" charset="0"/>
                              <a:cs typeface="Calibri" pitchFamily="34" charset="0"/>
                            </a:rPr>
                          </m:ctrlPr>
                        </m:dPr>
                        <m:e>
                          <m:r>
                            <a:rPr lang="en-GB" i="1">
                              <a:latin typeface="Cambria Math" panose="02040503050406030204" pitchFamily="18" charset="0"/>
                              <a:ea typeface="Cambria Math" panose="02040503050406030204" pitchFamily="18" charset="0"/>
                              <a:cs typeface="Calibri" pitchFamily="34" charset="0"/>
                            </a:rPr>
                            <m:t>𝑡</m:t>
                          </m:r>
                        </m:e>
                      </m:d>
                      <m:r>
                        <a:rPr lang="en-GB" i="1">
                          <a:latin typeface="Cambria Math" panose="02040503050406030204" pitchFamily="18" charset="0"/>
                          <a:ea typeface="Cambria Math" panose="02040503050406030204" pitchFamily="18" charset="0"/>
                          <a:cs typeface="Calibri" pitchFamily="34" charset="0"/>
                        </a:rPr>
                        <m:t>=</m:t>
                      </m:r>
                      <m:r>
                        <a:rPr lang="en-GB" b="0" i="1" smtClean="0">
                          <a:latin typeface="Cambria Math" panose="02040503050406030204" pitchFamily="18" charset="0"/>
                          <a:ea typeface="Cambria Math" panose="02040503050406030204" pitchFamily="18" charset="0"/>
                          <a:cs typeface="Calibri" pitchFamily="34" charset="0"/>
                        </a:rPr>
                        <m:t>−</m:t>
                      </m:r>
                      <m:f>
                        <m:fPr>
                          <m:ctrlPr>
                            <a:rPr lang="en-GB" b="0" i="1" smtClean="0">
                              <a:latin typeface="Cambria Math" panose="02040503050406030204" pitchFamily="18" charset="0"/>
                              <a:ea typeface="Cambria Math" panose="02040503050406030204" pitchFamily="18" charset="0"/>
                              <a:cs typeface="Calibri" pitchFamily="34" charset="0"/>
                            </a:rPr>
                          </m:ctrlPr>
                        </m:fPr>
                        <m:num>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𝛼</m:t>
                              </m:r>
                            </m:e>
                            <m:sub>
                              <m:r>
                                <a:rPr lang="en-GB" b="0" i="1" smtClean="0">
                                  <a:latin typeface="Cambria Math" panose="02040503050406030204" pitchFamily="18" charset="0"/>
                                  <a:ea typeface="Cambria Math" panose="02040503050406030204" pitchFamily="18" charset="0"/>
                                  <a:cs typeface="Calibri" pitchFamily="34" charset="0"/>
                                </a:rPr>
                                <m:t>𝑐</m:t>
                              </m:r>
                            </m:sub>
                          </m:sSub>
                        </m:num>
                        <m:den>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𝐸</m:t>
                              </m:r>
                            </m:e>
                            <m:sub>
                              <m:r>
                                <a:rPr lang="en-GB" b="0" i="1" smtClean="0">
                                  <a:latin typeface="Cambria Math" panose="02040503050406030204" pitchFamily="18" charset="0"/>
                                  <a:ea typeface="Cambria Math" panose="02040503050406030204" pitchFamily="18" charset="0"/>
                                  <a:cs typeface="Calibri" pitchFamily="34" charset="0"/>
                                </a:rPr>
                                <m:t>0</m:t>
                              </m:r>
                            </m:sub>
                          </m:sSub>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𝜔</m:t>
                              </m:r>
                            </m:e>
                            <m:sub>
                              <m:r>
                                <a:rPr lang="en-GB" b="0" i="1" smtClean="0">
                                  <a:latin typeface="Cambria Math" panose="02040503050406030204" pitchFamily="18" charset="0"/>
                                  <a:ea typeface="Cambria Math" panose="02040503050406030204" pitchFamily="18" charset="0"/>
                                  <a:cs typeface="Calibri" pitchFamily="34" charset="0"/>
                                </a:rPr>
                                <m:t>𝑠</m:t>
                              </m:r>
                            </m:sub>
                          </m:sSub>
                        </m:den>
                      </m:f>
                      <m:r>
                        <a:rPr lang="en-GB" i="1">
                          <a:latin typeface="Cambria Math" panose="02040503050406030204" pitchFamily="18" charset="0"/>
                          <a:ea typeface="Cambria Math" panose="02040503050406030204" pitchFamily="18" charset="0"/>
                          <a:cs typeface="Calibri" pitchFamily="34" charset="0"/>
                        </a:rPr>
                        <m:t>𝐴</m:t>
                      </m:r>
                      <m:r>
                        <m:rPr>
                          <m:sty m:val="p"/>
                        </m:rPr>
                        <a:rPr lang="en-GB" b="0" i="0" smtClean="0">
                          <a:latin typeface="Cambria Math" panose="02040503050406030204" pitchFamily="18" charset="0"/>
                          <a:ea typeface="Cambria Math" panose="02040503050406030204" pitchFamily="18" charset="0"/>
                          <a:cs typeface="Calibri" pitchFamily="34" charset="0"/>
                        </a:rPr>
                        <m:t>sin</m:t>
                      </m:r>
                      <m:d>
                        <m:dPr>
                          <m:ctrlPr>
                            <a:rPr lang="en-GB" i="1">
                              <a:latin typeface="Cambria Math" panose="02040503050406030204" pitchFamily="18" charset="0"/>
                              <a:ea typeface="Cambria Math" panose="02040503050406030204" pitchFamily="18" charset="0"/>
                              <a:cs typeface="Calibri" pitchFamily="34" charset="0"/>
                            </a:rPr>
                          </m:ctrlPr>
                        </m:dPr>
                        <m:e>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𝜔</m:t>
                              </m:r>
                            </m:e>
                            <m:sub>
                              <m:r>
                                <a:rPr lang="en-GB" b="0" i="1" smtClean="0">
                                  <a:latin typeface="Cambria Math" panose="02040503050406030204" pitchFamily="18" charset="0"/>
                                  <a:ea typeface="Cambria Math" panose="02040503050406030204" pitchFamily="18" charset="0"/>
                                  <a:cs typeface="Calibri" pitchFamily="34" charset="0"/>
                                </a:rPr>
                                <m:t>𝑠</m:t>
                              </m:r>
                            </m:sub>
                          </m:sSub>
                          <m:r>
                            <a:rPr lang="en-GB" i="1">
                              <a:latin typeface="Cambria Math" panose="02040503050406030204" pitchFamily="18" charset="0"/>
                              <a:ea typeface="Cambria Math" panose="02040503050406030204" pitchFamily="18" charset="0"/>
                              <a:cs typeface="Calibri" pitchFamily="34" charset="0"/>
                            </a:rPr>
                            <m:t>𝑡</m:t>
                          </m:r>
                          <m:r>
                            <a:rPr lang="en-GB" i="1">
                              <a:latin typeface="Cambria Math" panose="02040503050406030204" pitchFamily="18" charset="0"/>
                              <a:ea typeface="Cambria Math" panose="02040503050406030204" pitchFamily="18" charset="0"/>
                              <a:cs typeface="Calibri" pitchFamily="34" charset="0"/>
                            </a:rPr>
                            <m:t>+</m:t>
                          </m:r>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𝜙</m:t>
                              </m:r>
                            </m:e>
                            <m:sub>
                              <m:r>
                                <a:rPr lang="en-GB" i="1">
                                  <a:latin typeface="Cambria Math" panose="02040503050406030204" pitchFamily="18" charset="0"/>
                                  <a:ea typeface="Cambria Math" panose="02040503050406030204" pitchFamily="18" charset="0"/>
                                  <a:cs typeface="Calibri" pitchFamily="34" charset="0"/>
                                </a:rPr>
                                <m:t>𝑠</m:t>
                              </m:r>
                            </m:sub>
                          </m:sSub>
                        </m:e>
                      </m:d>
                    </m:oMath>
                  </m:oMathPara>
                </a14:m>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where </a:t>
                </a:r>
                <a14:m>
                  <m:oMath xmlns:m="http://schemas.openxmlformats.org/officeDocument/2006/math">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𝜔</m:t>
                        </m:r>
                      </m:e>
                      <m:sub>
                        <m:r>
                          <a:rPr lang="en-GB" b="0" i="1" smtClean="0">
                            <a:latin typeface="Cambria Math" panose="02040503050406030204" pitchFamily="18" charset="0"/>
                            <a:ea typeface="Cambria Math" panose="02040503050406030204" pitchFamily="18" charset="0"/>
                            <a:cs typeface="Calibri" pitchFamily="34" charset="0"/>
                          </a:rPr>
                          <m:t>𝑠</m:t>
                        </m:r>
                      </m:sub>
                    </m:sSub>
                  </m:oMath>
                </a14:m>
                <a:r>
                  <a:rPr lang="en-GB" dirty="0">
                    <a:latin typeface="Calibri" pitchFamily="34" charset="0"/>
                    <a:ea typeface="Cambria Math" panose="02040503050406030204" pitchFamily="18" charset="0"/>
                    <a:cs typeface="Calibri" pitchFamily="34" charset="0"/>
                  </a:rPr>
                  <a:t> is the synchrotron frequency, </a:t>
                </a:r>
                <a14:m>
                  <m:oMath xmlns:m="http://schemas.openxmlformats.org/officeDocument/2006/math">
                    <m:sSub>
                      <m:sSubPr>
                        <m:ctrlPr>
                          <a:rPr lang="en-GB" i="1">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𝜙</m:t>
                        </m:r>
                      </m:e>
                      <m:sub>
                        <m:r>
                          <a:rPr lang="en-GB" i="1">
                            <a:latin typeface="Cambria Math" panose="02040503050406030204" pitchFamily="18" charset="0"/>
                            <a:ea typeface="Cambria Math" panose="02040503050406030204" pitchFamily="18" charset="0"/>
                            <a:cs typeface="Calibri" pitchFamily="34" charset="0"/>
                          </a:rPr>
                          <m:t>𝑠</m:t>
                        </m:r>
                      </m:sub>
                    </m:sSub>
                  </m:oMath>
                </a14:m>
                <a:r>
                  <a:rPr lang="en-GB" dirty="0">
                    <a:latin typeface="Calibri" pitchFamily="34" charset="0"/>
                    <a:ea typeface="Cambria Math" panose="02040503050406030204" pitchFamily="18" charset="0"/>
                    <a:cs typeface="Calibri" pitchFamily="34" charset="0"/>
                  </a:rPr>
                  <a:t> is the synchronous phase and </a:t>
                </a:r>
                <a14:m>
                  <m:oMath xmlns:m="http://schemas.openxmlformats.org/officeDocument/2006/math">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𝛼</m:t>
                        </m:r>
                      </m:e>
                      <m:sub>
                        <m:r>
                          <a:rPr lang="en-GB" b="0" i="1" smtClean="0">
                            <a:latin typeface="Cambria Math" panose="02040503050406030204" pitchFamily="18" charset="0"/>
                            <a:ea typeface="Cambria Math" panose="02040503050406030204" pitchFamily="18" charset="0"/>
                            <a:cs typeface="Calibri" pitchFamily="34" charset="0"/>
                          </a:rPr>
                          <m:t>𝑐</m:t>
                        </m:r>
                      </m:sub>
                    </m:sSub>
                  </m:oMath>
                </a14:m>
                <a:r>
                  <a:rPr lang="en-GB" dirty="0">
                    <a:latin typeface="Calibri" pitchFamily="34" charset="0"/>
                    <a:ea typeface="Cambria Math" panose="02040503050406030204" pitchFamily="18" charset="0"/>
                    <a:cs typeface="Calibri" pitchFamily="34" charset="0"/>
                  </a:rPr>
                  <a:t> is the momentum compaction factor. </a:t>
                </a: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The invariant </a:t>
                </a:r>
                <a14:m>
                  <m:oMath xmlns:m="http://schemas.openxmlformats.org/officeDocument/2006/math">
                    <m:r>
                      <a:rPr lang="en-GB" b="0" i="1" smtClean="0">
                        <a:latin typeface="Cambria Math" panose="02040503050406030204" pitchFamily="18" charset="0"/>
                        <a:ea typeface="Cambria Math" panose="02040503050406030204" pitchFamily="18" charset="0"/>
                        <a:cs typeface="Calibri" pitchFamily="34" charset="0"/>
                      </a:rPr>
                      <m:t>𝐴</m:t>
                    </m:r>
                  </m:oMath>
                </a14:m>
                <a:r>
                  <a:rPr lang="en-GB" dirty="0">
                    <a:latin typeface="Calibri" pitchFamily="34" charset="0"/>
                    <a:ea typeface="Cambria Math" panose="02040503050406030204" pitchFamily="18" charset="0"/>
                    <a:cs typeface="Calibri" pitchFamily="34" charset="0"/>
                  </a:rPr>
                  <a:t> is therefore</a:t>
                </a:r>
              </a:p>
              <a:p>
                <a:pPr algn="just"/>
                <a14:m>
                  <m:oMathPara xmlns:m="http://schemas.openxmlformats.org/officeDocument/2006/math">
                    <m:oMathParaPr>
                      <m:jc m:val="centerGroup"/>
                    </m:oMathParaPr>
                    <m:oMath xmlns:m="http://schemas.openxmlformats.org/officeDocument/2006/math">
                      <m:sSup>
                        <m:sSupPr>
                          <m:ctrlPr>
                            <a:rPr lang="en-GB" b="0" i="1" smtClean="0">
                              <a:latin typeface="Cambria Math" panose="02040503050406030204" pitchFamily="18" charset="0"/>
                              <a:ea typeface="Cambria Math" panose="02040503050406030204" pitchFamily="18" charset="0"/>
                              <a:cs typeface="Calibri" pitchFamily="34" charset="0"/>
                            </a:rPr>
                          </m:ctrlPr>
                        </m:sSupPr>
                        <m:e>
                          <m:r>
                            <a:rPr lang="en-GB" b="0" i="1" smtClean="0">
                              <a:latin typeface="Cambria Math" panose="02040503050406030204" pitchFamily="18" charset="0"/>
                              <a:ea typeface="Cambria Math" panose="02040503050406030204" pitchFamily="18" charset="0"/>
                              <a:cs typeface="Calibri" pitchFamily="34" charset="0"/>
                            </a:rPr>
                            <m:t>𝐴</m:t>
                          </m:r>
                        </m:e>
                        <m:sup>
                          <m:r>
                            <a:rPr lang="en-GB" b="0" i="1" smtClean="0">
                              <a:latin typeface="Cambria Math" panose="02040503050406030204" pitchFamily="18" charset="0"/>
                              <a:ea typeface="Cambria Math" panose="02040503050406030204" pitchFamily="18" charset="0"/>
                              <a:cs typeface="Calibri" pitchFamily="34" charset="0"/>
                            </a:rPr>
                            <m:t>2</m:t>
                          </m:r>
                        </m:sup>
                      </m:sSup>
                      <m:r>
                        <a:rPr lang="en-GB" b="0" i="1" smtClean="0">
                          <a:latin typeface="Cambria Math" panose="02040503050406030204" pitchFamily="18" charset="0"/>
                          <a:ea typeface="Cambria Math" panose="02040503050406030204" pitchFamily="18" charset="0"/>
                          <a:cs typeface="Calibri" pitchFamily="34" charset="0"/>
                        </a:rPr>
                        <m:t>=</m:t>
                      </m:r>
                      <m:sSup>
                        <m:sSupPr>
                          <m:ctrlPr>
                            <a:rPr lang="en-GB" b="0" i="1" smtClean="0">
                              <a:latin typeface="Cambria Math" panose="02040503050406030204" pitchFamily="18" charset="0"/>
                              <a:ea typeface="Cambria Math" panose="02040503050406030204" pitchFamily="18" charset="0"/>
                              <a:cs typeface="Calibri" pitchFamily="34" charset="0"/>
                            </a:rPr>
                          </m:ctrlPr>
                        </m:sSupPr>
                        <m:e>
                          <m:r>
                            <a:rPr lang="en-GB" b="0" i="1" smtClean="0">
                              <a:latin typeface="Cambria Math" panose="02040503050406030204" pitchFamily="18" charset="0"/>
                              <a:ea typeface="Cambria Math" panose="02040503050406030204" pitchFamily="18" charset="0"/>
                              <a:cs typeface="Calibri" pitchFamily="34" charset="0"/>
                            </a:rPr>
                            <m:t>𝜖</m:t>
                          </m:r>
                        </m:e>
                        <m:sup>
                          <m:r>
                            <a:rPr lang="en-GB" b="0" i="1" smtClean="0">
                              <a:latin typeface="Cambria Math" panose="02040503050406030204" pitchFamily="18" charset="0"/>
                              <a:ea typeface="Cambria Math" panose="02040503050406030204" pitchFamily="18" charset="0"/>
                              <a:cs typeface="Calibri" pitchFamily="34" charset="0"/>
                            </a:rPr>
                            <m:t>2</m:t>
                          </m:r>
                        </m:sup>
                      </m:sSup>
                      <m:d>
                        <m:dPr>
                          <m:ctrlPr>
                            <a:rPr lang="en-GB" b="0" i="1" smtClean="0">
                              <a:latin typeface="Cambria Math" panose="02040503050406030204" pitchFamily="18" charset="0"/>
                              <a:ea typeface="Cambria Math" panose="02040503050406030204" pitchFamily="18" charset="0"/>
                              <a:cs typeface="Calibri" pitchFamily="34" charset="0"/>
                            </a:rPr>
                          </m:ctrlPr>
                        </m:dPr>
                        <m:e>
                          <m:r>
                            <a:rPr lang="en-GB" b="0" i="1" smtClean="0">
                              <a:latin typeface="Cambria Math" panose="02040503050406030204" pitchFamily="18" charset="0"/>
                              <a:ea typeface="Cambria Math" panose="02040503050406030204" pitchFamily="18" charset="0"/>
                              <a:cs typeface="Calibri" pitchFamily="34" charset="0"/>
                            </a:rPr>
                            <m:t>𝑡</m:t>
                          </m:r>
                        </m:e>
                      </m:d>
                      <m:r>
                        <a:rPr lang="en-GB" b="0" i="1" smtClean="0">
                          <a:latin typeface="Cambria Math" panose="02040503050406030204" pitchFamily="18" charset="0"/>
                          <a:ea typeface="Cambria Math" panose="02040503050406030204" pitchFamily="18" charset="0"/>
                          <a:cs typeface="Calibri" pitchFamily="34" charset="0"/>
                        </a:rPr>
                        <m:t>+</m:t>
                      </m:r>
                      <m:sSup>
                        <m:sSupPr>
                          <m:ctrlPr>
                            <a:rPr lang="en-GB" b="0" i="1" smtClean="0">
                              <a:latin typeface="Cambria Math" panose="02040503050406030204" pitchFamily="18" charset="0"/>
                              <a:ea typeface="Cambria Math" panose="02040503050406030204" pitchFamily="18" charset="0"/>
                              <a:cs typeface="Calibri" pitchFamily="34" charset="0"/>
                            </a:rPr>
                          </m:ctrlPr>
                        </m:sSupPr>
                        <m:e>
                          <m:d>
                            <m:dPr>
                              <m:ctrlPr>
                                <a:rPr lang="en-GB" b="0" i="1" smtClean="0">
                                  <a:latin typeface="Cambria Math" panose="02040503050406030204" pitchFamily="18" charset="0"/>
                                  <a:ea typeface="Cambria Math" panose="02040503050406030204" pitchFamily="18" charset="0"/>
                                  <a:cs typeface="Calibri" pitchFamily="34" charset="0"/>
                                </a:rPr>
                              </m:ctrlPr>
                            </m:dPr>
                            <m:e>
                              <m:f>
                                <m:fPr>
                                  <m:ctrlPr>
                                    <a:rPr lang="en-GB" b="0" i="1" smtClean="0">
                                      <a:latin typeface="Cambria Math" panose="02040503050406030204" pitchFamily="18" charset="0"/>
                                      <a:ea typeface="Cambria Math" panose="02040503050406030204" pitchFamily="18" charset="0"/>
                                      <a:cs typeface="Calibri" pitchFamily="34" charset="0"/>
                                    </a:rPr>
                                  </m:ctrlPr>
                                </m:fPr>
                                <m:num>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𝐸</m:t>
                                      </m:r>
                                    </m:e>
                                    <m:sub>
                                      <m:r>
                                        <a:rPr lang="en-GB" b="0" i="1" smtClean="0">
                                          <a:latin typeface="Cambria Math" panose="02040503050406030204" pitchFamily="18" charset="0"/>
                                          <a:ea typeface="Cambria Math" panose="02040503050406030204" pitchFamily="18" charset="0"/>
                                          <a:cs typeface="Calibri" pitchFamily="34" charset="0"/>
                                        </a:rPr>
                                        <m:t>0</m:t>
                                      </m:r>
                                    </m:sub>
                                  </m:sSub>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𝜔</m:t>
                                      </m:r>
                                    </m:e>
                                    <m:sub>
                                      <m:r>
                                        <a:rPr lang="en-GB" b="0" i="1" smtClean="0">
                                          <a:latin typeface="Cambria Math" panose="02040503050406030204" pitchFamily="18" charset="0"/>
                                          <a:ea typeface="Cambria Math" panose="02040503050406030204" pitchFamily="18" charset="0"/>
                                          <a:cs typeface="Calibri" pitchFamily="34" charset="0"/>
                                        </a:rPr>
                                        <m:t>𝑠</m:t>
                                      </m:r>
                                    </m:sub>
                                  </m:sSub>
                                </m:num>
                                <m:den>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𝛼</m:t>
                                      </m:r>
                                    </m:e>
                                    <m:sub>
                                      <m:r>
                                        <a:rPr lang="en-GB" b="0" i="1" smtClean="0">
                                          <a:latin typeface="Cambria Math" panose="02040503050406030204" pitchFamily="18" charset="0"/>
                                          <a:ea typeface="Cambria Math" panose="02040503050406030204" pitchFamily="18" charset="0"/>
                                          <a:cs typeface="Calibri" pitchFamily="34" charset="0"/>
                                        </a:rPr>
                                        <m:t>𝑐</m:t>
                                      </m:r>
                                    </m:sub>
                                  </m:sSub>
                                </m:den>
                              </m:f>
                            </m:e>
                          </m:d>
                        </m:e>
                        <m:sup>
                          <m:r>
                            <a:rPr lang="en-GB" b="0" i="1" smtClean="0">
                              <a:latin typeface="Cambria Math" panose="02040503050406030204" pitchFamily="18" charset="0"/>
                              <a:ea typeface="Cambria Math" panose="02040503050406030204" pitchFamily="18" charset="0"/>
                              <a:cs typeface="Calibri" pitchFamily="34" charset="0"/>
                            </a:rPr>
                            <m:t>2</m:t>
                          </m:r>
                        </m:sup>
                      </m:sSup>
                      <m:sSup>
                        <m:sSupPr>
                          <m:ctrlPr>
                            <a:rPr lang="en-GB" b="0" i="1" smtClean="0">
                              <a:latin typeface="Cambria Math" panose="02040503050406030204" pitchFamily="18" charset="0"/>
                              <a:ea typeface="Cambria Math" panose="02040503050406030204" pitchFamily="18" charset="0"/>
                              <a:cs typeface="Calibri" pitchFamily="34" charset="0"/>
                            </a:rPr>
                          </m:ctrlPr>
                        </m:sSupPr>
                        <m:e>
                          <m:r>
                            <a:rPr lang="en-GB" b="0" i="1" smtClean="0">
                              <a:latin typeface="Cambria Math" panose="02040503050406030204" pitchFamily="18" charset="0"/>
                              <a:ea typeface="Cambria Math" panose="02040503050406030204" pitchFamily="18" charset="0"/>
                              <a:cs typeface="Calibri" pitchFamily="34" charset="0"/>
                            </a:rPr>
                            <m:t>𝜏</m:t>
                          </m:r>
                        </m:e>
                        <m:sup>
                          <m:r>
                            <a:rPr lang="en-GB" b="0" i="1" smtClean="0">
                              <a:latin typeface="Cambria Math" panose="02040503050406030204" pitchFamily="18" charset="0"/>
                              <a:ea typeface="Cambria Math" panose="02040503050406030204" pitchFamily="18" charset="0"/>
                              <a:cs typeface="Calibri" pitchFamily="34" charset="0"/>
                            </a:rPr>
                            <m:t>2</m:t>
                          </m:r>
                        </m:sup>
                      </m:sSup>
                      <m:r>
                        <a:rPr lang="en-GB" b="0" i="1" smtClean="0">
                          <a:latin typeface="Cambria Math" panose="02040503050406030204" pitchFamily="18" charset="0"/>
                          <a:ea typeface="Cambria Math" panose="02040503050406030204" pitchFamily="18" charset="0"/>
                          <a:cs typeface="Calibri" pitchFamily="34" charset="0"/>
                        </a:rPr>
                        <m:t>(</m:t>
                      </m:r>
                      <m:r>
                        <a:rPr lang="en-GB" b="0" i="1" smtClean="0">
                          <a:latin typeface="Cambria Math" panose="02040503050406030204" pitchFamily="18" charset="0"/>
                          <a:ea typeface="Cambria Math" panose="02040503050406030204" pitchFamily="18" charset="0"/>
                          <a:cs typeface="Calibri" pitchFamily="34" charset="0"/>
                        </a:rPr>
                        <m:t>𝑡</m:t>
                      </m:r>
                      <m:r>
                        <a:rPr lang="en-GB" b="0" i="1" smtClean="0">
                          <a:latin typeface="Cambria Math" panose="02040503050406030204" pitchFamily="18" charset="0"/>
                          <a:ea typeface="Cambria Math" panose="02040503050406030204" pitchFamily="18" charset="0"/>
                          <a:cs typeface="Calibri" pitchFamily="34" charset="0"/>
                        </a:rPr>
                        <m:t>)</m:t>
                      </m:r>
                    </m:oMath>
                  </m:oMathPara>
                </a14:m>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After the emission of a photon, the time variable remains constant, but the energy offset becomes </a:t>
                </a:r>
                <a14:m>
                  <m:oMath xmlns:m="http://schemas.openxmlformats.org/officeDocument/2006/math">
                    <m:r>
                      <a:rPr lang="en-GB" b="0" i="1" smtClean="0">
                        <a:latin typeface="Cambria Math" panose="02040503050406030204" pitchFamily="18" charset="0"/>
                        <a:ea typeface="Cambria Math" panose="02040503050406030204" pitchFamily="18" charset="0"/>
                        <a:cs typeface="Calibri" pitchFamily="34" charset="0"/>
                      </a:rPr>
                      <m:t>𝜖</m:t>
                    </m:r>
                    <m:r>
                      <a:rPr lang="en-GB" b="0" i="1" smtClean="0">
                        <a:latin typeface="Cambria Math" panose="02040503050406030204" pitchFamily="18" charset="0"/>
                        <a:ea typeface="Cambria Math" panose="02040503050406030204" pitchFamily="18" charset="0"/>
                        <a:cs typeface="Calibri" pitchFamily="34" charset="0"/>
                      </a:rPr>
                      <m:t>→</m:t>
                    </m:r>
                    <m:r>
                      <a:rPr lang="en-GB" b="0" i="1" smtClean="0">
                        <a:latin typeface="Cambria Math" panose="02040503050406030204" pitchFamily="18" charset="0"/>
                        <a:ea typeface="Cambria Math" panose="02040503050406030204" pitchFamily="18" charset="0"/>
                        <a:cs typeface="Calibri" pitchFamily="34" charset="0"/>
                      </a:rPr>
                      <m:t>𝜖</m:t>
                    </m:r>
                    <m:r>
                      <a:rPr lang="en-GB" b="0" i="1" smtClean="0">
                        <a:latin typeface="Cambria Math" panose="02040503050406030204" pitchFamily="18" charset="0"/>
                        <a:ea typeface="Cambria Math" panose="02040503050406030204" pitchFamily="18" charset="0"/>
                        <a:cs typeface="Calibri" pitchFamily="34" charset="0"/>
                      </a:rPr>
                      <m:t>−</m:t>
                    </m:r>
                    <m:r>
                      <a:rPr lang="en-GB" b="0" i="1" smtClean="0">
                        <a:latin typeface="Cambria Math" panose="02040503050406030204" pitchFamily="18" charset="0"/>
                        <a:ea typeface="Cambria Math" panose="02040503050406030204" pitchFamily="18" charset="0"/>
                        <a:cs typeface="Calibri" pitchFamily="34" charset="0"/>
                      </a:rPr>
                      <m:t>𝑢</m:t>
                    </m:r>
                  </m:oMath>
                </a14:m>
                <a:r>
                  <a:rPr lang="en-GB" dirty="0">
                    <a:latin typeface="Calibri" pitchFamily="34" charset="0"/>
                    <a:ea typeface="Cambria Math" panose="02040503050406030204" pitchFamily="18" charset="0"/>
                    <a:cs typeface="Calibri" pitchFamily="34" charset="0"/>
                  </a:rPr>
                  <a:t> and there is a change in the invariant </a:t>
                </a:r>
              </a:p>
              <a:p>
                <a:pPr algn="just"/>
                <a:endParaRPr lang="en-GB"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sSup>
                        <m:sSupPr>
                          <m:ctrlPr>
                            <a:rPr lang="en-GB" i="1">
                              <a:latin typeface="Cambria Math" panose="02040503050406030204" pitchFamily="18" charset="0"/>
                              <a:ea typeface="Cambria Math" panose="02040503050406030204" pitchFamily="18" charset="0"/>
                              <a:cs typeface="Calibri" pitchFamily="34" charset="0"/>
                            </a:rPr>
                          </m:ctrlPr>
                        </m:sSupPr>
                        <m:e>
                          <m:r>
                            <a:rPr lang="en-GB" b="0" i="1" smtClean="0">
                              <a:latin typeface="Cambria Math" panose="02040503050406030204" pitchFamily="18" charset="0"/>
                              <a:ea typeface="Cambria Math" panose="02040503050406030204" pitchFamily="18" charset="0"/>
                              <a:cs typeface="Calibri" pitchFamily="34" charset="0"/>
                            </a:rPr>
                            <m:t>𝛿</m:t>
                          </m:r>
                          <m:r>
                            <a:rPr lang="en-GB" i="1">
                              <a:latin typeface="Cambria Math" panose="02040503050406030204" pitchFamily="18" charset="0"/>
                              <a:ea typeface="Cambria Math" panose="02040503050406030204" pitchFamily="18" charset="0"/>
                              <a:cs typeface="Calibri" pitchFamily="34" charset="0"/>
                            </a:rPr>
                            <m:t>𝐴</m:t>
                          </m:r>
                        </m:e>
                        <m:sup>
                          <m:r>
                            <a:rPr lang="en-GB" i="1">
                              <a:latin typeface="Cambria Math" panose="02040503050406030204" pitchFamily="18" charset="0"/>
                              <a:ea typeface="Cambria Math" panose="02040503050406030204" pitchFamily="18" charset="0"/>
                              <a:cs typeface="Calibri" pitchFamily="34" charset="0"/>
                            </a:rPr>
                            <m:t>2</m:t>
                          </m:r>
                        </m:sup>
                      </m:sSup>
                      <m:r>
                        <a:rPr lang="en-GB" i="1">
                          <a:latin typeface="Cambria Math" panose="02040503050406030204" pitchFamily="18" charset="0"/>
                          <a:ea typeface="Cambria Math" panose="02040503050406030204" pitchFamily="18" charset="0"/>
                          <a:cs typeface="Calibri" pitchFamily="34" charset="0"/>
                        </a:rPr>
                        <m:t>=</m:t>
                      </m:r>
                      <m:r>
                        <a:rPr lang="en-GB" b="0" i="1" smtClean="0">
                          <a:latin typeface="Cambria Math" panose="02040503050406030204" pitchFamily="18" charset="0"/>
                          <a:ea typeface="Cambria Math" panose="02040503050406030204" pitchFamily="18" charset="0"/>
                          <a:cs typeface="Calibri" pitchFamily="34" charset="0"/>
                        </a:rPr>
                        <m:t>−2</m:t>
                      </m:r>
                      <m:r>
                        <a:rPr lang="en-GB" b="0" i="1" smtClean="0">
                          <a:latin typeface="Cambria Math" panose="02040503050406030204" pitchFamily="18" charset="0"/>
                          <a:ea typeface="Cambria Math" panose="02040503050406030204" pitchFamily="18" charset="0"/>
                          <a:cs typeface="Calibri" pitchFamily="34" charset="0"/>
                        </a:rPr>
                        <m:t>𝜖</m:t>
                      </m:r>
                      <m:r>
                        <a:rPr lang="en-GB" b="0" i="1" smtClean="0">
                          <a:latin typeface="Cambria Math" panose="02040503050406030204" pitchFamily="18" charset="0"/>
                          <a:ea typeface="Cambria Math" panose="02040503050406030204" pitchFamily="18" charset="0"/>
                          <a:cs typeface="Calibri" pitchFamily="34" charset="0"/>
                        </a:rPr>
                        <m:t>𝑢</m:t>
                      </m:r>
                      <m:r>
                        <a:rPr lang="en-GB" b="0" i="1" smtClean="0">
                          <a:latin typeface="Cambria Math" panose="02040503050406030204" pitchFamily="18" charset="0"/>
                          <a:ea typeface="Cambria Math" panose="02040503050406030204" pitchFamily="18" charset="0"/>
                          <a:cs typeface="Calibri" pitchFamily="34" charset="0"/>
                        </a:rPr>
                        <m:t>+</m:t>
                      </m:r>
                      <m:sSup>
                        <m:sSupPr>
                          <m:ctrlPr>
                            <a:rPr lang="en-GB" b="0" i="1" smtClean="0">
                              <a:latin typeface="Cambria Math" panose="02040503050406030204" pitchFamily="18" charset="0"/>
                              <a:ea typeface="Cambria Math" panose="02040503050406030204" pitchFamily="18" charset="0"/>
                              <a:cs typeface="Calibri" pitchFamily="34" charset="0"/>
                            </a:rPr>
                          </m:ctrlPr>
                        </m:sSupPr>
                        <m:e>
                          <m:r>
                            <a:rPr lang="en-GB" b="0" i="1" smtClean="0">
                              <a:latin typeface="Cambria Math" panose="02040503050406030204" pitchFamily="18" charset="0"/>
                              <a:ea typeface="Cambria Math" panose="02040503050406030204" pitchFamily="18" charset="0"/>
                              <a:cs typeface="Calibri" pitchFamily="34" charset="0"/>
                            </a:rPr>
                            <m:t>𝑢</m:t>
                          </m:r>
                        </m:e>
                        <m:sup>
                          <m:r>
                            <a:rPr lang="en-GB" b="0" i="1" smtClean="0">
                              <a:latin typeface="Cambria Math" panose="02040503050406030204" pitchFamily="18" charset="0"/>
                              <a:ea typeface="Cambria Math" panose="02040503050406030204" pitchFamily="18" charset="0"/>
                              <a:cs typeface="Calibri" pitchFamily="34" charset="0"/>
                            </a:rPr>
                            <m:t>2</m:t>
                          </m:r>
                        </m:sup>
                      </m:sSup>
                    </m:oMath>
                  </m:oMathPara>
                </a14:m>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In contrast to the analysis of the radiation damping, this time we keep the term in </a:t>
                </a:r>
                <a14:m>
                  <m:oMath xmlns:m="http://schemas.openxmlformats.org/officeDocument/2006/math">
                    <m:sSup>
                      <m:sSupPr>
                        <m:ctrlPr>
                          <a:rPr lang="en-GB" b="0" i="1" smtClean="0">
                            <a:latin typeface="Cambria Math" panose="02040503050406030204" pitchFamily="18" charset="0"/>
                            <a:ea typeface="Cambria Math" panose="02040503050406030204" pitchFamily="18" charset="0"/>
                            <a:cs typeface="Calibri" pitchFamily="34" charset="0"/>
                          </a:rPr>
                        </m:ctrlPr>
                      </m:sSupPr>
                      <m:e>
                        <m:r>
                          <a:rPr lang="en-GB" b="0" i="1" smtClean="0">
                            <a:latin typeface="Cambria Math" panose="02040503050406030204" pitchFamily="18" charset="0"/>
                            <a:ea typeface="Cambria Math" panose="02040503050406030204" pitchFamily="18" charset="0"/>
                            <a:cs typeface="Calibri" pitchFamily="34" charset="0"/>
                          </a:rPr>
                          <m:t>𝑢</m:t>
                        </m:r>
                      </m:e>
                      <m:sup>
                        <m:r>
                          <a:rPr lang="en-GB" b="0" i="1" smtClean="0">
                            <a:latin typeface="Cambria Math" panose="02040503050406030204" pitchFamily="18" charset="0"/>
                            <a:ea typeface="Cambria Math" panose="02040503050406030204" pitchFamily="18" charset="0"/>
                            <a:cs typeface="Calibri" pitchFamily="34" charset="0"/>
                          </a:rPr>
                          <m:t>2</m:t>
                        </m:r>
                      </m:sup>
                    </m:sSup>
                  </m:oMath>
                </a14:m>
                <a:r>
                  <a:rPr lang="en-GB" dirty="0">
                    <a:latin typeface="Calibri" pitchFamily="34" charset="0"/>
                    <a:ea typeface="Cambria Math" panose="02040503050406030204" pitchFamily="18" charset="0"/>
                    <a:cs typeface="Calibri" pitchFamily="34" charset="0"/>
                  </a:rPr>
                  <a:t> since it is a random variable and non-negligible. </a:t>
                </a: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284302" y="164341"/>
                <a:ext cx="8642350" cy="6276718"/>
              </a:xfrm>
              <a:prstGeom prst="rect">
                <a:avLst/>
              </a:prstGeom>
              <a:blipFill>
                <a:blip r:embed="rId2"/>
                <a:stretch>
                  <a:fillRect l="-635" t="-583" r="-635" b="-583"/>
                </a:stretch>
              </a:blipFill>
              <a:ln w="9525">
                <a:noFill/>
                <a:miter lim="800000"/>
                <a:headEnd/>
                <a:tailEnd/>
              </a:ln>
              <a:effectLst/>
            </p:spPr>
            <p:txBody>
              <a:bodyPr/>
              <a:lstStyle/>
              <a:p>
                <a:r>
                  <a:rPr lang="en-GB">
                    <a:noFill/>
                  </a:rPr>
                  <a:t> </a:t>
                </a:r>
              </a:p>
            </p:txBody>
          </p:sp>
        </mc:Fallback>
      </mc:AlternateContent>
    </p:spTree>
    <p:extLst>
      <p:ext uri="{BB962C8B-B14F-4D97-AF65-F5344CB8AC3E}">
        <p14:creationId xmlns:p14="http://schemas.microsoft.com/office/powerpoint/2010/main" val="9620673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57699" name="Text Box 3"/>
              <p:cNvSpPr txBox="1">
                <a:spLocks noChangeArrowheads="1"/>
              </p:cNvSpPr>
              <p:nvPr/>
            </p:nvSpPr>
            <p:spPr bwMode="auto">
              <a:xfrm>
                <a:off x="284302" y="164341"/>
                <a:ext cx="8642350" cy="6657976"/>
              </a:xfrm>
              <a:prstGeom prst="rect">
                <a:avLst/>
              </a:prstGeom>
              <a:solidFill>
                <a:schemeClr val="bg1">
                  <a:alpha val="68000"/>
                </a:schemeClr>
              </a:solidFill>
              <a:ln w="9525">
                <a:noFill/>
                <a:miter lim="800000"/>
                <a:headEnd/>
                <a:tailEnd/>
              </a:ln>
              <a:effectLst/>
            </p:spPr>
            <p:txBody>
              <a:bodyPr>
                <a:spAutoFit/>
              </a:bodyPr>
              <a:lstStyle/>
              <a:p>
                <a:pPr algn="ctr"/>
                <a:r>
                  <a:rPr lang="en-GB" u="sng" dirty="0">
                    <a:latin typeface="Calibri" pitchFamily="34" charset="0"/>
                    <a:cs typeface="Calibri" pitchFamily="34" charset="0"/>
                  </a:rPr>
                  <a:t>Quantum Fluctuations in Synchrotron Motion</a:t>
                </a:r>
                <a:endParaRPr lang="en-GB" sz="1200" u="sng" dirty="0">
                  <a:latin typeface="Calibri" pitchFamily="34" charset="0"/>
                  <a:cs typeface="Calibri" pitchFamily="34" charset="0"/>
                </a:endParaRPr>
              </a:p>
              <a:p>
                <a:pPr algn="just"/>
                <a:endParaRPr lang="en-GB" dirty="0">
                  <a:latin typeface="Calibri" pitchFamily="34"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The change in the invariant therefore consists of two terms, one that gives rise to the radiation damping and one related to the quantum excitation:</a:t>
                </a:r>
              </a:p>
              <a:p>
                <a:pPr algn="just"/>
                <a:endParaRPr lang="en-GB"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𝛿</m:t>
                          </m:r>
                          <m:r>
                            <a:rPr lang="en-GB" i="1">
                              <a:latin typeface="Cambria Math" panose="02040503050406030204" pitchFamily="18" charset="0"/>
                              <a:ea typeface="Cambria Math" panose="02040503050406030204" pitchFamily="18" charset="0"/>
                              <a:cs typeface="Calibri" pitchFamily="34" charset="0"/>
                            </a:rPr>
                            <m:t>𝐴</m:t>
                          </m:r>
                        </m:e>
                        <m:sup>
                          <m:r>
                            <a:rPr lang="en-GB" i="1">
                              <a:latin typeface="Cambria Math" panose="02040503050406030204" pitchFamily="18" charset="0"/>
                              <a:ea typeface="Cambria Math" panose="02040503050406030204" pitchFamily="18" charset="0"/>
                              <a:cs typeface="Calibri" pitchFamily="34" charset="0"/>
                            </a:rPr>
                            <m:t>2</m:t>
                          </m:r>
                        </m:sup>
                      </m:sSup>
                      <m:r>
                        <a:rPr lang="en-GB" i="1">
                          <a:latin typeface="Cambria Math" panose="02040503050406030204" pitchFamily="18" charset="0"/>
                          <a:ea typeface="Cambria Math" panose="02040503050406030204" pitchFamily="18" charset="0"/>
                          <a:cs typeface="Calibri" pitchFamily="34" charset="0"/>
                        </a:rPr>
                        <m:t>=−2</m:t>
                      </m:r>
                      <m:r>
                        <a:rPr lang="en-GB" i="1">
                          <a:latin typeface="Cambria Math" panose="02040503050406030204" pitchFamily="18" charset="0"/>
                          <a:ea typeface="Cambria Math" panose="02040503050406030204" pitchFamily="18" charset="0"/>
                          <a:cs typeface="Calibri" pitchFamily="34" charset="0"/>
                        </a:rPr>
                        <m:t>𝜖</m:t>
                      </m:r>
                      <m:r>
                        <a:rPr lang="en-GB" i="1">
                          <a:latin typeface="Cambria Math" panose="02040503050406030204" pitchFamily="18" charset="0"/>
                          <a:ea typeface="Cambria Math" panose="02040503050406030204" pitchFamily="18" charset="0"/>
                          <a:cs typeface="Calibri" pitchFamily="34" charset="0"/>
                        </a:rPr>
                        <m:t>𝑢</m:t>
                      </m:r>
                      <m:r>
                        <a:rPr lang="en-GB" i="1">
                          <a:latin typeface="Cambria Math" panose="02040503050406030204" pitchFamily="18" charset="0"/>
                          <a:ea typeface="Cambria Math" panose="02040503050406030204" pitchFamily="18" charset="0"/>
                          <a:cs typeface="Calibri" pitchFamily="34" charset="0"/>
                        </a:rPr>
                        <m:t>+</m:t>
                      </m:r>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𝑢</m:t>
                          </m:r>
                        </m:e>
                        <m:sup>
                          <m:r>
                            <a:rPr lang="en-GB" i="1">
                              <a:latin typeface="Cambria Math" panose="02040503050406030204" pitchFamily="18" charset="0"/>
                              <a:ea typeface="Cambria Math" panose="02040503050406030204" pitchFamily="18" charset="0"/>
                              <a:cs typeface="Calibri" pitchFamily="34" charset="0"/>
                            </a:rPr>
                            <m:t>2</m:t>
                          </m:r>
                        </m:sup>
                      </m:sSup>
                    </m:oMath>
                  </m:oMathPara>
                </a14:m>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We wish to calculate the average rate of change in the invariant due to the quantum excitation. This is found by summing together the effect of the </a:t>
                </a:r>
                <a14:m>
                  <m:oMath xmlns:m="http://schemas.openxmlformats.org/officeDocument/2006/math">
                    <m:r>
                      <a:rPr lang="en-GB" b="0" i="1" smtClean="0">
                        <a:latin typeface="Cambria Math" panose="02040503050406030204" pitchFamily="18" charset="0"/>
                        <a:ea typeface="Cambria Math" panose="02040503050406030204" pitchFamily="18" charset="0"/>
                        <a:cs typeface="Calibri" pitchFamily="34" charset="0"/>
                      </a:rPr>
                      <m:t>𝑛</m:t>
                    </m:r>
                    <m:d>
                      <m:dPr>
                        <m:ctrlPr>
                          <a:rPr lang="en-GB" b="0" i="1" smtClean="0">
                            <a:latin typeface="Cambria Math" panose="02040503050406030204" pitchFamily="18" charset="0"/>
                            <a:ea typeface="Cambria Math" panose="02040503050406030204" pitchFamily="18" charset="0"/>
                            <a:cs typeface="Calibri" pitchFamily="34" charset="0"/>
                          </a:rPr>
                        </m:ctrlPr>
                      </m:dPr>
                      <m:e>
                        <m:r>
                          <a:rPr lang="en-GB" b="0" i="1" smtClean="0">
                            <a:latin typeface="Cambria Math" panose="02040503050406030204" pitchFamily="18" charset="0"/>
                            <a:ea typeface="Cambria Math" panose="02040503050406030204" pitchFamily="18" charset="0"/>
                            <a:cs typeface="Calibri" pitchFamily="34" charset="0"/>
                          </a:rPr>
                          <m:t>𝑢</m:t>
                        </m:r>
                      </m:e>
                    </m:d>
                    <m:r>
                      <a:rPr lang="en-GB" b="0" i="1" smtClean="0">
                        <a:latin typeface="Cambria Math" panose="02040503050406030204" pitchFamily="18" charset="0"/>
                        <a:ea typeface="Cambria Math" panose="02040503050406030204" pitchFamily="18" charset="0"/>
                        <a:cs typeface="Calibri" pitchFamily="34" charset="0"/>
                      </a:rPr>
                      <m:t>𝑑𝑢</m:t>
                    </m:r>
                  </m:oMath>
                </a14:m>
                <a:r>
                  <a:rPr lang="en-GB" dirty="0">
                    <a:latin typeface="Calibri" pitchFamily="34" charset="0"/>
                    <a:ea typeface="Cambria Math" panose="02040503050406030204" pitchFamily="18" charset="0"/>
                    <a:cs typeface="Calibri" pitchFamily="34" charset="0"/>
                  </a:rPr>
                  <a:t> photons emitted in each energy band </a:t>
                </a:r>
                <a14:m>
                  <m:oMath xmlns:m="http://schemas.openxmlformats.org/officeDocument/2006/math">
                    <m:r>
                      <a:rPr lang="en-GB" b="0" i="1" smtClean="0">
                        <a:latin typeface="Cambria Math" panose="02040503050406030204" pitchFamily="18" charset="0"/>
                        <a:ea typeface="Cambria Math" panose="02040503050406030204" pitchFamily="18" charset="0"/>
                        <a:cs typeface="Calibri" pitchFamily="34" charset="0"/>
                      </a:rPr>
                      <m:t>𝑑𝑢</m:t>
                    </m:r>
                  </m:oMath>
                </a14:m>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14:m>
                  <m:oMathPara xmlns:m="http://schemas.openxmlformats.org/officeDocument/2006/math">
                    <m:oMathParaPr>
                      <m:jc m:val="centerGroup"/>
                    </m:oMathParaPr>
                    <m:oMath xmlns:m="http://schemas.openxmlformats.org/officeDocument/2006/math">
                      <m:d>
                        <m:dPr>
                          <m:begChr m:val="⟨"/>
                          <m:endChr m:val="⟩"/>
                          <m:ctrlPr>
                            <a:rPr lang="en-GB" i="1" smtClean="0">
                              <a:latin typeface="Cambria Math" panose="02040503050406030204" pitchFamily="18" charset="0"/>
                              <a:ea typeface="Cambria Math" panose="02040503050406030204" pitchFamily="18" charset="0"/>
                              <a:cs typeface="Calibri" pitchFamily="34" charset="0"/>
                            </a:rPr>
                          </m:ctrlPr>
                        </m:dPr>
                        <m:e>
                          <m:f>
                            <m:fPr>
                              <m:ctrlPr>
                                <a:rPr lang="en-GB" b="0" i="1" smtClean="0">
                                  <a:latin typeface="Cambria Math" panose="02040503050406030204" pitchFamily="18" charset="0"/>
                                  <a:ea typeface="Cambria Math" panose="02040503050406030204" pitchFamily="18" charset="0"/>
                                  <a:cs typeface="Calibri" pitchFamily="34" charset="0"/>
                                </a:rPr>
                              </m:ctrlPr>
                            </m:fPr>
                            <m:num>
                              <m:r>
                                <a:rPr lang="en-GB" b="0" i="1" smtClean="0">
                                  <a:latin typeface="Cambria Math" panose="02040503050406030204" pitchFamily="18" charset="0"/>
                                  <a:ea typeface="Cambria Math" panose="02040503050406030204" pitchFamily="18" charset="0"/>
                                  <a:cs typeface="Calibri" pitchFamily="34" charset="0"/>
                                </a:rPr>
                                <m:t>𝑑</m:t>
                              </m:r>
                              <m:sSup>
                                <m:sSupPr>
                                  <m:ctrlPr>
                                    <a:rPr lang="en-GB" b="0" i="1" smtClean="0">
                                      <a:latin typeface="Cambria Math" panose="02040503050406030204" pitchFamily="18" charset="0"/>
                                      <a:ea typeface="Cambria Math" panose="02040503050406030204" pitchFamily="18" charset="0"/>
                                      <a:cs typeface="Calibri" pitchFamily="34" charset="0"/>
                                    </a:rPr>
                                  </m:ctrlPr>
                                </m:sSupPr>
                                <m:e>
                                  <m:r>
                                    <a:rPr lang="en-GB" b="0" i="1" smtClean="0">
                                      <a:latin typeface="Cambria Math" panose="02040503050406030204" pitchFamily="18" charset="0"/>
                                      <a:ea typeface="Cambria Math" panose="02040503050406030204" pitchFamily="18" charset="0"/>
                                      <a:cs typeface="Calibri" pitchFamily="34" charset="0"/>
                                    </a:rPr>
                                    <m:t>𝐴</m:t>
                                  </m:r>
                                </m:e>
                                <m:sup>
                                  <m:r>
                                    <a:rPr lang="en-GB" b="0" i="1" smtClean="0">
                                      <a:latin typeface="Cambria Math" panose="02040503050406030204" pitchFamily="18" charset="0"/>
                                      <a:ea typeface="Cambria Math" panose="02040503050406030204" pitchFamily="18" charset="0"/>
                                      <a:cs typeface="Calibri" pitchFamily="34" charset="0"/>
                                    </a:rPr>
                                    <m:t>2</m:t>
                                  </m:r>
                                </m:sup>
                              </m:sSup>
                            </m:num>
                            <m:den>
                              <m:r>
                                <a:rPr lang="en-GB" b="0" i="1" smtClean="0">
                                  <a:latin typeface="Cambria Math" panose="02040503050406030204" pitchFamily="18" charset="0"/>
                                  <a:ea typeface="Cambria Math" panose="02040503050406030204" pitchFamily="18" charset="0"/>
                                  <a:cs typeface="Calibri" pitchFamily="34" charset="0"/>
                                </a:rPr>
                                <m:t>𝑑𝑡</m:t>
                              </m:r>
                            </m:den>
                          </m:f>
                        </m:e>
                      </m:d>
                      <m:r>
                        <a:rPr lang="en-GB" b="0" i="1" smtClean="0">
                          <a:latin typeface="Cambria Math" panose="02040503050406030204" pitchFamily="18" charset="0"/>
                          <a:ea typeface="Cambria Math" panose="02040503050406030204" pitchFamily="18" charset="0"/>
                          <a:cs typeface="Calibri" pitchFamily="34" charset="0"/>
                        </a:rPr>
                        <m:t>=</m:t>
                      </m:r>
                      <m:nary>
                        <m:naryPr>
                          <m:ctrlPr>
                            <a:rPr lang="en-GB" b="0" i="1" smtClean="0">
                              <a:latin typeface="Cambria Math" panose="02040503050406030204" pitchFamily="18" charset="0"/>
                              <a:ea typeface="Cambria Math" panose="02040503050406030204" pitchFamily="18" charset="0"/>
                              <a:cs typeface="Calibri" pitchFamily="34" charset="0"/>
                            </a:rPr>
                          </m:ctrlPr>
                        </m:naryPr>
                        <m:sub>
                          <m:r>
                            <m:rPr>
                              <m:brk m:alnAt="23"/>
                            </m:rPr>
                            <a:rPr lang="en-GB" b="0" i="1" smtClean="0">
                              <a:latin typeface="Cambria Math" panose="02040503050406030204" pitchFamily="18" charset="0"/>
                              <a:ea typeface="Cambria Math" panose="02040503050406030204" pitchFamily="18" charset="0"/>
                              <a:cs typeface="Calibri" pitchFamily="34" charset="0"/>
                            </a:rPr>
                            <m:t>0</m:t>
                          </m:r>
                        </m:sub>
                        <m:sup>
                          <m:r>
                            <a:rPr lang="en-GB" b="0" i="1" smtClean="0">
                              <a:latin typeface="Cambria Math" panose="02040503050406030204" pitchFamily="18" charset="0"/>
                              <a:ea typeface="Cambria Math" panose="02040503050406030204" pitchFamily="18" charset="0"/>
                              <a:cs typeface="Calibri" pitchFamily="34" charset="0"/>
                            </a:rPr>
                            <m:t>∞</m:t>
                          </m:r>
                        </m:sup>
                        <m:e>
                          <m:sSup>
                            <m:sSupPr>
                              <m:ctrlPr>
                                <a:rPr lang="en-GB" b="0" i="1" smtClean="0">
                                  <a:latin typeface="Cambria Math" panose="02040503050406030204" pitchFamily="18" charset="0"/>
                                  <a:ea typeface="Cambria Math" panose="02040503050406030204" pitchFamily="18" charset="0"/>
                                  <a:cs typeface="Calibri" pitchFamily="34" charset="0"/>
                                </a:rPr>
                              </m:ctrlPr>
                            </m:sSupPr>
                            <m:e>
                              <m:r>
                                <a:rPr lang="en-GB" b="0" i="1" smtClean="0">
                                  <a:latin typeface="Cambria Math" panose="02040503050406030204" pitchFamily="18" charset="0"/>
                                  <a:ea typeface="Cambria Math" panose="02040503050406030204" pitchFamily="18" charset="0"/>
                                  <a:cs typeface="Calibri" pitchFamily="34" charset="0"/>
                                </a:rPr>
                                <m:t>𝑢</m:t>
                              </m:r>
                            </m:e>
                            <m:sup>
                              <m:r>
                                <a:rPr lang="en-GB" b="0" i="1" smtClean="0">
                                  <a:latin typeface="Cambria Math" panose="02040503050406030204" pitchFamily="18" charset="0"/>
                                  <a:ea typeface="Cambria Math" panose="02040503050406030204" pitchFamily="18" charset="0"/>
                                  <a:cs typeface="Calibri" pitchFamily="34" charset="0"/>
                                </a:rPr>
                                <m:t>2</m:t>
                              </m:r>
                            </m:sup>
                          </m:sSup>
                          <m:r>
                            <a:rPr lang="en-GB" b="0" i="1" smtClean="0">
                              <a:latin typeface="Cambria Math" panose="02040503050406030204" pitchFamily="18" charset="0"/>
                              <a:ea typeface="Cambria Math" panose="02040503050406030204" pitchFamily="18" charset="0"/>
                              <a:cs typeface="Calibri" pitchFamily="34" charset="0"/>
                            </a:rPr>
                            <m:t>𝑛</m:t>
                          </m:r>
                          <m:d>
                            <m:dPr>
                              <m:ctrlPr>
                                <a:rPr lang="en-GB" b="0" i="1" smtClean="0">
                                  <a:latin typeface="Cambria Math" panose="02040503050406030204" pitchFamily="18" charset="0"/>
                                  <a:ea typeface="Cambria Math" panose="02040503050406030204" pitchFamily="18" charset="0"/>
                                  <a:cs typeface="Calibri" pitchFamily="34" charset="0"/>
                                </a:rPr>
                              </m:ctrlPr>
                            </m:dPr>
                            <m:e>
                              <m:r>
                                <a:rPr lang="en-GB" b="0" i="1" smtClean="0">
                                  <a:latin typeface="Cambria Math" panose="02040503050406030204" pitchFamily="18" charset="0"/>
                                  <a:ea typeface="Cambria Math" panose="02040503050406030204" pitchFamily="18" charset="0"/>
                                  <a:cs typeface="Calibri" pitchFamily="34" charset="0"/>
                                </a:rPr>
                                <m:t>𝑢</m:t>
                              </m:r>
                            </m:e>
                          </m:d>
                          <m:r>
                            <a:rPr lang="en-GB" b="0" i="1" smtClean="0">
                              <a:latin typeface="Cambria Math" panose="02040503050406030204" pitchFamily="18" charset="0"/>
                              <a:ea typeface="Cambria Math" panose="02040503050406030204" pitchFamily="18" charset="0"/>
                              <a:cs typeface="Calibri" pitchFamily="34" charset="0"/>
                            </a:rPr>
                            <m:t>𝑑𝑢</m:t>
                          </m:r>
                        </m:e>
                      </m:nary>
                      <m:r>
                        <a:rPr lang="en-GB" b="0" i="1" smtClean="0">
                          <a:latin typeface="Cambria Math" panose="02040503050406030204" pitchFamily="18" charset="0"/>
                          <a:ea typeface="Cambria Math" panose="02040503050406030204" pitchFamily="18" charset="0"/>
                          <a:cs typeface="Calibri" pitchFamily="34" charset="0"/>
                        </a:rPr>
                        <m:t>=</m:t>
                      </m:r>
                      <m:sSub>
                        <m:sSubPr>
                          <m:ctrlPr>
                            <a:rPr lang="en-GB" b="0" i="1" smtClean="0">
                              <a:latin typeface="Cambria Math" panose="02040503050406030204" pitchFamily="18" charset="0"/>
                              <a:ea typeface="Cambria Math" panose="02040503050406030204" pitchFamily="18" charset="0"/>
                              <a:cs typeface="Calibri" pitchFamily="34" charset="0"/>
                            </a:rPr>
                          </m:ctrlPr>
                        </m:sSubPr>
                        <m:e>
                          <m:r>
                            <a:rPr lang="en-GB" b="0" i="1" smtClean="0">
                              <a:latin typeface="Cambria Math" panose="02040503050406030204" pitchFamily="18" charset="0"/>
                              <a:ea typeface="Cambria Math" panose="02040503050406030204" pitchFamily="18" charset="0"/>
                              <a:cs typeface="Calibri" pitchFamily="34" charset="0"/>
                            </a:rPr>
                            <m:t>𝑁</m:t>
                          </m:r>
                        </m:e>
                        <m:sub>
                          <m:r>
                            <a:rPr lang="en-GB" b="0" i="1" smtClean="0">
                              <a:latin typeface="Cambria Math" panose="02040503050406030204" pitchFamily="18" charset="0"/>
                              <a:ea typeface="Cambria Math" panose="02040503050406030204" pitchFamily="18" charset="0"/>
                              <a:cs typeface="Calibri" pitchFamily="34" charset="0"/>
                            </a:rPr>
                            <m:t>𝛾</m:t>
                          </m:r>
                        </m:sub>
                      </m:sSub>
                      <m:d>
                        <m:dPr>
                          <m:begChr m:val="⟨"/>
                          <m:endChr m:val="⟩"/>
                          <m:ctrlPr>
                            <a:rPr lang="en-GB" b="0" i="1" smtClean="0">
                              <a:latin typeface="Cambria Math" panose="02040503050406030204" pitchFamily="18" charset="0"/>
                              <a:ea typeface="Cambria Math" panose="02040503050406030204" pitchFamily="18" charset="0"/>
                              <a:cs typeface="Calibri" pitchFamily="34" charset="0"/>
                            </a:rPr>
                          </m:ctrlPr>
                        </m:dPr>
                        <m:e>
                          <m:sSup>
                            <m:sSupPr>
                              <m:ctrlPr>
                                <a:rPr lang="en-GB" b="0" i="1" smtClean="0">
                                  <a:latin typeface="Cambria Math" panose="02040503050406030204" pitchFamily="18" charset="0"/>
                                  <a:ea typeface="Cambria Math" panose="02040503050406030204" pitchFamily="18" charset="0"/>
                                  <a:cs typeface="Calibri" pitchFamily="34" charset="0"/>
                                </a:rPr>
                              </m:ctrlPr>
                            </m:sSupPr>
                            <m:e>
                              <m:r>
                                <a:rPr lang="en-GB" b="0" i="1" smtClean="0">
                                  <a:latin typeface="Cambria Math" panose="02040503050406030204" pitchFamily="18" charset="0"/>
                                  <a:ea typeface="Cambria Math" panose="02040503050406030204" pitchFamily="18" charset="0"/>
                                  <a:cs typeface="Calibri" pitchFamily="34" charset="0"/>
                                </a:rPr>
                                <m:t>𝑢</m:t>
                              </m:r>
                            </m:e>
                            <m:sup>
                              <m:r>
                                <a:rPr lang="en-GB" b="0" i="1" smtClean="0">
                                  <a:latin typeface="Cambria Math" panose="02040503050406030204" pitchFamily="18" charset="0"/>
                                  <a:ea typeface="Cambria Math" panose="02040503050406030204" pitchFamily="18" charset="0"/>
                                  <a:cs typeface="Calibri" pitchFamily="34" charset="0"/>
                                </a:rPr>
                                <m:t>2</m:t>
                              </m:r>
                            </m:sup>
                          </m:sSup>
                        </m:e>
                      </m:d>
                    </m:oMath>
                  </m:oMathPara>
                </a14:m>
                <a:endParaRPr lang="en-GB" dirty="0">
                  <a:latin typeface="Calibri" pitchFamily="34" charset="0"/>
                  <a:ea typeface="Cambria Math" panose="02040503050406030204" pitchFamily="18" charset="0"/>
                  <a:cs typeface="Calibri" pitchFamily="34" charset="0"/>
                </a:endParaRP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i.e. each event changes </a:t>
                </a:r>
                <a14:m>
                  <m:oMath xmlns:m="http://schemas.openxmlformats.org/officeDocument/2006/math">
                    <m:sSup>
                      <m:sSupPr>
                        <m:ctrlPr>
                          <a:rPr lang="en-GB" i="1" dirty="0" smtClean="0">
                            <a:latin typeface="Cambria Math" panose="02040503050406030204" pitchFamily="18" charset="0"/>
                            <a:ea typeface="Cambria Math" panose="02040503050406030204" pitchFamily="18" charset="0"/>
                            <a:cs typeface="Calibri" pitchFamily="34" charset="0"/>
                          </a:rPr>
                        </m:ctrlPr>
                      </m:sSupPr>
                      <m:e>
                        <m:r>
                          <a:rPr lang="en-GB" i="1" dirty="0" smtClean="0">
                            <a:latin typeface="Cambria Math" panose="02040503050406030204" pitchFamily="18" charset="0"/>
                            <a:ea typeface="Cambria Math" panose="02040503050406030204" pitchFamily="18" charset="0"/>
                            <a:cs typeface="Calibri" pitchFamily="34" charset="0"/>
                          </a:rPr>
                          <m:t>𝐴</m:t>
                        </m:r>
                      </m:e>
                      <m:sup>
                        <m:r>
                          <a:rPr lang="en-GB" i="1" dirty="0" smtClean="0">
                            <a:latin typeface="Cambria Math" panose="02040503050406030204" pitchFamily="18" charset="0"/>
                            <a:ea typeface="Cambria Math" panose="02040503050406030204" pitchFamily="18" charset="0"/>
                            <a:cs typeface="Calibri" pitchFamily="34" charset="0"/>
                          </a:rPr>
                          <m:t>2</m:t>
                        </m:r>
                      </m:sup>
                    </m:sSup>
                  </m:oMath>
                </a14:m>
                <a:r>
                  <a:rPr lang="en-GB" dirty="0">
                    <a:latin typeface="Calibri" pitchFamily="34" charset="0"/>
                    <a:ea typeface="Cambria Math" panose="02040503050406030204" pitchFamily="18" charset="0"/>
                    <a:cs typeface="Calibri" pitchFamily="34" charset="0"/>
                  </a:rPr>
                  <a:t> by an amount </a:t>
                </a:r>
                <a14:m>
                  <m:oMath xmlns:m="http://schemas.openxmlformats.org/officeDocument/2006/math">
                    <m:sSup>
                      <m:sSupPr>
                        <m:ctrlPr>
                          <a:rPr lang="en-GB" i="1" dirty="0">
                            <a:latin typeface="Cambria Math" panose="02040503050406030204" pitchFamily="18" charset="0"/>
                            <a:ea typeface="Cambria Math" panose="02040503050406030204" pitchFamily="18" charset="0"/>
                            <a:cs typeface="Calibri" pitchFamily="34" charset="0"/>
                          </a:rPr>
                        </m:ctrlPr>
                      </m:sSupPr>
                      <m:e>
                        <m:r>
                          <a:rPr lang="en-GB" b="0" i="1" dirty="0" smtClean="0">
                            <a:latin typeface="Cambria Math" panose="02040503050406030204" pitchFamily="18" charset="0"/>
                            <a:ea typeface="Cambria Math" panose="02040503050406030204" pitchFamily="18" charset="0"/>
                            <a:cs typeface="Calibri" pitchFamily="34" charset="0"/>
                          </a:rPr>
                          <m:t>𝑢</m:t>
                        </m:r>
                      </m:e>
                      <m:sup>
                        <m:r>
                          <a:rPr lang="en-GB" i="1" dirty="0">
                            <a:latin typeface="Cambria Math" panose="02040503050406030204" pitchFamily="18" charset="0"/>
                            <a:ea typeface="Cambria Math" panose="02040503050406030204" pitchFamily="18" charset="0"/>
                            <a:cs typeface="Calibri" pitchFamily="34" charset="0"/>
                          </a:rPr>
                          <m:t>2</m:t>
                        </m:r>
                      </m:sup>
                    </m:sSup>
                  </m:oMath>
                </a14:m>
                <a:r>
                  <a:rPr lang="en-GB" dirty="0">
                    <a:latin typeface="Calibri" pitchFamily="34" charset="0"/>
                    <a:ea typeface="Cambria Math" panose="02040503050406030204" pitchFamily="18" charset="0"/>
                    <a:cs typeface="Calibri" pitchFamily="34" charset="0"/>
                  </a:rPr>
                  <a:t> on average, and this is happening at a rate of </a:t>
                </a:r>
                <a14:m>
                  <m:oMath xmlns:m="http://schemas.openxmlformats.org/officeDocument/2006/math">
                    <m:sSub>
                      <m:sSubPr>
                        <m:ctrlPr>
                          <a:rPr lang="en-GB" i="1" dirty="0">
                            <a:latin typeface="Cambria Math" panose="02040503050406030204" pitchFamily="18" charset="0"/>
                            <a:ea typeface="Cambria Math" panose="02040503050406030204" pitchFamily="18" charset="0"/>
                            <a:cs typeface="Calibri" pitchFamily="34" charset="0"/>
                          </a:rPr>
                        </m:ctrlPr>
                      </m:sSubPr>
                      <m:e>
                        <m:r>
                          <a:rPr lang="en-GB" i="1" dirty="0">
                            <a:latin typeface="Cambria Math" panose="02040503050406030204" pitchFamily="18" charset="0"/>
                            <a:ea typeface="Cambria Math" panose="02040503050406030204" pitchFamily="18" charset="0"/>
                            <a:cs typeface="Calibri" pitchFamily="34" charset="0"/>
                          </a:rPr>
                          <m:t>𝑁</m:t>
                        </m:r>
                      </m:e>
                      <m:sub>
                        <m:r>
                          <a:rPr lang="en-GB" b="0" i="1" dirty="0" smtClean="0">
                            <a:latin typeface="Cambria Math" panose="02040503050406030204" pitchFamily="18" charset="0"/>
                            <a:ea typeface="Cambria Math" panose="02040503050406030204" pitchFamily="18" charset="0"/>
                            <a:cs typeface="Calibri" pitchFamily="34" charset="0"/>
                          </a:rPr>
                          <m:t>𝛾</m:t>
                        </m:r>
                      </m:sub>
                    </m:sSub>
                  </m:oMath>
                </a14:m>
                <a:r>
                  <a:rPr lang="en-GB" dirty="0">
                    <a:latin typeface="Calibri" pitchFamily="34" charset="0"/>
                    <a:ea typeface="Cambria Math" panose="02040503050406030204" pitchFamily="18" charset="0"/>
                    <a:cs typeface="Calibri" pitchFamily="34" charset="0"/>
                  </a:rPr>
                  <a:t> per second.</a:t>
                </a:r>
              </a:p>
              <a:p>
                <a:pPr algn="just"/>
                <a:endParaRPr lang="en-GB" dirty="0">
                  <a:latin typeface="Calibri" pitchFamily="34" charset="0"/>
                  <a:ea typeface="Cambria Math" panose="02040503050406030204" pitchFamily="18" charset="0"/>
                  <a:cs typeface="Calibri" pitchFamily="34" charset="0"/>
                </a:endParaRPr>
              </a:p>
              <a:p>
                <a:pPr algn="just"/>
                <a:r>
                  <a:rPr lang="en-GB" dirty="0">
                    <a:latin typeface="Calibri" pitchFamily="34" charset="0"/>
                    <a:ea typeface="Cambria Math" panose="02040503050406030204" pitchFamily="18" charset="0"/>
                    <a:cs typeface="Calibri" pitchFamily="34" charset="0"/>
                  </a:rPr>
                  <a:t>Although both </a:t>
                </a:r>
                <a14:m>
                  <m:oMath xmlns:m="http://schemas.openxmlformats.org/officeDocument/2006/math">
                    <m:sSub>
                      <m:sSubPr>
                        <m:ctrlPr>
                          <a:rPr lang="en-GB" i="1">
                            <a:latin typeface="Cambria Math" panose="02040503050406030204" pitchFamily="18" charset="0"/>
                            <a:ea typeface="Cambria Math" panose="02040503050406030204" pitchFamily="18" charset="0"/>
                            <a:cs typeface="Calibri" pitchFamily="34" charset="0"/>
                          </a:rPr>
                        </m:ctrlPr>
                      </m:sSubPr>
                      <m:e>
                        <m:r>
                          <a:rPr lang="en-GB" i="1">
                            <a:latin typeface="Cambria Math" panose="02040503050406030204" pitchFamily="18" charset="0"/>
                            <a:ea typeface="Cambria Math" panose="02040503050406030204" pitchFamily="18" charset="0"/>
                            <a:cs typeface="Calibri" pitchFamily="34" charset="0"/>
                          </a:rPr>
                          <m:t>𝑁</m:t>
                        </m:r>
                      </m:e>
                      <m:sub>
                        <m:r>
                          <a:rPr lang="en-GB" i="1">
                            <a:latin typeface="Cambria Math" panose="02040503050406030204" pitchFamily="18" charset="0"/>
                            <a:ea typeface="Cambria Math" panose="02040503050406030204" pitchFamily="18" charset="0"/>
                            <a:cs typeface="Calibri" pitchFamily="34" charset="0"/>
                          </a:rPr>
                          <m:t>𝛾</m:t>
                        </m:r>
                      </m:sub>
                    </m:sSub>
                  </m:oMath>
                </a14:m>
                <a:r>
                  <a:rPr lang="en-GB" dirty="0">
                    <a:latin typeface="Calibri" pitchFamily="34" charset="0"/>
                    <a:ea typeface="Cambria Math" panose="02040503050406030204" pitchFamily="18" charset="0"/>
                    <a:cs typeface="Calibri" pitchFamily="34" charset="0"/>
                  </a:rPr>
                  <a:t> and </a:t>
                </a:r>
                <a14:m>
                  <m:oMath xmlns:m="http://schemas.openxmlformats.org/officeDocument/2006/math">
                    <m:d>
                      <m:dPr>
                        <m:begChr m:val="⟨"/>
                        <m:endChr m:val="⟩"/>
                        <m:ctrlPr>
                          <a:rPr lang="en-GB" i="1">
                            <a:latin typeface="Cambria Math" panose="02040503050406030204" pitchFamily="18" charset="0"/>
                            <a:ea typeface="Cambria Math" panose="02040503050406030204" pitchFamily="18" charset="0"/>
                            <a:cs typeface="Calibri" pitchFamily="34" charset="0"/>
                          </a:rPr>
                        </m:ctrlPr>
                      </m:dPr>
                      <m:e>
                        <m:sSup>
                          <m:sSupPr>
                            <m:ctrlPr>
                              <a:rPr lang="en-GB" i="1">
                                <a:latin typeface="Cambria Math" panose="02040503050406030204" pitchFamily="18" charset="0"/>
                                <a:ea typeface="Cambria Math" panose="02040503050406030204" pitchFamily="18" charset="0"/>
                                <a:cs typeface="Calibri" pitchFamily="34" charset="0"/>
                              </a:rPr>
                            </m:ctrlPr>
                          </m:sSupPr>
                          <m:e>
                            <m:r>
                              <a:rPr lang="en-GB" i="1">
                                <a:latin typeface="Cambria Math" panose="02040503050406030204" pitchFamily="18" charset="0"/>
                                <a:ea typeface="Cambria Math" panose="02040503050406030204" pitchFamily="18" charset="0"/>
                                <a:cs typeface="Calibri" pitchFamily="34" charset="0"/>
                              </a:rPr>
                              <m:t>𝑢</m:t>
                            </m:r>
                          </m:e>
                          <m:sup>
                            <m:r>
                              <a:rPr lang="en-GB" i="1">
                                <a:latin typeface="Cambria Math" panose="02040503050406030204" pitchFamily="18" charset="0"/>
                                <a:ea typeface="Cambria Math" panose="02040503050406030204" pitchFamily="18" charset="0"/>
                                <a:cs typeface="Calibri" pitchFamily="34" charset="0"/>
                              </a:rPr>
                              <m:t>2</m:t>
                            </m:r>
                          </m:sup>
                        </m:sSup>
                      </m:e>
                    </m:d>
                  </m:oMath>
                </a14:m>
                <a:r>
                  <a:rPr lang="en-GB" dirty="0">
                    <a:latin typeface="Calibri" pitchFamily="34" charset="0"/>
                    <a:ea typeface="Cambria Math" panose="02040503050406030204" pitchFamily="18" charset="0"/>
                    <a:cs typeface="Calibri" pitchFamily="34" charset="0"/>
                  </a:rPr>
                  <a:t> vary around the ring, the effects we are interested in occur slowly compared to the revolution time. As such we can average over many turns around the design orbit.</a:t>
                </a:r>
              </a:p>
            </p:txBody>
          </p:sp>
        </mc:Choice>
        <mc:Fallback xmlns="">
          <p:sp>
            <p:nvSpPr>
              <p:cNvPr id="157699" name="Text Box 3"/>
              <p:cNvSpPr txBox="1">
                <a:spLocks noRot="1" noChangeAspect="1" noMove="1" noResize="1" noEditPoints="1" noAdjustHandles="1" noChangeArrowheads="1" noChangeShapeType="1" noTextEdit="1"/>
              </p:cNvSpPr>
              <p:nvPr/>
            </p:nvSpPr>
            <p:spPr bwMode="auto">
              <a:xfrm>
                <a:off x="284302" y="164341"/>
                <a:ext cx="8642350" cy="6657976"/>
              </a:xfrm>
              <a:prstGeom prst="rect">
                <a:avLst/>
              </a:prstGeom>
              <a:blipFill>
                <a:blip r:embed="rId2"/>
                <a:stretch>
                  <a:fillRect l="-635" t="-549" r="-635" b="-549"/>
                </a:stretch>
              </a:blipFill>
              <a:ln w="9525">
                <a:noFill/>
                <a:miter lim="800000"/>
                <a:headEnd/>
                <a:tailEnd/>
              </a:ln>
              <a:effectLst/>
            </p:spPr>
            <p:txBody>
              <a:bodyPr/>
              <a:lstStyle/>
              <a:p>
                <a:r>
                  <a:rPr lang="en-GB">
                    <a:noFill/>
                  </a:rPr>
                  <a:t> </a:t>
                </a:r>
              </a:p>
            </p:txBody>
          </p:sp>
        </mc:Fallback>
      </mc:AlternateContent>
      <p:sp>
        <p:nvSpPr>
          <p:cNvPr id="2" name="Oval 1"/>
          <p:cNvSpPr/>
          <p:nvPr/>
        </p:nvSpPr>
        <p:spPr>
          <a:xfrm>
            <a:off x="4361793" y="1502979"/>
            <a:ext cx="641131" cy="44143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Oval 3"/>
          <p:cNvSpPr/>
          <p:nvPr/>
        </p:nvSpPr>
        <p:spPr>
          <a:xfrm>
            <a:off x="5176346" y="1502978"/>
            <a:ext cx="404648" cy="44143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578069" y="2116206"/>
            <a:ext cx="4424855" cy="646331"/>
          </a:xfrm>
          <a:prstGeom prst="rect">
            <a:avLst/>
          </a:prstGeom>
          <a:noFill/>
        </p:spPr>
        <p:txBody>
          <a:bodyPr wrap="square" rtlCol="0">
            <a:spAutoFit/>
          </a:bodyPr>
          <a:lstStyle/>
          <a:p>
            <a:pPr algn="ctr"/>
            <a:r>
              <a:rPr lang="en-GB" dirty="0"/>
              <a:t>Radiation damping </a:t>
            </a:r>
          </a:p>
          <a:p>
            <a:pPr algn="ctr"/>
            <a:r>
              <a:rPr lang="en-GB" dirty="0"/>
              <a:t>(decrement depends on energy deviation) </a:t>
            </a:r>
          </a:p>
        </p:txBody>
      </p:sp>
      <p:sp>
        <p:nvSpPr>
          <p:cNvPr id="6" name="TextBox 5"/>
          <p:cNvSpPr txBox="1"/>
          <p:nvPr/>
        </p:nvSpPr>
        <p:spPr>
          <a:xfrm>
            <a:off x="5433848" y="2116206"/>
            <a:ext cx="3405352" cy="646331"/>
          </a:xfrm>
          <a:prstGeom prst="rect">
            <a:avLst/>
          </a:prstGeom>
          <a:noFill/>
        </p:spPr>
        <p:txBody>
          <a:bodyPr wrap="square" rtlCol="0">
            <a:spAutoFit/>
          </a:bodyPr>
          <a:lstStyle/>
          <a:p>
            <a:pPr algn="ctr"/>
            <a:r>
              <a:rPr lang="en-GB" dirty="0"/>
              <a:t>Quantum excitation</a:t>
            </a:r>
          </a:p>
          <a:p>
            <a:pPr algn="ctr"/>
            <a:r>
              <a:rPr lang="en-GB" dirty="0"/>
              <a:t>(always increases the amplitude)</a:t>
            </a:r>
          </a:p>
        </p:txBody>
      </p:sp>
      <p:cxnSp>
        <p:nvCxnSpPr>
          <p:cNvPr id="7" name="Straight Arrow Connector 6"/>
          <p:cNvCxnSpPr/>
          <p:nvPr/>
        </p:nvCxnSpPr>
        <p:spPr>
          <a:xfrm flipV="1">
            <a:off x="3804745" y="1944413"/>
            <a:ext cx="672662" cy="29429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flipV="1">
            <a:off x="5654565" y="1872501"/>
            <a:ext cx="394140" cy="24370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229731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64218</TotalTime>
  <Words>4375</Words>
  <Application>Microsoft Office PowerPoint</Application>
  <PresentationFormat>On-screen Show (4:3)</PresentationFormat>
  <Paragraphs>533</Paragraphs>
  <Slides>37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37</vt:i4>
      </vt:variant>
    </vt:vector>
  </HeadingPairs>
  <TitlesOfParts>
    <vt:vector size="43" baseType="lpstr">
      <vt:lpstr>Arial</vt:lpstr>
      <vt:lpstr>Calibri</vt:lpstr>
      <vt:lpstr>Calibri Light</vt:lpstr>
      <vt:lpstr>Cambria Math</vt:lpstr>
      <vt:lpstr>Times</vt:lpstr>
      <vt:lpstr>Office Theme</vt:lpstr>
      <vt:lpstr>Lecture 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Diamond Light Source Ltd.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Martin, Ian (DLSLtd,RAL,TEC)</dc:creator>
  <cp:lastModifiedBy>Martin, Ian (DLSLtd,RAL,TEC)</cp:lastModifiedBy>
  <cp:revision>466</cp:revision>
  <dcterms:created xsi:type="dcterms:W3CDTF">2018-08-23T08:58:32Z</dcterms:created>
  <dcterms:modified xsi:type="dcterms:W3CDTF">2023-12-01T13:27:11Z</dcterms:modified>
</cp:coreProperties>
</file>