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ink/ink1.xml" ContentType="application/inkml+xml"/>
  <Override PartName="/ppt/ink/ink2.xml" ContentType="application/inkml+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handoutMasterIdLst>
    <p:handoutMasterId r:id="rId46"/>
  </p:handoutMasterIdLst>
  <p:sldIdLst>
    <p:sldId id="259" r:id="rId2"/>
    <p:sldId id="315" r:id="rId3"/>
    <p:sldId id="316" r:id="rId4"/>
    <p:sldId id="2147376931" r:id="rId5"/>
    <p:sldId id="453" r:id="rId6"/>
    <p:sldId id="311" r:id="rId7"/>
    <p:sldId id="300" r:id="rId8"/>
    <p:sldId id="301" r:id="rId9"/>
    <p:sldId id="303" r:id="rId10"/>
    <p:sldId id="304" r:id="rId11"/>
    <p:sldId id="2147376934" r:id="rId12"/>
    <p:sldId id="2147376933" r:id="rId13"/>
    <p:sldId id="320" r:id="rId14"/>
    <p:sldId id="525" r:id="rId15"/>
    <p:sldId id="553" r:id="rId16"/>
    <p:sldId id="551" r:id="rId17"/>
    <p:sldId id="552" r:id="rId18"/>
    <p:sldId id="507" r:id="rId19"/>
    <p:sldId id="506" r:id="rId20"/>
    <p:sldId id="314" r:id="rId21"/>
    <p:sldId id="2147376932" r:id="rId22"/>
    <p:sldId id="322" r:id="rId23"/>
    <p:sldId id="299" r:id="rId24"/>
    <p:sldId id="317" r:id="rId25"/>
    <p:sldId id="502" r:id="rId26"/>
    <p:sldId id="319" r:id="rId27"/>
    <p:sldId id="318" r:id="rId28"/>
    <p:sldId id="308" r:id="rId29"/>
    <p:sldId id="325" r:id="rId30"/>
    <p:sldId id="452" r:id="rId31"/>
    <p:sldId id="310" r:id="rId32"/>
    <p:sldId id="324" r:id="rId33"/>
    <p:sldId id="306" r:id="rId34"/>
    <p:sldId id="511" r:id="rId35"/>
    <p:sldId id="546" r:id="rId36"/>
    <p:sldId id="547" r:id="rId37"/>
    <p:sldId id="548" r:id="rId38"/>
    <p:sldId id="504" r:id="rId39"/>
    <p:sldId id="519" r:id="rId40"/>
    <p:sldId id="533" r:id="rId41"/>
    <p:sldId id="534" r:id="rId42"/>
    <p:sldId id="323" r:id="rId43"/>
    <p:sldId id="288"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771"/>
    <p:restoredTop sz="94694"/>
  </p:normalViewPr>
  <p:slideViewPr>
    <p:cSldViewPr snapToGrid="0" snapToObjects="1">
      <p:cViewPr varScale="1">
        <p:scale>
          <a:sx n="117" d="100"/>
          <a:sy n="117" d="100"/>
        </p:scale>
        <p:origin x="192" y="26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ED933D-3AE3-4C2B-B5CC-686795F7514F}"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GB"/>
        </a:p>
      </dgm:t>
    </dgm:pt>
    <dgm:pt modelId="{C908C764-DD01-44DF-9668-A2280A405ED7}">
      <dgm:prSet phldrT="[Text]" custT="1"/>
      <dgm:spPr>
        <a:solidFill>
          <a:schemeClr val="accent1">
            <a:lumMod val="60000"/>
            <a:lumOff val="40000"/>
          </a:schemeClr>
        </a:solidFill>
        <a:ln>
          <a:solidFill>
            <a:schemeClr val="tx1"/>
          </a:solidFill>
        </a:ln>
      </dgm:spPr>
      <dgm:t>
        <a:bodyPr/>
        <a:lstStyle/>
        <a:p>
          <a:pPr>
            <a:lnSpc>
              <a:spcPct val="100000"/>
            </a:lnSpc>
          </a:pPr>
          <a:r>
            <a:rPr lang="en-US" sz="1400" b="1" dirty="0">
              <a:solidFill>
                <a:schemeClr val="tx1"/>
              </a:solidFill>
            </a:rPr>
            <a:t>Engagement Channels</a:t>
          </a:r>
          <a:r>
            <a:rPr lang="en-US" sz="1400" dirty="0">
              <a:solidFill>
                <a:schemeClr val="tx1"/>
              </a:solidFill>
            </a:rPr>
            <a:t>:</a:t>
          </a:r>
        </a:p>
        <a:p>
          <a:pPr>
            <a:lnSpc>
              <a:spcPct val="100000"/>
            </a:lnSpc>
          </a:pPr>
          <a:r>
            <a:rPr lang="en-US" sz="1400" dirty="0">
              <a:solidFill>
                <a:schemeClr val="tx1"/>
              </a:solidFill>
            </a:rPr>
            <a:t>ATS, FHR, RCS</a:t>
          </a:r>
          <a:endParaRPr lang="en-GB" sz="1200" dirty="0">
            <a:solidFill>
              <a:schemeClr val="tx1"/>
            </a:solidFill>
          </a:endParaRPr>
        </a:p>
      </dgm:t>
    </dgm:pt>
    <dgm:pt modelId="{4F377D0D-D8C2-4652-B9A3-96700D121927}" type="parTrans" cxnId="{39953DF5-454F-4B09-AA10-F6450F4745F4}">
      <dgm:prSet/>
      <dgm:spPr/>
      <dgm:t>
        <a:bodyPr/>
        <a:lstStyle/>
        <a:p>
          <a:endParaRPr lang="en-GB"/>
        </a:p>
      </dgm:t>
    </dgm:pt>
    <dgm:pt modelId="{91D63E7E-07F3-425E-9375-F7232317DBA3}" type="sibTrans" cxnId="{39953DF5-454F-4B09-AA10-F6450F4745F4}">
      <dgm:prSet/>
      <dgm:spPr/>
      <dgm:t>
        <a:bodyPr/>
        <a:lstStyle/>
        <a:p>
          <a:endParaRPr lang="en-GB"/>
        </a:p>
      </dgm:t>
    </dgm:pt>
    <dgm:pt modelId="{77E5E773-0127-439A-98F3-F69CE4224F15}">
      <dgm:prSet phldrT="[Text]" custT="1"/>
      <dgm:spPr>
        <a:solidFill>
          <a:schemeClr val="accent1">
            <a:tint val="40000"/>
            <a:hueOff val="0"/>
            <a:satOff val="0"/>
            <a:lumOff val="0"/>
            <a:alpha val="45000"/>
          </a:schemeClr>
        </a:solidFill>
        <a:ln>
          <a:solidFill>
            <a:schemeClr val="tx1">
              <a:alpha val="90000"/>
            </a:schemeClr>
          </a:solidFill>
        </a:ln>
      </dgm:spPr>
      <dgm:t>
        <a:bodyPr anchor="ctr"/>
        <a:lstStyle/>
        <a:p>
          <a:pPr algn="ctr">
            <a:buNone/>
          </a:pPr>
          <a:r>
            <a:rPr lang="en-US" sz="1400" dirty="0"/>
            <a:t>   User &amp; business development needs from Org. sectors</a:t>
          </a:r>
          <a:endParaRPr lang="en-GB" sz="1400" dirty="0"/>
        </a:p>
      </dgm:t>
    </dgm:pt>
    <dgm:pt modelId="{4E82BA14-C20A-4AB4-A5FF-CAB7B378BCF8}" type="parTrans" cxnId="{93247290-74C7-48DF-9CFB-69CB77C2A3D1}">
      <dgm:prSet/>
      <dgm:spPr/>
      <dgm:t>
        <a:bodyPr/>
        <a:lstStyle/>
        <a:p>
          <a:endParaRPr lang="en-GB"/>
        </a:p>
      </dgm:t>
    </dgm:pt>
    <dgm:pt modelId="{C814B399-46E6-42E4-B416-67B3BAAF3E3B}" type="sibTrans" cxnId="{93247290-74C7-48DF-9CFB-69CB77C2A3D1}">
      <dgm:prSet/>
      <dgm:spPr/>
      <dgm:t>
        <a:bodyPr/>
        <a:lstStyle/>
        <a:p>
          <a:endParaRPr lang="en-GB"/>
        </a:p>
      </dgm:t>
    </dgm:pt>
    <dgm:pt modelId="{F3313570-B5FA-4CD9-8FC2-845EDEE897FA}">
      <dgm:prSet phldrT="[Text]"/>
      <dgm:spPr>
        <a:solidFill>
          <a:schemeClr val="accent4">
            <a:lumMod val="60000"/>
            <a:lumOff val="40000"/>
          </a:schemeClr>
        </a:solidFill>
        <a:ln>
          <a:solidFill>
            <a:schemeClr val="tx1"/>
          </a:solidFill>
        </a:ln>
      </dgm:spPr>
      <dgm:t>
        <a:bodyPr/>
        <a:lstStyle/>
        <a:p>
          <a:r>
            <a:rPr lang="en-US" b="1" dirty="0">
              <a:solidFill>
                <a:schemeClr val="tx1"/>
              </a:solidFill>
            </a:rPr>
            <a:t>Strategic Technical Delivery Forum</a:t>
          </a:r>
          <a:endParaRPr lang="en-GB" b="1" dirty="0">
            <a:solidFill>
              <a:schemeClr val="tx1"/>
            </a:solidFill>
          </a:endParaRPr>
        </a:p>
      </dgm:t>
    </dgm:pt>
    <dgm:pt modelId="{A4D18449-0D14-4508-807F-46D61BBB5A40}" type="parTrans" cxnId="{0AE9DD6A-24BE-49F1-A205-1CBCF0E06661}">
      <dgm:prSet/>
      <dgm:spPr/>
      <dgm:t>
        <a:bodyPr/>
        <a:lstStyle/>
        <a:p>
          <a:endParaRPr lang="en-GB"/>
        </a:p>
      </dgm:t>
    </dgm:pt>
    <dgm:pt modelId="{73ACFA0C-33C2-4CA3-886F-9AF79CD4F7E5}" type="sibTrans" cxnId="{0AE9DD6A-24BE-49F1-A205-1CBCF0E06661}">
      <dgm:prSet/>
      <dgm:spPr/>
      <dgm:t>
        <a:bodyPr/>
        <a:lstStyle/>
        <a:p>
          <a:endParaRPr lang="en-GB"/>
        </a:p>
      </dgm:t>
    </dgm:pt>
    <dgm:pt modelId="{F97E3F4B-BD00-431D-BC2A-B13536BAA647}">
      <dgm:prSet phldrT="[Text]" custT="1"/>
      <dgm:spPr>
        <a:solidFill>
          <a:schemeClr val="accent1">
            <a:tint val="40000"/>
            <a:hueOff val="0"/>
            <a:satOff val="0"/>
            <a:lumOff val="0"/>
            <a:alpha val="45000"/>
          </a:schemeClr>
        </a:solidFill>
        <a:ln>
          <a:solidFill>
            <a:schemeClr val="tx1">
              <a:alpha val="90000"/>
            </a:schemeClr>
          </a:solidFill>
        </a:ln>
      </dgm:spPr>
      <dgm:t>
        <a:bodyPr anchor="ctr"/>
        <a:lstStyle/>
        <a:p>
          <a:pPr algn="ctr">
            <a:buNone/>
          </a:pPr>
          <a:r>
            <a:rPr lang="en-US" sz="1500" dirty="0"/>
            <a:t>   </a:t>
          </a:r>
          <a:r>
            <a:rPr lang="en-US" sz="1400" b="0" dirty="0">
              <a:solidFill>
                <a:schemeClr val="tx1"/>
              </a:solidFill>
            </a:rPr>
            <a:t>Technical</a:t>
          </a:r>
          <a:r>
            <a:rPr lang="en-US" sz="1400" dirty="0"/>
            <a:t> e</a:t>
          </a:r>
          <a:r>
            <a:rPr lang="en-US" sz="1400" b="0" dirty="0">
              <a:solidFill>
                <a:schemeClr val="tx1"/>
              </a:solidFill>
            </a:rPr>
            <a:t>nhancements for</a:t>
          </a:r>
          <a:r>
            <a:rPr lang="en-US" sz="1400" dirty="0"/>
            <a:t> service delivery</a:t>
          </a:r>
          <a:endParaRPr lang="en-GB" sz="1500" dirty="0"/>
        </a:p>
      </dgm:t>
    </dgm:pt>
    <dgm:pt modelId="{F2BCF6E9-275A-4726-9A01-F1941369DD0C}" type="parTrans" cxnId="{77B69677-8C41-44ED-A46B-4E16CA50058E}">
      <dgm:prSet/>
      <dgm:spPr/>
      <dgm:t>
        <a:bodyPr/>
        <a:lstStyle/>
        <a:p>
          <a:endParaRPr lang="en-GB"/>
        </a:p>
      </dgm:t>
    </dgm:pt>
    <dgm:pt modelId="{B036B57E-52AF-43A2-BA49-6968E6478DAF}" type="sibTrans" cxnId="{77B69677-8C41-44ED-A46B-4E16CA50058E}">
      <dgm:prSet/>
      <dgm:spPr/>
      <dgm:t>
        <a:bodyPr/>
        <a:lstStyle/>
        <a:p>
          <a:endParaRPr lang="en-GB"/>
        </a:p>
      </dgm:t>
    </dgm:pt>
    <dgm:pt modelId="{68AD02F4-D9A3-492E-A7A6-FA1B7EA2DA37}">
      <dgm:prSet/>
      <dgm:spPr>
        <a:solidFill>
          <a:schemeClr val="accent2">
            <a:lumMod val="60000"/>
            <a:lumOff val="40000"/>
          </a:schemeClr>
        </a:solidFill>
        <a:ln>
          <a:solidFill>
            <a:schemeClr val="tx1"/>
          </a:solidFill>
        </a:ln>
      </dgm:spPr>
      <dgm:t>
        <a:bodyPr/>
        <a:lstStyle/>
        <a:p>
          <a:r>
            <a:rPr lang="en-US" b="1" dirty="0">
              <a:solidFill>
                <a:schemeClr val="tx1"/>
              </a:solidFill>
            </a:rPr>
            <a:t>Innovation Review Board</a:t>
          </a:r>
          <a:endParaRPr lang="en-GB" b="1" dirty="0">
            <a:solidFill>
              <a:schemeClr val="tx1"/>
            </a:solidFill>
          </a:endParaRPr>
        </a:p>
      </dgm:t>
    </dgm:pt>
    <dgm:pt modelId="{CC1D7380-BEE0-4A8E-B1CF-0D063D00724B}" type="parTrans" cxnId="{09158603-0138-410F-8F0D-BA3A722FBC79}">
      <dgm:prSet/>
      <dgm:spPr/>
      <dgm:t>
        <a:bodyPr/>
        <a:lstStyle/>
        <a:p>
          <a:endParaRPr lang="en-GB"/>
        </a:p>
      </dgm:t>
    </dgm:pt>
    <dgm:pt modelId="{CA8E00DB-E05E-4AB7-B934-C419D344B6DB}" type="sibTrans" cxnId="{09158603-0138-410F-8F0D-BA3A722FBC79}">
      <dgm:prSet/>
      <dgm:spPr/>
      <dgm:t>
        <a:bodyPr/>
        <a:lstStyle/>
        <a:p>
          <a:endParaRPr lang="en-GB"/>
        </a:p>
      </dgm:t>
    </dgm:pt>
    <dgm:pt modelId="{1211AE3D-4340-413E-B0FF-AA44205A85FF}">
      <dgm:prSet custT="1"/>
      <dgm:spPr>
        <a:solidFill>
          <a:schemeClr val="accent1">
            <a:tint val="40000"/>
            <a:hueOff val="0"/>
            <a:satOff val="0"/>
            <a:lumOff val="0"/>
            <a:alpha val="45000"/>
          </a:schemeClr>
        </a:solidFill>
        <a:ln>
          <a:solidFill>
            <a:schemeClr val="tx1">
              <a:alpha val="90000"/>
            </a:schemeClr>
          </a:solidFill>
        </a:ln>
      </dgm:spPr>
      <dgm:t>
        <a:bodyPr anchor="ctr"/>
        <a:lstStyle/>
        <a:p>
          <a:pPr algn="ctr">
            <a:lnSpc>
              <a:spcPct val="100000"/>
            </a:lnSpc>
            <a:buNone/>
          </a:pPr>
          <a:r>
            <a:rPr lang="en-US" sz="1400" dirty="0"/>
            <a:t>  Proposals &amp; requirements from innovation activities</a:t>
          </a:r>
          <a:endParaRPr lang="en-GB" sz="1400" dirty="0"/>
        </a:p>
      </dgm:t>
    </dgm:pt>
    <dgm:pt modelId="{15C18087-7963-40C3-9844-20A2CA6EAD30}" type="parTrans" cxnId="{E6B5EEAE-1E99-4E96-AAA8-7112117DD520}">
      <dgm:prSet/>
      <dgm:spPr/>
      <dgm:t>
        <a:bodyPr/>
        <a:lstStyle/>
        <a:p>
          <a:endParaRPr lang="en-GB"/>
        </a:p>
      </dgm:t>
    </dgm:pt>
    <dgm:pt modelId="{88E13990-DA4B-41CA-AEAF-8BACD03B8A4A}" type="sibTrans" cxnId="{E6B5EEAE-1E99-4E96-AAA8-7112117DD520}">
      <dgm:prSet/>
      <dgm:spPr/>
      <dgm:t>
        <a:bodyPr/>
        <a:lstStyle/>
        <a:p>
          <a:endParaRPr lang="en-GB"/>
        </a:p>
      </dgm:t>
    </dgm:pt>
    <dgm:pt modelId="{E320FD4E-2CEA-4777-845E-E3D971BAD9B5}" type="pres">
      <dgm:prSet presAssocID="{85ED933D-3AE3-4C2B-B5CC-686795F7514F}" presName="Name0" presStyleCnt="0">
        <dgm:presLayoutVars>
          <dgm:dir/>
          <dgm:animLvl val="lvl"/>
          <dgm:resizeHandles/>
        </dgm:presLayoutVars>
      </dgm:prSet>
      <dgm:spPr/>
    </dgm:pt>
    <dgm:pt modelId="{32A5F315-A9F4-41FF-9421-5F18029A5AC4}" type="pres">
      <dgm:prSet presAssocID="{C908C764-DD01-44DF-9668-A2280A405ED7}" presName="linNode" presStyleCnt="0"/>
      <dgm:spPr/>
    </dgm:pt>
    <dgm:pt modelId="{81DFCF03-98EB-4E76-AA1A-773F5833A8C6}" type="pres">
      <dgm:prSet presAssocID="{C908C764-DD01-44DF-9668-A2280A405ED7}" presName="parentShp" presStyleLbl="node1" presStyleIdx="0" presStyleCnt="3">
        <dgm:presLayoutVars>
          <dgm:bulletEnabled val="1"/>
        </dgm:presLayoutVars>
      </dgm:prSet>
      <dgm:spPr/>
    </dgm:pt>
    <dgm:pt modelId="{96666E90-BF12-45D9-AC11-34006E96E9F7}" type="pres">
      <dgm:prSet presAssocID="{C908C764-DD01-44DF-9668-A2280A405ED7}" presName="childShp" presStyleLbl="bgAccFollowNode1" presStyleIdx="0" presStyleCnt="3">
        <dgm:presLayoutVars>
          <dgm:bulletEnabled val="1"/>
        </dgm:presLayoutVars>
      </dgm:prSet>
      <dgm:spPr/>
    </dgm:pt>
    <dgm:pt modelId="{5B9D13F8-6F0C-4E12-97F3-6B485663E79E}" type="pres">
      <dgm:prSet presAssocID="{91D63E7E-07F3-425E-9375-F7232317DBA3}" presName="spacing" presStyleCnt="0"/>
      <dgm:spPr/>
    </dgm:pt>
    <dgm:pt modelId="{A693102A-2D2A-42A2-BD1A-F82DF3690207}" type="pres">
      <dgm:prSet presAssocID="{68AD02F4-D9A3-492E-A7A6-FA1B7EA2DA37}" presName="linNode" presStyleCnt="0"/>
      <dgm:spPr/>
    </dgm:pt>
    <dgm:pt modelId="{F8742FBB-54CA-499A-9181-4833FA57C179}" type="pres">
      <dgm:prSet presAssocID="{68AD02F4-D9A3-492E-A7A6-FA1B7EA2DA37}" presName="parentShp" presStyleLbl="node1" presStyleIdx="1" presStyleCnt="3">
        <dgm:presLayoutVars>
          <dgm:bulletEnabled val="1"/>
        </dgm:presLayoutVars>
      </dgm:prSet>
      <dgm:spPr/>
    </dgm:pt>
    <dgm:pt modelId="{B4746D6C-86F3-4AEA-99D8-635511DBCD5B}" type="pres">
      <dgm:prSet presAssocID="{68AD02F4-D9A3-492E-A7A6-FA1B7EA2DA37}" presName="childShp" presStyleLbl="bgAccFollowNode1" presStyleIdx="1" presStyleCnt="3" custLinFactNeighborX="760">
        <dgm:presLayoutVars>
          <dgm:bulletEnabled val="1"/>
        </dgm:presLayoutVars>
      </dgm:prSet>
      <dgm:spPr/>
    </dgm:pt>
    <dgm:pt modelId="{16F5B638-9C7E-4C0A-9F5A-4EBE508B187B}" type="pres">
      <dgm:prSet presAssocID="{CA8E00DB-E05E-4AB7-B934-C419D344B6DB}" presName="spacing" presStyleCnt="0"/>
      <dgm:spPr/>
    </dgm:pt>
    <dgm:pt modelId="{A648F0D2-2564-4C6F-8809-CB79D40E051D}" type="pres">
      <dgm:prSet presAssocID="{F3313570-B5FA-4CD9-8FC2-845EDEE897FA}" presName="linNode" presStyleCnt="0"/>
      <dgm:spPr/>
    </dgm:pt>
    <dgm:pt modelId="{82D5FDB8-69B5-4BDB-9E4E-E45B19381A7D}" type="pres">
      <dgm:prSet presAssocID="{F3313570-B5FA-4CD9-8FC2-845EDEE897FA}" presName="parentShp" presStyleLbl="node1" presStyleIdx="2" presStyleCnt="3" custLinFactNeighborX="-689">
        <dgm:presLayoutVars>
          <dgm:bulletEnabled val="1"/>
        </dgm:presLayoutVars>
      </dgm:prSet>
      <dgm:spPr/>
    </dgm:pt>
    <dgm:pt modelId="{650F4201-C01F-4D76-B291-E7CD961031DB}" type="pres">
      <dgm:prSet presAssocID="{F3313570-B5FA-4CD9-8FC2-845EDEE897FA}" presName="childShp" presStyleLbl="bgAccFollowNode1" presStyleIdx="2" presStyleCnt="3" custScaleY="97857">
        <dgm:presLayoutVars>
          <dgm:bulletEnabled val="1"/>
        </dgm:presLayoutVars>
      </dgm:prSet>
      <dgm:spPr/>
    </dgm:pt>
  </dgm:ptLst>
  <dgm:cxnLst>
    <dgm:cxn modelId="{09158603-0138-410F-8F0D-BA3A722FBC79}" srcId="{85ED933D-3AE3-4C2B-B5CC-686795F7514F}" destId="{68AD02F4-D9A3-492E-A7A6-FA1B7EA2DA37}" srcOrd="1" destOrd="0" parTransId="{CC1D7380-BEE0-4A8E-B1CF-0D063D00724B}" sibTransId="{CA8E00DB-E05E-4AB7-B934-C419D344B6DB}"/>
    <dgm:cxn modelId="{CC95B718-CA7D-42CD-A40B-83C945674A55}" type="presOf" srcId="{F97E3F4B-BD00-431D-BC2A-B13536BAA647}" destId="{650F4201-C01F-4D76-B291-E7CD961031DB}" srcOrd="0" destOrd="0" presId="urn:microsoft.com/office/officeart/2005/8/layout/vList6"/>
    <dgm:cxn modelId="{25400731-6E04-4D6B-AA7A-CCBC056B79F2}" type="presOf" srcId="{85ED933D-3AE3-4C2B-B5CC-686795F7514F}" destId="{E320FD4E-2CEA-4777-845E-E3D971BAD9B5}" srcOrd="0" destOrd="0" presId="urn:microsoft.com/office/officeart/2005/8/layout/vList6"/>
    <dgm:cxn modelId="{DA3CE34B-CED6-402E-8B05-D60866AB2CC0}" type="presOf" srcId="{77E5E773-0127-439A-98F3-F69CE4224F15}" destId="{96666E90-BF12-45D9-AC11-34006E96E9F7}" srcOrd="0" destOrd="0" presId="urn:microsoft.com/office/officeart/2005/8/layout/vList6"/>
    <dgm:cxn modelId="{0AE9DD6A-24BE-49F1-A205-1CBCF0E06661}" srcId="{85ED933D-3AE3-4C2B-B5CC-686795F7514F}" destId="{F3313570-B5FA-4CD9-8FC2-845EDEE897FA}" srcOrd="2" destOrd="0" parTransId="{A4D18449-0D14-4508-807F-46D61BBB5A40}" sibTransId="{73ACFA0C-33C2-4CA3-886F-9AF79CD4F7E5}"/>
    <dgm:cxn modelId="{3B236570-6117-4BF4-8284-BAD47691F353}" type="presOf" srcId="{1211AE3D-4340-413E-B0FF-AA44205A85FF}" destId="{B4746D6C-86F3-4AEA-99D8-635511DBCD5B}" srcOrd="0" destOrd="0" presId="urn:microsoft.com/office/officeart/2005/8/layout/vList6"/>
    <dgm:cxn modelId="{77B69677-8C41-44ED-A46B-4E16CA50058E}" srcId="{F3313570-B5FA-4CD9-8FC2-845EDEE897FA}" destId="{F97E3F4B-BD00-431D-BC2A-B13536BAA647}" srcOrd="0" destOrd="0" parTransId="{F2BCF6E9-275A-4726-9A01-F1941369DD0C}" sibTransId="{B036B57E-52AF-43A2-BA49-6968E6478DAF}"/>
    <dgm:cxn modelId="{03CA2383-628E-46A9-9BD1-C187AC4A7AC5}" type="presOf" srcId="{68AD02F4-D9A3-492E-A7A6-FA1B7EA2DA37}" destId="{F8742FBB-54CA-499A-9181-4833FA57C179}" srcOrd="0" destOrd="0" presId="urn:microsoft.com/office/officeart/2005/8/layout/vList6"/>
    <dgm:cxn modelId="{93247290-74C7-48DF-9CFB-69CB77C2A3D1}" srcId="{C908C764-DD01-44DF-9668-A2280A405ED7}" destId="{77E5E773-0127-439A-98F3-F69CE4224F15}" srcOrd="0" destOrd="0" parTransId="{4E82BA14-C20A-4AB4-A5FF-CAB7B378BCF8}" sibTransId="{C814B399-46E6-42E4-B416-67B3BAAF3E3B}"/>
    <dgm:cxn modelId="{C37A759E-190B-4B24-918F-A2E98C55A2D3}" type="presOf" srcId="{F3313570-B5FA-4CD9-8FC2-845EDEE897FA}" destId="{82D5FDB8-69B5-4BDB-9E4E-E45B19381A7D}" srcOrd="0" destOrd="0" presId="urn:microsoft.com/office/officeart/2005/8/layout/vList6"/>
    <dgm:cxn modelId="{E6B5EEAE-1E99-4E96-AAA8-7112117DD520}" srcId="{68AD02F4-D9A3-492E-A7A6-FA1B7EA2DA37}" destId="{1211AE3D-4340-413E-B0FF-AA44205A85FF}" srcOrd="0" destOrd="0" parTransId="{15C18087-7963-40C3-9844-20A2CA6EAD30}" sibTransId="{88E13990-DA4B-41CA-AEAF-8BACD03B8A4A}"/>
    <dgm:cxn modelId="{9FD3D9B8-FB06-48E3-8695-840104745C7E}" type="presOf" srcId="{C908C764-DD01-44DF-9668-A2280A405ED7}" destId="{81DFCF03-98EB-4E76-AA1A-773F5833A8C6}" srcOrd="0" destOrd="0" presId="urn:microsoft.com/office/officeart/2005/8/layout/vList6"/>
    <dgm:cxn modelId="{39953DF5-454F-4B09-AA10-F6450F4745F4}" srcId="{85ED933D-3AE3-4C2B-B5CC-686795F7514F}" destId="{C908C764-DD01-44DF-9668-A2280A405ED7}" srcOrd="0" destOrd="0" parTransId="{4F377D0D-D8C2-4652-B9A3-96700D121927}" sibTransId="{91D63E7E-07F3-425E-9375-F7232317DBA3}"/>
    <dgm:cxn modelId="{B5D03B01-C49C-4D77-94AD-D73E25D421C9}" type="presParOf" srcId="{E320FD4E-2CEA-4777-845E-E3D971BAD9B5}" destId="{32A5F315-A9F4-41FF-9421-5F18029A5AC4}" srcOrd="0" destOrd="0" presId="urn:microsoft.com/office/officeart/2005/8/layout/vList6"/>
    <dgm:cxn modelId="{C2446C45-541A-4C0D-A92C-8196A082FEEC}" type="presParOf" srcId="{32A5F315-A9F4-41FF-9421-5F18029A5AC4}" destId="{81DFCF03-98EB-4E76-AA1A-773F5833A8C6}" srcOrd="0" destOrd="0" presId="urn:microsoft.com/office/officeart/2005/8/layout/vList6"/>
    <dgm:cxn modelId="{0C9DCA86-479C-4BBD-93D0-AF170F385A3B}" type="presParOf" srcId="{32A5F315-A9F4-41FF-9421-5F18029A5AC4}" destId="{96666E90-BF12-45D9-AC11-34006E96E9F7}" srcOrd="1" destOrd="0" presId="urn:microsoft.com/office/officeart/2005/8/layout/vList6"/>
    <dgm:cxn modelId="{CB21FB33-18CB-409A-8C52-E023ED776D4F}" type="presParOf" srcId="{E320FD4E-2CEA-4777-845E-E3D971BAD9B5}" destId="{5B9D13F8-6F0C-4E12-97F3-6B485663E79E}" srcOrd="1" destOrd="0" presId="urn:microsoft.com/office/officeart/2005/8/layout/vList6"/>
    <dgm:cxn modelId="{A692DAF7-A565-43C5-A297-099CA81D54D9}" type="presParOf" srcId="{E320FD4E-2CEA-4777-845E-E3D971BAD9B5}" destId="{A693102A-2D2A-42A2-BD1A-F82DF3690207}" srcOrd="2" destOrd="0" presId="urn:microsoft.com/office/officeart/2005/8/layout/vList6"/>
    <dgm:cxn modelId="{7FEBA234-2913-4313-BCF1-308AC4E00B2C}" type="presParOf" srcId="{A693102A-2D2A-42A2-BD1A-F82DF3690207}" destId="{F8742FBB-54CA-499A-9181-4833FA57C179}" srcOrd="0" destOrd="0" presId="urn:microsoft.com/office/officeart/2005/8/layout/vList6"/>
    <dgm:cxn modelId="{3E7E4999-FE7C-4C88-B311-D5AAC02EF850}" type="presParOf" srcId="{A693102A-2D2A-42A2-BD1A-F82DF3690207}" destId="{B4746D6C-86F3-4AEA-99D8-635511DBCD5B}" srcOrd="1" destOrd="0" presId="urn:microsoft.com/office/officeart/2005/8/layout/vList6"/>
    <dgm:cxn modelId="{AF6A9CD7-3C42-45A1-B65A-5541C612E4F9}" type="presParOf" srcId="{E320FD4E-2CEA-4777-845E-E3D971BAD9B5}" destId="{16F5B638-9C7E-4C0A-9F5A-4EBE508B187B}" srcOrd="3" destOrd="0" presId="urn:microsoft.com/office/officeart/2005/8/layout/vList6"/>
    <dgm:cxn modelId="{280BFABA-DCC9-4BB5-AB15-6AC63260EF27}" type="presParOf" srcId="{E320FD4E-2CEA-4777-845E-E3D971BAD9B5}" destId="{A648F0D2-2564-4C6F-8809-CB79D40E051D}" srcOrd="4" destOrd="0" presId="urn:microsoft.com/office/officeart/2005/8/layout/vList6"/>
    <dgm:cxn modelId="{286645BC-013E-4FF6-B87B-BB705BC22110}" type="presParOf" srcId="{A648F0D2-2564-4C6F-8809-CB79D40E051D}" destId="{82D5FDB8-69B5-4BDB-9E4E-E45B19381A7D}" srcOrd="0" destOrd="0" presId="urn:microsoft.com/office/officeart/2005/8/layout/vList6"/>
    <dgm:cxn modelId="{3E2F2D31-EC02-47EF-A570-F12B31AA295C}" type="presParOf" srcId="{A648F0D2-2564-4C6F-8809-CB79D40E051D}" destId="{650F4201-C01F-4D76-B291-E7CD961031DB}"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AFFCE8-2931-064E-8A9B-98F2905607CC}" type="doc">
      <dgm:prSet loTypeId="urn:microsoft.com/office/officeart/2005/8/layout/cycle2" loCatId="" qsTypeId="urn:microsoft.com/office/officeart/2005/8/quickstyle/simple1" qsCatId="simple" csTypeId="urn:microsoft.com/office/officeart/2005/8/colors/accent1_2" csCatId="accent1" phldr="1"/>
      <dgm:spPr/>
      <dgm:t>
        <a:bodyPr/>
        <a:lstStyle/>
        <a:p>
          <a:endParaRPr lang="en-GB"/>
        </a:p>
      </dgm:t>
    </dgm:pt>
    <dgm:pt modelId="{C546F71A-83CA-284E-81E5-6FE6CB890A3F}">
      <dgm:prSet phldrT="[Text]"/>
      <dgm:spPr/>
      <dgm:t>
        <a:bodyPr/>
        <a:lstStyle/>
        <a:p>
          <a:r>
            <a:rPr lang="en-GB" dirty="0"/>
            <a:t>Prepare</a:t>
          </a:r>
        </a:p>
      </dgm:t>
    </dgm:pt>
    <dgm:pt modelId="{6C63E81E-C323-4544-9E16-D953C5A6A89B}" type="parTrans" cxnId="{02AFA4D6-0073-584B-B14C-86FE5996D1D5}">
      <dgm:prSet/>
      <dgm:spPr/>
      <dgm:t>
        <a:bodyPr/>
        <a:lstStyle/>
        <a:p>
          <a:endParaRPr lang="en-GB"/>
        </a:p>
      </dgm:t>
    </dgm:pt>
    <dgm:pt modelId="{B03F17F7-51DC-E848-9F50-14B3D479BA0C}" type="sibTrans" cxnId="{02AFA4D6-0073-584B-B14C-86FE5996D1D5}">
      <dgm:prSet/>
      <dgm:spPr/>
      <dgm:t>
        <a:bodyPr/>
        <a:lstStyle/>
        <a:p>
          <a:endParaRPr lang="en-GB"/>
        </a:p>
      </dgm:t>
    </dgm:pt>
    <dgm:pt modelId="{2020988B-59EE-9146-A549-B235696C3723}">
      <dgm:prSet phldrT="[Text]"/>
      <dgm:spPr>
        <a:solidFill>
          <a:srgbClr val="C00000"/>
        </a:solidFill>
      </dgm:spPr>
      <dgm:t>
        <a:bodyPr/>
        <a:lstStyle/>
        <a:p>
          <a:r>
            <a:rPr lang="en-GB" b="1" dirty="0"/>
            <a:t>Disaster Event</a:t>
          </a:r>
        </a:p>
      </dgm:t>
    </dgm:pt>
    <dgm:pt modelId="{CF032FA0-FFAC-3C40-B660-A8EA85A7DBCF}" type="parTrans" cxnId="{A8F9D458-1F07-D24A-9B7E-353918759E45}">
      <dgm:prSet/>
      <dgm:spPr/>
      <dgm:t>
        <a:bodyPr/>
        <a:lstStyle/>
        <a:p>
          <a:endParaRPr lang="en-GB"/>
        </a:p>
      </dgm:t>
    </dgm:pt>
    <dgm:pt modelId="{4416FC6D-DD85-EF41-8222-5CCEC3E6B9BD}" type="sibTrans" cxnId="{A8F9D458-1F07-D24A-9B7E-353918759E45}">
      <dgm:prSet/>
      <dgm:spPr/>
      <dgm:t>
        <a:bodyPr/>
        <a:lstStyle/>
        <a:p>
          <a:endParaRPr lang="en-GB"/>
        </a:p>
      </dgm:t>
    </dgm:pt>
    <dgm:pt modelId="{9BAD5A56-1BB6-A143-B986-08B1408F948C}">
      <dgm:prSet phldrT="[Text]"/>
      <dgm:spPr/>
      <dgm:t>
        <a:bodyPr/>
        <a:lstStyle/>
        <a:p>
          <a:r>
            <a:rPr lang="en-GB" dirty="0"/>
            <a:t>Respond</a:t>
          </a:r>
        </a:p>
      </dgm:t>
    </dgm:pt>
    <dgm:pt modelId="{486E1B5F-5854-B74F-BD11-35206497BB89}" type="parTrans" cxnId="{517EAEC6-C1E6-D448-9B47-4F7BD178F6C1}">
      <dgm:prSet/>
      <dgm:spPr/>
      <dgm:t>
        <a:bodyPr/>
        <a:lstStyle/>
        <a:p>
          <a:endParaRPr lang="en-GB"/>
        </a:p>
      </dgm:t>
    </dgm:pt>
    <dgm:pt modelId="{6A993951-89B1-FB43-9D8D-4BFC25879FE5}" type="sibTrans" cxnId="{517EAEC6-C1E6-D448-9B47-4F7BD178F6C1}">
      <dgm:prSet/>
      <dgm:spPr/>
      <dgm:t>
        <a:bodyPr/>
        <a:lstStyle/>
        <a:p>
          <a:endParaRPr lang="en-GB"/>
        </a:p>
      </dgm:t>
    </dgm:pt>
    <dgm:pt modelId="{A96C4A2E-3A63-DA44-B9D5-5AC9D4194E17}">
      <dgm:prSet phldrT="[Text]"/>
      <dgm:spPr/>
      <dgm:t>
        <a:bodyPr/>
        <a:lstStyle/>
        <a:p>
          <a:r>
            <a:rPr lang="en-GB" dirty="0"/>
            <a:t>Recover</a:t>
          </a:r>
        </a:p>
      </dgm:t>
    </dgm:pt>
    <dgm:pt modelId="{402E0699-1607-6841-B68A-4EAB5C0462F5}" type="parTrans" cxnId="{D325592F-0B94-494F-8126-C4643D3CEB3A}">
      <dgm:prSet/>
      <dgm:spPr/>
      <dgm:t>
        <a:bodyPr/>
        <a:lstStyle/>
        <a:p>
          <a:endParaRPr lang="en-GB"/>
        </a:p>
      </dgm:t>
    </dgm:pt>
    <dgm:pt modelId="{860A432F-B180-5C47-8DA9-5A736C9136E2}" type="sibTrans" cxnId="{D325592F-0B94-494F-8126-C4643D3CEB3A}">
      <dgm:prSet/>
      <dgm:spPr/>
      <dgm:t>
        <a:bodyPr/>
        <a:lstStyle/>
        <a:p>
          <a:endParaRPr lang="en-GB"/>
        </a:p>
      </dgm:t>
    </dgm:pt>
    <dgm:pt modelId="{41EB4720-150E-B04C-B6D0-93D4263C20AC}" type="pres">
      <dgm:prSet presAssocID="{22AFFCE8-2931-064E-8A9B-98F2905607CC}" presName="cycle" presStyleCnt="0">
        <dgm:presLayoutVars>
          <dgm:dir/>
          <dgm:resizeHandles val="exact"/>
        </dgm:presLayoutVars>
      </dgm:prSet>
      <dgm:spPr/>
    </dgm:pt>
    <dgm:pt modelId="{FFA29B69-C7A4-CC46-9E82-44BC2B156EDE}" type="pres">
      <dgm:prSet presAssocID="{C546F71A-83CA-284E-81E5-6FE6CB890A3F}" presName="node" presStyleLbl="node1" presStyleIdx="0" presStyleCnt="4">
        <dgm:presLayoutVars>
          <dgm:bulletEnabled val="1"/>
        </dgm:presLayoutVars>
      </dgm:prSet>
      <dgm:spPr/>
    </dgm:pt>
    <dgm:pt modelId="{E60A48C1-0A76-594C-8FB0-31F99129CF7C}" type="pres">
      <dgm:prSet presAssocID="{B03F17F7-51DC-E848-9F50-14B3D479BA0C}" presName="sibTrans" presStyleLbl="sibTrans2D1" presStyleIdx="0" presStyleCnt="4"/>
      <dgm:spPr/>
    </dgm:pt>
    <dgm:pt modelId="{5BD3B744-4C28-D440-94AB-189074273FE8}" type="pres">
      <dgm:prSet presAssocID="{B03F17F7-51DC-E848-9F50-14B3D479BA0C}" presName="connectorText" presStyleLbl="sibTrans2D1" presStyleIdx="0" presStyleCnt="4"/>
      <dgm:spPr/>
    </dgm:pt>
    <dgm:pt modelId="{8BFDE658-3C4C-4F4D-A7E0-0EB11E8191DF}" type="pres">
      <dgm:prSet presAssocID="{2020988B-59EE-9146-A549-B235696C3723}" presName="node" presStyleLbl="node1" presStyleIdx="1" presStyleCnt="4">
        <dgm:presLayoutVars>
          <dgm:bulletEnabled val="1"/>
        </dgm:presLayoutVars>
      </dgm:prSet>
      <dgm:spPr>
        <a:prstGeom prst="irregularSeal1">
          <a:avLst/>
        </a:prstGeom>
      </dgm:spPr>
    </dgm:pt>
    <dgm:pt modelId="{9CEEDB89-7852-4249-BAA4-0B283C1FC610}" type="pres">
      <dgm:prSet presAssocID="{4416FC6D-DD85-EF41-8222-5CCEC3E6B9BD}" presName="sibTrans" presStyleLbl="sibTrans2D1" presStyleIdx="1" presStyleCnt="4"/>
      <dgm:spPr/>
    </dgm:pt>
    <dgm:pt modelId="{075AA6B6-5340-5D41-9C35-D08776944056}" type="pres">
      <dgm:prSet presAssocID="{4416FC6D-DD85-EF41-8222-5CCEC3E6B9BD}" presName="connectorText" presStyleLbl="sibTrans2D1" presStyleIdx="1" presStyleCnt="4"/>
      <dgm:spPr/>
    </dgm:pt>
    <dgm:pt modelId="{B4F68C96-8AE0-304A-B2A8-13368EAE7693}" type="pres">
      <dgm:prSet presAssocID="{9BAD5A56-1BB6-A143-B986-08B1408F948C}" presName="node" presStyleLbl="node1" presStyleIdx="2" presStyleCnt="4">
        <dgm:presLayoutVars>
          <dgm:bulletEnabled val="1"/>
        </dgm:presLayoutVars>
      </dgm:prSet>
      <dgm:spPr/>
    </dgm:pt>
    <dgm:pt modelId="{9C2336CB-C704-2640-932E-D78DBC54BA4C}" type="pres">
      <dgm:prSet presAssocID="{6A993951-89B1-FB43-9D8D-4BFC25879FE5}" presName="sibTrans" presStyleLbl="sibTrans2D1" presStyleIdx="2" presStyleCnt="4"/>
      <dgm:spPr/>
    </dgm:pt>
    <dgm:pt modelId="{8705A2F6-B886-CF4C-8435-A19CF8FD06E4}" type="pres">
      <dgm:prSet presAssocID="{6A993951-89B1-FB43-9D8D-4BFC25879FE5}" presName="connectorText" presStyleLbl="sibTrans2D1" presStyleIdx="2" presStyleCnt="4"/>
      <dgm:spPr/>
    </dgm:pt>
    <dgm:pt modelId="{2EF00E01-B712-9449-8CC2-75C7310B3B49}" type="pres">
      <dgm:prSet presAssocID="{A96C4A2E-3A63-DA44-B9D5-5AC9D4194E17}" presName="node" presStyleLbl="node1" presStyleIdx="3" presStyleCnt="4">
        <dgm:presLayoutVars>
          <dgm:bulletEnabled val="1"/>
        </dgm:presLayoutVars>
      </dgm:prSet>
      <dgm:spPr/>
    </dgm:pt>
    <dgm:pt modelId="{FF7EEB7C-CC66-8140-87FA-A89C1B08CEDB}" type="pres">
      <dgm:prSet presAssocID="{860A432F-B180-5C47-8DA9-5A736C9136E2}" presName="sibTrans" presStyleLbl="sibTrans2D1" presStyleIdx="3" presStyleCnt="4"/>
      <dgm:spPr/>
    </dgm:pt>
    <dgm:pt modelId="{78D3BD5B-8D1E-C849-B600-7B2C3EAE1B50}" type="pres">
      <dgm:prSet presAssocID="{860A432F-B180-5C47-8DA9-5A736C9136E2}" presName="connectorText" presStyleLbl="sibTrans2D1" presStyleIdx="3" presStyleCnt="4"/>
      <dgm:spPr/>
    </dgm:pt>
  </dgm:ptLst>
  <dgm:cxnLst>
    <dgm:cxn modelId="{F0D4F110-E0D1-9248-BF6A-1CF73F6AFA5B}" type="presOf" srcId="{B03F17F7-51DC-E848-9F50-14B3D479BA0C}" destId="{E60A48C1-0A76-594C-8FB0-31F99129CF7C}" srcOrd="0" destOrd="0" presId="urn:microsoft.com/office/officeart/2005/8/layout/cycle2"/>
    <dgm:cxn modelId="{075E7715-1DEF-1647-90EE-7E2E0254D782}" type="presOf" srcId="{22AFFCE8-2931-064E-8A9B-98F2905607CC}" destId="{41EB4720-150E-B04C-B6D0-93D4263C20AC}" srcOrd="0" destOrd="0" presId="urn:microsoft.com/office/officeart/2005/8/layout/cycle2"/>
    <dgm:cxn modelId="{FB8ADF16-91E1-ED4A-BBE4-57D124296DC6}" type="presOf" srcId="{860A432F-B180-5C47-8DA9-5A736C9136E2}" destId="{FF7EEB7C-CC66-8140-87FA-A89C1B08CEDB}" srcOrd="0" destOrd="0" presId="urn:microsoft.com/office/officeart/2005/8/layout/cycle2"/>
    <dgm:cxn modelId="{6E0D921E-8347-384B-9E9B-300AF6218FD3}" type="presOf" srcId="{4416FC6D-DD85-EF41-8222-5CCEC3E6B9BD}" destId="{9CEEDB89-7852-4249-BAA4-0B283C1FC610}" srcOrd="0" destOrd="0" presId="urn:microsoft.com/office/officeart/2005/8/layout/cycle2"/>
    <dgm:cxn modelId="{E32E7922-9536-DE43-B481-043D4A4DEA82}" type="presOf" srcId="{4416FC6D-DD85-EF41-8222-5CCEC3E6B9BD}" destId="{075AA6B6-5340-5D41-9C35-D08776944056}" srcOrd="1" destOrd="0" presId="urn:microsoft.com/office/officeart/2005/8/layout/cycle2"/>
    <dgm:cxn modelId="{D325592F-0B94-494F-8126-C4643D3CEB3A}" srcId="{22AFFCE8-2931-064E-8A9B-98F2905607CC}" destId="{A96C4A2E-3A63-DA44-B9D5-5AC9D4194E17}" srcOrd="3" destOrd="0" parTransId="{402E0699-1607-6841-B68A-4EAB5C0462F5}" sibTransId="{860A432F-B180-5C47-8DA9-5A736C9136E2}"/>
    <dgm:cxn modelId="{F32ADA34-85C3-9E4A-BB93-99FE5CF48AC3}" type="presOf" srcId="{2020988B-59EE-9146-A549-B235696C3723}" destId="{8BFDE658-3C4C-4F4D-A7E0-0EB11E8191DF}" srcOrd="0" destOrd="0" presId="urn:microsoft.com/office/officeart/2005/8/layout/cycle2"/>
    <dgm:cxn modelId="{A8F9D458-1F07-D24A-9B7E-353918759E45}" srcId="{22AFFCE8-2931-064E-8A9B-98F2905607CC}" destId="{2020988B-59EE-9146-A549-B235696C3723}" srcOrd="1" destOrd="0" parTransId="{CF032FA0-FFAC-3C40-B660-A8EA85A7DBCF}" sibTransId="{4416FC6D-DD85-EF41-8222-5CCEC3E6B9BD}"/>
    <dgm:cxn modelId="{029CBB6C-1BC0-F146-8EA9-BE8706B20EF5}" type="presOf" srcId="{860A432F-B180-5C47-8DA9-5A736C9136E2}" destId="{78D3BD5B-8D1E-C849-B600-7B2C3EAE1B50}" srcOrd="1" destOrd="0" presId="urn:microsoft.com/office/officeart/2005/8/layout/cycle2"/>
    <dgm:cxn modelId="{40AF057E-BF50-6D4D-BA2B-82449AE4F3C0}" type="presOf" srcId="{9BAD5A56-1BB6-A143-B986-08B1408F948C}" destId="{B4F68C96-8AE0-304A-B2A8-13368EAE7693}" srcOrd="0" destOrd="0" presId="urn:microsoft.com/office/officeart/2005/8/layout/cycle2"/>
    <dgm:cxn modelId="{3DB116B7-8B2C-534B-803D-9055616FFDAC}" type="presOf" srcId="{B03F17F7-51DC-E848-9F50-14B3D479BA0C}" destId="{5BD3B744-4C28-D440-94AB-189074273FE8}" srcOrd="1" destOrd="0" presId="urn:microsoft.com/office/officeart/2005/8/layout/cycle2"/>
    <dgm:cxn modelId="{517EAEC6-C1E6-D448-9B47-4F7BD178F6C1}" srcId="{22AFFCE8-2931-064E-8A9B-98F2905607CC}" destId="{9BAD5A56-1BB6-A143-B986-08B1408F948C}" srcOrd="2" destOrd="0" parTransId="{486E1B5F-5854-B74F-BD11-35206497BB89}" sibTransId="{6A993951-89B1-FB43-9D8D-4BFC25879FE5}"/>
    <dgm:cxn modelId="{02AFA4D6-0073-584B-B14C-86FE5996D1D5}" srcId="{22AFFCE8-2931-064E-8A9B-98F2905607CC}" destId="{C546F71A-83CA-284E-81E5-6FE6CB890A3F}" srcOrd="0" destOrd="0" parTransId="{6C63E81E-C323-4544-9E16-D953C5A6A89B}" sibTransId="{B03F17F7-51DC-E848-9F50-14B3D479BA0C}"/>
    <dgm:cxn modelId="{881CFBDA-D639-304E-8A22-263F8877326C}" type="presOf" srcId="{C546F71A-83CA-284E-81E5-6FE6CB890A3F}" destId="{FFA29B69-C7A4-CC46-9E82-44BC2B156EDE}" srcOrd="0" destOrd="0" presId="urn:microsoft.com/office/officeart/2005/8/layout/cycle2"/>
    <dgm:cxn modelId="{1E990CDF-5877-8E4D-BA28-08EB9548C56D}" type="presOf" srcId="{6A993951-89B1-FB43-9D8D-4BFC25879FE5}" destId="{8705A2F6-B886-CF4C-8435-A19CF8FD06E4}" srcOrd="1" destOrd="0" presId="urn:microsoft.com/office/officeart/2005/8/layout/cycle2"/>
    <dgm:cxn modelId="{55F2BBF4-275E-8045-B8A9-7E40DD9985E5}" type="presOf" srcId="{A96C4A2E-3A63-DA44-B9D5-5AC9D4194E17}" destId="{2EF00E01-B712-9449-8CC2-75C7310B3B49}" srcOrd="0" destOrd="0" presId="urn:microsoft.com/office/officeart/2005/8/layout/cycle2"/>
    <dgm:cxn modelId="{0EEEC0FE-A71D-AE4C-8EBE-87E4D92EF977}" type="presOf" srcId="{6A993951-89B1-FB43-9D8D-4BFC25879FE5}" destId="{9C2336CB-C704-2640-932E-D78DBC54BA4C}" srcOrd="0" destOrd="0" presId="urn:microsoft.com/office/officeart/2005/8/layout/cycle2"/>
    <dgm:cxn modelId="{9C7CD037-1F85-9E4E-927F-160C3FAA496A}" type="presParOf" srcId="{41EB4720-150E-B04C-B6D0-93D4263C20AC}" destId="{FFA29B69-C7A4-CC46-9E82-44BC2B156EDE}" srcOrd="0" destOrd="0" presId="urn:microsoft.com/office/officeart/2005/8/layout/cycle2"/>
    <dgm:cxn modelId="{9E620AF7-08A6-3E4B-AA09-91960F31662A}" type="presParOf" srcId="{41EB4720-150E-B04C-B6D0-93D4263C20AC}" destId="{E60A48C1-0A76-594C-8FB0-31F99129CF7C}" srcOrd="1" destOrd="0" presId="urn:microsoft.com/office/officeart/2005/8/layout/cycle2"/>
    <dgm:cxn modelId="{23F3EDD6-4918-9C41-AA88-D071E2C28212}" type="presParOf" srcId="{E60A48C1-0A76-594C-8FB0-31F99129CF7C}" destId="{5BD3B744-4C28-D440-94AB-189074273FE8}" srcOrd="0" destOrd="0" presId="urn:microsoft.com/office/officeart/2005/8/layout/cycle2"/>
    <dgm:cxn modelId="{6C3D8F58-0CE0-0846-A6FA-6F8674623CD6}" type="presParOf" srcId="{41EB4720-150E-B04C-B6D0-93D4263C20AC}" destId="{8BFDE658-3C4C-4F4D-A7E0-0EB11E8191DF}" srcOrd="2" destOrd="0" presId="urn:microsoft.com/office/officeart/2005/8/layout/cycle2"/>
    <dgm:cxn modelId="{C7820E0A-6399-D748-9D16-99E2865A8E0D}" type="presParOf" srcId="{41EB4720-150E-B04C-B6D0-93D4263C20AC}" destId="{9CEEDB89-7852-4249-BAA4-0B283C1FC610}" srcOrd="3" destOrd="0" presId="urn:microsoft.com/office/officeart/2005/8/layout/cycle2"/>
    <dgm:cxn modelId="{2A9D1466-EB28-854B-895C-24D505287CCF}" type="presParOf" srcId="{9CEEDB89-7852-4249-BAA4-0B283C1FC610}" destId="{075AA6B6-5340-5D41-9C35-D08776944056}" srcOrd="0" destOrd="0" presId="urn:microsoft.com/office/officeart/2005/8/layout/cycle2"/>
    <dgm:cxn modelId="{20345812-FDB4-4347-83E5-EF6D494A501E}" type="presParOf" srcId="{41EB4720-150E-B04C-B6D0-93D4263C20AC}" destId="{B4F68C96-8AE0-304A-B2A8-13368EAE7693}" srcOrd="4" destOrd="0" presId="urn:microsoft.com/office/officeart/2005/8/layout/cycle2"/>
    <dgm:cxn modelId="{827CB39A-3AF8-1543-BF59-F54B6F817671}" type="presParOf" srcId="{41EB4720-150E-B04C-B6D0-93D4263C20AC}" destId="{9C2336CB-C704-2640-932E-D78DBC54BA4C}" srcOrd="5" destOrd="0" presId="urn:microsoft.com/office/officeart/2005/8/layout/cycle2"/>
    <dgm:cxn modelId="{0DE8095D-9010-2B45-8D1F-9D37E2E7E15B}" type="presParOf" srcId="{9C2336CB-C704-2640-932E-D78DBC54BA4C}" destId="{8705A2F6-B886-CF4C-8435-A19CF8FD06E4}" srcOrd="0" destOrd="0" presId="urn:microsoft.com/office/officeart/2005/8/layout/cycle2"/>
    <dgm:cxn modelId="{2AE3A95D-7F5F-BB4E-890A-E67391C9E481}" type="presParOf" srcId="{41EB4720-150E-B04C-B6D0-93D4263C20AC}" destId="{2EF00E01-B712-9449-8CC2-75C7310B3B49}" srcOrd="6" destOrd="0" presId="urn:microsoft.com/office/officeart/2005/8/layout/cycle2"/>
    <dgm:cxn modelId="{9B92263F-CDC2-274E-B7C8-538EBF7F5906}" type="presParOf" srcId="{41EB4720-150E-B04C-B6D0-93D4263C20AC}" destId="{FF7EEB7C-CC66-8140-87FA-A89C1B08CEDB}" srcOrd="7" destOrd="0" presId="urn:microsoft.com/office/officeart/2005/8/layout/cycle2"/>
    <dgm:cxn modelId="{EC8C6DF5-CD62-C14E-B56E-BE9C3B89994E}" type="presParOf" srcId="{FF7EEB7C-CC66-8140-87FA-A89C1B08CEDB}" destId="{78D3BD5B-8D1E-C849-B600-7B2C3EAE1B50}"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EC1154-3E52-D743-9077-891D637D27D2}" type="doc">
      <dgm:prSet loTypeId="urn:microsoft.com/office/officeart/2005/8/layout/StepDownProcess" loCatId="" qsTypeId="urn:microsoft.com/office/officeart/2005/8/quickstyle/simple1" qsCatId="simple" csTypeId="urn:microsoft.com/office/officeart/2005/8/colors/accent1_2" csCatId="accent1" phldr="1"/>
      <dgm:spPr/>
      <dgm:t>
        <a:bodyPr/>
        <a:lstStyle/>
        <a:p>
          <a:endParaRPr lang="en-GB"/>
        </a:p>
      </dgm:t>
    </dgm:pt>
    <dgm:pt modelId="{B166E426-3432-1541-8A47-395E29D89329}">
      <dgm:prSet phldrT="[Text]"/>
      <dgm:spPr/>
      <dgm:t>
        <a:bodyPr/>
        <a:lstStyle/>
        <a:p>
          <a:r>
            <a:rPr lang="en-GB" dirty="0"/>
            <a:t>Identify key processes</a:t>
          </a:r>
        </a:p>
      </dgm:t>
    </dgm:pt>
    <dgm:pt modelId="{BDAF98D1-A78F-D242-986C-D3C94D9C2E39}" type="parTrans" cxnId="{AE6C7E4C-BCE6-1542-A818-6E00CCCCDE4F}">
      <dgm:prSet/>
      <dgm:spPr/>
      <dgm:t>
        <a:bodyPr/>
        <a:lstStyle/>
        <a:p>
          <a:endParaRPr lang="en-GB"/>
        </a:p>
      </dgm:t>
    </dgm:pt>
    <dgm:pt modelId="{4E29C582-6B3E-E74E-BDEC-522A78EFBAE7}" type="sibTrans" cxnId="{AE6C7E4C-BCE6-1542-A818-6E00CCCCDE4F}">
      <dgm:prSet/>
      <dgm:spPr/>
      <dgm:t>
        <a:bodyPr/>
        <a:lstStyle/>
        <a:p>
          <a:endParaRPr lang="en-GB"/>
        </a:p>
      </dgm:t>
    </dgm:pt>
    <dgm:pt modelId="{7DA458E1-E9C8-0242-8EFE-A3DAC41F7889}">
      <dgm:prSet phldrT="[Text]"/>
      <dgm:spPr/>
      <dgm:t>
        <a:bodyPr/>
        <a:lstStyle/>
        <a:p>
          <a:r>
            <a:rPr lang="en-GB" dirty="0"/>
            <a:t>Interviews with Business</a:t>
          </a:r>
        </a:p>
      </dgm:t>
    </dgm:pt>
    <dgm:pt modelId="{51C502CC-A67F-5044-B46E-B8BAA6ABC4CD}" type="parTrans" cxnId="{F7D62625-8924-E346-AADB-D8DEBBB40D5B}">
      <dgm:prSet/>
      <dgm:spPr/>
      <dgm:t>
        <a:bodyPr/>
        <a:lstStyle/>
        <a:p>
          <a:endParaRPr lang="en-GB"/>
        </a:p>
      </dgm:t>
    </dgm:pt>
    <dgm:pt modelId="{1D8B5F2A-898E-A74A-BE5F-E772CB9B7EC3}" type="sibTrans" cxnId="{F7D62625-8924-E346-AADB-D8DEBBB40D5B}">
      <dgm:prSet/>
      <dgm:spPr/>
      <dgm:t>
        <a:bodyPr/>
        <a:lstStyle/>
        <a:p>
          <a:endParaRPr lang="en-GB"/>
        </a:p>
      </dgm:t>
    </dgm:pt>
    <dgm:pt modelId="{DC341132-B0E0-A04E-802B-AE1120E57D32}">
      <dgm:prSet phldrT="[Text]"/>
      <dgm:spPr/>
      <dgm:t>
        <a:bodyPr/>
        <a:lstStyle/>
        <a:p>
          <a:r>
            <a:rPr lang="en-GB" dirty="0"/>
            <a:t>Define impact if process not performed</a:t>
          </a:r>
        </a:p>
      </dgm:t>
    </dgm:pt>
    <dgm:pt modelId="{13F825DD-7414-934C-B6C3-E71AF51538C4}" type="parTrans" cxnId="{B86EDC13-5A39-7F4D-8318-A30C7A52B284}">
      <dgm:prSet/>
      <dgm:spPr/>
      <dgm:t>
        <a:bodyPr/>
        <a:lstStyle/>
        <a:p>
          <a:endParaRPr lang="en-GB"/>
        </a:p>
      </dgm:t>
    </dgm:pt>
    <dgm:pt modelId="{D8104A1E-64FF-A44B-85E7-C3F35902D639}" type="sibTrans" cxnId="{B86EDC13-5A39-7F4D-8318-A30C7A52B284}">
      <dgm:prSet/>
      <dgm:spPr/>
      <dgm:t>
        <a:bodyPr/>
        <a:lstStyle/>
        <a:p>
          <a:endParaRPr lang="en-GB"/>
        </a:p>
      </dgm:t>
    </dgm:pt>
    <dgm:pt modelId="{12504518-F158-8A4C-B147-19DB9D3F6841}">
      <dgm:prSet phldrT="[Text]"/>
      <dgm:spPr/>
      <dgm:t>
        <a:bodyPr/>
        <a:lstStyle/>
        <a:p>
          <a:r>
            <a:rPr lang="en-GB" dirty="0"/>
            <a:t>Financial, Reputation, Scientific Program</a:t>
          </a:r>
        </a:p>
      </dgm:t>
    </dgm:pt>
    <dgm:pt modelId="{1FF4B45D-F1CC-0F41-B696-CB4E7187EDAF}" type="parTrans" cxnId="{124F0A67-867B-F647-9CD4-1370F410340E}">
      <dgm:prSet/>
      <dgm:spPr/>
      <dgm:t>
        <a:bodyPr/>
        <a:lstStyle/>
        <a:p>
          <a:endParaRPr lang="en-GB"/>
        </a:p>
      </dgm:t>
    </dgm:pt>
    <dgm:pt modelId="{B6121E1B-6D65-2E41-9A67-33F5352216B7}" type="sibTrans" cxnId="{124F0A67-867B-F647-9CD4-1370F410340E}">
      <dgm:prSet/>
      <dgm:spPr/>
      <dgm:t>
        <a:bodyPr/>
        <a:lstStyle/>
        <a:p>
          <a:endParaRPr lang="en-GB"/>
        </a:p>
      </dgm:t>
    </dgm:pt>
    <dgm:pt modelId="{68D5D519-8636-0E4F-A3FB-0656BDC545CB}">
      <dgm:prSet phldrT="[Text]"/>
      <dgm:spPr/>
      <dgm:t>
        <a:bodyPr/>
        <a:lstStyle/>
        <a:p>
          <a:r>
            <a:rPr lang="en-GB" dirty="0"/>
            <a:t>Identify business applications needed</a:t>
          </a:r>
        </a:p>
      </dgm:t>
    </dgm:pt>
    <dgm:pt modelId="{E7FB439C-38D1-B14D-A811-659F1E3C5A4C}" type="parTrans" cxnId="{2C7F4013-AE8A-A240-936B-2A2FCB38C5C8}">
      <dgm:prSet/>
      <dgm:spPr/>
      <dgm:t>
        <a:bodyPr/>
        <a:lstStyle/>
        <a:p>
          <a:endParaRPr lang="en-GB"/>
        </a:p>
      </dgm:t>
    </dgm:pt>
    <dgm:pt modelId="{0C450DBC-9962-E040-83EF-DBC905043F3F}" type="sibTrans" cxnId="{2C7F4013-AE8A-A240-936B-2A2FCB38C5C8}">
      <dgm:prSet/>
      <dgm:spPr/>
      <dgm:t>
        <a:bodyPr/>
        <a:lstStyle/>
        <a:p>
          <a:endParaRPr lang="en-GB"/>
        </a:p>
      </dgm:t>
    </dgm:pt>
    <dgm:pt modelId="{F469EC77-E8C9-5944-A71D-31DBB0749443}">
      <dgm:prSet phldrT="[Text]"/>
      <dgm:spPr/>
      <dgm:t>
        <a:bodyPr/>
        <a:lstStyle/>
        <a:p>
          <a:r>
            <a:rPr lang="en-GB" dirty="0"/>
            <a:t>Enterprise Architecture</a:t>
          </a:r>
        </a:p>
      </dgm:t>
    </dgm:pt>
    <dgm:pt modelId="{2770AD32-ADCC-5B47-8C32-66075ADAC86A}" type="parTrans" cxnId="{BD9766B3-53C9-1B44-AC80-81DC45DB0906}">
      <dgm:prSet/>
      <dgm:spPr/>
      <dgm:t>
        <a:bodyPr/>
        <a:lstStyle/>
        <a:p>
          <a:endParaRPr lang="en-GB"/>
        </a:p>
      </dgm:t>
    </dgm:pt>
    <dgm:pt modelId="{74C0BEDB-3C10-3B44-9900-68B515FEC20D}" type="sibTrans" cxnId="{BD9766B3-53C9-1B44-AC80-81DC45DB0906}">
      <dgm:prSet/>
      <dgm:spPr/>
      <dgm:t>
        <a:bodyPr/>
        <a:lstStyle/>
        <a:p>
          <a:endParaRPr lang="en-GB"/>
        </a:p>
      </dgm:t>
    </dgm:pt>
    <dgm:pt modelId="{AA61D971-27CC-7D4B-B848-3DCF5BA0A519}">
      <dgm:prSet phldrT="[Text]"/>
      <dgm:spPr/>
      <dgm:t>
        <a:bodyPr/>
        <a:lstStyle/>
        <a:p>
          <a:r>
            <a:rPr lang="en-GB" dirty="0"/>
            <a:t>Derive IT service elements needed</a:t>
          </a:r>
        </a:p>
      </dgm:t>
    </dgm:pt>
    <dgm:pt modelId="{7AE94C16-5D8C-0540-88C5-1948576A1B40}" type="parTrans" cxnId="{4F035926-19F7-2143-A808-8619A0B405C5}">
      <dgm:prSet/>
      <dgm:spPr/>
      <dgm:t>
        <a:bodyPr/>
        <a:lstStyle/>
        <a:p>
          <a:endParaRPr lang="en-GB"/>
        </a:p>
      </dgm:t>
    </dgm:pt>
    <dgm:pt modelId="{08CF6CF6-B11D-EC42-8491-350ECC5BE121}" type="sibTrans" cxnId="{4F035926-19F7-2143-A808-8619A0B405C5}">
      <dgm:prSet/>
      <dgm:spPr/>
      <dgm:t>
        <a:bodyPr/>
        <a:lstStyle/>
        <a:p>
          <a:endParaRPr lang="en-GB"/>
        </a:p>
      </dgm:t>
    </dgm:pt>
    <dgm:pt modelId="{C9622BC5-C7FE-7043-A2E3-D17BB3A03628}">
      <dgm:prSet phldrT="[Text]"/>
      <dgm:spPr/>
      <dgm:t>
        <a:bodyPr/>
        <a:lstStyle/>
        <a:p>
          <a:r>
            <a:rPr lang="en-GB" dirty="0"/>
            <a:t>Define supporting IT service elements</a:t>
          </a:r>
        </a:p>
      </dgm:t>
    </dgm:pt>
    <dgm:pt modelId="{B2E84424-BC5D-9347-B2AE-5406A4338B4D}" type="parTrans" cxnId="{7A881BFD-6BE3-1149-9F0D-35D71F9CE3A1}">
      <dgm:prSet/>
      <dgm:spPr/>
      <dgm:t>
        <a:bodyPr/>
        <a:lstStyle/>
        <a:p>
          <a:endParaRPr lang="en-GB"/>
        </a:p>
      </dgm:t>
    </dgm:pt>
    <dgm:pt modelId="{AB8281FB-3493-2146-A72F-FCF943725969}" type="sibTrans" cxnId="{7A881BFD-6BE3-1149-9F0D-35D71F9CE3A1}">
      <dgm:prSet/>
      <dgm:spPr/>
      <dgm:t>
        <a:bodyPr/>
        <a:lstStyle/>
        <a:p>
          <a:endParaRPr lang="en-GB"/>
        </a:p>
      </dgm:t>
    </dgm:pt>
    <dgm:pt modelId="{1C619D1E-3DB1-C74F-95A0-B040E9801756}">
      <dgm:prSet phldrT="[Text]"/>
      <dgm:spPr/>
      <dgm:t>
        <a:bodyPr/>
        <a:lstStyle/>
        <a:p>
          <a:r>
            <a:rPr lang="en-GB" dirty="0"/>
            <a:t>Iterate on SE dependencies</a:t>
          </a:r>
        </a:p>
      </dgm:t>
    </dgm:pt>
    <dgm:pt modelId="{4A3C8CF7-CB2D-8246-A2F8-4C3D23354ECC}" type="parTrans" cxnId="{82AD073E-4C62-4F48-BD19-8BB906631684}">
      <dgm:prSet/>
      <dgm:spPr/>
      <dgm:t>
        <a:bodyPr/>
        <a:lstStyle/>
        <a:p>
          <a:endParaRPr lang="en-GB"/>
        </a:p>
      </dgm:t>
    </dgm:pt>
    <dgm:pt modelId="{7F4D466E-A625-9B47-B486-9EAACCE76C52}" type="sibTrans" cxnId="{82AD073E-4C62-4F48-BD19-8BB906631684}">
      <dgm:prSet/>
      <dgm:spPr/>
      <dgm:t>
        <a:bodyPr/>
        <a:lstStyle/>
        <a:p>
          <a:endParaRPr lang="en-GB"/>
        </a:p>
      </dgm:t>
    </dgm:pt>
    <dgm:pt modelId="{73547FE1-83C1-3C4E-885B-769F70FF7AD9}">
      <dgm:prSet phldrT="[Text]"/>
      <dgm:spPr/>
      <dgm:t>
        <a:bodyPr/>
        <a:lstStyle/>
        <a:p>
          <a:r>
            <a:rPr lang="en-GB" dirty="0"/>
            <a:t>Enterprise Architecture</a:t>
          </a:r>
        </a:p>
      </dgm:t>
    </dgm:pt>
    <dgm:pt modelId="{D2BBE613-D534-3A40-A889-80C9ECFD7506}" type="parTrans" cxnId="{55A60680-F039-1643-A110-94EC9FA52DC2}">
      <dgm:prSet/>
      <dgm:spPr/>
      <dgm:t>
        <a:bodyPr/>
        <a:lstStyle/>
        <a:p>
          <a:endParaRPr lang="en-GB"/>
        </a:p>
      </dgm:t>
    </dgm:pt>
    <dgm:pt modelId="{90CC71BB-21A8-FE46-8C22-1674B96287D8}" type="sibTrans" cxnId="{55A60680-F039-1643-A110-94EC9FA52DC2}">
      <dgm:prSet/>
      <dgm:spPr/>
      <dgm:t>
        <a:bodyPr/>
        <a:lstStyle/>
        <a:p>
          <a:endParaRPr lang="en-GB"/>
        </a:p>
      </dgm:t>
    </dgm:pt>
    <dgm:pt modelId="{65A821D9-F522-824C-8CCE-6BE5655A0732}">
      <dgm:prSet phldrT="[Text]"/>
      <dgm:spPr/>
      <dgm:t>
        <a:bodyPr/>
        <a:lstStyle/>
        <a:p>
          <a:r>
            <a:rPr lang="en-GB" dirty="0"/>
            <a:t>Calculate recovery objectives for an SE</a:t>
          </a:r>
        </a:p>
      </dgm:t>
    </dgm:pt>
    <dgm:pt modelId="{BA0BB4E2-6193-F242-A8B9-AA7C859AEB48}" type="parTrans" cxnId="{B837A0D6-5816-394C-A4AD-256CC5B786AB}">
      <dgm:prSet/>
      <dgm:spPr/>
      <dgm:t>
        <a:bodyPr/>
        <a:lstStyle/>
        <a:p>
          <a:endParaRPr lang="en-GB"/>
        </a:p>
      </dgm:t>
    </dgm:pt>
    <dgm:pt modelId="{781AFA6A-A308-BD44-85A3-3196B24E26CD}" type="sibTrans" cxnId="{B837A0D6-5816-394C-A4AD-256CC5B786AB}">
      <dgm:prSet/>
      <dgm:spPr/>
      <dgm:t>
        <a:bodyPr/>
        <a:lstStyle/>
        <a:p>
          <a:endParaRPr lang="en-GB"/>
        </a:p>
      </dgm:t>
    </dgm:pt>
    <dgm:pt modelId="{34E17915-0066-9E4D-9029-2E74EB44AF76}">
      <dgm:prSet phldrT="[Text]"/>
      <dgm:spPr/>
      <dgm:t>
        <a:bodyPr/>
        <a:lstStyle/>
        <a:p>
          <a:r>
            <a:rPr lang="en-GB" dirty="0"/>
            <a:t>Enterprise Architecture</a:t>
          </a:r>
        </a:p>
      </dgm:t>
    </dgm:pt>
    <dgm:pt modelId="{B45AFFBE-C42C-4A4B-9E85-1C701FC68767}" type="parTrans" cxnId="{04262EA7-4562-864A-B40B-08FD44BF2546}">
      <dgm:prSet/>
      <dgm:spPr/>
      <dgm:t>
        <a:bodyPr/>
        <a:lstStyle/>
        <a:p>
          <a:endParaRPr lang="en-GB"/>
        </a:p>
      </dgm:t>
    </dgm:pt>
    <dgm:pt modelId="{4FA2C7C3-AB7F-F849-8454-D0138953DB0B}" type="sibTrans" cxnId="{04262EA7-4562-864A-B40B-08FD44BF2546}">
      <dgm:prSet/>
      <dgm:spPr/>
      <dgm:t>
        <a:bodyPr/>
        <a:lstStyle/>
        <a:p>
          <a:endParaRPr lang="en-GB"/>
        </a:p>
      </dgm:t>
    </dgm:pt>
    <dgm:pt modelId="{F4BB042C-F6EC-AC4C-9F19-73CBDB1446C3}">
      <dgm:prSet phldrT="[Text]"/>
      <dgm:spPr/>
      <dgm:t>
        <a:bodyPr/>
        <a:lstStyle/>
        <a:p>
          <a:r>
            <a:rPr lang="en-GB" dirty="0"/>
            <a:t>Service Catalog</a:t>
          </a:r>
        </a:p>
      </dgm:t>
    </dgm:pt>
    <dgm:pt modelId="{1C0386A4-CA05-6D47-AA3C-035EA2CBE790}" type="parTrans" cxnId="{9A1B4EA3-A4B7-4E45-B8D4-4042F4300915}">
      <dgm:prSet/>
      <dgm:spPr/>
      <dgm:t>
        <a:bodyPr/>
        <a:lstStyle/>
        <a:p>
          <a:endParaRPr lang="en-GB"/>
        </a:p>
      </dgm:t>
    </dgm:pt>
    <dgm:pt modelId="{389322A1-4EC9-CF4D-858A-503B9A5BCE21}" type="sibTrans" cxnId="{9A1B4EA3-A4B7-4E45-B8D4-4042F4300915}">
      <dgm:prSet/>
      <dgm:spPr/>
      <dgm:t>
        <a:bodyPr/>
        <a:lstStyle/>
        <a:p>
          <a:endParaRPr lang="en-GB"/>
        </a:p>
      </dgm:t>
    </dgm:pt>
    <dgm:pt modelId="{B62EF56E-4E06-F647-97E4-5807CBA7832B}">
      <dgm:prSet phldrT="[Text]"/>
      <dgm:spPr/>
      <dgm:t>
        <a:bodyPr/>
        <a:lstStyle/>
        <a:p>
          <a:r>
            <a:rPr lang="en-GB" dirty="0"/>
            <a:t>Enterprise Architecture</a:t>
          </a:r>
        </a:p>
      </dgm:t>
    </dgm:pt>
    <dgm:pt modelId="{BB1D1FDF-7482-BA45-9050-A2229B41BD23}" type="parTrans" cxnId="{ED6636F9-D446-664C-B21A-DC57D3293E19}">
      <dgm:prSet/>
      <dgm:spPr/>
      <dgm:t>
        <a:bodyPr/>
        <a:lstStyle/>
        <a:p>
          <a:endParaRPr lang="en-GB"/>
        </a:p>
      </dgm:t>
    </dgm:pt>
    <dgm:pt modelId="{AD503347-B2DA-854B-B5B7-C8738B45EF3C}" type="sibTrans" cxnId="{ED6636F9-D446-664C-B21A-DC57D3293E19}">
      <dgm:prSet/>
      <dgm:spPr/>
      <dgm:t>
        <a:bodyPr/>
        <a:lstStyle/>
        <a:p>
          <a:endParaRPr lang="en-GB"/>
        </a:p>
      </dgm:t>
    </dgm:pt>
    <dgm:pt modelId="{38674304-F914-DF45-9450-FA7DF0D530CB}" type="pres">
      <dgm:prSet presAssocID="{61EC1154-3E52-D743-9077-891D637D27D2}" presName="rootnode" presStyleCnt="0">
        <dgm:presLayoutVars>
          <dgm:chMax/>
          <dgm:chPref/>
          <dgm:dir/>
          <dgm:animLvl val="lvl"/>
        </dgm:presLayoutVars>
      </dgm:prSet>
      <dgm:spPr/>
    </dgm:pt>
    <dgm:pt modelId="{F5A112AD-0511-0940-9B2A-05761CB52743}" type="pres">
      <dgm:prSet presAssocID="{B166E426-3432-1541-8A47-395E29D89329}" presName="composite" presStyleCnt="0"/>
      <dgm:spPr/>
    </dgm:pt>
    <dgm:pt modelId="{344E27B1-B375-D643-B963-8B430F006BC1}" type="pres">
      <dgm:prSet presAssocID="{B166E426-3432-1541-8A47-395E29D89329}" presName="bentUpArrow1" presStyleLbl="alignImgPlace1" presStyleIdx="0" presStyleCnt="6"/>
      <dgm:spPr/>
    </dgm:pt>
    <dgm:pt modelId="{5287FE3D-0AB2-D948-85CD-D2575CB972F7}" type="pres">
      <dgm:prSet presAssocID="{B166E426-3432-1541-8A47-395E29D89329}" presName="ParentText" presStyleLbl="node1" presStyleIdx="0" presStyleCnt="7">
        <dgm:presLayoutVars>
          <dgm:chMax val="1"/>
          <dgm:chPref val="1"/>
          <dgm:bulletEnabled val="1"/>
        </dgm:presLayoutVars>
      </dgm:prSet>
      <dgm:spPr/>
    </dgm:pt>
    <dgm:pt modelId="{A6EA334A-5A6B-154F-AE53-867B8537E497}" type="pres">
      <dgm:prSet presAssocID="{B166E426-3432-1541-8A47-395E29D89329}" presName="ChildText" presStyleLbl="revTx" presStyleIdx="0" presStyleCnt="6">
        <dgm:presLayoutVars>
          <dgm:chMax val="0"/>
          <dgm:chPref val="0"/>
          <dgm:bulletEnabled val="1"/>
        </dgm:presLayoutVars>
      </dgm:prSet>
      <dgm:spPr/>
    </dgm:pt>
    <dgm:pt modelId="{1BAB6CD2-132F-C341-9F87-FE4890302D17}" type="pres">
      <dgm:prSet presAssocID="{4E29C582-6B3E-E74E-BDEC-522A78EFBAE7}" presName="sibTrans" presStyleCnt="0"/>
      <dgm:spPr/>
    </dgm:pt>
    <dgm:pt modelId="{C825CAC1-75EA-7D49-BD44-57E8D69D9CCC}" type="pres">
      <dgm:prSet presAssocID="{DC341132-B0E0-A04E-802B-AE1120E57D32}" presName="composite" presStyleCnt="0"/>
      <dgm:spPr/>
    </dgm:pt>
    <dgm:pt modelId="{947B8D8D-0E19-C946-932C-639C6139ED62}" type="pres">
      <dgm:prSet presAssocID="{DC341132-B0E0-A04E-802B-AE1120E57D32}" presName="bentUpArrow1" presStyleLbl="alignImgPlace1" presStyleIdx="1" presStyleCnt="6"/>
      <dgm:spPr/>
    </dgm:pt>
    <dgm:pt modelId="{1F8FEF83-8568-0045-896C-3CC0E4688CF9}" type="pres">
      <dgm:prSet presAssocID="{DC341132-B0E0-A04E-802B-AE1120E57D32}" presName="ParentText" presStyleLbl="node1" presStyleIdx="1" presStyleCnt="7">
        <dgm:presLayoutVars>
          <dgm:chMax val="1"/>
          <dgm:chPref val="1"/>
          <dgm:bulletEnabled val="1"/>
        </dgm:presLayoutVars>
      </dgm:prSet>
      <dgm:spPr/>
    </dgm:pt>
    <dgm:pt modelId="{05329DB6-18EE-B746-ADD1-DD135188BAA4}" type="pres">
      <dgm:prSet presAssocID="{DC341132-B0E0-A04E-802B-AE1120E57D32}" presName="ChildText" presStyleLbl="revTx" presStyleIdx="1" presStyleCnt="6">
        <dgm:presLayoutVars>
          <dgm:chMax val="0"/>
          <dgm:chPref val="0"/>
          <dgm:bulletEnabled val="1"/>
        </dgm:presLayoutVars>
      </dgm:prSet>
      <dgm:spPr/>
    </dgm:pt>
    <dgm:pt modelId="{958A7929-6143-BC44-9A16-93D1100E60DF}" type="pres">
      <dgm:prSet presAssocID="{D8104A1E-64FF-A44B-85E7-C3F35902D639}" presName="sibTrans" presStyleCnt="0"/>
      <dgm:spPr/>
    </dgm:pt>
    <dgm:pt modelId="{1874FA89-AD5C-6645-9042-0C7F735FD59B}" type="pres">
      <dgm:prSet presAssocID="{68D5D519-8636-0E4F-A3FB-0656BDC545CB}" presName="composite" presStyleCnt="0"/>
      <dgm:spPr/>
    </dgm:pt>
    <dgm:pt modelId="{B4BB10B1-9903-904C-A6AF-4341329EE80A}" type="pres">
      <dgm:prSet presAssocID="{68D5D519-8636-0E4F-A3FB-0656BDC545CB}" presName="bentUpArrow1" presStyleLbl="alignImgPlace1" presStyleIdx="2" presStyleCnt="6"/>
      <dgm:spPr/>
    </dgm:pt>
    <dgm:pt modelId="{97175C61-0349-5146-A539-DA915974D0F0}" type="pres">
      <dgm:prSet presAssocID="{68D5D519-8636-0E4F-A3FB-0656BDC545CB}" presName="ParentText" presStyleLbl="node1" presStyleIdx="2" presStyleCnt="7">
        <dgm:presLayoutVars>
          <dgm:chMax val="1"/>
          <dgm:chPref val="1"/>
          <dgm:bulletEnabled val="1"/>
        </dgm:presLayoutVars>
      </dgm:prSet>
      <dgm:spPr/>
    </dgm:pt>
    <dgm:pt modelId="{412765FD-8CCE-5947-81CC-D2DD7C5B12A1}" type="pres">
      <dgm:prSet presAssocID="{68D5D519-8636-0E4F-A3FB-0656BDC545CB}" presName="ChildText" presStyleLbl="revTx" presStyleIdx="2" presStyleCnt="6">
        <dgm:presLayoutVars>
          <dgm:chMax val="0"/>
          <dgm:chPref val="0"/>
          <dgm:bulletEnabled val="1"/>
        </dgm:presLayoutVars>
      </dgm:prSet>
      <dgm:spPr/>
    </dgm:pt>
    <dgm:pt modelId="{4F26D582-5C83-F547-B23E-FCC75F8AA278}" type="pres">
      <dgm:prSet presAssocID="{0C450DBC-9962-E040-83EF-DBC905043F3F}" presName="sibTrans" presStyleCnt="0"/>
      <dgm:spPr/>
    </dgm:pt>
    <dgm:pt modelId="{A6F20F38-2918-9343-9966-1B06BDA8A0C9}" type="pres">
      <dgm:prSet presAssocID="{AA61D971-27CC-7D4B-B848-3DCF5BA0A519}" presName="composite" presStyleCnt="0"/>
      <dgm:spPr/>
    </dgm:pt>
    <dgm:pt modelId="{84DC03E4-DCE2-BB4A-8D65-C796C99FB004}" type="pres">
      <dgm:prSet presAssocID="{AA61D971-27CC-7D4B-B848-3DCF5BA0A519}" presName="bentUpArrow1" presStyleLbl="alignImgPlace1" presStyleIdx="3" presStyleCnt="6"/>
      <dgm:spPr/>
    </dgm:pt>
    <dgm:pt modelId="{1D2BD57C-4DEE-8A48-AC8C-26AFD2DA0CEF}" type="pres">
      <dgm:prSet presAssocID="{AA61D971-27CC-7D4B-B848-3DCF5BA0A519}" presName="ParentText" presStyleLbl="node1" presStyleIdx="3" presStyleCnt="7">
        <dgm:presLayoutVars>
          <dgm:chMax val="1"/>
          <dgm:chPref val="1"/>
          <dgm:bulletEnabled val="1"/>
        </dgm:presLayoutVars>
      </dgm:prSet>
      <dgm:spPr/>
    </dgm:pt>
    <dgm:pt modelId="{2D003491-2DA4-EF4D-9CDA-29BBAF349A4D}" type="pres">
      <dgm:prSet presAssocID="{AA61D971-27CC-7D4B-B848-3DCF5BA0A519}" presName="ChildText" presStyleLbl="revTx" presStyleIdx="3" presStyleCnt="6">
        <dgm:presLayoutVars>
          <dgm:chMax val="0"/>
          <dgm:chPref val="0"/>
          <dgm:bulletEnabled val="1"/>
        </dgm:presLayoutVars>
      </dgm:prSet>
      <dgm:spPr/>
    </dgm:pt>
    <dgm:pt modelId="{417B22E2-B439-D946-B633-10A37BCE81BF}" type="pres">
      <dgm:prSet presAssocID="{08CF6CF6-B11D-EC42-8491-350ECC5BE121}" presName="sibTrans" presStyleCnt="0"/>
      <dgm:spPr/>
    </dgm:pt>
    <dgm:pt modelId="{BF0DF4C7-980E-FE46-9C5F-A93A961DB7BF}" type="pres">
      <dgm:prSet presAssocID="{C9622BC5-C7FE-7043-A2E3-D17BB3A03628}" presName="composite" presStyleCnt="0"/>
      <dgm:spPr/>
    </dgm:pt>
    <dgm:pt modelId="{F5284392-9D33-A04A-8B9F-FB2C3F7513EC}" type="pres">
      <dgm:prSet presAssocID="{C9622BC5-C7FE-7043-A2E3-D17BB3A03628}" presName="bentUpArrow1" presStyleLbl="alignImgPlace1" presStyleIdx="4" presStyleCnt="6"/>
      <dgm:spPr/>
    </dgm:pt>
    <dgm:pt modelId="{74B63AA2-B54A-AE4D-814A-1713F72070C4}" type="pres">
      <dgm:prSet presAssocID="{C9622BC5-C7FE-7043-A2E3-D17BB3A03628}" presName="ParentText" presStyleLbl="node1" presStyleIdx="4" presStyleCnt="7">
        <dgm:presLayoutVars>
          <dgm:chMax val="1"/>
          <dgm:chPref val="1"/>
          <dgm:bulletEnabled val="1"/>
        </dgm:presLayoutVars>
      </dgm:prSet>
      <dgm:spPr/>
    </dgm:pt>
    <dgm:pt modelId="{73EF50CD-B14E-4040-B11F-F86BFC915334}" type="pres">
      <dgm:prSet presAssocID="{C9622BC5-C7FE-7043-A2E3-D17BB3A03628}" presName="ChildText" presStyleLbl="revTx" presStyleIdx="4" presStyleCnt="6">
        <dgm:presLayoutVars>
          <dgm:chMax val="0"/>
          <dgm:chPref val="0"/>
          <dgm:bulletEnabled val="1"/>
        </dgm:presLayoutVars>
      </dgm:prSet>
      <dgm:spPr/>
    </dgm:pt>
    <dgm:pt modelId="{AEB8A02F-39F1-6C46-B2B5-3C7D3DDE7CE8}" type="pres">
      <dgm:prSet presAssocID="{AB8281FB-3493-2146-A72F-FCF943725969}" presName="sibTrans" presStyleCnt="0"/>
      <dgm:spPr/>
    </dgm:pt>
    <dgm:pt modelId="{F1AA6959-C780-1146-A688-0707F937E8C0}" type="pres">
      <dgm:prSet presAssocID="{1C619D1E-3DB1-C74F-95A0-B040E9801756}" presName="composite" presStyleCnt="0"/>
      <dgm:spPr/>
    </dgm:pt>
    <dgm:pt modelId="{B0A06A63-8D6E-D049-B6B1-53A22AF2E9E9}" type="pres">
      <dgm:prSet presAssocID="{1C619D1E-3DB1-C74F-95A0-B040E9801756}" presName="bentUpArrow1" presStyleLbl="alignImgPlace1" presStyleIdx="5" presStyleCnt="6"/>
      <dgm:spPr/>
    </dgm:pt>
    <dgm:pt modelId="{AD973D43-88BC-7646-958A-7AED8E5EBE72}" type="pres">
      <dgm:prSet presAssocID="{1C619D1E-3DB1-C74F-95A0-B040E9801756}" presName="ParentText" presStyleLbl="node1" presStyleIdx="5" presStyleCnt="7">
        <dgm:presLayoutVars>
          <dgm:chMax val="1"/>
          <dgm:chPref val="1"/>
          <dgm:bulletEnabled val="1"/>
        </dgm:presLayoutVars>
      </dgm:prSet>
      <dgm:spPr/>
    </dgm:pt>
    <dgm:pt modelId="{C6C6D1DD-96E1-A540-A289-47A1984711A7}" type="pres">
      <dgm:prSet presAssocID="{1C619D1E-3DB1-C74F-95A0-B040E9801756}" presName="ChildText" presStyleLbl="revTx" presStyleIdx="5" presStyleCnt="6">
        <dgm:presLayoutVars>
          <dgm:chMax val="0"/>
          <dgm:chPref val="0"/>
          <dgm:bulletEnabled val="1"/>
        </dgm:presLayoutVars>
      </dgm:prSet>
      <dgm:spPr/>
    </dgm:pt>
    <dgm:pt modelId="{33B73E92-8706-5549-BD79-3E6EF1428ABE}" type="pres">
      <dgm:prSet presAssocID="{7F4D466E-A625-9B47-B486-9EAACCE76C52}" presName="sibTrans" presStyleCnt="0"/>
      <dgm:spPr/>
    </dgm:pt>
    <dgm:pt modelId="{907D70BC-8EA2-E14B-8E36-236BB6D3FD3F}" type="pres">
      <dgm:prSet presAssocID="{65A821D9-F522-824C-8CCE-6BE5655A0732}" presName="composite" presStyleCnt="0"/>
      <dgm:spPr/>
    </dgm:pt>
    <dgm:pt modelId="{9A3AB969-12D0-A841-A639-67F4ECC038A5}" type="pres">
      <dgm:prSet presAssocID="{65A821D9-F522-824C-8CCE-6BE5655A0732}" presName="ParentText" presStyleLbl="node1" presStyleIdx="6" presStyleCnt="7">
        <dgm:presLayoutVars>
          <dgm:chMax val="1"/>
          <dgm:chPref val="1"/>
          <dgm:bulletEnabled val="1"/>
        </dgm:presLayoutVars>
      </dgm:prSet>
      <dgm:spPr/>
    </dgm:pt>
  </dgm:ptLst>
  <dgm:cxnLst>
    <dgm:cxn modelId="{2C7F4013-AE8A-A240-936B-2A2FCB38C5C8}" srcId="{61EC1154-3E52-D743-9077-891D637D27D2}" destId="{68D5D519-8636-0E4F-A3FB-0656BDC545CB}" srcOrd="2" destOrd="0" parTransId="{E7FB439C-38D1-B14D-A811-659F1E3C5A4C}" sibTransId="{0C450DBC-9962-E040-83EF-DBC905043F3F}"/>
    <dgm:cxn modelId="{B86EDC13-5A39-7F4D-8318-A30C7A52B284}" srcId="{61EC1154-3E52-D743-9077-891D637D27D2}" destId="{DC341132-B0E0-A04E-802B-AE1120E57D32}" srcOrd="1" destOrd="0" parTransId="{13F825DD-7414-934C-B6C3-E71AF51538C4}" sibTransId="{D8104A1E-64FF-A44B-85E7-C3F35902D639}"/>
    <dgm:cxn modelId="{3704F822-679C-844D-9127-A7FE4AFC1E24}" type="presOf" srcId="{73547FE1-83C1-3C4E-885B-769F70FF7AD9}" destId="{C6C6D1DD-96E1-A540-A289-47A1984711A7}" srcOrd="0" destOrd="0" presId="urn:microsoft.com/office/officeart/2005/8/layout/StepDownProcess"/>
    <dgm:cxn modelId="{F7D62625-8924-E346-AADB-D8DEBBB40D5B}" srcId="{B166E426-3432-1541-8A47-395E29D89329}" destId="{7DA458E1-E9C8-0242-8EFE-A3DAC41F7889}" srcOrd="0" destOrd="0" parTransId="{51C502CC-A67F-5044-B46E-B8BAA6ABC4CD}" sibTransId="{1D8B5F2A-898E-A74A-BE5F-E772CB9B7EC3}"/>
    <dgm:cxn modelId="{4F035926-19F7-2143-A808-8619A0B405C5}" srcId="{61EC1154-3E52-D743-9077-891D637D27D2}" destId="{AA61D971-27CC-7D4B-B848-3DCF5BA0A519}" srcOrd="3" destOrd="0" parTransId="{7AE94C16-5D8C-0540-88C5-1948576A1B40}" sibTransId="{08CF6CF6-B11D-EC42-8491-350ECC5BE121}"/>
    <dgm:cxn modelId="{9541B027-D873-CD4B-BC79-96765B111FE6}" type="presOf" srcId="{12504518-F158-8A4C-B147-19DB9D3F6841}" destId="{05329DB6-18EE-B746-ADD1-DD135188BAA4}" srcOrd="0" destOrd="0" presId="urn:microsoft.com/office/officeart/2005/8/layout/StepDownProcess"/>
    <dgm:cxn modelId="{993A5128-8AAD-C949-AEB5-BCEB67A1CCD4}" type="presOf" srcId="{34E17915-0066-9E4D-9029-2E74EB44AF76}" destId="{2D003491-2DA4-EF4D-9CDA-29BBAF349A4D}" srcOrd="0" destOrd="0" presId="urn:microsoft.com/office/officeart/2005/8/layout/StepDownProcess"/>
    <dgm:cxn modelId="{F7976A39-331A-C245-A182-DC6E593F6A55}" type="presOf" srcId="{B62EF56E-4E06-F647-97E4-5807CBA7832B}" destId="{73EF50CD-B14E-4040-B11F-F86BFC915334}" srcOrd="0" destOrd="0" presId="urn:microsoft.com/office/officeart/2005/8/layout/StepDownProcess"/>
    <dgm:cxn modelId="{82AD073E-4C62-4F48-BD19-8BB906631684}" srcId="{61EC1154-3E52-D743-9077-891D637D27D2}" destId="{1C619D1E-3DB1-C74F-95A0-B040E9801756}" srcOrd="5" destOrd="0" parTransId="{4A3C8CF7-CB2D-8246-A2F8-4C3D23354ECC}" sibTransId="{7F4D466E-A625-9B47-B486-9EAACCE76C52}"/>
    <dgm:cxn modelId="{FF4E3D43-EE1A-5C40-945E-7D74EF385B9D}" type="presOf" srcId="{AA61D971-27CC-7D4B-B848-3DCF5BA0A519}" destId="{1D2BD57C-4DEE-8A48-AC8C-26AFD2DA0CEF}" srcOrd="0" destOrd="0" presId="urn:microsoft.com/office/officeart/2005/8/layout/StepDownProcess"/>
    <dgm:cxn modelId="{F73E214C-0D55-384D-8E5B-9E1DBA90497F}" type="presOf" srcId="{DC341132-B0E0-A04E-802B-AE1120E57D32}" destId="{1F8FEF83-8568-0045-896C-3CC0E4688CF9}" srcOrd="0" destOrd="0" presId="urn:microsoft.com/office/officeart/2005/8/layout/StepDownProcess"/>
    <dgm:cxn modelId="{AE6C7E4C-BCE6-1542-A818-6E00CCCCDE4F}" srcId="{61EC1154-3E52-D743-9077-891D637D27D2}" destId="{B166E426-3432-1541-8A47-395E29D89329}" srcOrd="0" destOrd="0" parTransId="{BDAF98D1-A78F-D242-986C-D3C94D9C2E39}" sibTransId="{4E29C582-6B3E-E74E-BDEC-522A78EFBAE7}"/>
    <dgm:cxn modelId="{124F0A67-867B-F647-9CD4-1370F410340E}" srcId="{DC341132-B0E0-A04E-802B-AE1120E57D32}" destId="{12504518-F158-8A4C-B147-19DB9D3F6841}" srcOrd="0" destOrd="0" parTransId="{1FF4B45D-F1CC-0F41-B696-CB4E7187EDAF}" sibTransId="{B6121E1B-6D65-2E41-9A67-33F5352216B7}"/>
    <dgm:cxn modelId="{049DCD76-0CCA-E745-B741-FD6CA2CA247C}" type="presOf" srcId="{1C619D1E-3DB1-C74F-95A0-B040E9801756}" destId="{AD973D43-88BC-7646-958A-7AED8E5EBE72}" srcOrd="0" destOrd="0" presId="urn:microsoft.com/office/officeart/2005/8/layout/StepDownProcess"/>
    <dgm:cxn modelId="{88F7387E-BE05-9142-9490-74F96A57AAF3}" type="presOf" srcId="{F4BB042C-F6EC-AC4C-9F19-73CBDB1446C3}" destId="{73EF50CD-B14E-4040-B11F-F86BFC915334}" srcOrd="0" destOrd="1" presId="urn:microsoft.com/office/officeart/2005/8/layout/StepDownProcess"/>
    <dgm:cxn modelId="{55A60680-F039-1643-A110-94EC9FA52DC2}" srcId="{1C619D1E-3DB1-C74F-95A0-B040E9801756}" destId="{73547FE1-83C1-3C4E-885B-769F70FF7AD9}" srcOrd="0" destOrd="0" parTransId="{D2BBE613-D534-3A40-A889-80C9ECFD7506}" sibTransId="{90CC71BB-21A8-FE46-8C22-1674B96287D8}"/>
    <dgm:cxn modelId="{A30DB69B-D037-CD49-A6D2-0B3A41242A2A}" type="presOf" srcId="{68D5D519-8636-0E4F-A3FB-0656BDC545CB}" destId="{97175C61-0349-5146-A539-DA915974D0F0}" srcOrd="0" destOrd="0" presId="urn:microsoft.com/office/officeart/2005/8/layout/StepDownProcess"/>
    <dgm:cxn modelId="{9A1B4EA3-A4B7-4E45-B8D4-4042F4300915}" srcId="{C9622BC5-C7FE-7043-A2E3-D17BB3A03628}" destId="{F4BB042C-F6EC-AC4C-9F19-73CBDB1446C3}" srcOrd="1" destOrd="0" parTransId="{1C0386A4-CA05-6D47-AA3C-035EA2CBE790}" sibTransId="{389322A1-4EC9-CF4D-858A-503B9A5BCE21}"/>
    <dgm:cxn modelId="{04262EA7-4562-864A-B40B-08FD44BF2546}" srcId="{AA61D971-27CC-7D4B-B848-3DCF5BA0A519}" destId="{34E17915-0066-9E4D-9029-2E74EB44AF76}" srcOrd="0" destOrd="0" parTransId="{B45AFFBE-C42C-4A4B-9E85-1C701FC68767}" sibTransId="{4FA2C7C3-AB7F-F849-8454-D0138953DB0B}"/>
    <dgm:cxn modelId="{BD9766B3-53C9-1B44-AC80-81DC45DB0906}" srcId="{68D5D519-8636-0E4F-A3FB-0656BDC545CB}" destId="{F469EC77-E8C9-5944-A71D-31DBB0749443}" srcOrd="0" destOrd="0" parTransId="{2770AD32-ADCC-5B47-8C32-66075ADAC86A}" sibTransId="{74C0BEDB-3C10-3B44-9900-68B515FEC20D}"/>
    <dgm:cxn modelId="{587FF4CA-8E41-8342-92E3-9A446E2C29EC}" type="presOf" srcId="{B166E426-3432-1541-8A47-395E29D89329}" destId="{5287FE3D-0AB2-D948-85CD-D2575CB972F7}" srcOrd="0" destOrd="0" presId="urn:microsoft.com/office/officeart/2005/8/layout/StepDownProcess"/>
    <dgm:cxn modelId="{B837A0D6-5816-394C-A4AD-256CC5B786AB}" srcId="{61EC1154-3E52-D743-9077-891D637D27D2}" destId="{65A821D9-F522-824C-8CCE-6BE5655A0732}" srcOrd="6" destOrd="0" parTransId="{BA0BB4E2-6193-F242-A8B9-AA7C859AEB48}" sibTransId="{781AFA6A-A308-BD44-85A3-3196B24E26CD}"/>
    <dgm:cxn modelId="{BDD7AEE2-0582-F344-9199-C27AD9680075}" type="presOf" srcId="{65A821D9-F522-824C-8CCE-6BE5655A0732}" destId="{9A3AB969-12D0-A841-A639-67F4ECC038A5}" srcOrd="0" destOrd="0" presId="urn:microsoft.com/office/officeart/2005/8/layout/StepDownProcess"/>
    <dgm:cxn modelId="{EC40FCE5-F27D-874A-98C1-2D4581976EAD}" type="presOf" srcId="{61EC1154-3E52-D743-9077-891D637D27D2}" destId="{38674304-F914-DF45-9450-FA7DF0D530CB}" srcOrd="0" destOrd="0" presId="urn:microsoft.com/office/officeart/2005/8/layout/StepDownProcess"/>
    <dgm:cxn modelId="{30CEE7E6-E306-A649-98BD-2CC81B8C925F}" type="presOf" srcId="{F469EC77-E8C9-5944-A71D-31DBB0749443}" destId="{412765FD-8CCE-5947-81CC-D2DD7C5B12A1}" srcOrd="0" destOrd="0" presId="urn:microsoft.com/office/officeart/2005/8/layout/StepDownProcess"/>
    <dgm:cxn modelId="{B46C51EA-23A1-874D-9A75-2EA50809BE94}" type="presOf" srcId="{C9622BC5-C7FE-7043-A2E3-D17BB3A03628}" destId="{74B63AA2-B54A-AE4D-814A-1713F72070C4}" srcOrd="0" destOrd="0" presId="urn:microsoft.com/office/officeart/2005/8/layout/StepDownProcess"/>
    <dgm:cxn modelId="{FECC69F8-8567-C24D-8C78-2BBB83686DAF}" type="presOf" srcId="{7DA458E1-E9C8-0242-8EFE-A3DAC41F7889}" destId="{A6EA334A-5A6B-154F-AE53-867B8537E497}" srcOrd="0" destOrd="0" presId="urn:microsoft.com/office/officeart/2005/8/layout/StepDownProcess"/>
    <dgm:cxn modelId="{ED6636F9-D446-664C-B21A-DC57D3293E19}" srcId="{C9622BC5-C7FE-7043-A2E3-D17BB3A03628}" destId="{B62EF56E-4E06-F647-97E4-5807CBA7832B}" srcOrd="0" destOrd="0" parTransId="{BB1D1FDF-7482-BA45-9050-A2229B41BD23}" sibTransId="{AD503347-B2DA-854B-B5B7-C8738B45EF3C}"/>
    <dgm:cxn modelId="{7A881BFD-6BE3-1149-9F0D-35D71F9CE3A1}" srcId="{61EC1154-3E52-D743-9077-891D637D27D2}" destId="{C9622BC5-C7FE-7043-A2E3-D17BB3A03628}" srcOrd="4" destOrd="0" parTransId="{B2E84424-BC5D-9347-B2AE-5406A4338B4D}" sibTransId="{AB8281FB-3493-2146-A72F-FCF943725969}"/>
    <dgm:cxn modelId="{F9CFFA6D-CC27-B34A-963D-8E00876D6D14}" type="presParOf" srcId="{38674304-F914-DF45-9450-FA7DF0D530CB}" destId="{F5A112AD-0511-0940-9B2A-05761CB52743}" srcOrd="0" destOrd="0" presId="urn:microsoft.com/office/officeart/2005/8/layout/StepDownProcess"/>
    <dgm:cxn modelId="{E263F20E-BEF1-1541-95AB-F10490580616}" type="presParOf" srcId="{F5A112AD-0511-0940-9B2A-05761CB52743}" destId="{344E27B1-B375-D643-B963-8B430F006BC1}" srcOrd="0" destOrd="0" presId="urn:microsoft.com/office/officeart/2005/8/layout/StepDownProcess"/>
    <dgm:cxn modelId="{C587B54B-7547-2B4E-A490-8375E569CB61}" type="presParOf" srcId="{F5A112AD-0511-0940-9B2A-05761CB52743}" destId="{5287FE3D-0AB2-D948-85CD-D2575CB972F7}" srcOrd="1" destOrd="0" presId="urn:microsoft.com/office/officeart/2005/8/layout/StepDownProcess"/>
    <dgm:cxn modelId="{7CBF2E56-01C6-714B-83BB-B70F935DA0E9}" type="presParOf" srcId="{F5A112AD-0511-0940-9B2A-05761CB52743}" destId="{A6EA334A-5A6B-154F-AE53-867B8537E497}" srcOrd="2" destOrd="0" presId="urn:microsoft.com/office/officeart/2005/8/layout/StepDownProcess"/>
    <dgm:cxn modelId="{67C01FDC-E13E-F147-8446-DB6CC255231F}" type="presParOf" srcId="{38674304-F914-DF45-9450-FA7DF0D530CB}" destId="{1BAB6CD2-132F-C341-9F87-FE4890302D17}" srcOrd="1" destOrd="0" presId="urn:microsoft.com/office/officeart/2005/8/layout/StepDownProcess"/>
    <dgm:cxn modelId="{FF8C4350-AC94-C34C-91B2-77763475296B}" type="presParOf" srcId="{38674304-F914-DF45-9450-FA7DF0D530CB}" destId="{C825CAC1-75EA-7D49-BD44-57E8D69D9CCC}" srcOrd="2" destOrd="0" presId="urn:microsoft.com/office/officeart/2005/8/layout/StepDownProcess"/>
    <dgm:cxn modelId="{5CBDDB3E-304F-CB40-9974-7FF191AE8E2C}" type="presParOf" srcId="{C825CAC1-75EA-7D49-BD44-57E8D69D9CCC}" destId="{947B8D8D-0E19-C946-932C-639C6139ED62}" srcOrd="0" destOrd="0" presId="urn:microsoft.com/office/officeart/2005/8/layout/StepDownProcess"/>
    <dgm:cxn modelId="{FD2BBCC7-81D1-6B4E-AAE3-1780957CA9FB}" type="presParOf" srcId="{C825CAC1-75EA-7D49-BD44-57E8D69D9CCC}" destId="{1F8FEF83-8568-0045-896C-3CC0E4688CF9}" srcOrd="1" destOrd="0" presId="urn:microsoft.com/office/officeart/2005/8/layout/StepDownProcess"/>
    <dgm:cxn modelId="{0391D1B9-4454-9242-BE15-4ABB64497CF4}" type="presParOf" srcId="{C825CAC1-75EA-7D49-BD44-57E8D69D9CCC}" destId="{05329DB6-18EE-B746-ADD1-DD135188BAA4}" srcOrd="2" destOrd="0" presId="urn:microsoft.com/office/officeart/2005/8/layout/StepDownProcess"/>
    <dgm:cxn modelId="{EC8D993A-0C3B-B846-866D-EB89BE0D4884}" type="presParOf" srcId="{38674304-F914-DF45-9450-FA7DF0D530CB}" destId="{958A7929-6143-BC44-9A16-93D1100E60DF}" srcOrd="3" destOrd="0" presId="urn:microsoft.com/office/officeart/2005/8/layout/StepDownProcess"/>
    <dgm:cxn modelId="{CF36A619-6FE5-1342-8F54-386C404A67D4}" type="presParOf" srcId="{38674304-F914-DF45-9450-FA7DF0D530CB}" destId="{1874FA89-AD5C-6645-9042-0C7F735FD59B}" srcOrd="4" destOrd="0" presId="urn:microsoft.com/office/officeart/2005/8/layout/StepDownProcess"/>
    <dgm:cxn modelId="{F27E56E1-8177-6340-B2DF-184394E5018C}" type="presParOf" srcId="{1874FA89-AD5C-6645-9042-0C7F735FD59B}" destId="{B4BB10B1-9903-904C-A6AF-4341329EE80A}" srcOrd="0" destOrd="0" presId="urn:microsoft.com/office/officeart/2005/8/layout/StepDownProcess"/>
    <dgm:cxn modelId="{0B465D92-B12D-5147-8CE8-67FEA954F2C5}" type="presParOf" srcId="{1874FA89-AD5C-6645-9042-0C7F735FD59B}" destId="{97175C61-0349-5146-A539-DA915974D0F0}" srcOrd="1" destOrd="0" presId="urn:microsoft.com/office/officeart/2005/8/layout/StepDownProcess"/>
    <dgm:cxn modelId="{B26650EA-DCE4-9440-B583-7CB46A144073}" type="presParOf" srcId="{1874FA89-AD5C-6645-9042-0C7F735FD59B}" destId="{412765FD-8CCE-5947-81CC-D2DD7C5B12A1}" srcOrd="2" destOrd="0" presId="urn:microsoft.com/office/officeart/2005/8/layout/StepDownProcess"/>
    <dgm:cxn modelId="{0162F8B3-D0AE-1B4F-B662-93FE246EA954}" type="presParOf" srcId="{38674304-F914-DF45-9450-FA7DF0D530CB}" destId="{4F26D582-5C83-F547-B23E-FCC75F8AA278}" srcOrd="5" destOrd="0" presId="urn:microsoft.com/office/officeart/2005/8/layout/StepDownProcess"/>
    <dgm:cxn modelId="{6A1CD1D3-ACC9-6845-9FDB-7B25BC52BF5E}" type="presParOf" srcId="{38674304-F914-DF45-9450-FA7DF0D530CB}" destId="{A6F20F38-2918-9343-9966-1B06BDA8A0C9}" srcOrd="6" destOrd="0" presId="urn:microsoft.com/office/officeart/2005/8/layout/StepDownProcess"/>
    <dgm:cxn modelId="{CEE29080-D648-E144-8256-9F32A333C523}" type="presParOf" srcId="{A6F20F38-2918-9343-9966-1B06BDA8A0C9}" destId="{84DC03E4-DCE2-BB4A-8D65-C796C99FB004}" srcOrd="0" destOrd="0" presId="urn:microsoft.com/office/officeart/2005/8/layout/StepDownProcess"/>
    <dgm:cxn modelId="{291B5E4E-7C19-ED4E-A0FE-636B0FFDFB4E}" type="presParOf" srcId="{A6F20F38-2918-9343-9966-1B06BDA8A0C9}" destId="{1D2BD57C-4DEE-8A48-AC8C-26AFD2DA0CEF}" srcOrd="1" destOrd="0" presId="urn:microsoft.com/office/officeart/2005/8/layout/StepDownProcess"/>
    <dgm:cxn modelId="{F31FC53D-7A2B-6D4E-A826-E9774400C7A8}" type="presParOf" srcId="{A6F20F38-2918-9343-9966-1B06BDA8A0C9}" destId="{2D003491-2DA4-EF4D-9CDA-29BBAF349A4D}" srcOrd="2" destOrd="0" presId="urn:microsoft.com/office/officeart/2005/8/layout/StepDownProcess"/>
    <dgm:cxn modelId="{AC8F09A6-CF83-D54F-AF3A-0E840C065667}" type="presParOf" srcId="{38674304-F914-DF45-9450-FA7DF0D530CB}" destId="{417B22E2-B439-D946-B633-10A37BCE81BF}" srcOrd="7" destOrd="0" presId="urn:microsoft.com/office/officeart/2005/8/layout/StepDownProcess"/>
    <dgm:cxn modelId="{D03210FA-B3C6-614B-B285-494B568A87CC}" type="presParOf" srcId="{38674304-F914-DF45-9450-FA7DF0D530CB}" destId="{BF0DF4C7-980E-FE46-9C5F-A93A961DB7BF}" srcOrd="8" destOrd="0" presId="urn:microsoft.com/office/officeart/2005/8/layout/StepDownProcess"/>
    <dgm:cxn modelId="{7E965DF9-F191-A24C-8F97-5191771CAAAA}" type="presParOf" srcId="{BF0DF4C7-980E-FE46-9C5F-A93A961DB7BF}" destId="{F5284392-9D33-A04A-8B9F-FB2C3F7513EC}" srcOrd="0" destOrd="0" presId="urn:microsoft.com/office/officeart/2005/8/layout/StepDownProcess"/>
    <dgm:cxn modelId="{201FAFCB-0D8A-5544-918B-089F3FE31477}" type="presParOf" srcId="{BF0DF4C7-980E-FE46-9C5F-A93A961DB7BF}" destId="{74B63AA2-B54A-AE4D-814A-1713F72070C4}" srcOrd="1" destOrd="0" presId="urn:microsoft.com/office/officeart/2005/8/layout/StepDownProcess"/>
    <dgm:cxn modelId="{E181CD56-719E-0940-8690-74C8C26B60D0}" type="presParOf" srcId="{BF0DF4C7-980E-FE46-9C5F-A93A961DB7BF}" destId="{73EF50CD-B14E-4040-B11F-F86BFC915334}" srcOrd="2" destOrd="0" presId="urn:microsoft.com/office/officeart/2005/8/layout/StepDownProcess"/>
    <dgm:cxn modelId="{962323B0-247E-AB4C-A54F-4F8483564516}" type="presParOf" srcId="{38674304-F914-DF45-9450-FA7DF0D530CB}" destId="{AEB8A02F-39F1-6C46-B2B5-3C7D3DDE7CE8}" srcOrd="9" destOrd="0" presId="urn:microsoft.com/office/officeart/2005/8/layout/StepDownProcess"/>
    <dgm:cxn modelId="{0790D37C-7B2D-3949-AFF4-B2C23EBF475F}" type="presParOf" srcId="{38674304-F914-DF45-9450-FA7DF0D530CB}" destId="{F1AA6959-C780-1146-A688-0707F937E8C0}" srcOrd="10" destOrd="0" presId="urn:microsoft.com/office/officeart/2005/8/layout/StepDownProcess"/>
    <dgm:cxn modelId="{A855B88A-A82C-3545-B236-6432F2E5A1CB}" type="presParOf" srcId="{F1AA6959-C780-1146-A688-0707F937E8C0}" destId="{B0A06A63-8D6E-D049-B6B1-53A22AF2E9E9}" srcOrd="0" destOrd="0" presId="urn:microsoft.com/office/officeart/2005/8/layout/StepDownProcess"/>
    <dgm:cxn modelId="{D18F1025-D344-3846-9004-7C1BF521D491}" type="presParOf" srcId="{F1AA6959-C780-1146-A688-0707F937E8C0}" destId="{AD973D43-88BC-7646-958A-7AED8E5EBE72}" srcOrd="1" destOrd="0" presId="urn:microsoft.com/office/officeart/2005/8/layout/StepDownProcess"/>
    <dgm:cxn modelId="{76215911-DB47-7A4B-8DDB-D5B0D0C5C96A}" type="presParOf" srcId="{F1AA6959-C780-1146-A688-0707F937E8C0}" destId="{C6C6D1DD-96E1-A540-A289-47A1984711A7}" srcOrd="2" destOrd="0" presId="urn:microsoft.com/office/officeart/2005/8/layout/StepDownProcess"/>
    <dgm:cxn modelId="{880F0721-4655-BF45-B356-CC7472B7B4A8}" type="presParOf" srcId="{38674304-F914-DF45-9450-FA7DF0D530CB}" destId="{33B73E92-8706-5549-BD79-3E6EF1428ABE}" srcOrd="11" destOrd="0" presId="urn:microsoft.com/office/officeart/2005/8/layout/StepDownProcess"/>
    <dgm:cxn modelId="{4D1DE924-79C7-1C48-B313-87AB5ECD42BA}" type="presParOf" srcId="{38674304-F914-DF45-9450-FA7DF0D530CB}" destId="{907D70BC-8EA2-E14B-8E36-236BB6D3FD3F}" srcOrd="12" destOrd="0" presId="urn:microsoft.com/office/officeart/2005/8/layout/StepDownProcess"/>
    <dgm:cxn modelId="{5AF3486F-3400-A34D-A280-BEEFBDBC1A52}" type="presParOf" srcId="{907D70BC-8EA2-E14B-8E36-236BB6D3FD3F}" destId="{9A3AB969-12D0-A841-A639-67F4ECC038A5}"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AFFCE8-2931-064E-8A9B-98F2905607CC}" type="doc">
      <dgm:prSet loTypeId="urn:microsoft.com/office/officeart/2005/8/layout/cycle2" loCatId="" qsTypeId="urn:microsoft.com/office/officeart/2005/8/quickstyle/simple1" qsCatId="simple" csTypeId="urn:microsoft.com/office/officeart/2005/8/colors/accent1_2" csCatId="accent1" phldr="1"/>
      <dgm:spPr/>
      <dgm:t>
        <a:bodyPr/>
        <a:lstStyle/>
        <a:p>
          <a:endParaRPr lang="en-GB"/>
        </a:p>
      </dgm:t>
    </dgm:pt>
    <dgm:pt modelId="{C546F71A-83CA-284E-81E5-6FE6CB890A3F}">
      <dgm:prSet phldrT="[Text]"/>
      <dgm:spPr/>
      <dgm:t>
        <a:bodyPr/>
        <a:lstStyle/>
        <a:p>
          <a:r>
            <a:rPr lang="en-GB" dirty="0"/>
            <a:t>Prepare</a:t>
          </a:r>
        </a:p>
      </dgm:t>
    </dgm:pt>
    <dgm:pt modelId="{6C63E81E-C323-4544-9E16-D953C5A6A89B}" type="parTrans" cxnId="{02AFA4D6-0073-584B-B14C-86FE5996D1D5}">
      <dgm:prSet/>
      <dgm:spPr/>
      <dgm:t>
        <a:bodyPr/>
        <a:lstStyle/>
        <a:p>
          <a:endParaRPr lang="en-GB"/>
        </a:p>
      </dgm:t>
    </dgm:pt>
    <dgm:pt modelId="{B03F17F7-51DC-E848-9F50-14B3D479BA0C}" type="sibTrans" cxnId="{02AFA4D6-0073-584B-B14C-86FE5996D1D5}">
      <dgm:prSet/>
      <dgm:spPr/>
      <dgm:t>
        <a:bodyPr/>
        <a:lstStyle/>
        <a:p>
          <a:endParaRPr lang="en-GB"/>
        </a:p>
      </dgm:t>
    </dgm:pt>
    <dgm:pt modelId="{2020988B-59EE-9146-A549-B235696C3723}">
      <dgm:prSet phldrT="[Text]"/>
      <dgm:spPr>
        <a:solidFill>
          <a:srgbClr val="C00000"/>
        </a:solidFill>
      </dgm:spPr>
      <dgm:t>
        <a:bodyPr/>
        <a:lstStyle/>
        <a:p>
          <a:r>
            <a:rPr lang="en-GB" b="1" dirty="0"/>
            <a:t>Disaster Event</a:t>
          </a:r>
        </a:p>
      </dgm:t>
    </dgm:pt>
    <dgm:pt modelId="{CF032FA0-FFAC-3C40-B660-A8EA85A7DBCF}" type="parTrans" cxnId="{A8F9D458-1F07-D24A-9B7E-353918759E45}">
      <dgm:prSet/>
      <dgm:spPr/>
      <dgm:t>
        <a:bodyPr/>
        <a:lstStyle/>
        <a:p>
          <a:endParaRPr lang="en-GB"/>
        </a:p>
      </dgm:t>
    </dgm:pt>
    <dgm:pt modelId="{4416FC6D-DD85-EF41-8222-5CCEC3E6B9BD}" type="sibTrans" cxnId="{A8F9D458-1F07-D24A-9B7E-353918759E45}">
      <dgm:prSet/>
      <dgm:spPr/>
      <dgm:t>
        <a:bodyPr/>
        <a:lstStyle/>
        <a:p>
          <a:endParaRPr lang="en-GB"/>
        </a:p>
      </dgm:t>
    </dgm:pt>
    <dgm:pt modelId="{9BAD5A56-1BB6-A143-B986-08B1408F948C}">
      <dgm:prSet phldrT="[Text]"/>
      <dgm:spPr/>
      <dgm:t>
        <a:bodyPr/>
        <a:lstStyle/>
        <a:p>
          <a:r>
            <a:rPr lang="en-GB" dirty="0"/>
            <a:t>Respond</a:t>
          </a:r>
        </a:p>
      </dgm:t>
    </dgm:pt>
    <dgm:pt modelId="{486E1B5F-5854-B74F-BD11-35206497BB89}" type="parTrans" cxnId="{517EAEC6-C1E6-D448-9B47-4F7BD178F6C1}">
      <dgm:prSet/>
      <dgm:spPr/>
      <dgm:t>
        <a:bodyPr/>
        <a:lstStyle/>
        <a:p>
          <a:endParaRPr lang="en-GB"/>
        </a:p>
      </dgm:t>
    </dgm:pt>
    <dgm:pt modelId="{6A993951-89B1-FB43-9D8D-4BFC25879FE5}" type="sibTrans" cxnId="{517EAEC6-C1E6-D448-9B47-4F7BD178F6C1}">
      <dgm:prSet/>
      <dgm:spPr/>
      <dgm:t>
        <a:bodyPr/>
        <a:lstStyle/>
        <a:p>
          <a:endParaRPr lang="en-GB"/>
        </a:p>
      </dgm:t>
    </dgm:pt>
    <dgm:pt modelId="{A96C4A2E-3A63-DA44-B9D5-5AC9D4194E17}">
      <dgm:prSet phldrT="[Text]"/>
      <dgm:spPr/>
      <dgm:t>
        <a:bodyPr/>
        <a:lstStyle/>
        <a:p>
          <a:r>
            <a:rPr lang="en-GB" dirty="0"/>
            <a:t>Recover</a:t>
          </a:r>
        </a:p>
      </dgm:t>
    </dgm:pt>
    <dgm:pt modelId="{402E0699-1607-6841-B68A-4EAB5C0462F5}" type="parTrans" cxnId="{D325592F-0B94-494F-8126-C4643D3CEB3A}">
      <dgm:prSet/>
      <dgm:spPr/>
      <dgm:t>
        <a:bodyPr/>
        <a:lstStyle/>
        <a:p>
          <a:endParaRPr lang="en-GB"/>
        </a:p>
      </dgm:t>
    </dgm:pt>
    <dgm:pt modelId="{860A432F-B180-5C47-8DA9-5A736C9136E2}" type="sibTrans" cxnId="{D325592F-0B94-494F-8126-C4643D3CEB3A}">
      <dgm:prSet/>
      <dgm:spPr/>
      <dgm:t>
        <a:bodyPr/>
        <a:lstStyle/>
        <a:p>
          <a:endParaRPr lang="en-GB"/>
        </a:p>
      </dgm:t>
    </dgm:pt>
    <dgm:pt modelId="{41EB4720-150E-B04C-B6D0-93D4263C20AC}" type="pres">
      <dgm:prSet presAssocID="{22AFFCE8-2931-064E-8A9B-98F2905607CC}" presName="cycle" presStyleCnt="0">
        <dgm:presLayoutVars>
          <dgm:dir/>
          <dgm:resizeHandles val="exact"/>
        </dgm:presLayoutVars>
      </dgm:prSet>
      <dgm:spPr/>
    </dgm:pt>
    <dgm:pt modelId="{FFA29B69-C7A4-CC46-9E82-44BC2B156EDE}" type="pres">
      <dgm:prSet presAssocID="{C546F71A-83CA-284E-81E5-6FE6CB890A3F}" presName="node" presStyleLbl="node1" presStyleIdx="0" presStyleCnt="4">
        <dgm:presLayoutVars>
          <dgm:bulletEnabled val="1"/>
        </dgm:presLayoutVars>
      </dgm:prSet>
      <dgm:spPr/>
    </dgm:pt>
    <dgm:pt modelId="{E60A48C1-0A76-594C-8FB0-31F99129CF7C}" type="pres">
      <dgm:prSet presAssocID="{B03F17F7-51DC-E848-9F50-14B3D479BA0C}" presName="sibTrans" presStyleLbl="sibTrans2D1" presStyleIdx="0" presStyleCnt="4"/>
      <dgm:spPr/>
    </dgm:pt>
    <dgm:pt modelId="{5BD3B744-4C28-D440-94AB-189074273FE8}" type="pres">
      <dgm:prSet presAssocID="{B03F17F7-51DC-E848-9F50-14B3D479BA0C}" presName="connectorText" presStyleLbl="sibTrans2D1" presStyleIdx="0" presStyleCnt="4"/>
      <dgm:spPr/>
    </dgm:pt>
    <dgm:pt modelId="{8BFDE658-3C4C-4F4D-A7E0-0EB11E8191DF}" type="pres">
      <dgm:prSet presAssocID="{2020988B-59EE-9146-A549-B235696C3723}" presName="node" presStyleLbl="node1" presStyleIdx="1" presStyleCnt="4">
        <dgm:presLayoutVars>
          <dgm:bulletEnabled val="1"/>
        </dgm:presLayoutVars>
      </dgm:prSet>
      <dgm:spPr>
        <a:prstGeom prst="irregularSeal1">
          <a:avLst/>
        </a:prstGeom>
      </dgm:spPr>
    </dgm:pt>
    <dgm:pt modelId="{9CEEDB89-7852-4249-BAA4-0B283C1FC610}" type="pres">
      <dgm:prSet presAssocID="{4416FC6D-DD85-EF41-8222-5CCEC3E6B9BD}" presName="sibTrans" presStyleLbl="sibTrans2D1" presStyleIdx="1" presStyleCnt="4"/>
      <dgm:spPr/>
    </dgm:pt>
    <dgm:pt modelId="{075AA6B6-5340-5D41-9C35-D08776944056}" type="pres">
      <dgm:prSet presAssocID="{4416FC6D-DD85-EF41-8222-5CCEC3E6B9BD}" presName="connectorText" presStyleLbl="sibTrans2D1" presStyleIdx="1" presStyleCnt="4"/>
      <dgm:spPr/>
    </dgm:pt>
    <dgm:pt modelId="{B4F68C96-8AE0-304A-B2A8-13368EAE7693}" type="pres">
      <dgm:prSet presAssocID="{9BAD5A56-1BB6-A143-B986-08B1408F948C}" presName="node" presStyleLbl="node1" presStyleIdx="2" presStyleCnt="4">
        <dgm:presLayoutVars>
          <dgm:bulletEnabled val="1"/>
        </dgm:presLayoutVars>
      </dgm:prSet>
      <dgm:spPr/>
    </dgm:pt>
    <dgm:pt modelId="{9C2336CB-C704-2640-932E-D78DBC54BA4C}" type="pres">
      <dgm:prSet presAssocID="{6A993951-89B1-FB43-9D8D-4BFC25879FE5}" presName="sibTrans" presStyleLbl="sibTrans2D1" presStyleIdx="2" presStyleCnt="4"/>
      <dgm:spPr/>
    </dgm:pt>
    <dgm:pt modelId="{8705A2F6-B886-CF4C-8435-A19CF8FD06E4}" type="pres">
      <dgm:prSet presAssocID="{6A993951-89B1-FB43-9D8D-4BFC25879FE5}" presName="connectorText" presStyleLbl="sibTrans2D1" presStyleIdx="2" presStyleCnt="4"/>
      <dgm:spPr/>
    </dgm:pt>
    <dgm:pt modelId="{2EF00E01-B712-9449-8CC2-75C7310B3B49}" type="pres">
      <dgm:prSet presAssocID="{A96C4A2E-3A63-DA44-B9D5-5AC9D4194E17}" presName="node" presStyleLbl="node1" presStyleIdx="3" presStyleCnt="4">
        <dgm:presLayoutVars>
          <dgm:bulletEnabled val="1"/>
        </dgm:presLayoutVars>
      </dgm:prSet>
      <dgm:spPr/>
    </dgm:pt>
    <dgm:pt modelId="{FF7EEB7C-CC66-8140-87FA-A89C1B08CEDB}" type="pres">
      <dgm:prSet presAssocID="{860A432F-B180-5C47-8DA9-5A736C9136E2}" presName="sibTrans" presStyleLbl="sibTrans2D1" presStyleIdx="3" presStyleCnt="4"/>
      <dgm:spPr/>
    </dgm:pt>
    <dgm:pt modelId="{78D3BD5B-8D1E-C849-B600-7B2C3EAE1B50}" type="pres">
      <dgm:prSet presAssocID="{860A432F-B180-5C47-8DA9-5A736C9136E2}" presName="connectorText" presStyleLbl="sibTrans2D1" presStyleIdx="3" presStyleCnt="4"/>
      <dgm:spPr/>
    </dgm:pt>
  </dgm:ptLst>
  <dgm:cxnLst>
    <dgm:cxn modelId="{F0D4F110-E0D1-9248-BF6A-1CF73F6AFA5B}" type="presOf" srcId="{B03F17F7-51DC-E848-9F50-14B3D479BA0C}" destId="{E60A48C1-0A76-594C-8FB0-31F99129CF7C}" srcOrd="0" destOrd="0" presId="urn:microsoft.com/office/officeart/2005/8/layout/cycle2"/>
    <dgm:cxn modelId="{075E7715-1DEF-1647-90EE-7E2E0254D782}" type="presOf" srcId="{22AFFCE8-2931-064E-8A9B-98F2905607CC}" destId="{41EB4720-150E-B04C-B6D0-93D4263C20AC}" srcOrd="0" destOrd="0" presId="urn:microsoft.com/office/officeart/2005/8/layout/cycle2"/>
    <dgm:cxn modelId="{FB8ADF16-91E1-ED4A-BBE4-57D124296DC6}" type="presOf" srcId="{860A432F-B180-5C47-8DA9-5A736C9136E2}" destId="{FF7EEB7C-CC66-8140-87FA-A89C1B08CEDB}" srcOrd="0" destOrd="0" presId="urn:microsoft.com/office/officeart/2005/8/layout/cycle2"/>
    <dgm:cxn modelId="{6E0D921E-8347-384B-9E9B-300AF6218FD3}" type="presOf" srcId="{4416FC6D-DD85-EF41-8222-5CCEC3E6B9BD}" destId="{9CEEDB89-7852-4249-BAA4-0B283C1FC610}" srcOrd="0" destOrd="0" presId="urn:microsoft.com/office/officeart/2005/8/layout/cycle2"/>
    <dgm:cxn modelId="{E32E7922-9536-DE43-B481-043D4A4DEA82}" type="presOf" srcId="{4416FC6D-DD85-EF41-8222-5CCEC3E6B9BD}" destId="{075AA6B6-5340-5D41-9C35-D08776944056}" srcOrd="1" destOrd="0" presId="urn:microsoft.com/office/officeart/2005/8/layout/cycle2"/>
    <dgm:cxn modelId="{D325592F-0B94-494F-8126-C4643D3CEB3A}" srcId="{22AFFCE8-2931-064E-8A9B-98F2905607CC}" destId="{A96C4A2E-3A63-DA44-B9D5-5AC9D4194E17}" srcOrd="3" destOrd="0" parTransId="{402E0699-1607-6841-B68A-4EAB5C0462F5}" sibTransId="{860A432F-B180-5C47-8DA9-5A736C9136E2}"/>
    <dgm:cxn modelId="{F32ADA34-85C3-9E4A-BB93-99FE5CF48AC3}" type="presOf" srcId="{2020988B-59EE-9146-A549-B235696C3723}" destId="{8BFDE658-3C4C-4F4D-A7E0-0EB11E8191DF}" srcOrd="0" destOrd="0" presId="urn:microsoft.com/office/officeart/2005/8/layout/cycle2"/>
    <dgm:cxn modelId="{A8F9D458-1F07-D24A-9B7E-353918759E45}" srcId="{22AFFCE8-2931-064E-8A9B-98F2905607CC}" destId="{2020988B-59EE-9146-A549-B235696C3723}" srcOrd="1" destOrd="0" parTransId="{CF032FA0-FFAC-3C40-B660-A8EA85A7DBCF}" sibTransId="{4416FC6D-DD85-EF41-8222-5CCEC3E6B9BD}"/>
    <dgm:cxn modelId="{029CBB6C-1BC0-F146-8EA9-BE8706B20EF5}" type="presOf" srcId="{860A432F-B180-5C47-8DA9-5A736C9136E2}" destId="{78D3BD5B-8D1E-C849-B600-7B2C3EAE1B50}" srcOrd="1" destOrd="0" presId="urn:microsoft.com/office/officeart/2005/8/layout/cycle2"/>
    <dgm:cxn modelId="{40AF057E-BF50-6D4D-BA2B-82449AE4F3C0}" type="presOf" srcId="{9BAD5A56-1BB6-A143-B986-08B1408F948C}" destId="{B4F68C96-8AE0-304A-B2A8-13368EAE7693}" srcOrd="0" destOrd="0" presId="urn:microsoft.com/office/officeart/2005/8/layout/cycle2"/>
    <dgm:cxn modelId="{3DB116B7-8B2C-534B-803D-9055616FFDAC}" type="presOf" srcId="{B03F17F7-51DC-E848-9F50-14B3D479BA0C}" destId="{5BD3B744-4C28-D440-94AB-189074273FE8}" srcOrd="1" destOrd="0" presId="urn:microsoft.com/office/officeart/2005/8/layout/cycle2"/>
    <dgm:cxn modelId="{517EAEC6-C1E6-D448-9B47-4F7BD178F6C1}" srcId="{22AFFCE8-2931-064E-8A9B-98F2905607CC}" destId="{9BAD5A56-1BB6-A143-B986-08B1408F948C}" srcOrd="2" destOrd="0" parTransId="{486E1B5F-5854-B74F-BD11-35206497BB89}" sibTransId="{6A993951-89B1-FB43-9D8D-4BFC25879FE5}"/>
    <dgm:cxn modelId="{02AFA4D6-0073-584B-B14C-86FE5996D1D5}" srcId="{22AFFCE8-2931-064E-8A9B-98F2905607CC}" destId="{C546F71A-83CA-284E-81E5-6FE6CB890A3F}" srcOrd="0" destOrd="0" parTransId="{6C63E81E-C323-4544-9E16-D953C5A6A89B}" sibTransId="{B03F17F7-51DC-E848-9F50-14B3D479BA0C}"/>
    <dgm:cxn modelId="{881CFBDA-D639-304E-8A22-263F8877326C}" type="presOf" srcId="{C546F71A-83CA-284E-81E5-6FE6CB890A3F}" destId="{FFA29B69-C7A4-CC46-9E82-44BC2B156EDE}" srcOrd="0" destOrd="0" presId="urn:microsoft.com/office/officeart/2005/8/layout/cycle2"/>
    <dgm:cxn modelId="{1E990CDF-5877-8E4D-BA28-08EB9548C56D}" type="presOf" srcId="{6A993951-89B1-FB43-9D8D-4BFC25879FE5}" destId="{8705A2F6-B886-CF4C-8435-A19CF8FD06E4}" srcOrd="1" destOrd="0" presId="urn:microsoft.com/office/officeart/2005/8/layout/cycle2"/>
    <dgm:cxn modelId="{55F2BBF4-275E-8045-B8A9-7E40DD9985E5}" type="presOf" srcId="{A96C4A2E-3A63-DA44-B9D5-5AC9D4194E17}" destId="{2EF00E01-B712-9449-8CC2-75C7310B3B49}" srcOrd="0" destOrd="0" presId="urn:microsoft.com/office/officeart/2005/8/layout/cycle2"/>
    <dgm:cxn modelId="{0EEEC0FE-A71D-AE4C-8EBE-87E4D92EF977}" type="presOf" srcId="{6A993951-89B1-FB43-9D8D-4BFC25879FE5}" destId="{9C2336CB-C704-2640-932E-D78DBC54BA4C}" srcOrd="0" destOrd="0" presId="urn:microsoft.com/office/officeart/2005/8/layout/cycle2"/>
    <dgm:cxn modelId="{9C7CD037-1F85-9E4E-927F-160C3FAA496A}" type="presParOf" srcId="{41EB4720-150E-B04C-B6D0-93D4263C20AC}" destId="{FFA29B69-C7A4-CC46-9E82-44BC2B156EDE}" srcOrd="0" destOrd="0" presId="urn:microsoft.com/office/officeart/2005/8/layout/cycle2"/>
    <dgm:cxn modelId="{9E620AF7-08A6-3E4B-AA09-91960F31662A}" type="presParOf" srcId="{41EB4720-150E-B04C-B6D0-93D4263C20AC}" destId="{E60A48C1-0A76-594C-8FB0-31F99129CF7C}" srcOrd="1" destOrd="0" presId="urn:microsoft.com/office/officeart/2005/8/layout/cycle2"/>
    <dgm:cxn modelId="{23F3EDD6-4918-9C41-AA88-D071E2C28212}" type="presParOf" srcId="{E60A48C1-0A76-594C-8FB0-31F99129CF7C}" destId="{5BD3B744-4C28-D440-94AB-189074273FE8}" srcOrd="0" destOrd="0" presId="urn:microsoft.com/office/officeart/2005/8/layout/cycle2"/>
    <dgm:cxn modelId="{6C3D8F58-0CE0-0846-A6FA-6F8674623CD6}" type="presParOf" srcId="{41EB4720-150E-B04C-B6D0-93D4263C20AC}" destId="{8BFDE658-3C4C-4F4D-A7E0-0EB11E8191DF}" srcOrd="2" destOrd="0" presId="urn:microsoft.com/office/officeart/2005/8/layout/cycle2"/>
    <dgm:cxn modelId="{C7820E0A-6399-D748-9D16-99E2865A8E0D}" type="presParOf" srcId="{41EB4720-150E-B04C-B6D0-93D4263C20AC}" destId="{9CEEDB89-7852-4249-BAA4-0B283C1FC610}" srcOrd="3" destOrd="0" presId="urn:microsoft.com/office/officeart/2005/8/layout/cycle2"/>
    <dgm:cxn modelId="{2A9D1466-EB28-854B-895C-24D505287CCF}" type="presParOf" srcId="{9CEEDB89-7852-4249-BAA4-0B283C1FC610}" destId="{075AA6B6-5340-5D41-9C35-D08776944056}" srcOrd="0" destOrd="0" presId="urn:microsoft.com/office/officeart/2005/8/layout/cycle2"/>
    <dgm:cxn modelId="{20345812-FDB4-4347-83E5-EF6D494A501E}" type="presParOf" srcId="{41EB4720-150E-B04C-B6D0-93D4263C20AC}" destId="{B4F68C96-8AE0-304A-B2A8-13368EAE7693}" srcOrd="4" destOrd="0" presId="urn:microsoft.com/office/officeart/2005/8/layout/cycle2"/>
    <dgm:cxn modelId="{827CB39A-3AF8-1543-BF59-F54B6F817671}" type="presParOf" srcId="{41EB4720-150E-B04C-B6D0-93D4263C20AC}" destId="{9C2336CB-C704-2640-932E-D78DBC54BA4C}" srcOrd="5" destOrd="0" presId="urn:microsoft.com/office/officeart/2005/8/layout/cycle2"/>
    <dgm:cxn modelId="{0DE8095D-9010-2B45-8D1F-9D37E2E7E15B}" type="presParOf" srcId="{9C2336CB-C704-2640-932E-D78DBC54BA4C}" destId="{8705A2F6-B886-CF4C-8435-A19CF8FD06E4}" srcOrd="0" destOrd="0" presId="urn:microsoft.com/office/officeart/2005/8/layout/cycle2"/>
    <dgm:cxn modelId="{2AE3A95D-7F5F-BB4E-890A-E67391C9E481}" type="presParOf" srcId="{41EB4720-150E-B04C-B6D0-93D4263C20AC}" destId="{2EF00E01-B712-9449-8CC2-75C7310B3B49}" srcOrd="6" destOrd="0" presId="urn:microsoft.com/office/officeart/2005/8/layout/cycle2"/>
    <dgm:cxn modelId="{9B92263F-CDC2-274E-B7C8-538EBF7F5906}" type="presParOf" srcId="{41EB4720-150E-B04C-B6D0-93D4263C20AC}" destId="{FF7EEB7C-CC66-8140-87FA-A89C1B08CEDB}" srcOrd="7" destOrd="0" presId="urn:microsoft.com/office/officeart/2005/8/layout/cycle2"/>
    <dgm:cxn modelId="{EC8C6DF5-CD62-C14E-B56E-BE9C3B89994E}" type="presParOf" srcId="{FF7EEB7C-CC66-8140-87FA-A89C1B08CEDB}" destId="{78D3BD5B-8D1E-C849-B600-7B2C3EAE1B50}" srcOrd="0" destOrd="0" presId="urn:microsoft.com/office/officeart/2005/8/layout/cycle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EC1154-3E52-D743-9077-891D637D27D2}" type="doc">
      <dgm:prSet loTypeId="urn:microsoft.com/office/officeart/2005/8/layout/StepDownProcess" loCatId="" qsTypeId="urn:microsoft.com/office/officeart/2005/8/quickstyle/simple1" qsCatId="simple" csTypeId="urn:microsoft.com/office/officeart/2005/8/colors/accent1_2" csCatId="accent1" phldr="1"/>
      <dgm:spPr/>
      <dgm:t>
        <a:bodyPr/>
        <a:lstStyle/>
        <a:p>
          <a:endParaRPr lang="en-GB"/>
        </a:p>
      </dgm:t>
    </dgm:pt>
    <dgm:pt modelId="{B166E426-3432-1541-8A47-395E29D89329}">
      <dgm:prSet phldrT="[Text]"/>
      <dgm:spPr/>
      <dgm:t>
        <a:bodyPr/>
        <a:lstStyle/>
        <a:p>
          <a:r>
            <a:rPr lang="en-GB" dirty="0"/>
            <a:t>Identify key processes</a:t>
          </a:r>
        </a:p>
      </dgm:t>
    </dgm:pt>
    <dgm:pt modelId="{BDAF98D1-A78F-D242-986C-D3C94D9C2E39}" type="parTrans" cxnId="{AE6C7E4C-BCE6-1542-A818-6E00CCCCDE4F}">
      <dgm:prSet/>
      <dgm:spPr/>
      <dgm:t>
        <a:bodyPr/>
        <a:lstStyle/>
        <a:p>
          <a:endParaRPr lang="en-GB"/>
        </a:p>
      </dgm:t>
    </dgm:pt>
    <dgm:pt modelId="{4E29C582-6B3E-E74E-BDEC-522A78EFBAE7}" type="sibTrans" cxnId="{AE6C7E4C-BCE6-1542-A818-6E00CCCCDE4F}">
      <dgm:prSet/>
      <dgm:spPr/>
      <dgm:t>
        <a:bodyPr/>
        <a:lstStyle/>
        <a:p>
          <a:endParaRPr lang="en-GB"/>
        </a:p>
      </dgm:t>
    </dgm:pt>
    <dgm:pt modelId="{7DA458E1-E9C8-0242-8EFE-A3DAC41F7889}">
      <dgm:prSet phldrT="[Text]"/>
      <dgm:spPr/>
      <dgm:t>
        <a:bodyPr/>
        <a:lstStyle/>
        <a:p>
          <a:r>
            <a:rPr lang="en-GB" dirty="0"/>
            <a:t>Interviews with Business</a:t>
          </a:r>
        </a:p>
      </dgm:t>
    </dgm:pt>
    <dgm:pt modelId="{51C502CC-A67F-5044-B46E-B8BAA6ABC4CD}" type="parTrans" cxnId="{F7D62625-8924-E346-AADB-D8DEBBB40D5B}">
      <dgm:prSet/>
      <dgm:spPr/>
      <dgm:t>
        <a:bodyPr/>
        <a:lstStyle/>
        <a:p>
          <a:endParaRPr lang="en-GB"/>
        </a:p>
      </dgm:t>
    </dgm:pt>
    <dgm:pt modelId="{1D8B5F2A-898E-A74A-BE5F-E772CB9B7EC3}" type="sibTrans" cxnId="{F7D62625-8924-E346-AADB-D8DEBBB40D5B}">
      <dgm:prSet/>
      <dgm:spPr/>
      <dgm:t>
        <a:bodyPr/>
        <a:lstStyle/>
        <a:p>
          <a:endParaRPr lang="en-GB"/>
        </a:p>
      </dgm:t>
    </dgm:pt>
    <dgm:pt modelId="{DC341132-B0E0-A04E-802B-AE1120E57D32}">
      <dgm:prSet phldrT="[Text]"/>
      <dgm:spPr/>
      <dgm:t>
        <a:bodyPr/>
        <a:lstStyle/>
        <a:p>
          <a:r>
            <a:rPr lang="en-GB" dirty="0"/>
            <a:t>Define impact if process not performed</a:t>
          </a:r>
        </a:p>
      </dgm:t>
    </dgm:pt>
    <dgm:pt modelId="{13F825DD-7414-934C-B6C3-E71AF51538C4}" type="parTrans" cxnId="{B86EDC13-5A39-7F4D-8318-A30C7A52B284}">
      <dgm:prSet/>
      <dgm:spPr/>
      <dgm:t>
        <a:bodyPr/>
        <a:lstStyle/>
        <a:p>
          <a:endParaRPr lang="en-GB"/>
        </a:p>
      </dgm:t>
    </dgm:pt>
    <dgm:pt modelId="{D8104A1E-64FF-A44B-85E7-C3F35902D639}" type="sibTrans" cxnId="{B86EDC13-5A39-7F4D-8318-A30C7A52B284}">
      <dgm:prSet/>
      <dgm:spPr/>
      <dgm:t>
        <a:bodyPr/>
        <a:lstStyle/>
        <a:p>
          <a:endParaRPr lang="en-GB"/>
        </a:p>
      </dgm:t>
    </dgm:pt>
    <dgm:pt modelId="{12504518-F158-8A4C-B147-19DB9D3F6841}">
      <dgm:prSet phldrT="[Text]"/>
      <dgm:spPr/>
      <dgm:t>
        <a:bodyPr/>
        <a:lstStyle/>
        <a:p>
          <a:r>
            <a:rPr lang="en-GB" dirty="0"/>
            <a:t>Financial, Reputation, Scientific Program</a:t>
          </a:r>
        </a:p>
      </dgm:t>
    </dgm:pt>
    <dgm:pt modelId="{1FF4B45D-F1CC-0F41-B696-CB4E7187EDAF}" type="parTrans" cxnId="{124F0A67-867B-F647-9CD4-1370F410340E}">
      <dgm:prSet/>
      <dgm:spPr/>
      <dgm:t>
        <a:bodyPr/>
        <a:lstStyle/>
        <a:p>
          <a:endParaRPr lang="en-GB"/>
        </a:p>
      </dgm:t>
    </dgm:pt>
    <dgm:pt modelId="{B6121E1B-6D65-2E41-9A67-33F5352216B7}" type="sibTrans" cxnId="{124F0A67-867B-F647-9CD4-1370F410340E}">
      <dgm:prSet/>
      <dgm:spPr/>
      <dgm:t>
        <a:bodyPr/>
        <a:lstStyle/>
        <a:p>
          <a:endParaRPr lang="en-GB"/>
        </a:p>
      </dgm:t>
    </dgm:pt>
    <dgm:pt modelId="{68D5D519-8636-0E4F-A3FB-0656BDC545CB}">
      <dgm:prSet phldrT="[Text]"/>
      <dgm:spPr/>
      <dgm:t>
        <a:bodyPr/>
        <a:lstStyle/>
        <a:p>
          <a:r>
            <a:rPr lang="en-GB" dirty="0"/>
            <a:t>Identify business applications needed</a:t>
          </a:r>
        </a:p>
      </dgm:t>
    </dgm:pt>
    <dgm:pt modelId="{E7FB439C-38D1-B14D-A811-659F1E3C5A4C}" type="parTrans" cxnId="{2C7F4013-AE8A-A240-936B-2A2FCB38C5C8}">
      <dgm:prSet/>
      <dgm:spPr/>
      <dgm:t>
        <a:bodyPr/>
        <a:lstStyle/>
        <a:p>
          <a:endParaRPr lang="en-GB"/>
        </a:p>
      </dgm:t>
    </dgm:pt>
    <dgm:pt modelId="{0C450DBC-9962-E040-83EF-DBC905043F3F}" type="sibTrans" cxnId="{2C7F4013-AE8A-A240-936B-2A2FCB38C5C8}">
      <dgm:prSet/>
      <dgm:spPr/>
      <dgm:t>
        <a:bodyPr/>
        <a:lstStyle/>
        <a:p>
          <a:endParaRPr lang="en-GB"/>
        </a:p>
      </dgm:t>
    </dgm:pt>
    <dgm:pt modelId="{F469EC77-E8C9-5944-A71D-31DBB0749443}">
      <dgm:prSet phldrT="[Text]"/>
      <dgm:spPr/>
      <dgm:t>
        <a:bodyPr/>
        <a:lstStyle/>
        <a:p>
          <a:r>
            <a:rPr lang="en-GB" dirty="0"/>
            <a:t>Enterprise Architecture</a:t>
          </a:r>
        </a:p>
      </dgm:t>
    </dgm:pt>
    <dgm:pt modelId="{2770AD32-ADCC-5B47-8C32-66075ADAC86A}" type="parTrans" cxnId="{BD9766B3-53C9-1B44-AC80-81DC45DB0906}">
      <dgm:prSet/>
      <dgm:spPr/>
      <dgm:t>
        <a:bodyPr/>
        <a:lstStyle/>
        <a:p>
          <a:endParaRPr lang="en-GB"/>
        </a:p>
      </dgm:t>
    </dgm:pt>
    <dgm:pt modelId="{74C0BEDB-3C10-3B44-9900-68B515FEC20D}" type="sibTrans" cxnId="{BD9766B3-53C9-1B44-AC80-81DC45DB0906}">
      <dgm:prSet/>
      <dgm:spPr/>
      <dgm:t>
        <a:bodyPr/>
        <a:lstStyle/>
        <a:p>
          <a:endParaRPr lang="en-GB"/>
        </a:p>
      </dgm:t>
    </dgm:pt>
    <dgm:pt modelId="{AA61D971-27CC-7D4B-B848-3DCF5BA0A519}">
      <dgm:prSet phldrT="[Text]"/>
      <dgm:spPr/>
      <dgm:t>
        <a:bodyPr/>
        <a:lstStyle/>
        <a:p>
          <a:r>
            <a:rPr lang="en-GB" dirty="0"/>
            <a:t>Derive IT service elements needed</a:t>
          </a:r>
        </a:p>
      </dgm:t>
    </dgm:pt>
    <dgm:pt modelId="{7AE94C16-5D8C-0540-88C5-1948576A1B40}" type="parTrans" cxnId="{4F035926-19F7-2143-A808-8619A0B405C5}">
      <dgm:prSet/>
      <dgm:spPr/>
      <dgm:t>
        <a:bodyPr/>
        <a:lstStyle/>
        <a:p>
          <a:endParaRPr lang="en-GB"/>
        </a:p>
      </dgm:t>
    </dgm:pt>
    <dgm:pt modelId="{08CF6CF6-B11D-EC42-8491-350ECC5BE121}" type="sibTrans" cxnId="{4F035926-19F7-2143-A808-8619A0B405C5}">
      <dgm:prSet/>
      <dgm:spPr/>
      <dgm:t>
        <a:bodyPr/>
        <a:lstStyle/>
        <a:p>
          <a:endParaRPr lang="en-GB"/>
        </a:p>
      </dgm:t>
    </dgm:pt>
    <dgm:pt modelId="{C9622BC5-C7FE-7043-A2E3-D17BB3A03628}">
      <dgm:prSet phldrT="[Text]"/>
      <dgm:spPr/>
      <dgm:t>
        <a:bodyPr/>
        <a:lstStyle/>
        <a:p>
          <a:r>
            <a:rPr lang="en-GB" dirty="0"/>
            <a:t>Define supporting IT service elements</a:t>
          </a:r>
        </a:p>
      </dgm:t>
    </dgm:pt>
    <dgm:pt modelId="{B2E84424-BC5D-9347-B2AE-5406A4338B4D}" type="parTrans" cxnId="{7A881BFD-6BE3-1149-9F0D-35D71F9CE3A1}">
      <dgm:prSet/>
      <dgm:spPr/>
      <dgm:t>
        <a:bodyPr/>
        <a:lstStyle/>
        <a:p>
          <a:endParaRPr lang="en-GB"/>
        </a:p>
      </dgm:t>
    </dgm:pt>
    <dgm:pt modelId="{AB8281FB-3493-2146-A72F-FCF943725969}" type="sibTrans" cxnId="{7A881BFD-6BE3-1149-9F0D-35D71F9CE3A1}">
      <dgm:prSet/>
      <dgm:spPr/>
      <dgm:t>
        <a:bodyPr/>
        <a:lstStyle/>
        <a:p>
          <a:endParaRPr lang="en-GB"/>
        </a:p>
      </dgm:t>
    </dgm:pt>
    <dgm:pt modelId="{1C619D1E-3DB1-C74F-95A0-B040E9801756}">
      <dgm:prSet phldrT="[Text]"/>
      <dgm:spPr/>
      <dgm:t>
        <a:bodyPr/>
        <a:lstStyle/>
        <a:p>
          <a:r>
            <a:rPr lang="en-GB" dirty="0"/>
            <a:t>Iterate on SE dependencies</a:t>
          </a:r>
        </a:p>
      </dgm:t>
    </dgm:pt>
    <dgm:pt modelId="{4A3C8CF7-CB2D-8246-A2F8-4C3D23354ECC}" type="parTrans" cxnId="{82AD073E-4C62-4F48-BD19-8BB906631684}">
      <dgm:prSet/>
      <dgm:spPr/>
      <dgm:t>
        <a:bodyPr/>
        <a:lstStyle/>
        <a:p>
          <a:endParaRPr lang="en-GB"/>
        </a:p>
      </dgm:t>
    </dgm:pt>
    <dgm:pt modelId="{7F4D466E-A625-9B47-B486-9EAACCE76C52}" type="sibTrans" cxnId="{82AD073E-4C62-4F48-BD19-8BB906631684}">
      <dgm:prSet/>
      <dgm:spPr/>
      <dgm:t>
        <a:bodyPr/>
        <a:lstStyle/>
        <a:p>
          <a:endParaRPr lang="en-GB"/>
        </a:p>
      </dgm:t>
    </dgm:pt>
    <dgm:pt modelId="{73547FE1-83C1-3C4E-885B-769F70FF7AD9}">
      <dgm:prSet phldrT="[Text]"/>
      <dgm:spPr/>
      <dgm:t>
        <a:bodyPr/>
        <a:lstStyle/>
        <a:p>
          <a:r>
            <a:rPr lang="en-GB" dirty="0"/>
            <a:t>Enterprise Architecture</a:t>
          </a:r>
        </a:p>
      </dgm:t>
    </dgm:pt>
    <dgm:pt modelId="{D2BBE613-D534-3A40-A889-80C9ECFD7506}" type="parTrans" cxnId="{55A60680-F039-1643-A110-94EC9FA52DC2}">
      <dgm:prSet/>
      <dgm:spPr/>
      <dgm:t>
        <a:bodyPr/>
        <a:lstStyle/>
        <a:p>
          <a:endParaRPr lang="en-GB"/>
        </a:p>
      </dgm:t>
    </dgm:pt>
    <dgm:pt modelId="{90CC71BB-21A8-FE46-8C22-1674B96287D8}" type="sibTrans" cxnId="{55A60680-F039-1643-A110-94EC9FA52DC2}">
      <dgm:prSet/>
      <dgm:spPr/>
      <dgm:t>
        <a:bodyPr/>
        <a:lstStyle/>
        <a:p>
          <a:endParaRPr lang="en-GB"/>
        </a:p>
      </dgm:t>
    </dgm:pt>
    <dgm:pt modelId="{65A821D9-F522-824C-8CCE-6BE5655A0732}">
      <dgm:prSet phldrT="[Text]"/>
      <dgm:spPr/>
      <dgm:t>
        <a:bodyPr/>
        <a:lstStyle/>
        <a:p>
          <a:r>
            <a:rPr lang="en-GB" dirty="0"/>
            <a:t>Calculate recovery objectives for an SE</a:t>
          </a:r>
        </a:p>
      </dgm:t>
    </dgm:pt>
    <dgm:pt modelId="{BA0BB4E2-6193-F242-A8B9-AA7C859AEB48}" type="parTrans" cxnId="{B837A0D6-5816-394C-A4AD-256CC5B786AB}">
      <dgm:prSet/>
      <dgm:spPr/>
      <dgm:t>
        <a:bodyPr/>
        <a:lstStyle/>
        <a:p>
          <a:endParaRPr lang="en-GB"/>
        </a:p>
      </dgm:t>
    </dgm:pt>
    <dgm:pt modelId="{781AFA6A-A308-BD44-85A3-3196B24E26CD}" type="sibTrans" cxnId="{B837A0D6-5816-394C-A4AD-256CC5B786AB}">
      <dgm:prSet/>
      <dgm:spPr/>
      <dgm:t>
        <a:bodyPr/>
        <a:lstStyle/>
        <a:p>
          <a:endParaRPr lang="en-GB"/>
        </a:p>
      </dgm:t>
    </dgm:pt>
    <dgm:pt modelId="{34E17915-0066-9E4D-9029-2E74EB44AF76}">
      <dgm:prSet phldrT="[Text]"/>
      <dgm:spPr/>
      <dgm:t>
        <a:bodyPr/>
        <a:lstStyle/>
        <a:p>
          <a:r>
            <a:rPr lang="en-GB" dirty="0"/>
            <a:t>Enterprise Architecture</a:t>
          </a:r>
        </a:p>
      </dgm:t>
    </dgm:pt>
    <dgm:pt modelId="{B45AFFBE-C42C-4A4B-9E85-1C701FC68767}" type="parTrans" cxnId="{04262EA7-4562-864A-B40B-08FD44BF2546}">
      <dgm:prSet/>
      <dgm:spPr/>
      <dgm:t>
        <a:bodyPr/>
        <a:lstStyle/>
        <a:p>
          <a:endParaRPr lang="en-GB"/>
        </a:p>
      </dgm:t>
    </dgm:pt>
    <dgm:pt modelId="{4FA2C7C3-AB7F-F849-8454-D0138953DB0B}" type="sibTrans" cxnId="{04262EA7-4562-864A-B40B-08FD44BF2546}">
      <dgm:prSet/>
      <dgm:spPr/>
      <dgm:t>
        <a:bodyPr/>
        <a:lstStyle/>
        <a:p>
          <a:endParaRPr lang="en-GB"/>
        </a:p>
      </dgm:t>
    </dgm:pt>
    <dgm:pt modelId="{F4BB042C-F6EC-AC4C-9F19-73CBDB1446C3}">
      <dgm:prSet phldrT="[Text]"/>
      <dgm:spPr/>
      <dgm:t>
        <a:bodyPr/>
        <a:lstStyle/>
        <a:p>
          <a:r>
            <a:rPr lang="en-GB" dirty="0"/>
            <a:t>Service Catalog</a:t>
          </a:r>
        </a:p>
      </dgm:t>
    </dgm:pt>
    <dgm:pt modelId="{1C0386A4-CA05-6D47-AA3C-035EA2CBE790}" type="parTrans" cxnId="{9A1B4EA3-A4B7-4E45-B8D4-4042F4300915}">
      <dgm:prSet/>
      <dgm:spPr/>
      <dgm:t>
        <a:bodyPr/>
        <a:lstStyle/>
        <a:p>
          <a:endParaRPr lang="en-GB"/>
        </a:p>
      </dgm:t>
    </dgm:pt>
    <dgm:pt modelId="{389322A1-4EC9-CF4D-858A-503B9A5BCE21}" type="sibTrans" cxnId="{9A1B4EA3-A4B7-4E45-B8D4-4042F4300915}">
      <dgm:prSet/>
      <dgm:spPr/>
      <dgm:t>
        <a:bodyPr/>
        <a:lstStyle/>
        <a:p>
          <a:endParaRPr lang="en-GB"/>
        </a:p>
      </dgm:t>
    </dgm:pt>
    <dgm:pt modelId="{B62EF56E-4E06-F647-97E4-5807CBA7832B}">
      <dgm:prSet phldrT="[Text]"/>
      <dgm:spPr/>
      <dgm:t>
        <a:bodyPr/>
        <a:lstStyle/>
        <a:p>
          <a:r>
            <a:rPr lang="en-GB" dirty="0"/>
            <a:t>Enterprise Architecture</a:t>
          </a:r>
        </a:p>
      </dgm:t>
    </dgm:pt>
    <dgm:pt modelId="{BB1D1FDF-7482-BA45-9050-A2229B41BD23}" type="parTrans" cxnId="{ED6636F9-D446-664C-B21A-DC57D3293E19}">
      <dgm:prSet/>
      <dgm:spPr/>
      <dgm:t>
        <a:bodyPr/>
        <a:lstStyle/>
        <a:p>
          <a:endParaRPr lang="en-GB"/>
        </a:p>
      </dgm:t>
    </dgm:pt>
    <dgm:pt modelId="{AD503347-B2DA-854B-B5B7-C8738B45EF3C}" type="sibTrans" cxnId="{ED6636F9-D446-664C-B21A-DC57D3293E19}">
      <dgm:prSet/>
      <dgm:spPr/>
      <dgm:t>
        <a:bodyPr/>
        <a:lstStyle/>
        <a:p>
          <a:endParaRPr lang="en-GB"/>
        </a:p>
      </dgm:t>
    </dgm:pt>
    <dgm:pt modelId="{38674304-F914-DF45-9450-FA7DF0D530CB}" type="pres">
      <dgm:prSet presAssocID="{61EC1154-3E52-D743-9077-891D637D27D2}" presName="rootnode" presStyleCnt="0">
        <dgm:presLayoutVars>
          <dgm:chMax/>
          <dgm:chPref/>
          <dgm:dir/>
          <dgm:animLvl val="lvl"/>
        </dgm:presLayoutVars>
      </dgm:prSet>
      <dgm:spPr/>
    </dgm:pt>
    <dgm:pt modelId="{F5A112AD-0511-0940-9B2A-05761CB52743}" type="pres">
      <dgm:prSet presAssocID="{B166E426-3432-1541-8A47-395E29D89329}" presName="composite" presStyleCnt="0"/>
      <dgm:spPr/>
    </dgm:pt>
    <dgm:pt modelId="{344E27B1-B375-D643-B963-8B430F006BC1}" type="pres">
      <dgm:prSet presAssocID="{B166E426-3432-1541-8A47-395E29D89329}" presName="bentUpArrow1" presStyleLbl="alignImgPlace1" presStyleIdx="0" presStyleCnt="6"/>
      <dgm:spPr/>
    </dgm:pt>
    <dgm:pt modelId="{5287FE3D-0AB2-D948-85CD-D2575CB972F7}" type="pres">
      <dgm:prSet presAssocID="{B166E426-3432-1541-8A47-395E29D89329}" presName="ParentText" presStyleLbl="node1" presStyleIdx="0" presStyleCnt="7">
        <dgm:presLayoutVars>
          <dgm:chMax val="1"/>
          <dgm:chPref val="1"/>
          <dgm:bulletEnabled val="1"/>
        </dgm:presLayoutVars>
      </dgm:prSet>
      <dgm:spPr/>
    </dgm:pt>
    <dgm:pt modelId="{A6EA334A-5A6B-154F-AE53-867B8537E497}" type="pres">
      <dgm:prSet presAssocID="{B166E426-3432-1541-8A47-395E29D89329}" presName="ChildText" presStyleLbl="revTx" presStyleIdx="0" presStyleCnt="6">
        <dgm:presLayoutVars>
          <dgm:chMax val="0"/>
          <dgm:chPref val="0"/>
          <dgm:bulletEnabled val="1"/>
        </dgm:presLayoutVars>
      </dgm:prSet>
      <dgm:spPr/>
    </dgm:pt>
    <dgm:pt modelId="{1BAB6CD2-132F-C341-9F87-FE4890302D17}" type="pres">
      <dgm:prSet presAssocID="{4E29C582-6B3E-E74E-BDEC-522A78EFBAE7}" presName="sibTrans" presStyleCnt="0"/>
      <dgm:spPr/>
    </dgm:pt>
    <dgm:pt modelId="{C825CAC1-75EA-7D49-BD44-57E8D69D9CCC}" type="pres">
      <dgm:prSet presAssocID="{DC341132-B0E0-A04E-802B-AE1120E57D32}" presName="composite" presStyleCnt="0"/>
      <dgm:spPr/>
    </dgm:pt>
    <dgm:pt modelId="{947B8D8D-0E19-C946-932C-639C6139ED62}" type="pres">
      <dgm:prSet presAssocID="{DC341132-B0E0-A04E-802B-AE1120E57D32}" presName="bentUpArrow1" presStyleLbl="alignImgPlace1" presStyleIdx="1" presStyleCnt="6"/>
      <dgm:spPr/>
    </dgm:pt>
    <dgm:pt modelId="{1F8FEF83-8568-0045-896C-3CC0E4688CF9}" type="pres">
      <dgm:prSet presAssocID="{DC341132-B0E0-A04E-802B-AE1120E57D32}" presName="ParentText" presStyleLbl="node1" presStyleIdx="1" presStyleCnt="7">
        <dgm:presLayoutVars>
          <dgm:chMax val="1"/>
          <dgm:chPref val="1"/>
          <dgm:bulletEnabled val="1"/>
        </dgm:presLayoutVars>
      </dgm:prSet>
      <dgm:spPr/>
    </dgm:pt>
    <dgm:pt modelId="{05329DB6-18EE-B746-ADD1-DD135188BAA4}" type="pres">
      <dgm:prSet presAssocID="{DC341132-B0E0-A04E-802B-AE1120E57D32}" presName="ChildText" presStyleLbl="revTx" presStyleIdx="1" presStyleCnt="6">
        <dgm:presLayoutVars>
          <dgm:chMax val="0"/>
          <dgm:chPref val="0"/>
          <dgm:bulletEnabled val="1"/>
        </dgm:presLayoutVars>
      </dgm:prSet>
      <dgm:spPr/>
    </dgm:pt>
    <dgm:pt modelId="{958A7929-6143-BC44-9A16-93D1100E60DF}" type="pres">
      <dgm:prSet presAssocID="{D8104A1E-64FF-A44B-85E7-C3F35902D639}" presName="sibTrans" presStyleCnt="0"/>
      <dgm:spPr/>
    </dgm:pt>
    <dgm:pt modelId="{1874FA89-AD5C-6645-9042-0C7F735FD59B}" type="pres">
      <dgm:prSet presAssocID="{68D5D519-8636-0E4F-A3FB-0656BDC545CB}" presName="composite" presStyleCnt="0"/>
      <dgm:spPr/>
    </dgm:pt>
    <dgm:pt modelId="{B4BB10B1-9903-904C-A6AF-4341329EE80A}" type="pres">
      <dgm:prSet presAssocID="{68D5D519-8636-0E4F-A3FB-0656BDC545CB}" presName="bentUpArrow1" presStyleLbl="alignImgPlace1" presStyleIdx="2" presStyleCnt="6"/>
      <dgm:spPr/>
    </dgm:pt>
    <dgm:pt modelId="{97175C61-0349-5146-A539-DA915974D0F0}" type="pres">
      <dgm:prSet presAssocID="{68D5D519-8636-0E4F-A3FB-0656BDC545CB}" presName="ParentText" presStyleLbl="node1" presStyleIdx="2" presStyleCnt="7">
        <dgm:presLayoutVars>
          <dgm:chMax val="1"/>
          <dgm:chPref val="1"/>
          <dgm:bulletEnabled val="1"/>
        </dgm:presLayoutVars>
      </dgm:prSet>
      <dgm:spPr/>
    </dgm:pt>
    <dgm:pt modelId="{412765FD-8CCE-5947-81CC-D2DD7C5B12A1}" type="pres">
      <dgm:prSet presAssocID="{68D5D519-8636-0E4F-A3FB-0656BDC545CB}" presName="ChildText" presStyleLbl="revTx" presStyleIdx="2" presStyleCnt="6">
        <dgm:presLayoutVars>
          <dgm:chMax val="0"/>
          <dgm:chPref val="0"/>
          <dgm:bulletEnabled val="1"/>
        </dgm:presLayoutVars>
      </dgm:prSet>
      <dgm:spPr/>
    </dgm:pt>
    <dgm:pt modelId="{4F26D582-5C83-F547-B23E-FCC75F8AA278}" type="pres">
      <dgm:prSet presAssocID="{0C450DBC-9962-E040-83EF-DBC905043F3F}" presName="sibTrans" presStyleCnt="0"/>
      <dgm:spPr/>
    </dgm:pt>
    <dgm:pt modelId="{A6F20F38-2918-9343-9966-1B06BDA8A0C9}" type="pres">
      <dgm:prSet presAssocID="{AA61D971-27CC-7D4B-B848-3DCF5BA0A519}" presName="composite" presStyleCnt="0"/>
      <dgm:spPr/>
    </dgm:pt>
    <dgm:pt modelId="{84DC03E4-DCE2-BB4A-8D65-C796C99FB004}" type="pres">
      <dgm:prSet presAssocID="{AA61D971-27CC-7D4B-B848-3DCF5BA0A519}" presName="bentUpArrow1" presStyleLbl="alignImgPlace1" presStyleIdx="3" presStyleCnt="6"/>
      <dgm:spPr/>
    </dgm:pt>
    <dgm:pt modelId="{1D2BD57C-4DEE-8A48-AC8C-26AFD2DA0CEF}" type="pres">
      <dgm:prSet presAssocID="{AA61D971-27CC-7D4B-B848-3DCF5BA0A519}" presName="ParentText" presStyleLbl="node1" presStyleIdx="3" presStyleCnt="7">
        <dgm:presLayoutVars>
          <dgm:chMax val="1"/>
          <dgm:chPref val="1"/>
          <dgm:bulletEnabled val="1"/>
        </dgm:presLayoutVars>
      </dgm:prSet>
      <dgm:spPr/>
    </dgm:pt>
    <dgm:pt modelId="{2D003491-2DA4-EF4D-9CDA-29BBAF349A4D}" type="pres">
      <dgm:prSet presAssocID="{AA61D971-27CC-7D4B-B848-3DCF5BA0A519}" presName="ChildText" presStyleLbl="revTx" presStyleIdx="3" presStyleCnt="6">
        <dgm:presLayoutVars>
          <dgm:chMax val="0"/>
          <dgm:chPref val="0"/>
          <dgm:bulletEnabled val="1"/>
        </dgm:presLayoutVars>
      </dgm:prSet>
      <dgm:spPr/>
    </dgm:pt>
    <dgm:pt modelId="{417B22E2-B439-D946-B633-10A37BCE81BF}" type="pres">
      <dgm:prSet presAssocID="{08CF6CF6-B11D-EC42-8491-350ECC5BE121}" presName="sibTrans" presStyleCnt="0"/>
      <dgm:spPr/>
    </dgm:pt>
    <dgm:pt modelId="{BF0DF4C7-980E-FE46-9C5F-A93A961DB7BF}" type="pres">
      <dgm:prSet presAssocID="{C9622BC5-C7FE-7043-A2E3-D17BB3A03628}" presName="composite" presStyleCnt="0"/>
      <dgm:spPr/>
    </dgm:pt>
    <dgm:pt modelId="{F5284392-9D33-A04A-8B9F-FB2C3F7513EC}" type="pres">
      <dgm:prSet presAssocID="{C9622BC5-C7FE-7043-A2E3-D17BB3A03628}" presName="bentUpArrow1" presStyleLbl="alignImgPlace1" presStyleIdx="4" presStyleCnt="6"/>
      <dgm:spPr/>
    </dgm:pt>
    <dgm:pt modelId="{74B63AA2-B54A-AE4D-814A-1713F72070C4}" type="pres">
      <dgm:prSet presAssocID="{C9622BC5-C7FE-7043-A2E3-D17BB3A03628}" presName="ParentText" presStyleLbl="node1" presStyleIdx="4" presStyleCnt="7">
        <dgm:presLayoutVars>
          <dgm:chMax val="1"/>
          <dgm:chPref val="1"/>
          <dgm:bulletEnabled val="1"/>
        </dgm:presLayoutVars>
      </dgm:prSet>
      <dgm:spPr/>
    </dgm:pt>
    <dgm:pt modelId="{73EF50CD-B14E-4040-B11F-F86BFC915334}" type="pres">
      <dgm:prSet presAssocID="{C9622BC5-C7FE-7043-A2E3-D17BB3A03628}" presName="ChildText" presStyleLbl="revTx" presStyleIdx="4" presStyleCnt="6">
        <dgm:presLayoutVars>
          <dgm:chMax val="0"/>
          <dgm:chPref val="0"/>
          <dgm:bulletEnabled val="1"/>
        </dgm:presLayoutVars>
      </dgm:prSet>
      <dgm:spPr/>
    </dgm:pt>
    <dgm:pt modelId="{AEB8A02F-39F1-6C46-B2B5-3C7D3DDE7CE8}" type="pres">
      <dgm:prSet presAssocID="{AB8281FB-3493-2146-A72F-FCF943725969}" presName="sibTrans" presStyleCnt="0"/>
      <dgm:spPr/>
    </dgm:pt>
    <dgm:pt modelId="{F1AA6959-C780-1146-A688-0707F937E8C0}" type="pres">
      <dgm:prSet presAssocID="{1C619D1E-3DB1-C74F-95A0-B040E9801756}" presName="composite" presStyleCnt="0"/>
      <dgm:spPr/>
    </dgm:pt>
    <dgm:pt modelId="{B0A06A63-8D6E-D049-B6B1-53A22AF2E9E9}" type="pres">
      <dgm:prSet presAssocID="{1C619D1E-3DB1-C74F-95A0-B040E9801756}" presName="bentUpArrow1" presStyleLbl="alignImgPlace1" presStyleIdx="5" presStyleCnt="6"/>
      <dgm:spPr/>
    </dgm:pt>
    <dgm:pt modelId="{AD973D43-88BC-7646-958A-7AED8E5EBE72}" type="pres">
      <dgm:prSet presAssocID="{1C619D1E-3DB1-C74F-95A0-B040E9801756}" presName="ParentText" presStyleLbl="node1" presStyleIdx="5" presStyleCnt="7">
        <dgm:presLayoutVars>
          <dgm:chMax val="1"/>
          <dgm:chPref val="1"/>
          <dgm:bulletEnabled val="1"/>
        </dgm:presLayoutVars>
      </dgm:prSet>
      <dgm:spPr/>
    </dgm:pt>
    <dgm:pt modelId="{C6C6D1DD-96E1-A540-A289-47A1984711A7}" type="pres">
      <dgm:prSet presAssocID="{1C619D1E-3DB1-C74F-95A0-B040E9801756}" presName="ChildText" presStyleLbl="revTx" presStyleIdx="5" presStyleCnt="6">
        <dgm:presLayoutVars>
          <dgm:chMax val="0"/>
          <dgm:chPref val="0"/>
          <dgm:bulletEnabled val="1"/>
        </dgm:presLayoutVars>
      </dgm:prSet>
      <dgm:spPr/>
    </dgm:pt>
    <dgm:pt modelId="{33B73E92-8706-5549-BD79-3E6EF1428ABE}" type="pres">
      <dgm:prSet presAssocID="{7F4D466E-A625-9B47-B486-9EAACCE76C52}" presName="sibTrans" presStyleCnt="0"/>
      <dgm:spPr/>
    </dgm:pt>
    <dgm:pt modelId="{907D70BC-8EA2-E14B-8E36-236BB6D3FD3F}" type="pres">
      <dgm:prSet presAssocID="{65A821D9-F522-824C-8CCE-6BE5655A0732}" presName="composite" presStyleCnt="0"/>
      <dgm:spPr/>
    </dgm:pt>
    <dgm:pt modelId="{9A3AB969-12D0-A841-A639-67F4ECC038A5}" type="pres">
      <dgm:prSet presAssocID="{65A821D9-F522-824C-8CCE-6BE5655A0732}" presName="ParentText" presStyleLbl="node1" presStyleIdx="6" presStyleCnt="7">
        <dgm:presLayoutVars>
          <dgm:chMax val="1"/>
          <dgm:chPref val="1"/>
          <dgm:bulletEnabled val="1"/>
        </dgm:presLayoutVars>
      </dgm:prSet>
      <dgm:spPr/>
    </dgm:pt>
  </dgm:ptLst>
  <dgm:cxnLst>
    <dgm:cxn modelId="{2C7F4013-AE8A-A240-936B-2A2FCB38C5C8}" srcId="{61EC1154-3E52-D743-9077-891D637D27D2}" destId="{68D5D519-8636-0E4F-A3FB-0656BDC545CB}" srcOrd="2" destOrd="0" parTransId="{E7FB439C-38D1-B14D-A811-659F1E3C5A4C}" sibTransId="{0C450DBC-9962-E040-83EF-DBC905043F3F}"/>
    <dgm:cxn modelId="{B86EDC13-5A39-7F4D-8318-A30C7A52B284}" srcId="{61EC1154-3E52-D743-9077-891D637D27D2}" destId="{DC341132-B0E0-A04E-802B-AE1120E57D32}" srcOrd="1" destOrd="0" parTransId="{13F825DD-7414-934C-B6C3-E71AF51538C4}" sibTransId="{D8104A1E-64FF-A44B-85E7-C3F35902D639}"/>
    <dgm:cxn modelId="{3704F822-679C-844D-9127-A7FE4AFC1E24}" type="presOf" srcId="{73547FE1-83C1-3C4E-885B-769F70FF7AD9}" destId="{C6C6D1DD-96E1-A540-A289-47A1984711A7}" srcOrd="0" destOrd="0" presId="urn:microsoft.com/office/officeart/2005/8/layout/StepDownProcess"/>
    <dgm:cxn modelId="{F7D62625-8924-E346-AADB-D8DEBBB40D5B}" srcId="{B166E426-3432-1541-8A47-395E29D89329}" destId="{7DA458E1-E9C8-0242-8EFE-A3DAC41F7889}" srcOrd="0" destOrd="0" parTransId="{51C502CC-A67F-5044-B46E-B8BAA6ABC4CD}" sibTransId="{1D8B5F2A-898E-A74A-BE5F-E772CB9B7EC3}"/>
    <dgm:cxn modelId="{4F035926-19F7-2143-A808-8619A0B405C5}" srcId="{61EC1154-3E52-D743-9077-891D637D27D2}" destId="{AA61D971-27CC-7D4B-B848-3DCF5BA0A519}" srcOrd="3" destOrd="0" parTransId="{7AE94C16-5D8C-0540-88C5-1948576A1B40}" sibTransId="{08CF6CF6-B11D-EC42-8491-350ECC5BE121}"/>
    <dgm:cxn modelId="{9541B027-D873-CD4B-BC79-96765B111FE6}" type="presOf" srcId="{12504518-F158-8A4C-B147-19DB9D3F6841}" destId="{05329DB6-18EE-B746-ADD1-DD135188BAA4}" srcOrd="0" destOrd="0" presId="urn:microsoft.com/office/officeart/2005/8/layout/StepDownProcess"/>
    <dgm:cxn modelId="{993A5128-8AAD-C949-AEB5-BCEB67A1CCD4}" type="presOf" srcId="{34E17915-0066-9E4D-9029-2E74EB44AF76}" destId="{2D003491-2DA4-EF4D-9CDA-29BBAF349A4D}" srcOrd="0" destOrd="0" presId="urn:microsoft.com/office/officeart/2005/8/layout/StepDownProcess"/>
    <dgm:cxn modelId="{F7976A39-331A-C245-A182-DC6E593F6A55}" type="presOf" srcId="{B62EF56E-4E06-F647-97E4-5807CBA7832B}" destId="{73EF50CD-B14E-4040-B11F-F86BFC915334}" srcOrd="0" destOrd="0" presId="urn:microsoft.com/office/officeart/2005/8/layout/StepDownProcess"/>
    <dgm:cxn modelId="{82AD073E-4C62-4F48-BD19-8BB906631684}" srcId="{61EC1154-3E52-D743-9077-891D637D27D2}" destId="{1C619D1E-3DB1-C74F-95A0-B040E9801756}" srcOrd="5" destOrd="0" parTransId="{4A3C8CF7-CB2D-8246-A2F8-4C3D23354ECC}" sibTransId="{7F4D466E-A625-9B47-B486-9EAACCE76C52}"/>
    <dgm:cxn modelId="{FF4E3D43-EE1A-5C40-945E-7D74EF385B9D}" type="presOf" srcId="{AA61D971-27CC-7D4B-B848-3DCF5BA0A519}" destId="{1D2BD57C-4DEE-8A48-AC8C-26AFD2DA0CEF}" srcOrd="0" destOrd="0" presId="urn:microsoft.com/office/officeart/2005/8/layout/StepDownProcess"/>
    <dgm:cxn modelId="{F73E214C-0D55-384D-8E5B-9E1DBA90497F}" type="presOf" srcId="{DC341132-B0E0-A04E-802B-AE1120E57D32}" destId="{1F8FEF83-8568-0045-896C-3CC0E4688CF9}" srcOrd="0" destOrd="0" presId="urn:microsoft.com/office/officeart/2005/8/layout/StepDownProcess"/>
    <dgm:cxn modelId="{AE6C7E4C-BCE6-1542-A818-6E00CCCCDE4F}" srcId="{61EC1154-3E52-D743-9077-891D637D27D2}" destId="{B166E426-3432-1541-8A47-395E29D89329}" srcOrd="0" destOrd="0" parTransId="{BDAF98D1-A78F-D242-986C-D3C94D9C2E39}" sibTransId="{4E29C582-6B3E-E74E-BDEC-522A78EFBAE7}"/>
    <dgm:cxn modelId="{124F0A67-867B-F647-9CD4-1370F410340E}" srcId="{DC341132-B0E0-A04E-802B-AE1120E57D32}" destId="{12504518-F158-8A4C-B147-19DB9D3F6841}" srcOrd="0" destOrd="0" parTransId="{1FF4B45D-F1CC-0F41-B696-CB4E7187EDAF}" sibTransId="{B6121E1B-6D65-2E41-9A67-33F5352216B7}"/>
    <dgm:cxn modelId="{049DCD76-0CCA-E745-B741-FD6CA2CA247C}" type="presOf" srcId="{1C619D1E-3DB1-C74F-95A0-B040E9801756}" destId="{AD973D43-88BC-7646-958A-7AED8E5EBE72}" srcOrd="0" destOrd="0" presId="urn:microsoft.com/office/officeart/2005/8/layout/StepDownProcess"/>
    <dgm:cxn modelId="{88F7387E-BE05-9142-9490-74F96A57AAF3}" type="presOf" srcId="{F4BB042C-F6EC-AC4C-9F19-73CBDB1446C3}" destId="{73EF50CD-B14E-4040-B11F-F86BFC915334}" srcOrd="0" destOrd="1" presId="urn:microsoft.com/office/officeart/2005/8/layout/StepDownProcess"/>
    <dgm:cxn modelId="{55A60680-F039-1643-A110-94EC9FA52DC2}" srcId="{1C619D1E-3DB1-C74F-95A0-B040E9801756}" destId="{73547FE1-83C1-3C4E-885B-769F70FF7AD9}" srcOrd="0" destOrd="0" parTransId="{D2BBE613-D534-3A40-A889-80C9ECFD7506}" sibTransId="{90CC71BB-21A8-FE46-8C22-1674B96287D8}"/>
    <dgm:cxn modelId="{A30DB69B-D037-CD49-A6D2-0B3A41242A2A}" type="presOf" srcId="{68D5D519-8636-0E4F-A3FB-0656BDC545CB}" destId="{97175C61-0349-5146-A539-DA915974D0F0}" srcOrd="0" destOrd="0" presId="urn:microsoft.com/office/officeart/2005/8/layout/StepDownProcess"/>
    <dgm:cxn modelId="{9A1B4EA3-A4B7-4E45-B8D4-4042F4300915}" srcId="{C9622BC5-C7FE-7043-A2E3-D17BB3A03628}" destId="{F4BB042C-F6EC-AC4C-9F19-73CBDB1446C3}" srcOrd="1" destOrd="0" parTransId="{1C0386A4-CA05-6D47-AA3C-035EA2CBE790}" sibTransId="{389322A1-4EC9-CF4D-858A-503B9A5BCE21}"/>
    <dgm:cxn modelId="{04262EA7-4562-864A-B40B-08FD44BF2546}" srcId="{AA61D971-27CC-7D4B-B848-3DCF5BA0A519}" destId="{34E17915-0066-9E4D-9029-2E74EB44AF76}" srcOrd="0" destOrd="0" parTransId="{B45AFFBE-C42C-4A4B-9E85-1C701FC68767}" sibTransId="{4FA2C7C3-AB7F-F849-8454-D0138953DB0B}"/>
    <dgm:cxn modelId="{BD9766B3-53C9-1B44-AC80-81DC45DB0906}" srcId="{68D5D519-8636-0E4F-A3FB-0656BDC545CB}" destId="{F469EC77-E8C9-5944-A71D-31DBB0749443}" srcOrd="0" destOrd="0" parTransId="{2770AD32-ADCC-5B47-8C32-66075ADAC86A}" sibTransId="{74C0BEDB-3C10-3B44-9900-68B515FEC20D}"/>
    <dgm:cxn modelId="{587FF4CA-8E41-8342-92E3-9A446E2C29EC}" type="presOf" srcId="{B166E426-3432-1541-8A47-395E29D89329}" destId="{5287FE3D-0AB2-D948-85CD-D2575CB972F7}" srcOrd="0" destOrd="0" presId="urn:microsoft.com/office/officeart/2005/8/layout/StepDownProcess"/>
    <dgm:cxn modelId="{B837A0D6-5816-394C-A4AD-256CC5B786AB}" srcId="{61EC1154-3E52-D743-9077-891D637D27D2}" destId="{65A821D9-F522-824C-8CCE-6BE5655A0732}" srcOrd="6" destOrd="0" parTransId="{BA0BB4E2-6193-F242-A8B9-AA7C859AEB48}" sibTransId="{781AFA6A-A308-BD44-85A3-3196B24E26CD}"/>
    <dgm:cxn modelId="{BDD7AEE2-0582-F344-9199-C27AD9680075}" type="presOf" srcId="{65A821D9-F522-824C-8CCE-6BE5655A0732}" destId="{9A3AB969-12D0-A841-A639-67F4ECC038A5}" srcOrd="0" destOrd="0" presId="urn:microsoft.com/office/officeart/2005/8/layout/StepDownProcess"/>
    <dgm:cxn modelId="{EC40FCE5-F27D-874A-98C1-2D4581976EAD}" type="presOf" srcId="{61EC1154-3E52-D743-9077-891D637D27D2}" destId="{38674304-F914-DF45-9450-FA7DF0D530CB}" srcOrd="0" destOrd="0" presId="urn:microsoft.com/office/officeart/2005/8/layout/StepDownProcess"/>
    <dgm:cxn modelId="{30CEE7E6-E306-A649-98BD-2CC81B8C925F}" type="presOf" srcId="{F469EC77-E8C9-5944-A71D-31DBB0749443}" destId="{412765FD-8CCE-5947-81CC-D2DD7C5B12A1}" srcOrd="0" destOrd="0" presId="urn:microsoft.com/office/officeart/2005/8/layout/StepDownProcess"/>
    <dgm:cxn modelId="{B46C51EA-23A1-874D-9A75-2EA50809BE94}" type="presOf" srcId="{C9622BC5-C7FE-7043-A2E3-D17BB3A03628}" destId="{74B63AA2-B54A-AE4D-814A-1713F72070C4}" srcOrd="0" destOrd="0" presId="urn:microsoft.com/office/officeart/2005/8/layout/StepDownProcess"/>
    <dgm:cxn modelId="{FECC69F8-8567-C24D-8C78-2BBB83686DAF}" type="presOf" srcId="{7DA458E1-E9C8-0242-8EFE-A3DAC41F7889}" destId="{A6EA334A-5A6B-154F-AE53-867B8537E497}" srcOrd="0" destOrd="0" presId="urn:microsoft.com/office/officeart/2005/8/layout/StepDownProcess"/>
    <dgm:cxn modelId="{ED6636F9-D446-664C-B21A-DC57D3293E19}" srcId="{C9622BC5-C7FE-7043-A2E3-D17BB3A03628}" destId="{B62EF56E-4E06-F647-97E4-5807CBA7832B}" srcOrd="0" destOrd="0" parTransId="{BB1D1FDF-7482-BA45-9050-A2229B41BD23}" sibTransId="{AD503347-B2DA-854B-B5B7-C8738B45EF3C}"/>
    <dgm:cxn modelId="{7A881BFD-6BE3-1149-9F0D-35D71F9CE3A1}" srcId="{61EC1154-3E52-D743-9077-891D637D27D2}" destId="{C9622BC5-C7FE-7043-A2E3-D17BB3A03628}" srcOrd="4" destOrd="0" parTransId="{B2E84424-BC5D-9347-B2AE-5406A4338B4D}" sibTransId="{AB8281FB-3493-2146-A72F-FCF943725969}"/>
    <dgm:cxn modelId="{F9CFFA6D-CC27-B34A-963D-8E00876D6D14}" type="presParOf" srcId="{38674304-F914-DF45-9450-FA7DF0D530CB}" destId="{F5A112AD-0511-0940-9B2A-05761CB52743}" srcOrd="0" destOrd="0" presId="urn:microsoft.com/office/officeart/2005/8/layout/StepDownProcess"/>
    <dgm:cxn modelId="{E263F20E-BEF1-1541-95AB-F10490580616}" type="presParOf" srcId="{F5A112AD-0511-0940-9B2A-05761CB52743}" destId="{344E27B1-B375-D643-B963-8B430F006BC1}" srcOrd="0" destOrd="0" presId="urn:microsoft.com/office/officeart/2005/8/layout/StepDownProcess"/>
    <dgm:cxn modelId="{C587B54B-7547-2B4E-A490-8375E569CB61}" type="presParOf" srcId="{F5A112AD-0511-0940-9B2A-05761CB52743}" destId="{5287FE3D-0AB2-D948-85CD-D2575CB972F7}" srcOrd="1" destOrd="0" presId="urn:microsoft.com/office/officeart/2005/8/layout/StepDownProcess"/>
    <dgm:cxn modelId="{7CBF2E56-01C6-714B-83BB-B70F935DA0E9}" type="presParOf" srcId="{F5A112AD-0511-0940-9B2A-05761CB52743}" destId="{A6EA334A-5A6B-154F-AE53-867B8537E497}" srcOrd="2" destOrd="0" presId="urn:microsoft.com/office/officeart/2005/8/layout/StepDownProcess"/>
    <dgm:cxn modelId="{67C01FDC-E13E-F147-8446-DB6CC255231F}" type="presParOf" srcId="{38674304-F914-DF45-9450-FA7DF0D530CB}" destId="{1BAB6CD2-132F-C341-9F87-FE4890302D17}" srcOrd="1" destOrd="0" presId="urn:microsoft.com/office/officeart/2005/8/layout/StepDownProcess"/>
    <dgm:cxn modelId="{FF8C4350-AC94-C34C-91B2-77763475296B}" type="presParOf" srcId="{38674304-F914-DF45-9450-FA7DF0D530CB}" destId="{C825CAC1-75EA-7D49-BD44-57E8D69D9CCC}" srcOrd="2" destOrd="0" presId="urn:microsoft.com/office/officeart/2005/8/layout/StepDownProcess"/>
    <dgm:cxn modelId="{5CBDDB3E-304F-CB40-9974-7FF191AE8E2C}" type="presParOf" srcId="{C825CAC1-75EA-7D49-BD44-57E8D69D9CCC}" destId="{947B8D8D-0E19-C946-932C-639C6139ED62}" srcOrd="0" destOrd="0" presId="urn:microsoft.com/office/officeart/2005/8/layout/StepDownProcess"/>
    <dgm:cxn modelId="{FD2BBCC7-81D1-6B4E-AAE3-1780957CA9FB}" type="presParOf" srcId="{C825CAC1-75EA-7D49-BD44-57E8D69D9CCC}" destId="{1F8FEF83-8568-0045-896C-3CC0E4688CF9}" srcOrd="1" destOrd="0" presId="urn:microsoft.com/office/officeart/2005/8/layout/StepDownProcess"/>
    <dgm:cxn modelId="{0391D1B9-4454-9242-BE15-4ABB64497CF4}" type="presParOf" srcId="{C825CAC1-75EA-7D49-BD44-57E8D69D9CCC}" destId="{05329DB6-18EE-B746-ADD1-DD135188BAA4}" srcOrd="2" destOrd="0" presId="urn:microsoft.com/office/officeart/2005/8/layout/StepDownProcess"/>
    <dgm:cxn modelId="{EC8D993A-0C3B-B846-866D-EB89BE0D4884}" type="presParOf" srcId="{38674304-F914-DF45-9450-FA7DF0D530CB}" destId="{958A7929-6143-BC44-9A16-93D1100E60DF}" srcOrd="3" destOrd="0" presId="urn:microsoft.com/office/officeart/2005/8/layout/StepDownProcess"/>
    <dgm:cxn modelId="{CF36A619-6FE5-1342-8F54-386C404A67D4}" type="presParOf" srcId="{38674304-F914-DF45-9450-FA7DF0D530CB}" destId="{1874FA89-AD5C-6645-9042-0C7F735FD59B}" srcOrd="4" destOrd="0" presId="urn:microsoft.com/office/officeart/2005/8/layout/StepDownProcess"/>
    <dgm:cxn modelId="{F27E56E1-8177-6340-B2DF-184394E5018C}" type="presParOf" srcId="{1874FA89-AD5C-6645-9042-0C7F735FD59B}" destId="{B4BB10B1-9903-904C-A6AF-4341329EE80A}" srcOrd="0" destOrd="0" presId="urn:microsoft.com/office/officeart/2005/8/layout/StepDownProcess"/>
    <dgm:cxn modelId="{0B465D92-B12D-5147-8CE8-67FEA954F2C5}" type="presParOf" srcId="{1874FA89-AD5C-6645-9042-0C7F735FD59B}" destId="{97175C61-0349-5146-A539-DA915974D0F0}" srcOrd="1" destOrd="0" presId="urn:microsoft.com/office/officeart/2005/8/layout/StepDownProcess"/>
    <dgm:cxn modelId="{B26650EA-DCE4-9440-B583-7CB46A144073}" type="presParOf" srcId="{1874FA89-AD5C-6645-9042-0C7F735FD59B}" destId="{412765FD-8CCE-5947-81CC-D2DD7C5B12A1}" srcOrd="2" destOrd="0" presId="urn:microsoft.com/office/officeart/2005/8/layout/StepDownProcess"/>
    <dgm:cxn modelId="{0162F8B3-D0AE-1B4F-B662-93FE246EA954}" type="presParOf" srcId="{38674304-F914-DF45-9450-FA7DF0D530CB}" destId="{4F26D582-5C83-F547-B23E-FCC75F8AA278}" srcOrd="5" destOrd="0" presId="urn:microsoft.com/office/officeart/2005/8/layout/StepDownProcess"/>
    <dgm:cxn modelId="{6A1CD1D3-ACC9-6845-9FDB-7B25BC52BF5E}" type="presParOf" srcId="{38674304-F914-DF45-9450-FA7DF0D530CB}" destId="{A6F20F38-2918-9343-9966-1B06BDA8A0C9}" srcOrd="6" destOrd="0" presId="urn:microsoft.com/office/officeart/2005/8/layout/StepDownProcess"/>
    <dgm:cxn modelId="{CEE29080-D648-E144-8256-9F32A333C523}" type="presParOf" srcId="{A6F20F38-2918-9343-9966-1B06BDA8A0C9}" destId="{84DC03E4-DCE2-BB4A-8D65-C796C99FB004}" srcOrd="0" destOrd="0" presId="urn:microsoft.com/office/officeart/2005/8/layout/StepDownProcess"/>
    <dgm:cxn modelId="{291B5E4E-7C19-ED4E-A0FE-636B0FFDFB4E}" type="presParOf" srcId="{A6F20F38-2918-9343-9966-1B06BDA8A0C9}" destId="{1D2BD57C-4DEE-8A48-AC8C-26AFD2DA0CEF}" srcOrd="1" destOrd="0" presId="urn:microsoft.com/office/officeart/2005/8/layout/StepDownProcess"/>
    <dgm:cxn modelId="{F31FC53D-7A2B-6D4E-A826-E9774400C7A8}" type="presParOf" srcId="{A6F20F38-2918-9343-9966-1B06BDA8A0C9}" destId="{2D003491-2DA4-EF4D-9CDA-29BBAF349A4D}" srcOrd="2" destOrd="0" presId="urn:microsoft.com/office/officeart/2005/8/layout/StepDownProcess"/>
    <dgm:cxn modelId="{AC8F09A6-CF83-D54F-AF3A-0E840C065667}" type="presParOf" srcId="{38674304-F914-DF45-9450-FA7DF0D530CB}" destId="{417B22E2-B439-D946-B633-10A37BCE81BF}" srcOrd="7" destOrd="0" presId="urn:microsoft.com/office/officeart/2005/8/layout/StepDownProcess"/>
    <dgm:cxn modelId="{D03210FA-B3C6-614B-B285-494B568A87CC}" type="presParOf" srcId="{38674304-F914-DF45-9450-FA7DF0D530CB}" destId="{BF0DF4C7-980E-FE46-9C5F-A93A961DB7BF}" srcOrd="8" destOrd="0" presId="urn:microsoft.com/office/officeart/2005/8/layout/StepDownProcess"/>
    <dgm:cxn modelId="{7E965DF9-F191-A24C-8F97-5191771CAAAA}" type="presParOf" srcId="{BF0DF4C7-980E-FE46-9C5F-A93A961DB7BF}" destId="{F5284392-9D33-A04A-8B9F-FB2C3F7513EC}" srcOrd="0" destOrd="0" presId="urn:microsoft.com/office/officeart/2005/8/layout/StepDownProcess"/>
    <dgm:cxn modelId="{201FAFCB-0D8A-5544-918B-089F3FE31477}" type="presParOf" srcId="{BF0DF4C7-980E-FE46-9C5F-A93A961DB7BF}" destId="{74B63AA2-B54A-AE4D-814A-1713F72070C4}" srcOrd="1" destOrd="0" presId="urn:microsoft.com/office/officeart/2005/8/layout/StepDownProcess"/>
    <dgm:cxn modelId="{E181CD56-719E-0940-8690-74C8C26B60D0}" type="presParOf" srcId="{BF0DF4C7-980E-FE46-9C5F-A93A961DB7BF}" destId="{73EF50CD-B14E-4040-B11F-F86BFC915334}" srcOrd="2" destOrd="0" presId="urn:microsoft.com/office/officeart/2005/8/layout/StepDownProcess"/>
    <dgm:cxn modelId="{962323B0-247E-AB4C-A54F-4F8483564516}" type="presParOf" srcId="{38674304-F914-DF45-9450-FA7DF0D530CB}" destId="{AEB8A02F-39F1-6C46-B2B5-3C7D3DDE7CE8}" srcOrd="9" destOrd="0" presId="urn:microsoft.com/office/officeart/2005/8/layout/StepDownProcess"/>
    <dgm:cxn modelId="{0790D37C-7B2D-3949-AFF4-B2C23EBF475F}" type="presParOf" srcId="{38674304-F914-DF45-9450-FA7DF0D530CB}" destId="{F1AA6959-C780-1146-A688-0707F937E8C0}" srcOrd="10" destOrd="0" presId="urn:microsoft.com/office/officeart/2005/8/layout/StepDownProcess"/>
    <dgm:cxn modelId="{A855B88A-A82C-3545-B236-6432F2E5A1CB}" type="presParOf" srcId="{F1AA6959-C780-1146-A688-0707F937E8C0}" destId="{B0A06A63-8D6E-D049-B6B1-53A22AF2E9E9}" srcOrd="0" destOrd="0" presId="urn:microsoft.com/office/officeart/2005/8/layout/StepDownProcess"/>
    <dgm:cxn modelId="{D18F1025-D344-3846-9004-7C1BF521D491}" type="presParOf" srcId="{F1AA6959-C780-1146-A688-0707F937E8C0}" destId="{AD973D43-88BC-7646-958A-7AED8E5EBE72}" srcOrd="1" destOrd="0" presId="urn:microsoft.com/office/officeart/2005/8/layout/StepDownProcess"/>
    <dgm:cxn modelId="{76215911-DB47-7A4B-8DDB-D5B0D0C5C96A}" type="presParOf" srcId="{F1AA6959-C780-1146-A688-0707F937E8C0}" destId="{C6C6D1DD-96E1-A540-A289-47A1984711A7}" srcOrd="2" destOrd="0" presId="urn:microsoft.com/office/officeart/2005/8/layout/StepDownProcess"/>
    <dgm:cxn modelId="{880F0721-4655-BF45-B356-CC7472B7B4A8}" type="presParOf" srcId="{38674304-F914-DF45-9450-FA7DF0D530CB}" destId="{33B73E92-8706-5549-BD79-3E6EF1428ABE}" srcOrd="11" destOrd="0" presId="urn:microsoft.com/office/officeart/2005/8/layout/StepDownProcess"/>
    <dgm:cxn modelId="{4D1DE924-79C7-1C48-B313-87AB5ECD42BA}" type="presParOf" srcId="{38674304-F914-DF45-9450-FA7DF0D530CB}" destId="{907D70BC-8EA2-E14B-8E36-236BB6D3FD3F}" srcOrd="12" destOrd="0" presId="urn:microsoft.com/office/officeart/2005/8/layout/StepDownProcess"/>
    <dgm:cxn modelId="{5AF3486F-3400-A34D-A280-BEEFBDBC1A52}" type="presParOf" srcId="{907D70BC-8EA2-E14B-8E36-236BB6D3FD3F}" destId="{9A3AB969-12D0-A841-A639-67F4ECC038A5}"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666E90-BF12-45D9-AC11-34006E96E9F7}">
      <dsp:nvSpPr>
        <dsp:cNvPr id="0" name=""/>
        <dsp:cNvSpPr/>
      </dsp:nvSpPr>
      <dsp:spPr>
        <a:xfrm>
          <a:off x="1324428" y="0"/>
          <a:ext cx="1986641" cy="1059975"/>
        </a:xfrm>
        <a:prstGeom prst="rightArrow">
          <a:avLst>
            <a:gd name="adj1" fmla="val 75000"/>
            <a:gd name="adj2" fmla="val 50000"/>
          </a:avLst>
        </a:prstGeom>
        <a:solidFill>
          <a:schemeClr val="accent1">
            <a:tint val="40000"/>
            <a:hueOff val="0"/>
            <a:satOff val="0"/>
            <a:lumOff val="0"/>
            <a:alpha val="45000"/>
          </a:schemeClr>
        </a:solidFill>
        <a:ln w="12700" cap="flat" cmpd="sng" algn="ctr">
          <a:solidFill>
            <a:schemeClr val="tx1">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114300" lvl="1" indent="-114300" algn="ctr" defTabSz="622300">
            <a:lnSpc>
              <a:spcPct val="90000"/>
            </a:lnSpc>
            <a:spcBef>
              <a:spcPct val="0"/>
            </a:spcBef>
            <a:spcAft>
              <a:spcPct val="15000"/>
            </a:spcAft>
            <a:buNone/>
          </a:pPr>
          <a:r>
            <a:rPr lang="en-US" sz="1400" kern="1200" dirty="0"/>
            <a:t>   User &amp; business development needs from Org. sectors</a:t>
          </a:r>
          <a:endParaRPr lang="en-GB" sz="1400" kern="1200" dirty="0"/>
        </a:p>
      </dsp:txBody>
      <dsp:txXfrm>
        <a:off x="1324428" y="132497"/>
        <a:ext cx="1589150" cy="794981"/>
      </dsp:txXfrm>
    </dsp:sp>
    <dsp:sp modelId="{81DFCF03-98EB-4E76-AA1A-773F5833A8C6}">
      <dsp:nvSpPr>
        <dsp:cNvPr id="0" name=""/>
        <dsp:cNvSpPr/>
      </dsp:nvSpPr>
      <dsp:spPr>
        <a:xfrm>
          <a:off x="0" y="0"/>
          <a:ext cx="1324428" cy="1059975"/>
        </a:xfrm>
        <a:prstGeom prst="roundRect">
          <a:avLst/>
        </a:prstGeom>
        <a:solidFill>
          <a:schemeClr val="accent1">
            <a:lumMod val="60000"/>
            <a:lumOff val="4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100000"/>
            </a:lnSpc>
            <a:spcBef>
              <a:spcPct val="0"/>
            </a:spcBef>
            <a:spcAft>
              <a:spcPct val="35000"/>
            </a:spcAft>
            <a:buNone/>
          </a:pPr>
          <a:r>
            <a:rPr lang="en-US" sz="1400" b="1" kern="1200" dirty="0">
              <a:solidFill>
                <a:schemeClr val="tx1"/>
              </a:solidFill>
            </a:rPr>
            <a:t>Engagement Channels</a:t>
          </a:r>
          <a:r>
            <a:rPr lang="en-US" sz="1400" kern="1200" dirty="0">
              <a:solidFill>
                <a:schemeClr val="tx1"/>
              </a:solidFill>
            </a:rPr>
            <a:t>:</a:t>
          </a:r>
        </a:p>
        <a:p>
          <a:pPr marL="0" lvl="0" indent="0" algn="ctr" defTabSz="622300">
            <a:lnSpc>
              <a:spcPct val="100000"/>
            </a:lnSpc>
            <a:spcBef>
              <a:spcPct val="0"/>
            </a:spcBef>
            <a:spcAft>
              <a:spcPct val="35000"/>
            </a:spcAft>
            <a:buNone/>
          </a:pPr>
          <a:r>
            <a:rPr lang="en-US" sz="1400" kern="1200" dirty="0">
              <a:solidFill>
                <a:schemeClr val="tx1"/>
              </a:solidFill>
            </a:rPr>
            <a:t>ATS, FHR, RCS</a:t>
          </a:r>
          <a:endParaRPr lang="en-GB" sz="1200" kern="1200" dirty="0">
            <a:solidFill>
              <a:schemeClr val="tx1"/>
            </a:solidFill>
          </a:endParaRPr>
        </a:p>
      </dsp:txBody>
      <dsp:txXfrm>
        <a:off x="51744" y="51744"/>
        <a:ext cx="1220940" cy="956487"/>
      </dsp:txXfrm>
    </dsp:sp>
    <dsp:sp modelId="{B4746D6C-86F3-4AEA-99D8-635511DBCD5B}">
      <dsp:nvSpPr>
        <dsp:cNvPr id="0" name=""/>
        <dsp:cNvSpPr/>
      </dsp:nvSpPr>
      <dsp:spPr>
        <a:xfrm>
          <a:off x="1324428" y="1165972"/>
          <a:ext cx="1986641" cy="1059975"/>
        </a:xfrm>
        <a:prstGeom prst="rightArrow">
          <a:avLst>
            <a:gd name="adj1" fmla="val 75000"/>
            <a:gd name="adj2" fmla="val 50000"/>
          </a:avLst>
        </a:prstGeom>
        <a:solidFill>
          <a:schemeClr val="accent1">
            <a:tint val="40000"/>
            <a:hueOff val="0"/>
            <a:satOff val="0"/>
            <a:lumOff val="0"/>
            <a:alpha val="45000"/>
          </a:schemeClr>
        </a:solidFill>
        <a:ln w="12700" cap="flat" cmpd="sng" algn="ctr">
          <a:solidFill>
            <a:schemeClr val="tx1">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114300" lvl="1" indent="-114300" algn="ctr" defTabSz="622300">
            <a:lnSpc>
              <a:spcPct val="100000"/>
            </a:lnSpc>
            <a:spcBef>
              <a:spcPct val="0"/>
            </a:spcBef>
            <a:spcAft>
              <a:spcPct val="15000"/>
            </a:spcAft>
            <a:buNone/>
          </a:pPr>
          <a:r>
            <a:rPr lang="en-US" sz="1400" kern="1200" dirty="0"/>
            <a:t>  Proposals &amp; requirements from innovation activities</a:t>
          </a:r>
          <a:endParaRPr lang="en-GB" sz="1400" kern="1200" dirty="0"/>
        </a:p>
      </dsp:txBody>
      <dsp:txXfrm>
        <a:off x="1324428" y="1298469"/>
        <a:ext cx="1589150" cy="794981"/>
      </dsp:txXfrm>
    </dsp:sp>
    <dsp:sp modelId="{F8742FBB-54CA-499A-9181-4833FA57C179}">
      <dsp:nvSpPr>
        <dsp:cNvPr id="0" name=""/>
        <dsp:cNvSpPr/>
      </dsp:nvSpPr>
      <dsp:spPr>
        <a:xfrm>
          <a:off x="0" y="1165972"/>
          <a:ext cx="1324428" cy="1059975"/>
        </a:xfrm>
        <a:prstGeom prst="roundRect">
          <a:avLst/>
        </a:prstGeom>
        <a:solidFill>
          <a:schemeClr val="accent2">
            <a:lumMod val="60000"/>
            <a:lumOff val="4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Innovation Review Board</a:t>
          </a:r>
          <a:endParaRPr lang="en-GB" sz="1600" b="1" kern="1200" dirty="0">
            <a:solidFill>
              <a:schemeClr val="tx1"/>
            </a:solidFill>
          </a:endParaRPr>
        </a:p>
      </dsp:txBody>
      <dsp:txXfrm>
        <a:off x="51744" y="1217716"/>
        <a:ext cx="1220940" cy="956487"/>
      </dsp:txXfrm>
    </dsp:sp>
    <dsp:sp modelId="{650F4201-C01F-4D76-B291-E7CD961031DB}">
      <dsp:nvSpPr>
        <dsp:cNvPr id="0" name=""/>
        <dsp:cNvSpPr/>
      </dsp:nvSpPr>
      <dsp:spPr>
        <a:xfrm>
          <a:off x="1324428" y="2343303"/>
          <a:ext cx="1986641" cy="1037260"/>
        </a:xfrm>
        <a:prstGeom prst="rightArrow">
          <a:avLst>
            <a:gd name="adj1" fmla="val 75000"/>
            <a:gd name="adj2" fmla="val 50000"/>
          </a:avLst>
        </a:prstGeom>
        <a:solidFill>
          <a:schemeClr val="accent1">
            <a:tint val="40000"/>
            <a:hueOff val="0"/>
            <a:satOff val="0"/>
            <a:lumOff val="0"/>
            <a:alpha val="45000"/>
          </a:schemeClr>
        </a:solidFill>
        <a:ln w="12700" cap="flat" cmpd="sng" algn="ctr">
          <a:solidFill>
            <a:schemeClr val="tx1">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ctr" anchorCtr="0">
          <a:noAutofit/>
        </a:bodyPr>
        <a:lstStyle/>
        <a:p>
          <a:pPr marL="114300" lvl="1" indent="-114300" algn="ctr" defTabSz="666750">
            <a:lnSpc>
              <a:spcPct val="90000"/>
            </a:lnSpc>
            <a:spcBef>
              <a:spcPct val="0"/>
            </a:spcBef>
            <a:spcAft>
              <a:spcPct val="15000"/>
            </a:spcAft>
            <a:buNone/>
          </a:pPr>
          <a:r>
            <a:rPr lang="en-US" sz="1500" kern="1200" dirty="0"/>
            <a:t>   </a:t>
          </a:r>
          <a:r>
            <a:rPr lang="en-US" sz="1400" b="0" kern="1200" dirty="0">
              <a:solidFill>
                <a:schemeClr val="tx1"/>
              </a:solidFill>
            </a:rPr>
            <a:t>Technical</a:t>
          </a:r>
          <a:r>
            <a:rPr lang="en-US" sz="1400" kern="1200" dirty="0"/>
            <a:t> e</a:t>
          </a:r>
          <a:r>
            <a:rPr lang="en-US" sz="1400" b="0" kern="1200" dirty="0">
              <a:solidFill>
                <a:schemeClr val="tx1"/>
              </a:solidFill>
            </a:rPr>
            <a:t>nhancements for</a:t>
          </a:r>
          <a:r>
            <a:rPr lang="en-US" sz="1400" kern="1200" dirty="0"/>
            <a:t> service delivery</a:t>
          </a:r>
          <a:endParaRPr lang="en-GB" sz="1500" kern="1200" dirty="0"/>
        </a:p>
      </dsp:txBody>
      <dsp:txXfrm>
        <a:off x="1324428" y="2472961"/>
        <a:ext cx="1597669" cy="777945"/>
      </dsp:txXfrm>
    </dsp:sp>
    <dsp:sp modelId="{82D5FDB8-69B5-4BDB-9E4E-E45B19381A7D}">
      <dsp:nvSpPr>
        <dsp:cNvPr id="0" name=""/>
        <dsp:cNvSpPr/>
      </dsp:nvSpPr>
      <dsp:spPr>
        <a:xfrm>
          <a:off x="0" y="2331945"/>
          <a:ext cx="1324428" cy="1059975"/>
        </a:xfrm>
        <a:prstGeom prst="roundRect">
          <a:avLst/>
        </a:prstGeom>
        <a:solidFill>
          <a:schemeClr val="accent4">
            <a:lumMod val="60000"/>
            <a:lumOff val="4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Strategic Technical Delivery Forum</a:t>
          </a:r>
          <a:endParaRPr lang="en-GB" sz="1600" b="1" kern="1200" dirty="0">
            <a:solidFill>
              <a:schemeClr val="tx1"/>
            </a:solidFill>
          </a:endParaRPr>
        </a:p>
      </dsp:txBody>
      <dsp:txXfrm>
        <a:off x="51744" y="2383689"/>
        <a:ext cx="1220940" cy="9564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A29B69-C7A4-CC46-9E82-44BC2B156EDE}">
      <dsp:nvSpPr>
        <dsp:cNvPr id="0" name=""/>
        <dsp:cNvSpPr/>
      </dsp:nvSpPr>
      <dsp:spPr>
        <a:xfrm>
          <a:off x="1047217" y="49341"/>
          <a:ext cx="987032" cy="9870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Prepare</a:t>
          </a:r>
        </a:p>
      </dsp:txBody>
      <dsp:txXfrm>
        <a:off x="1191764" y="193888"/>
        <a:ext cx="697938" cy="697938"/>
      </dsp:txXfrm>
    </dsp:sp>
    <dsp:sp modelId="{E60A48C1-0A76-594C-8FB0-31F99129CF7C}">
      <dsp:nvSpPr>
        <dsp:cNvPr id="0" name=""/>
        <dsp:cNvSpPr/>
      </dsp:nvSpPr>
      <dsp:spPr>
        <a:xfrm rot="2700000">
          <a:off x="1928195" y="894624"/>
          <a:ext cx="261732" cy="33312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1939694" y="933488"/>
        <a:ext cx="183212" cy="199873"/>
      </dsp:txXfrm>
    </dsp:sp>
    <dsp:sp modelId="{8BFDE658-3C4C-4F4D-A7E0-0EB11E8191DF}">
      <dsp:nvSpPr>
        <dsp:cNvPr id="0" name=""/>
        <dsp:cNvSpPr/>
      </dsp:nvSpPr>
      <dsp:spPr>
        <a:xfrm>
          <a:off x="2094349" y="1096473"/>
          <a:ext cx="987032" cy="987032"/>
        </a:xfrm>
        <a:prstGeom prst="irregularSeal1">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t>Disaster Event</a:t>
          </a:r>
        </a:p>
      </dsp:txBody>
      <dsp:txXfrm>
        <a:off x="2305784" y="1385271"/>
        <a:ext cx="551778" cy="348066"/>
      </dsp:txXfrm>
    </dsp:sp>
    <dsp:sp modelId="{9CEEDB89-7852-4249-BAA4-0B283C1FC610}">
      <dsp:nvSpPr>
        <dsp:cNvPr id="0" name=""/>
        <dsp:cNvSpPr/>
      </dsp:nvSpPr>
      <dsp:spPr>
        <a:xfrm rot="8100000">
          <a:off x="1938671" y="1941756"/>
          <a:ext cx="261732" cy="33312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rot="10800000">
        <a:off x="2005692" y="1980620"/>
        <a:ext cx="183212" cy="199873"/>
      </dsp:txXfrm>
    </dsp:sp>
    <dsp:sp modelId="{B4F68C96-8AE0-304A-B2A8-13368EAE7693}">
      <dsp:nvSpPr>
        <dsp:cNvPr id="0" name=""/>
        <dsp:cNvSpPr/>
      </dsp:nvSpPr>
      <dsp:spPr>
        <a:xfrm>
          <a:off x="1047217" y="2143605"/>
          <a:ext cx="987032" cy="9870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Respond</a:t>
          </a:r>
        </a:p>
      </dsp:txBody>
      <dsp:txXfrm>
        <a:off x="1191764" y="2288152"/>
        <a:ext cx="697938" cy="697938"/>
      </dsp:txXfrm>
    </dsp:sp>
    <dsp:sp modelId="{9C2336CB-C704-2640-932E-D78DBC54BA4C}">
      <dsp:nvSpPr>
        <dsp:cNvPr id="0" name=""/>
        <dsp:cNvSpPr/>
      </dsp:nvSpPr>
      <dsp:spPr>
        <a:xfrm rot="13500000">
          <a:off x="891539" y="1952231"/>
          <a:ext cx="261732" cy="33312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rot="10800000">
        <a:off x="958560" y="2046617"/>
        <a:ext cx="183212" cy="199873"/>
      </dsp:txXfrm>
    </dsp:sp>
    <dsp:sp modelId="{2EF00E01-B712-9449-8CC2-75C7310B3B49}">
      <dsp:nvSpPr>
        <dsp:cNvPr id="0" name=""/>
        <dsp:cNvSpPr/>
      </dsp:nvSpPr>
      <dsp:spPr>
        <a:xfrm>
          <a:off x="85" y="1096473"/>
          <a:ext cx="987032" cy="9870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Recover</a:t>
          </a:r>
        </a:p>
      </dsp:txBody>
      <dsp:txXfrm>
        <a:off x="144632" y="1241020"/>
        <a:ext cx="697938" cy="697938"/>
      </dsp:txXfrm>
    </dsp:sp>
    <dsp:sp modelId="{FF7EEB7C-CC66-8140-87FA-A89C1B08CEDB}">
      <dsp:nvSpPr>
        <dsp:cNvPr id="0" name=""/>
        <dsp:cNvSpPr/>
      </dsp:nvSpPr>
      <dsp:spPr>
        <a:xfrm rot="18900000">
          <a:off x="881063" y="905100"/>
          <a:ext cx="261732" cy="33312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892562" y="999486"/>
        <a:ext cx="183212" cy="1998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4E27B1-B375-D643-B963-8B430F006BC1}">
      <dsp:nvSpPr>
        <dsp:cNvPr id="0" name=""/>
        <dsp:cNvSpPr/>
      </dsp:nvSpPr>
      <dsp:spPr>
        <a:xfrm rot="5400000">
          <a:off x="2643885" y="634280"/>
          <a:ext cx="539928" cy="614689"/>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287FE3D-0AB2-D948-85CD-D2575CB972F7}">
      <dsp:nvSpPr>
        <dsp:cNvPr id="0" name=""/>
        <dsp:cNvSpPr/>
      </dsp:nvSpPr>
      <dsp:spPr>
        <a:xfrm>
          <a:off x="2500837" y="35758"/>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Identify key processes</a:t>
          </a:r>
        </a:p>
      </dsp:txBody>
      <dsp:txXfrm>
        <a:off x="2531900" y="66821"/>
        <a:ext cx="846796" cy="574090"/>
      </dsp:txXfrm>
    </dsp:sp>
    <dsp:sp modelId="{A6EA334A-5A6B-154F-AE53-867B8537E497}">
      <dsp:nvSpPr>
        <dsp:cNvPr id="0" name=""/>
        <dsp:cNvSpPr/>
      </dsp:nvSpPr>
      <dsp:spPr>
        <a:xfrm>
          <a:off x="3409759" y="96436"/>
          <a:ext cx="661063" cy="514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311150">
            <a:lnSpc>
              <a:spcPct val="90000"/>
            </a:lnSpc>
            <a:spcBef>
              <a:spcPct val="0"/>
            </a:spcBef>
            <a:spcAft>
              <a:spcPct val="15000"/>
            </a:spcAft>
            <a:buChar char="•"/>
          </a:pPr>
          <a:r>
            <a:rPr lang="en-GB" sz="700" kern="1200" dirty="0"/>
            <a:t>Interviews with Business</a:t>
          </a:r>
        </a:p>
      </dsp:txBody>
      <dsp:txXfrm>
        <a:off x="3409759" y="96436"/>
        <a:ext cx="661063" cy="514217"/>
      </dsp:txXfrm>
    </dsp:sp>
    <dsp:sp modelId="{947B8D8D-0E19-C946-932C-639C6139ED62}">
      <dsp:nvSpPr>
        <dsp:cNvPr id="0" name=""/>
        <dsp:cNvSpPr/>
      </dsp:nvSpPr>
      <dsp:spPr>
        <a:xfrm rot="5400000">
          <a:off x="3397479" y="1348961"/>
          <a:ext cx="539928" cy="614689"/>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F8FEF83-8568-0045-896C-3CC0E4688CF9}">
      <dsp:nvSpPr>
        <dsp:cNvPr id="0" name=""/>
        <dsp:cNvSpPr/>
      </dsp:nvSpPr>
      <dsp:spPr>
        <a:xfrm>
          <a:off x="3254430" y="750439"/>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Define impact if process not performed</a:t>
          </a:r>
        </a:p>
      </dsp:txBody>
      <dsp:txXfrm>
        <a:off x="3285493" y="781502"/>
        <a:ext cx="846796" cy="574090"/>
      </dsp:txXfrm>
    </dsp:sp>
    <dsp:sp modelId="{05329DB6-18EE-B746-ADD1-DD135188BAA4}">
      <dsp:nvSpPr>
        <dsp:cNvPr id="0" name=""/>
        <dsp:cNvSpPr/>
      </dsp:nvSpPr>
      <dsp:spPr>
        <a:xfrm>
          <a:off x="4163352" y="811117"/>
          <a:ext cx="661063" cy="514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311150">
            <a:lnSpc>
              <a:spcPct val="90000"/>
            </a:lnSpc>
            <a:spcBef>
              <a:spcPct val="0"/>
            </a:spcBef>
            <a:spcAft>
              <a:spcPct val="15000"/>
            </a:spcAft>
            <a:buChar char="•"/>
          </a:pPr>
          <a:r>
            <a:rPr lang="en-GB" sz="700" kern="1200" dirty="0"/>
            <a:t>Financial, Reputation, Scientific Program</a:t>
          </a:r>
        </a:p>
      </dsp:txBody>
      <dsp:txXfrm>
        <a:off x="4163352" y="811117"/>
        <a:ext cx="661063" cy="514217"/>
      </dsp:txXfrm>
    </dsp:sp>
    <dsp:sp modelId="{B4BB10B1-9903-904C-A6AF-4341329EE80A}">
      <dsp:nvSpPr>
        <dsp:cNvPr id="0" name=""/>
        <dsp:cNvSpPr/>
      </dsp:nvSpPr>
      <dsp:spPr>
        <a:xfrm rot="5400000">
          <a:off x="4151072" y="2063641"/>
          <a:ext cx="539928" cy="614689"/>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7175C61-0349-5146-A539-DA915974D0F0}">
      <dsp:nvSpPr>
        <dsp:cNvPr id="0" name=""/>
        <dsp:cNvSpPr/>
      </dsp:nvSpPr>
      <dsp:spPr>
        <a:xfrm>
          <a:off x="4008023" y="1465119"/>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Identify business applications needed</a:t>
          </a:r>
        </a:p>
      </dsp:txBody>
      <dsp:txXfrm>
        <a:off x="4039086" y="1496182"/>
        <a:ext cx="846796" cy="574090"/>
      </dsp:txXfrm>
    </dsp:sp>
    <dsp:sp modelId="{412765FD-8CCE-5947-81CC-D2DD7C5B12A1}">
      <dsp:nvSpPr>
        <dsp:cNvPr id="0" name=""/>
        <dsp:cNvSpPr/>
      </dsp:nvSpPr>
      <dsp:spPr>
        <a:xfrm>
          <a:off x="4916946" y="1525797"/>
          <a:ext cx="661063" cy="514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311150">
            <a:lnSpc>
              <a:spcPct val="90000"/>
            </a:lnSpc>
            <a:spcBef>
              <a:spcPct val="0"/>
            </a:spcBef>
            <a:spcAft>
              <a:spcPct val="15000"/>
            </a:spcAft>
            <a:buChar char="•"/>
          </a:pPr>
          <a:r>
            <a:rPr lang="en-GB" sz="700" kern="1200" dirty="0"/>
            <a:t>Enterprise Architecture</a:t>
          </a:r>
        </a:p>
      </dsp:txBody>
      <dsp:txXfrm>
        <a:off x="4916946" y="1525797"/>
        <a:ext cx="661063" cy="514217"/>
      </dsp:txXfrm>
    </dsp:sp>
    <dsp:sp modelId="{84DC03E4-DCE2-BB4A-8D65-C796C99FB004}">
      <dsp:nvSpPr>
        <dsp:cNvPr id="0" name=""/>
        <dsp:cNvSpPr/>
      </dsp:nvSpPr>
      <dsp:spPr>
        <a:xfrm rot="5400000">
          <a:off x="4904665" y="2778322"/>
          <a:ext cx="539928" cy="614689"/>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D2BD57C-4DEE-8A48-AC8C-26AFD2DA0CEF}">
      <dsp:nvSpPr>
        <dsp:cNvPr id="0" name=""/>
        <dsp:cNvSpPr/>
      </dsp:nvSpPr>
      <dsp:spPr>
        <a:xfrm>
          <a:off x="4761616" y="2179800"/>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Derive IT service elements needed</a:t>
          </a:r>
        </a:p>
      </dsp:txBody>
      <dsp:txXfrm>
        <a:off x="4792679" y="2210863"/>
        <a:ext cx="846796" cy="574090"/>
      </dsp:txXfrm>
    </dsp:sp>
    <dsp:sp modelId="{2D003491-2DA4-EF4D-9CDA-29BBAF349A4D}">
      <dsp:nvSpPr>
        <dsp:cNvPr id="0" name=""/>
        <dsp:cNvSpPr/>
      </dsp:nvSpPr>
      <dsp:spPr>
        <a:xfrm>
          <a:off x="5670539" y="2240478"/>
          <a:ext cx="661063" cy="514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311150">
            <a:lnSpc>
              <a:spcPct val="90000"/>
            </a:lnSpc>
            <a:spcBef>
              <a:spcPct val="0"/>
            </a:spcBef>
            <a:spcAft>
              <a:spcPct val="15000"/>
            </a:spcAft>
            <a:buChar char="•"/>
          </a:pPr>
          <a:r>
            <a:rPr lang="en-GB" sz="700" kern="1200" dirty="0"/>
            <a:t>Enterprise Architecture</a:t>
          </a:r>
        </a:p>
      </dsp:txBody>
      <dsp:txXfrm>
        <a:off x="5670539" y="2240478"/>
        <a:ext cx="661063" cy="514217"/>
      </dsp:txXfrm>
    </dsp:sp>
    <dsp:sp modelId="{F5284392-9D33-A04A-8B9F-FB2C3F7513EC}">
      <dsp:nvSpPr>
        <dsp:cNvPr id="0" name=""/>
        <dsp:cNvSpPr/>
      </dsp:nvSpPr>
      <dsp:spPr>
        <a:xfrm rot="5400000">
          <a:off x="5658258" y="3493002"/>
          <a:ext cx="539928" cy="614689"/>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B63AA2-B54A-AE4D-814A-1713F72070C4}">
      <dsp:nvSpPr>
        <dsp:cNvPr id="0" name=""/>
        <dsp:cNvSpPr/>
      </dsp:nvSpPr>
      <dsp:spPr>
        <a:xfrm>
          <a:off x="5515209" y="2894481"/>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Define supporting IT service elements</a:t>
          </a:r>
        </a:p>
      </dsp:txBody>
      <dsp:txXfrm>
        <a:off x="5546272" y="2925544"/>
        <a:ext cx="846796" cy="574090"/>
      </dsp:txXfrm>
    </dsp:sp>
    <dsp:sp modelId="{73EF50CD-B14E-4040-B11F-F86BFC915334}">
      <dsp:nvSpPr>
        <dsp:cNvPr id="0" name=""/>
        <dsp:cNvSpPr/>
      </dsp:nvSpPr>
      <dsp:spPr>
        <a:xfrm>
          <a:off x="6424132" y="2955158"/>
          <a:ext cx="661063" cy="514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311150">
            <a:lnSpc>
              <a:spcPct val="90000"/>
            </a:lnSpc>
            <a:spcBef>
              <a:spcPct val="0"/>
            </a:spcBef>
            <a:spcAft>
              <a:spcPct val="15000"/>
            </a:spcAft>
            <a:buChar char="•"/>
          </a:pPr>
          <a:r>
            <a:rPr lang="en-GB" sz="700" kern="1200" dirty="0"/>
            <a:t>Enterprise Architecture</a:t>
          </a:r>
        </a:p>
        <a:p>
          <a:pPr marL="57150" lvl="1" indent="-57150" algn="l" defTabSz="311150">
            <a:lnSpc>
              <a:spcPct val="90000"/>
            </a:lnSpc>
            <a:spcBef>
              <a:spcPct val="0"/>
            </a:spcBef>
            <a:spcAft>
              <a:spcPct val="15000"/>
            </a:spcAft>
            <a:buChar char="•"/>
          </a:pPr>
          <a:r>
            <a:rPr lang="en-GB" sz="700" kern="1200" dirty="0"/>
            <a:t>Service Catalog</a:t>
          </a:r>
        </a:p>
      </dsp:txBody>
      <dsp:txXfrm>
        <a:off x="6424132" y="2955158"/>
        <a:ext cx="661063" cy="514217"/>
      </dsp:txXfrm>
    </dsp:sp>
    <dsp:sp modelId="{B0A06A63-8D6E-D049-B6B1-53A22AF2E9E9}">
      <dsp:nvSpPr>
        <dsp:cNvPr id="0" name=""/>
        <dsp:cNvSpPr/>
      </dsp:nvSpPr>
      <dsp:spPr>
        <a:xfrm rot="5400000">
          <a:off x="6411851" y="4207683"/>
          <a:ext cx="539928" cy="614689"/>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973D43-88BC-7646-958A-7AED8E5EBE72}">
      <dsp:nvSpPr>
        <dsp:cNvPr id="0" name=""/>
        <dsp:cNvSpPr/>
      </dsp:nvSpPr>
      <dsp:spPr>
        <a:xfrm>
          <a:off x="6268803" y="3609161"/>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Iterate on SE dependencies</a:t>
          </a:r>
        </a:p>
      </dsp:txBody>
      <dsp:txXfrm>
        <a:off x="6299866" y="3640224"/>
        <a:ext cx="846796" cy="574090"/>
      </dsp:txXfrm>
    </dsp:sp>
    <dsp:sp modelId="{C6C6D1DD-96E1-A540-A289-47A1984711A7}">
      <dsp:nvSpPr>
        <dsp:cNvPr id="0" name=""/>
        <dsp:cNvSpPr/>
      </dsp:nvSpPr>
      <dsp:spPr>
        <a:xfrm>
          <a:off x="7177725" y="3669839"/>
          <a:ext cx="661063" cy="514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311150">
            <a:lnSpc>
              <a:spcPct val="90000"/>
            </a:lnSpc>
            <a:spcBef>
              <a:spcPct val="0"/>
            </a:spcBef>
            <a:spcAft>
              <a:spcPct val="15000"/>
            </a:spcAft>
            <a:buChar char="•"/>
          </a:pPr>
          <a:r>
            <a:rPr lang="en-GB" sz="700" kern="1200" dirty="0"/>
            <a:t>Enterprise Architecture</a:t>
          </a:r>
        </a:p>
      </dsp:txBody>
      <dsp:txXfrm>
        <a:off x="7177725" y="3669839"/>
        <a:ext cx="661063" cy="514217"/>
      </dsp:txXfrm>
    </dsp:sp>
    <dsp:sp modelId="{9A3AB969-12D0-A841-A639-67F4ECC038A5}">
      <dsp:nvSpPr>
        <dsp:cNvPr id="0" name=""/>
        <dsp:cNvSpPr/>
      </dsp:nvSpPr>
      <dsp:spPr>
        <a:xfrm>
          <a:off x="7022396" y="4323842"/>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Calculate recovery objectives for an SE</a:t>
          </a:r>
        </a:p>
      </dsp:txBody>
      <dsp:txXfrm>
        <a:off x="7053459" y="4354905"/>
        <a:ext cx="846796" cy="5740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A29B69-C7A4-CC46-9E82-44BC2B156EDE}">
      <dsp:nvSpPr>
        <dsp:cNvPr id="0" name=""/>
        <dsp:cNvSpPr/>
      </dsp:nvSpPr>
      <dsp:spPr>
        <a:xfrm>
          <a:off x="1047217" y="49341"/>
          <a:ext cx="987032" cy="9870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Prepare</a:t>
          </a:r>
        </a:p>
      </dsp:txBody>
      <dsp:txXfrm>
        <a:off x="1191764" y="193888"/>
        <a:ext cx="697938" cy="697938"/>
      </dsp:txXfrm>
    </dsp:sp>
    <dsp:sp modelId="{E60A48C1-0A76-594C-8FB0-31F99129CF7C}">
      <dsp:nvSpPr>
        <dsp:cNvPr id="0" name=""/>
        <dsp:cNvSpPr/>
      </dsp:nvSpPr>
      <dsp:spPr>
        <a:xfrm rot="2700000">
          <a:off x="1928195" y="894624"/>
          <a:ext cx="261732" cy="33312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1939694" y="933488"/>
        <a:ext cx="183212" cy="199873"/>
      </dsp:txXfrm>
    </dsp:sp>
    <dsp:sp modelId="{8BFDE658-3C4C-4F4D-A7E0-0EB11E8191DF}">
      <dsp:nvSpPr>
        <dsp:cNvPr id="0" name=""/>
        <dsp:cNvSpPr/>
      </dsp:nvSpPr>
      <dsp:spPr>
        <a:xfrm>
          <a:off x="2094349" y="1096473"/>
          <a:ext cx="987032" cy="987032"/>
        </a:xfrm>
        <a:prstGeom prst="irregularSeal1">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t>Disaster Event</a:t>
          </a:r>
        </a:p>
      </dsp:txBody>
      <dsp:txXfrm>
        <a:off x="2305784" y="1385271"/>
        <a:ext cx="551778" cy="348066"/>
      </dsp:txXfrm>
    </dsp:sp>
    <dsp:sp modelId="{9CEEDB89-7852-4249-BAA4-0B283C1FC610}">
      <dsp:nvSpPr>
        <dsp:cNvPr id="0" name=""/>
        <dsp:cNvSpPr/>
      </dsp:nvSpPr>
      <dsp:spPr>
        <a:xfrm rot="8100000">
          <a:off x="1938671" y="1941756"/>
          <a:ext cx="261732" cy="33312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rot="10800000">
        <a:off x="2005692" y="1980620"/>
        <a:ext cx="183212" cy="199873"/>
      </dsp:txXfrm>
    </dsp:sp>
    <dsp:sp modelId="{B4F68C96-8AE0-304A-B2A8-13368EAE7693}">
      <dsp:nvSpPr>
        <dsp:cNvPr id="0" name=""/>
        <dsp:cNvSpPr/>
      </dsp:nvSpPr>
      <dsp:spPr>
        <a:xfrm>
          <a:off x="1047217" y="2143605"/>
          <a:ext cx="987032" cy="9870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Respond</a:t>
          </a:r>
        </a:p>
      </dsp:txBody>
      <dsp:txXfrm>
        <a:off x="1191764" y="2288152"/>
        <a:ext cx="697938" cy="697938"/>
      </dsp:txXfrm>
    </dsp:sp>
    <dsp:sp modelId="{9C2336CB-C704-2640-932E-D78DBC54BA4C}">
      <dsp:nvSpPr>
        <dsp:cNvPr id="0" name=""/>
        <dsp:cNvSpPr/>
      </dsp:nvSpPr>
      <dsp:spPr>
        <a:xfrm rot="13500000">
          <a:off x="891539" y="1952231"/>
          <a:ext cx="261732" cy="33312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rot="10800000">
        <a:off x="958560" y="2046617"/>
        <a:ext cx="183212" cy="199873"/>
      </dsp:txXfrm>
    </dsp:sp>
    <dsp:sp modelId="{2EF00E01-B712-9449-8CC2-75C7310B3B49}">
      <dsp:nvSpPr>
        <dsp:cNvPr id="0" name=""/>
        <dsp:cNvSpPr/>
      </dsp:nvSpPr>
      <dsp:spPr>
        <a:xfrm>
          <a:off x="85" y="1096473"/>
          <a:ext cx="987032" cy="9870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Recover</a:t>
          </a:r>
        </a:p>
      </dsp:txBody>
      <dsp:txXfrm>
        <a:off x="144632" y="1241020"/>
        <a:ext cx="697938" cy="697938"/>
      </dsp:txXfrm>
    </dsp:sp>
    <dsp:sp modelId="{FF7EEB7C-CC66-8140-87FA-A89C1B08CEDB}">
      <dsp:nvSpPr>
        <dsp:cNvPr id="0" name=""/>
        <dsp:cNvSpPr/>
      </dsp:nvSpPr>
      <dsp:spPr>
        <a:xfrm rot="18900000">
          <a:off x="881063" y="905100"/>
          <a:ext cx="261732" cy="33312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892562" y="999486"/>
        <a:ext cx="183212" cy="1998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4E27B1-B375-D643-B963-8B430F006BC1}">
      <dsp:nvSpPr>
        <dsp:cNvPr id="0" name=""/>
        <dsp:cNvSpPr/>
      </dsp:nvSpPr>
      <dsp:spPr>
        <a:xfrm rot="5400000">
          <a:off x="2643885" y="634280"/>
          <a:ext cx="539928" cy="614689"/>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287FE3D-0AB2-D948-85CD-D2575CB972F7}">
      <dsp:nvSpPr>
        <dsp:cNvPr id="0" name=""/>
        <dsp:cNvSpPr/>
      </dsp:nvSpPr>
      <dsp:spPr>
        <a:xfrm>
          <a:off x="2500837" y="35758"/>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Identify key processes</a:t>
          </a:r>
        </a:p>
      </dsp:txBody>
      <dsp:txXfrm>
        <a:off x="2531900" y="66821"/>
        <a:ext cx="846796" cy="574090"/>
      </dsp:txXfrm>
    </dsp:sp>
    <dsp:sp modelId="{A6EA334A-5A6B-154F-AE53-867B8537E497}">
      <dsp:nvSpPr>
        <dsp:cNvPr id="0" name=""/>
        <dsp:cNvSpPr/>
      </dsp:nvSpPr>
      <dsp:spPr>
        <a:xfrm>
          <a:off x="3409759" y="96436"/>
          <a:ext cx="661063" cy="514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311150">
            <a:lnSpc>
              <a:spcPct val="90000"/>
            </a:lnSpc>
            <a:spcBef>
              <a:spcPct val="0"/>
            </a:spcBef>
            <a:spcAft>
              <a:spcPct val="15000"/>
            </a:spcAft>
            <a:buChar char="•"/>
          </a:pPr>
          <a:r>
            <a:rPr lang="en-GB" sz="700" kern="1200" dirty="0"/>
            <a:t>Interviews with Business</a:t>
          </a:r>
        </a:p>
      </dsp:txBody>
      <dsp:txXfrm>
        <a:off x="3409759" y="96436"/>
        <a:ext cx="661063" cy="514217"/>
      </dsp:txXfrm>
    </dsp:sp>
    <dsp:sp modelId="{947B8D8D-0E19-C946-932C-639C6139ED62}">
      <dsp:nvSpPr>
        <dsp:cNvPr id="0" name=""/>
        <dsp:cNvSpPr/>
      </dsp:nvSpPr>
      <dsp:spPr>
        <a:xfrm rot="5400000">
          <a:off x="3397479" y="1348961"/>
          <a:ext cx="539928" cy="614689"/>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F8FEF83-8568-0045-896C-3CC0E4688CF9}">
      <dsp:nvSpPr>
        <dsp:cNvPr id="0" name=""/>
        <dsp:cNvSpPr/>
      </dsp:nvSpPr>
      <dsp:spPr>
        <a:xfrm>
          <a:off x="3254430" y="750439"/>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Define impact if process not performed</a:t>
          </a:r>
        </a:p>
      </dsp:txBody>
      <dsp:txXfrm>
        <a:off x="3285493" y="781502"/>
        <a:ext cx="846796" cy="574090"/>
      </dsp:txXfrm>
    </dsp:sp>
    <dsp:sp modelId="{05329DB6-18EE-B746-ADD1-DD135188BAA4}">
      <dsp:nvSpPr>
        <dsp:cNvPr id="0" name=""/>
        <dsp:cNvSpPr/>
      </dsp:nvSpPr>
      <dsp:spPr>
        <a:xfrm>
          <a:off x="4163352" y="811117"/>
          <a:ext cx="661063" cy="514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311150">
            <a:lnSpc>
              <a:spcPct val="90000"/>
            </a:lnSpc>
            <a:spcBef>
              <a:spcPct val="0"/>
            </a:spcBef>
            <a:spcAft>
              <a:spcPct val="15000"/>
            </a:spcAft>
            <a:buChar char="•"/>
          </a:pPr>
          <a:r>
            <a:rPr lang="en-GB" sz="700" kern="1200" dirty="0"/>
            <a:t>Financial, Reputation, Scientific Program</a:t>
          </a:r>
        </a:p>
      </dsp:txBody>
      <dsp:txXfrm>
        <a:off x="4163352" y="811117"/>
        <a:ext cx="661063" cy="514217"/>
      </dsp:txXfrm>
    </dsp:sp>
    <dsp:sp modelId="{B4BB10B1-9903-904C-A6AF-4341329EE80A}">
      <dsp:nvSpPr>
        <dsp:cNvPr id="0" name=""/>
        <dsp:cNvSpPr/>
      </dsp:nvSpPr>
      <dsp:spPr>
        <a:xfrm rot="5400000">
          <a:off x="4151072" y="2063641"/>
          <a:ext cx="539928" cy="614689"/>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7175C61-0349-5146-A539-DA915974D0F0}">
      <dsp:nvSpPr>
        <dsp:cNvPr id="0" name=""/>
        <dsp:cNvSpPr/>
      </dsp:nvSpPr>
      <dsp:spPr>
        <a:xfrm>
          <a:off x="4008023" y="1465119"/>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Identify business applications needed</a:t>
          </a:r>
        </a:p>
      </dsp:txBody>
      <dsp:txXfrm>
        <a:off x="4039086" y="1496182"/>
        <a:ext cx="846796" cy="574090"/>
      </dsp:txXfrm>
    </dsp:sp>
    <dsp:sp modelId="{412765FD-8CCE-5947-81CC-D2DD7C5B12A1}">
      <dsp:nvSpPr>
        <dsp:cNvPr id="0" name=""/>
        <dsp:cNvSpPr/>
      </dsp:nvSpPr>
      <dsp:spPr>
        <a:xfrm>
          <a:off x="4916946" y="1525797"/>
          <a:ext cx="661063" cy="514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311150">
            <a:lnSpc>
              <a:spcPct val="90000"/>
            </a:lnSpc>
            <a:spcBef>
              <a:spcPct val="0"/>
            </a:spcBef>
            <a:spcAft>
              <a:spcPct val="15000"/>
            </a:spcAft>
            <a:buChar char="•"/>
          </a:pPr>
          <a:r>
            <a:rPr lang="en-GB" sz="700" kern="1200" dirty="0"/>
            <a:t>Enterprise Architecture</a:t>
          </a:r>
        </a:p>
      </dsp:txBody>
      <dsp:txXfrm>
        <a:off x="4916946" y="1525797"/>
        <a:ext cx="661063" cy="514217"/>
      </dsp:txXfrm>
    </dsp:sp>
    <dsp:sp modelId="{84DC03E4-DCE2-BB4A-8D65-C796C99FB004}">
      <dsp:nvSpPr>
        <dsp:cNvPr id="0" name=""/>
        <dsp:cNvSpPr/>
      </dsp:nvSpPr>
      <dsp:spPr>
        <a:xfrm rot="5400000">
          <a:off x="4904665" y="2778322"/>
          <a:ext cx="539928" cy="614689"/>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D2BD57C-4DEE-8A48-AC8C-26AFD2DA0CEF}">
      <dsp:nvSpPr>
        <dsp:cNvPr id="0" name=""/>
        <dsp:cNvSpPr/>
      </dsp:nvSpPr>
      <dsp:spPr>
        <a:xfrm>
          <a:off x="4761616" y="2179800"/>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Derive IT service elements needed</a:t>
          </a:r>
        </a:p>
      </dsp:txBody>
      <dsp:txXfrm>
        <a:off x="4792679" y="2210863"/>
        <a:ext cx="846796" cy="574090"/>
      </dsp:txXfrm>
    </dsp:sp>
    <dsp:sp modelId="{2D003491-2DA4-EF4D-9CDA-29BBAF349A4D}">
      <dsp:nvSpPr>
        <dsp:cNvPr id="0" name=""/>
        <dsp:cNvSpPr/>
      </dsp:nvSpPr>
      <dsp:spPr>
        <a:xfrm>
          <a:off x="5670539" y="2240478"/>
          <a:ext cx="661063" cy="514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311150">
            <a:lnSpc>
              <a:spcPct val="90000"/>
            </a:lnSpc>
            <a:spcBef>
              <a:spcPct val="0"/>
            </a:spcBef>
            <a:spcAft>
              <a:spcPct val="15000"/>
            </a:spcAft>
            <a:buChar char="•"/>
          </a:pPr>
          <a:r>
            <a:rPr lang="en-GB" sz="700" kern="1200" dirty="0"/>
            <a:t>Enterprise Architecture</a:t>
          </a:r>
        </a:p>
      </dsp:txBody>
      <dsp:txXfrm>
        <a:off x="5670539" y="2240478"/>
        <a:ext cx="661063" cy="514217"/>
      </dsp:txXfrm>
    </dsp:sp>
    <dsp:sp modelId="{F5284392-9D33-A04A-8B9F-FB2C3F7513EC}">
      <dsp:nvSpPr>
        <dsp:cNvPr id="0" name=""/>
        <dsp:cNvSpPr/>
      </dsp:nvSpPr>
      <dsp:spPr>
        <a:xfrm rot="5400000">
          <a:off x="5658258" y="3493002"/>
          <a:ext cx="539928" cy="614689"/>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B63AA2-B54A-AE4D-814A-1713F72070C4}">
      <dsp:nvSpPr>
        <dsp:cNvPr id="0" name=""/>
        <dsp:cNvSpPr/>
      </dsp:nvSpPr>
      <dsp:spPr>
        <a:xfrm>
          <a:off x="5515209" y="2894481"/>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Define supporting IT service elements</a:t>
          </a:r>
        </a:p>
      </dsp:txBody>
      <dsp:txXfrm>
        <a:off x="5546272" y="2925544"/>
        <a:ext cx="846796" cy="574090"/>
      </dsp:txXfrm>
    </dsp:sp>
    <dsp:sp modelId="{73EF50CD-B14E-4040-B11F-F86BFC915334}">
      <dsp:nvSpPr>
        <dsp:cNvPr id="0" name=""/>
        <dsp:cNvSpPr/>
      </dsp:nvSpPr>
      <dsp:spPr>
        <a:xfrm>
          <a:off x="6424132" y="2955158"/>
          <a:ext cx="661063" cy="514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311150">
            <a:lnSpc>
              <a:spcPct val="90000"/>
            </a:lnSpc>
            <a:spcBef>
              <a:spcPct val="0"/>
            </a:spcBef>
            <a:spcAft>
              <a:spcPct val="15000"/>
            </a:spcAft>
            <a:buChar char="•"/>
          </a:pPr>
          <a:r>
            <a:rPr lang="en-GB" sz="700" kern="1200" dirty="0"/>
            <a:t>Enterprise Architecture</a:t>
          </a:r>
        </a:p>
        <a:p>
          <a:pPr marL="57150" lvl="1" indent="-57150" algn="l" defTabSz="311150">
            <a:lnSpc>
              <a:spcPct val="90000"/>
            </a:lnSpc>
            <a:spcBef>
              <a:spcPct val="0"/>
            </a:spcBef>
            <a:spcAft>
              <a:spcPct val="15000"/>
            </a:spcAft>
            <a:buChar char="•"/>
          </a:pPr>
          <a:r>
            <a:rPr lang="en-GB" sz="700" kern="1200" dirty="0"/>
            <a:t>Service Catalog</a:t>
          </a:r>
        </a:p>
      </dsp:txBody>
      <dsp:txXfrm>
        <a:off x="6424132" y="2955158"/>
        <a:ext cx="661063" cy="514217"/>
      </dsp:txXfrm>
    </dsp:sp>
    <dsp:sp modelId="{B0A06A63-8D6E-D049-B6B1-53A22AF2E9E9}">
      <dsp:nvSpPr>
        <dsp:cNvPr id="0" name=""/>
        <dsp:cNvSpPr/>
      </dsp:nvSpPr>
      <dsp:spPr>
        <a:xfrm rot="5400000">
          <a:off x="6411851" y="4207683"/>
          <a:ext cx="539928" cy="614689"/>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973D43-88BC-7646-958A-7AED8E5EBE72}">
      <dsp:nvSpPr>
        <dsp:cNvPr id="0" name=""/>
        <dsp:cNvSpPr/>
      </dsp:nvSpPr>
      <dsp:spPr>
        <a:xfrm>
          <a:off x="6268803" y="3609161"/>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Iterate on SE dependencies</a:t>
          </a:r>
        </a:p>
      </dsp:txBody>
      <dsp:txXfrm>
        <a:off x="6299866" y="3640224"/>
        <a:ext cx="846796" cy="574090"/>
      </dsp:txXfrm>
    </dsp:sp>
    <dsp:sp modelId="{C6C6D1DD-96E1-A540-A289-47A1984711A7}">
      <dsp:nvSpPr>
        <dsp:cNvPr id="0" name=""/>
        <dsp:cNvSpPr/>
      </dsp:nvSpPr>
      <dsp:spPr>
        <a:xfrm>
          <a:off x="7177725" y="3669839"/>
          <a:ext cx="661063" cy="514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311150">
            <a:lnSpc>
              <a:spcPct val="90000"/>
            </a:lnSpc>
            <a:spcBef>
              <a:spcPct val="0"/>
            </a:spcBef>
            <a:spcAft>
              <a:spcPct val="15000"/>
            </a:spcAft>
            <a:buChar char="•"/>
          </a:pPr>
          <a:r>
            <a:rPr lang="en-GB" sz="700" kern="1200" dirty="0"/>
            <a:t>Enterprise Architecture</a:t>
          </a:r>
        </a:p>
      </dsp:txBody>
      <dsp:txXfrm>
        <a:off x="7177725" y="3669839"/>
        <a:ext cx="661063" cy="514217"/>
      </dsp:txXfrm>
    </dsp:sp>
    <dsp:sp modelId="{9A3AB969-12D0-A841-A639-67F4ECC038A5}">
      <dsp:nvSpPr>
        <dsp:cNvPr id="0" name=""/>
        <dsp:cNvSpPr/>
      </dsp:nvSpPr>
      <dsp:spPr>
        <a:xfrm>
          <a:off x="7022396" y="4323842"/>
          <a:ext cx="908922" cy="63621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Calculate recovery objectives for an SE</a:t>
          </a:r>
        </a:p>
      </dsp:txBody>
      <dsp:txXfrm>
        <a:off x="7053459" y="4354905"/>
        <a:ext cx="846796" cy="574090"/>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3/6/24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03T14:02:56.140"/>
    </inkml:context>
    <inkml:brush xml:id="br0">
      <inkml:brushProperty name="width" value="0.025" units="cm"/>
      <inkml:brushProperty name="height" value="0.025" units="cm"/>
      <inkml:brushProperty name="color" value="#849398"/>
    </inkml:brush>
  </inkml:definitions>
  <inkml:trace contextRef="#ctx0" brushRef="#br0">1 13 24575,'0'-5'0,"0"-2"-8191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03T14:12:43.367"/>
    </inkml:context>
    <inkml:brush xml:id="br0">
      <inkml:brushProperty name="width" value="0.025" units="cm"/>
      <inkml:brushProperty name="height" value="0.025" units="cm"/>
      <inkml:brushProperty name="color" value="#849398"/>
    </inkml:brush>
  </inkml:definitions>
  <inkml:trace contextRef="#ctx0" brushRef="#br0">0 1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3/6/24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CCAEAE-B4FB-4643-8CF2-8F006493DC0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767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FR" dirty="0"/>
              <a:t>Basic concepts explained for policy, business continuity and disaster recovery to set the picture for the activities in the IT department and the organisation</a:t>
            </a:r>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72901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FR" dirty="0"/>
              <a:t>RPO means lost data, RTO means lost availability, MTD means the organization is at risk.</a:t>
            </a:r>
          </a:p>
          <a:p>
            <a:r>
              <a:rPr lang="en-FR" dirty="0"/>
              <a:t>Through Engagement, we need to have this discussion with the business partners. Currently, significant differences between expactations and deliverable.</a:t>
            </a:r>
            <a:br>
              <a:rPr lang="en-FR" dirty="0"/>
            </a:br>
            <a:endParaRPr lang="en-FR"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2092286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H" dirty="0"/>
              <a:t>Will schedule an IT-SC talk on the details of the DBCT and needed actions</a:t>
            </a:r>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dirty="0"/>
          </a:p>
        </p:txBody>
      </p:sp>
    </p:spTree>
    <p:extLst>
      <p:ext uri="{BB962C8B-B14F-4D97-AF65-F5344CB8AC3E}">
        <p14:creationId xmlns:p14="http://schemas.microsoft.com/office/powerpoint/2010/main" val="3571975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FR" dirty="0"/>
              <a:t>Budget is a critical item – cold is cheaper but may not meet the RTO. More cold recoveries stresses the archives</a:t>
            </a:r>
          </a:p>
        </p:txBody>
      </p:sp>
      <p:sp>
        <p:nvSpPr>
          <p:cNvPr id="4" name="Slide Number Placeholder 3"/>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2360961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06/03/2024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Tim Bell | IT SKA BC/DR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06/03/2024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Tim Bell | IT SKA BC/DR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06/03/2024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Tim Bell | IT SKA BC/DR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06/03/2024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Tim Bell | IT SKA BC/DR</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06/03/2024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Tim Bell | IT SKA BC/DR</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06/03/2024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Tim Bell | IT SKA BC/DR</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06/03/2024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Tim Bell | IT SKA BC/DR</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06/03/2024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Tim Bell | IT SKA BC/DR</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06/03/2024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Tim Bell | IT SKA BC/DR</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06/03/2024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Tim Bell | IT SKA BC/DR</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06/03/2024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Tim Bell | IT SKA BC/DR</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06/03/2024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Tim Bell | IT SKA BC/DR</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06/03/2024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Bell | IT SKA BC/DR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06/03/2024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Bell | IT SKA BC/DR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06/03/2024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Bell | IT SKA BC/DR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06/03/2024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Bell | IT SKA BC/DR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06/03/2024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Tim Bell | IT SKA BC/DR</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06/03/2024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Tim Bell | IT SKA BC/DR</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r>
              <a:rPr lang="de-CH"/>
              <a:t>06/03/2024</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Tim Bell | IT SKA BC/DR</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package" Target="../embeddings/Microsoft_Word_Document1.docx"/><Relationship Id="rId1" Type="http://schemas.openxmlformats.org/officeDocument/2006/relationships/slideLayout" Target="../slideLayouts/slideLayout4.xml"/><Relationship Id="rId5" Type="http://schemas.openxmlformats.org/officeDocument/2006/relationships/image" Target="../media/image10.emf"/><Relationship Id="rId4" Type="http://schemas.openxmlformats.org/officeDocument/2006/relationships/package" Target="../embeddings/Microsoft_Word_Document2.docx"/></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8" Type="http://schemas.openxmlformats.org/officeDocument/2006/relationships/hyperlink" Target="https://indico.cern.ch/event/73181/contributions/2076315/attachments/1040094/1482210/lessons.pdf" TargetMode="External"/><Relationship Id="rId13" Type="http://schemas.openxmlformats.org/officeDocument/2006/relationships/image" Target="../media/image12.png"/><Relationship Id="rId3" Type="http://schemas.openxmlformats.org/officeDocument/2006/relationships/hyperlink" Target="https://www.slac.stanford.edu/conf/hepix05/talks/friday/boeheim.pdf" TargetMode="External"/><Relationship Id="rId7" Type="http://schemas.openxmlformats.org/officeDocument/2006/relationships/hyperlink" Target="https://indico.cern.ch/event/104191/" TargetMode="External"/><Relationship Id="rId12" Type="http://schemas.openxmlformats.org/officeDocument/2006/relationships/image" Target="../media/image11.jpeg"/><Relationship Id="rId2" Type="http://schemas.openxmlformats.org/officeDocument/2006/relationships/hyperlink" Target="https://hepwww.pp.rl.ac.uk/groups/HEPIX/NeSC/smith.ppt" TargetMode="External"/><Relationship Id="rId1" Type="http://schemas.openxmlformats.org/officeDocument/2006/relationships/slideLayout" Target="../slideLayouts/slideLayout4.xml"/><Relationship Id="rId6" Type="http://schemas.openxmlformats.org/officeDocument/2006/relationships/hyperlink" Target="https://indico.cern.ch/event/45473/sessions/175559/attachments/946586/1342851/ASGC-DCIncident-20090311.pdf" TargetMode="External"/><Relationship Id="rId11" Type="http://schemas.openxmlformats.org/officeDocument/2006/relationships/hyperlink" Target="https://indico.cern.ch/event/1075545/" TargetMode="External"/><Relationship Id="rId5" Type="http://schemas.openxmlformats.org/officeDocument/2006/relationships/hyperlink" Target="https://indico.fnal.gov/event/805/contributions/105486/attachments/69021/82806/CERN-sitereport.ppt" TargetMode="External"/><Relationship Id="rId10" Type="http://schemas.openxmlformats.org/officeDocument/2006/relationships/hyperlink" Target="https://indico.cern.ch/event/587955/contributions/3012724/" TargetMode="External"/><Relationship Id="rId4" Type="http://schemas.openxmlformats.org/officeDocument/2006/relationships/hyperlink" Target="http://cds.cern.ch/record/977418?ln=en" TargetMode="External"/><Relationship Id="rId9" Type="http://schemas.openxmlformats.org/officeDocument/2006/relationships/hyperlink" Target="https://cernbox.cern.ch/index.php/s/uSE8eUzgSGd3CSU" TargetMode="External"/><Relationship Id="rId1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hyperlink" Target="https://hr.web.cern.ch/heatwave-action-plan"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s://cern.service-now.com/service-portal?id=kb_article&amp;n=KB0005120"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disaster-recovery.web.cern.ch/basic-page/data-recoverability-concepts-and-strategy" TargetMode="Externa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hyperlink" Target="https://indico.cern.ch/event/1363909/contributions/5739835/attachments/2803193/4890957/CERN%20IT%20BC%20Plan.docx" TargetMode="External"/><Relationship Id="rId7" Type="http://schemas.openxmlformats.org/officeDocument/2006/relationships/hyperlink" Target="https://disaster-recovery.web.cern.ch/documents/assessments-it-services" TargetMode="External"/><Relationship Id="rId2" Type="http://schemas.openxmlformats.org/officeDocument/2006/relationships/hyperlink" Target="https://disaster-recovery.web.cern.ch/documents/cern-it-business-continuity-policy" TargetMode="External"/><Relationship Id="rId1" Type="http://schemas.openxmlformats.org/officeDocument/2006/relationships/slideLayout" Target="../slideLayouts/slideLayout4.xml"/><Relationship Id="rId6" Type="http://schemas.openxmlformats.org/officeDocument/2006/relationships/hyperlink" Target="https://disaster-recovery.web.cern.ch/documents/business-impact-analysis" TargetMode="External"/><Relationship Id="rId5" Type="http://schemas.openxmlformats.org/officeDocument/2006/relationships/hyperlink" Target="https://indico.cern.ch/event/1363909/contributions/5739835/attachments/2803193/4890991/CERN%20IT%20BC%20Mitigations.docx" TargetMode="External"/><Relationship Id="rId4" Type="http://schemas.openxmlformats.org/officeDocument/2006/relationships/hyperlink" Target="https://indico.cern.ch/event/1363909/contributions/5739835/attachments/2803193/4890962/CERN%20IT%20DR%20Plan%20Preparation.docx"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cds.cern.ch/record/2799153/files/CERN%20IT%20department%20strategy%202022-2025.pdf"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hyperlink" Target="https://cernbox.cern.ch/index.php/s/PY2H15OWtXbY4tJ"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openxmlformats.org/officeDocument/2006/relationships/hyperlink" Target="https://disaster-recovery.web.cern.ch/documents/cern-it-disaster-recovery-plan-preparation" TargetMode="External"/><Relationship Id="rId13" Type="http://schemas.openxmlformats.org/officeDocument/2006/relationships/diagramColors" Target="../diagrams/colors4.xml"/><Relationship Id="rId3" Type="http://schemas.openxmlformats.org/officeDocument/2006/relationships/slideLayout" Target="../slideLayouts/slideLayout4.xml"/><Relationship Id="rId7" Type="http://schemas.openxmlformats.org/officeDocument/2006/relationships/hyperlink" Target="https://disaster-recovery.web.cern.ch/bcdr-role/department-business-continuity-team-dbct" TargetMode="External"/><Relationship Id="rId12" Type="http://schemas.openxmlformats.org/officeDocument/2006/relationships/diagramQuickStyle" Target="../diagrams/quickStyle4.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hyperlink" Target="https://disaster-recovery.web.cern.ch/bcdr-role/it-crisis-management-silver-team" TargetMode="External"/><Relationship Id="rId11" Type="http://schemas.openxmlformats.org/officeDocument/2006/relationships/diagramLayout" Target="../diagrams/layout4.xml"/><Relationship Id="rId5" Type="http://schemas.openxmlformats.org/officeDocument/2006/relationships/hyperlink" Target="https://disaster-recovery.web.cern.ch/bcdr-role/departmental-business-continuity-coordinator-dbcc" TargetMode="External"/><Relationship Id="rId15" Type="http://schemas.openxmlformats.org/officeDocument/2006/relationships/image" Target="../media/image20.png"/><Relationship Id="rId10" Type="http://schemas.openxmlformats.org/officeDocument/2006/relationships/diagramData" Target="../diagrams/data4.xml"/><Relationship Id="rId4" Type="http://schemas.openxmlformats.org/officeDocument/2006/relationships/notesSlide" Target="../notesSlides/notesSlide4.xml"/><Relationship Id="rId9" Type="http://schemas.openxmlformats.org/officeDocument/2006/relationships/hyperlink" Target="https://disaster-recovery.web.cern.ch/documents/cern-it-business-continuity-plan" TargetMode="External"/><Relationship Id="rId14" Type="http://schemas.microsoft.com/office/2007/relationships/diagramDrawing" Target="../diagrams/drawing4.xml"/></Relationships>
</file>

<file path=ppt/slides/_rels/slide26.xml.rels><?xml version="1.0" encoding="UTF-8" standalone="yes"?>
<Relationships xmlns="http://schemas.openxmlformats.org/package/2006/relationships"><Relationship Id="rId2" Type="http://schemas.openxmlformats.org/officeDocument/2006/relationships/hyperlink" Target="https://indico.cern.ch/category/16536/"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hyperlink" Target="https://aws.amazon.com/blogs/architecture/disaster-recovery-dr-architecture-on-aws-part-iii-pilot-light-and-warm-standby/" TargetMode="Externa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espace.cern.ch/bc-networking/SitePages/Network%20Redundancy%20Validation.aspx" TargetMode="External"/><Relationship Id="rId1" Type="http://schemas.openxmlformats.org/officeDocument/2006/relationships/slideLayout" Target="../slideLayouts/slideLayout4.xml"/><Relationship Id="rId4" Type="http://schemas.openxmlformats.org/officeDocument/2006/relationships/hyperlink" Target="https://indico.cern.ch/event/971420/"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s://cernbox.cern.ch/index.php/s/PY2H15OWtXbY4tJ" TargetMode="Externa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hyperlink" Target="https://edms.cern.ch/ui/file/2245133/1/Enterprise_Risk_Management_Policy.pdf" TargetMode="Externa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package" Target="../embeddings/Microsoft_Word_Document.docx"/><Relationship Id="rId1" Type="http://schemas.openxmlformats.org/officeDocument/2006/relationships/slideLayout" Target="../slideLayouts/slideLayout4.xml"/><Relationship Id="rId5" Type="http://schemas.openxmlformats.org/officeDocument/2006/relationships/image" Target="../media/image22.emf"/><Relationship Id="rId4" Type="http://schemas.openxmlformats.org/officeDocument/2006/relationships/package" Target="../embeddings/Microsoft_Word_Document3.docx"/></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package" Target="../embeddings/Microsoft_Word_Document4.docx"/><Relationship Id="rId1" Type="http://schemas.openxmlformats.org/officeDocument/2006/relationships/slideLayout" Target="../slideLayouts/slideLayout4.xml"/><Relationship Id="rId6" Type="http://schemas.openxmlformats.org/officeDocument/2006/relationships/hyperlink" Target="https://cernbox.cern.ch/s/s05xfuJdS93EpvJ" TargetMode="External"/><Relationship Id="rId5" Type="http://schemas.openxmlformats.org/officeDocument/2006/relationships/image" Target="../media/image10.emf"/><Relationship Id="rId4" Type="http://schemas.openxmlformats.org/officeDocument/2006/relationships/package" Target="../embeddings/Microsoft_Word_Document2.docx"/></Relationships>
</file>

<file path=ppt/slides/_rels/slide35.xml.rels><?xml version="1.0" encoding="UTF-8" standalone="yes"?>
<Relationships xmlns="http://schemas.openxmlformats.org/package/2006/relationships"><Relationship Id="rId3" Type="http://schemas.openxmlformats.org/officeDocument/2006/relationships/hyperlink" Target="https://indico.cern.ch/event/1339799/contributions/5641124/attachments/2755239/4797207/20231120%20Abacus%20CERN%20BC%20(as-is).xlsx" TargetMode="External"/><Relationship Id="rId2" Type="http://schemas.openxmlformats.org/officeDocument/2006/relationships/hyperlink" Target="https://cern.avolutionsoftware.com/Browser/?p=mainPage.html" TargetMode="Externa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indico.cern.ch/category/16831/" TargetMode="Externa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cern.avolutionsoftware.com/Browser/?p=mainPage.html" TargetMode="Externa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8" Type="http://schemas.openxmlformats.org/officeDocument/2006/relationships/hyperlink" Target="https://disaster-recovery.web.cern.ch/service-elements-view?field_drto_value_op=%3C%3D&amp;field_drto_value%5Bvalue%5D=&amp;field_drto_value%5Bmin%5D=&amp;field_drto_value%5Bmax%5D=&amp;term_node_tid_depth=IT-DA&amp;field_isactive_target_id=33" TargetMode="Externa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hyperlink" Target="https://disaster-recovery.web.cern.ch/documents/business-impact-analysis" TargetMode="Externa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cernbox.cern.ch/s/kioWgsELrwNkpqT" TargetMode="Externa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8" Type="http://schemas.openxmlformats.org/officeDocument/2006/relationships/customXml" Target="../ink/ink1.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0.xml"/><Relationship Id="rId6" Type="http://schemas.openxmlformats.org/officeDocument/2006/relationships/diagramColors" Target="../diagrams/colors1.xml"/><Relationship Id="rId11" Type="http://schemas.openxmlformats.org/officeDocument/2006/relationships/image" Target="../media/image5.png"/><Relationship Id="rId5" Type="http://schemas.openxmlformats.org/officeDocument/2006/relationships/diagramQuickStyle" Target="../diagrams/quickStyle1.xml"/><Relationship Id="rId10" Type="http://schemas.openxmlformats.org/officeDocument/2006/relationships/customXml" Target="../ink/ink2.xml"/><Relationship Id="rId4" Type="http://schemas.openxmlformats.org/officeDocument/2006/relationships/diagramLayout" Target="../diagrams/layout1.xml"/><Relationship Id="rId9" Type="http://schemas.openxmlformats.org/officeDocument/2006/relationships/image" Target="../media/image40.png"/></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https://lhc-commissioning.web.cern.ch/schedule/LHC-long-term.htm" TargetMode="External"/><Relationship Id="rId2" Type="http://schemas.openxmlformats.org/officeDocument/2006/relationships/image" Target="../media/image31.png"/><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hyperlink" Target="https://indico.cern.ch/event/1363909/contributions/5739835/attachments/2803193/4892377/ERMFrameworkUpdatedMay2022.pdf" TargetMode="External"/><Relationship Id="rId1" Type="http://schemas.openxmlformats.org/officeDocument/2006/relationships/slideLayout" Target="../slideLayouts/slideLayout4.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2" Type="http://schemas.openxmlformats.org/officeDocument/2006/relationships/hyperlink" Target="https://indico.cern.ch/event/1363909/contributions/5739835/attachments/2803193/4892385/CERN_Crisis_Management_Policy_Mandate_v3.0.docx"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indico.cern.ch/event/1363909/contributions/5739835/attachments/2803193/4890956/CERN%20IT%20BC%20Policy.docx"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hyperlink" Target="https://indico.cern.ch/event/1363909/contributions/5739835/attachments/2803193/4890957/CERN%20IT%20BC%20Plan.docx" TargetMode="External"/><Relationship Id="rId7" Type="http://schemas.openxmlformats.org/officeDocument/2006/relationships/diagramColors" Target="../diagrams/colors2.xml"/><Relationship Id="rId2" Type="http://schemas.openxmlformats.org/officeDocument/2006/relationships/image" Target="../media/image6.png"/><Relationship Id="rId1" Type="http://schemas.openxmlformats.org/officeDocument/2006/relationships/slideLayout" Target="../slideLayouts/slideLayout10.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3" Type="http://schemas.openxmlformats.org/officeDocument/2006/relationships/hyperlink" Target="https://indico.cern.ch/event/1363909/contributions/5739835/attachments/2803193/4890962/CERN%20IT%20DR%20Plan%20Preparation.docx" TargetMode="External"/><Relationship Id="rId2" Type="http://schemas.openxmlformats.org/officeDocument/2006/relationships/image" Target="../media/image6.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8" y="3203369"/>
            <a:ext cx="11784011" cy="2153265"/>
          </a:xfrm>
        </p:spPr>
        <p:txBody>
          <a:bodyPr/>
          <a:lstStyle/>
          <a:p>
            <a:r>
              <a:rPr lang="en-US" sz="4800" dirty="0"/>
              <a:t>IT Business Continuity and Disaster Recovery</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r"/>
            <a:r>
              <a:rPr lang="en-US" sz="1800" dirty="0"/>
              <a:t>Tim Bell</a:t>
            </a:r>
            <a:br>
              <a:rPr lang="en-US" sz="1800" dirty="0"/>
            </a:br>
            <a:r>
              <a:rPr lang="en-US" sz="1800" dirty="0"/>
              <a:t>IT BC/DR Lead</a:t>
            </a:r>
            <a:br>
              <a:rPr lang="en-US" sz="1800" dirty="0"/>
            </a:br>
            <a:r>
              <a:rPr lang="en-US" sz="1800" dirty="0"/>
              <a:t>06/03/2024</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CB79C-69B3-B7B1-E124-F23834C7EE5C}"/>
              </a:ext>
            </a:extLst>
          </p:cNvPr>
          <p:cNvSpPr>
            <a:spLocks noGrp="1"/>
          </p:cNvSpPr>
          <p:nvPr>
            <p:ph type="title"/>
          </p:nvPr>
        </p:nvSpPr>
        <p:spPr/>
        <p:txBody>
          <a:bodyPr/>
          <a:lstStyle/>
          <a:p>
            <a:r>
              <a:rPr lang="en-FR"/>
              <a:t>Service </a:t>
            </a:r>
            <a:r>
              <a:rPr lang="en-US" dirty="0"/>
              <a:t>l</a:t>
            </a:r>
            <a:r>
              <a:rPr lang="en-FR"/>
              <a:t>evels</a:t>
            </a:r>
            <a:endParaRPr lang="en-FR" dirty="0"/>
          </a:p>
        </p:txBody>
      </p:sp>
      <p:sp>
        <p:nvSpPr>
          <p:cNvPr id="3" name="Content Placeholder 2">
            <a:extLst>
              <a:ext uri="{FF2B5EF4-FFF2-40B4-BE49-F238E27FC236}">
                <a16:creationId xmlns:a16="http://schemas.microsoft.com/office/drawing/2014/main" id="{AE575EEE-82C5-F96C-E44E-C0CCC821892E}"/>
              </a:ext>
            </a:extLst>
          </p:cNvPr>
          <p:cNvSpPr>
            <a:spLocks noGrp="1"/>
          </p:cNvSpPr>
          <p:nvPr>
            <p:ph sz="half" idx="1"/>
          </p:nvPr>
        </p:nvSpPr>
        <p:spPr>
          <a:xfrm>
            <a:off x="407987" y="1007693"/>
            <a:ext cx="5759452" cy="4608512"/>
          </a:xfrm>
        </p:spPr>
        <p:txBody>
          <a:bodyPr/>
          <a:lstStyle/>
          <a:p>
            <a:pPr marL="285750" indent="-285750">
              <a:buFont typeface="Arial" panose="020B0604020202020204" pitchFamily="34" charset="0"/>
              <a:buChar char="•"/>
            </a:pPr>
            <a:r>
              <a:rPr lang="en-GB" sz="1600" b="0" dirty="0"/>
              <a:t>Service levels as regards BC/DR need to be agreed with the business partners on 3 key metrics</a:t>
            </a:r>
          </a:p>
          <a:p>
            <a:pPr marL="609600" lvl="1" indent="-285750">
              <a:buFont typeface="Arial" panose="020B0604020202020204" pitchFamily="34" charset="0"/>
              <a:buChar char="•"/>
            </a:pPr>
            <a:r>
              <a:rPr lang="en-GB" sz="1400" dirty="0"/>
              <a:t>Recovery Point Objective is how much data is lost e.g. losing all of today’s bookings because the hostel software is backed up during the night</a:t>
            </a:r>
          </a:p>
          <a:p>
            <a:pPr marL="609600" lvl="1" indent="-285750">
              <a:buFont typeface="Arial" panose="020B0604020202020204" pitchFamily="34" charset="0"/>
              <a:buChar char="•"/>
            </a:pPr>
            <a:r>
              <a:rPr lang="en-GB" sz="1400" b="0" dirty="0"/>
              <a:t>Recovery Time Ob</a:t>
            </a:r>
            <a:r>
              <a:rPr lang="en-GB" sz="1400" dirty="0"/>
              <a:t>jective is how long does it take to get the service running fully again – business continuity mitigations are needed in the meanwhile</a:t>
            </a:r>
          </a:p>
          <a:p>
            <a:pPr marL="609600" lvl="1" indent="-285750">
              <a:buFont typeface="Arial" panose="020B0604020202020204" pitchFamily="34" charset="0"/>
              <a:buChar char="•"/>
            </a:pPr>
            <a:r>
              <a:rPr lang="en-GB" sz="1400" b="0" dirty="0"/>
              <a:t>Maximum </a:t>
            </a:r>
            <a:r>
              <a:rPr lang="en-GB" sz="1400" dirty="0"/>
              <a:t>Tolerable Downtime indicates the point where there would be significant harm to the organization's mission</a:t>
            </a:r>
          </a:p>
          <a:p>
            <a:pPr marL="285750" indent="-285750">
              <a:buFont typeface="Arial" panose="020B0604020202020204" pitchFamily="34" charset="0"/>
              <a:buChar char="•"/>
            </a:pPr>
            <a:r>
              <a:rPr lang="en-GB" sz="1600" b="0" dirty="0"/>
              <a:t>The desired RPO/RTO/MTD for the business partner is derived from Business Impact Analysis</a:t>
            </a:r>
          </a:p>
          <a:p>
            <a:pPr marL="285750" indent="-285750">
              <a:buFont typeface="Arial" panose="020B0604020202020204" pitchFamily="34" charset="0"/>
              <a:buChar char="•"/>
            </a:pPr>
            <a:r>
              <a:rPr lang="en-GB" sz="1600" b="0" dirty="0"/>
              <a:t>The target RPO/RTO is part of the architecture for the IT service</a:t>
            </a:r>
          </a:p>
          <a:p>
            <a:pPr marL="285750" indent="-285750">
              <a:buFont typeface="Arial" panose="020B0604020202020204" pitchFamily="34" charset="0"/>
              <a:buChar char="•"/>
            </a:pPr>
            <a:r>
              <a:rPr lang="en-GB" sz="1600" b="0" dirty="0"/>
              <a:t>The actual RTO is obtained by testing</a:t>
            </a:r>
          </a:p>
          <a:p>
            <a:pPr marL="285750" indent="-285750">
              <a:buFont typeface="Arial" panose="020B0604020202020204" pitchFamily="34" charset="0"/>
              <a:buChar char="•"/>
            </a:pPr>
            <a:r>
              <a:rPr lang="en-GB" sz="1600" b="0" dirty="0"/>
              <a:t>If the desired and actual are incompatible, a project would be needed to improve the actual or a risk acceptance by the business partner</a:t>
            </a:r>
          </a:p>
          <a:p>
            <a:pPr lvl="1" indent="0">
              <a:buNone/>
            </a:pPr>
            <a:endParaRPr lang="en-GB" sz="1500" b="0" dirty="0"/>
          </a:p>
          <a:p>
            <a:pPr marL="609600" lvl="1" indent="-285750">
              <a:buFont typeface="Arial" panose="020B0604020202020204" pitchFamily="34" charset="0"/>
              <a:buChar char="•"/>
            </a:pPr>
            <a:endParaRPr lang="en-GB" sz="1300" b="0" dirty="0"/>
          </a:p>
        </p:txBody>
      </p:sp>
      <p:sp>
        <p:nvSpPr>
          <p:cNvPr id="5" name="Date Placeholder 4">
            <a:extLst>
              <a:ext uri="{FF2B5EF4-FFF2-40B4-BE49-F238E27FC236}">
                <a16:creationId xmlns:a16="http://schemas.microsoft.com/office/drawing/2014/main" id="{85ED9F76-AFBB-AA49-A4CF-F6B3C7EE1812}"/>
              </a:ext>
            </a:extLst>
          </p:cNvPr>
          <p:cNvSpPr>
            <a:spLocks noGrp="1"/>
          </p:cNvSpPr>
          <p:nvPr>
            <p:ph type="dt" sz="half" idx="14"/>
          </p:nvPr>
        </p:nvSpPr>
        <p:spPr/>
        <p:txBody>
          <a:bodyPr/>
          <a:lstStyle/>
          <a:p>
            <a:r>
              <a:rPr lang="de-CH"/>
              <a:t>06/03/2024</a:t>
            </a:r>
            <a:endParaRPr lang="en-US" dirty="0"/>
          </a:p>
        </p:txBody>
      </p:sp>
      <p:sp>
        <p:nvSpPr>
          <p:cNvPr id="6" name="Footer Placeholder 5">
            <a:extLst>
              <a:ext uri="{FF2B5EF4-FFF2-40B4-BE49-F238E27FC236}">
                <a16:creationId xmlns:a16="http://schemas.microsoft.com/office/drawing/2014/main" id="{E11E3B19-DF63-BAFB-E8B0-3A3C32CA3526}"/>
              </a:ext>
            </a:extLst>
          </p:cNvPr>
          <p:cNvSpPr>
            <a:spLocks noGrp="1"/>
          </p:cNvSpPr>
          <p:nvPr>
            <p:ph type="ftr" sz="quarter" idx="15"/>
          </p:nvPr>
        </p:nvSpPr>
        <p:spPr/>
        <p:txBody>
          <a:bodyPr/>
          <a:lstStyle/>
          <a:p>
            <a:r>
              <a:rPr lang="en-US"/>
              <a:t>Tim Bell | IT SKA BC/DR</a:t>
            </a:r>
            <a:endParaRPr lang="en-US" dirty="0"/>
          </a:p>
        </p:txBody>
      </p:sp>
      <p:sp>
        <p:nvSpPr>
          <p:cNvPr id="7" name="Slide Number Placeholder 6">
            <a:extLst>
              <a:ext uri="{FF2B5EF4-FFF2-40B4-BE49-F238E27FC236}">
                <a16:creationId xmlns:a16="http://schemas.microsoft.com/office/drawing/2014/main" id="{6EE79FD0-3A57-7E59-0204-2A85D8867642}"/>
              </a:ext>
            </a:extLst>
          </p:cNvPr>
          <p:cNvSpPr>
            <a:spLocks noGrp="1"/>
          </p:cNvSpPr>
          <p:nvPr>
            <p:ph type="sldNum" sz="quarter" idx="16"/>
          </p:nvPr>
        </p:nvSpPr>
        <p:spPr/>
        <p:txBody>
          <a:bodyPr/>
          <a:lstStyle/>
          <a:p>
            <a:fld id="{36B5EA5A-BC32-A742-B11B-8E7414D5B535}" type="slidenum">
              <a:rPr lang="en-US" smtClean="0"/>
              <a:pPr/>
              <a:t>10</a:t>
            </a:fld>
            <a:endParaRPr lang="en-US" dirty="0"/>
          </a:p>
        </p:txBody>
      </p:sp>
      <p:pic>
        <p:nvPicPr>
          <p:cNvPr id="4" name="Picture 3">
            <a:extLst>
              <a:ext uri="{FF2B5EF4-FFF2-40B4-BE49-F238E27FC236}">
                <a16:creationId xmlns:a16="http://schemas.microsoft.com/office/drawing/2014/main" id="{50759701-EB91-483D-8F07-667EC51BD5DA}"/>
              </a:ext>
            </a:extLst>
          </p:cNvPr>
          <p:cNvPicPr>
            <a:picLocks noChangeAspect="1"/>
          </p:cNvPicPr>
          <p:nvPr/>
        </p:nvPicPr>
        <p:blipFill>
          <a:blip r:embed="rId3"/>
          <a:stretch>
            <a:fillRect/>
          </a:stretch>
        </p:blipFill>
        <p:spPr>
          <a:xfrm>
            <a:off x="6623283" y="1074362"/>
            <a:ext cx="4970903" cy="2354638"/>
          </a:xfrm>
          <a:prstGeom prst="rect">
            <a:avLst/>
          </a:prstGeom>
        </p:spPr>
      </p:pic>
      <p:pic>
        <p:nvPicPr>
          <p:cNvPr id="11" name="Picture 10">
            <a:extLst>
              <a:ext uri="{FF2B5EF4-FFF2-40B4-BE49-F238E27FC236}">
                <a16:creationId xmlns:a16="http://schemas.microsoft.com/office/drawing/2014/main" id="{20C1D82C-F046-5E07-62E1-0D22750A0CB9}"/>
              </a:ext>
            </a:extLst>
          </p:cNvPr>
          <p:cNvPicPr>
            <a:picLocks noChangeAspect="1"/>
          </p:cNvPicPr>
          <p:nvPr/>
        </p:nvPicPr>
        <p:blipFill>
          <a:blip r:embed="rId4"/>
          <a:stretch>
            <a:fillRect/>
          </a:stretch>
        </p:blipFill>
        <p:spPr>
          <a:xfrm>
            <a:off x="6268223" y="4128927"/>
            <a:ext cx="5705616" cy="1487277"/>
          </a:xfrm>
          <a:prstGeom prst="rect">
            <a:avLst/>
          </a:prstGeom>
        </p:spPr>
      </p:pic>
    </p:spTree>
    <p:extLst>
      <p:ext uri="{BB962C8B-B14F-4D97-AF65-F5344CB8AC3E}">
        <p14:creationId xmlns:p14="http://schemas.microsoft.com/office/powerpoint/2010/main" val="2554204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31FC1B-43AC-6664-3BA9-F508111F8067}"/>
              </a:ext>
            </a:extLst>
          </p:cNvPr>
          <p:cNvSpPr>
            <a:spLocks noGrp="1"/>
          </p:cNvSpPr>
          <p:nvPr>
            <p:ph type="title"/>
          </p:nvPr>
        </p:nvSpPr>
        <p:spPr/>
        <p:txBody>
          <a:bodyPr/>
          <a:lstStyle/>
          <a:p>
            <a:r>
              <a:rPr lang="en-CH" sz="3200" dirty="0"/>
              <a:t>Business Continuity Management gives trigger criteria</a:t>
            </a:r>
          </a:p>
        </p:txBody>
      </p:sp>
      <p:sp>
        <p:nvSpPr>
          <p:cNvPr id="4" name="Date Placeholder 3">
            <a:extLst>
              <a:ext uri="{FF2B5EF4-FFF2-40B4-BE49-F238E27FC236}">
                <a16:creationId xmlns:a16="http://schemas.microsoft.com/office/drawing/2014/main" id="{90F737D7-E4FD-2D28-1669-7A08EDE42AA0}"/>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055FFA03-6D21-EB34-DEE5-DBA5EBF76A06}"/>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B6C2C138-F610-1A7A-17CF-CD600E0F4495}"/>
              </a:ext>
            </a:extLst>
          </p:cNvPr>
          <p:cNvSpPr>
            <a:spLocks noGrp="1"/>
          </p:cNvSpPr>
          <p:nvPr>
            <p:ph type="sldNum" sz="quarter" idx="12"/>
          </p:nvPr>
        </p:nvSpPr>
        <p:spPr/>
        <p:txBody>
          <a:bodyPr/>
          <a:lstStyle/>
          <a:p>
            <a:fld id="{36B5EA5A-BC32-A742-B11B-8E7414D5B535}" type="slidenum">
              <a:rPr lang="en-US" smtClean="0"/>
              <a:pPr/>
              <a:t>11</a:t>
            </a:fld>
            <a:endParaRPr lang="en-US" dirty="0"/>
          </a:p>
        </p:txBody>
      </p:sp>
      <p:graphicFrame>
        <p:nvGraphicFramePr>
          <p:cNvPr id="8" name="Object 7">
            <a:extLst>
              <a:ext uri="{FF2B5EF4-FFF2-40B4-BE49-F238E27FC236}">
                <a16:creationId xmlns:a16="http://schemas.microsoft.com/office/drawing/2014/main" id="{78D2C452-8467-8289-05F2-DA3DDC18A77A}"/>
              </a:ext>
            </a:extLst>
          </p:cNvPr>
          <p:cNvGraphicFramePr>
            <a:graphicFrameLocks noChangeAspect="1"/>
          </p:cNvGraphicFramePr>
          <p:nvPr>
            <p:extLst>
              <p:ext uri="{D42A27DB-BD31-4B8C-83A1-F6EECF244321}">
                <p14:modId xmlns:p14="http://schemas.microsoft.com/office/powerpoint/2010/main" val="8425952"/>
              </p:ext>
            </p:extLst>
          </p:nvPr>
        </p:nvGraphicFramePr>
        <p:xfrm>
          <a:off x="515938" y="1395413"/>
          <a:ext cx="5727700" cy="3365500"/>
        </p:xfrm>
        <a:graphic>
          <a:graphicData uri="http://schemas.openxmlformats.org/presentationml/2006/ole">
            <mc:AlternateContent xmlns:mc="http://schemas.openxmlformats.org/markup-compatibility/2006">
              <mc:Choice xmlns:v="urn:schemas-microsoft-com:vml" Requires="v">
                <p:oleObj name="Document" r:id="rId2" imgW="5727700" imgH="3365500" progId="Word.Document.12">
                  <p:embed/>
                </p:oleObj>
              </mc:Choice>
              <mc:Fallback>
                <p:oleObj name="Document" r:id="rId2" imgW="5727700" imgH="3365500" progId="Word.Document.12">
                  <p:embed/>
                  <p:pic>
                    <p:nvPicPr>
                      <p:cNvPr id="8" name="Object 7">
                        <a:extLst>
                          <a:ext uri="{FF2B5EF4-FFF2-40B4-BE49-F238E27FC236}">
                            <a16:creationId xmlns:a16="http://schemas.microsoft.com/office/drawing/2014/main" id="{78D2C452-8467-8289-05F2-DA3DDC18A77A}"/>
                          </a:ext>
                        </a:extLst>
                      </p:cNvPr>
                      <p:cNvPicPr/>
                      <p:nvPr/>
                    </p:nvPicPr>
                    <p:blipFill>
                      <a:blip r:embed="rId3"/>
                      <a:stretch>
                        <a:fillRect/>
                      </a:stretch>
                    </p:blipFill>
                    <p:spPr>
                      <a:xfrm>
                        <a:off x="515938" y="1395413"/>
                        <a:ext cx="5727700" cy="33655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4917EA8B-B9B3-E1F5-1017-2E2203388C2C}"/>
              </a:ext>
            </a:extLst>
          </p:cNvPr>
          <p:cNvGraphicFramePr>
            <a:graphicFrameLocks noChangeAspect="1"/>
          </p:cNvGraphicFramePr>
          <p:nvPr/>
        </p:nvGraphicFramePr>
        <p:xfrm>
          <a:off x="481013" y="4908550"/>
          <a:ext cx="5727700" cy="1066800"/>
        </p:xfrm>
        <a:graphic>
          <a:graphicData uri="http://schemas.openxmlformats.org/presentationml/2006/ole">
            <mc:AlternateContent xmlns:mc="http://schemas.openxmlformats.org/markup-compatibility/2006">
              <mc:Choice xmlns:v="urn:schemas-microsoft-com:vml" Requires="v">
                <p:oleObj name="Document" r:id="rId4" imgW="5727700" imgH="1066800" progId="Word.Document.12">
                  <p:embed/>
                </p:oleObj>
              </mc:Choice>
              <mc:Fallback>
                <p:oleObj name="Document" r:id="rId4" imgW="5727700" imgH="1066800" progId="Word.Document.12">
                  <p:embed/>
                  <p:pic>
                    <p:nvPicPr>
                      <p:cNvPr id="9" name="Object 8">
                        <a:extLst>
                          <a:ext uri="{FF2B5EF4-FFF2-40B4-BE49-F238E27FC236}">
                            <a16:creationId xmlns:a16="http://schemas.microsoft.com/office/drawing/2014/main" id="{4917EA8B-B9B3-E1F5-1017-2E2203388C2C}"/>
                          </a:ext>
                        </a:extLst>
                      </p:cNvPr>
                      <p:cNvPicPr/>
                      <p:nvPr/>
                    </p:nvPicPr>
                    <p:blipFill>
                      <a:blip r:embed="rId5"/>
                      <a:stretch>
                        <a:fillRect/>
                      </a:stretch>
                    </p:blipFill>
                    <p:spPr>
                      <a:xfrm>
                        <a:off x="481013" y="4908550"/>
                        <a:ext cx="5727700" cy="10668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0567ADBE-22CE-5F1D-3232-3CE6B6ED8107}"/>
              </a:ext>
            </a:extLst>
          </p:cNvPr>
          <p:cNvSpPr txBox="1"/>
          <p:nvPr/>
        </p:nvSpPr>
        <p:spPr>
          <a:xfrm>
            <a:off x="7315200" y="2203496"/>
            <a:ext cx="4636545" cy="2769989"/>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CH" dirty="0">
                <a:solidFill>
                  <a:schemeClr val="bg2">
                    <a:lumMod val="10000"/>
                  </a:schemeClr>
                </a:solidFill>
              </a:rPr>
              <a:t>For each business process, define the mitigations (i.e. workarounds) should there be an incident</a:t>
            </a:r>
          </a:p>
          <a:p>
            <a:pPr marL="285750" indent="-285750" algn="l">
              <a:buFont typeface="Arial" panose="020B0604020202020204" pitchFamily="34" charset="0"/>
              <a:buChar char="•"/>
            </a:pPr>
            <a:r>
              <a:rPr lang="en-CH" dirty="0">
                <a:solidFill>
                  <a:schemeClr val="bg2">
                    <a:lumMod val="10000"/>
                  </a:schemeClr>
                </a:solidFill>
              </a:rPr>
              <a:t>Over time, things get worse until there is significant damage to the organisation</a:t>
            </a:r>
          </a:p>
          <a:p>
            <a:pPr marL="285750" indent="-285750" algn="l">
              <a:buFont typeface="Arial" panose="020B0604020202020204" pitchFamily="34" charset="0"/>
              <a:buChar char="•"/>
            </a:pPr>
            <a:r>
              <a:rPr lang="en-GB" dirty="0">
                <a:solidFill>
                  <a:schemeClr val="bg2">
                    <a:lumMod val="10000"/>
                  </a:schemeClr>
                </a:solidFill>
              </a:rPr>
              <a:t>Analysis started in November</a:t>
            </a:r>
            <a:r>
              <a:rPr lang="en-CH" dirty="0">
                <a:solidFill>
                  <a:schemeClr val="bg2">
                    <a:lumMod val="10000"/>
                  </a:schemeClr>
                </a:solidFill>
              </a:rPr>
              <a:t> with Finance and Human Resources, aim to expand this analysis during 2024/2025</a:t>
            </a:r>
          </a:p>
          <a:p>
            <a:pPr marL="285750" indent="-285750" algn="l">
              <a:buFont typeface="Arial" panose="020B0604020202020204" pitchFamily="34" charset="0"/>
              <a:buChar char="•"/>
            </a:pPr>
            <a:r>
              <a:rPr lang="en-CH" dirty="0">
                <a:solidFill>
                  <a:schemeClr val="bg2">
                    <a:lumMod val="10000"/>
                  </a:schemeClr>
                </a:solidFill>
              </a:rPr>
              <a:t>Going Amber is the proposed trigger for the IT BCP to be invoked</a:t>
            </a:r>
          </a:p>
        </p:txBody>
      </p:sp>
    </p:spTree>
    <p:extLst>
      <p:ext uri="{BB962C8B-B14F-4D97-AF65-F5344CB8AC3E}">
        <p14:creationId xmlns:p14="http://schemas.microsoft.com/office/powerpoint/2010/main" val="1275858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08B089-12CD-87D2-73A0-F9FA2D252246}"/>
              </a:ext>
            </a:extLst>
          </p:cNvPr>
          <p:cNvSpPr>
            <a:spLocks noGrp="1"/>
          </p:cNvSpPr>
          <p:nvPr>
            <p:ph type="title"/>
          </p:nvPr>
        </p:nvSpPr>
        <p:spPr/>
        <p:txBody>
          <a:bodyPr/>
          <a:lstStyle/>
          <a:p>
            <a:r>
              <a:rPr lang="en-CH" dirty="0"/>
              <a:t>Business </a:t>
            </a:r>
            <a:r>
              <a:rPr lang="en-CH"/>
              <a:t>Impact Analysis</a:t>
            </a:r>
            <a:endParaRPr lang="en-CH" dirty="0"/>
          </a:p>
        </p:txBody>
      </p:sp>
      <p:sp>
        <p:nvSpPr>
          <p:cNvPr id="4" name="Date Placeholder 3">
            <a:extLst>
              <a:ext uri="{FF2B5EF4-FFF2-40B4-BE49-F238E27FC236}">
                <a16:creationId xmlns:a16="http://schemas.microsoft.com/office/drawing/2014/main" id="{4B8C6E72-4187-7706-4276-83973680EC29}"/>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A50764D0-2AF6-D8D4-7B69-3D1561990945}"/>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2E07A7D1-B0AC-0EC4-32BC-7D6905008F88}"/>
              </a:ext>
            </a:extLst>
          </p:cNvPr>
          <p:cNvSpPr>
            <a:spLocks noGrp="1"/>
          </p:cNvSpPr>
          <p:nvPr>
            <p:ph type="sldNum" sz="quarter" idx="12"/>
          </p:nvPr>
        </p:nvSpPr>
        <p:spPr/>
        <p:txBody>
          <a:bodyPr/>
          <a:lstStyle/>
          <a:p>
            <a:fld id="{36B5EA5A-BC32-A742-B11B-8E7414D5B535}" type="slidenum">
              <a:rPr lang="en-US" smtClean="0"/>
              <a:pPr/>
              <a:t>12</a:t>
            </a:fld>
            <a:endParaRPr lang="en-US" dirty="0"/>
          </a:p>
        </p:txBody>
      </p:sp>
      <p:graphicFrame>
        <p:nvGraphicFramePr>
          <p:cNvPr id="9" name="Diagram 8">
            <a:extLst>
              <a:ext uri="{FF2B5EF4-FFF2-40B4-BE49-F238E27FC236}">
                <a16:creationId xmlns:a16="http://schemas.microsoft.com/office/drawing/2014/main" id="{AABC2DD8-3D42-FB51-5B04-A04C8F1BF9FB}"/>
              </a:ext>
            </a:extLst>
          </p:cNvPr>
          <p:cNvGraphicFramePr/>
          <p:nvPr/>
        </p:nvGraphicFramePr>
        <p:xfrm>
          <a:off x="399327" y="1140309"/>
          <a:ext cx="10432156" cy="49958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Table 2">
            <a:extLst>
              <a:ext uri="{FF2B5EF4-FFF2-40B4-BE49-F238E27FC236}">
                <a16:creationId xmlns:a16="http://schemas.microsoft.com/office/drawing/2014/main" id="{03F7543B-F164-B27B-B7B1-BD7717754BAA}"/>
              </a:ext>
            </a:extLst>
          </p:cNvPr>
          <p:cNvGraphicFramePr>
            <a:graphicFrameLocks noGrp="1"/>
          </p:cNvGraphicFramePr>
          <p:nvPr/>
        </p:nvGraphicFramePr>
        <p:xfrm>
          <a:off x="176788" y="4814407"/>
          <a:ext cx="4988260" cy="1426332"/>
        </p:xfrm>
        <a:graphic>
          <a:graphicData uri="http://schemas.openxmlformats.org/drawingml/2006/table">
            <a:tbl>
              <a:tblPr firstRow="1" bandRow="1">
                <a:tableStyleId>{5C22544A-7EE6-4342-B048-85BDC9FD1C3A}</a:tableStyleId>
              </a:tblPr>
              <a:tblGrid>
                <a:gridCol w="3258610">
                  <a:extLst>
                    <a:ext uri="{9D8B030D-6E8A-4147-A177-3AD203B41FA5}">
                      <a16:colId xmlns:a16="http://schemas.microsoft.com/office/drawing/2014/main" val="1551922837"/>
                    </a:ext>
                  </a:extLst>
                </a:gridCol>
                <a:gridCol w="1729650">
                  <a:extLst>
                    <a:ext uri="{9D8B030D-6E8A-4147-A177-3AD203B41FA5}">
                      <a16:colId xmlns:a16="http://schemas.microsoft.com/office/drawing/2014/main" val="390439518"/>
                    </a:ext>
                  </a:extLst>
                </a:gridCol>
              </a:tblGrid>
              <a:tr h="0">
                <a:tc>
                  <a:txBody>
                    <a:bodyPr/>
                    <a:lstStyle/>
                    <a:p>
                      <a:r>
                        <a:rPr lang="en-CH" dirty="0"/>
                        <a:t>Metric</a:t>
                      </a:r>
                    </a:p>
                  </a:txBody>
                  <a:tcPr/>
                </a:tc>
                <a:tc>
                  <a:txBody>
                    <a:bodyPr/>
                    <a:lstStyle/>
                    <a:p>
                      <a:r>
                        <a:rPr lang="en-CH"/>
                        <a:t>Count</a:t>
                      </a:r>
                    </a:p>
                  </a:txBody>
                  <a:tcPr/>
                </a:tc>
                <a:extLst>
                  <a:ext uri="{0D108BD9-81ED-4DB2-BD59-A6C34878D82A}">
                    <a16:rowId xmlns:a16="http://schemas.microsoft.com/office/drawing/2014/main" val="4266806968"/>
                  </a:ext>
                </a:extLst>
              </a:tr>
              <a:tr h="265143">
                <a:tc>
                  <a:txBody>
                    <a:bodyPr/>
                    <a:lstStyle/>
                    <a:p>
                      <a:pPr algn="l" fontAlgn="b"/>
                      <a:r>
                        <a:rPr lang="en-GB" sz="1600" b="0" u="none" strike="noStrike" dirty="0">
                          <a:solidFill>
                            <a:srgbClr val="000000"/>
                          </a:solidFill>
                          <a:effectLst/>
                        </a:rPr>
                        <a:t># Business Functions</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CH" sz="1600" b="0" u="none" strike="noStrike" dirty="0">
                          <a:solidFill>
                            <a:srgbClr val="000000"/>
                          </a:solidFill>
                          <a:effectLst/>
                        </a:rPr>
                        <a:t>46</a:t>
                      </a:r>
                      <a:endParaRPr lang="en-CH" sz="16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00065045"/>
                  </a:ext>
                </a:extLst>
              </a:tr>
              <a:tr h="265143">
                <a:tc>
                  <a:txBody>
                    <a:bodyPr/>
                    <a:lstStyle/>
                    <a:p>
                      <a:pPr algn="l" fontAlgn="b"/>
                      <a:r>
                        <a:rPr lang="en-GB" sz="1600" b="0" u="none" strike="noStrike" dirty="0">
                          <a:solidFill>
                            <a:srgbClr val="000000"/>
                          </a:solidFill>
                          <a:effectLst/>
                        </a:rPr>
                        <a:t># Business Applications</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CH" sz="1600" b="0" u="none" strike="noStrike">
                          <a:solidFill>
                            <a:srgbClr val="000000"/>
                          </a:solidFill>
                          <a:effectLst/>
                        </a:rPr>
                        <a:t>231</a:t>
                      </a:r>
                      <a:endParaRPr lang="en-CH" sz="16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76563303"/>
                  </a:ext>
                </a:extLst>
              </a:tr>
              <a:tr h="265143">
                <a:tc>
                  <a:txBody>
                    <a:bodyPr/>
                    <a:lstStyle/>
                    <a:p>
                      <a:pPr algn="l" fontAlgn="b"/>
                      <a:r>
                        <a:rPr lang="en-GB" sz="1600" b="0" u="none" strike="noStrike">
                          <a:solidFill>
                            <a:srgbClr val="000000"/>
                          </a:solidFill>
                          <a:effectLst/>
                        </a:rPr>
                        <a:t># IT Service Elements</a:t>
                      </a:r>
                      <a:endParaRPr lang="en-GB" sz="16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CH" sz="1600" b="0" u="none" strike="noStrike">
                          <a:solidFill>
                            <a:srgbClr val="000000"/>
                          </a:solidFill>
                          <a:effectLst/>
                        </a:rPr>
                        <a:t>118</a:t>
                      </a:r>
                      <a:endParaRPr lang="en-CH" sz="16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93597855"/>
                  </a:ext>
                </a:extLst>
              </a:tr>
              <a:tr h="265143">
                <a:tc>
                  <a:txBody>
                    <a:bodyPr/>
                    <a:lstStyle/>
                    <a:p>
                      <a:pPr algn="l" fontAlgn="b"/>
                      <a:r>
                        <a:rPr lang="en-GB" sz="1600" b="0" u="none" strike="noStrike">
                          <a:solidFill>
                            <a:srgbClr val="000000"/>
                          </a:solidFill>
                          <a:effectLst/>
                        </a:rPr>
                        <a:t># IT SE SE Dependencies</a:t>
                      </a:r>
                      <a:endParaRPr lang="en-GB" sz="16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CH" sz="1600" b="0" i="0" u="none" strike="noStrike">
                          <a:solidFill>
                            <a:srgbClr val="000000"/>
                          </a:solidFill>
                          <a:effectLst/>
                          <a:latin typeface="Calibri" panose="020F0502020204030204" pitchFamily="34" charset="0"/>
                        </a:rPr>
                        <a:t>818</a:t>
                      </a:r>
                      <a:endParaRPr lang="en-CH" sz="16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82831308"/>
                  </a:ext>
                </a:extLst>
              </a:tr>
            </a:tbl>
          </a:graphicData>
        </a:graphic>
      </p:graphicFrame>
      <p:sp>
        <p:nvSpPr>
          <p:cNvPr id="2" name="TextBox 1">
            <a:extLst>
              <a:ext uri="{FF2B5EF4-FFF2-40B4-BE49-F238E27FC236}">
                <a16:creationId xmlns:a16="http://schemas.microsoft.com/office/drawing/2014/main" id="{187F8261-C323-6A2C-5CF9-FF825875B812}"/>
              </a:ext>
            </a:extLst>
          </p:cNvPr>
          <p:cNvSpPr txBox="1"/>
          <p:nvPr/>
        </p:nvSpPr>
        <p:spPr>
          <a:xfrm>
            <a:off x="6949439" y="1140309"/>
            <a:ext cx="4980791" cy="2215991"/>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CH" dirty="0">
                <a:solidFill>
                  <a:schemeClr val="bg2">
                    <a:lumMod val="10000"/>
                  </a:schemeClr>
                </a:solidFill>
              </a:rPr>
              <a:t>Business mitigations not included</a:t>
            </a:r>
          </a:p>
          <a:p>
            <a:pPr marL="742950" lvl="1" indent="-285750">
              <a:buFont typeface="Arial" panose="020B0604020202020204" pitchFamily="34" charset="0"/>
              <a:buChar char="•"/>
            </a:pPr>
            <a:r>
              <a:rPr lang="en-GB" dirty="0">
                <a:solidFill>
                  <a:schemeClr val="bg2">
                    <a:lumMod val="10000"/>
                  </a:schemeClr>
                </a:solidFill>
              </a:rPr>
              <a:t>e.g. pay the same salaries as last month</a:t>
            </a:r>
            <a:endParaRPr lang="en-CH" dirty="0">
              <a:solidFill>
                <a:schemeClr val="bg2">
                  <a:lumMod val="10000"/>
                </a:schemeClr>
              </a:solidFill>
            </a:endParaRPr>
          </a:p>
          <a:p>
            <a:pPr marL="285750" indent="-285750" algn="l">
              <a:buFont typeface="Arial" panose="020B0604020202020204" pitchFamily="34" charset="0"/>
              <a:buChar char="•"/>
            </a:pPr>
            <a:r>
              <a:rPr lang="en-CH" dirty="0">
                <a:solidFill>
                  <a:schemeClr val="bg2">
                    <a:lumMod val="10000"/>
                  </a:schemeClr>
                </a:solidFill>
              </a:rPr>
              <a:t>Highlights inappropriate service selection</a:t>
            </a:r>
          </a:p>
          <a:p>
            <a:pPr marL="742950" lvl="1" indent="-285750">
              <a:buFont typeface="Arial" panose="020B0604020202020204" pitchFamily="34" charset="0"/>
              <a:buChar char="•"/>
            </a:pPr>
            <a:r>
              <a:rPr lang="en-GB" dirty="0">
                <a:solidFill>
                  <a:schemeClr val="bg2">
                    <a:lumMod val="10000"/>
                  </a:schemeClr>
                </a:solidFill>
              </a:rPr>
              <a:t>e.g. </a:t>
            </a:r>
            <a:r>
              <a:rPr lang="en-US" dirty="0">
                <a:solidFill>
                  <a:schemeClr val="bg2">
                    <a:lumMod val="10000"/>
                  </a:schemeClr>
                </a:solidFill>
              </a:rPr>
              <a:t>What does access control need ?</a:t>
            </a:r>
            <a:endParaRPr lang="en-CH" dirty="0">
              <a:solidFill>
                <a:schemeClr val="bg2">
                  <a:lumMod val="10000"/>
                </a:schemeClr>
              </a:solidFill>
            </a:endParaRPr>
          </a:p>
          <a:p>
            <a:pPr marL="285750" indent="-285750" algn="l">
              <a:buFont typeface="Arial" panose="020B0604020202020204" pitchFamily="34" charset="0"/>
              <a:buChar char="•"/>
            </a:pPr>
            <a:r>
              <a:rPr lang="en-CH" dirty="0">
                <a:solidFill>
                  <a:schemeClr val="bg2">
                    <a:lumMod val="10000"/>
                  </a:schemeClr>
                </a:solidFill>
              </a:rPr>
              <a:t>Subset of data so far (Finance, HR, HSE)</a:t>
            </a:r>
          </a:p>
          <a:p>
            <a:pPr marL="742950" lvl="1" indent="-285750">
              <a:buFont typeface="Arial" panose="020B0604020202020204" pitchFamily="34" charset="0"/>
              <a:buChar char="•"/>
            </a:pPr>
            <a:r>
              <a:rPr lang="en-CH" dirty="0">
                <a:solidFill>
                  <a:schemeClr val="bg2">
                    <a:lumMod val="10000"/>
                  </a:schemeClr>
                </a:solidFill>
              </a:rPr>
              <a:t>Likely to be the most critical</a:t>
            </a:r>
          </a:p>
          <a:p>
            <a:pPr marL="285750" indent="-285750" algn="l">
              <a:buFont typeface="Arial" panose="020B0604020202020204" pitchFamily="34" charset="0"/>
              <a:buChar char="•"/>
            </a:pPr>
            <a:r>
              <a:rPr lang="en-CH" dirty="0">
                <a:solidFill>
                  <a:schemeClr val="bg2">
                    <a:lumMod val="10000"/>
                  </a:schemeClr>
                </a:solidFill>
              </a:rPr>
              <a:t>Many high impact applications are not even run by the IT department</a:t>
            </a:r>
          </a:p>
        </p:txBody>
      </p:sp>
    </p:spTree>
    <p:extLst>
      <p:ext uri="{BB962C8B-B14F-4D97-AF65-F5344CB8AC3E}">
        <p14:creationId xmlns:p14="http://schemas.microsoft.com/office/powerpoint/2010/main" val="69909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5814C7-ADBA-72A1-2B0E-3400DB5F9E89}"/>
              </a:ext>
            </a:extLst>
          </p:cNvPr>
          <p:cNvSpPr>
            <a:spLocks noGrp="1"/>
          </p:cNvSpPr>
          <p:nvPr>
            <p:ph type="title"/>
          </p:nvPr>
        </p:nvSpPr>
        <p:spPr/>
        <p:txBody>
          <a:bodyPr/>
          <a:lstStyle/>
          <a:p>
            <a:r>
              <a:rPr lang="en-FR" dirty="0"/>
              <a:t>Incidents : some High Energy Physics examples</a:t>
            </a:r>
          </a:p>
        </p:txBody>
      </p:sp>
      <p:sp>
        <p:nvSpPr>
          <p:cNvPr id="4" name="Date Placeholder 3">
            <a:extLst>
              <a:ext uri="{FF2B5EF4-FFF2-40B4-BE49-F238E27FC236}">
                <a16:creationId xmlns:a16="http://schemas.microsoft.com/office/drawing/2014/main" id="{1B58B788-C56F-F74A-233E-6333DBBF3E9C}"/>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D24C7A96-CDED-ED77-FD78-F2C39AE80857}"/>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6CB48813-7F68-0B13-035A-42111E53356C}"/>
              </a:ext>
            </a:extLst>
          </p:cNvPr>
          <p:cNvSpPr>
            <a:spLocks noGrp="1"/>
          </p:cNvSpPr>
          <p:nvPr>
            <p:ph type="sldNum" sz="quarter" idx="12"/>
          </p:nvPr>
        </p:nvSpPr>
        <p:spPr/>
        <p:txBody>
          <a:bodyPr/>
          <a:lstStyle/>
          <a:p>
            <a:fld id="{36B5EA5A-BC32-A742-B11B-8E7414D5B535}" type="slidenum">
              <a:rPr lang="en-US" smtClean="0"/>
              <a:pPr/>
              <a:t>13</a:t>
            </a:fld>
            <a:endParaRPr lang="en-US" dirty="0"/>
          </a:p>
        </p:txBody>
      </p:sp>
      <p:graphicFrame>
        <p:nvGraphicFramePr>
          <p:cNvPr id="18" name="Table 18">
            <a:extLst>
              <a:ext uri="{FF2B5EF4-FFF2-40B4-BE49-F238E27FC236}">
                <a16:creationId xmlns:a16="http://schemas.microsoft.com/office/drawing/2014/main" id="{DD191C5D-1257-9726-D505-B49506B281D7}"/>
              </a:ext>
            </a:extLst>
          </p:cNvPr>
          <p:cNvGraphicFramePr>
            <a:graphicFrameLocks noGrp="1"/>
          </p:cNvGraphicFramePr>
          <p:nvPr/>
        </p:nvGraphicFramePr>
        <p:xfrm>
          <a:off x="104173" y="1009033"/>
          <a:ext cx="9002532" cy="4852925"/>
        </p:xfrm>
        <a:graphic>
          <a:graphicData uri="http://schemas.openxmlformats.org/drawingml/2006/table">
            <a:tbl>
              <a:tblPr firstRow="1" bandRow="1">
                <a:tableStyleId>{8EC20E35-A176-4012-BC5E-935CFFF8708E}</a:tableStyleId>
              </a:tblPr>
              <a:tblGrid>
                <a:gridCol w="4872942">
                  <a:extLst>
                    <a:ext uri="{9D8B030D-6E8A-4147-A177-3AD203B41FA5}">
                      <a16:colId xmlns:a16="http://schemas.microsoft.com/office/drawing/2014/main" val="622805610"/>
                    </a:ext>
                  </a:extLst>
                </a:gridCol>
                <a:gridCol w="937549">
                  <a:extLst>
                    <a:ext uri="{9D8B030D-6E8A-4147-A177-3AD203B41FA5}">
                      <a16:colId xmlns:a16="http://schemas.microsoft.com/office/drawing/2014/main" val="503724928"/>
                    </a:ext>
                  </a:extLst>
                </a:gridCol>
                <a:gridCol w="1759352">
                  <a:extLst>
                    <a:ext uri="{9D8B030D-6E8A-4147-A177-3AD203B41FA5}">
                      <a16:colId xmlns:a16="http://schemas.microsoft.com/office/drawing/2014/main" val="238080086"/>
                    </a:ext>
                  </a:extLst>
                </a:gridCol>
                <a:gridCol w="1432689">
                  <a:extLst>
                    <a:ext uri="{9D8B030D-6E8A-4147-A177-3AD203B41FA5}">
                      <a16:colId xmlns:a16="http://schemas.microsoft.com/office/drawing/2014/main" val="3458993430"/>
                    </a:ext>
                  </a:extLst>
                </a:gridCol>
              </a:tblGrid>
              <a:tr h="441175">
                <a:tc>
                  <a:txBody>
                    <a:bodyPr/>
                    <a:lstStyle/>
                    <a:p>
                      <a:r>
                        <a:rPr lang="en-FR" dirty="0"/>
                        <a:t>Incident</a:t>
                      </a:r>
                    </a:p>
                  </a:txBody>
                  <a:tcPr/>
                </a:tc>
                <a:tc>
                  <a:txBody>
                    <a:bodyPr/>
                    <a:lstStyle/>
                    <a:p>
                      <a:pPr algn="r"/>
                      <a:r>
                        <a:rPr lang="en-FR" dirty="0"/>
                        <a:t>When</a:t>
                      </a:r>
                    </a:p>
                  </a:txBody>
                  <a:tcPr/>
                </a:tc>
                <a:tc>
                  <a:txBody>
                    <a:bodyPr/>
                    <a:lstStyle/>
                    <a:p>
                      <a:r>
                        <a:rPr lang="en-FR" dirty="0"/>
                        <a:t>Site</a:t>
                      </a:r>
                    </a:p>
                  </a:txBody>
                  <a:tcPr/>
                </a:tc>
                <a:tc>
                  <a:txBody>
                    <a:bodyPr/>
                    <a:lstStyle/>
                    <a:p>
                      <a:r>
                        <a:rPr lang="en-FR" dirty="0"/>
                        <a:t>Details</a:t>
                      </a:r>
                    </a:p>
                  </a:txBody>
                  <a:tcPr/>
                </a:tc>
                <a:extLst>
                  <a:ext uri="{0D108BD9-81ED-4DB2-BD59-A6C34878D82A}">
                    <a16:rowId xmlns:a16="http://schemas.microsoft.com/office/drawing/2014/main" val="1584097011"/>
                  </a:ext>
                </a:extLst>
              </a:tr>
              <a:tr h="441175">
                <a:tc>
                  <a:txBody>
                    <a:bodyPr/>
                    <a:lstStyle/>
                    <a:p>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Tapes ‘dampened’ due to plumbing mistake</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2004</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CERN</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u="sng"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HEPiX</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47575686"/>
                  </a:ext>
                </a:extLst>
              </a:tr>
              <a:tr h="441175">
                <a:tc>
                  <a:txBody>
                    <a:bodyPr/>
                    <a:lstStyle/>
                    <a:p>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Tree cuts all power</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2005</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SLAC</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u="sng"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HEPiX</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23111052"/>
                  </a:ext>
                </a:extLst>
              </a:tr>
              <a:tr h="441175">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Power outage</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2006</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CERN</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u="sng">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Report</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14694193"/>
                  </a:ext>
                </a:extLst>
              </a:tr>
              <a:tr h="441175">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EDH down for 3 days due to RAID failure</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2007</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CERN</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2000" b="0" u="sng">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HEPiX</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48630722"/>
                  </a:ext>
                </a:extLst>
              </a:tr>
              <a:tr h="441175">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UPS Fire </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2009</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ASGC/Sineca</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u="sng"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Details</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26473072"/>
                  </a:ext>
                </a:extLst>
              </a:tr>
              <a:tr h="441175">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20,000 tape files unintentionally deleted</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2010</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CERN</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2000" b="0" u="sng">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hlinkClick r:id="rId7">
                            <a:extLst>
                              <a:ext uri="{A12FA001-AC4F-418D-AE19-62706E023703}">
                                <ahyp:hlinkClr xmlns:ahyp="http://schemas.microsoft.com/office/drawing/2018/hyperlinkcolor" val="tx"/>
                              </a:ext>
                            </a:extLst>
                          </a:hlinkClick>
                        </a:rPr>
                        <a:t>Details</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44203032"/>
                  </a:ext>
                </a:extLst>
              </a:tr>
              <a:tr h="441175">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Site wide power outage</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2010</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SLAC</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u="sng"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hlinkClick r:id="rId8">
                            <a:extLst>
                              <a:ext uri="{A12FA001-AC4F-418D-AE19-62706E023703}">
                                <ahyp:hlinkClr xmlns:ahyp="http://schemas.microsoft.com/office/drawing/2018/hyperlinkcolor" val="tx"/>
                              </a:ext>
                            </a:extLst>
                          </a:hlinkClick>
                        </a:rPr>
                        <a:t>HEPiX</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86011244"/>
                  </a:ext>
                </a:extLst>
              </a:tr>
              <a:tr h="441175">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Power outage</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2014</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CERN</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u="sng">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Details</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80053584"/>
                  </a:ext>
                </a:extLst>
              </a:tr>
              <a:tr h="441175">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Flood of computer centre</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INFN</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2000" b="0" u="sng"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hlinkClick r:id="rId10">
                            <a:extLst>
                              <a:ext uri="{A12FA001-AC4F-418D-AE19-62706E023703}">
                                <ahyp:hlinkClr xmlns:ahyp="http://schemas.microsoft.com/office/drawing/2018/hyperlinkcolor" val="tx"/>
                              </a:ext>
                            </a:extLst>
                          </a:hlinkClick>
                        </a:rPr>
                        <a:t>CHEP</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70571626"/>
                  </a:ext>
                </a:extLst>
              </a:tr>
              <a:tr h="441175">
                <a:tc>
                  <a:txBody>
                    <a:bodyPr/>
                    <a:lstStyle/>
                    <a:p>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Power outage during power test</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a:r>
                        <a:rPr lang="en-US"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2021</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CERN</a:t>
                      </a:r>
                      <a:endParaRPr lang="en-FR" sz="2000" b="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2000" b="0" u="sng"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hlinkClick r:id="rId11">
                            <a:extLst>
                              <a:ext uri="{A12FA001-AC4F-418D-AE19-62706E023703}">
                                <ahyp:hlinkClr xmlns:ahyp="http://schemas.microsoft.com/office/drawing/2018/hyperlinkcolor" val="tx"/>
                              </a:ext>
                            </a:extLst>
                          </a:hlinkClick>
                        </a:rPr>
                        <a:t>ASDF</a:t>
                      </a:r>
                      <a:endParaRPr lang="en-FR" sz="2000" b="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6670981"/>
                  </a:ext>
                </a:extLst>
              </a:tr>
            </a:tbl>
          </a:graphicData>
        </a:graphic>
      </p:graphicFrame>
      <p:pic>
        <p:nvPicPr>
          <p:cNvPr id="19" name="Picture 5">
            <a:extLst>
              <a:ext uri="{FF2B5EF4-FFF2-40B4-BE49-F238E27FC236}">
                <a16:creationId xmlns:a16="http://schemas.microsoft.com/office/drawing/2014/main" id="{D024BE83-E3B6-0923-2D15-E07326698F3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2760" t="3334" b="5902"/>
          <a:stretch>
            <a:fillRect/>
          </a:stretch>
        </p:blipFill>
        <p:spPr bwMode="auto">
          <a:xfrm>
            <a:off x="9302633" y="970686"/>
            <a:ext cx="2481379" cy="173672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0D1BC1FC-DCDA-63D6-2445-2E35D40119AB}"/>
              </a:ext>
            </a:extLst>
          </p:cNvPr>
          <p:cNvPicPr>
            <a:picLocks noChangeAspect="1"/>
          </p:cNvPicPr>
          <p:nvPr/>
        </p:nvPicPr>
        <p:blipFill>
          <a:blip r:embed="rId13"/>
          <a:stretch>
            <a:fillRect/>
          </a:stretch>
        </p:blipFill>
        <p:spPr>
          <a:xfrm>
            <a:off x="9302633" y="2789496"/>
            <a:ext cx="2481379" cy="1900631"/>
          </a:xfrm>
          <a:prstGeom prst="rect">
            <a:avLst/>
          </a:prstGeom>
        </p:spPr>
      </p:pic>
      <p:pic>
        <p:nvPicPr>
          <p:cNvPr id="21" name="Picture 20">
            <a:extLst>
              <a:ext uri="{FF2B5EF4-FFF2-40B4-BE49-F238E27FC236}">
                <a16:creationId xmlns:a16="http://schemas.microsoft.com/office/drawing/2014/main" id="{08B4AB43-449D-F482-7A47-F9F9F11F64B3}"/>
              </a:ext>
            </a:extLst>
          </p:cNvPr>
          <p:cNvPicPr>
            <a:picLocks noChangeAspect="1"/>
          </p:cNvPicPr>
          <p:nvPr/>
        </p:nvPicPr>
        <p:blipFill>
          <a:blip r:embed="rId14"/>
          <a:stretch>
            <a:fillRect/>
          </a:stretch>
        </p:blipFill>
        <p:spPr>
          <a:xfrm>
            <a:off x="9302633" y="4786639"/>
            <a:ext cx="2560095" cy="1507924"/>
          </a:xfrm>
          <a:prstGeom prst="rect">
            <a:avLst/>
          </a:prstGeom>
        </p:spPr>
      </p:pic>
      <p:sp>
        <p:nvSpPr>
          <p:cNvPr id="22" name="Right Arrow 21">
            <a:extLst>
              <a:ext uri="{FF2B5EF4-FFF2-40B4-BE49-F238E27FC236}">
                <a16:creationId xmlns:a16="http://schemas.microsoft.com/office/drawing/2014/main" id="{4D7FAC48-86C9-466E-94A1-D354CE3E6C2D}"/>
              </a:ext>
            </a:extLst>
          </p:cNvPr>
          <p:cNvSpPr/>
          <p:nvPr/>
        </p:nvSpPr>
        <p:spPr>
          <a:xfrm>
            <a:off x="8801096" y="1438793"/>
            <a:ext cx="452555" cy="337926"/>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23" name="Right Arrow 22">
            <a:extLst>
              <a:ext uri="{FF2B5EF4-FFF2-40B4-BE49-F238E27FC236}">
                <a16:creationId xmlns:a16="http://schemas.microsoft.com/office/drawing/2014/main" id="{CFA69A76-72C4-A0A5-A033-78125F6A1EB5}"/>
              </a:ext>
            </a:extLst>
          </p:cNvPr>
          <p:cNvSpPr/>
          <p:nvPr/>
        </p:nvSpPr>
        <p:spPr>
          <a:xfrm>
            <a:off x="8801096" y="3256625"/>
            <a:ext cx="452555" cy="337926"/>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25" name="Right Arrow 24">
            <a:extLst>
              <a:ext uri="{FF2B5EF4-FFF2-40B4-BE49-F238E27FC236}">
                <a16:creationId xmlns:a16="http://schemas.microsoft.com/office/drawing/2014/main" id="{BC214A4C-B69B-F156-B025-9FD47557795B}"/>
              </a:ext>
            </a:extLst>
          </p:cNvPr>
          <p:cNvSpPr/>
          <p:nvPr/>
        </p:nvSpPr>
        <p:spPr>
          <a:xfrm>
            <a:off x="8752114" y="5016350"/>
            <a:ext cx="452555" cy="337926"/>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Tree>
    <p:extLst>
      <p:ext uri="{BB962C8B-B14F-4D97-AF65-F5344CB8AC3E}">
        <p14:creationId xmlns:p14="http://schemas.microsoft.com/office/powerpoint/2010/main" val="4875227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73C894-7BC8-24DA-99BB-23AB679274D0}"/>
              </a:ext>
            </a:extLst>
          </p:cNvPr>
          <p:cNvSpPr>
            <a:spLocks noGrp="1"/>
          </p:cNvSpPr>
          <p:nvPr>
            <p:ph idx="1"/>
          </p:nvPr>
        </p:nvSpPr>
        <p:spPr>
          <a:xfrm>
            <a:off x="407987" y="906464"/>
            <a:ext cx="11376024" cy="5069363"/>
          </a:xfrm>
        </p:spPr>
        <p:txBody>
          <a:bodyPr/>
          <a:lstStyle/>
          <a:p>
            <a:pPr marL="342900" indent="-342900">
              <a:buFont typeface="Arial" panose="020B0604020202020204" pitchFamily="34" charset="0"/>
              <a:buChar char="•"/>
            </a:pPr>
            <a:r>
              <a:rPr lang="en-CH" sz="2000" dirty="0"/>
              <a:t>Scenarios are evaluated based on past significant incidents. Most likely are</a:t>
            </a:r>
          </a:p>
          <a:p>
            <a:pPr marL="666900" lvl="1" indent="-342900">
              <a:buFont typeface="Arial" panose="020B0604020202020204" pitchFamily="34" charset="0"/>
              <a:buChar char="•"/>
            </a:pPr>
            <a:r>
              <a:rPr lang="en-CH" sz="1600" dirty="0"/>
              <a:t>Human error operating an IT system</a:t>
            </a:r>
          </a:p>
          <a:p>
            <a:pPr marL="666900" lvl="1" indent="-342900">
              <a:buFont typeface="Arial" panose="020B0604020202020204" pitchFamily="34" charset="0"/>
              <a:buChar char="•"/>
            </a:pPr>
            <a:r>
              <a:rPr lang="en-GB" sz="1600" dirty="0"/>
              <a:t>Deployment of an application or system with incorrect logic (including software automation)</a:t>
            </a:r>
          </a:p>
          <a:p>
            <a:pPr marL="666900" lvl="1" indent="-342900">
              <a:buFont typeface="Arial" panose="020B0604020202020204" pitchFamily="34" charset="0"/>
              <a:buChar char="•"/>
            </a:pPr>
            <a:r>
              <a:rPr lang="en-GB" sz="1600" dirty="0"/>
              <a:t>Component failure (hardware or software)</a:t>
            </a:r>
          </a:p>
          <a:p>
            <a:pPr marL="342900" indent="-342900">
              <a:buFont typeface="Arial" panose="020B0604020202020204" pitchFamily="34" charset="0"/>
              <a:buChar char="•"/>
            </a:pPr>
            <a:r>
              <a:rPr lang="en-GB" sz="2000" dirty="0"/>
              <a:t>Largest impacts are related to significant multi-service outages with long recovery times</a:t>
            </a:r>
          </a:p>
          <a:p>
            <a:pPr marL="666900" lvl="1" indent="-342900">
              <a:buFont typeface="Arial" panose="020B0604020202020204" pitchFamily="34" charset="0"/>
              <a:buChar char="•"/>
            </a:pPr>
            <a:r>
              <a:rPr lang="en-CH" sz="1600" dirty="0"/>
              <a:t>Ransomware</a:t>
            </a:r>
          </a:p>
          <a:p>
            <a:pPr marL="666900" lvl="1" indent="-342900">
              <a:buFont typeface="Arial" panose="020B0604020202020204" pitchFamily="34" charset="0"/>
              <a:buChar char="•"/>
            </a:pPr>
            <a:r>
              <a:rPr lang="en-CH" sz="1600" dirty="0"/>
              <a:t>Significant infrastructure damage (power, cooling, plumbing)</a:t>
            </a:r>
          </a:p>
          <a:p>
            <a:pPr marL="342900" indent="-342900">
              <a:buFont typeface="Arial" panose="020B0604020202020204" pitchFamily="34" charset="0"/>
              <a:buChar char="•"/>
            </a:pPr>
            <a:r>
              <a:rPr lang="en-CH" sz="2000" dirty="0"/>
              <a:t>Effort invested in BC/DR can help outside the BCP trigger events</a:t>
            </a:r>
          </a:p>
          <a:p>
            <a:pPr marL="666900" lvl="1" indent="-342900">
              <a:buFont typeface="Arial" panose="020B0604020202020204" pitchFamily="34" charset="0"/>
              <a:buChar char="•"/>
            </a:pPr>
            <a:r>
              <a:rPr lang="en-CH" sz="1600" dirty="0"/>
              <a:t>Mitigations (‘How do I post an SSB if SSO is down’)</a:t>
            </a:r>
          </a:p>
          <a:p>
            <a:pPr marL="666900" lvl="1" indent="-342900">
              <a:buFont typeface="Arial" panose="020B0604020202020204" pitchFamily="34" charset="0"/>
              <a:buChar char="•"/>
            </a:pPr>
            <a:r>
              <a:rPr lang="en-CH" sz="1600" dirty="0"/>
              <a:t>Resilience (‘Are my backups all good in case a user needs files back’)</a:t>
            </a:r>
          </a:p>
          <a:p>
            <a:pPr marL="666900" lvl="1" indent="-342900">
              <a:buFont typeface="Arial" panose="020B0604020202020204" pitchFamily="34" charset="0"/>
              <a:buChar char="•"/>
            </a:pPr>
            <a:r>
              <a:rPr lang="en-CH" sz="1600" dirty="0"/>
              <a:t>Availability (‘Switch to a read-only clone instance while I do the lengthy production schema upgrades’)</a:t>
            </a:r>
          </a:p>
          <a:p>
            <a:pPr marL="666900" lvl="1" indent="-342900">
              <a:buFont typeface="Arial" panose="020B0604020202020204" pitchFamily="34" charset="0"/>
              <a:buChar char="•"/>
            </a:pPr>
            <a:r>
              <a:rPr lang="en-CH" sz="1600" dirty="0"/>
              <a:t>Sharing (‘How do we operate a service when the service manager is on holiday’)</a:t>
            </a:r>
          </a:p>
          <a:p>
            <a:pPr marL="666900" lvl="1" indent="-342900">
              <a:buFont typeface="Arial" panose="020B0604020202020204" pitchFamily="34" charset="0"/>
              <a:buChar char="•"/>
            </a:pPr>
            <a:r>
              <a:rPr lang="en-CH" sz="1600" dirty="0"/>
              <a:t>Flexibility (‘How would we work if the </a:t>
            </a:r>
            <a:r>
              <a:rPr lang="en-CH" sz="1600" dirty="0">
                <a:hlinkClick r:id="rId2"/>
              </a:rPr>
              <a:t>heatwave action plan</a:t>
            </a:r>
            <a:r>
              <a:rPr lang="en-CH" sz="1600" dirty="0"/>
              <a:t> is invoked’)</a:t>
            </a:r>
          </a:p>
          <a:p>
            <a:pPr marL="666900" lvl="1" indent="-342900">
              <a:buFont typeface="Arial" panose="020B0604020202020204" pitchFamily="34" charset="0"/>
              <a:buChar char="•"/>
            </a:pPr>
            <a:r>
              <a:rPr lang="en-CH" sz="1600" dirty="0"/>
              <a:t>Channels (‘How to communicate with users if outages occur’)</a:t>
            </a:r>
          </a:p>
          <a:p>
            <a:pPr marL="666900" lvl="1" indent="-342900">
              <a:buFont typeface="Arial" panose="020B0604020202020204" pitchFamily="34" charset="0"/>
              <a:buChar char="•"/>
            </a:pPr>
            <a:endParaRPr lang="en-CH" dirty="0"/>
          </a:p>
        </p:txBody>
      </p:sp>
      <p:sp>
        <p:nvSpPr>
          <p:cNvPr id="3" name="Title 2">
            <a:extLst>
              <a:ext uri="{FF2B5EF4-FFF2-40B4-BE49-F238E27FC236}">
                <a16:creationId xmlns:a16="http://schemas.microsoft.com/office/drawing/2014/main" id="{FB1200BD-AA4E-2A01-C283-7EDD1EF33D9D}"/>
              </a:ext>
            </a:extLst>
          </p:cNvPr>
          <p:cNvSpPr>
            <a:spLocks noGrp="1"/>
          </p:cNvSpPr>
          <p:nvPr>
            <p:ph type="title"/>
          </p:nvPr>
        </p:nvSpPr>
        <p:spPr/>
        <p:txBody>
          <a:bodyPr/>
          <a:lstStyle/>
          <a:p>
            <a:r>
              <a:rPr lang="en-CH" dirty="0"/>
              <a:t>BC/DR is not only about Fire and Planes</a:t>
            </a:r>
          </a:p>
        </p:txBody>
      </p:sp>
      <p:sp>
        <p:nvSpPr>
          <p:cNvPr id="4" name="Date Placeholder 3">
            <a:extLst>
              <a:ext uri="{FF2B5EF4-FFF2-40B4-BE49-F238E27FC236}">
                <a16:creationId xmlns:a16="http://schemas.microsoft.com/office/drawing/2014/main" id="{DA5C9FDC-A86D-C1EF-EB3A-B5C1F4C89E90}"/>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AEF10878-92B7-67AD-60BE-F455829B0D77}"/>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18DC20FA-C199-57A8-5896-E992FCC72F38}"/>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1860792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AEBC3D6-BC0F-7883-8F25-E375CDF6E0A6}"/>
              </a:ext>
            </a:extLst>
          </p:cNvPr>
          <p:cNvSpPr>
            <a:spLocks noGrp="1"/>
          </p:cNvSpPr>
          <p:nvPr>
            <p:ph idx="1"/>
          </p:nvPr>
        </p:nvSpPr>
        <p:spPr>
          <a:xfrm>
            <a:off x="8725079" y="232713"/>
            <a:ext cx="3377274" cy="5264860"/>
          </a:xfrm>
        </p:spPr>
        <p:txBody>
          <a:bodyPr/>
          <a:lstStyle/>
          <a:p>
            <a:pPr marL="342900" indent="-342900">
              <a:buFont typeface="Arial" panose="020B0604020202020204" pitchFamily="34" charset="0"/>
              <a:buChar char="•"/>
            </a:pPr>
            <a:r>
              <a:rPr lang="en-CH" dirty="0"/>
              <a:t>Scenarios may come from multiple sources</a:t>
            </a:r>
          </a:p>
          <a:p>
            <a:pPr marL="342900" indent="-342900">
              <a:buFont typeface="Arial" panose="020B0604020202020204" pitchFamily="34" charset="0"/>
              <a:buChar char="•"/>
            </a:pPr>
            <a:r>
              <a:rPr lang="en-CH" dirty="0"/>
              <a:t>An </a:t>
            </a:r>
            <a:r>
              <a:rPr lang="en-CH" dirty="0">
                <a:hlinkClick r:id="rId2"/>
              </a:rPr>
              <a:t>IT Significant Incident </a:t>
            </a:r>
            <a:r>
              <a:rPr lang="en-CH" dirty="0"/>
              <a:t>e.g. power loss in B5 may need to be raised to IT management but not a BCP trigger </a:t>
            </a:r>
          </a:p>
          <a:p>
            <a:pPr marL="342900" indent="-342900">
              <a:buFont typeface="Arial" panose="020B0604020202020204" pitchFamily="34" charset="0"/>
              <a:buChar char="•"/>
            </a:pPr>
            <a:r>
              <a:rPr lang="en-CH" dirty="0"/>
              <a:t>IT problems may be elevated to CERN Crisis according to their criteria</a:t>
            </a:r>
          </a:p>
          <a:p>
            <a:pPr marL="666900" lvl="1" indent="-342900">
              <a:buFont typeface="Arial" panose="020B0604020202020204" pitchFamily="34" charset="0"/>
              <a:buChar char="•"/>
            </a:pPr>
            <a:r>
              <a:rPr lang="en-GB" dirty="0"/>
              <a:t>e.g. legal, reputation</a:t>
            </a:r>
            <a:endParaRPr lang="en-CH" dirty="0"/>
          </a:p>
          <a:p>
            <a:pPr marL="342900" indent="-342900">
              <a:buFont typeface="Arial" panose="020B0604020202020204" pitchFamily="34" charset="0"/>
              <a:buChar char="•"/>
            </a:pPr>
            <a:r>
              <a:rPr lang="en-CH" dirty="0"/>
              <a:t>IT major problems may also be limited in scope  to a single service</a:t>
            </a:r>
          </a:p>
          <a:p>
            <a:pPr marL="666900" lvl="1" indent="-342900">
              <a:buFont typeface="Arial" panose="020B0604020202020204" pitchFamily="34" charset="0"/>
              <a:buChar char="•"/>
            </a:pPr>
            <a:r>
              <a:rPr lang="en-CH" dirty="0"/>
              <a:t>May impact others though</a:t>
            </a:r>
          </a:p>
        </p:txBody>
      </p:sp>
      <p:sp>
        <p:nvSpPr>
          <p:cNvPr id="3" name="Title 2">
            <a:extLst>
              <a:ext uri="{FF2B5EF4-FFF2-40B4-BE49-F238E27FC236}">
                <a16:creationId xmlns:a16="http://schemas.microsoft.com/office/drawing/2014/main" id="{F4E42330-2912-C1F2-D069-7B3DC5E8992F}"/>
              </a:ext>
            </a:extLst>
          </p:cNvPr>
          <p:cNvSpPr>
            <a:spLocks noGrp="1"/>
          </p:cNvSpPr>
          <p:nvPr>
            <p:ph type="title"/>
          </p:nvPr>
        </p:nvSpPr>
        <p:spPr/>
        <p:txBody>
          <a:bodyPr/>
          <a:lstStyle/>
          <a:p>
            <a:r>
              <a:rPr lang="en-CH" dirty="0"/>
              <a:t>IT Trigger Event Workflow</a:t>
            </a:r>
          </a:p>
        </p:txBody>
      </p:sp>
      <p:sp>
        <p:nvSpPr>
          <p:cNvPr id="4" name="Date Placeholder 3">
            <a:extLst>
              <a:ext uri="{FF2B5EF4-FFF2-40B4-BE49-F238E27FC236}">
                <a16:creationId xmlns:a16="http://schemas.microsoft.com/office/drawing/2014/main" id="{9DFAEED1-493D-055C-753B-2DF7694E97F4}"/>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74FF44A2-87BF-14F1-9F26-150BDAD2B261}"/>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B506AA08-D20D-885F-27B1-E51E6C2627DE}"/>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7" name="Data 6">
            <a:extLst>
              <a:ext uri="{FF2B5EF4-FFF2-40B4-BE49-F238E27FC236}">
                <a16:creationId xmlns:a16="http://schemas.microsoft.com/office/drawing/2014/main" id="{F3FF6265-4F92-2E4F-906E-3B4C6F9FBA96}"/>
              </a:ext>
            </a:extLst>
          </p:cNvPr>
          <p:cNvSpPr/>
          <p:nvPr/>
        </p:nvSpPr>
        <p:spPr>
          <a:xfrm>
            <a:off x="666974" y="1344705"/>
            <a:ext cx="2607740" cy="1065741"/>
          </a:xfrm>
          <a:prstGeom prst="flowChartInputOutp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CERN Crisis</a:t>
            </a:r>
          </a:p>
          <a:p>
            <a:pPr algn="ctr"/>
            <a:r>
              <a:rPr lang="en-CH" dirty="0"/>
              <a:t>Management Team</a:t>
            </a:r>
          </a:p>
        </p:txBody>
      </p:sp>
      <p:sp>
        <p:nvSpPr>
          <p:cNvPr id="8" name="Data 7">
            <a:extLst>
              <a:ext uri="{FF2B5EF4-FFF2-40B4-BE49-F238E27FC236}">
                <a16:creationId xmlns:a16="http://schemas.microsoft.com/office/drawing/2014/main" id="{2D59EECC-D55C-C76F-2437-67E6093A8645}"/>
              </a:ext>
            </a:extLst>
          </p:cNvPr>
          <p:cNvSpPr/>
          <p:nvPr/>
        </p:nvSpPr>
        <p:spPr>
          <a:xfrm>
            <a:off x="3309978" y="1344705"/>
            <a:ext cx="2607740" cy="1065741"/>
          </a:xfrm>
          <a:prstGeom prst="flowChartInputOutp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IT Significant Incident Team </a:t>
            </a:r>
          </a:p>
        </p:txBody>
      </p:sp>
      <p:sp>
        <p:nvSpPr>
          <p:cNvPr id="9" name="Data 8">
            <a:extLst>
              <a:ext uri="{FF2B5EF4-FFF2-40B4-BE49-F238E27FC236}">
                <a16:creationId xmlns:a16="http://schemas.microsoft.com/office/drawing/2014/main" id="{F20E92F8-A3F0-263E-5BEA-6B76A7DF5AC3}"/>
              </a:ext>
            </a:extLst>
          </p:cNvPr>
          <p:cNvSpPr/>
          <p:nvPr/>
        </p:nvSpPr>
        <p:spPr>
          <a:xfrm>
            <a:off x="5952983" y="1344705"/>
            <a:ext cx="2607740" cy="1065741"/>
          </a:xfrm>
          <a:prstGeom prst="flowChartInputOutp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Grapevine (MM, corridor chat, …)</a:t>
            </a:r>
          </a:p>
        </p:txBody>
      </p:sp>
      <p:sp>
        <p:nvSpPr>
          <p:cNvPr id="10" name="Decision 9">
            <a:extLst>
              <a:ext uri="{FF2B5EF4-FFF2-40B4-BE49-F238E27FC236}">
                <a16:creationId xmlns:a16="http://schemas.microsoft.com/office/drawing/2014/main" id="{947489D2-7848-13AE-34E5-BC2DC044D141}"/>
              </a:ext>
            </a:extLst>
          </p:cNvPr>
          <p:cNvSpPr/>
          <p:nvPr/>
        </p:nvSpPr>
        <p:spPr>
          <a:xfrm>
            <a:off x="3145622" y="3025147"/>
            <a:ext cx="2426839" cy="1484556"/>
          </a:xfrm>
          <a:prstGeom prst="flowChartDecisi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IT Crisis Silver Team</a:t>
            </a:r>
          </a:p>
        </p:txBody>
      </p:sp>
      <p:sp>
        <p:nvSpPr>
          <p:cNvPr id="11" name="Process 10">
            <a:extLst>
              <a:ext uri="{FF2B5EF4-FFF2-40B4-BE49-F238E27FC236}">
                <a16:creationId xmlns:a16="http://schemas.microsoft.com/office/drawing/2014/main" id="{0FAD8CFF-EB13-2E78-DDE8-458D0766D794}"/>
              </a:ext>
            </a:extLst>
          </p:cNvPr>
          <p:cNvSpPr/>
          <p:nvPr/>
        </p:nvSpPr>
        <p:spPr>
          <a:xfrm>
            <a:off x="742278" y="4903718"/>
            <a:ext cx="2194560" cy="1187711"/>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Invoke IT BCP Trigger for the DBCT activation</a:t>
            </a:r>
          </a:p>
        </p:txBody>
      </p:sp>
      <p:sp>
        <p:nvSpPr>
          <p:cNvPr id="12" name="Process 11">
            <a:extLst>
              <a:ext uri="{FF2B5EF4-FFF2-40B4-BE49-F238E27FC236}">
                <a16:creationId xmlns:a16="http://schemas.microsoft.com/office/drawing/2014/main" id="{2AE4D6AE-A42B-9CCA-E8C2-555F9298D173}"/>
              </a:ext>
            </a:extLst>
          </p:cNvPr>
          <p:cNvSpPr/>
          <p:nvPr/>
        </p:nvSpPr>
        <p:spPr>
          <a:xfrm>
            <a:off x="5952983" y="4903718"/>
            <a:ext cx="2194560" cy="1187711"/>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Handle Incident With Usual Technical Delivery Procedures</a:t>
            </a:r>
          </a:p>
        </p:txBody>
      </p:sp>
      <p:cxnSp>
        <p:nvCxnSpPr>
          <p:cNvPr id="14" name="Elbow Connector 13">
            <a:extLst>
              <a:ext uri="{FF2B5EF4-FFF2-40B4-BE49-F238E27FC236}">
                <a16:creationId xmlns:a16="http://schemas.microsoft.com/office/drawing/2014/main" id="{DC8B2970-506C-59B5-460C-2D0B5FB4260A}"/>
              </a:ext>
            </a:extLst>
          </p:cNvPr>
          <p:cNvCxnSpPr>
            <a:cxnSpLocks/>
            <a:stCxn id="10" idx="1"/>
            <a:endCxn id="11" idx="0"/>
          </p:cNvCxnSpPr>
          <p:nvPr/>
        </p:nvCxnSpPr>
        <p:spPr>
          <a:xfrm rot="10800000" flipV="1">
            <a:off x="1839558" y="3767424"/>
            <a:ext cx="1306064" cy="1136293"/>
          </a:xfrm>
          <a:prstGeom prst="bentConnector2">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15">
            <a:extLst>
              <a:ext uri="{FF2B5EF4-FFF2-40B4-BE49-F238E27FC236}">
                <a16:creationId xmlns:a16="http://schemas.microsoft.com/office/drawing/2014/main" id="{AFF1A996-7DCB-01B7-DF28-BB466FC3E774}"/>
              </a:ext>
            </a:extLst>
          </p:cNvPr>
          <p:cNvCxnSpPr>
            <a:cxnSpLocks/>
            <a:endCxn id="12" idx="0"/>
          </p:cNvCxnSpPr>
          <p:nvPr/>
        </p:nvCxnSpPr>
        <p:spPr>
          <a:xfrm>
            <a:off x="5507915" y="3767423"/>
            <a:ext cx="1542348" cy="1136295"/>
          </a:xfrm>
          <a:prstGeom prst="bentConnector2">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1B47BB2-F6C2-3E1E-D63F-8B7F8582873A}"/>
              </a:ext>
            </a:extLst>
          </p:cNvPr>
          <p:cNvCxnSpPr>
            <a:cxnSpLocks/>
            <a:stCxn id="7" idx="4"/>
            <a:endCxn id="10" idx="0"/>
          </p:cNvCxnSpPr>
          <p:nvPr/>
        </p:nvCxnSpPr>
        <p:spPr>
          <a:xfrm>
            <a:off x="1970844" y="2410446"/>
            <a:ext cx="2388198" cy="61470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581DBEC-9549-7B85-C0EB-E1FAA5EDE42A}"/>
              </a:ext>
            </a:extLst>
          </p:cNvPr>
          <p:cNvCxnSpPr>
            <a:cxnSpLocks/>
            <a:stCxn id="8" idx="3"/>
            <a:endCxn id="10" idx="0"/>
          </p:cNvCxnSpPr>
          <p:nvPr/>
        </p:nvCxnSpPr>
        <p:spPr>
          <a:xfrm>
            <a:off x="4353074" y="2410446"/>
            <a:ext cx="5968" cy="61470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F0A6CCE-94D0-41A4-6E44-C507CF5E9952}"/>
              </a:ext>
            </a:extLst>
          </p:cNvPr>
          <p:cNvCxnSpPr>
            <a:cxnSpLocks/>
            <a:stCxn id="9" idx="3"/>
            <a:endCxn id="10" idx="0"/>
          </p:cNvCxnSpPr>
          <p:nvPr/>
        </p:nvCxnSpPr>
        <p:spPr>
          <a:xfrm flipH="1">
            <a:off x="4359042" y="2410446"/>
            <a:ext cx="2637037" cy="61470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F4A8D6E-5185-5A8E-8F4D-406B013252FD}"/>
              </a:ext>
            </a:extLst>
          </p:cNvPr>
          <p:cNvCxnSpPr>
            <a:cxnSpLocks/>
          </p:cNvCxnSpPr>
          <p:nvPr/>
        </p:nvCxnSpPr>
        <p:spPr>
          <a:xfrm flipV="1">
            <a:off x="1172584" y="2410446"/>
            <a:ext cx="0" cy="249327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9ADE523-972C-904D-97CF-92247313C652}"/>
              </a:ext>
            </a:extLst>
          </p:cNvPr>
          <p:cNvSpPr txBox="1"/>
          <p:nvPr/>
        </p:nvSpPr>
        <p:spPr>
          <a:xfrm>
            <a:off x="1807585" y="3438860"/>
            <a:ext cx="1498303" cy="276999"/>
          </a:xfrm>
          <a:prstGeom prst="rect">
            <a:avLst/>
          </a:prstGeom>
          <a:noFill/>
        </p:spPr>
        <p:txBody>
          <a:bodyPr wrap="square" lIns="0" tIns="0" rIns="0" bIns="0" rtlCol="0">
            <a:spAutoFit/>
          </a:bodyPr>
          <a:lstStyle/>
          <a:p>
            <a:pPr algn="l"/>
            <a:r>
              <a:rPr lang="en-CH" dirty="0"/>
              <a:t>BCP Trigger?</a:t>
            </a:r>
          </a:p>
        </p:txBody>
      </p:sp>
      <p:sp>
        <p:nvSpPr>
          <p:cNvPr id="15" name="TextBox 14">
            <a:extLst>
              <a:ext uri="{FF2B5EF4-FFF2-40B4-BE49-F238E27FC236}">
                <a16:creationId xmlns:a16="http://schemas.microsoft.com/office/drawing/2014/main" id="{ACD37450-4FB8-FCF5-BDFC-BE7C5F6901F2}"/>
              </a:ext>
            </a:extLst>
          </p:cNvPr>
          <p:cNvSpPr txBox="1"/>
          <p:nvPr/>
        </p:nvSpPr>
        <p:spPr>
          <a:xfrm>
            <a:off x="5533819" y="3408241"/>
            <a:ext cx="2426839" cy="276999"/>
          </a:xfrm>
          <a:prstGeom prst="rect">
            <a:avLst/>
          </a:prstGeom>
          <a:noFill/>
        </p:spPr>
        <p:txBody>
          <a:bodyPr wrap="square" lIns="0" tIns="0" rIns="0" bIns="0" rtlCol="0">
            <a:spAutoFit/>
          </a:bodyPr>
          <a:lstStyle/>
          <a:p>
            <a:pPr algn="l"/>
            <a:r>
              <a:rPr lang="en-CH" dirty="0"/>
              <a:t>Standard Recovery?</a:t>
            </a:r>
          </a:p>
        </p:txBody>
      </p:sp>
      <p:sp>
        <p:nvSpPr>
          <p:cNvPr id="17" name="TextBox 16">
            <a:extLst>
              <a:ext uri="{FF2B5EF4-FFF2-40B4-BE49-F238E27FC236}">
                <a16:creationId xmlns:a16="http://schemas.microsoft.com/office/drawing/2014/main" id="{97FEE014-B782-37E1-D805-3C9568787E38}"/>
              </a:ext>
            </a:extLst>
          </p:cNvPr>
          <p:cNvSpPr txBox="1"/>
          <p:nvPr/>
        </p:nvSpPr>
        <p:spPr>
          <a:xfrm>
            <a:off x="145094" y="3115853"/>
            <a:ext cx="1163635" cy="861774"/>
          </a:xfrm>
          <a:prstGeom prst="rect">
            <a:avLst/>
          </a:prstGeom>
          <a:noFill/>
        </p:spPr>
        <p:txBody>
          <a:bodyPr wrap="square" lIns="0" tIns="0" rIns="0" bIns="0" rtlCol="0">
            <a:spAutoFit/>
          </a:bodyPr>
          <a:lstStyle/>
          <a:p>
            <a:pPr algn="l"/>
            <a:r>
              <a:rPr lang="en-CH" sz="1400" dirty="0"/>
              <a:t>CERN Wide Crisis ?</a:t>
            </a:r>
            <a:br>
              <a:rPr lang="en-CH" sz="1400" dirty="0"/>
            </a:br>
            <a:r>
              <a:rPr lang="en-GB" sz="1400" dirty="0"/>
              <a:t>V</a:t>
            </a:r>
            <a:r>
              <a:rPr lang="en-CH" sz="1400" dirty="0"/>
              <a:t>ia TI operator</a:t>
            </a:r>
          </a:p>
        </p:txBody>
      </p:sp>
    </p:spTree>
    <p:extLst>
      <p:ext uri="{BB962C8B-B14F-4D97-AF65-F5344CB8AC3E}">
        <p14:creationId xmlns:p14="http://schemas.microsoft.com/office/powerpoint/2010/main" val="3260066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D4661485-230B-DD81-82B2-60F6039149EB}"/>
              </a:ext>
            </a:extLst>
          </p:cNvPr>
          <p:cNvGraphicFramePr>
            <a:graphicFrameLocks noGrp="1"/>
          </p:cNvGraphicFramePr>
          <p:nvPr>
            <p:ph idx="1"/>
          </p:nvPr>
        </p:nvGraphicFramePr>
        <p:xfrm>
          <a:off x="515563" y="1116407"/>
          <a:ext cx="10855270" cy="4577080"/>
        </p:xfrm>
        <a:graphic>
          <a:graphicData uri="http://schemas.openxmlformats.org/drawingml/2006/table">
            <a:tbl>
              <a:tblPr firstRow="1" bandRow="1">
                <a:tableStyleId>{8EC20E35-A176-4012-BC5E-935CFFF8708E}</a:tableStyleId>
              </a:tblPr>
              <a:tblGrid>
                <a:gridCol w="839901">
                  <a:extLst>
                    <a:ext uri="{9D8B030D-6E8A-4147-A177-3AD203B41FA5}">
                      <a16:colId xmlns:a16="http://schemas.microsoft.com/office/drawing/2014/main" val="1727305763"/>
                    </a:ext>
                  </a:extLst>
                </a:gridCol>
                <a:gridCol w="507351">
                  <a:extLst>
                    <a:ext uri="{9D8B030D-6E8A-4147-A177-3AD203B41FA5}">
                      <a16:colId xmlns:a16="http://schemas.microsoft.com/office/drawing/2014/main" val="2127993121"/>
                    </a:ext>
                  </a:extLst>
                </a:gridCol>
                <a:gridCol w="2737939">
                  <a:extLst>
                    <a:ext uri="{9D8B030D-6E8A-4147-A177-3AD203B41FA5}">
                      <a16:colId xmlns:a16="http://schemas.microsoft.com/office/drawing/2014/main" val="2826858792"/>
                    </a:ext>
                  </a:extLst>
                </a:gridCol>
                <a:gridCol w="6770079">
                  <a:extLst>
                    <a:ext uri="{9D8B030D-6E8A-4147-A177-3AD203B41FA5}">
                      <a16:colId xmlns:a16="http://schemas.microsoft.com/office/drawing/2014/main" val="881339779"/>
                    </a:ext>
                  </a:extLst>
                </a:gridCol>
              </a:tblGrid>
              <a:tr h="370840">
                <a:tc>
                  <a:txBody>
                    <a:bodyPr/>
                    <a:lstStyle/>
                    <a:p>
                      <a:r>
                        <a:rPr lang="en-CH" sz="1600" dirty="0"/>
                        <a:t>Level</a:t>
                      </a:r>
                    </a:p>
                  </a:txBody>
                  <a:tcPr/>
                </a:tc>
                <a:tc>
                  <a:txBody>
                    <a:bodyPr/>
                    <a:lstStyle/>
                    <a:p>
                      <a:endParaRPr lang="en-CH" sz="1600"/>
                    </a:p>
                  </a:txBody>
                  <a:tcPr/>
                </a:tc>
                <a:tc>
                  <a:txBody>
                    <a:bodyPr/>
                    <a:lstStyle/>
                    <a:p>
                      <a:r>
                        <a:rPr lang="en-CH" sz="1600"/>
                        <a:t>Description</a:t>
                      </a:r>
                    </a:p>
                  </a:txBody>
                  <a:tcPr/>
                </a:tc>
                <a:tc>
                  <a:txBody>
                    <a:bodyPr/>
                    <a:lstStyle/>
                    <a:p>
                      <a:r>
                        <a:rPr lang="en-CH" sz="1600"/>
                        <a:t>DR Summary (IT department average)</a:t>
                      </a:r>
                    </a:p>
                  </a:txBody>
                  <a:tcPr/>
                </a:tc>
                <a:extLst>
                  <a:ext uri="{0D108BD9-81ED-4DB2-BD59-A6C34878D82A}">
                    <a16:rowId xmlns:a16="http://schemas.microsoft.com/office/drawing/2014/main" val="2764290521"/>
                  </a:ext>
                </a:extLst>
              </a:tr>
              <a:tr h="370840">
                <a:tc>
                  <a:txBody>
                    <a:bodyPr/>
                    <a:lstStyle/>
                    <a:p>
                      <a:r>
                        <a:rPr lang="en-CH" sz="1600"/>
                        <a:t>0</a:t>
                      </a:r>
                    </a:p>
                  </a:txBody>
                  <a:tcPr/>
                </a:tc>
                <a:tc>
                  <a:txBody>
                    <a:bodyPr/>
                    <a:lstStyle/>
                    <a:p>
                      <a:endParaRPr lang="en-CH" sz="16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600"/>
                        <a:t>Incomplete process</a:t>
                      </a:r>
                    </a:p>
                    <a:p>
                      <a:endParaRPr lang="en-CH" sz="1600"/>
                    </a:p>
                  </a:txBody>
                  <a:tcPr/>
                </a:tc>
                <a:tc>
                  <a:txBody>
                    <a:bodyPr/>
                    <a:lstStyle/>
                    <a:p>
                      <a:pPr marL="285750" indent="-285750">
                        <a:buFont typeface="Arial" panose="020B0604020202020204" pitchFamily="34" charset="0"/>
                        <a:buChar char="•"/>
                      </a:pPr>
                      <a:r>
                        <a:rPr lang="en-CH" sz="1600"/>
                        <a:t>No testing</a:t>
                      </a:r>
                    </a:p>
                    <a:p>
                      <a:pPr marL="285750" indent="-285750">
                        <a:buFont typeface="Arial" panose="020B0604020202020204" pitchFamily="34" charset="0"/>
                        <a:buChar char="•"/>
                      </a:pPr>
                      <a:r>
                        <a:rPr lang="en-CH" sz="1600"/>
                        <a:t>No service resilience description</a:t>
                      </a:r>
                    </a:p>
                  </a:txBody>
                  <a:tcPr/>
                </a:tc>
                <a:extLst>
                  <a:ext uri="{0D108BD9-81ED-4DB2-BD59-A6C34878D82A}">
                    <a16:rowId xmlns:a16="http://schemas.microsoft.com/office/drawing/2014/main" val="772683675"/>
                  </a:ext>
                </a:extLst>
              </a:tr>
              <a:tr h="370840">
                <a:tc>
                  <a:txBody>
                    <a:bodyPr/>
                    <a:lstStyle/>
                    <a:p>
                      <a:r>
                        <a:rPr lang="en-CH" sz="1600"/>
                        <a:t>1</a:t>
                      </a:r>
                    </a:p>
                  </a:txBody>
                  <a:tcPr/>
                </a:tc>
                <a:tc>
                  <a:txBody>
                    <a:bodyPr/>
                    <a:lstStyle/>
                    <a:p>
                      <a:endParaRPr lang="en-CH" sz="16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600"/>
                        <a:t>Performed process</a:t>
                      </a:r>
                    </a:p>
                    <a:p>
                      <a:endParaRPr lang="en-CH" sz="1600"/>
                    </a:p>
                  </a:txBody>
                  <a:tcPr/>
                </a:tc>
                <a:tc>
                  <a:txBody>
                    <a:bodyPr/>
                    <a:lstStyle/>
                    <a:p>
                      <a:pPr marL="285750" indent="-285750">
                        <a:buFont typeface="Arial" panose="020B0604020202020204" pitchFamily="34" charset="0"/>
                        <a:buChar char="•"/>
                      </a:pPr>
                      <a:r>
                        <a:rPr lang="en-CH" sz="1600" dirty="0"/>
                        <a:t>Ad-hoc testing (such as ticket handling)</a:t>
                      </a:r>
                    </a:p>
                    <a:p>
                      <a:pPr marL="285750" indent="-285750">
                        <a:buFont typeface="Arial" panose="020B0604020202020204" pitchFamily="34" charset="0"/>
                        <a:buChar char="•"/>
                      </a:pPr>
                      <a:r>
                        <a:rPr lang="en-CH" sz="1600"/>
                        <a:t>No recovery objectives, no DR plan</a:t>
                      </a:r>
                    </a:p>
                  </a:txBody>
                  <a:tcPr/>
                </a:tc>
                <a:extLst>
                  <a:ext uri="{0D108BD9-81ED-4DB2-BD59-A6C34878D82A}">
                    <a16:rowId xmlns:a16="http://schemas.microsoft.com/office/drawing/2014/main" val="1817077552"/>
                  </a:ext>
                </a:extLst>
              </a:tr>
              <a:tr h="370840">
                <a:tc>
                  <a:txBody>
                    <a:bodyPr/>
                    <a:lstStyle/>
                    <a:p>
                      <a:r>
                        <a:rPr lang="en-CH" sz="1600"/>
                        <a:t>2</a:t>
                      </a:r>
                    </a:p>
                  </a:txBody>
                  <a:tcPr/>
                </a:tc>
                <a:tc>
                  <a:txBody>
                    <a:bodyPr/>
                    <a:lstStyle/>
                    <a:p>
                      <a:endParaRPr lang="en-CH" sz="16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600" dirty="0"/>
                        <a:t>Repeatable but Intuitive</a:t>
                      </a:r>
                    </a:p>
                    <a:p>
                      <a:endParaRPr lang="en-CH" sz="1600" dirty="0"/>
                    </a:p>
                  </a:txBody>
                  <a:tcPr/>
                </a:tc>
                <a:tc>
                  <a:txBody>
                    <a:bodyPr/>
                    <a:lstStyle/>
                    <a:p>
                      <a:pPr marL="285750" indent="-285750">
                        <a:buFont typeface="Arial" panose="020B0604020202020204" pitchFamily="34" charset="0"/>
                        <a:buChar char="•"/>
                      </a:pPr>
                      <a:r>
                        <a:rPr lang="en-CH" sz="1600" dirty="0"/>
                        <a:t>Full application cold recovery tested</a:t>
                      </a:r>
                    </a:p>
                    <a:p>
                      <a:pPr marL="285750" indent="-285750">
                        <a:buFont typeface="Arial" panose="020B0604020202020204" pitchFamily="34" charset="0"/>
                        <a:buChar char="•"/>
                      </a:pPr>
                      <a:r>
                        <a:rPr lang="en-CH" sz="1600" dirty="0"/>
                        <a:t>Recovery architecture defined (cold to active-active)</a:t>
                      </a:r>
                    </a:p>
                    <a:p>
                      <a:pPr marL="285750" indent="-285750">
                        <a:buFont typeface="Arial" panose="020B0604020202020204" pitchFamily="34" charset="0"/>
                        <a:buChar char="•"/>
                      </a:pPr>
                      <a:r>
                        <a:rPr lang="en-CH" sz="1600" dirty="0"/>
                        <a:t>Estimated recovery times shared with business partners</a:t>
                      </a:r>
                    </a:p>
                  </a:txBody>
                  <a:tcPr/>
                </a:tc>
                <a:extLst>
                  <a:ext uri="{0D108BD9-81ED-4DB2-BD59-A6C34878D82A}">
                    <a16:rowId xmlns:a16="http://schemas.microsoft.com/office/drawing/2014/main" val="1032640762"/>
                  </a:ext>
                </a:extLst>
              </a:tr>
              <a:tr h="370840">
                <a:tc>
                  <a:txBody>
                    <a:bodyPr/>
                    <a:lstStyle/>
                    <a:p>
                      <a:r>
                        <a:rPr lang="en-CH" sz="1600"/>
                        <a:t>3</a:t>
                      </a:r>
                    </a:p>
                  </a:txBody>
                  <a:tcPr/>
                </a:tc>
                <a:tc>
                  <a:txBody>
                    <a:bodyPr/>
                    <a:lstStyle/>
                    <a:p>
                      <a:endParaRPr lang="en-CH" sz="1600"/>
                    </a:p>
                  </a:txBody>
                  <a:tcPr/>
                </a:tc>
                <a:tc>
                  <a:txBody>
                    <a:bodyPr/>
                    <a:lstStyle/>
                    <a:p>
                      <a:r>
                        <a:rPr lang="en-CH" sz="1600"/>
                        <a:t>Established process</a:t>
                      </a:r>
                    </a:p>
                  </a:txBody>
                  <a:tcPr/>
                </a:tc>
                <a:tc>
                  <a:txBody>
                    <a:bodyPr/>
                    <a:lstStyle/>
                    <a:p>
                      <a:pPr marL="285750" indent="-285750">
                        <a:buFont typeface="Arial" panose="020B0604020202020204" pitchFamily="34" charset="0"/>
                        <a:buChar char="•"/>
                      </a:pPr>
                      <a:r>
                        <a:rPr lang="en-CH" sz="1600" dirty="0"/>
                        <a:t>Manually test recovery architecture</a:t>
                      </a:r>
                    </a:p>
                    <a:p>
                      <a:pPr marL="285750" indent="-285750">
                        <a:buFont typeface="Arial" panose="020B0604020202020204" pitchFamily="34" charset="0"/>
                        <a:buChar char="•"/>
                      </a:pPr>
                      <a:r>
                        <a:rPr lang="en-CH" sz="1600" dirty="0"/>
                        <a:t>Actual recovery times included in service description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600" dirty="0"/>
                        <a:t>DR plan documented and published</a:t>
                      </a:r>
                    </a:p>
                  </a:txBody>
                  <a:tcPr/>
                </a:tc>
                <a:extLst>
                  <a:ext uri="{0D108BD9-81ED-4DB2-BD59-A6C34878D82A}">
                    <a16:rowId xmlns:a16="http://schemas.microsoft.com/office/drawing/2014/main" val="1882674159"/>
                  </a:ext>
                </a:extLst>
              </a:tr>
              <a:tr h="370840">
                <a:tc>
                  <a:txBody>
                    <a:bodyPr/>
                    <a:lstStyle/>
                    <a:p>
                      <a:r>
                        <a:rPr lang="en-CH" sz="1600"/>
                        <a:t>4</a:t>
                      </a:r>
                    </a:p>
                    <a:p>
                      <a:endParaRPr lang="en-CH" sz="1600"/>
                    </a:p>
                  </a:txBody>
                  <a:tcPr/>
                </a:tc>
                <a:tc>
                  <a:txBody>
                    <a:bodyPr/>
                    <a:lstStyle/>
                    <a:p>
                      <a:endParaRPr lang="en-CH" sz="1600"/>
                    </a:p>
                  </a:txBody>
                  <a:tcPr/>
                </a:tc>
                <a:tc>
                  <a:txBody>
                    <a:bodyPr/>
                    <a:lstStyle/>
                    <a:p>
                      <a:r>
                        <a:rPr lang="en-CH" sz="1600"/>
                        <a:t>Predictable process</a:t>
                      </a:r>
                    </a:p>
                    <a:p>
                      <a:endParaRPr lang="en-CH" sz="1600"/>
                    </a:p>
                  </a:txBody>
                  <a:tcPr/>
                </a:tc>
                <a:tc>
                  <a:txBody>
                    <a:bodyPr/>
                    <a:lstStyle/>
                    <a:p>
                      <a:pPr marL="285750" indent="-285750">
                        <a:buFont typeface="Arial" panose="020B0604020202020204" pitchFamily="34" charset="0"/>
                        <a:buChar char="•"/>
                      </a:pPr>
                      <a:r>
                        <a:rPr lang="en-CH" sz="1600" dirty="0"/>
                        <a:t>Initiatives to close gap between actual and desired recovery objectives agreed or mitigations by business partners</a:t>
                      </a:r>
                    </a:p>
                    <a:p>
                      <a:pPr marL="285750" indent="-285750">
                        <a:buFont typeface="Arial" panose="020B0604020202020204" pitchFamily="34" charset="0"/>
                        <a:buChar char="•"/>
                      </a:pPr>
                      <a:r>
                        <a:rPr lang="en-CH" sz="1600" dirty="0"/>
                        <a:t>Recoverability compliant with </a:t>
                      </a:r>
                      <a:r>
                        <a:rPr lang="en-CH" sz="1600" dirty="0">
                          <a:hlinkClick r:id="rId2"/>
                        </a:rPr>
                        <a:t>policy</a:t>
                      </a:r>
                      <a:endParaRPr lang="en-CH" sz="1600" dirty="0"/>
                    </a:p>
                  </a:txBody>
                  <a:tcPr/>
                </a:tc>
                <a:extLst>
                  <a:ext uri="{0D108BD9-81ED-4DB2-BD59-A6C34878D82A}">
                    <a16:rowId xmlns:a16="http://schemas.microsoft.com/office/drawing/2014/main" val="3071926572"/>
                  </a:ext>
                </a:extLst>
              </a:tr>
              <a:tr h="370840">
                <a:tc>
                  <a:txBody>
                    <a:bodyPr/>
                    <a:lstStyle/>
                    <a:p>
                      <a:r>
                        <a:rPr lang="en-CH" sz="1600"/>
                        <a:t>5</a:t>
                      </a:r>
                    </a:p>
                  </a:txBody>
                  <a:tcPr/>
                </a:tc>
                <a:tc>
                  <a:txBody>
                    <a:bodyPr/>
                    <a:lstStyle/>
                    <a:p>
                      <a:endParaRPr lang="en-CH" sz="1600"/>
                    </a:p>
                  </a:txBody>
                  <a:tcPr/>
                </a:tc>
                <a:tc>
                  <a:txBody>
                    <a:bodyPr/>
                    <a:lstStyle/>
                    <a:p>
                      <a:r>
                        <a:rPr lang="en-CH" sz="1600"/>
                        <a:t>Optimising process</a:t>
                      </a:r>
                    </a:p>
                  </a:txBody>
                  <a:tcPr/>
                </a:tc>
                <a:tc>
                  <a:txBody>
                    <a:bodyPr/>
                    <a:lstStyle/>
                    <a:p>
                      <a:pPr marL="285750" indent="-285750">
                        <a:buFont typeface="Arial" panose="020B0604020202020204" pitchFamily="34" charset="0"/>
                        <a:buChar char="•"/>
                      </a:pPr>
                      <a:r>
                        <a:rPr lang="en-CH" sz="1600" dirty="0"/>
                        <a:t>DR testing integrated with regular operational procedures</a:t>
                      </a:r>
                    </a:p>
                    <a:p>
                      <a:pPr marL="285750" indent="-285750">
                        <a:buFont typeface="Arial" panose="020B0604020202020204" pitchFamily="34" charset="0"/>
                        <a:buChar char="•"/>
                      </a:pPr>
                      <a:r>
                        <a:rPr lang="en-CH" sz="1600" dirty="0"/>
                        <a:t>Desired and actual recovery objectives consistent</a:t>
                      </a:r>
                    </a:p>
                  </a:txBody>
                  <a:tcPr/>
                </a:tc>
                <a:extLst>
                  <a:ext uri="{0D108BD9-81ED-4DB2-BD59-A6C34878D82A}">
                    <a16:rowId xmlns:a16="http://schemas.microsoft.com/office/drawing/2014/main" val="1325754602"/>
                  </a:ext>
                </a:extLst>
              </a:tr>
            </a:tbl>
          </a:graphicData>
        </a:graphic>
      </p:graphicFrame>
      <p:sp>
        <p:nvSpPr>
          <p:cNvPr id="3" name="Title 2">
            <a:extLst>
              <a:ext uri="{FF2B5EF4-FFF2-40B4-BE49-F238E27FC236}">
                <a16:creationId xmlns:a16="http://schemas.microsoft.com/office/drawing/2014/main" id="{557EE2B4-52DF-4F44-9C2C-284577CB3E79}"/>
              </a:ext>
            </a:extLst>
          </p:cNvPr>
          <p:cNvSpPr>
            <a:spLocks noGrp="1"/>
          </p:cNvSpPr>
          <p:nvPr>
            <p:ph type="title"/>
          </p:nvPr>
        </p:nvSpPr>
        <p:spPr/>
        <p:txBody>
          <a:bodyPr/>
          <a:lstStyle/>
          <a:p>
            <a:r>
              <a:rPr lang="en-CH" dirty="0"/>
              <a:t>COBIT Maturity Scale and Assessment</a:t>
            </a:r>
          </a:p>
        </p:txBody>
      </p:sp>
      <p:sp>
        <p:nvSpPr>
          <p:cNvPr id="4" name="Date Placeholder 3">
            <a:extLst>
              <a:ext uri="{FF2B5EF4-FFF2-40B4-BE49-F238E27FC236}">
                <a16:creationId xmlns:a16="http://schemas.microsoft.com/office/drawing/2014/main" id="{149CC099-62A4-A8E9-62A6-1E69B29F5541}"/>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9223D67C-C64E-2FD2-2CB2-3183AD390C26}"/>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1309DE92-DD0C-461A-32EC-D448F5FC7DFD}"/>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11" name="Picture 10">
            <a:extLst>
              <a:ext uri="{FF2B5EF4-FFF2-40B4-BE49-F238E27FC236}">
                <a16:creationId xmlns:a16="http://schemas.microsoft.com/office/drawing/2014/main" id="{4556C22A-3508-1AF1-BE28-8346C8D659DA}"/>
              </a:ext>
            </a:extLst>
          </p:cNvPr>
          <p:cNvPicPr>
            <a:picLocks noChangeAspect="1"/>
          </p:cNvPicPr>
          <p:nvPr/>
        </p:nvPicPr>
        <p:blipFill>
          <a:blip r:embed="rId3"/>
          <a:stretch>
            <a:fillRect/>
          </a:stretch>
        </p:blipFill>
        <p:spPr>
          <a:xfrm flipH="1">
            <a:off x="1436339" y="4389127"/>
            <a:ext cx="361791" cy="681019"/>
          </a:xfrm>
          <a:prstGeom prst="rect">
            <a:avLst/>
          </a:prstGeom>
        </p:spPr>
      </p:pic>
      <p:pic>
        <p:nvPicPr>
          <p:cNvPr id="12" name="Picture 11">
            <a:extLst>
              <a:ext uri="{FF2B5EF4-FFF2-40B4-BE49-F238E27FC236}">
                <a16:creationId xmlns:a16="http://schemas.microsoft.com/office/drawing/2014/main" id="{EC238BF8-C9FA-AEFA-354B-1C9C8C3C1A4C}"/>
              </a:ext>
            </a:extLst>
          </p:cNvPr>
          <p:cNvPicPr>
            <a:picLocks noChangeAspect="1"/>
          </p:cNvPicPr>
          <p:nvPr/>
        </p:nvPicPr>
        <p:blipFill>
          <a:blip r:embed="rId4"/>
          <a:stretch>
            <a:fillRect/>
          </a:stretch>
        </p:blipFill>
        <p:spPr>
          <a:xfrm flipH="1">
            <a:off x="1446171" y="3557504"/>
            <a:ext cx="360827" cy="681018"/>
          </a:xfrm>
          <a:prstGeom prst="rect">
            <a:avLst/>
          </a:prstGeom>
        </p:spPr>
      </p:pic>
      <p:pic>
        <p:nvPicPr>
          <p:cNvPr id="13" name="Picture 12">
            <a:extLst>
              <a:ext uri="{FF2B5EF4-FFF2-40B4-BE49-F238E27FC236}">
                <a16:creationId xmlns:a16="http://schemas.microsoft.com/office/drawing/2014/main" id="{7673E62E-C59E-2AB3-9122-00188B1AE18E}"/>
              </a:ext>
            </a:extLst>
          </p:cNvPr>
          <p:cNvPicPr>
            <a:picLocks noChangeAspect="1"/>
          </p:cNvPicPr>
          <p:nvPr/>
        </p:nvPicPr>
        <p:blipFill>
          <a:blip r:embed="rId5"/>
          <a:stretch>
            <a:fillRect/>
          </a:stretch>
        </p:blipFill>
        <p:spPr>
          <a:xfrm flipH="1">
            <a:off x="1436338" y="5147366"/>
            <a:ext cx="361792" cy="515882"/>
          </a:xfrm>
          <a:prstGeom prst="rect">
            <a:avLst/>
          </a:prstGeom>
        </p:spPr>
      </p:pic>
      <p:pic>
        <p:nvPicPr>
          <p:cNvPr id="14" name="Picture 13">
            <a:extLst>
              <a:ext uri="{FF2B5EF4-FFF2-40B4-BE49-F238E27FC236}">
                <a16:creationId xmlns:a16="http://schemas.microsoft.com/office/drawing/2014/main" id="{4CB02032-1914-32A4-6DEF-ECF73D6F8188}"/>
              </a:ext>
            </a:extLst>
          </p:cNvPr>
          <p:cNvPicPr>
            <a:picLocks noChangeAspect="1"/>
          </p:cNvPicPr>
          <p:nvPr/>
        </p:nvPicPr>
        <p:blipFill>
          <a:blip r:embed="rId6"/>
          <a:stretch>
            <a:fillRect/>
          </a:stretch>
        </p:blipFill>
        <p:spPr>
          <a:xfrm>
            <a:off x="1378989" y="1536151"/>
            <a:ext cx="476491" cy="476491"/>
          </a:xfrm>
          <a:prstGeom prst="rect">
            <a:avLst/>
          </a:prstGeom>
        </p:spPr>
      </p:pic>
    </p:spTree>
    <p:extLst>
      <p:ext uri="{BB962C8B-B14F-4D97-AF65-F5344CB8AC3E}">
        <p14:creationId xmlns:p14="http://schemas.microsoft.com/office/powerpoint/2010/main" val="26774639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454FC8E-021E-0F09-4AF2-A235B5DBF83B}"/>
              </a:ext>
            </a:extLst>
          </p:cNvPr>
          <p:cNvSpPr>
            <a:spLocks noGrp="1"/>
          </p:cNvSpPr>
          <p:nvPr>
            <p:ph idx="1"/>
          </p:nvPr>
        </p:nvSpPr>
        <p:spPr>
          <a:xfrm>
            <a:off x="7842335" y="1592263"/>
            <a:ext cx="3941678" cy="4608512"/>
          </a:xfrm>
        </p:spPr>
        <p:txBody>
          <a:bodyPr/>
          <a:lstStyle/>
          <a:p>
            <a:pPr marL="342900" indent="-342900">
              <a:buFont typeface="Arial" panose="020B0604020202020204" pitchFamily="34" charset="0"/>
              <a:buChar char="•"/>
            </a:pPr>
            <a:r>
              <a:rPr lang="en-CH" dirty="0"/>
              <a:t>Enterprise Architecture defines processes, teams, applications and how computing systems at CERN connect together</a:t>
            </a:r>
          </a:p>
          <a:p>
            <a:pPr marL="342900" indent="-342900">
              <a:buFont typeface="Arial" panose="020B0604020202020204" pitchFamily="34" charset="0"/>
              <a:buChar char="•"/>
            </a:pPr>
            <a:r>
              <a:rPr lang="en-CH" dirty="0"/>
              <a:t>Business Impact Analysis determines effect on the organisation of outages</a:t>
            </a:r>
          </a:p>
          <a:p>
            <a:pPr marL="342900" indent="-342900">
              <a:buFont typeface="Arial" panose="020B0604020202020204" pitchFamily="34" charset="0"/>
              <a:buChar char="•"/>
            </a:pPr>
            <a:r>
              <a:rPr lang="en-CH" dirty="0"/>
              <a:t>Service Levels define the commitment to recovery objectives to support the mitigations by the business units</a:t>
            </a:r>
          </a:p>
        </p:txBody>
      </p:sp>
      <p:sp>
        <p:nvSpPr>
          <p:cNvPr id="3" name="Title 2">
            <a:extLst>
              <a:ext uri="{FF2B5EF4-FFF2-40B4-BE49-F238E27FC236}">
                <a16:creationId xmlns:a16="http://schemas.microsoft.com/office/drawing/2014/main" id="{A1D54609-D2CB-3C7E-0582-EC35E8863940}"/>
              </a:ext>
            </a:extLst>
          </p:cNvPr>
          <p:cNvSpPr>
            <a:spLocks noGrp="1"/>
          </p:cNvSpPr>
          <p:nvPr>
            <p:ph type="title"/>
          </p:nvPr>
        </p:nvSpPr>
        <p:spPr/>
        <p:txBody>
          <a:bodyPr/>
          <a:lstStyle/>
          <a:p>
            <a:r>
              <a:rPr lang="en-CH" dirty="0"/>
              <a:t>How BC/DR fits into the IT department services</a:t>
            </a:r>
          </a:p>
        </p:txBody>
      </p:sp>
      <p:sp>
        <p:nvSpPr>
          <p:cNvPr id="4" name="Date Placeholder 3">
            <a:extLst>
              <a:ext uri="{FF2B5EF4-FFF2-40B4-BE49-F238E27FC236}">
                <a16:creationId xmlns:a16="http://schemas.microsoft.com/office/drawing/2014/main" id="{BAE3A08A-5857-6763-F0D8-89380146FF6B}"/>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60265ABA-80B6-9530-F281-F9C8A95C9DD5}"/>
              </a:ext>
            </a:extLst>
          </p:cNvPr>
          <p:cNvSpPr>
            <a:spLocks noGrp="1"/>
          </p:cNvSpPr>
          <p:nvPr>
            <p:ph type="ftr" sz="quarter" idx="11"/>
          </p:nvPr>
        </p:nvSpPr>
        <p:spPr>
          <a:xfrm>
            <a:off x="4535325" y="6389136"/>
            <a:ext cx="6572221" cy="365125"/>
          </a:xfrm>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67AB20B7-4937-0EC8-2ECC-5F96BF5092D8}"/>
              </a:ext>
            </a:extLst>
          </p:cNvPr>
          <p:cNvSpPr>
            <a:spLocks noGrp="1"/>
          </p:cNvSpPr>
          <p:nvPr>
            <p:ph type="sldNum" sz="quarter" idx="12"/>
          </p:nvPr>
        </p:nvSpPr>
        <p:spPr/>
        <p:txBody>
          <a:bodyPr/>
          <a:lstStyle/>
          <a:p>
            <a:fld id="{36B5EA5A-BC32-A742-B11B-8E7414D5B535}" type="slidenum">
              <a:rPr lang="en-US" smtClean="0"/>
              <a:pPr/>
              <a:t>17</a:t>
            </a:fld>
            <a:endParaRPr lang="en-US" dirty="0"/>
          </a:p>
        </p:txBody>
      </p:sp>
      <p:cxnSp>
        <p:nvCxnSpPr>
          <p:cNvPr id="28" name="Straight Arrow Connector 27">
            <a:extLst>
              <a:ext uri="{FF2B5EF4-FFF2-40B4-BE49-F238E27FC236}">
                <a16:creationId xmlns:a16="http://schemas.microsoft.com/office/drawing/2014/main" id="{99FC9FE6-3B55-1D83-BA02-30B2E2C2E5CC}"/>
              </a:ext>
            </a:extLst>
          </p:cNvPr>
          <p:cNvCxnSpPr>
            <a:cxnSpLocks/>
          </p:cNvCxnSpPr>
          <p:nvPr/>
        </p:nvCxnSpPr>
        <p:spPr>
          <a:xfrm flipH="1">
            <a:off x="3974690" y="3693791"/>
            <a:ext cx="17754" cy="14673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Document 28">
            <a:extLst>
              <a:ext uri="{FF2B5EF4-FFF2-40B4-BE49-F238E27FC236}">
                <a16:creationId xmlns:a16="http://schemas.microsoft.com/office/drawing/2014/main" id="{9CAB6388-EE2B-CDF2-6E34-D26F3DA2505C}"/>
              </a:ext>
            </a:extLst>
          </p:cNvPr>
          <p:cNvSpPr/>
          <p:nvPr/>
        </p:nvSpPr>
        <p:spPr>
          <a:xfrm>
            <a:off x="3225190" y="1223155"/>
            <a:ext cx="1471448" cy="737202"/>
          </a:xfrm>
          <a:prstGeom prst="flowChartDocument">
            <a:avLst/>
          </a:prstGeom>
          <a:solidFill>
            <a:srgbClr val="00B0F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hlinkClick r:id="rId2"/>
              </a:rPr>
              <a:t>BC Policy</a:t>
            </a:r>
            <a:endParaRPr lang="en-CH" sz="1400" dirty="0"/>
          </a:p>
        </p:txBody>
      </p:sp>
      <p:sp>
        <p:nvSpPr>
          <p:cNvPr id="30" name="Document 29">
            <a:extLst>
              <a:ext uri="{FF2B5EF4-FFF2-40B4-BE49-F238E27FC236}">
                <a16:creationId xmlns:a16="http://schemas.microsoft.com/office/drawing/2014/main" id="{24347327-46FF-45CA-1967-6D4755F923DD}"/>
              </a:ext>
            </a:extLst>
          </p:cNvPr>
          <p:cNvSpPr/>
          <p:nvPr/>
        </p:nvSpPr>
        <p:spPr>
          <a:xfrm>
            <a:off x="3225190" y="2253687"/>
            <a:ext cx="1471448" cy="737202"/>
          </a:xfrm>
          <a:prstGeom prst="flowChartDocumen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hlinkClick r:id="rId3"/>
              </a:rPr>
              <a:t>BC Plan</a:t>
            </a:r>
            <a:endParaRPr lang="en-CH" sz="1400" dirty="0"/>
          </a:p>
        </p:txBody>
      </p:sp>
      <p:grpSp>
        <p:nvGrpSpPr>
          <p:cNvPr id="31" name="Group 30">
            <a:extLst>
              <a:ext uri="{FF2B5EF4-FFF2-40B4-BE49-F238E27FC236}">
                <a16:creationId xmlns:a16="http://schemas.microsoft.com/office/drawing/2014/main" id="{3E38CE35-EEEF-E9D2-CD04-C030FE0B1468}"/>
              </a:ext>
            </a:extLst>
          </p:cNvPr>
          <p:cNvGrpSpPr/>
          <p:nvPr/>
        </p:nvGrpSpPr>
        <p:grpSpPr>
          <a:xfrm>
            <a:off x="3256720" y="3327960"/>
            <a:ext cx="2081048" cy="1346802"/>
            <a:chOff x="5118538" y="3721923"/>
            <a:chExt cx="2081048" cy="1346802"/>
          </a:xfrm>
        </p:grpSpPr>
        <p:sp>
          <p:nvSpPr>
            <p:cNvPr id="32" name="Document 31">
              <a:extLst>
                <a:ext uri="{FF2B5EF4-FFF2-40B4-BE49-F238E27FC236}">
                  <a16:creationId xmlns:a16="http://schemas.microsoft.com/office/drawing/2014/main" id="{10F294B5-7B0A-1D8A-F658-BDB91820FD10}"/>
                </a:ext>
              </a:extLst>
            </p:cNvPr>
            <p:cNvSpPr/>
            <p:nvPr/>
          </p:nvSpPr>
          <p:spPr>
            <a:xfrm>
              <a:off x="5118538" y="3721923"/>
              <a:ext cx="1471448" cy="737202"/>
            </a:xfrm>
            <a:prstGeom prst="flowChartDocumen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DR Plan</a:t>
              </a:r>
            </a:p>
          </p:txBody>
        </p:sp>
        <p:sp>
          <p:nvSpPr>
            <p:cNvPr id="33" name="Document 32">
              <a:extLst>
                <a:ext uri="{FF2B5EF4-FFF2-40B4-BE49-F238E27FC236}">
                  <a16:creationId xmlns:a16="http://schemas.microsoft.com/office/drawing/2014/main" id="{457F780B-F114-88BC-ABC6-A6F1E810BCB8}"/>
                </a:ext>
              </a:extLst>
            </p:cNvPr>
            <p:cNvSpPr/>
            <p:nvPr/>
          </p:nvSpPr>
          <p:spPr>
            <a:xfrm>
              <a:off x="5270938" y="3874323"/>
              <a:ext cx="1471448" cy="737202"/>
            </a:xfrm>
            <a:prstGeom prst="flowChartDocumen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DR Plan</a:t>
              </a:r>
            </a:p>
          </p:txBody>
        </p:sp>
        <p:sp>
          <p:nvSpPr>
            <p:cNvPr id="34" name="Document 33">
              <a:extLst>
                <a:ext uri="{FF2B5EF4-FFF2-40B4-BE49-F238E27FC236}">
                  <a16:creationId xmlns:a16="http://schemas.microsoft.com/office/drawing/2014/main" id="{92198997-094A-7985-ABA9-3B2F4E2755D5}"/>
                </a:ext>
              </a:extLst>
            </p:cNvPr>
            <p:cNvSpPr/>
            <p:nvPr/>
          </p:nvSpPr>
          <p:spPr>
            <a:xfrm>
              <a:off x="5423338" y="4026723"/>
              <a:ext cx="1471448" cy="737202"/>
            </a:xfrm>
            <a:prstGeom prst="flowChartDocumen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DR Plan</a:t>
              </a:r>
            </a:p>
          </p:txBody>
        </p:sp>
        <p:sp>
          <p:nvSpPr>
            <p:cNvPr id="35" name="Document 34">
              <a:extLst>
                <a:ext uri="{FF2B5EF4-FFF2-40B4-BE49-F238E27FC236}">
                  <a16:creationId xmlns:a16="http://schemas.microsoft.com/office/drawing/2014/main" id="{9E5BC73C-ACD6-0A4A-1CC0-BFC65550A02B}"/>
                </a:ext>
              </a:extLst>
            </p:cNvPr>
            <p:cNvSpPr/>
            <p:nvPr/>
          </p:nvSpPr>
          <p:spPr>
            <a:xfrm>
              <a:off x="5575738" y="4179123"/>
              <a:ext cx="1471448" cy="737202"/>
            </a:xfrm>
            <a:prstGeom prst="flowChartDocumen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DR Plan</a:t>
              </a:r>
            </a:p>
          </p:txBody>
        </p:sp>
        <p:sp>
          <p:nvSpPr>
            <p:cNvPr id="36" name="Document 35">
              <a:extLst>
                <a:ext uri="{FF2B5EF4-FFF2-40B4-BE49-F238E27FC236}">
                  <a16:creationId xmlns:a16="http://schemas.microsoft.com/office/drawing/2014/main" id="{2A5E4634-85E9-6E18-7A84-BE125B63236C}"/>
                </a:ext>
              </a:extLst>
            </p:cNvPr>
            <p:cNvSpPr/>
            <p:nvPr/>
          </p:nvSpPr>
          <p:spPr>
            <a:xfrm>
              <a:off x="5728138" y="4331523"/>
              <a:ext cx="1471448" cy="737202"/>
            </a:xfrm>
            <a:prstGeom prst="flowChartDocumen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hlinkClick r:id="rId4"/>
                </a:rPr>
                <a:t>DR Plans &amp; Tests</a:t>
              </a:r>
              <a:endParaRPr lang="en-CH" sz="1400" dirty="0"/>
            </a:p>
          </p:txBody>
        </p:sp>
      </p:grpSp>
      <p:sp>
        <p:nvSpPr>
          <p:cNvPr id="37" name="Document 36">
            <a:extLst>
              <a:ext uri="{FF2B5EF4-FFF2-40B4-BE49-F238E27FC236}">
                <a16:creationId xmlns:a16="http://schemas.microsoft.com/office/drawing/2014/main" id="{AABEC602-B905-EF4A-467C-1BF60E97BDDB}"/>
              </a:ext>
            </a:extLst>
          </p:cNvPr>
          <p:cNvSpPr/>
          <p:nvPr/>
        </p:nvSpPr>
        <p:spPr>
          <a:xfrm>
            <a:off x="5679355" y="2253687"/>
            <a:ext cx="1471448" cy="737202"/>
          </a:xfrm>
          <a:prstGeom prst="flowChartDocumen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hlinkClick r:id="rId5"/>
              </a:rPr>
              <a:t>BC Mitigations</a:t>
            </a:r>
            <a:endParaRPr lang="en-CH" sz="1400" dirty="0"/>
          </a:p>
        </p:txBody>
      </p:sp>
      <p:sp>
        <p:nvSpPr>
          <p:cNvPr id="38" name="Document 37">
            <a:extLst>
              <a:ext uri="{FF2B5EF4-FFF2-40B4-BE49-F238E27FC236}">
                <a16:creationId xmlns:a16="http://schemas.microsoft.com/office/drawing/2014/main" id="{FF7F8920-9251-10EB-C009-238ABC3D52A9}"/>
              </a:ext>
            </a:extLst>
          </p:cNvPr>
          <p:cNvSpPr/>
          <p:nvPr/>
        </p:nvSpPr>
        <p:spPr>
          <a:xfrm>
            <a:off x="771025" y="2253687"/>
            <a:ext cx="1471448" cy="737202"/>
          </a:xfrm>
          <a:prstGeom prst="flowChartDocumen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hlinkClick r:id="rId6"/>
              </a:rPr>
              <a:t>Business Impact Analysis</a:t>
            </a:r>
            <a:endParaRPr lang="en-CH" sz="1400" dirty="0"/>
          </a:p>
        </p:txBody>
      </p:sp>
      <p:cxnSp>
        <p:nvCxnSpPr>
          <p:cNvPr id="39" name="Straight Arrow Connector 38">
            <a:extLst>
              <a:ext uri="{FF2B5EF4-FFF2-40B4-BE49-F238E27FC236}">
                <a16:creationId xmlns:a16="http://schemas.microsoft.com/office/drawing/2014/main" id="{79B0C2D6-1644-AE12-97BB-D3B326145103}"/>
              </a:ext>
            </a:extLst>
          </p:cNvPr>
          <p:cNvCxnSpPr>
            <a:stCxn id="29" idx="2"/>
            <a:endCxn id="30" idx="0"/>
          </p:cNvCxnSpPr>
          <p:nvPr/>
        </p:nvCxnSpPr>
        <p:spPr>
          <a:xfrm>
            <a:off x="3960914" y="1911620"/>
            <a:ext cx="0" cy="3420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9AFBBD6F-15E5-E448-577F-BBB5C52025E7}"/>
              </a:ext>
            </a:extLst>
          </p:cNvPr>
          <p:cNvCxnSpPr>
            <a:cxnSpLocks/>
            <a:stCxn id="38" idx="3"/>
            <a:endCxn id="30" idx="1"/>
          </p:cNvCxnSpPr>
          <p:nvPr/>
        </p:nvCxnSpPr>
        <p:spPr>
          <a:xfrm>
            <a:off x="2242473" y="2622288"/>
            <a:ext cx="98271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7C878404-5EBF-AD58-50A8-AC385F1DF16F}"/>
              </a:ext>
            </a:extLst>
          </p:cNvPr>
          <p:cNvCxnSpPr>
            <a:cxnSpLocks/>
          </p:cNvCxnSpPr>
          <p:nvPr/>
        </p:nvCxnSpPr>
        <p:spPr>
          <a:xfrm>
            <a:off x="4701893" y="2622288"/>
            <a:ext cx="98271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1ED39F8D-29B3-2908-2157-1DE1D6A615CB}"/>
              </a:ext>
            </a:extLst>
          </p:cNvPr>
          <p:cNvCxnSpPr>
            <a:cxnSpLocks/>
          </p:cNvCxnSpPr>
          <p:nvPr/>
        </p:nvCxnSpPr>
        <p:spPr>
          <a:xfrm>
            <a:off x="3960914" y="2952662"/>
            <a:ext cx="0" cy="3748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Process 42">
            <a:extLst>
              <a:ext uri="{FF2B5EF4-FFF2-40B4-BE49-F238E27FC236}">
                <a16:creationId xmlns:a16="http://schemas.microsoft.com/office/drawing/2014/main" id="{5CEAC488-78E5-B843-DACC-0E347DD7DF26}"/>
              </a:ext>
            </a:extLst>
          </p:cNvPr>
          <p:cNvSpPr/>
          <p:nvPr/>
        </p:nvSpPr>
        <p:spPr>
          <a:xfrm>
            <a:off x="771025" y="1223156"/>
            <a:ext cx="1445163" cy="737202"/>
          </a:xfrm>
          <a:prstGeom prst="flowChartProcess">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t>Enterprise Architecture</a:t>
            </a:r>
          </a:p>
        </p:txBody>
      </p:sp>
      <p:cxnSp>
        <p:nvCxnSpPr>
          <p:cNvPr id="44" name="Straight Arrow Connector 43">
            <a:extLst>
              <a:ext uri="{FF2B5EF4-FFF2-40B4-BE49-F238E27FC236}">
                <a16:creationId xmlns:a16="http://schemas.microsoft.com/office/drawing/2014/main" id="{7BAADEF0-7081-192C-F01D-694580C2B0E9}"/>
              </a:ext>
            </a:extLst>
          </p:cNvPr>
          <p:cNvCxnSpPr>
            <a:cxnSpLocks/>
            <a:stCxn id="43" idx="2"/>
            <a:endCxn id="38" idx="0"/>
          </p:cNvCxnSpPr>
          <p:nvPr/>
        </p:nvCxnSpPr>
        <p:spPr>
          <a:xfrm>
            <a:off x="1493607" y="1960358"/>
            <a:ext cx="13142" cy="2933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Document 44">
            <a:extLst>
              <a:ext uri="{FF2B5EF4-FFF2-40B4-BE49-F238E27FC236}">
                <a16:creationId xmlns:a16="http://schemas.microsoft.com/office/drawing/2014/main" id="{725CB82F-925F-3DEC-CFED-67EC2C6BDAA3}"/>
              </a:ext>
            </a:extLst>
          </p:cNvPr>
          <p:cNvSpPr/>
          <p:nvPr/>
        </p:nvSpPr>
        <p:spPr>
          <a:xfrm>
            <a:off x="3225190" y="5187866"/>
            <a:ext cx="1471448" cy="737202"/>
          </a:xfrm>
          <a:prstGeom prst="flowChartDocumen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t>Service Level Definition</a:t>
            </a:r>
          </a:p>
        </p:txBody>
      </p:sp>
      <p:cxnSp>
        <p:nvCxnSpPr>
          <p:cNvPr id="46" name="Elbow Connector 45">
            <a:extLst>
              <a:ext uri="{FF2B5EF4-FFF2-40B4-BE49-F238E27FC236}">
                <a16:creationId xmlns:a16="http://schemas.microsoft.com/office/drawing/2014/main" id="{84720E42-CB3E-4D10-8C6E-5B6AF6C7CE26}"/>
              </a:ext>
            </a:extLst>
          </p:cNvPr>
          <p:cNvCxnSpPr>
            <a:stCxn id="38" idx="1"/>
            <a:endCxn id="45" idx="1"/>
          </p:cNvCxnSpPr>
          <p:nvPr/>
        </p:nvCxnSpPr>
        <p:spPr>
          <a:xfrm rot="10800000" flipH="1" flipV="1">
            <a:off x="771024" y="2622287"/>
            <a:ext cx="2454165" cy="2934179"/>
          </a:xfrm>
          <a:prstGeom prst="bentConnector3">
            <a:avLst>
              <a:gd name="adj1" fmla="val -931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29420594-40EC-C90D-D74C-5E9F80FC4D88}"/>
              </a:ext>
            </a:extLst>
          </p:cNvPr>
          <p:cNvCxnSpPr>
            <a:cxnSpLocks/>
            <a:endCxn id="50" idx="1"/>
          </p:cNvCxnSpPr>
          <p:nvPr/>
        </p:nvCxnSpPr>
        <p:spPr>
          <a:xfrm>
            <a:off x="5021254" y="3696561"/>
            <a:ext cx="65284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8D50A97A-4EA8-BEA1-C896-C9795DD1974C}"/>
              </a:ext>
            </a:extLst>
          </p:cNvPr>
          <p:cNvSpPr txBox="1"/>
          <p:nvPr/>
        </p:nvSpPr>
        <p:spPr>
          <a:xfrm>
            <a:off x="1839310" y="1814827"/>
            <a:ext cx="536028" cy="4701913"/>
          </a:xfrm>
          <a:prstGeom prst="rect">
            <a:avLst/>
          </a:prstGeom>
          <a:noFill/>
        </p:spPr>
        <p:txBody>
          <a:bodyPr wrap="square" rtlCol="0">
            <a:spAutoFit/>
          </a:bodyPr>
          <a:lstStyle/>
          <a:p>
            <a:endParaRPr lang="en-CH" dirty="0"/>
          </a:p>
        </p:txBody>
      </p:sp>
      <p:sp>
        <p:nvSpPr>
          <p:cNvPr id="49" name="TextBox 48">
            <a:extLst>
              <a:ext uri="{FF2B5EF4-FFF2-40B4-BE49-F238E27FC236}">
                <a16:creationId xmlns:a16="http://schemas.microsoft.com/office/drawing/2014/main" id="{7EE97B81-3E90-3854-F885-4B0554EFCE67}"/>
              </a:ext>
            </a:extLst>
          </p:cNvPr>
          <p:cNvSpPr txBox="1"/>
          <p:nvPr/>
        </p:nvSpPr>
        <p:spPr>
          <a:xfrm>
            <a:off x="7171824" y="1099016"/>
            <a:ext cx="536028" cy="4701913"/>
          </a:xfrm>
          <a:prstGeom prst="rect">
            <a:avLst/>
          </a:prstGeom>
          <a:noFill/>
        </p:spPr>
        <p:txBody>
          <a:bodyPr wrap="square" rtlCol="0">
            <a:spAutoFit/>
          </a:bodyPr>
          <a:lstStyle/>
          <a:p>
            <a:endParaRPr lang="en-CH" dirty="0"/>
          </a:p>
        </p:txBody>
      </p:sp>
      <p:sp>
        <p:nvSpPr>
          <p:cNvPr id="50" name="Document 49">
            <a:extLst>
              <a:ext uri="{FF2B5EF4-FFF2-40B4-BE49-F238E27FC236}">
                <a16:creationId xmlns:a16="http://schemas.microsoft.com/office/drawing/2014/main" id="{397E776E-28A7-3379-D56F-DA163B14C926}"/>
              </a:ext>
            </a:extLst>
          </p:cNvPr>
          <p:cNvSpPr/>
          <p:nvPr/>
        </p:nvSpPr>
        <p:spPr>
          <a:xfrm>
            <a:off x="5674099" y="3327960"/>
            <a:ext cx="1471448" cy="737202"/>
          </a:xfrm>
          <a:prstGeom prst="flowChartDocumen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hlinkClick r:id="rId7"/>
              </a:rPr>
              <a:t>2023 As-Is Assessment</a:t>
            </a:r>
            <a:endParaRPr lang="en-CH" sz="1400" dirty="0"/>
          </a:p>
        </p:txBody>
      </p:sp>
      <p:sp>
        <p:nvSpPr>
          <p:cNvPr id="51" name="Document 50">
            <a:extLst>
              <a:ext uri="{FF2B5EF4-FFF2-40B4-BE49-F238E27FC236}">
                <a16:creationId xmlns:a16="http://schemas.microsoft.com/office/drawing/2014/main" id="{A65E4A43-5BE3-58F7-B031-96BC616AF0FB}"/>
              </a:ext>
            </a:extLst>
          </p:cNvPr>
          <p:cNvSpPr/>
          <p:nvPr/>
        </p:nvSpPr>
        <p:spPr>
          <a:xfrm>
            <a:off x="5826499" y="3648520"/>
            <a:ext cx="1471448" cy="737202"/>
          </a:xfrm>
          <a:prstGeom prst="flowChartDocumen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hlinkClick r:id="rId7"/>
              </a:rPr>
              <a:t>2024 As-Is Assessment</a:t>
            </a:r>
            <a:endParaRPr lang="en-CH" sz="1400" dirty="0"/>
          </a:p>
        </p:txBody>
      </p:sp>
    </p:spTree>
    <p:extLst>
      <p:ext uri="{BB962C8B-B14F-4D97-AF65-F5344CB8AC3E}">
        <p14:creationId xmlns:p14="http://schemas.microsoft.com/office/powerpoint/2010/main" val="34497307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30B84F-6181-A9D0-2FE8-2394C03AE70E}"/>
              </a:ext>
            </a:extLst>
          </p:cNvPr>
          <p:cNvSpPr>
            <a:spLocks noGrp="1"/>
          </p:cNvSpPr>
          <p:nvPr>
            <p:ph idx="1"/>
          </p:nvPr>
        </p:nvSpPr>
        <p:spPr>
          <a:xfrm>
            <a:off x="407987" y="1124744"/>
            <a:ext cx="11376024" cy="4608512"/>
          </a:xfrm>
        </p:spPr>
        <p:txBody>
          <a:bodyPr/>
          <a:lstStyle/>
          <a:p>
            <a:pPr marL="342900" indent="-342900">
              <a:buFont typeface="Arial" panose="020B0604020202020204" pitchFamily="34" charset="0"/>
              <a:buChar char="•"/>
            </a:pPr>
            <a:r>
              <a:rPr lang="en-CH" sz="2000" dirty="0"/>
              <a:t>Intended for capacity for desired RTO &lt;= 1 day</a:t>
            </a:r>
          </a:p>
          <a:p>
            <a:pPr marL="666900" lvl="1" indent="-342900">
              <a:buFont typeface="Arial" panose="020B0604020202020204" pitchFamily="34" charset="0"/>
              <a:buChar char="•"/>
            </a:pPr>
            <a:r>
              <a:rPr lang="en-CH" sz="1600" dirty="0"/>
              <a:t>Environment</a:t>
            </a:r>
          </a:p>
          <a:p>
            <a:pPr marL="666900" lvl="1" indent="-342900">
              <a:buFont typeface="Arial" panose="020B0604020202020204" pitchFamily="34" charset="0"/>
              <a:buChar char="•"/>
            </a:pPr>
            <a:r>
              <a:rPr lang="en-CH" sz="1600" dirty="0"/>
              <a:t>Safety</a:t>
            </a:r>
          </a:p>
          <a:p>
            <a:pPr marL="666900" lvl="1" indent="-342900">
              <a:buFont typeface="Arial" panose="020B0604020202020204" pitchFamily="34" charset="0"/>
              <a:buChar char="•"/>
            </a:pPr>
            <a:r>
              <a:rPr lang="en-CH" sz="1600" dirty="0"/>
              <a:t>Access control</a:t>
            </a:r>
          </a:p>
          <a:p>
            <a:pPr marL="666900" lvl="1" indent="-342900">
              <a:buFont typeface="Arial" panose="020B0604020202020204" pitchFamily="34" charset="0"/>
              <a:buChar char="•"/>
            </a:pPr>
            <a:r>
              <a:rPr lang="en-CH" sz="1600" dirty="0"/>
              <a:t>Short term financial transactions</a:t>
            </a:r>
          </a:p>
          <a:p>
            <a:pPr marL="666900" lvl="1" indent="-342900">
              <a:buFont typeface="Arial" panose="020B0604020202020204" pitchFamily="34" charset="0"/>
              <a:buChar char="•"/>
            </a:pPr>
            <a:r>
              <a:rPr lang="en-CH" sz="1600" dirty="0"/>
              <a:t>Material damage avoidance</a:t>
            </a:r>
          </a:p>
          <a:p>
            <a:pPr marL="666900" lvl="1" indent="-342900">
              <a:buFont typeface="Arial" panose="020B0604020202020204" pitchFamily="34" charset="0"/>
              <a:buChar char="•"/>
            </a:pPr>
            <a:r>
              <a:rPr lang="en-CH" sz="1600" dirty="0"/>
              <a:t>Services for rapid recovery (e.g. server administration, source code)</a:t>
            </a:r>
          </a:p>
          <a:p>
            <a:pPr marL="342900" indent="-342900">
              <a:buFont typeface="Arial" panose="020B0604020202020204" pitchFamily="34" charset="0"/>
              <a:buChar char="•"/>
            </a:pPr>
            <a:r>
              <a:rPr lang="en-CH" sz="2000" dirty="0"/>
              <a:t>Orders placed for 1.8 MCHF, delivery in Q4 2023</a:t>
            </a:r>
          </a:p>
          <a:p>
            <a:pPr marL="666900" lvl="1" indent="-342900">
              <a:buFont typeface="Arial" panose="020B0604020202020204" pitchFamily="34" charset="0"/>
              <a:buChar char="•"/>
            </a:pPr>
            <a:r>
              <a:rPr lang="en-CH" sz="1600" dirty="0"/>
              <a:t>9200 cores, 19 PB (raw) covers the expected capacity above</a:t>
            </a:r>
          </a:p>
          <a:p>
            <a:pPr marL="342900" indent="-342900">
              <a:buFont typeface="Arial" panose="020B0604020202020204" pitchFamily="34" charset="0"/>
              <a:buChar char="•"/>
            </a:pPr>
            <a:r>
              <a:rPr lang="en-CH" sz="2000" dirty="0"/>
              <a:t>Install in Q1 2024 with aim to be ready for testing Q2 2024</a:t>
            </a:r>
          </a:p>
          <a:p>
            <a:pPr marL="666900" lvl="1" indent="-342900">
              <a:buFont typeface="Arial" panose="020B0604020202020204" pitchFamily="34" charset="0"/>
              <a:buChar char="•"/>
            </a:pPr>
            <a:r>
              <a:rPr lang="en-CH" sz="1600" dirty="0"/>
              <a:t>Most applications can be tested in Meyrin Data Centre if ready</a:t>
            </a:r>
          </a:p>
          <a:p>
            <a:pPr marL="342900" indent="-342900">
              <a:buFont typeface="Arial" panose="020B0604020202020204" pitchFamily="34" charset="0"/>
              <a:buChar char="•"/>
            </a:pPr>
            <a:r>
              <a:rPr lang="en-CH" sz="2000" dirty="0"/>
              <a:t>Suitable for Active-Active and Warm Standby recovery approaches as well as Cold</a:t>
            </a:r>
          </a:p>
          <a:p>
            <a:pPr marL="666900" lvl="1" indent="-342900">
              <a:buFont typeface="Arial" panose="020B0604020202020204" pitchFamily="34" charset="0"/>
              <a:buChar char="•"/>
            </a:pPr>
            <a:r>
              <a:rPr lang="en-CH" sz="1600" dirty="0"/>
              <a:t>And may help in non-’Disaster’ scenarios also e.g. switch read-only during upgrades, integration testing</a:t>
            </a:r>
          </a:p>
          <a:p>
            <a:pPr marL="342900" indent="-342900">
              <a:buFont typeface="Arial" panose="020B0604020202020204" pitchFamily="34" charset="0"/>
              <a:buChar char="•"/>
            </a:pPr>
            <a:endParaRPr lang="en-CH" sz="2000" dirty="0"/>
          </a:p>
          <a:p>
            <a:endParaRPr lang="en-CH" sz="2000" dirty="0"/>
          </a:p>
        </p:txBody>
      </p:sp>
      <p:sp>
        <p:nvSpPr>
          <p:cNvPr id="3" name="Title 2">
            <a:extLst>
              <a:ext uri="{FF2B5EF4-FFF2-40B4-BE49-F238E27FC236}">
                <a16:creationId xmlns:a16="http://schemas.microsoft.com/office/drawing/2014/main" id="{3B6B99AD-7A2C-4BB2-01CA-ADDAD3CE7441}"/>
              </a:ext>
            </a:extLst>
          </p:cNvPr>
          <p:cNvSpPr>
            <a:spLocks noGrp="1"/>
          </p:cNvSpPr>
          <p:nvPr>
            <p:ph type="title"/>
          </p:nvPr>
        </p:nvSpPr>
        <p:spPr/>
        <p:txBody>
          <a:bodyPr/>
          <a:lstStyle/>
          <a:p>
            <a:r>
              <a:rPr lang="en-CH"/>
              <a:t>Disaster Recovery to Prevessin Data Centre</a:t>
            </a:r>
          </a:p>
        </p:txBody>
      </p:sp>
      <p:sp>
        <p:nvSpPr>
          <p:cNvPr id="4" name="Date Placeholder 3">
            <a:extLst>
              <a:ext uri="{FF2B5EF4-FFF2-40B4-BE49-F238E27FC236}">
                <a16:creationId xmlns:a16="http://schemas.microsoft.com/office/drawing/2014/main" id="{FC0E205B-F131-2777-B032-0AA3189F4FA7}"/>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C412BD93-C0F5-52A3-DBDF-95D53439CCAE}"/>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D5FC0CF9-C32B-3136-35C5-DD2FA38F64E9}"/>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7" name="Picture 6">
            <a:extLst>
              <a:ext uri="{FF2B5EF4-FFF2-40B4-BE49-F238E27FC236}">
                <a16:creationId xmlns:a16="http://schemas.microsoft.com/office/drawing/2014/main" id="{2851DB0C-EFEB-B7E5-63ED-CAE8297C0D7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auto">
          <a:xfrm>
            <a:off x="7366455" y="1436688"/>
            <a:ext cx="4737418" cy="2077315"/>
          </a:xfrm>
          <a:prstGeom prst="rect">
            <a:avLst/>
          </a:prstGeom>
        </p:spPr>
      </p:pic>
    </p:spTree>
    <p:extLst>
      <p:ext uri="{BB962C8B-B14F-4D97-AF65-F5344CB8AC3E}">
        <p14:creationId xmlns:p14="http://schemas.microsoft.com/office/powerpoint/2010/main" val="888220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0BF68B8-FDEC-B251-E9F9-FDA92D66633F}"/>
              </a:ext>
            </a:extLst>
          </p:cNvPr>
          <p:cNvSpPr>
            <a:spLocks noGrp="1"/>
          </p:cNvSpPr>
          <p:nvPr>
            <p:ph idx="1"/>
          </p:nvPr>
        </p:nvSpPr>
        <p:spPr>
          <a:xfrm>
            <a:off x="407987" y="1124744"/>
            <a:ext cx="11376024" cy="4608512"/>
          </a:xfrm>
        </p:spPr>
        <p:txBody>
          <a:bodyPr/>
          <a:lstStyle/>
          <a:p>
            <a:pPr marL="342900" indent="-342900">
              <a:buFont typeface="Arial" panose="020B0604020202020204" pitchFamily="34" charset="0"/>
              <a:buChar char="•"/>
            </a:pPr>
            <a:r>
              <a:rPr lang="en-CH" dirty="0"/>
              <a:t>Intended for capacity for RTO &gt; 1 day (since &lt;= 1 day covered by PDC)</a:t>
            </a:r>
          </a:p>
          <a:p>
            <a:pPr marL="666900" lvl="1" indent="-342900">
              <a:buFont typeface="Arial" panose="020B0604020202020204" pitchFamily="34" charset="0"/>
              <a:buChar char="•"/>
            </a:pPr>
            <a:r>
              <a:rPr lang="en-CH" dirty="0"/>
              <a:t>Not financially viable to have significant resources under-utilised in the PDC for longer recovery time use cases</a:t>
            </a:r>
          </a:p>
          <a:p>
            <a:pPr marL="666900" lvl="1" indent="-342900">
              <a:buFont typeface="Arial" panose="020B0604020202020204" pitchFamily="34" charset="0"/>
              <a:buChar char="•"/>
            </a:pPr>
            <a:r>
              <a:rPr lang="en-CH" dirty="0"/>
              <a:t>Excluding physics compute and storage (use other grid sites is a better mitigation)</a:t>
            </a:r>
          </a:p>
          <a:p>
            <a:pPr marL="666900" lvl="1" indent="-342900">
              <a:buFont typeface="Arial" panose="020B0604020202020204" pitchFamily="34" charset="0"/>
              <a:buChar char="•"/>
            </a:pPr>
            <a:r>
              <a:rPr lang="en-CH" dirty="0"/>
              <a:t>Only relevant if the outage is a multi-service, </a:t>
            </a:r>
            <a:r>
              <a:rPr lang="en-CH"/>
              <a:t>multi-day scenario</a:t>
            </a:r>
            <a:endParaRPr lang="en-CH" dirty="0"/>
          </a:p>
          <a:p>
            <a:pPr marL="666900" lvl="1" indent="-342900">
              <a:buFont typeface="Arial" panose="020B0604020202020204" pitchFamily="34" charset="0"/>
              <a:buChar char="•"/>
            </a:pPr>
            <a:r>
              <a:rPr lang="en-CH" dirty="0"/>
              <a:t>Approximate capacity needed is 120K cores, 5PB storage</a:t>
            </a:r>
          </a:p>
          <a:p>
            <a:pPr marL="342900" indent="-342900">
              <a:buFont typeface="Arial" panose="020B0604020202020204" pitchFamily="34" charset="0"/>
              <a:buChar char="•"/>
            </a:pPr>
            <a:r>
              <a:rPr lang="en-CH" dirty="0"/>
              <a:t>Proposal (as discussed with CERN Procurement)</a:t>
            </a:r>
          </a:p>
          <a:p>
            <a:pPr marL="666900" lvl="1" indent="-342900">
              <a:buFont typeface="Arial" panose="020B0604020202020204" pitchFamily="34" charset="0"/>
              <a:buChar char="•"/>
            </a:pPr>
            <a:r>
              <a:rPr lang="en-CH" dirty="0"/>
              <a:t>Use of “Accelerated Procedure for Emergency Contracts” (CERN Financial Rules 11.3)</a:t>
            </a:r>
          </a:p>
          <a:p>
            <a:pPr marL="666900" lvl="1" indent="-342900">
              <a:buFont typeface="Arial" panose="020B0604020202020204" pitchFamily="34" charset="0"/>
              <a:buChar char="•"/>
            </a:pPr>
            <a:r>
              <a:rPr lang="en-CH" dirty="0"/>
              <a:t>Full approval within 4-6 days from CERN Finance Committee</a:t>
            </a:r>
          </a:p>
          <a:p>
            <a:pPr marL="666900" lvl="1" indent="-342900">
              <a:buFont typeface="Arial" panose="020B0604020202020204" pitchFamily="34" charset="0"/>
              <a:buChar char="•"/>
            </a:pPr>
            <a:r>
              <a:rPr lang="en-CH" dirty="0"/>
              <a:t>Recovery could start immediately within the price enquiry liimits and usage will ramp up</a:t>
            </a:r>
          </a:p>
          <a:p>
            <a:pPr marL="666900" lvl="1" indent="-342900">
              <a:buFont typeface="Arial" panose="020B0604020202020204" pitchFamily="34" charset="0"/>
              <a:buChar char="•"/>
            </a:pPr>
            <a:r>
              <a:rPr lang="en-CH" dirty="0"/>
              <a:t>Expenditure is O(500K CHF/month) until cause resolved and a 250K CHF one off charge for egress to repatriate the data</a:t>
            </a:r>
          </a:p>
          <a:p>
            <a:pPr marL="342900" indent="-342900">
              <a:buFont typeface="Arial" panose="020B0604020202020204" pitchFamily="34" charset="0"/>
              <a:buChar char="•"/>
            </a:pPr>
            <a:r>
              <a:rPr lang="en-CH" dirty="0"/>
              <a:t>Testing capacity will come out of cloud contracts O(5K-10K CHF/month)</a:t>
            </a:r>
          </a:p>
        </p:txBody>
      </p:sp>
      <p:sp>
        <p:nvSpPr>
          <p:cNvPr id="3" name="Title 2">
            <a:extLst>
              <a:ext uri="{FF2B5EF4-FFF2-40B4-BE49-F238E27FC236}">
                <a16:creationId xmlns:a16="http://schemas.microsoft.com/office/drawing/2014/main" id="{19676587-084D-BF7C-90C8-4A44C20C554E}"/>
              </a:ext>
            </a:extLst>
          </p:cNvPr>
          <p:cNvSpPr>
            <a:spLocks noGrp="1"/>
          </p:cNvSpPr>
          <p:nvPr>
            <p:ph type="title"/>
          </p:nvPr>
        </p:nvSpPr>
        <p:spPr/>
        <p:txBody>
          <a:bodyPr/>
          <a:lstStyle/>
          <a:p>
            <a:r>
              <a:rPr lang="en-CH" dirty="0"/>
              <a:t>Disaster Recovery to Public Cloud</a:t>
            </a:r>
          </a:p>
        </p:txBody>
      </p:sp>
      <p:sp>
        <p:nvSpPr>
          <p:cNvPr id="4" name="Date Placeholder 3">
            <a:extLst>
              <a:ext uri="{FF2B5EF4-FFF2-40B4-BE49-F238E27FC236}">
                <a16:creationId xmlns:a16="http://schemas.microsoft.com/office/drawing/2014/main" id="{CB1D4AB8-68B1-8F7F-1B81-2D1C134589B7}"/>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D2BA9157-4E6C-98DE-2E96-C33249635158}"/>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85D52262-EA53-5C55-2A2C-6F466DB253FD}"/>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2986605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F8BAB4-35DB-1C59-6E8A-88ED7770718F}"/>
              </a:ext>
            </a:extLst>
          </p:cNvPr>
          <p:cNvSpPr>
            <a:spLocks noGrp="1"/>
          </p:cNvSpPr>
          <p:nvPr>
            <p:ph idx="1"/>
          </p:nvPr>
        </p:nvSpPr>
        <p:spPr>
          <a:xfrm>
            <a:off x="687454" y="5304873"/>
            <a:ext cx="2727099" cy="779689"/>
          </a:xfrm>
        </p:spPr>
        <p:txBody>
          <a:bodyPr/>
          <a:lstStyle/>
          <a:p>
            <a:r>
              <a:rPr lang="en-FR" sz="1800" b="0" dirty="0">
                <a:hlinkClick r:id="rId2"/>
              </a:rPr>
              <a:t>Full IT Strategy document</a:t>
            </a:r>
            <a:endParaRPr lang="en-FR" sz="1800" b="0" dirty="0"/>
          </a:p>
        </p:txBody>
      </p:sp>
      <p:sp>
        <p:nvSpPr>
          <p:cNvPr id="3" name="Title 2">
            <a:extLst>
              <a:ext uri="{FF2B5EF4-FFF2-40B4-BE49-F238E27FC236}">
                <a16:creationId xmlns:a16="http://schemas.microsoft.com/office/drawing/2014/main" id="{0EE9A47C-DA26-7A6A-62BB-16A1D0D2797A}"/>
              </a:ext>
            </a:extLst>
          </p:cNvPr>
          <p:cNvSpPr>
            <a:spLocks noGrp="1"/>
          </p:cNvSpPr>
          <p:nvPr>
            <p:ph type="title"/>
          </p:nvPr>
        </p:nvSpPr>
        <p:spPr/>
        <p:txBody>
          <a:bodyPr/>
          <a:lstStyle/>
          <a:p>
            <a:r>
              <a:rPr lang="en-FR" dirty="0"/>
              <a:t>IT strategy 2022-2025</a:t>
            </a:r>
          </a:p>
        </p:txBody>
      </p:sp>
      <p:sp>
        <p:nvSpPr>
          <p:cNvPr id="4" name="Date Placeholder 3">
            <a:extLst>
              <a:ext uri="{FF2B5EF4-FFF2-40B4-BE49-F238E27FC236}">
                <a16:creationId xmlns:a16="http://schemas.microsoft.com/office/drawing/2014/main" id="{30A6C7C1-FE1E-AC6F-8345-55A6AC62242B}"/>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378D279A-A0DD-E031-D2AE-9C9BC2BA42E5}"/>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78565ED4-5666-0B39-282D-359648E73220}"/>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9" name="Content Placeholder 1">
            <a:extLst>
              <a:ext uri="{FF2B5EF4-FFF2-40B4-BE49-F238E27FC236}">
                <a16:creationId xmlns:a16="http://schemas.microsoft.com/office/drawing/2014/main" id="{A3C871A2-C143-871F-A519-31FA80D3FF1F}"/>
              </a:ext>
            </a:extLst>
          </p:cNvPr>
          <p:cNvSpPr txBox="1">
            <a:spLocks/>
          </p:cNvSpPr>
          <p:nvPr/>
        </p:nvSpPr>
        <p:spPr>
          <a:xfrm>
            <a:off x="495571" y="1278043"/>
            <a:ext cx="7094618" cy="402683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dirty="0"/>
              <a:t>Includes as a provider,</a:t>
            </a:r>
          </a:p>
          <a:p>
            <a:pPr marL="285750" indent="-285750">
              <a:buFont typeface="Arial" panose="020B0604020202020204" pitchFamily="34" charset="0"/>
              <a:buChar char="•"/>
            </a:pPr>
            <a:r>
              <a:rPr lang="en-GB" sz="1800" dirty="0"/>
              <a:t>Recognise operational risks</a:t>
            </a:r>
          </a:p>
          <a:p>
            <a:pPr marL="609750" lvl="1" indent="-285750">
              <a:buFont typeface="Arial" panose="020B0604020202020204" pitchFamily="34" charset="0"/>
              <a:buChar char="•"/>
            </a:pPr>
            <a:r>
              <a:rPr lang="en-GB" sz="1500" dirty="0"/>
              <a:t>Define IT-specific policies for disaster recovery and business continuity</a:t>
            </a:r>
          </a:p>
          <a:p>
            <a:pPr marL="285750" indent="-285750">
              <a:buFont typeface="Arial" panose="020B0604020202020204" pitchFamily="34" charset="0"/>
              <a:buChar char="•"/>
            </a:pPr>
            <a:r>
              <a:rPr lang="en-GB" sz="1800" dirty="0"/>
              <a:t>Enable disaster recovery and business continuity</a:t>
            </a:r>
          </a:p>
          <a:p>
            <a:pPr marL="609750" lvl="1" indent="-285750">
              <a:buFont typeface="Arial" panose="020B0604020202020204" pitchFamily="34" charset="0"/>
              <a:buChar char="•"/>
            </a:pPr>
            <a:r>
              <a:rPr lang="en-GB" sz="1500" dirty="0"/>
              <a:t>Enable teams to apply disaster recovery and business continuity policies through dedicated resources, training and senior buy-in to mitigate risks</a:t>
            </a:r>
          </a:p>
          <a:p>
            <a:pPr marL="285750" indent="-285750">
              <a:buFont typeface="Arial" panose="020B0604020202020204" pitchFamily="34" charset="0"/>
              <a:buChar char="•"/>
            </a:pPr>
            <a:r>
              <a:rPr lang="en-GB" sz="1800" dirty="0"/>
              <a:t>Establish security protocols</a:t>
            </a:r>
          </a:p>
          <a:p>
            <a:pPr marL="609750" lvl="1" indent="-285750">
              <a:buFont typeface="Arial" panose="020B0604020202020204" pitchFamily="34" charset="0"/>
              <a:buChar char="•"/>
            </a:pPr>
            <a:r>
              <a:rPr lang="en-GB" sz="1500" dirty="0"/>
              <a:t>Provide the structure to </a:t>
            </a:r>
            <a:r>
              <a:rPr lang="en-GB" sz="1500" dirty="0" err="1"/>
              <a:t>eNsure</a:t>
            </a:r>
            <a:r>
              <a:rPr lang="en-GB" sz="1500" dirty="0"/>
              <a:t> security policies are implemented with dedicated resources, training and follow-up to reduce associated risks and to preserve CERN’s research outputs, past and future</a:t>
            </a:r>
            <a:endParaRPr lang="en-FR" sz="1500" dirty="0"/>
          </a:p>
        </p:txBody>
      </p:sp>
      <p:grpSp>
        <p:nvGrpSpPr>
          <p:cNvPr id="11" name="Group 10">
            <a:extLst>
              <a:ext uri="{FF2B5EF4-FFF2-40B4-BE49-F238E27FC236}">
                <a16:creationId xmlns:a16="http://schemas.microsoft.com/office/drawing/2014/main" id="{2CAABA07-CCC1-DDE8-6526-CAF73A70F67A}"/>
              </a:ext>
            </a:extLst>
          </p:cNvPr>
          <p:cNvGrpSpPr/>
          <p:nvPr/>
        </p:nvGrpSpPr>
        <p:grpSpPr>
          <a:xfrm>
            <a:off x="7953722" y="1552378"/>
            <a:ext cx="3494451" cy="3752495"/>
            <a:chOff x="8289561" y="136525"/>
            <a:chExt cx="3494451" cy="3752495"/>
          </a:xfrm>
        </p:grpSpPr>
        <p:sp>
          <p:nvSpPr>
            <p:cNvPr id="12" name="Rectangle 11">
              <a:extLst>
                <a:ext uri="{FF2B5EF4-FFF2-40B4-BE49-F238E27FC236}">
                  <a16:creationId xmlns:a16="http://schemas.microsoft.com/office/drawing/2014/main" id="{95FECA0D-192C-9A64-AD79-6A75A21757EE}"/>
                </a:ext>
              </a:extLst>
            </p:cNvPr>
            <p:cNvSpPr/>
            <p:nvPr/>
          </p:nvSpPr>
          <p:spPr>
            <a:xfrm>
              <a:off x="9804012" y="136525"/>
              <a:ext cx="1980000" cy="3007281"/>
            </a:xfrm>
            <a:prstGeom prst="rect">
              <a:avLst/>
            </a:prstGeom>
            <a:noFill/>
            <a:ln>
              <a:solidFill>
                <a:schemeClr val="tx2"/>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pPr algn="ctr"/>
              <a:endParaRPr lang="en-GB" sz="1100" b="1" dirty="0">
                <a:solidFill>
                  <a:schemeClr val="accent6">
                    <a:lumMod val="50000"/>
                  </a:schemeClr>
                </a:solidFill>
              </a:endParaRPr>
            </a:p>
            <a:p>
              <a:pPr algn="ctr"/>
              <a:endParaRPr lang="en-GB" sz="1100" b="1" dirty="0">
                <a:solidFill>
                  <a:schemeClr val="accent6">
                    <a:lumMod val="50000"/>
                  </a:schemeClr>
                </a:solidFill>
              </a:endParaRPr>
            </a:p>
            <a:p>
              <a:pPr algn="ctr"/>
              <a:endParaRPr lang="en-GB" sz="1100" b="1" dirty="0">
                <a:solidFill>
                  <a:schemeClr val="accent6">
                    <a:lumMod val="50000"/>
                  </a:schemeClr>
                </a:solidFill>
              </a:endParaRPr>
            </a:p>
            <a:p>
              <a:pPr algn="ctr"/>
              <a:endParaRPr lang="en-GB" sz="1100" b="1" dirty="0">
                <a:solidFill>
                  <a:schemeClr val="tx2"/>
                </a:solidFill>
              </a:endParaRPr>
            </a:p>
            <a:p>
              <a:pPr algn="ctr"/>
              <a:r>
                <a:rPr lang="en-GB" sz="1100" b="1" dirty="0">
                  <a:solidFill>
                    <a:schemeClr val="tx2"/>
                  </a:solidFill>
                </a:rPr>
                <a:t>Recognise operational risks </a:t>
              </a:r>
            </a:p>
            <a:p>
              <a:pPr algn="ctr"/>
              <a:endParaRPr lang="en-GB" sz="1100" b="1" dirty="0">
                <a:solidFill>
                  <a:schemeClr val="accent6">
                    <a:lumMod val="50000"/>
                  </a:schemeClr>
                </a:solidFill>
                <a:highlight>
                  <a:srgbClr val="FFFF00"/>
                </a:highlight>
              </a:endParaRPr>
            </a:p>
            <a:p>
              <a:pPr algn="ctr"/>
              <a:r>
                <a:rPr lang="en-GB" sz="1100" b="1" dirty="0">
                  <a:solidFill>
                    <a:schemeClr val="accent6">
                      <a:lumMod val="50000"/>
                    </a:schemeClr>
                  </a:solidFill>
                  <a:highlight>
                    <a:srgbClr val="FFFF00"/>
                  </a:highlight>
                </a:rPr>
                <a:t>Today: </a:t>
              </a:r>
              <a:r>
                <a:rPr lang="en-GB" sz="1100" dirty="0">
                  <a:solidFill>
                    <a:schemeClr val="accent6">
                      <a:lumMod val="50000"/>
                    </a:schemeClr>
                  </a:solidFill>
                  <a:highlight>
                    <a:srgbClr val="FFFF00"/>
                  </a:highlight>
                </a:rPr>
                <a:t>IT</a:t>
              </a:r>
              <a:r>
                <a:rPr lang="en-GB" sz="1100" b="1" dirty="0">
                  <a:solidFill>
                    <a:schemeClr val="accent6">
                      <a:lumMod val="50000"/>
                    </a:schemeClr>
                  </a:solidFill>
                  <a:highlight>
                    <a:srgbClr val="FFFF00"/>
                  </a:highlight>
                </a:rPr>
                <a:t> </a:t>
              </a:r>
              <a:r>
                <a:rPr lang="en-GB" sz="1100" dirty="0">
                  <a:solidFill>
                    <a:schemeClr val="accent6">
                      <a:lumMod val="50000"/>
                    </a:schemeClr>
                  </a:solidFill>
                  <a:highlight>
                    <a:srgbClr val="FFFF00"/>
                  </a:highlight>
                </a:rPr>
                <a:t>disaster recovery and business continuity procedures are not adequate. Although failures are limited, the risk is significant to ongoing operations</a:t>
              </a:r>
            </a:p>
            <a:p>
              <a:pPr algn="ctr"/>
              <a:endParaRPr lang="en-GB" sz="1100" b="1" dirty="0">
                <a:solidFill>
                  <a:schemeClr val="accent6">
                    <a:lumMod val="50000"/>
                  </a:schemeClr>
                </a:solidFill>
              </a:endParaRPr>
            </a:p>
            <a:p>
              <a:pPr algn="ctr"/>
              <a:endParaRPr lang="en-GB" sz="1100" b="1" dirty="0">
                <a:solidFill>
                  <a:schemeClr val="accent6">
                    <a:lumMod val="50000"/>
                  </a:schemeClr>
                </a:solidFill>
              </a:endParaRPr>
            </a:p>
          </p:txBody>
        </p:sp>
        <p:pic>
          <p:nvPicPr>
            <p:cNvPr id="13" name="Picture 12" descr="Shape&#10;&#10;Description automatically generated with low confidence">
              <a:extLst>
                <a:ext uri="{FF2B5EF4-FFF2-40B4-BE49-F238E27FC236}">
                  <a16:creationId xmlns:a16="http://schemas.microsoft.com/office/drawing/2014/main" id="{AA22CCCF-F8A0-2049-7FEC-3CBBC432922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3878"/>
            <a:stretch/>
          </p:blipFill>
          <p:spPr>
            <a:xfrm>
              <a:off x="10531079" y="232123"/>
              <a:ext cx="525866" cy="452889"/>
            </a:xfrm>
            <a:prstGeom prst="rect">
              <a:avLst/>
            </a:prstGeom>
          </p:spPr>
        </p:pic>
        <p:sp>
          <p:nvSpPr>
            <p:cNvPr id="14" name="Speech Bubble: Rectangle 24">
              <a:extLst>
                <a:ext uri="{FF2B5EF4-FFF2-40B4-BE49-F238E27FC236}">
                  <a16:creationId xmlns:a16="http://schemas.microsoft.com/office/drawing/2014/main" id="{E9D5B55E-22B9-98AD-3A10-6EED17FC90A4}"/>
                </a:ext>
              </a:extLst>
            </p:cNvPr>
            <p:cNvSpPr/>
            <p:nvPr/>
          </p:nvSpPr>
          <p:spPr>
            <a:xfrm>
              <a:off x="9360066" y="3288071"/>
              <a:ext cx="1997737" cy="600949"/>
            </a:xfrm>
            <a:prstGeom prst="wedgeRectCallout">
              <a:avLst>
                <a:gd name="adj1" fmla="val 63924"/>
                <a:gd name="adj2" fmla="val -38480"/>
              </a:avLst>
            </a:prstGeom>
            <a:noFill/>
            <a:ln w="9525" cap="flat" cmpd="sng" algn="ctr">
              <a:solidFill>
                <a:schemeClr val="accent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srgbClr val="000000"/>
                  </a:solidFill>
                  <a:effectLst/>
                  <a:highlight>
                    <a:srgbClr val="FFFF00"/>
                  </a:highlight>
                  <a:uLnTx/>
                  <a:uFillTx/>
                  <a:latin typeface="+mj-lt"/>
                  <a:ea typeface="+mn-ea"/>
                  <a:cs typeface="+mn-cs"/>
                </a:rPr>
                <a:t>‘We don’t have a proper disaster recovery and business continuity plan</a:t>
              </a:r>
              <a:r>
                <a:rPr kumimoji="0" lang="en-GB" sz="1100" b="0" i="0" u="none" strike="noStrike" kern="0" cap="none" spc="0" normalizeH="0" baseline="0" noProof="0" dirty="0">
                  <a:ln>
                    <a:noFill/>
                  </a:ln>
                  <a:solidFill>
                    <a:srgbClr val="000000"/>
                  </a:solidFill>
                  <a:effectLst/>
                  <a:uLnTx/>
                  <a:uFillTx/>
                  <a:latin typeface="+mj-lt"/>
                  <a:ea typeface="+mn-ea"/>
                  <a:cs typeface="+mn-cs"/>
                </a:rPr>
                <a:t>’</a:t>
              </a:r>
            </a:p>
          </p:txBody>
        </p:sp>
        <p:sp>
          <p:nvSpPr>
            <p:cNvPr id="15" name="TextBox 14">
              <a:extLst>
                <a:ext uri="{FF2B5EF4-FFF2-40B4-BE49-F238E27FC236}">
                  <a16:creationId xmlns:a16="http://schemas.microsoft.com/office/drawing/2014/main" id="{99C992CA-9BB5-6734-4E9B-FB9653A96AB5}"/>
                </a:ext>
              </a:extLst>
            </p:cNvPr>
            <p:cNvSpPr txBox="1"/>
            <p:nvPr/>
          </p:nvSpPr>
          <p:spPr>
            <a:xfrm>
              <a:off x="8289561" y="136525"/>
              <a:ext cx="1409075" cy="830997"/>
            </a:xfrm>
            <a:prstGeom prst="rect">
              <a:avLst/>
            </a:prstGeom>
            <a:noFill/>
          </p:spPr>
          <p:txBody>
            <a:bodyPr wrap="square" lIns="0" tIns="0" rIns="0" bIns="0" rtlCol="0">
              <a:spAutoFit/>
            </a:bodyPr>
            <a:lstStyle/>
            <a:p>
              <a:pPr algn="l"/>
              <a:r>
                <a:rPr lang="en-FR" dirty="0"/>
                <a:t>AS-IS</a:t>
              </a:r>
            </a:p>
            <a:p>
              <a:pPr algn="l"/>
              <a:r>
                <a:rPr lang="en-FR" dirty="0"/>
                <a:t>External</a:t>
              </a:r>
            </a:p>
            <a:p>
              <a:pPr algn="l"/>
              <a:r>
                <a:rPr lang="en-FR" dirty="0"/>
                <a:t>Assessment</a:t>
              </a:r>
            </a:p>
          </p:txBody>
        </p:sp>
      </p:grpSp>
    </p:spTree>
    <p:extLst>
      <p:ext uri="{BB962C8B-B14F-4D97-AF65-F5344CB8AC3E}">
        <p14:creationId xmlns:p14="http://schemas.microsoft.com/office/powerpoint/2010/main" val="18621963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26251A-9614-E971-A366-F487093F790F}"/>
              </a:ext>
            </a:extLst>
          </p:cNvPr>
          <p:cNvSpPr>
            <a:spLocks noGrp="1"/>
          </p:cNvSpPr>
          <p:nvPr>
            <p:ph idx="1"/>
          </p:nvPr>
        </p:nvSpPr>
        <p:spPr>
          <a:xfrm>
            <a:off x="392999" y="1088927"/>
            <a:ext cx="11376024" cy="5016552"/>
          </a:xfrm>
        </p:spPr>
        <p:txBody>
          <a:bodyPr/>
          <a:lstStyle/>
          <a:p>
            <a:pPr marL="342900" indent="-342900">
              <a:buFont typeface="Arial" panose="020B0604020202020204" pitchFamily="34" charset="0"/>
              <a:buChar char="•"/>
            </a:pPr>
            <a:r>
              <a:rPr lang="en-FR" sz="2000" dirty="0"/>
              <a:t>Socialise the establishment of a Business Continuity Network at CERN</a:t>
            </a:r>
          </a:p>
          <a:p>
            <a:pPr marL="666900" lvl="1" indent="-342900">
              <a:buFont typeface="Arial" panose="020B0604020202020204" pitchFamily="34" charset="0"/>
              <a:buChar char="•"/>
            </a:pPr>
            <a:r>
              <a:rPr lang="en-FR" sz="1600" dirty="0"/>
              <a:t>Not an IT-only problem and many domain </a:t>
            </a:r>
            <a:r>
              <a:rPr lang="en-FR" sz="1600"/>
              <a:t>specific standards</a:t>
            </a:r>
            <a:endParaRPr lang="en-FR" sz="1600" dirty="0"/>
          </a:p>
          <a:p>
            <a:pPr marL="666900" lvl="1" indent="-342900">
              <a:buFont typeface="Arial" panose="020B0604020202020204" pitchFamily="34" charset="0"/>
              <a:buChar char="•"/>
            </a:pPr>
            <a:r>
              <a:rPr lang="en-FR" sz="1600" dirty="0"/>
              <a:t>Business </a:t>
            </a:r>
            <a:r>
              <a:rPr lang="en-FR" sz="1600"/>
              <a:t>impact analysis</a:t>
            </a:r>
            <a:r>
              <a:rPr lang="en-US" sz="1600" dirty="0"/>
              <a:t> needed for the whole organisation (not an IT-only problem)</a:t>
            </a:r>
            <a:endParaRPr lang="en-FR" sz="1600" dirty="0"/>
          </a:p>
          <a:p>
            <a:pPr marL="666900" lvl="1" indent="-342900">
              <a:buFont typeface="Arial" panose="020B0604020202020204" pitchFamily="34" charset="0"/>
              <a:buChar char="•"/>
            </a:pPr>
            <a:r>
              <a:rPr lang="en-US" sz="1600" dirty="0"/>
              <a:t>Recent CERN Business Continuity Management System audit is likely to ‘encourage’ this approach</a:t>
            </a:r>
            <a:endParaRPr lang="en-FR" sz="1600" dirty="0"/>
          </a:p>
          <a:p>
            <a:pPr marL="342900" indent="-342900">
              <a:buFont typeface="Arial" panose="020B0604020202020204" pitchFamily="34" charset="0"/>
              <a:buChar char="•"/>
            </a:pPr>
            <a:r>
              <a:rPr lang="en-FR" sz="2000" dirty="0"/>
              <a:t>Assess IT’s </a:t>
            </a:r>
            <a:r>
              <a:rPr lang="en-FR" sz="2000"/>
              <a:t>operational resilience</a:t>
            </a:r>
            <a:endParaRPr lang="en-FR" sz="1600" dirty="0"/>
          </a:p>
          <a:p>
            <a:pPr marL="666900" lvl="1" indent="-342900">
              <a:buFont typeface="Arial" panose="020B0604020202020204" pitchFamily="34" charset="0"/>
              <a:buChar char="•"/>
            </a:pPr>
            <a:r>
              <a:rPr lang="en-FR" sz="1600" dirty="0"/>
              <a:t>Evaluation of current building blocks and investment in appropriate layers to reduce effort</a:t>
            </a:r>
          </a:p>
          <a:p>
            <a:pPr marL="666900" lvl="1" indent="-342900">
              <a:buFont typeface="Arial" panose="020B0604020202020204" pitchFamily="34" charset="0"/>
              <a:buChar char="•"/>
            </a:pPr>
            <a:r>
              <a:rPr lang="en-FR" sz="1600" dirty="0"/>
              <a:t>Embed BC/DR into IT’s service lifecycle via architecture and change/</a:t>
            </a:r>
            <a:r>
              <a:rPr lang="en-FR" sz="1600"/>
              <a:t>release boards</a:t>
            </a:r>
            <a:endParaRPr lang="en-US" sz="1600" dirty="0"/>
          </a:p>
          <a:p>
            <a:pPr marL="666900" lvl="1" indent="-342900">
              <a:buFont typeface="Arial" panose="020B0604020202020204" pitchFamily="34" charset="0"/>
              <a:buChar char="•"/>
            </a:pPr>
            <a:r>
              <a:rPr lang="en-US" sz="1600" dirty="0"/>
              <a:t>Iterate the desired and actual recovery objectives with the user community and define mitigations</a:t>
            </a:r>
          </a:p>
          <a:p>
            <a:pPr marL="666900" lvl="1" indent="-342900">
              <a:buFont typeface="Arial" panose="020B0604020202020204" pitchFamily="34" charset="0"/>
              <a:buChar char="•"/>
            </a:pPr>
            <a:r>
              <a:rPr lang="en-US" sz="1600" dirty="0" err="1"/>
              <a:t>Formalising</a:t>
            </a:r>
            <a:r>
              <a:rPr lang="en-US" sz="1600" dirty="0"/>
              <a:t> Service Levels without cross charging / uplift remains a problem</a:t>
            </a:r>
            <a:endParaRPr lang="en-FR" sz="1600" dirty="0"/>
          </a:p>
          <a:p>
            <a:pPr marL="342900" indent="-342900">
              <a:buFont typeface="Arial" panose="020B0604020202020204" pitchFamily="34" charset="0"/>
              <a:buChar char="•"/>
            </a:pPr>
            <a:r>
              <a:rPr lang="en-FR" sz="2000" dirty="0"/>
              <a:t>Prepare for DR implementation</a:t>
            </a:r>
          </a:p>
          <a:p>
            <a:pPr marL="666900" lvl="1" indent="-342900">
              <a:buFont typeface="Arial" panose="020B0604020202020204" pitchFamily="34" charset="0"/>
              <a:buChar char="•"/>
            </a:pPr>
            <a:r>
              <a:rPr lang="en-FR" sz="1600"/>
              <a:t>Further </a:t>
            </a:r>
            <a:r>
              <a:rPr lang="en-FR" sz="1600" dirty="0"/>
              <a:t>information gathering and architecture improvements from the </a:t>
            </a:r>
            <a:r>
              <a:rPr lang="en-FR" sz="1600"/>
              <a:t>IT department</a:t>
            </a:r>
            <a:endParaRPr lang="en-US" sz="1600" dirty="0"/>
          </a:p>
          <a:p>
            <a:pPr marL="666900" lvl="1" indent="-342900">
              <a:buFont typeface="Arial" panose="020B0604020202020204" pitchFamily="34" charset="0"/>
              <a:buChar char="•"/>
            </a:pPr>
            <a:r>
              <a:rPr lang="en-US" sz="1600" dirty="0"/>
              <a:t>Prepare fast recovery infrastructure in the Prevessin Data Centre</a:t>
            </a:r>
            <a:endParaRPr lang="en-FR" sz="1600" dirty="0"/>
          </a:p>
          <a:p>
            <a:pPr marL="666900" lvl="1" indent="-342900">
              <a:buFont typeface="Arial" panose="020B0604020202020204" pitchFamily="34" charset="0"/>
              <a:buChar char="•"/>
            </a:pPr>
            <a:r>
              <a:rPr lang="en-FR" sz="1600" dirty="0"/>
              <a:t>Training material and building blocks for service managers</a:t>
            </a:r>
          </a:p>
          <a:p>
            <a:pPr lvl="1" indent="0">
              <a:buNone/>
            </a:pPr>
            <a:endParaRPr lang="en-FR" dirty="0"/>
          </a:p>
        </p:txBody>
      </p:sp>
      <p:sp>
        <p:nvSpPr>
          <p:cNvPr id="3" name="Title 2">
            <a:extLst>
              <a:ext uri="{FF2B5EF4-FFF2-40B4-BE49-F238E27FC236}">
                <a16:creationId xmlns:a16="http://schemas.microsoft.com/office/drawing/2014/main" id="{821805D2-1779-8FC7-D1EF-92DA7A3F8852}"/>
              </a:ext>
            </a:extLst>
          </p:cNvPr>
          <p:cNvSpPr>
            <a:spLocks noGrp="1"/>
          </p:cNvSpPr>
          <p:nvPr>
            <p:ph type="title"/>
          </p:nvPr>
        </p:nvSpPr>
        <p:spPr/>
        <p:txBody>
          <a:bodyPr/>
          <a:lstStyle/>
          <a:p>
            <a:r>
              <a:rPr lang="en-FR" dirty="0"/>
              <a:t>Next steps</a:t>
            </a:r>
          </a:p>
        </p:txBody>
      </p:sp>
      <p:sp>
        <p:nvSpPr>
          <p:cNvPr id="4" name="Date Placeholder 3">
            <a:extLst>
              <a:ext uri="{FF2B5EF4-FFF2-40B4-BE49-F238E27FC236}">
                <a16:creationId xmlns:a16="http://schemas.microsoft.com/office/drawing/2014/main" id="{44304D4C-E410-EE33-3627-4F4573A85AAC}"/>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BF453868-5A70-C13B-7635-FE5F8F730C6A}"/>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F8992D8C-62D9-AC8A-2346-D504DD66AA6E}"/>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Tree>
    <p:extLst>
      <p:ext uri="{BB962C8B-B14F-4D97-AF65-F5344CB8AC3E}">
        <p14:creationId xmlns:p14="http://schemas.microsoft.com/office/powerpoint/2010/main" val="3981650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9158B5-9791-3AB8-BF17-574DC1F1CEDC}"/>
              </a:ext>
            </a:extLst>
          </p:cNvPr>
          <p:cNvSpPr>
            <a:spLocks noGrp="1"/>
          </p:cNvSpPr>
          <p:nvPr>
            <p:ph idx="1"/>
          </p:nvPr>
        </p:nvSpPr>
        <p:spPr>
          <a:xfrm>
            <a:off x="407987" y="1124744"/>
            <a:ext cx="11376024" cy="4608512"/>
          </a:xfrm>
        </p:spPr>
        <p:txBody>
          <a:bodyPr/>
          <a:lstStyle/>
          <a:p>
            <a:pPr marL="342900" indent="-342900">
              <a:buFont typeface="Arial" panose="020B0604020202020204" pitchFamily="34" charset="0"/>
              <a:buChar char="•"/>
            </a:pPr>
            <a:r>
              <a:rPr lang="en-CH" sz="2000" dirty="0"/>
              <a:t>BC/DR standard practise is very oriented towards commercial organisations</a:t>
            </a:r>
          </a:p>
          <a:p>
            <a:pPr marL="666900" lvl="1" indent="-342900">
              <a:buFont typeface="Arial" panose="020B0604020202020204" pitchFamily="34" charset="0"/>
              <a:buChar char="•"/>
            </a:pPr>
            <a:r>
              <a:rPr lang="en-CH" sz="1600" dirty="0"/>
              <a:t>A pre-prepared consultancy approach does not work well</a:t>
            </a:r>
          </a:p>
          <a:p>
            <a:pPr marL="342900" indent="-342900">
              <a:buFont typeface="Arial" panose="020B0604020202020204" pitchFamily="34" charset="0"/>
              <a:buChar char="•"/>
            </a:pPr>
            <a:r>
              <a:rPr lang="en-CH" sz="2000" dirty="0"/>
              <a:t>An organisation wide Business Continuity approach is difficult when departments are independent and there is no CIO</a:t>
            </a:r>
          </a:p>
          <a:p>
            <a:pPr marL="666900" lvl="1" indent="-342900">
              <a:buFont typeface="Arial" panose="020B0604020202020204" pitchFamily="34" charset="0"/>
              <a:buChar char="•"/>
            </a:pPr>
            <a:r>
              <a:rPr lang="en-CH" sz="1600" dirty="0"/>
              <a:t>And BC/DR has often not been a priority compared to capability / capacity</a:t>
            </a:r>
          </a:p>
          <a:p>
            <a:pPr marL="666900" lvl="1" indent="-342900">
              <a:buFont typeface="Arial" panose="020B0604020202020204" pitchFamily="34" charset="0"/>
              <a:buChar char="•"/>
            </a:pPr>
            <a:r>
              <a:rPr lang="en-CH" sz="1600" dirty="0"/>
              <a:t>No financial incentives e.g. reduced insurance if mature</a:t>
            </a:r>
          </a:p>
          <a:p>
            <a:pPr marL="666900" lvl="1" indent="-342900">
              <a:buFont typeface="Arial" panose="020B0604020202020204" pitchFamily="34" charset="0"/>
              <a:buChar char="•"/>
            </a:pPr>
            <a:r>
              <a:rPr lang="en-CH" sz="1600" dirty="0"/>
              <a:t>Recent CERN audit may ‘encourage’ this approach</a:t>
            </a:r>
          </a:p>
          <a:p>
            <a:pPr marL="342900" indent="-342900">
              <a:buFont typeface="Arial" panose="020B0604020202020204" pitchFamily="34" charset="0"/>
              <a:buChar char="•"/>
            </a:pPr>
            <a:r>
              <a:rPr lang="en-CH" sz="2000" dirty="0"/>
              <a:t>CERN computing services are often not managed by the IT department</a:t>
            </a:r>
          </a:p>
          <a:p>
            <a:pPr marL="666900" lvl="1" indent="-342900">
              <a:buFont typeface="Arial" panose="020B0604020202020204" pitchFamily="34" charset="0"/>
              <a:buChar char="•"/>
            </a:pPr>
            <a:r>
              <a:rPr lang="en-CH" sz="1600" dirty="0"/>
              <a:t>A lot of </a:t>
            </a:r>
            <a:r>
              <a:rPr lang="en-CH" sz="1600"/>
              <a:t>build-your-own applications </a:t>
            </a:r>
            <a:r>
              <a:rPr lang="en-CH" sz="1600" dirty="0"/>
              <a:t>which may not have selected the right IT service</a:t>
            </a:r>
          </a:p>
          <a:p>
            <a:pPr marL="666900" lvl="1" indent="-342900">
              <a:buFont typeface="Arial" panose="020B0604020202020204" pitchFamily="34" charset="0"/>
              <a:buChar char="•"/>
            </a:pPr>
            <a:r>
              <a:rPr lang="en-CH" sz="1600" dirty="0"/>
              <a:t>CERN IT could do better to clearly show the resilience of its services</a:t>
            </a:r>
          </a:p>
          <a:p>
            <a:pPr marL="342900" indent="-342900">
              <a:buFont typeface="Arial" panose="020B0604020202020204" pitchFamily="34" charset="0"/>
              <a:buChar char="•"/>
            </a:pPr>
            <a:r>
              <a:rPr lang="en-CH" sz="2000" dirty="0"/>
              <a:t>The engineers delivering the IT services are busy</a:t>
            </a:r>
          </a:p>
          <a:p>
            <a:pPr marL="666900" lvl="1" indent="-342900">
              <a:buFont typeface="Arial" panose="020B0604020202020204" pitchFamily="34" charset="0"/>
              <a:buChar char="•"/>
            </a:pPr>
            <a:r>
              <a:rPr lang="en-CH" sz="1600" dirty="0"/>
              <a:t>And Disaster Recovery testing is competing with Quantum, Machine Learning and Kubernetes</a:t>
            </a:r>
          </a:p>
          <a:p>
            <a:pPr marL="666900" lvl="1" indent="-342900">
              <a:buFont typeface="Arial" panose="020B0604020202020204" pitchFamily="34" charset="0"/>
              <a:buChar char="•"/>
            </a:pPr>
            <a:r>
              <a:rPr lang="en-CH" sz="1600" dirty="0"/>
              <a:t>Single expert risk is significant and short term contracts goals do not always include documentation…</a:t>
            </a:r>
          </a:p>
          <a:p>
            <a:pPr marL="666900" lvl="1" indent="-342900">
              <a:buFont typeface="Arial" panose="020B0604020202020204" pitchFamily="34" charset="0"/>
              <a:buChar char="•"/>
            </a:pPr>
            <a:endParaRPr lang="en-CH" dirty="0"/>
          </a:p>
        </p:txBody>
      </p:sp>
      <p:sp>
        <p:nvSpPr>
          <p:cNvPr id="3" name="Title 2">
            <a:extLst>
              <a:ext uri="{FF2B5EF4-FFF2-40B4-BE49-F238E27FC236}">
                <a16:creationId xmlns:a16="http://schemas.microsoft.com/office/drawing/2014/main" id="{A0C4196C-95BA-4C35-9FAD-626E34B64E75}"/>
              </a:ext>
            </a:extLst>
          </p:cNvPr>
          <p:cNvSpPr>
            <a:spLocks noGrp="1"/>
          </p:cNvSpPr>
          <p:nvPr>
            <p:ph type="title"/>
          </p:nvPr>
        </p:nvSpPr>
        <p:spPr/>
        <p:txBody>
          <a:bodyPr/>
          <a:lstStyle/>
          <a:p>
            <a:r>
              <a:rPr lang="en-CH" dirty="0"/>
              <a:t>Hurdles to be overcome</a:t>
            </a:r>
          </a:p>
        </p:txBody>
      </p:sp>
      <p:sp>
        <p:nvSpPr>
          <p:cNvPr id="4" name="Date Placeholder 3">
            <a:extLst>
              <a:ext uri="{FF2B5EF4-FFF2-40B4-BE49-F238E27FC236}">
                <a16:creationId xmlns:a16="http://schemas.microsoft.com/office/drawing/2014/main" id="{C299E64A-7CC8-A244-2FF8-AF9C9E587F09}"/>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61AB21B7-61A6-C591-77DB-837A73DEBDE8}"/>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BBF0BE3F-A9FA-E09E-DC21-126319AE1866}"/>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Tree>
    <p:extLst>
      <p:ext uri="{BB962C8B-B14F-4D97-AF65-F5344CB8AC3E}">
        <p14:creationId xmlns:p14="http://schemas.microsoft.com/office/powerpoint/2010/main" val="23375847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F9789-324F-8FF7-B7C9-01C65055133E}"/>
              </a:ext>
            </a:extLst>
          </p:cNvPr>
          <p:cNvSpPr>
            <a:spLocks noGrp="1"/>
          </p:cNvSpPr>
          <p:nvPr>
            <p:ph type="ctrTitle"/>
          </p:nvPr>
        </p:nvSpPr>
        <p:spPr/>
        <p:txBody>
          <a:bodyPr/>
          <a:lstStyle/>
          <a:p>
            <a:r>
              <a:rPr lang="en-US"/>
              <a:t>Questions?</a:t>
            </a:r>
            <a:endParaRPr lang="en-FR" dirty="0"/>
          </a:p>
        </p:txBody>
      </p:sp>
      <p:sp>
        <p:nvSpPr>
          <p:cNvPr id="4" name="Date Placeholder 3">
            <a:extLst>
              <a:ext uri="{FF2B5EF4-FFF2-40B4-BE49-F238E27FC236}">
                <a16:creationId xmlns:a16="http://schemas.microsoft.com/office/drawing/2014/main" id="{0C5079AD-CFB0-0D40-E034-B282D4D302AF}"/>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CC1C8843-E000-2628-7F5F-55796AA45331}"/>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1D32CCB9-66E8-1A56-7558-ABF6F26BCB2B}"/>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Tree>
    <p:extLst>
      <p:ext uri="{BB962C8B-B14F-4D97-AF65-F5344CB8AC3E}">
        <p14:creationId xmlns:p14="http://schemas.microsoft.com/office/powerpoint/2010/main" val="9210549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F9789-324F-8FF7-B7C9-01C65055133E}"/>
              </a:ext>
            </a:extLst>
          </p:cNvPr>
          <p:cNvSpPr>
            <a:spLocks noGrp="1"/>
          </p:cNvSpPr>
          <p:nvPr>
            <p:ph type="ctrTitle"/>
          </p:nvPr>
        </p:nvSpPr>
        <p:spPr/>
        <p:txBody>
          <a:bodyPr/>
          <a:lstStyle/>
          <a:p>
            <a:r>
              <a:rPr lang="en-FR" dirty="0"/>
              <a:t>Backup Slides</a:t>
            </a:r>
          </a:p>
        </p:txBody>
      </p:sp>
      <p:sp>
        <p:nvSpPr>
          <p:cNvPr id="4" name="Date Placeholder 3">
            <a:extLst>
              <a:ext uri="{FF2B5EF4-FFF2-40B4-BE49-F238E27FC236}">
                <a16:creationId xmlns:a16="http://schemas.microsoft.com/office/drawing/2014/main" id="{0C5079AD-CFB0-0D40-E034-B282D4D302AF}"/>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CC1C8843-E000-2628-7F5F-55796AA45331}"/>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1D32CCB9-66E8-1A56-7558-ABF6F26BCB2B}"/>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28399168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E58AFA7-CADF-9604-DAED-EA09F0814519}"/>
              </a:ext>
            </a:extLst>
          </p:cNvPr>
          <p:cNvSpPr>
            <a:spLocks noGrp="1"/>
          </p:cNvSpPr>
          <p:nvPr>
            <p:ph idx="1"/>
          </p:nvPr>
        </p:nvSpPr>
        <p:spPr>
          <a:xfrm>
            <a:off x="72149" y="5125299"/>
            <a:ext cx="11376024" cy="365125"/>
          </a:xfrm>
        </p:spPr>
        <p:txBody>
          <a:bodyPr/>
          <a:lstStyle/>
          <a:p>
            <a:r>
              <a:rPr lang="en-GB" dirty="0">
                <a:hlinkClick r:id="rId2"/>
              </a:rPr>
              <a:t>From IT operating model</a:t>
            </a:r>
            <a:endParaRPr lang="en-GB" dirty="0"/>
          </a:p>
        </p:txBody>
      </p:sp>
      <p:sp>
        <p:nvSpPr>
          <p:cNvPr id="3" name="Title 2">
            <a:extLst>
              <a:ext uri="{FF2B5EF4-FFF2-40B4-BE49-F238E27FC236}">
                <a16:creationId xmlns:a16="http://schemas.microsoft.com/office/drawing/2014/main" id="{09A39280-01CA-391B-2712-049394E99494}"/>
              </a:ext>
            </a:extLst>
          </p:cNvPr>
          <p:cNvSpPr>
            <a:spLocks noGrp="1"/>
          </p:cNvSpPr>
          <p:nvPr>
            <p:ph type="title"/>
          </p:nvPr>
        </p:nvSpPr>
        <p:spPr>
          <a:xfrm>
            <a:off x="407988" y="373593"/>
            <a:ext cx="11376025" cy="537466"/>
          </a:xfrm>
        </p:spPr>
        <p:txBody>
          <a:bodyPr/>
          <a:lstStyle/>
          <a:p>
            <a:r>
              <a:rPr lang="en-FR" dirty="0"/>
              <a:t>BC &amp; DR Team in IT-GOV</a:t>
            </a:r>
          </a:p>
        </p:txBody>
      </p:sp>
      <p:sp>
        <p:nvSpPr>
          <p:cNvPr id="4" name="Date Placeholder 3">
            <a:extLst>
              <a:ext uri="{FF2B5EF4-FFF2-40B4-BE49-F238E27FC236}">
                <a16:creationId xmlns:a16="http://schemas.microsoft.com/office/drawing/2014/main" id="{F17D49FD-1D98-0D85-AA12-2B569DD991DA}"/>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90EA957E-8BCB-9485-08F8-CC9F06C1964A}"/>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AF72354E-1F33-14E6-1AE3-D07A5F53E785}"/>
              </a:ext>
            </a:extLst>
          </p:cNvPr>
          <p:cNvSpPr>
            <a:spLocks noGrp="1"/>
          </p:cNvSpPr>
          <p:nvPr>
            <p:ph type="sldNum" sz="quarter" idx="12"/>
          </p:nvPr>
        </p:nvSpPr>
        <p:spPr/>
        <p:txBody>
          <a:bodyPr/>
          <a:lstStyle/>
          <a:p>
            <a:fld id="{36B5EA5A-BC32-A742-B11B-8E7414D5B535}" type="slidenum">
              <a:rPr lang="en-US" smtClean="0"/>
              <a:pPr/>
              <a:t>24</a:t>
            </a:fld>
            <a:endParaRPr lang="en-US" dirty="0"/>
          </a:p>
        </p:txBody>
      </p:sp>
      <p:grpSp>
        <p:nvGrpSpPr>
          <p:cNvPr id="7" name="Group 6">
            <a:extLst>
              <a:ext uri="{FF2B5EF4-FFF2-40B4-BE49-F238E27FC236}">
                <a16:creationId xmlns:a16="http://schemas.microsoft.com/office/drawing/2014/main" id="{B4B9818B-0D88-95AB-4B15-755FE6956D43}"/>
              </a:ext>
            </a:extLst>
          </p:cNvPr>
          <p:cNvGrpSpPr/>
          <p:nvPr/>
        </p:nvGrpSpPr>
        <p:grpSpPr>
          <a:xfrm>
            <a:off x="1249473" y="1300108"/>
            <a:ext cx="6019577" cy="3794162"/>
            <a:chOff x="6380230" y="3023856"/>
            <a:chExt cx="2213446" cy="2321323"/>
          </a:xfrm>
        </p:grpSpPr>
        <p:sp>
          <p:nvSpPr>
            <p:cNvPr id="46" name="Rectangle 45">
              <a:extLst>
                <a:ext uri="{FF2B5EF4-FFF2-40B4-BE49-F238E27FC236}">
                  <a16:creationId xmlns:a16="http://schemas.microsoft.com/office/drawing/2014/main" id="{5A5C512C-F447-AB79-3D65-4524E734B184}"/>
                </a:ext>
              </a:extLst>
            </p:cNvPr>
            <p:cNvSpPr>
              <a:spLocks noChangeArrowheads="1"/>
            </p:cNvSpPr>
            <p:nvPr/>
          </p:nvSpPr>
          <p:spPr bwMode="auto">
            <a:xfrm>
              <a:off x="6488394" y="3023856"/>
              <a:ext cx="1208411" cy="452785"/>
            </a:xfrm>
            <a:prstGeom prst="rect">
              <a:avLst/>
            </a:prstGeom>
            <a:solidFill>
              <a:schemeClr val="bg1">
                <a:lumMod val="95000"/>
              </a:schemeClr>
            </a:solidFill>
            <a:ln w="9525" cap="flat" cmpd="sng" algn="ctr">
              <a:solidFill>
                <a:schemeClr val="bg2">
                  <a:lumMod val="10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lang="en-GB" sz="2400" kern="0" dirty="0">
                  <a:solidFill>
                    <a:srgbClr val="4D4D4D"/>
                  </a:solidFill>
                  <a:latin typeface="Arial"/>
                  <a:ea typeface="Soleil Light" charset="0"/>
                  <a:cs typeface="Soleil Light" charset="0"/>
                </a:rPr>
                <a:t>BC &amp; DR Team</a:t>
              </a:r>
            </a:p>
          </p:txBody>
        </p:sp>
        <p:sp>
          <p:nvSpPr>
            <p:cNvPr id="48" name="TextBox 47">
              <a:extLst>
                <a:ext uri="{FF2B5EF4-FFF2-40B4-BE49-F238E27FC236}">
                  <a16:creationId xmlns:a16="http://schemas.microsoft.com/office/drawing/2014/main" id="{81493D25-78B5-82F9-A39E-B6391BAA2078}"/>
                </a:ext>
              </a:extLst>
            </p:cNvPr>
            <p:cNvSpPr txBox="1"/>
            <p:nvPr/>
          </p:nvSpPr>
          <p:spPr>
            <a:xfrm>
              <a:off x="6380230" y="3499818"/>
              <a:ext cx="2213446" cy="1845361"/>
            </a:xfrm>
            <a:prstGeom prst="rect">
              <a:avLst/>
            </a:prstGeom>
            <a:noFill/>
            <a:ln>
              <a:solidFill>
                <a:schemeClr val="bg2">
                  <a:lumMod val="10000"/>
                </a:schemeClr>
              </a:solidFill>
            </a:ln>
          </p:spPr>
          <p:txBody>
            <a:bodyPr wrap="square" rtlCol="0">
              <a:spAutoFit/>
            </a:bodyPr>
            <a:lstStyle/>
            <a:p>
              <a:pPr marL="171450" indent="-171450">
                <a:spcBef>
                  <a:spcPts val="600"/>
                </a:spcBef>
                <a:buFont typeface="Arial" panose="020B0604020202020204" pitchFamily="34" charset="0"/>
                <a:buChar char="•"/>
              </a:pPr>
              <a:r>
                <a:rPr lang="en-GB" sz="2000" dirty="0">
                  <a:solidFill>
                    <a:schemeClr val="accent6"/>
                  </a:solidFill>
                </a:rPr>
                <a:t>Develops, maintains and organises testing of CERN IT’s Business Continuity and Disaster Recovery approach </a:t>
              </a:r>
            </a:p>
            <a:p>
              <a:pPr marL="171450" indent="-171450">
                <a:spcBef>
                  <a:spcPts val="600"/>
                </a:spcBef>
                <a:buFont typeface="Arial" panose="020B0604020202020204" pitchFamily="34" charset="0"/>
                <a:buChar char="•"/>
              </a:pPr>
              <a:r>
                <a:rPr lang="en-GB" sz="2000" dirty="0">
                  <a:solidFill>
                    <a:schemeClr val="accent6"/>
                  </a:solidFill>
                </a:rPr>
                <a:t>Supports business planning activities to enable CERN to manage crisis events before they happen and ensure technical capability areas implement defined policies </a:t>
              </a:r>
            </a:p>
            <a:p>
              <a:pPr marL="171450" indent="-171450">
                <a:spcBef>
                  <a:spcPts val="600"/>
                </a:spcBef>
                <a:buFont typeface="Arial" panose="020B0604020202020204" pitchFamily="34" charset="0"/>
                <a:buChar char="•"/>
              </a:pPr>
              <a:r>
                <a:rPr lang="en-GB" sz="2000" dirty="0">
                  <a:solidFill>
                    <a:schemeClr val="accent6"/>
                  </a:solidFill>
                </a:rPr>
                <a:t>Oversees the development and implementation of IT risk management policies and plans</a:t>
              </a:r>
            </a:p>
          </p:txBody>
        </p:sp>
      </p:grpSp>
      <p:pic>
        <p:nvPicPr>
          <p:cNvPr id="9" name="Picture 8" descr="A person wearing glasses&#10;&#10;Description automatically generated with medium confidence">
            <a:extLst>
              <a:ext uri="{FF2B5EF4-FFF2-40B4-BE49-F238E27FC236}">
                <a16:creationId xmlns:a16="http://schemas.microsoft.com/office/drawing/2014/main" id="{A822E07A-77F2-411D-7BE3-0C4093061420}"/>
              </a:ext>
            </a:extLst>
          </p:cNvPr>
          <p:cNvPicPr>
            <a:picLocks noChangeAspect="1"/>
          </p:cNvPicPr>
          <p:nvPr/>
        </p:nvPicPr>
        <p:blipFill>
          <a:blip r:embed="rId3"/>
          <a:stretch>
            <a:fillRect/>
          </a:stretch>
        </p:blipFill>
        <p:spPr>
          <a:xfrm>
            <a:off x="9397428" y="341119"/>
            <a:ext cx="2360458" cy="2269671"/>
          </a:xfrm>
          <a:prstGeom prst="rect">
            <a:avLst/>
          </a:prstGeom>
        </p:spPr>
      </p:pic>
      <p:sp>
        <p:nvSpPr>
          <p:cNvPr id="10" name="TextBox 9">
            <a:extLst>
              <a:ext uri="{FF2B5EF4-FFF2-40B4-BE49-F238E27FC236}">
                <a16:creationId xmlns:a16="http://schemas.microsoft.com/office/drawing/2014/main" id="{C2758EEF-9AC6-D3AB-7116-FD918C51F778}"/>
              </a:ext>
            </a:extLst>
          </p:cNvPr>
          <p:cNvSpPr txBox="1"/>
          <p:nvPr/>
        </p:nvSpPr>
        <p:spPr>
          <a:xfrm>
            <a:off x="9397428" y="2743200"/>
            <a:ext cx="2360458" cy="276999"/>
          </a:xfrm>
          <a:prstGeom prst="rect">
            <a:avLst/>
          </a:prstGeom>
          <a:noFill/>
        </p:spPr>
        <p:txBody>
          <a:bodyPr wrap="square" lIns="0" tIns="0" rIns="0" bIns="0" rtlCol="0">
            <a:spAutoFit/>
          </a:bodyPr>
          <a:lstStyle/>
          <a:p>
            <a:pPr algn="ctr"/>
            <a:r>
              <a:rPr lang="en-FR" dirty="0"/>
              <a:t>Tim Bell</a:t>
            </a:r>
          </a:p>
        </p:txBody>
      </p:sp>
      <p:sp>
        <p:nvSpPr>
          <p:cNvPr id="11" name="TextBox 10">
            <a:extLst>
              <a:ext uri="{FF2B5EF4-FFF2-40B4-BE49-F238E27FC236}">
                <a16:creationId xmlns:a16="http://schemas.microsoft.com/office/drawing/2014/main" id="{4211B031-59FC-0258-10F0-449FA2D56D78}"/>
              </a:ext>
            </a:extLst>
          </p:cNvPr>
          <p:cNvSpPr txBox="1"/>
          <p:nvPr/>
        </p:nvSpPr>
        <p:spPr>
          <a:xfrm>
            <a:off x="1018572" y="5808441"/>
            <a:ext cx="7840420" cy="276999"/>
          </a:xfrm>
          <a:prstGeom prst="rect">
            <a:avLst/>
          </a:prstGeom>
          <a:noFill/>
        </p:spPr>
        <p:txBody>
          <a:bodyPr wrap="square" lIns="0" tIns="0" rIns="0" bIns="0" rtlCol="0">
            <a:spAutoFit/>
          </a:bodyPr>
          <a:lstStyle/>
          <a:p>
            <a:pPr algn="l"/>
            <a:r>
              <a:rPr lang="en-GB" dirty="0"/>
              <a:t>Others involved in Risk/BC/DR such as Wayne Salter and Stefan Lueders</a:t>
            </a:r>
            <a:endParaRPr lang="en-FR" dirty="0"/>
          </a:p>
        </p:txBody>
      </p:sp>
    </p:spTree>
    <p:extLst>
      <p:ext uri="{BB962C8B-B14F-4D97-AF65-F5344CB8AC3E}">
        <p14:creationId xmlns:p14="http://schemas.microsoft.com/office/powerpoint/2010/main" val="25166094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B88FCA-7598-0B88-28F4-14FC3DDC64C7}"/>
              </a:ext>
            </a:extLst>
          </p:cNvPr>
          <p:cNvSpPr>
            <a:spLocks noGrp="1"/>
          </p:cNvSpPr>
          <p:nvPr>
            <p:ph idx="1"/>
          </p:nvPr>
        </p:nvSpPr>
        <p:spPr>
          <a:xfrm>
            <a:off x="407989" y="1323321"/>
            <a:ext cx="11376024" cy="4608512"/>
          </a:xfrm>
        </p:spPr>
        <p:txBody>
          <a:bodyPr/>
          <a:lstStyle/>
          <a:p>
            <a:pPr marL="342900" indent="-342900">
              <a:buFont typeface="Arial" panose="020B0604020202020204" pitchFamily="34" charset="0"/>
              <a:buChar char="•"/>
            </a:pPr>
            <a:r>
              <a:rPr lang="en-CH" dirty="0"/>
              <a:t>The Business Continuity Plan (BCP) defines the “How” for the IT department and is expected to be a dynamic document</a:t>
            </a:r>
          </a:p>
          <a:p>
            <a:pPr marL="666900" lvl="1" indent="-342900">
              <a:buFont typeface="Arial" panose="020B0604020202020204" pitchFamily="34" charset="0"/>
              <a:buChar char="•"/>
            </a:pPr>
            <a:r>
              <a:rPr lang="en-CH" sz="2000" dirty="0"/>
              <a:t>Prepare (“Actions to reduce the length of an outage”)</a:t>
            </a:r>
          </a:p>
          <a:p>
            <a:pPr marL="666900" lvl="1" indent="-342900">
              <a:buFont typeface="Arial" panose="020B0604020202020204" pitchFamily="34" charset="0"/>
              <a:buChar char="•"/>
            </a:pPr>
            <a:r>
              <a:rPr lang="en-CH" sz="2000" dirty="0"/>
              <a:t>Respond (“Steps to perform during the incident to reduce impact”)</a:t>
            </a:r>
          </a:p>
          <a:p>
            <a:pPr marL="666900" lvl="1" indent="-342900">
              <a:buFont typeface="Arial" panose="020B0604020202020204" pitchFamily="34" charset="0"/>
              <a:buChar char="•"/>
            </a:pPr>
            <a:r>
              <a:rPr lang="en-CH" sz="2000" dirty="0"/>
              <a:t>Recover (“How to return to business as usual”)</a:t>
            </a:r>
          </a:p>
          <a:p>
            <a:pPr marL="342900" indent="-342900">
              <a:buFont typeface="Arial" panose="020B0604020202020204" pitchFamily="34" charset="0"/>
              <a:buChar char="•"/>
            </a:pPr>
            <a:r>
              <a:rPr lang="en-CH" dirty="0"/>
              <a:t>Roles with responsibilities listed such as</a:t>
            </a:r>
          </a:p>
          <a:p>
            <a:pPr marL="666900" lvl="1" indent="-342900">
              <a:buFont typeface="Arial" panose="020B0604020202020204" pitchFamily="34" charset="0"/>
              <a:buChar char="•"/>
            </a:pPr>
            <a:r>
              <a:rPr lang="en-CH" sz="2000" dirty="0">
                <a:hlinkClick r:id="rId5"/>
              </a:rPr>
              <a:t>Department Business Continuity Co-ordinator </a:t>
            </a:r>
            <a:r>
              <a:rPr lang="en-CH" sz="2000" dirty="0"/>
              <a:t>(DBCC i.e. Tim)</a:t>
            </a:r>
          </a:p>
          <a:p>
            <a:pPr marL="666900" lvl="1" indent="-342900">
              <a:buFont typeface="Arial" panose="020B0604020202020204" pitchFamily="34" charset="0"/>
              <a:buChar char="•"/>
            </a:pPr>
            <a:r>
              <a:rPr lang="en-CH" sz="2000" dirty="0">
                <a:hlinkClick r:id="rId6"/>
              </a:rPr>
              <a:t>IT Crisis Silver Team</a:t>
            </a:r>
            <a:endParaRPr lang="en-CH" sz="2000" dirty="0"/>
          </a:p>
          <a:p>
            <a:pPr marL="666900" lvl="1" indent="-342900">
              <a:buFont typeface="Arial" panose="020B0604020202020204" pitchFamily="34" charset="0"/>
              <a:buChar char="•"/>
            </a:pPr>
            <a:r>
              <a:rPr lang="en-CH" sz="2000" dirty="0">
                <a:hlinkClick r:id="rId7"/>
              </a:rPr>
              <a:t>Department Business Continuity Team </a:t>
            </a:r>
            <a:r>
              <a:rPr lang="en-CH" sz="2000" dirty="0"/>
              <a:t>(DBCT)</a:t>
            </a:r>
          </a:p>
          <a:p>
            <a:pPr marL="990900" lvl="2" indent="-342900"/>
            <a:r>
              <a:rPr lang="en-CH" sz="1800" dirty="0"/>
              <a:t>Members DBCC, TD GLs, Silver Team … </a:t>
            </a:r>
          </a:p>
          <a:p>
            <a:pPr marL="666900" lvl="1" indent="-342900">
              <a:buFont typeface="Arial" panose="020B0604020202020204" pitchFamily="34" charset="0"/>
              <a:buChar char="•"/>
            </a:pPr>
            <a:r>
              <a:rPr lang="en-CH" sz="2000" dirty="0"/>
              <a:t>IT Service Managers to prepare with a </a:t>
            </a:r>
            <a:r>
              <a:rPr lang="en-CH" sz="2000" dirty="0">
                <a:hlinkClick r:id="rId8"/>
              </a:rPr>
              <a:t>disaster recovery plan</a:t>
            </a:r>
            <a:endParaRPr lang="en-CH" sz="2000" dirty="0"/>
          </a:p>
        </p:txBody>
      </p:sp>
      <p:sp>
        <p:nvSpPr>
          <p:cNvPr id="3" name="Title 2">
            <a:extLst>
              <a:ext uri="{FF2B5EF4-FFF2-40B4-BE49-F238E27FC236}">
                <a16:creationId xmlns:a16="http://schemas.microsoft.com/office/drawing/2014/main" id="{A2EC76B9-F360-3F2C-E979-267A5D6CAF07}"/>
              </a:ext>
            </a:extLst>
          </p:cNvPr>
          <p:cNvSpPr>
            <a:spLocks noGrp="1"/>
          </p:cNvSpPr>
          <p:nvPr>
            <p:ph type="title"/>
          </p:nvPr>
        </p:nvSpPr>
        <p:spPr/>
        <p:txBody>
          <a:bodyPr/>
          <a:lstStyle/>
          <a:p>
            <a:r>
              <a:rPr lang="en-CH" dirty="0"/>
              <a:t>Business Continuity Plan (</a:t>
            </a:r>
            <a:r>
              <a:rPr lang="en-CH" dirty="0">
                <a:hlinkClick r:id="rId9"/>
              </a:rPr>
              <a:t>Link</a:t>
            </a:r>
            <a:r>
              <a:rPr lang="en-CH" dirty="0"/>
              <a:t>)</a:t>
            </a:r>
          </a:p>
        </p:txBody>
      </p:sp>
      <p:sp>
        <p:nvSpPr>
          <p:cNvPr id="4" name="Date Placeholder 3">
            <a:extLst>
              <a:ext uri="{FF2B5EF4-FFF2-40B4-BE49-F238E27FC236}">
                <a16:creationId xmlns:a16="http://schemas.microsoft.com/office/drawing/2014/main" id="{5BB27CE0-513B-E52A-A6A8-DA68609539AA}"/>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EDB0C60A-A837-F62C-9E22-07D8E262FD17}"/>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896AC691-A020-4566-009F-58487A0DA1FF}"/>
              </a:ext>
            </a:extLst>
          </p:cNvPr>
          <p:cNvSpPr>
            <a:spLocks noGrp="1"/>
          </p:cNvSpPr>
          <p:nvPr>
            <p:ph type="sldNum" sz="quarter" idx="12"/>
          </p:nvPr>
        </p:nvSpPr>
        <p:spPr/>
        <p:txBody>
          <a:bodyPr/>
          <a:lstStyle/>
          <a:p>
            <a:fld id="{36B5EA5A-BC32-A742-B11B-8E7414D5B535}" type="slidenum">
              <a:rPr lang="en-US" smtClean="0"/>
              <a:pPr/>
              <a:t>25</a:t>
            </a:fld>
            <a:endParaRPr lang="en-US" dirty="0"/>
          </a:p>
        </p:txBody>
      </p:sp>
      <p:graphicFrame>
        <p:nvGraphicFramePr>
          <p:cNvPr id="8" name="Diagram 7">
            <a:extLst>
              <a:ext uri="{FF2B5EF4-FFF2-40B4-BE49-F238E27FC236}">
                <a16:creationId xmlns:a16="http://schemas.microsoft.com/office/drawing/2014/main" id="{E8328B28-96A4-A8C7-4F16-7C9490C46A21}"/>
              </a:ext>
            </a:extLst>
          </p:cNvPr>
          <p:cNvGraphicFramePr/>
          <p:nvPr/>
        </p:nvGraphicFramePr>
        <p:xfrm>
          <a:off x="8595360" y="2549109"/>
          <a:ext cx="3081468" cy="317998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10" name="mobicall Trigger Loud">
            <a:hlinkClick r:id="" action="ppaction://media"/>
            <a:extLst>
              <a:ext uri="{FF2B5EF4-FFF2-40B4-BE49-F238E27FC236}">
                <a16:creationId xmlns:a16="http://schemas.microsoft.com/office/drawing/2014/main" id="{4BC84CCA-3700-FF84-C638-E026312241DE}"/>
              </a:ext>
            </a:extLst>
          </p:cNvPr>
          <p:cNvPicPr>
            <a:picLocks noChangeAspect="1"/>
          </p:cNvPicPr>
          <p:nvPr>
            <a:audioFile r:link="rId2"/>
            <p:extLst>
              <p:ext uri="{DAA4B4D4-6D71-4841-9C94-3DE7FCFB9230}">
                <p14:media xmlns:p14="http://schemas.microsoft.com/office/powerpoint/2010/main" r:embed="rId1"/>
              </p:ext>
            </p:extLst>
          </p:nvPr>
        </p:nvPicPr>
        <p:blipFill>
          <a:blip r:embed="rId15"/>
          <a:stretch>
            <a:fillRect/>
          </a:stretch>
        </p:blipFill>
        <p:spPr>
          <a:xfrm>
            <a:off x="6350" y="4763"/>
            <a:ext cx="812800" cy="812800"/>
          </a:xfrm>
          <a:prstGeom prst="rect">
            <a:avLst/>
          </a:prstGeom>
        </p:spPr>
      </p:pic>
      <p:pic>
        <p:nvPicPr>
          <p:cNvPr id="11" name="mobicall Trigger Loud">
            <a:hlinkClick r:id="" action="ppaction://media"/>
            <a:extLst>
              <a:ext uri="{FF2B5EF4-FFF2-40B4-BE49-F238E27FC236}">
                <a16:creationId xmlns:a16="http://schemas.microsoft.com/office/drawing/2014/main" id="{E0ECA7D6-06A0-814B-4043-D5EDD4C1B934}"/>
              </a:ext>
            </a:extLst>
          </p:cNvPr>
          <p:cNvPicPr>
            <a:picLocks noChangeAspect="1"/>
          </p:cNvPicPr>
          <p:nvPr>
            <a:audioFile r:link="rId2"/>
            <p:extLst>
              <p:ext uri="{DAA4B4D4-6D71-4841-9C94-3DE7FCFB9230}">
                <p14:media xmlns:p14="http://schemas.microsoft.com/office/powerpoint/2010/main" r:embed="rId1"/>
              </p:ext>
            </p:extLst>
          </p:nvPr>
        </p:nvPicPr>
        <p:blipFill>
          <a:blip r:embed="rId15"/>
          <a:stretch>
            <a:fillRect/>
          </a:stretch>
        </p:blipFill>
        <p:spPr>
          <a:xfrm>
            <a:off x="6796314" y="4367605"/>
            <a:ext cx="812800" cy="812800"/>
          </a:xfrm>
          <a:prstGeom prst="rect">
            <a:avLst/>
          </a:prstGeom>
          <a:solidFill>
            <a:srgbClr val="FF0000"/>
          </a:solidFill>
        </p:spPr>
      </p:pic>
    </p:spTree>
    <p:extLst>
      <p:ext uri="{BB962C8B-B14F-4D97-AF65-F5344CB8AC3E}">
        <p14:creationId xmlns:p14="http://schemas.microsoft.com/office/powerpoint/2010/main" val="2637848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44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0"/>
                </p:tgtEl>
              </p:cMediaNode>
            </p:audio>
            <p:audio>
              <p:cMediaNode vol="80000">
                <p:cTn id="8" fill="hold" display="0">
                  <p:stCondLst>
                    <p:cond delay="indefinite"/>
                  </p:stCondLst>
                  <p:endCondLst>
                    <p:cond evt="onStopAudio" delay="0">
                      <p:tgtEl>
                        <p:sldTgt/>
                      </p:tgtEl>
                    </p:cond>
                  </p:endCondLst>
                </p:cTn>
                <p:tgtEl>
                  <p:spTgt spid="11"/>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215959-2BE0-9AD8-9698-F4B9B764DFC8}"/>
              </a:ext>
            </a:extLst>
          </p:cNvPr>
          <p:cNvSpPr>
            <a:spLocks noGrp="1"/>
          </p:cNvSpPr>
          <p:nvPr>
            <p:ph idx="1"/>
          </p:nvPr>
        </p:nvSpPr>
        <p:spPr>
          <a:xfrm>
            <a:off x="407987" y="945491"/>
            <a:ext cx="11376024" cy="4956591"/>
          </a:xfrm>
        </p:spPr>
        <p:txBody>
          <a:bodyPr/>
          <a:lstStyle/>
          <a:p>
            <a:pPr marL="342900" indent="-342900">
              <a:buFont typeface="Arial" panose="020B0604020202020204" pitchFamily="34" charset="0"/>
              <a:buChar char="•"/>
            </a:pPr>
            <a:r>
              <a:rPr lang="en-FR" sz="2000" dirty="0"/>
              <a:t>With Engagement,</a:t>
            </a:r>
          </a:p>
          <a:p>
            <a:pPr marL="666900" lvl="1" indent="-342900">
              <a:buFont typeface="Arial" panose="020B0604020202020204" pitchFamily="34" charset="0"/>
              <a:buChar char="•"/>
            </a:pPr>
            <a:r>
              <a:rPr lang="en-FR" sz="1600" dirty="0"/>
              <a:t>Establish common goals with the sectors on BC/DR (already started with ATS, FHR needed too)</a:t>
            </a:r>
          </a:p>
          <a:p>
            <a:pPr marL="666900" lvl="1" indent="-342900">
              <a:buFont typeface="Arial" panose="020B0604020202020204" pitchFamily="34" charset="0"/>
              <a:buChar char="•"/>
            </a:pPr>
            <a:r>
              <a:rPr lang="en-FR" sz="1600" dirty="0"/>
              <a:t>Perform impact analysis with business partners to define service criticality</a:t>
            </a:r>
          </a:p>
          <a:p>
            <a:pPr marL="666900" lvl="1" indent="-342900">
              <a:buFont typeface="Arial" panose="020B0604020202020204" pitchFamily="34" charset="0"/>
              <a:buChar char="•"/>
            </a:pPr>
            <a:r>
              <a:rPr lang="en-FR" sz="1600" dirty="0"/>
              <a:t>Establish service levels </a:t>
            </a:r>
            <a:r>
              <a:rPr lang="en-FR" sz="1600"/>
              <a:t>with </a:t>
            </a:r>
            <a:r>
              <a:rPr lang="en-US" sz="1600" dirty="0"/>
              <a:t>desired</a:t>
            </a:r>
            <a:r>
              <a:rPr lang="en-FR" sz="1600"/>
              <a:t> </a:t>
            </a:r>
            <a:r>
              <a:rPr lang="en-FR" sz="1600" dirty="0"/>
              <a:t>and actual RTO/RPO</a:t>
            </a:r>
          </a:p>
          <a:p>
            <a:pPr marL="990900" lvl="2" indent="-342900"/>
            <a:r>
              <a:rPr lang="en-FR" sz="1600" dirty="0"/>
              <a:t>Demand management review board needed where significant effort required (and there will be)</a:t>
            </a:r>
          </a:p>
          <a:p>
            <a:pPr marL="342900" indent="-342900">
              <a:buFont typeface="Arial" panose="020B0604020202020204" pitchFamily="34" charset="0"/>
              <a:buChar char="•"/>
            </a:pPr>
            <a:r>
              <a:rPr lang="en-FR" sz="2000" dirty="0"/>
              <a:t>With the Project office,</a:t>
            </a:r>
          </a:p>
          <a:p>
            <a:pPr marL="666900" lvl="1" indent="-342900">
              <a:buFont typeface="Arial" panose="020B0604020202020204" pitchFamily="34" charset="0"/>
              <a:buChar char="•"/>
            </a:pPr>
            <a:r>
              <a:rPr lang="en-FR" sz="1600" dirty="0"/>
              <a:t>Establish a resource plan and milestones with aim of a testable BC/DR plan for critical processes and </a:t>
            </a:r>
            <a:r>
              <a:rPr lang="en-FR" sz="1600"/>
              <a:t>IT services, </a:t>
            </a:r>
            <a:r>
              <a:rPr lang="en-FR" sz="1600" dirty="0"/>
              <a:t>identify additional technical resources needed if building blocks not sufficient</a:t>
            </a:r>
          </a:p>
          <a:p>
            <a:pPr marL="666900" lvl="1" indent="-342900">
              <a:buFont typeface="Arial" panose="020B0604020202020204" pitchFamily="34" charset="0"/>
              <a:buChar char="•"/>
            </a:pPr>
            <a:r>
              <a:rPr lang="en-FR" sz="1600" dirty="0"/>
              <a:t>Budget planning for people and infrastructure, both regular needs and disaster scenarios</a:t>
            </a:r>
          </a:p>
          <a:p>
            <a:pPr marL="342900" indent="-342900">
              <a:buFont typeface="Arial" panose="020B0604020202020204" pitchFamily="34" charset="0"/>
              <a:buChar char="•"/>
            </a:pPr>
            <a:r>
              <a:rPr lang="en-FR" sz="2000" dirty="0"/>
              <a:t>With Resource management and Technical delivery,</a:t>
            </a:r>
          </a:p>
          <a:p>
            <a:pPr marL="666900" lvl="1" indent="-342900">
              <a:buFont typeface="Arial" panose="020B0604020202020204" pitchFamily="34" charset="0"/>
              <a:buChar char="•"/>
            </a:pPr>
            <a:r>
              <a:rPr lang="en-FR" sz="1600" dirty="0"/>
              <a:t>Identify IT department critical processes and mitigations in the event of system failures for IT Business Continuity</a:t>
            </a:r>
          </a:p>
          <a:p>
            <a:pPr marL="666900" lvl="1" indent="-342900">
              <a:buFont typeface="Arial" panose="020B0604020202020204" pitchFamily="34" charset="0"/>
              <a:buChar char="•"/>
            </a:pPr>
            <a:r>
              <a:rPr lang="en-FR" sz="1600" dirty="0"/>
              <a:t>Analyse Monthly operations review major incidents for risks, impact and mitigation</a:t>
            </a:r>
          </a:p>
          <a:p>
            <a:pPr marL="990900" lvl="2" indent="-342900"/>
            <a:r>
              <a:rPr lang="en-FR" sz="1600" dirty="0"/>
              <a:t>DR processes can be used to reduce planned downtime impact such as pro-active failover and read-only replicas</a:t>
            </a:r>
          </a:p>
          <a:p>
            <a:pPr marL="666900" lvl="1" indent="-342900">
              <a:buFont typeface="Arial" panose="020B0604020202020204" pitchFamily="34" charset="0"/>
              <a:buChar char="•"/>
            </a:pPr>
            <a:r>
              <a:rPr lang="en-FR" sz="1600"/>
              <a:t>Plan </a:t>
            </a:r>
            <a:r>
              <a:rPr lang="en-FR" sz="1600" dirty="0"/>
              <a:t>DR process implementation </a:t>
            </a:r>
            <a:r>
              <a:rPr lang="en-FR" sz="1600"/>
              <a:t>and testing</a:t>
            </a:r>
            <a:r>
              <a:rPr lang="en-US" sz="1600" dirty="0"/>
              <a:t> through the Disaster Recovery Operations in IT team (</a:t>
            </a:r>
            <a:r>
              <a:rPr lang="en-US" sz="1600" dirty="0">
                <a:hlinkClick r:id="rId2"/>
              </a:rPr>
              <a:t>DROIT</a:t>
            </a:r>
            <a:r>
              <a:rPr lang="en-US" sz="1600" dirty="0"/>
              <a:t>)</a:t>
            </a:r>
            <a:endParaRPr lang="en-FR" sz="1600" dirty="0"/>
          </a:p>
        </p:txBody>
      </p:sp>
      <p:sp>
        <p:nvSpPr>
          <p:cNvPr id="3" name="Title 2">
            <a:extLst>
              <a:ext uri="{FF2B5EF4-FFF2-40B4-BE49-F238E27FC236}">
                <a16:creationId xmlns:a16="http://schemas.microsoft.com/office/drawing/2014/main" id="{6E05B113-A9DE-2331-D70F-FCF185AD0693}"/>
              </a:ext>
            </a:extLst>
          </p:cNvPr>
          <p:cNvSpPr>
            <a:spLocks noGrp="1"/>
          </p:cNvSpPr>
          <p:nvPr>
            <p:ph type="title"/>
          </p:nvPr>
        </p:nvSpPr>
        <p:spPr/>
        <p:txBody>
          <a:bodyPr/>
          <a:lstStyle/>
          <a:p>
            <a:r>
              <a:rPr lang="en-FR" dirty="0"/>
              <a:t>Using the new operating model to deliver BC/DR (I)</a:t>
            </a:r>
          </a:p>
        </p:txBody>
      </p:sp>
      <p:sp>
        <p:nvSpPr>
          <p:cNvPr id="4" name="Date Placeholder 3">
            <a:extLst>
              <a:ext uri="{FF2B5EF4-FFF2-40B4-BE49-F238E27FC236}">
                <a16:creationId xmlns:a16="http://schemas.microsoft.com/office/drawing/2014/main" id="{3F46AC3B-462D-34B1-453A-06D5914D67A6}"/>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790545F2-4F6C-5B51-02D8-69AC922436B0}"/>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8E9504E7-79DF-A892-660D-704F3FFCDAEF}"/>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7060903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13">
            <a:extLst>
              <a:ext uri="{FF2B5EF4-FFF2-40B4-BE49-F238E27FC236}">
                <a16:creationId xmlns:a16="http://schemas.microsoft.com/office/drawing/2014/main" id="{DAFCC42D-25EC-AF38-BC27-2F13463809B4}"/>
              </a:ext>
            </a:extLst>
          </p:cNvPr>
          <p:cNvGraphicFramePr>
            <a:graphicFrameLocks noGrp="1"/>
          </p:cNvGraphicFramePr>
          <p:nvPr/>
        </p:nvGraphicFramePr>
        <p:xfrm>
          <a:off x="614596" y="4190350"/>
          <a:ext cx="10972800" cy="1955800"/>
        </p:xfrm>
        <a:graphic>
          <a:graphicData uri="http://schemas.openxmlformats.org/drawingml/2006/table">
            <a:tbl>
              <a:tblPr firstRow="1" bandRow="1">
                <a:tableStyleId>{2D5ABB26-0587-4C30-8999-92F81FD0307C}</a:tableStyleId>
              </a:tblPr>
              <a:tblGrid>
                <a:gridCol w="2743200">
                  <a:extLst>
                    <a:ext uri="{9D8B030D-6E8A-4147-A177-3AD203B41FA5}">
                      <a16:colId xmlns:a16="http://schemas.microsoft.com/office/drawing/2014/main" val="2931760599"/>
                    </a:ext>
                  </a:extLst>
                </a:gridCol>
                <a:gridCol w="2743200">
                  <a:extLst>
                    <a:ext uri="{9D8B030D-6E8A-4147-A177-3AD203B41FA5}">
                      <a16:colId xmlns:a16="http://schemas.microsoft.com/office/drawing/2014/main" val="2713427147"/>
                    </a:ext>
                  </a:extLst>
                </a:gridCol>
                <a:gridCol w="2743200">
                  <a:extLst>
                    <a:ext uri="{9D8B030D-6E8A-4147-A177-3AD203B41FA5}">
                      <a16:colId xmlns:a16="http://schemas.microsoft.com/office/drawing/2014/main" val="225594392"/>
                    </a:ext>
                  </a:extLst>
                </a:gridCol>
                <a:gridCol w="2743200">
                  <a:extLst>
                    <a:ext uri="{9D8B030D-6E8A-4147-A177-3AD203B41FA5}">
                      <a16:colId xmlns:a16="http://schemas.microsoft.com/office/drawing/2014/main" val="4091972960"/>
                    </a:ext>
                  </a:extLst>
                </a:gridCol>
              </a:tblGrid>
              <a:tr h="370840">
                <a:tc>
                  <a:txBody>
                    <a:bodyPr/>
                    <a:lstStyle/>
                    <a:p>
                      <a:r>
                        <a:rPr lang="en-FR" sz="1600" dirty="0"/>
                        <a:t>RTO/RPO : hours / days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FR" sz="1600" dirty="0"/>
                        <a:t>RTO/RPO : 10s of minutes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FR" sz="1600" dirty="0"/>
                        <a:t>RTO/RPO : minutes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FR" sz="1600" dirty="0"/>
                        <a:t>RTO/RPO : seconds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8583790"/>
                  </a:ext>
                </a:extLst>
              </a:tr>
              <a:tr h="370840">
                <a:tc>
                  <a:txBody>
                    <a:bodyPr/>
                    <a:lstStyle/>
                    <a:p>
                      <a:pPr marL="285750" indent="-285750">
                        <a:buFont typeface="Arial" panose="020B0604020202020204" pitchFamily="34" charset="0"/>
                        <a:buChar char="•"/>
                      </a:pPr>
                      <a:r>
                        <a:rPr lang="en-FR" sz="1400" dirty="0"/>
                        <a:t>Less critical systems</a:t>
                      </a:r>
                    </a:p>
                    <a:p>
                      <a:pPr marL="285750" indent="-285750">
                        <a:buFont typeface="Arial" panose="020B0604020202020204" pitchFamily="34" charset="0"/>
                        <a:buChar char="•"/>
                      </a:pPr>
                      <a:r>
                        <a:rPr lang="en-FR" sz="1400" dirty="0"/>
                        <a:t>Classic restore from backup</a:t>
                      </a:r>
                    </a:p>
                    <a:p>
                      <a:pPr marL="285750" indent="-285750">
                        <a:buFont typeface="Arial" panose="020B0604020202020204" pitchFamily="34" charset="0"/>
                        <a:buChar char="•"/>
                      </a:pPr>
                      <a:r>
                        <a:rPr lang="en-FR" sz="1400"/>
                        <a:t>Pr</a:t>
                      </a:r>
                      <a:r>
                        <a:rPr lang="en-US" sz="1400" dirty="0"/>
                        <a:t>o</a:t>
                      </a:r>
                      <a:r>
                        <a:rPr lang="en-FR" sz="1400"/>
                        <a:t>vision </a:t>
                      </a:r>
                      <a:r>
                        <a:rPr lang="en-FR" sz="1400" dirty="0"/>
                        <a:t>and restore after the event</a:t>
                      </a:r>
                    </a:p>
                    <a:p>
                      <a:pPr marL="285750" indent="-285750">
                        <a:buFont typeface="Arial" panose="020B0604020202020204" pitchFamily="34" charset="0"/>
                        <a:buChar char="•"/>
                      </a:pPr>
                      <a:r>
                        <a:rPr lang="en-FR" sz="1400" dirty="0"/>
                        <a:t>Cost $</a:t>
                      </a:r>
                    </a:p>
                    <a:p>
                      <a:pPr marL="285750" indent="-285750">
                        <a:buFont typeface="Arial" panose="020B0604020202020204" pitchFamily="34" charset="0"/>
                        <a:buChar char="•"/>
                      </a:pPr>
                      <a:endParaRPr lang="en-FR"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FR" sz="1400" dirty="0"/>
                        <a:t>Data live, minimal capacity</a:t>
                      </a:r>
                    </a:p>
                    <a:p>
                      <a:pPr marL="285750" indent="-285750">
                        <a:buFont typeface="Arial" panose="020B0604020202020204" pitchFamily="34" charset="0"/>
                        <a:buChar char="•"/>
                      </a:pPr>
                      <a:r>
                        <a:rPr lang="en-FR" sz="1400" dirty="0"/>
                        <a:t>Scale out after the event</a:t>
                      </a:r>
                    </a:p>
                    <a:p>
                      <a:pPr marL="285750" indent="-285750">
                        <a:buFont typeface="Arial" panose="020B0604020202020204" pitchFamily="34" charset="0"/>
                        <a:buChar char="•"/>
                      </a:pPr>
                      <a:r>
                        <a:rPr lang="en-FR" sz="1400" dirty="0"/>
                        <a:t>Cost $$</a:t>
                      </a:r>
                    </a:p>
                    <a:p>
                      <a:pPr marL="285750" indent="-285750">
                        <a:buFont typeface="Arial" panose="020B0604020202020204" pitchFamily="34" charset="0"/>
                        <a:buChar char="•"/>
                      </a:pPr>
                      <a:endParaRPr lang="en-FR"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FR" sz="1400" dirty="0"/>
                        <a:t>Business critical</a:t>
                      </a:r>
                    </a:p>
                    <a:p>
                      <a:pPr marL="285750" indent="-285750">
                        <a:buFont typeface="Arial" panose="020B0604020202020204" pitchFamily="34" charset="0"/>
                        <a:buChar char="•"/>
                      </a:pPr>
                      <a:r>
                        <a:rPr lang="en-FR" sz="1400" dirty="0"/>
                        <a:t>Initially running at </a:t>
                      </a:r>
                      <a:r>
                        <a:rPr lang="en-FR" sz="1400"/>
                        <a:t>degraded capacity but usable</a:t>
                      </a:r>
                      <a:endParaRPr lang="en-FR" sz="1400" dirty="0"/>
                    </a:p>
                    <a:p>
                      <a:pPr marL="285750" indent="-285750">
                        <a:buFont typeface="Arial" panose="020B0604020202020204" pitchFamily="34" charset="0"/>
                        <a:buChar char="•"/>
                      </a:pPr>
                      <a:r>
                        <a:rPr lang="en-FR" sz="1400" dirty="0"/>
                        <a:t>Scale to full capacity after the event</a:t>
                      </a:r>
                    </a:p>
                    <a:p>
                      <a:pPr marL="285750" indent="-285750">
                        <a:buFont typeface="Arial" panose="020B0604020202020204" pitchFamily="34" charset="0"/>
                        <a:buChar char="•"/>
                      </a:pPr>
                      <a:r>
                        <a:rPr lang="en-FR" sz="1400" dirty="0"/>
                        <a:t>Cost $$$</a:t>
                      </a:r>
                    </a:p>
                    <a:p>
                      <a:pPr marL="285750" indent="-285750">
                        <a:buFont typeface="Arial" panose="020B0604020202020204" pitchFamily="34" charset="0"/>
                        <a:buChar char="•"/>
                      </a:pPr>
                      <a:endParaRPr lang="en-FR"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FR" sz="1400" dirty="0"/>
                        <a:t>Minimal downtime</a:t>
                      </a:r>
                    </a:p>
                    <a:p>
                      <a:pPr marL="285750" indent="-285750">
                        <a:buFont typeface="Arial" panose="020B0604020202020204" pitchFamily="34" charset="0"/>
                        <a:buChar char="•"/>
                      </a:pPr>
                      <a:r>
                        <a:rPr lang="en-FR" sz="1400" dirty="0"/>
                        <a:t>Near zero data loss</a:t>
                      </a:r>
                    </a:p>
                    <a:p>
                      <a:pPr marL="285750" indent="-285750">
                        <a:buFont typeface="Arial" panose="020B0604020202020204" pitchFamily="34" charset="0"/>
                        <a:buChar char="•"/>
                      </a:pPr>
                      <a:r>
                        <a:rPr lang="en-FR" sz="1400" dirty="0"/>
                        <a:t>Mission critical services</a:t>
                      </a:r>
                    </a:p>
                    <a:p>
                      <a:pPr marL="285750" indent="-285750">
                        <a:buFont typeface="Arial" panose="020B0604020202020204" pitchFamily="34" charset="0"/>
                        <a:buChar char="•"/>
                      </a:pPr>
                      <a:r>
                        <a:rPr lang="en-FR" sz="1400" dirty="0"/>
                        <a:t>Can be complex and potential production impact</a:t>
                      </a:r>
                    </a:p>
                    <a:p>
                      <a:pPr marL="285750" indent="-285750">
                        <a:buFont typeface="Arial" panose="020B0604020202020204" pitchFamily="34" charset="0"/>
                        <a:buChar char="•"/>
                      </a:pPr>
                      <a:r>
                        <a:rPr lang="en-FR" sz="1400" dirty="0"/>
                        <a:t>Cost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8915355"/>
                  </a:ext>
                </a:extLst>
              </a:tr>
            </a:tbl>
          </a:graphicData>
        </a:graphic>
      </p:graphicFrame>
      <p:sp>
        <p:nvSpPr>
          <p:cNvPr id="2" name="Content Placeholder 1">
            <a:extLst>
              <a:ext uri="{FF2B5EF4-FFF2-40B4-BE49-F238E27FC236}">
                <a16:creationId xmlns:a16="http://schemas.microsoft.com/office/drawing/2014/main" id="{BC215959-2BE0-9AD8-9698-F4B9B764DFC8}"/>
              </a:ext>
            </a:extLst>
          </p:cNvPr>
          <p:cNvSpPr>
            <a:spLocks noGrp="1"/>
          </p:cNvSpPr>
          <p:nvPr>
            <p:ph idx="1"/>
          </p:nvPr>
        </p:nvSpPr>
        <p:spPr>
          <a:xfrm>
            <a:off x="407989" y="1244184"/>
            <a:ext cx="11376024" cy="4956591"/>
          </a:xfrm>
        </p:spPr>
        <p:txBody>
          <a:bodyPr/>
          <a:lstStyle/>
          <a:p>
            <a:pPr marL="342900" indent="-342900">
              <a:buFont typeface="Arial" panose="020B0604020202020204" pitchFamily="34" charset="0"/>
              <a:buChar char="•"/>
            </a:pPr>
            <a:r>
              <a:rPr lang="en-FR" dirty="0"/>
              <a:t>With Architecture, Demand management and Change/Release boards</a:t>
            </a:r>
          </a:p>
          <a:p>
            <a:pPr marL="666900" lvl="1" indent="-342900">
              <a:buFont typeface="Arial" panose="020B0604020202020204" pitchFamily="34" charset="0"/>
              <a:buChar char="•"/>
            </a:pPr>
            <a:r>
              <a:rPr lang="en-FR" dirty="0"/>
              <a:t>Define criteria for assessment of operational resilience</a:t>
            </a:r>
          </a:p>
          <a:p>
            <a:pPr marL="666900" lvl="1" indent="-342900">
              <a:buFont typeface="Arial" panose="020B0604020202020204" pitchFamily="34" charset="0"/>
              <a:buChar char="•"/>
            </a:pPr>
            <a:r>
              <a:rPr lang="en-FR" dirty="0"/>
              <a:t>Best practices defined for backup/restore, resource placement and DR testing</a:t>
            </a:r>
          </a:p>
          <a:p>
            <a:pPr marL="666900" lvl="1" indent="-342900">
              <a:buFont typeface="Arial" panose="020B0604020202020204" pitchFamily="34" charset="0"/>
              <a:buChar char="•"/>
            </a:pPr>
            <a:r>
              <a:rPr lang="en-FR" dirty="0"/>
              <a:t>Reference industry standard DR architecture patterns for service managers</a:t>
            </a:r>
          </a:p>
          <a:p>
            <a:pPr marL="666900" lvl="1" indent="-342900">
              <a:buFont typeface="Arial" panose="020B0604020202020204" pitchFamily="34" charset="0"/>
              <a:buChar char="•"/>
            </a:pPr>
            <a:r>
              <a:rPr lang="en-FR" dirty="0"/>
              <a:t>Implement the critical improvements for the highest risks within the IT budget</a:t>
            </a:r>
          </a:p>
        </p:txBody>
      </p:sp>
      <p:sp>
        <p:nvSpPr>
          <p:cNvPr id="3" name="Title 2">
            <a:extLst>
              <a:ext uri="{FF2B5EF4-FFF2-40B4-BE49-F238E27FC236}">
                <a16:creationId xmlns:a16="http://schemas.microsoft.com/office/drawing/2014/main" id="{6E05B113-A9DE-2331-D70F-FCF185AD0693}"/>
              </a:ext>
            </a:extLst>
          </p:cNvPr>
          <p:cNvSpPr>
            <a:spLocks noGrp="1"/>
          </p:cNvSpPr>
          <p:nvPr>
            <p:ph type="title"/>
          </p:nvPr>
        </p:nvSpPr>
        <p:spPr/>
        <p:txBody>
          <a:bodyPr/>
          <a:lstStyle/>
          <a:p>
            <a:r>
              <a:rPr lang="en-FR" dirty="0"/>
              <a:t>Using the new operating model to deliver BC/DR (II)</a:t>
            </a:r>
          </a:p>
        </p:txBody>
      </p:sp>
      <p:sp>
        <p:nvSpPr>
          <p:cNvPr id="4" name="Date Placeholder 3">
            <a:extLst>
              <a:ext uri="{FF2B5EF4-FFF2-40B4-BE49-F238E27FC236}">
                <a16:creationId xmlns:a16="http://schemas.microsoft.com/office/drawing/2014/main" id="{3F46AC3B-462D-34B1-453A-06D5914D67A6}"/>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790545F2-4F6C-5B51-02D8-69AC922436B0}"/>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8E9504E7-79DF-A892-660D-704F3FFCDAEF}"/>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8" name="Rectangle 2">
            <a:extLst>
              <a:ext uri="{FF2B5EF4-FFF2-40B4-BE49-F238E27FC236}">
                <a16:creationId xmlns:a16="http://schemas.microsoft.com/office/drawing/2014/main" id="{F0567413-F5FA-81C1-0A00-4B4944440A05}"/>
              </a:ext>
            </a:extLst>
          </p:cNvPr>
          <p:cNvSpPr>
            <a:spLocks noChangeArrowheads="1"/>
          </p:cNvSpPr>
          <p:nvPr/>
        </p:nvSpPr>
        <p:spPr bwMode="auto">
          <a:xfrm>
            <a:off x="2818151" y="28781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FR"/>
          </a:p>
        </p:txBody>
      </p:sp>
      <p:sp>
        <p:nvSpPr>
          <p:cNvPr id="9" name="TextBox 8">
            <a:extLst>
              <a:ext uri="{FF2B5EF4-FFF2-40B4-BE49-F238E27FC236}">
                <a16:creationId xmlns:a16="http://schemas.microsoft.com/office/drawing/2014/main" id="{14A6B288-2B88-47B8-8ABA-CD4633B3E6DB}"/>
              </a:ext>
            </a:extLst>
          </p:cNvPr>
          <p:cNvSpPr txBox="1"/>
          <p:nvPr/>
        </p:nvSpPr>
        <p:spPr>
          <a:xfrm>
            <a:off x="11051453" y="3073261"/>
            <a:ext cx="634251" cy="276999"/>
          </a:xfrm>
          <a:prstGeom prst="rect">
            <a:avLst/>
          </a:prstGeom>
          <a:noFill/>
        </p:spPr>
        <p:txBody>
          <a:bodyPr wrap="square" lIns="0" tIns="0" rIns="0" bIns="0" rtlCol="0">
            <a:spAutoFit/>
          </a:bodyPr>
          <a:lstStyle/>
          <a:p>
            <a:pPr algn="l"/>
            <a:r>
              <a:rPr lang="en-FR" dirty="0">
                <a:hlinkClick r:id="rId2"/>
              </a:rPr>
              <a:t>AWS</a:t>
            </a:r>
            <a:endParaRPr lang="en-FR" dirty="0"/>
          </a:p>
        </p:txBody>
      </p:sp>
      <p:sp>
        <p:nvSpPr>
          <p:cNvPr id="12" name="Rectangle 11">
            <a:extLst>
              <a:ext uri="{FF2B5EF4-FFF2-40B4-BE49-F238E27FC236}">
                <a16:creationId xmlns:a16="http://schemas.microsoft.com/office/drawing/2014/main" id="{7CE4D036-D510-1494-680E-FAE487D4DF33}"/>
              </a:ext>
            </a:extLst>
          </p:cNvPr>
          <p:cNvSpPr/>
          <p:nvPr/>
        </p:nvSpPr>
        <p:spPr>
          <a:xfrm>
            <a:off x="614597" y="3693794"/>
            <a:ext cx="10972800" cy="492989"/>
          </a:xfrm>
          <a:prstGeom prst="rect">
            <a:avLst/>
          </a:prstGeom>
          <a:gradFill flip="none" rotWithShape="1">
            <a:gsLst>
              <a:gs pos="0">
                <a:srgbClr val="FF0000"/>
              </a:gs>
              <a:gs pos="92000">
                <a:schemeClr val="accent1">
                  <a:lumMod val="97000"/>
                  <a:lumOff val="3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graphicFrame>
        <p:nvGraphicFramePr>
          <p:cNvPr id="13" name="Table 7">
            <a:extLst>
              <a:ext uri="{FF2B5EF4-FFF2-40B4-BE49-F238E27FC236}">
                <a16:creationId xmlns:a16="http://schemas.microsoft.com/office/drawing/2014/main" id="{03392248-5C2D-7894-089C-B9E0B813E770}"/>
              </a:ext>
            </a:extLst>
          </p:cNvPr>
          <p:cNvGraphicFramePr>
            <a:graphicFrameLocks noGrp="1"/>
          </p:cNvGraphicFramePr>
          <p:nvPr/>
        </p:nvGraphicFramePr>
        <p:xfrm>
          <a:off x="614596" y="3318417"/>
          <a:ext cx="10972800" cy="370840"/>
        </p:xfrm>
        <a:graphic>
          <a:graphicData uri="http://schemas.openxmlformats.org/drawingml/2006/table">
            <a:tbl>
              <a:tblPr firstRow="1" bandRow="1">
                <a:tableStyleId>{2D5ABB26-0587-4C30-8999-92F81FD0307C}</a:tableStyleId>
              </a:tblPr>
              <a:tblGrid>
                <a:gridCol w="2743200">
                  <a:extLst>
                    <a:ext uri="{9D8B030D-6E8A-4147-A177-3AD203B41FA5}">
                      <a16:colId xmlns:a16="http://schemas.microsoft.com/office/drawing/2014/main" val="2931760599"/>
                    </a:ext>
                  </a:extLst>
                </a:gridCol>
                <a:gridCol w="2743200">
                  <a:extLst>
                    <a:ext uri="{9D8B030D-6E8A-4147-A177-3AD203B41FA5}">
                      <a16:colId xmlns:a16="http://schemas.microsoft.com/office/drawing/2014/main" val="2713427147"/>
                    </a:ext>
                  </a:extLst>
                </a:gridCol>
                <a:gridCol w="2743200">
                  <a:extLst>
                    <a:ext uri="{9D8B030D-6E8A-4147-A177-3AD203B41FA5}">
                      <a16:colId xmlns:a16="http://schemas.microsoft.com/office/drawing/2014/main" val="225594392"/>
                    </a:ext>
                  </a:extLst>
                </a:gridCol>
                <a:gridCol w="2743200">
                  <a:extLst>
                    <a:ext uri="{9D8B030D-6E8A-4147-A177-3AD203B41FA5}">
                      <a16:colId xmlns:a16="http://schemas.microsoft.com/office/drawing/2014/main" val="4091972960"/>
                    </a:ext>
                  </a:extLst>
                </a:gridCol>
              </a:tblGrid>
              <a:tr h="370840">
                <a:tc>
                  <a:txBody>
                    <a:bodyPr/>
                    <a:lstStyle/>
                    <a:p>
                      <a:r>
                        <a:rPr lang="en-FR" dirty="0"/>
                        <a:t>Cold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FR" dirty="0"/>
                        <a:t>Pilot Light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FR" dirty="0"/>
                        <a:t>Warm Standby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FR" dirty="0"/>
                        <a:t>Multi Site Active-Active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8583790"/>
                  </a:ext>
                </a:extLst>
              </a:tr>
            </a:tbl>
          </a:graphicData>
        </a:graphic>
      </p:graphicFrame>
    </p:spTree>
    <p:extLst>
      <p:ext uri="{BB962C8B-B14F-4D97-AF65-F5344CB8AC3E}">
        <p14:creationId xmlns:p14="http://schemas.microsoft.com/office/powerpoint/2010/main" val="14476277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2730FA-C090-760A-C55C-7630209E21F1}"/>
              </a:ext>
            </a:extLst>
          </p:cNvPr>
          <p:cNvSpPr>
            <a:spLocks noGrp="1"/>
          </p:cNvSpPr>
          <p:nvPr>
            <p:ph idx="1"/>
          </p:nvPr>
        </p:nvSpPr>
        <p:spPr>
          <a:xfrm>
            <a:off x="407989" y="1592263"/>
            <a:ext cx="6689497" cy="4608512"/>
          </a:xfrm>
        </p:spPr>
        <p:txBody>
          <a:bodyPr/>
          <a:lstStyle/>
          <a:p>
            <a:pPr marL="342900" indent="-342900">
              <a:buFont typeface="Arial" panose="020B0604020202020204" pitchFamily="34" charset="0"/>
              <a:buChar char="•"/>
            </a:pPr>
            <a:r>
              <a:rPr lang="en-FR" dirty="0"/>
              <a:t>Building 773 provides geographic network redundancy build on backbone components of the network, those connecting only routers.</a:t>
            </a:r>
          </a:p>
          <a:p>
            <a:pPr marL="342900" indent="-342900">
              <a:buFont typeface="Arial" panose="020B0604020202020204" pitchFamily="34" charset="0"/>
              <a:buChar char="•"/>
            </a:pPr>
            <a:r>
              <a:rPr lang="en-FR" dirty="0"/>
              <a:t>Comprehensive </a:t>
            </a:r>
            <a:r>
              <a:rPr lang="en-FR" dirty="0">
                <a:hlinkClick r:id="rId2"/>
              </a:rPr>
              <a:t>test plan</a:t>
            </a:r>
            <a:r>
              <a:rPr lang="en-FR" dirty="0"/>
              <a:t> with documented results, monitoring validation, capacity and service impacts for</a:t>
            </a:r>
          </a:p>
          <a:p>
            <a:pPr marL="666900" lvl="1" indent="-342900">
              <a:buFont typeface="+mj-lt"/>
              <a:buAutoNum type="arabicPeriod"/>
            </a:pPr>
            <a:r>
              <a:rPr lang="en-FR" dirty="0"/>
              <a:t>Single router failure</a:t>
            </a:r>
          </a:p>
          <a:p>
            <a:pPr marL="666900" lvl="1" indent="-342900">
              <a:buFont typeface="+mj-lt"/>
              <a:buAutoNum type="arabicPeriod"/>
            </a:pPr>
            <a:r>
              <a:rPr lang="en-FR" dirty="0"/>
              <a:t>Site router failure</a:t>
            </a:r>
          </a:p>
          <a:p>
            <a:pPr marL="666900" lvl="1" indent="-342900">
              <a:buFont typeface="+mj-lt"/>
              <a:buAutoNum type="arabicPeriod"/>
            </a:pPr>
            <a:r>
              <a:rPr lang="en-FR" dirty="0"/>
              <a:t>B773 full site failure</a:t>
            </a:r>
          </a:p>
          <a:p>
            <a:pPr marL="666900" lvl="1" indent="-342900">
              <a:buFont typeface="+mj-lt"/>
              <a:buAutoNum type="arabicPeriod"/>
            </a:pPr>
            <a:r>
              <a:rPr lang="en-FR" dirty="0"/>
              <a:t>(Not performed due to service impact) B513 full </a:t>
            </a:r>
            <a:r>
              <a:rPr lang="en-FR"/>
              <a:t>site failure</a:t>
            </a:r>
            <a:endParaRPr lang="en-US" dirty="0"/>
          </a:p>
          <a:p>
            <a:pPr marL="342900" indent="-342900">
              <a:buFont typeface="Arial" panose="020B0604020202020204" pitchFamily="34" charset="0"/>
              <a:buChar char="•"/>
            </a:pPr>
            <a:endParaRPr lang="en-FR" dirty="0"/>
          </a:p>
        </p:txBody>
      </p:sp>
      <p:sp>
        <p:nvSpPr>
          <p:cNvPr id="3" name="Title 2">
            <a:extLst>
              <a:ext uri="{FF2B5EF4-FFF2-40B4-BE49-F238E27FC236}">
                <a16:creationId xmlns:a16="http://schemas.microsoft.com/office/drawing/2014/main" id="{166F88E3-1B6F-6C50-7BBB-7076AC3D9B54}"/>
              </a:ext>
            </a:extLst>
          </p:cNvPr>
          <p:cNvSpPr>
            <a:spLocks noGrp="1"/>
          </p:cNvSpPr>
          <p:nvPr>
            <p:ph type="title"/>
          </p:nvPr>
        </p:nvSpPr>
        <p:spPr/>
        <p:txBody>
          <a:bodyPr/>
          <a:lstStyle/>
          <a:p>
            <a:r>
              <a:rPr lang="en-FR"/>
              <a:t>Example: </a:t>
            </a:r>
            <a:r>
              <a:rPr lang="en-FR" dirty="0"/>
              <a:t>IT/CS’s 2nd network hub tests</a:t>
            </a:r>
          </a:p>
        </p:txBody>
      </p:sp>
      <p:sp>
        <p:nvSpPr>
          <p:cNvPr id="4" name="Date Placeholder 3">
            <a:extLst>
              <a:ext uri="{FF2B5EF4-FFF2-40B4-BE49-F238E27FC236}">
                <a16:creationId xmlns:a16="http://schemas.microsoft.com/office/drawing/2014/main" id="{077140B5-B13B-5FD8-7E9C-A54A23716165}"/>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13157D88-E824-FB37-7924-8C8CA15F9216}"/>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C4A20998-8DED-B1E8-BF97-218A4BE758A5}"/>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7" name="Picture 6">
            <a:extLst>
              <a:ext uri="{FF2B5EF4-FFF2-40B4-BE49-F238E27FC236}">
                <a16:creationId xmlns:a16="http://schemas.microsoft.com/office/drawing/2014/main" id="{2A169725-45AC-B5E0-8E5E-B80DAA6C60A6}"/>
              </a:ext>
            </a:extLst>
          </p:cNvPr>
          <p:cNvPicPr>
            <a:picLocks noChangeAspect="1"/>
          </p:cNvPicPr>
          <p:nvPr/>
        </p:nvPicPr>
        <p:blipFill>
          <a:blip r:embed="rId3">
            <a:lum/>
            <a:alphaModFix/>
          </a:blip>
          <a:srcRect/>
          <a:stretch>
            <a:fillRect/>
          </a:stretch>
        </p:blipFill>
        <p:spPr>
          <a:xfrm>
            <a:off x="7325324" y="2011748"/>
            <a:ext cx="4704556" cy="3321119"/>
          </a:xfrm>
          <a:prstGeom prst="rect">
            <a:avLst/>
          </a:prstGeom>
          <a:noFill/>
          <a:ln>
            <a:noFill/>
          </a:ln>
        </p:spPr>
      </p:pic>
      <p:sp>
        <p:nvSpPr>
          <p:cNvPr id="8" name="TextBox 7">
            <a:extLst>
              <a:ext uri="{FF2B5EF4-FFF2-40B4-BE49-F238E27FC236}">
                <a16:creationId xmlns:a16="http://schemas.microsoft.com/office/drawing/2014/main" id="{15C660AC-ED62-6CFE-89BF-02F841EC4CE1}"/>
              </a:ext>
            </a:extLst>
          </p:cNvPr>
          <p:cNvSpPr txBox="1"/>
          <p:nvPr/>
        </p:nvSpPr>
        <p:spPr>
          <a:xfrm>
            <a:off x="11107546" y="1592263"/>
            <a:ext cx="866740" cy="276999"/>
          </a:xfrm>
          <a:prstGeom prst="rect">
            <a:avLst/>
          </a:prstGeom>
          <a:noFill/>
        </p:spPr>
        <p:txBody>
          <a:bodyPr wrap="square" lIns="0" tIns="0" rIns="0" bIns="0" rtlCol="0">
            <a:spAutoFit/>
          </a:bodyPr>
          <a:lstStyle/>
          <a:p>
            <a:pPr algn="r"/>
            <a:r>
              <a:rPr lang="en-FR" dirty="0">
                <a:hlinkClick r:id="rId4"/>
              </a:rPr>
              <a:t>ASDF</a:t>
            </a:r>
            <a:endParaRPr lang="en-FR" dirty="0"/>
          </a:p>
        </p:txBody>
      </p:sp>
    </p:spTree>
    <p:extLst>
      <p:ext uri="{BB962C8B-B14F-4D97-AF65-F5344CB8AC3E}">
        <p14:creationId xmlns:p14="http://schemas.microsoft.com/office/powerpoint/2010/main" val="5080962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D466F9-38DC-1942-E0E5-F0E686DD5A0A}"/>
              </a:ext>
            </a:extLst>
          </p:cNvPr>
          <p:cNvSpPr>
            <a:spLocks noGrp="1"/>
          </p:cNvSpPr>
          <p:nvPr>
            <p:ph idx="1"/>
          </p:nvPr>
        </p:nvSpPr>
        <p:spPr>
          <a:xfrm>
            <a:off x="407987" y="977783"/>
            <a:ext cx="11376024" cy="4608512"/>
          </a:xfrm>
        </p:spPr>
        <p:txBody>
          <a:bodyPr/>
          <a:lstStyle/>
          <a:p>
            <a:pPr marL="342900" indent="-342900">
              <a:buFont typeface="Arial" panose="020B0604020202020204" pitchFamily="34" charset="0"/>
              <a:buChar char="•"/>
            </a:pPr>
            <a:r>
              <a:rPr lang="en-FR" sz="2000" b="0"/>
              <a:t>Prevessin</a:t>
            </a:r>
            <a:r>
              <a:rPr lang="en-US" sz="2000" b="0" dirty="0"/>
              <a:t> Data</a:t>
            </a:r>
            <a:r>
              <a:rPr lang="en-FR" sz="2000" b="0"/>
              <a:t> </a:t>
            </a:r>
            <a:r>
              <a:rPr lang="en-FR" sz="2000" b="0" dirty="0"/>
              <a:t>Centre is scheduled for 2H 2023</a:t>
            </a:r>
          </a:p>
          <a:p>
            <a:pPr marL="666900" lvl="1" indent="-342900">
              <a:buFont typeface="Arial" panose="020B0604020202020204" pitchFamily="34" charset="0"/>
              <a:buChar char="•"/>
            </a:pPr>
            <a:r>
              <a:rPr lang="en-FR" sz="1600" dirty="0"/>
              <a:t>Providing a low latency near-but-no-too-near </a:t>
            </a:r>
            <a:r>
              <a:rPr lang="en-FR" sz="1600"/>
              <a:t>computer centre</a:t>
            </a:r>
            <a:r>
              <a:rPr lang="en-US" sz="1600" dirty="0"/>
              <a:t> (~4 km)</a:t>
            </a:r>
            <a:endParaRPr lang="en-FR" sz="1600" dirty="0"/>
          </a:p>
          <a:p>
            <a:pPr marL="342900" indent="-342900">
              <a:buFont typeface="Arial" panose="020B0604020202020204" pitchFamily="34" charset="0"/>
              <a:buChar char="•"/>
            </a:pPr>
            <a:r>
              <a:rPr lang="en-FR" sz="2000" b="0" dirty="0"/>
              <a:t>It is planned to provide some infrastructure to support disaster recovery, such as </a:t>
            </a:r>
          </a:p>
          <a:p>
            <a:pPr marL="666900" lvl="1" indent="-342900">
              <a:buFont typeface="Arial" panose="020B0604020202020204" pitchFamily="34" charset="0"/>
              <a:buChar char="•"/>
            </a:pPr>
            <a:r>
              <a:rPr lang="en-FR" sz="1600" dirty="0"/>
              <a:t>VM instances for services (instances </a:t>
            </a:r>
            <a:r>
              <a:rPr lang="en-FR" sz="1600"/>
              <a:t>in P</a:t>
            </a:r>
            <a:r>
              <a:rPr lang="en-US" sz="1600" dirty="0"/>
              <a:t>D</a:t>
            </a:r>
            <a:r>
              <a:rPr lang="en-FR" sz="1600"/>
              <a:t>C </a:t>
            </a:r>
            <a:r>
              <a:rPr lang="en-FR" sz="1600" dirty="0"/>
              <a:t>and </a:t>
            </a:r>
            <a:r>
              <a:rPr lang="en-FR" sz="1600"/>
              <a:t>in </a:t>
            </a:r>
            <a:r>
              <a:rPr lang="en-US" sz="1600" dirty="0"/>
              <a:t>Building </a:t>
            </a:r>
            <a:r>
              <a:rPr lang="en-FR" sz="1600"/>
              <a:t>513 </a:t>
            </a:r>
            <a:r>
              <a:rPr lang="en-FR" sz="1600" dirty="0"/>
              <a:t>for active/active)</a:t>
            </a:r>
          </a:p>
          <a:p>
            <a:pPr marL="666900" lvl="1" indent="-342900">
              <a:buFont typeface="Arial" panose="020B0604020202020204" pitchFamily="34" charset="0"/>
              <a:buChar char="•"/>
            </a:pPr>
            <a:r>
              <a:rPr lang="en-FR" sz="1600" b="0" dirty="0"/>
              <a:t>Block/File share storage (in addition to the Object stores/NetApp in the 2nd network hub)</a:t>
            </a:r>
          </a:p>
          <a:p>
            <a:pPr marL="285750" indent="-285750"/>
            <a:r>
              <a:rPr lang="en-FR" sz="2000" b="0" dirty="0"/>
              <a:t>However</a:t>
            </a:r>
          </a:p>
          <a:p>
            <a:pPr marL="342900" indent="-342900">
              <a:buFont typeface="Arial" panose="020B0604020202020204" pitchFamily="34" charset="0"/>
              <a:buChar char="•"/>
            </a:pPr>
            <a:r>
              <a:rPr lang="en-FR" sz="2000" b="0" dirty="0"/>
              <a:t>Services need to study best approach (from cold to active/active), implement and test failover</a:t>
            </a:r>
          </a:p>
          <a:p>
            <a:pPr marL="666900" lvl="1" indent="-342900">
              <a:buFont typeface="Arial" panose="020B0604020202020204" pitchFamily="34" charset="0"/>
              <a:buChar char="•"/>
            </a:pPr>
            <a:r>
              <a:rPr lang="en-FR" sz="1600" dirty="0"/>
              <a:t>Focus on high impact services for CERN with short required RTO (e.g. authentication, safety, access, communications, finance)</a:t>
            </a:r>
          </a:p>
          <a:p>
            <a:pPr marL="666900" lvl="1" indent="-342900">
              <a:buFont typeface="Arial" panose="020B0604020202020204" pitchFamily="34" charset="0"/>
              <a:buChar char="•"/>
            </a:pPr>
            <a:r>
              <a:rPr lang="en-FR" sz="1600" dirty="0"/>
              <a:t>Resource pools may be different depending on the approach (e.g. public cloud may be affordable for cold, active/active in </a:t>
            </a:r>
            <a:r>
              <a:rPr lang="en-FR" sz="1600"/>
              <a:t>the P</a:t>
            </a:r>
            <a:r>
              <a:rPr lang="en-US" sz="1600" dirty="0"/>
              <a:t>D</a:t>
            </a:r>
            <a:r>
              <a:rPr lang="en-FR" sz="1600"/>
              <a:t>C </a:t>
            </a:r>
            <a:r>
              <a:rPr lang="en-FR" sz="1600" dirty="0"/>
              <a:t>will not be affordable for all services)</a:t>
            </a:r>
            <a:endParaRPr lang="en-FR" sz="1600" b="0" dirty="0"/>
          </a:p>
          <a:p>
            <a:pPr marL="342900" indent="-342900">
              <a:buFont typeface="Arial" panose="020B0604020202020204" pitchFamily="34" charset="0"/>
              <a:buChar char="•"/>
            </a:pPr>
            <a:r>
              <a:rPr lang="en-FR" sz="2000" b="0" dirty="0"/>
              <a:t>BC/DR procedures also needed where we lose some of </a:t>
            </a:r>
            <a:r>
              <a:rPr lang="en-FR" sz="2000" b="0"/>
              <a:t>the P</a:t>
            </a:r>
            <a:r>
              <a:rPr lang="en-US" sz="2000" b="0" dirty="0"/>
              <a:t>D</a:t>
            </a:r>
            <a:r>
              <a:rPr lang="en-FR" sz="2000" b="0"/>
              <a:t>C </a:t>
            </a:r>
            <a:r>
              <a:rPr lang="en-FR" sz="2000" b="0" dirty="0"/>
              <a:t>or a SaaS service</a:t>
            </a:r>
          </a:p>
          <a:p>
            <a:pPr marL="342900" indent="-342900">
              <a:buFont typeface="Arial" panose="020B0604020202020204" pitchFamily="34" charset="0"/>
              <a:buChar char="•"/>
            </a:pPr>
            <a:r>
              <a:rPr lang="en-FR" sz="2000" b="0" dirty="0"/>
              <a:t>DR is not cheap out of the box but disasters cost much more (even the small ones)</a:t>
            </a:r>
          </a:p>
          <a:p>
            <a:pPr marL="342900" indent="-342900">
              <a:buFont typeface="Arial" panose="020B0604020202020204" pitchFamily="34" charset="0"/>
              <a:buChar char="•"/>
            </a:pPr>
            <a:endParaRPr lang="en-FR" dirty="0"/>
          </a:p>
        </p:txBody>
      </p:sp>
      <p:sp>
        <p:nvSpPr>
          <p:cNvPr id="3" name="Title 2">
            <a:extLst>
              <a:ext uri="{FF2B5EF4-FFF2-40B4-BE49-F238E27FC236}">
                <a16:creationId xmlns:a16="http://schemas.microsoft.com/office/drawing/2014/main" id="{A0A7575E-DEDE-1B23-37CC-DC4DD5CBF8F5}"/>
              </a:ext>
            </a:extLst>
          </p:cNvPr>
          <p:cNvSpPr>
            <a:spLocks noGrp="1"/>
          </p:cNvSpPr>
          <p:nvPr>
            <p:ph type="title"/>
          </p:nvPr>
        </p:nvSpPr>
        <p:spPr>
          <a:xfrm>
            <a:off x="407986" y="280326"/>
            <a:ext cx="11376025" cy="611772"/>
          </a:xfrm>
        </p:spPr>
        <p:txBody>
          <a:bodyPr/>
          <a:lstStyle/>
          <a:p>
            <a:r>
              <a:rPr lang="en-FR" dirty="0"/>
              <a:t>But won’t </a:t>
            </a:r>
            <a:r>
              <a:rPr lang="en-FR"/>
              <a:t>the P</a:t>
            </a:r>
            <a:r>
              <a:rPr lang="en-US" dirty="0"/>
              <a:t>D</a:t>
            </a:r>
            <a:r>
              <a:rPr lang="en-FR"/>
              <a:t>C </a:t>
            </a:r>
            <a:r>
              <a:rPr lang="en-FR" dirty="0"/>
              <a:t>solve DR for me ?</a:t>
            </a:r>
          </a:p>
        </p:txBody>
      </p:sp>
      <p:sp>
        <p:nvSpPr>
          <p:cNvPr id="4" name="Date Placeholder 3">
            <a:extLst>
              <a:ext uri="{FF2B5EF4-FFF2-40B4-BE49-F238E27FC236}">
                <a16:creationId xmlns:a16="http://schemas.microsoft.com/office/drawing/2014/main" id="{D9063C02-5FC3-7DAC-1D23-C65CF28C6877}"/>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035781B9-F461-153E-D163-0119FFE0F6BF}"/>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D3454CA4-16CC-B841-70B0-55F93FD53879}"/>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7" name="Picture 6">
            <a:extLst>
              <a:ext uri="{FF2B5EF4-FFF2-40B4-BE49-F238E27FC236}">
                <a16:creationId xmlns:a16="http://schemas.microsoft.com/office/drawing/2014/main" id="{3C015A49-B790-2224-55A3-1A7B10ECD9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9053384" y="148734"/>
            <a:ext cx="3092371" cy="1355977"/>
          </a:xfrm>
          <a:prstGeom prst="rect">
            <a:avLst/>
          </a:prstGeom>
        </p:spPr>
      </p:pic>
    </p:spTree>
    <p:extLst>
      <p:ext uri="{BB962C8B-B14F-4D97-AF65-F5344CB8AC3E}">
        <p14:creationId xmlns:p14="http://schemas.microsoft.com/office/powerpoint/2010/main" val="2406579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E58AFA7-CADF-9604-DAED-EA09F0814519}"/>
              </a:ext>
            </a:extLst>
          </p:cNvPr>
          <p:cNvSpPr>
            <a:spLocks noGrp="1"/>
          </p:cNvSpPr>
          <p:nvPr>
            <p:ph idx="1"/>
          </p:nvPr>
        </p:nvSpPr>
        <p:spPr>
          <a:xfrm>
            <a:off x="198127" y="5985725"/>
            <a:ext cx="11376024" cy="365125"/>
          </a:xfrm>
        </p:spPr>
        <p:txBody>
          <a:bodyPr/>
          <a:lstStyle/>
          <a:p>
            <a:pPr algn="r"/>
            <a:r>
              <a:rPr lang="en-GB" dirty="0">
                <a:hlinkClick r:id="rId2"/>
              </a:rPr>
              <a:t>From IT operating model</a:t>
            </a:r>
            <a:endParaRPr lang="en-GB" dirty="0"/>
          </a:p>
        </p:txBody>
      </p:sp>
      <p:sp>
        <p:nvSpPr>
          <p:cNvPr id="3" name="Title 2">
            <a:extLst>
              <a:ext uri="{FF2B5EF4-FFF2-40B4-BE49-F238E27FC236}">
                <a16:creationId xmlns:a16="http://schemas.microsoft.com/office/drawing/2014/main" id="{09A39280-01CA-391B-2712-049394E99494}"/>
              </a:ext>
            </a:extLst>
          </p:cNvPr>
          <p:cNvSpPr>
            <a:spLocks noGrp="1"/>
          </p:cNvSpPr>
          <p:nvPr>
            <p:ph type="title"/>
          </p:nvPr>
        </p:nvSpPr>
        <p:spPr>
          <a:xfrm>
            <a:off x="407988" y="313632"/>
            <a:ext cx="11376025" cy="1065742"/>
          </a:xfrm>
        </p:spPr>
        <p:txBody>
          <a:bodyPr/>
          <a:lstStyle/>
          <a:p>
            <a:r>
              <a:rPr lang="en-FR" dirty="0"/>
              <a:t>BC &amp; DR lead role</a:t>
            </a:r>
          </a:p>
        </p:txBody>
      </p:sp>
      <p:sp>
        <p:nvSpPr>
          <p:cNvPr id="4" name="Date Placeholder 3">
            <a:extLst>
              <a:ext uri="{FF2B5EF4-FFF2-40B4-BE49-F238E27FC236}">
                <a16:creationId xmlns:a16="http://schemas.microsoft.com/office/drawing/2014/main" id="{F17D49FD-1D98-0D85-AA12-2B569DD991DA}"/>
              </a:ext>
            </a:extLst>
          </p:cNvPr>
          <p:cNvSpPr>
            <a:spLocks noGrp="1"/>
          </p:cNvSpPr>
          <p:nvPr>
            <p:ph type="dt" sz="half" idx="10"/>
          </p:nvPr>
        </p:nvSpPr>
        <p:spPr>
          <a:xfrm>
            <a:off x="2574099" y="6361805"/>
            <a:ext cx="1542289" cy="365125"/>
          </a:xfrm>
        </p:spPr>
        <p:txBody>
          <a:bodyPr/>
          <a:lstStyle/>
          <a:p>
            <a:r>
              <a:rPr lang="de-CH"/>
              <a:t>06/03/2024</a:t>
            </a:r>
            <a:endParaRPr lang="en-US" dirty="0"/>
          </a:p>
        </p:txBody>
      </p:sp>
      <p:sp>
        <p:nvSpPr>
          <p:cNvPr id="5" name="Footer Placeholder 4">
            <a:extLst>
              <a:ext uri="{FF2B5EF4-FFF2-40B4-BE49-F238E27FC236}">
                <a16:creationId xmlns:a16="http://schemas.microsoft.com/office/drawing/2014/main" id="{90EA957E-8BCB-9485-08F8-CC9F06C1964A}"/>
              </a:ext>
            </a:extLst>
          </p:cNvPr>
          <p:cNvSpPr>
            <a:spLocks noGrp="1"/>
          </p:cNvSpPr>
          <p:nvPr>
            <p:ph type="ftr" sz="quarter" idx="11"/>
          </p:nvPr>
        </p:nvSpPr>
        <p:spPr>
          <a:xfrm>
            <a:off x="4259262" y="6367304"/>
            <a:ext cx="6572221" cy="365125"/>
          </a:xfrm>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AF72354E-1F33-14E6-1AE3-D07A5F53E785}"/>
              </a:ext>
            </a:extLst>
          </p:cNvPr>
          <p:cNvSpPr>
            <a:spLocks noGrp="1"/>
          </p:cNvSpPr>
          <p:nvPr>
            <p:ph type="sldNum" sz="quarter" idx="12"/>
          </p:nvPr>
        </p:nvSpPr>
        <p:spPr>
          <a:xfrm>
            <a:off x="11107546" y="6367304"/>
            <a:ext cx="681254" cy="365125"/>
          </a:xfrm>
        </p:spPr>
        <p:txBody>
          <a:bodyPr/>
          <a:lstStyle/>
          <a:p>
            <a:fld id="{36B5EA5A-BC32-A742-B11B-8E7414D5B535}" type="slidenum">
              <a:rPr lang="en-US" smtClean="0"/>
              <a:pPr/>
              <a:t>3</a:t>
            </a:fld>
            <a:endParaRPr lang="en-US" dirty="0"/>
          </a:p>
        </p:txBody>
      </p:sp>
      <p:sp>
        <p:nvSpPr>
          <p:cNvPr id="36" name="Rectangle 35">
            <a:extLst>
              <a:ext uri="{FF2B5EF4-FFF2-40B4-BE49-F238E27FC236}">
                <a16:creationId xmlns:a16="http://schemas.microsoft.com/office/drawing/2014/main" id="{0381ED73-29D0-5197-8437-39BC78A0BDB0}"/>
              </a:ext>
            </a:extLst>
          </p:cNvPr>
          <p:cNvSpPr>
            <a:spLocks noChangeArrowheads="1"/>
          </p:cNvSpPr>
          <p:nvPr/>
        </p:nvSpPr>
        <p:spPr bwMode="auto">
          <a:xfrm>
            <a:off x="407987" y="2215380"/>
            <a:ext cx="1208411" cy="452785"/>
          </a:xfrm>
          <a:prstGeom prst="rect">
            <a:avLst/>
          </a:prstGeom>
          <a:solidFill>
            <a:schemeClr val="tx1">
              <a:lumMod val="20000"/>
              <a:lumOff val="80000"/>
            </a:schemeClr>
          </a:solidFill>
          <a:ln w="9525" cap="flat" cmpd="sng" algn="ctr">
            <a:solidFill>
              <a:schemeClr val="tx1">
                <a:lumMod val="20000"/>
                <a:lumOff val="80000"/>
              </a:schemeClr>
            </a:solidFill>
            <a:prstDash val="solid"/>
          </a:ln>
          <a:effectLst/>
        </p:spPr>
        <p:txBody>
          <a:bodyPr lIns="18000" rIns="18000" rtlCol="0" anchor="ctr"/>
          <a:lstStyle/>
          <a:p>
            <a:pPr algn="ctr" defTabSz="914368"/>
            <a:r>
              <a:rPr lang="en-GB" sz="1000" kern="0" dirty="0">
                <a:solidFill>
                  <a:srgbClr val="4D4D4D"/>
                </a:solidFill>
                <a:latin typeface="Arial"/>
              </a:rPr>
              <a:t>Strategy &amp; Executive Governance Lead</a:t>
            </a:r>
          </a:p>
        </p:txBody>
      </p:sp>
      <p:sp>
        <p:nvSpPr>
          <p:cNvPr id="37" name="Rectangle 36">
            <a:extLst>
              <a:ext uri="{FF2B5EF4-FFF2-40B4-BE49-F238E27FC236}">
                <a16:creationId xmlns:a16="http://schemas.microsoft.com/office/drawing/2014/main" id="{8F4A2F17-3A67-736B-5382-7FBD1A4CAC81}"/>
              </a:ext>
            </a:extLst>
          </p:cNvPr>
          <p:cNvSpPr>
            <a:spLocks noChangeArrowheads="1"/>
          </p:cNvSpPr>
          <p:nvPr/>
        </p:nvSpPr>
        <p:spPr bwMode="auto">
          <a:xfrm>
            <a:off x="407987" y="3034810"/>
            <a:ext cx="1208411" cy="452785"/>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lang="en-GB" sz="1000" kern="0" dirty="0">
                <a:solidFill>
                  <a:srgbClr val="4D4D4D"/>
                </a:solidFill>
                <a:latin typeface="Arial"/>
                <a:ea typeface="Soleil Light" charset="0"/>
                <a:cs typeface="Soleil Light" charset="0"/>
              </a:rPr>
              <a:t>Communications Officer</a:t>
            </a:r>
          </a:p>
        </p:txBody>
      </p:sp>
      <p:sp>
        <p:nvSpPr>
          <p:cNvPr id="38" name="Rectangle 37">
            <a:extLst>
              <a:ext uri="{FF2B5EF4-FFF2-40B4-BE49-F238E27FC236}">
                <a16:creationId xmlns:a16="http://schemas.microsoft.com/office/drawing/2014/main" id="{150D2D5F-CF3B-A63E-5E22-E71E8D23E2AC}"/>
              </a:ext>
            </a:extLst>
          </p:cNvPr>
          <p:cNvSpPr/>
          <p:nvPr/>
        </p:nvSpPr>
        <p:spPr>
          <a:xfrm>
            <a:off x="8703372" y="2215315"/>
            <a:ext cx="2488751" cy="1489585"/>
          </a:xfrm>
          <a:prstGeom prst="rect">
            <a:avLst/>
          </a:prstGeom>
          <a:solidFill>
            <a:schemeClr val="bg1"/>
          </a:solidFill>
          <a:ln w="9525" cap="flat" cmpd="sng" algn="ctr">
            <a:solidFill>
              <a:schemeClr val="tx1"/>
            </a:solidFill>
            <a:prstDash val="solid"/>
          </a:ln>
          <a:effectLst/>
        </p:spPr>
        <p:txBody>
          <a:bodyPr lIns="72000" tIns="46800" rIns="72000" rtlCol="0" anchor="ctr"/>
          <a:lstStyle/>
          <a:p>
            <a:pPr marL="171450" indent="-171450" defTabSz="914368">
              <a:spcBef>
                <a:spcPts val="600"/>
              </a:spcBef>
              <a:buFont typeface="Arial" panose="020B0604020202020204" pitchFamily="34" charset="0"/>
              <a:buChar char="•"/>
            </a:pPr>
            <a:r>
              <a:rPr lang="en-GB" sz="1000" kern="0" dirty="0">
                <a:solidFill>
                  <a:schemeClr val="accent6"/>
                </a:solidFill>
                <a:latin typeface="+mj-lt"/>
              </a:rPr>
              <a:t>Creation of an IT Strategy to define the strategic direction of the department in supporting CERN’s overall mission</a:t>
            </a:r>
          </a:p>
          <a:p>
            <a:pPr marL="171450" indent="-171450" defTabSz="914368">
              <a:spcBef>
                <a:spcPts val="600"/>
              </a:spcBef>
              <a:buFont typeface="Arial" panose="020B0604020202020204" pitchFamily="34" charset="0"/>
              <a:buChar char="•"/>
            </a:pPr>
            <a:r>
              <a:rPr lang="en-GB" sz="1000" kern="0" dirty="0">
                <a:solidFill>
                  <a:schemeClr val="accent6"/>
                </a:solidFill>
                <a:latin typeface="+mj-lt"/>
              </a:rPr>
              <a:t>Implementation of effective governance mechanisms to drive decision making across the department</a:t>
            </a:r>
          </a:p>
        </p:txBody>
      </p:sp>
      <p:sp>
        <p:nvSpPr>
          <p:cNvPr id="39" name="Rectangle 38">
            <a:extLst>
              <a:ext uri="{FF2B5EF4-FFF2-40B4-BE49-F238E27FC236}">
                <a16:creationId xmlns:a16="http://schemas.microsoft.com/office/drawing/2014/main" id="{68DD9931-ADBB-B894-F42D-39E0C4F6AA63}"/>
              </a:ext>
            </a:extLst>
          </p:cNvPr>
          <p:cNvSpPr/>
          <p:nvPr/>
        </p:nvSpPr>
        <p:spPr>
          <a:xfrm>
            <a:off x="8807352" y="2095144"/>
            <a:ext cx="2106354" cy="24034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dirty="0">
                <a:solidFill>
                  <a:schemeClr val="accent6"/>
                </a:solidFill>
                <a:latin typeface="+mj-lt"/>
              </a:rPr>
              <a:t>CHANGES FROM AS-IS</a:t>
            </a:r>
            <a:r>
              <a:rPr lang="en-GB" sz="1050" kern="0" dirty="0">
                <a:solidFill>
                  <a:schemeClr val="accent6"/>
                </a:solidFill>
                <a:latin typeface="+mj-lt"/>
              </a:rPr>
              <a:t> </a:t>
            </a:r>
            <a:endParaRPr lang="en-GB" sz="2800" kern="0" dirty="0">
              <a:solidFill>
                <a:schemeClr val="accent6"/>
              </a:solidFill>
              <a:latin typeface="+mj-lt"/>
            </a:endParaRPr>
          </a:p>
        </p:txBody>
      </p:sp>
      <p:sp>
        <p:nvSpPr>
          <p:cNvPr id="40" name="Rectangle 39">
            <a:extLst>
              <a:ext uri="{FF2B5EF4-FFF2-40B4-BE49-F238E27FC236}">
                <a16:creationId xmlns:a16="http://schemas.microsoft.com/office/drawing/2014/main" id="{74F49A9A-3646-A15F-984B-D97BBEE8DD7D}"/>
              </a:ext>
            </a:extLst>
          </p:cNvPr>
          <p:cNvSpPr/>
          <p:nvPr/>
        </p:nvSpPr>
        <p:spPr>
          <a:xfrm>
            <a:off x="8703373" y="3934009"/>
            <a:ext cx="2488750" cy="1879031"/>
          </a:xfrm>
          <a:prstGeom prst="rect">
            <a:avLst/>
          </a:prstGeom>
          <a:solidFill>
            <a:schemeClr val="bg1"/>
          </a:solidFill>
          <a:ln w="9525" cap="flat" cmpd="sng" algn="ctr">
            <a:solidFill>
              <a:schemeClr val="tx1"/>
            </a:solidFill>
            <a:prstDash val="solid"/>
          </a:ln>
          <a:effectLst/>
        </p:spPr>
        <p:txBody>
          <a:bodyPr lIns="72000" tIns="46800" rIns="72000" rtlCol="0" anchor="ctr"/>
          <a:lstStyle/>
          <a:p>
            <a:pPr marL="171450" indent="-171450" defTabSz="914368">
              <a:spcBef>
                <a:spcPts val="600"/>
              </a:spcBef>
              <a:buFont typeface="Arial" panose="020B0604020202020204" pitchFamily="34" charset="0"/>
              <a:buChar char="•"/>
            </a:pPr>
            <a:r>
              <a:rPr lang="en-GB" sz="1000" kern="0" dirty="0">
                <a:solidFill>
                  <a:schemeClr val="accent6"/>
                </a:solidFill>
                <a:latin typeface="+mj-lt"/>
              </a:rPr>
              <a:t>Clarity on IT’s vision, mission and objectives, promoting increased collaboration and alignment</a:t>
            </a:r>
          </a:p>
          <a:p>
            <a:pPr marL="171450" indent="-171450" defTabSz="914368">
              <a:spcBef>
                <a:spcPts val="600"/>
              </a:spcBef>
              <a:buFont typeface="Arial" panose="020B0604020202020204" pitchFamily="34" charset="0"/>
              <a:buChar char="•"/>
            </a:pPr>
            <a:r>
              <a:rPr lang="en-GB" sz="1000" kern="0" dirty="0">
                <a:solidFill>
                  <a:schemeClr val="accent6"/>
                </a:solidFill>
                <a:latin typeface="+mj-lt"/>
              </a:rPr>
              <a:t>Improved decision making and oversight of department performance</a:t>
            </a:r>
          </a:p>
          <a:p>
            <a:pPr marL="171450" indent="-171450" defTabSz="914368">
              <a:spcBef>
                <a:spcPts val="600"/>
              </a:spcBef>
              <a:buFont typeface="Arial" panose="020B0604020202020204" pitchFamily="34" charset="0"/>
              <a:buChar char="•"/>
            </a:pPr>
            <a:r>
              <a:rPr lang="en-GB" sz="1000" kern="0" dirty="0">
                <a:solidFill>
                  <a:schemeClr val="accent6"/>
                </a:solidFill>
                <a:latin typeface="+mj-lt"/>
              </a:rPr>
              <a:t>Improved planning and management of educational programs, with higher measurability of societal impact</a:t>
            </a:r>
          </a:p>
        </p:txBody>
      </p:sp>
      <p:sp>
        <p:nvSpPr>
          <p:cNvPr id="41" name="Rectangle 40">
            <a:extLst>
              <a:ext uri="{FF2B5EF4-FFF2-40B4-BE49-F238E27FC236}">
                <a16:creationId xmlns:a16="http://schemas.microsoft.com/office/drawing/2014/main" id="{4C3BEA9D-E171-072A-4D4E-83E9C6D496FE}"/>
              </a:ext>
            </a:extLst>
          </p:cNvPr>
          <p:cNvSpPr/>
          <p:nvPr/>
        </p:nvSpPr>
        <p:spPr>
          <a:xfrm>
            <a:off x="8813068" y="3813840"/>
            <a:ext cx="2094923" cy="24034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dirty="0">
                <a:solidFill>
                  <a:schemeClr val="accent6"/>
                </a:solidFill>
                <a:latin typeface="+mj-lt"/>
              </a:rPr>
              <a:t>IMPACT</a:t>
            </a:r>
            <a:endParaRPr lang="en-GB" sz="2800" kern="0" dirty="0">
              <a:solidFill>
                <a:schemeClr val="accent6"/>
              </a:solidFill>
              <a:latin typeface="+mj-lt"/>
            </a:endParaRPr>
          </a:p>
        </p:txBody>
      </p:sp>
      <p:sp>
        <p:nvSpPr>
          <p:cNvPr id="42" name="TextBox 41">
            <a:extLst>
              <a:ext uri="{FF2B5EF4-FFF2-40B4-BE49-F238E27FC236}">
                <a16:creationId xmlns:a16="http://schemas.microsoft.com/office/drawing/2014/main" id="{4F284D10-4290-01E7-011F-477A8CFAE921}"/>
              </a:ext>
            </a:extLst>
          </p:cNvPr>
          <p:cNvSpPr txBox="1"/>
          <p:nvPr/>
        </p:nvSpPr>
        <p:spPr>
          <a:xfrm>
            <a:off x="407988" y="3510772"/>
            <a:ext cx="2990647" cy="2021382"/>
          </a:xfrm>
          <a:prstGeom prst="rect">
            <a:avLst/>
          </a:prstGeom>
          <a:noFill/>
        </p:spPr>
        <p:txBody>
          <a:bodyPr wrap="square" rtlCol="0">
            <a:spAutoFit/>
          </a:bodyPr>
          <a:lstStyle/>
          <a:p>
            <a:pPr marL="171450" indent="-171450">
              <a:spcBef>
                <a:spcPts val="600"/>
              </a:spcBef>
              <a:buFont typeface="Arial" panose="020B0604020202020204" pitchFamily="34" charset="0"/>
              <a:buChar char="•"/>
            </a:pPr>
            <a:r>
              <a:rPr lang="en-GB" sz="1000" dirty="0">
                <a:solidFill>
                  <a:schemeClr val="accent6"/>
                </a:solidFill>
              </a:rPr>
              <a:t>Oversees all internal and external IT communications, ensuring its messaging is consistent and engaging</a:t>
            </a:r>
          </a:p>
          <a:p>
            <a:pPr marL="171450" indent="-171450">
              <a:spcBef>
                <a:spcPts val="600"/>
              </a:spcBef>
              <a:buFont typeface="Arial" panose="020B0604020202020204" pitchFamily="34" charset="0"/>
              <a:buChar char="•"/>
            </a:pPr>
            <a:r>
              <a:rPr lang="en-GB" sz="1000" dirty="0">
                <a:solidFill>
                  <a:schemeClr val="accent6"/>
                </a:solidFill>
              </a:rPr>
              <a:t>Promotes IT’s mission as well as ensuring all messages align to CERN’s values</a:t>
            </a:r>
          </a:p>
          <a:p>
            <a:pPr marL="171450" indent="-171450">
              <a:spcBef>
                <a:spcPts val="600"/>
              </a:spcBef>
              <a:buFont typeface="Arial" panose="020B0604020202020204" pitchFamily="34" charset="0"/>
              <a:buChar char="•"/>
            </a:pPr>
            <a:r>
              <a:rPr lang="en-GB" sz="1000" dirty="0">
                <a:solidFill>
                  <a:schemeClr val="accent6"/>
                </a:solidFill>
              </a:rPr>
              <a:t>Prepares detailed reports, press releases, and marketing materials where necessary</a:t>
            </a:r>
          </a:p>
          <a:p>
            <a:pPr marL="171450" indent="-171450">
              <a:spcBef>
                <a:spcPts val="600"/>
              </a:spcBef>
              <a:buFont typeface="Arial" panose="020B0604020202020204" pitchFamily="34" charset="0"/>
              <a:buChar char="•"/>
            </a:pPr>
            <a:r>
              <a:rPr lang="en-GB" sz="1000" dirty="0">
                <a:solidFill>
                  <a:schemeClr val="accent6"/>
                </a:solidFill>
              </a:rPr>
              <a:t>Creates internal communications protocols and initiatives to foster employee moral</a:t>
            </a:r>
          </a:p>
          <a:p>
            <a:pPr marL="171450" indent="-171450">
              <a:spcBef>
                <a:spcPts val="600"/>
              </a:spcBef>
              <a:buFont typeface="Arial" panose="020B0604020202020204" pitchFamily="34" charset="0"/>
              <a:buChar char="•"/>
            </a:pPr>
            <a:r>
              <a:rPr lang="en-GB" sz="1000" dirty="0">
                <a:solidFill>
                  <a:schemeClr val="accent6"/>
                </a:solidFill>
              </a:rPr>
              <a:t>Approves written communications and updates related to service release and change management </a:t>
            </a:r>
          </a:p>
        </p:txBody>
      </p:sp>
      <p:cxnSp>
        <p:nvCxnSpPr>
          <p:cNvPr id="43" name="Straight Connector 42">
            <a:extLst>
              <a:ext uri="{FF2B5EF4-FFF2-40B4-BE49-F238E27FC236}">
                <a16:creationId xmlns:a16="http://schemas.microsoft.com/office/drawing/2014/main" id="{30DE6901-2CD3-0AEF-AF9C-F4EC55662F2F}"/>
              </a:ext>
            </a:extLst>
          </p:cNvPr>
          <p:cNvCxnSpPr>
            <a:cxnSpLocks/>
            <a:stCxn id="36" idx="2"/>
            <a:endCxn id="37" idx="0"/>
          </p:cNvCxnSpPr>
          <p:nvPr/>
        </p:nvCxnSpPr>
        <p:spPr>
          <a:xfrm>
            <a:off x="1012193" y="2668165"/>
            <a:ext cx="0" cy="366645"/>
          </a:xfrm>
          <a:prstGeom prst="line">
            <a:avLst/>
          </a:prstGeom>
        </p:spPr>
        <p:style>
          <a:lnRef idx="1">
            <a:schemeClr val="accent2"/>
          </a:lnRef>
          <a:fillRef idx="0">
            <a:schemeClr val="accent2"/>
          </a:fillRef>
          <a:effectRef idx="0">
            <a:schemeClr val="accent2"/>
          </a:effectRef>
          <a:fontRef idx="minor">
            <a:schemeClr val="tx1"/>
          </a:fontRef>
        </p:style>
      </p:cxnSp>
      <p:sp>
        <p:nvSpPr>
          <p:cNvPr id="44" name="Rectangle 43">
            <a:extLst>
              <a:ext uri="{FF2B5EF4-FFF2-40B4-BE49-F238E27FC236}">
                <a16:creationId xmlns:a16="http://schemas.microsoft.com/office/drawing/2014/main" id="{57DE55E5-1D75-CA79-4E98-DB82FC8F5354}"/>
              </a:ext>
            </a:extLst>
          </p:cNvPr>
          <p:cNvSpPr/>
          <p:nvPr/>
        </p:nvSpPr>
        <p:spPr>
          <a:xfrm>
            <a:off x="1616398" y="2211204"/>
            <a:ext cx="6977278" cy="63805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marL="171450" indent="-171450">
              <a:buFont typeface="Arial" panose="020B0604020202020204" pitchFamily="34" charset="0"/>
              <a:buChar char="•"/>
            </a:pPr>
            <a:r>
              <a:rPr lang="en-GB" sz="1000" dirty="0">
                <a:solidFill>
                  <a:schemeClr val="accent6"/>
                </a:solidFill>
              </a:rPr>
              <a:t>Drives the development of the IT strategy, together with the IT Department Head, ensuring alignment to CERN’s objectives</a:t>
            </a:r>
          </a:p>
          <a:p>
            <a:pPr marL="171450" indent="-171450">
              <a:buFont typeface="Arial" panose="020B0604020202020204" pitchFamily="34" charset="0"/>
              <a:buChar char="•"/>
            </a:pPr>
            <a:r>
              <a:rPr lang="en-GB" sz="1000" dirty="0">
                <a:solidFill>
                  <a:schemeClr val="accent6"/>
                </a:solidFill>
              </a:rPr>
              <a:t>Establishes and implements a governance framework, including setting out clear accountabilities across the department and ensuing governance forums are functioning effectively</a:t>
            </a:r>
          </a:p>
          <a:p>
            <a:pPr marL="171450" indent="-171450">
              <a:buFont typeface="Arial" panose="020B0604020202020204" pitchFamily="34" charset="0"/>
              <a:buChar char="•"/>
            </a:pPr>
            <a:r>
              <a:rPr lang="en-GB" sz="1000" dirty="0">
                <a:solidFill>
                  <a:schemeClr val="accent6"/>
                </a:solidFill>
              </a:rPr>
              <a:t>Defines and monitors compliance against IT’s risk management strategy including response to legal threats, reputational damage and financial risk </a:t>
            </a:r>
          </a:p>
        </p:txBody>
      </p:sp>
      <p:sp>
        <p:nvSpPr>
          <p:cNvPr id="45" name="Rectangle 44">
            <a:extLst>
              <a:ext uri="{FF2B5EF4-FFF2-40B4-BE49-F238E27FC236}">
                <a16:creationId xmlns:a16="http://schemas.microsoft.com/office/drawing/2014/main" id="{9E8B9D38-BE11-C76A-B41D-3B07D17FD48E}"/>
              </a:ext>
            </a:extLst>
          </p:cNvPr>
          <p:cNvSpPr>
            <a:spLocks noChangeArrowheads="1"/>
          </p:cNvSpPr>
          <p:nvPr/>
        </p:nvSpPr>
        <p:spPr bwMode="auto">
          <a:xfrm>
            <a:off x="3504636" y="3034810"/>
            <a:ext cx="1208411" cy="452785"/>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lang="en-GB" sz="1000" kern="0" dirty="0">
                <a:solidFill>
                  <a:srgbClr val="4D4D4D"/>
                </a:solidFill>
                <a:latin typeface="Arial"/>
                <a:ea typeface="Soleil Light" charset="0"/>
                <a:cs typeface="Soleil Light" charset="0"/>
              </a:rPr>
              <a:t>Education &amp; Outreach Lead</a:t>
            </a:r>
          </a:p>
        </p:txBody>
      </p:sp>
      <p:sp>
        <p:nvSpPr>
          <p:cNvPr id="47" name="TextBox 46">
            <a:extLst>
              <a:ext uri="{FF2B5EF4-FFF2-40B4-BE49-F238E27FC236}">
                <a16:creationId xmlns:a16="http://schemas.microsoft.com/office/drawing/2014/main" id="{01E313AF-15DD-D5EA-6B97-E2B252F1E346}"/>
              </a:ext>
            </a:extLst>
          </p:cNvPr>
          <p:cNvSpPr txBox="1"/>
          <p:nvPr/>
        </p:nvSpPr>
        <p:spPr>
          <a:xfrm>
            <a:off x="3510833" y="3510772"/>
            <a:ext cx="2650006" cy="1744480"/>
          </a:xfrm>
          <a:prstGeom prst="rect">
            <a:avLst/>
          </a:prstGeom>
          <a:noFill/>
        </p:spPr>
        <p:txBody>
          <a:bodyPr wrap="square" rtlCol="0">
            <a:spAutoFit/>
          </a:bodyPr>
          <a:lstStyle/>
          <a:p>
            <a:pPr marL="171450" indent="-171450">
              <a:spcBef>
                <a:spcPts val="600"/>
              </a:spcBef>
              <a:buFont typeface="Arial" panose="020B0604020202020204" pitchFamily="34" charset="0"/>
              <a:buChar char="•"/>
            </a:pPr>
            <a:r>
              <a:rPr lang="en-GB" sz="1000" dirty="0">
                <a:solidFill>
                  <a:schemeClr val="accent6"/>
                </a:solidFill>
              </a:rPr>
              <a:t>Fosters education and training on physics and fundamental research across universities and schools</a:t>
            </a:r>
          </a:p>
          <a:p>
            <a:pPr marL="171450" indent="-171450">
              <a:spcBef>
                <a:spcPts val="600"/>
              </a:spcBef>
              <a:buFont typeface="Arial" panose="020B0604020202020204" pitchFamily="34" charset="0"/>
              <a:buChar char="•"/>
            </a:pPr>
            <a:r>
              <a:rPr lang="en-GB" sz="1000" dirty="0">
                <a:solidFill>
                  <a:schemeClr val="accent6"/>
                </a:solidFill>
              </a:rPr>
              <a:t>Develops a 5 year strategy for Education, including training a future generation of researchers with initiatives such as the School of Computing and CERN openlab Summer Student Programme</a:t>
            </a:r>
          </a:p>
          <a:p>
            <a:pPr marL="171450" indent="-171450">
              <a:spcBef>
                <a:spcPts val="600"/>
              </a:spcBef>
              <a:buFont typeface="Arial" panose="020B0604020202020204" pitchFamily="34" charset="0"/>
              <a:buChar char="•"/>
            </a:pPr>
            <a:r>
              <a:rPr lang="en-GB" sz="1000" dirty="0">
                <a:solidFill>
                  <a:schemeClr val="accent6"/>
                </a:solidFill>
              </a:rPr>
              <a:t>Improves CERN’s societal impact through the design and delivery of education and outreach programmes</a:t>
            </a:r>
          </a:p>
        </p:txBody>
      </p:sp>
      <p:sp>
        <p:nvSpPr>
          <p:cNvPr id="46" name="Rectangle 45">
            <a:extLst>
              <a:ext uri="{FF2B5EF4-FFF2-40B4-BE49-F238E27FC236}">
                <a16:creationId xmlns:a16="http://schemas.microsoft.com/office/drawing/2014/main" id="{5A5C512C-F447-AB79-3D65-4524E734B184}"/>
              </a:ext>
            </a:extLst>
          </p:cNvPr>
          <p:cNvSpPr>
            <a:spLocks noChangeArrowheads="1"/>
          </p:cNvSpPr>
          <p:nvPr/>
        </p:nvSpPr>
        <p:spPr bwMode="auto">
          <a:xfrm>
            <a:off x="6488394" y="3034810"/>
            <a:ext cx="1208411" cy="452785"/>
          </a:xfrm>
          <a:prstGeom prst="rect">
            <a:avLst/>
          </a:prstGeom>
          <a:solidFill>
            <a:schemeClr val="accent3">
              <a:lumMod val="20000"/>
              <a:lumOff val="80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lang="en-GB" sz="1000" b="1" kern="0" dirty="0">
                <a:solidFill>
                  <a:srgbClr val="4D4D4D"/>
                </a:solidFill>
                <a:latin typeface="Arial"/>
                <a:ea typeface="Soleil Light" charset="0"/>
                <a:cs typeface="Soleil Light" charset="0"/>
              </a:rPr>
              <a:t> BC &amp; DR Lead</a:t>
            </a:r>
          </a:p>
        </p:txBody>
      </p:sp>
      <p:sp>
        <p:nvSpPr>
          <p:cNvPr id="48" name="TextBox 47">
            <a:extLst>
              <a:ext uri="{FF2B5EF4-FFF2-40B4-BE49-F238E27FC236}">
                <a16:creationId xmlns:a16="http://schemas.microsoft.com/office/drawing/2014/main" id="{81493D25-78B5-82F9-A39E-B6391BAA2078}"/>
              </a:ext>
            </a:extLst>
          </p:cNvPr>
          <p:cNvSpPr txBox="1"/>
          <p:nvPr/>
        </p:nvSpPr>
        <p:spPr>
          <a:xfrm>
            <a:off x="6380230" y="3510772"/>
            <a:ext cx="2213446" cy="2400657"/>
          </a:xfrm>
          <a:prstGeom prst="rect">
            <a:avLst/>
          </a:prstGeom>
          <a:solidFill>
            <a:schemeClr val="accent3">
              <a:lumMod val="20000"/>
              <a:lumOff val="80000"/>
            </a:schemeClr>
          </a:solidFill>
        </p:spPr>
        <p:txBody>
          <a:bodyPr wrap="square" rtlCol="0">
            <a:spAutoFit/>
          </a:bodyPr>
          <a:lstStyle/>
          <a:p>
            <a:pPr marL="171450" indent="-171450">
              <a:spcBef>
                <a:spcPts val="600"/>
              </a:spcBef>
              <a:buFont typeface="Arial" panose="020B0604020202020204" pitchFamily="34" charset="0"/>
              <a:buChar char="•"/>
            </a:pPr>
            <a:r>
              <a:rPr lang="en-GB" sz="1000" b="1" dirty="0">
                <a:solidFill>
                  <a:schemeClr val="accent6"/>
                </a:solidFill>
              </a:rPr>
              <a:t>Develops, maintains and organises testing of CERN IT’s Business Continuity and Disaster Recovery approach </a:t>
            </a:r>
          </a:p>
          <a:p>
            <a:pPr marL="171450" indent="-171450">
              <a:spcBef>
                <a:spcPts val="600"/>
              </a:spcBef>
              <a:buFont typeface="Arial" panose="020B0604020202020204" pitchFamily="34" charset="0"/>
              <a:buChar char="•"/>
            </a:pPr>
            <a:r>
              <a:rPr lang="en-GB" sz="1000" b="1" dirty="0">
                <a:solidFill>
                  <a:schemeClr val="accent6"/>
                </a:solidFill>
              </a:rPr>
              <a:t>Supports business planning activities to enable CERN to manage crisis events before they happen and ensure technical capability areas implement defined policies </a:t>
            </a:r>
          </a:p>
          <a:p>
            <a:pPr marL="171450" indent="-171450">
              <a:spcBef>
                <a:spcPts val="600"/>
              </a:spcBef>
              <a:buFont typeface="Arial" panose="020B0604020202020204" pitchFamily="34" charset="0"/>
              <a:buChar char="•"/>
            </a:pPr>
            <a:r>
              <a:rPr lang="en-GB" sz="1000" b="1" dirty="0">
                <a:solidFill>
                  <a:schemeClr val="accent6"/>
                </a:solidFill>
              </a:rPr>
              <a:t>Oversees the development and implementation of IT risk management policies and plans</a:t>
            </a:r>
          </a:p>
        </p:txBody>
      </p:sp>
      <p:cxnSp>
        <p:nvCxnSpPr>
          <p:cNvPr id="49" name="Connector: Elbow 4">
            <a:extLst>
              <a:ext uri="{FF2B5EF4-FFF2-40B4-BE49-F238E27FC236}">
                <a16:creationId xmlns:a16="http://schemas.microsoft.com/office/drawing/2014/main" id="{82637CA9-4C68-B4E4-9036-04AC83B83BB4}"/>
              </a:ext>
            </a:extLst>
          </p:cNvPr>
          <p:cNvCxnSpPr>
            <a:stCxn id="36" idx="2"/>
            <a:endCxn id="45" idx="0"/>
          </p:cNvCxnSpPr>
          <p:nvPr/>
        </p:nvCxnSpPr>
        <p:spPr>
          <a:xfrm rot="16200000" flipH="1">
            <a:off x="2377195" y="1303163"/>
            <a:ext cx="366645" cy="3096649"/>
          </a:xfrm>
          <a:prstGeom prst="bentConnector3">
            <a:avLst>
              <a:gd name="adj1" fmla="val 82054"/>
            </a:avLst>
          </a:prstGeom>
        </p:spPr>
        <p:style>
          <a:lnRef idx="1">
            <a:schemeClr val="accent2"/>
          </a:lnRef>
          <a:fillRef idx="0">
            <a:schemeClr val="accent2"/>
          </a:fillRef>
          <a:effectRef idx="0">
            <a:schemeClr val="accent2"/>
          </a:effectRef>
          <a:fontRef idx="minor">
            <a:schemeClr val="tx1"/>
          </a:fontRef>
        </p:style>
      </p:cxnSp>
      <p:cxnSp>
        <p:nvCxnSpPr>
          <p:cNvPr id="50" name="Connector: Elbow 20">
            <a:extLst>
              <a:ext uri="{FF2B5EF4-FFF2-40B4-BE49-F238E27FC236}">
                <a16:creationId xmlns:a16="http://schemas.microsoft.com/office/drawing/2014/main" id="{32BEBB95-126C-28BE-D8A4-F28C7DC321A8}"/>
              </a:ext>
            </a:extLst>
          </p:cNvPr>
          <p:cNvCxnSpPr>
            <a:cxnSpLocks/>
            <a:stCxn id="36" idx="2"/>
            <a:endCxn id="46" idx="0"/>
          </p:cNvCxnSpPr>
          <p:nvPr/>
        </p:nvCxnSpPr>
        <p:spPr>
          <a:xfrm rot="16200000" flipH="1">
            <a:off x="3869073" y="-188716"/>
            <a:ext cx="366645" cy="6080407"/>
          </a:xfrm>
          <a:prstGeom prst="bentConnector3">
            <a:avLst>
              <a:gd name="adj1" fmla="val 82054"/>
            </a:avLst>
          </a:prstGeom>
        </p:spPr>
        <p:style>
          <a:lnRef idx="1">
            <a:schemeClr val="accent2"/>
          </a:lnRef>
          <a:fillRef idx="0">
            <a:schemeClr val="accent2"/>
          </a:fillRef>
          <a:effectRef idx="0">
            <a:schemeClr val="accent2"/>
          </a:effectRef>
          <a:fontRef idx="minor">
            <a:schemeClr val="tx1"/>
          </a:fontRef>
        </p:style>
      </p:cxnSp>
      <p:sp>
        <p:nvSpPr>
          <p:cNvPr id="51" name="Rectangle 50">
            <a:extLst>
              <a:ext uri="{FF2B5EF4-FFF2-40B4-BE49-F238E27FC236}">
                <a16:creationId xmlns:a16="http://schemas.microsoft.com/office/drawing/2014/main" id="{D66E15BC-4A33-473C-CFDF-B594FB4956AB}"/>
              </a:ext>
            </a:extLst>
          </p:cNvPr>
          <p:cNvSpPr>
            <a:spLocks noChangeArrowheads="1"/>
          </p:cNvSpPr>
          <p:nvPr/>
        </p:nvSpPr>
        <p:spPr bwMode="auto">
          <a:xfrm>
            <a:off x="5159424" y="930724"/>
            <a:ext cx="1208411" cy="453441"/>
          </a:xfrm>
          <a:prstGeom prst="rect">
            <a:avLst/>
          </a:prstGeom>
          <a:solidFill>
            <a:schemeClr val="tx2"/>
          </a:solidFill>
          <a:ln w="9525" cap="flat" cmpd="sng" algn="ctr">
            <a:noFill/>
            <a:prstDash val="solid"/>
          </a:ln>
          <a:effectLst/>
        </p:spPr>
        <p:txBody>
          <a:bodyPr lIns="18000" rIns="18000" rtlCol="0" anchor="ctr"/>
          <a:lstStyle/>
          <a:p>
            <a:pPr algn="ctr" defTabSz="914368"/>
            <a:r>
              <a:rPr lang="en-GB" sz="1000" kern="0" dirty="0">
                <a:solidFill>
                  <a:schemeClr val="bg1"/>
                </a:solidFill>
                <a:latin typeface="+mj-lt"/>
              </a:rPr>
              <a:t>Strategy &amp; Executive Governance</a:t>
            </a:r>
          </a:p>
        </p:txBody>
      </p:sp>
      <p:cxnSp>
        <p:nvCxnSpPr>
          <p:cNvPr id="52" name="Connector: Elbow 67">
            <a:extLst>
              <a:ext uri="{FF2B5EF4-FFF2-40B4-BE49-F238E27FC236}">
                <a16:creationId xmlns:a16="http://schemas.microsoft.com/office/drawing/2014/main" id="{36EF68C6-6F25-68A7-01B2-848CD9DEC022}"/>
              </a:ext>
            </a:extLst>
          </p:cNvPr>
          <p:cNvCxnSpPr>
            <a:cxnSpLocks/>
            <a:stCxn id="51" idx="2"/>
            <a:endCxn id="57" idx="0"/>
          </p:cNvCxnSpPr>
          <p:nvPr/>
        </p:nvCxnSpPr>
        <p:spPr>
          <a:xfrm rot="5400000">
            <a:off x="3432495" y="-802688"/>
            <a:ext cx="144283" cy="4517988"/>
          </a:xfrm>
          <a:prstGeom prst="bentConnector3">
            <a:avLst/>
          </a:prstGeom>
        </p:spPr>
        <p:style>
          <a:lnRef idx="1">
            <a:schemeClr val="accent2"/>
          </a:lnRef>
          <a:fillRef idx="0">
            <a:schemeClr val="accent2"/>
          </a:fillRef>
          <a:effectRef idx="0">
            <a:schemeClr val="accent2"/>
          </a:effectRef>
          <a:fontRef idx="minor">
            <a:schemeClr val="tx1"/>
          </a:fontRef>
        </p:style>
      </p:cxnSp>
      <p:cxnSp>
        <p:nvCxnSpPr>
          <p:cNvPr id="53" name="Connector: Elbow 68">
            <a:extLst>
              <a:ext uri="{FF2B5EF4-FFF2-40B4-BE49-F238E27FC236}">
                <a16:creationId xmlns:a16="http://schemas.microsoft.com/office/drawing/2014/main" id="{AB6E76F5-051C-01C4-8EF8-A641C979117B}"/>
              </a:ext>
            </a:extLst>
          </p:cNvPr>
          <p:cNvCxnSpPr>
            <a:cxnSpLocks/>
            <a:stCxn id="51" idx="2"/>
            <a:endCxn id="58" idx="0"/>
          </p:cNvCxnSpPr>
          <p:nvPr/>
        </p:nvCxnSpPr>
        <p:spPr>
          <a:xfrm rot="5400000">
            <a:off x="4372624" y="137441"/>
            <a:ext cx="144283" cy="2637731"/>
          </a:xfrm>
          <a:prstGeom prst="bentConnector3">
            <a:avLst>
              <a:gd name="adj1" fmla="val 50000"/>
            </a:avLst>
          </a:prstGeom>
        </p:spPr>
        <p:style>
          <a:lnRef idx="1">
            <a:schemeClr val="accent2"/>
          </a:lnRef>
          <a:fillRef idx="0">
            <a:schemeClr val="accent2"/>
          </a:fillRef>
          <a:effectRef idx="0">
            <a:schemeClr val="accent2"/>
          </a:effectRef>
          <a:fontRef idx="minor">
            <a:schemeClr val="tx1"/>
          </a:fontRef>
        </p:style>
      </p:cxnSp>
      <p:cxnSp>
        <p:nvCxnSpPr>
          <p:cNvPr id="54" name="Connector: Elbow 69">
            <a:extLst>
              <a:ext uri="{FF2B5EF4-FFF2-40B4-BE49-F238E27FC236}">
                <a16:creationId xmlns:a16="http://schemas.microsoft.com/office/drawing/2014/main" id="{2211D690-6F59-B4AE-CF96-431A03519669}"/>
              </a:ext>
            </a:extLst>
          </p:cNvPr>
          <p:cNvCxnSpPr>
            <a:cxnSpLocks/>
            <a:stCxn id="51" idx="2"/>
            <a:endCxn id="59" idx="0"/>
          </p:cNvCxnSpPr>
          <p:nvPr/>
        </p:nvCxnSpPr>
        <p:spPr>
          <a:xfrm rot="5400000">
            <a:off x="5313328" y="1076995"/>
            <a:ext cx="143133" cy="757474"/>
          </a:xfrm>
          <a:prstGeom prst="bentConnector3">
            <a:avLst>
              <a:gd name="adj1" fmla="val 50000"/>
            </a:avLst>
          </a:prstGeom>
        </p:spPr>
        <p:style>
          <a:lnRef idx="1">
            <a:schemeClr val="accent2"/>
          </a:lnRef>
          <a:fillRef idx="0">
            <a:schemeClr val="accent2"/>
          </a:fillRef>
          <a:effectRef idx="0">
            <a:schemeClr val="accent2"/>
          </a:effectRef>
          <a:fontRef idx="minor">
            <a:schemeClr val="tx1"/>
          </a:fontRef>
        </p:style>
      </p:cxnSp>
      <p:cxnSp>
        <p:nvCxnSpPr>
          <p:cNvPr id="55" name="Connector: Elbow 70">
            <a:extLst>
              <a:ext uri="{FF2B5EF4-FFF2-40B4-BE49-F238E27FC236}">
                <a16:creationId xmlns:a16="http://schemas.microsoft.com/office/drawing/2014/main" id="{0F2C4B57-8204-51C4-5355-2ABF6D3F7840}"/>
              </a:ext>
            </a:extLst>
          </p:cNvPr>
          <p:cNvCxnSpPr>
            <a:cxnSpLocks/>
            <a:stCxn id="51" idx="2"/>
            <a:endCxn id="60" idx="0"/>
          </p:cNvCxnSpPr>
          <p:nvPr/>
        </p:nvCxnSpPr>
        <p:spPr>
          <a:xfrm rot="16200000" flipH="1">
            <a:off x="6252785" y="895010"/>
            <a:ext cx="144475" cy="1122784"/>
          </a:xfrm>
          <a:prstGeom prst="bentConnector3">
            <a:avLst>
              <a:gd name="adj1" fmla="val 50000"/>
            </a:avLst>
          </a:prstGeom>
        </p:spPr>
        <p:style>
          <a:lnRef idx="1">
            <a:schemeClr val="accent2"/>
          </a:lnRef>
          <a:fillRef idx="0">
            <a:schemeClr val="accent2"/>
          </a:fillRef>
          <a:effectRef idx="0">
            <a:schemeClr val="accent2"/>
          </a:effectRef>
          <a:fontRef idx="minor">
            <a:schemeClr val="tx1"/>
          </a:fontRef>
        </p:style>
      </p:cxnSp>
      <p:cxnSp>
        <p:nvCxnSpPr>
          <p:cNvPr id="56" name="Connector: Elbow 71">
            <a:extLst>
              <a:ext uri="{FF2B5EF4-FFF2-40B4-BE49-F238E27FC236}">
                <a16:creationId xmlns:a16="http://schemas.microsoft.com/office/drawing/2014/main" id="{1DED36AF-5643-A230-6424-FADA86655EF7}"/>
              </a:ext>
            </a:extLst>
          </p:cNvPr>
          <p:cNvCxnSpPr>
            <a:cxnSpLocks/>
            <a:stCxn id="51" idx="2"/>
            <a:endCxn id="61" idx="0"/>
          </p:cNvCxnSpPr>
          <p:nvPr/>
        </p:nvCxnSpPr>
        <p:spPr>
          <a:xfrm rot="16200000" flipH="1">
            <a:off x="7195078" y="-47284"/>
            <a:ext cx="140146" cy="3003041"/>
          </a:xfrm>
          <a:prstGeom prst="bentConnector3">
            <a:avLst>
              <a:gd name="adj1" fmla="val 50000"/>
            </a:avLst>
          </a:prstGeom>
        </p:spPr>
        <p:style>
          <a:lnRef idx="1">
            <a:schemeClr val="accent2"/>
          </a:lnRef>
          <a:fillRef idx="0">
            <a:schemeClr val="accent2"/>
          </a:fillRef>
          <a:effectRef idx="0">
            <a:schemeClr val="accent2"/>
          </a:effectRef>
          <a:fontRef idx="minor">
            <a:schemeClr val="tx1"/>
          </a:fontRef>
        </p:style>
      </p:cxnSp>
      <p:sp>
        <p:nvSpPr>
          <p:cNvPr id="57" name="Rectangle 56">
            <a:extLst>
              <a:ext uri="{FF2B5EF4-FFF2-40B4-BE49-F238E27FC236}">
                <a16:creationId xmlns:a16="http://schemas.microsoft.com/office/drawing/2014/main" id="{ED85E2F1-61A2-BB27-16BA-FF9DF73207D7}"/>
              </a:ext>
            </a:extLst>
          </p:cNvPr>
          <p:cNvSpPr>
            <a:spLocks noChangeArrowheads="1"/>
          </p:cNvSpPr>
          <p:nvPr/>
        </p:nvSpPr>
        <p:spPr bwMode="auto">
          <a:xfrm>
            <a:off x="641436" y="1528448"/>
            <a:ext cx="1208411" cy="452785"/>
          </a:xfrm>
          <a:prstGeom prst="rect">
            <a:avLst/>
          </a:prstGeom>
          <a:solidFill>
            <a:schemeClr val="bg1">
              <a:lumMod val="75000"/>
            </a:schemeClr>
          </a:solidFill>
          <a:ln w="9525" cap="flat" cmpd="sng" algn="ctr">
            <a:solidFill>
              <a:schemeClr val="bg1">
                <a:lumMod val="75000"/>
              </a:schemeClr>
            </a:solidFill>
            <a:prstDash val="solid"/>
          </a:ln>
          <a:effectLst/>
        </p:spPr>
        <p:txBody>
          <a:bodyPr lIns="18000" rIns="18000" rtlCol="0" anchor="ctr"/>
          <a:lstStyle/>
          <a:p>
            <a:pPr algn="ctr" defTabSz="914368"/>
            <a:r>
              <a:rPr lang="en-GB" sz="1050" kern="0">
                <a:solidFill>
                  <a:schemeClr val="bg1"/>
                </a:solidFill>
                <a:latin typeface="+mj-lt"/>
              </a:rPr>
              <a:t>Data &amp; Architecture</a:t>
            </a:r>
            <a:endParaRPr lang="en-GB" sz="1050" kern="0" dirty="0">
              <a:solidFill>
                <a:schemeClr val="bg1"/>
              </a:solidFill>
              <a:latin typeface="+mj-lt"/>
            </a:endParaRPr>
          </a:p>
        </p:txBody>
      </p:sp>
      <p:sp>
        <p:nvSpPr>
          <p:cNvPr id="58" name="Rectangle 57">
            <a:extLst>
              <a:ext uri="{FF2B5EF4-FFF2-40B4-BE49-F238E27FC236}">
                <a16:creationId xmlns:a16="http://schemas.microsoft.com/office/drawing/2014/main" id="{8B4AF218-7A3B-283B-7CCF-3A3F04698399}"/>
              </a:ext>
            </a:extLst>
          </p:cNvPr>
          <p:cNvSpPr>
            <a:spLocks noChangeArrowheads="1"/>
          </p:cNvSpPr>
          <p:nvPr/>
        </p:nvSpPr>
        <p:spPr bwMode="auto">
          <a:xfrm>
            <a:off x="2521693" y="1528448"/>
            <a:ext cx="1208411" cy="452785"/>
          </a:xfrm>
          <a:prstGeom prst="rect">
            <a:avLst/>
          </a:prstGeom>
          <a:solidFill>
            <a:schemeClr val="bg1">
              <a:lumMod val="75000"/>
            </a:schemeClr>
          </a:solidFill>
          <a:ln w="9525" cap="flat" cmpd="sng" algn="ctr">
            <a:solidFill>
              <a:schemeClr val="bg1">
                <a:lumMod val="75000"/>
              </a:schemeClr>
            </a:solidFill>
            <a:prstDash val="solid"/>
          </a:ln>
          <a:effectLst/>
        </p:spPr>
        <p:txBody>
          <a:bodyPr lIns="18000" rIns="18000" rtlCol="0" anchor="ctr"/>
          <a:lstStyle/>
          <a:p>
            <a:pPr algn="ctr" defTabSz="914368"/>
            <a:r>
              <a:rPr lang="en-GB" sz="1050" kern="0">
                <a:solidFill>
                  <a:schemeClr val="bg1"/>
                </a:solidFill>
                <a:latin typeface="+mj-lt"/>
              </a:rPr>
              <a:t>Business Engagement</a:t>
            </a:r>
            <a:endParaRPr lang="en-GB" sz="1050" kern="0" dirty="0">
              <a:solidFill>
                <a:schemeClr val="bg1"/>
              </a:solidFill>
              <a:latin typeface="+mj-lt"/>
            </a:endParaRPr>
          </a:p>
        </p:txBody>
      </p:sp>
      <p:sp>
        <p:nvSpPr>
          <p:cNvPr id="59" name="Rectangle 58">
            <a:extLst>
              <a:ext uri="{FF2B5EF4-FFF2-40B4-BE49-F238E27FC236}">
                <a16:creationId xmlns:a16="http://schemas.microsoft.com/office/drawing/2014/main" id="{32E2B82C-7DCE-49A4-BF9D-4D19FA3023C1}"/>
              </a:ext>
            </a:extLst>
          </p:cNvPr>
          <p:cNvSpPr>
            <a:spLocks noChangeArrowheads="1"/>
          </p:cNvSpPr>
          <p:nvPr/>
        </p:nvSpPr>
        <p:spPr bwMode="auto">
          <a:xfrm>
            <a:off x="4401951" y="1527298"/>
            <a:ext cx="1208411" cy="452785"/>
          </a:xfrm>
          <a:prstGeom prst="rect">
            <a:avLst/>
          </a:prstGeom>
          <a:solidFill>
            <a:schemeClr val="bg1">
              <a:lumMod val="75000"/>
            </a:schemeClr>
          </a:solidFill>
          <a:ln w="9525" cap="flat" cmpd="sng" algn="ctr">
            <a:solidFill>
              <a:schemeClr val="bg1">
                <a:lumMod val="75000"/>
              </a:schemeClr>
            </a:solidFill>
            <a:prstDash val="solid"/>
          </a:ln>
          <a:effectLst/>
        </p:spPr>
        <p:txBody>
          <a:bodyPr lIns="18000" rIns="18000" rtlCol="0" anchor="ctr"/>
          <a:lstStyle/>
          <a:p>
            <a:pPr algn="ctr" defTabSz="914368"/>
            <a:r>
              <a:rPr lang="en-GB" sz="1050" kern="0" dirty="0">
                <a:solidFill>
                  <a:schemeClr val="bg1"/>
                </a:solidFill>
                <a:latin typeface="+mj-lt"/>
              </a:rPr>
              <a:t>Innovation</a:t>
            </a:r>
          </a:p>
        </p:txBody>
      </p:sp>
      <p:sp>
        <p:nvSpPr>
          <p:cNvPr id="60" name="Rectangle 59">
            <a:extLst>
              <a:ext uri="{FF2B5EF4-FFF2-40B4-BE49-F238E27FC236}">
                <a16:creationId xmlns:a16="http://schemas.microsoft.com/office/drawing/2014/main" id="{B88F91C5-C6B8-3A5F-81FD-3224788914C0}"/>
              </a:ext>
            </a:extLst>
          </p:cNvPr>
          <p:cNvSpPr>
            <a:spLocks noChangeArrowheads="1"/>
          </p:cNvSpPr>
          <p:nvPr/>
        </p:nvSpPr>
        <p:spPr bwMode="auto">
          <a:xfrm>
            <a:off x="6282208" y="1528640"/>
            <a:ext cx="1208411" cy="452785"/>
          </a:xfrm>
          <a:prstGeom prst="rect">
            <a:avLst/>
          </a:prstGeom>
          <a:solidFill>
            <a:schemeClr val="tx1"/>
          </a:solidFill>
          <a:ln w="9525" cap="flat" cmpd="sng" algn="ctr">
            <a:solidFill>
              <a:schemeClr val="bg1">
                <a:lumMod val="75000"/>
              </a:schemeClr>
            </a:solidFill>
            <a:prstDash val="solid"/>
          </a:ln>
          <a:effectLst/>
        </p:spPr>
        <p:txBody>
          <a:bodyPr lIns="18000" rIns="18000" rtlCol="0" anchor="ctr"/>
          <a:lstStyle/>
          <a:p>
            <a:pPr algn="ctr" defTabSz="914368"/>
            <a:r>
              <a:rPr lang="en-GB" sz="1050" kern="0" dirty="0">
                <a:solidFill>
                  <a:schemeClr val="bg1"/>
                </a:solidFill>
                <a:latin typeface="+mj-lt"/>
              </a:rPr>
              <a:t>Communications</a:t>
            </a:r>
          </a:p>
        </p:txBody>
      </p:sp>
      <p:sp>
        <p:nvSpPr>
          <p:cNvPr id="61" name="Rectangle 60">
            <a:extLst>
              <a:ext uri="{FF2B5EF4-FFF2-40B4-BE49-F238E27FC236}">
                <a16:creationId xmlns:a16="http://schemas.microsoft.com/office/drawing/2014/main" id="{D96E3AFE-5594-4AC0-85A5-40EAE4B16BBF}"/>
              </a:ext>
            </a:extLst>
          </p:cNvPr>
          <p:cNvSpPr>
            <a:spLocks noChangeArrowheads="1"/>
          </p:cNvSpPr>
          <p:nvPr/>
        </p:nvSpPr>
        <p:spPr bwMode="auto">
          <a:xfrm>
            <a:off x="8162466" y="1524311"/>
            <a:ext cx="1208411" cy="452785"/>
          </a:xfrm>
          <a:prstGeom prst="rect">
            <a:avLst/>
          </a:prstGeom>
          <a:solidFill>
            <a:schemeClr val="tx1"/>
          </a:solidFill>
          <a:ln w="9525" cap="flat" cmpd="sng" algn="ctr">
            <a:solidFill>
              <a:schemeClr val="bg1">
                <a:lumMod val="75000"/>
              </a:schemeClr>
            </a:solidFill>
            <a:prstDash val="solid"/>
          </a:ln>
          <a:effectLst/>
        </p:spPr>
        <p:txBody>
          <a:bodyPr lIns="18000" rIns="18000" rtlCol="0" anchor="ctr"/>
          <a:lstStyle/>
          <a:p>
            <a:pPr algn="ctr" defTabSz="914368"/>
            <a:r>
              <a:rPr lang="en-GB" sz="1050" kern="0" dirty="0">
                <a:solidFill>
                  <a:schemeClr val="bg1"/>
                </a:solidFill>
                <a:latin typeface="+mj-lt"/>
              </a:rPr>
              <a:t>Education &amp; Outreach</a:t>
            </a:r>
          </a:p>
        </p:txBody>
      </p:sp>
      <p:sp>
        <p:nvSpPr>
          <p:cNvPr id="62" name="Rectangle 61">
            <a:extLst>
              <a:ext uri="{FF2B5EF4-FFF2-40B4-BE49-F238E27FC236}">
                <a16:creationId xmlns:a16="http://schemas.microsoft.com/office/drawing/2014/main" id="{2E559670-58F0-53F0-5C6B-ABB15E88BFB9}"/>
              </a:ext>
            </a:extLst>
          </p:cNvPr>
          <p:cNvSpPr>
            <a:spLocks noChangeArrowheads="1"/>
          </p:cNvSpPr>
          <p:nvPr/>
        </p:nvSpPr>
        <p:spPr bwMode="auto">
          <a:xfrm>
            <a:off x="9809275" y="1524310"/>
            <a:ext cx="1208411" cy="452785"/>
          </a:xfrm>
          <a:prstGeom prst="rect">
            <a:avLst/>
          </a:prstGeom>
          <a:solidFill>
            <a:schemeClr val="tx1"/>
          </a:solidFill>
          <a:ln w="9525" cap="flat" cmpd="sng" algn="ctr">
            <a:solidFill>
              <a:schemeClr val="bg1">
                <a:lumMod val="75000"/>
              </a:schemeClr>
            </a:solidFill>
            <a:prstDash val="solid"/>
          </a:ln>
          <a:effectLst/>
        </p:spPr>
        <p:txBody>
          <a:bodyPr lIns="18000" rIns="18000" rtlCol="0" anchor="ctr"/>
          <a:lstStyle/>
          <a:p>
            <a:pPr algn="ctr" defTabSz="914368">
              <a:defRPr/>
            </a:pPr>
            <a:r>
              <a:rPr lang="en-GB" sz="1050" kern="0" dirty="0">
                <a:solidFill>
                  <a:prstClr val="white"/>
                </a:solidFill>
                <a:latin typeface="Arial"/>
              </a:rPr>
              <a:t>Disaster Recovery &amp; Business Continuity </a:t>
            </a:r>
          </a:p>
        </p:txBody>
      </p:sp>
      <p:cxnSp>
        <p:nvCxnSpPr>
          <p:cNvPr id="63" name="Connector: Elbow 78">
            <a:extLst>
              <a:ext uri="{FF2B5EF4-FFF2-40B4-BE49-F238E27FC236}">
                <a16:creationId xmlns:a16="http://schemas.microsoft.com/office/drawing/2014/main" id="{8B459A35-BFDE-1D6C-8606-C931F4404431}"/>
              </a:ext>
            </a:extLst>
          </p:cNvPr>
          <p:cNvCxnSpPr>
            <a:stCxn id="51" idx="2"/>
            <a:endCxn id="62" idx="0"/>
          </p:cNvCxnSpPr>
          <p:nvPr/>
        </p:nvCxnSpPr>
        <p:spPr>
          <a:xfrm rot="16200000" flipH="1">
            <a:off x="8018482" y="-870688"/>
            <a:ext cx="140146" cy="4649851"/>
          </a:xfrm>
          <a:prstGeom prst="bentConnector3">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2113940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503D0E-E498-65B4-ED00-E8809F6F2B5A}"/>
              </a:ext>
            </a:extLst>
          </p:cNvPr>
          <p:cNvSpPr>
            <a:spLocks noGrp="1"/>
          </p:cNvSpPr>
          <p:nvPr>
            <p:ph idx="1"/>
          </p:nvPr>
        </p:nvSpPr>
        <p:spPr>
          <a:xfrm>
            <a:off x="407989" y="1134319"/>
            <a:ext cx="11376024" cy="5066456"/>
          </a:xfrm>
        </p:spPr>
        <p:txBody>
          <a:bodyPr/>
          <a:lstStyle/>
          <a:p>
            <a:pPr marL="342900" indent="-342900">
              <a:buFont typeface="Arial" panose="020B0604020202020204" pitchFamily="34" charset="0"/>
              <a:buChar char="•"/>
            </a:pPr>
            <a:r>
              <a:rPr lang="en-FR" sz="1800" dirty="0"/>
              <a:t>DR for </a:t>
            </a:r>
            <a:r>
              <a:rPr lang="en-FR" sz="1800"/>
              <a:t>IT need</a:t>
            </a:r>
            <a:r>
              <a:rPr lang="en-US" sz="1800" dirty="0"/>
              <a:t>s </a:t>
            </a:r>
            <a:r>
              <a:rPr lang="en-FR" sz="1800"/>
              <a:t>effort </a:t>
            </a:r>
            <a:r>
              <a:rPr lang="en-FR" sz="1800" dirty="0"/>
              <a:t>from each and </a:t>
            </a:r>
            <a:r>
              <a:rPr lang="en-FR" sz="1800"/>
              <a:t>every service</a:t>
            </a:r>
            <a:r>
              <a:rPr lang="en-US" sz="1800" dirty="0"/>
              <a:t> experts</a:t>
            </a:r>
            <a:endParaRPr lang="en-FR" sz="1800" dirty="0"/>
          </a:p>
          <a:p>
            <a:pPr marL="666900" lvl="1" indent="-342900">
              <a:buFont typeface="Arial" panose="020B0604020202020204" pitchFamily="34" charset="0"/>
              <a:buChar char="•"/>
            </a:pPr>
            <a:r>
              <a:rPr lang="en-FR" sz="1400" dirty="0"/>
              <a:t>DR should be part of the service manager responsibilities by default</a:t>
            </a:r>
          </a:p>
          <a:p>
            <a:pPr marL="342900" indent="-342900">
              <a:buFont typeface="Arial" panose="020B0604020202020204" pitchFamily="34" charset="0"/>
              <a:buChar char="•"/>
            </a:pPr>
            <a:r>
              <a:rPr lang="en-FR" sz="1800" dirty="0"/>
              <a:t>Goal will be to establish common building blocks where possible</a:t>
            </a:r>
          </a:p>
          <a:p>
            <a:pPr marL="666900" lvl="1" indent="-342900">
              <a:buFont typeface="Arial" panose="020B0604020202020204" pitchFamily="34" charset="0"/>
              <a:buChar char="•"/>
            </a:pPr>
            <a:r>
              <a:rPr lang="en-GB" sz="1400" dirty="0"/>
              <a:t>e.g. Cloud regions, Storage replication, Database redundancy, Active Directory forests, …</a:t>
            </a:r>
            <a:endParaRPr lang="en-FR" sz="1400" dirty="0"/>
          </a:p>
          <a:p>
            <a:endParaRPr lang="en-FR" dirty="0"/>
          </a:p>
          <a:p>
            <a:pPr marL="342900"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4E25AF6E-C737-F0A4-FE74-09C6035BF7B0}"/>
              </a:ext>
            </a:extLst>
          </p:cNvPr>
          <p:cNvSpPr>
            <a:spLocks noGrp="1"/>
          </p:cNvSpPr>
          <p:nvPr>
            <p:ph type="title"/>
          </p:nvPr>
        </p:nvSpPr>
        <p:spPr/>
        <p:txBody>
          <a:bodyPr/>
          <a:lstStyle/>
          <a:p>
            <a:r>
              <a:rPr lang="en-US" dirty="0"/>
              <a:t>DR t</a:t>
            </a:r>
            <a:r>
              <a:rPr lang="en-FR"/>
              <a:t>imeline</a:t>
            </a:r>
            <a:endParaRPr lang="en-FR" dirty="0"/>
          </a:p>
        </p:txBody>
      </p:sp>
      <p:sp>
        <p:nvSpPr>
          <p:cNvPr id="4" name="Date Placeholder 3">
            <a:extLst>
              <a:ext uri="{FF2B5EF4-FFF2-40B4-BE49-F238E27FC236}">
                <a16:creationId xmlns:a16="http://schemas.microsoft.com/office/drawing/2014/main" id="{5DCC258C-04A1-A019-FB9A-C82DB984C82B}"/>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22BF73BF-F7DA-AB93-A7C0-D0BCA42CBCDD}"/>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D11F983F-4930-622E-409D-D65A1A5A3A6E}"/>
              </a:ext>
            </a:extLst>
          </p:cNvPr>
          <p:cNvSpPr>
            <a:spLocks noGrp="1"/>
          </p:cNvSpPr>
          <p:nvPr>
            <p:ph type="sldNum" sz="quarter" idx="12"/>
          </p:nvPr>
        </p:nvSpPr>
        <p:spPr/>
        <p:txBody>
          <a:bodyPr/>
          <a:lstStyle/>
          <a:p>
            <a:fld id="{36B5EA5A-BC32-A742-B11B-8E7414D5B535}" type="slidenum">
              <a:rPr lang="en-US" smtClean="0"/>
              <a:pPr/>
              <a:t>30</a:t>
            </a:fld>
            <a:endParaRPr lang="en-US" dirty="0"/>
          </a:p>
        </p:txBody>
      </p:sp>
      <p:graphicFrame>
        <p:nvGraphicFramePr>
          <p:cNvPr id="7" name="Table 7">
            <a:extLst>
              <a:ext uri="{FF2B5EF4-FFF2-40B4-BE49-F238E27FC236}">
                <a16:creationId xmlns:a16="http://schemas.microsoft.com/office/drawing/2014/main" id="{85D9D221-02A9-B27C-411A-A2F2DB20CBE1}"/>
              </a:ext>
            </a:extLst>
          </p:cNvPr>
          <p:cNvGraphicFramePr>
            <a:graphicFrameLocks noGrp="1"/>
          </p:cNvGraphicFramePr>
          <p:nvPr/>
        </p:nvGraphicFramePr>
        <p:xfrm>
          <a:off x="155018" y="2793264"/>
          <a:ext cx="10826072" cy="2931160"/>
        </p:xfrm>
        <a:graphic>
          <a:graphicData uri="http://schemas.openxmlformats.org/drawingml/2006/table">
            <a:tbl>
              <a:tblPr firstRow="1" bandRow="1">
                <a:tableStyleId>{8EC20E35-A176-4012-BC5E-935CFFF8708E}</a:tableStyleId>
              </a:tblPr>
              <a:tblGrid>
                <a:gridCol w="2740378">
                  <a:extLst>
                    <a:ext uri="{9D8B030D-6E8A-4147-A177-3AD203B41FA5}">
                      <a16:colId xmlns:a16="http://schemas.microsoft.com/office/drawing/2014/main" val="1972847409"/>
                    </a:ext>
                  </a:extLst>
                </a:gridCol>
                <a:gridCol w="4983265">
                  <a:extLst>
                    <a:ext uri="{9D8B030D-6E8A-4147-A177-3AD203B41FA5}">
                      <a16:colId xmlns:a16="http://schemas.microsoft.com/office/drawing/2014/main" val="984872273"/>
                    </a:ext>
                  </a:extLst>
                </a:gridCol>
                <a:gridCol w="3102429">
                  <a:extLst>
                    <a:ext uri="{9D8B030D-6E8A-4147-A177-3AD203B41FA5}">
                      <a16:colId xmlns:a16="http://schemas.microsoft.com/office/drawing/2014/main" val="3124283231"/>
                    </a:ext>
                  </a:extLst>
                </a:gridCol>
              </a:tblGrid>
              <a:tr h="370840">
                <a:tc>
                  <a:txBody>
                    <a:bodyPr/>
                    <a:lstStyle/>
                    <a:p>
                      <a:r>
                        <a:rPr lang="en-FR" dirty="0"/>
                        <a:t>When</a:t>
                      </a:r>
                    </a:p>
                  </a:txBody>
                  <a:tcPr/>
                </a:tc>
                <a:tc>
                  <a:txBody>
                    <a:bodyPr/>
                    <a:lstStyle/>
                    <a:p>
                      <a:r>
                        <a:rPr lang="en-FR" dirty="0"/>
                        <a:t>What</a:t>
                      </a:r>
                    </a:p>
                  </a:txBody>
                  <a:tcPr/>
                </a:tc>
                <a:tc>
                  <a:txBody>
                    <a:bodyPr/>
                    <a:lstStyle/>
                    <a:p>
                      <a:r>
                        <a:rPr lang="en-FR" dirty="0"/>
                        <a:t>Who</a:t>
                      </a:r>
                    </a:p>
                  </a:txBody>
                  <a:tcPr/>
                </a:tc>
                <a:extLst>
                  <a:ext uri="{0D108BD9-81ED-4DB2-BD59-A6C34878D82A}">
                    <a16:rowId xmlns:a16="http://schemas.microsoft.com/office/drawing/2014/main" val="1359040739"/>
                  </a:ext>
                </a:extLst>
              </a:tr>
              <a:tr h="370840">
                <a:tc>
                  <a:txBody>
                    <a:bodyPr/>
                    <a:lstStyle/>
                    <a:p>
                      <a:r>
                        <a:rPr lang="en-US" dirty="0"/>
                        <a:t>2H 2023</a:t>
                      </a:r>
                      <a:endParaRPr lang="en-FR" dirty="0"/>
                    </a:p>
                  </a:txBody>
                  <a:tcPr/>
                </a:tc>
                <a:tc>
                  <a:txBody>
                    <a:bodyPr/>
                    <a:lstStyle/>
                    <a:p>
                      <a:r>
                        <a:rPr lang="en-US" dirty="0"/>
                        <a:t>Assess as-is situation and perform first maturity analysis</a:t>
                      </a:r>
                      <a:endParaRPr lang="en-FR" dirty="0"/>
                    </a:p>
                  </a:txBody>
                  <a:tcPr/>
                </a:tc>
                <a:tc>
                  <a:txBody>
                    <a:bodyPr/>
                    <a:lstStyle/>
                    <a:p>
                      <a:r>
                        <a:rPr lang="en-US" dirty="0"/>
                        <a:t>BC/DR Team</a:t>
                      </a:r>
                      <a:endParaRPr lang="en-FR" dirty="0"/>
                    </a:p>
                  </a:txBody>
                  <a:tcPr/>
                </a:tc>
                <a:extLst>
                  <a:ext uri="{0D108BD9-81ED-4DB2-BD59-A6C34878D82A}">
                    <a16:rowId xmlns:a16="http://schemas.microsoft.com/office/drawing/2014/main" val="528582031"/>
                  </a:ext>
                </a:extLst>
              </a:tr>
              <a:tr h="370840">
                <a:tc>
                  <a:txBody>
                    <a:bodyPr/>
                    <a:lstStyle/>
                    <a:p>
                      <a:r>
                        <a:rPr lang="en-FR"/>
                        <a:t>1H</a:t>
                      </a:r>
                      <a:r>
                        <a:rPr lang="en-US" dirty="0"/>
                        <a:t>/2H</a:t>
                      </a:r>
                      <a:r>
                        <a:rPr lang="en-FR"/>
                        <a:t> 202</a:t>
                      </a:r>
                      <a:r>
                        <a:rPr lang="en-US" dirty="0"/>
                        <a:t>4</a:t>
                      </a:r>
                      <a:endParaRPr lang="en-FR" dirty="0"/>
                    </a:p>
                  </a:txBody>
                  <a:tcPr/>
                </a:tc>
                <a:tc>
                  <a:txBody>
                    <a:bodyPr/>
                    <a:lstStyle/>
                    <a:p>
                      <a:r>
                        <a:rPr lang="en-US" dirty="0"/>
                        <a:t>Perform cold recovery testing and determine actual recovery objectives</a:t>
                      </a:r>
                      <a:endParaRPr lang="en-FR" dirty="0"/>
                    </a:p>
                  </a:txBody>
                  <a:tcPr/>
                </a:tc>
                <a:tc>
                  <a:txBody>
                    <a:bodyPr/>
                    <a:lstStyle/>
                    <a:p>
                      <a:r>
                        <a:rPr lang="en-FR" dirty="0"/>
                        <a:t>All Service Managers</a:t>
                      </a:r>
                    </a:p>
                  </a:txBody>
                  <a:tcPr/>
                </a:tc>
                <a:extLst>
                  <a:ext uri="{0D108BD9-81ED-4DB2-BD59-A6C34878D82A}">
                    <a16:rowId xmlns:a16="http://schemas.microsoft.com/office/drawing/2014/main" val="3663066132"/>
                  </a:ext>
                </a:extLst>
              </a:tr>
              <a:tr h="370840">
                <a:tc>
                  <a:txBody>
                    <a:bodyPr/>
                    <a:lstStyle/>
                    <a:p>
                      <a:r>
                        <a:rPr lang="en-US" dirty="0"/>
                        <a:t>1H 2025</a:t>
                      </a:r>
                      <a:endParaRPr lang="en-FR" dirty="0"/>
                    </a:p>
                  </a:txBody>
                  <a:tcPr/>
                </a:tc>
                <a:tc>
                  <a:txBody>
                    <a:bodyPr/>
                    <a:lstStyle/>
                    <a:p>
                      <a:r>
                        <a:rPr lang="en-US" dirty="0"/>
                        <a:t>Review mitigation plans with business partners based on the actual recovery times</a:t>
                      </a:r>
                      <a:endParaRPr lang="en-FR" dirty="0"/>
                    </a:p>
                  </a:txBody>
                  <a:tcPr/>
                </a:tc>
                <a:tc>
                  <a:txBody>
                    <a:bodyPr/>
                    <a:lstStyle/>
                    <a:p>
                      <a:r>
                        <a:rPr lang="en-US" dirty="0"/>
                        <a:t>IT Engagement Channels</a:t>
                      </a:r>
                      <a:endParaRPr lang="en-FR" dirty="0"/>
                    </a:p>
                  </a:txBody>
                  <a:tcPr/>
                </a:tc>
                <a:extLst>
                  <a:ext uri="{0D108BD9-81ED-4DB2-BD59-A6C34878D82A}">
                    <a16:rowId xmlns:a16="http://schemas.microsoft.com/office/drawing/2014/main" val="1245390150"/>
                  </a:ext>
                </a:extLst>
              </a:tr>
              <a:tr h="370840">
                <a:tc>
                  <a:txBody>
                    <a:bodyPr/>
                    <a:lstStyle/>
                    <a:p>
                      <a:r>
                        <a:rPr lang="en-US" dirty="0"/>
                        <a:t>2H</a:t>
                      </a:r>
                      <a:r>
                        <a:rPr lang="en-FR"/>
                        <a:t> 202</a:t>
                      </a:r>
                      <a:r>
                        <a:rPr lang="en-US" dirty="0"/>
                        <a:t>5</a:t>
                      </a:r>
                      <a:endParaRPr lang="en-FR" dirty="0"/>
                    </a:p>
                  </a:txBody>
                  <a:tcPr/>
                </a:tc>
                <a:tc>
                  <a:txBody>
                    <a:bodyPr/>
                    <a:lstStyle/>
                    <a:p>
                      <a:r>
                        <a:rPr lang="en-US" dirty="0"/>
                        <a:t>Define disaster recovery plans</a:t>
                      </a:r>
                      <a:endParaRPr lang="en-FR" dirty="0"/>
                    </a:p>
                  </a:txBody>
                  <a:tcPr/>
                </a:tc>
                <a:tc>
                  <a:txBody>
                    <a:bodyPr/>
                    <a:lstStyle/>
                    <a:p>
                      <a:r>
                        <a:rPr lang="en-FR" dirty="0"/>
                        <a:t>Auth, Safety, Access, Communications, Financials</a:t>
                      </a:r>
                    </a:p>
                  </a:txBody>
                  <a:tcPr/>
                </a:tc>
                <a:extLst>
                  <a:ext uri="{0D108BD9-81ED-4DB2-BD59-A6C34878D82A}">
                    <a16:rowId xmlns:a16="http://schemas.microsoft.com/office/drawing/2014/main" val="657087813"/>
                  </a:ext>
                </a:extLst>
              </a:tr>
            </a:tbl>
          </a:graphicData>
        </a:graphic>
      </p:graphicFrame>
    </p:spTree>
    <p:extLst>
      <p:ext uri="{BB962C8B-B14F-4D97-AF65-F5344CB8AC3E}">
        <p14:creationId xmlns:p14="http://schemas.microsoft.com/office/powerpoint/2010/main" val="9550988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CB117B-402C-FC48-7923-A6C6BA0EE5DF}"/>
              </a:ext>
            </a:extLst>
          </p:cNvPr>
          <p:cNvSpPr>
            <a:spLocks noGrp="1"/>
          </p:cNvSpPr>
          <p:nvPr>
            <p:ph idx="1"/>
          </p:nvPr>
        </p:nvSpPr>
        <p:spPr>
          <a:xfrm>
            <a:off x="407987" y="1124744"/>
            <a:ext cx="11376024" cy="4608512"/>
          </a:xfrm>
        </p:spPr>
        <p:txBody>
          <a:bodyPr/>
          <a:lstStyle/>
          <a:p>
            <a:pPr marL="342900" indent="-342900">
              <a:buFont typeface="Arial" panose="020B0604020202020204" pitchFamily="34" charset="0"/>
              <a:buChar char="•"/>
            </a:pPr>
            <a:r>
              <a:rPr lang="en-FR" b="0" dirty="0"/>
              <a:t>DG approved the Enterprise Risk Management policy in 2020 (</a:t>
            </a:r>
            <a:r>
              <a:rPr lang="en-FR" b="0" dirty="0">
                <a:hlinkClick r:id="rId2"/>
              </a:rPr>
              <a:t>EDMS</a:t>
            </a:r>
            <a:r>
              <a:rPr lang="en-FR" b="0" dirty="0"/>
              <a:t>)</a:t>
            </a:r>
          </a:p>
          <a:p>
            <a:pPr marL="666900" lvl="1" indent="-342900">
              <a:buFont typeface="Arial" panose="020B0604020202020204" pitchFamily="34" charset="0"/>
              <a:buChar char="•"/>
            </a:pPr>
            <a:r>
              <a:rPr lang="en-GB" dirty="0"/>
              <a:t>“To maintain its position as a leading scientific research centre, and as an exemplary and responsible Organization, CERN must manage the risk associated with its activities. This includes caring for the health and safety of people, the operational efficiency of its installations, and the protection of the environment. In addition, CERN must constantly adapt and strengthen its resilience to adverse circumstances. Enterprise Risk Management (ERM) facilitates decision-making, establishes accountability, and helps CERN to remain an operationally effective Organization.”</a:t>
            </a:r>
          </a:p>
          <a:p>
            <a:pPr marL="342900" indent="-342900">
              <a:buFont typeface="Arial" panose="020B0604020202020204" pitchFamily="34" charset="0"/>
              <a:buChar char="•"/>
            </a:pPr>
            <a:r>
              <a:rPr lang="en-GB" b="0" dirty="0"/>
              <a:t>ERM Advisory Committee (ERMAC) established: advises the Director-General on matters relating to the top-level risks for the Organization and on the effectiveness of the risk framework in place. ERMAC helps to ensure that the top-level risks are identified and that controls are in place to mitigate them at the required level.</a:t>
            </a:r>
          </a:p>
          <a:p>
            <a:pPr marL="342900" indent="-342900">
              <a:buFont typeface="Arial" panose="020B0604020202020204" pitchFamily="34" charset="0"/>
              <a:buChar char="•"/>
            </a:pPr>
            <a:r>
              <a:rPr lang="en-GB" b="0" dirty="0"/>
              <a:t>Risk register contains </a:t>
            </a:r>
            <a:r>
              <a:rPr lang="en-GB" u="sng" dirty="0"/>
              <a:t>high level </a:t>
            </a:r>
            <a:r>
              <a:rPr lang="en-GB" b="0" dirty="0"/>
              <a:t>risk descriptions and mitigations, some sample IT ones:</a:t>
            </a:r>
          </a:p>
          <a:p>
            <a:pPr marL="666900" lvl="1" indent="-342900">
              <a:buFont typeface="Arial" panose="020B0604020202020204" pitchFamily="34" charset="0"/>
              <a:buChar char="•"/>
            </a:pPr>
            <a:r>
              <a:rPr lang="en-GB" dirty="0"/>
              <a:t>Cyber Attack</a:t>
            </a:r>
          </a:p>
          <a:p>
            <a:pPr marL="666900" lvl="1" indent="-342900">
              <a:buFont typeface="Arial" panose="020B0604020202020204" pitchFamily="34" charset="0"/>
              <a:buChar char="•"/>
            </a:pPr>
            <a:r>
              <a:rPr lang="en-GB" dirty="0"/>
              <a:t>Dependence on unaffordable commercial products and services</a:t>
            </a:r>
          </a:p>
          <a:p>
            <a:pPr marL="666900" lvl="1" indent="-342900">
              <a:buFont typeface="Arial" panose="020B0604020202020204" pitchFamily="34" charset="0"/>
              <a:buChar char="•"/>
            </a:pPr>
            <a:r>
              <a:rPr lang="en-GB" dirty="0"/>
              <a:t>Failure of important supply or service contract,</a:t>
            </a:r>
          </a:p>
          <a:p>
            <a:pPr marL="666900" lvl="1" indent="-342900">
              <a:buFont typeface="Arial" panose="020B0604020202020204" pitchFamily="34" charset="0"/>
              <a:buChar char="•"/>
            </a:pPr>
            <a:r>
              <a:rPr lang="en-GB" dirty="0"/>
              <a:t>…</a:t>
            </a:r>
          </a:p>
        </p:txBody>
      </p:sp>
      <p:sp>
        <p:nvSpPr>
          <p:cNvPr id="3" name="Title 2">
            <a:extLst>
              <a:ext uri="{FF2B5EF4-FFF2-40B4-BE49-F238E27FC236}">
                <a16:creationId xmlns:a16="http://schemas.microsoft.com/office/drawing/2014/main" id="{82CCA167-7075-FFF6-F953-A16E244C2DE4}"/>
              </a:ext>
            </a:extLst>
          </p:cNvPr>
          <p:cNvSpPr>
            <a:spLocks noGrp="1"/>
          </p:cNvSpPr>
          <p:nvPr>
            <p:ph type="title"/>
          </p:nvPr>
        </p:nvSpPr>
        <p:spPr>
          <a:xfrm>
            <a:off x="407988" y="373593"/>
            <a:ext cx="11376025" cy="600768"/>
          </a:xfrm>
        </p:spPr>
        <p:txBody>
          <a:bodyPr/>
          <a:lstStyle/>
          <a:p>
            <a:r>
              <a:rPr lang="en-FR" dirty="0"/>
              <a:t>Enterprise Risk Management</a:t>
            </a:r>
          </a:p>
        </p:txBody>
      </p:sp>
      <p:sp>
        <p:nvSpPr>
          <p:cNvPr id="4" name="Date Placeholder 3">
            <a:extLst>
              <a:ext uri="{FF2B5EF4-FFF2-40B4-BE49-F238E27FC236}">
                <a16:creationId xmlns:a16="http://schemas.microsoft.com/office/drawing/2014/main" id="{D238B248-D240-9703-6EDC-8652DC4C5D5B}"/>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E871647B-E70D-F3FA-D898-C22B00617676}"/>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FF8C0EBF-DA0A-F3B3-5D3C-8E206F62E96E}"/>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Tree>
    <p:extLst>
      <p:ext uri="{BB962C8B-B14F-4D97-AF65-F5344CB8AC3E}">
        <p14:creationId xmlns:p14="http://schemas.microsoft.com/office/powerpoint/2010/main" val="2526128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116305-8676-9EE6-7D1E-BF4B220B49CB}"/>
              </a:ext>
            </a:extLst>
          </p:cNvPr>
          <p:cNvSpPr>
            <a:spLocks noGrp="1"/>
          </p:cNvSpPr>
          <p:nvPr>
            <p:ph type="title"/>
          </p:nvPr>
        </p:nvSpPr>
        <p:spPr/>
        <p:txBody>
          <a:bodyPr/>
          <a:lstStyle/>
          <a:p>
            <a:r>
              <a:rPr lang="en-FR" dirty="0"/>
              <a:t>Risk analysis scoring</a:t>
            </a:r>
          </a:p>
        </p:txBody>
      </p:sp>
      <p:sp>
        <p:nvSpPr>
          <p:cNvPr id="4" name="Date Placeholder 3">
            <a:extLst>
              <a:ext uri="{FF2B5EF4-FFF2-40B4-BE49-F238E27FC236}">
                <a16:creationId xmlns:a16="http://schemas.microsoft.com/office/drawing/2014/main" id="{2F52E045-7D62-2018-8AAF-F129D61651B5}"/>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125643D5-C902-A306-3A90-3F22C08FACEA}"/>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5D2CF0A8-988E-D840-BF34-794211BEBDE1}"/>
              </a:ext>
            </a:extLst>
          </p:cNvPr>
          <p:cNvSpPr>
            <a:spLocks noGrp="1"/>
          </p:cNvSpPr>
          <p:nvPr>
            <p:ph type="sldNum" sz="quarter" idx="12"/>
          </p:nvPr>
        </p:nvSpPr>
        <p:spPr/>
        <p:txBody>
          <a:bodyPr/>
          <a:lstStyle/>
          <a:p>
            <a:fld id="{36B5EA5A-BC32-A742-B11B-8E7414D5B535}" type="slidenum">
              <a:rPr lang="en-US" smtClean="0"/>
              <a:pPr/>
              <a:t>32</a:t>
            </a:fld>
            <a:endParaRPr lang="en-US" dirty="0"/>
          </a:p>
        </p:txBody>
      </p:sp>
      <p:graphicFrame>
        <p:nvGraphicFramePr>
          <p:cNvPr id="9" name="Object 8">
            <a:extLst>
              <a:ext uri="{FF2B5EF4-FFF2-40B4-BE49-F238E27FC236}">
                <a16:creationId xmlns:a16="http://schemas.microsoft.com/office/drawing/2014/main" id="{8C558DE5-1E4F-B429-8BF0-E60D2BB693C3}"/>
              </a:ext>
            </a:extLst>
          </p:cNvPr>
          <p:cNvGraphicFramePr>
            <a:graphicFrameLocks noChangeAspect="1"/>
          </p:cNvGraphicFramePr>
          <p:nvPr>
            <p:extLst>
              <p:ext uri="{D42A27DB-BD31-4B8C-83A1-F6EECF244321}">
                <p14:modId xmlns:p14="http://schemas.microsoft.com/office/powerpoint/2010/main" val="2006481975"/>
              </p:ext>
            </p:extLst>
          </p:nvPr>
        </p:nvGraphicFramePr>
        <p:xfrm>
          <a:off x="-160632" y="1329703"/>
          <a:ext cx="5943600" cy="2870200"/>
        </p:xfrm>
        <a:graphic>
          <a:graphicData uri="http://schemas.openxmlformats.org/presentationml/2006/ole">
            <mc:AlternateContent xmlns:mc="http://schemas.openxmlformats.org/markup-compatibility/2006">
              <mc:Choice xmlns:v="urn:schemas-microsoft-com:vml" Requires="v">
                <p:oleObj name="Document" r:id="rId2" imgW="5943600" imgH="2870200" progId="Word.Document.12">
                  <p:embed/>
                </p:oleObj>
              </mc:Choice>
              <mc:Fallback>
                <p:oleObj name="Document" r:id="rId2" imgW="5943600" imgH="2870200" progId="Word.Document.12">
                  <p:embed/>
                  <p:pic>
                    <p:nvPicPr>
                      <p:cNvPr id="9" name="Object 8">
                        <a:extLst>
                          <a:ext uri="{FF2B5EF4-FFF2-40B4-BE49-F238E27FC236}">
                            <a16:creationId xmlns:a16="http://schemas.microsoft.com/office/drawing/2014/main" id="{8C558DE5-1E4F-B429-8BF0-E60D2BB693C3}"/>
                          </a:ext>
                        </a:extLst>
                      </p:cNvPr>
                      <p:cNvPicPr/>
                      <p:nvPr/>
                    </p:nvPicPr>
                    <p:blipFill>
                      <a:blip r:embed="rId3"/>
                      <a:stretch>
                        <a:fillRect/>
                      </a:stretch>
                    </p:blipFill>
                    <p:spPr>
                      <a:xfrm>
                        <a:off x="-160632" y="1329703"/>
                        <a:ext cx="5943600" cy="2870200"/>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2EC46E6F-E44E-608D-F547-774DC8C5B105}"/>
              </a:ext>
            </a:extLst>
          </p:cNvPr>
          <p:cNvGraphicFramePr>
            <a:graphicFrameLocks noChangeAspect="1"/>
          </p:cNvGraphicFramePr>
          <p:nvPr/>
        </p:nvGraphicFramePr>
        <p:xfrm>
          <a:off x="6092825" y="0"/>
          <a:ext cx="5251450" cy="6056313"/>
        </p:xfrm>
        <a:graphic>
          <a:graphicData uri="http://schemas.openxmlformats.org/presentationml/2006/ole">
            <mc:AlternateContent xmlns:mc="http://schemas.openxmlformats.org/markup-compatibility/2006">
              <mc:Choice xmlns:v="urn:schemas-microsoft-com:vml" Requires="v">
                <p:oleObj name="Document" r:id="rId4" imgW="5727700" imgH="6604000" progId="Word.Document.12">
                  <p:embed/>
                </p:oleObj>
              </mc:Choice>
              <mc:Fallback>
                <p:oleObj name="Document" r:id="rId4" imgW="5727700" imgH="6604000" progId="Word.Document.12">
                  <p:embed/>
                  <p:pic>
                    <p:nvPicPr>
                      <p:cNvPr id="15" name="Object 14">
                        <a:extLst>
                          <a:ext uri="{FF2B5EF4-FFF2-40B4-BE49-F238E27FC236}">
                            <a16:creationId xmlns:a16="http://schemas.microsoft.com/office/drawing/2014/main" id="{2EC46E6F-E44E-608D-F547-774DC8C5B105}"/>
                          </a:ext>
                        </a:extLst>
                      </p:cNvPr>
                      <p:cNvPicPr/>
                      <p:nvPr/>
                    </p:nvPicPr>
                    <p:blipFill>
                      <a:blip r:embed="rId5"/>
                      <a:stretch>
                        <a:fillRect/>
                      </a:stretch>
                    </p:blipFill>
                    <p:spPr>
                      <a:xfrm>
                        <a:off x="6092825" y="0"/>
                        <a:ext cx="5251450" cy="6056313"/>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59768FB7-3751-4531-A377-FC6A5C82D118}"/>
              </a:ext>
            </a:extLst>
          </p:cNvPr>
          <p:cNvSpPr txBox="1"/>
          <p:nvPr/>
        </p:nvSpPr>
        <p:spPr>
          <a:xfrm>
            <a:off x="524107" y="4449337"/>
            <a:ext cx="5464098" cy="1938992"/>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FR" dirty="0"/>
              <a:t>Top IT risks are included in the ERM</a:t>
            </a:r>
          </a:p>
          <a:p>
            <a:pPr marL="285750" indent="-285750" algn="l">
              <a:buFont typeface="Arial" panose="020B0604020202020204" pitchFamily="34" charset="0"/>
              <a:buChar char="•"/>
            </a:pPr>
            <a:r>
              <a:rPr lang="en-FR" dirty="0"/>
              <a:t>However, many IT risks are lower than MINOR (e.g. &lt;10M CHF loss) and thus further study to include a granularity for IT ‘minor’ risks is needed</a:t>
            </a:r>
          </a:p>
          <a:p>
            <a:pPr marL="742950" lvl="1" indent="-285750">
              <a:buFont typeface="Arial" panose="020B0604020202020204" pitchFamily="34" charset="0"/>
              <a:buChar char="•"/>
            </a:pPr>
            <a:r>
              <a:rPr lang="en-GB" dirty="0"/>
              <a:t>e</a:t>
            </a:r>
            <a:r>
              <a:rPr lang="en-FR" dirty="0"/>
              <a:t>.g. printer server down means no contractor orders can be executed</a:t>
            </a:r>
          </a:p>
          <a:p>
            <a:pPr marL="285750" indent="-285750" algn="l">
              <a:buFont typeface="Arial" panose="020B0604020202020204" pitchFamily="34" charset="0"/>
              <a:buChar char="•"/>
            </a:pPr>
            <a:endParaRPr lang="en-FR" dirty="0"/>
          </a:p>
        </p:txBody>
      </p:sp>
    </p:spTree>
    <p:extLst>
      <p:ext uri="{BB962C8B-B14F-4D97-AF65-F5344CB8AC3E}">
        <p14:creationId xmlns:p14="http://schemas.microsoft.com/office/powerpoint/2010/main" val="8841602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F5F99C0E-DD2F-18A1-58AF-909B0A7F3DF8}"/>
              </a:ext>
            </a:extLst>
          </p:cNvPr>
          <p:cNvGraphicFramePr>
            <a:graphicFrameLocks noGrp="1"/>
          </p:cNvGraphicFramePr>
          <p:nvPr>
            <p:ph idx="1"/>
          </p:nvPr>
        </p:nvGraphicFramePr>
        <p:xfrm>
          <a:off x="239486" y="913042"/>
          <a:ext cx="11713028" cy="5346182"/>
        </p:xfrm>
        <a:graphic>
          <a:graphicData uri="http://schemas.openxmlformats.org/drawingml/2006/table">
            <a:tbl>
              <a:tblPr firstRow="1" firstCol="1" bandRow="1">
                <a:tableStyleId>{8EC20E35-A176-4012-BC5E-935CFFF8708E}</a:tableStyleId>
              </a:tblPr>
              <a:tblGrid>
                <a:gridCol w="812799">
                  <a:extLst>
                    <a:ext uri="{9D8B030D-6E8A-4147-A177-3AD203B41FA5}">
                      <a16:colId xmlns:a16="http://schemas.microsoft.com/office/drawing/2014/main" val="868452954"/>
                    </a:ext>
                  </a:extLst>
                </a:gridCol>
                <a:gridCol w="2181712">
                  <a:extLst>
                    <a:ext uri="{9D8B030D-6E8A-4147-A177-3AD203B41FA5}">
                      <a16:colId xmlns:a16="http://schemas.microsoft.com/office/drawing/2014/main" val="3969363222"/>
                    </a:ext>
                  </a:extLst>
                </a:gridCol>
                <a:gridCol w="8718517">
                  <a:extLst>
                    <a:ext uri="{9D8B030D-6E8A-4147-A177-3AD203B41FA5}">
                      <a16:colId xmlns:a16="http://schemas.microsoft.com/office/drawing/2014/main" val="157488476"/>
                    </a:ext>
                  </a:extLst>
                </a:gridCol>
              </a:tblGrid>
              <a:tr h="682742">
                <a:tc>
                  <a:txBody>
                    <a:bodyPr/>
                    <a:lstStyle/>
                    <a:p>
                      <a:r>
                        <a:rPr lang="en-US" sz="1800">
                          <a:effectLst/>
                        </a:rPr>
                        <a:t>Level</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a:effectLst/>
                        </a:rPr>
                        <a:t>Summary</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a:effectLst/>
                        </a:rPr>
                        <a:t>Description</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60746844"/>
                  </a:ext>
                </a:extLst>
              </a:tr>
              <a:tr h="512057">
                <a:tc>
                  <a:txBody>
                    <a:bodyPr/>
                    <a:lstStyle/>
                    <a:p>
                      <a:r>
                        <a:rPr lang="en-US" sz="1800">
                          <a:effectLst/>
                        </a:rPr>
                        <a:t>0</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1800">
                          <a:effectLst/>
                        </a:rPr>
                        <a:t>Incomplete process</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1800">
                          <a:effectLst/>
                        </a:rPr>
                        <a:t>The process is not placed or it cannot reach its objective. At this level the process has no objective to achieve. For this reason this level has no attribute.</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05329663"/>
                  </a:ext>
                </a:extLst>
              </a:tr>
              <a:tr h="512057">
                <a:tc>
                  <a:txBody>
                    <a:bodyPr/>
                    <a:lstStyle/>
                    <a:p>
                      <a:r>
                        <a:rPr lang="en-US" sz="1800">
                          <a:effectLst/>
                        </a:rPr>
                        <a:t>1</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1800">
                          <a:effectLst/>
                        </a:rPr>
                        <a:t>Performed process</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1800">
                          <a:effectLst/>
                        </a:rPr>
                        <a:t>Performed process. The process is in place and achieves its own purpose. This level has only “Process Performance” as process attribute.</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55948982"/>
                  </a:ext>
                </a:extLst>
              </a:tr>
              <a:tr h="853428">
                <a:tc>
                  <a:txBody>
                    <a:bodyPr/>
                    <a:lstStyle/>
                    <a:p>
                      <a:r>
                        <a:rPr lang="en-US" sz="1800">
                          <a:effectLst/>
                        </a:rPr>
                        <a:t>2</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a:effectLst/>
                        </a:rPr>
                        <a:t>Repeatable but intuitive</a:t>
                      </a:r>
                      <a:endParaRPr lang="en-FR"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1800">
                          <a:effectLst/>
                        </a:rPr>
                        <a:t>The process is implemented following a series of activities such as planning, monitoring and adjusting activities. The outcomes are established, controlled and maintained. This level has “Performance Management” and “Work Product Management” as process attributes</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85467027"/>
                  </a:ext>
                </a:extLst>
              </a:tr>
              <a:tr h="682742">
                <a:tc>
                  <a:txBody>
                    <a:bodyPr/>
                    <a:lstStyle/>
                    <a:p>
                      <a:r>
                        <a:rPr lang="en-US" sz="1800">
                          <a:effectLst/>
                        </a:rPr>
                        <a:t>3</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1800">
                          <a:effectLst/>
                        </a:rPr>
                        <a:t>Established process</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1800">
                          <a:effectLst/>
                        </a:rPr>
                        <a:t>The previous level is now implemented following a defined process that allows the achievement of the process outcomes. This level has “Process Definition” and “Process Deployment” as process attributes.</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9867583"/>
                  </a:ext>
                </a:extLst>
              </a:tr>
              <a:tr h="682742">
                <a:tc>
                  <a:txBody>
                    <a:bodyPr/>
                    <a:lstStyle/>
                    <a:p>
                      <a:r>
                        <a:rPr lang="en-US" sz="1800">
                          <a:effectLst/>
                        </a:rPr>
                        <a:t>4</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1800">
                          <a:effectLst/>
                        </a:rPr>
                        <a:t>Predictable process</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1800">
                          <a:effectLst/>
                        </a:rPr>
                        <a:t>This level implements processes within a defined boundary that allows the achievement of the processes outcomes. This level has “Process Management” and “Process Control” as process attributes.</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63294852"/>
                  </a:ext>
                </a:extLst>
              </a:tr>
              <a:tr h="682742">
                <a:tc>
                  <a:txBody>
                    <a:bodyPr/>
                    <a:lstStyle/>
                    <a:p>
                      <a:r>
                        <a:rPr lang="en-US" sz="1800">
                          <a:effectLst/>
                        </a:rPr>
                        <a:t>5</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1800">
                          <a:effectLst/>
                        </a:rPr>
                        <a:t>Optimising process</a:t>
                      </a:r>
                      <a:endParaRPr lang="en-F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1800" dirty="0">
                          <a:effectLst/>
                        </a:rPr>
                        <a:t>This level implements processes in the way that makes it possible to achieve relevant, current and projected business goals. This level has “Process Innovation” and “Process Optimisation” as process attributes.</a:t>
                      </a:r>
                      <a:endParaRPr lang="en-FR"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007" marR="64007"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70891082"/>
                  </a:ext>
                </a:extLst>
              </a:tr>
            </a:tbl>
          </a:graphicData>
        </a:graphic>
      </p:graphicFrame>
      <p:sp>
        <p:nvSpPr>
          <p:cNvPr id="3" name="Title 2">
            <a:extLst>
              <a:ext uri="{FF2B5EF4-FFF2-40B4-BE49-F238E27FC236}">
                <a16:creationId xmlns:a16="http://schemas.microsoft.com/office/drawing/2014/main" id="{89F0961E-83DA-A698-20D8-E6982FDB6E76}"/>
              </a:ext>
            </a:extLst>
          </p:cNvPr>
          <p:cNvSpPr>
            <a:spLocks noGrp="1"/>
          </p:cNvSpPr>
          <p:nvPr>
            <p:ph type="title"/>
          </p:nvPr>
        </p:nvSpPr>
        <p:spPr/>
        <p:txBody>
          <a:bodyPr/>
          <a:lstStyle/>
          <a:p>
            <a:r>
              <a:rPr lang="en-FR" dirty="0"/>
              <a:t>CobiT maturity model</a:t>
            </a:r>
          </a:p>
        </p:txBody>
      </p:sp>
      <p:sp>
        <p:nvSpPr>
          <p:cNvPr id="4" name="Date Placeholder 3">
            <a:extLst>
              <a:ext uri="{FF2B5EF4-FFF2-40B4-BE49-F238E27FC236}">
                <a16:creationId xmlns:a16="http://schemas.microsoft.com/office/drawing/2014/main" id="{73077E1A-FADF-930E-C416-6067DE6A3597}"/>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FBA01E5B-8C49-DDC9-2E86-3254587045D8}"/>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FB0E0C15-AA3E-4CD0-BC86-FB9126575459}"/>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Tree>
    <p:extLst>
      <p:ext uri="{BB962C8B-B14F-4D97-AF65-F5344CB8AC3E}">
        <p14:creationId xmlns:p14="http://schemas.microsoft.com/office/powerpoint/2010/main" val="21138037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31FC1B-43AC-6664-3BA9-F508111F8067}"/>
              </a:ext>
            </a:extLst>
          </p:cNvPr>
          <p:cNvSpPr>
            <a:spLocks noGrp="1"/>
          </p:cNvSpPr>
          <p:nvPr>
            <p:ph type="title"/>
          </p:nvPr>
        </p:nvSpPr>
        <p:spPr/>
        <p:txBody>
          <a:bodyPr/>
          <a:lstStyle/>
          <a:p>
            <a:r>
              <a:rPr lang="en-CH" sz="3200" dirty="0"/>
              <a:t>Business Continuity Management gives trigger criteria</a:t>
            </a:r>
          </a:p>
        </p:txBody>
      </p:sp>
      <p:sp>
        <p:nvSpPr>
          <p:cNvPr id="4" name="Date Placeholder 3">
            <a:extLst>
              <a:ext uri="{FF2B5EF4-FFF2-40B4-BE49-F238E27FC236}">
                <a16:creationId xmlns:a16="http://schemas.microsoft.com/office/drawing/2014/main" id="{90F737D7-E4FD-2D28-1669-7A08EDE42AA0}"/>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055FFA03-6D21-EB34-DEE5-DBA5EBF76A06}"/>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B6C2C138-F610-1A7A-17CF-CD600E0F4495}"/>
              </a:ext>
            </a:extLst>
          </p:cNvPr>
          <p:cNvSpPr>
            <a:spLocks noGrp="1"/>
          </p:cNvSpPr>
          <p:nvPr>
            <p:ph type="sldNum" sz="quarter" idx="12"/>
          </p:nvPr>
        </p:nvSpPr>
        <p:spPr/>
        <p:txBody>
          <a:bodyPr/>
          <a:lstStyle/>
          <a:p>
            <a:fld id="{36B5EA5A-BC32-A742-B11B-8E7414D5B535}" type="slidenum">
              <a:rPr lang="en-US" smtClean="0"/>
              <a:pPr/>
              <a:t>34</a:t>
            </a:fld>
            <a:endParaRPr lang="en-US" dirty="0"/>
          </a:p>
        </p:txBody>
      </p:sp>
      <p:graphicFrame>
        <p:nvGraphicFramePr>
          <p:cNvPr id="8" name="Object 7">
            <a:extLst>
              <a:ext uri="{FF2B5EF4-FFF2-40B4-BE49-F238E27FC236}">
                <a16:creationId xmlns:a16="http://schemas.microsoft.com/office/drawing/2014/main" id="{78D2C452-8467-8289-05F2-DA3DDC18A77A}"/>
              </a:ext>
            </a:extLst>
          </p:cNvPr>
          <p:cNvGraphicFramePr>
            <a:graphicFrameLocks noChangeAspect="1"/>
          </p:cNvGraphicFramePr>
          <p:nvPr/>
        </p:nvGraphicFramePr>
        <p:xfrm>
          <a:off x="515938" y="1395413"/>
          <a:ext cx="5727700" cy="3365500"/>
        </p:xfrm>
        <a:graphic>
          <a:graphicData uri="http://schemas.openxmlformats.org/presentationml/2006/ole">
            <mc:AlternateContent xmlns:mc="http://schemas.openxmlformats.org/markup-compatibility/2006">
              <mc:Choice xmlns:v="urn:schemas-microsoft-com:vml" Requires="v">
                <p:oleObj name="Document" r:id="rId2" imgW="5727700" imgH="3365500" progId="Word.Document.12">
                  <p:embed/>
                </p:oleObj>
              </mc:Choice>
              <mc:Fallback>
                <p:oleObj name="Document" r:id="rId2" imgW="5727700" imgH="3365500" progId="Word.Document.12">
                  <p:embed/>
                  <p:pic>
                    <p:nvPicPr>
                      <p:cNvPr id="8" name="Object 7">
                        <a:extLst>
                          <a:ext uri="{FF2B5EF4-FFF2-40B4-BE49-F238E27FC236}">
                            <a16:creationId xmlns:a16="http://schemas.microsoft.com/office/drawing/2014/main" id="{78D2C452-8467-8289-05F2-DA3DDC18A77A}"/>
                          </a:ext>
                        </a:extLst>
                      </p:cNvPr>
                      <p:cNvPicPr/>
                      <p:nvPr/>
                    </p:nvPicPr>
                    <p:blipFill>
                      <a:blip r:embed="rId3"/>
                      <a:stretch>
                        <a:fillRect/>
                      </a:stretch>
                    </p:blipFill>
                    <p:spPr>
                      <a:xfrm>
                        <a:off x="515938" y="1395413"/>
                        <a:ext cx="5727700" cy="33655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4917EA8B-B9B3-E1F5-1017-2E2203388C2C}"/>
              </a:ext>
            </a:extLst>
          </p:cNvPr>
          <p:cNvGraphicFramePr>
            <a:graphicFrameLocks noChangeAspect="1"/>
          </p:cNvGraphicFramePr>
          <p:nvPr/>
        </p:nvGraphicFramePr>
        <p:xfrm>
          <a:off x="481013" y="4908550"/>
          <a:ext cx="5727700" cy="1066800"/>
        </p:xfrm>
        <a:graphic>
          <a:graphicData uri="http://schemas.openxmlformats.org/presentationml/2006/ole">
            <mc:AlternateContent xmlns:mc="http://schemas.openxmlformats.org/markup-compatibility/2006">
              <mc:Choice xmlns:v="urn:schemas-microsoft-com:vml" Requires="v">
                <p:oleObj name="Document" r:id="rId4" imgW="5727700" imgH="1066800" progId="Word.Document.12">
                  <p:embed/>
                </p:oleObj>
              </mc:Choice>
              <mc:Fallback>
                <p:oleObj name="Document" r:id="rId4" imgW="5727700" imgH="1066800" progId="Word.Document.12">
                  <p:embed/>
                  <p:pic>
                    <p:nvPicPr>
                      <p:cNvPr id="9" name="Object 8">
                        <a:extLst>
                          <a:ext uri="{FF2B5EF4-FFF2-40B4-BE49-F238E27FC236}">
                            <a16:creationId xmlns:a16="http://schemas.microsoft.com/office/drawing/2014/main" id="{4917EA8B-B9B3-E1F5-1017-2E2203388C2C}"/>
                          </a:ext>
                        </a:extLst>
                      </p:cNvPr>
                      <p:cNvPicPr/>
                      <p:nvPr/>
                    </p:nvPicPr>
                    <p:blipFill>
                      <a:blip r:embed="rId5"/>
                      <a:stretch>
                        <a:fillRect/>
                      </a:stretch>
                    </p:blipFill>
                    <p:spPr>
                      <a:xfrm>
                        <a:off x="481013" y="4908550"/>
                        <a:ext cx="5727700" cy="10668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0567ADBE-22CE-5F1D-3232-3CE6B6ED8107}"/>
              </a:ext>
            </a:extLst>
          </p:cNvPr>
          <p:cNvSpPr txBox="1"/>
          <p:nvPr/>
        </p:nvSpPr>
        <p:spPr>
          <a:xfrm>
            <a:off x="7315200" y="2203496"/>
            <a:ext cx="4636545" cy="2769989"/>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CH" dirty="0">
                <a:solidFill>
                  <a:schemeClr val="bg2">
                    <a:lumMod val="10000"/>
                  </a:schemeClr>
                </a:solidFill>
              </a:rPr>
              <a:t>For each business process, define the mitigations (i.e. workarounds) should there be an incident</a:t>
            </a:r>
          </a:p>
          <a:p>
            <a:pPr marL="285750" indent="-285750" algn="l">
              <a:buFont typeface="Arial" panose="020B0604020202020204" pitchFamily="34" charset="0"/>
              <a:buChar char="•"/>
            </a:pPr>
            <a:r>
              <a:rPr lang="en-CH" dirty="0">
                <a:solidFill>
                  <a:schemeClr val="bg2">
                    <a:lumMod val="10000"/>
                  </a:schemeClr>
                </a:solidFill>
              </a:rPr>
              <a:t>Over time, things get worse until there is significant damage to the organisation</a:t>
            </a:r>
          </a:p>
          <a:p>
            <a:pPr marL="285750" indent="-285750" algn="l">
              <a:buFont typeface="Arial" panose="020B0604020202020204" pitchFamily="34" charset="0"/>
              <a:buChar char="•"/>
            </a:pPr>
            <a:r>
              <a:rPr lang="en-GB" dirty="0">
                <a:solidFill>
                  <a:schemeClr val="bg2">
                    <a:lumMod val="10000"/>
                  </a:schemeClr>
                </a:solidFill>
                <a:hlinkClick r:id="rId6"/>
              </a:rPr>
              <a:t>Analysis started in November</a:t>
            </a:r>
            <a:r>
              <a:rPr lang="en-CH" dirty="0">
                <a:solidFill>
                  <a:schemeClr val="bg2">
                    <a:lumMod val="10000"/>
                  </a:schemeClr>
                </a:solidFill>
              </a:rPr>
              <a:t> with FHR and KPMG consultancy, aim to use same methodology with ATS, HSE and RCS</a:t>
            </a:r>
          </a:p>
          <a:p>
            <a:pPr marL="285750" indent="-285750" algn="l">
              <a:buFont typeface="Arial" panose="020B0604020202020204" pitchFamily="34" charset="0"/>
              <a:buChar char="•"/>
            </a:pPr>
            <a:r>
              <a:rPr lang="en-CH" dirty="0">
                <a:solidFill>
                  <a:schemeClr val="bg2">
                    <a:lumMod val="10000"/>
                  </a:schemeClr>
                </a:solidFill>
              </a:rPr>
              <a:t>Going Amber is the proposed trigger for the IT BCP to be invoked</a:t>
            </a:r>
          </a:p>
        </p:txBody>
      </p:sp>
    </p:spTree>
    <p:extLst>
      <p:ext uri="{BB962C8B-B14F-4D97-AF65-F5344CB8AC3E}">
        <p14:creationId xmlns:p14="http://schemas.microsoft.com/office/powerpoint/2010/main" val="13737780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DB3DBE6-21A7-0176-FB66-22D0960EBD96}"/>
              </a:ext>
            </a:extLst>
          </p:cNvPr>
          <p:cNvSpPr>
            <a:spLocks noGrp="1"/>
          </p:cNvSpPr>
          <p:nvPr>
            <p:ph idx="1"/>
          </p:nvPr>
        </p:nvSpPr>
        <p:spPr>
          <a:xfrm>
            <a:off x="407988" y="1301807"/>
            <a:ext cx="11376024" cy="4608512"/>
          </a:xfrm>
        </p:spPr>
        <p:txBody>
          <a:bodyPr/>
          <a:lstStyle/>
          <a:p>
            <a:pPr marL="342900" indent="-342900">
              <a:buFont typeface="Arial" panose="020B0604020202020204" pitchFamily="34" charset="0"/>
              <a:buChar char="•"/>
            </a:pPr>
            <a:r>
              <a:rPr lang="en-CH" dirty="0"/>
              <a:t>The IT Service Element dependency data is in the </a:t>
            </a:r>
            <a:r>
              <a:rPr lang="en-CH" dirty="0">
                <a:hlinkClick r:id="rId2"/>
              </a:rPr>
              <a:t>Abacus production model</a:t>
            </a:r>
            <a:endParaRPr lang="en-CH" dirty="0"/>
          </a:p>
          <a:p>
            <a:pPr marL="666900" lvl="1" indent="-342900">
              <a:buFont typeface="Arial" panose="020B0604020202020204" pitchFamily="34" charset="0"/>
              <a:buChar char="•"/>
            </a:pPr>
            <a:r>
              <a:rPr lang="en-CH" dirty="0"/>
              <a:t>Including the importance of the dependency from needing for running (e.g. a database) to full (e.g. monitoring), this is color coded in the matrices and additional descriptions</a:t>
            </a:r>
          </a:p>
          <a:p>
            <a:pPr marL="666900" lvl="1" indent="-342900">
              <a:buFont typeface="Arial" panose="020B0604020202020204" pitchFamily="34" charset="0"/>
              <a:buChar char="•"/>
            </a:pPr>
            <a:r>
              <a:rPr lang="en-CH" dirty="0"/>
              <a:t>Sample data on the </a:t>
            </a:r>
            <a:r>
              <a:rPr lang="en-CH" dirty="0">
                <a:hlinkClick r:id="rId3"/>
              </a:rPr>
              <a:t>Indico</a:t>
            </a:r>
            <a:r>
              <a:rPr lang="en-CH" dirty="0"/>
              <a:t> page</a:t>
            </a:r>
          </a:p>
          <a:p>
            <a:pPr marL="666900" lvl="1" indent="-342900">
              <a:buFont typeface="Arial" panose="020B0604020202020204" pitchFamily="34" charset="0"/>
              <a:buChar char="•"/>
            </a:pPr>
            <a:r>
              <a:rPr lang="en-CH" dirty="0"/>
              <a:t>Collected from many sources such as review boards, presentations and C5</a:t>
            </a:r>
          </a:p>
          <a:p>
            <a:pPr marL="666900" lvl="1" indent="-342900">
              <a:buFont typeface="Arial" panose="020B0604020202020204" pitchFamily="34" charset="0"/>
              <a:buChar char="•"/>
            </a:pPr>
            <a:endParaRPr lang="en-CH" dirty="0"/>
          </a:p>
        </p:txBody>
      </p:sp>
      <p:sp>
        <p:nvSpPr>
          <p:cNvPr id="3" name="Title 2">
            <a:extLst>
              <a:ext uri="{FF2B5EF4-FFF2-40B4-BE49-F238E27FC236}">
                <a16:creationId xmlns:a16="http://schemas.microsoft.com/office/drawing/2014/main" id="{E9E8E71F-6FC6-33B3-0512-4796B687B09D}"/>
              </a:ext>
            </a:extLst>
          </p:cNvPr>
          <p:cNvSpPr>
            <a:spLocks noGrp="1"/>
          </p:cNvSpPr>
          <p:nvPr>
            <p:ph type="title"/>
          </p:nvPr>
        </p:nvSpPr>
        <p:spPr/>
        <p:txBody>
          <a:bodyPr/>
          <a:lstStyle/>
          <a:p>
            <a:r>
              <a:rPr lang="en-CH" dirty="0"/>
              <a:t>Dependencies using Enterprise Architecture (I)</a:t>
            </a:r>
          </a:p>
        </p:txBody>
      </p:sp>
      <p:sp>
        <p:nvSpPr>
          <p:cNvPr id="4" name="Date Placeholder 3">
            <a:extLst>
              <a:ext uri="{FF2B5EF4-FFF2-40B4-BE49-F238E27FC236}">
                <a16:creationId xmlns:a16="http://schemas.microsoft.com/office/drawing/2014/main" id="{C873E1C2-573C-C214-5672-3E8024D78EAF}"/>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A9E0AA93-53AD-BA2D-D0DD-BEFD42D87079}"/>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CDE311B2-E434-8D4D-E33A-FA141A58CA84}"/>
              </a:ext>
            </a:extLst>
          </p:cNvPr>
          <p:cNvSpPr>
            <a:spLocks noGrp="1"/>
          </p:cNvSpPr>
          <p:nvPr>
            <p:ph type="sldNum" sz="quarter" idx="12"/>
          </p:nvPr>
        </p:nvSpPr>
        <p:spPr/>
        <p:txBody>
          <a:bodyPr/>
          <a:lstStyle/>
          <a:p>
            <a:fld id="{36B5EA5A-BC32-A742-B11B-8E7414D5B535}" type="slidenum">
              <a:rPr lang="en-US" smtClean="0"/>
              <a:pPr/>
              <a:t>35</a:t>
            </a:fld>
            <a:endParaRPr lang="en-US" dirty="0"/>
          </a:p>
        </p:txBody>
      </p:sp>
      <p:pic>
        <p:nvPicPr>
          <p:cNvPr id="7" name="Picture 6">
            <a:extLst>
              <a:ext uri="{FF2B5EF4-FFF2-40B4-BE49-F238E27FC236}">
                <a16:creationId xmlns:a16="http://schemas.microsoft.com/office/drawing/2014/main" id="{AC2A4D7A-7EAE-AF27-80E1-A4551FA6D298}"/>
              </a:ext>
            </a:extLst>
          </p:cNvPr>
          <p:cNvPicPr>
            <a:picLocks noChangeAspect="1"/>
          </p:cNvPicPr>
          <p:nvPr/>
        </p:nvPicPr>
        <p:blipFill>
          <a:blip r:embed="rId4"/>
          <a:stretch>
            <a:fillRect/>
          </a:stretch>
        </p:blipFill>
        <p:spPr>
          <a:xfrm>
            <a:off x="128288" y="3247391"/>
            <a:ext cx="6179555" cy="2997200"/>
          </a:xfrm>
          <a:prstGeom prst="rect">
            <a:avLst/>
          </a:prstGeom>
        </p:spPr>
      </p:pic>
      <p:pic>
        <p:nvPicPr>
          <p:cNvPr id="8" name="Picture 7">
            <a:extLst>
              <a:ext uri="{FF2B5EF4-FFF2-40B4-BE49-F238E27FC236}">
                <a16:creationId xmlns:a16="http://schemas.microsoft.com/office/drawing/2014/main" id="{2032DFB8-D649-4705-A766-FD8100D6C261}"/>
              </a:ext>
            </a:extLst>
          </p:cNvPr>
          <p:cNvPicPr>
            <a:picLocks noChangeAspect="1"/>
          </p:cNvPicPr>
          <p:nvPr/>
        </p:nvPicPr>
        <p:blipFill>
          <a:blip r:embed="rId5"/>
          <a:stretch>
            <a:fillRect/>
          </a:stretch>
        </p:blipFill>
        <p:spPr>
          <a:xfrm>
            <a:off x="6358442" y="3194615"/>
            <a:ext cx="5219700" cy="2997200"/>
          </a:xfrm>
          <a:prstGeom prst="rect">
            <a:avLst/>
          </a:prstGeom>
        </p:spPr>
      </p:pic>
    </p:spTree>
    <p:extLst>
      <p:ext uri="{BB962C8B-B14F-4D97-AF65-F5344CB8AC3E}">
        <p14:creationId xmlns:p14="http://schemas.microsoft.com/office/powerpoint/2010/main" val="1194120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008CC8-31B9-4BE9-9CDF-2ED82671A2FF}"/>
              </a:ext>
            </a:extLst>
          </p:cNvPr>
          <p:cNvSpPr>
            <a:spLocks noGrp="1"/>
          </p:cNvSpPr>
          <p:nvPr>
            <p:ph idx="1"/>
          </p:nvPr>
        </p:nvSpPr>
        <p:spPr>
          <a:xfrm>
            <a:off x="407989" y="1398624"/>
            <a:ext cx="11376024" cy="4608512"/>
          </a:xfrm>
        </p:spPr>
        <p:txBody>
          <a:bodyPr/>
          <a:lstStyle/>
          <a:p>
            <a:pPr marL="342900" indent="-342900">
              <a:buFont typeface="Arial" panose="020B0604020202020204" pitchFamily="34" charset="0"/>
              <a:buChar char="•"/>
            </a:pPr>
            <a:r>
              <a:rPr lang="en-CH" dirty="0"/>
              <a:t>Now linked the FAP-BC applications to the associated service elements (e.g. SSO, Oracle, Database on Demand, Tomcat, Pentaho, …)</a:t>
            </a:r>
          </a:p>
          <a:p>
            <a:pPr marL="666900" lvl="1" indent="-342900">
              <a:buFont typeface="Arial" panose="020B0604020202020204" pitchFamily="34" charset="0"/>
              <a:buChar char="•"/>
            </a:pPr>
            <a:r>
              <a:rPr lang="en-CH" dirty="0"/>
              <a:t>Support from FHR-IT and ATS-IT Steering Committees to form </a:t>
            </a:r>
            <a:r>
              <a:rPr lang="en-CH" dirty="0">
                <a:hlinkClick r:id="rId2"/>
              </a:rPr>
              <a:t>Enterprise Architecture Forum</a:t>
            </a:r>
            <a:endParaRPr lang="en-CH" dirty="0"/>
          </a:p>
          <a:p>
            <a:pPr marL="666900" lvl="1" indent="-342900">
              <a:buFont typeface="Arial" panose="020B0604020202020204" pitchFamily="34" charset="0"/>
              <a:buChar char="•"/>
            </a:pPr>
            <a:r>
              <a:rPr lang="en-CH" dirty="0"/>
              <a:t>FHR done, adding Accelerator Sector in H1 2024</a:t>
            </a:r>
          </a:p>
          <a:p>
            <a:endParaRPr lang="en-CH" dirty="0"/>
          </a:p>
        </p:txBody>
      </p:sp>
      <p:sp>
        <p:nvSpPr>
          <p:cNvPr id="3" name="Title 2">
            <a:extLst>
              <a:ext uri="{FF2B5EF4-FFF2-40B4-BE49-F238E27FC236}">
                <a16:creationId xmlns:a16="http://schemas.microsoft.com/office/drawing/2014/main" id="{7B673081-7275-F68D-4135-EB44A6FEEE07}"/>
              </a:ext>
            </a:extLst>
          </p:cNvPr>
          <p:cNvSpPr>
            <a:spLocks noGrp="1"/>
          </p:cNvSpPr>
          <p:nvPr>
            <p:ph type="title"/>
          </p:nvPr>
        </p:nvSpPr>
        <p:spPr/>
        <p:txBody>
          <a:bodyPr/>
          <a:lstStyle/>
          <a:p>
            <a:r>
              <a:rPr lang="en-CH" dirty="0"/>
              <a:t>Dependencies (II)</a:t>
            </a:r>
          </a:p>
        </p:txBody>
      </p:sp>
      <p:sp>
        <p:nvSpPr>
          <p:cNvPr id="4" name="Date Placeholder 3">
            <a:extLst>
              <a:ext uri="{FF2B5EF4-FFF2-40B4-BE49-F238E27FC236}">
                <a16:creationId xmlns:a16="http://schemas.microsoft.com/office/drawing/2014/main" id="{AB4C2F48-68CC-BFB1-505F-A51FDA4DC426}"/>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070F5586-865A-988D-E920-7916347001A9}"/>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95DBFF40-F585-D1D8-CCCB-80877B00FF91}"/>
              </a:ext>
            </a:extLst>
          </p:cNvPr>
          <p:cNvSpPr>
            <a:spLocks noGrp="1"/>
          </p:cNvSpPr>
          <p:nvPr>
            <p:ph type="sldNum" sz="quarter" idx="12"/>
          </p:nvPr>
        </p:nvSpPr>
        <p:spPr/>
        <p:txBody>
          <a:bodyPr/>
          <a:lstStyle/>
          <a:p>
            <a:fld id="{36B5EA5A-BC32-A742-B11B-8E7414D5B535}" type="slidenum">
              <a:rPr lang="en-US" smtClean="0"/>
              <a:pPr/>
              <a:t>36</a:t>
            </a:fld>
            <a:endParaRPr lang="en-US" dirty="0"/>
          </a:p>
        </p:txBody>
      </p:sp>
      <p:pic>
        <p:nvPicPr>
          <p:cNvPr id="8" name="Picture 7">
            <a:extLst>
              <a:ext uri="{FF2B5EF4-FFF2-40B4-BE49-F238E27FC236}">
                <a16:creationId xmlns:a16="http://schemas.microsoft.com/office/drawing/2014/main" id="{CF4ADB30-BD49-3783-CF4D-19A45FA04F34}"/>
              </a:ext>
            </a:extLst>
          </p:cNvPr>
          <p:cNvPicPr>
            <a:picLocks noChangeAspect="1"/>
          </p:cNvPicPr>
          <p:nvPr/>
        </p:nvPicPr>
        <p:blipFill>
          <a:blip r:embed="rId3"/>
          <a:stretch>
            <a:fillRect/>
          </a:stretch>
        </p:blipFill>
        <p:spPr>
          <a:xfrm>
            <a:off x="407986" y="2960968"/>
            <a:ext cx="11590413" cy="3224677"/>
          </a:xfrm>
          <a:prstGeom prst="rect">
            <a:avLst/>
          </a:prstGeom>
        </p:spPr>
      </p:pic>
    </p:spTree>
    <p:extLst>
      <p:ext uri="{BB962C8B-B14F-4D97-AF65-F5344CB8AC3E}">
        <p14:creationId xmlns:p14="http://schemas.microsoft.com/office/powerpoint/2010/main" val="28197831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AD1EAC-7CA2-DC46-48DA-DCCEFD56BBD7}"/>
              </a:ext>
            </a:extLst>
          </p:cNvPr>
          <p:cNvSpPr>
            <a:spLocks noGrp="1"/>
          </p:cNvSpPr>
          <p:nvPr>
            <p:ph idx="1"/>
          </p:nvPr>
        </p:nvSpPr>
        <p:spPr>
          <a:xfrm>
            <a:off x="407987" y="1233053"/>
            <a:ext cx="11376024" cy="4608512"/>
          </a:xfrm>
        </p:spPr>
        <p:txBody>
          <a:bodyPr/>
          <a:lstStyle/>
          <a:p>
            <a:pPr marL="342900" indent="-342900">
              <a:buFont typeface="Arial" panose="020B0604020202020204" pitchFamily="34" charset="0"/>
              <a:buChar char="•"/>
            </a:pPr>
            <a:r>
              <a:rPr lang="en-CH" dirty="0"/>
              <a:t>With the dependency data in, the chain from Product to Applications to IT Services/Databases can be visualised (such as from the </a:t>
            </a:r>
            <a:r>
              <a:rPr lang="en-CH" dirty="0">
                <a:hlinkClick r:id="rId2"/>
              </a:rPr>
              <a:t>web interface</a:t>
            </a:r>
            <a:r>
              <a:rPr lang="en-CH" dirty="0"/>
              <a:t>)</a:t>
            </a:r>
          </a:p>
          <a:p>
            <a:pPr marL="342900" indent="-342900">
              <a:buFont typeface="Arial" panose="020B0604020202020204" pitchFamily="34" charset="0"/>
              <a:buChar char="•"/>
            </a:pPr>
            <a:endParaRPr lang="en-CH" dirty="0"/>
          </a:p>
        </p:txBody>
      </p:sp>
      <p:sp>
        <p:nvSpPr>
          <p:cNvPr id="3" name="Title 2">
            <a:extLst>
              <a:ext uri="{FF2B5EF4-FFF2-40B4-BE49-F238E27FC236}">
                <a16:creationId xmlns:a16="http://schemas.microsoft.com/office/drawing/2014/main" id="{940E3713-283A-5601-BD7F-8C4B2FC0D474}"/>
              </a:ext>
            </a:extLst>
          </p:cNvPr>
          <p:cNvSpPr>
            <a:spLocks noGrp="1"/>
          </p:cNvSpPr>
          <p:nvPr>
            <p:ph type="title"/>
          </p:nvPr>
        </p:nvSpPr>
        <p:spPr/>
        <p:txBody>
          <a:bodyPr/>
          <a:lstStyle/>
          <a:p>
            <a:r>
              <a:rPr lang="en-CH" dirty="0"/>
              <a:t>Dependencies (III)</a:t>
            </a:r>
          </a:p>
        </p:txBody>
      </p:sp>
      <p:sp>
        <p:nvSpPr>
          <p:cNvPr id="4" name="Date Placeholder 3">
            <a:extLst>
              <a:ext uri="{FF2B5EF4-FFF2-40B4-BE49-F238E27FC236}">
                <a16:creationId xmlns:a16="http://schemas.microsoft.com/office/drawing/2014/main" id="{70C18795-D9A1-C60B-61EE-F9AE0AB7F515}"/>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1086BED8-2FE7-D5EE-70E3-4499A38A988A}"/>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7FE37683-60E4-D1A6-36AD-7F30926BC3F8}"/>
              </a:ext>
            </a:extLst>
          </p:cNvPr>
          <p:cNvSpPr>
            <a:spLocks noGrp="1"/>
          </p:cNvSpPr>
          <p:nvPr>
            <p:ph type="sldNum" sz="quarter" idx="12"/>
          </p:nvPr>
        </p:nvSpPr>
        <p:spPr/>
        <p:txBody>
          <a:bodyPr/>
          <a:lstStyle/>
          <a:p>
            <a:fld id="{36B5EA5A-BC32-A742-B11B-8E7414D5B535}" type="slidenum">
              <a:rPr lang="en-US" smtClean="0"/>
              <a:pPr/>
              <a:t>37</a:t>
            </a:fld>
            <a:endParaRPr lang="en-US" dirty="0"/>
          </a:p>
        </p:txBody>
      </p:sp>
      <p:pic>
        <p:nvPicPr>
          <p:cNvPr id="8" name="Picture 7">
            <a:extLst>
              <a:ext uri="{FF2B5EF4-FFF2-40B4-BE49-F238E27FC236}">
                <a16:creationId xmlns:a16="http://schemas.microsoft.com/office/drawing/2014/main" id="{45D9627C-F425-5A49-F42C-3920390F365D}"/>
              </a:ext>
            </a:extLst>
          </p:cNvPr>
          <p:cNvPicPr>
            <a:picLocks noChangeAspect="1"/>
          </p:cNvPicPr>
          <p:nvPr/>
        </p:nvPicPr>
        <p:blipFill>
          <a:blip r:embed="rId3"/>
          <a:stretch>
            <a:fillRect/>
          </a:stretch>
        </p:blipFill>
        <p:spPr>
          <a:xfrm>
            <a:off x="1527286" y="1948621"/>
            <a:ext cx="8415669" cy="4237026"/>
          </a:xfrm>
          <a:prstGeom prst="rect">
            <a:avLst/>
          </a:prstGeom>
        </p:spPr>
      </p:pic>
    </p:spTree>
    <p:extLst>
      <p:ext uri="{BB962C8B-B14F-4D97-AF65-F5344CB8AC3E}">
        <p14:creationId xmlns:p14="http://schemas.microsoft.com/office/powerpoint/2010/main" val="13326171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08B089-12CD-87D2-73A0-F9FA2D252246}"/>
              </a:ext>
            </a:extLst>
          </p:cNvPr>
          <p:cNvSpPr>
            <a:spLocks noGrp="1"/>
          </p:cNvSpPr>
          <p:nvPr>
            <p:ph type="title"/>
          </p:nvPr>
        </p:nvSpPr>
        <p:spPr/>
        <p:txBody>
          <a:bodyPr/>
          <a:lstStyle/>
          <a:p>
            <a:r>
              <a:rPr lang="en-CH"/>
              <a:t>Mini Business Impact Analysis (</a:t>
            </a:r>
            <a:r>
              <a:rPr lang="en-CH">
                <a:hlinkClick r:id="rId2"/>
              </a:rPr>
              <a:t>Link</a:t>
            </a:r>
            <a:r>
              <a:rPr lang="en-CH"/>
              <a:t>)</a:t>
            </a:r>
          </a:p>
        </p:txBody>
      </p:sp>
      <p:sp>
        <p:nvSpPr>
          <p:cNvPr id="4" name="Date Placeholder 3">
            <a:extLst>
              <a:ext uri="{FF2B5EF4-FFF2-40B4-BE49-F238E27FC236}">
                <a16:creationId xmlns:a16="http://schemas.microsoft.com/office/drawing/2014/main" id="{4B8C6E72-4187-7706-4276-83973680EC29}"/>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A50764D0-2AF6-D8D4-7B69-3D1561990945}"/>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2E07A7D1-B0AC-0EC4-32BC-7D6905008F88}"/>
              </a:ext>
            </a:extLst>
          </p:cNvPr>
          <p:cNvSpPr>
            <a:spLocks noGrp="1"/>
          </p:cNvSpPr>
          <p:nvPr>
            <p:ph type="sldNum" sz="quarter" idx="12"/>
          </p:nvPr>
        </p:nvSpPr>
        <p:spPr/>
        <p:txBody>
          <a:bodyPr/>
          <a:lstStyle/>
          <a:p>
            <a:fld id="{36B5EA5A-BC32-A742-B11B-8E7414D5B535}" type="slidenum">
              <a:rPr lang="en-US" smtClean="0"/>
              <a:pPr/>
              <a:t>38</a:t>
            </a:fld>
            <a:endParaRPr lang="en-US" dirty="0"/>
          </a:p>
        </p:txBody>
      </p:sp>
      <p:graphicFrame>
        <p:nvGraphicFramePr>
          <p:cNvPr id="9" name="Diagram 8">
            <a:extLst>
              <a:ext uri="{FF2B5EF4-FFF2-40B4-BE49-F238E27FC236}">
                <a16:creationId xmlns:a16="http://schemas.microsoft.com/office/drawing/2014/main" id="{AABC2DD8-3D42-FB51-5B04-A04C8F1BF9FB}"/>
              </a:ext>
            </a:extLst>
          </p:cNvPr>
          <p:cNvGraphicFramePr/>
          <p:nvPr/>
        </p:nvGraphicFramePr>
        <p:xfrm>
          <a:off x="399327" y="1140309"/>
          <a:ext cx="10432156" cy="49958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Table 2">
            <a:extLst>
              <a:ext uri="{FF2B5EF4-FFF2-40B4-BE49-F238E27FC236}">
                <a16:creationId xmlns:a16="http://schemas.microsoft.com/office/drawing/2014/main" id="{03F7543B-F164-B27B-B7B1-BD7717754BAA}"/>
              </a:ext>
            </a:extLst>
          </p:cNvPr>
          <p:cNvGraphicFramePr>
            <a:graphicFrameLocks noGrp="1"/>
          </p:cNvGraphicFramePr>
          <p:nvPr/>
        </p:nvGraphicFramePr>
        <p:xfrm>
          <a:off x="176788" y="4814407"/>
          <a:ext cx="4988260" cy="1426332"/>
        </p:xfrm>
        <a:graphic>
          <a:graphicData uri="http://schemas.openxmlformats.org/drawingml/2006/table">
            <a:tbl>
              <a:tblPr firstRow="1" bandRow="1">
                <a:tableStyleId>{5C22544A-7EE6-4342-B048-85BDC9FD1C3A}</a:tableStyleId>
              </a:tblPr>
              <a:tblGrid>
                <a:gridCol w="3258610">
                  <a:extLst>
                    <a:ext uri="{9D8B030D-6E8A-4147-A177-3AD203B41FA5}">
                      <a16:colId xmlns:a16="http://schemas.microsoft.com/office/drawing/2014/main" val="1551922837"/>
                    </a:ext>
                  </a:extLst>
                </a:gridCol>
                <a:gridCol w="1729650">
                  <a:extLst>
                    <a:ext uri="{9D8B030D-6E8A-4147-A177-3AD203B41FA5}">
                      <a16:colId xmlns:a16="http://schemas.microsoft.com/office/drawing/2014/main" val="390439518"/>
                    </a:ext>
                  </a:extLst>
                </a:gridCol>
              </a:tblGrid>
              <a:tr h="0">
                <a:tc>
                  <a:txBody>
                    <a:bodyPr/>
                    <a:lstStyle/>
                    <a:p>
                      <a:r>
                        <a:rPr lang="en-CH" dirty="0"/>
                        <a:t>Metric</a:t>
                      </a:r>
                    </a:p>
                  </a:txBody>
                  <a:tcPr/>
                </a:tc>
                <a:tc>
                  <a:txBody>
                    <a:bodyPr/>
                    <a:lstStyle/>
                    <a:p>
                      <a:r>
                        <a:rPr lang="en-CH"/>
                        <a:t>Count</a:t>
                      </a:r>
                    </a:p>
                  </a:txBody>
                  <a:tcPr/>
                </a:tc>
                <a:extLst>
                  <a:ext uri="{0D108BD9-81ED-4DB2-BD59-A6C34878D82A}">
                    <a16:rowId xmlns:a16="http://schemas.microsoft.com/office/drawing/2014/main" val="4266806968"/>
                  </a:ext>
                </a:extLst>
              </a:tr>
              <a:tr h="265143">
                <a:tc>
                  <a:txBody>
                    <a:bodyPr/>
                    <a:lstStyle/>
                    <a:p>
                      <a:pPr algn="l" fontAlgn="b"/>
                      <a:r>
                        <a:rPr lang="en-GB" sz="1600" b="0" u="none" strike="noStrike" dirty="0">
                          <a:solidFill>
                            <a:srgbClr val="000000"/>
                          </a:solidFill>
                          <a:effectLst/>
                        </a:rPr>
                        <a:t># Business Functions</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CH" sz="1600" b="0" u="none" strike="noStrike" dirty="0">
                          <a:solidFill>
                            <a:srgbClr val="000000"/>
                          </a:solidFill>
                          <a:effectLst/>
                        </a:rPr>
                        <a:t>46</a:t>
                      </a:r>
                      <a:endParaRPr lang="en-CH" sz="16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00065045"/>
                  </a:ext>
                </a:extLst>
              </a:tr>
              <a:tr h="265143">
                <a:tc>
                  <a:txBody>
                    <a:bodyPr/>
                    <a:lstStyle/>
                    <a:p>
                      <a:pPr algn="l" fontAlgn="b"/>
                      <a:r>
                        <a:rPr lang="en-GB" sz="1600" b="0" u="none" strike="noStrike" dirty="0">
                          <a:solidFill>
                            <a:srgbClr val="000000"/>
                          </a:solidFill>
                          <a:effectLst/>
                        </a:rPr>
                        <a:t># Business Applications</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CH" sz="1600" b="0" u="none" strike="noStrike">
                          <a:solidFill>
                            <a:srgbClr val="000000"/>
                          </a:solidFill>
                          <a:effectLst/>
                        </a:rPr>
                        <a:t>231</a:t>
                      </a:r>
                      <a:endParaRPr lang="en-CH" sz="16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76563303"/>
                  </a:ext>
                </a:extLst>
              </a:tr>
              <a:tr h="265143">
                <a:tc>
                  <a:txBody>
                    <a:bodyPr/>
                    <a:lstStyle/>
                    <a:p>
                      <a:pPr algn="l" fontAlgn="b"/>
                      <a:r>
                        <a:rPr lang="en-GB" sz="1600" b="0" u="none" strike="noStrike">
                          <a:solidFill>
                            <a:srgbClr val="000000"/>
                          </a:solidFill>
                          <a:effectLst/>
                        </a:rPr>
                        <a:t># IT Service Elements</a:t>
                      </a:r>
                      <a:endParaRPr lang="en-GB" sz="16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CH" sz="1600" b="0" u="none" strike="noStrike">
                          <a:solidFill>
                            <a:srgbClr val="000000"/>
                          </a:solidFill>
                          <a:effectLst/>
                        </a:rPr>
                        <a:t>118</a:t>
                      </a:r>
                      <a:endParaRPr lang="en-CH" sz="16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93597855"/>
                  </a:ext>
                </a:extLst>
              </a:tr>
              <a:tr h="265143">
                <a:tc>
                  <a:txBody>
                    <a:bodyPr/>
                    <a:lstStyle/>
                    <a:p>
                      <a:pPr algn="l" fontAlgn="b"/>
                      <a:r>
                        <a:rPr lang="en-GB" sz="1600" b="0" u="none" strike="noStrike">
                          <a:solidFill>
                            <a:srgbClr val="000000"/>
                          </a:solidFill>
                          <a:effectLst/>
                        </a:rPr>
                        <a:t># IT SE SE Dependencies</a:t>
                      </a:r>
                      <a:endParaRPr lang="en-GB" sz="16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CH" sz="1600" b="0" i="0" u="none" strike="noStrike">
                          <a:solidFill>
                            <a:srgbClr val="000000"/>
                          </a:solidFill>
                          <a:effectLst/>
                          <a:latin typeface="Calibri" panose="020F0502020204030204" pitchFamily="34" charset="0"/>
                        </a:rPr>
                        <a:t>818</a:t>
                      </a:r>
                      <a:endParaRPr lang="en-CH" sz="16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82831308"/>
                  </a:ext>
                </a:extLst>
              </a:tr>
            </a:tbl>
          </a:graphicData>
        </a:graphic>
      </p:graphicFrame>
      <p:sp>
        <p:nvSpPr>
          <p:cNvPr id="2" name="TextBox 1">
            <a:extLst>
              <a:ext uri="{FF2B5EF4-FFF2-40B4-BE49-F238E27FC236}">
                <a16:creationId xmlns:a16="http://schemas.microsoft.com/office/drawing/2014/main" id="{187F8261-C323-6A2C-5CF9-FF825875B812}"/>
              </a:ext>
            </a:extLst>
          </p:cNvPr>
          <p:cNvSpPr txBox="1"/>
          <p:nvPr/>
        </p:nvSpPr>
        <p:spPr>
          <a:xfrm>
            <a:off x="6949439" y="1140309"/>
            <a:ext cx="4980791" cy="3046988"/>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CH" dirty="0">
                <a:solidFill>
                  <a:schemeClr val="bg2">
                    <a:lumMod val="10000"/>
                  </a:schemeClr>
                </a:solidFill>
              </a:rPr>
              <a:t>IT-DA desired objectives are </a:t>
            </a:r>
            <a:r>
              <a:rPr lang="en-CH" dirty="0">
                <a:solidFill>
                  <a:schemeClr val="bg2">
                    <a:lumMod val="10000"/>
                  </a:schemeClr>
                </a:solidFill>
                <a:hlinkClick r:id="rId8"/>
              </a:rPr>
              <a:t>here</a:t>
            </a:r>
            <a:r>
              <a:rPr lang="en-CH" dirty="0">
                <a:solidFill>
                  <a:schemeClr val="bg2">
                    <a:lumMod val="10000"/>
                  </a:schemeClr>
                </a:solidFill>
              </a:rPr>
              <a:t>.</a:t>
            </a:r>
          </a:p>
          <a:p>
            <a:pPr marL="285750" indent="-285750" algn="l">
              <a:buFont typeface="Arial" panose="020B0604020202020204" pitchFamily="34" charset="0"/>
              <a:buChar char="•"/>
            </a:pPr>
            <a:r>
              <a:rPr lang="en-CH" dirty="0">
                <a:solidFill>
                  <a:schemeClr val="bg2">
                    <a:lumMod val="10000"/>
                  </a:schemeClr>
                </a:solidFill>
              </a:rPr>
              <a:t>Performed without interviews</a:t>
            </a:r>
          </a:p>
          <a:p>
            <a:pPr marL="742950" lvl="1" indent="-285750">
              <a:buFont typeface="Arial" panose="020B0604020202020204" pitchFamily="34" charset="0"/>
              <a:buChar char="•"/>
            </a:pPr>
            <a:r>
              <a:rPr lang="en-CH" dirty="0">
                <a:solidFill>
                  <a:schemeClr val="bg2">
                    <a:lumMod val="10000"/>
                  </a:schemeClr>
                </a:solidFill>
              </a:rPr>
              <a:t>Happy to adjust if I’ve misjudged</a:t>
            </a:r>
          </a:p>
          <a:p>
            <a:pPr marL="285750" indent="-285750" algn="l">
              <a:buFont typeface="Arial" panose="020B0604020202020204" pitchFamily="34" charset="0"/>
              <a:buChar char="•"/>
            </a:pPr>
            <a:r>
              <a:rPr lang="en-CH" dirty="0">
                <a:solidFill>
                  <a:schemeClr val="bg2">
                    <a:lumMod val="10000"/>
                  </a:schemeClr>
                </a:solidFill>
              </a:rPr>
              <a:t>Business mitigations not included</a:t>
            </a:r>
          </a:p>
          <a:p>
            <a:pPr marL="285750" indent="-285750" algn="l">
              <a:buFont typeface="Arial" panose="020B0604020202020204" pitchFamily="34" charset="0"/>
              <a:buChar char="•"/>
            </a:pPr>
            <a:r>
              <a:rPr lang="en-CH" dirty="0">
                <a:solidFill>
                  <a:schemeClr val="bg2">
                    <a:lumMod val="10000"/>
                  </a:schemeClr>
                </a:solidFill>
              </a:rPr>
              <a:t>Ignores inappropriate service selection</a:t>
            </a:r>
          </a:p>
          <a:p>
            <a:pPr marL="742950" lvl="1" indent="-285750">
              <a:buFont typeface="Arial" panose="020B0604020202020204" pitchFamily="34" charset="0"/>
              <a:buChar char="•"/>
            </a:pPr>
            <a:r>
              <a:rPr lang="en-GB" dirty="0">
                <a:solidFill>
                  <a:schemeClr val="bg2">
                    <a:lumMod val="10000"/>
                  </a:schemeClr>
                </a:solidFill>
              </a:rPr>
              <a:t>e.g. </a:t>
            </a:r>
            <a:r>
              <a:rPr lang="en-US" dirty="0">
                <a:solidFill>
                  <a:schemeClr val="bg2">
                    <a:lumMod val="10000"/>
                  </a:schemeClr>
                </a:solidFill>
              </a:rPr>
              <a:t>Access control needs EOS Web</a:t>
            </a:r>
            <a:endParaRPr lang="en-CH" dirty="0">
              <a:solidFill>
                <a:schemeClr val="bg2">
                  <a:lumMod val="10000"/>
                </a:schemeClr>
              </a:solidFill>
            </a:endParaRPr>
          </a:p>
          <a:p>
            <a:pPr marL="285750" indent="-285750" algn="l">
              <a:buFont typeface="Arial" panose="020B0604020202020204" pitchFamily="34" charset="0"/>
              <a:buChar char="•"/>
            </a:pPr>
            <a:r>
              <a:rPr lang="en-CH" dirty="0">
                <a:solidFill>
                  <a:schemeClr val="bg2">
                    <a:lumMod val="10000"/>
                  </a:schemeClr>
                </a:solidFill>
              </a:rPr>
              <a:t>Subset of data so far (FHR, ATS, HSE)</a:t>
            </a:r>
          </a:p>
          <a:p>
            <a:pPr marL="742950" lvl="1" indent="-285750">
              <a:buFont typeface="Arial" panose="020B0604020202020204" pitchFamily="34" charset="0"/>
              <a:buChar char="•"/>
            </a:pPr>
            <a:r>
              <a:rPr lang="en-CH" dirty="0">
                <a:solidFill>
                  <a:schemeClr val="bg2">
                    <a:lumMod val="10000"/>
                  </a:schemeClr>
                </a:solidFill>
              </a:rPr>
              <a:t>Should also do this for RCS/IT processes</a:t>
            </a:r>
          </a:p>
          <a:p>
            <a:pPr marL="285750" indent="-285750" algn="l">
              <a:buFont typeface="Arial" panose="020B0604020202020204" pitchFamily="34" charset="0"/>
              <a:buChar char="•"/>
            </a:pPr>
            <a:r>
              <a:rPr lang="en-CH" dirty="0">
                <a:solidFill>
                  <a:schemeClr val="bg2">
                    <a:lumMod val="10000"/>
                  </a:schemeClr>
                </a:solidFill>
              </a:rPr>
              <a:t>Highest impact are often not IT applications</a:t>
            </a:r>
          </a:p>
          <a:p>
            <a:pPr marL="742950" lvl="1" indent="-285750">
              <a:buFont typeface="Arial" panose="020B0604020202020204" pitchFamily="34" charset="0"/>
              <a:buChar char="•"/>
            </a:pPr>
            <a:r>
              <a:rPr lang="en-CH" dirty="0">
                <a:solidFill>
                  <a:schemeClr val="bg2">
                    <a:lumMod val="10000"/>
                  </a:schemeClr>
                </a:solidFill>
              </a:rPr>
              <a:t>SAILOR, NEDAP. REMUS, CSAM, RAISIN, WinCC, …</a:t>
            </a:r>
          </a:p>
        </p:txBody>
      </p:sp>
    </p:spTree>
    <p:extLst>
      <p:ext uri="{BB962C8B-B14F-4D97-AF65-F5344CB8AC3E}">
        <p14:creationId xmlns:p14="http://schemas.microsoft.com/office/powerpoint/2010/main" val="42046512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DF2EA8-3C0D-1FC7-CE49-BE5CE8815A10}"/>
              </a:ext>
            </a:extLst>
          </p:cNvPr>
          <p:cNvSpPr>
            <a:spLocks noGrp="1"/>
          </p:cNvSpPr>
          <p:nvPr>
            <p:ph type="title"/>
          </p:nvPr>
        </p:nvSpPr>
        <p:spPr>
          <a:xfrm>
            <a:off x="364246" y="373593"/>
            <a:ext cx="11827753" cy="1065742"/>
          </a:xfrm>
        </p:spPr>
        <p:txBody>
          <a:bodyPr/>
          <a:lstStyle/>
          <a:p>
            <a:r>
              <a:rPr lang="en-CH" sz="3200" dirty="0"/>
              <a:t>Work Plan to achieve Silver (COBIT 4) (</a:t>
            </a:r>
            <a:r>
              <a:rPr lang="en-CH" sz="3200" dirty="0">
                <a:hlinkClick r:id="rId2"/>
              </a:rPr>
              <a:t>Sheet Schedule</a:t>
            </a:r>
            <a:r>
              <a:rPr lang="en-CH" sz="3200" dirty="0"/>
              <a:t>)</a:t>
            </a:r>
          </a:p>
        </p:txBody>
      </p:sp>
      <p:sp>
        <p:nvSpPr>
          <p:cNvPr id="4" name="Date Placeholder 3">
            <a:extLst>
              <a:ext uri="{FF2B5EF4-FFF2-40B4-BE49-F238E27FC236}">
                <a16:creationId xmlns:a16="http://schemas.microsoft.com/office/drawing/2014/main" id="{800C9D4C-E121-B9CA-F66A-DE093DD368B6}"/>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C295FFA0-563C-557B-50E9-3619EED32FA7}"/>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0A555D6F-AC02-00A6-1840-AE8FDB7A2A9A}"/>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
        <p:nvSpPr>
          <p:cNvPr id="12" name="TextBox 11">
            <a:extLst>
              <a:ext uri="{FF2B5EF4-FFF2-40B4-BE49-F238E27FC236}">
                <a16:creationId xmlns:a16="http://schemas.microsoft.com/office/drawing/2014/main" id="{C37FEF8B-8C45-90FB-2481-0BCEDFB63469}"/>
              </a:ext>
            </a:extLst>
          </p:cNvPr>
          <p:cNvSpPr txBox="1"/>
          <p:nvPr/>
        </p:nvSpPr>
        <p:spPr>
          <a:xfrm>
            <a:off x="8252289" y="3514584"/>
            <a:ext cx="3732903" cy="2769989"/>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CH" dirty="0">
                <a:solidFill>
                  <a:schemeClr val="bg2">
                    <a:lumMod val="10000"/>
                  </a:schemeClr>
                </a:solidFill>
              </a:rPr>
              <a:t>Resources needed are, generally, expert service managers with knowledge of how services are installed and configured</a:t>
            </a:r>
          </a:p>
          <a:p>
            <a:pPr marL="285750" indent="-285750" algn="l">
              <a:buFont typeface="Arial" panose="020B0604020202020204" pitchFamily="34" charset="0"/>
              <a:buChar char="•"/>
            </a:pPr>
            <a:r>
              <a:rPr lang="en-CH" dirty="0">
                <a:solidFill>
                  <a:schemeClr val="bg2">
                    <a:lumMod val="10000"/>
                  </a:schemeClr>
                </a:solidFill>
              </a:rPr>
              <a:t>Current maturity limits options to delegate to more junior staff</a:t>
            </a:r>
          </a:p>
          <a:p>
            <a:pPr marL="285750" indent="-285750" algn="l">
              <a:buFont typeface="Arial" panose="020B0604020202020204" pitchFamily="34" charset="0"/>
              <a:buChar char="•"/>
            </a:pPr>
            <a:r>
              <a:rPr lang="en-CH" dirty="0">
                <a:solidFill>
                  <a:schemeClr val="bg2">
                    <a:lumMod val="10000"/>
                  </a:schemeClr>
                </a:solidFill>
              </a:rPr>
              <a:t>FTEs does not include linked activities such as Enterprise Architecture, Service Levels or Business Partner effort</a:t>
            </a:r>
          </a:p>
        </p:txBody>
      </p:sp>
      <p:pic>
        <p:nvPicPr>
          <p:cNvPr id="13" name="Picture 12">
            <a:extLst>
              <a:ext uri="{FF2B5EF4-FFF2-40B4-BE49-F238E27FC236}">
                <a16:creationId xmlns:a16="http://schemas.microsoft.com/office/drawing/2014/main" id="{2D0D4D33-AA2E-4415-5B4F-9FF5C28452B0}"/>
              </a:ext>
            </a:extLst>
          </p:cNvPr>
          <p:cNvPicPr>
            <a:picLocks noChangeAspect="1"/>
          </p:cNvPicPr>
          <p:nvPr/>
        </p:nvPicPr>
        <p:blipFill>
          <a:blip r:embed="rId3"/>
          <a:stretch>
            <a:fillRect/>
          </a:stretch>
        </p:blipFill>
        <p:spPr>
          <a:xfrm>
            <a:off x="364246" y="935707"/>
            <a:ext cx="10839112" cy="2388279"/>
          </a:xfrm>
          <a:prstGeom prst="rect">
            <a:avLst/>
          </a:prstGeom>
        </p:spPr>
      </p:pic>
      <p:pic>
        <p:nvPicPr>
          <p:cNvPr id="7" name="Picture 6">
            <a:extLst>
              <a:ext uri="{FF2B5EF4-FFF2-40B4-BE49-F238E27FC236}">
                <a16:creationId xmlns:a16="http://schemas.microsoft.com/office/drawing/2014/main" id="{AE45CE83-1C8B-D5B1-CB06-A9CB02B85C89}"/>
              </a:ext>
            </a:extLst>
          </p:cNvPr>
          <p:cNvPicPr>
            <a:picLocks noChangeAspect="1"/>
          </p:cNvPicPr>
          <p:nvPr/>
        </p:nvPicPr>
        <p:blipFill>
          <a:blip r:embed="rId4"/>
          <a:stretch>
            <a:fillRect/>
          </a:stretch>
        </p:blipFill>
        <p:spPr>
          <a:xfrm>
            <a:off x="364246" y="3490176"/>
            <a:ext cx="7416800" cy="3225800"/>
          </a:xfrm>
          <a:prstGeom prst="rect">
            <a:avLst/>
          </a:prstGeom>
        </p:spPr>
      </p:pic>
      <p:sp>
        <p:nvSpPr>
          <p:cNvPr id="11" name="TextBox 10">
            <a:extLst>
              <a:ext uri="{FF2B5EF4-FFF2-40B4-BE49-F238E27FC236}">
                <a16:creationId xmlns:a16="http://schemas.microsoft.com/office/drawing/2014/main" id="{A3EB4169-5611-85E7-30AB-4B191B6130FA}"/>
              </a:ext>
            </a:extLst>
          </p:cNvPr>
          <p:cNvSpPr txBox="1"/>
          <p:nvPr/>
        </p:nvSpPr>
        <p:spPr>
          <a:xfrm>
            <a:off x="8165054" y="1597390"/>
            <a:ext cx="4453665" cy="307777"/>
          </a:xfrm>
          <a:prstGeom prst="rect">
            <a:avLst/>
          </a:prstGeom>
          <a:solidFill>
            <a:srgbClr val="FFFF00"/>
          </a:solidFill>
          <a:scene3d>
            <a:camera prst="orthographicFront">
              <a:rot lat="0" lon="0" rev="18900000"/>
            </a:camera>
            <a:lightRig rig="threePt" dir="t"/>
          </a:scene3d>
        </p:spPr>
        <p:txBody>
          <a:bodyPr wrap="square" lIns="0" tIns="0" rIns="0" bIns="0" rtlCol="0">
            <a:spAutoFit/>
          </a:bodyPr>
          <a:lstStyle/>
          <a:p>
            <a:pPr algn="l"/>
            <a:r>
              <a:rPr lang="en-CH" sz="2000" dirty="0">
                <a:solidFill>
                  <a:srgbClr val="FF0000"/>
                </a:solidFill>
              </a:rPr>
              <a:t>IT PoW 2023 feel commitment too high</a:t>
            </a:r>
          </a:p>
        </p:txBody>
      </p:sp>
    </p:spTree>
    <p:extLst>
      <p:ext uri="{BB962C8B-B14F-4D97-AF65-F5344CB8AC3E}">
        <p14:creationId xmlns:p14="http://schemas.microsoft.com/office/powerpoint/2010/main" val="1937343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ED9D716-2402-EC01-BC30-2C9D6A82936B}"/>
              </a:ext>
            </a:extLst>
          </p:cNvPr>
          <p:cNvGrpSpPr/>
          <p:nvPr/>
        </p:nvGrpSpPr>
        <p:grpSpPr>
          <a:xfrm>
            <a:off x="353598" y="660002"/>
            <a:ext cx="10335171" cy="5561498"/>
            <a:chOff x="400617" y="679755"/>
            <a:chExt cx="10335171" cy="5561498"/>
          </a:xfrm>
        </p:grpSpPr>
        <p:grpSp>
          <p:nvGrpSpPr>
            <p:cNvPr id="24" name="Group 23">
              <a:extLst>
                <a:ext uri="{FF2B5EF4-FFF2-40B4-BE49-F238E27FC236}">
                  <a16:creationId xmlns:a16="http://schemas.microsoft.com/office/drawing/2014/main" id="{82ABE8AB-2BF2-25C5-1CB4-C975DFAC90B5}"/>
                </a:ext>
              </a:extLst>
            </p:cNvPr>
            <p:cNvGrpSpPr/>
            <p:nvPr/>
          </p:nvGrpSpPr>
          <p:grpSpPr>
            <a:xfrm rot="16200000">
              <a:off x="-1128845" y="3295234"/>
              <a:ext cx="3427432" cy="368507"/>
              <a:chOff x="4002" y="0"/>
              <a:chExt cx="8201048" cy="1001192"/>
            </a:xfrm>
            <a:solidFill>
              <a:schemeClr val="tx1"/>
            </a:solidFill>
          </p:grpSpPr>
          <p:sp>
            <p:nvSpPr>
              <p:cNvPr id="25" name="Flowchart: Alternate Process 24">
                <a:extLst>
                  <a:ext uri="{FF2B5EF4-FFF2-40B4-BE49-F238E27FC236}">
                    <a16:creationId xmlns:a16="http://schemas.microsoft.com/office/drawing/2014/main" id="{A7CBAB69-6047-05AF-CE05-7FDEE266978A}"/>
                  </a:ext>
                </a:extLst>
              </p:cNvPr>
              <p:cNvSpPr/>
              <p:nvPr/>
            </p:nvSpPr>
            <p:spPr>
              <a:xfrm>
                <a:off x="4002" y="0"/>
                <a:ext cx="8201048" cy="1001192"/>
              </a:xfrm>
              <a:prstGeom prst="flowChartAlternateProcess">
                <a:avLst/>
              </a:prstGeom>
              <a:solidFill>
                <a:schemeClr val="accent5">
                  <a:lumMod val="20000"/>
                  <a:lumOff val="80000"/>
                </a:schemeClr>
              </a:solid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Flowchart: Alternate Process 4">
                <a:extLst>
                  <a:ext uri="{FF2B5EF4-FFF2-40B4-BE49-F238E27FC236}">
                    <a16:creationId xmlns:a16="http://schemas.microsoft.com/office/drawing/2014/main" id="{87B53F2B-2FC2-B36A-B9D4-7B4E8E1C2BD2}"/>
                  </a:ext>
                </a:extLst>
              </p:cNvPr>
              <p:cNvSpPr txBox="1"/>
              <p:nvPr/>
            </p:nvSpPr>
            <p:spPr>
              <a:xfrm>
                <a:off x="299706" y="244179"/>
                <a:ext cx="7614892" cy="708140"/>
              </a:xfrm>
              <a:prstGeom prst="rect">
                <a:avLst/>
              </a:prstGeom>
              <a:solidFill>
                <a:schemeClr val="accent5">
                  <a:lumMod val="20000"/>
                  <a:lumOff val="80000"/>
                </a:schemeClr>
              </a:solidFill>
            </p:spPr>
            <p:style>
              <a:lnRef idx="0">
                <a:scrgbClr r="0" g="0" b="0"/>
              </a:lnRef>
              <a:fillRef idx="0">
                <a:scrgbClr r="0" g="0" b="0"/>
              </a:fillRef>
              <a:effectRef idx="0">
                <a:scrgbClr r="0" g="0" b="0"/>
              </a:effectRef>
              <a:fontRef idx="minor">
                <a:schemeClr val="lt1"/>
              </a:fontRef>
            </p:style>
            <p:txBody>
              <a:bodyPr spcFirstLastPara="0" vert="horz" wrap="square" lIns="96012" tIns="32004" rIns="32004" bIns="32004"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Ideation meetings</a:t>
                </a:r>
              </a:p>
            </p:txBody>
          </p:sp>
        </p:grpSp>
        <p:graphicFrame>
          <p:nvGraphicFramePr>
            <p:cNvPr id="18" name="Diagram 17">
              <a:extLst>
                <a:ext uri="{FF2B5EF4-FFF2-40B4-BE49-F238E27FC236}">
                  <a16:creationId xmlns:a16="http://schemas.microsoft.com/office/drawing/2014/main" id="{DFDD5D34-10C6-41EA-8AD0-2D9D58AE89E2}"/>
                </a:ext>
              </a:extLst>
            </p:cNvPr>
            <p:cNvGraphicFramePr/>
            <p:nvPr/>
          </p:nvGraphicFramePr>
          <p:xfrm>
            <a:off x="776059" y="1782429"/>
            <a:ext cx="3311070" cy="33919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8" name="TextBox 37">
              <a:extLst>
                <a:ext uri="{FF2B5EF4-FFF2-40B4-BE49-F238E27FC236}">
                  <a16:creationId xmlns:a16="http://schemas.microsoft.com/office/drawing/2014/main" id="{504041F6-68F7-2E6F-3D1D-A7998A12E533}"/>
                </a:ext>
              </a:extLst>
            </p:cNvPr>
            <p:cNvSpPr txBox="1"/>
            <p:nvPr/>
          </p:nvSpPr>
          <p:spPr>
            <a:xfrm>
              <a:off x="1142435" y="679755"/>
              <a:ext cx="1857575" cy="369332"/>
            </a:xfrm>
            <a:prstGeom prst="rect">
              <a:avLst/>
            </a:prstGeom>
            <a:solidFill>
              <a:schemeClr val="bg1"/>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sng" strike="noStrike" kern="1200" cap="none" spc="0" normalizeH="0" baseline="0" noProof="0" dirty="0">
                  <a:ln>
                    <a:noFill/>
                  </a:ln>
                  <a:solidFill>
                    <a:prstClr val="black"/>
                  </a:solidFill>
                  <a:effectLst/>
                  <a:uLnTx/>
                  <a:uFillTx/>
                  <a:latin typeface="Calibri" panose="020F0502020204030204"/>
                  <a:ea typeface="+mn-ea"/>
                  <a:cs typeface="+mn-cs"/>
                </a:rPr>
                <a:t>Project Initiation</a:t>
              </a:r>
              <a:endPar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p14="http://schemas.microsoft.com/office/powerpoint/2010/main">
          <mc:Choice Requires="p14">
            <p:contentPart p14:bwMode="auto" r:id="rId8">
              <p14:nvContentPartPr>
                <p14:cNvPr id="75" name="Ink 74">
                  <a:extLst>
                    <a:ext uri="{FF2B5EF4-FFF2-40B4-BE49-F238E27FC236}">
                      <a16:creationId xmlns:a16="http://schemas.microsoft.com/office/drawing/2014/main" id="{65C3F304-B73D-A117-411B-B049BE10C00C}"/>
                    </a:ext>
                  </a:extLst>
                </p14:cNvPr>
                <p14:cNvContentPartPr/>
                <p14:nvPr/>
              </p14:nvContentPartPr>
              <p14:xfrm>
                <a:off x="8886030" y="4492053"/>
                <a:ext cx="360" cy="4680"/>
              </p14:xfrm>
            </p:contentPart>
          </mc:Choice>
          <mc:Fallback xmlns="">
            <p:pic>
              <p:nvPicPr>
                <p:cNvPr id="75" name="Ink 74">
                  <a:extLst>
                    <a:ext uri="{FF2B5EF4-FFF2-40B4-BE49-F238E27FC236}">
                      <a16:creationId xmlns:a16="http://schemas.microsoft.com/office/drawing/2014/main" id="{65C3F304-B73D-A117-411B-B049BE10C00C}"/>
                    </a:ext>
                  </a:extLst>
                </p:cNvPr>
                <p:cNvPicPr/>
                <p:nvPr/>
              </p:nvPicPr>
              <p:blipFill>
                <a:blip r:embed="rId9"/>
                <a:stretch>
                  <a:fillRect/>
                </a:stretch>
              </p:blipFill>
              <p:spPr>
                <a:xfrm>
                  <a:off x="8881710" y="4487733"/>
                  <a:ext cx="9000" cy="133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76" name="Ink 75">
                  <a:extLst>
                    <a:ext uri="{FF2B5EF4-FFF2-40B4-BE49-F238E27FC236}">
                      <a16:creationId xmlns:a16="http://schemas.microsoft.com/office/drawing/2014/main" id="{177D6B96-903D-5129-575C-DD50A4EB9D63}"/>
                    </a:ext>
                  </a:extLst>
                </p14:cNvPr>
                <p14:cNvContentPartPr/>
                <p14:nvPr/>
              </p14:nvContentPartPr>
              <p14:xfrm>
                <a:off x="8268012" y="6240893"/>
                <a:ext cx="360" cy="360"/>
              </p14:xfrm>
            </p:contentPart>
          </mc:Choice>
          <mc:Fallback xmlns="">
            <p:pic>
              <p:nvPicPr>
                <p:cNvPr id="76" name="Ink 75">
                  <a:extLst>
                    <a:ext uri="{FF2B5EF4-FFF2-40B4-BE49-F238E27FC236}">
                      <a16:creationId xmlns:a16="http://schemas.microsoft.com/office/drawing/2014/main" id="{177D6B96-903D-5129-575C-DD50A4EB9D63}"/>
                    </a:ext>
                  </a:extLst>
                </p:cNvPr>
                <p:cNvPicPr/>
                <p:nvPr/>
              </p:nvPicPr>
              <p:blipFill>
                <a:blip r:embed="rId11"/>
                <a:stretch>
                  <a:fillRect/>
                </a:stretch>
              </p:blipFill>
              <p:spPr>
                <a:xfrm>
                  <a:off x="8263692" y="6236573"/>
                  <a:ext cx="9000" cy="9000"/>
                </a:xfrm>
                <a:prstGeom prst="rect">
                  <a:avLst/>
                </a:prstGeom>
              </p:spPr>
            </p:pic>
          </mc:Fallback>
        </mc:AlternateContent>
        <p:sp>
          <p:nvSpPr>
            <p:cNvPr id="6" name="Rectangle 5">
              <a:extLst>
                <a:ext uri="{FF2B5EF4-FFF2-40B4-BE49-F238E27FC236}">
                  <a16:creationId xmlns:a16="http://schemas.microsoft.com/office/drawing/2014/main" id="{65EED61C-44C6-3E28-4CD3-12CE1EEC1032}"/>
                </a:ext>
              </a:extLst>
            </p:cNvPr>
            <p:cNvSpPr/>
            <p:nvPr/>
          </p:nvSpPr>
          <p:spPr>
            <a:xfrm>
              <a:off x="3589568" y="2269137"/>
              <a:ext cx="7146220" cy="3391921"/>
            </a:xfrm>
            <a:prstGeom prst="rect">
              <a:avLst/>
            </a:prstGeom>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615F19E7-9B3A-9DCA-C8A4-5343B287B1A4}"/>
                </a:ext>
              </a:extLst>
            </p:cNvPr>
            <p:cNvSpPr/>
            <p:nvPr/>
          </p:nvSpPr>
          <p:spPr>
            <a:xfrm>
              <a:off x="6663819" y="2257931"/>
              <a:ext cx="1854814" cy="2640218"/>
            </a:xfrm>
            <a:custGeom>
              <a:avLst/>
              <a:gdLst>
                <a:gd name="connsiteX0" fmla="*/ 0 w 1856342"/>
                <a:gd name="connsiteY0" fmla="*/ 111381 h 1113805"/>
                <a:gd name="connsiteX1" fmla="*/ 111381 w 1856342"/>
                <a:gd name="connsiteY1" fmla="*/ 0 h 1113805"/>
                <a:gd name="connsiteX2" fmla="*/ 1744962 w 1856342"/>
                <a:gd name="connsiteY2" fmla="*/ 0 h 1113805"/>
                <a:gd name="connsiteX3" fmla="*/ 1856343 w 1856342"/>
                <a:gd name="connsiteY3" fmla="*/ 111381 h 1113805"/>
                <a:gd name="connsiteX4" fmla="*/ 1856342 w 1856342"/>
                <a:gd name="connsiteY4" fmla="*/ 1002425 h 1113805"/>
                <a:gd name="connsiteX5" fmla="*/ 1744961 w 1856342"/>
                <a:gd name="connsiteY5" fmla="*/ 1113806 h 1113805"/>
                <a:gd name="connsiteX6" fmla="*/ 111381 w 1856342"/>
                <a:gd name="connsiteY6" fmla="*/ 1113805 h 1113805"/>
                <a:gd name="connsiteX7" fmla="*/ 0 w 1856342"/>
                <a:gd name="connsiteY7" fmla="*/ 1002424 h 1113805"/>
                <a:gd name="connsiteX8" fmla="*/ 0 w 1856342"/>
                <a:gd name="connsiteY8" fmla="*/ 111381 h 1113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6342" h="1113805">
                  <a:moveTo>
                    <a:pt x="0" y="111381"/>
                  </a:moveTo>
                  <a:cubicBezTo>
                    <a:pt x="0" y="49867"/>
                    <a:pt x="49867" y="0"/>
                    <a:pt x="111381" y="0"/>
                  </a:cubicBezTo>
                  <a:lnTo>
                    <a:pt x="1744962" y="0"/>
                  </a:lnTo>
                  <a:cubicBezTo>
                    <a:pt x="1806476" y="0"/>
                    <a:pt x="1856343" y="49867"/>
                    <a:pt x="1856343" y="111381"/>
                  </a:cubicBezTo>
                  <a:cubicBezTo>
                    <a:pt x="1856343" y="408396"/>
                    <a:pt x="1856342" y="705410"/>
                    <a:pt x="1856342" y="1002425"/>
                  </a:cubicBezTo>
                  <a:cubicBezTo>
                    <a:pt x="1856342" y="1063939"/>
                    <a:pt x="1806475" y="1113806"/>
                    <a:pt x="1744961" y="1113806"/>
                  </a:cubicBezTo>
                  <a:lnTo>
                    <a:pt x="111381" y="1113805"/>
                  </a:lnTo>
                  <a:cubicBezTo>
                    <a:pt x="49867" y="1113805"/>
                    <a:pt x="0" y="1063938"/>
                    <a:pt x="0" y="1002424"/>
                  </a:cubicBezTo>
                  <a:lnTo>
                    <a:pt x="0" y="111381"/>
                  </a:lnTo>
                  <a:close/>
                </a:path>
              </a:pathLst>
            </a:custGeom>
            <a:solidFill>
              <a:schemeClr val="bg1">
                <a:lumMod val="85000"/>
              </a:schemeClr>
            </a:solidFill>
            <a:ln>
              <a:solidFill>
                <a:schemeClr val="tx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8342" tIns="78342" rIns="78342" bIns="78342"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Change and Release Management Board</a:t>
              </a: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F0807E44-01D2-9CFD-08BB-D7F903FF24F4}"/>
                </a:ext>
              </a:extLst>
            </p:cNvPr>
            <p:cNvSpPr/>
            <p:nvPr/>
          </p:nvSpPr>
          <p:spPr>
            <a:xfrm>
              <a:off x="8850599" y="2255301"/>
              <a:ext cx="1845783" cy="2614394"/>
            </a:xfrm>
            <a:custGeom>
              <a:avLst/>
              <a:gdLst>
                <a:gd name="connsiteX0" fmla="*/ 0 w 1856342"/>
                <a:gd name="connsiteY0" fmla="*/ 117931 h 1179308"/>
                <a:gd name="connsiteX1" fmla="*/ 117931 w 1856342"/>
                <a:gd name="connsiteY1" fmla="*/ 0 h 1179308"/>
                <a:gd name="connsiteX2" fmla="*/ 1738411 w 1856342"/>
                <a:gd name="connsiteY2" fmla="*/ 0 h 1179308"/>
                <a:gd name="connsiteX3" fmla="*/ 1856342 w 1856342"/>
                <a:gd name="connsiteY3" fmla="*/ 117931 h 1179308"/>
                <a:gd name="connsiteX4" fmla="*/ 1856342 w 1856342"/>
                <a:gd name="connsiteY4" fmla="*/ 1061377 h 1179308"/>
                <a:gd name="connsiteX5" fmla="*/ 1738411 w 1856342"/>
                <a:gd name="connsiteY5" fmla="*/ 1179308 h 1179308"/>
                <a:gd name="connsiteX6" fmla="*/ 117931 w 1856342"/>
                <a:gd name="connsiteY6" fmla="*/ 1179308 h 1179308"/>
                <a:gd name="connsiteX7" fmla="*/ 0 w 1856342"/>
                <a:gd name="connsiteY7" fmla="*/ 1061377 h 1179308"/>
                <a:gd name="connsiteX8" fmla="*/ 0 w 1856342"/>
                <a:gd name="connsiteY8" fmla="*/ 117931 h 1179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6342" h="1179308">
                  <a:moveTo>
                    <a:pt x="0" y="117931"/>
                  </a:moveTo>
                  <a:cubicBezTo>
                    <a:pt x="0" y="52800"/>
                    <a:pt x="52800" y="0"/>
                    <a:pt x="117931" y="0"/>
                  </a:cubicBezTo>
                  <a:lnTo>
                    <a:pt x="1738411" y="0"/>
                  </a:lnTo>
                  <a:cubicBezTo>
                    <a:pt x="1803542" y="0"/>
                    <a:pt x="1856342" y="52800"/>
                    <a:pt x="1856342" y="117931"/>
                  </a:cubicBezTo>
                  <a:lnTo>
                    <a:pt x="1856342" y="1061377"/>
                  </a:lnTo>
                  <a:cubicBezTo>
                    <a:pt x="1856342" y="1126508"/>
                    <a:pt x="1803542" y="1179308"/>
                    <a:pt x="1738411" y="1179308"/>
                  </a:cubicBezTo>
                  <a:lnTo>
                    <a:pt x="117931" y="1179308"/>
                  </a:lnTo>
                  <a:cubicBezTo>
                    <a:pt x="52800" y="1179308"/>
                    <a:pt x="0" y="1126508"/>
                    <a:pt x="0" y="1061377"/>
                  </a:cubicBezTo>
                  <a:lnTo>
                    <a:pt x="0" y="117931"/>
                  </a:lnTo>
                  <a:close/>
                </a:path>
              </a:pathLst>
            </a:custGeom>
            <a:solidFill>
              <a:schemeClr val="bg1">
                <a:lumMod val="85000"/>
              </a:schemeClr>
            </a:solidFill>
            <a:ln>
              <a:solidFill>
                <a:schemeClr val="tx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0261" tIns="80261" rIns="80261" bIns="80261"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Operations Review Board</a:t>
              </a: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9" name="Flowchart: Alternate Process 178">
              <a:extLst>
                <a:ext uri="{FF2B5EF4-FFF2-40B4-BE49-F238E27FC236}">
                  <a16:creationId xmlns:a16="http://schemas.microsoft.com/office/drawing/2014/main" id="{80693519-6199-7C45-84F9-B98225C3D2F0}"/>
                </a:ext>
              </a:extLst>
            </p:cNvPr>
            <p:cNvSpPr/>
            <p:nvPr/>
          </p:nvSpPr>
          <p:spPr>
            <a:xfrm>
              <a:off x="4296701" y="5069620"/>
              <a:ext cx="6400999" cy="823818"/>
            </a:xfrm>
            <a:prstGeom prst="flowChartAlternateProcess">
              <a:avLst/>
            </a:prstGeom>
            <a:solidFill>
              <a:schemeClr val="accent6"/>
            </a:solid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91440" tIns="45720" rIns="91440" bIns="4572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Demand Management Review Board</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Review objectives against department strategy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Assign resources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kumimoji="0" lang="en-GB" sz="1200" b="0" i="0" u="none" strike="noStrike" kern="1200" cap="none" spc="0" normalizeH="0" baseline="0" noProof="0" dirty="0">
                <a:ln>
                  <a:noFill/>
                </a:ln>
                <a:solidFill>
                  <a:prstClr val="white"/>
                </a:solidFill>
                <a:effectLst/>
                <a:uLnTx/>
                <a:uFillTx/>
                <a:latin typeface="Calibri" panose="020F0502020204030204"/>
                <a:ea typeface="Calibri"/>
                <a:cs typeface="Calibri"/>
              </a:endParaRPr>
            </a:p>
          </p:txBody>
        </p:sp>
        <p:sp>
          <p:nvSpPr>
            <p:cNvPr id="186" name="TextBox 185">
              <a:extLst>
                <a:ext uri="{FF2B5EF4-FFF2-40B4-BE49-F238E27FC236}">
                  <a16:creationId xmlns:a16="http://schemas.microsoft.com/office/drawing/2014/main" id="{29149A81-80EC-FFBC-6FDE-821E54AE76D0}"/>
                </a:ext>
              </a:extLst>
            </p:cNvPr>
            <p:cNvSpPr txBox="1"/>
            <p:nvPr/>
          </p:nvSpPr>
          <p:spPr>
            <a:xfrm>
              <a:off x="5559107" y="679755"/>
              <a:ext cx="1474506" cy="369332"/>
            </a:xfrm>
            <a:prstGeom prst="rect">
              <a:avLst/>
            </a:prstGeom>
            <a:solidFill>
              <a:schemeClr val="bg1"/>
            </a:solid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sng" strike="noStrike" kern="1200" cap="none" spc="0" normalizeH="0" baseline="0" noProof="0" dirty="0">
                  <a:ln>
                    <a:noFill/>
                  </a:ln>
                  <a:solidFill>
                    <a:prstClr val="black"/>
                  </a:solidFill>
                  <a:effectLst/>
                  <a:uLnTx/>
                  <a:uFillTx/>
                  <a:latin typeface="Calibri" panose="020F0502020204030204"/>
                  <a:ea typeface="+mn-ea"/>
                  <a:cs typeface="+mn-cs"/>
                </a:rPr>
                <a:t>Development</a:t>
              </a:r>
              <a:endPar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7" name="TextBox 186">
              <a:extLst>
                <a:ext uri="{FF2B5EF4-FFF2-40B4-BE49-F238E27FC236}">
                  <a16:creationId xmlns:a16="http://schemas.microsoft.com/office/drawing/2014/main" id="{1133D82F-A623-C01D-E458-0FC8D8AC42FA}"/>
                </a:ext>
              </a:extLst>
            </p:cNvPr>
            <p:cNvSpPr txBox="1"/>
            <p:nvPr/>
          </p:nvSpPr>
          <p:spPr>
            <a:xfrm>
              <a:off x="9102982" y="679755"/>
              <a:ext cx="1150508" cy="369332"/>
            </a:xfrm>
            <a:prstGeom prst="rect">
              <a:avLst/>
            </a:prstGeom>
            <a:solidFill>
              <a:schemeClr val="bg1"/>
            </a:solid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sng" strike="noStrike" kern="1200" cap="none" spc="0" normalizeH="0" baseline="0" noProof="0" dirty="0">
                  <a:ln>
                    <a:noFill/>
                  </a:ln>
                  <a:solidFill>
                    <a:prstClr val="black"/>
                  </a:solidFill>
                  <a:effectLst/>
                  <a:uLnTx/>
                  <a:uFillTx/>
                  <a:latin typeface="Calibri" panose="020F0502020204030204"/>
                  <a:ea typeface="+mn-ea"/>
                  <a:cs typeface="+mn-cs"/>
                </a:rPr>
                <a:t>Operation</a:t>
              </a:r>
              <a:endPar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Flowchart: Alternate Process 12">
              <a:extLst>
                <a:ext uri="{FF2B5EF4-FFF2-40B4-BE49-F238E27FC236}">
                  <a16:creationId xmlns:a16="http://schemas.microsoft.com/office/drawing/2014/main" id="{48C99393-BAF9-09B2-AD6A-CAC32DB51BA1}"/>
                </a:ext>
              </a:extLst>
            </p:cNvPr>
            <p:cNvSpPr/>
            <p:nvPr/>
          </p:nvSpPr>
          <p:spPr>
            <a:xfrm>
              <a:off x="4296701" y="1195247"/>
              <a:ext cx="4214012" cy="880008"/>
            </a:xfrm>
            <a:prstGeom prst="flowChartAlternateProcess">
              <a:avLst/>
            </a:prstGeom>
            <a:solidFill>
              <a:schemeClr val="accent6"/>
            </a:solid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Project Portfolio Review</a:t>
              </a:r>
            </a:p>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Oversees the resources, costs, and progress of ongoing projects</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Flowchart: Alternate Process 13">
              <a:extLst>
                <a:ext uri="{FF2B5EF4-FFF2-40B4-BE49-F238E27FC236}">
                  <a16:creationId xmlns:a16="http://schemas.microsoft.com/office/drawing/2014/main" id="{30DA7929-E2E0-F896-FCF0-6A199AD8ECFE}"/>
                </a:ext>
              </a:extLst>
            </p:cNvPr>
            <p:cNvSpPr/>
            <p:nvPr/>
          </p:nvSpPr>
          <p:spPr>
            <a:xfrm>
              <a:off x="8858196" y="1184041"/>
              <a:ext cx="1839503" cy="880008"/>
            </a:xfrm>
            <a:prstGeom prst="flowChartAlternateProcess">
              <a:avLst/>
            </a:prstGeom>
            <a:solidFill>
              <a:schemeClr val="accent6"/>
            </a:solid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91440" tIns="45720" rIns="91440" bIns="45720" anchor="t"/>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Calibri"/>
                  <a:cs typeface="Calibri"/>
                </a:rPr>
                <a:t>C5</a:t>
              </a:r>
              <a:endPar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rPr>
                <a:t>Problem and Incident Management</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Freeform: Shape 6">
              <a:extLst>
                <a:ext uri="{FF2B5EF4-FFF2-40B4-BE49-F238E27FC236}">
                  <a16:creationId xmlns:a16="http://schemas.microsoft.com/office/drawing/2014/main" id="{8EA56540-C065-65E2-8FED-3B2DDD7641F1}"/>
                </a:ext>
              </a:extLst>
            </p:cNvPr>
            <p:cNvSpPr/>
            <p:nvPr/>
          </p:nvSpPr>
          <p:spPr>
            <a:xfrm>
              <a:off x="4296701" y="2255300"/>
              <a:ext cx="1987271" cy="2614395"/>
            </a:xfrm>
            <a:custGeom>
              <a:avLst/>
              <a:gdLst>
                <a:gd name="connsiteX0" fmla="*/ 0 w 1935311"/>
                <a:gd name="connsiteY0" fmla="*/ 111381 h 1113805"/>
                <a:gd name="connsiteX1" fmla="*/ 111381 w 1935311"/>
                <a:gd name="connsiteY1" fmla="*/ 0 h 1113805"/>
                <a:gd name="connsiteX2" fmla="*/ 1823931 w 1935311"/>
                <a:gd name="connsiteY2" fmla="*/ 0 h 1113805"/>
                <a:gd name="connsiteX3" fmla="*/ 1935312 w 1935311"/>
                <a:gd name="connsiteY3" fmla="*/ 111381 h 1113805"/>
                <a:gd name="connsiteX4" fmla="*/ 1935311 w 1935311"/>
                <a:gd name="connsiteY4" fmla="*/ 1002425 h 1113805"/>
                <a:gd name="connsiteX5" fmla="*/ 1823930 w 1935311"/>
                <a:gd name="connsiteY5" fmla="*/ 1113806 h 1113805"/>
                <a:gd name="connsiteX6" fmla="*/ 111381 w 1935311"/>
                <a:gd name="connsiteY6" fmla="*/ 1113805 h 1113805"/>
                <a:gd name="connsiteX7" fmla="*/ 0 w 1935311"/>
                <a:gd name="connsiteY7" fmla="*/ 1002424 h 1113805"/>
                <a:gd name="connsiteX8" fmla="*/ 0 w 1935311"/>
                <a:gd name="connsiteY8" fmla="*/ 111381 h 1113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5311" h="1113805">
                  <a:moveTo>
                    <a:pt x="0" y="111381"/>
                  </a:moveTo>
                  <a:cubicBezTo>
                    <a:pt x="0" y="49867"/>
                    <a:pt x="49867" y="0"/>
                    <a:pt x="111381" y="0"/>
                  </a:cubicBezTo>
                  <a:lnTo>
                    <a:pt x="1823931" y="0"/>
                  </a:lnTo>
                  <a:cubicBezTo>
                    <a:pt x="1885445" y="0"/>
                    <a:pt x="1935312" y="49867"/>
                    <a:pt x="1935312" y="111381"/>
                  </a:cubicBezTo>
                  <a:cubicBezTo>
                    <a:pt x="1935312" y="408396"/>
                    <a:pt x="1935311" y="705410"/>
                    <a:pt x="1935311" y="1002425"/>
                  </a:cubicBezTo>
                  <a:cubicBezTo>
                    <a:pt x="1935311" y="1063939"/>
                    <a:pt x="1885444" y="1113806"/>
                    <a:pt x="1823930" y="1113806"/>
                  </a:cubicBezTo>
                  <a:lnTo>
                    <a:pt x="111381" y="1113805"/>
                  </a:lnTo>
                  <a:cubicBezTo>
                    <a:pt x="49867" y="1113805"/>
                    <a:pt x="0" y="1063938"/>
                    <a:pt x="0" y="1002424"/>
                  </a:cubicBezTo>
                  <a:lnTo>
                    <a:pt x="0" y="111381"/>
                  </a:lnTo>
                  <a:close/>
                </a:path>
              </a:pathLst>
            </a:custGeom>
            <a:solidFill>
              <a:schemeClr val="bg1">
                <a:lumMod val="85000"/>
              </a:schemeClr>
            </a:solidFill>
            <a:ln>
              <a:solidFill>
                <a:schemeClr val="tx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8342" tIns="78342" rIns="78342" bIns="78342"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Architecture Review Board</a:t>
              </a: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5" name="Title 2">
            <a:extLst>
              <a:ext uri="{FF2B5EF4-FFF2-40B4-BE49-F238E27FC236}">
                <a16:creationId xmlns:a16="http://schemas.microsoft.com/office/drawing/2014/main" id="{889E3362-2D0F-9517-854F-D2BB59FFFF19}"/>
              </a:ext>
            </a:extLst>
          </p:cNvPr>
          <p:cNvSpPr txBox="1">
            <a:spLocks/>
          </p:cNvSpPr>
          <p:nvPr/>
        </p:nvSpPr>
        <p:spPr>
          <a:xfrm>
            <a:off x="358775" y="231374"/>
            <a:ext cx="11471275" cy="43088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400" b="0" i="0" u="none" strike="noStrike" kern="1200" cap="none" spc="0" normalizeH="0" baseline="0" noProof="0" dirty="0">
                <a:ln>
                  <a:noFill/>
                </a:ln>
                <a:solidFill>
                  <a:srgbClr val="0055A0"/>
                </a:solidFill>
                <a:effectLst/>
                <a:uLnTx/>
                <a:uFillTx/>
                <a:latin typeface="Arial"/>
                <a:ea typeface="+mj-ea"/>
                <a:cs typeface="+mj-cs"/>
              </a:rPr>
              <a:t>Governance Bodies in the Project/Service lifecycle</a:t>
            </a:r>
            <a:endParaRPr kumimoji="0" lang="en-GB" sz="2400" b="1"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
        <p:nvSpPr>
          <p:cNvPr id="3" name="TextBox 2">
            <a:extLst>
              <a:ext uri="{FF2B5EF4-FFF2-40B4-BE49-F238E27FC236}">
                <a16:creationId xmlns:a16="http://schemas.microsoft.com/office/drawing/2014/main" id="{5E41A659-9DE0-9596-02BB-9AE7450A603C}"/>
              </a:ext>
            </a:extLst>
          </p:cNvPr>
          <p:cNvSpPr txBox="1"/>
          <p:nvPr/>
        </p:nvSpPr>
        <p:spPr>
          <a:xfrm>
            <a:off x="4204284" y="3720373"/>
            <a:ext cx="2034108" cy="523220"/>
          </a:xfrm>
          <a:prstGeom prst="rect">
            <a:avLst/>
          </a:prstGeom>
          <a:no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Endorse proposed implementation</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18EB3660-6086-1DF6-7B77-1E69AFE8CCF8}"/>
              </a:ext>
            </a:extLst>
          </p:cNvPr>
          <p:cNvSpPr txBox="1"/>
          <p:nvPr/>
        </p:nvSpPr>
        <p:spPr>
          <a:xfrm>
            <a:off x="6541644" y="3709168"/>
            <a:ext cx="2045313" cy="674031"/>
          </a:xfrm>
          <a:prstGeom prst="rect">
            <a:avLst/>
          </a:prstGeom>
          <a:noFill/>
        </p:spPr>
        <p:txBody>
          <a:bodyPr wrap="square" lIns="91440" tIns="45720" rIns="91440" bIns="45720" rtlCol="0" anchor="t">
            <a:spAutoFit/>
          </a:bodyPr>
          <a:lstStyle/>
          <a:p>
            <a:pPr marL="285750" marR="0" lvl="0" indent="-285750" algn="l" defTabSz="533400" rtl="0" eaLnBrk="1" fontAlgn="auto" latinLnBrk="0" hangingPunct="1">
              <a:lnSpc>
                <a:spcPct val="90000"/>
              </a:lnSpc>
              <a:spcBef>
                <a:spcPct val="0"/>
              </a:spcBef>
              <a:spcAft>
                <a:spcPct val="35000"/>
              </a:spcAft>
              <a:buClrTx/>
              <a:buSzTx/>
              <a:buFont typeface="Wingdings" panose="05000000000000000000" pitchFamily="2" charset="2"/>
              <a:buChar char="q"/>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Decide on service changes/deployment plans</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59C55C12-F81D-D494-A6DE-C70829FCFD2C}"/>
              </a:ext>
            </a:extLst>
          </p:cNvPr>
          <p:cNvSpPr txBox="1"/>
          <p:nvPr/>
        </p:nvSpPr>
        <p:spPr>
          <a:xfrm>
            <a:off x="8647785" y="3706829"/>
            <a:ext cx="2034108" cy="480131"/>
          </a:xfrm>
          <a:prstGeom prst="rect">
            <a:avLst/>
          </a:prstGeom>
          <a:noFill/>
        </p:spPr>
        <p:txBody>
          <a:bodyPr wrap="square" lIns="91440" tIns="45720" rIns="91440" bIns="45720" rtlCol="0" anchor="t">
            <a:spAutoFit/>
          </a:bodyPr>
          <a:lstStyle/>
          <a:p>
            <a:pPr marL="285750" marR="0" lvl="0" indent="-285750" algn="ctr" defTabSz="533400" rtl="0" eaLnBrk="1" fontAlgn="auto" latinLnBrk="0" hangingPunct="1">
              <a:lnSpc>
                <a:spcPct val="90000"/>
              </a:lnSpc>
              <a:spcBef>
                <a:spcPct val="0"/>
              </a:spcBef>
              <a:spcAft>
                <a:spcPct val="35000"/>
              </a:spcAft>
              <a:buClrTx/>
              <a:buSzTx/>
              <a:buFont typeface="Wingdings" panose="05000000000000000000" pitchFamily="2" charset="2"/>
              <a:buChar char="q"/>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Advise service operations</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9" name="Flowchart: Alternate Process 178">
            <a:extLst>
              <a:ext uri="{FF2B5EF4-FFF2-40B4-BE49-F238E27FC236}">
                <a16:creationId xmlns:a16="http://schemas.microsoft.com/office/drawing/2014/main" id="{7F40B6A9-AA82-A221-72D4-021E9298A2E4}"/>
              </a:ext>
            </a:extLst>
          </p:cNvPr>
          <p:cNvSpPr/>
          <p:nvPr/>
        </p:nvSpPr>
        <p:spPr>
          <a:xfrm rot="-5400000">
            <a:off x="8929257" y="3117972"/>
            <a:ext cx="4720118" cy="823818"/>
          </a:xfrm>
          <a:prstGeom prst="flowChartAlternateProcess">
            <a:avLst/>
          </a:prstGeom>
          <a:solidFill>
            <a:schemeClr val="bg1"/>
          </a:solid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91440" tIns="45720" rIns="91440" bIns="45720" anchor="t"/>
          <a:lstStyle/>
          <a:p>
            <a:pPr marL="0" marR="0" lvl="0" indent="0" algn="ctr" defTabSz="914400" rtl="0" eaLnBrk="1" fontAlgn="auto" latinLnBrk="0" hangingPunct="1">
              <a:lnSpc>
                <a:spcPct val="90000"/>
              </a:lnSpc>
              <a:spcBef>
                <a:spcPct val="0"/>
              </a:spcBef>
              <a:spcAft>
                <a:spcPct val="3500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alibri" panose="020F0502020204030204"/>
                <a:ea typeface="Calibri"/>
                <a:cs typeface="Calibri"/>
              </a:rPr>
              <a:t>Department Head Office</a:t>
            </a:r>
          </a:p>
          <a:p>
            <a:pPr marL="0" marR="0" lvl="0" indent="0" algn="ctr" defTabSz="91440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libri" panose="020F0502020204030204"/>
                <a:ea typeface="Calibri"/>
                <a:cs typeface="Calibri"/>
              </a:rPr>
              <a:t>Drives the departments strategy and oversight</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kumimoji="0" lang="en-GB" sz="12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326" name="Flowchart: Alternate Process 178">
            <a:extLst>
              <a:ext uri="{FF2B5EF4-FFF2-40B4-BE49-F238E27FC236}">
                <a16:creationId xmlns:a16="http://schemas.microsoft.com/office/drawing/2014/main" id="{A9E596F4-DCA2-79D7-A18C-1EEF43E1F134}"/>
              </a:ext>
            </a:extLst>
          </p:cNvPr>
          <p:cNvSpPr/>
          <p:nvPr/>
        </p:nvSpPr>
        <p:spPr>
          <a:xfrm>
            <a:off x="356758" y="6109943"/>
            <a:ext cx="11342794" cy="566083"/>
          </a:xfrm>
          <a:prstGeom prst="flowChartAlternateProcess">
            <a:avLst/>
          </a:prstGeom>
          <a:solidFill>
            <a:schemeClr val="bg1"/>
          </a:solid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91440" tIns="45720" rIns="91440" bIns="4572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alibri" panose="020F0502020204030204"/>
                <a:ea typeface="Calibri"/>
                <a:cs typeface="Calibri"/>
              </a:rPr>
              <a:t>IT Steering Committee </a:t>
            </a:r>
            <a:endParaRPr kumimoji="0" lang="en-US" sz="1800" b="0" i="0" u="none" strike="noStrike" kern="1200" cap="none" spc="0" normalizeH="0" baseline="0" noProof="0" dirty="0">
              <a:ln>
                <a:noFill/>
              </a:ln>
              <a:solidFill>
                <a:srgbClr val="000000"/>
              </a:solidFill>
              <a:effectLst/>
              <a:uLnTx/>
              <a:uFillTx/>
              <a:latin typeface="Calibri" panose="020F0502020204030204"/>
              <a:ea typeface="Calibri" panose="020F0502020204030204"/>
              <a:cs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Calibri"/>
                <a:cs typeface="Calibri"/>
              </a:rPr>
              <a:t>Reviews the progress of the IT department against objectives.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4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kumimoji="0" lang="en-GB" sz="12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0" name="Date Placeholder 9">
            <a:extLst>
              <a:ext uri="{FF2B5EF4-FFF2-40B4-BE49-F238E27FC236}">
                <a16:creationId xmlns:a16="http://schemas.microsoft.com/office/drawing/2014/main" id="{D908F583-05CA-D00C-C862-41AE5A9D927E}"/>
              </a:ext>
            </a:extLst>
          </p:cNvPr>
          <p:cNvSpPr>
            <a:spLocks noGrp="1"/>
          </p:cNvSpPr>
          <p:nvPr>
            <p:ph type="dt" sz="half" idx="10"/>
          </p:nvPr>
        </p:nvSpPr>
        <p:spPr/>
        <p:txBody>
          <a:bodyPr/>
          <a:lstStyle/>
          <a:p>
            <a:r>
              <a:rPr lang="de-CH"/>
              <a:t>06/03/2024</a:t>
            </a:r>
            <a:endParaRPr lang="en-US" dirty="0"/>
          </a:p>
        </p:txBody>
      </p:sp>
      <p:sp>
        <p:nvSpPr>
          <p:cNvPr id="12" name="Footer Placeholder 11">
            <a:extLst>
              <a:ext uri="{FF2B5EF4-FFF2-40B4-BE49-F238E27FC236}">
                <a16:creationId xmlns:a16="http://schemas.microsoft.com/office/drawing/2014/main" id="{40B1C3CC-AA8A-6820-B40C-311DECBE4DF4}"/>
              </a:ext>
            </a:extLst>
          </p:cNvPr>
          <p:cNvSpPr>
            <a:spLocks noGrp="1"/>
          </p:cNvSpPr>
          <p:nvPr>
            <p:ph type="ftr" sz="quarter" idx="11"/>
          </p:nvPr>
        </p:nvSpPr>
        <p:spPr/>
        <p:txBody>
          <a:bodyPr/>
          <a:lstStyle/>
          <a:p>
            <a:r>
              <a:rPr lang="en-US"/>
              <a:t>Tim Bell | IT SKA BC/DR</a:t>
            </a:r>
            <a:endParaRPr lang="en-US" dirty="0"/>
          </a:p>
        </p:txBody>
      </p:sp>
      <p:sp>
        <p:nvSpPr>
          <p:cNvPr id="15" name="Slide Number Placeholder 14">
            <a:extLst>
              <a:ext uri="{FF2B5EF4-FFF2-40B4-BE49-F238E27FC236}">
                <a16:creationId xmlns:a16="http://schemas.microsoft.com/office/drawing/2014/main" id="{5747003D-10DB-B621-BE1A-5DC5547E8415}"/>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41918479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31CAAC5-5629-1258-9D0F-CD6D1B63E57B}"/>
              </a:ext>
            </a:extLst>
          </p:cNvPr>
          <p:cNvSpPr>
            <a:spLocks noGrp="1"/>
          </p:cNvSpPr>
          <p:nvPr>
            <p:ph idx="1"/>
          </p:nvPr>
        </p:nvSpPr>
        <p:spPr>
          <a:xfrm>
            <a:off x="407988" y="898826"/>
            <a:ext cx="11376024" cy="4608512"/>
          </a:xfrm>
        </p:spPr>
        <p:txBody>
          <a:bodyPr/>
          <a:lstStyle/>
          <a:p>
            <a:pPr marL="342900" indent="-342900">
              <a:buFont typeface="Arial" panose="020B0604020202020204" pitchFamily="34" charset="0"/>
              <a:buChar char="•"/>
            </a:pPr>
            <a:r>
              <a:rPr lang="en-CH" sz="1600" dirty="0"/>
              <a:t>Prepare and respond steps as for Silver (i.e. Business Continuity part remains the same)</a:t>
            </a:r>
          </a:p>
          <a:p>
            <a:pPr marL="342900" indent="-342900">
              <a:buFont typeface="Arial" panose="020B0604020202020204" pitchFamily="34" charset="0"/>
              <a:buChar char="•"/>
            </a:pPr>
            <a:r>
              <a:rPr lang="en-CH" sz="1600" dirty="0"/>
              <a:t>Investment in Recover steps reduced at the expense of recovery time and major mitigations by user community</a:t>
            </a:r>
          </a:p>
          <a:p>
            <a:pPr marL="666900" lvl="1" indent="-342900"/>
            <a:r>
              <a:rPr lang="en-GB" sz="1400" dirty="0"/>
              <a:t>Unavailability may be mitigated but data loss is permanent</a:t>
            </a:r>
            <a:endParaRPr lang="en-CH" sz="1400" dirty="0"/>
          </a:p>
          <a:p>
            <a:pPr marL="666900" lvl="1" indent="-342900"/>
            <a:r>
              <a:rPr lang="en-CH" sz="1400" dirty="0"/>
              <a:t>Cold recovery procedures defined, tested and documented (Expert STAF mainly needed – FELL resources would continue work on building blocks). Business partners informed to plan mitigations accordingly – dRTO will be much shorter than aRTO</a:t>
            </a:r>
          </a:p>
          <a:p>
            <a:pPr marL="666900" lvl="1" indent="-342900"/>
            <a:r>
              <a:rPr lang="en-CH" sz="1400" dirty="0"/>
              <a:t>Bi-annual cold testing, no active-active or warm standby in the short term i.e. many aRTOs will be multi-days/weeks, but carry on the FELL work</a:t>
            </a:r>
          </a:p>
          <a:p>
            <a:pPr marL="342900" indent="-342900">
              <a:buFont typeface="Arial" panose="020B0604020202020204" pitchFamily="34" charset="0"/>
              <a:buChar char="•"/>
            </a:pPr>
            <a:r>
              <a:rPr lang="en-CH" sz="1600" dirty="0"/>
              <a:t>No multi-service outage scenarios to be tested soon (but lower likelihood) – risk acceptance needed</a:t>
            </a:r>
          </a:p>
          <a:p>
            <a:pPr marL="666900" lvl="1" indent="-342900">
              <a:buFont typeface="Arial" panose="020B0604020202020204" pitchFamily="34" charset="0"/>
              <a:buChar char="•"/>
            </a:pPr>
            <a:r>
              <a:rPr lang="en-CH" sz="1400" dirty="0"/>
              <a:t>No planned public cloud recovery testing, no disconnect testing before at least 2028 (end LS3) or 2033 (start LS4)</a:t>
            </a:r>
          </a:p>
          <a:p>
            <a:pPr lvl="1" indent="0">
              <a:buNone/>
            </a:pPr>
            <a:endParaRPr lang="en-CH" sz="1400" dirty="0"/>
          </a:p>
        </p:txBody>
      </p:sp>
      <p:sp>
        <p:nvSpPr>
          <p:cNvPr id="3" name="Title 2">
            <a:extLst>
              <a:ext uri="{FF2B5EF4-FFF2-40B4-BE49-F238E27FC236}">
                <a16:creationId xmlns:a16="http://schemas.microsoft.com/office/drawing/2014/main" id="{056A11F9-9D8A-B99C-E8C8-4F0025EB7AAB}"/>
              </a:ext>
            </a:extLst>
          </p:cNvPr>
          <p:cNvSpPr>
            <a:spLocks noGrp="1"/>
          </p:cNvSpPr>
          <p:nvPr>
            <p:ph type="title"/>
          </p:nvPr>
        </p:nvSpPr>
        <p:spPr/>
        <p:txBody>
          <a:bodyPr/>
          <a:lstStyle/>
          <a:p>
            <a:r>
              <a:rPr lang="en-CH" dirty="0"/>
              <a:t>Cold Bronze Work Plan (with major BP mitigations)</a:t>
            </a:r>
          </a:p>
        </p:txBody>
      </p:sp>
      <p:sp>
        <p:nvSpPr>
          <p:cNvPr id="4" name="Date Placeholder 3">
            <a:extLst>
              <a:ext uri="{FF2B5EF4-FFF2-40B4-BE49-F238E27FC236}">
                <a16:creationId xmlns:a16="http://schemas.microsoft.com/office/drawing/2014/main" id="{72073B1F-667E-4F98-9283-C48AD12955E9}"/>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3DEA31EB-C063-68B2-00E1-89ACE7F9C66A}"/>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64272982-381D-1D64-ADD0-7CAB40D00A52}"/>
              </a:ext>
            </a:extLst>
          </p:cNvPr>
          <p:cNvSpPr>
            <a:spLocks noGrp="1"/>
          </p:cNvSpPr>
          <p:nvPr>
            <p:ph type="sldNum" sz="quarter" idx="12"/>
          </p:nvPr>
        </p:nvSpPr>
        <p:spPr/>
        <p:txBody>
          <a:bodyPr/>
          <a:lstStyle/>
          <a:p>
            <a:fld id="{36B5EA5A-BC32-A742-B11B-8E7414D5B535}" type="slidenum">
              <a:rPr lang="en-US" smtClean="0"/>
              <a:pPr/>
              <a:t>40</a:t>
            </a:fld>
            <a:endParaRPr lang="en-US" dirty="0"/>
          </a:p>
        </p:txBody>
      </p:sp>
      <p:pic>
        <p:nvPicPr>
          <p:cNvPr id="8" name="Picture 7">
            <a:extLst>
              <a:ext uri="{FF2B5EF4-FFF2-40B4-BE49-F238E27FC236}">
                <a16:creationId xmlns:a16="http://schemas.microsoft.com/office/drawing/2014/main" id="{A906C008-9F8C-0003-65B0-D0772D3D5B79}"/>
              </a:ext>
            </a:extLst>
          </p:cNvPr>
          <p:cNvPicPr>
            <a:picLocks noChangeAspect="1"/>
          </p:cNvPicPr>
          <p:nvPr/>
        </p:nvPicPr>
        <p:blipFill>
          <a:blip r:embed="rId2"/>
          <a:stretch>
            <a:fillRect/>
          </a:stretch>
        </p:blipFill>
        <p:spPr>
          <a:xfrm>
            <a:off x="427675" y="3837420"/>
            <a:ext cx="6572221" cy="2988306"/>
          </a:xfrm>
          <a:prstGeom prst="rect">
            <a:avLst/>
          </a:prstGeom>
        </p:spPr>
      </p:pic>
      <p:sp>
        <p:nvSpPr>
          <p:cNvPr id="10" name="TextBox 9">
            <a:extLst>
              <a:ext uri="{FF2B5EF4-FFF2-40B4-BE49-F238E27FC236}">
                <a16:creationId xmlns:a16="http://schemas.microsoft.com/office/drawing/2014/main" id="{8612E17C-DBC9-E80E-7F9F-623DA14D5CF1}"/>
              </a:ext>
            </a:extLst>
          </p:cNvPr>
          <p:cNvSpPr txBox="1"/>
          <p:nvPr/>
        </p:nvSpPr>
        <p:spPr>
          <a:xfrm>
            <a:off x="8165054" y="1597390"/>
            <a:ext cx="4453665" cy="307777"/>
          </a:xfrm>
          <a:prstGeom prst="rect">
            <a:avLst/>
          </a:prstGeom>
          <a:solidFill>
            <a:srgbClr val="FFFF00"/>
          </a:solidFill>
          <a:scene3d>
            <a:camera prst="orthographicFront">
              <a:rot lat="0" lon="0" rev="18900000"/>
            </a:camera>
            <a:lightRig rig="threePt" dir="t"/>
          </a:scene3d>
        </p:spPr>
        <p:txBody>
          <a:bodyPr wrap="square" lIns="0" tIns="0" rIns="0" bIns="0" rtlCol="0">
            <a:spAutoFit/>
          </a:bodyPr>
          <a:lstStyle/>
          <a:p>
            <a:pPr algn="l"/>
            <a:r>
              <a:rPr lang="en-CH" sz="2000" dirty="0">
                <a:solidFill>
                  <a:srgbClr val="FF0000"/>
                </a:solidFill>
              </a:rPr>
              <a:t>Agreed at IT PoW 2023 for planning</a:t>
            </a:r>
          </a:p>
        </p:txBody>
      </p:sp>
    </p:spTree>
    <p:extLst>
      <p:ext uri="{BB962C8B-B14F-4D97-AF65-F5344CB8AC3E}">
        <p14:creationId xmlns:p14="http://schemas.microsoft.com/office/powerpoint/2010/main" val="7394921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8E1354-FB88-C38A-9915-1FB1EDE4A048}"/>
              </a:ext>
            </a:extLst>
          </p:cNvPr>
          <p:cNvSpPr>
            <a:spLocks noGrp="1"/>
          </p:cNvSpPr>
          <p:nvPr>
            <p:ph type="dt" sz="half" idx="10"/>
          </p:nvPr>
        </p:nvSpPr>
        <p:spPr/>
        <p:txBody>
          <a:bodyPr/>
          <a:lstStyle/>
          <a:p>
            <a:r>
              <a:rPr lang="de-CH"/>
              <a:t>06/03/2024</a:t>
            </a:r>
            <a:endParaRPr lang="en-US" dirty="0"/>
          </a:p>
        </p:txBody>
      </p:sp>
      <p:sp>
        <p:nvSpPr>
          <p:cNvPr id="3" name="Footer Placeholder 2">
            <a:extLst>
              <a:ext uri="{FF2B5EF4-FFF2-40B4-BE49-F238E27FC236}">
                <a16:creationId xmlns:a16="http://schemas.microsoft.com/office/drawing/2014/main" id="{13E41639-5515-D6C0-8186-86B949227AE8}"/>
              </a:ext>
            </a:extLst>
          </p:cNvPr>
          <p:cNvSpPr>
            <a:spLocks noGrp="1"/>
          </p:cNvSpPr>
          <p:nvPr>
            <p:ph type="ftr" sz="quarter" idx="11"/>
          </p:nvPr>
        </p:nvSpPr>
        <p:spPr/>
        <p:txBody>
          <a:bodyPr/>
          <a:lstStyle/>
          <a:p>
            <a:r>
              <a:rPr lang="en-US"/>
              <a:t>Tim Bell | IT SKA BC/DR</a:t>
            </a:r>
            <a:endParaRPr lang="en-US" dirty="0"/>
          </a:p>
        </p:txBody>
      </p:sp>
      <p:sp>
        <p:nvSpPr>
          <p:cNvPr id="4" name="Slide Number Placeholder 3">
            <a:extLst>
              <a:ext uri="{FF2B5EF4-FFF2-40B4-BE49-F238E27FC236}">
                <a16:creationId xmlns:a16="http://schemas.microsoft.com/office/drawing/2014/main" id="{2AA335E4-F122-C4C0-A17F-95BBF1D7BD7B}"/>
              </a:ext>
            </a:extLst>
          </p:cNvPr>
          <p:cNvSpPr>
            <a:spLocks noGrp="1"/>
          </p:cNvSpPr>
          <p:nvPr>
            <p:ph type="sldNum" sz="quarter" idx="12"/>
          </p:nvPr>
        </p:nvSpPr>
        <p:spPr/>
        <p:txBody>
          <a:bodyPr/>
          <a:lstStyle/>
          <a:p>
            <a:fld id="{36B5EA5A-BC32-A742-B11B-8E7414D5B535}" type="slidenum">
              <a:rPr lang="en-US" smtClean="0"/>
              <a:pPr/>
              <a:t>41</a:t>
            </a:fld>
            <a:endParaRPr lang="en-US" dirty="0"/>
          </a:p>
        </p:txBody>
      </p:sp>
      <p:pic>
        <p:nvPicPr>
          <p:cNvPr id="1026" name="Picture 2">
            <a:extLst>
              <a:ext uri="{FF2B5EF4-FFF2-40B4-BE49-F238E27FC236}">
                <a16:creationId xmlns:a16="http://schemas.microsoft.com/office/drawing/2014/main" id="{08B177CC-3DB5-9D8C-47CB-19A931D5CB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3053"/>
            <a:ext cx="12192000" cy="52530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00A9688-40CB-A593-DD97-EC3FA71F30D3}"/>
              </a:ext>
            </a:extLst>
          </p:cNvPr>
          <p:cNvSpPr txBox="1"/>
          <p:nvPr/>
        </p:nvSpPr>
        <p:spPr>
          <a:xfrm>
            <a:off x="28482" y="5644148"/>
            <a:ext cx="12163518" cy="369332"/>
          </a:xfrm>
          <a:prstGeom prst="rect">
            <a:avLst/>
          </a:prstGeom>
          <a:noFill/>
        </p:spPr>
        <p:txBody>
          <a:bodyPr wrap="square">
            <a:spAutoFit/>
          </a:bodyPr>
          <a:lstStyle/>
          <a:p>
            <a:pPr algn="r"/>
            <a:r>
              <a:rPr lang="en-CH" dirty="0">
                <a:hlinkClick r:id="rId3"/>
              </a:rPr>
              <a:t>https://lhc-commissioning.web.cern.ch/schedule/LHC-long-term.htm</a:t>
            </a:r>
            <a:endParaRPr lang="en-CH" dirty="0"/>
          </a:p>
        </p:txBody>
      </p:sp>
    </p:spTree>
    <p:extLst>
      <p:ext uri="{BB962C8B-B14F-4D97-AF65-F5344CB8AC3E}">
        <p14:creationId xmlns:p14="http://schemas.microsoft.com/office/powerpoint/2010/main" val="31919048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16C204-E97E-EFD0-283E-7AB7ADE05F72}"/>
              </a:ext>
            </a:extLst>
          </p:cNvPr>
          <p:cNvSpPr>
            <a:spLocks noGrp="1"/>
          </p:cNvSpPr>
          <p:nvPr>
            <p:ph idx="1"/>
          </p:nvPr>
        </p:nvSpPr>
        <p:spPr/>
        <p:txBody>
          <a:bodyPr/>
          <a:lstStyle/>
          <a:p>
            <a:r>
              <a:rPr lang="en-FR" b="0" dirty="0"/>
              <a:t>There is currently not an agreement to use any specific standards at CERN but these are the ones that have been raised in </a:t>
            </a:r>
            <a:r>
              <a:rPr lang="en-FR" b="0"/>
              <a:t>discussions.</a:t>
            </a:r>
            <a:r>
              <a:rPr lang="en-US" b="0" dirty="0"/>
              <a:t> The current position is that it is unlikely to be affordable to comply with the entirety of these standards or ensure appropriate certification/actions in a timely manner. However, these can potentially be used as inspiration for some directions to be taken for an organization such as CERN.</a:t>
            </a:r>
          </a:p>
          <a:p>
            <a:endParaRPr lang="en-FR" b="0" dirty="0"/>
          </a:p>
          <a:p>
            <a:endParaRPr lang="en-FR" b="0" dirty="0"/>
          </a:p>
        </p:txBody>
      </p:sp>
      <p:sp>
        <p:nvSpPr>
          <p:cNvPr id="3" name="Title 2">
            <a:extLst>
              <a:ext uri="{FF2B5EF4-FFF2-40B4-BE49-F238E27FC236}">
                <a16:creationId xmlns:a16="http://schemas.microsoft.com/office/drawing/2014/main" id="{85BAE4DE-02D9-08F5-F2BE-4E099E928C22}"/>
              </a:ext>
            </a:extLst>
          </p:cNvPr>
          <p:cNvSpPr>
            <a:spLocks noGrp="1"/>
          </p:cNvSpPr>
          <p:nvPr>
            <p:ph type="title"/>
          </p:nvPr>
        </p:nvSpPr>
        <p:spPr/>
        <p:txBody>
          <a:bodyPr/>
          <a:lstStyle/>
          <a:p>
            <a:r>
              <a:rPr lang="en-FR" dirty="0"/>
              <a:t>Standards</a:t>
            </a:r>
          </a:p>
        </p:txBody>
      </p:sp>
      <p:sp>
        <p:nvSpPr>
          <p:cNvPr id="4" name="Date Placeholder 3">
            <a:extLst>
              <a:ext uri="{FF2B5EF4-FFF2-40B4-BE49-F238E27FC236}">
                <a16:creationId xmlns:a16="http://schemas.microsoft.com/office/drawing/2014/main" id="{CD205490-E5F8-BE3A-7FEB-A2D53DBC1D1C}"/>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A55D8411-27C5-AA5F-1C0B-4C397573EE64}"/>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5C130C85-B1AC-4917-AF0E-80B15EE82BF8}"/>
              </a:ext>
            </a:extLst>
          </p:cNvPr>
          <p:cNvSpPr>
            <a:spLocks noGrp="1"/>
          </p:cNvSpPr>
          <p:nvPr>
            <p:ph type="sldNum" sz="quarter" idx="12"/>
          </p:nvPr>
        </p:nvSpPr>
        <p:spPr/>
        <p:txBody>
          <a:bodyPr/>
          <a:lstStyle/>
          <a:p>
            <a:fld id="{36B5EA5A-BC32-A742-B11B-8E7414D5B535}" type="slidenum">
              <a:rPr lang="en-US" smtClean="0"/>
              <a:pPr/>
              <a:t>42</a:t>
            </a:fld>
            <a:endParaRPr lang="en-US" dirty="0"/>
          </a:p>
        </p:txBody>
      </p:sp>
      <p:graphicFrame>
        <p:nvGraphicFramePr>
          <p:cNvPr id="7" name="Table 7">
            <a:extLst>
              <a:ext uri="{FF2B5EF4-FFF2-40B4-BE49-F238E27FC236}">
                <a16:creationId xmlns:a16="http://schemas.microsoft.com/office/drawing/2014/main" id="{41A339F6-0319-07F6-BBBF-0687D5366636}"/>
              </a:ext>
            </a:extLst>
          </p:cNvPr>
          <p:cNvGraphicFramePr>
            <a:graphicFrameLocks noGrp="1"/>
          </p:cNvGraphicFramePr>
          <p:nvPr>
            <p:extLst>
              <p:ext uri="{D42A27DB-BD31-4B8C-83A1-F6EECF244321}">
                <p14:modId xmlns:p14="http://schemas.microsoft.com/office/powerpoint/2010/main" val="1997445111"/>
              </p:ext>
            </p:extLst>
          </p:nvPr>
        </p:nvGraphicFramePr>
        <p:xfrm>
          <a:off x="2162629" y="4355495"/>
          <a:ext cx="8128000" cy="1483360"/>
        </p:xfrm>
        <a:graphic>
          <a:graphicData uri="http://schemas.openxmlformats.org/drawingml/2006/table">
            <a:tbl>
              <a:tblPr firstRow="1" bandRow="1">
                <a:tableStyleId>{8EC20E35-A176-4012-BC5E-935CFFF8708E}</a:tableStyleId>
              </a:tblPr>
              <a:tblGrid>
                <a:gridCol w="4064000">
                  <a:extLst>
                    <a:ext uri="{9D8B030D-6E8A-4147-A177-3AD203B41FA5}">
                      <a16:colId xmlns:a16="http://schemas.microsoft.com/office/drawing/2014/main" val="2019786760"/>
                    </a:ext>
                  </a:extLst>
                </a:gridCol>
                <a:gridCol w="4064000">
                  <a:extLst>
                    <a:ext uri="{9D8B030D-6E8A-4147-A177-3AD203B41FA5}">
                      <a16:colId xmlns:a16="http://schemas.microsoft.com/office/drawing/2014/main" val="3367323488"/>
                    </a:ext>
                  </a:extLst>
                </a:gridCol>
              </a:tblGrid>
              <a:tr h="370840">
                <a:tc>
                  <a:txBody>
                    <a:bodyPr/>
                    <a:lstStyle/>
                    <a:p>
                      <a:r>
                        <a:rPr lang="en-FR" dirty="0"/>
                        <a:t>Standard</a:t>
                      </a:r>
                    </a:p>
                  </a:txBody>
                  <a:tcPr/>
                </a:tc>
                <a:tc>
                  <a:txBody>
                    <a:bodyPr/>
                    <a:lstStyle/>
                    <a:p>
                      <a:r>
                        <a:rPr lang="en-FR" dirty="0"/>
                        <a:t>Description</a:t>
                      </a:r>
                    </a:p>
                  </a:txBody>
                  <a:tcPr/>
                </a:tc>
                <a:extLst>
                  <a:ext uri="{0D108BD9-81ED-4DB2-BD59-A6C34878D82A}">
                    <a16:rowId xmlns:a16="http://schemas.microsoft.com/office/drawing/2014/main" val="2235196094"/>
                  </a:ext>
                </a:extLst>
              </a:tr>
              <a:tr h="370840">
                <a:tc>
                  <a:txBody>
                    <a:bodyPr/>
                    <a:lstStyle/>
                    <a:p>
                      <a:r>
                        <a:rPr lang="en-FR" dirty="0"/>
                        <a:t>ISO 31000</a:t>
                      </a:r>
                    </a:p>
                  </a:txBody>
                  <a:tcPr/>
                </a:tc>
                <a:tc>
                  <a:txBody>
                    <a:bodyPr/>
                    <a:lstStyle/>
                    <a:p>
                      <a:r>
                        <a:rPr lang="en-FR" dirty="0"/>
                        <a:t>Risk Management</a:t>
                      </a:r>
                    </a:p>
                  </a:txBody>
                  <a:tcPr/>
                </a:tc>
                <a:extLst>
                  <a:ext uri="{0D108BD9-81ED-4DB2-BD59-A6C34878D82A}">
                    <a16:rowId xmlns:a16="http://schemas.microsoft.com/office/drawing/2014/main" val="1636225009"/>
                  </a:ext>
                </a:extLst>
              </a:tr>
              <a:tr h="370840">
                <a:tc>
                  <a:txBody>
                    <a:bodyPr/>
                    <a:lstStyle/>
                    <a:p>
                      <a:r>
                        <a:rPr lang="en-FR" dirty="0"/>
                        <a:t>ISO 22301</a:t>
                      </a:r>
                    </a:p>
                  </a:txBody>
                  <a:tcPr/>
                </a:tc>
                <a:tc>
                  <a:txBody>
                    <a:bodyPr/>
                    <a:lstStyle/>
                    <a:p>
                      <a:r>
                        <a:rPr lang="en-FR" dirty="0"/>
                        <a:t>Business Continuity</a:t>
                      </a:r>
                    </a:p>
                  </a:txBody>
                  <a:tcPr/>
                </a:tc>
                <a:extLst>
                  <a:ext uri="{0D108BD9-81ED-4DB2-BD59-A6C34878D82A}">
                    <a16:rowId xmlns:a16="http://schemas.microsoft.com/office/drawing/2014/main" val="2870695844"/>
                  </a:ext>
                </a:extLst>
              </a:tr>
              <a:tr h="370840">
                <a:tc>
                  <a:txBody>
                    <a:bodyPr/>
                    <a:lstStyle/>
                    <a:p>
                      <a:r>
                        <a:rPr lang="en-FR" dirty="0"/>
                        <a:t>ISO 27001</a:t>
                      </a:r>
                    </a:p>
                  </a:txBody>
                  <a:tcPr/>
                </a:tc>
                <a:tc>
                  <a:txBody>
                    <a:bodyPr/>
                    <a:lstStyle/>
                    <a:p>
                      <a:r>
                        <a:rPr lang="en-FR" dirty="0"/>
                        <a:t>Disaster Recovery</a:t>
                      </a:r>
                    </a:p>
                  </a:txBody>
                  <a:tcPr/>
                </a:tc>
                <a:extLst>
                  <a:ext uri="{0D108BD9-81ED-4DB2-BD59-A6C34878D82A}">
                    <a16:rowId xmlns:a16="http://schemas.microsoft.com/office/drawing/2014/main" val="2272033210"/>
                  </a:ext>
                </a:extLst>
              </a:tr>
            </a:tbl>
          </a:graphicData>
        </a:graphic>
      </p:graphicFrame>
    </p:spTree>
    <p:extLst>
      <p:ext uri="{BB962C8B-B14F-4D97-AF65-F5344CB8AC3E}">
        <p14:creationId xmlns:p14="http://schemas.microsoft.com/office/powerpoint/2010/main" val="6722730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A374D3-49AB-38C4-5C45-31A4EBBB7563}"/>
              </a:ext>
            </a:extLst>
          </p:cNvPr>
          <p:cNvSpPr>
            <a:spLocks noGrp="1"/>
          </p:cNvSpPr>
          <p:nvPr>
            <p:ph idx="1"/>
          </p:nvPr>
        </p:nvSpPr>
        <p:spPr/>
        <p:txBody>
          <a:bodyPr/>
          <a:lstStyle/>
          <a:p>
            <a:pPr marL="342900" indent="-342900">
              <a:buFont typeface="Arial" panose="020B0604020202020204" pitchFamily="34" charset="0"/>
              <a:buChar char="•"/>
            </a:pPr>
            <a:r>
              <a:rPr lang="en-FR" dirty="0">
                <a:hlinkClick r:id="rId2"/>
              </a:rPr>
              <a:t>CERN Enterprise Risk Management </a:t>
            </a:r>
            <a:r>
              <a:rPr lang="en-FR" dirty="0"/>
              <a:t>has high level risk register</a:t>
            </a:r>
          </a:p>
          <a:p>
            <a:pPr marL="666900" lvl="1" indent="-342900">
              <a:buFont typeface="Arial" panose="020B0604020202020204" pitchFamily="34" charset="0"/>
              <a:buChar char="•"/>
            </a:pPr>
            <a:r>
              <a:rPr lang="en-FR" dirty="0"/>
              <a:t>Combines </a:t>
            </a:r>
            <a:r>
              <a:rPr lang="en-FR"/>
              <a:t>Impact </a:t>
            </a:r>
            <a:r>
              <a:rPr lang="en-US" dirty="0"/>
              <a:t>(minor to catastrophic) </a:t>
            </a:r>
            <a:r>
              <a:rPr lang="en-FR"/>
              <a:t>and Likelihood </a:t>
            </a:r>
            <a:r>
              <a:rPr lang="en-US" dirty="0"/>
              <a:t>(rare to frequent) </a:t>
            </a:r>
            <a:r>
              <a:rPr lang="en-FR"/>
              <a:t>to rank risks</a:t>
            </a:r>
            <a:endParaRPr lang="en-FR" dirty="0"/>
          </a:p>
          <a:p>
            <a:r>
              <a:rPr lang="en-FR" dirty="0"/>
              <a:t>Among the top risks from </a:t>
            </a:r>
            <a:r>
              <a:rPr lang="en-FR"/>
              <a:t>IT department</a:t>
            </a:r>
            <a:r>
              <a:rPr lang="en-US" dirty="0"/>
              <a:t> (2023 rankings):</a:t>
            </a:r>
            <a:endParaRPr lang="en-FR" dirty="0"/>
          </a:p>
          <a:p>
            <a:endParaRPr lang="en-FR" dirty="0"/>
          </a:p>
          <a:p>
            <a:endParaRPr lang="en-FR" dirty="0"/>
          </a:p>
        </p:txBody>
      </p:sp>
      <p:sp>
        <p:nvSpPr>
          <p:cNvPr id="3" name="Title 2">
            <a:extLst>
              <a:ext uri="{FF2B5EF4-FFF2-40B4-BE49-F238E27FC236}">
                <a16:creationId xmlns:a16="http://schemas.microsoft.com/office/drawing/2014/main" id="{2B8F4EFA-D42E-44C6-E68D-AEC98615673B}"/>
              </a:ext>
            </a:extLst>
          </p:cNvPr>
          <p:cNvSpPr>
            <a:spLocks noGrp="1"/>
          </p:cNvSpPr>
          <p:nvPr>
            <p:ph type="title"/>
          </p:nvPr>
        </p:nvSpPr>
        <p:spPr/>
        <p:txBody>
          <a:bodyPr/>
          <a:lstStyle/>
          <a:p>
            <a:r>
              <a:rPr lang="en-FR" dirty="0"/>
              <a:t>CERN Enterprise Risk Management</a:t>
            </a:r>
          </a:p>
        </p:txBody>
      </p:sp>
      <p:sp>
        <p:nvSpPr>
          <p:cNvPr id="4" name="Date Placeholder 3">
            <a:extLst>
              <a:ext uri="{FF2B5EF4-FFF2-40B4-BE49-F238E27FC236}">
                <a16:creationId xmlns:a16="http://schemas.microsoft.com/office/drawing/2014/main" id="{2C447CE0-6C25-1B19-5585-0F08B63BA5B7}"/>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E0DEF0FE-6F9B-2204-180C-2BCD6F6AEA73}"/>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20C410D7-5C1F-9252-BC7F-5E1F3566537E}"/>
              </a:ext>
            </a:extLst>
          </p:cNvPr>
          <p:cNvSpPr>
            <a:spLocks noGrp="1"/>
          </p:cNvSpPr>
          <p:nvPr>
            <p:ph type="sldNum" sz="quarter" idx="12"/>
          </p:nvPr>
        </p:nvSpPr>
        <p:spPr/>
        <p:txBody>
          <a:bodyPr/>
          <a:lstStyle/>
          <a:p>
            <a:fld id="{36B5EA5A-BC32-A742-B11B-8E7414D5B535}" type="slidenum">
              <a:rPr lang="en-US" smtClean="0"/>
              <a:pPr/>
              <a:t>5</a:t>
            </a:fld>
            <a:endParaRPr lang="en-US" dirty="0"/>
          </a:p>
        </p:txBody>
      </p:sp>
      <p:graphicFrame>
        <p:nvGraphicFramePr>
          <p:cNvPr id="8" name="Table 8">
            <a:extLst>
              <a:ext uri="{FF2B5EF4-FFF2-40B4-BE49-F238E27FC236}">
                <a16:creationId xmlns:a16="http://schemas.microsoft.com/office/drawing/2014/main" id="{E11854F8-8656-71D4-FE28-09D8A521124C}"/>
              </a:ext>
            </a:extLst>
          </p:cNvPr>
          <p:cNvGraphicFramePr>
            <a:graphicFrameLocks noGrp="1"/>
          </p:cNvGraphicFramePr>
          <p:nvPr>
            <p:extLst>
              <p:ext uri="{D42A27DB-BD31-4B8C-83A1-F6EECF244321}">
                <p14:modId xmlns:p14="http://schemas.microsoft.com/office/powerpoint/2010/main" val="3011430528"/>
              </p:ext>
            </p:extLst>
          </p:nvPr>
        </p:nvGraphicFramePr>
        <p:xfrm>
          <a:off x="407987" y="3080902"/>
          <a:ext cx="11085674" cy="3032760"/>
        </p:xfrm>
        <a:graphic>
          <a:graphicData uri="http://schemas.openxmlformats.org/drawingml/2006/table">
            <a:tbl>
              <a:tblPr firstRow="1" bandRow="1">
                <a:tableStyleId>{8EC20E35-A176-4012-BC5E-935CFFF8708E}</a:tableStyleId>
              </a:tblPr>
              <a:tblGrid>
                <a:gridCol w="7705866">
                  <a:extLst>
                    <a:ext uri="{9D8B030D-6E8A-4147-A177-3AD203B41FA5}">
                      <a16:colId xmlns:a16="http://schemas.microsoft.com/office/drawing/2014/main" val="2260569416"/>
                    </a:ext>
                  </a:extLst>
                </a:gridCol>
                <a:gridCol w="1527858">
                  <a:extLst>
                    <a:ext uri="{9D8B030D-6E8A-4147-A177-3AD203B41FA5}">
                      <a16:colId xmlns:a16="http://schemas.microsoft.com/office/drawing/2014/main" val="3185549979"/>
                    </a:ext>
                  </a:extLst>
                </a:gridCol>
                <a:gridCol w="1851950">
                  <a:extLst>
                    <a:ext uri="{9D8B030D-6E8A-4147-A177-3AD203B41FA5}">
                      <a16:colId xmlns:a16="http://schemas.microsoft.com/office/drawing/2014/main" val="948683159"/>
                    </a:ext>
                  </a:extLst>
                </a:gridCol>
              </a:tblGrid>
              <a:tr h="370840">
                <a:tc>
                  <a:txBody>
                    <a:bodyPr/>
                    <a:lstStyle/>
                    <a:p>
                      <a:r>
                        <a:rPr lang="en-FR" dirty="0"/>
                        <a:t>Risk</a:t>
                      </a:r>
                    </a:p>
                  </a:txBody>
                  <a:tcPr/>
                </a:tc>
                <a:tc>
                  <a:txBody>
                    <a:bodyPr/>
                    <a:lstStyle/>
                    <a:p>
                      <a:r>
                        <a:rPr lang="en-FR" dirty="0"/>
                        <a:t>Impact</a:t>
                      </a:r>
                    </a:p>
                  </a:txBody>
                  <a:tcPr/>
                </a:tc>
                <a:tc>
                  <a:txBody>
                    <a:bodyPr/>
                    <a:lstStyle/>
                    <a:p>
                      <a:r>
                        <a:rPr lang="en-FR" dirty="0"/>
                        <a:t>Likelihood</a:t>
                      </a:r>
                    </a:p>
                  </a:txBody>
                  <a:tcPr/>
                </a:tc>
                <a:extLst>
                  <a:ext uri="{0D108BD9-81ED-4DB2-BD59-A6C34878D82A}">
                    <a16:rowId xmlns:a16="http://schemas.microsoft.com/office/drawing/2014/main" val="3916137128"/>
                  </a:ext>
                </a:extLst>
              </a:tr>
              <a:tr h="370840">
                <a:tc>
                  <a:txBody>
                    <a:bodyPr/>
                    <a:lstStyle/>
                    <a:p>
                      <a:r>
                        <a:rPr lang="en-FR" dirty="0"/>
                        <a:t>Major infrastructure incident such as fire or flood resulting in substantial loss of computing capacity or data</a:t>
                      </a:r>
                    </a:p>
                  </a:txBody>
                  <a:tcPr/>
                </a:tc>
                <a:tc>
                  <a:txBody>
                    <a:bodyPr/>
                    <a:lstStyle/>
                    <a:p>
                      <a:r>
                        <a:rPr lang="en-FR" dirty="0"/>
                        <a:t>Catastrophic</a:t>
                      </a:r>
                    </a:p>
                  </a:txBody>
                  <a:tcPr/>
                </a:tc>
                <a:tc>
                  <a:txBody>
                    <a:bodyPr/>
                    <a:lstStyle/>
                    <a:p>
                      <a:r>
                        <a:rPr lang="en-FR" dirty="0"/>
                        <a:t>Rare</a:t>
                      </a:r>
                    </a:p>
                  </a:txBody>
                  <a:tcPr/>
                </a:tc>
                <a:extLst>
                  <a:ext uri="{0D108BD9-81ED-4DB2-BD59-A6C34878D82A}">
                    <a16:rowId xmlns:a16="http://schemas.microsoft.com/office/drawing/2014/main" val="1320257159"/>
                  </a:ext>
                </a:extLst>
              </a:tr>
              <a:tr h="370840">
                <a:tc>
                  <a:txBody>
                    <a:bodyPr/>
                    <a:lstStyle/>
                    <a:p>
                      <a:r>
                        <a:rPr lang="en-FR" dirty="0"/>
                        <a:t>Cyber attack such as </a:t>
                      </a:r>
                      <a:r>
                        <a:rPr lang="en-GB" dirty="0"/>
                        <a:t>compromised accounts leading to data loss, corruption, theft, and the potential inability to perform important function</a:t>
                      </a:r>
                      <a:endParaRPr lang="en-FR" dirty="0"/>
                    </a:p>
                  </a:txBody>
                  <a:tcPr/>
                </a:tc>
                <a:tc>
                  <a:txBody>
                    <a:bodyPr/>
                    <a:lstStyle/>
                    <a:p>
                      <a:r>
                        <a:rPr lang="en-FR" dirty="0"/>
                        <a:t>Catastrophic</a:t>
                      </a:r>
                    </a:p>
                  </a:txBody>
                  <a:tcPr/>
                </a:tc>
                <a:tc>
                  <a:txBody>
                    <a:bodyPr/>
                    <a:lstStyle/>
                    <a:p>
                      <a:r>
                        <a:rPr lang="en-US" dirty="0"/>
                        <a:t>Rare</a:t>
                      </a:r>
                      <a:endParaRPr lang="en-FR" dirty="0"/>
                    </a:p>
                  </a:txBody>
                  <a:tcPr/>
                </a:tc>
                <a:extLst>
                  <a:ext uri="{0D108BD9-81ED-4DB2-BD59-A6C34878D82A}">
                    <a16:rowId xmlns:a16="http://schemas.microsoft.com/office/drawing/2014/main" val="1335489537"/>
                  </a:ext>
                </a:extLst>
              </a:tr>
              <a:tr h="370840">
                <a:tc>
                  <a:txBody>
                    <a:bodyPr/>
                    <a:lstStyle/>
                    <a:p>
                      <a:r>
                        <a:rPr lang="en-FR" dirty="0"/>
                        <a:t>Failure of an important supply or services contract such as company goes bankrupt</a:t>
                      </a:r>
                    </a:p>
                  </a:txBody>
                  <a:tcPr/>
                </a:tc>
                <a:tc>
                  <a:txBody>
                    <a:bodyPr/>
                    <a:lstStyle/>
                    <a:p>
                      <a:r>
                        <a:rPr lang="en-FR" dirty="0"/>
                        <a:t>Catastrophic</a:t>
                      </a:r>
                    </a:p>
                  </a:txBody>
                  <a:tcPr/>
                </a:tc>
                <a:tc>
                  <a:txBody>
                    <a:bodyPr/>
                    <a:lstStyle/>
                    <a:p>
                      <a:r>
                        <a:rPr lang="en-FR" dirty="0"/>
                        <a:t>Possible</a:t>
                      </a:r>
                    </a:p>
                  </a:txBody>
                  <a:tcPr/>
                </a:tc>
                <a:extLst>
                  <a:ext uri="{0D108BD9-81ED-4DB2-BD59-A6C34878D82A}">
                    <a16:rowId xmlns:a16="http://schemas.microsoft.com/office/drawing/2014/main" val="1211689140"/>
                  </a:ext>
                </a:extLst>
              </a:tr>
              <a:tr h="370840">
                <a:tc>
                  <a:txBody>
                    <a:bodyPr/>
                    <a:lstStyle/>
                    <a:p>
                      <a:r>
                        <a:rPr lang="en-FR" dirty="0"/>
                        <a:t>Human error or malicious actions leading to loss of data and IT services</a:t>
                      </a:r>
                    </a:p>
                  </a:txBody>
                  <a:tcPr/>
                </a:tc>
                <a:tc>
                  <a:txBody>
                    <a:bodyPr/>
                    <a:lstStyle/>
                    <a:p>
                      <a:r>
                        <a:rPr lang="en-FR" dirty="0"/>
                        <a:t>Catastrophic</a:t>
                      </a:r>
                    </a:p>
                  </a:txBody>
                  <a:tcPr/>
                </a:tc>
                <a:tc>
                  <a:txBody>
                    <a:bodyPr/>
                    <a:lstStyle/>
                    <a:p>
                      <a:r>
                        <a:rPr lang="en-FR" dirty="0"/>
                        <a:t>Possible</a:t>
                      </a:r>
                    </a:p>
                  </a:txBody>
                  <a:tcPr/>
                </a:tc>
                <a:extLst>
                  <a:ext uri="{0D108BD9-81ED-4DB2-BD59-A6C34878D82A}">
                    <a16:rowId xmlns:a16="http://schemas.microsoft.com/office/drawing/2014/main" val="3452544540"/>
                  </a:ext>
                </a:extLst>
              </a:tr>
              <a:tr h="370840">
                <a:tc>
                  <a:txBody>
                    <a:bodyPr/>
                    <a:lstStyle/>
                    <a:p>
                      <a:r>
                        <a:rPr lang="en-FR" dirty="0"/>
                        <a:t>.....</a:t>
                      </a:r>
                    </a:p>
                  </a:txBody>
                  <a:tcPr/>
                </a:tc>
                <a:tc>
                  <a:txBody>
                    <a:bodyPr/>
                    <a:lstStyle/>
                    <a:p>
                      <a:endParaRPr lang="en-FR" dirty="0"/>
                    </a:p>
                  </a:txBody>
                  <a:tcPr/>
                </a:tc>
                <a:tc>
                  <a:txBody>
                    <a:bodyPr/>
                    <a:lstStyle/>
                    <a:p>
                      <a:endParaRPr lang="en-FR" dirty="0"/>
                    </a:p>
                  </a:txBody>
                  <a:tcPr/>
                </a:tc>
                <a:extLst>
                  <a:ext uri="{0D108BD9-81ED-4DB2-BD59-A6C34878D82A}">
                    <a16:rowId xmlns:a16="http://schemas.microsoft.com/office/drawing/2014/main" val="883365432"/>
                  </a:ext>
                </a:extLst>
              </a:tr>
            </a:tbl>
          </a:graphicData>
        </a:graphic>
      </p:graphicFrame>
      <p:graphicFrame>
        <p:nvGraphicFramePr>
          <p:cNvPr id="9" name="Object 8">
            <a:extLst>
              <a:ext uri="{FF2B5EF4-FFF2-40B4-BE49-F238E27FC236}">
                <a16:creationId xmlns:a16="http://schemas.microsoft.com/office/drawing/2014/main" id="{560CF206-F987-3FC5-8F00-C0F618E05E36}"/>
              </a:ext>
            </a:extLst>
          </p:cNvPr>
          <p:cNvGraphicFramePr>
            <a:graphicFrameLocks noChangeAspect="1"/>
          </p:cNvGraphicFramePr>
          <p:nvPr>
            <p:extLst>
              <p:ext uri="{D42A27DB-BD31-4B8C-83A1-F6EECF244321}">
                <p14:modId xmlns:p14="http://schemas.microsoft.com/office/powerpoint/2010/main" val="4286886940"/>
              </p:ext>
            </p:extLst>
          </p:nvPr>
        </p:nvGraphicFramePr>
        <p:xfrm>
          <a:off x="9115913" y="136525"/>
          <a:ext cx="2824786" cy="1364106"/>
        </p:xfrm>
        <a:graphic>
          <a:graphicData uri="http://schemas.openxmlformats.org/presentationml/2006/ole">
            <mc:AlternateContent xmlns:mc="http://schemas.openxmlformats.org/markup-compatibility/2006">
              <mc:Choice xmlns:v="urn:schemas-microsoft-com:vml" Requires="v">
                <p:oleObj name="Document" r:id="rId3" imgW="5943600" imgH="2870200" progId="Word.Document.12">
                  <p:embed/>
                </p:oleObj>
              </mc:Choice>
              <mc:Fallback>
                <p:oleObj name="Document" r:id="rId3" imgW="5943600" imgH="2870200" progId="Word.Document.12">
                  <p:embed/>
                  <p:pic>
                    <p:nvPicPr>
                      <p:cNvPr id="9" name="Object 8">
                        <a:extLst>
                          <a:ext uri="{FF2B5EF4-FFF2-40B4-BE49-F238E27FC236}">
                            <a16:creationId xmlns:a16="http://schemas.microsoft.com/office/drawing/2014/main" id="{8C558DE5-1E4F-B429-8BF0-E60D2BB693C3}"/>
                          </a:ext>
                        </a:extLst>
                      </p:cNvPr>
                      <p:cNvPicPr/>
                      <p:nvPr/>
                    </p:nvPicPr>
                    <p:blipFill>
                      <a:blip r:embed="rId4"/>
                      <a:stretch>
                        <a:fillRect/>
                      </a:stretch>
                    </p:blipFill>
                    <p:spPr>
                      <a:xfrm>
                        <a:off x="9115913" y="136525"/>
                        <a:ext cx="2824786" cy="1364106"/>
                      </a:xfrm>
                      <a:prstGeom prst="rect">
                        <a:avLst/>
                      </a:prstGeom>
                    </p:spPr>
                  </p:pic>
                </p:oleObj>
              </mc:Fallback>
            </mc:AlternateContent>
          </a:graphicData>
        </a:graphic>
      </p:graphicFrame>
    </p:spTree>
    <p:extLst>
      <p:ext uri="{BB962C8B-B14F-4D97-AF65-F5344CB8AC3E}">
        <p14:creationId xmlns:p14="http://schemas.microsoft.com/office/powerpoint/2010/main" val="3894248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CB117B-402C-FC48-7923-A6C6BA0EE5DF}"/>
              </a:ext>
            </a:extLst>
          </p:cNvPr>
          <p:cNvSpPr>
            <a:spLocks noGrp="1"/>
          </p:cNvSpPr>
          <p:nvPr>
            <p:ph idx="1"/>
          </p:nvPr>
        </p:nvSpPr>
        <p:spPr>
          <a:xfrm>
            <a:off x="407987" y="1082600"/>
            <a:ext cx="11376024" cy="4608512"/>
          </a:xfrm>
        </p:spPr>
        <p:txBody>
          <a:bodyPr/>
          <a:lstStyle/>
          <a:p>
            <a:pPr marL="342900" indent="-342900">
              <a:buFont typeface="Arial" panose="020B0604020202020204" pitchFamily="34" charset="0"/>
              <a:buChar char="•"/>
            </a:pPr>
            <a:r>
              <a:rPr lang="en-GB" b="0" dirty="0"/>
              <a:t>The aim of the CERN Crisis Management Framework is to assure the most effective response possible to any crisis of significance affecting CERN. The Crisis Management framework focuses on serious, large scale or high impact incidents where a strategic response is required, and details the people and processes required to manage a crisis affecting CERN </a:t>
            </a:r>
          </a:p>
          <a:p>
            <a:pPr marL="342900" indent="-342900">
              <a:buFont typeface="Arial" panose="020B0604020202020204" pitchFamily="34" charset="0"/>
              <a:buChar char="•"/>
            </a:pPr>
            <a:r>
              <a:rPr lang="en-GB" b="0" dirty="0"/>
              <a:t>Management will focus on four priorities: </a:t>
            </a:r>
          </a:p>
          <a:p>
            <a:pPr marL="666900" lvl="1" indent="-342900">
              <a:buFont typeface="+mj-lt"/>
              <a:buAutoNum type="arabicPeriod"/>
            </a:pPr>
            <a:r>
              <a:rPr lang="en-GB" dirty="0"/>
              <a:t>People - Maintaining the health, safety and well-being of CERN personnel, contractors, visitors, local communities, and members of the public on CERN sites.</a:t>
            </a:r>
          </a:p>
          <a:p>
            <a:pPr marL="666900" lvl="1" indent="-342900">
              <a:buFont typeface="+mj-lt"/>
              <a:buAutoNum type="arabicPeriod"/>
            </a:pPr>
            <a:r>
              <a:rPr lang="en-GB" dirty="0"/>
              <a:t>Environment – Preventing harm or damage to the environment on the CERN sites and in the surrounding area. </a:t>
            </a:r>
          </a:p>
          <a:p>
            <a:pPr marL="666900" lvl="1" indent="-342900">
              <a:buFont typeface="+mj-lt"/>
              <a:buAutoNum type="arabicPeriod"/>
            </a:pPr>
            <a:r>
              <a:rPr lang="en-GB" dirty="0"/>
              <a:t>Operations – Preventing, minimising, or mitigating the impact on CERN’s activities.</a:t>
            </a:r>
          </a:p>
          <a:p>
            <a:pPr marL="666900" lvl="1" indent="-342900">
              <a:buFont typeface="+mj-lt"/>
              <a:buAutoNum type="arabicPeriod"/>
            </a:pPr>
            <a:r>
              <a:rPr lang="en-GB" dirty="0"/>
              <a:t>Reputation – Maintaining the integrity of CERN’s image towards internal and external stakeholders.</a:t>
            </a:r>
          </a:p>
          <a:p>
            <a:pPr marL="342900" indent="-342900">
              <a:buFont typeface="Arial" panose="020B0604020202020204" pitchFamily="34" charset="0"/>
              <a:buChar char="•"/>
            </a:pPr>
            <a:r>
              <a:rPr lang="en-GB" b="0" dirty="0"/>
              <a:t>5 activations since 2013 - example would be the building 212 fire in 2019</a:t>
            </a:r>
          </a:p>
          <a:p>
            <a:pPr marL="342900" indent="-342900">
              <a:buFont typeface="Arial" panose="020B0604020202020204" pitchFamily="34" charset="0"/>
              <a:buChar char="•"/>
            </a:pPr>
            <a:r>
              <a:rPr lang="en-GB" b="0" dirty="0"/>
              <a:t>Annual tests with a simulated crisis performed and documented</a:t>
            </a:r>
          </a:p>
          <a:p>
            <a:endParaRPr lang="en-FR" dirty="0"/>
          </a:p>
        </p:txBody>
      </p:sp>
      <p:sp>
        <p:nvSpPr>
          <p:cNvPr id="3" name="Title 2">
            <a:extLst>
              <a:ext uri="{FF2B5EF4-FFF2-40B4-BE49-F238E27FC236}">
                <a16:creationId xmlns:a16="http://schemas.microsoft.com/office/drawing/2014/main" id="{82CCA167-7075-FFF6-F953-A16E244C2DE4}"/>
              </a:ext>
            </a:extLst>
          </p:cNvPr>
          <p:cNvSpPr>
            <a:spLocks noGrp="1"/>
          </p:cNvSpPr>
          <p:nvPr>
            <p:ph type="title"/>
          </p:nvPr>
        </p:nvSpPr>
        <p:spPr/>
        <p:txBody>
          <a:bodyPr/>
          <a:lstStyle/>
          <a:p>
            <a:r>
              <a:rPr lang="en-FR" dirty="0"/>
              <a:t>CERN </a:t>
            </a:r>
            <a:r>
              <a:rPr lang="en-FR"/>
              <a:t>Crisis Team</a:t>
            </a:r>
            <a:r>
              <a:rPr lang="en-US" dirty="0"/>
              <a:t> (</a:t>
            </a:r>
            <a:r>
              <a:rPr lang="en-US" dirty="0">
                <a:hlinkClick r:id="rId2"/>
              </a:rPr>
              <a:t>policy</a:t>
            </a:r>
            <a:r>
              <a:rPr lang="en-US" dirty="0"/>
              <a:t>)</a:t>
            </a:r>
            <a:endParaRPr lang="en-FR" dirty="0"/>
          </a:p>
        </p:txBody>
      </p:sp>
      <p:sp>
        <p:nvSpPr>
          <p:cNvPr id="4" name="Date Placeholder 3">
            <a:extLst>
              <a:ext uri="{FF2B5EF4-FFF2-40B4-BE49-F238E27FC236}">
                <a16:creationId xmlns:a16="http://schemas.microsoft.com/office/drawing/2014/main" id="{D238B248-D240-9703-6EDC-8652DC4C5D5B}"/>
              </a:ext>
            </a:extLst>
          </p:cNvPr>
          <p:cNvSpPr>
            <a:spLocks noGrp="1"/>
          </p:cNvSpPr>
          <p:nvPr>
            <p:ph type="dt" sz="half" idx="10"/>
          </p:nvPr>
        </p:nvSpPr>
        <p:spPr/>
        <p:txBody>
          <a:bodyPr/>
          <a:lstStyle/>
          <a:p>
            <a:r>
              <a:rPr lang="de-CH"/>
              <a:t>06/03/2024</a:t>
            </a:r>
            <a:endParaRPr lang="en-US" dirty="0"/>
          </a:p>
        </p:txBody>
      </p:sp>
      <p:sp>
        <p:nvSpPr>
          <p:cNvPr id="5" name="Footer Placeholder 4">
            <a:extLst>
              <a:ext uri="{FF2B5EF4-FFF2-40B4-BE49-F238E27FC236}">
                <a16:creationId xmlns:a16="http://schemas.microsoft.com/office/drawing/2014/main" id="{E871647B-E70D-F3FA-D898-C22B00617676}"/>
              </a:ext>
            </a:extLst>
          </p:cNvPr>
          <p:cNvSpPr>
            <a:spLocks noGrp="1"/>
          </p:cNvSpPr>
          <p:nvPr>
            <p:ph type="ftr" sz="quarter" idx="11"/>
          </p:nvPr>
        </p:nvSpPr>
        <p:spPr/>
        <p:txBody>
          <a:bodyPr/>
          <a:lstStyle/>
          <a:p>
            <a:r>
              <a:rPr lang="en-US"/>
              <a:t>Tim Bell | IT SKA BC/DR</a:t>
            </a:r>
            <a:endParaRPr lang="en-US" dirty="0"/>
          </a:p>
        </p:txBody>
      </p:sp>
      <p:sp>
        <p:nvSpPr>
          <p:cNvPr id="6" name="Slide Number Placeholder 5">
            <a:extLst>
              <a:ext uri="{FF2B5EF4-FFF2-40B4-BE49-F238E27FC236}">
                <a16:creationId xmlns:a16="http://schemas.microsoft.com/office/drawing/2014/main" id="{FF8C0EBF-DA0A-F3B3-5D3C-8E206F62E96E}"/>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488950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CB79C-69B3-B7B1-E124-F23834C7EE5C}"/>
              </a:ext>
            </a:extLst>
          </p:cNvPr>
          <p:cNvSpPr>
            <a:spLocks noGrp="1"/>
          </p:cNvSpPr>
          <p:nvPr>
            <p:ph type="title"/>
          </p:nvPr>
        </p:nvSpPr>
        <p:spPr/>
        <p:txBody>
          <a:bodyPr/>
          <a:lstStyle/>
          <a:p>
            <a:r>
              <a:rPr lang="en-US"/>
              <a:t>IT BC/DR </a:t>
            </a:r>
            <a:r>
              <a:rPr lang="en-FR"/>
              <a:t>Policy</a:t>
            </a:r>
            <a:endParaRPr lang="en-FR" dirty="0"/>
          </a:p>
        </p:txBody>
      </p:sp>
      <p:sp>
        <p:nvSpPr>
          <p:cNvPr id="3" name="Content Placeholder 2">
            <a:extLst>
              <a:ext uri="{FF2B5EF4-FFF2-40B4-BE49-F238E27FC236}">
                <a16:creationId xmlns:a16="http://schemas.microsoft.com/office/drawing/2014/main" id="{AE575EEE-82C5-F96C-E44E-C0CCC821892E}"/>
              </a:ext>
            </a:extLst>
          </p:cNvPr>
          <p:cNvSpPr>
            <a:spLocks noGrp="1"/>
          </p:cNvSpPr>
          <p:nvPr>
            <p:ph sz="half" idx="1"/>
          </p:nvPr>
        </p:nvSpPr>
        <p:spPr>
          <a:xfrm>
            <a:off x="407987" y="1157593"/>
            <a:ext cx="5759452" cy="4992836"/>
          </a:xfrm>
        </p:spPr>
        <p:txBody>
          <a:bodyPr/>
          <a:lstStyle/>
          <a:p>
            <a:pPr marL="342900" indent="-342900">
              <a:buFont typeface="Arial" panose="020B0604020202020204" pitchFamily="34" charset="0"/>
              <a:buChar char="•"/>
            </a:pPr>
            <a:r>
              <a:rPr lang="en-FR" sz="1600" b="0" dirty="0"/>
              <a:t>There is currently no organisation wide policy for BC</a:t>
            </a:r>
            <a:r>
              <a:rPr lang="en-FR" sz="1600" b="0"/>
              <a:t>/DR</a:t>
            </a:r>
            <a:endParaRPr lang="en-FR" sz="1600" b="0" dirty="0"/>
          </a:p>
          <a:p>
            <a:pPr marL="342900" indent="-342900">
              <a:buFont typeface="Arial" panose="020B0604020202020204" pitchFamily="34" charset="0"/>
              <a:buChar char="•"/>
            </a:pPr>
            <a:r>
              <a:rPr lang="en-GB" sz="1600" b="0" dirty="0"/>
              <a:t>The IT </a:t>
            </a:r>
            <a:r>
              <a:rPr lang="en-GB" sz="1600" b="0"/>
              <a:t>department now has </a:t>
            </a:r>
            <a:r>
              <a:rPr lang="en-GB" sz="1600" b="0" dirty="0"/>
              <a:t>a policy approved by the IT department head office in October 2023 including</a:t>
            </a:r>
          </a:p>
          <a:p>
            <a:pPr marL="666750" lvl="1" indent="-342900">
              <a:buFont typeface="Arial" panose="020B0604020202020204" pitchFamily="34" charset="0"/>
              <a:buChar char="•"/>
            </a:pPr>
            <a:r>
              <a:rPr lang="en-GB" sz="1300" b="0" dirty="0"/>
              <a:t>The department should define relevant continuity and recovery planning connected to CERN risk and crisis processes.</a:t>
            </a:r>
          </a:p>
          <a:p>
            <a:pPr marL="666750" lvl="1" indent="-342900">
              <a:buFont typeface="Arial" panose="020B0604020202020204" pitchFamily="34" charset="0"/>
              <a:buChar char="•"/>
            </a:pPr>
            <a:r>
              <a:rPr lang="en-GB" sz="1300" b="0" dirty="0"/>
              <a:t>All continuity and recovery plans should cover essential and critical infrastructure elements, systems and networks, in accordance with key business activities.</a:t>
            </a:r>
          </a:p>
          <a:p>
            <a:pPr marL="666750" lvl="1" indent="-342900">
              <a:buFont typeface="Arial" panose="020B0604020202020204" pitchFamily="34" charset="0"/>
              <a:buChar char="•"/>
            </a:pPr>
            <a:r>
              <a:rPr lang="en-GB" sz="1300" b="0" dirty="0"/>
              <a:t>The plans should be reviewed and tested periodically to ensure that it can be implemented in emergency situations and that the management and staff understand how it is to be executed.</a:t>
            </a:r>
          </a:p>
          <a:p>
            <a:pPr marL="666750" lvl="1" indent="-342900">
              <a:buFont typeface="Arial" panose="020B0604020202020204" pitchFamily="34" charset="0"/>
              <a:buChar char="•"/>
            </a:pPr>
            <a:r>
              <a:rPr lang="en-GB" sz="1300" b="0" dirty="0"/>
              <a:t>All staff must be made aware of the plans and their own respective roles.</a:t>
            </a:r>
          </a:p>
          <a:p>
            <a:pPr marL="666750" lvl="1" indent="-342900">
              <a:buFont typeface="Arial" panose="020B0604020202020204" pitchFamily="34" charset="0"/>
              <a:buChar char="•"/>
            </a:pPr>
            <a:r>
              <a:rPr lang="en-GB" sz="1300" b="0" dirty="0"/>
              <a:t>The continuity and recovery plans are to be kept up to date, taking  into account changing circumstances.</a:t>
            </a:r>
          </a:p>
          <a:p>
            <a:pPr marL="666750" lvl="1" indent="-342900">
              <a:buFont typeface="Arial" panose="020B0604020202020204" pitchFamily="34" charset="0"/>
              <a:buChar char="•"/>
            </a:pPr>
            <a:r>
              <a:rPr lang="en-GB" sz="1300" dirty="0"/>
              <a:t>No goal for Certification but can use criteria for inspiration</a:t>
            </a:r>
            <a:endParaRPr lang="en-GB" sz="1300" b="0" dirty="0"/>
          </a:p>
          <a:p>
            <a:pPr marL="342900" indent="-342900">
              <a:buFont typeface="Arial" panose="020B0604020202020204" pitchFamily="34" charset="0"/>
              <a:buChar char="•"/>
            </a:pPr>
            <a:r>
              <a:rPr lang="en-GB" sz="1600" b="0" dirty="0"/>
              <a:t>Latest version is </a:t>
            </a:r>
            <a:r>
              <a:rPr lang="en-GB" sz="1600" b="0" dirty="0">
                <a:hlinkClick r:id="rId3"/>
              </a:rPr>
              <a:t>here</a:t>
            </a:r>
            <a:endParaRPr lang="en-GB" sz="1600" b="0" dirty="0"/>
          </a:p>
          <a:p>
            <a:endParaRPr lang="en-GB" sz="1600" b="0" dirty="0"/>
          </a:p>
          <a:p>
            <a:endParaRPr lang="en-FR" dirty="0"/>
          </a:p>
        </p:txBody>
      </p:sp>
      <p:sp>
        <p:nvSpPr>
          <p:cNvPr id="5" name="Date Placeholder 4">
            <a:extLst>
              <a:ext uri="{FF2B5EF4-FFF2-40B4-BE49-F238E27FC236}">
                <a16:creationId xmlns:a16="http://schemas.microsoft.com/office/drawing/2014/main" id="{85ED9F76-AFBB-AA49-A4CF-F6B3C7EE1812}"/>
              </a:ext>
            </a:extLst>
          </p:cNvPr>
          <p:cNvSpPr>
            <a:spLocks noGrp="1"/>
          </p:cNvSpPr>
          <p:nvPr>
            <p:ph type="dt" sz="half" idx="14"/>
          </p:nvPr>
        </p:nvSpPr>
        <p:spPr/>
        <p:txBody>
          <a:bodyPr/>
          <a:lstStyle/>
          <a:p>
            <a:r>
              <a:rPr lang="de-CH"/>
              <a:t>06/03/2024</a:t>
            </a:r>
            <a:endParaRPr lang="en-US" dirty="0"/>
          </a:p>
        </p:txBody>
      </p:sp>
      <p:sp>
        <p:nvSpPr>
          <p:cNvPr id="6" name="Footer Placeholder 5">
            <a:extLst>
              <a:ext uri="{FF2B5EF4-FFF2-40B4-BE49-F238E27FC236}">
                <a16:creationId xmlns:a16="http://schemas.microsoft.com/office/drawing/2014/main" id="{E11E3B19-DF63-BAFB-E8B0-3A3C32CA3526}"/>
              </a:ext>
            </a:extLst>
          </p:cNvPr>
          <p:cNvSpPr>
            <a:spLocks noGrp="1"/>
          </p:cNvSpPr>
          <p:nvPr>
            <p:ph type="ftr" sz="quarter" idx="15"/>
          </p:nvPr>
        </p:nvSpPr>
        <p:spPr/>
        <p:txBody>
          <a:bodyPr/>
          <a:lstStyle/>
          <a:p>
            <a:r>
              <a:rPr lang="en-US"/>
              <a:t>Tim Bell | IT SKA BC/DR</a:t>
            </a:r>
            <a:endParaRPr lang="en-US" dirty="0"/>
          </a:p>
        </p:txBody>
      </p:sp>
      <p:sp>
        <p:nvSpPr>
          <p:cNvPr id="7" name="Slide Number Placeholder 6">
            <a:extLst>
              <a:ext uri="{FF2B5EF4-FFF2-40B4-BE49-F238E27FC236}">
                <a16:creationId xmlns:a16="http://schemas.microsoft.com/office/drawing/2014/main" id="{6EE79FD0-3A57-7E59-0204-2A85D8867642}"/>
              </a:ext>
            </a:extLst>
          </p:cNvPr>
          <p:cNvSpPr>
            <a:spLocks noGrp="1"/>
          </p:cNvSpPr>
          <p:nvPr>
            <p:ph type="sldNum" sz="quarter" idx="16"/>
          </p:nvPr>
        </p:nvSpPr>
        <p:spPr/>
        <p:txBody>
          <a:bodyPr/>
          <a:lstStyle/>
          <a:p>
            <a:fld id="{36B5EA5A-BC32-A742-B11B-8E7414D5B535}" type="slidenum">
              <a:rPr lang="en-US" smtClean="0"/>
              <a:pPr/>
              <a:t>7</a:t>
            </a:fld>
            <a:endParaRPr lang="en-US" dirty="0"/>
          </a:p>
        </p:txBody>
      </p:sp>
      <p:pic>
        <p:nvPicPr>
          <p:cNvPr id="4" name="Picture 3">
            <a:extLst>
              <a:ext uri="{FF2B5EF4-FFF2-40B4-BE49-F238E27FC236}">
                <a16:creationId xmlns:a16="http://schemas.microsoft.com/office/drawing/2014/main" id="{04B3BBA9-DC0C-DC62-670E-A1D0E9E2E46F}"/>
              </a:ext>
            </a:extLst>
          </p:cNvPr>
          <p:cNvPicPr>
            <a:picLocks noChangeAspect="1"/>
          </p:cNvPicPr>
          <p:nvPr/>
        </p:nvPicPr>
        <p:blipFill>
          <a:blip r:embed="rId4"/>
          <a:stretch>
            <a:fillRect/>
          </a:stretch>
        </p:blipFill>
        <p:spPr>
          <a:xfrm>
            <a:off x="5847587" y="1092279"/>
            <a:ext cx="6802537" cy="3927755"/>
          </a:xfrm>
          <a:prstGeom prst="rect">
            <a:avLst/>
          </a:prstGeom>
        </p:spPr>
      </p:pic>
    </p:spTree>
    <p:extLst>
      <p:ext uri="{BB962C8B-B14F-4D97-AF65-F5344CB8AC3E}">
        <p14:creationId xmlns:p14="http://schemas.microsoft.com/office/powerpoint/2010/main" val="4183821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5F1D63-FB18-065A-F7AD-3D64A6BB0965}"/>
              </a:ext>
            </a:extLst>
          </p:cNvPr>
          <p:cNvPicPr>
            <a:picLocks noChangeAspect="1"/>
          </p:cNvPicPr>
          <p:nvPr/>
        </p:nvPicPr>
        <p:blipFill>
          <a:blip r:embed="rId2"/>
          <a:stretch>
            <a:fillRect/>
          </a:stretch>
        </p:blipFill>
        <p:spPr>
          <a:xfrm>
            <a:off x="6776099" y="1058"/>
            <a:ext cx="5127457" cy="2960571"/>
          </a:xfrm>
          <a:prstGeom prst="rect">
            <a:avLst/>
          </a:prstGeom>
        </p:spPr>
      </p:pic>
      <p:sp>
        <p:nvSpPr>
          <p:cNvPr id="2" name="Title 1">
            <a:extLst>
              <a:ext uri="{FF2B5EF4-FFF2-40B4-BE49-F238E27FC236}">
                <a16:creationId xmlns:a16="http://schemas.microsoft.com/office/drawing/2014/main" id="{EDDCB79C-69B3-B7B1-E124-F23834C7EE5C}"/>
              </a:ext>
            </a:extLst>
          </p:cNvPr>
          <p:cNvSpPr>
            <a:spLocks noGrp="1"/>
          </p:cNvSpPr>
          <p:nvPr>
            <p:ph type="title"/>
          </p:nvPr>
        </p:nvSpPr>
        <p:spPr/>
        <p:txBody>
          <a:bodyPr/>
          <a:lstStyle/>
          <a:p>
            <a:r>
              <a:rPr lang="en-FR"/>
              <a:t>Business Continuity</a:t>
            </a:r>
            <a:endParaRPr lang="en-FR" dirty="0"/>
          </a:p>
        </p:txBody>
      </p:sp>
      <p:sp>
        <p:nvSpPr>
          <p:cNvPr id="3" name="Content Placeholder 2">
            <a:extLst>
              <a:ext uri="{FF2B5EF4-FFF2-40B4-BE49-F238E27FC236}">
                <a16:creationId xmlns:a16="http://schemas.microsoft.com/office/drawing/2014/main" id="{AE575EEE-82C5-F96C-E44E-C0CCC821892E}"/>
              </a:ext>
            </a:extLst>
          </p:cNvPr>
          <p:cNvSpPr>
            <a:spLocks noGrp="1"/>
          </p:cNvSpPr>
          <p:nvPr>
            <p:ph sz="half" idx="1"/>
          </p:nvPr>
        </p:nvSpPr>
        <p:spPr>
          <a:xfrm>
            <a:off x="407989" y="966507"/>
            <a:ext cx="5616575" cy="5123542"/>
          </a:xfrm>
        </p:spPr>
        <p:txBody>
          <a:bodyPr/>
          <a:lstStyle/>
          <a:p>
            <a:pPr marL="285750" indent="-285750">
              <a:buFont typeface="Arial" panose="020B0604020202020204" pitchFamily="34" charset="0"/>
              <a:buChar char="•"/>
            </a:pPr>
            <a:r>
              <a:rPr lang="en-GB" sz="1800" b="0" dirty="0"/>
              <a:t>Risk assessment to understand what could go wrong and how likely it would be to happen</a:t>
            </a:r>
          </a:p>
          <a:p>
            <a:pPr marL="285750" indent="-285750">
              <a:buFont typeface="Arial" panose="020B0604020202020204" pitchFamily="34" charset="0"/>
              <a:buChar char="•"/>
            </a:pPr>
            <a:r>
              <a:rPr lang="en-GB" sz="1800" b="0" dirty="0"/>
              <a:t>Impact Analysis to understand the damage to the organisation of a process not being able to be performed and which components are needed for a process to be executed</a:t>
            </a:r>
          </a:p>
          <a:p>
            <a:pPr marL="285750" indent="-285750">
              <a:buFont typeface="Arial" panose="020B0604020202020204" pitchFamily="34" charset="0"/>
              <a:buChar char="•"/>
            </a:pPr>
            <a:r>
              <a:rPr lang="en-GB" sz="1800" b="0" dirty="0"/>
              <a:t>Business Continuity Plan needs to understand how to limit the damage via mitigations, alternative processes and communications. Latest is </a:t>
            </a:r>
            <a:r>
              <a:rPr lang="en-GB" sz="1800" b="0" dirty="0">
                <a:hlinkClick r:id="rId3"/>
              </a:rPr>
              <a:t>here</a:t>
            </a:r>
            <a:r>
              <a:rPr lang="en-GB" sz="1800" b="0" dirty="0"/>
              <a:t>.</a:t>
            </a:r>
          </a:p>
          <a:p>
            <a:pPr marL="285750" indent="-285750">
              <a:buFont typeface="Arial" panose="020B0604020202020204" pitchFamily="34" charset="0"/>
              <a:buChar char="•"/>
            </a:pPr>
            <a:r>
              <a:rPr lang="en-GB" sz="1800" b="0" dirty="0"/>
              <a:t>BCP Validation and Testing is to simulate the high impact scenario and ensure the BCP is able to function at the capacity that is needed</a:t>
            </a:r>
          </a:p>
          <a:p>
            <a:r>
              <a:rPr lang="en-GB" sz="1800" b="0" dirty="0"/>
              <a:t>Business Continuity is an organisation wide analysis. In the case of IT services being non-functional, this will often involve the business partners applying manual processes and interfacing with the CERN wide Enterprise Risk Management and Crisis Teams.</a:t>
            </a:r>
          </a:p>
          <a:p>
            <a:endParaRPr lang="en-FR" dirty="0"/>
          </a:p>
        </p:txBody>
      </p:sp>
      <p:sp>
        <p:nvSpPr>
          <p:cNvPr id="5" name="Date Placeholder 4">
            <a:extLst>
              <a:ext uri="{FF2B5EF4-FFF2-40B4-BE49-F238E27FC236}">
                <a16:creationId xmlns:a16="http://schemas.microsoft.com/office/drawing/2014/main" id="{85ED9F76-AFBB-AA49-A4CF-F6B3C7EE1812}"/>
              </a:ext>
            </a:extLst>
          </p:cNvPr>
          <p:cNvSpPr>
            <a:spLocks noGrp="1"/>
          </p:cNvSpPr>
          <p:nvPr>
            <p:ph type="dt" sz="half" idx="14"/>
          </p:nvPr>
        </p:nvSpPr>
        <p:spPr/>
        <p:txBody>
          <a:bodyPr/>
          <a:lstStyle/>
          <a:p>
            <a:r>
              <a:rPr lang="de-CH"/>
              <a:t>06/03/2024</a:t>
            </a:r>
            <a:endParaRPr lang="en-US" dirty="0"/>
          </a:p>
        </p:txBody>
      </p:sp>
      <p:sp>
        <p:nvSpPr>
          <p:cNvPr id="6" name="Footer Placeholder 5">
            <a:extLst>
              <a:ext uri="{FF2B5EF4-FFF2-40B4-BE49-F238E27FC236}">
                <a16:creationId xmlns:a16="http://schemas.microsoft.com/office/drawing/2014/main" id="{E11E3B19-DF63-BAFB-E8B0-3A3C32CA3526}"/>
              </a:ext>
            </a:extLst>
          </p:cNvPr>
          <p:cNvSpPr>
            <a:spLocks noGrp="1"/>
          </p:cNvSpPr>
          <p:nvPr>
            <p:ph type="ftr" sz="quarter" idx="15"/>
          </p:nvPr>
        </p:nvSpPr>
        <p:spPr/>
        <p:txBody>
          <a:bodyPr/>
          <a:lstStyle/>
          <a:p>
            <a:r>
              <a:rPr lang="en-US"/>
              <a:t>Tim Bell | IT SKA BC/DR</a:t>
            </a:r>
            <a:endParaRPr lang="en-US" dirty="0"/>
          </a:p>
        </p:txBody>
      </p:sp>
      <p:sp>
        <p:nvSpPr>
          <p:cNvPr id="7" name="Slide Number Placeholder 6">
            <a:extLst>
              <a:ext uri="{FF2B5EF4-FFF2-40B4-BE49-F238E27FC236}">
                <a16:creationId xmlns:a16="http://schemas.microsoft.com/office/drawing/2014/main" id="{6EE79FD0-3A57-7E59-0204-2A85D8867642}"/>
              </a:ext>
            </a:extLst>
          </p:cNvPr>
          <p:cNvSpPr>
            <a:spLocks noGrp="1"/>
          </p:cNvSpPr>
          <p:nvPr>
            <p:ph type="sldNum" sz="quarter" idx="16"/>
          </p:nvPr>
        </p:nvSpPr>
        <p:spPr/>
        <p:txBody>
          <a:bodyPr/>
          <a:lstStyle/>
          <a:p>
            <a:fld id="{36B5EA5A-BC32-A742-B11B-8E7414D5B535}" type="slidenum">
              <a:rPr lang="en-US" smtClean="0"/>
              <a:pPr/>
              <a:t>8</a:t>
            </a:fld>
            <a:endParaRPr lang="en-US" dirty="0"/>
          </a:p>
        </p:txBody>
      </p:sp>
      <p:graphicFrame>
        <p:nvGraphicFramePr>
          <p:cNvPr id="8" name="Diagram 7">
            <a:extLst>
              <a:ext uri="{FF2B5EF4-FFF2-40B4-BE49-F238E27FC236}">
                <a16:creationId xmlns:a16="http://schemas.microsoft.com/office/drawing/2014/main" id="{6417E85D-48D8-A895-F421-2F114705F5AE}"/>
              </a:ext>
            </a:extLst>
          </p:cNvPr>
          <p:cNvGraphicFramePr/>
          <p:nvPr>
            <p:extLst>
              <p:ext uri="{D42A27DB-BD31-4B8C-83A1-F6EECF244321}">
                <p14:modId xmlns:p14="http://schemas.microsoft.com/office/powerpoint/2010/main" val="4185598328"/>
              </p:ext>
            </p:extLst>
          </p:nvPr>
        </p:nvGraphicFramePr>
        <p:xfrm>
          <a:off x="7967648" y="3170871"/>
          <a:ext cx="3081468" cy="31799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22564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44B4EF5-78A5-3E6C-C834-52EB9B620CC2}"/>
              </a:ext>
            </a:extLst>
          </p:cNvPr>
          <p:cNvPicPr>
            <a:picLocks noChangeAspect="1"/>
          </p:cNvPicPr>
          <p:nvPr/>
        </p:nvPicPr>
        <p:blipFill>
          <a:blip r:embed="rId2"/>
          <a:stretch>
            <a:fillRect/>
          </a:stretch>
        </p:blipFill>
        <p:spPr>
          <a:xfrm>
            <a:off x="5847587" y="1092279"/>
            <a:ext cx="6802537" cy="3927755"/>
          </a:xfrm>
          <a:prstGeom prst="rect">
            <a:avLst/>
          </a:prstGeom>
        </p:spPr>
      </p:pic>
      <p:sp>
        <p:nvSpPr>
          <p:cNvPr id="2" name="Title 1">
            <a:extLst>
              <a:ext uri="{FF2B5EF4-FFF2-40B4-BE49-F238E27FC236}">
                <a16:creationId xmlns:a16="http://schemas.microsoft.com/office/drawing/2014/main" id="{EDDCB79C-69B3-B7B1-E124-F23834C7EE5C}"/>
              </a:ext>
            </a:extLst>
          </p:cNvPr>
          <p:cNvSpPr>
            <a:spLocks noGrp="1"/>
          </p:cNvSpPr>
          <p:nvPr>
            <p:ph type="title"/>
          </p:nvPr>
        </p:nvSpPr>
        <p:spPr/>
        <p:txBody>
          <a:bodyPr/>
          <a:lstStyle/>
          <a:p>
            <a:r>
              <a:rPr lang="en-FR" dirty="0"/>
              <a:t>Disaster Recovery</a:t>
            </a:r>
          </a:p>
        </p:txBody>
      </p:sp>
      <p:sp>
        <p:nvSpPr>
          <p:cNvPr id="3" name="Content Placeholder 2">
            <a:extLst>
              <a:ext uri="{FF2B5EF4-FFF2-40B4-BE49-F238E27FC236}">
                <a16:creationId xmlns:a16="http://schemas.microsoft.com/office/drawing/2014/main" id="{AE575EEE-82C5-F96C-E44E-C0CCC821892E}"/>
              </a:ext>
            </a:extLst>
          </p:cNvPr>
          <p:cNvSpPr>
            <a:spLocks noGrp="1"/>
          </p:cNvSpPr>
          <p:nvPr>
            <p:ph sz="half" idx="1"/>
          </p:nvPr>
        </p:nvSpPr>
        <p:spPr>
          <a:xfrm>
            <a:off x="407988" y="968718"/>
            <a:ext cx="5616575" cy="4608512"/>
          </a:xfrm>
        </p:spPr>
        <p:txBody>
          <a:bodyPr/>
          <a:lstStyle/>
          <a:p>
            <a:pPr marL="285750" indent="-285750">
              <a:buFont typeface="Arial" panose="020B0604020202020204" pitchFamily="34" charset="0"/>
              <a:buChar char="•"/>
            </a:pPr>
            <a:r>
              <a:rPr lang="en-GB" sz="1800" b="0" dirty="0"/>
              <a:t>In the event of a significant incident with an IT service or services, disaster recovery processes return the service to its prior status (with potential downtime and loss of data)</a:t>
            </a:r>
          </a:p>
          <a:p>
            <a:pPr marL="285750" indent="-285750">
              <a:buFont typeface="Arial" panose="020B0604020202020204" pitchFamily="34" charset="0"/>
              <a:buChar char="•"/>
            </a:pPr>
            <a:r>
              <a:rPr lang="en-GB" sz="1800" b="0" dirty="0"/>
              <a:t>Depending on the incident, it may involve invoking the recovery for a small set of applications or for an entire site</a:t>
            </a:r>
          </a:p>
          <a:p>
            <a:pPr marL="285750" indent="-285750">
              <a:buFont typeface="Arial" panose="020B0604020202020204" pitchFamily="34" charset="0"/>
              <a:buChar char="•"/>
            </a:pPr>
            <a:r>
              <a:rPr lang="en-GB" sz="1800" b="0" dirty="0"/>
              <a:t>Different scenarios will require different recovery plans e.g. corruption of a database with a delayed replica and ransom-ware attack would require two distinct actions</a:t>
            </a:r>
          </a:p>
          <a:p>
            <a:pPr marL="285750" indent="-285750">
              <a:buFont typeface="Arial" panose="020B0604020202020204" pitchFamily="34" charset="0"/>
              <a:buChar char="•"/>
            </a:pPr>
            <a:r>
              <a:rPr lang="en-GB" sz="1800" b="0" dirty="0"/>
              <a:t>Planning should cover unavailability of staff, offices or computing facilities</a:t>
            </a:r>
          </a:p>
          <a:p>
            <a:pPr marL="285750" indent="-285750">
              <a:buFont typeface="Arial" panose="020B0604020202020204" pitchFamily="34" charset="0"/>
              <a:buChar char="•"/>
            </a:pPr>
            <a:r>
              <a:rPr lang="en-GB" sz="1800" b="0" dirty="0"/>
              <a:t>The only way to validate a disaster recovery plan is by testing such as checking restores of backups, failovers of an application to an alternative site and full disconnect test. Template is </a:t>
            </a:r>
            <a:r>
              <a:rPr lang="en-GB" sz="1800" b="0" dirty="0">
                <a:hlinkClick r:id="rId3"/>
              </a:rPr>
              <a:t>here</a:t>
            </a:r>
            <a:r>
              <a:rPr lang="en-GB" sz="1800" b="0" dirty="0"/>
              <a:t>.</a:t>
            </a:r>
          </a:p>
        </p:txBody>
      </p:sp>
      <p:sp>
        <p:nvSpPr>
          <p:cNvPr id="5" name="Date Placeholder 4">
            <a:extLst>
              <a:ext uri="{FF2B5EF4-FFF2-40B4-BE49-F238E27FC236}">
                <a16:creationId xmlns:a16="http://schemas.microsoft.com/office/drawing/2014/main" id="{85ED9F76-AFBB-AA49-A4CF-F6B3C7EE1812}"/>
              </a:ext>
            </a:extLst>
          </p:cNvPr>
          <p:cNvSpPr>
            <a:spLocks noGrp="1"/>
          </p:cNvSpPr>
          <p:nvPr>
            <p:ph type="dt" sz="half" idx="14"/>
          </p:nvPr>
        </p:nvSpPr>
        <p:spPr/>
        <p:txBody>
          <a:bodyPr/>
          <a:lstStyle/>
          <a:p>
            <a:r>
              <a:rPr lang="de-CH"/>
              <a:t>06/03/2024</a:t>
            </a:r>
            <a:endParaRPr lang="en-US" dirty="0"/>
          </a:p>
        </p:txBody>
      </p:sp>
      <p:sp>
        <p:nvSpPr>
          <p:cNvPr id="6" name="Footer Placeholder 5">
            <a:extLst>
              <a:ext uri="{FF2B5EF4-FFF2-40B4-BE49-F238E27FC236}">
                <a16:creationId xmlns:a16="http://schemas.microsoft.com/office/drawing/2014/main" id="{E11E3B19-DF63-BAFB-E8B0-3A3C32CA3526}"/>
              </a:ext>
            </a:extLst>
          </p:cNvPr>
          <p:cNvSpPr>
            <a:spLocks noGrp="1"/>
          </p:cNvSpPr>
          <p:nvPr>
            <p:ph type="ftr" sz="quarter" idx="15"/>
          </p:nvPr>
        </p:nvSpPr>
        <p:spPr/>
        <p:txBody>
          <a:bodyPr/>
          <a:lstStyle/>
          <a:p>
            <a:r>
              <a:rPr lang="en-US"/>
              <a:t>Tim Bell | IT SKA BC/DR</a:t>
            </a:r>
            <a:endParaRPr lang="en-US" dirty="0"/>
          </a:p>
        </p:txBody>
      </p:sp>
      <p:sp>
        <p:nvSpPr>
          <p:cNvPr id="7" name="Slide Number Placeholder 6">
            <a:extLst>
              <a:ext uri="{FF2B5EF4-FFF2-40B4-BE49-F238E27FC236}">
                <a16:creationId xmlns:a16="http://schemas.microsoft.com/office/drawing/2014/main" id="{6EE79FD0-3A57-7E59-0204-2A85D8867642}"/>
              </a:ext>
            </a:extLst>
          </p:cNvPr>
          <p:cNvSpPr>
            <a:spLocks noGrp="1"/>
          </p:cNvSpPr>
          <p:nvPr>
            <p:ph type="sldNum" sz="quarter" idx="16"/>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3912068522"/>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34642</TotalTime>
  <Words>5522</Words>
  <Application>Microsoft Macintosh PowerPoint</Application>
  <PresentationFormat>Widescreen</PresentationFormat>
  <Paragraphs>720</Paragraphs>
  <Slides>43</Slides>
  <Notes>5</Notes>
  <HiddenSlides>0</HiddenSlides>
  <MMClips>2</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43</vt:i4>
      </vt:variant>
    </vt:vector>
  </HeadingPairs>
  <TitlesOfParts>
    <vt:vector size="51" baseType="lpstr">
      <vt:lpstr>Arial</vt:lpstr>
      <vt:lpstr>Calibri</vt:lpstr>
      <vt:lpstr>Calibri Light</vt:lpstr>
      <vt:lpstr>Times New Roman</vt:lpstr>
      <vt:lpstr>Wingdings</vt:lpstr>
      <vt:lpstr>Office Theme</vt:lpstr>
      <vt:lpstr>Document</vt:lpstr>
      <vt:lpstr>Microsoft Word Document</vt:lpstr>
      <vt:lpstr>IT Business Continuity and Disaster Recovery</vt:lpstr>
      <vt:lpstr>IT strategy 2022-2025</vt:lpstr>
      <vt:lpstr>BC &amp; DR lead role</vt:lpstr>
      <vt:lpstr>PowerPoint Presentation</vt:lpstr>
      <vt:lpstr>CERN Enterprise Risk Management</vt:lpstr>
      <vt:lpstr>CERN Crisis Team (policy)</vt:lpstr>
      <vt:lpstr>IT BC/DR Policy</vt:lpstr>
      <vt:lpstr>Business Continuity</vt:lpstr>
      <vt:lpstr>Disaster Recovery</vt:lpstr>
      <vt:lpstr>Service levels</vt:lpstr>
      <vt:lpstr>Business Continuity Management gives trigger criteria</vt:lpstr>
      <vt:lpstr>Business Impact Analysis</vt:lpstr>
      <vt:lpstr>Incidents : some High Energy Physics examples</vt:lpstr>
      <vt:lpstr>BC/DR is not only about Fire and Planes</vt:lpstr>
      <vt:lpstr>IT Trigger Event Workflow</vt:lpstr>
      <vt:lpstr>COBIT Maturity Scale and Assessment</vt:lpstr>
      <vt:lpstr>How BC/DR fits into the IT department services</vt:lpstr>
      <vt:lpstr>Disaster Recovery to Prevessin Data Centre</vt:lpstr>
      <vt:lpstr>Disaster Recovery to Public Cloud</vt:lpstr>
      <vt:lpstr>Next steps</vt:lpstr>
      <vt:lpstr>Hurdles to be overcome</vt:lpstr>
      <vt:lpstr>Questions?</vt:lpstr>
      <vt:lpstr>Backup Slides</vt:lpstr>
      <vt:lpstr>BC &amp; DR Team in IT-GOV</vt:lpstr>
      <vt:lpstr>Business Continuity Plan (Link)</vt:lpstr>
      <vt:lpstr>Using the new operating model to deliver BC/DR (I)</vt:lpstr>
      <vt:lpstr>Using the new operating model to deliver BC/DR (II)</vt:lpstr>
      <vt:lpstr>Example: IT/CS’s 2nd network hub tests</vt:lpstr>
      <vt:lpstr>But won’t the PDC solve DR for me ?</vt:lpstr>
      <vt:lpstr>DR timeline</vt:lpstr>
      <vt:lpstr>Enterprise Risk Management</vt:lpstr>
      <vt:lpstr>Risk analysis scoring</vt:lpstr>
      <vt:lpstr>CobiT maturity model</vt:lpstr>
      <vt:lpstr>Business Continuity Management gives trigger criteria</vt:lpstr>
      <vt:lpstr>Dependencies using Enterprise Architecture (I)</vt:lpstr>
      <vt:lpstr>Dependencies (II)</vt:lpstr>
      <vt:lpstr>Dependencies (III)</vt:lpstr>
      <vt:lpstr>Mini Business Impact Analysis (Link)</vt:lpstr>
      <vt:lpstr>Work Plan to achieve Silver (COBIT 4) (Sheet Schedule)</vt:lpstr>
      <vt:lpstr>Cold Bronze Work Plan (with major BP mitigations)</vt:lpstr>
      <vt:lpstr>PowerPoint Presentation</vt:lpstr>
      <vt:lpstr>Standards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BC/DR Template</dc:title>
  <dc:subject/>
  <dc:creator>Tim Bell</dc:creator>
  <cp:keywords/>
  <dc:description/>
  <cp:lastModifiedBy>Tim Bell</cp:lastModifiedBy>
  <cp:revision>289</cp:revision>
  <cp:lastPrinted>2022-05-17T07:31:30Z</cp:lastPrinted>
  <dcterms:created xsi:type="dcterms:W3CDTF">2022-04-25T10:57:22Z</dcterms:created>
  <dcterms:modified xsi:type="dcterms:W3CDTF">2024-03-06T12:30:03Z</dcterms:modified>
  <cp:category/>
</cp:coreProperties>
</file>