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08" r:id="rId1"/>
    <p:sldMasterId id="2147483648" r:id="rId2"/>
  </p:sldMasterIdLst>
  <p:notesMasterIdLst>
    <p:notesMasterId r:id="rId15"/>
  </p:notesMasterIdLst>
  <p:handoutMasterIdLst>
    <p:handoutMasterId r:id="rId16"/>
  </p:handoutMasterIdLst>
  <p:sldIdLst>
    <p:sldId id="407" r:id="rId3"/>
    <p:sldId id="408" r:id="rId4"/>
    <p:sldId id="414" r:id="rId5"/>
    <p:sldId id="415" r:id="rId6"/>
    <p:sldId id="416" r:id="rId7"/>
    <p:sldId id="417" r:id="rId8"/>
    <p:sldId id="409" r:id="rId9"/>
    <p:sldId id="410" r:id="rId10"/>
    <p:sldId id="411" r:id="rId11"/>
    <p:sldId id="412" r:id="rId12"/>
    <p:sldId id="413" r:id="rId13"/>
    <p:sldId id="379" r:id="rId14"/>
  </p:sldIdLst>
  <p:sldSz cx="12192000" cy="6858000"/>
  <p:notesSz cx="6780213" cy="99107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30213" indent="20638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865188" indent="42863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00163" indent="65088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733550" indent="889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2F90"/>
    <a:srgbClr val="449DBF"/>
    <a:srgbClr val="418CB4"/>
    <a:srgbClr val="9F601E"/>
    <a:srgbClr val="071B48"/>
    <a:srgbClr val="424242"/>
    <a:srgbClr val="002A48"/>
    <a:srgbClr val="C8FFFF"/>
    <a:srgbClr val="E6FFFF"/>
    <a:srgbClr val="00A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>
      <p:cViewPr varScale="1">
        <p:scale>
          <a:sx n="82" d="100"/>
          <a:sy n="82" d="100"/>
        </p:scale>
        <p:origin x="552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27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F0D8C2A-36E7-5E48-9E5A-C174B6BD523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2248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3" y="742950"/>
            <a:ext cx="6605587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5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24487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45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B92CD0B-C8D7-3449-B755-3152DE473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0349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3021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86518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0016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7335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171771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6126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0479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4834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920" y="1628800"/>
            <a:ext cx="10364160" cy="14703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761" y="3384344"/>
            <a:ext cx="8534400" cy="1752664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002A48"/>
                </a:solidFill>
              </a:defRPr>
            </a:lvl1pPr>
            <a:lvl2pPr marL="534616" indent="0" algn="ctr">
              <a:buNone/>
              <a:defRPr/>
            </a:lvl2pPr>
            <a:lvl3pPr marL="1069233" indent="0" algn="ctr">
              <a:buNone/>
              <a:defRPr/>
            </a:lvl3pPr>
            <a:lvl4pPr marL="1603849" indent="0" algn="ctr">
              <a:buNone/>
              <a:defRPr/>
            </a:lvl4pPr>
            <a:lvl5pPr marL="2138467" indent="0" algn="ctr">
              <a:buNone/>
              <a:defRPr/>
            </a:lvl5pPr>
            <a:lvl6pPr marL="2673083" indent="0" algn="ctr">
              <a:buNone/>
              <a:defRPr/>
            </a:lvl6pPr>
            <a:lvl7pPr marL="3207700" indent="0" algn="ctr">
              <a:buNone/>
              <a:defRPr/>
            </a:lvl7pPr>
            <a:lvl8pPr marL="3742315" indent="0" algn="ctr">
              <a:buNone/>
              <a:defRPr/>
            </a:lvl8pPr>
            <a:lvl9pPr marL="4276933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262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840" y="3633502"/>
            <a:ext cx="10362240" cy="1362383"/>
          </a:xfrm>
          <a:noFill/>
        </p:spPr>
        <p:txBody>
          <a:bodyPr anchor="t"/>
          <a:lstStyle>
            <a:lvl1pPr algn="l">
              <a:defRPr sz="4677" b="1" cap="all"/>
            </a:lvl1pPr>
          </a:lstStyle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840" y="2132856"/>
            <a:ext cx="10362240" cy="1500638"/>
          </a:xfrm>
        </p:spPr>
        <p:txBody>
          <a:bodyPr anchor="b"/>
          <a:lstStyle>
            <a:lvl1pPr marL="0" indent="0">
              <a:buNone/>
              <a:defRPr sz="2339" b="1">
                <a:solidFill>
                  <a:srgbClr val="002A48"/>
                </a:solidFill>
              </a:defRPr>
            </a:lvl1pPr>
            <a:lvl2pPr marL="534616" indent="0">
              <a:buNone/>
              <a:defRPr sz="2092"/>
            </a:lvl2pPr>
            <a:lvl3pPr marL="1069233" indent="0">
              <a:buNone/>
              <a:defRPr sz="1846"/>
            </a:lvl3pPr>
            <a:lvl4pPr marL="1603849" indent="0">
              <a:buNone/>
              <a:defRPr sz="1600"/>
            </a:lvl4pPr>
            <a:lvl5pPr marL="2138467" indent="0">
              <a:buNone/>
              <a:defRPr sz="1600"/>
            </a:lvl5pPr>
            <a:lvl6pPr marL="2673083" indent="0">
              <a:buNone/>
              <a:defRPr sz="1600"/>
            </a:lvl6pPr>
            <a:lvl7pPr marL="3207700" indent="0">
              <a:buNone/>
              <a:defRPr sz="1600"/>
            </a:lvl7pPr>
            <a:lvl8pPr marL="3742315" indent="0">
              <a:buNone/>
              <a:defRPr sz="1600"/>
            </a:lvl8pPr>
            <a:lvl9pPr marL="4276933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2674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it-IT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5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CE0EC-9FA3-0444-B5C0-93C5DDC803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839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925" y="1981648"/>
            <a:ext cx="5089920" cy="4114512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160" y="1981648"/>
            <a:ext cx="5089920" cy="4114512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E6A0C-3622-E548-BC7C-468A4C4B16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990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913925" y="642918"/>
            <a:ext cx="5089920" cy="5643602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it-I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GB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5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CC293-D6F1-E745-A490-31E206C966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73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913925" y="642918"/>
            <a:ext cx="5089920" cy="5643602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6535622" y="785794"/>
            <a:ext cx="5089920" cy="2500330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35622" y="3500441"/>
            <a:ext cx="5089920" cy="2500330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29C4E-933F-F54D-94E7-C428C5FDB6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499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it-IT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4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BEBC4-8C25-424C-8E87-B204D53358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087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2837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08058"/>
            <a:ext cx="10363200" cy="2517775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78233"/>
            <a:ext cx="10363200" cy="2517775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FC54D-78C7-BE42-AB63-3015532850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35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64677" y="-34924"/>
            <a:ext cx="1052732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577850"/>
            <a:ext cx="10363200" cy="47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776792AF-7D0E-44F2-BCBF-D2AB7C91EA58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5938790"/>
            <a:ext cx="1448002" cy="771633"/>
          </a:xfrm>
          <a:prstGeom prst="rect">
            <a:avLst/>
          </a:prstGeom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73C1ACFF-0C0B-41D3-B73F-75DFE0DFEE1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504" y="5938790"/>
            <a:ext cx="4372585" cy="7716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45" r:id="rId1"/>
    <p:sldLayoutId id="2147484746" r:id="rId2"/>
  </p:sldLayoutIdLst>
  <p:hf hdr="0"/>
  <p:txStyles>
    <p:titleStyle>
      <a:lvl1pPr algn="ctr" defTabSz="1119610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002A48"/>
          </a:solidFill>
          <a:latin typeface="Calibri"/>
          <a:ea typeface="ＭＳ Ｐゴシック" charset="0"/>
          <a:cs typeface="Calibri"/>
        </a:defRPr>
      </a:lvl1pPr>
      <a:lvl2pPr algn="ctr" defTabSz="1119610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002A48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1119610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002A48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1119610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002A48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1119610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002A48"/>
          </a:solidFill>
          <a:latin typeface="Calibri" charset="0"/>
          <a:ea typeface="ＭＳ Ｐゴシック" charset="0"/>
          <a:cs typeface="ＭＳ Ｐゴシック" charset="0"/>
        </a:defRPr>
      </a:lvl5pPr>
      <a:lvl6pPr marL="534616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6pPr>
      <a:lvl7pPr marL="1069233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7pPr>
      <a:lvl8pPr marL="1603849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8pPr>
      <a:lvl9pPr marL="2138467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9pPr>
    </p:titleStyle>
    <p:bodyStyle>
      <a:lvl1pPr marL="416190" indent="-416190" algn="l" defTabSz="1119610" rtl="0" eaLnBrk="1" fontAlgn="base" hangingPunct="1">
        <a:spcBef>
          <a:spcPct val="20000"/>
        </a:spcBef>
        <a:spcAft>
          <a:spcPct val="0"/>
        </a:spcAft>
        <a:buChar char="•"/>
        <a:defRPr sz="3939">
          <a:solidFill>
            <a:srgbClr val="002A48"/>
          </a:solidFill>
          <a:latin typeface="Calibri"/>
          <a:ea typeface="ＭＳ Ｐゴシック" charset="0"/>
          <a:cs typeface="Calibri"/>
        </a:defRPr>
      </a:lvl1pPr>
      <a:lvl2pPr marL="908585" indent="-345849" algn="l" defTabSz="1119610" rtl="0" eaLnBrk="1" fontAlgn="base" hangingPunct="1">
        <a:spcBef>
          <a:spcPct val="20000"/>
        </a:spcBef>
        <a:spcAft>
          <a:spcPct val="0"/>
        </a:spcAft>
        <a:buChar char="–"/>
        <a:defRPr sz="3446">
          <a:solidFill>
            <a:srgbClr val="002A48"/>
          </a:solidFill>
          <a:latin typeface="Calibri"/>
          <a:ea typeface="ＭＳ Ｐゴシック" charset="0"/>
          <a:cs typeface="Calibri"/>
        </a:defRPr>
      </a:lvl2pPr>
      <a:lvl3pPr marL="1402932" indent="-277460" algn="l" defTabSz="1119610" rtl="0" eaLnBrk="1" fontAlgn="base" hangingPunct="1">
        <a:spcBef>
          <a:spcPct val="20000"/>
        </a:spcBef>
        <a:spcAft>
          <a:spcPct val="0"/>
        </a:spcAft>
        <a:buChar char="•"/>
        <a:defRPr sz="2954">
          <a:solidFill>
            <a:srgbClr val="002A48"/>
          </a:solidFill>
          <a:latin typeface="Calibri"/>
          <a:ea typeface="ＭＳ Ｐゴシック" charset="0"/>
          <a:cs typeface="Calibri"/>
        </a:defRPr>
      </a:lvl3pPr>
      <a:lvl4pPr marL="1965668" indent="-277460" algn="l" defTabSz="1119610" rtl="0" eaLnBrk="1" fontAlgn="base" hangingPunct="1">
        <a:spcBef>
          <a:spcPct val="20000"/>
        </a:spcBef>
        <a:spcAft>
          <a:spcPct val="0"/>
        </a:spcAft>
        <a:buChar char="–"/>
        <a:defRPr sz="2462">
          <a:solidFill>
            <a:srgbClr val="002A48"/>
          </a:solidFill>
          <a:latin typeface="Calibri"/>
          <a:ea typeface="ＭＳ Ｐゴシック" charset="0"/>
          <a:cs typeface="Calibri"/>
        </a:defRPr>
      </a:lvl4pPr>
      <a:lvl5pPr marL="2528403" indent="-277460" algn="l" defTabSz="1119610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rgbClr val="002A48"/>
          </a:solidFill>
          <a:latin typeface="Calibri"/>
          <a:ea typeface="ＭＳ Ｐゴシック" charset="0"/>
          <a:cs typeface="Calibri"/>
        </a:defRPr>
      </a:lvl5pPr>
      <a:lvl6pPr marL="3066619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6pPr>
      <a:lvl7pPr marL="3601236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7pPr>
      <a:lvl8pPr marL="4135854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8pPr>
      <a:lvl9pPr marL="4670469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1pPr>
      <a:lvl2pPr marL="534616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2pPr>
      <a:lvl3pPr marL="106923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3pPr>
      <a:lvl4pPr marL="1603849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4pPr>
      <a:lvl5pPr marL="2138467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5pPr>
      <a:lvl6pPr marL="267308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6pPr>
      <a:lvl7pPr marL="3207700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7pPr>
      <a:lvl8pPr marL="3742315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8pPr>
      <a:lvl9pPr marL="427693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1044362" y="3"/>
            <a:ext cx="1949755" cy="511175"/>
          </a:xfrm>
          <a:prstGeom prst="rect">
            <a:avLst/>
          </a:prstGeom>
          <a:solidFill>
            <a:srgbClr val="071B48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12500" tIns="56250" rIns="112500" bIns="56250" numCol="1" anchor="b" anchorCtr="0" compatLnSpc="1">
            <a:prstTxWarp prst="textNoShape">
              <a:avLst/>
            </a:prstTxWarp>
          </a:bodyPr>
          <a:lstStyle>
            <a:lvl1pPr algn="ctr" defTabSz="9096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defRPr>
            </a:lvl1pPr>
            <a:lvl2pPr algn="ctr" defTabSz="9096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9096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9096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9096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34354" algn="ctr" defTabSz="913953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A50021"/>
                </a:solidFill>
                <a:latin typeface="Times New Roman" pitchFamily="18" charset="0"/>
              </a:defRPr>
            </a:lvl6pPr>
            <a:lvl7pPr marL="868708" algn="ctr" defTabSz="913953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A50021"/>
                </a:solidFill>
                <a:latin typeface="Times New Roman" pitchFamily="18" charset="0"/>
              </a:defRPr>
            </a:lvl7pPr>
            <a:lvl8pPr marL="1303062" algn="ctr" defTabSz="913953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A50021"/>
                </a:solidFill>
                <a:latin typeface="Times New Roman" pitchFamily="18" charset="0"/>
              </a:defRPr>
            </a:lvl8pPr>
            <a:lvl9pPr marL="1737417" algn="ctr" defTabSz="913953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A50021"/>
                </a:solidFill>
                <a:latin typeface="Times New Roman" pitchFamily="18" charset="0"/>
              </a:defRPr>
            </a:lvl9pPr>
          </a:lstStyle>
          <a:p>
            <a:endParaRPr lang="en-GB" sz="4431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05492" y="3"/>
            <a:ext cx="9286508" cy="511175"/>
          </a:xfrm>
          <a:prstGeom prst="rect">
            <a:avLst/>
          </a:prstGeom>
          <a:solidFill>
            <a:srgbClr val="071B48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577850"/>
            <a:ext cx="10363200" cy="551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0" y="6445250"/>
            <a:ext cx="3792416" cy="412750"/>
          </a:xfrm>
          <a:prstGeom prst="rect">
            <a:avLst/>
          </a:prstGeom>
          <a:solidFill>
            <a:srgbClr val="002A48"/>
          </a:solidFill>
        </p:spPr>
        <p:txBody>
          <a:bodyPr vert="horz" lIns="91414" tIns="45707" rIns="91414" bIns="45707" rtlCol="0" anchor="ctr"/>
          <a:lstStyle>
            <a:lvl1pPr algn="l">
              <a:defRPr sz="1723" b="1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348894" y="6444000"/>
            <a:ext cx="8241872" cy="414000"/>
          </a:xfrm>
          <a:prstGeom prst="rect">
            <a:avLst/>
          </a:prstGeom>
          <a:solidFill>
            <a:srgbClr val="002A48"/>
          </a:solidFill>
        </p:spPr>
        <p:txBody>
          <a:bodyPr vert="horz" lIns="91414" tIns="45707" rIns="91414" bIns="45707" rtlCol="0" anchor="ctr"/>
          <a:lstStyle>
            <a:lvl1pPr algn="ctr">
              <a:defRPr sz="1969" b="1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11502296" y="6444000"/>
            <a:ext cx="689707" cy="414000"/>
          </a:xfrm>
          <a:prstGeom prst="rect">
            <a:avLst/>
          </a:prstGeom>
          <a:solidFill>
            <a:srgbClr val="002A48"/>
          </a:solidFill>
        </p:spPr>
        <p:txBody>
          <a:bodyPr vert="horz" wrap="square" lIns="91414" tIns="45707" rIns="91414" bIns="45707" numCol="1" anchor="ctr" anchorCtr="0" compatLnSpc="1">
            <a:prstTxWarp prst="textNoShape">
              <a:avLst/>
            </a:prstTxWarp>
          </a:bodyPr>
          <a:lstStyle>
            <a:lvl1pPr algn="r">
              <a:defRPr sz="1723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16B4319B-6D0C-E442-8D0B-2C52ABE46F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neg_BAN_blu3righe.ep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987" y="16587"/>
            <a:ext cx="1464320" cy="491216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3C617471-9A56-404B-A26C-0DA2F208A9D2}"/>
              </a:ext>
            </a:extLst>
          </p:cNvPr>
          <p:cNvPicPr>
            <a:picLocks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840" y="-82140"/>
            <a:ext cx="1133475" cy="6308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47" r:id="rId1"/>
    <p:sldLayoutId id="2147484748" r:id="rId2"/>
    <p:sldLayoutId id="2147484749" r:id="rId3"/>
    <p:sldLayoutId id="2147484750" r:id="rId4"/>
    <p:sldLayoutId id="2147484752" r:id="rId5"/>
    <p:sldLayoutId id="2147484755" r:id="rId6"/>
    <p:sldLayoutId id="2147484753" r:id="rId7"/>
  </p:sldLayoutIdLst>
  <p:hf hdr="0"/>
  <p:txStyles>
    <p:titleStyle>
      <a:lvl1pPr algn="ctr" defTabSz="1119610" rtl="0" eaLnBrk="0" fontAlgn="base" hangingPunct="0">
        <a:spcBef>
          <a:spcPct val="0"/>
        </a:spcBef>
        <a:spcAft>
          <a:spcPct val="0"/>
        </a:spcAft>
        <a:defRPr sz="4431" b="1">
          <a:solidFill>
            <a:schemeClr val="bg1"/>
          </a:solidFill>
          <a:latin typeface="Calibri"/>
          <a:ea typeface="ＭＳ Ｐゴシック" charset="0"/>
          <a:cs typeface="Calibri"/>
        </a:defRPr>
      </a:lvl1pPr>
      <a:lvl2pPr algn="ctr" defTabSz="1119610" rtl="0" eaLnBrk="0" fontAlgn="base" hangingPunct="0">
        <a:spcBef>
          <a:spcPct val="0"/>
        </a:spcBef>
        <a:spcAft>
          <a:spcPct val="0"/>
        </a:spcAft>
        <a:defRPr sz="4431" b="1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1119610" rtl="0" eaLnBrk="0" fontAlgn="base" hangingPunct="0">
        <a:spcBef>
          <a:spcPct val="0"/>
        </a:spcBef>
        <a:spcAft>
          <a:spcPct val="0"/>
        </a:spcAft>
        <a:defRPr sz="4431" b="1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1119610" rtl="0" eaLnBrk="0" fontAlgn="base" hangingPunct="0">
        <a:spcBef>
          <a:spcPct val="0"/>
        </a:spcBef>
        <a:spcAft>
          <a:spcPct val="0"/>
        </a:spcAft>
        <a:defRPr sz="4431" b="1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1119610" rtl="0" eaLnBrk="0" fontAlgn="base" hangingPunct="0">
        <a:spcBef>
          <a:spcPct val="0"/>
        </a:spcBef>
        <a:spcAft>
          <a:spcPct val="0"/>
        </a:spcAft>
        <a:defRPr sz="4431" b="1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534616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6pPr>
      <a:lvl7pPr marL="1069233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7pPr>
      <a:lvl8pPr marL="1603849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8pPr>
      <a:lvl9pPr marL="2138467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9pPr>
    </p:titleStyle>
    <p:bodyStyle>
      <a:lvl1pPr marL="416190" indent="-416190" algn="l" defTabSz="1119610" rtl="0" eaLnBrk="0" fontAlgn="base" hangingPunct="0">
        <a:spcBef>
          <a:spcPct val="20000"/>
        </a:spcBef>
        <a:spcAft>
          <a:spcPct val="0"/>
        </a:spcAft>
        <a:buChar char="•"/>
        <a:defRPr sz="3939">
          <a:solidFill>
            <a:srgbClr val="002A48"/>
          </a:solidFill>
          <a:latin typeface="Calibri"/>
          <a:ea typeface="ＭＳ Ｐゴシック" charset="0"/>
          <a:cs typeface="Calibri"/>
        </a:defRPr>
      </a:lvl1pPr>
      <a:lvl2pPr marL="908585" indent="-345849" algn="l" defTabSz="1119610" rtl="0" eaLnBrk="0" fontAlgn="base" hangingPunct="0">
        <a:spcBef>
          <a:spcPct val="20000"/>
        </a:spcBef>
        <a:spcAft>
          <a:spcPct val="0"/>
        </a:spcAft>
        <a:buChar char="–"/>
        <a:defRPr sz="3446">
          <a:solidFill>
            <a:srgbClr val="002A48"/>
          </a:solidFill>
          <a:latin typeface="Calibri"/>
          <a:ea typeface="ＭＳ Ｐゴシック" charset="0"/>
          <a:cs typeface="Calibri"/>
        </a:defRPr>
      </a:lvl2pPr>
      <a:lvl3pPr marL="1402932" indent="-277460" algn="l" defTabSz="1119610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rgbClr val="002A48"/>
          </a:solidFill>
          <a:latin typeface="Calibri"/>
          <a:ea typeface="ＭＳ Ｐゴシック" charset="0"/>
          <a:cs typeface="Calibri"/>
        </a:defRPr>
      </a:lvl3pPr>
      <a:lvl4pPr marL="1965668" indent="-277460" algn="l" defTabSz="1119610" rtl="0" eaLnBrk="0" fontAlgn="base" hangingPunct="0">
        <a:spcBef>
          <a:spcPct val="20000"/>
        </a:spcBef>
        <a:spcAft>
          <a:spcPct val="0"/>
        </a:spcAft>
        <a:buChar char="–"/>
        <a:defRPr sz="2462">
          <a:solidFill>
            <a:srgbClr val="002A48"/>
          </a:solidFill>
          <a:latin typeface="Calibri"/>
          <a:ea typeface="ＭＳ Ｐゴシック" charset="0"/>
          <a:cs typeface="Calibri"/>
        </a:defRPr>
      </a:lvl4pPr>
      <a:lvl5pPr marL="2528403" indent="-277460" algn="l" defTabSz="1119610" rtl="0" eaLnBrk="0" fontAlgn="base" hangingPunct="0">
        <a:spcBef>
          <a:spcPct val="20000"/>
        </a:spcBef>
        <a:spcAft>
          <a:spcPct val="0"/>
        </a:spcAft>
        <a:buChar char="»"/>
        <a:defRPr sz="2462">
          <a:solidFill>
            <a:srgbClr val="002A48"/>
          </a:solidFill>
          <a:latin typeface="Calibri"/>
          <a:ea typeface="ＭＳ Ｐゴシック" charset="0"/>
          <a:cs typeface="Calibri"/>
        </a:defRPr>
      </a:lvl5pPr>
      <a:lvl6pPr marL="3066619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6pPr>
      <a:lvl7pPr marL="3601236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7pPr>
      <a:lvl8pPr marL="4135854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8pPr>
      <a:lvl9pPr marL="4670469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1pPr>
      <a:lvl2pPr marL="534616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2pPr>
      <a:lvl3pPr marL="106923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3pPr>
      <a:lvl4pPr marL="1603849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4pPr>
      <a:lvl5pPr marL="2138467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5pPr>
      <a:lvl6pPr marL="267308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6pPr>
      <a:lvl7pPr marL="3207700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7pPr>
      <a:lvl8pPr marL="3742315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8pPr>
      <a:lvl9pPr marL="427693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F1DA4-48CD-D6A8-F9E8-FF520074ED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Discussion on Tracking Technology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4E019-8D17-75DD-646B-C388B21CA1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/>
              <a:t>2nd FCC Italy &amp; France Workshop</a:t>
            </a:r>
          </a:p>
          <a:p>
            <a:r>
              <a:rPr lang="en-US" sz="2800" dirty="0"/>
              <a:t>Venezia, 4-6 November 2024</a:t>
            </a:r>
            <a:endParaRPr lang="LID4096" sz="2800" dirty="0"/>
          </a:p>
        </p:txBody>
      </p:sp>
    </p:spTree>
    <p:extLst>
      <p:ext uri="{BB962C8B-B14F-4D97-AF65-F5344CB8AC3E}">
        <p14:creationId xmlns:p14="http://schemas.microsoft.com/office/powerpoint/2010/main" val="642891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0BEBC-03D2-DF68-441D-F520CC060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DMAPS Feature Development</a:t>
            </a:r>
            <a:endParaRPr lang="LID4096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317082D-2FE0-619B-CEAB-240F7D416E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235602"/>
              </p:ext>
            </p:extLst>
          </p:nvPr>
        </p:nvGraphicFramePr>
        <p:xfrm>
          <a:off x="914400" y="577850"/>
          <a:ext cx="10363195" cy="556095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17504">
                  <a:extLst>
                    <a:ext uri="{9D8B030D-6E8A-4147-A177-3AD203B41FA5}">
                      <a16:colId xmlns:a16="http://schemas.microsoft.com/office/drawing/2014/main" val="280278711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70886835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19162575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09508033"/>
                    </a:ext>
                  </a:extLst>
                </a:gridCol>
                <a:gridCol w="1365171">
                  <a:extLst>
                    <a:ext uri="{9D8B030D-6E8A-4147-A177-3AD203B41FA5}">
                      <a16:colId xmlns:a16="http://schemas.microsoft.com/office/drawing/2014/main" val="24002422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Features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Earlier experiments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FCC inner vertex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FCC outer vertex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FCC wrapper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287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 um pitch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457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"effective" 10 um pitch</a:t>
                      </a:r>
                      <a:br>
                        <a:rPr lang="en-US" dirty="0"/>
                      </a:br>
                      <a:r>
                        <a:rPr lang="en-US" dirty="0"/>
                        <a:t>with charge sharing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075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 ns time-stamping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061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30 </a:t>
                      </a:r>
                      <a:r>
                        <a:rPr lang="en-US" dirty="0" err="1"/>
                        <a:t>ps</a:t>
                      </a:r>
                      <a:r>
                        <a:rPr lang="en-US" dirty="0"/>
                        <a:t> time resolution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390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Serial powering capability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570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Chip-to-chip data transmission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238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mW</a:t>
                      </a:r>
                      <a:r>
                        <a:rPr lang="en-US" dirty="0"/>
                        <a:t>/cm2 power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131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50 </a:t>
                      </a:r>
                      <a:r>
                        <a:rPr lang="en-US" dirty="0" err="1"/>
                        <a:t>mW</a:t>
                      </a:r>
                      <a:r>
                        <a:rPr lang="en-US" dirty="0"/>
                        <a:t>/cm2 power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605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100 </a:t>
                      </a:r>
                      <a:r>
                        <a:rPr lang="en-US" dirty="0" err="1"/>
                        <a:t>mW</a:t>
                      </a:r>
                      <a:r>
                        <a:rPr lang="en-US" dirty="0"/>
                        <a:t>/cm2 power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401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Extreme stitching (20 cm size sensors)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8121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Moderate stitching (4 cm size sensors)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317501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70622-6410-E7E5-097B-1A5BF3AF3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A1AE5-A18A-C359-8C5E-09992D33E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25588-1C0A-760B-9599-072216324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405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A5F0C-5F39-433C-5AA8-28DC2FC2C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Gas Tracker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99613-3623-E713-0E0E-79F2D62DE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577850"/>
            <a:ext cx="3600400" cy="5518150"/>
          </a:xfrm>
        </p:spPr>
        <p:txBody>
          <a:bodyPr/>
          <a:lstStyle/>
          <a:p>
            <a:r>
              <a:rPr lang="en-US" sz="3200" dirty="0"/>
              <a:t>IDEA and ALLEGRO communities share the Drift Chamber concept</a:t>
            </a:r>
          </a:p>
          <a:p>
            <a:r>
              <a:rPr lang="en-US" sz="3200" dirty="0"/>
              <a:t>Which are possible synergies or work sharing?</a:t>
            </a:r>
            <a:endParaRPr lang="LID4096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35ED4-269F-DB89-0AD8-F120D162E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4D9F5-5736-E8E4-5ACA-5C63C70DA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B9848-7D96-939E-4A70-0ACC17612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D4EE71-D4EA-FE41-C54E-8CD5ACF3A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8" y="727838"/>
            <a:ext cx="8136904" cy="536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19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45A7A-71A0-3C18-1534-C92EEB180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19DCB8-3F81-F220-9A9B-7B90134D6C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45327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2AB49-46D7-55C2-7C2C-0B9C7EF72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layouts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320BC-70BE-E6E3-84D7-29DC620A09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2186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58D44-E0B5-8307-8E2E-9914AA52B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layout optimizations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0FCDF-7A03-6A78-533A-1006E8A92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 clear area for common work is simulation of detector performance</a:t>
            </a:r>
            <a:endParaRPr lang="en-US" sz="2400" dirty="0"/>
          </a:p>
          <a:p>
            <a:pPr lvl="1"/>
            <a:r>
              <a:rPr lang="en-US" sz="2400" dirty="0"/>
              <a:t>generic detector geometries</a:t>
            </a:r>
          </a:p>
          <a:p>
            <a:pPr lvl="2"/>
            <a:r>
              <a:rPr lang="en-US" sz="2000" dirty="0"/>
              <a:t>radial (barrel) and z (endcap) location</a:t>
            </a:r>
          </a:p>
          <a:p>
            <a:pPr lvl="2"/>
            <a:r>
              <a:rPr lang="en-US" sz="2000" dirty="0"/>
              <a:t>curved or stave-base geometry for inner vertex</a:t>
            </a:r>
          </a:p>
          <a:p>
            <a:pPr lvl="2"/>
            <a:r>
              <a:rPr lang="en-US" sz="2000" dirty="0"/>
              <a:t>number of layers</a:t>
            </a:r>
          </a:p>
          <a:p>
            <a:pPr lvl="2"/>
            <a:r>
              <a:rPr lang="en-US" sz="2000" dirty="0"/>
              <a:t>...</a:t>
            </a:r>
            <a:endParaRPr lang="en-US" sz="2400" dirty="0"/>
          </a:p>
          <a:p>
            <a:pPr lvl="1"/>
            <a:r>
              <a:rPr lang="en-US" sz="2400" dirty="0"/>
              <a:t>parametric detector parameters</a:t>
            </a:r>
          </a:p>
          <a:p>
            <a:pPr lvl="2"/>
            <a:r>
              <a:rPr lang="en-US" sz="2000" dirty="0"/>
              <a:t>pitch size</a:t>
            </a:r>
          </a:p>
          <a:p>
            <a:pPr lvl="2"/>
            <a:r>
              <a:rPr lang="en-US" sz="2000" dirty="0"/>
              <a:t>depletion depth</a:t>
            </a:r>
          </a:p>
          <a:p>
            <a:pPr lvl="2"/>
            <a:r>
              <a:rPr lang="en-US" sz="2000" dirty="0" err="1"/>
              <a:t>dE</a:t>
            </a:r>
            <a:r>
              <a:rPr lang="en-US" sz="2000" dirty="0"/>
              <a:t>/dx performance</a:t>
            </a:r>
          </a:p>
          <a:p>
            <a:pPr lvl="2"/>
            <a:r>
              <a:rPr lang="en-US" sz="2000" dirty="0"/>
              <a:t>timing resolution</a:t>
            </a:r>
          </a:p>
          <a:p>
            <a:pPr lvl="2"/>
            <a:r>
              <a:rPr lang="en-US" sz="2000" dirty="0"/>
              <a:t>...</a:t>
            </a:r>
          </a:p>
          <a:p>
            <a:r>
              <a:rPr lang="en-US" sz="2985" dirty="0"/>
              <a:t>But also open mechanical issues</a:t>
            </a:r>
            <a:endParaRPr lang="LID4096" sz="2985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8F255-C1D6-4C27-4C25-C1A73737B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14475-8678-F3AF-FAEF-B2AC99FA2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ED5B0-9059-8BFB-42C3-192275FA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0D1B11DF-6E9C-4D9A-3B59-B3F1D0999FEA}"/>
              </a:ext>
            </a:extLst>
          </p:cNvPr>
          <p:cNvSpPr txBox="1"/>
          <p:nvPr/>
        </p:nvSpPr>
        <p:spPr>
          <a:xfrm>
            <a:off x="8256240" y="3501008"/>
            <a:ext cx="3413286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A48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rgbClr val="002A48"/>
                </a:solidFill>
                <a:latin typeface="Calibri"/>
                <a:cs typeface="Calibri"/>
              </a:rPr>
              <a:t>Need also background simulation</a:t>
            </a:r>
          </a:p>
          <a:p>
            <a:endParaRPr lang="en-US" sz="2800" dirty="0">
              <a:solidFill>
                <a:srgbClr val="002A48"/>
              </a:solidFill>
              <a:latin typeface="Calibri"/>
              <a:cs typeface="Calibri"/>
            </a:endParaRPr>
          </a:p>
          <a:p>
            <a:r>
              <a:rPr lang="en-US" sz="2800" dirty="0">
                <a:solidFill>
                  <a:srgbClr val="002A48"/>
                </a:solidFill>
                <a:latin typeface="Calibri"/>
                <a:cs typeface="Calibri"/>
              </a:rPr>
              <a:t>"generic" digitizer?</a:t>
            </a:r>
            <a:endParaRPr lang="LID4096" sz="2800" dirty="0">
              <a:solidFill>
                <a:srgbClr val="002A48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7679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7EE1C-4C88-6BF0-CC87-69B73E9A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to study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FEB40-75D8-E0BB-AD32-9A3079267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Minimal radius of the vertex detector</a:t>
            </a:r>
          </a:p>
          <a:p>
            <a:pPr lvl="1"/>
            <a:r>
              <a:rPr lang="en-US" sz="2400" dirty="0"/>
              <a:t>hit rate background dominated</a:t>
            </a:r>
          </a:p>
          <a:p>
            <a:pPr lvl="1"/>
            <a:r>
              <a:rPr lang="en-US" sz="2400" dirty="0"/>
              <a:t>define bandwidth/power consumption</a:t>
            </a:r>
          </a:p>
          <a:p>
            <a:pPr lvl="1"/>
            <a:r>
              <a:rPr lang="en-US" sz="2400" dirty="0"/>
              <a:t>may triggering on the Z or on-detector </a:t>
            </a:r>
            <a:r>
              <a:rPr lang="en-US" sz="2400" dirty="0" err="1"/>
              <a:t>clusterization</a:t>
            </a:r>
            <a:r>
              <a:rPr lang="en-US" sz="2400" dirty="0"/>
              <a:t> reduce service requirements? </a:t>
            </a:r>
          </a:p>
          <a:p>
            <a:r>
              <a:rPr lang="en-US" sz="2893" dirty="0"/>
              <a:t>Intermediate silicon layers</a:t>
            </a:r>
          </a:p>
          <a:p>
            <a:pPr lvl="1"/>
            <a:r>
              <a:rPr lang="en-US" sz="2400" dirty="0"/>
              <a:t>low </a:t>
            </a:r>
            <a:r>
              <a:rPr lang="en-US" sz="2400" dirty="0" err="1"/>
              <a:t>pT</a:t>
            </a:r>
            <a:r>
              <a:rPr lang="en-US" sz="2400" dirty="0"/>
              <a:t> particle acceptance and identification</a:t>
            </a:r>
          </a:p>
          <a:p>
            <a:pPr lvl="1"/>
            <a:r>
              <a:rPr lang="en-US" sz="2400" dirty="0"/>
              <a:t>forward tracking performance</a:t>
            </a:r>
            <a:endParaRPr lang="en-US" sz="2893" dirty="0"/>
          </a:p>
          <a:p>
            <a:r>
              <a:rPr lang="en-US" sz="2893" dirty="0"/>
              <a:t>Inner radius of the drift chamber</a:t>
            </a:r>
          </a:p>
          <a:p>
            <a:pPr lvl="1"/>
            <a:r>
              <a:rPr lang="en-US" sz="2400" dirty="0"/>
              <a:t>performance background-dominated?</a:t>
            </a:r>
          </a:p>
          <a:p>
            <a:pPr lvl="1"/>
            <a:r>
              <a:rPr lang="en-US" sz="2400" dirty="0"/>
              <a:t>acceptance for particle ID</a:t>
            </a:r>
            <a:endParaRPr lang="LID4096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2ADD9-E221-7A66-8656-4C10BC432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F84B2-2E10-FB1C-09BC-C618283F1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D867A3-7C09-5142-7273-3F635B7E4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14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61B3A-380B-9D14-CD25-FD41DD44A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D06CC-A520-49FF-A609-C926F8166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to study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4D145-3D90-A081-57FA-17E9BD4AC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Si-wrapper layout</a:t>
            </a:r>
          </a:p>
          <a:p>
            <a:pPr lvl="1"/>
            <a:r>
              <a:rPr lang="en-US" sz="2000" dirty="0"/>
              <a:t>mechanical structure</a:t>
            </a:r>
          </a:p>
          <a:p>
            <a:pPr lvl="1"/>
            <a:r>
              <a:rPr lang="en-US" sz="2000" dirty="0"/>
              <a:t>cooling distribution</a:t>
            </a:r>
          </a:p>
          <a:p>
            <a:pPr lvl="1"/>
            <a:r>
              <a:rPr lang="en-US" sz="2000" dirty="0"/>
              <a:t>how it is supported to guarantee alignment stability</a:t>
            </a:r>
          </a:p>
          <a:p>
            <a:r>
              <a:rPr lang="en-US" sz="2800" dirty="0"/>
              <a:t>Module size</a:t>
            </a:r>
          </a:p>
          <a:p>
            <a:pPr lvl="1"/>
            <a:r>
              <a:rPr lang="en-US" sz="2000" dirty="0"/>
              <a:t>CMOS reticle size ~2x3 cm2</a:t>
            </a:r>
          </a:p>
          <a:p>
            <a:pPr lvl="1"/>
            <a:r>
              <a:rPr lang="en-US" sz="2000" dirty="0"/>
              <a:t>Better module modularity: assume </a:t>
            </a:r>
            <a:r>
              <a:rPr lang="en-US" sz="2000" i="1" dirty="0" err="1"/>
              <a:t>n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sz="2000" i="1" dirty="0" err="1"/>
              <a:t>m</a:t>
            </a:r>
            <a:r>
              <a:rPr lang="en-US" sz="2000" dirty="0"/>
              <a:t> cells (?) optimize per region and radial position (especially in the endcaps)</a:t>
            </a:r>
          </a:p>
          <a:p>
            <a:pPr lvl="1"/>
            <a:r>
              <a:rPr lang="en-US" sz="2000" dirty="0"/>
              <a:t>stitching and overlaps</a:t>
            </a:r>
          </a:p>
          <a:p>
            <a:r>
              <a:rPr lang="en-US" sz="2800" dirty="0"/>
              <a:t>Particle ID</a:t>
            </a:r>
          </a:p>
          <a:p>
            <a:pPr lvl="1"/>
            <a:r>
              <a:rPr lang="en-US" sz="2000" dirty="0"/>
              <a:t>Acceptance of drift chamber for particle ID</a:t>
            </a:r>
          </a:p>
          <a:p>
            <a:pPr lvl="1"/>
            <a:r>
              <a:rPr lang="en-US" sz="2000" dirty="0"/>
              <a:t>Can the loss of hits in the forward regions be compensated by silicon measurements:</a:t>
            </a:r>
          </a:p>
          <a:p>
            <a:pPr lvl="2"/>
            <a:r>
              <a:rPr lang="en-US" sz="2000" dirty="0" err="1"/>
              <a:t>dE</a:t>
            </a:r>
            <a:r>
              <a:rPr lang="en-US" sz="2000" dirty="0"/>
              <a:t>/dx by pulse height measurement in silicon layers</a:t>
            </a:r>
          </a:p>
          <a:p>
            <a:pPr lvl="2"/>
            <a:r>
              <a:rPr lang="en-US" sz="2000" dirty="0"/>
              <a:t>timing is fashionable, but is it really needed and where?</a:t>
            </a:r>
          </a:p>
          <a:p>
            <a:pPr lvl="1"/>
            <a:endParaRPr lang="en-US" sz="2800" dirty="0"/>
          </a:p>
          <a:p>
            <a:r>
              <a:rPr lang="en-US" sz="2800" dirty="0"/>
              <a:t>Inner radius of the drift chamber</a:t>
            </a:r>
          </a:p>
          <a:p>
            <a:pPr lvl="1"/>
            <a:r>
              <a:rPr lang="en-US" sz="2000" dirty="0"/>
              <a:t>performance background-dominated?</a:t>
            </a:r>
          </a:p>
          <a:p>
            <a:pPr lvl="1"/>
            <a:r>
              <a:rPr lang="en-US" sz="2000" dirty="0"/>
              <a:t>acceptance for particle ID</a:t>
            </a:r>
            <a:endParaRPr lang="LID4096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1FAFC-61A0-04F3-E2B0-F2B4393B1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E8F6C-B13E-6195-704E-17DB20829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30098-EC43-10F6-FF90-51866257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920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27719-82BE-E11D-6869-54E7809BE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to study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AA37E-F061-E777-63B0-C7FA8CA275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Others?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49E1F-0CF9-98A2-6BA3-503F4044F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956D2-F36C-87AB-0C3A-E0949DF9B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FF287-0DEE-F0C7-8C3D-42083D4E7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201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6EC30-3BCB-3F9C-2E8E-1CA611CF5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developments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B54D74-FD81-420E-900B-B87FBB5A7F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79294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70306-A032-8A8D-9DAF-47879269C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for Tracking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CFECB-BAE3-7358-0535-BD23029F3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Depleted MAPS</a:t>
            </a:r>
          </a:p>
          <a:p>
            <a:pPr lvl="1"/>
            <a:r>
              <a:rPr lang="en-US" sz="2800" dirty="0"/>
              <a:t>Two technologies presented today</a:t>
            </a:r>
          </a:p>
          <a:p>
            <a:pPr lvl="2"/>
            <a:r>
              <a:rPr lang="en-US" sz="2400" dirty="0" err="1"/>
              <a:t>TPSCo</a:t>
            </a:r>
            <a:r>
              <a:rPr lang="en-US" sz="2400" dirty="0"/>
              <a:t> 65 nm</a:t>
            </a:r>
          </a:p>
          <a:p>
            <a:pPr lvl="2"/>
            <a:r>
              <a:rPr lang="en-US" sz="2400" dirty="0"/>
              <a:t>ARCADIA </a:t>
            </a:r>
            <a:r>
              <a:rPr lang="en-US" sz="2400" dirty="0" err="1"/>
              <a:t>LFoundry</a:t>
            </a:r>
            <a:r>
              <a:rPr lang="en-US" sz="2400" dirty="0"/>
              <a:t> 100 nm</a:t>
            </a:r>
          </a:p>
          <a:p>
            <a:pPr lvl="2"/>
            <a:r>
              <a:rPr lang="en-US" sz="2400" b="1" dirty="0"/>
              <a:t>Platforms available through DRD7.6</a:t>
            </a:r>
          </a:p>
          <a:p>
            <a:pPr lvl="1"/>
            <a:r>
              <a:rPr lang="en-US" sz="2800" dirty="0"/>
              <a:t>Others are on the market (HVCMOS 180 </a:t>
            </a:r>
            <a:r>
              <a:rPr lang="en-US" sz="2800"/>
              <a:t>nm and 55 nm...)</a:t>
            </a:r>
            <a:endParaRPr lang="en-US" sz="2800" dirty="0"/>
          </a:p>
          <a:p>
            <a:pPr lvl="1"/>
            <a:r>
              <a:rPr lang="en-US" sz="2800" dirty="0"/>
              <a:t>Is it important to keep more options open?</a:t>
            </a:r>
            <a:br>
              <a:rPr lang="en-US" sz="2800" dirty="0"/>
            </a:br>
            <a:r>
              <a:rPr lang="en-US" sz="2800" dirty="0"/>
              <a:t>compromise: 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resources 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↔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 opportunities</a:t>
            </a:r>
            <a:endParaRPr lang="en-US" sz="2800" dirty="0"/>
          </a:p>
          <a:p>
            <a:r>
              <a:rPr lang="en-US" sz="3200" dirty="0"/>
              <a:t>Some technologies will also develop timing capabilities</a:t>
            </a:r>
          </a:p>
          <a:p>
            <a:pPr lvl="1"/>
            <a:r>
              <a:rPr lang="en-US" sz="2800" dirty="0"/>
              <a:t>LGAD and RSD will be discussed in the PID session </a:t>
            </a:r>
            <a:endParaRPr lang="LID4096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93A33-423D-3DEC-0567-400116B49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B9A3A-CD51-74BD-1534-C8B7787F5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78890-96CA-399E-6548-4D77DC702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493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4A2C5-1743-6640-65E4-22A1E207F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for Tracking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EE1135-D47E-93DF-E4E5-89D2FEFA5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TPSCo</a:t>
            </a:r>
            <a:r>
              <a:rPr lang="en-US" sz="2800" dirty="0"/>
              <a:t> 65nm</a:t>
            </a:r>
          </a:p>
          <a:p>
            <a:pPr lvl="1"/>
            <a:r>
              <a:rPr lang="en-US" sz="2400" dirty="0"/>
              <a:t>strong drive from the ALICE upgrades</a:t>
            </a:r>
          </a:p>
          <a:p>
            <a:pPr lvl="1"/>
            <a:r>
              <a:rPr lang="en-US" sz="2400" dirty="0"/>
              <a:t>communities both in Italy and France</a:t>
            </a:r>
          </a:p>
          <a:p>
            <a:pPr lvl="1"/>
            <a:r>
              <a:rPr lang="en-US" sz="2400" dirty="0"/>
              <a:t>can be the seed for a common </a:t>
            </a:r>
            <a:r>
              <a:rPr lang="en-US" sz="2400" dirty="0" err="1"/>
              <a:t>FCCee</a:t>
            </a:r>
            <a:r>
              <a:rPr lang="en-US" sz="2400" dirty="0"/>
              <a:t> development</a:t>
            </a:r>
          </a:p>
          <a:p>
            <a:pPr lvl="1"/>
            <a:r>
              <a:rPr lang="en-US" sz="2400" dirty="0"/>
              <a:t>which detector area to target:</a:t>
            </a:r>
            <a:br>
              <a:rPr lang="en-US" sz="2400" dirty="0"/>
            </a:br>
            <a:r>
              <a:rPr lang="en-US" sz="2400" dirty="0"/>
              <a:t>inner vertex, outer vertex, wrapper</a:t>
            </a:r>
          </a:p>
          <a:p>
            <a:r>
              <a:rPr lang="en-US" sz="2800" dirty="0"/>
              <a:t>ARCADIA</a:t>
            </a:r>
          </a:p>
          <a:p>
            <a:pPr lvl="1"/>
            <a:r>
              <a:rPr lang="en-US" sz="2400" dirty="0"/>
              <a:t>mostly INFN developer team, open to international involvement</a:t>
            </a:r>
          </a:p>
          <a:p>
            <a:pPr lvl="1"/>
            <a:r>
              <a:rPr lang="en-US" sz="2400" dirty="0"/>
              <a:t>sensor technology demonstrate and scalable</a:t>
            </a:r>
          </a:p>
          <a:p>
            <a:pPr lvl="1"/>
            <a:r>
              <a:rPr lang="en-US" sz="2400" dirty="0"/>
              <a:t>may also target some shorter-term experiments, before </a:t>
            </a:r>
            <a:r>
              <a:rPr lang="en-US" sz="2400" dirty="0" err="1"/>
              <a:t>FCCee</a:t>
            </a:r>
            <a:endParaRPr lang="en-US" sz="2400" dirty="0"/>
          </a:p>
          <a:p>
            <a:pPr lvl="1"/>
            <a:r>
              <a:rPr lang="en-US" sz="2400" dirty="0"/>
              <a:t>which detector area to target:</a:t>
            </a:r>
            <a:br>
              <a:rPr lang="en-US" sz="2400" dirty="0"/>
            </a:br>
            <a:r>
              <a:rPr lang="en-US" sz="2400" dirty="0"/>
              <a:t>inner vertex, outer vertex, wrapper</a:t>
            </a:r>
          </a:p>
          <a:p>
            <a:pPr lvl="1"/>
            <a:endParaRPr lang="en-US" sz="2400" dirty="0"/>
          </a:p>
          <a:p>
            <a:pPr lvl="1"/>
            <a:endParaRPr lang="LID4096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925BCF-E9B2-7F80-BE7C-60C15B8DE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Venezia, 5 November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A8B30-1A13-52F3-9CB0-3891C6B6A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Andreazza - Tracking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573C8E-71DD-D271-55E9-EEA786A8F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9094"/>
      </p:ext>
    </p:extLst>
  </p:cSld>
  <p:clrMapOvr>
    <a:masterClrMapping/>
  </p:clrMapOvr>
</p:sld>
</file>

<file path=ppt/theme/theme1.xml><?xml version="1.0" encoding="utf-8"?>
<a:theme xmlns:a="http://schemas.openxmlformats.org/drawingml/2006/main" name="INFN-UniMi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rgbClr val="002A48"/>
            </a:solidFill>
            <a:latin typeface="Calibri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7FC60E45-29F8-49AF-A303-AFB8A4063EB7}" vid="{E41A5C39-8BED-4340-8FAD-F1A9B0AF1E94}"/>
    </a:ext>
  </a:extLst>
</a:theme>
</file>

<file path=ppt/theme/theme2.xml><?xml version="1.0" encoding="utf-8"?>
<a:theme xmlns:a="http://schemas.openxmlformats.org/drawingml/2006/main" name="ATLAS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lumMod val="20000"/>
            <a:lumOff val="80000"/>
          </a:schemeClr>
        </a:solidFill>
        <a:ln>
          <a:solidFill>
            <a:srgbClr val="000090"/>
          </a:solidFill>
        </a:ln>
        <a:effectLst/>
      </a:spPr>
      <a:bodyPr rtlCol="0" anchor="ctr"/>
      <a:lstStyle>
        <a:defPPr algn="ctr">
          <a:defRPr sz="2000" dirty="0">
            <a:solidFill>
              <a:srgbClr val="000090"/>
            </a:solidFill>
            <a:latin typeface="Calibri"/>
            <a:cs typeface="Calibri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272C6B"/>
          </a:solidFill>
          <a:headEnd type="none"/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5">
            <a:lumMod val="20000"/>
            <a:lumOff val="80000"/>
          </a:schemeClr>
        </a:solidFill>
        <a:ln>
          <a:solidFill>
            <a:srgbClr val="002A48"/>
          </a:solidFill>
        </a:ln>
      </a:spPr>
      <a:bodyPr wrap="square" rtlCol="0">
        <a:spAutoFit/>
      </a:bodyPr>
      <a:lstStyle>
        <a:defPPr>
          <a:defRPr sz="2000" dirty="0">
            <a:solidFill>
              <a:srgbClr val="002A48"/>
            </a:solidFill>
            <a:latin typeface="Calibri"/>
            <a:cs typeface="Calibri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7FC60E45-29F8-49AF-A303-AFB8A4063EB7}" vid="{CE67D50C-1717-4220-8705-6F6F7F5D8BA0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INFN-UNIMI</Template>
  <TotalTime>16244</TotalTime>
  <Words>586</Words>
  <Application>Microsoft Office PowerPoint</Application>
  <PresentationFormat>Widescreen</PresentationFormat>
  <Paragraphs>119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Times New Roman</vt:lpstr>
      <vt:lpstr>INFN-UniMi</vt:lpstr>
      <vt:lpstr>ATLAS</vt:lpstr>
      <vt:lpstr>Discussion on Tracking Technology</vt:lpstr>
      <vt:lpstr>Detector layouts</vt:lpstr>
      <vt:lpstr>Detector layout optimizations</vt:lpstr>
      <vt:lpstr>Topics to study</vt:lpstr>
      <vt:lpstr>Topics to study</vt:lpstr>
      <vt:lpstr>Topics to study</vt:lpstr>
      <vt:lpstr>technology developments</vt:lpstr>
      <vt:lpstr>Silicon for Tracking</vt:lpstr>
      <vt:lpstr>Silicon for Tracking</vt:lpstr>
      <vt:lpstr>DMAPS Feature Development</vt:lpstr>
      <vt:lpstr>Central Gas Tracker</vt:lpstr>
      <vt:lpstr>backup</vt:lpstr>
    </vt:vector>
  </TitlesOfParts>
  <Manager/>
  <Company>INFN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</dc:title>
  <dc:subject/>
  <dc:creator>Attilio Andreazza</dc:creator>
  <cp:keywords/>
  <dc:description/>
  <cp:lastModifiedBy>Attilio Andreazza</cp:lastModifiedBy>
  <cp:revision>476</cp:revision>
  <dcterms:created xsi:type="dcterms:W3CDTF">2020-10-21T20:43:49Z</dcterms:created>
  <dcterms:modified xsi:type="dcterms:W3CDTF">2024-11-05T08:13:34Z</dcterms:modified>
  <cp:category/>
</cp:coreProperties>
</file>