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4.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6.xml" ContentType="application/vnd.openxmlformats-officedocument.theme+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8.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9.xml" ContentType="application/vnd.openxmlformats-officedocument.theme+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theme/theme10.xml" ContentType="application/vnd.openxmlformats-officedocument.theme+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theme/theme11.xml" ContentType="application/vnd.openxmlformats-officedocument.theme+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theme/theme12.xml" ContentType="application/vnd.openxmlformats-officedocument.theme+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theme/theme13.xml" ContentType="application/vnd.openxmlformats-officedocument.theme+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theme/theme14.xml" ContentType="application/vnd.openxmlformats-officedocument.theme+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15.xml" ContentType="application/vnd.openxmlformats-officedocument.theme+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16.xml" ContentType="application/vnd.openxmlformats-officedocument.theme+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theme/theme17.xml" ContentType="application/vnd.openxmlformats-officedocument.theme+xml"/>
  <Override PartName="/ppt/theme/theme1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 id="2147483697" r:id="rId2"/>
    <p:sldMasterId id="2147483828" r:id="rId3"/>
    <p:sldMasterId id="2147483865" r:id="rId4"/>
    <p:sldMasterId id="2147483936" r:id="rId5"/>
    <p:sldMasterId id="2147483966" r:id="rId6"/>
    <p:sldMasterId id="2147484004" r:id="rId7"/>
    <p:sldMasterId id="2147484029" r:id="rId8"/>
    <p:sldMasterId id="2147484054" r:id="rId9"/>
    <p:sldMasterId id="2147484079" r:id="rId10"/>
    <p:sldMasterId id="2147484091" r:id="rId11"/>
    <p:sldMasterId id="2147484112" r:id="rId12"/>
    <p:sldMasterId id="2147484150" r:id="rId13"/>
    <p:sldMasterId id="2147484158" r:id="rId14"/>
    <p:sldMasterId id="2147484172" r:id="rId15"/>
    <p:sldMasterId id="2147484186" r:id="rId16"/>
    <p:sldMasterId id="2147484206" r:id="rId17"/>
  </p:sldMasterIdLst>
  <p:notesMasterIdLst>
    <p:notesMasterId r:id="rId53"/>
  </p:notesMasterIdLst>
  <p:sldIdLst>
    <p:sldId id="4619" r:id="rId18"/>
    <p:sldId id="2798" r:id="rId19"/>
    <p:sldId id="2881" r:id="rId20"/>
    <p:sldId id="4693" r:id="rId21"/>
    <p:sldId id="4673" r:id="rId22"/>
    <p:sldId id="4739" r:id="rId23"/>
    <p:sldId id="4710" r:id="rId24"/>
    <p:sldId id="4708" r:id="rId25"/>
    <p:sldId id="4634" r:id="rId26"/>
    <p:sldId id="4700" r:id="rId27"/>
    <p:sldId id="4741" r:id="rId28"/>
    <p:sldId id="4695" r:id="rId29"/>
    <p:sldId id="4738" r:id="rId30"/>
    <p:sldId id="257" r:id="rId31"/>
    <p:sldId id="4742" r:id="rId32"/>
    <p:sldId id="4651" r:id="rId33"/>
    <p:sldId id="4702" r:id="rId34"/>
    <p:sldId id="4740" r:id="rId35"/>
    <p:sldId id="4733" r:id="rId36"/>
    <p:sldId id="4694" r:id="rId37"/>
    <p:sldId id="4701" r:id="rId38"/>
    <p:sldId id="4768" r:id="rId39"/>
    <p:sldId id="4668" r:id="rId40"/>
    <p:sldId id="4635" r:id="rId41"/>
    <p:sldId id="4555" r:id="rId42"/>
    <p:sldId id="314" r:id="rId43"/>
    <p:sldId id="4643" r:id="rId44"/>
    <p:sldId id="4769" r:id="rId45"/>
    <p:sldId id="4753" r:id="rId46"/>
    <p:sldId id="4751" r:id="rId47"/>
    <p:sldId id="258" r:id="rId48"/>
    <p:sldId id="4770" r:id="rId49"/>
    <p:sldId id="4642" r:id="rId50"/>
    <p:sldId id="4660" r:id="rId51"/>
    <p:sldId id="4757" r:id="rId52"/>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biola Gianotti" initials="FG" lastIdx="1" clrIdx="0">
    <p:extLst>
      <p:ext uri="{19B8F6BF-5375-455C-9EA6-DF929625EA0E}">
        <p15:presenceInfo xmlns:p15="http://schemas.microsoft.com/office/powerpoint/2012/main" userId="S::fabiola.gianotti@cern.ch::7988ec65-f297-41a6-b535-7c871751035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C377B"/>
    <a:srgbClr val="0070C0"/>
    <a:srgbClr val="FF0000"/>
    <a:srgbClr val="0000CC"/>
    <a:srgbClr val="F8F8F8"/>
    <a:srgbClr val="CFD5EA"/>
    <a:srgbClr val="A1A4AF"/>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404" autoAdjust="0"/>
  </p:normalViewPr>
  <p:slideViewPr>
    <p:cSldViewPr snapToGrid="0" showGuides="1">
      <p:cViewPr varScale="1">
        <p:scale>
          <a:sx n="67" d="100"/>
          <a:sy n="67" d="100"/>
        </p:scale>
        <p:origin x="572" y="44"/>
      </p:cViewPr>
      <p:guideLst>
        <p:guide orient="horz" pos="2137"/>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1.xml"/><Relationship Id="rId26" Type="http://schemas.openxmlformats.org/officeDocument/2006/relationships/slide" Target="slides/slide9.xml"/><Relationship Id="rId39" Type="http://schemas.openxmlformats.org/officeDocument/2006/relationships/slide" Target="slides/slide22.xml"/><Relationship Id="rId21" Type="http://schemas.openxmlformats.org/officeDocument/2006/relationships/slide" Target="slides/slide4.xml"/><Relationship Id="rId34" Type="http://schemas.openxmlformats.org/officeDocument/2006/relationships/slide" Target="slides/slide17.xml"/><Relationship Id="rId42" Type="http://schemas.openxmlformats.org/officeDocument/2006/relationships/slide" Target="slides/slide25.xml"/><Relationship Id="rId47" Type="http://schemas.openxmlformats.org/officeDocument/2006/relationships/slide" Target="slides/slide30.xml"/><Relationship Id="rId50" Type="http://schemas.openxmlformats.org/officeDocument/2006/relationships/slide" Target="slides/slide33.xml"/><Relationship Id="rId55" Type="http://schemas.openxmlformats.org/officeDocument/2006/relationships/presProps" Target="pres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 Target="slides/slide12.xml"/><Relationship Id="rId11" Type="http://schemas.openxmlformats.org/officeDocument/2006/relationships/slideMaster" Target="slideMasters/slideMaster11.xml"/><Relationship Id="rId24" Type="http://schemas.openxmlformats.org/officeDocument/2006/relationships/slide" Target="slides/slide7.xml"/><Relationship Id="rId32" Type="http://schemas.openxmlformats.org/officeDocument/2006/relationships/slide" Target="slides/slide15.xml"/><Relationship Id="rId37" Type="http://schemas.openxmlformats.org/officeDocument/2006/relationships/slide" Target="slides/slide20.xml"/><Relationship Id="rId40" Type="http://schemas.openxmlformats.org/officeDocument/2006/relationships/slide" Target="slides/slide23.xml"/><Relationship Id="rId45" Type="http://schemas.openxmlformats.org/officeDocument/2006/relationships/slide" Target="slides/slide28.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Master" Target="slideMasters/slideMaster5.xml"/><Relationship Id="rId19" Type="http://schemas.openxmlformats.org/officeDocument/2006/relationships/slide" Target="slides/slide2.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5.xml"/><Relationship Id="rId27" Type="http://schemas.openxmlformats.org/officeDocument/2006/relationships/slide" Target="slides/slide10.xml"/><Relationship Id="rId30" Type="http://schemas.openxmlformats.org/officeDocument/2006/relationships/slide" Target="slides/slide13.xml"/><Relationship Id="rId35" Type="http://schemas.openxmlformats.org/officeDocument/2006/relationships/slide" Target="slides/slide18.xml"/><Relationship Id="rId43" Type="http://schemas.openxmlformats.org/officeDocument/2006/relationships/slide" Target="slides/slide26.xml"/><Relationship Id="rId48" Type="http://schemas.openxmlformats.org/officeDocument/2006/relationships/slide" Target="slides/slide31.xml"/><Relationship Id="rId56" Type="http://schemas.openxmlformats.org/officeDocument/2006/relationships/viewProps" Target="viewProps.xml"/><Relationship Id="rId8" Type="http://schemas.openxmlformats.org/officeDocument/2006/relationships/slideMaster" Target="slideMasters/slideMaster8.xml"/><Relationship Id="rId51" Type="http://schemas.openxmlformats.org/officeDocument/2006/relationships/slide" Target="slides/slide34.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8.xml"/><Relationship Id="rId33" Type="http://schemas.openxmlformats.org/officeDocument/2006/relationships/slide" Target="slides/slide16.xml"/><Relationship Id="rId38" Type="http://schemas.openxmlformats.org/officeDocument/2006/relationships/slide" Target="slides/slide21.xml"/><Relationship Id="rId46" Type="http://schemas.openxmlformats.org/officeDocument/2006/relationships/slide" Target="slides/slide29.xml"/><Relationship Id="rId20" Type="http://schemas.openxmlformats.org/officeDocument/2006/relationships/slide" Target="slides/slide3.xml"/><Relationship Id="rId41" Type="http://schemas.openxmlformats.org/officeDocument/2006/relationships/slide" Target="slides/slide24.xml"/><Relationship Id="rId54"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 Target="slides/slide6.xml"/><Relationship Id="rId28" Type="http://schemas.openxmlformats.org/officeDocument/2006/relationships/slide" Target="slides/slide11.xml"/><Relationship Id="rId36" Type="http://schemas.openxmlformats.org/officeDocument/2006/relationships/slide" Target="slides/slide19.xml"/><Relationship Id="rId49" Type="http://schemas.openxmlformats.org/officeDocument/2006/relationships/slide" Target="slides/slide32.xml"/><Relationship Id="rId57" Type="http://schemas.openxmlformats.org/officeDocument/2006/relationships/theme" Target="theme/theme1.xml"/><Relationship Id="rId10" Type="http://schemas.openxmlformats.org/officeDocument/2006/relationships/slideMaster" Target="slideMasters/slideMaster10.xml"/><Relationship Id="rId31" Type="http://schemas.openxmlformats.org/officeDocument/2006/relationships/slide" Target="slides/slide14.xml"/><Relationship Id="rId44" Type="http://schemas.openxmlformats.org/officeDocument/2006/relationships/slide" Target="slides/slide27.xml"/><Relationship Id="rId52" Type="http://schemas.openxmlformats.org/officeDocument/2006/relationships/slide" Target="slides/slide3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6"/>
          </a:xfrm>
          <a:prstGeom prst="rect">
            <a:avLst/>
          </a:prstGeom>
        </p:spPr>
        <p:txBody>
          <a:bodyPr vert="horz" lIns="93236" tIns="46619" rIns="93236" bIns="46619" rtlCol="0"/>
          <a:lstStyle>
            <a:lvl1pPr algn="l">
              <a:defRPr sz="1200"/>
            </a:lvl1pPr>
          </a:lstStyle>
          <a:p>
            <a:endParaRPr lang="en-GB"/>
          </a:p>
        </p:txBody>
      </p:sp>
      <p:sp>
        <p:nvSpPr>
          <p:cNvPr id="3" name="Date Placeholder 2"/>
          <p:cNvSpPr>
            <a:spLocks noGrp="1"/>
          </p:cNvSpPr>
          <p:nvPr>
            <p:ph type="dt" idx="1"/>
          </p:nvPr>
        </p:nvSpPr>
        <p:spPr>
          <a:xfrm>
            <a:off x="3850443" y="0"/>
            <a:ext cx="2945659" cy="498136"/>
          </a:xfrm>
          <a:prstGeom prst="rect">
            <a:avLst/>
          </a:prstGeom>
        </p:spPr>
        <p:txBody>
          <a:bodyPr vert="horz" lIns="93236" tIns="46619" rIns="93236" bIns="46619" rtlCol="0"/>
          <a:lstStyle>
            <a:lvl1pPr algn="r">
              <a:defRPr sz="1200"/>
            </a:lvl1pPr>
          </a:lstStyle>
          <a:p>
            <a:fld id="{E374726B-3D21-49D0-9176-2C240B866C98}" type="datetimeFigureOut">
              <a:rPr lang="en-GB" smtClean="0"/>
              <a:t>03/11/2024</a:t>
            </a:fld>
            <a:endParaRPr lang="en-GB"/>
          </a:p>
        </p:txBody>
      </p:sp>
      <p:sp>
        <p:nvSpPr>
          <p:cNvPr id="4" name="Slide Image Placeholder 3"/>
          <p:cNvSpPr>
            <a:spLocks noGrp="1" noRot="1" noChangeAspect="1"/>
          </p:cNvSpPr>
          <p:nvPr>
            <p:ph type="sldImg" idx="2"/>
          </p:nvPr>
        </p:nvSpPr>
        <p:spPr>
          <a:xfrm>
            <a:off x="420688" y="1241425"/>
            <a:ext cx="5956300" cy="3349625"/>
          </a:xfrm>
          <a:prstGeom prst="rect">
            <a:avLst/>
          </a:prstGeom>
          <a:noFill/>
          <a:ln w="12700">
            <a:solidFill>
              <a:prstClr val="black"/>
            </a:solidFill>
          </a:ln>
        </p:spPr>
        <p:txBody>
          <a:bodyPr vert="horz" lIns="93236" tIns="46619" rIns="93236" bIns="46619" rtlCol="0" anchor="ctr"/>
          <a:lstStyle/>
          <a:p>
            <a:endParaRPr lang="en-GB"/>
          </a:p>
        </p:txBody>
      </p:sp>
      <p:sp>
        <p:nvSpPr>
          <p:cNvPr id="5" name="Notes Placeholder 4"/>
          <p:cNvSpPr>
            <a:spLocks noGrp="1"/>
          </p:cNvSpPr>
          <p:nvPr>
            <p:ph type="body" sz="quarter" idx="3"/>
          </p:nvPr>
        </p:nvSpPr>
        <p:spPr>
          <a:xfrm>
            <a:off x="679768" y="4777959"/>
            <a:ext cx="5438140" cy="3909239"/>
          </a:xfrm>
          <a:prstGeom prst="rect">
            <a:avLst/>
          </a:prstGeom>
        </p:spPr>
        <p:txBody>
          <a:bodyPr vert="horz" lIns="93236" tIns="46619" rIns="93236" bIns="4661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30092"/>
            <a:ext cx="2945659" cy="498135"/>
          </a:xfrm>
          <a:prstGeom prst="rect">
            <a:avLst/>
          </a:prstGeom>
        </p:spPr>
        <p:txBody>
          <a:bodyPr vert="horz" lIns="93236" tIns="46619" rIns="93236" bIns="46619"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2"/>
            <a:ext cx="2945659" cy="498135"/>
          </a:xfrm>
          <a:prstGeom prst="rect">
            <a:avLst/>
          </a:prstGeom>
        </p:spPr>
        <p:txBody>
          <a:bodyPr vert="horz" lIns="93236" tIns="46619" rIns="93236" bIns="46619" rtlCol="0" anchor="b"/>
          <a:lstStyle>
            <a:lvl1pPr algn="r">
              <a:defRPr sz="1200"/>
            </a:lvl1pPr>
          </a:lstStyle>
          <a:p>
            <a:fld id="{4C5D6558-31F6-4E13-8AD0-A2680585A939}" type="slidenum">
              <a:rPr lang="en-GB" smtClean="0"/>
              <a:t>‹#›</a:t>
            </a:fld>
            <a:endParaRPr lang="en-GB"/>
          </a:p>
        </p:txBody>
      </p:sp>
    </p:spTree>
    <p:extLst>
      <p:ext uri="{BB962C8B-B14F-4D97-AF65-F5344CB8AC3E}">
        <p14:creationId xmlns:p14="http://schemas.microsoft.com/office/powerpoint/2010/main" val="317256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5pPr>
            <a:lvl6pPr marL="2563992" indent="-233090" defTabSz="466180" eaLnBrk="0" fontAlgn="base" hangingPunct="0">
              <a:spcBef>
                <a:spcPct val="30000"/>
              </a:spcBef>
              <a:spcAft>
                <a:spcPct val="0"/>
              </a:spcAft>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6pPr>
            <a:lvl7pPr marL="3030172" indent="-233090" defTabSz="466180" eaLnBrk="0" fontAlgn="base" hangingPunct="0">
              <a:spcBef>
                <a:spcPct val="30000"/>
              </a:spcBef>
              <a:spcAft>
                <a:spcPct val="0"/>
              </a:spcAft>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7pPr>
            <a:lvl8pPr marL="3496352" indent="-233090" defTabSz="466180" eaLnBrk="0" fontAlgn="base" hangingPunct="0">
              <a:spcBef>
                <a:spcPct val="30000"/>
              </a:spcBef>
              <a:spcAft>
                <a:spcPct val="0"/>
              </a:spcAft>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8pPr>
            <a:lvl9pPr marL="3962533" indent="-233090" defTabSz="466180" eaLnBrk="0" fontAlgn="base" hangingPunct="0">
              <a:spcBef>
                <a:spcPct val="30000"/>
              </a:spcBef>
              <a:spcAft>
                <a:spcPct val="0"/>
              </a:spcAft>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9pPr>
          </a:lstStyle>
          <a:p>
            <a:pPr defTabSz="932360">
              <a:spcBef>
                <a:spcPct val="0"/>
              </a:spcBef>
              <a:buClrTx/>
              <a:defRPr/>
            </a:pPr>
            <a:fld id="{66D6A5A0-806E-4E21-A59A-4D6E0AB8A473}" type="slidenum">
              <a:rPr lang="en-US" altLang="en-US">
                <a:latin typeface="Arial" panose="020B0604020202020204" pitchFamily="34" charset="0"/>
                <a:ea typeface="DejaVu Sans"/>
                <a:cs typeface="DejaVu Sans"/>
              </a:rPr>
              <a:pPr defTabSz="932360">
                <a:spcBef>
                  <a:spcPct val="0"/>
                </a:spcBef>
                <a:buClrTx/>
                <a:defRPr/>
              </a:pPr>
              <a:t>2</a:t>
            </a:fld>
            <a:endParaRPr lang="en-US" altLang="en-US">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211138" y="828675"/>
            <a:ext cx="7281862" cy="409575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771032" y="5186465"/>
            <a:ext cx="6163541" cy="4914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3236" tIns="46619" rIns="93236" bIns="46619" anchor="ctr"/>
          <a:lstStyle/>
          <a:p>
            <a:pPr defTabSz="932360">
              <a:lnSpc>
                <a:spcPct val="93000"/>
              </a:lnSpc>
              <a:buClr>
                <a:srgbClr val="000000"/>
              </a:buClr>
              <a:buSzPct val="100000"/>
              <a:defRPr/>
            </a:pPr>
            <a:endParaRPr lang="en-US" altLang="en-US">
              <a:solidFill>
                <a:srgbClr val="FFFFFF"/>
              </a:solidFill>
              <a:latin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0" name="Google Shape;10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5pPr>
            <a:lvl6pPr marL="2444503" indent="-222228" defTabSz="444455" eaLnBrk="0" fontAlgn="base" hangingPunct="0">
              <a:spcBef>
                <a:spcPct val="30000"/>
              </a:spcBef>
              <a:spcAft>
                <a:spcPct val="0"/>
              </a:spcAft>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6pPr>
            <a:lvl7pPr marL="2888957" indent="-222228" defTabSz="444455" eaLnBrk="0" fontAlgn="base" hangingPunct="0">
              <a:spcBef>
                <a:spcPct val="30000"/>
              </a:spcBef>
              <a:spcAft>
                <a:spcPct val="0"/>
              </a:spcAft>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7pPr>
            <a:lvl8pPr marL="3333412" indent="-222228" defTabSz="444455" eaLnBrk="0" fontAlgn="base" hangingPunct="0">
              <a:spcBef>
                <a:spcPct val="30000"/>
              </a:spcBef>
              <a:spcAft>
                <a:spcPct val="0"/>
              </a:spcAft>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8pPr>
            <a:lvl9pPr marL="3777868" indent="-222228" defTabSz="444455" eaLnBrk="0" fontAlgn="base" hangingPunct="0">
              <a:spcBef>
                <a:spcPct val="30000"/>
              </a:spcBef>
              <a:spcAft>
                <a:spcPct val="0"/>
              </a:spcAft>
              <a:buClr>
                <a:srgbClr val="000000"/>
              </a:buClr>
              <a:buSzPct val="100000"/>
              <a:buFont typeface="Times New Roman" panose="02020603050405020304" pitchFamily="18" charset="0"/>
              <a:tabLst>
                <a:tab pos="444455" algn="l"/>
                <a:tab pos="888910" algn="l"/>
                <a:tab pos="1333365" algn="l"/>
                <a:tab pos="1777820" algn="l"/>
                <a:tab pos="2222276" algn="l"/>
                <a:tab pos="2666731" algn="l"/>
              </a:tabLst>
              <a:defRPr sz="1200">
                <a:solidFill>
                  <a:srgbClr val="000000"/>
                </a:solidFill>
                <a:latin typeface="Times New Roman" panose="02020603050405020304" pitchFamily="18" charset="0"/>
              </a:defRPr>
            </a:lvl9pPr>
          </a:lstStyle>
          <a:p>
            <a:pPr marL="0" marR="0" lvl="0" indent="0" algn="r" defTabSz="888910" rtl="0" eaLnBrk="1" fontAlgn="auto" latinLnBrk="0" hangingPunct="1">
              <a:lnSpc>
                <a:spcPct val="100000"/>
              </a:lnSpc>
              <a:spcBef>
                <a:spcPct val="0"/>
              </a:spcBef>
              <a:spcAft>
                <a:spcPts val="0"/>
              </a:spcAft>
              <a:buClrTx/>
              <a:buSzPct val="100000"/>
              <a:buFont typeface="Times New Roman" panose="02020603050405020304" pitchFamily="18" charset="0"/>
              <a:buNone/>
              <a:tabLst>
                <a:tab pos="444455" algn="l"/>
                <a:tab pos="888910" algn="l"/>
                <a:tab pos="1333365" algn="l"/>
                <a:tab pos="1777820" algn="l"/>
                <a:tab pos="2222276" algn="l"/>
                <a:tab pos="2666731" algn="l"/>
              </a:tabLst>
              <a:defRPr/>
            </a:pPr>
            <a:fld id="{66D6A5A0-806E-4E21-A59A-4D6E0AB8A473}" type="slidenum">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rPr>
              <a:pPr marL="0" marR="0" lvl="0" indent="0" algn="r" defTabSz="888910" rtl="0" eaLnBrk="1" fontAlgn="auto" latinLnBrk="0" hangingPunct="1">
                <a:lnSpc>
                  <a:spcPct val="100000"/>
                </a:lnSpc>
                <a:spcBef>
                  <a:spcPct val="0"/>
                </a:spcBef>
                <a:spcAft>
                  <a:spcPts val="0"/>
                </a:spcAft>
                <a:buClrTx/>
                <a:buSzPct val="100000"/>
                <a:buFont typeface="Times New Roman" panose="02020603050405020304" pitchFamily="18" charset="0"/>
                <a:buNone/>
                <a:tabLst>
                  <a:tab pos="444455" algn="l"/>
                  <a:tab pos="888910" algn="l"/>
                  <a:tab pos="1333365" algn="l"/>
                  <a:tab pos="1777820" algn="l"/>
                  <a:tab pos="2222276" algn="l"/>
                  <a:tab pos="2666731" algn="l"/>
                </a:tabLst>
                <a:defRPr/>
              </a:pPr>
              <a:t>6</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850900" y="693738"/>
            <a:ext cx="6105525" cy="3433762"/>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781226" y="4347703"/>
            <a:ext cx="6245027" cy="4119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8891" tIns="44446" rIns="88891" bIns="44446" anchor="ctr"/>
          <a:lstStyle/>
          <a:p>
            <a:pPr marL="0" marR="0" lvl="0" indent="0" algn="l" defTabSz="888910" rtl="0" eaLnBrk="1" fontAlgn="auto" latinLnBrk="0" hangingPunct="1">
              <a:lnSpc>
                <a:spcPct val="93000"/>
              </a:lnSpc>
              <a:spcBef>
                <a:spcPts val="0"/>
              </a:spcBef>
              <a:spcAft>
                <a:spcPts val="0"/>
              </a:spcAft>
              <a:buClr>
                <a:srgbClr val="000000"/>
              </a:buClr>
              <a:buSzPct val="100000"/>
              <a:buFontTx/>
              <a:buNone/>
              <a:tabLst/>
              <a:defRPr/>
            </a:pPr>
            <a:endParaRPr kumimoji="0" lang="en-US" altLang="en-US" sz="1700" b="0" i="0" u="none" strike="noStrike" kern="1200" cap="none" spc="0" normalizeH="0" baseline="0" noProof="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6847143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4" name="Google Shape;11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4316FCDA-2558-EE40-88E4-BE897781928A}" type="slidenum">
              <a:rPr lang="en-CH" smtClean="0"/>
              <a:t>20</a:t>
            </a:fld>
            <a:endParaRPr lang="en-CH"/>
          </a:p>
        </p:txBody>
      </p:sp>
    </p:spTree>
    <p:extLst>
      <p:ext uri="{BB962C8B-B14F-4D97-AF65-F5344CB8AC3E}">
        <p14:creationId xmlns:p14="http://schemas.microsoft.com/office/powerpoint/2010/main" val="26870821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604DCD-C511-4B12-9DBB-AC80DD19A49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33560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4C5D6558-31F6-4E13-8AD0-A2680585A939}" type="slidenum">
              <a:rPr lang="en-GB" smtClean="0"/>
              <a:t>29</a:t>
            </a:fld>
            <a:endParaRPr lang="en-GB"/>
          </a:p>
        </p:txBody>
      </p:sp>
    </p:spTree>
    <p:extLst>
      <p:ext uri="{BB962C8B-B14F-4D97-AF65-F5344CB8AC3E}">
        <p14:creationId xmlns:p14="http://schemas.microsoft.com/office/powerpoint/2010/main" val="24207763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302dda744ad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6" name="Google Shape;126;g302dda744ad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4C5D6558-31F6-4E13-8AD0-A2680585A939}" type="slidenum">
              <a:rPr lang="en-GB" smtClean="0"/>
              <a:t>33</a:t>
            </a:fld>
            <a:endParaRPr lang="en-GB"/>
          </a:p>
        </p:txBody>
      </p:sp>
    </p:spTree>
    <p:extLst>
      <p:ext uri="{BB962C8B-B14F-4D97-AF65-F5344CB8AC3E}">
        <p14:creationId xmlns:p14="http://schemas.microsoft.com/office/powerpoint/2010/main" val="42703926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Master" Target="../slideMasters/slideMaster13.xml"/></Relationships>
</file>

<file path=ppt/slideLayouts/_rels/slideLayout14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13.xml"/></Relationships>
</file>

<file path=ppt/slideLayouts/_rels/slideLayout14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3.xml"/><Relationship Id="rId4" Type="http://schemas.openxmlformats.org/officeDocument/2006/relationships/image" Target="../media/image15.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Master" Target="../slideMasters/slideMaster13.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4.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4.xml"/></Relationships>
</file>

<file path=ppt/slideLayouts/_rels/slideLayout16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5.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5.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png"/><Relationship Id="rId1" Type="http://schemas.openxmlformats.org/officeDocument/2006/relationships/slideMaster" Target="../slideMasters/slideMaster15.xml"/></Relationships>
</file>

<file path=ppt/slideLayouts/_rels/slideLayout17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5.xml"/></Relationships>
</file>

<file path=ppt/slideLayouts/_rels/slideLayout17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0.png"/><Relationship Id="rId1" Type="http://schemas.openxmlformats.org/officeDocument/2006/relationships/slideMaster" Target="../slideMasters/slideMaster15.xml"/></Relationships>
</file>

<file path=ppt/slideLayouts/_rels/slideLayout17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5.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6.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7.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5.xml"/><Relationship Id="rId4" Type="http://schemas.openxmlformats.org/officeDocument/2006/relationships/image" Target="../media/image1.png"/></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emf"/><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03/11/2024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111064405"/>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03/11/2024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183152204"/>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8"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804574677"/>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8"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9" y="1592264"/>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9" y="3969704"/>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182573729"/>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8"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4"/>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4"/>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4"/>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6"/>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853329236"/>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8" y="1592264"/>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9"/>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a:xfrm>
            <a:off x="3485228" y="6350852"/>
            <a:ext cx="631160" cy="365125"/>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1" y="2420939"/>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123813919"/>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8" y="1592264"/>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3"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9"/>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4" y="2416176"/>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dirty="0"/>
              <a:t>Drag and Drop picture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7" y="1601228"/>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3"/>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3485228" y="6350852"/>
            <a:ext cx="631160" cy="365125"/>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717232209"/>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7"/>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7" y="2732443"/>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3485228" y="6350852"/>
            <a:ext cx="631160" cy="365125"/>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5"/>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1" y="1601377"/>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5"/>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9" y="1601377"/>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43068287"/>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9"/>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2" y="4294189"/>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3485228" y="6350852"/>
            <a:ext cx="631160" cy="365125"/>
          </a:xfrm>
          <a:prstGeom prst="rect">
            <a:avLst/>
          </a:prstGeom>
        </p:spPr>
        <p:txBody>
          <a:bodyPr/>
          <a:lstStyle/>
          <a:p>
            <a:r>
              <a:rPr lang="en-US"/>
              <a:t>22/03/2021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9"/>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525122695"/>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9"/>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2" y="4294189"/>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3485228" y="6350852"/>
            <a:ext cx="631160" cy="365125"/>
          </a:xfrm>
          <a:prstGeom prst="rect">
            <a:avLst/>
          </a:prstGeom>
        </p:spPr>
        <p:txBody>
          <a:bodyPr/>
          <a:lstStyle/>
          <a:p>
            <a:r>
              <a:rPr lang="en-US"/>
              <a:t>22/03/2021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9"/>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150546797"/>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8" y="1709739"/>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4"/>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063142728"/>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67706943"/>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03/11/2024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801581218"/>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337080647"/>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7"/>
            <a:ext cx="11376025" cy="646331"/>
          </a:xfrm>
          <a:prstGeom prst="rect">
            <a:avLst/>
          </a:prstGeom>
          <a:noFill/>
        </p:spPr>
        <p:txBody>
          <a:bodyPr wrap="square" rtlCol="0">
            <a:spAutoFit/>
          </a:bodyPr>
          <a:lstStyle/>
          <a:p>
            <a:pPr algn="ctr"/>
            <a:r>
              <a:rPr kumimoji="0" lang="fr-CH" sz="3600" dirty="0" err="1"/>
              <a:t>home.cern</a:t>
            </a:r>
            <a:endParaRPr lang="en-US" sz="3600"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2519732593"/>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10" name="Date Placeholder 1"/>
          <p:cNvSpPr>
            <a:spLocks noGrp="1"/>
          </p:cNvSpPr>
          <p:nvPr>
            <p:ph type="dt" sz="half" idx="2"/>
          </p:nvPr>
        </p:nvSpPr>
        <p:spPr>
          <a:xfrm>
            <a:off x="3349515" y="6258663"/>
            <a:ext cx="1154753" cy="365125"/>
          </a:xfrm>
          <a:prstGeom prst="rect">
            <a:avLst/>
          </a:prstGeom>
        </p:spPr>
        <p:txBody>
          <a:bodyPr vert="horz" lIns="91440" tIns="45720" rIns="91440" bIns="45720" rtlCol="0" anchor="ctr"/>
          <a:lstStyle>
            <a:lvl1pPr algn="l">
              <a:defRPr sz="1067">
                <a:solidFill>
                  <a:schemeClr val="tx1">
                    <a:tint val="75000"/>
                  </a:schemeClr>
                </a:solidFill>
              </a:defRPr>
            </a:lvl1pPr>
          </a:lstStyle>
          <a:p>
            <a:r>
              <a:rPr lang="en-US"/>
              <a:t>22/03/2021</a:t>
            </a:r>
            <a:endParaRPr lang="en-US" dirty="0"/>
          </a:p>
        </p:txBody>
      </p:sp>
      <p:sp>
        <p:nvSpPr>
          <p:cNvPr id="11" name="Footer Placeholder 2"/>
          <p:cNvSpPr>
            <a:spLocks noGrp="1"/>
          </p:cNvSpPr>
          <p:nvPr>
            <p:ph type="ftr" sz="quarter" idx="3"/>
          </p:nvPr>
        </p:nvSpPr>
        <p:spPr>
          <a:xfrm>
            <a:off x="4666675" y="6258663"/>
            <a:ext cx="3860800" cy="365125"/>
          </a:xfrm>
          <a:prstGeom prst="rect">
            <a:avLst/>
          </a:prstGeom>
        </p:spPr>
        <p:txBody>
          <a:bodyPr vert="horz" lIns="91440" tIns="45720" rIns="91440" bIns="45720" rtlCol="0" anchor="ctr"/>
          <a:lstStyle>
            <a:lvl1pPr algn="l">
              <a:defRPr sz="1067">
                <a:solidFill>
                  <a:schemeClr val="tx1">
                    <a:tint val="75000"/>
                  </a:schemeClr>
                </a:solidFill>
              </a:defRPr>
            </a:lvl1pPr>
          </a:lstStyle>
          <a:p>
            <a:r>
              <a:rPr lang="en-GB"/>
              <a:t>Michael Benedikt | Deliverables and timeline of the FCC Feasibility Study</a:t>
            </a:r>
            <a:endParaRPr lang="en-US" dirty="0"/>
          </a:p>
        </p:txBody>
      </p:sp>
      <p:sp>
        <p:nvSpPr>
          <p:cNvPr id="12" name="Slide Number Placeholder 3"/>
          <p:cNvSpPr>
            <a:spLocks noGrp="1"/>
          </p:cNvSpPr>
          <p:nvPr>
            <p:ph type="sldNum" sz="quarter" idx="4"/>
          </p:nvPr>
        </p:nvSpPr>
        <p:spPr>
          <a:xfrm>
            <a:off x="11354103" y="6258663"/>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536457028"/>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03/11/2024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280251786"/>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03/11/2024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242317282"/>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AE7A82-05A5-43F9-A20B-07A3BA495A64}" type="datetimeFigureOut">
              <a:rPr lang="en-GB" smtClean="0"/>
              <a:t>03/11/2024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3494745012"/>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5AE7A82-05A5-43F9-A20B-07A3BA495A64}" type="datetimeFigureOut">
              <a:rPr lang="en-GB" smtClean="0"/>
              <a:t>03/11/2024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909315628"/>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5AE7A82-05A5-43F9-A20B-07A3BA495A64}" type="datetimeFigureOut">
              <a:rPr lang="en-GB" smtClean="0"/>
              <a:t>03/11/2024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3351304699"/>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5AE7A82-05A5-43F9-A20B-07A3BA495A64}" type="datetimeFigureOut">
              <a:rPr lang="en-GB" smtClean="0"/>
              <a:t>03/11/2024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255438053"/>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AE7A82-05A5-43F9-A20B-07A3BA495A64}" type="datetimeFigureOut">
              <a:rPr lang="en-GB" smtClean="0"/>
              <a:t>03/11/2024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4148289993"/>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4"/>
            <a:ext cx="11017800" cy="2387600"/>
          </a:xfrm>
          <a:prstGeom prst="rect">
            <a:avLst/>
          </a:prstGeom>
        </p:spPr>
        <p:txBody>
          <a:bodyPr anchor="b"/>
          <a:lstStyle>
            <a:lvl1pPr algn="ctr">
              <a:lnSpc>
                <a:spcPts val="4750"/>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6"/>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3286222415"/>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5AE7A82-05A5-43F9-A20B-07A3BA495A64}" type="datetimeFigureOut">
              <a:rPr lang="en-GB" smtClean="0"/>
              <a:t>03/11/2024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548370702"/>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5AE7A82-05A5-43F9-A20B-07A3BA495A64}" type="datetimeFigureOut">
              <a:rPr lang="en-GB" smtClean="0"/>
              <a:t>03/11/2024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4243561171"/>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03/11/2024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927390688"/>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03/11/2024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007993299"/>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543881397"/>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2081638066"/>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590603273"/>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846997461"/>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1181054111"/>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078780799"/>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4207427331"/>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370132078"/>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388259803"/>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648099281"/>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860395869"/>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395756886"/>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35.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11/3/2024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4520920"/>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288A41-7741-87F6-91B7-BA8A27D5A5E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FDA3BF9-A61D-A880-EA59-5456D31C51A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B31BA98-A0DB-60E6-6F46-9A0D34B5EE8A}"/>
              </a:ext>
            </a:extLst>
          </p:cNvPr>
          <p:cNvSpPr>
            <a:spLocks noGrp="1"/>
          </p:cNvSpPr>
          <p:nvPr>
            <p:ph type="dt" sz="half" idx="10"/>
          </p:nvPr>
        </p:nvSpPr>
        <p:spPr/>
        <p:txBody>
          <a:bodyPr/>
          <a:lstStyle/>
          <a:p>
            <a:fld id="{05800E69-0DFE-4BA2-857C-D81296BCF8CF}" type="datetimeFigureOut">
              <a:rPr lang="en-GB" smtClean="0"/>
              <a:t>03/11/2024</a:t>
            </a:fld>
            <a:endParaRPr lang="en-GB"/>
          </a:p>
        </p:txBody>
      </p:sp>
      <p:sp>
        <p:nvSpPr>
          <p:cNvPr id="5" name="Footer Placeholder 4">
            <a:extLst>
              <a:ext uri="{FF2B5EF4-FFF2-40B4-BE49-F238E27FC236}">
                <a16:creationId xmlns:a16="http://schemas.microsoft.com/office/drawing/2014/main" id="{45AA5DF4-148D-FE91-E593-7A6760AF672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A9DAC1C-07AB-CDFD-0349-F2AA5958B8D9}"/>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488976802"/>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EF810-8586-C9EE-1F68-E2D919E6101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591022E-6AEF-E2E5-12B6-EEFEF6E7316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912EB75-2D17-06B1-CDD8-115D4050D7E6}"/>
              </a:ext>
            </a:extLst>
          </p:cNvPr>
          <p:cNvSpPr>
            <a:spLocks noGrp="1"/>
          </p:cNvSpPr>
          <p:nvPr>
            <p:ph type="dt" sz="half" idx="10"/>
          </p:nvPr>
        </p:nvSpPr>
        <p:spPr/>
        <p:txBody>
          <a:bodyPr/>
          <a:lstStyle/>
          <a:p>
            <a:fld id="{05800E69-0DFE-4BA2-857C-D81296BCF8CF}" type="datetimeFigureOut">
              <a:rPr lang="en-GB" smtClean="0"/>
              <a:t>03/11/2024</a:t>
            </a:fld>
            <a:endParaRPr lang="en-GB"/>
          </a:p>
        </p:txBody>
      </p:sp>
      <p:sp>
        <p:nvSpPr>
          <p:cNvPr id="5" name="Footer Placeholder 4">
            <a:extLst>
              <a:ext uri="{FF2B5EF4-FFF2-40B4-BE49-F238E27FC236}">
                <a16:creationId xmlns:a16="http://schemas.microsoft.com/office/drawing/2014/main" id="{948E5B11-9AB8-11B2-E320-9CB5851C0BB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9524ACB-8B44-2F58-0FAB-B088778B829F}"/>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3502450309"/>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0C88D3-F3EF-3911-CB41-8C034C71F65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6059E75-A0A6-5977-56C9-2DEAB621E23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107FF51-1BEB-0D9F-E3C7-AB3ED837A1D7}"/>
              </a:ext>
            </a:extLst>
          </p:cNvPr>
          <p:cNvSpPr>
            <a:spLocks noGrp="1"/>
          </p:cNvSpPr>
          <p:nvPr>
            <p:ph type="dt" sz="half" idx="10"/>
          </p:nvPr>
        </p:nvSpPr>
        <p:spPr/>
        <p:txBody>
          <a:bodyPr/>
          <a:lstStyle/>
          <a:p>
            <a:fld id="{05800E69-0DFE-4BA2-857C-D81296BCF8CF}" type="datetimeFigureOut">
              <a:rPr lang="en-GB" smtClean="0"/>
              <a:t>03/11/2024</a:t>
            </a:fld>
            <a:endParaRPr lang="en-GB"/>
          </a:p>
        </p:txBody>
      </p:sp>
      <p:sp>
        <p:nvSpPr>
          <p:cNvPr id="5" name="Footer Placeholder 4">
            <a:extLst>
              <a:ext uri="{FF2B5EF4-FFF2-40B4-BE49-F238E27FC236}">
                <a16:creationId xmlns:a16="http://schemas.microsoft.com/office/drawing/2014/main" id="{179FCB54-4F5C-6DBC-928E-05C44989A6C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6C5C001-8171-2F91-1407-C69E6D31CDE6}"/>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1476977960"/>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180081-9647-6118-CE0F-110606905B7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2814895-0177-E2BD-29C7-9231C77E178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967D69E-847C-C70D-24D9-DFFC3081422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9E0983A-966B-5B5E-2715-DA674BA9C4AF}"/>
              </a:ext>
            </a:extLst>
          </p:cNvPr>
          <p:cNvSpPr>
            <a:spLocks noGrp="1"/>
          </p:cNvSpPr>
          <p:nvPr>
            <p:ph type="dt" sz="half" idx="10"/>
          </p:nvPr>
        </p:nvSpPr>
        <p:spPr/>
        <p:txBody>
          <a:bodyPr/>
          <a:lstStyle/>
          <a:p>
            <a:fld id="{05800E69-0DFE-4BA2-857C-D81296BCF8CF}" type="datetimeFigureOut">
              <a:rPr lang="en-GB" smtClean="0"/>
              <a:t>03/11/2024</a:t>
            </a:fld>
            <a:endParaRPr lang="en-GB"/>
          </a:p>
        </p:txBody>
      </p:sp>
      <p:sp>
        <p:nvSpPr>
          <p:cNvPr id="6" name="Footer Placeholder 5">
            <a:extLst>
              <a:ext uri="{FF2B5EF4-FFF2-40B4-BE49-F238E27FC236}">
                <a16:creationId xmlns:a16="http://schemas.microsoft.com/office/drawing/2014/main" id="{6DBA4DDF-7C37-DBC7-D5A5-038CA1888DC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537CF67-7F4B-2342-BCEE-C85369768994}"/>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3260257633"/>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441719602"/>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90D0F-281A-3B3D-A515-0E9EBF3F7B2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FCB446B-BF12-5B3B-8E0D-0A336021728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6EACC28-A297-D007-5375-F0CE7A86EBC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A24CACD-2EE9-CBA9-3DFC-E417A44CCA8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806A73C-6E80-3931-E743-C86CF6150C8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4D59F61-7004-8906-11CD-5557B0213293}"/>
              </a:ext>
            </a:extLst>
          </p:cNvPr>
          <p:cNvSpPr>
            <a:spLocks noGrp="1"/>
          </p:cNvSpPr>
          <p:nvPr>
            <p:ph type="dt" sz="half" idx="10"/>
          </p:nvPr>
        </p:nvSpPr>
        <p:spPr/>
        <p:txBody>
          <a:bodyPr/>
          <a:lstStyle/>
          <a:p>
            <a:fld id="{05800E69-0DFE-4BA2-857C-D81296BCF8CF}" type="datetimeFigureOut">
              <a:rPr lang="en-GB" smtClean="0"/>
              <a:t>03/11/2024</a:t>
            </a:fld>
            <a:endParaRPr lang="en-GB"/>
          </a:p>
        </p:txBody>
      </p:sp>
      <p:sp>
        <p:nvSpPr>
          <p:cNvPr id="8" name="Footer Placeholder 7">
            <a:extLst>
              <a:ext uri="{FF2B5EF4-FFF2-40B4-BE49-F238E27FC236}">
                <a16:creationId xmlns:a16="http://schemas.microsoft.com/office/drawing/2014/main" id="{4C09F45B-33EC-530E-A4B1-11327065AA1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2E066DB-BC34-0308-9306-C277349BF5F8}"/>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80368340"/>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ED659F-2B10-9F0B-511E-5880F7F724B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190D163-7BFD-7ECE-B504-483899F383FF}"/>
              </a:ext>
            </a:extLst>
          </p:cNvPr>
          <p:cNvSpPr>
            <a:spLocks noGrp="1"/>
          </p:cNvSpPr>
          <p:nvPr>
            <p:ph type="dt" sz="half" idx="10"/>
          </p:nvPr>
        </p:nvSpPr>
        <p:spPr/>
        <p:txBody>
          <a:bodyPr/>
          <a:lstStyle/>
          <a:p>
            <a:fld id="{05800E69-0DFE-4BA2-857C-D81296BCF8CF}" type="datetimeFigureOut">
              <a:rPr lang="en-GB" smtClean="0"/>
              <a:t>03/11/2024</a:t>
            </a:fld>
            <a:endParaRPr lang="en-GB"/>
          </a:p>
        </p:txBody>
      </p:sp>
      <p:sp>
        <p:nvSpPr>
          <p:cNvPr id="4" name="Footer Placeholder 3">
            <a:extLst>
              <a:ext uri="{FF2B5EF4-FFF2-40B4-BE49-F238E27FC236}">
                <a16:creationId xmlns:a16="http://schemas.microsoft.com/office/drawing/2014/main" id="{76F124C6-161D-A9EF-A3EB-FE22688BB28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1CDE1E8-9FE3-70EF-FF10-4615122C0623}"/>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473241322"/>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9B04D68-A14A-66F8-8897-694D9DF1D492}"/>
              </a:ext>
            </a:extLst>
          </p:cNvPr>
          <p:cNvSpPr>
            <a:spLocks noGrp="1"/>
          </p:cNvSpPr>
          <p:nvPr>
            <p:ph type="dt" sz="half" idx="10"/>
          </p:nvPr>
        </p:nvSpPr>
        <p:spPr/>
        <p:txBody>
          <a:bodyPr/>
          <a:lstStyle/>
          <a:p>
            <a:fld id="{05800E69-0DFE-4BA2-857C-D81296BCF8CF}" type="datetimeFigureOut">
              <a:rPr lang="en-GB" smtClean="0"/>
              <a:t>03/11/2024</a:t>
            </a:fld>
            <a:endParaRPr lang="en-GB"/>
          </a:p>
        </p:txBody>
      </p:sp>
      <p:sp>
        <p:nvSpPr>
          <p:cNvPr id="3" name="Footer Placeholder 2">
            <a:extLst>
              <a:ext uri="{FF2B5EF4-FFF2-40B4-BE49-F238E27FC236}">
                <a16:creationId xmlns:a16="http://schemas.microsoft.com/office/drawing/2014/main" id="{91FB3061-1ECD-4E35-A2A2-70DA0BEA379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DE51FC50-2CDD-720B-D2F8-6BE837F080C7}"/>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192015716"/>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F3A53-750B-9687-23F2-17AA9B038C3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2488DB2-1F30-36D9-8F0F-B90AF171881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155F9DA-5F55-D175-BB91-890DC7DF4B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6FE0AB5-312D-C306-3387-B884340A2C18}"/>
              </a:ext>
            </a:extLst>
          </p:cNvPr>
          <p:cNvSpPr>
            <a:spLocks noGrp="1"/>
          </p:cNvSpPr>
          <p:nvPr>
            <p:ph type="dt" sz="half" idx="10"/>
          </p:nvPr>
        </p:nvSpPr>
        <p:spPr/>
        <p:txBody>
          <a:bodyPr/>
          <a:lstStyle/>
          <a:p>
            <a:fld id="{05800E69-0DFE-4BA2-857C-D81296BCF8CF}" type="datetimeFigureOut">
              <a:rPr lang="en-GB" smtClean="0"/>
              <a:t>03/11/2024</a:t>
            </a:fld>
            <a:endParaRPr lang="en-GB"/>
          </a:p>
        </p:txBody>
      </p:sp>
      <p:sp>
        <p:nvSpPr>
          <p:cNvPr id="6" name="Footer Placeholder 5">
            <a:extLst>
              <a:ext uri="{FF2B5EF4-FFF2-40B4-BE49-F238E27FC236}">
                <a16:creationId xmlns:a16="http://schemas.microsoft.com/office/drawing/2014/main" id="{A62290C8-F3CF-217B-EB94-C9D9D14DBAD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1A0F90F-98ED-1851-E500-5B9A9E67767D}"/>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4093604160"/>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72BF0-B366-D8DF-E71B-7D5D4932972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266EFC9-9C08-3913-F4B9-921CB7D32FD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8C3092E-A4F2-EF12-C4A3-280336397F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C98F4A4-5219-08D4-114B-0F9D84DB20ED}"/>
              </a:ext>
            </a:extLst>
          </p:cNvPr>
          <p:cNvSpPr>
            <a:spLocks noGrp="1"/>
          </p:cNvSpPr>
          <p:nvPr>
            <p:ph type="dt" sz="half" idx="10"/>
          </p:nvPr>
        </p:nvSpPr>
        <p:spPr/>
        <p:txBody>
          <a:bodyPr/>
          <a:lstStyle/>
          <a:p>
            <a:fld id="{05800E69-0DFE-4BA2-857C-D81296BCF8CF}" type="datetimeFigureOut">
              <a:rPr lang="en-GB" smtClean="0"/>
              <a:t>03/11/2024</a:t>
            </a:fld>
            <a:endParaRPr lang="en-GB"/>
          </a:p>
        </p:txBody>
      </p:sp>
      <p:sp>
        <p:nvSpPr>
          <p:cNvPr id="6" name="Footer Placeholder 5">
            <a:extLst>
              <a:ext uri="{FF2B5EF4-FFF2-40B4-BE49-F238E27FC236}">
                <a16:creationId xmlns:a16="http://schemas.microsoft.com/office/drawing/2014/main" id="{9FE66DFD-B7F6-CE62-03F4-076687AA7F3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3A15510-F823-6E6A-4430-86F53CF95526}"/>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788453973"/>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A16FB-EF80-9899-E87A-E158B170D0F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DA941D7-2EC4-EC62-A7DF-3CED2E7B30D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7A62156-FE74-3CEA-3710-9C29C9526BA1}"/>
              </a:ext>
            </a:extLst>
          </p:cNvPr>
          <p:cNvSpPr>
            <a:spLocks noGrp="1"/>
          </p:cNvSpPr>
          <p:nvPr>
            <p:ph type="dt" sz="half" idx="10"/>
          </p:nvPr>
        </p:nvSpPr>
        <p:spPr/>
        <p:txBody>
          <a:bodyPr/>
          <a:lstStyle/>
          <a:p>
            <a:fld id="{05800E69-0DFE-4BA2-857C-D81296BCF8CF}" type="datetimeFigureOut">
              <a:rPr lang="en-GB" smtClean="0"/>
              <a:t>03/11/2024</a:t>
            </a:fld>
            <a:endParaRPr lang="en-GB"/>
          </a:p>
        </p:txBody>
      </p:sp>
      <p:sp>
        <p:nvSpPr>
          <p:cNvPr id="5" name="Footer Placeholder 4">
            <a:extLst>
              <a:ext uri="{FF2B5EF4-FFF2-40B4-BE49-F238E27FC236}">
                <a16:creationId xmlns:a16="http://schemas.microsoft.com/office/drawing/2014/main" id="{521AD269-6C5B-E7F9-2844-E9038679940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88151E2-BC79-7B3C-7923-A389C5ED5441}"/>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739034608"/>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22DC7FA-35ED-221C-34E6-E161FAF3101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CB063C8-0853-5D0C-2D08-7A8317396FF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7F17C37-7FD4-F6F9-F5A8-95082FF3F438}"/>
              </a:ext>
            </a:extLst>
          </p:cNvPr>
          <p:cNvSpPr>
            <a:spLocks noGrp="1"/>
          </p:cNvSpPr>
          <p:nvPr>
            <p:ph type="dt" sz="half" idx="10"/>
          </p:nvPr>
        </p:nvSpPr>
        <p:spPr/>
        <p:txBody>
          <a:bodyPr/>
          <a:lstStyle/>
          <a:p>
            <a:fld id="{05800E69-0DFE-4BA2-857C-D81296BCF8CF}" type="datetimeFigureOut">
              <a:rPr lang="en-GB" smtClean="0"/>
              <a:t>03/11/2024</a:t>
            </a:fld>
            <a:endParaRPr lang="en-GB"/>
          </a:p>
        </p:txBody>
      </p:sp>
      <p:sp>
        <p:nvSpPr>
          <p:cNvPr id="5" name="Footer Placeholder 4">
            <a:extLst>
              <a:ext uri="{FF2B5EF4-FFF2-40B4-BE49-F238E27FC236}">
                <a16:creationId xmlns:a16="http://schemas.microsoft.com/office/drawing/2014/main" id="{9911817F-F1FD-F0C6-FA4E-03B1ED67105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9D526DF-0918-C84F-5B7C-021D7F6D6A5D}"/>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954997263"/>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47.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592796"/>
            <a:ext cx="11017800" cy="2387600"/>
          </a:xfrm>
        </p:spPr>
        <p:txBody>
          <a:bodyPr anchor="b"/>
          <a:lstStyle>
            <a:lvl1pPr algn="ctr">
              <a:lnSpc>
                <a:spcPts val="4750"/>
              </a:lnSpc>
              <a:defRPr sz="45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4275516"/>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0" y="69891"/>
            <a:ext cx="385972" cy="226761"/>
          </a:xfrm>
          <a:prstGeom prst="rect">
            <a:avLst/>
          </a:prstGeom>
        </p:spPr>
        <p:txBody>
          <a:bodyPr/>
          <a:lstStyle>
            <a:lvl1pPr>
              <a:defRPr>
                <a:solidFill>
                  <a:schemeClr val="bg1"/>
                </a:solidFill>
              </a:defRPr>
            </a:lvl1pPr>
          </a:lstStyle>
          <a:p>
            <a:endParaRPr lang="en-US" noProof="0" dirty="0"/>
          </a:p>
        </p:txBody>
      </p:sp>
      <p:pic>
        <p:nvPicPr>
          <p:cNvPr id="10" name="Picture 9" descr="A picture containing icon&#10;&#10;Description automatically generated">
            <a:extLst>
              <a:ext uri="{FF2B5EF4-FFF2-40B4-BE49-F238E27FC236}">
                <a16:creationId xmlns:a16="http://schemas.microsoft.com/office/drawing/2014/main" id="{FC154AD6-22D9-4E3F-BC59-CA4E2ECF2D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0500" y="152400"/>
            <a:ext cx="718217" cy="242803"/>
          </a:xfrm>
          <a:prstGeom prst="rect">
            <a:avLst/>
          </a:prstGeom>
        </p:spPr>
      </p:pic>
    </p:spTree>
    <p:extLst>
      <p:ext uri="{BB962C8B-B14F-4D97-AF65-F5344CB8AC3E}">
        <p14:creationId xmlns:p14="http://schemas.microsoft.com/office/powerpoint/2010/main" val="276714475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48.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3755740" y="1107340"/>
            <a:ext cx="4716524" cy="4720131"/>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592796"/>
            <a:ext cx="11017800" cy="2387600"/>
          </a:xfrm>
        </p:spPr>
        <p:txBody>
          <a:bodyPr anchor="b"/>
          <a:lstStyle>
            <a:lvl1pPr algn="ctr">
              <a:lnSpc>
                <a:spcPts val="4750"/>
              </a:lnSpc>
              <a:defRPr sz="45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4275516"/>
            <a:ext cx="11017800" cy="1655762"/>
          </a:xfrm>
        </p:spPr>
        <p:txBody>
          <a:bodyPr>
            <a:noAutofit/>
          </a:bodyPr>
          <a:lstStyle>
            <a:lvl1pPr marL="0" indent="0" algn="ctr">
              <a:buNone/>
              <a:defRPr sz="15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0" y="69891"/>
            <a:ext cx="385972" cy="22676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5" name="Picture 4" descr="A picture containing text&#10;&#10;Description automatically generated">
            <a:extLst>
              <a:ext uri="{FF2B5EF4-FFF2-40B4-BE49-F238E27FC236}">
                <a16:creationId xmlns:a16="http://schemas.microsoft.com/office/drawing/2014/main" id="{51C16DAB-86F5-45CA-97A4-6AA1DDEDE69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900" y="200107"/>
            <a:ext cx="685800" cy="242803"/>
          </a:xfrm>
          <a:prstGeom prst="rect">
            <a:avLst/>
          </a:prstGeom>
        </p:spPr>
      </p:pic>
    </p:spTree>
    <p:extLst>
      <p:ext uri="{BB962C8B-B14F-4D97-AF65-F5344CB8AC3E}">
        <p14:creationId xmlns:p14="http://schemas.microsoft.com/office/powerpoint/2010/main" val="142655168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cstate="print">
            <a:alphaModFix amt="40000"/>
            <a:extLst>
              <a:ext uri="{28A0092B-C50C-407E-A947-70E740481C1C}">
                <a14:useLocalDpi xmlns:a14="http://schemas.microsoft.com/office/drawing/2010/main" val="0"/>
              </a:ext>
            </a:extLst>
          </a:blip>
          <a:stretch>
            <a:fillRect/>
          </a:stretch>
        </p:blipFill>
        <p:spPr>
          <a:xfrm>
            <a:off x="3506400" y="1132200"/>
            <a:ext cx="5465976" cy="47988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394774"/>
            <a:ext cx="11017800" cy="2387600"/>
          </a:xfrm>
        </p:spPr>
        <p:txBody>
          <a:bodyPr anchor="b"/>
          <a:lstStyle>
            <a:lvl1pPr algn="ctr">
              <a:lnSpc>
                <a:spcPts val="4750"/>
              </a:lnSpc>
              <a:defRPr sz="45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3861048"/>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0" y="69891"/>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64BFA774-EC6C-41F3-A364-4FE11E71C22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0500" y="152400"/>
            <a:ext cx="718217" cy="242803"/>
          </a:xfrm>
          <a:prstGeom prst="rect">
            <a:avLst/>
          </a:prstGeom>
        </p:spPr>
      </p:pic>
    </p:spTree>
    <p:extLst>
      <p:ext uri="{BB962C8B-B14F-4D97-AF65-F5344CB8AC3E}">
        <p14:creationId xmlns:p14="http://schemas.microsoft.com/office/powerpoint/2010/main" val="64530951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36774524"/>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2384884"/>
            <a:ext cx="11017800" cy="2387600"/>
          </a:xfrm>
        </p:spPr>
        <p:txBody>
          <a:bodyPr anchor="ctr" anchorCtr="0"/>
          <a:lstStyle>
            <a:lvl1pPr algn="ctr">
              <a:lnSpc>
                <a:spcPts val="4750"/>
              </a:lnSpc>
              <a:defRPr sz="45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0" y="69891"/>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7" name="Picture 6" descr="A picture containing icon&#10;&#10;Description automatically generated">
            <a:extLst>
              <a:ext uri="{FF2B5EF4-FFF2-40B4-BE49-F238E27FC236}">
                <a16:creationId xmlns:a16="http://schemas.microsoft.com/office/drawing/2014/main" id="{E07A8E7D-D7E2-458F-AF9A-83DF4A45074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0500" y="152400"/>
            <a:ext cx="718217" cy="242803"/>
          </a:xfrm>
          <a:prstGeom prst="rect">
            <a:avLst/>
          </a:prstGeom>
        </p:spPr>
      </p:pic>
    </p:spTree>
    <p:extLst>
      <p:ext uri="{BB962C8B-B14F-4D97-AF65-F5344CB8AC3E}">
        <p14:creationId xmlns:p14="http://schemas.microsoft.com/office/powerpoint/2010/main" val="72811169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5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AE7A82-05A5-43F9-A20B-07A3BA495A64}" type="datetimeFigureOut">
              <a:rPr lang="en-GB" smtClean="0"/>
              <a:t>03/11/2024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93238246"/>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618530912"/>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2482844036"/>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646121685"/>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30943503"/>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4088942954"/>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488936418"/>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251605391"/>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969034181"/>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981331512"/>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875824252"/>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329388384"/>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774872227"/>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63.xml><?xml version="1.0" encoding="utf-8"?>
<p:sldLayout xmlns:a="http://schemas.openxmlformats.org/drawingml/2006/main" xmlns:r="http://schemas.openxmlformats.org/officeDocument/2006/relationships" xmlns:p="http://schemas.openxmlformats.org/presentationml/2006/main" userDrawn="1">
  <p:cSld name="1_Image with title">
    <p:spTree>
      <p:nvGrpSpPr>
        <p:cNvPr id="1" name=""/>
        <p:cNvGrpSpPr/>
        <p:nvPr/>
      </p:nvGrpSpPr>
      <p:grpSpPr>
        <a:xfrm>
          <a:off x="0" y="0"/>
          <a:ext cx="0" cy="0"/>
          <a:chOff x="0" y="0"/>
          <a:chExt cx="0" cy="0"/>
        </a:xfrm>
      </p:grpSpPr>
      <p:sp>
        <p:nvSpPr>
          <p:cNvPr id="14" name="Espace réservé pour une image  13">
            <a:extLst>
              <a:ext uri="{FF2B5EF4-FFF2-40B4-BE49-F238E27FC236}">
                <a16:creationId xmlns:a16="http://schemas.microsoft.com/office/drawing/2014/main" id="{FFD4E8CF-D8C3-4750-53C4-50E1803567B2}"/>
              </a:ext>
            </a:extLst>
          </p:cNvPr>
          <p:cNvSpPr>
            <a:spLocks noGrp="1"/>
          </p:cNvSpPr>
          <p:nvPr>
            <p:ph type="pic" sz="quarter" idx="14"/>
          </p:nvPr>
        </p:nvSpPr>
        <p:spPr>
          <a:xfrm>
            <a:off x="0" y="1"/>
            <a:ext cx="12192000" cy="6858000"/>
          </a:xfrm>
        </p:spPr>
        <p:txBody>
          <a:bodyPr/>
          <a:lstStyle/>
          <a:p>
            <a:endParaRPr lang="fr-FR" dirty="0"/>
          </a:p>
        </p:txBody>
      </p:sp>
      <p:sp>
        <p:nvSpPr>
          <p:cNvPr id="5" name="Footer Placeholder 4">
            <a:extLst>
              <a:ext uri="{FF2B5EF4-FFF2-40B4-BE49-F238E27FC236}">
                <a16:creationId xmlns:a16="http://schemas.microsoft.com/office/drawing/2014/main" id="{85ECA1C4-F4A7-BC46-A225-552B923266F5}"/>
              </a:ext>
            </a:extLst>
          </p:cNvPr>
          <p:cNvSpPr>
            <a:spLocks noGrp="1"/>
          </p:cNvSpPr>
          <p:nvPr>
            <p:ph type="ftr" sz="quarter" idx="11"/>
          </p:nvPr>
        </p:nvSpPr>
        <p:spPr>
          <a:xfrm>
            <a:off x="623889" y="226799"/>
            <a:ext cx="4400873" cy="586800"/>
          </a:xfrm>
        </p:spPr>
        <p:txBody>
          <a:bodyPr anchor="ctr" anchorCtr="0"/>
          <a:lstStyle>
            <a:lvl1pPr>
              <a:defRPr sz="1000">
                <a:solidFill>
                  <a:schemeClr val="bg1"/>
                </a:solidFill>
                <a:latin typeface="Arial" panose="020B0604020202020204" pitchFamily="34" charset="0"/>
                <a:cs typeface="Arial" panose="020B0604020202020204" pitchFamily="34" charset="0"/>
              </a:defRPr>
            </a:lvl1pPr>
          </a:lstStyle>
          <a:p>
            <a:r>
              <a:rPr lang="en-GB" dirty="0"/>
              <a:t>Speaker Name</a:t>
            </a:r>
          </a:p>
        </p:txBody>
      </p:sp>
      <p:sp>
        <p:nvSpPr>
          <p:cNvPr id="6" name="Slide Number Placeholder 5">
            <a:extLst>
              <a:ext uri="{FF2B5EF4-FFF2-40B4-BE49-F238E27FC236}">
                <a16:creationId xmlns:a16="http://schemas.microsoft.com/office/drawing/2014/main" id="{FD9B271C-BE09-AE43-AAE2-F12505604A32}"/>
              </a:ext>
            </a:extLst>
          </p:cNvPr>
          <p:cNvSpPr>
            <a:spLocks noGrp="1"/>
          </p:cNvSpPr>
          <p:nvPr>
            <p:ph type="sldNum" sz="quarter" idx="12"/>
          </p:nvPr>
        </p:nvSpPr>
        <p:spPr>
          <a:xfrm>
            <a:off x="10128251" y="225426"/>
            <a:ext cx="1439864" cy="580333"/>
          </a:xfrm>
        </p:spPr>
        <p:txBody>
          <a:bodyPr anchor="ctr" anchorCtr="0"/>
          <a:lstStyle>
            <a:lvl1pPr algn="r">
              <a:defRPr sz="900">
                <a:solidFill>
                  <a:schemeClr val="bg1"/>
                </a:solidFill>
                <a:latin typeface="+mn-lt"/>
              </a:defRPr>
            </a:lvl1pPr>
          </a:lstStyle>
          <a:p>
            <a:fld id="{D14C7E88-7948-D841-83D7-83B72EAFD754}" type="slidenum">
              <a:rPr lang="en-GB" smtClean="0"/>
              <a:pPr/>
              <a:t>‹#›</a:t>
            </a:fld>
            <a:endParaRPr lang="en-GB" dirty="0"/>
          </a:p>
        </p:txBody>
      </p:sp>
      <p:cxnSp>
        <p:nvCxnSpPr>
          <p:cNvPr id="22" name="Straight Connector 21">
            <a:extLst>
              <a:ext uri="{FF2B5EF4-FFF2-40B4-BE49-F238E27FC236}">
                <a16:creationId xmlns:a16="http://schemas.microsoft.com/office/drawing/2014/main" id="{9072BBAC-83B3-1646-B56D-64E76C1635E4}"/>
              </a:ext>
            </a:extLst>
          </p:cNvPr>
          <p:cNvCxnSpPr/>
          <p:nvPr userDrawn="1"/>
        </p:nvCxnSpPr>
        <p:spPr>
          <a:xfrm>
            <a:off x="0" y="95400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Image 2" descr="Une image contenant Police, Graphique, graphisme, logo&#10;&#10;Description générée automatiquement">
            <a:extLst>
              <a:ext uri="{FF2B5EF4-FFF2-40B4-BE49-F238E27FC236}">
                <a16:creationId xmlns:a16="http://schemas.microsoft.com/office/drawing/2014/main" id="{57199B7E-DDD5-9C9A-04A1-52C4843FAF4C}"/>
              </a:ext>
            </a:extLst>
          </p:cNvPr>
          <p:cNvPicPr>
            <a:picLocks noChangeAspect="1"/>
          </p:cNvPicPr>
          <p:nvPr userDrawn="1"/>
        </p:nvPicPr>
        <p:blipFill>
          <a:blip r:embed="rId2"/>
          <a:stretch>
            <a:fillRect/>
          </a:stretch>
        </p:blipFill>
        <p:spPr>
          <a:xfrm>
            <a:off x="5870191" y="289782"/>
            <a:ext cx="451620" cy="451620"/>
          </a:xfrm>
          <a:prstGeom prst="rect">
            <a:avLst/>
          </a:prstGeom>
        </p:spPr>
      </p:pic>
      <p:sp>
        <p:nvSpPr>
          <p:cNvPr id="4" name="Title 1">
            <a:extLst>
              <a:ext uri="{FF2B5EF4-FFF2-40B4-BE49-F238E27FC236}">
                <a16:creationId xmlns:a16="http://schemas.microsoft.com/office/drawing/2014/main" id="{E577C4D2-BA52-A0C1-307F-F70181B8F0B6}"/>
              </a:ext>
            </a:extLst>
          </p:cNvPr>
          <p:cNvSpPr>
            <a:spLocks noGrp="1"/>
          </p:cNvSpPr>
          <p:nvPr>
            <p:ph type="title"/>
          </p:nvPr>
        </p:nvSpPr>
        <p:spPr>
          <a:xfrm>
            <a:off x="623888" y="1427459"/>
            <a:ext cx="10944227" cy="631032"/>
          </a:xfrm>
        </p:spPr>
        <p:txBody>
          <a:bodyPr anchor="t" anchorCtr="0">
            <a:normAutofit/>
          </a:bodyPr>
          <a:lstStyle>
            <a:lvl1pPr algn="l">
              <a:defRPr sz="3500">
                <a:solidFill>
                  <a:schemeClr val="bg1"/>
                </a:solidFill>
              </a:defRPr>
            </a:lvl1pPr>
          </a:lstStyle>
          <a:p>
            <a:r>
              <a:rPr lang="fr-FR" dirty="0"/>
              <a:t>Modifiez le style du titre</a:t>
            </a:r>
            <a:endParaRPr lang="en-GB" dirty="0"/>
          </a:p>
        </p:txBody>
      </p:sp>
    </p:spTree>
    <p:extLst>
      <p:ext uri="{BB962C8B-B14F-4D97-AF65-F5344CB8AC3E}">
        <p14:creationId xmlns:p14="http://schemas.microsoft.com/office/powerpoint/2010/main" val="2901662983"/>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258234" y="126621"/>
            <a:ext cx="385972" cy="226761"/>
          </a:xfr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pic>
        <p:nvPicPr>
          <p:cNvPr id="2" name="Image 2" descr="Une image contenant Police, Graphique, graphisme, logo&#10;&#10;Description générée automatiquement">
            <a:extLst>
              <a:ext uri="{FF2B5EF4-FFF2-40B4-BE49-F238E27FC236}">
                <a16:creationId xmlns:a16="http://schemas.microsoft.com/office/drawing/2014/main" id="{C8E072D6-0422-4628-6BF4-017AE7901DD4}"/>
              </a:ext>
            </a:extLst>
          </p:cNvPr>
          <p:cNvPicPr>
            <a:picLocks noChangeAspect="1"/>
          </p:cNvPicPr>
          <p:nvPr userDrawn="1"/>
        </p:nvPicPr>
        <p:blipFill>
          <a:blip r:embed="rId2"/>
          <a:stretch>
            <a:fillRect/>
          </a:stretch>
        </p:blipFill>
        <p:spPr>
          <a:xfrm>
            <a:off x="11717867" y="23617"/>
            <a:ext cx="432764" cy="432764"/>
          </a:xfrm>
          <a:prstGeom prst="rect">
            <a:avLst/>
          </a:prstGeom>
        </p:spPr>
      </p:pic>
    </p:spTree>
    <p:extLst>
      <p:ext uri="{BB962C8B-B14F-4D97-AF65-F5344CB8AC3E}">
        <p14:creationId xmlns:p14="http://schemas.microsoft.com/office/powerpoint/2010/main" val="1918969698"/>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440254879"/>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241301" y="126621"/>
            <a:ext cx="385972" cy="226761"/>
          </a:xfr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pic>
        <p:nvPicPr>
          <p:cNvPr id="4" name="Image 2" descr="Une image contenant Police, Graphique, graphisme, logo&#10;&#10;Description générée automatiquement">
            <a:extLst>
              <a:ext uri="{FF2B5EF4-FFF2-40B4-BE49-F238E27FC236}">
                <a16:creationId xmlns:a16="http://schemas.microsoft.com/office/drawing/2014/main" id="{62037846-C206-644F-E46F-16903CBC8F3A}"/>
              </a:ext>
            </a:extLst>
          </p:cNvPr>
          <p:cNvPicPr>
            <a:picLocks noChangeAspect="1"/>
          </p:cNvPicPr>
          <p:nvPr userDrawn="1"/>
        </p:nvPicPr>
        <p:blipFill>
          <a:blip r:embed="rId2"/>
          <a:stretch>
            <a:fillRect/>
          </a:stretch>
        </p:blipFill>
        <p:spPr>
          <a:xfrm>
            <a:off x="11717867" y="23617"/>
            <a:ext cx="432764" cy="432764"/>
          </a:xfrm>
          <a:prstGeom prst="rect">
            <a:avLst/>
          </a:prstGeom>
        </p:spPr>
      </p:pic>
    </p:spTree>
    <p:extLst>
      <p:ext uri="{BB962C8B-B14F-4D97-AF65-F5344CB8AC3E}">
        <p14:creationId xmlns:p14="http://schemas.microsoft.com/office/powerpoint/2010/main" val="2510033340"/>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85838225"/>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3213231939"/>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221191559"/>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510913215"/>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237067" y="126621"/>
            <a:ext cx="385972" cy="226761"/>
          </a:xfr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pic>
        <p:nvPicPr>
          <p:cNvPr id="2" name="Image 2" descr="Une image contenant Police, Graphique, graphisme, logo&#10;&#10;Description générée automatiquement">
            <a:extLst>
              <a:ext uri="{FF2B5EF4-FFF2-40B4-BE49-F238E27FC236}">
                <a16:creationId xmlns:a16="http://schemas.microsoft.com/office/drawing/2014/main" id="{B9D70FEC-C4B2-10F2-06A4-2C5DCFDBFBF8}"/>
              </a:ext>
            </a:extLst>
          </p:cNvPr>
          <p:cNvPicPr>
            <a:picLocks noChangeAspect="1"/>
          </p:cNvPicPr>
          <p:nvPr userDrawn="1"/>
        </p:nvPicPr>
        <p:blipFill>
          <a:blip r:embed="rId2"/>
          <a:stretch>
            <a:fillRect/>
          </a:stretch>
        </p:blipFill>
        <p:spPr>
          <a:xfrm>
            <a:off x="11717867" y="23617"/>
            <a:ext cx="432764" cy="432764"/>
          </a:xfrm>
          <a:prstGeom prst="rect">
            <a:avLst/>
          </a:prstGeom>
        </p:spPr>
      </p:pic>
    </p:spTree>
    <p:extLst>
      <p:ext uri="{BB962C8B-B14F-4D97-AF65-F5344CB8AC3E}">
        <p14:creationId xmlns:p14="http://schemas.microsoft.com/office/powerpoint/2010/main" val="1397705432"/>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631389771"/>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177278677"/>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203201" y="126621"/>
            <a:ext cx="385972" cy="226761"/>
          </a:xfr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pic>
        <p:nvPicPr>
          <p:cNvPr id="2" name="Image 2" descr="Une image contenant Police, Graphique, graphisme, logo&#10;&#10;Description générée automatiquement">
            <a:extLst>
              <a:ext uri="{FF2B5EF4-FFF2-40B4-BE49-F238E27FC236}">
                <a16:creationId xmlns:a16="http://schemas.microsoft.com/office/drawing/2014/main" id="{FDB20C42-E8DB-B136-B52A-5642EAD687D9}"/>
              </a:ext>
            </a:extLst>
          </p:cNvPr>
          <p:cNvPicPr>
            <a:picLocks noChangeAspect="1"/>
          </p:cNvPicPr>
          <p:nvPr userDrawn="1"/>
        </p:nvPicPr>
        <p:blipFill>
          <a:blip r:embed="rId3"/>
          <a:stretch>
            <a:fillRect/>
          </a:stretch>
        </p:blipFill>
        <p:spPr>
          <a:xfrm>
            <a:off x="11717867" y="23617"/>
            <a:ext cx="432764" cy="432764"/>
          </a:xfrm>
          <a:prstGeom prst="rect">
            <a:avLst/>
          </a:prstGeom>
        </p:spPr>
      </p:pic>
    </p:spTree>
    <p:extLst>
      <p:ext uri="{BB962C8B-B14F-4D97-AF65-F5344CB8AC3E}">
        <p14:creationId xmlns:p14="http://schemas.microsoft.com/office/powerpoint/2010/main" val="1115094162"/>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11194734" y="126617"/>
            <a:ext cx="385972" cy="226761"/>
          </a:xfrm>
        </p:spPr>
        <p:txBody>
          <a:bodyPr/>
          <a:lstStyle/>
          <a:p>
            <a:fld id="{88A1DFE4-5FC5-43BD-BB7E-75EAD82B965F}" type="slidenum">
              <a:rPr lang="en-US" noProof="0" smtClean="0"/>
              <a:pPr/>
              <a:t>‹#›</a:t>
            </a:fld>
            <a:endParaRPr lang="en-US" noProof="0" dirty="0"/>
          </a:p>
        </p:txBody>
      </p:sp>
      <p:pic>
        <p:nvPicPr>
          <p:cNvPr id="2" name="Image 2" descr="Une image contenant Police, Graphique, graphisme, logo&#10;&#10;Description générée automatiquement">
            <a:extLst>
              <a:ext uri="{FF2B5EF4-FFF2-40B4-BE49-F238E27FC236}">
                <a16:creationId xmlns:a16="http://schemas.microsoft.com/office/drawing/2014/main" id="{AD97C112-0389-4FEC-5019-E904EE971D30}"/>
              </a:ext>
            </a:extLst>
          </p:cNvPr>
          <p:cNvPicPr>
            <a:picLocks noChangeAspect="1"/>
          </p:cNvPicPr>
          <p:nvPr userDrawn="1"/>
        </p:nvPicPr>
        <p:blipFill>
          <a:blip r:embed="rId2"/>
          <a:stretch>
            <a:fillRect/>
          </a:stretch>
        </p:blipFill>
        <p:spPr>
          <a:xfrm>
            <a:off x="11717867" y="23617"/>
            <a:ext cx="432764" cy="432764"/>
          </a:xfrm>
          <a:prstGeom prst="rect">
            <a:avLst/>
          </a:prstGeom>
        </p:spPr>
      </p:pic>
    </p:spTree>
    <p:extLst>
      <p:ext uri="{BB962C8B-B14F-4D97-AF65-F5344CB8AC3E}">
        <p14:creationId xmlns:p14="http://schemas.microsoft.com/office/powerpoint/2010/main" val="250372072"/>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75.xml><?xml version="1.0" encoding="utf-8"?>
<p:sldLayout xmlns:a="http://schemas.openxmlformats.org/drawingml/2006/main" xmlns:r="http://schemas.openxmlformats.org/officeDocument/2006/relationships" xmlns:p="http://schemas.openxmlformats.org/presentationml/2006/main" userDrawn="1">
  <p:cSld name="2_Image with title">
    <p:spTree>
      <p:nvGrpSpPr>
        <p:cNvPr id="1" name=""/>
        <p:cNvGrpSpPr/>
        <p:nvPr/>
      </p:nvGrpSpPr>
      <p:grpSpPr>
        <a:xfrm>
          <a:off x="0" y="0"/>
          <a:ext cx="0" cy="0"/>
          <a:chOff x="0" y="0"/>
          <a:chExt cx="0" cy="0"/>
        </a:xfrm>
      </p:grpSpPr>
      <p:pic>
        <p:nvPicPr>
          <p:cNvPr id="10" name="Image 9" descr="Une image contenant vert, Turquoise, bleu vert, Bleu sarcelle&#10;&#10;Description générée automatiquement">
            <a:extLst>
              <a:ext uri="{FF2B5EF4-FFF2-40B4-BE49-F238E27FC236}">
                <a16:creationId xmlns:a16="http://schemas.microsoft.com/office/drawing/2014/main" id="{091AF8DA-FED6-AE23-5CB0-4AE4CDB16C79}"/>
              </a:ext>
            </a:extLst>
          </p:cNvPr>
          <p:cNvPicPr>
            <a:picLocks noChangeAspect="1"/>
          </p:cNvPicPr>
          <p:nvPr userDrawn="1"/>
        </p:nvPicPr>
        <p:blipFill>
          <a:blip r:embed="rId2"/>
          <a:stretch>
            <a:fillRect/>
          </a:stretch>
        </p:blipFill>
        <p:spPr>
          <a:xfrm>
            <a:off x="1" y="2"/>
            <a:ext cx="12191999" cy="6857999"/>
          </a:xfrm>
          <a:prstGeom prst="rect">
            <a:avLst/>
          </a:prstGeom>
        </p:spPr>
      </p:pic>
      <p:sp>
        <p:nvSpPr>
          <p:cNvPr id="2" name="Title 1">
            <a:extLst>
              <a:ext uri="{FF2B5EF4-FFF2-40B4-BE49-F238E27FC236}">
                <a16:creationId xmlns:a16="http://schemas.microsoft.com/office/drawing/2014/main" id="{FA3E1F3C-1E96-814E-8DB4-CC1A6D593F9A}"/>
              </a:ext>
            </a:extLst>
          </p:cNvPr>
          <p:cNvSpPr>
            <a:spLocks noGrp="1"/>
          </p:cNvSpPr>
          <p:nvPr>
            <p:ph type="title"/>
          </p:nvPr>
        </p:nvSpPr>
        <p:spPr>
          <a:xfrm>
            <a:off x="171272" y="136105"/>
            <a:ext cx="10944227" cy="631032"/>
          </a:xfrm>
        </p:spPr>
        <p:txBody>
          <a:bodyPr anchor="b" anchorCtr="0">
            <a:normAutofit/>
          </a:bodyPr>
          <a:lstStyle>
            <a:lvl1pPr algn="l">
              <a:defRPr sz="3500">
                <a:solidFill>
                  <a:schemeClr val="bg1"/>
                </a:solidFill>
              </a:defRPr>
            </a:lvl1pPr>
          </a:lstStyle>
          <a:p>
            <a:r>
              <a:rPr lang="fr-FR" dirty="0"/>
              <a:t>Modifiez le style du titre</a:t>
            </a:r>
            <a:endParaRPr lang="en-GB" dirty="0"/>
          </a:p>
        </p:txBody>
      </p:sp>
      <p:pic>
        <p:nvPicPr>
          <p:cNvPr id="3" name="Image 2" descr="Une image contenant Police, Graphique, graphisme, logo&#10;&#10;Description générée automatiquement">
            <a:extLst>
              <a:ext uri="{FF2B5EF4-FFF2-40B4-BE49-F238E27FC236}">
                <a16:creationId xmlns:a16="http://schemas.microsoft.com/office/drawing/2014/main" id="{691E98D1-BA6C-AC74-809E-E9C4DC899A68}"/>
              </a:ext>
            </a:extLst>
          </p:cNvPr>
          <p:cNvPicPr>
            <a:picLocks noChangeAspect="1"/>
          </p:cNvPicPr>
          <p:nvPr userDrawn="1"/>
        </p:nvPicPr>
        <p:blipFill>
          <a:blip r:embed="rId3"/>
          <a:stretch>
            <a:fillRect/>
          </a:stretch>
        </p:blipFill>
        <p:spPr>
          <a:xfrm>
            <a:off x="11569109" y="136106"/>
            <a:ext cx="451620" cy="451620"/>
          </a:xfrm>
          <a:prstGeom prst="rect">
            <a:avLst/>
          </a:prstGeom>
        </p:spPr>
      </p:pic>
    </p:spTree>
    <p:extLst>
      <p:ext uri="{BB962C8B-B14F-4D97-AF65-F5344CB8AC3E}">
        <p14:creationId xmlns:p14="http://schemas.microsoft.com/office/powerpoint/2010/main" val="1081917662"/>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76.xml><?xml version="1.0" encoding="utf-8"?>
<p:sldLayout xmlns:a="http://schemas.openxmlformats.org/drawingml/2006/main" xmlns:r="http://schemas.openxmlformats.org/officeDocument/2006/relationships" xmlns:p="http://schemas.openxmlformats.org/presentationml/2006/main" userDrawn="1">
  <p:cSld name="1_Image with title">
    <p:spTree>
      <p:nvGrpSpPr>
        <p:cNvPr id="1" name=""/>
        <p:cNvGrpSpPr/>
        <p:nvPr/>
      </p:nvGrpSpPr>
      <p:grpSpPr>
        <a:xfrm>
          <a:off x="0" y="0"/>
          <a:ext cx="0" cy="0"/>
          <a:chOff x="0" y="0"/>
          <a:chExt cx="0" cy="0"/>
        </a:xfrm>
      </p:grpSpPr>
      <p:sp>
        <p:nvSpPr>
          <p:cNvPr id="14" name="Espace réservé pour une image  13">
            <a:extLst>
              <a:ext uri="{FF2B5EF4-FFF2-40B4-BE49-F238E27FC236}">
                <a16:creationId xmlns:a16="http://schemas.microsoft.com/office/drawing/2014/main" id="{FFD4E8CF-D8C3-4750-53C4-50E1803567B2}"/>
              </a:ext>
            </a:extLst>
          </p:cNvPr>
          <p:cNvSpPr>
            <a:spLocks noGrp="1"/>
          </p:cNvSpPr>
          <p:nvPr>
            <p:ph type="pic" sz="quarter" idx="14"/>
          </p:nvPr>
        </p:nvSpPr>
        <p:spPr>
          <a:xfrm>
            <a:off x="0" y="1"/>
            <a:ext cx="12192000" cy="6858000"/>
          </a:xfrm>
        </p:spPr>
        <p:txBody>
          <a:bodyPr/>
          <a:lstStyle/>
          <a:p>
            <a:endParaRPr lang="fr-FR" dirty="0"/>
          </a:p>
        </p:txBody>
      </p:sp>
      <p:sp>
        <p:nvSpPr>
          <p:cNvPr id="5" name="Footer Placeholder 4">
            <a:extLst>
              <a:ext uri="{FF2B5EF4-FFF2-40B4-BE49-F238E27FC236}">
                <a16:creationId xmlns:a16="http://schemas.microsoft.com/office/drawing/2014/main" id="{85ECA1C4-F4A7-BC46-A225-552B923266F5}"/>
              </a:ext>
            </a:extLst>
          </p:cNvPr>
          <p:cNvSpPr>
            <a:spLocks noGrp="1"/>
          </p:cNvSpPr>
          <p:nvPr>
            <p:ph type="ftr" sz="quarter" idx="11"/>
          </p:nvPr>
        </p:nvSpPr>
        <p:spPr>
          <a:xfrm>
            <a:off x="623889" y="226799"/>
            <a:ext cx="4400873" cy="586800"/>
          </a:xfrm>
        </p:spPr>
        <p:txBody>
          <a:bodyPr anchor="ctr" anchorCtr="0"/>
          <a:lstStyle>
            <a:lvl1pPr>
              <a:defRPr sz="1000">
                <a:solidFill>
                  <a:schemeClr val="bg1"/>
                </a:solidFill>
                <a:latin typeface="Arial" panose="020B0604020202020204" pitchFamily="34" charset="0"/>
                <a:cs typeface="Arial" panose="020B0604020202020204" pitchFamily="34" charset="0"/>
              </a:defRPr>
            </a:lvl1pPr>
          </a:lstStyle>
          <a:p>
            <a:r>
              <a:rPr lang="en-GB" dirty="0"/>
              <a:t>Speaker Name</a:t>
            </a:r>
          </a:p>
        </p:txBody>
      </p:sp>
      <p:sp>
        <p:nvSpPr>
          <p:cNvPr id="6" name="Slide Number Placeholder 5">
            <a:extLst>
              <a:ext uri="{FF2B5EF4-FFF2-40B4-BE49-F238E27FC236}">
                <a16:creationId xmlns:a16="http://schemas.microsoft.com/office/drawing/2014/main" id="{FD9B271C-BE09-AE43-AAE2-F12505604A32}"/>
              </a:ext>
            </a:extLst>
          </p:cNvPr>
          <p:cNvSpPr>
            <a:spLocks noGrp="1"/>
          </p:cNvSpPr>
          <p:nvPr>
            <p:ph type="sldNum" sz="quarter" idx="12"/>
          </p:nvPr>
        </p:nvSpPr>
        <p:spPr>
          <a:xfrm>
            <a:off x="10128251" y="225426"/>
            <a:ext cx="1439864" cy="580333"/>
          </a:xfrm>
        </p:spPr>
        <p:txBody>
          <a:bodyPr anchor="ctr" anchorCtr="0"/>
          <a:lstStyle>
            <a:lvl1pPr algn="r">
              <a:defRPr sz="900">
                <a:solidFill>
                  <a:schemeClr val="bg1"/>
                </a:solidFill>
                <a:latin typeface="+mn-lt"/>
              </a:defRPr>
            </a:lvl1pPr>
          </a:lstStyle>
          <a:p>
            <a:fld id="{D14C7E88-7948-D841-83D7-83B72EAFD754}" type="slidenum">
              <a:rPr lang="en-GB" smtClean="0"/>
              <a:pPr/>
              <a:t>‹#›</a:t>
            </a:fld>
            <a:endParaRPr lang="en-GB" dirty="0"/>
          </a:p>
        </p:txBody>
      </p:sp>
      <p:cxnSp>
        <p:nvCxnSpPr>
          <p:cNvPr id="22" name="Straight Connector 21">
            <a:extLst>
              <a:ext uri="{FF2B5EF4-FFF2-40B4-BE49-F238E27FC236}">
                <a16:creationId xmlns:a16="http://schemas.microsoft.com/office/drawing/2014/main" id="{9072BBAC-83B3-1646-B56D-64E76C1635E4}"/>
              </a:ext>
            </a:extLst>
          </p:cNvPr>
          <p:cNvCxnSpPr/>
          <p:nvPr userDrawn="1"/>
        </p:nvCxnSpPr>
        <p:spPr>
          <a:xfrm>
            <a:off x="0" y="95400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Image 2" descr="Une image contenant Police, Graphique, graphisme, logo&#10;&#10;Description générée automatiquement">
            <a:extLst>
              <a:ext uri="{FF2B5EF4-FFF2-40B4-BE49-F238E27FC236}">
                <a16:creationId xmlns:a16="http://schemas.microsoft.com/office/drawing/2014/main" id="{57199B7E-DDD5-9C9A-04A1-52C4843FAF4C}"/>
              </a:ext>
            </a:extLst>
          </p:cNvPr>
          <p:cNvPicPr>
            <a:picLocks noChangeAspect="1"/>
          </p:cNvPicPr>
          <p:nvPr userDrawn="1"/>
        </p:nvPicPr>
        <p:blipFill>
          <a:blip r:embed="rId2"/>
          <a:stretch>
            <a:fillRect/>
          </a:stretch>
        </p:blipFill>
        <p:spPr>
          <a:xfrm>
            <a:off x="5870191" y="289782"/>
            <a:ext cx="451620" cy="451620"/>
          </a:xfrm>
          <a:prstGeom prst="rect">
            <a:avLst/>
          </a:prstGeom>
        </p:spPr>
      </p:pic>
      <p:sp>
        <p:nvSpPr>
          <p:cNvPr id="4" name="Title 1">
            <a:extLst>
              <a:ext uri="{FF2B5EF4-FFF2-40B4-BE49-F238E27FC236}">
                <a16:creationId xmlns:a16="http://schemas.microsoft.com/office/drawing/2014/main" id="{E577C4D2-BA52-A0C1-307F-F70181B8F0B6}"/>
              </a:ext>
            </a:extLst>
          </p:cNvPr>
          <p:cNvSpPr>
            <a:spLocks noGrp="1"/>
          </p:cNvSpPr>
          <p:nvPr>
            <p:ph type="title"/>
          </p:nvPr>
        </p:nvSpPr>
        <p:spPr>
          <a:xfrm>
            <a:off x="623888" y="1427459"/>
            <a:ext cx="10944227" cy="631032"/>
          </a:xfrm>
        </p:spPr>
        <p:txBody>
          <a:bodyPr anchor="t" anchorCtr="0">
            <a:normAutofit/>
          </a:bodyPr>
          <a:lstStyle>
            <a:lvl1pPr algn="l">
              <a:defRPr sz="3500">
                <a:solidFill>
                  <a:schemeClr val="bg1"/>
                </a:solidFill>
              </a:defRPr>
            </a:lvl1pPr>
          </a:lstStyle>
          <a:p>
            <a:r>
              <a:rPr lang="fr-FR" dirty="0"/>
              <a:t>Modifiez le style du titre</a:t>
            </a:r>
            <a:endParaRPr lang="en-GB" dirty="0"/>
          </a:p>
        </p:txBody>
      </p:sp>
    </p:spTree>
    <p:extLst>
      <p:ext uri="{BB962C8B-B14F-4D97-AF65-F5344CB8AC3E}">
        <p14:creationId xmlns:p14="http://schemas.microsoft.com/office/powerpoint/2010/main" val="4239662355"/>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528925084"/>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394878644"/>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712453676"/>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4181672944"/>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750729210"/>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1984260676"/>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903454918"/>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214000890"/>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81115298"/>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625707899"/>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03896452"/>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915581097"/>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811228524"/>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71"/>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784139525"/>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524523219"/>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09375391"/>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170020000"/>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4103177027"/>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2847490112"/>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414451697"/>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239550391"/>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720739293"/>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005106725"/>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3598739291"/>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03/11/2024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4154596363"/>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881568497"/>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779982025"/>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045492673"/>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452491338"/>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11/3/2024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245973607"/>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3524909165"/>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1056369"/>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801579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55635" y="2420889"/>
            <a:ext cx="1563273" cy="1467041"/>
          </a:xfrm>
          <a:prstGeom prst="rect">
            <a:avLst/>
          </a:prstGeom>
        </p:spPr>
      </p:pic>
    </p:spTree>
    <p:extLst>
      <p:ext uri="{BB962C8B-B14F-4D97-AF65-F5344CB8AC3E}">
        <p14:creationId xmlns:p14="http://schemas.microsoft.com/office/powerpoint/2010/main" val="66659398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a:prstGeom prst="rect">
            <a:avLst/>
          </a:prstGeom>
        </p:spPr>
        <p:txBody>
          <a:bodyPr/>
          <a:lstStyle>
            <a:lvl1pPr>
              <a:defRPr>
                <a:effectLst/>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1742829219"/>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AE7A82-05A5-43F9-A20B-07A3BA495A64}" type="datetimeFigureOut">
              <a:rPr lang="en-GB" smtClean="0"/>
              <a:t>03/11/2024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900052184"/>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9"/>
            <a:ext cx="99568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609600" y="1600201"/>
            <a:ext cx="4876800" cy="4350384"/>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5689600" y="1600201"/>
            <a:ext cx="4876800" cy="4350385"/>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23/11/2018</a:t>
            </a:r>
            <a:endParaRPr lang="en-US" dirty="0"/>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Etude FCC</a:t>
            </a:r>
            <a:endParaRPr lang="en-US" dirty="0"/>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265673934"/>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fr-CH"/>
              <a:t>Click to edit Master title style</a:t>
            </a:r>
            <a:endParaRPr kumimoji="0" lang="en-US"/>
          </a:p>
        </p:txBody>
      </p:sp>
      <p:sp>
        <p:nvSpPr>
          <p:cNvPr id="3"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C313C2E-7FA5-4B7C-A308-45FA82448DF2}" type="datetime1">
              <a:rPr lang="en-US" smtClean="0"/>
              <a:t>11/3/2024</a:t>
            </a:fld>
            <a:endParaRPr lang="en-US" dirty="0"/>
          </a:p>
        </p:txBody>
      </p:sp>
      <p:sp>
        <p:nvSpPr>
          <p:cNvPr id="4"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5"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074461581"/>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p>
        </p:txBody>
      </p:sp>
      <p:sp>
        <p:nvSpPr>
          <p:cNvPr id="3" name="Subtitle 2"/>
          <p:cNvSpPr>
            <a:spLocks noGrp="1"/>
          </p:cNvSpPr>
          <p:nvPr>
            <p:ph type="subTitle" idx="1"/>
          </p:nvPr>
        </p:nvSpPr>
        <p:spPr>
          <a:xfrm>
            <a:off x="1828802" y="3886200"/>
            <a:ext cx="8534400" cy="1752600"/>
          </a:xfrm>
        </p:spPr>
        <p:txBody>
          <a:bodyPr/>
          <a:lstStyle>
            <a:lvl1pPr marL="0" indent="0" algn="ctr">
              <a:buNone/>
              <a:defRPr>
                <a:solidFill>
                  <a:schemeClr val="tx1">
                    <a:tint val="75000"/>
                  </a:schemeClr>
                </a:solidFill>
              </a:defRPr>
            </a:lvl1pPr>
            <a:lvl2pPr marL="609228" indent="0" algn="ctr">
              <a:buNone/>
              <a:defRPr>
                <a:solidFill>
                  <a:schemeClr val="tx1">
                    <a:tint val="75000"/>
                  </a:schemeClr>
                </a:solidFill>
              </a:defRPr>
            </a:lvl2pPr>
            <a:lvl3pPr marL="1218456" indent="0" algn="ctr">
              <a:buNone/>
              <a:defRPr>
                <a:solidFill>
                  <a:schemeClr val="tx1">
                    <a:tint val="75000"/>
                  </a:schemeClr>
                </a:solidFill>
              </a:defRPr>
            </a:lvl3pPr>
            <a:lvl4pPr marL="1827686" indent="0" algn="ctr">
              <a:buNone/>
              <a:defRPr>
                <a:solidFill>
                  <a:schemeClr val="tx1">
                    <a:tint val="75000"/>
                  </a:schemeClr>
                </a:solidFill>
              </a:defRPr>
            </a:lvl4pPr>
            <a:lvl5pPr marL="2436914" indent="0" algn="ctr">
              <a:buNone/>
              <a:defRPr>
                <a:solidFill>
                  <a:schemeClr val="tx1">
                    <a:tint val="75000"/>
                  </a:schemeClr>
                </a:solidFill>
              </a:defRPr>
            </a:lvl5pPr>
            <a:lvl6pPr marL="3046142" indent="0" algn="ctr">
              <a:buNone/>
              <a:defRPr>
                <a:solidFill>
                  <a:schemeClr val="tx1">
                    <a:tint val="75000"/>
                  </a:schemeClr>
                </a:solidFill>
              </a:defRPr>
            </a:lvl6pPr>
            <a:lvl7pPr marL="3655371" indent="0" algn="ctr">
              <a:buNone/>
              <a:defRPr>
                <a:solidFill>
                  <a:schemeClr val="tx1">
                    <a:tint val="75000"/>
                  </a:schemeClr>
                </a:solidFill>
              </a:defRPr>
            </a:lvl7pPr>
            <a:lvl8pPr marL="4264600" indent="0" algn="ctr">
              <a:buNone/>
              <a:defRPr>
                <a:solidFill>
                  <a:schemeClr val="tx1">
                    <a:tint val="75000"/>
                  </a:schemeClr>
                </a:solidFill>
              </a:defRPr>
            </a:lvl8pPr>
            <a:lvl9pPr marL="487382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3C542E28-4944-4174-8658-B31C7AE78AFE}" type="slidenum">
              <a:rPr lang="en-US"/>
              <a:pPr>
                <a:defRPr/>
              </a:pPr>
              <a:t>‹#›</a:t>
            </a:fld>
            <a:endParaRPr lang="en-US"/>
          </a:p>
        </p:txBody>
      </p:sp>
    </p:spTree>
    <p:extLst>
      <p:ext uri="{BB962C8B-B14F-4D97-AF65-F5344CB8AC3E}">
        <p14:creationId xmlns:p14="http://schemas.microsoft.com/office/powerpoint/2010/main" val="3052009765"/>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6AB4BAE3-E7A4-40F8-A96A-61A1EF93CFED}" type="slidenum">
              <a:rPr lang="en-US"/>
              <a:pPr>
                <a:defRPr/>
              </a:pPr>
              <a:t>‹#›</a:t>
            </a:fld>
            <a:endParaRPr lang="en-US"/>
          </a:p>
        </p:txBody>
      </p:sp>
    </p:spTree>
    <p:extLst>
      <p:ext uri="{BB962C8B-B14F-4D97-AF65-F5344CB8AC3E}">
        <p14:creationId xmlns:p14="http://schemas.microsoft.com/office/powerpoint/2010/main" val="3406911104"/>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2"/>
            <a:ext cx="10363200" cy="1362074"/>
          </a:xfrm>
        </p:spPr>
        <p:txBody>
          <a:bodyPr anchor="t"/>
          <a:lstStyle>
            <a:lvl1pPr algn="l">
              <a:defRPr sz="5357" b="1" cap="all"/>
            </a:lvl1pPr>
          </a:lstStyle>
          <a:p>
            <a:r>
              <a:rPr lang="en-US"/>
              <a:t>Click to edit Master title style</a:t>
            </a:r>
          </a:p>
        </p:txBody>
      </p:sp>
      <p:sp>
        <p:nvSpPr>
          <p:cNvPr id="3" name="Text Placeholder 2"/>
          <p:cNvSpPr>
            <a:spLocks noGrp="1"/>
          </p:cNvSpPr>
          <p:nvPr>
            <p:ph type="body" idx="1"/>
          </p:nvPr>
        </p:nvSpPr>
        <p:spPr>
          <a:xfrm>
            <a:off x="963084" y="2906714"/>
            <a:ext cx="10363200" cy="1500187"/>
          </a:xfrm>
        </p:spPr>
        <p:txBody>
          <a:bodyPr anchor="b"/>
          <a:lstStyle>
            <a:lvl1pPr marL="0" indent="0">
              <a:buNone/>
              <a:defRPr sz="2622">
                <a:solidFill>
                  <a:schemeClr val="tx1">
                    <a:tint val="75000"/>
                  </a:schemeClr>
                </a:solidFill>
              </a:defRPr>
            </a:lvl1pPr>
            <a:lvl2pPr marL="609228" indent="0">
              <a:buNone/>
              <a:defRPr sz="2394">
                <a:solidFill>
                  <a:schemeClr val="tx1">
                    <a:tint val="75000"/>
                  </a:schemeClr>
                </a:solidFill>
              </a:defRPr>
            </a:lvl2pPr>
            <a:lvl3pPr marL="1218456" indent="0">
              <a:buNone/>
              <a:defRPr sz="2166">
                <a:solidFill>
                  <a:schemeClr val="tx1">
                    <a:tint val="75000"/>
                  </a:schemeClr>
                </a:solidFill>
              </a:defRPr>
            </a:lvl3pPr>
            <a:lvl4pPr marL="1827686" indent="0">
              <a:buNone/>
              <a:defRPr sz="1824">
                <a:solidFill>
                  <a:schemeClr val="tx1">
                    <a:tint val="75000"/>
                  </a:schemeClr>
                </a:solidFill>
              </a:defRPr>
            </a:lvl4pPr>
            <a:lvl5pPr marL="2436914" indent="0">
              <a:buNone/>
              <a:defRPr sz="1824">
                <a:solidFill>
                  <a:schemeClr val="tx1">
                    <a:tint val="75000"/>
                  </a:schemeClr>
                </a:solidFill>
              </a:defRPr>
            </a:lvl5pPr>
            <a:lvl6pPr marL="3046142" indent="0">
              <a:buNone/>
              <a:defRPr sz="1824">
                <a:solidFill>
                  <a:schemeClr val="tx1">
                    <a:tint val="75000"/>
                  </a:schemeClr>
                </a:solidFill>
              </a:defRPr>
            </a:lvl6pPr>
            <a:lvl7pPr marL="3655371" indent="0">
              <a:buNone/>
              <a:defRPr sz="1824">
                <a:solidFill>
                  <a:schemeClr val="tx1">
                    <a:tint val="75000"/>
                  </a:schemeClr>
                </a:solidFill>
              </a:defRPr>
            </a:lvl7pPr>
            <a:lvl8pPr marL="4264600" indent="0">
              <a:buNone/>
              <a:defRPr sz="1824">
                <a:solidFill>
                  <a:schemeClr val="tx1">
                    <a:tint val="75000"/>
                  </a:schemeClr>
                </a:solidFill>
              </a:defRPr>
            </a:lvl8pPr>
            <a:lvl9pPr marL="4873828" indent="0">
              <a:buNone/>
              <a:defRPr sz="182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25330E46-5F80-43ED-933E-4B0D73B4708D}" type="slidenum">
              <a:rPr lang="en-US"/>
              <a:pPr>
                <a:defRPr/>
              </a:pPr>
              <a:t>‹#›</a:t>
            </a:fld>
            <a:endParaRPr lang="en-US"/>
          </a:p>
        </p:txBody>
      </p:sp>
    </p:spTree>
    <p:extLst>
      <p:ext uri="{BB962C8B-B14F-4D97-AF65-F5344CB8AC3E}">
        <p14:creationId xmlns:p14="http://schemas.microsoft.com/office/powerpoint/2010/main" val="3584178176"/>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1" y="1600201"/>
            <a:ext cx="5384800" cy="4525963"/>
          </a:xfrm>
        </p:spPr>
        <p:txBody>
          <a:bodyPr/>
          <a:lstStyle>
            <a:lvl1pPr>
              <a:defRPr sz="3761"/>
            </a:lvl1pPr>
            <a:lvl2pPr>
              <a:defRPr sz="3191"/>
            </a:lvl2pPr>
            <a:lvl3pPr>
              <a:defRPr sz="2622"/>
            </a:lvl3pPr>
            <a:lvl4pPr>
              <a:defRPr sz="2394"/>
            </a:lvl4pPr>
            <a:lvl5pPr>
              <a:defRPr sz="2394"/>
            </a:lvl5pPr>
            <a:lvl6pPr>
              <a:defRPr sz="2394"/>
            </a:lvl6pPr>
            <a:lvl7pPr>
              <a:defRPr sz="2394"/>
            </a:lvl7pPr>
            <a:lvl8pPr>
              <a:defRPr sz="2394"/>
            </a:lvl8pPr>
            <a:lvl9pPr>
              <a:defRPr sz="239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1" y="1600201"/>
            <a:ext cx="5384800" cy="4525963"/>
          </a:xfrm>
        </p:spPr>
        <p:txBody>
          <a:bodyPr/>
          <a:lstStyle>
            <a:lvl1pPr>
              <a:defRPr sz="3761"/>
            </a:lvl1pPr>
            <a:lvl2pPr>
              <a:defRPr sz="3191"/>
            </a:lvl2pPr>
            <a:lvl3pPr>
              <a:defRPr sz="2622"/>
            </a:lvl3pPr>
            <a:lvl4pPr>
              <a:defRPr sz="2394"/>
            </a:lvl4pPr>
            <a:lvl5pPr>
              <a:defRPr sz="2394"/>
            </a:lvl5pPr>
            <a:lvl6pPr>
              <a:defRPr sz="2394"/>
            </a:lvl6pPr>
            <a:lvl7pPr>
              <a:defRPr sz="2394"/>
            </a:lvl7pPr>
            <a:lvl8pPr>
              <a:defRPr sz="2394"/>
            </a:lvl8pPr>
            <a:lvl9pPr>
              <a:defRPr sz="239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7" name="Slide Number Placeholder 5"/>
          <p:cNvSpPr>
            <a:spLocks noGrp="1"/>
          </p:cNvSpPr>
          <p:nvPr>
            <p:ph type="sldNum" sz="quarter" idx="12"/>
          </p:nvPr>
        </p:nvSpPr>
        <p:spPr/>
        <p:txBody>
          <a:bodyPr/>
          <a:lstStyle>
            <a:lvl1pPr>
              <a:defRPr/>
            </a:lvl1pPr>
          </a:lstStyle>
          <a:p>
            <a:pPr>
              <a:defRPr/>
            </a:pPr>
            <a:fld id="{40BEC0D5-32D3-4FDC-A467-C048AEDAEF43}" type="slidenum">
              <a:rPr lang="en-US"/>
              <a:pPr>
                <a:defRPr/>
              </a:pPr>
              <a:t>‹#›</a:t>
            </a:fld>
            <a:endParaRPr lang="en-US"/>
          </a:p>
        </p:txBody>
      </p:sp>
    </p:spTree>
    <p:extLst>
      <p:ext uri="{BB962C8B-B14F-4D97-AF65-F5344CB8AC3E}">
        <p14:creationId xmlns:p14="http://schemas.microsoft.com/office/powerpoint/2010/main" val="1310004647"/>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1" y="1535116"/>
            <a:ext cx="5386917" cy="639762"/>
          </a:xfrm>
        </p:spPr>
        <p:txBody>
          <a:bodyPr anchor="b"/>
          <a:lstStyle>
            <a:lvl1pPr marL="0" indent="0">
              <a:buNone/>
              <a:defRPr sz="3191" b="1"/>
            </a:lvl1pPr>
            <a:lvl2pPr marL="609228" indent="0">
              <a:buNone/>
              <a:defRPr sz="2622" b="1"/>
            </a:lvl2pPr>
            <a:lvl3pPr marL="1218456" indent="0">
              <a:buNone/>
              <a:defRPr sz="2394" b="1"/>
            </a:lvl3pPr>
            <a:lvl4pPr marL="1827686" indent="0">
              <a:buNone/>
              <a:defRPr sz="2166" b="1"/>
            </a:lvl4pPr>
            <a:lvl5pPr marL="2436914" indent="0">
              <a:buNone/>
              <a:defRPr sz="2166" b="1"/>
            </a:lvl5pPr>
            <a:lvl6pPr marL="3046142" indent="0">
              <a:buNone/>
              <a:defRPr sz="2166" b="1"/>
            </a:lvl6pPr>
            <a:lvl7pPr marL="3655371" indent="0">
              <a:buNone/>
              <a:defRPr sz="2166" b="1"/>
            </a:lvl7pPr>
            <a:lvl8pPr marL="4264600" indent="0">
              <a:buNone/>
              <a:defRPr sz="2166" b="1"/>
            </a:lvl8pPr>
            <a:lvl9pPr marL="4873828" indent="0">
              <a:buNone/>
              <a:defRPr sz="2166" b="1"/>
            </a:lvl9pPr>
          </a:lstStyle>
          <a:p>
            <a:pPr lvl="0"/>
            <a:r>
              <a:rPr lang="en-US"/>
              <a:t>Click to edit Master text styles</a:t>
            </a:r>
          </a:p>
        </p:txBody>
      </p:sp>
      <p:sp>
        <p:nvSpPr>
          <p:cNvPr id="4" name="Content Placeholder 3"/>
          <p:cNvSpPr>
            <a:spLocks noGrp="1"/>
          </p:cNvSpPr>
          <p:nvPr>
            <p:ph sz="half" idx="2"/>
          </p:nvPr>
        </p:nvSpPr>
        <p:spPr>
          <a:xfrm>
            <a:off x="609601" y="2174875"/>
            <a:ext cx="5386917" cy="3951289"/>
          </a:xfrm>
        </p:spPr>
        <p:txBody>
          <a:bodyPr/>
          <a:lstStyle>
            <a:lvl1pPr>
              <a:defRPr sz="3191"/>
            </a:lvl1pPr>
            <a:lvl2pPr>
              <a:defRPr sz="2622"/>
            </a:lvl2pPr>
            <a:lvl3pPr>
              <a:defRPr sz="2394"/>
            </a:lvl3pPr>
            <a:lvl4pPr>
              <a:defRPr sz="2166"/>
            </a:lvl4pPr>
            <a:lvl5pPr>
              <a:defRPr sz="2166"/>
            </a:lvl5pPr>
            <a:lvl6pPr>
              <a:defRPr sz="2166"/>
            </a:lvl6pPr>
            <a:lvl7pPr>
              <a:defRPr sz="2166"/>
            </a:lvl7pPr>
            <a:lvl8pPr>
              <a:defRPr sz="2166"/>
            </a:lvl8pPr>
            <a:lvl9pPr>
              <a:defRPr sz="216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0" y="1535116"/>
            <a:ext cx="5389033" cy="639762"/>
          </a:xfrm>
        </p:spPr>
        <p:txBody>
          <a:bodyPr anchor="b"/>
          <a:lstStyle>
            <a:lvl1pPr marL="0" indent="0">
              <a:buNone/>
              <a:defRPr sz="3191" b="1"/>
            </a:lvl1pPr>
            <a:lvl2pPr marL="609228" indent="0">
              <a:buNone/>
              <a:defRPr sz="2622" b="1"/>
            </a:lvl2pPr>
            <a:lvl3pPr marL="1218456" indent="0">
              <a:buNone/>
              <a:defRPr sz="2394" b="1"/>
            </a:lvl3pPr>
            <a:lvl4pPr marL="1827686" indent="0">
              <a:buNone/>
              <a:defRPr sz="2166" b="1"/>
            </a:lvl4pPr>
            <a:lvl5pPr marL="2436914" indent="0">
              <a:buNone/>
              <a:defRPr sz="2166" b="1"/>
            </a:lvl5pPr>
            <a:lvl6pPr marL="3046142" indent="0">
              <a:buNone/>
              <a:defRPr sz="2166" b="1"/>
            </a:lvl6pPr>
            <a:lvl7pPr marL="3655371" indent="0">
              <a:buNone/>
              <a:defRPr sz="2166" b="1"/>
            </a:lvl7pPr>
            <a:lvl8pPr marL="4264600" indent="0">
              <a:buNone/>
              <a:defRPr sz="2166" b="1"/>
            </a:lvl8pPr>
            <a:lvl9pPr marL="4873828" indent="0">
              <a:buNone/>
              <a:defRPr sz="2166" b="1"/>
            </a:lvl9pPr>
          </a:lstStyle>
          <a:p>
            <a:pPr lvl="0"/>
            <a:r>
              <a:rPr lang="en-US"/>
              <a:t>Click to edit Master text styles</a:t>
            </a:r>
          </a:p>
        </p:txBody>
      </p:sp>
      <p:sp>
        <p:nvSpPr>
          <p:cNvPr id="6" name="Content Placeholder 5"/>
          <p:cNvSpPr>
            <a:spLocks noGrp="1"/>
          </p:cNvSpPr>
          <p:nvPr>
            <p:ph sz="quarter" idx="4"/>
          </p:nvPr>
        </p:nvSpPr>
        <p:spPr>
          <a:xfrm>
            <a:off x="6193370" y="2174875"/>
            <a:ext cx="5389033" cy="3951289"/>
          </a:xfrm>
        </p:spPr>
        <p:txBody>
          <a:bodyPr/>
          <a:lstStyle>
            <a:lvl1pPr>
              <a:defRPr sz="3191"/>
            </a:lvl1pPr>
            <a:lvl2pPr>
              <a:defRPr sz="2622"/>
            </a:lvl2pPr>
            <a:lvl3pPr>
              <a:defRPr sz="2394"/>
            </a:lvl3pPr>
            <a:lvl4pPr>
              <a:defRPr sz="2166"/>
            </a:lvl4pPr>
            <a:lvl5pPr>
              <a:defRPr sz="2166"/>
            </a:lvl5pPr>
            <a:lvl6pPr>
              <a:defRPr sz="2166"/>
            </a:lvl6pPr>
            <a:lvl7pPr>
              <a:defRPr sz="2166"/>
            </a:lvl7pPr>
            <a:lvl8pPr>
              <a:defRPr sz="2166"/>
            </a:lvl8pPr>
            <a:lvl9pPr>
              <a:defRPr sz="216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8"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9" name="Slide Number Placeholder 5"/>
          <p:cNvSpPr>
            <a:spLocks noGrp="1"/>
          </p:cNvSpPr>
          <p:nvPr>
            <p:ph type="sldNum" sz="quarter" idx="12"/>
          </p:nvPr>
        </p:nvSpPr>
        <p:spPr/>
        <p:txBody>
          <a:bodyPr/>
          <a:lstStyle>
            <a:lvl1pPr>
              <a:defRPr/>
            </a:lvl1pPr>
          </a:lstStyle>
          <a:p>
            <a:pPr>
              <a:defRPr/>
            </a:pPr>
            <a:fld id="{9CA5194B-0B1E-4425-BD4E-B47A6E31B4AC}" type="slidenum">
              <a:rPr lang="en-US"/>
              <a:pPr>
                <a:defRPr/>
              </a:pPr>
              <a:t>‹#›</a:t>
            </a:fld>
            <a:endParaRPr lang="en-US"/>
          </a:p>
        </p:txBody>
      </p:sp>
    </p:spTree>
    <p:extLst>
      <p:ext uri="{BB962C8B-B14F-4D97-AF65-F5344CB8AC3E}">
        <p14:creationId xmlns:p14="http://schemas.microsoft.com/office/powerpoint/2010/main" val="1170918859"/>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4"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5" name="Slide Number Placeholder 5"/>
          <p:cNvSpPr>
            <a:spLocks noGrp="1"/>
          </p:cNvSpPr>
          <p:nvPr>
            <p:ph type="sldNum" sz="quarter" idx="12"/>
          </p:nvPr>
        </p:nvSpPr>
        <p:spPr/>
        <p:txBody>
          <a:bodyPr/>
          <a:lstStyle>
            <a:lvl1pPr>
              <a:defRPr/>
            </a:lvl1pPr>
          </a:lstStyle>
          <a:p>
            <a:pPr>
              <a:defRPr/>
            </a:pPr>
            <a:fld id="{8BC99217-547C-48C4-BBA2-0AD26965BCEA}" type="slidenum">
              <a:rPr lang="en-US"/>
              <a:pPr>
                <a:defRPr/>
              </a:pPr>
              <a:t>‹#›</a:t>
            </a:fld>
            <a:endParaRPr lang="en-US"/>
          </a:p>
        </p:txBody>
      </p:sp>
    </p:spTree>
    <p:extLst>
      <p:ext uri="{BB962C8B-B14F-4D97-AF65-F5344CB8AC3E}">
        <p14:creationId xmlns:p14="http://schemas.microsoft.com/office/powerpoint/2010/main" val="572828481"/>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3"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4" name="Slide Number Placeholder 5"/>
          <p:cNvSpPr>
            <a:spLocks noGrp="1"/>
          </p:cNvSpPr>
          <p:nvPr>
            <p:ph type="sldNum" sz="quarter" idx="12"/>
          </p:nvPr>
        </p:nvSpPr>
        <p:spPr/>
        <p:txBody>
          <a:bodyPr/>
          <a:lstStyle>
            <a:lvl1pPr>
              <a:defRPr/>
            </a:lvl1pPr>
          </a:lstStyle>
          <a:p>
            <a:pPr>
              <a:defRPr/>
            </a:pPr>
            <a:fld id="{88F19282-61B7-4575-B1E9-BE84A679125B}" type="slidenum">
              <a:rPr lang="en-US"/>
              <a:pPr>
                <a:defRPr/>
              </a:pPr>
              <a:t>‹#›</a:t>
            </a:fld>
            <a:endParaRPr lang="en-US"/>
          </a:p>
        </p:txBody>
      </p:sp>
    </p:spTree>
    <p:extLst>
      <p:ext uri="{BB962C8B-B14F-4D97-AF65-F5344CB8AC3E}">
        <p14:creationId xmlns:p14="http://schemas.microsoft.com/office/powerpoint/2010/main" val="3023415293"/>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49"/>
            <a:ext cx="4011084" cy="1162050"/>
          </a:xfrm>
        </p:spPr>
        <p:txBody>
          <a:bodyPr anchor="b"/>
          <a:lstStyle>
            <a:lvl1pPr algn="l">
              <a:defRPr sz="2622" b="1"/>
            </a:lvl1pPr>
          </a:lstStyle>
          <a:p>
            <a:r>
              <a:rPr lang="en-US"/>
              <a:t>Click to edit Master title style</a:t>
            </a:r>
          </a:p>
        </p:txBody>
      </p:sp>
      <p:sp>
        <p:nvSpPr>
          <p:cNvPr id="3" name="Content Placeholder 2"/>
          <p:cNvSpPr>
            <a:spLocks noGrp="1"/>
          </p:cNvSpPr>
          <p:nvPr>
            <p:ph idx="1"/>
          </p:nvPr>
        </p:nvSpPr>
        <p:spPr>
          <a:xfrm>
            <a:off x="4766733" y="273053"/>
            <a:ext cx="6815667" cy="5853113"/>
          </a:xfrm>
        </p:spPr>
        <p:txBody>
          <a:bodyPr/>
          <a:lstStyle>
            <a:lvl1pPr>
              <a:defRPr sz="4217"/>
            </a:lvl1pPr>
            <a:lvl2pPr>
              <a:defRPr sz="3761"/>
            </a:lvl2pPr>
            <a:lvl3pPr>
              <a:defRPr sz="3191"/>
            </a:lvl3pPr>
            <a:lvl4pPr>
              <a:defRPr sz="2622"/>
            </a:lvl4pPr>
            <a:lvl5pPr>
              <a:defRPr sz="2622"/>
            </a:lvl5pPr>
            <a:lvl6pPr>
              <a:defRPr sz="2622"/>
            </a:lvl6pPr>
            <a:lvl7pPr>
              <a:defRPr sz="2622"/>
            </a:lvl7pPr>
            <a:lvl8pPr>
              <a:defRPr sz="2622"/>
            </a:lvl8pPr>
            <a:lvl9pPr>
              <a:defRPr sz="262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824"/>
            </a:lvl1pPr>
            <a:lvl2pPr marL="609228" indent="0">
              <a:buNone/>
              <a:defRPr sz="1596"/>
            </a:lvl2pPr>
            <a:lvl3pPr marL="1218456" indent="0">
              <a:buNone/>
              <a:defRPr sz="1368"/>
            </a:lvl3pPr>
            <a:lvl4pPr marL="1827686" indent="0">
              <a:buNone/>
              <a:defRPr sz="1254"/>
            </a:lvl4pPr>
            <a:lvl5pPr marL="2436914" indent="0">
              <a:buNone/>
              <a:defRPr sz="1254"/>
            </a:lvl5pPr>
            <a:lvl6pPr marL="3046142" indent="0">
              <a:buNone/>
              <a:defRPr sz="1254"/>
            </a:lvl6pPr>
            <a:lvl7pPr marL="3655371" indent="0">
              <a:buNone/>
              <a:defRPr sz="1254"/>
            </a:lvl7pPr>
            <a:lvl8pPr marL="4264600" indent="0">
              <a:buNone/>
              <a:defRPr sz="1254"/>
            </a:lvl8pPr>
            <a:lvl9pPr marL="4873828" indent="0">
              <a:buNone/>
              <a:defRPr sz="1254"/>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7" name="Slide Number Placeholder 5"/>
          <p:cNvSpPr>
            <a:spLocks noGrp="1"/>
          </p:cNvSpPr>
          <p:nvPr>
            <p:ph type="sldNum" sz="quarter" idx="12"/>
          </p:nvPr>
        </p:nvSpPr>
        <p:spPr/>
        <p:txBody>
          <a:bodyPr/>
          <a:lstStyle>
            <a:lvl1pPr>
              <a:defRPr/>
            </a:lvl1pPr>
          </a:lstStyle>
          <a:p>
            <a:pPr>
              <a:defRPr/>
            </a:pPr>
            <a:fld id="{BA6546DA-D9A6-41B9-910D-8E4398FAB76A}" type="slidenum">
              <a:rPr lang="en-US"/>
              <a:pPr>
                <a:defRPr/>
              </a:pPr>
              <a:t>‹#›</a:t>
            </a:fld>
            <a:endParaRPr lang="en-US"/>
          </a:p>
        </p:txBody>
      </p:sp>
    </p:spTree>
    <p:extLst>
      <p:ext uri="{BB962C8B-B14F-4D97-AF65-F5344CB8AC3E}">
        <p14:creationId xmlns:p14="http://schemas.microsoft.com/office/powerpoint/2010/main" val="1375445469"/>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5AE7A82-05A5-43F9-A20B-07A3BA495A64}" type="datetimeFigureOut">
              <a:rPr lang="en-GB" smtClean="0"/>
              <a:t>03/11/2024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3768330318"/>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9" y="4800601"/>
            <a:ext cx="7315200" cy="566738"/>
          </a:xfrm>
        </p:spPr>
        <p:txBody>
          <a:bodyPr anchor="b"/>
          <a:lstStyle>
            <a:lvl1pPr algn="l">
              <a:defRPr sz="2622" b="1"/>
            </a:lvl1pPr>
          </a:lstStyle>
          <a:p>
            <a:r>
              <a:rPr lang="en-US"/>
              <a:t>Click to edit Master title style</a:t>
            </a:r>
          </a:p>
        </p:txBody>
      </p:sp>
      <p:sp>
        <p:nvSpPr>
          <p:cNvPr id="3" name="Picture Placeholder 2"/>
          <p:cNvSpPr>
            <a:spLocks noGrp="1"/>
          </p:cNvSpPr>
          <p:nvPr>
            <p:ph type="pic" idx="1"/>
          </p:nvPr>
        </p:nvSpPr>
        <p:spPr>
          <a:xfrm>
            <a:off x="2389719" y="612775"/>
            <a:ext cx="7315200" cy="4114800"/>
          </a:xfrm>
        </p:spPr>
        <p:txBody>
          <a:bodyPr rtlCol="0">
            <a:normAutofit/>
          </a:bodyPr>
          <a:lstStyle>
            <a:lvl1pPr marL="0" indent="0">
              <a:buNone/>
              <a:defRPr sz="4217"/>
            </a:lvl1pPr>
            <a:lvl2pPr marL="609228" indent="0">
              <a:buNone/>
              <a:defRPr sz="3761"/>
            </a:lvl2pPr>
            <a:lvl3pPr marL="1218456" indent="0">
              <a:buNone/>
              <a:defRPr sz="3191"/>
            </a:lvl3pPr>
            <a:lvl4pPr marL="1827686" indent="0">
              <a:buNone/>
              <a:defRPr sz="2622"/>
            </a:lvl4pPr>
            <a:lvl5pPr marL="2436914" indent="0">
              <a:buNone/>
              <a:defRPr sz="2622"/>
            </a:lvl5pPr>
            <a:lvl6pPr marL="3046142" indent="0">
              <a:buNone/>
              <a:defRPr sz="2622"/>
            </a:lvl6pPr>
            <a:lvl7pPr marL="3655371" indent="0">
              <a:buNone/>
              <a:defRPr sz="2622"/>
            </a:lvl7pPr>
            <a:lvl8pPr marL="4264600" indent="0">
              <a:buNone/>
              <a:defRPr sz="2622"/>
            </a:lvl8pPr>
            <a:lvl9pPr marL="4873828" indent="0">
              <a:buNone/>
              <a:defRPr sz="2622"/>
            </a:lvl9pPr>
          </a:lstStyle>
          <a:p>
            <a:pPr lvl="0"/>
            <a:endParaRPr lang="en-US" noProof="0"/>
          </a:p>
        </p:txBody>
      </p:sp>
      <p:sp>
        <p:nvSpPr>
          <p:cNvPr id="4" name="Text Placeholder 3"/>
          <p:cNvSpPr>
            <a:spLocks noGrp="1"/>
          </p:cNvSpPr>
          <p:nvPr>
            <p:ph type="body" sz="half" idx="2"/>
          </p:nvPr>
        </p:nvSpPr>
        <p:spPr>
          <a:xfrm>
            <a:off x="2389719" y="5367338"/>
            <a:ext cx="7315200" cy="804863"/>
          </a:xfrm>
        </p:spPr>
        <p:txBody>
          <a:bodyPr/>
          <a:lstStyle>
            <a:lvl1pPr marL="0" indent="0">
              <a:buNone/>
              <a:defRPr sz="1824"/>
            </a:lvl1pPr>
            <a:lvl2pPr marL="609228" indent="0">
              <a:buNone/>
              <a:defRPr sz="1596"/>
            </a:lvl2pPr>
            <a:lvl3pPr marL="1218456" indent="0">
              <a:buNone/>
              <a:defRPr sz="1368"/>
            </a:lvl3pPr>
            <a:lvl4pPr marL="1827686" indent="0">
              <a:buNone/>
              <a:defRPr sz="1254"/>
            </a:lvl4pPr>
            <a:lvl5pPr marL="2436914" indent="0">
              <a:buNone/>
              <a:defRPr sz="1254"/>
            </a:lvl5pPr>
            <a:lvl6pPr marL="3046142" indent="0">
              <a:buNone/>
              <a:defRPr sz="1254"/>
            </a:lvl6pPr>
            <a:lvl7pPr marL="3655371" indent="0">
              <a:buNone/>
              <a:defRPr sz="1254"/>
            </a:lvl7pPr>
            <a:lvl8pPr marL="4264600" indent="0">
              <a:buNone/>
              <a:defRPr sz="1254"/>
            </a:lvl8pPr>
            <a:lvl9pPr marL="4873828" indent="0">
              <a:buNone/>
              <a:defRPr sz="1254"/>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7" name="Slide Number Placeholder 5"/>
          <p:cNvSpPr>
            <a:spLocks noGrp="1"/>
          </p:cNvSpPr>
          <p:nvPr>
            <p:ph type="sldNum" sz="quarter" idx="12"/>
          </p:nvPr>
        </p:nvSpPr>
        <p:spPr/>
        <p:txBody>
          <a:bodyPr/>
          <a:lstStyle>
            <a:lvl1pPr>
              <a:defRPr/>
            </a:lvl1pPr>
          </a:lstStyle>
          <a:p>
            <a:pPr>
              <a:defRPr/>
            </a:pPr>
            <a:fld id="{641E8F01-185D-4CC0-813D-17E8E4274769}" type="slidenum">
              <a:rPr lang="en-US"/>
              <a:pPr>
                <a:defRPr/>
              </a:pPr>
              <a:t>‹#›</a:t>
            </a:fld>
            <a:endParaRPr lang="en-US"/>
          </a:p>
        </p:txBody>
      </p:sp>
    </p:spTree>
    <p:extLst>
      <p:ext uri="{BB962C8B-B14F-4D97-AF65-F5344CB8AC3E}">
        <p14:creationId xmlns:p14="http://schemas.microsoft.com/office/powerpoint/2010/main" val="1607056314"/>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B60296EE-E859-4D61-BFD7-B9A60B622705}" type="slidenum">
              <a:rPr lang="en-US"/>
              <a:pPr>
                <a:defRPr/>
              </a:pPr>
              <a:t>‹#›</a:t>
            </a:fld>
            <a:endParaRPr lang="en-US"/>
          </a:p>
        </p:txBody>
      </p:sp>
    </p:spTree>
    <p:extLst>
      <p:ext uri="{BB962C8B-B14F-4D97-AF65-F5344CB8AC3E}">
        <p14:creationId xmlns:p14="http://schemas.microsoft.com/office/powerpoint/2010/main" val="3967691528"/>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199" y="274639"/>
            <a:ext cx="2743201"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2"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43E00F92-7421-4D98-B9DC-6F6B9626168C}" type="slidenum">
              <a:rPr lang="en-US"/>
              <a:pPr>
                <a:defRPr/>
              </a:pPr>
              <a:t>‹#›</a:t>
            </a:fld>
            <a:endParaRPr lang="en-US"/>
          </a:p>
        </p:txBody>
      </p:sp>
    </p:spTree>
    <p:extLst>
      <p:ext uri="{BB962C8B-B14F-4D97-AF65-F5344CB8AC3E}">
        <p14:creationId xmlns:p14="http://schemas.microsoft.com/office/powerpoint/2010/main" val="3223470487"/>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le 3"/>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417819943"/>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1673092878"/>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678553686"/>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799660128"/>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3981969779"/>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4143483084"/>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
        <p:nvSpPr>
          <p:cNvPr id="2" name="Title 1"/>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1937333033"/>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5AE7A82-05A5-43F9-A20B-07A3BA495A64}" type="datetimeFigureOut">
              <a:rPr lang="en-GB" smtClean="0"/>
              <a:t>03/11/2024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4184047728"/>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81551541"/>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62391032"/>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951728854"/>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062461115"/>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cstate="hqprint">
            <a:alphaModFix amt="40000"/>
            <a:extLst>
              <a:ext uri="{28A0092B-C50C-407E-A947-70E740481C1C}">
                <a14:useLocalDpi xmlns:a14="http://schemas.microsoft.com/office/drawing/2010/main" val="0"/>
              </a:ext>
            </a:extLst>
          </a:blip>
          <a:stretch>
            <a:fillRect/>
          </a:stretch>
        </p:blipFill>
        <p:spPr>
          <a:xfrm>
            <a:off x="3506400" y="1132200"/>
            <a:ext cx="5465976" cy="47988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394775"/>
            <a:ext cx="11017800" cy="2387600"/>
          </a:xfrm>
        </p:spPr>
        <p:txBody>
          <a:bodyPr anchor="b"/>
          <a:lstStyle>
            <a:lvl1pPr algn="ctr">
              <a:lnSpc>
                <a:spcPts val="4751"/>
              </a:lnSpc>
              <a:defRPr sz="4800" cap="none"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3861048"/>
            <a:ext cx="11017800" cy="1655763"/>
          </a:xfrm>
        </p:spPr>
        <p:txBody>
          <a:bodyPr>
            <a:noAutofit/>
          </a:bodyPr>
          <a:lstStyle>
            <a:lvl1pPr marL="0" indent="0" algn="ctr">
              <a:buNone/>
              <a:defRPr sz="16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cstate="hqprint">
            <a:extLst>
              <a:ext uri="{28A0092B-C50C-407E-A947-70E740481C1C}">
                <a14:useLocalDpi xmlns:a14="http://schemas.microsoft.com/office/drawing/2010/main" val="0"/>
              </a:ext>
            </a:extLst>
          </a:blip>
          <a:srcRect/>
          <a:stretch/>
        </p:blipFill>
        <p:spPr>
          <a:xfrm>
            <a:off x="173934" y="127799"/>
            <a:ext cx="597087" cy="240000"/>
          </a:xfrm>
          <a:prstGeom prst="rect">
            <a:avLst/>
          </a:prstGeom>
        </p:spPr>
      </p:pic>
    </p:spTree>
    <p:extLst>
      <p:ext uri="{BB962C8B-B14F-4D97-AF65-F5344CB8AC3E}">
        <p14:creationId xmlns:p14="http://schemas.microsoft.com/office/powerpoint/2010/main" val="406567218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734D04B-1D88-478D-A8FB-6FFD72984813}" type="datetimeFigureOut">
              <a:rPr lang="en-GB" smtClean="0"/>
              <a:t>03/11/2024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0EBF8C-532C-411B-885C-938D5AF787CD}" type="slidenum">
              <a:rPr lang="en-GB" smtClean="0"/>
              <a:t>‹#›</a:t>
            </a:fld>
            <a:endParaRPr lang="en-GB"/>
          </a:p>
        </p:txBody>
      </p:sp>
    </p:spTree>
    <p:extLst>
      <p:ext uri="{BB962C8B-B14F-4D97-AF65-F5344CB8AC3E}">
        <p14:creationId xmlns:p14="http://schemas.microsoft.com/office/powerpoint/2010/main" val="2343338488"/>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9"/>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1638300" y="5950920"/>
            <a:ext cx="9433719" cy="779893"/>
          </a:xfrm>
          <a:prstGeom prst="rect">
            <a:avLst/>
          </a:prstGeom>
          <a:noFill/>
        </p:spPr>
        <p:txBody>
          <a:bodyPr wrap="square" rtlCol="0">
            <a:spAutoFit/>
          </a:bodyPr>
          <a:lstStyle/>
          <a:p>
            <a:pPr marL="0" marR="0" lvl="0" indent="0" algn="l" defTabSz="914303" rtl="0" eaLnBrk="1" fontAlgn="auto" latinLnBrk="0" hangingPunct="1">
              <a:lnSpc>
                <a:spcPts val="1850"/>
              </a:lnSpc>
              <a:spcBef>
                <a:spcPts val="0"/>
              </a:spcBef>
              <a:spcAft>
                <a:spcPts val="0"/>
              </a:spcAft>
              <a:buClrTx/>
              <a:buSzTx/>
              <a:buFontTx/>
              <a:buNone/>
              <a:tabLst/>
              <a:defRPr/>
            </a:pPr>
            <a:r>
              <a:rPr lang="en-GB" sz="600" i="1" dirty="0">
                <a:solidFill>
                  <a:srgbClr val="0F124A"/>
                </a:solidFill>
              </a:rPr>
              <a:t>​</a:t>
            </a:r>
            <a:r>
              <a:rPr lang="en-GB" sz="8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800" i="1" dirty="0">
              <a:solidFill>
                <a:srgbClr val="0F124A"/>
              </a:solidFill>
            </a:endParaRPr>
          </a:p>
          <a:p>
            <a:pPr algn="l">
              <a:lnSpc>
                <a:spcPts val="1850"/>
              </a:lnSpc>
            </a:pPr>
            <a:endParaRPr lang="en-GB" sz="60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09600" y="5903975"/>
            <a:ext cx="914400" cy="611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3880085"/>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4"/>
            <a:ext cx="11017800" cy="2387600"/>
          </a:xfrm>
          <a:prstGeom prst="rect">
            <a:avLst/>
          </a:prstGeom>
        </p:spPr>
        <p:txBody>
          <a:bodyPr anchor="b"/>
          <a:lstStyle>
            <a:lvl1pPr algn="ctr">
              <a:lnSpc>
                <a:spcPts val="4750"/>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6"/>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901845865"/>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400" rtl="0" eaLnBrk="1" fontAlgn="auto" latinLnBrk="0" hangingPunct="1">
              <a:lnSpc>
                <a:spcPts val="185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13528798"/>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0" cy="231300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5" y="1110600"/>
            <a:ext cx="3384550"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0"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0"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5" y="3861000"/>
            <a:ext cx="3384550"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0"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Tree>
    <p:extLst>
      <p:ext uri="{BB962C8B-B14F-4D97-AF65-F5344CB8AC3E}">
        <p14:creationId xmlns:p14="http://schemas.microsoft.com/office/powerpoint/2010/main" val="3157854636"/>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5AE7A82-05A5-43F9-A20B-07A3BA495A64}" type="datetimeFigureOut">
              <a:rPr lang="en-GB" smtClean="0"/>
              <a:t>03/11/2024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617943795"/>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4" y="1904399"/>
            <a:ext cx="5272200" cy="434340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042534862"/>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994737437"/>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479206779"/>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0" y="1904400"/>
            <a:ext cx="3384550"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0" y="4165200"/>
            <a:ext cx="3384550"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0" y="6165000"/>
            <a:ext cx="3473850"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488394757"/>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0"/>
              </a:lnSpc>
              <a:defRPr sz="1000" b="1">
                <a:solidFill>
                  <a:schemeClr val="bg1"/>
                </a:solidFill>
              </a:defRPr>
            </a:lvl1pPr>
            <a:lvl2pPr marL="0" indent="0">
              <a:lnSpc>
                <a:spcPts val="1350"/>
              </a:lnSpc>
              <a:buFontTx/>
              <a:buNone/>
              <a:defRPr sz="1000" b="0">
                <a:solidFill>
                  <a:schemeClr val="bg1"/>
                </a:solidFill>
              </a:defRPr>
            </a:lvl2pPr>
            <a:lvl3pPr marL="0" indent="0">
              <a:lnSpc>
                <a:spcPts val="1350"/>
              </a:lnSpc>
              <a:buFontTx/>
              <a:buNone/>
              <a:defRPr sz="1000" b="0">
                <a:solidFill>
                  <a:schemeClr val="bg1"/>
                </a:solidFill>
              </a:defRPr>
            </a:lvl3pPr>
            <a:lvl4pPr marL="0" indent="0">
              <a:lnSpc>
                <a:spcPts val="1350"/>
              </a:lnSpc>
              <a:buFontTx/>
              <a:buNone/>
              <a:defRPr sz="1000" b="0">
                <a:solidFill>
                  <a:schemeClr val="bg1"/>
                </a:solidFill>
              </a:defRPr>
            </a:lvl4pPr>
            <a:lvl5pPr marL="0" indent="0">
              <a:lnSpc>
                <a:spcPts val="1350"/>
              </a:lnSpc>
              <a:buFontTx/>
              <a:buNone/>
              <a:defRPr sz="1000" b="0">
                <a:solidFill>
                  <a:schemeClr val="bg1"/>
                </a:solidFill>
              </a:defRPr>
            </a:lvl5pPr>
            <a:lvl6pPr marL="2286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053271504"/>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214084567"/>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44187232"/>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4183123257"/>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16423164"/>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016650527"/>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AE7A82-05A5-43F9-A20B-07A3BA495A64}" type="datetimeFigureOut">
              <a:rPr lang="en-GB" smtClean="0"/>
              <a:t>03/11/2024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877418243"/>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4027967235"/>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399950983"/>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38905721"/>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95504179"/>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792807869"/>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002186533"/>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3186135853"/>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2384884"/>
            <a:ext cx="11017800" cy="2387600"/>
          </a:xfrm>
        </p:spPr>
        <p:txBody>
          <a:bodyPr anchor="ctr" anchorCtr="0"/>
          <a:lstStyle>
            <a:lvl1pPr algn="ctr">
              <a:lnSpc>
                <a:spcPts val="4751"/>
              </a:lnSpc>
              <a:defRPr sz="45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7" name="Picture 6" descr="A picture containing icon&#10;&#10;Description automatically generated">
            <a:extLst>
              <a:ext uri="{FF2B5EF4-FFF2-40B4-BE49-F238E27FC236}">
                <a16:creationId xmlns:a16="http://schemas.microsoft.com/office/drawing/2014/main" id="{E07A8E7D-D7E2-458F-AF9A-83DF4A45074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90501" y="152400"/>
            <a:ext cx="718217" cy="242803"/>
          </a:xfrm>
          <a:prstGeom prst="rect">
            <a:avLst/>
          </a:prstGeom>
        </p:spPr>
      </p:pic>
    </p:spTree>
    <p:extLst>
      <p:ext uri="{BB962C8B-B14F-4D97-AF65-F5344CB8AC3E}">
        <p14:creationId xmlns:p14="http://schemas.microsoft.com/office/powerpoint/2010/main" val="197484556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2911954"/>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2168773427"/>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5AE7A82-05A5-43F9-A20B-07A3BA495A64}" type="datetimeFigureOut">
              <a:rPr lang="en-GB" smtClean="0"/>
              <a:t>03/11/2024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3486999157"/>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54852339"/>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253502095"/>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3325178739"/>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195282182"/>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64809763"/>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985112514"/>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479148433"/>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561556387"/>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756483320"/>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11/3/2024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293324643"/>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5AE7A82-05A5-43F9-A20B-07A3BA495A64}" type="datetimeFigureOut">
              <a:rPr lang="en-GB" smtClean="0"/>
              <a:t>03/11/2024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702507248"/>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38706226"/>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3642608782"/>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extLst>
    <p:ext uri="{DCECCB84-F9BA-43D5-87BE-67443E8EF086}">
      <p15:sldGuideLst xmlns:p15="http://schemas.microsoft.com/office/powerpoint/2012/main">
        <p15:guide id="1" orient="horz" pos="2160">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349800662"/>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73077" y="132684"/>
            <a:ext cx="1247473" cy="1234936"/>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8" y="3429001"/>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3"/>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6" name="Picture 5">
            <a:extLst>
              <a:ext uri="{FF2B5EF4-FFF2-40B4-BE49-F238E27FC236}">
                <a16:creationId xmlns:a16="http://schemas.microsoft.com/office/drawing/2014/main" id="{ECA707E9-C3E2-41E4-9381-B933151D5F8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7000" y="132684"/>
            <a:ext cx="3338914" cy="1143051"/>
          </a:xfrm>
          <a:prstGeom prst="rect">
            <a:avLst/>
          </a:prstGeom>
        </p:spPr>
      </p:pic>
    </p:spTree>
    <p:extLst>
      <p:ext uri="{BB962C8B-B14F-4D97-AF65-F5344CB8AC3E}">
        <p14:creationId xmlns:p14="http://schemas.microsoft.com/office/powerpoint/2010/main" val="2514259577"/>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extLst>
    <p:ext uri="{DCECCB84-F9BA-43D5-87BE-67443E8EF086}">
      <p15:sldGuideLst xmlns:p15="http://schemas.microsoft.com/office/powerpoint/2012/main">
        <p15:guide id="1" orient="horz" pos="2160">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390228837"/>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651957088"/>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301938020"/>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3"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163572497"/>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8"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200" y="1592265"/>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151354256"/>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8" y="1592264"/>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8"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1"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4007980"/>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20.xml"/><Relationship Id="rId3" Type="http://schemas.openxmlformats.org/officeDocument/2006/relationships/slideLayout" Target="../slideLayouts/slideLayout115.xml"/><Relationship Id="rId7" Type="http://schemas.openxmlformats.org/officeDocument/2006/relationships/slideLayout" Target="../slideLayouts/slideLayout119.xml"/><Relationship Id="rId12" Type="http://schemas.openxmlformats.org/officeDocument/2006/relationships/theme" Target="../theme/theme10.xml"/><Relationship Id="rId2" Type="http://schemas.openxmlformats.org/officeDocument/2006/relationships/slideLayout" Target="../slideLayouts/slideLayout114.xml"/><Relationship Id="rId1" Type="http://schemas.openxmlformats.org/officeDocument/2006/relationships/slideLayout" Target="../slideLayouts/slideLayout113.xml"/><Relationship Id="rId6" Type="http://schemas.openxmlformats.org/officeDocument/2006/relationships/slideLayout" Target="../slideLayouts/slideLayout118.xml"/><Relationship Id="rId11" Type="http://schemas.openxmlformats.org/officeDocument/2006/relationships/slideLayout" Target="../slideLayouts/slideLayout123.xml"/><Relationship Id="rId5" Type="http://schemas.openxmlformats.org/officeDocument/2006/relationships/slideLayout" Target="../slideLayouts/slideLayout117.xml"/><Relationship Id="rId10" Type="http://schemas.openxmlformats.org/officeDocument/2006/relationships/slideLayout" Target="../slideLayouts/slideLayout122.xml"/><Relationship Id="rId4" Type="http://schemas.openxmlformats.org/officeDocument/2006/relationships/slideLayout" Target="../slideLayouts/slideLayout116.xml"/><Relationship Id="rId9" Type="http://schemas.openxmlformats.org/officeDocument/2006/relationships/slideLayout" Target="../slideLayouts/slideLayout121.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31.xml"/><Relationship Id="rId13" Type="http://schemas.openxmlformats.org/officeDocument/2006/relationships/theme" Target="../theme/theme11.xml"/><Relationship Id="rId3" Type="http://schemas.openxmlformats.org/officeDocument/2006/relationships/slideLayout" Target="../slideLayouts/slideLayout126.xml"/><Relationship Id="rId7" Type="http://schemas.openxmlformats.org/officeDocument/2006/relationships/slideLayout" Target="../slideLayouts/slideLayout130.xml"/><Relationship Id="rId12" Type="http://schemas.openxmlformats.org/officeDocument/2006/relationships/slideLayout" Target="../slideLayouts/slideLayout135.xml"/><Relationship Id="rId2" Type="http://schemas.openxmlformats.org/officeDocument/2006/relationships/slideLayout" Target="../slideLayouts/slideLayout125.xml"/><Relationship Id="rId1" Type="http://schemas.openxmlformats.org/officeDocument/2006/relationships/slideLayout" Target="../slideLayouts/slideLayout124.xml"/><Relationship Id="rId6" Type="http://schemas.openxmlformats.org/officeDocument/2006/relationships/slideLayout" Target="../slideLayouts/slideLayout129.xml"/><Relationship Id="rId11" Type="http://schemas.openxmlformats.org/officeDocument/2006/relationships/slideLayout" Target="../slideLayouts/slideLayout134.xml"/><Relationship Id="rId5" Type="http://schemas.openxmlformats.org/officeDocument/2006/relationships/slideLayout" Target="../slideLayouts/slideLayout128.xml"/><Relationship Id="rId10" Type="http://schemas.openxmlformats.org/officeDocument/2006/relationships/slideLayout" Target="../slideLayouts/slideLayout133.xml"/><Relationship Id="rId4" Type="http://schemas.openxmlformats.org/officeDocument/2006/relationships/slideLayout" Target="../slideLayouts/slideLayout127.xml"/><Relationship Id="rId9" Type="http://schemas.openxmlformats.org/officeDocument/2006/relationships/slideLayout" Target="../slideLayouts/slideLayout132.xml"/><Relationship Id="rId14" Type="http://schemas.openxmlformats.org/officeDocument/2006/relationships/image" Target="../media/image1.pn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43.xml"/><Relationship Id="rId3" Type="http://schemas.openxmlformats.org/officeDocument/2006/relationships/slideLayout" Target="../slideLayouts/slideLayout138.xml"/><Relationship Id="rId7" Type="http://schemas.openxmlformats.org/officeDocument/2006/relationships/slideLayout" Target="../slideLayouts/slideLayout142.xml"/><Relationship Id="rId12" Type="http://schemas.openxmlformats.org/officeDocument/2006/relationships/theme" Target="../theme/theme12.xml"/><Relationship Id="rId2" Type="http://schemas.openxmlformats.org/officeDocument/2006/relationships/slideLayout" Target="../slideLayouts/slideLayout137.xml"/><Relationship Id="rId1" Type="http://schemas.openxmlformats.org/officeDocument/2006/relationships/slideLayout" Target="../slideLayouts/slideLayout136.xml"/><Relationship Id="rId6" Type="http://schemas.openxmlformats.org/officeDocument/2006/relationships/slideLayout" Target="../slideLayouts/slideLayout141.xml"/><Relationship Id="rId11" Type="http://schemas.openxmlformats.org/officeDocument/2006/relationships/slideLayout" Target="../slideLayouts/slideLayout146.xml"/><Relationship Id="rId5" Type="http://schemas.openxmlformats.org/officeDocument/2006/relationships/slideLayout" Target="../slideLayouts/slideLayout140.xml"/><Relationship Id="rId10" Type="http://schemas.openxmlformats.org/officeDocument/2006/relationships/slideLayout" Target="../slideLayouts/slideLayout145.xml"/><Relationship Id="rId4" Type="http://schemas.openxmlformats.org/officeDocument/2006/relationships/slideLayout" Target="../slideLayouts/slideLayout139.xml"/><Relationship Id="rId9" Type="http://schemas.openxmlformats.org/officeDocument/2006/relationships/slideLayout" Target="../slideLayouts/slideLayout144.xml"/></Relationships>
</file>

<file path=ppt/slideMasters/_rels/slideMaster13.xml.rels><?xml version="1.0" encoding="UTF-8" standalone="yes"?>
<Relationships xmlns="http://schemas.openxmlformats.org/package/2006/relationships"><Relationship Id="rId3" Type="http://schemas.openxmlformats.org/officeDocument/2006/relationships/slideLayout" Target="../slideLayouts/slideLayout149.xml"/><Relationship Id="rId7" Type="http://schemas.openxmlformats.org/officeDocument/2006/relationships/image" Target="../media/image8.png"/><Relationship Id="rId2" Type="http://schemas.openxmlformats.org/officeDocument/2006/relationships/slideLayout" Target="../slideLayouts/slideLayout148.xml"/><Relationship Id="rId1" Type="http://schemas.openxmlformats.org/officeDocument/2006/relationships/slideLayout" Target="../slideLayouts/slideLayout147.xml"/><Relationship Id="rId6" Type="http://schemas.openxmlformats.org/officeDocument/2006/relationships/theme" Target="../theme/theme13.xml"/><Relationship Id="rId5" Type="http://schemas.openxmlformats.org/officeDocument/2006/relationships/slideLayout" Target="../slideLayouts/slideLayout151.xml"/><Relationship Id="rId4" Type="http://schemas.openxmlformats.org/officeDocument/2006/relationships/slideLayout" Target="../slideLayouts/slideLayout150.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9.xml"/><Relationship Id="rId13" Type="http://schemas.openxmlformats.org/officeDocument/2006/relationships/theme" Target="../theme/theme14.xml"/><Relationship Id="rId3" Type="http://schemas.openxmlformats.org/officeDocument/2006/relationships/slideLayout" Target="../slideLayouts/slideLayout154.xml"/><Relationship Id="rId7" Type="http://schemas.openxmlformats.org/officeDocument/2006/relationships/slideLayout" Target="../slideLayouts/slideLayout158.xml"/><Relationship Id="rId12" Type="http://schemas.openxmlformats.org/officeDocument/2006/relationships/slideLayout" Target="../slideLayouts/slideLayout163.xml"/><Relationship Id="rId2" Type="http://schemas.openxmlformats.org/officeDocument/2006/relationships/slideLayout" Target="../slideLayouts/slideLayout153.xml"/><Relationship Id="rId1" Type="http://schemas.openxmlformats.org/officeDocument/2006/relationships/slideLayout" Target="../slideLayouts/slideLayout152.xml"/><Relationship Id="rId6" Type="http://schemas.openxmlformats.org/officeDocument/2006/relationships/slideLayout" Target="../slideLayouts/slideLayout157.xml"/><Relationship Id="rId11" Type="http://schemas.openxmlformats.org/officeDocument/2006/relationships/slideLayout" Target="../slideLayouts/slideLayout162.xml"/><Relationship Id="rId5" Type="http://schemas.openxmlformats.org/officeDocument/2006/relationships/slideLayout" Target="../slideLayouts/slideLayout156.xml"/><Relationship Id="rId10" Type="http://schemas.openxmlformats.org/officeDocument/2006/relationships/slideLayout" Target="../slideLayouts/slideLayout161.xml"/><Relationship Id="rId4" Type="http://schemas.openxmlformats.org/officeDocument/2006/relationships/slideLayout" Target="../slideLayouts/slideLayout155.xml"/><Relationship Id="rId9" Type="http://schemas.openxmlformats.org/officeDocument/2006/relationships/slideLayout" Target="../slideLayouts/slideLayout160.xml"/><Relationship Id="rId14" Type="http://schemas.openxmlformats.org/officeDocument/2006/relationships/image" Target="../media/image18.png"/></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71.xml"/><Relationship Id="rId13" Type="http://schemas.openxmlformats.org/officeDocument/2006/relationships/slideLayout" Target="../slideLayouts/slideLayout176.xml"/><Relationship Id="rId3" Type="http://schemas.openxmlformats.org/officeDocument/2006/relationships/slideLayout" Target="../slideLayouts/slideLayout166.xml"/><Relationship Id="rId7" Type="http://schemas.openxmlformats.org/officeDocument/2006/relationships/slideLayout" Target="../slideLayouts/slideLayout170.xml"/><Relationship Id="rId12" Type="http://schemas.openxmlformats.org/officeDocument/2006/relationships/slideLayout" Target="../slideLayouts/slideLayout175.xml"/><Relationship Id="rId2" Type="http://schemas.openxmlformats.org/officeDocument/2006/relationships/slideLayout" Target="../slideLayouts/slideLayout165.xml"/><Relationship Id="rId1" Type="http://schemas.openxmlformats.org/officeDocument/2006/relationships/slideLayout" Target="../slideLayouts/slideLayout164.xml"/><Relationship Id="rId6" Type="http://schemas.openxmlformats.org/officeDocument/2006/relationships/slideLayout" Target="../slideLayouts/slideLayout169.xml"/><Relationship Id="rId11" Type="http://schemas.openxmlformats.org/officeDocument/2006/relationships/slideLayout" Target="../slideLayouts/slideLayout174.xml"/><Relationship Id="rId5" Type="http://schemas.openxmlformats.org/officeDocument/2006/relationships/slideLayout" Target="../slideLayouts/slideLayout168.xml"/><Relationship Id="rId15" Type="http://schemas.openxmlformats.org/officeDocument/2006/relationships/image" Target="../media/image1.png"/><Relationship Id="rId10" Type="http://schemas.openxmlformats.org/officeDocument/2006/relationships/slideLayout" Target="../slideLayouts/slideLayout173.xml"/><Relationship Id="rId4" Type="http://schemas.openxmlformats.org/officeDocument/2006/relationships/slideLayout" Target="../slideLayouts/slideLayout167.xml"/><Relationship Id="rId9" Type="http://schemas.openxmlformats.org/officeDocument/2006/relationships/slideLayout" Target="../slideLayouts/slideLayout172.xml"/><Relationship Id="rId14" Type="http://schemas.openxmlformats.org/officeDocument/2006/relationships/theme" Target="../theme/theme15.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84.xml"/><Relationship Id="rId13" Type="http://schemas.openxmlformats.org/officeDocument/2006/relationships/image" Target="../media/image18.png"/><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6.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95.xml"/><Relationship Id="rId13" Type="http://schemas.openxmlformats.org/officeDocument/2006/relationships/image" Target="../media/image18.png"/><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theme" Target="../theme/theme17.xml"/><Relationship Id="rId2" Type="http://schemas.openxmlformats.org/officeDocument/2006/relationships/slideLayout" Target="../slideLayouts/slideLayout189.xml"/><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9" Type="http://schemas.openxmlformats.org/officeDocument/2006/relationships/image" Target="../media/image3.emf"/></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9.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theme" Target="../theme/theme4.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5" Type="http://schemas.openxmlformats.org/officeDocument/2006/relationships/image" Target="../media/image1.png"/><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8.pn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image" Target="../media/image7.png"/><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theme" Target="../theme/theme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3.xml"/><Relationship Id="rId13" Type="http://schemas.openxmlformats.org/officeDocument/2006/relationships/theme" Target="../theme/theme7.xml"/><Relationship Id="rId3" Type="http://schemas.openxmlformats.org/officeDocument/2006/relationships/slideLayout" Target="../slideLayouts/slideLayout68.xml"/><Relationship Id="rId7" Type="http://schemas.openxmlformats.org/officeDocument/2006/relationships/slideLayout" Target="../slideLayouts/slideLayout72.xml"/><Relationship Id="rId12" Type="http://schemas.openxmlformats.org/officeDocument/2006/relationships/slideLayout" Target="../slideLayouts/slideLayout77.xml"/><Relationship Id="rId2" Type="http://schemas.openxmlformats.org/officeDocument/2006/relationships/slideLayout" Target="../slideLayouts/slideLayout67.xml"/><Relationship Id="rId1" Type="http://schemas.openxmlformats.org/officeDocument/2006/relationships/slideLayout" Target="../slideLayouts/slideLayout66.xml"/><Relationship Id="rId6" Type="http://schemas.openxmlformats.org/officeDocument/2006/relationships/slideLayout" Target="../slideLayouts/slideLayout71.xml"/><Relationship Id="rId11" Type="http://schemas.openxmlformats.org/officeDocument/2006/relationships/slideLayout" Target="../slideLayouts/slideLayout76.xml"/><Relationship Id="rId5" Type="http://schemas.openxmlformats.org/officeDocument/2006/relationships/slideLayout" Target="../slideLayouts/slideLayout70.xml"/><Relationship Id="rId10" Type="http://schemas.openxmlformats.org/officeDocument/2006/relationships/slideLayout" Target="../slideLayouts/slideLayout75.xml"/><Relationship Id="rId4" Type="http://schemas.openxmlformats.org/officeDocument/2006/relationships/slideLayout" Target="../slideLayouts/slideLayout69.xml"/><Relationship Id="rId9" Type="http://schemas.openxmlformats.org/officeDocument/2006/relationships/slideLayout" Target="../slideLayouts/slideLayout74.xml"/><Relationship Id="rId14"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slideLayout" Target="../slideLayouts/slideLayout90.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slideLayout" Target="../slideLayouts/slideLayout89.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5" Type="http://schemas.openxmlformats.org/officeDocument/2006/relationships/image" Target="../media/image1.png"/><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8.xml"/><Relationship Id="rId13" Type="http://schemas.openxmlformats.org/officeDocument/2006/relationships/slideLayout" Target="../slideLayouts/slideLayout103.xml"/><Relationship Id="rId18" Type="http://schemas.openxmlformats.org/officeDocument/2006/relationships/slideLayout" Target="../slideLayouts/slideLayout108.xml"/><Relationship Id="rId3" Type="http://schemas.openxmlformats.org/officeDocument/2006/relationships/slideLayout" Target="../slideLayouts/slideLayout93.xml"/><Relationship Id="rId21" Type="http://schemas.openxmlformats.org/officeDocument/2006/relationships/slideLayout" Target="../slideLayouts/slideLayout111.xml"/><Relationship Id="rId7" Type="http://schemas.openxmlformats.org/officeDocument/2006/relationships/slideLayout" Target="../slideLayouts/slideLayout97.xml"/><Relationship Id="rId12" Type="http://schemas.openxmlformats.org/officeDocument/2006/relationships/slideLayout" Target="../slideLayouts/slideLayout102.xml"/><Relationship Id="rId17" Type="http://schemas.openxmlformats.org/officeDocument/2006/relationships/slideLayout" Target="../slideLayouts/slideLayout107.xml"/><Relationship Id="rId2" Type="http://schemas.openxmlformats.org/officeDocument/2006/relationships/slideLayout" Target="../slideLayouts/slideLayout92.xml"/><Relationship Id="rId16" Type="http://schemas.openxmlformats.org/officeDocument/2006/relationships/slideLayout" Target="../slideLayouts/slideLayout106.xml"/><Relationship Id="rId20" Type="http://schemas.openxmlformats.org/officeDocument/2006/relationships/slideLayout" Target="../slideLayouts/slideLayout110.xml"/><Relationship Id="rId1" Type="http://schemas.openxmlformats.org/officeDocument/2006/relationships/slideLayout" Target="../slideLayouts/slideLayout91.xml"/><Relationship Id="rId6" Type="http://schemas.openxmlformats.org/officeDocument/2006/relationships/slideLayout" Target="../slideLayouts/slideLayout96.xml"/><Relationship Id="rId11" Type="http://schemas.openxmlformats.org/officeDocument/2006/relationships/slideLayout" Target="../slideLayouts/slideLayout101.xml"/><Relationship Id="rId24" Type="http://schemas.openxmlformats.org/officeDocument/2006/relationships/image" Target="../media/image11.png"/><Relationship Id="rId5" Type="http://schemas.openxmlformats.org/officeDocument/2006/relationships/slideLayout" Target="../slideLayouts/slideLayout95.xml"/><Relationship Id="rId15" Type="http://schemas.openxmlformats.org/officeDocument/2006/relationships/slideLayout" Target="../slideLayouts/slideLayout105.xml"/><Relationship Id="rId23" Type="http://schemas.openxmlformats.org/officeDocument/2006/relationships/theme" Target="../theme/theme9.xml"/><Relationship Id="rId10" Type="http://schemas.openxmlformats.org/officeDocument/2006/relationships/slideLayout" Target="../slideLayouts/slideLayout100.xml"/><Relationship Id="rId19" Type="http://schemas.openxmlformats.org/officeDocument/2006/relationships/slideLayout" Target="../slideLayouts/slideLayout109.xml"/><Relationship Id="rId4" Type="http://schemas.openxmlformats.org/officeDocument/2006/relationships/slideLayout" Target="../slideLayouts/slideLayout94.xml"/><Relationship Id="rId9" Type="http://schemas.openxmlformats.org/officeDocument/2006/relationships/slideLayout" Target="../slideLayouts/slideLayout99.xml"/><Relationship Id="rId14" Type="http://schemas.openxmlformats.org/officeDocument/2006/relationships/slideLayout" Target="../slideLayouts/slideLayout104.xml"/><Relationship Id="rId22" Type="http://schemas.openxmlformats.org/officeDocument/2006/relationships/slideLayout" Target="../slideLayouts/slideLayout1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F076E6-A94E-4957-BBC7-5970B5E4D4A4}" type="datetimeFigureOut">
              <a:rPr lang="en-GB" smtClean="0"/>
              <a:t>03/11/2024</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D7037B-0BB8-45C5-8146-88985930D00E}" type="slidenum">
              <a:rPr lang="en-GB" smtClean="0"/>
              <a:t>‹#›</a:t>
            </a:fld>
            <a:endParaRPr lang="en-GB"/>
          </a:p>
        </p:txBody>
      </p:sp>
    </p:spTree>
    <p:extLst>
      <p:ext uri="{BB962C8B-B14F-4D97-AF65-F5344CB8AC3E}">
        <p14:creationId xmlns:p14="http://schemas.microsoft.com/office/powerpoint/2010/main" val="48424954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4053" r:id="rId12"/>
  </p:sldLayoutIdLst>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F076E6-A94E-4957-BBC7-5970B5E4D4A4}" type="datetimeFigureOut">
              <a:rPr lang="en-GB" smtClean="0"/>
              <a:t>03/11/2024</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D7037B-0BB8-45C5-8146-88985930D00E}" type="slidenum">
              <a:rPr lang="en-GB" smtClean="0"/>
              <a:t>‹#›</a:t>
            </a:fld>
            <a:endParaRPr lang="en-GB"/>
          </a:p>
        </p:txBody>
      </p:sp>
    </p:spTree>
    <p:extLst>
      <p:ext uri="{BB962C8B-B14F-4D97-AF65-F5344CB8AC3E}">
        <p14:creationId xmlns:p14="http://schemas.microsoft.com/office/powerpoint/2010/main" val="4151256221"/>
      </p:ext>
    </p:extLst>
  </p:cSld>
  <p:clrMap bg1="lt1" tx1="dk1" bg2="lt2" tx2="dk2" accent1="accent1" accent2="accent2" accent3="accent3" accent4="accent4" accent5="accent5" accent6="accent6" hlink="hlink" folHlink="folHlink"/>
  <p:sldLayoutIdLst>
    <p:sldLayoutId id="2147484080" r:id="rId1"/>
    <p:sldLayoutId id="2147484081" r:id="rId2"/>
    <p:sldLayoutId id="2147484082" r:id="rId3"/>
    <p:sldLayoutId id="2147484083" r:id="rId4"/>
    <p:sldLayoutId id="2147484084" r:id="rId5"/>
    <p:sldLayoutId id="2147484085" r:id="rId6"/>
    <p:sldLayoutId id="2147484086" r:id="rId7"/>
    <p:sldLayoutId id="2147484087" r:id="rId8"/>
    <p:sldLayoutId id="2147484088" r:id="rId9"/>
    <p:sldLayoutId id="2147484089" r:id="rId10"/>
    <p:sldLayoutId id="2147484090" r:id="rId11"/>
  </p:sldLayoutIdLst>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cstate="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2024-11-04</a:t>
            </a:r>
          </a:p>
        </p:txBody>
      </p:sp>
    </p:spTree>
    <p:extLst>
      <p:ext uri="{BB962C8B-B14F-4D97-AF65-F5344CB8AC3E}">
        <p14:creationId xmlns:p14="http://schemas.microsoft.com/office/powerpoint/2010/main" val="1339935354"/>
      </p:ext>
    </p:extLst>
  </p:cSld>
  <p:clrMap bg1="lt1" tx1="dk1" bg2="lt2" tx2="dk2" accent1="accent1" accent2="accent2" accent3="accent3" accent4="accent4" accent5="accent5" accent6="accent6" hlink="hlink" folHlink="folHlink"/>
  <p:sldLayoutIdLst>
    <p:sldLayoutId id="2147484092" r:id="rId1"/>
    <p:sldLayoutId id="2147484093" r:id="rId2"/>
    <p:sldLayoutId id="2147484094" r:id="rId3"/>
    <p:sldLayoutId id="2147484095" r:id="rId4"/>
    <p:sldLayoutId id="2147484096" r:id="rId5"/>
    <p:sldLayoutId id="2147484097" r:id="rId6"/>
    <p:sldLayoutId id="2147484098" r:id="rId7"/>
    <p:sldLayoutId id="2147484099" r:id="rId8"/>
    <p:sldLayoutId id="2147484100" r:id="rId9"/>
    <p:sldLayoutId id="2147484101" r:id="rId10"/>
    <p:sldLayoutId id="2147484102" r:id="rId11"/>
    <p:sldLayoutId id="2147484103" r:id="rId12"/>
  </p:sldLayoutIdLst>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0AFC433-891E-DEE0-A8B4-CD31C2340F6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E49620C-DB43-DCE7-F81D-8E536DA68F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5073FB9-0AA1-4E9D-3940-FBAF2A40185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800E69-0DFE-4BA2-857C-D81296BCF8CF}" type="datetimeFigureOut">
              <a:rPr lang="en-GB" smtClean="0"/>
              <a:t>03/11/2024</a:t>
            </a:fld>
            <a:endParaRPr lang="en-GB"/>
          </a:p>
        </p:txBody>
      </p:sp>
      <p:sp>
        <p:nvSpPr>
          <p:cNvPr id="5" name="Footer Placeholder 4">
            <a:extLst>
              <a:ext uri="{FF2B5EF4-FFF2-40B4-BE49-F238E27FC236}">
                <a16:creationId xmlns:a16="http://schemas.microsoft.com/office/drawing/2014/main" id="{26C6C1E9-3012-55EC-760F-B4B3C6836EE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8E8AF690-014E-7AAB-A7AB-1B3442BDE81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F5FC1A-9684-4071-8C56-D27C643B063E}" type="slidenum">
              <a:rPr lang="en-GB" smtClean="0"/>
              <a:t>‹#›</a:t>
            </a:fld>
            <a:endParaRPr lang="en-GB"/>
          </a:p>
        </p:txBody>
      </p:sp>
    </p:spTree>
    <p:extLst>
      <p:ext uri="{BB962C8B-B14F-4D97-AF65-F5344CB8AC3E}">
        <p14:creationId xmlns:p14="http://schemas.microsoft.com/office/powerpoint/2010/main" val="2005280106"/>
      </p:ext>
    </p:extLst>
  </p:cSld>
  <p:clrMap bg1="lt1" tx1="dk1" bg2="lt2" tx2="dk2" accent1="accent1" accent2="accent2" accent3="accent3" accent4="accent4" accent5="accent5" accent6="accent6" hlink="hlink" folHlink="folHlink"/>
  <p:sldLayoutIdLst>
    <p:sldLayoutId id="2147484113" r:id="rId1"/>
    <p:sldLayoutId id="2147484114" r:id="rId2"/>
    <p:sldLayoutId id="2147484115" r:id="rId3"/>
    <p:sldLayoutId id="2147484116" r:id="rId4"/>
    <p:sldLayoutId id="2147484117" r:id="rId5"/>
    <p:sldLayoutId id="2147484118" r:id="rId6"/>
    <p:sldLayoutId id="2147484119" r:id="rId7"/>
    <p:sldLayoutId id="2147484120" r:id="rId8"/>
    <p:sldLayoutId id="2147484121" r:id="rId9"/>
    <p:sldLayoutId id="2147484122" r:id="rId10"/>
    <p:sldLayoutId id="2147484123" r:id="rId11"/>
  </p:sldLayoutIdLst>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2736"/>
            <a:ext cx="11017800" cy="1072089"/>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0" y="69891"/>
            <a:ext cx="385972" cy="226761"/>
          </a:xfrm>
          <a:prstGeom prst="rect">
            <a:avLst/>
          </a:prstGeom>
        </p:spPr>
        <p:txBody>
          <a:bodyPr vert="horz" wrap="none" lIns="91440" tIns="45720" rIns="91440" bIns="45720" rtlCol="0" anchor="ctr">
            <a:noAutofit/>
          </a:bodyPr>
          <a:lstStyle>
            <a:lvl1pPr algn="r">
              <a:lnSpc>
                <a:spcPts val="1650"/>
              </a:lnSpc>
              <a:defRPr sz="750">
                <a:solidFill>
                  <a:schemeClr val="tx2"/>
                </a:solidFill>
              </a:defRPr>
            </a:lvl1pPr>
          </a:lstStyle>
          <a:p>
            <a:r>
              <a:rPr lang="de-AT" dirty="0"/>
              <a:t> </a:t>
            </a:r>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582009814"/>
      </p:ext>
    </p:extLst>
  </p:cSld>
  <p:clrMap bg1="lt1" tx1="dk1" bg2="lt2" tx2="dk2" accent1="accent1" accent2="accent2" accent3="accent3" accent4="accent4" accent5="accent5" accent6="accent6" hlink="hlink" folHlink="folHlink"/>
  <p:sldLayoutIdLst>
    <p:sldLayoutId id="2147484151" r:id="rId1"/>
    <p:sldLayoutId id="2147484152" r:id="rId2"/>
    <p:sldLayoutId id="2147484153" r:id="rId3"/>
    <p:sldLayoutId id="2147484154" r:id="rId4"/>
    <p:sldLayoutId id="2147484155" r:id="rId5"/>
  </p:sldLayoutIdLst>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hf hdr="0" dt="0"/>
  <p:txStyles>
    <p:titleStyle>
      <a:lvl1pPr algn="l" defTabSz="914400"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ts val="1850"/>
        </a:lnSpc>
        <a:spcBef>
          <a:spcPts val="0"/>
        </a:spcBef>
        <a:buFont typeface="Arial" panose="020B0604020202020204" pitchFamily="34" charset="0"/>
        <a:buNone/>
        <a:defRPr sz="1500" kern="1200">
          <a:solidFill>
            <a:schemeClr val="tx1"/>
          </a:solidFill>
          <a:latin typeface="+mn-lt"/>
          <a:ea typeface="+mn-ea"/>
          <a:cs typeface="+mn-cs"/>
        </a:defRPr>
      </a:lvl1pPr>
      <a:lvl2pPr marL="324000" indent="-324000" algn="l" defTabSz="914400" rtl="0" eaLnBrk="1" latinLnBrk="0" hangingPunct="1">
        <a:lnSpc>
          <a:spcPts val="1850"/>
        </a:lnSpc>
        <a:spcBef>
          <a:spcPts val="0"/>
        </a:spcBef>
        <a:buFont typeface="Arial" panose="020B0604020202020204" pitchFamily="34" charset="0"/>
        <a:buChar char="•"/>
        <a:defRPr sz="1500" kern="1200">
          <a:solidFill>
            <a:schemeClr val="tx1"/>
          </a:solidFill>
          <a:latin typeface="+mn-lt"/>
          <a:ea typeface="+mn-ea"/>
          <a:cs typeface="+mn-cs"/>
        </a:defRPr>
      </a:lvl2pPr>
      <a:lvl3pPr marL="324000" indent="-324000" algn="l" defTabSz="914400" rtl="0" eaLnBrk="1" latinLnBrk="0" hangingPunct="1">
        <a:lnSpc>
          <a:spcPts val="1850"/>
        </a:lnSpc>
        <a:spcBef>
          <a:spcPts val="0"/>
        </a:spcBef>
        <a:buSzPct val="120000"/>
        <a:buFontTx/>
        <a:buBlip>
          <a:blip r:embed="rId7"/>
        </a:buBlip>
        <a:defRPr sz="1500" kern="1200">
          <a:solidFill>
            <a:schemeClr val="tx1"/>
          </a:solidFill>
          <a:latin typeface="+mn-lt"/>
          <a:ea typeface="+mn-ea"/>
          <a:cs typeface="+mn-cs"/>
        </a:defRPr>
      </a:lvl3pPr>
      <a:lvl4pPr marL="324000" indent="-324000" algn="l" defTabSz="914400" rtl="0" eaLnBrk="1" latinLnBrk="0" hangingPunct="1">
        <a:lnSpc>
          <a:spcPts val="1850"/>
        </a:lnSpc>
        <a:spcBef>
          <a:spcPts val="0"/>
        </a:spcBef>
        <a:buSzPct val="120000"/>
        <a:buFontTx/>
        <a:buBlip>
          <a:blip r:embed="rId7"/>
        </a:buBlip>
        <a:defRPr sz="1500" kern="1200">
          <a:solidFill>
            <a:schemeClr val="tx1"/>
          </a:solidFill>
          <a:latin typeface="+mn-lt"/>
          <a:ea typeface="+mn-ea"/>
          <a:cs typeface="+mn-cs"/>
        </a:defRPr>
      </a:lvl4pPr>
      <a:lvl5pPr marL="324000" indent="-324000" algn="l" defTabSz="914400" rtl="0" eaLnBrk="1" latinLnBrk="0" hangingPunct="1">
        <a:lnSpc>
          <a:spcPts val="1850"/>
        </a:lnSpc>
        <a:spcBef>
          <a:spcPts val="0"/>
        </a:spcBef>
        <a:buSzPct val="120000"/>
        <a:buFontTx/>
        <a:buBlip>
          <a:blip r:embed="rId7"/>
        </a:buBlip>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sldGuideLst>
    </p:ext>
  </p:extLst>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Tree>
    <p:extLst>
      <p:ext uri="{BB962C8B-B14F-4D97-AF65-F5344CB8AC3E}">
        <p14:creationId xmlns:p14="http://schemas.microsoft.com/office/powerpoint/2010/main" val="1122374039"/>
      </p:ext>
    </p:extLst>
  </p:cSld>
  <p:clrMap bg1="lt1" tx1="dk1" bg2="lt2" tx2="dk2" accent1="accent1" accent2="accent2" accent3="accent3" accent4="accent4" accent5="accent5" accent6="accent6" hlink="hlink" folHlink="folHlink"/>
  <p:sldLayoutIdLst>
    <p:sldLayoutId id="2147484159" r:id="rId1"/>
    <p:sldLayoutId id="2147484160" r:id="rId2"/>
    <p:sldLayoutId id="2147484161" r:id="rId3"/>
    <p:sldLayoutId id="2147484162" r:id="rId4"/>
    <p:sldLayoutId id="2147484163" r:id="rId5"/>
    <p:sldLayoutId id="2147484164" r:id="rId6"/>
    <p:sldLayoutId id="2147484165" r:id="rId7"/>
    <p:sldLayoutId id="2147484166" r:id="rId8"/>
    <p:sldLayoutId id="2147484167" r:id="rId9"/>
    <p:sldLayoutId id="2147484168" r:id="rId10"/>
    <p:sldLayoutId id="2147484169" r:id="rId11"/>
    <p:sldLayoutId id="2147484170" r:id="rId12"/>
  </p:sldLayoutIdLst>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5"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2024-11-04</a:t>
            </a:r>
          </a:p>
        </p:txBody>
      </p:sp>
    </p:spTree>
    <p:extLst>
      <p:ext uri="{BB962C8B-B14F-4D97-AF65-F5344CB8AC3E}">
        <p14:creationId xmlns:p14="http://schemas.microsoft.com/office/powerpoint/2010/main" val="3415215840"/>
      </p:ext>
    </p:extLst>
  </p:cSld>
  <p:clrMap bg1="lt1" tx1="dk1" bg2="lt2" tx2="dk2" accent1="accent1" accent2="accent2" accent3="accent3" accent4="accent4" accent5="accent5" accent6="accent6" hlink="hlink" folHlink="folHlink"/>
  <p:sldLayoutIdLst>
    <p:sldLayoutId id="2147484173" r:id="rId1"/>
    <p:sldLayoutId id="2147484174" r:id="rId2"/>
    <p:sldLayoutId id="2147484175" r:id="rId3"/>
    <p:sldLayoutId id="2147484176" r:id="rId4"/>
    <p:sldLayoutId id="2147484177" r:id="rId5"/>
    <p:sldLayoutId id="2147484178" r:id="rId6"/>
    <p:sldLayoutId id="2147484179" r:id="rId7"/>
    <p:sldLayoutId id="2147484180" r:id="rId8"/>
    <p:sldLayoutId id="2147484181" r:id="rId9"/>
    <p:sldLayoutId id="2147484182" r:id="rId10"/>
    <p:sldLayoutId id="2147484183" r:id="rId11"/>
    <p:sldLayoutId id="2147484184" r:id="rId12"/>
    <p:sldLayoutId id="2147484185" r:id="rId13"/>
  </p:sldLayoutIdLst>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Tree>
    <p:extLst>
      <p:ext uri="{BB962C8B-B14F-4D97-AF65-F5344CB8AC3E}">
        <p14:creationId xmlns:p14="http://schemas.microsoft.com/office/powerpoint/2010/main" val="161377967"/>
      </p:ext>
    </p:extLst>
  </p:cSld>
  <p:clrMap bg1="lt1" tx1="dk1" bg2="lt2" tx2="dk2" accent1="accent1" accent2="accent2" accent3="accent3" accent4="accent4" accent5="accent5" accent6="accent6" hlink="hlink" folHlink="folHlink"/>
  <p:sldLayoutIdLst>
    <p:sldLayoutId id="2147484187" r:id="rId1"/>
    <p:sldLayoutId id="2147484188" r:id="rId2"/>
    <p:sldLayoutId id="2147484189" r:id="rId3"/>
    <p:sldLayoutId id="2147484190" r:id="rId4"/>
    <p:sldLayoutId id="2147484191" r:id="rId5"/>
    <p:sldLayoutId id="2147484192" r:id="rId6"/>
    <p:sldLayoutId id="2147484193" r:id="rId7"/>
    <p:sldLayoutId id="2147484194" r:id="rId8"/>
    <p:sldLayoutId id="2147484195" r:id="rId9"/>
    <p:sldLayoutId id="2147484196" r:id="rId10"/>
    <p:sldLayoutId id="2147484197" r:id="rId11"/>
  </p:sldLayoutIdLst>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399" y="126621"/>
            <a:ext cx="432000"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pic>
        <p:nvPicPr>
          <p:cNvPr id="17" name="Grafik 16">
            <a:extLst>
              <a:ext uri="{FF2B5EF4-FFF2-40B4-BE49-F238E27FC236}">
                <a16:creationId xmlns:a16="http://schemas.microsoft.com/office/drawing/2014/main" id="{15072D71-1E30-4F23-8B4C-14B3F8F78932}"/>
              </a:ext>
            </a:extLst>
          </p:cNvPr>
          <p:cNvPicPr>
            <a:picLocks noChangeAspect="1"/>
          </p:cNvPicPr>
          <p:nvPr/>
        </p:nvPicPr>
        <p:blipFill>
          <a:blip r:embed="rId13">
            <a:extLst>
              <a:ext uri="{28A0092B-C50C-407E-A947-70E740481C1C}">
                <a14:useLocalDpi xmlns:a14="http://schemas.microsoft.com/office/drawing/2010/main" val="0"/>
              </a:ext>
            </a:extLst>
          </a:blip>
          <a:srcRect/>
          <a:stretch/>
        </p:blipFill>
        <p:spPr>
          <a:xfrm>
            <a:off x="173934" y="6498000"/>
            <a:ext cx="597087" cy="240000"/>
          </a:xfrm>
          <a:prstGeom prst="rect">
            <a:avLst/>
          </a:prstGeom>
        </p:spPr>
      </p:pic>
      <p:cxnSp>
        <p:nvCxnSpPr>
          <p:cNvPr id="7" name="Straight Connector 6">
            <a:extLst>
              <a:ext uri="{FF2B5EF4-FFF2-40B4-BE49-F238E27FC236}">
                <a16:creationId xmlns:a16="http://schemas.microsoft.com/office/drawing/2014/main" id="{C0FBBF62-B1FF-50E0-1044-0A445B239A6E}"/>
              </a:ext>
            </a:extLst>
          </p:cNvPr>
          <p:cNvCxnSpPr/>
          <p:nvPr userDrawn="1"/>
        </p:nvCxnSpPr>
        <p:spPr>
          <a:xfrm>
            <a:off x="0" y="770400"/>
            <a:ext cx="12192000" cy="0"/>
          </a:xfrm>
          <a:prstGeom prst="line">
            <a:avLst/>
          </a:prstGeom>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298956412"/>
      </p:ext>
    </p:extLst>
  </p:cSld>
  <p:clrMap bg1="lt1" tx1="dk1" bg2="lt2" tx2="dk2" accent1="accent1" accent2="accent2" accent3="accent3" accent4="accent4" accent5="accent5" accent6="accent6" hlink="hlink" folHlink="folHlink"/>
  <p:sldLayoutIdLst>
    <p:sldLayoutId id="2147484207" r:id="rId1"/>
    <p:sldLayoutId id="2147484208" r:id="rId2"/>
    <p:sldLayoutId id="2147484209" r:id="rId3"/>
    <p:sldLayoutId id="2147484210" r:id="rId4"/>
    <p:sldLayoutId id="2147484211" r:id="rId5"/>
    <p:sldLayoutId id="2147484212" r:id="rId6"/>
    <p:sldLayoutId id="2147484213" r:id="rId7"/>
    <p:sldLayoutId id="2147484214" r:id="rId8"/>
    <p:sldLayoutId id="2147484215" r:id="rId9"/>
    <p:sldLayoutId id="2147484216" r:id="rId10"/>
    <p:sldLayoutId id="2147484217" r:id="rId11"/>
  </p:sldLayoutIdLst>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2024-11-04</a:t>
            </a:r>
          </a:p>
        </p:txBody>
      </p:sp>
    </p:spTree>
    <p:extLst>
      <p:ext uri="{BB962C8B-B14F-4D97-AF65-F5344CB8AC3E}">
        <p14:creationId xmlns:p14="http://schemas.microsoft.com/office/powerpoint/2010/main" val="2530708987"/>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Lst>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Image 4" descr="bande-01.eps"/>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2382813" y="6158311"/>
            <a:ext cx="9833867" cy="727073"/>
          </a:xfrm>
          <a:prstGeom prst="rect">
            <a:avLst/>
          </a:prstGeom>
        </p:spPr>
      </p:pic>
      <p:sp>
        <p:nvSpPr>
          <p:cNvPr id="9" name="Espace réservé du titre 8"/>
          <p:cNvSpPr>
            <a:spLocks noGrp="1"/>
          </p:cNvSpPr>
          <p:nvPr>
            <p:ph type="title"/>
          </p:nvPr>
        </p:nvSpPr>
        <p:spPr>
          <a:xfrm>
            <a:off x="1227765" y="274638"/>
            <a:ext cx="9956800" cy="1143000"/>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1173856" y="1598526"/>
            <a:ext cx="9956800"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8" name="Footer Placeholder 4"/>
          <p:cNvSpPr>
            <a:spLocks noGrp="1"/>
          </p:cNvSpPr>
          <p:nvPr>
            <p:ph type="ftr" sz="quarter" idx="3"/>
          </p:nvPr>
        </p:nvSpPr>
        <p:spPr>
          <a:xfrm>
            <a:off x="5327915" y="6338551"/>
            <a:ext cx="5184576" cy="365125"/>
          </a:xfrm>
          <a:prstGeom prst="rect">
            <a:avLst/>
          </a:prstGeom>
        </p:spPr>
        <p:txBody>
          <a:bodyPr/>
          <a:lstStyle>
            <a:lvl1pPr>
              <a:defRPr>
                <a:solidFill>
                  <a:schemeClr val="bg1"/>
                </a:solidFill>
              </a:defRPr>
            </a:lvl1pPr>
          </a:lstStyle>
          <a:p>
            <a:endParaRPr lang="en-GB" dirty="0"/>
          </a:p>
        </p:txBody>
      </p:sp>
      <p:pic>
        <p:nvPicPr>
          <p:cNvPr id="7" name="Image 4" descr="bande-01.eps"/>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1591" y="6158311"/>
            <a:ext cx="9833867" cy="727073"/>
          </a:xfrm>
          <a:prstGeom prst="rect">
            <a:avLst/>
          </a:prstGeom>
        </p:spPr>
      </p:pic>
      <p:sp>
        <p:nvSpPr>
          <p:cNvPr id="10" name="Slide Number Placeholder 2"/>
          <p:cNvSpPr txBox="1">
            <a:spLocks/>
          </p:cNvSpPr>
          <p:nvPr userDrawn="1"/>
        </p:nvSpPr>
        <p:spPr>
          <a:xfrm>
            <a:off x="8737600" y="6356351"/>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dirty="0"/>
          </a:p>
        </p:txBody>
      </p:sp>
      <p:sp>
        <p:nvSpPr>
          <p:cNvPr id="2" name="TextBox 1">
            <a:extLst>
              <a:ext uri="{FF2B5EF4-FFF2-40B4-BE49-F238E27FC236}">
                <a16:creationId xmlns:a16="http://schemas.microsoft.com/office/drawing/2014/main" id="{38982D18-6859-33BC-9A0A-346DFAC9B023}"/>
              </a:ext>
            </a:extLst>
          </p:cNvPr>
          <p:cNvSpPr txBox="1"/>
          <p:nvPr userDrawn="1"/>
        </p:nvSpPr>
        <p:spPr>
          <a:xfrm>
            <a:off x="683324" y="6249504"/>
            <a:ext cx="2894467" cy="553998"/>
          </a:xfrm>
          <a:prstGeom prst="rect">
            <a:avLst/>
          </a:prstGeom>
          <a:noFill/>
        </p:spPr>
        <p:txBody>
          <a:bodyPr wrap="square" rtlCol="0">
            <a:spAutoFit/>
          </a:bodyPr>
          <a:lstStyle/>
          <a:p>
            <a:r>
              <a:rPr lang="en-GB" sz="1000" b="1" dirty="0">
                <a:solidFill>
                  <a:schemeClr val="bg1"/>
                </a:solidFill>
              </a:rPr>
              <a:t>FCC Feasibility Study Status</a:t>
            </a:r>
          </a:p>
          <a:p>
            <a:r>
              <a:rPr lang="en-GB" sz="1000" b="1" dirty="0">
                <a:solidFill>
                  <a:schemeClr val="bg1"/>
                </a:solidFill>
              </a:rPr>
              <a:t>Michael Benedikt</a:t>
            </a:r>
            <a:endParaRPr lang="en-US" sz="1000" b="0" dirty="0">
              <a:solidFill>
                <a:schemeClr val="bg1"/>
              </a:solidFill>
            </a:endParaRPr>
          </a:p>
          <a:p>
            <a:r>
              <a:rPr lang="en-GB" sz="1000" b="0" baseline="0" dirty="0">
                <a:solidFill>
                  <a:schemeClr val="bg1"/>
                </a:solidFill>
              </a:rPr>
              <a:t>2</a:t>
            </a:r>
            <a:r>
              <a:rPr lang="en-GB" sz="1000" b="0" baseline="30000" dirty="0">
                <a:solidFill>
                  <a:schemeClr val="bg1"/>
                </a:solidFill>
              </a:rPr>
              <a:t>nd</a:t>
            </a:r>
            <a:r>
              <a:rPr lang="en-GB" sz="1000" b="0" baseline="0" dirty="0">
                <a:solidFill>
                  <a:schemeClr val="bg1"/>
                </a:solidFill>
              </a:rPr>
              <a:t> FCC Italy &amp; France WS, 4 November 2024</a:t>
            </a:r>
            <a:endParaRPr lang="en-GB" sz="1000" b="0" dirty="0">
              <a:solidFill>
                <a:schemeClr val="bg1"/>
              </a:solidFill>
            </a:endParaRPr>
          </a:p>
        </p:txBody>
      </p:sp>
    </p:spTree>
    <p:extLst>
      <p:ext uri="{BB962C8B-B14F-4D97-AF65-F5344CB8AC3E}">
        <p14:creationId xmlns:p14="http://schemas.microsoft.com/office/powerpoint/2010/main" val="1540669518"/>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Lst>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hf hdr="0" dt="0"/>
  <p:txStyles>
    <p:titleStyle>
      <a:lvl1pPr algn="l" rtl="0" eaLnBrk="1" latinLnBrk="0" hangingPunct="1">
        <a:spcBef>
          <a:spcPct val="0"/>
        </a:spcBef>
        <a:buNone/>
        <a:defRPr kumimoji="0" sz="3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9"/>
            <a:ext cx="10972800" cy="1143000"/>
          </a:xfrm>
          <a:prstGeom prst="rect">
            <a:avLst/>
          </a:prstGeom>
          <a:noFill/>
          <a:ln w="9525">
            <a:noFill/>
            <a:miter lim="800000"/>
            <a:headEnd/>
            <a:tailEnd/>
          </a:ln>
        </p:spPr>
        <p:txBody>
          <a:bodyPr vert="horz" wrap="square" lIns="106901" tIns="53451" rIns="106901" bIns="53451"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w="9525">
            <a:noFill/>
            <a:miter lim="800000"/>
            <a:headEnd/>
            <a:tailEnd/>
          </a:ln>
        </p:spPr>
        <p:txBody>
          <a:bodyPr vert="horz" wrap="square" lIns="106901" tIns="53451" rIns="106901" bIns="53451"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165602" y="6356351"/>
            <a:ext cx="3860800" cy="365125"/>
          </a:xfrm>
          <a:prstGeom prst="rect">
            <a:avLst/>
          </a:prstGeom>
        </p:spPr>
        <p:txBody>
          <a:bodyPr vert="horz" lIns="106901" tIns="53451" rIns="106901" bIns="53451" rtlCol="0" anchor="ctr"/>
          <a:lstStyle>
            <a:lvl1pPr algn="ctr">
              <a:defRPr sz="1596">
                <a:solidFill>
                  <a:schemeClr val="tx1">
                    <a:tint val="75000"/>
                  </a:schemeClr>
                </a:solidFill>
              </a:defRPr>
            </a:lvl1pPr>
          </a:lstStyle>
          <a:p>
            <a:pPr>
              <a:defRPr/>
            </a:pPr>
            <a:r>
              <a:rPr lang="en-US"/>
              <a:t>FCC Physics and Experiments General meeting</a:t>
            </a:r>
            <a:endParaRPr lang="en-US" dirty="0"/>
          </a:p>
        </p:txBody>
      </p:sp>
      <p:sp>
        <p:nvSpPr>
          <p:cNvPr id="6" name="Slide Number Placeholder 5"/>
          <p:cNvSpPr>
            <a:spLocks noGrp="1"/>
          </p:cNvSpPr>
          <p:nvPr>
            <p:ph type="sldNum" sz="quarter" idx="4"/>
          </p:nvPr>
        </p:nvSpPr>
        <p:spPr>
          <a:xfrm>
            <a:off x="8737599" y="6356351"/>
            <a:ext cx="2844801" cy="365125"/>
          </a:xfrm>
          <a:prstGeom prst="rect">
            <a:avLst/>
          </a:prstGeom>
        </p:spPr>
        <p:txBody>
          <a:bodyPr vert="horz" lIns="106901" tIns="53451" rIns="106901" bIns="53451" rtlCol="0" anchor="ctr"/>
          <a:lstStyle>
            <a:lvl1pPr algn="r">
              <a:defRPr sz="1596">
                <a:solidFill>
                  <a:schemeClr val="tx1">
                    <a:tint val="75000"/>
                  </a:schemeClr>
                </a:solidFill>
              </a:defRPr>
            </a:lvl1pPr>
          </a:lstStyle>
          <a:p>
            <a:pPr>
              <a:defRPr/>
            </a:pPr>
            <a:fld id="{89859654-63A5-4139-9191-C0AD9E6D3551}" type="slidenum">
              <a:rPr lang="en-US"/>
              <a:pPr>
                <a:defRPr/>
              </a:pPr>
              <a:t>‹#›</a:t>
            </a:fld>
            <a:endParaRPr lang="en-US"/>
          </a:p>
        </p:txBody>
      </p:sp>
      <p:sp>
        <p:nvSpPr>
          <p:cNvPr id="4" name="Date Placeholder 3"/>
          <p:cNvSpPr>
            <a:spLocks noGrp="1"/>
          </p:cNvSpPr>
          <p:nvPr>
            <p:ph type="dt" sz="half" idx="2"/>
          </p:nvPr>
        </p:nvSpPr>
        <p:spPr>
          <a:xfrm>
            <a:off x="609600" y="6356351"/>
            <a:ext cx="2844801" cy="365125"/>
          </a:xfrm>
          <a:prstGeom prst="rect">
            <a:avLst/>
          </a:prstGeom>
        </p:spPr>
        <p:txBody>
          <a:bodyPr vert="horz" lIns="106901" tIns="53451" rIns="106901" bIns="53451" rtlCol="0" anchor="ctr"/>
          <a:lstStyle>
            <a:lvl1pPr algn="l">
              <a:defRPr sz="1596">
                <a:solidFill>
                  <a:schemeClr val="tx1">
                    <a:tint val="75000"/>
                  </a:schemeClr>
                </a:solidFill>
              </a:defRPr>
            </a:lvl1pPr>
          </a:lstStyle>
          <a:p>
            <a:pPr>
              <a:defRPr/>
            </a:pPr>
            <a:r>
              <a:rPr lang="fr-FR"/>
              <a:t>28 Sep 2020</a:t>
            </a:r>
            <a:endParaRPr lang="en-US" dirty="0"/>
          </a:p>
        </p:txBody>
      </p:sp>
    </p:spTree>
    <p:extLst>
      <p:ext uri="{BB962C8B-B14F-4D97-AF65-F5344CB8AC3E}">
        <p14:creationId xmlns:p14="http://schemas.microsoft.com/office/powerpoint/2010/main" val="1921028619"/>
      </p:ext>
    </p:extLst>
  </p:cSld>
  <p:clrMap bg1="lt1" tx1="dk1" bg2="lt2" tx2="dk2" accent1="accent1" accent2="accent2" accent3="accent3" accent4="accent4" accent5="accent5" accent6="accent6" hlink="hlink" folHlink="folHlink"/>
  <p:sldLayoutIdLst>
    <p:sldLayoutId id="2147483866" r:id="rId1"/>
    <p:sldLayoutId id="2147483867" r:id="rId2"/>
    <p:sldLayoutId id="2147483868" r:id="rId3"/>
    <p:sldLayoutId id="2147483869" r:id="rId4"/>
    <p:sldLayoutId id="2147483870" r:id="rId5"/>
    <p:sldLayoutId id="2147483871" r:id="rId6"/>
    <p:sldLayoutId id="2147483872" r:id="rId7"/>
    <p:sldLayoutId id="2147483873" r:id="rId8"/>
    <p:sldLayoutId id="2147483874" r:id="rId9"/>
    <p:sldLayoutId id="2147483875" r:id="rId10"/>
    <p:sldLayoutId id="2147483876" r:id="rId11"/>
  </p:sldLayoutIdLst>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hf hdr="0"/>
  <p:txStyles>
    <p:titleStyle>
      <a:lvl1pPr algn="ctr" rtl="0" eaLnBrk="0" fontAlgn="base" hangingPunct="0">
        <a:spcBef>
          <a:spcPct val="0"/>
        </a:spcBef>
        <a:spcAft>
          <a:spcPct val="0"/>
        </a:spcAft>
        <a:defRPr sz="5813" kern="1200">
          <a:solidFill>
            <a:schemeClr val="tx1"/>
          </a:solidFill>
          <a:latin typeface="+mj-lt"/>
          <a:ea typeface="+mj-ea"/>
          <a:cs typeface="+mj-cs"/>
        </a:defRPr>
      </a:lvl1pPr>
      <a:lvl2pPr algn="ctr" rtl="0" eaLnBrk="0" fontAlgn="base" hangingPunct="0">
        <a:spcBef>
          <a:spcPct val="0"/>
        </a:spcBef>
        <a:spcAft>
          <a:spcPct val="0"/>
        </a:spcAft>
        <a:defRPr sz="5813">
          <a:solidFill>
            <a:schemeClr val="tx1"/>
          </a:solidFill>
          <a:latin typeface="Calibri" pitchFamily="34" charset="0"/>
        </a:defRPr>
      </a:lvl2pPr>
      <a:lvl3pPr algn="ctr" rtl="0" eaLnBrk="0" fontAlgn="base" hangingPunct="0">
        <a:spcBef>
          <a:spcPct val="0"/>
        </a:spcBef>
        <a:spcAft>
          <a:spcPct val="0"/>
        </a:spcAft>
        <a:defRPr sz="5813">
          <a:solidFill>
            <a:schemeClr val="tx1"/>
          </a:solidFill>
          <a:latin typeface="Calibri" pitchFamily="34" charset="0"/>
        </a:defRPr>
      </a:lvl3pPr>
      <a:lvl4pPr algn="ctr" rtl="0" eaLnBrk="0" fontAlgn="base" hangingPunct="0">
        <a:spcBef>
          <a:spcPct val="0"/>
        </a:spcBef>
        <a:spcAft>
          <a:spcPct val="0"/>
        </a:spcAft>
        <a:defRPr sz="5813">
          <a:solidFill>
            <a:schemeClr val="tx1"/>
          </a:solidFill>
          <a:latin typeface="Calibri" pitchFamily="34" charset="0"/>
        </a:defRPr>
      </a:lvl4pPr>
      <a:lvl5pPr algn="ctr" rtl="0" eaLnBrk="0" fontAlgn="base" hangingPunct="0">
        <a:spcBef>
          <a:spcPct val="0"/>
        </a:spcBef>
        <a:spcAft>
          <a:spcPct val="0"/>
        </a:spcAft>
        <a:defRPr sz="5813">
          <a:solidFill>
            <a:schemeClr val="tx1"/>
          </a:solidFill>
          <a:latin typeface="Calibri" pitchFamily="34" charset="0"/>
        </a:defRPr>
      </a:lvl5pPr>
      <a:lvl6pPr marL="609228" algn="ctr" rtl="0" fontAlgn="base">
        <a:spcBef>
          <a:spcPct val="0"/>
        </a:spcBef>
        <a:spcAft>
          <a:spcPct val="0"/>
        </a:spcAft>
        <a:defRPr sz="5813">
          <a:solidFill>
            <a:schemeClr val="tx1"/>
          </a:solidFill>
          <a:latin typeface="Calibri" pitchFamily="34" charset="0"/>
        </a:defRPr>
      </a:lvl6pPr>
      <a:lvl7pPr marL="1218456" algn="ctr" rtl="0" fontAlgn="base">
        <a:spcBef>
          <a:spcPct val="0"/>
        </a:spcBef>
        <a:spcAft>
          <a:spcPct val="0"/>
        </a:spcAft>
        <a:defRPr sz="5813">
          <a:solidFill>
            <a:schemeClr val="tx1"/>
          </a:solidFill>
          <a:latin typeface="Calibri" pitchFamily="34" charset="0"/>
        </a:defRPr>
      </a:lvl7pPr>
      <a:lvl8pPr marL="1827686" algn="ctr" rtl="0" fontAlgn="base">
        <a:spcBef>
          <a:spcPct val="0"/>
        </a:spcBef>
        <a:spcAft>
          <a:spcPct val="0"/>
        </a:spcAft>
        <a:defRPr sz="5813">
          <a:solidFill>
            <a:schemeClr val="tx1"/>
          </a:solidFill>
          <a:latin typeface="Calibri" pitchFamily="34" charset="0"/>
        </a:defRPr>
      </a:lvl8pPr>
      <a:lvl9pPr marL="2436914" algn="ctr" rtl="0" fontAlgn="base">
        <a:spcBef>
          <a:spcPct val="0"/>
        </a:spcBef>
        <a:spcAft>
          <a:spcPct val="0"/>
        </a:spcAft>
        <a:defRPr sz="5813">
          <a:solidFill>
            <a:schemeClr val="tx1"/>
          </a:solidFill>
          <a:latin typeface="Calibri" pitchFamily="34" charset="0"/>
        </a:defRPr>
      </a:lvl9pPr>
    </p:titleStyle>
    <p:bodyStyle>
      <a:lvl1pPr marL="456922" indent="-456922" algn="l" rtl="0" eaLnBrk="0" fontAlgn="base" hangingPunct="0">
        <a:spcBef>
          <a:spcPct val="20000"/>
        </a:spcBef>
        <a:spcAft>
          <a:spcPct val="0"/>
        </a:spcAft>
        <a:buFont typeface="Arial" charset="0"/>
        <a:buChar char="•"/>
        <a:defRPr sz="4217" kern="1200">
          <a:solidFill>
            <a:schemeClr val="tx1"/>
          </a:solidFill>
          <a:latin typeface="+mn-lt"/>
          <a:ea typeface="+mn-ea"/>
          <a:cs typeface="+mn-cs"/>
        </a:defRPr>
      </a:lvl1pPr>
      <a:lvl2pPr marL="989995" indent="-380767" algn="l" rtl="0" eaLnBrk="0" fontAlgn="base" hangingPunct="0">
        <a:spcBef>
          <a:spcPct val="20000"/>
        </a:spcBef>
        <a:spcAft>
          <a:spcPct val="0"/>
        </a:spcAft>
        <a:buFont typeface="Arial" charset="0"/>
        <a:buChar char="–"/>
        <a:defRPr sz="3761" kern="1200">
          <a:solidFill>
            <a:schemeClr val="tx1"/>
          </a:solidFill>
          <a:latin typeface="+mn-lt"/>
          <a:ea typeface="+mn-ea"/>
          <a:cs typeface="+mn-cs"/>
        </a:defRPr>
      </a:lvl2pPr>
      <a:lvl3pPr marL="1523071" indent="-304614" algn="l" rtl="0" eaLnBrk="0" fontAlgn="base" hangingPunct="0">
        <a:spcBef>
          <a:spcPct val="20000"/>
        </a:spcBef>
        <a:spcAft>
          <a:spcPct val="0"/>
        </a:spcAft>
        <a:buFont typeface="Arial" charset="0"/>
        <a:buChar char="•"/>
        <a:defRPr sz="3191" kern="1200">
          <a:solidFill>
            <a:schemeClr val="tx1"/>
          </a:solidFill>
          <a:latin typeface="+mn-lt"/>
          <a:ea typeface="+mn-ea"/>
          <a:cs typeface="+mn-cs"/>
        </a:defRPr>
      </a:lvl3pPr>
      <a:lvl4pPr marL="2132300" indent="-304614" algn="l" rtl="0" eaLnBrk="0" fontAlgn="base" hangingPunct="0">
        <a:spcBef>
          <a:spcPct val="20000"/>
        </a:spcBef>
        <a:spcAft>
          <a:spcPct val="0"/>
        </a:spcAft>
        <a:buFont typeface="Arial" charset="0"/>
        <a:buChar char="–"/>
        <a:defRPr sz="2622" kern="1200">
          <a:solidFill>
            <a:schemeClr val="tx1"/>
          </a:solidFill>
          <a:latin typeface="+mn-lt"/>
          <a:ea typeface="+mn-ea"/>
          <a:cs typeface="+mn-cs"/>
        </a:defRPr>
      </a:lvl4pPr>
      <a:lvl5pPr marL="2741528" indent="-304614" algn="l" rtl="0" eaLnBrk="0" fontAlgn="base" hangingPunct="0">
        <a:spcBef>
          <a:spcPct val="20000"/>
        </a:spcBef>
        <a:spcAft>
          <a:spcPct val="0"/>
        </a:spcAft>
        <a:buFont typeface="Arial" charset="0"/>
        <a:buChar char="»"/>
        <a:defRPr sz="2622" kern="1200">
          <a:solidFill>
            <a:schemeClr val="tx1"/>
          </a:solidFill>
          <a:latin typeface="+mn-lt"/>
          <a:ea typeface="+mn-ea"/>
          <a:cs typeface="+mn-cs"/>
        </a:defRPr>
      </a:lvl5pPr>
      <a:lvl6pPr marL="3350757"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6pPr>
      <a:lvl7pPr marL="3959985"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7pPr>
      <a:lvl8pPr marL="4569214"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8pPr>
      <a:lvl9pPr marL="5178442"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9pPr>
    </p:bodyStyle>
    <p:otherStyle>
      <a:defPPr>
        <a:defRPr lang="en-US"/>
      </a:defPPr>
      <a:lvl1pPr marL="0" algn="l" defTabSz="1218456" rtl="0" eaLnBrk="1" latinLnBrk="0" hangingPunct="1">
        <a:defRPr sz="2394" kern="1200">
          <a:solidFill>
            <a:schemeClr val="tx1"/>
          </a:solidFill>
          <a:latin typeface="+mn-lt"/>
          <a:ea typeface="+mn-ea"/>
          <a:cs typeface="+mn-cs"/>
        </a:defRPr>
      </a:lvl1pPr>
      <a:lvl2pPr marL="609228" algn="l" defTabSz="1218456" rtl="0" eaLnBrk="1" latinLnBrk="0" hangingPunct="1">
        <a:defRPr sz="2394" kern="1200">
          <a:solidFill>
            <a:schemeClr val="tx1"/>
          </a:solidFill>
          <a:latin typeface="+mn-lt"/>
          <a:ea typeface="+mn-ea"/>
          <a:cs typeface="+mn-cs"/>
        </a:defRPr>
      </a:lvl2pPr>
      <a:lvl3pPr marL="1218456" algn="l" defTabSz="1218456" rtl="0" eaLnBrk="1" latinLnBrk="0" hangingPunct="1">
        <a:defRPr sz="2394" kern="1200">
          <a:solidFill>
            <a:schemeClr val="tx1"/>
          </a:solidFill>
          <a:latin typeface="+mn-lt"/>
          <a:ea typeface="+mn-ea"/>
          <a:cs typeface="+mn-cs"/>
        </a:defRPr>
      </a:lvl3pPr>
      <a:lvl4pPr marL="1827686" algn="l" defTabSz="1218456" rtl="0" eaLnBrk="1" latinLnBrk="0" hangingPunct="1">
        <a:defRPr sz="2394" kern="1200">
          <a:solidFill>
            <a:schemeClr val="tx1"/>
          </a:solidFill>
          <a:latin typeface="+mn-lt"/>
          <a:ea typeface="+mn-ea"/>
          <a:cs typeface="+mn-cs"/>
        </a:defRPr>
      </a:lvl4pPr>
      <a:lvl5pPr marL="2436914" algn="l" defTabSz="1218456" rtl="0" eaLnBrk="1" latinLnBrk="0" hangingPunct="1">
        <a:defRPr sz="2394" kern="1200">
          <a:solidFill>
            <a:schemeClr val="tx1"/>
          </a:solidFill>
          <a:latin typeface="+mn-lt"/>
          <a:ea typeface="+mn-ea"/>
          <a:cs typeface="+mn-cs"/>
        </a:defRPr>
      </a:lvl5pPr>
      <a:lvl6pPr marL="3046142" algn="l" defTabSz="1218456" rtl="0" eaLnBrk="1" latinLnBrk="0" hangingPunct="1">
        <a:defRPr sz="2394" kern="1200">
          <a:solidFill>
            <a:schemeClr val="tx1"/>
          </a:solidFill>
          <a:latin typeface="+mn-lt"/>
          <a:ea typeface="+mn-ea"/>
          <a:cs typeface="+mn-cs"/>
        </a:defRPr>
      </a:lvl6pPr>
      <a:lvl7pPr marL="3655371" algn="l" defTabSz="1218456" rtl="0" eaLnBrk="1" latinLnBrk="0" hangingPunct="1">
        <a:defRPr sz="2394" kern="1200">
          <a:solidFill>
            <a:schemeClr val="tx1"/>
          </a:solidFill>
          <a:latin typeface="+mn-lt"/>
          <a:ea typeface="+mn-ea"/>
          <a:cs typeface="+mn-cs"/>
        </a:defRPr>
      </a:lvl7pPr>
      <a:lvl8pPr marL="4264600" algn="l" defTabSz="1218456" rtl="0" eaLnBrk="1" latinLnBrk="0" hangingPunct="1">
        <a:defRPr sz="2394" kern="1200">
          <a:solidFill>
            <a:schemeClr val="tx1"/>
          </a:solidFill>
          <a:latin typeface="+mn-lt"/>
          <a:ea typeface="+mn-ea"/>
          <a:cs typeface="+mn-cs"/>
        </a:defRPr>
      </a:lvl8pPr>
      <a:lvl9pPr marL="4873828" algn="l" defTabSz="1218456" rtl="0" eaLnBrk="1" latinLnBrk="0" hangingPunct="1">
        <a:defRPr sz="2394"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5"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Tree>
    <p:extLst>
      <p:ext uri="{BB962C8B-B14F-4D97-AF65-F5344CB8AC3E}">
        <p14:creationId xmlns:p14="http://schemas.microsoft.com/office/powerpoint/2010/main" val="24806734"/>
      </p:ext>
    </p:extLst>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 id="2147483948" r:id="rId12"/>
    <p:sldLayoutId id="2147483949" r:id="rId13"/>
  </p:sldLayoutIdLst>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9"/>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1400" cy="432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90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0" y="69891"/>
            <a:ext cx="385972" cy="226761"/>
          </a:xfrm>
          <a:prstGeom prst="rect">
            <a:avLst/>
          </a:prstGeom>
        </p:spPr>
        <p:txBody>
          <a:bodyPr vert="horz" wrap="none" lIns="91440" tIns="45720" rIns="91440" bIns="45720" rtlCol="0" anchor="ctr">
            <a:noAutofit/>
          </a:bodyPr>
          <a:lstStyle>
            <a:lvl1pPr algn="r">
              <a:lnSpc>
                <a:spcPts val="1650"/>
              </a:lnSpc>
              <a:defRPr sz="750">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48288" y="90900"/>
            <a:ext cx="745421" cy="252000"/>
          </a:xfrm>
          <a:prstGeom prst="rect">
            <a:avLst/>
          </a:prstGeom>
        </p:spPr>
      </p:pic>
    </p:spTree>
    <p:extLst>
      <p:ext uri="{BB962C8B-B14F-4D97-AF65-F5344CB8AC3E}">
        <p14:creationId xmlns:p14="http://schemas.microsoft.com/office/powerpoint/2010/main" val="155595321"/>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1" r:id="rId5"/>
    <p:sldLayoutId id="2147483972" r:id="rId6"/>
    <p:sldLayoutId id="2147483973" r:id="rId7"/>
    <p:sldLayoutId id="2147483974" r:id="rId8"/>
    <p:sldLayoutId id="2147483975" r:id="rId9"/>
    <p:sldLayoutId id="2147483976" r:id="rId10"/>
  </p:sldLayoutIdLst>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hf hdr="0" ftr="0" dt="0"/>
  <p:txStyles>
    <p:titleStyle>
      <a:lvl1pPr algn="l" defTabSz="914400"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ts val="1850"/>
        </a:lnSpc>
        <a:spcBef>
          <a:spcPts val="0"/>
        </a:spcBef>
        <a:buFont typeface="Arial" panose="020B0604020202020204" pitchFamily="34" charset="0"/>
        <a:buNone/>
        <a:defRPr sz="1500" kern="1200">
          <a:solidFill>
            <a:schemeClr val="tx1"/>
          </a:solidFill>
          <a:latin typeface="+mn-lt"/>
          <a:ea typeface="+mn-ea"/>
          <a:cs typeface="+mn-cs"/>
        </a:defRPr>
      </a:lvl1pPr>
      <a:lvl2pPr marL="324000" indent="-324000" algn="l" defTabSz="914400" rtl="0" eaLnBrk="1" latinLnBrk="0" hangingPunct="1">
        <a:lnSpc>
          <a:spcPts val="1850"/>
        </a:lnSpc>
        <a:spcBef>
          <a:spcPts val="0"/>
        </a:spcBef>
        <a:buFont typeface="Arial" panose="020B0604020202020204" pitchFamily="34" charset="0"/>
        <a:buChar char="•"/>
        <a:defRPr sz="1500" kern="1200">
          <a:solidFill>
            <a:schemeClr val="tx1"/>
          </a:solidFill>
          <a:latin typeface="+mn-lt"/>
          <a:ea typeface="+mn-ea"/>
          <a:cs typeface="+mn-cs"/>
        </a:defRPr>
      </a:lvl2pPr>
      <a:lvl3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3pPr>
      <a:lvl4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4pPr>
      <a:lvl5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2024-11-04</a:t>
            </a:r>
          </a:p>
        </p:txBody>
      </p:sp>
    </p:spTree>
    <p:extLst>
      <p:ext uri="{BB962C8B-B14F-4D97-AF65-F5344CB8AC3E}">
        <p14:creationId xmlns:p14="http://schemas.microsoft.com/office/powerpoint/2010/main" val="2672164511"/>
      </p:ext>
    </p:extLst>
  </p:cSld>
  <p:clrMap bg1="lt1" tx1="dk1" bg2="lt2" tx2="dk2" accent1="accent1" accent2="accent2" accent3="accent3" accent4="accent4" accent5="accent5" accent6="accent6" hlink="hlink" folHlink="folHlink"/>
  <p:sldLayoutIdLst>
    <p:sldLayoutId id="2147484005" r:id="rId1"/>
    <p:sldLayoutId id="2147484006" r:id="rId2"/>
    <p:sldLayoutId id="2147484007" r:id="rId3"/>
    <p:sldLayoutId id="2147484008" r:id="rId4"/>
    <p:sldLayoutId id="2147484009" r:id="rId5"/>
    <p:sldLayoutId id="2147484010" r:id="rId6"/>
    <p:sldLayoutId id="2147484011" r:id="rId7"/>
    <p:sldLayoutId id="2147484012" r:id="rId8"/>
    <p:sldLayoutId id="2147484013" r:id="rId9"/>
    <p:sldLayoutId id="2147484014" r:id="rId10"/>
    <p:sldLayoutId id="2147484015" r:id="rId11"/>
    <p:sldLayoutId id="2147484016" r:id="rId12"/>
  </p:sldLayoutIdLst>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5"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2024-11-04</a:t>
            </a:r>
          </a:p>
        </p:txBody>
      </p:sp>
    </p:spTree>
    <p:extLst>
      <p:ext uri="{BB962C8B-B14F-4D97-AF65-F5344CB8AC3E}">
        <p14:creationId xmlns:p14="http://schemas.microsoft.com/office/powerpoint/2010/main" val="1653815139"/>
      </p:ext>
    </p:extLst>
  </p:cSld>
  <p:clrMap bg1="lt1" tx1="dk1" bg2="lt2" tx2="dk2" accent1="accent1" accent2="accent2" accent3="accent3" accent4="accent4" accent5="accent5" accent6="accent6" hlink="hlink" folHlink="folHlink"/>
  <p:sldLayoutIdLst>
    <p:sldLayoutId id="2147484030" r:id="rId1"/>
    <p:sldLayoutId id="2147484031" r:id="rId2"/>
    <p:sldLayoutId id="2147484032" r:id="rId3"/>
    <p:sldLayoutId id="2147484033" r:id="rId4"/>
    <p:sldLayoutId id="2147484034" r:id="rId5"/>
    <p:sldLayoutId id="2147484035" r:id="rId6"/>
    <p:sldLayoutId id="2147484036" r:id="rId7"/>
    <p:sldLayoutId id="2147484037" r:id="rId8"/>
    <p:sldLayoutId id="2147484038" r:id="rId9"/>
    <p:sldLayoutId id="2147484039" r:id="rId10"/>
    <p:sldLayoutId id="2147484040" r:id="rId11"/>
    <p:sldLayoutId id="2147484041" r:id="rId12"/>
    <p:sldLayoutId id="2147484042" r:id="rId13"/>
  </p:sldLayoutIdLst>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Slide Number Placeholder 5"/>
          <p:cNvSpPr>
            <a:spLocks noGrp="1"/>
          </p:cNvSpPr>
          <p:nvPr>
            <p:ph type="sldNum" sz="quarter" idx="4"/>
          </p:nvPr>
        </p:nvSpPr>
        <p:spPr>
          <a:xfrm>
            <a:off x="11107546" y="6356351"/>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TextBox 6">
            <a:extLst>
              <a:ext uri="{FF2B5EF4-FFF2-40B4-BE49-F238E27FC236}">
                <a16:creationId xmlns:a16="http://schemas.microsoft.com/office/drawing/2014/main" id="{D3454CF6-9EBA-DD73-0E67-E169AAA2E7BE}"/>
              </a:ext>
            </a:extLst>
          </p:cNvPr>
          <p:cNvSpPr txBox="1"/>
          <p:nvPr userDrawn="1"/>
        </p:nvSpPr>
        <p:spPr>
          <a:xfrm>
            <a:off x="862623" y="6312259"/>
            <a:ext cx="2894467" cy="553998"/>
          </a:xfrm>
          <a:prstGeom prst="rect">
            <a:avLst/>
          </a:prstGeom>
          <a:noFill/>
        </p:spPr>
        <p:txBody>
          <a:bodyPr wrap="square" rtlCol="0">
            <a:spAutoFit/>
          </a:bodyPr>
          <a:lstStyle/>
          <a:p>
            <a:r>
              <a:rPr lang="en-GB" sz="1000" b="1" dirty="0">
                <a:solidFill>
                  <a:schemeClr val="bg1"/>
                </a:solidFill>
              </a:rPr>
              <a:t>FCC Feasibility Study Status</a:t>
            </a:r>
          </a:p>
          <a:p>
            <a:r>
              <a:rPr lang="en-GB" sz="1000" b="1" dirty="0">
                <a:solidFill>
                  <a:schemeClr val="bg1"/>
                </a:solidFill>
              </a:rPr>
              <a:t>Michael Benedikt</a:t>
            </a:r>
            <a:endParaRPr lang="en-US" sz="1000" b="0" dirty="0">
              <a:solidFill>
                <a:schemeClr val="bg1"/>
              </a:solidFill>
            </a:endParaRPr>
          </a:p>
          <a:p>
            <a:r>
              <a:rPr lang="en-GB" sz="1000" b="0" baseline="0" dirty="0">
                <a:solidFill>
                  <a:schemeClr val="bg1"/>
                </a:solidFill>
              </a:rPr>
              <a:t>2</a:t>
            </a:r>
            <a:r>
              <a:rPr lang="en-GB" sz="1000" b="0" baseline="30000" dirty="0">
                <a:solidFill>
                  <a:schemeClr val="bg1"/>
                </a:solidFill>
              </a:rPr>
              <a:t>nd</a:t>
            </a:r>
            <a:r>
              <a:rPr lang="en-GB" sz="1000" b="0" baseline="0" dirty="0">
                <a:solidFill>
                  <a:schemeClr val="bg1"/>
                </a:solidFill>
              </a:rPr>
              <a:t> FCC Italy &amp; France WS, 4 November 2024</a:t>
            </a:r>
            <a:endParaRPr lang="en-GB" sz="1000" b="0" dirty="0">
              <a:solidFill>
                <a:schemeClr val="bg1"/>
              </a:solidFill>
            </a:endParaRPr>
          </a:p>
        </p:txBody>
      </p:sp>
    </p:spTree>
    <p:extLst>
      <p:ext uri="{BB962C8B-B14F-4D97-AF65-F5344CB8AC3E}">
        <p14:creationId xmlns:p14="http://schemas.microsoft.com/office/powerpoint/2010/main" val="3578029813"/>
      </p:ext>
    </p:extLst>
  </p:cSld>
  <p:clrMap bg1="lt1" tx1="dk1" bg2="lt2" tx2="dk2" accent1="accent1" accent2="accent2" accent3="accent3" accent4="accent4" accent5="accent5" accent6="accent6" hlink="hlink" folHlink="folHlink"/>
  <p:sldLayoutIdLst>
    <p:sldLayoutId id="2147484055" r:id="rId1"/>
    <p:sldLayoutId id="2147484056" r:id="rId2"/>
    <p:sldLayoutId id="2147484057" r:id="rId3"/>
    <p:sldLayoutId id="2147484058" r:id="rId4"/>
    <p:sldLayoutId id="2147484059" r:id="rId5"/>
    <p:sldLayoutId id="2147484060" r:id="rId6"/>
    <p:sldLayoutId id="2147484061" r:id="rId7"/>
    <p:sldLayoutId id="2147484062" r:id="rId8"/>
    <p:sldLayoutId id="2147484063" r:id="rId9"/>
    <p:sldLayoutId id="2147484064" r:id="rId10"/>
    <p:sldLayoutId id="2147484065" r:id="rId11"/>
    <p:sldLayoutId id="2147484066" r:id="rId12"/>
    <p:sldLayoutId id="2147484067" r:id="rId13"/>
    <p:sldLayoutId id="2147484068" r:id="rId14"/>
    <p:sldLayoutId id="2147484069" r:id="rId15"/>
    <p:sldLayoutId id="2147484070" r:id="rId16"/>
    <p:sldLayoutId id="2147484071" r:id="rId17"/>
    <p:sldLayoutId id="2147484072" r:id="rId18"/>
    <p:sldLayoutId id="2147484073" r:id="rId19"/>
    <p:sldLayoutId id="2147484074" r:id="rId20"/>
    <p:sldLayoutId id="2147484075" r:id="rId21"/>
    <p:sldLayoutId id="2147484076" r:id="rId22"/>
  </p:sldLayoutIdLst>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hf hd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image" Target="../media/image30.png"/><Relationship Id="rId2" Type="http://schemas.openxmlformats.org/officeDocument/2006/relationships/image" Target="../media/image21.jpeg"/><Relationship Id="rId1" Type="http://schemas.openxmlformats.org/officeDocument/2006/relationships/slideLayout" Target="../slideLayouts/slideLayout7.xml"/><Relationship Id="rId6" Type="http://schemas.openxmlformats.org/officeDocument/2006/relationships/image" Target="../media/image25.png"/><Relationship Id="rId11" Type="http://schemas.openxmlformats.org/officeDocument/2006/relationships/image" Target="../media/image29.png"/><Relationship Id="rId5" Type="http://schemas.openxmlformats.org/officeDocument/2006/relationships/image" Target="../media/image24.png"/><Relationship Id="rId10" Type="http://schemas.openxmlformats.org/officeDocument/2006/relationships/image" Target="../media/image28.png"/><Relationship Id="rId4" Type="http://schemas.openxmlformats.org/officeDocument/2006/relationships/image" Target="../media/image23.jpeg"/><Relationship Id="rId9" Type="http://schemas.openxmlformats.org/officeDocument/2006/relationships/hyperlink" Target="http://cern.ch/fcc" TargetMode="External"/></Relationships>
</file>

<file path=ppt/slides/_rels/slide10.xml.rels><?xml version="1.0" encoding="UTF-8" standalone="yes"?>
<Relationships xmlns="http://schemas.openxmlformats.org/package/2006/relationships"><Relationship Id="rId8" Type="http://schemas.openxmlformats.org/officeDocument/2006/relationships/image" Target="../media/image65.svg"/><Relationship Id="rId13" Type="http://schemas.openxmlformats.org/officeDocument/2006/relationships/image" Target="../media/image70.png"/><Relationship Id="rId3" Type="http://schemas.openxmlformats.org/officeDocument/2006/relationships/image" Target="../media/image60.png"/><Relationship Id="rId7" Type="http://schemas.openxmlformats.org/officeDocument/2006/relationships/image" Target="../media/image64.png"/><Relationship Id="rId12" Type="http://schemas.openxmlformats.org/officeDocument/2006/relationships/image" Target="../media/image69.png"/><Relationship Id="rId2" Type="http://schemas.openxmlformats.org/officeDocument/2006/relationships/image" Target="../media/image32.png"/><Relationship Id="rId1" Type="http://schemas.openxmlformats.org/officeDocument/2006/relationships/slideLayout" Target="../slideLayouts/slideLayout23.xml"/><Relationship Id="rId6" Type="http://schemas.openxmlformats.org/officeDocument/2006/relationships/image" Target="../media/image63.png"/><Relationship Id="rId11" Type="http://schemas.openxmlformats.org/officeDocument/2006/relationships/image" Target="../media/image68.png"/><Relationship Id="rId5" Type="http://schemas.openxmlformats.org/officeDocument/2006/relationships/image" Target="../media/image62.png"/><Relationship Id="rId10" Type="http://schemas.openxmlformats.org/officeDocument/2006/relationships/image" Target="../media/image67.png"/><Relationship Id="rId4" Type="http://schemas.openxmlformats.org/officeDocument/2006/relationships/image" Target="../media/image61.png"/><Relationship Id="rId9" Type="http://schemas.openxmlformats.org/officeDocument/2006/relationships/image" Target="../media/image66.png"/></Relationships>
</file>

<file path=ppt/slides/_rels/slide1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71.jpeg"/><Relationship Id="rId1" Type="http://schemas.openxmlformats.org/officeDocument/2006/relationships/slideLayout" Target="../slideLayouts/slideLayout7.xml"/><Relationship Id="rId6" Type="http://schemas.openxmlformats.org/officeDocument/2006/relationships/image" Target="../media/image74.jpeg"/><Relationship Id="rId5" Type="http://schemas.openxmlformats.org/officeDocument/2006/relationships/image" Target="../media/image73.jpeg"/><Relationship Id="rId4" Type="http://schemas.openxmlformats.org/officeDocument/2006/relationships/image" Target="../media/image72.jpeg"/></Relationships>
</file>

<file path=ppt/slides/_rels/slide12.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32.png"/><Relationship Id="rId1" Type="http://schemas.openxmlformats.org/officeDocument/2006/relationships/slideLayout" Target="../slideLayouts/slideLayout7.xml"/><Relationship Id="rId4" Type="http://schemas.openxmlformats.org/officeDocument/2006/relationships/image" Target="../media/image76.png"/></Relationships>
</file>

<file path=ppt/slides/_rels/slide13.xml.rels><?xml version="1.0" encoding="UTF-8" standalone="yes"?>
<Relationships xmlns="http://schemas.openxmlformats.org/package/2006/relationships"><Relationship Id="rId8" Type="http://schemas.openxmlformats.org/officeDocument/2006/relationships/image" Target="../media/image82.png"/><Relationship Id="rId3" Type="http://schemas.openxmlformats.org/officeDocument/2006/relationships/image" Target="../media/image77.png"/><Relationship Id="rId7" Type="http://schemas.openxmlformats.org/officeDocument/2006/relationships/image" Target="../media/image81.png"/><Relationship Id="rId2" Type="http://schemas.openxmlformats.org/officeDocument/2006/relationships/image" Target="../media/image32.png"/><Relationship Id="rId1" Type="http://schemas.openxmlformats.org/officeDocument/2006/relationships/slideLayout" Target="../slideLayouts/slideLayout7.xml"/><Relationship Id="rId6" Type="http://schemas.openxmlformats.org/officeDocument/2006/relationships/image" Target="../media/image80.png"/><Relationship Id="rId5" Type="http://schemas.openxmlformats.org/officeDocument/2006/relationships/image" Target="../media/image79.png"/><Relationship Id="rId10" Type="http://schemas.openxmlformats.org/officeDocument/2006/relationships/image" Target="../media/image84.png"/><Relationship Id="rId4" Type="http://schemas.openxmlformats.org/officeDocument/2006/relationships/image" Target="../media/image78.png"/><Relationship Id="rId9" Type="http://schemas.openxmlformats.org/officeDocument/2006/relationships/image" Target="../media/image83.pn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87.jpg"/><Relationship Id="rId5" Type="http://schemas.openxmlformats.org/officeDocument/2006/relationships/image" Target="../media/image86.png"/><Relationship Id="rId4" Type="http://schemas.openxmlformats.org/officeDocument/2006/relationships/image" Target="../media/image85.png"/></Relationships>
</file>

<file path=ppt/slides/_rels/slide15.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32.png"/><Relationship Id="rId1" Type="http://schemas.openxmlformats.org/officeDocument/2006/relationships/slideLayout" Target="../slideLayouts/slideLayout23.xml"/><Relationship Id="rId4" Type="http://schemas.openxmlformats.org/officeDocument/2006/relationships/image" Target="../media/image90.png"/></Relationships>
</file>

<file path=ppt/slides/_rels/slide18.xml.rels><?xml version="1.0" encoding="UTF-8" standalone="yes"?>
<Relationships xmlns="http://schemas.openxmlformats.org/package/2006/relationships"><Relationship Id="rId8" Type="http://schemas.openxmlformats.org/officeDocument/2006/relationships/image" Target="../media/image96.png"/><Relationship Id="rId3" Type="http://schemas.openxmlformats.org/officeDocument/2006/relationships/image" Target="../media/image32.png"/><Relationship Id="rId7" Type="http://schemas.openxmlformats.org/officeDocument/2006/relationships/image" Target="../media/image95.png"/><Relationship Id="rId2" Type="http://schemas.openxmlformats.org/officeDocument/2006/relationships/image" Target="../media/image91.png"/><Relationship Id="rId1" Type="http://schemas.openxmlformats.org/officeDocument/2006/relationships/slideLayout" Target="../slideLayouts/slideLayout142.xml"/><Relationship Id="rId6" Type="http://schemas.openxmlformats.org/officeDocument/2006/relationships/image" Target="../media/image94.png"/><Relationship Id="rId5" Type="http://schemas.openxmlformats.org/officeDocument/2006/relationships/image" Target="../media/image93.gif"/><Relationship Id="rId4" Type="http://schemas.openxmlformats.org/officeDocument/2006/relationships/image" Target="../media/image92.jpeg"/></Relationships>
</file>

<file path=ppt/slides/_rels/slide19.xml.rels><?xml version="1.0" encoding="UTF-8" standalone="yes"?>
<Relationships xmlns="http://schemas.openxmlformats.org/package/2006/relationships"><Relationship Id="rId3" Type="http://schemas.openxmlformats.org/officeDocument/2006/relationships/image" Target="../media/image97.png"/><Relationship Id="rId7" Type="http://schemas.openxmlformats.org/officeDocument/2006/relationships/image" Target="../media/image101.png"/><Relationship Id="rId2" Type="http://schemas.openxmlformats.org/officeDocument/2006/relationships/image" Target="../media/image32.png"/><Relationship Id="rId1" Type="http://schemas.openxmlformats.org/officeDocument/2006/relationships/slideLayout" Target="../slideLayouts/slideLayout142.xml"/><Relationship Id="rId6" Type="http://schemas.openxmlformats.org/officeDocument/2006/relationships/image" Target="../media/image100.png"/><Relationship Id="rId5" Type="http://schemas.openxmlformats.org/officeDocument/2006/relationships/image" Target="../media/image99.jpg"/><Relationship Id="rId4" Type="http://schemas.openxmlformats.org/officeDocument/2006/relationships/image" Target="../media/image98.png"/></Relationships>
</file>

<file path=ppt/slides/_rels/slide2.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280.png"/><Relationship Id="rId2" Type="http://schemas.openxmlformats.org/officeDocument/2006/relationships/notesSlide" Target="../notesSlides/notesSlide1.xml"/><Relationship Id="rId1" Type="http://schemas.openxmlformats.org/officeDocument/2006/relationships/slideLayout" Target="../slideLayouts/slideLayout26.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xml"/><Relationship Id="rId1" Type="http://schemas.openxmlformats.org/officeDocument/2006/relationships/slideLayout" Target="../slideLayouts/slideLayout23.xml"/><Relationship Id="rId4" Type="http://schemas.openxmlformats.org/officeDocument/2006/relationships/image" Target="../media/image102.emf"/></Relationships>
</file>

<file path=ppt/slides/_rels/slide21.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32.png"/><Relationship Id="rId1" Type="http://schemas.openxmlformats.org/officeDocument/2006/relationships/slideLayout" Target="../slideLayouts/slideLayout23.xml"/><Relationship Id="rId5" Type="http://schemas.openxmlformats.org/officeDocument/2006/relationships/image" Target="../media/image105.png"/><Relationship Id="rId4" Type="http://schemas.openxmlformats.org/officeDocument/2006/relationships/image" Target="../media/image104.png"/></Relationships>
</file>

<file path=ppt/slides/_rels/slide22.xml.rels><?xml version="1.0" encoding="UTF-8" standalone="yes"?>
<Relationships xmlns="http://schemas.openxmlformats.org/package/2006/relationships"><Relationship Id="rId3" Type="http://schemas.openxmlformats.org/officeDocument/2006/relationships/hyperlink" Target="https://indico.cern.ch/event/1454873/" TargetMode="External"/><Relationship Id="rId2" Type="http://schemas.openxmlformats.org/officeDocument/2006/relationships/image" Target="../media/image32.png"/><Relationship Id="rId1" Type="http://schemas.openxmlformats.org/officeDocument/2006/relationships/slideLayout" Target="../slideLayouts/slideLayout151.xml"/><Relationship Id="rId4" Type="http://schemas.openxmlformats.org/officeDocument/2006/relationships/image" Target="../media/image106.emf"/></Relationships>
</file>

<file path=ppt/slides/_rels/slide2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107.png"/><Relationship Id="rId1" Type="http://schemas.openxmlformats.org/officeDocument/2006/relationships/slideLayout" Target="../slideLayouts/slideLayout23.xml"/><Relationship Id="rId5" Type="http://schemas.openxmlformats.org/officeDocument/2006/relationships/image" Target="../media/image109.png"/><Relationship Id="rId4" Type="http://schemas.openxmlformats.org/officeDocument/2006/relationships/image" Target="../media/image108.png"/></Relationships>
</file>

<file path=ppt/slides/_rels/slide25.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32.png"/><Relationship Id="rId1" Type="http://schemas.openxmlformats.org/officeDocument/2006/relationships/slideLayout" Target="../slideLayouts/slideLayout7.xml"/><Relationship Id="rId5" Type="http://schemas.openxmlformats.org/officeDocument/2006/relationships/image" Target="../media/image112.PNG"/><Relationship Id="rId4" Type="http://schemas.openxmlformats.org/officeDocument/2006/relationships/image" Target="../media/image111.jpg"/></Relationships>
</file>

<file path=ppt/slides/_rels/slide26.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6.xml"/><Relationship Id="rId1" Type="http://schemas.openxmlformats.org/officeDocument/2006/relationships/slideLayout" Target="../slideLayouts/slideLayout114.xml"/><Relationship Id="rId6" Type="http://schemas.openxmlformats.org/officeDocument/2006/relationships/image" Target="../media/image116.png"/><Relationship Id="rId5" Type="http://schemas.openxmlformats.org/officeDocument/2006/relationships/image" Target="../media/image115.png"/><Relationship Id="rId4" Type="http://schemas.openxmlformats.org/officeDocument/2006/relationships/image" Target="../media/image114.png"/></Relationships>
</file>

<file path=ppt/slides/_rels/slide28.xml.rels><?xml version="1.0" encoding="UTF-8" standalone="yes"?>
<Relationships xmlns="http://schemas.openxmlformats.org/package/2006/relationships"><Relationship Id="rId3" Type="http://schemas.openxmlformats.org/officeDocument/2006/relationships/hyperlink" Target="https://commission.europa.eu/topics/strengthening-european-competitiveness/eu-competitiveness-looking-ahead_en" TargetMode="External"/><Relationship Id="rId2" Type="http://schemas.openxmlformats.org/officeDocument/2006/relationships/image" Target="../media/image32.png"/><Relationship Id="rId1" Type="http://schemas.openxmlformats.org/officeDocument/2006/relationships/slideLayout" Target="../slideLayouts/slideLayout7.xml"/><Relationship Id="rId4" Type="http://schemas.openxmlformats.org/officeDocument/2006/relationships/image" Target="../media/image117.jpg"/></Relationships>
</file>

<file path=ppt/slides/_rels/slide2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18.png"/></Relationships>
</file>

<file path=ppt/slides/_rels/slide3.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png"/><Relationship Id="rId1" Type="http://schemas.openxmlformats.org/officeDocument/2006/relationships/slideLayout" Target="../slideLayouts/slideLayout112.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3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19.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3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_rels/slide34.xml.rels><?xml version="1.0" encoding="UTF-8" standalone="yes"?>
<Relationships xmlns="http://schemas.openxmlformats.org/package/2006/relationships"><Relationship Id="rId8" Type="http://schemas.openxmlformats.org/officeDocument/2006/relationships/image" Target="../media/image124.png"/><Relationship Id="rId13" Type="http://schemas.openxmlformats.org/officeDocument/2006/relationships/image" Target="../media/image128.emf"/><Relationship Id="rId3" Type="http://schemas.openxmlformats.org/officeDocument/2006/relationships/image" Target="../media/image120.png"/><Relationship Id="rId7" Type="http://schemas.openxmlformats.org/officeDocument/2006/relationships/image" Target="../media/image123.png"/><Relationship Id="rId12" Type="http://schemas.openxmlformats.org/officeDocument/2006/relationships/image" Target="../media/image127.png"/><Relationship Id="rId2" Type="http://schemas.openxmlformats.org/officeDocument/2006/relationships/image" Target="../media/image32.png"/><Relationship Id="rId1" Type="http://schemas.openxmlformats.org/officeDocument/2006/relationships/slideLayout" Target="../slideLayouts/slideLayout7.xml"/><Relationship Id="rId6" Type="http://schemas.microsoft.com/office/2007/relationships/hdphoto" Target="../media/hdphoto1.wdp"/><Relationship Id="rId11" Type="http://schemas.microsoft.com/office/2007/relationships/hdphoto" Target="../media/hdphoto2.wdp"/><Relationship Id="rId5" Type="http://schemas.openxmlformats.org/officeDocument/2006/relationships/image" Target="../media/image122.png"/><Relationship Id="rId10" Type="http://schemas.openxmlformats.org/officeDocument/2006/relationships/image" Target="../media/image126.png"/><Relationship Id="rId4" Type="http://schemas.openxmlformats.org/officeDocument/2006/relationships/image" Target="../media/image121.svg"/><Relationship Id="rId9" Type="http://schemas.openxmlformats.org/officeDocument/2006/relationships/image" Target="../media/image125.svg"/></Relationships>
</file>

<file path=ppt/slides/_rels/slide35.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image" Target="../media/image35.png"/><Relationship Id="rId1" Type="http://schemas.openxmlformats.org/officeDocument/2006/relationships/slideLayout" Target="../slideLayouts/slideLayout112.xml"/></Relationships>
</file>

<file path=ppt/slides/_rels/slide4.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45.png"/><Relationship Id="rId2" Type="http://schemas.openxmlformats.org/officeDocument/2006/relationships/notesSlide" Target="../notesSlides/notesSlide2.xml"/><Relationship Id="rId1" Type="http://schemas.openxmlformats.org/officeDocument/2006/relationships/slideLayout" Target="../slideLayouts/slideLayout23.xml"/><Relationship Id="rId6" Type="http://schemas.openxmlformats.org/officeDocument/2006/relationships/image" Target="../media/image44.png"/><Relationship Id="rId5" Type="http://schemas.openxmlformats.org/officeDocument/2006/relationships/image" Target="../media/image43.jpg"/><Relationship Id="rId4" Type="http://schemas.openxmlformats.org/officeDocument/2006/relationships/image" Target="../media/image42.png"/></Relationships>
</file>

<file path=ppt/slides/_rels/slide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46.png"/><Relationship Id="rId1" Type="http://schemas.openxmlformats.org/officeDocument/2006/relationships/slideLayout" Target="../slideLayouts/slideLayout23.xml"/><Relationship Id="rId4" Type="http://schemas.openxmlformats.org/officeDocument/2006/relationships/image" Target="../media/image31.png"/></Relationships>
</file>

<file path=ppt/slides/_rels/slide6.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50.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32.png"/><Relationship Id="rId1" Type="http://schemas.openxmlformats.org/officeDocument/2006/relationships/slideLayout" Target="../slideLayouts/slideLayout7.xml"/><Relationship Id="rId4" Type="http://schemas.openxmlformats.org/officeDocument/2006/relationships/image" Target="../media/image52.jpeg"/></Relationships>
</file>

<file path=ppt/slides/_rels/slide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32.png"/><Relationship Id="rId1" Type="http://schemas.openxmlformats.org/officeDocument/2006/relationships/slideLayout" Target="../slideLayouts/slideLayout7.xml"/><Relationship Id="rId5" Type="http://schemas.openxmlformats.org/officeDocument/2006/relationships/image" Target="../media/image55.jpeg"/><Relationship Id="rId4" Type="http://schemas.openxmlformats.org/officeDocument/2006/relationships/image" Target="../media/image54.jpeg"/></Relationships>
</file>

<file path=ppt/slides/_rels/slide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32.png"/><Relationship Id="rId1" Type="http://schemas.openxmlformats.org/officeDocument/2006/relationships/slideLayout" Target="../slideLayouts/slideLayout7.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Picture 6" descr="Picture 6"/>
          <p:cNvPicPr>
            <a:picLocks noChangeAspect="1"/>
          </p:cNvPicPr>
          <p:nvPr/>
        </p:nvPicPr>
        <p:blipFill>
          <a:blip r:embed="rId2"/>
          <a:srcRect b="19348"/>
          <a:stretch>
            <a:fillRect/>
          </a:stretch>
        </p:blipFill>
        <p:spPr>
          <a:xfrm>
            <a:off x="0" y="-17464"/>
            <a:ext cx="12192000" cy="6875465"/>
          </a:xfrm>
          <a:prstGeom prst="rect">
            <a:avLst/>
          </a:prstGeom>
          <a:ln w="12700">
            <a:miter lim="400000"/>
          </a:ln>
        </p:spPr>
      </p:pic>
      <p:sp>
        <p:nvSpPr>
          <p:cNvPr id="98" name="TextBox 2"/>
          <p:cNvSpPr txBox="1"/>
          <p:nvPr/>
        </p:nvSpPr>
        <p:spPr>
          <a:xfrm>
            <a:off x="8950032" y="6597352"/>
            <a:ext cx="1558142" cy="280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defTabSz="457200">
              <a:defRPr sz="1400"/>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sz="1400" b="0" i="0" u="none" strike="noStrike" kern="1200" cap="none" spc="0" normalizeH="0" baseline="0" noProof="0">
                <a:ln>
                  <a:noFill/>
                </a:ln>
                <a:solidFill>
                  <a:prstClr val="black"/>
                </a:solidFill>
                <a:effectLst/>
                <a:uLnTx/>
                <a:uFillTx/>
                <a:latin typeface="Calibri" panose="020F0502020204030204"/>
                <a:ea typeface="+mn-ea"/>
                <a:cs typeface="+mn-cs"/>
              </a:rPr>
              <a:t>photo: J. Wenninger</a:t>
            </a:r>
          </a:p>
        </p:txBody>
      </p:sp>
      <p:sp>
        <p:nvSpPr>
          <p:cNvPr id="99" name="Rectangle 43"/>
          <p:cNvSpPr txBox="1"/>
          <p:nvPr/>
        </p:nvSpPr>
        <p:spPr>
          <a:xfrm>
            <a:off x="382096" y="6259619"/>
            <a:ext cx="8716184" cy="62930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0" marR="0" lvl="0" indent="0" algn="l" defTabSz="914400" rtl="0" eaLnBrk="1" fontAlgn="auto" latinLnBrk="0" hangingPunct="1">
              <a:lnSpc>
                <a:spcPct val="100000"/>
              </a:lnSpc>
              <a:spcBef>
                <a:spcPts val="0"/>
              </a:spcBef>
              <a:spcAft>
                <a:spcPts val="0"/>
              </a:spcAft>
              <a:buClrTx/>
              <a:buSzTx/>
              <a:buFontTx/>
              <a:buNone/>
              <a:tabLst/>
              <a:defRPr sz="1200" i="1">
                <a:solidFill>
                  <a:srgbClr val="FFE699"/>
                </a:solidFill>
              </a:defRPr>
            </a:pP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Work supported by the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European Commission </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under the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HORIZON 2020 projects EuroCirCol</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grant agreement 654305;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EASITrain, </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grant agreement no. 764879;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iFAST</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grant agreement 101004730,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FCCIS</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grant agreement 951754;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E-JADE,</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contract no. 645479;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EAJADE</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contract number 101086276; and by the Swiss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CHART </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program</a:t>
            </a:r>
          </a:p>
        </p:txBody>
      </p:sp>
      <p:grpSp>
        <p:nvGrpSpPr>
          <p:cNvPr id="102" name="Picture 44"/>
          <p:cNvGrpSpPr/>
          <p:nvPr/>
        </p:nvGrpSpPr>
        <p:grpSpPr>
          <a:xfrm>
            <a:off x="9377967" y="6312008"/>
            <a:ext cx="2814033" cy="439233"/>
            <a:chOff x="0" y="0"/>
            <a:chExt cx="2814031" cy="439232"/>
          </a:xfrm>
        </p:grpSpPr>
        <p:sp>
          <p:nvSpPr>
            <p:cNvPr id="100" name="Rectangle"/>
            <p:cNvSpPr/>
            <p:nvPr/>
          </p:nvSpPr>
          <p:spPr>
            <a:xfrm>
              <a:off x="0" y="0"/>
              <a:ext cx="2814032" cy="439233"/>
            </a:xfrm>
            <a:prstGeom prst="rect">
              <a:avLst/>
            </a:prstGeom>
            <a:solidFill>
              <a:srgbClr val="FFFFFF"/>
            </a:solidFill>
            <a:ln w="12700" cap="flat">
              <a:noFill/>
              <a:miter lim="400000"/>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01" name="image2.png" descr="image2.png"/>
            <p:cNvPicPr>
              <a:picLocks noChangeAspect="1"/>
            </p:cNvPicPr>
            <p:nvPr/>
          </p:nvPicPr>
          <p:blipFill>
            <a:blip r:embed="rId3"/>
            <a:stretch>
              <a:fillRect/>
            </a:stretch>
          </p:blipFill>
          <p:spPr>
            <a:xfrm>
              <a:off x="0" y="0"/>
              <a:ext cx="2814032" cy="439233"/>
            </a:xfrm>
            <a:prstGeom prst="rect">
              <a:avLst/>
            </a:prstGeom>
            <a:ln w="12700" cap="flat">
              <a:noFill/>
              <a:miter lim="400000"/>
            </a:ln>
            <a:effectLst/>
          </p:spPr>
        </p:pic>
      </p:grpSp>
      <p:sp>
        <p:nvSpPr>
          <p:cNvPr id="103" name="TextBox 11"/>
          <p:cNvSpPr/>
          <p:nvPr/>
        </p:nvSpPr>
        <p:spPr>
          <a:xfrm>
            <a:off x="174531" y="5516664"/>
            <a:ext cx="12017469" cy="726217"/>
          </a:xfrm>
          <a:prstGeom prst="rect">
            <a:avLst/>
          </a:prstGeom>
          <a:solidFill>
            <a:srgbClr val="FFFFFF"/>
          </a:solidFill>
          <a:ln w="12700">
            <a:miter lim="400000"/>
          </a:ln>
        </p:spPr>
        <p:txBody>
          <a:bodyPr lIns="45719" rIns="45719"/>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04" name="Picture 47" descr="Picture 47"/>
          <p:cNvPicPr>
            <a:picLocks noChangeAspect="1"/>
          </p:cNvPicPr>
          <p:nvPr/>
        </p:nvPicPr>
        <p:blipFill>
          <a:blip r:embed="rId4"/>
          <a:stretch>
            <a:fillRect/>
          </a:stretch>
        </p:blipFill>
        <p:spPr>
          <a:xfrm>
            <a:off x="2469764" y="5533915"/>
            <a:ext cx="1302193" cy="626982"/>
          </a:xfrm>
          <a:prstGeom prst="rect">
            <a:avLst/>
          </a:prstGeom>
          <a:ln w="12700">
            <a:miter lim="400000"/>
          </a:ln>
        </p:spPr>
      </p:pic>
      <p:pic>
        <p:nvPicPr>
          <p:cNvPr id="105" name="Picture 48" descr="Picture 48"/>
          <p:cNvPicPr>
            <a:picLocks noChangeAspect="1"/>
          </p:cNvPicPr>
          <p:nvPr/>
        </p:nvPicPr>
        <p:blipFill>
          <a:blip r:embed="rId5"/>
          <a:stretch>
            <a:fillRect/>
          </a:stretch>
        </p:blipFill>
        <p:spPr>
          <a:xfrm>
            <a:off x="4134538" y="5527365"/>
            <a:ext cx="983595" cy="640081"/>
          </a:xfrm>
          <a:prstGeom prst="rect">
            <a:avLst/>
          </a:prstGeom>
          <a:ln w="12700">
            <a:miter lim="400000"/>
          </a:ln>
        </p:spPr>
      </p:pic>
      <p:pic>
        <p:nvPicPr>
          <p:cNvPr id="106" name="Picture 50" descr="Picture 50"/>
          <p:cNvPicPr>
            <a:picLocks noChangeAspect="1"/>
          </p:cNvPicPr>
          <p:nvPr/>
        </p:nvPicPr>
        <p:blipFill>
          <a:blip r:embed="rId6"/>
          <a:srcRect l="23997" t="16876" r="24262" b="24372"/>
          <a:stretch>
            <a:fillRect/>
          </a:stretch>
        </p:blipFill>
        <p:spPr>
          <a:xfrm>
            <a:off x="6595563" y="5527326"/>
            <a:ext cx="424543" cy="640081"/>
          </a:xfrm>
          <a:prstGeom prst="rect">
            <a:avLst/>
          </a:prstGeom>
          <a:ln w="12700">
            <a:miter lim="400000"/>
          </a:ln>
        </p:spPr>
      </p:pic>
      <p:pic>
        <p:nvPicPr>
          <p:cNvPr id="107" name="Picture 51" descr="Picture 51"/>
          <p:cNvPicPr>
            <a:picLocks noChangeAspect="1"/>
          </p:cNvPicPr>
          <p:nvPr/>
        </p:nvPicPr>
        <p:blipFill>
          <a:blip r:embed="rId7"/>
          <a:stretch>
            <a:fillRect/>
          </a:stretch>
        </p:blipFill>
        <p:spPr>
          <a:xfrm>
            <a:off x="374058" y="5585617"/>
            <a:ext cx="1619273" cy="573295"/>
          </a:xfrm>
          <a:prstGeom prst="rect">
            <a:avLst/>
          </a:prstGeom>
          <a:ln w="12700">
            <a:miter lim="400000"/>
          </a:ln>
        </p:spPr>
      </p:pic>
      <p:grpSp>
        <p:nvGrpSpPr>
          <p:cNvPr id="110" name="Picture 52"/>
          <p:cNvGrpSpPr/>
          <p:nvPr/>
        </p:nvGrpSpPr>
        <p:grpSpPr>
          <a:xfrm>
            <a:off x="11471695" y="5603047"/>
            <a:ext cx="601025" cy="640081"/>
            <a:chOff x="0" y="0"/>
            <a:chExt cx="601024" cy="640080"/>
          </a:xfrm>
        </p:grpSpPr>
        <p:sp>
          <p:nvSpPr>
            <p:cNvPr id="108" name="Rectangle"/>
            <p:cNvSpPr/>
            <p:nvPr/>
          </p:nvSpPr>
          <p:spPr>
            <a:xfrm>
              <a:off x="0" y="0"/>
              <a:ext cx="601025" cy="640081"/>
            </a:xfrm>
            <a:prstGeom prst="rect">
              <a:avLst/>
            </a:prstGeom>
            <a:solidFill>
              <a:srgbClr val="FFFFFF"/>
            </a:solidFill>
            <a:ln w="12700" cap="flat">
              <a:noFill/>
              <a:miter lim="400000"/>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09" name="image8.png" descr="image8.png"/>
            <p:cNvPicPr>
              <a:picLocks noChangeAspect="1"/>
            </p:cNvPicPr>
            <p:nvPr/>
          </p:nvPicPr>
          <p:blipFill>
            <a:blip r:embed="rId8"/>
            <a:stretch>
              <a:fillRect/>
            </a:stretch>
          </p:blipFill>
          <p:spPr>
            <a:xfrm>
              <a:off x="0" y="0"/>
              <a:ext cx="601025" cy="640081"/>
            </a:xfrm>
            <a:prstGeom prst="rect">
              <a:avLst/>
            </a:prstGeom>
            <a:ln w="12700" cap="flat">
              <a:noFill/>
              <a:miter lim="400000"/>
            </a:ln>
            <a:effectLst/>
          </p:spPr>
        </p:pic>
      </p:grpSp>
      <p:sp>
        <p:nvSpPr>
          <p:cNvPr id="111" name="Rectangle 53"/>
          <p:cNvSpPr/>
          <p:nvPr/>
        </p:nvSpPr>
        <p:spPr>
          <a:xfrm>
            <a:off x="9501784" y="5755599"/>
            <a:ext cx="1756803" cy="333088"/>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u="sng">
                <a:solidFill>
                  <a:srgbClr val="0563C1"/>
                </a:solidFill>
                <a:uFill>
                  <a:solidFill>
                    <a:srgbClr val="0563C1"/>
                  </a:solidFill>
                </a:uFill>
                <a:hlinkClick r:id="" action="ppaction://noaction"/>
              </a:defRPr>
            </a:lvl1pPr>
          </a:lstStyle>
          <a:p>
            <a:pPr marL="0" marR="0" lvl="0" indent="0" algn="l" defTabSz="914400" rtl="0" eaLnBrk="1" fontAlgn="auto" latinLnBrk="0" hangingPunct="1">
              <a:lnSpc>
                <a:spcPct val="100000"/>
              </a:lnSpc>
              <a:spcBef>
                <a:spcPts val="0"/>
              </a:spcBef>
              <a:spcAft>
                <a:spcPts val="0"/>
              </a:spcAft>
              <a:buClrTx/>
              <a:buSzTx/>
              <a:buFontTx/>
              <a:buNone/>
              <a:tabLst/>
              <a:defRPr>
                <a:solidFill>
                  <a:srgbClr val="FFFFFF"/>
                </a:solidFill>
                <a:uFillTx/>
              </a:defRPr>
            </a:pPr>
            <a:r>
              <a:rPr kumimoji="0" sz="1800" b="0" i="0" u="sng" strike="noStrike" kern="1200" cap="none" spc="0" normalizeH="0" baseline="0" noProof="0">
                <a:ln>
                  <a:noFill/>
                </a:ln>
                <a:solidFill>
                  <a:srgbClr val="0563C1"/>
                </a:solidFill>
                <a:effectLst/>
                <a:uLnTx/>
                <a:uFill>
                  <a:solidFill>
                    <a:srgbClr val="0563C1"/>
                  </a:solidFill>
                </a:uFill>
                <a:latin typeface="Calibri" panose="020F0502020204030204"/>
                <a:ea typeface="+mn-ea"/>
                <a:cs typeface="+mn-cs"/>
                <a:hlinkClick r:id="rId9"/>
              </a:rPr>
              <a:t>http://cern.ch/fcc</a:t>
            </a:r>
          </a:p>
        </p:txBody>
      </p:sp>
      <p:pic>
        <p:nvPicPr>
          <p:cNvPr id="112" name="Picture 4" descr="Picture 4"/>
          <p:cNvPicPr>
            <a:picLocks noChangeAspect="1"/>
          </p:cNvPicPr>
          <p:nvPr/>
        </p:nvPicPr>
        <p:blipFill>
          <a:blip r:embed="rId10"/>
          <a:stretch>
            <a:fillRect/>
          </a:stretch>
        </p:blipFill>
        <p:spPr>
          <a:xfrm>
            <a:off x="5270175" y="5512851"/>
            <a:ext cx="1086269" cy="669109"/>
          </a:xfrm>
          <a:prstGeom prst="rect">
            <a:avLst/>
          </a:prstGeom>
          <a:ln w="12700">
            <a:miter lim="400000"/>
          </a:ln>
        </p:spPr>
      </p:pic>
      <p:pic>
        <p:nvPicPr>
          <p:cNvPr id="113" name="Picture 1" descr="Picture 1"/>
          <p:cNvPicPr>
            <a:picLocks noChangeAspect="1"/>
          </p:cNvPicPr>
          <p:nvPr/>
        </p:nvPicPr>
        <p:blipFill>
          <a:blip r:embed="rId11"/>
          <a:stretch>
            <a:fillRect/>
          </a:stretch>
        </p:blipFill>
        <p:spPr>
          <a:xfrm>
            <a:off x="7737481" y="5559095"/>
            <a:ext cx="1745940" cy="600604"/>
          </a:xfrm>
          <a:prstGeom prst="rect">
            <a:avLst/>
          </a:prstGeom>
          <a:ln w="12700">
            <a:miter lim="400000"/>
          </a:ln>
        </p:spPr>
      </p:pic>
      <p:pic>
        <p:nvPicPr>
          <p:cNvPr id="114" name="Picture 2" descr="Picture 2"/>
          <p:cNvPicPr>
            <a:picLocks noChangeAspect="1"/>
          </p:cNvPicPr>
          <p:nvPr/>
        </p:nvPicPr>
        <p:blipFill>
          <a:blip r:embed="rId12"/>
          <a:stretch>
            <a:fillRect/>
          </a:stretch>
        </p:blipFill>
        <p:spPr>
          <a:xfrm>
            <a:off x="7113891" y="5585469"/>
            <a:ext cx="453718" cy="588607"/>
          </a:xfrm>
          <a:prstGeom prst="rect">
            <a:avLst/>
          </a:prstGeom>
          <a:ln w="12700">
            <a:miter lim="400000"/>
          </a:ln>
        </p:spPr>
      </p:pic>
      <p:sp>
        <p:nvSpPr>
          <p:cNvPr id="2" name="TextBox 1">
            <a:extLst>
              <a:ext uri="{FF2B5EF4-FFF2-40B4-BE49-F238E27FC236}">
                <a16:creationId xmlns:a16="http://schemas.microsoft.com/office/drawing/2014/main" id="{72AC382E-DEDF-939F-96BD-CBB6A5A5096A}"/>
              </a:ext>
            </a:extLst>
          </p:cNvPr>
          <p:cNvSpPr txBox="1"/>
          <p:nvPr/>
        </p:nvSpPr>
        <p:spPr>
          <a:xfrm>
            <a:off x="3310658" y="1738028"/>
            <a:ext cx="7343481"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FFFF00"/>
                </a:solidFill>
                <a:effectLst/>
                <a:uLnTx/>
                <a:uFillTx/>
                <a:latin typeface="Calibri" panose="020F0502020204030204" pitchFamily="34" charset="0"/>
                <a:ea typeface="+mn-ea"/>
                <a:cs typeface="+mn-cs"/>
              </a:rPr>
              <a:t>Michael Benedikt, Frank Zimmermann, CERN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FFFF00"/>
                </a:solidFill>
                <a:effectLst/>
                <a:uLnTx/>
                <a:uFillTx/>
                <a:latin typeface="Calibri" panose="020F0502020204030204" pitchFamily="34" charset="0"/>
                <a:ea typeface="+mn-ea"/>
                <a:cs typeface="Arial" panose="020B0604020202020204" pitchFamily="34" charset="0"/>
              </a:rPr>
              <a:t>on behalf of FCC collaboration &amp; FCCIS DS team           </a:t>
            </a:r>
            <a:endParaRPr lang="en-GB" sz="2400" dirty="0">
              <a:solidFill>
                <a:srgbClr val="FFFF00"/>
              </a:solidFill>
              <a:latin typeface="Calibri" panose="020F0502020204030204" pitchFamily="34" charset="0"/>
              <a:cs typeface="Arial" panose="020B0604020202020204" pitchFamily="34" charset="0"/>
            </a:endParaRPr>
          </a:p>
        </p:txBody>
      </p:sp>
      <p:sp>
        <p:nvSpPr>
          <p:cNvPr id="3" name="TextBox 2">
            <a:extLst>
              <a:ext uri="{FF2B5EF4-FFF2-40B4-BE49-F238E27FC236}">
                <a16:creationId xmlns:a16="http://schemas.microsoft.com/office/drawing/2014/main" id="{4683977F-F17A-BC0F-1444-8446885E6F00}"/>
              </a:ext>
            </a:extLst>
          </p:cNvPr>
          <p:cNvSpPr txBox="1"/>
          <p:nvPr/>
        </p:nvSpPr>
        <p:spPr>
          <a:xfrm>
            <a:off x="220581" y="33604"/>
            <a:ext cx="11925367"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400" b="1" i="0" u="none" strike="noStrike" kern="1200" cap="none" spc="0" normalizeH="0" baseline="0" noProof="0" dirty="0">
                <a:ln>
                  <a:noFill/>
                </a:ln>
                <a:solidFill>
                  <a:srgbClr val="FFFF00"/>
                </a:solidFill>
                <a:effectLst/>
                <a:uLnTx/>
                <a:uFillTx/>
                <a:latin typeface="Calibri" panose="020F0502020204030204"/>
                <a:ea typeface="+mn-ea"/>
                <a:cs typeface="+mn-cs"/>
              </a:rPr>
              <a:t>FCC </a:t>
            </a:r>
            <a:r>
              <a:rPr kumimoji="0" lang="en-GB" sz="5400" b="1" i="0" u="none" strike="noStrike" kern="1200" cap="none" spc="0" normalizeH="0" noProof="0" dirty="0">
                <a:ln>
                  <a:noFill/>
                </a:ln>
                <a:solidFill>
                  <a:srgbClr val="FFFF00"/>
                </a:solidFill>
                <a:effectLst/>
                <a:uLnTx/>
                <a:uFillTx/>
                <a:latin typeface="Calibri" panose="020F0502020204030204"/>
                <a:ea typeface="+mn-ea"/>
                <a:cs typeface="+mn-cs"/>
              </a:rPr>
              <a:t>Feasibility Study Status</a:t>
            </a:r>
            <a:endParaRPr kumimoji="0" lang="en-GB" sz="5400" b="1" i="0" u="none" strike="noStrike" kern="1200" cap="none" spc="0" normalizeH="0" baseline="0" noProof="0" dirty="0">
              <a:ln>
                <a:noFill/>
              </a:ln>
              <a:solidFill>
                <a:srgbClr val="FFFF00"/>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55B420A8-985E-900A-09FA-54AA729BC032}"/>
              </a:ext>
            </a:extLst>
          </p:cNvPr>
          <p:cNvSpPr txBox="1"/>
          <p:nvPr/>
        </p:nvSpPr>
        <p:spPr>
          <a:xfrm>
            <a:off x="46052" y="956934"/>
            <a:ext cx="12026669" cy="107721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200" b="1" dirty="0">
                <a:solidFill>
                  <a:prstClr val="white"/>
                </a:solidFill>
                <a:latin typeface="Calibri" panose="020F0502020204030204"/>
              </a:rPr>
              <a:t>2</a:t>
            </a:r>
            <a:r>
              <a:rPr lang="en-US" sz="3200" b="1" baseline="30000" dirty="0">
                <a:solidFill>
                  <a:prstClr val="white"/>
                </a:solidFill>
                <a:latin typeface="Calibri" panose="020F0502020204030204"/>
              </a:rPr>
              <a:t>nd</a:t>
            </a:r>
            <a:r>
              <a:rPr lang="en-US" sz="3200" b="1" dirty="0">
                <a:solidFill>
                  <a:prstClr val="white"/>
                </a:solidFill>
                <a:latin typeface="Calibri" panose="020F0502020204030204"/>
              </a:rPr>
              <a:t> FCC Italy – France Workshop, Venice, 4 November 2024</a:t>
            </a:r>
            <a:endPar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200" b="0" i="1" u="none" strike="noStrike" kern="1200" cap="none" spc="0" normalizeH="0" baseline="0" noProof="0" dirty="0">
              <a:ln>
                <a:noFill/>
              </a:ln>
              <a:solidFill>
                <a:prstClr val="white">
                  <a:lumMod val="85000"/>
                </a:prstClr>
              </a:solidFill>
              <a:effectLst/>
              <a:uLnTx/>
              <a:uFillTx/>
              <a:latin typeface="Calibri" panose="020F0502020204030204" pitchFamily="34" charset="0"/>
              <a:ea typeface="+mn-ea"/>
              <a:cs typeface="+mn-cs"/>
            </a:endParaRPr>
          </a:p>
        </p:txBody>
      </p:sp>
      <p:sp>
        <p:nvSpPr>
          <p:cNvPr id="5" name="TextBox 4">
            <a:extLst>
              <a:ext uri="{FF2B5EF4-FFF2-40B4-BE49-F238E27FC236}">
                <a16:creationId xmlns:a16="http://schemas.microsoft.com/office/drawing/2014/main" id="{32D2EF6D-EC3B-C4F2-51B7-EF48A3FC285A}"/>
              </a:ext>
            </a:extLst>
          </p:cNvPr>
          <p:cNvSpPr txBox="1"/>
          <p:nvPr/>
        </p:nvSpPr>
        <p:spPr>
          <a:xfrm>
            <a:off x="683324" y="6249504"/>
            <a:ext cx="2894467" cy="553998"/>
          </a:xfrm>
          <a:prstGeom prst="rect">
            <a:avLst/>
          </a:prstGeom>
          <a:noFill/>
        </p:spPr>
        <p:txBody>
          <a:bodyPr wrap="square" rtlCol="0">
            <a:spAutoFit/>
          </a:bodyPr>
          <a:lstStyle/>
          <a:p>
            <a:r>
              <a:rPr lang="en-GB" sz="1000" b="1" dirty="0">
                <a:solidFill>
                  <a:schemeClr val="bg1"/>
                </a:solidFill>
              </a:rPr>
              <a:t>FCC Feasibility Study Status</a:t>
            </a:r>
          </a:p>
          <a:p>
            <a:r>
              <a:rPr lang="en-GB" sz="1000" b="1" dirty="0">
                <a:solidFill>
                  <a:schemeClr val="bg1"/>
                </a:solidFill>
              </a:rPr>
              <a:t>Michael Benedikt</a:t>
            </a:r>
            <a:endParaRPr lang="en-US" sz="1000" b="0" dirty="0">
              <a:solidFill>
                <a:schemeClr val="bg1"/>
              </a:solidFill>
            </a:endParaRPr>
          </a:p>
          <a:p>
            <a:r>
              <a:rPr lang="en-GB" sz="1000" b="0" baseline="0" dirty="0">
                <a:solidFill>
                  <a:schemeClr val="bg1"/>
                </a:solidFill>
              </a:rPr>
              <a:t>2</a:t>
            </a:r>
            <a:r>
              <a:rPr lang="en-GB" sz="1000" b="0" baseline="30000" dirty="0">
                <a:solidFill>
                  <a:schemeClr val="bg1"/>
                </a:solidFill>
              </a:rPr>
              <a:t>nd</a:t>
            </a:r>
            <a:r>
              <a:rPr lang="en-GB" sz="1000" b="0" baseline="0" dirty="0">
                <a:solidFill>
                  <a:schemeClr val="bg1"/>
                </a:solidFill>
              </a:rPr>
              <a:t> FCC Italy &amp; France WS, 4 November 2024</a:t>
            </a:r>
            <a:endParaRPr lang="en-GB" sz="1000" b="0" dirty="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CH" sz="2800" dirty="0"/>
              <a:t>                    </a:t>
            </a:r>
            <a:r>
              <a:rPr lang="fr-CH" sz="2800" dirty="0" err="1"/>
              <a:t>Development</a:t>
            </a:r>
            <a:r>
              <a:rPr lang="fr-CH" sz="2800" dirty="0"/>
              <a:t> of excavation </a:t>
            </a:r>
            <a:r>
              <a:rPr lang="fr-CH" sz="2800" dirty="0" err="1"/>
              <a:t>material</a:t>
            </a:r>
            <a:r>
              <a:rPr lang="fr-CH" sz="2800" dirty="0"/>
              <a:t> re-use </a:t>
            </a:r>
            <a:r>
              <a:rPr lang="fr-CH" sz="2800" dirty="0" err="1"/>
              <a:t>opportunities</a:t>
            </a:r>
            <a:r>
              <a:rPr kumimoji="0" lang="fr-CH"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a:t>                      </a:t>
            </a:r>
            <a:r>
              <a:rPr lang="en-CH" sz="2800" dirty="0" err="1"/>
              <a:t>OpenSkyLab</a:t>
            </a:r>
            <a:r>
              <a:rPr lang="en-US" sz="2800" dirty="0"/>
              <a:t>: academic and industrial collaboration @LHC P5 CMS</a:t>
            </a:r>
            <a:endPar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15" name="Text Placeholder 3">
            <a:extLst>
              <a:ext uri="{FF2B5EF4-FFF2-40B4-BE49-F238E27FC236}">
                <a16:creationId xmlns:a16="http://schemas.microsoft.com/office/drawing/2014/main" id="{BA11CC09-094D-6EAA-6E74-ACFC611DBC08}"/>
              </a:ext>
            </a:extLst>
          </p:cNvPr>
          <p:cNvSpPr txBox="1">
            <a:spLocks/>
          </p:cNvSpPr>
          <p:nvPr/>
        </p:nvSpPr>
        <p:spPr>
          <a:xfrm>
            <a:off x="23749" y="885604"/>
            <a:ext cx="5563181" cy="4776221"/>
          </a:xfrm>
          <a:prstGeom prst="rect">
            <a:avLst/>
          </a:prstGeom>
        </p:spPr>
        <p:txBody>
          <a:bodyPr vert="horz" lIns="91440" tIns="45720" rIns="91440" bIns="45720" rtlCol="0">
            <a:noAutofit/>
          </a:bodyPr>
          <a:lstStyle>
            <a:lvl1pPr marL="0" indent="0" algn="l" defTabSz="914377" rtl="0" eaLnBrk="1" latinLnBrk="0" hangingPunct="1">
              <a:lnSpc>
                <a:spcPts val="1851"/>
              </a:lnSpc>
              <a:spcBef>
                <a:spcPts val="1851"/>
              </a:spcBef>
              <a:buFont typeface="Arial" panose="020B0604020202020204" pitchFamily="34" charset="0"/>
              <a:buNone/>
              <a:defRPr sz="1867" b="1" kern="1200">
                <a:solidFill>
                  <a:schemeClr val="tx1"/>
                </a:solidFill>
                <a:latin typeface="+mn-lt"/>
                <a:ea typeface="+mn-ea"/>
                <a:cs typeface="+mn-cs"/>
              </a:defRPr>
            </a:lvl1pPr>
            <a:lvl2pPr marL="629984" indent="0" algn="l" defTabSz="914377" rtl="0" eaLnBrk="1" latinLnBrk="0" hangingPunct="1">
              <a:lnSpc>
                <a:spcPts val="1851"/>
              </a:lnSpc>
              <a:spcBef>
                <a:spcPts val="0"/>
              </a:spcBef>
              <a:buFont typeface="Arial" panose="020B0604020202020204" pitchFamily="34" charset="0"/>
              <a:buNone/>
              <a:tabLst>
                <a:tab pos="5273868" algn="r"/>
              </a:tabLst>
              <a:defRPr sz="1600" kern="1200">
                <a:solidFill>
                  <a:schemeClr val="tx1"/>
                </a:solidFill>
                <a:latin typeface="+mn-lt"/>
                <a:ea typeface="+mn-ea"/>
                <a:cs typeface="+mn-cs"/>
              </a:defRPr>
            </a:lvl2pPr>
            <a:lvl3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3pPr>
            <a:lvl4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4pPr>
            <a:lvl5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594" indent="-228594">
              <a:lnSpc>
                <a:spcPct val="100000"/>
              </a:lnSpc>
              <a:spcBef>
                <a:spcPts val="600"/>
              </a:spcBef>
              <a:buFont typeface="Arial" panose="020B0604020202020204" pitchFamily="34" charset="0"/>
              <a:buChar char="•"/>
            </a:pPr>
            <a:r>
              <a:rPr lang="en-US" sz="2000" dirty="0">
                <a:solidFill>
                  <a:srgbClr val="0C377B"/>
                </a:solidFill>
              </a:rPr>
              <a:t>Transformation of Molasse (FCC ~8 Mm</a:t>
            </a:r>
            <a:r>
              <a:rPr lang="en-US" sz="2000" baseline="30000" dirty="0">
                <a:solidFill>
                  <a:srgbClr val="0C377B"/>
                </a:solidFill>
              </a:rPr>
              <a:t>3 </a:t>
            </a:r>
            <a:r>
              <a:rPr lang="en-US" sz="2000" dirty="0">
                <a:solidFill>
                  <a:srgbClr val="0C377B"/>
                </a:solidFill>
              </a:rPr>
              <a:t>volume)     into fertile soil for agricultural and other uses </a:t>
            </a:r>
          </a:p>
          <a:p>
            <a:pPr marL="228594" indent="-228594">
              <a:lnSpc>
                <a:spcPct val="100000"/>
              </a:lnSpc>
              <a:spcBef>
                <a:spcPts val="600"/>
              </a:spcBef>
              <a:buFont typeface="Arial" panose="020B0604020202020204" pitchFamily="34" charset="0"/>
              <a:buChar char="•"/>
            </a:pPr>
            <a:r>
              <a:rPr lang="en-US" sz="2000" dirty="0">
                <a:solidFill>
                  <a:srgbClr val="0C377B"/>
                </a:solidFill>
              </a:rPr>
              <a:t>Materials: Molasse from the HL-LHC construction</a:t>
            </a:r>
          </a:p>
          <a:p>
            <a:pPr marL="228594" indent="-228594">
              <a:lnSpc>
                <a:spcPct val="100000"/>
              </a:lnSpc>
              <a:spcBef>
                <a:spcPts val="600"/>
              </a:spcBef>
              <a:buFont typeface="Arial" panose="020B0604020202020204" pitchFamily="34" charset="0"/>
              <a:buChar char="•"/>
            </a:pPr>
            <a:r>
              <a:rPr lang="en-US" sz="2000" dirty="0">
                <a:solidFill>
                  <a:srgbClr val="0C377B"/>
                </a:solidFill>
              </a:rPr>
              <a:t>Duration: 4+ years (2024 - )</a:t>
            </a:r>
          </a:p>
          <a:p>
            <a:pPr marL="228594" indent="-228594">
              <a:lnSpc>
                <a:spcPct val="100000"/>
              </a:lnSpc>
              <a:spcBef>
                <a:spcPts val="600"/>
              </a:spcBef>
              <a:buFont typeface="Arial" panose="020B0604020202020204" pitchFamily="34" charset="0"/>
              <a:buChar char="•"/>
            </a:pPr>
            <a:r>
              <a:rPr lang="en-US" sz="2000" dirty="0">
                <a:solidFill>
                  <a:srgbClr val="0C377B"/>
                </a:solidFill>
              </a:rPr>
              <a:t>Trials with 5 000 t molasse </a:t>
            </a:r>
          </a:p>
          <a:p>
            <a:pPr marL="858579" lvl="1" indent="-228594">
              <a:lnSpc>
                <a:spcPct val="100000"/>
              </a:lnSpc>
              <a:spcBef>
                <a:spcPts val="600"/>
              </a:spcBef>
              <a:buFont typeface="Arial" panose="020B0604020202020204" pitchFamily="34" charset="0"/>
              <a:buChar char="•"/>
            </a:pPr>
            <a:r>
              <a:rPr lang="en-US" sz="2000" dirty="0">
                <a:solidFill>
                  <a:srgbClr val="0C377B"/>
                </a:solidFill>
              </a:rPr>
              <a:t>Soil </a:t>
            </a:r>
            <a:r>
              <a:rPr lang="en-US" sz="2000" dirty="0" err="1">
                <a:solidFill>
                  <a:srgbClr val="0C377B"/>
                </a:solidFill>
              </a:rPr>
              <a:t>fertilisation</a:t>
            </a:r>
            <a:r>
              <a:rPr lang="en-US" sz="2000" dirty="0">
                <a:solidFill>
                  <a:srgbClr val="0C377B"/>
                </a:solidFill>
              </a:rPr>
              <a:t> process (micro-organisms, mixing with fertile soil, etc.)</a:t>
            </a:r>
          </a:p>
          <a:p>
            <a:pPr marL="858579" lvl="1" indent="-228594">
              <a:lnSpc>
                <a:spcPct val="100000"/>
              </a:lnSpc>
              <a:spcBef>
                <a:spcPts val="600"/>
              </a:spcBef>
              <a:buFont typeface="Arial" panose="020B0604020202020204" pitchFamily="34" charset="0"/>
              <a:buChar char="•"/>
            </a:pPr>
            <a:r>
              <a:rPr lang="en-US" sz="2000" dirty="0">
                <a:solidFill>
                  <a:srgbClr val="0C377B"/>
                </a:solidFill>
              </a:rPr>
              <a:t>Development of </a:t>
            </a:r>
            <a:r>
              <a:rPr lang="en-US" sz="2000" dirty="0" err="1">
                <a:solidFill>
                  <a:srgbClr val="0C377B"/>
                </a:solidFill>
              </a:rPr>
              <a:t>ferilisation</a:t>
            </a:r>
            <a:r>
              <a:rPr lang="en-US" sz="2000" dirty="0">
                <a:solidFill>
                  <a:srgbClr val="0C377B"/>
                </a:solidFill>
              </a:rPr>
              <a:t> mix products</a:t>
            </a:r>
          </a:p>
          <a:p>
            <a:pPr marL="858579" lvl="1" indent="-228594">
              <a:lnSpc>
                <a:spcPct val="100000"/>
              </a:lnSpc>
              <a:spcBef>
                <a:spcPts val="600"/>
              </a:spcBef>
              <a:buFont typeface="Arial" panose="020B0604020202020204" pitchFamily="34" charset="0"/>
              <a:buChar char="•"/>
            </a:pPr>
            <a:r>
              <a:rPr lang="en-US" sz="2000" dirty="0">
                <a:solidFill>
                  <a:srgbClr val="0C377B"/>
                </a:solidFill>
              </a:rPr>
              <a:t>Development of quality managed processes</a:t>
            </a:r>
          </a:p>
          <a:p>
            <a:pPr marL="858579" lvl="1" indent="-228594">
              <a:lnSpc>
                <a:spcPct val="100000"/>
              </a:lnSpc>
              <a:spcBef>
                <a:spcPts val="600"/>
              </a:spcBef>
              <a:buFont typeface="Arial" panose="020B0604020202020204" pitchFamily="34" charset="0"/>
              <a:buChar char="•"/>
            </a:pPr>
            <a:r>
              <a:rPr lang="en-US" sz="2000" dirty="0">
                <a:solidFill>
                  <a:srgbClr val="0C377B"/>
                </a:solidFill>
              </a:rPr>
              <a:t>Experimental phase with scientific  protocol and field monitoring and control system support</a:t>
            </a:r>
          </a:p>
        </p:txBody>
      </p:sp>
      <p:pic>
        <p:nvPicPr>
          <p:cNvPr id="16" name="Picture 15">
            <a:extLst>
              <a:ext uri="{FF2B5EF4-FFF2-40B4-BE49-F238E27FC236}">
                <a16:creationId xmlns:a16="http://schemas.microsoft.com/office/drawing/2014/main" id="{1754644B-90BB-E10A-459E-4A6AA88B072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76045" y="996146"/>
            <a:ext cx="6490447" cy="4702458"/>
          </a:xfrm>
          <a:prstGeom prst="rect">
            <a:avLst/>
          </a:prstGeom>
        </p:spPr>
      </p:pic>
      <p:pic>
        <p:nvPicPr>
          <p:cNvPr id="17" name="Picture 16">
            <a:extLst>
              <a:ext uri="{FF2B5EF4-FFF2-40B4-BE49-F238E27FC236}">
                <a16:creationId xmlns:a16="http://schemas.microsoft.com/office/drawing/2014/main" id="{25D7B8F7-31D0-B1A0-855F-3953B0C85FB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6983" y="6203187"/>
            <a:ext cx="1441984" cy="435315"/>
          </a:xfrm>
          <a:prstGeom prst="rect">
            <a:avLst/>
          </a:prstGeom>
        </p:spPr>
      </p:pic>
      <p:pic>
        <p:nvPicPr>
          <p:cNvPr id="18" name="Picture 17">
            <a:extLst>
              <a:ext uri="{FF2B5EF4-FFF2-40B4-BE49-F238E27FC236}">
                <a16:creationId xmlns:a16="http://schemas.microsoft.com/office/drawing/2014/main" id="{DA50D06A-A5E9-BCF3-7CBC-E9D5843960E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853681" y="6124951"/>
            <a:ext cx="1276160" cy="466160"/>
          </a:xfrm>
          <a:prstGeom prst="rect">
            <a:avLst/>
          </a:prstGeom>
        </p:spPr>
      </p:pic>
      <p:pic>
        <p:nvPicPr>
          <p:cNvPr id="19" name="Picture 18">
            <a:extLst>
              <a:ext uri="{FF2B5EF4-FFF2-40B4-BE49-F238E27FC236}">
                <a16:creationId xmlns:a16="http://schemas.microsoft.com/office/drawing/2014/main" id="{69ACB472-BAFB-B0A3-6765-D37DAC4788A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304556" y="6203187"/>
            <a:ext cx="1512875" cy="333904"/>
          </a:xfrm>
          <a:prstGeom prst="rect">
            <a:avLst/>
          </a:prstGeom>
        </p:spPr>
      </p:pic>
      <p:pic>
        <p:nvPicPr>
          <p:cNvPr id="20" name="Graphic 19">
            <a:extLst>
              <a:ext uri="{FF2B5EF4-FFF2-40B4-BE49-F238E27FC236}">
                <a16:creationId xmlns:a16="http://schemas.microsoft.com/office/drawing/2014/main" id="{6BC96FB7-4B86-C141-7006-48CBBA1B46D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992145" y="6137725"/>
            <a:ext cx="915355" cy="464827"/>
          </a:xfrm>
          <a:prstGeom prst="rect">
            <a:avLst/>
          </a:prstGeom>
        </p:spPr>
      </p:pic>
      <p:pic>
        <p:nvPicPr>
          <p:cNvPr id="21" name="Picture 20">
            <a:extLst>
              <a:ext uri="{FF2B5EF4-FFF2-40B4-BE49-F238E27FC236}">
                <a16:creationId xmlns:a16="http://schemas.microsoft.com/office/drawing/2014/main" id="{183ADDF1-A394-86BB-7DA7-D922DE9BC675}"/>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082215" y="6117495"/>
            <a:ext cx="1125955" cy="505288"/>
          </a:xfrm>
          <a:prstGeom prst="rect">
            <a:avLst/>
          </a:prstGeom>
        </p:spPr>
      </p:pic>
      <p:pic>
        <p:nvPicPr>
          <p:cNvPr id="22" name="Picture 21">
            <a:extLst>
              <a:ext uri="{FF2B5EF4-FFF2-40B4-BE49-F238E27FC236}">
                <a16:creationId xmlns:a16="http://schemas.microsoft.com/office/drawing/2014/main" id="{61C212EB-DB56-CF73-BE0B-00DF2EE3C50D}"/>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382884" y="6137725"/>
            <a:ext cx="1071259" cy="451488"/>
          </a:xfrm>
          <a:prstGeom prst="rect">
            <a:avLst/>
          </a:prstGeom>
        </p:spPr>
      </p:pic>
      <p:pic>
        <p:nvPicPr>
          <p:cNvPr id="23" name="Picture 22">
            <a:extLst>
              <a:ext uri="{FF2B5EF4-FFF2-40B4-BE49-F238E27FC236}">
                <a16:creationId xmlns:a16="http://schemas.microsoft.com/office/drawing/2014/main" id="{BF9961B9-BAF1-34AE-B44C-88C0CA21E38D}"/>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8628857" y="6136291"/>
            <a:ext cx="1384376" cy="443480"/>
          </a:xfrm>
          <a:prstGeom prst="rect">
            <a:avLst/>
          </a:prstGeom>
        </p:spPr>
      </p:pic>
      <p:pic>
        <p:nvPicPr>
          <p:cNvPr id="28" name="Picture 27">
            <a:extLst>
              <a:ext uri="{FF2B5EF4-FFF2-40B4-BE49-F238E27FC236}">
                <a16:creationId xmlns:a16="http://schemas.microsoft.com/office/drawing/2014/main" id="{8B7B3D4F-9EA9-2F65-A6EC-0E3C8601E9C7}"/>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10187948" y="6136291"/>
            <a:ext cx="436173" cy="438307"/>
          </a:xfrm>
          <a:prstGeom prst="rect">
            <a:avLst/>
          </a:prstGeom>
        </p:spPr>
      </p:pic>
      <p:pic>
        <p:nvPicPr>
          <p:cNvPr id="29" name="Picture 28">
            <a:extLst>
              <a:ext uri="{FF2B5EF4-FFF2-40B4-BE49-F238E27FC236}">
                <a16:creationId xmlns:a16="http://schemas.microsoft.com/office/drawing/2014/main" id="{0C90A7A0-585A-FD53-CDC3-B651E3DD6874}"/>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10798836" y="6095607"/>
            <a:ext cx="512840" cy="519675"/>
          </a:xfrm>
          <a:prstGeom prst="rect">
            <a:avLst/>
          </a:prstGeom>
        </p:spPr>
      </p:pic>
    </p:spTree>
    <p:extLst>
      <p:ext uri="{BB962C8B-B14F-4D97-AF65-F5344CB8AC3E}">
        <p14:creationId xmlns:p14="http://schemas.microsoft.com/office/powerpoint/2010/main" val="3713692447"/>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F7D2CAF7-4C98-8B6C-9990-910886149BB6}"/>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1" y="452672"/>
            <a:ext cx="12192000" cy="6405329"/>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CH"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OpenSkyLab</a:t>
            </a:r>
            <a:r>
              <a:rPr kumimoji="0" lang="en-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status and progress</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Title 4">
            <a:extLst>
              <a:ext uri="{FF2B5EF4-FFF2-40B4-BE49-F238E27FC236}">
                <a16:creationId xmlns:a16="http://schemas.microsoft.com/office/drawing/2014/main" id="{DFA64CD5-E13E-25F4-F290-80E9149AB2C1}"/>
              </a:ext>
            </a:extLst>
          </p:cNvPr>
          <p:cNvSpPr txBox="1">
            <a:spLocks/>
          </p:cNvSpPr>
          <p:nvPr/>
        </p:nvSpPr>
        <p:spPr>
          <a:xfrm>
            <a:off x="590400" y="770400"/>
            <a:ext cx="11017800" cy="107208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CH" sz="4400" b="0" i="0" u="none" strike="noStrike" kern="1200" cap="none" spc="0" normalizeH="0" baseline="0" noProof="0" dirty="0">
              <a:ln>
                <a:noFill/>
              </a:ln>
              <a:solidFill>
                <a:prstClr val="black"/>
              </a:solidFill>
              <a:effectLst/>
              <a:uLnTx/>
              <a:uFillTx/>
              <a:latin typeface="Calibri Light" panose="020F0302020204030204"/>
              <a:ea typeface="+mj-ea"/>
              <a:cs typeface="+mj-cs"/>
            </a:endParaRPr>
          </a:p>
        </p:txBody>
      </p:sp>
      <p:pic>
        <p:nvPicPr>
          <p:cNvPr id="4" name="Picture 3" descr="A dirt road with blue writing on it&#10;&#10;Description automatically generated">
            <a:extLst>
              <a:ext uri="{FF2B5EF4-FFF2-40B4-BE49-F238E27FC236}">
                <a16:creationId xmlns:a16="http://schemas.microsoft.com/office/drawing/2014/main" id="{A2ADF2B9-9936-5002-C7F1-5DFF270A92D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373727" y="2025577"/>
            <a:ext cx="4642313" cy="3481735"/>
          </a:xfrm>
          <a:prstGeom prst="rect">
            <a:avLst/>
          </a:prstGeom>
          <a:ln>
            <a:noFill/>
          </a:ln>
          <a:effectLst>
            <a:outerShdw blurRad="292100" dist="139700" dir="2700000" algn="tl" rotWithShape="0">
              <a:srgbClr val="333333">
                <a:alpha val="65000"/>
              </a:srgbClr>
            </a:outerShdw>
          </a:effectLst>
        </p:spPr>
      </p:pic>
      <p:pic>
        <p:nvPicPr>
          <p:cNvPr id="6" name="Picture 5" descr="A group of men working on a construction site&#10;&#10;Description automatically generated">
            <a:extLst>
              <a:ext uri="{FF2B5EF4-FFF2-40B4-BE49-F238E27FC236}">
                <a16:creationId xmlns:a16="http://schemas.microsoft.com/office/drawing/2014/main" id="{EEE9B5BF-18F3-119A-9916-F285FE7DE3FC}"/>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2447595" y="2880115"/>
            <a:ext cx="5428144" cy="3750088"/>
          </a:xfrm>
          <a:prstGeom prst="rect">
            <a:avLst/>
          </a:prstGeom>
          <a:ln>
            <a:noFill/>
          </a:ln>
          <a:effectLst>
            <a:outerShdw blurRad="292100" dist="139700" dir="2700000" algn="tl" rotWithShape="0">
              <a:srgbClr val="333333">
                <a:alpha val="65000"/>
              </a:srgbClr>
            </a:outerShdw>
          </a:effectLst>
        </p:spPr>
      </p:pic>
      <p:pic>
        <p:nvPicPr>
          <p:cNvPr id="8" name="Picture 7" descr="A construction site with a large pile of gravel&#10;&#10;Description automatically generated">
            <a:extLst>
              <a:ext uri="{FF2B5EF4-FFF2-40B4-BE49-F238E27FC236}">
                <a16:creationId xmlns:a16="http://schemas.microsoft.com/office/drawing/2014/main" id="{FF62D0BC-C15E-5D5C-5899-7066D81D4BAD}"/>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6480043" y="1714499"/>
            <a:ext cx="5345627" cy="400922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086303458"/>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dissolv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Environmental studies to document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present status of potential FCC surface site areas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6" name="Espace réservé du texte 18">
            <a:extLst>
              <a:ext uri="{FF2B5EF4-FFF2-40B4-BE49-F238E27FC236}">
                <a16:creationId xmlns:a16="http://schemas.microsoft.com/office/drawing/2014/main" id="{C39C0BB7-DC19-04BC-1EC2-CB5E3BBF542C}"/>
              </a:ext>
            </a:extLst>
          </p:cNvPr>
          <p:cNvSpPr txBox="1">
            <a:spLocks/>
          </p:cNvSpPr>
          <p:nvPr/>
        </p:nvSpPr>
        <p:spPr>
          <a:xfrm>
            <a:off x="115260" y="974623"/>
            <a:ext cx="7109708" cy="2398901"/>
          </a:xfrm>
          <a:prstGeom prst="rect">
            <a:avLst/>
          </a:prstGeom>
        </p:spPr>
        <p:txBody>
          <a:bodyPr vert="horz" lIns="91440" tIns="45720" rIns="91440" bIns="45720" rtlCol="0">
            <a:noAutofit/>
          </a:bodyPr>
          <a:lst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100000"/>
              </a:lnSpc>
              <a:spcBef>
                <a:spcPts val="120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srgbClr val="0F124A"/>
                </a:solidFill>
                <a:effectLst/>
                <a:uLnTx/>
                <a:uFillTx/>
                <a:latin typeface="Arial"/>
                <a:ea typeface="+mn-ea"/>
                <a:cs typeface="+mn-cs"/>
              </a:rPr>
              <a:t>Short term goals for FCC Feasibility Study:</a:t>
            </a:r>
          </a:p>
          <a:p>
            <a:pPr marL="228594" marR="0" lvl="0" indent="-228594" algn="l" defTabSz="914377"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F124A"/>
                </a:solidFill>
                <a:effectLst/>
                <a:uLnTx/>
                <a:uFillTx/>
                <a:latin typeface="Arial"/>
                <a:ea typeface="+mn-ea"/>
                <a:cs typeface="+mn-cs"/>
              </a:rPr>
              <a:t>Establish a state of the current environmental conditions at the surface site locations based on the actual situation, complementing the map and database investigations.</a:t>
            </a:r>
          </a:p>
          <a:p>
            <a:pPr marL="228594" marR="0" lvl="0" indent="-228594" algn="l" defTabSz="914377"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F124A"/>
                </a:solidFill>
                <a:effectLst/>
                <a:uLnTx/>
                <a:uFillTx/>
                <a:latin typeface="Arial"/>
                <a:ea typeface="+mn-ea"/>
                <a:cs typeface="+mn-cs"/>
              </a:rPr>
              <a:t>Confirm the territorial feasibility in principle.</a:t>
            </a:r>
          </a:p>
          <a:p>
            <a:pPr marL="228594" marR="0" lvl="0" indent="-228594" algn="l" defTabSz="914377"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F124A"/>
                </a:solidFill>
                <a:effectLst/>
                <a:uLnTx/>
                <a:uFillTx/>
                <a:latin typeface="Arial"/>
                <a:ea typeface="+mn-ea"/>
                <a:cs typeface="+mn-cs"/>
              </a:rPr>
              <a:t>Support the environmental impact studies for the geotechnical and geophysical investigations (i.e. boreholes and seismic lines).</a:t>
            </a:r>
          </a:p>
          <a:p>
            <a:pPr marL="228594" marR="0" lvl="0" indent="-228594" algn="l" defTabSz="914377" rtl="0" eaLnBrk="1" fontAlgn="auto" latinLnBrk="0" hangingPunct="1">
              <a:lnSpc>
                <a:spcPct val="100000"/>
              </a:lnSpc>
              <a:spcBef>
                <a:spcPts val="120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377" rtl="0" eaLnBrk="1" fontAlgn="auto" latinLnBrk="0" hangingPunct="1">
              <a:lnSpc>
                <a:spcPct val="100000"/>
              </a:lnSpc>
              <a:spcBef>
                <a:spcPts val="120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srgbClr val="0F124A"/>
                </a:solidFill>
                <a:effectLst/>
                <a:uLnTx/>
                <a:uFillTx/>
                <a:latin typeface="Arial"/>
                <a:ea typeface="+mn-ea"/>
                <a:cs typeface="+mn-cs"/>
              </a:rPr>
              <a:t>Long term goals </a:t>
            </a:r>
            <a:r>
              <a:rPr kumimoji="0" lang="en-GB" sz="1800" b="1" i="0" u="sng" strike="noStrike" kern="1200" cap="none" spc="0" normalizeH="0" baseline="0" noProof="0" dirty="0">
                <a:ln>
                  <a:noFill/>
                </a:ln>
                <a:solidFill>
                  <a:srgbClr val="0F124A"/>
                </a:solidFill>
                <a:effectLst/>
                <a:uLnTx/>
                <a:uFillTx/>
                <a:latin typeface="Arial"/>
                <a:ea typeface="+mn-ea"/>
                <a:cs typeface="+mn-cs"/>
              </a:rPr>
              <a:t>anticipating impact assessment works</a:t>
            </a:r>
            <a:r>
              <a:rPr kumimoji="0" lang="en-GB" sz="1800" b="1" i="0" u="none" strike="noStrike" kern="1200" cap="none" spc="0" normalizeH="0" baseline="0" noProof="0" dirty="0">
                <a:ln>
                  <a:noFill/>
                </a:ln>
                <a:solidFill>
                  <a:srgbClr val="0F124A"/>
                </a:solidFill>
                <a:effectLst/>
                <a:uLnTx/>
                <a:uFillTx/>
                <a:latin typeface="Arial"/>
                <a:ea typeface="+mn-ea"/>
                <a:cs typeface="+mn-cs"/>
              </a:rPr>
              <a:t>:</a:t>
            </a:r>
          </a:p>
          <a:p>
            <a:pPr marL="228594" marR="0" lvl="0" indent="-228594" algn="l" defTabSz="914377"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F124A"/>
                </a:solidFill>
                <a:effectLst/>
                <a:uLnTx/>
                <a:uFillTx/>
                <a:latin typeface="Arial"/>
                <a:ea typeface="+mn-ea"/>
                <a:cs typeface="+mn-cs"/>
              </a:rPr>
              <a:t>Comply with the regulatory reporting requirements </a:t>
            </a:r>
            <a:r>
              <a:rPr kumimoji="0" lang="en-GB" sz="1800" b="0" i="0" u="none" strike="noStrike" kern="1200" cap="none" spc="0" normalizeH="0" baseline="0" noProof="0" dirty="0">
                <a:ln>
                  <a:noFill/>
                </a:ln>
                <a:solidFill>
                  <a:srgbClr val="0F124A"/>
                </a:solidFill>
                <a:effectLst/>
                <a:uLnTx/>
                <a:uFillTx/>
                <a:latin typeface="Arial"/>
                <a:ea typeface="+mn-ea"/>
                <a:cs typeface="+mn-cs"/>
              </a:rPr>
              <a:t>in the frame of the authorisation process.</a:t>
            </a:r>
          </a:p>
          <a:p>
            <a:pPr marL="228594" marR="0" lvl="0" indent="-228594" algn="l" defTabSz="914377" rtl="0" eaLnBrk="1" fontAlgn="auto" latinLnBrk="0" hangingPunct="1">
              <a:lnSpc>
                <a:spcPct val="100000"/>
              </a:lnSpc>
              <a:spcBef>
                <a:spcPts val="12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F124A"/>
                </a:solidFill>
                <a:effectLst/>
                <a:uLnTx/>
                <a:uFillTx/>
                <a:latin typeface="Arial"/>
                <a:ea typeface="+mn-ea"/>
                <a:cs typeface="+mn-cs"/>
              </a:rPr>
              <a:t>Identify and </a:t>
            </a:r>
            <a:r>
              <a:rPr kumimoji="0" lang="en-GB" sz="1800" b="1" i="0" u="none" strike="noStrike" kern="1200" cap="none" spc="0" normalizeH="0" baseline="0" noProof="0" dirty="0">
                <a:ln>
                  <a:noFill/>
                </a:ln>
                <a:solidFill>
                  <a:srgbClr val="0F124A"/>
                </a:solidFill>
                <a:effectLst/>
                <a:uLnTx/>
                <a:uFillTx/>
                <a:latin typeface="Arial"/>
                <a:ea typeface="+mn-ea"/>
                <a:cs typeface="+mn-cs"/>
              </a:rPr>
              <a:t>document the environmental stakes exhaustively</a:t>
            </a:r>
            <a:r>
              <a:rPr kumimoji="0" lang="en-GB" sz="1800" b="0" i="0" u="none" strike="noStrike" kern="1200" cap="none" spc="0" normalizeH="0" baseline="0" noProof="0" dirty="0">
                <a:ln>
                  <a:noFill/>
                </a:ln>
                <a:solidFill>
                  <a:srgbClr val="0F124A"/>
                </a:solidFill>
                <a:effectLst/>
                <a:uLnTx/>
                <a:uFillTx/>
                <a:latin typeface="Arial"/>
                <a:ea typeface="+mn-ea"/>
                <a:cs typeface="+mn-cs"/>
              </a:rPr>
              <a:t>.</a:t>
            </a:r>
          </a:p>
        </p:txBody>
      </p:sp>
      <p:pic>
        <p:nvPicPr>
          <p:cNvPr id="8" name="Picture 7" descr="A map of a city&#10;&#10;Description automatically generated">
            <a:extLst>
              <a:ext uri="{FF2B5EF4-FFF2-40B4-BE49-F238E27FC236}">
                <a16:creationId xmlns:a16="http://schemas.microsoft.com/office/drawing/2014/main" id="{0E404002-285D-E064-A0EB-6956130288BE}"/>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109012" y="905058"/>
            <a:ext cx="4922915" cy="5826324"/>
          </a:xfrm>
          <a:prstGeom prst="rect">
            <a:avLst/>
          </a:prstGeom>
        </p:spPr>
      </p:pic>
      <p:pic>
        <p:nvPicPr>
          <p:cNvPr id="9" name="Picture 8" descr="A screenshot of a computer&#10;&#10;Description automatically generated">
            <a:extLst>
              <a:ext uri="{FF2B5EF4-FFF2-40B4-BE49-F238E27FC236}">
                <a16:creationId xmlns:a16="http://schemas.microsoft.com/office/drawing/2014/main" id="{00E47EC4-C4C2-9A8C-9F6F-C925FEC2C70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716367" y="770698"/>
            <a:ext cx="3360373" cy="1581815"/>
          </a:xfrm>
          <a:prstGeom prst="rect">
            <a:avLst/>
          </a:prstGeom>
          <a:ln>
            <a:noFill/>
          </a:ln>
          <a:effectLst>
            <a:outerShdw blurRad="292100" dist="139700" dir="2700000" algn="tl" rotWithShape="0">
              <a:srgbClr val="333333">
                <a:alpha val="65000"/>
              </a:srgbClr>
            </a:outerShdw>
          </a:effectLst>
        </p:spPr>
      </p:pic>
      <p:sp>
        <p:nvSpPr>
          <p:cNvPr id="2" name="Rectangle 1">
            <a:extLst>
              <a:ext uri="{FF2B5EF4-FFF2-40B4-BE49-F238E27FC236}">
                <a16:creationId xmlns:a16="http://schemas.microsoft.com/office/drawing/2014/main" id="{A0ABBB35-0801-A3ED-9AC9-2ECC382356C2}"/>
              </a:ext>
            </a:extLst>
          </p:cNvPr>
          <p:cNvSpPr/>
          <p:nvPr/>
        </p:nvSpPr>
        <p:spPr>
          <a:xfrm>
            <a:off x="335360" y="5661248"/>
            <a:ext cx="6480720" cy="864096"/>
          </a:xfrm>
          <a:prstGeom prst="rect">
            <a:avLst/>
          </a:prstGeom>
          <a:solidFill>
            <a:srgbClr val="40C245"/>
          </a:solidFill>
          <a:ln w="12700" cap="flat" cmpd="sng" algn="ctr">
            <a:solidFill>
              <a:srgbClr val="40C245">
                <a:lumMod val="50000"/>
              </a:srgbClr>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FFFFFF"/>
                </a:solidFill>
                <a:effectLst/>
                <a:uLnTx/>
                <a:uFillTx/>
                <a:latin typeface="Arial"/>
                <a:ea typeface="+mn-ea"/>
                <a:cs typeface="+mn-cs"/>
              </a:rPr>
              <a:t>Definition of e</a:t>
            </a:r>
            <a:r>
              <a:rPr kumimoji="0" lang="en-CH" sz="1800" b="1" i="0" u="none" strike="noStrike" kern="0" cap="none" spc="0" normalizeH="0" baseline="0" noProof="0" dirty="0" err="1">
                <a:ln>
                  <a:noFill/>
                </a:ln>
                <a:solidFill>
                  <a:srgbClr val="FFFFFF"/>
                </a:solidFill>
                <a:effectLst/>
                <a:uLnTx/>
                <a:uFillTx/>
                <a:latin typeface="Arial"/>
                <a:ea typeface="+mn-ea"/>
                <a:cs typeface="+mn-cs"/>
              </a:rPr>
              <a:t>nvironmental</a:t>
            </a:r>
            <a:r>
              <a:rPr kumimoji="0" lang="en-CH" sz="1800" b="1" i="0" u="none" strike="noStrike" kern="0" cap="none" spc="0" normalizeH="0" baseline="0" noProof="0" dirty="0">
                <a:ln>
                  <a:noFill/>
                </a:ln>
                <a:solidFill>
                  <a:srgbClr val="FFFFFF"/>
                </a:solidFill>
                <a:effectLst/>
                <a:uLnTx/>
                <a:uFillTx/>
                <a:latin typeface="Arial"/>
                <a:ea typeface="+mn-ea"/>
                <a:cs typeface="+mn-cs"/>
              </a:rPr>
              <a:t> strategy and guiding principles </a:t>
            </a:r>
            <a:r>
              <a:rPr kumimoji="0" lang="en-CH" sz="1800" b="0" i="0" u="none" strike="noStrike" kern="0" cap="none" spc="0" normalizeH="0" baseline="0" noProof="0" dirty="0">
                <a:ln>
                  <a:noFill/>
                </a:ln>
                <a:solidFill>
                  <a:srgbClr val="FFFFFF"/>
                </a:solidFill>
                <a:effectLst/>
                <a:uLnTx/>
                <a:uFillTx/>
                <a:latin typeface="Arial"/>
                <a:ea typeface="+mn-ea"/>
                <a:cs typeface="+mn-cs"/>
              </a:rPr>
              <a:t>for Ecodesign to be considered by infrastructure and equipment designers in </a:t>
            </a:r>
            <a:r>
              <a:rPr kumimoji="0" lang="en-US" sz="1800" b="0" i="0" u="none" strike="noStrike" kern="0" cap="none" spc="0" normalizeH="0" baseline="0" noProof="0" dirty="0">
                <a:ln>
                  <a:noFill/>
                </a:ln>
                <a:solidFill>
                  <a:srgbClr val="FFFFFF"/>
                </a:solidFill>
                <a:effectLst/>
                <a:uLnTx/>
                <a:uFillTx/>
                <a:latin typeface="Arial"/>
                <a:ea typeface="+mn-ea"/>
                <a:cs typeface="+mn-cs"/>
              </a:rPr>
              <a:t>technical design</a:t>
            </a:r>
            <a:r>
              <a:rPr kumimoji="0" lang="en-CH" sz="1800" b="0" i="0" u="none" strike="noStrike" kern="0" cap="none" spc="0" normalizeH="0" baseline="0" noProof="0" dirty="0">
                <a:ln>
                  <a:noFill/>
                </a:ln>
                <a:solidFill>
                  <a:srgbClr val="FFFFFF"/>
                </a:solidFill>
                <a:effectLst/>
                <a:uLnTx/>
                <a:uFillTx/>
                <a:latin typeface="Arial"/>
                <a:ea typeface="+mn-ea"/>
                <a:cs typeface="+mn-cs"/>
              </a:rPr>
              <a:t> phase. </a:t>
            </a:r>
          </a:p>
        </p:txBody>
      </p:sp>
    </p:spTree>
    <p:extLst>
      <p:ext uri="{BB962C8B-B14F-4D97-AF65-F5344CB8AC3E}">
        <p14:creationId xmlns:p14="http://schemas.microsoft.com/office/powerpoint/2010/main" val="2622795642"/>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Environmental studies around surface areas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2" name="Picture 1" descr="A map of a city&#10;&#10;Description automatically generated">
            <a:extLst>
              <a:ext uri="{FF2B5EF4-FFF2-40B4-BE49-F238E27FC236}">
                <a16:creationId xmlns:a16="http://schemas.microsoft.com/office/drawing/2014/main" id="{FF95F8C2-DCD5-5717-54C7-39BE1A2C863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11399" y="909211"/>
            <a:ext cx="2867403" cy="2880320"/>
          </a:xfrm>
          <a:prstGeom prst="rect">
            <a:avLst/>
          </a:prstGeom>
        </p:spPr>
      </p:pic>
      <p:pic>
        <p:nvPicPr>
          <p:cNvPr id="3" name="Picture 2" descr="A map with a red and yellow area&#10;&#10;Description automatically generated">
            <a:extLst>
              <a:ext uri="{FF2B5EF4-FFF2-40B4-BE49-F238E27FC236}">
                <a16:creationId xmlns:a16="http://schemas.microsoft.com/office/drawing/2014/main" id="{04B542C6-44CF-7D78-A940-56E94AB6465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188435" y="907641"/>
            <a:ext cx="2880320" cy="2880320"/>
          </a:xfrm>
          <a:prstGeom prst="rect">
            <a:avLst/>
          </a:prstGeom>
        </p:spPr>
      </p:pic>
      <p:pic>
        <p:nvPicPr>
          <p:cNvPr id="4" name="Picture 3" descr="A map of a city&#10;&#10;Description automatically generated">
            <a:extLst>
              <a:ext uri="{FF2B5EF4-FFF2-40B4-BE49-F238E27FC236}">
                <a16:creationId xmlns:a16="http://schemas.microsoft.com/office/drawing/2014/main" id="{A3644848-B6C6-8B42-3618-101C35768D06}"/>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178388" y="907640"/>
            <a:ext cx="2880320" cy="2880320"/>
          </a:xfrm>
          <a:prstGeom prst="rect">
            <a:avLst/>
          </a:prstGeom>
        </p:spPr>
      </p:pic>
      <p:pic>
        <p:nvPicPr>
          <p:cNvPr id="6" name="Picture 5" descr="A map with many colored spots&#10;&#10;Description automatically generated with medium confidence">
            <a:extLst>
              <a:ext uri="{FF2B5EF4-FFF2-40B4-BE49-F238E27FC236}">
                <a16:creationId xmlns:a16="http://schemas.microsoft.com/office/drawing/2014/main" id="{A3D70D0B-8932-99D9-9DA8-3575FAFA1FC7}"/>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9168341" y="907640"/>
            <a:ext cx="2880320" cy="2880320"/>
          </a:xfrm>
          <a:prstGeom prst="rect">
            <a:avLst/>
          </a:prstGeom>
        </p:spPr>
      </p:pic>
      <p:pic>
        <p:nvPicPr>
          <p:cNvPr id="8" name="Picture 7" descr="A map with many colored dots&#10;&#10;Description automatically generated">
            <a:extLst>
              <a:ext uri="{FF2B5EF4-FFF2-40B4-BE49-F238E27FC236}">
                <a16:creationId xmlns:a16="http://schemas.microsoft.com/office/drawing/2014/main" id="{18D0973D-56C1-E7AB-42C0-E90EFC2A882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98481" y="3828369"/>
            <a:ext cx="2880320" cy="2880320"/>
          </a:xfrm>
          <a:prstGeom prst="rect">
            <a:avLst/>
          </a:prstGeom>
        </p:spPr>
      </p:pic>
      <p:pic>
        <p:nvPicPr>
          <p:cNvPr id="9" name="Picture 8" descr="A map with a red and yellow area&#10;&#10;Description automatically generated with medium confidence">
            <a:extLst>
              <a:ext uri="{FF2B5EF4-FFF2-40B4-BE49-F238E27FC236}">
                <a16:creationId xmlns:a16="http://schemas.microsoft.com/office/drawing/2014/main" id="{9C4CD3EF-C734-5E34-24BB-78368235354E}"/>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3188435" y="3828369"/>
            <a:ext cx="2880320" cy="2880320"/>
          </a:xfrm>
          <a:prstGeom prst="rect">
            <a:avLst/>
          </a:prstGeom>
        </p:spPr>
      </p:pic>
      <p:pic>
        <p:nvPicPr>
          <p:cNvPr id="10" name="Picture 9" descr="A map of a city&#10;&#10;Description automatically generated">
            <a:extLst>
              <a:ext uri="{FF2B5EF4-FFF2-40B4-BE49-F238E27FC236}">
                <a16:creationId xmlns:a16="http://schemas.microsoft.com/office/drawing/2014/main" id="{09255BFE-5184-43BD-4809-A292B95F6F1C}"/>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6178389" y="3856276"/>
            <a:ext cx="2880320" cy="2852413"/>
          </a:xfrm>
          <a:prstGeom prst="rect">
            <a:avLst/>
          </a:prstGeom>
        </p:spPr>
      </p:pic>
      <p:pic>
        <p:nvPicPr>
          <p:cNvPr id="11" name="Picture 10" descr="A map of a city&#10;&#10;Description automatically generated">
            <a:extLst>
              <a:ext uri="{FF2B5EF4-FFF2-40B4-BE49-F238E27FC236}">
                <a16:creationId xmlns:a16="http://schemas.microsoft.com/office/drawing/2014/main" id="{396762A2-FFB7-C0C1-38DB-59B04A802A8A}"/>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9168341" y="3856276"/>
            <a:ext cx="2880320" cy="2852413"/>
          </a:xfrm>
          <a:prstGeom prst="rect">
            <a:avLst/>
          </a:prstGeom>
        </p:spPr>
      </p:pic>
      <p:sp>
        <p:nvSpPr>
          <p:cNvPr id="12" name="TextBox 11">
            <a:extLst>
              <a:ext uri="{FF2B5EF4-FFF2-40B4-BE49-F238E27FC236}">
                <a16:creationId xmlns:a16="http://schemas.microsoft.com/office/drawing/2014/main" id="{41C8DD6B-FE12-35C6-3CAD-05F14615F38C}"/>
              </a:ext>
            </a:extLst>
          </p:cNvPr>
          <p:cNvSpPr txBox="1"/>
          <p:nvPr/>
        </p:nvSpPr>
        <p:spPr>
          <a:xfrm>
            <a:off x="211399" y="907641"/>
            <a:ext cx="702436" cy="584775"/>
          </a:xfrm>
          <a:prstGeom prst="rect">
            <a:avLst/>
          </a:prstGeom>
          <a:no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3200" b="0" i="0" u="none" strike="noStrike" kern="1200" cap="none" spc="0" normalizeH="0" baseline="0" noProof="0" dirty="0">
                <a:ln>
                  <a:noFill/>
                </a:ln>
                <a:solidFill>
                  <a:srgbClr val="0F124A"/>
                </a:solidFill>
                <a:effectLst/>
                <a:uLnTx/>
                <a:uFillTx/>
                <a:latin typeface="Arial"/>
                <a:ea typeface="+mn-ea"/>
                <a:cs typeface="+mn-cs"/>
              </a:rPr>
              <a:t>PA</a:t>
            </a:r>
          </a:p>
        </p:txBody>
      </p:sp>
      <p:sp>
        <p:nvSpPr>
          <p:cNvPr id="13" name="TextBox 12">
            <a:extLst>
              <a:ext uri="{FF2B5EF4-FFF2-40B4-BE49-F238E27FC236}">
                <a16:creationId xmlns:a16="http://schemas.microsoft.com/office/drawing/2014/main" id="{3C334406-958B-034C-8FE9-156BB27B47CD}"/>
              </a:ext>
            </a:extLst>
          </p:cNvPr>
          <p:cNvSpPr txBox="1"/>
          <p:nvPr/>
        </p:nvSpPr>
        <p:spPr>
          <a:xfrm>
            <a:off x="3188435" y="906363"/>
            <a:ext cx="732893" cy="584775"/>
          </a:xfrm>
          <a:prstGeom prst="rect">
            <a:avLst/>
          </a:prstGeom>
          <a:no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3200" b="0" i="0" u="none" strike="noStrike" kern="1200" cap="none" spc="0" normalizeH="0" baseline="0" noProof="0" dirty="0">
                <a:ln>
                  <a:noFill/>
                </a:ln>
                <a:solidFill>
                  <a:srgbClr val="0F124A"/>
                </a:solidFill>
                <a:effectLst/>
                <a:uLnTx/>
                <a:uFillTx/>
                <a:latin typeface="Arial"/>
                <a:ea typeface="+mn-ea"/>
                <a:cs typeface="+mn-cs"/>
              </a:rPr>
              <a:t>PB</a:t>
            </a:r>
          </a:p>
        </p:txBody>
      </p:sp>
      <p:sp>
        <p:nvSpPr>
          <p:cNvPr id="14" name="TextBox 13">
            <a:extLst>
              <a:ext uri="{FF2B5EF4-FFF2-40B4-BE49-F238E27FC236}">
                <a16:creationId xmlns:a16="http://schemas.microsoft.com/office/drawing/2014/main" id="{0B99F142-2F9B-C4C2-9EC1-013CE6363978}"/>
              </a:ext>
            </a:extLst>
          </p:cNvPr>
          <p:cNvSpPr txBox="1"/>
          <p:nvPr/>
        </p:nvSpPr>
        <p:spPr>
          <a:xfrm>
            <a:off x="6172394" y="905085"/>
            <a:ext cx="854517" cy="584775"/>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3200" b="0" i="0" u="none" strike="noStrike" kern="1200" cap="none" spc="0" normalizeH="0" baseline="0" noProof="0" dirty="0">
                <a:ln>
                  <a:noFill/>
                </a:ln>
                <a:solidFill>
                  <a:srgbClr val="0F124A"/>
                </a:solidFill>
                <a:effectLst/>
                <a:uLnTx/>
                <a:uFillTx/>
                <a:latin typeface="Arial"/>
                <a:ea typeface="+mn-ea"/>
                <a:cs typeface="+mn-cs"/>
              </a:rPr>
              <a:t>PD</a:t>
            </a:r>
          </a:p>
        </p:txBody>
      </p:sp>
      <p:sp>
        <p:nvSpPr>
          <p:cNvPr id="15" name="TextBox 14">
            <a:extLst>
              <a:ext uri="{FF2B5EF4-FFF2-40B4-BE49-F238E27FC236}">
                <a16:creationId xmlns:a16="http://schemas.microsoft.com/office/drawing/2014/main" id="{A9686B27-668A-5E72-F364-0425F4BB3CDE}"/>
              </a:ext>
            </a:extLst>
          </p:cNvPr>
          <p:cNvSpPr txBox="1"/>
          <p:nvPr/>
        </p:nvSpPr>
        <p:spPr>
          <a:xfrm>
            <a:off x="9179866" y="905085"/>
            <a:ext cx="854517" cy="584775"/>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3200" b="0" i="0" u="none" strike="noStrike" kern="1200" cap="none" spc="0" normalizeH="0" baseline="0" noProof="0" dirty="0">
                <a:ln>
                  <a:noFill/>
                </a:ln>
                <a:solidFill>
                  <a:srgbClr val="0F124A"/>
                </a:solidFill>
                <a:effectLst/>
                <a:uLnTx/>
                <a:uFillTx/>
                <a:latin typeface="Arial"/>
                <a:ea typeface="+mn-ea"/>
                <a:cs typeface="+mn-cs"/>
              </a:rPr>
              <a:t>PF</a:t>
            </a:r>
          </a:p>
        </p:txBody>
      </p:sp>
      <p:sp>
        <p:nvSpPr>
          <p:cNvPr id="16" name="TextBox 15">
            <a:extLst>
              <a:ext uri="{FF2B5EF4-FFF2-40B4-BE49-F238E27FC236}">
                <a16:creationId xmlns:a16="http://schemas.microsoft.com/office/drawing/2014/main" id="{099A1EF9-6513-4108-43C4-FC10F0955279}"/>
              </a:ext>
            </a:extLst>
          </p:cNvPr>
          <p:cNvSpPr txBox="1"/>
          <p:nvPr/>
        </p:nvSpPr>
        <p:spPr>
          <a:xfrm>
            <a:off x="211399" y="3828369"/>
            <a:ext cx="854517" cy="584775"/>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3200" b="0" i="0" u="none" strike="noStrike" kern="1200" cap="none" spc="0" normalizeH="0" baseline="0" noProof="0" dirty="0">
                <a:ln>
                  <a:noFill/>
                </a:ln>
                <a:solidFill>
                  <a:srgbClr val="0F124A"/>
                </a:solidFill>
                <a:effectLst/>
                <a:uLnTx/>
                <a:uFillTx/>
                <a:latin typeface="Arial"/>
                <a:ea typeface="+mn-ea"/>
                <a:cs typeface="+mn-cs"/>
              </a:rPr>
              <a:t>PG</a:t>
            </a:r>
          </a:p>
        </p:txBody>
      </p:sp>
      <p:sp>
        <p:nvSpPr>
          <p:cNvPr id="17" name="TextBox 16">
            <a:extLst>
              <a:ext uri="{FF2B5EF4-FFF2-40B4-BE49-F238E27FC236}">
                <a16:creationId xmlns:a16="http://schemas.microsoft.com/office/drawing/2014/main" id="{9727398B-B3B1-26B3-128D-3E86ABAFFFF0}"/>
              </a:ext>
            </a:extLst>
          </p:cNvPr>
          <p:cNvSpPr txBox="1"/>
          <p:nvPr/>
        </p:nvSpPr>
        <p:spPr>
          <a:xfrm>
            <a:off x="3188434" y="3828369"/>
            <a:ext cx="854517" cy="584775"/>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3200" b="0" i="0" u="none" strike="noStrike" kern="1200" cap="none" spc="0" normalizeH="0" baseline="0" noProof="0" dirty="0">
                <a:ln>
                  <a:noFill/>
                </a:ln>
                <a:solidFill>
                  <a:srgbClr val="0F124A"/>
                </a:solidFill>
                <a:effectLst/>
                <a:uLnTx/>
                <a:uFillTx/>
                <a:latin typeface="Arial"/>
                <a:ea typeface="+mn-ea"/>
                <a:cs typeface="+mn-cs"/>
              </a:rPr>
              <a:t>PH</a:t>
            </a:r>
          </a:p>
        </p:txBody>
      </p:sp>
      <p:sp>
        <p:nvSpPr>
          <p:cNvPr id="18" name="TextBox 17">
            <a:extLst>
              <a:ext uri="{FF2B5EF4-FFF2-40B4-BE49-F238E27FC236}">
                <a16:creationId xmlns:a16="http://schemas.microsoft.com/office/drawing/2014/main" id="{44408C2B-A188-475A-B2F5-C7400282BCB1}"/>
              </a:ext>
            </a:extLst>
          </p:cNvPr>
          <p:cNvSpPr txBox="1"/>
          <p:nvPr/>
        </p:nvSpPr>
        <p:spPr>
          <a:xfrm>
            <a:off x="6172394" y="3853596"/>
            <a:ext cx="854517" cy="584775"/>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3200" b="0" i="0" u="none" strike="noStrike" kern="1200" cap="none" spc="0" normalizeH="0" baseline="0" noProof="0" dirty="0">
                <a:ln>
                  <a:noFill/>
                </a:ln>
                <a:solidFill>
                  <a:srgbClr val="0F124A"/>
                </a:solidFill>
                <a:effectLst/>
                <a:uLnTx/>
                <a:uFillTx/>
                <a:latin typeface="Arial"/>
                <a:ea typeface="+mn-ea"/>
                <a:cs typeface="+mn-cs"/>
              </a:rPr>
              <a:t>PJ</a:t>
            </a:r>
          </a:p>
        </p:txBody>
      </p:sp>
      <p:sp>
        <p:nvSpPr>
          <p:cNvPr id="19" name="TextBox 18">
            <a:extLst>
              <a:ext uri="{FF2B5EF4-FFF2-40B4-BE49-F238E27FC236}">
                <a16:creationId xmlns:a16="http://schemas.microsoft.com/office/drawing/2014/main" id="{306BBFB7-17EA-DEA0-2310-1939176EC781}"/>
              </a:ext>
            </a:extLst>
          </p:cNvPr>
          <p:cNvSpPr txBox="1"/>
          <p:nvPr/>
        </p:nvSpPr>
        <p:spPr>
          <a:xfrm>
            <a:off x="9158256" y="3853596"/>
            <a:ext cx="854517" cy="584775"/>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3200" b="0" i="0" u="none" strike="noStrike" kern="1200" cap="none" spc="0" normalizeH="0" baseline="0" noProof="0" dirty="0">
                <a:ln>
                  <a:noFill/>
                </a:ln>
                <a:solidFill>
                  <a:srgbClr val="0F124A"/>
                </a:solidFill>
                <a:effectLst/>
                <a:uLnTx/>
                <a:uFillTx/>
                <a:latin typeface="Arial"/>
                <a:ea typeface="+mn-ea"/>
                <a:cs typeface="+mn-cs"/>
              </a:rPr>
              <a:t>PL</a:t>
            </a:r>
          </a:p>
        </p:txBody>
      </p:sp>
      <p:sp>
        <p:nvSpPr>
          <p:cNvPr id="20" name="TextBox 19">
            <a:extLst>
              <a:ext uri="{FF2B5EF4-FFF2-40B4-BE49-F238E27FC236}">
                <a16:creationId xmlns:a16="http://schemas.microsoft.com/office/drawing/2014/main" id="{3BF08B4B-E782-0B11-025E-AEA6C989866F}"/>
              </a:ext>
            </a:extLst>
          </p:cNvPr>
          <p:cNvSpPr txBox="1"/>
          <p:nvPr/>
        </p:nvSpPr>
        <p:spPr>
          <a:xfrm>
            <a:off x="1986791" y="3410981"/>
            <a:ext cx="8404984" cy="461665"/>
          </a:xfrm>
          <a:prstGeom prst="rect">
            <a:avLst/>
          </a:prstGeom>
          <a:noFill/>
        </p:spPr>
        <p:txBody>
          <a:bodyPr wrap="square">
            <a:sp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CH" sz="2400" b="0" i="0" u="none" strike="noStrike" kern="1200" cap="none" spc="0" normalizeH="0" baseline="0" noProof="0" dirty="0">
                <a:ln>
                  <a:noFill/>
                </a:ln>
                <a:solidFill>
                  <a:prstClr val="black"/>
                </a:solidFill>
                <a:effectLst/>
                <a:highlight>
                  <a:srgbClr val="00FF00"/>
                </a:highlight>
                <a:uLnTx/>
                <a:uFillTx/>
                <a:latin typeface="Calibri" panose="020F0502020204030204"/>
                <a:ea typeface="+mn-ea"/>
                <a:cs typeface="+mn-cs"/>
              </a:rPr>
              <a:t>Total area investigated in 2023/24: </a:t>
            </a:r>
            <a:r>
              <a:rPr kumimoji="0" lang="en-CH" sz="2400" b="1" i="0" u="none" strike="noStrike" kern="1200" cap="none" spc="0" normalizeH="0" baseline="0" noProof="0" dirty="0">
                <a:ln>
                  <a:noFill/>
                </a:ln>
                <a:solidFill>
                  <a:prstClr val="black"/>
                </a:solidFill>
                <a:effectLst/>
                <a:highlight>
                  <a:srgbClr val="00FF00"/>
                </a:highlight>
                <a:uLnTx/>
                <a:uFillTx/>
                <a:latin typeface="Calibri" panose="020F0502020204030204"/>
                <a:ea typeface="+mn-ea"/>
                <a:cs typeface="+mn-cs"/>
              </a:rPr>
              <a:t>585 ha over 4 seasons</a:t>
            </a:r>
            <a:endParaRPr kumimoji="0" lang="en-US" sz="2400" b="1" i="0" u="none" strike="noStrike" kern="1200" cap="none" spc="0" normalizeH="0" baseline="0" noProof="0" dirty="0">
              <a:ln>
                <a:noFill/>
              </a:ln>
              <a:solidFill>
                <a:srgbClr val="FFFF00"/>
              </a:solidFill>
              <a:effectLst/>
              <a:highlight>
                <a:srgbClr val="00FF00"/>
              </a:highlight>
              <a:uLnTx/>
              <a:uFillTx/>
              <a:latin typeface="Calibri" panose="020F0502020204030204" pitchFamily="34" charset="0"/>
              <a:ea typeface="+mn-ea"/>
              <a:cs typeface="Calibri" panose="020F0502020204030204" pitchFamily="34" charset="0"/>
            </a:endParaRPr>
          </a:p>
        </p:txBody>
      </p:sp>
    </p:spTree>
    <p:extLst>
      <p:ext uri="{BB962C8B-B14F-4D97-AF65-F5344CB8AC3E}">
        <p14:creationId xmlns:p14="http://schemas.microsoft.com/office/powerpoint/2010/main" val="4024626968"/>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2"/>
          <p:cNvSpPr txBox="1"/>
          <p:nvPr/>
        </p:nvSpPr>
        <p:spPr>
          <a:xfrm>
            <a:off x="8176682" y="677903"/>
            <a:ext cx="3991800" cy="6206100"/>
          </a:xfrm>
          <a:prstGeom prst="rect">
            <a:avLst/>
          </a:prstGeom>
          <a:noFill/>
          <a:ln>
            <a:noFill/>
          </a:ln>
        </p:spPr>
        <p:txBody>
          <a:bodyPr spcFirstLastPara="1" wrap="square" lIns="35700" tIns="35700" rIns="35700" bIns="35700" anchor="ctr" anchorCtr="0">
            <a:spAutoFit/>
          </a:bodyPr>
          <a:lstStyle/>
          <a:p>
            <a:pPr marL="0" marR="0" lvl="0" indent="0" algn="l" rtl="0">
              <a:lnSpc>
                <a:spcPct val="100000"/>
              </a:lnSpc>
              <a:spcBef>
                <a:spcPts val="0"/>
              </a:spcBef>
              <a:spcAft>
                <a:spcPts val="0"/>
              </a:spcAft>
              <a:buClr>
                <a:srgbClr val="0C377B"/>
              </a:buClr>
              <a:buSzPts val="2000"/>
              <a:buFont typeface="Calibri"/>
              <a:buNone/>
            </a:pPr>
            <a:r>
              <a:rPr lang="en-US" sz="2000" b="1" i="0" u="none" strike="noStrike" cap="none">
                <a:solidFill>
                  <a:srgbClr val="0C377B"/>
                </a:solidFill>
                <a:latin typeface="Calibri"/>
                <a:ea typeface="Calibri"/>
                <a:cs typeface="Calibri"/>
                <a:sym typeface="Calibri"/>
              </a:rPr>
              <a:t>On 15 May, RTS (Radio Télévision Suisse) broadcasted a special program celebrating CERN’s 70th anniversary and hosted at CERN’s Science Gateway.</a:t>
            </a:r>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5B9BD5"/>
              </a:buClr>
              <a:buSzPts val="1350"/>
              <a:buFont typeface="Arial"/>
              <a:buNone/>
            </a:pP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0C377B"/>
              </a:buClr>
              <a:buSzPts val="1350"/>
              <a:buFont typeface="Calibri"/>
              <a:buNone/>
            </a:pPr>
            <a:br>
              <a:rPr lang="en-US" sz="1350" b="0" i="0" u="none" strike="noStrike" cap="none">
                <a:solidFill>
                  <a:srgbClr val="0C377B"/>
                </a:solidFill>
                <a:latin typeface="Calibri"/>
                <a:ea typeface="Calibri"/>
                <a:cs typeface="Calibri"/>
                <a:sym typeface="Calibri"/>
              </a:rPr>
            </a:br>
            <a:endParaRPr sz="13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0C377B"/>
              </a:buClr>
              <a:buSzPts val="1600"/>
              <a:buFont typeface="Calibri"/>
              <a:buNone/>
            </a:pPr>
            <a:r>
              <a:rPr lang="en-US" sz="1600" b="0" i="0" u="none" strike="noStrike" cap="none">
                <a:solidFill>
                  <a:srgbClr val="0C377B"/>
                </a:solidFill>
                <a:latin typeface="Calibri"/>
                <a:ea typeface="Calibri"/>
                <a:cs typeface="Calibri"/>
                <a:sym typeface="Calibri"/>
              </a:rPr>
              <a:t>The event featured a comprehensive look at </a:t>
            </a:r>
            <a:r>
              <a:rPr lang="en-US" sz="1600" b="1" i="0" u="none" strike="noStrike" cap="none">
                <a:solidFill>
                  <a:srgbClr val="0C377B"/>
                </a:solidFill>
                <a:latin typeface="Calibri"/>
                <a:ea typeface="Calibri"/>
                <a:cs typeface="Calibri"/>
                <a:sym typeface="Calibri"/>
              </a:rPr>
              <a:t>CERN's illustrious history</a:t>
            </a:r>
            <a:r>
              <a:rPr lang="en-US" sz="1600" b="0" i="0" u="none" strike="noStrike" cap="none">
                <a:solidFill>
                  <a:srgbClr val="0C377B"/>
                </a:solidFill>
                <a:latin typeface="Calibri"/>
                <a:ea typeface="Calibri"/>
                <a:cs typeface="Calibri"/>
                <a:sym typeface="Calibri"/>
              </a:rPr>
              <a:t>, </a:t>
            </a:r>
            <a:r>
              <a:rPr lang="en-US" sz="1600" b="1" i="0" u="none" strike="noStrike" cap="none">
                <a:solidFill>
                  <a:srgbClr val="0C377B"/>
                </a:solidFill>
                <a:latin typeface="Calibri"/>
                <a:ea typeface="Calibri"/>
                <a:cs typeface="Calibri"/>
                <a:sym typeface="Calibri"/>
              </a:rPr>
              <a:t>groundbreaking achievements, and future ambitions</a:t>
            </a:r>
            <a:r>
              <a:rPr lang="en-US" sz="1600" b="0" i="0" u="none" strike="noStrike" cap="none">
                <a:solidFill>
                  <a:srgbClr val="0C377B"/>
                </a:solidFill>
                <a:latin typeface="Calibri"/>
                <a:ea typeface="Calibri"/>
                <a:cs typeface="Calibri"/>
                <a:sym typeface="Calibri"/>
              </a:rPr>
              <a:t>, including the prominently featured Future Circular Collider (FCC) project with </a:t>
            </a:r>
            <a:r>
              <a:rPr lang="en-US" sz="1600" b="1" i="0" u="none" strike="noStrike" cap="none">
                <a:solidFill>
                  <a:srgbClr val="0C377B"/>
                </a:solidFill>
                <a:latin typeface="Calibri"/>
                <a:ea typeface="Calibri"/>
                <a:cs typeface="Calibri"/>
                <a:sym typeface="Calibri"/>
              </a:rPr>
              <a:t>study experts interacting with the audience. </a:t>
            </a:r>
            <a:endParaRPr/>
          </a:p>
        </p:txBody>
      </p:sp>
      <p:sp>
        <p:nvSpPr>
          <p:cNvPr id="117" name="Google Shape;117;p2"/>
          <p:cNvSpPr txBox="1"/>
          <p:nvPr/>
        </p:nvSpPr>
        <p:spPr>
          <a:xfrm>
            <a:off x="4283475" y="729575"/>
            <a:ext cx="3808800" cy="6098100"/>
          </a:xfrm>
          <a:prstGeom prst="rect">
            <a:avLst/>
          </a:prstGeom>
          <a:noFill/>
          <a:ln>
            <a:noFill/>
          </a:ln>
        </p:spPr>
        <p:txBody>
          <a:bodyPr spcFirstLastPara="1" wrap="square" lIns="35700" tIns="35700" rIns="35700" bIns="35700" anchor="ctr" anchorCtr="0">
            <a:spAutoFit/>
          </a:bodyPr>
          <a:lstStyle/>
          <a:p>
            <a:pPr marL="0" marR="0" lvl="0" indent="0" algn="l" rtl="0">
              <a:lnSpc>
                <a:spcPct val="100000"/>
              </a:lnSpc>
              <a:spcBef>
                <a:spcPts val="0"/>
              </a:spcBef>
              <a:spcAft>
                <a:spcPts val="0"/>
              </a:spcAft>
              <a:buClr>
                <a:srgbClr val="0C377B"/>
              </a:buClr>
              <a:buSzPts val="2000"/>
              <a:buFont typeface="Calibri"/>
              <a:buNone/>
            </a:pPr>
            <a:r>
              <a:rPr lang="en-US" sz="2000" b="1" i="0" u="none" strike="noStrike" cap="none">
                <a:solidFill>
                  <a:srgbClr val="0C377B"/>
                </a:solidFill>
                <a:latin typeface="Calibri"/>
                <a:ea typeface="Calibri"/>
                <a:cs typeface="Calibri"/>
                <a:sym typeface="Calibri"/>
              </a:rPr>
              <a:t>La Roche-sur-Foron - Haute Savoie international fare April 27 to May 6</a:t>
            </a: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1250"/>
              <a:buFont typeface="Arial"/>
              <a:buNone/>
            </a:pPr>
            <a:endParaRPr sz="12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1250"/>
              <a:buFont typeface="Arial"/>
              <a:buNone/>
            </a:pPr>
            <a:endParaRPr sz="12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1250"/>
              <a:buFont typeface="Arial"/>
              <a:buNone/>
            </a:pPr>
            <a:endParaRPr sz="12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1250"/>
              <a:buFont typeface="Arial"/>
              <a:buNone/>
            </a:pPr>
            <a:endParaRPr sz="12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1250"/>
              <a:buFont typeface="Arial"/>
              <a:buNone/>
            </a:pPr>
            <a:endParaRPr sz="12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1600"/>
              <a:buFont typeface="Arial"/>
              <a:buNone/>
            </a:pPr>
            <a:endParaRPr sz="160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0C377B"/>
              </a:buClr>
              <a:buSzPts val="1600"/>
              <a:buFont typeface="Calibri"/>
              <a:buNone/>
            </a:pPr>
            <a:r>
              <a:rPr lang="en-US" sz="1700" b="0" i="0" u="none" strike="noStrike" cap="none">
                <a:solidFill>
                  <a:srgbClr val="0C377B"/>
                </a:solidFill>
                <a:latin typeface="Calibri"/>
                <a:ea typeface="Calibri"/>
                <a:cs typeface="Calibri"/>
                <a:sym typeface="Calibri"/>
              </a:rPr>
              <a:t>CERN’s participation in the </a:t>
            </a:r>
            <a:r>
              <a:rPr lang="en-US" sz="1700" b="1" i="0" u="none" strike="noStrike" cap="none">
                <a:solidFill>
                  <a:srgbClr val="0C377B"/>
                </a:solidFill>
                <a:latin typeface="Calibri"/>
                <a:ea typeface="Calibri"/>
                <a:cs typeface="Calibri"/>
                <a:sym typeface="Calibri"/>
              </a:rPr>
              <a:t>International Fair of Haute-Savoie/Mont Blanc</a:t>
            </a:r>
            <a:r>
              <a:rPr lang="en-US" sz="1700" b="0" i="0" u="none" strike="noStrike" cap="none">
                <a:solidFill>
                  <a:srgbClr val="0C377B"/>
                </a:solidFill>
                <a:latin typeface="Calibri"/>
                <a:ea typeface="Calibri"/>
                <a:cs typeface="Calibri"/>
                <a:sym typeface="Calibri"/>
              </a:rPr>
              <a:t>, enhanced by the valuable help of volunteers from the FCC team, resulted in meaningful </a:t>
            </a:r>
            <a:r>
              <a:rPr lang="en-US" sz="1700" b="1" i="0" u="none" strike="noStrike" cap="none">
                <a:solidFill>
                  <a:srgbClr val="0C377B"/>
                </a:solidFill>
                <a:latin typeface="Calibri"/>
                <a:ea typeface="Calibri"/>
                <a:cs typeface="Calibri"/>
                <a:sym typeface="Calibri"/>
              </a:rPr>
              <a:t>discussions with more than 2000 members of the local community</a:t>
            </a:r>
            <a:r>
              <a:rPr lang="en-US" sz="1700" b="0" i="0" u="none" strike="noStrike" cap="none">
                <a:solidFill>
                  <a:srgbClr val="0C377B"/>
                </a:solidFill>
                <a:latin typeface="Calibri"/>
                <a:ea typeface="Calibri"/>
                <a:cs typeface="Calibri"/>
                <a:sym typeface="Calibri"/>
              </a:rPr>
              <a:t> on topics ranging from the required technological advancements to sustainability measures.</a:t>
            </a:r>
            <a:endParaRPr sz="1500"/>
          </a:p>
        </p:txBody>
      </p:sp>
      <p:sp>
        <p:nvSpPr>
          <p:cNvPr id="118" name="Google Shape;118;p2"/>
          <p:cNvSpPr txBox="1"/>
          <p:nvPr/>
        </p:nvSpPr>
        <p:spPr>
          <a:xfrm>
            <a:off x="0" y="0"/>
            <a:ext cx="12192000" cy="770700"/>
          </a:xfrm>
          <a:prstGeom prst="rect">
            <a:avLst/>
          </a:prstGeom>
          <a:solidFill>
            <a:srgbClr val="0C377B"/>
          </a:solidFill>
          <a:ln>
            <a:noFill/>
          </a:ln>
        </p:spPr>
        <p:txBody>
          <a:bodyPr spcFirstLastPara="1" wrap="square" lIns="91425" tIns="0" rIns="91425" bIns="0" anchor="ctr" anchorCtr="0">
            <a:noAutofit/>
          </a:bodyPr>
          <a:lstStyle/>
          <a:p>
            <a:pPr marL="0" marR="0" lvl="0" indent="0" algn="ctr" rtl="0">
              <a:lnSpc>
                <a:spcPct val="100000"/>
              </a:lnSpc>
              <a:spcBef>
                <a:spcPts val="0"/>
              </a:spcBef>
              <a:spcAft>
                <a:spcPts val="0"/>
              </a:spcAft>
              <a:buClr>
                <a:srgbClr val="FFFF00"/>
              </a:buClr>
              <a:buSzPts val="3200"/>
              <a:buFont typeface="Calibri"/>
              <a:buNone/>
            </a:pPr>
            <a:r>
              <a:rPr lang="en-US" sz="3200" b="1" i="0" u="none" strike="noStrike" cap="none">
                <a:solidFill>
                  <a:srgbClr val="FFFF00"/>
                </a:solidFill>
                <a:latin typeface="Calibri"/>
                <a:ea typeface="Calibri"/>
                <a:cs typeface="Calibri"/>
                <a:sym typeface="Calibri"/>
              </a:rPr>
              <a:t>              Start of public information &amp; engagement sessions</a:t>
            </a:r>
            <a:endParaRPr sz="3200" b="1" i="0" u="none" strike="noStrike" cap="none">
              <a:solidFill>
                <a:srgbClr val="FFFF00"/>
              </a:solidFill>
              <a:latin typeface="Calibri"/>
              <a:ea typeface="Calibri"/>
              <a:cs typeface="Calibri"/>
              <a:sym typeface="Calibri"/>
            </a:endParaRPr>
          </a:p>
        </p:txBody>
      </p:sp>
      <p:pic>
        <p:nvPicPr>
          <p:cNvPr id="119" name="Google Shape;119;p2" descr="A picture containing icon&#10;&#10;Description automatically generated"/>
          <p:cNvPicPr preferRelativeResize="0"/>
          <p:nvPr/>
        </p:nvPicPr>
        <p:blipFill rotWithShape="1">
          <a:blip r:embed="rId3">
            <a:alphaModFix/>
          </a:blip>
          <a:srcRect/>
          <a:stretch/>
        </p:blipFill>
        <p:spPr>
          <a:xfrm>
            <a:off x="11929" y="58203"/>
            <a:ext cx="1935387" cy="654292"/>
          </a:xfrm>
          <a:prstGeom prst="rect">
            <a:avLst/>
          </a:prstGeom>
          <a:noFill/>
          <a:ln>
            <a:noFill/>
          </a:ln>
        </p:spPr>
      </p:pic>
      <p:sp>
        <p:nvSpPr>
          <p:cNvPr id="120" name="Google Shape;120;p2"/>
          <p:cNvSpPr txBox="1"/>
          <p:nvPr/>
        </p:nvSpPr>
        <p:spPr>
          <a:xfrm>
            <a:off x="162075" y="737925"/>
            <a:ext cx="3913200" cy="6052200"/>
          </a:xfrm>
          <a:prstGeom prst="rect">
            <a:avLst/>
          </a:prstGeom>
          <a:noFill/>
          <a:ln>
            <a:noFill/>
          </a:ln>
        </p:spPr>
        <p:txBody>
          <a:bodyPr spcFirstLastPara="1" wrap="square" lIns="35700" tIns="35700" rIns="35700" bIns="35700" anchor="ctr" anchorCtr="0">
            <a:spAutoFit/>
          </a:bodyPr>
          <a:lstStyle/>
          <a:p>
            <a:pPr marL="0" marR="0" lvl="0" indent="0" algn="l" rtl="0">
              <a:lnSpc>
                <a:spcPct val="100000"/>
              </a:lnSpc>
              <a:spcBef>
                <a:spcPts val="0"/>
              </a:spcBef>
              <a:spcAft>
                <a:spcPts val="0"/>
              </a:spcAft>
              <a:buClr>
                <a:srgbClr val="0C377B"/>
              </a:buClr>
              <a:buSzPts val="2000"/>
              <a:buFont typeface="Calibri"/>
              <a:buNone/>
            </a:pPr>
            <a:r>
              <a:rPr lang="en-US" sz="2000" b="1" i="0" u="none" strike="noStrike" cap="none">
                <a:solidFill>
                  <a:srgbClr val="0C377B"/>
                </a:solidFill>
                <a:latin typeface="Calibri"/>
                <a:ea typeface="Calibri"/>
                <a:cs typeface="Calibri"/>
                <a:sym typeface="Calibri"/>
              </a:rPr>
              <a:t>First public information and discussion meeting at the Science Gateway on the 24th April at CERN.</a:t>
            </a: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2000"/>
              <a:buFont typeface="Arial"/>
              <a:buNone/>
            </a:pPr>
            <a:endParaRPr sz="2000" b="1"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2F2F2F"/>
              </a:buClr>
              <a:buSzPts val="1250"/>
              <a:buFont typeface="Arial"/>
              <a:buNone/>
            </a:pPr>
            <a:endParaRPr sz="1250" b="0" i="0" u="none" strike="noStrike" cap="none">
              <a:solidFill>
                <a:srgbClr val="0C377B"/>
              </a:solidFill>
              <a:latin typeface="Calibri"/>
              <a:ea typeface="Calibri"/>
              <a:cs typeface="Calibri"/>
              <a:sym typeface="Calibri"/>
            </a:endParaRPr>
          </a:p>
          <a:p>
            <a:pPr marL="0" marR="0" lvl="0" indent="0" algn="l" rtl="0">
              <a:lnSpc>
                <a:spcPct val="100000"/>
              </a:lnSpc>
              <a:spcBef>
                <a:spcPts val="0"/>
              </a:spcBef>
              <a:spcAft>
                <a:spcPts val="0"/>
              </a:spcAft>
              <a:buClr>
                <a:srgbClr val="0C377B"/>
              </a:buClr>
              <a:buSzPts val="2000"/>
              <a:buFont typeface="Calibri"/>
              <a:buNone/>
            </a:pPr>
            <a:r>
              <a:rPr lang="en-US" sz="1700">
                <a:solidFill>
                  <a:srgbClr val="0C377B"/>
                </a:solidFill>
                <a:latin typeface="Calibri"/>
                <a:ea typeface="Calibri"/>
                <a:cs typeface="Calibri"/>
                <a:sym typeface="Calibri"/>
              </a:rPr>
              <a:t>The meeting was organised for the </a:t>
            </a:r>
            <a:r>
              <a:rPr lang="en-US" sz="1700" b="1">
                <a:solidFill>
                  <a:srgbClr val="0C377B"/>
                </a:solidFill>
                <a:latin typeface="Calibri"/>
                <a:ea typeface="Calibri"/>
                <a:cs typeface="Calibri"/>
                <a:sym typeface="Calibri"/>
              </a:rPr>
              <a:t>local community of our Host States, France and Switzerland</a:t>
            </a:r>
            <a:r>
              <a:rPr lang="en-US" sz="1700">
                <a:solidFill>
                  <a:srgbClr val="0C377B"/>
                </a:solidFill>
                <a:latin typeface="Calibri"/>
                <a:ea typeface="Calibri"/>
                <a:cs typeface="Calibri"/>
                <a:sym typeface="Calibri"/>
              </a:rPr>
              <a:t>, in the Science Gateway. </a:t>
            </a:r>
            <a:br>
              <a:rPr lang="en-US" sz="1700">
                <a:solidFill>
                  <a:srgbClr val="0C377B"/>
                </a:solidFill>
                <a:latin typeface="Calibri"/>
                <a:ea typeface="Calibri"/>
                <a:cs typeface="Calibri"/>
                <a:sym typeface="Calibri"/>
              </a:rPr>
            </a:br>
            <a:br>
              <a:rPr lang="en-US" sz="1700">
                <a:solidFill>
                  <a:srgbClr val="0C377B"/>
                </a:solidFill>
                <a:latin typeface="Calibri"/>
                <a:ea typeface="Calibri"/>
                <a:cs typeface="Calibri"/>
                <a:sym typeface="Calibri"/>
              </a:rPr>
            </a:br>
            <a:r>
              <a:rPr lang="en-US" sz="1700">
                <a:solidFill>
                  <a:srgbClr val="0C377B"/>
                </a:solidFill>
                <a:latin typeface="Calibri"/>
                <a:ea typeface="Calibri"/>
                <a:cs typeface="Calibri"/>
                <a:sym typeface="Calibri"/>
              </a:rPr>
              <a:t>The </a:t>
            </a:r>
            <a:r>
              <a:rPr lang="en-US" sz="1700" b="1">
                <a:solidFill>
                  <a:srgbClr val="0C377B"/>
                </a:solidFill>
                <a:latin typeface="Calibri"/>
                <a:ea typeface="Calibri"/>
                <a:cs typeface="Calibri"/>
                <a:sym typeface="Calibri"/>
              </a:rPr>
              <a:t>"Progress of the feasibility study of the Future FCC circular collider"</a:t>
            </a:r>
            <a:r>
              <a:rPr lang="en-US" sz="1700">
                <a:solidFill>
                  <a:srgbClr val="0C377B"/>
                </a:solidFill>
                <a:latin typeface="Calibri"/>
                <a:ea typeface="Calibri"/>
                <a:cs typeface="Calibri"/>
                <a:sym typeface="Calibri"/>
              </a:rPr>
              <a:t> was followed by a discussion with the participants. </a:t>
            </a:r>
            <a:endParaRPr sz="1700">
              <a:solidFill>
                <a:srgbClr val="0C377B"/>
              </a:solidFill>
              <a:latin typeface="Calibri"/>
              <a:ea typeface="Calibri"/>
              <a:cs typeface="Calibri"/>
              <a:sym typeface="Calibri"/>
            </a:endParaRPr>
          </a:p>
        </p:txBody>
      </p:sp>
      <p:pic>
        <p:nvPicPr>
          <p:cNvPr id="121" name="Google Shape;121;p2" descr="Image"/>
          <p:cNvPicPr preferRelativeResize="0"/>
          <p:nvPr/>
        </p:nvPicPr>
        <p:blipFill rotWithShape="1">
          <a:blip r:embed="rId4">
            <a:alphaModFix/>
          </a:blip>
          <a:srcRect/>
          <a:stretch/>
        </p:blipFill>
        <p:spPr>
          <a:xfrm>
            <a:off x="162075" y="1773075"/>
            <a:ext cx="3913200" cy="2608776"/>
          </a:xfrm>
          <a:prstGeom prst="rect">
            <a:avLst/>
          </a:prstGeom>
          <a:noFill/>
          <a:ln>
            <a:noFill/>
          </a:ln>
        </p:spPr>
      </p:pic>
      <p:pic>
        <p:nvPicPr>
          <p:cNvPr id="122" name="Google Shape;122;p2" descr="Screenshot 2024-06-06 at 18.24.12.png"/>
          <p:cNvPicPr preferRelativeResize="0"/>
          <p:nvPr/>
        </p:nvPicPr>
        <p:blipFill rotWithShape="1">
          <a:blip r:embed="rId5">
            <a:alphaModFix/>
          </a:blip>
          <a:srcRect/>
          <a:stretch/>
        </p:blipFill>
        <p:spPr>
          <a:xfrm>
            <a:off x="4747305" y="1565851"/>
            <a:ext cx="2697383" cy="2732426"/>
          </a:xfrm>
          <a:prstGeom prst="rect">
            <a:avLst/>
          </a:prstGeom>
          <a:noFill/>
          <a:ln w="12700" cap="flat" cmpd="sng">
            <a:solidFill>
              <a:schemeClr val="dk1"/>
            </a:solidFill>
            <a:prstDash val="solid"/>
            <a:miter lim="400000"/>
            <a:headEnd type="none" w="sm" len="sm"/>
            <a:tailEnd type="none" w="sm" len="sm"/>
          </a:ln>
        </p:spPr>
      </p:pic>
      <p:pic>
        <p:nvPicPr>
          <p:cNvPr id="123" name="Google Shape;123;p2"/>
          <p:cNvPicPr preferRelativeResize="0"/>
          <p:nvPr/>
        </p:nvPicPr>
        <p:blipFill rotWithShape="1">
          <a:blip r:embed="rId6">
            <a:alphaModFix/>
          </a:blip>
          <a:srcRect/>
          <a:stretch/>
        </p:blipFill>
        <p:spPr>
          <a:xfrm>
            <a:off x="8183830" y="2327519"/>
            <a:ext cx="3808821" cy="2787943"/>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Commission Nationale de </a:t>
            </a:r>
            <a:r>
              <a:rPr kumimoji="0" lang="en-US" sz="28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Debat</a:t>
            </a:r>
            <a:r>
              <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Public (CNDP)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mission and public information meetings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9" name="TextBox 2">
            <a:extLst>
              <a:ext uri="{FF2B5EF4-FFF2-40B4-BE49-F238E27FC236}">
                <a16:creationId xmlns:a16="http://schemas.microsoft.com/office/drawing/2014/main" id="{CEE79E39-F94C-5A10-6BB9-380F5EB2D740}"/>
              </a:ext>
            </a:extLst>
          </p:cNvPr>
          <p:cNvSpPr txBox="1"/>
          <p:nvPr/>
        </p:nvSpPr>
        <p:spPr>
          <a:xfrm>
            <a:off x="479376" y="923617"/>
            <a:ext cx="6552728" cy="5529719"/>
          </a:xfrm>
          <a:prstGeom prst="rect">
            <a:avLst/>
          </a:prstGeom>
          <a:noFill/>
        </p:spPr>
        <p:txBody>
          <a:bodyPr wrap="square" rtlCol="0">
            <a:spAutoFit/>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800"/>
              </a:spcBef>
              <a:spcAft>
                <a:spcPts val="0"/>
              </a:spcAft>
              <a:buClrTx/>
              <a:buSzTx/>
              <a:buFontTx/>
              <a:buNone/>
              <a:tabLst/>
              <a:defRPr/>
            </a:pPr>
            <a:r>
              <a:rPr kumimoji="0" lang="en-US" sz="2000" b="1"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The CNDP</a:t>
            </a:r>
            <a:r>
              <a:rPr kumimoji="0" lang="en-US" sz="2000" b="0"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 created in 1995, is an </a:t>
            </a:r>
            <a:r>
              <a:rPr kumimoji="0" lang="en-US" sz="2000" b="1"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independent French authority that ensures public participation in the definition and decision process of major projects in France,</a:t>
            </a:r>
            <a:r>
              <a:rPr kumimoji="0" lang="en-US" sz="2000" b="0"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 impacting the environment by providing a neutral and transparent framework for discussions between decision-makers and citizens.  </a:t>
            </a:r>
          </a:p>
          <a:p>
            <a:pPr marL="0" marR="0" lvl="0" indent="0" algn="l" defTabSz="914400" rtl="0" eaLnBrk="1" fontAlgn="auto" latinLnBrk="0" hangingPunct="1">
              <a:lnSpc>
                <a:spcPct val="100000"/>
              </a:lnSpc>
              <a:spcBef>
                <a:spcPts val="800"/>
              </a:spcBef>
              <a:spcAft>
                <a:spcPts val="0"/>
              </a:spcAft>
              <a:buClrTx/>
              <a:buSzTx/>
              <a:buFontTx/>
              <a:buNone/>
              <a:tabLst/>
              <a:defRPr/>
            </a:pPr>
            <a:endParaRPr kumimoji="0" lang="en-US" sz="2000" b="0" i="0" u="none" strike="noStrike" kern="1200" cap="none" spc="0" normalizeH="0" baseline="0" noProof="0" dirty="0">
              <a:ln>
                <a:noFill/>
              </a:ln>
              <a:solidFill>
                <a:srgbClr val="0C377B"/>
              </a:solidFill>
              <a:effectLst/>
              <a:uLnTx/>
              <a:uFillTx/>
              <a:latin typeface="Aptos" panose="020B0004020202020204" pitchFamily="34" charset="0"/>
              <a:ea typeface="+mn-ea"/>
              <a:cs typeface="+mn-cs"/>
            </a:endParaRPr>
          </a:p>
          <a:p>
            <a:pPr marL="0" marR="0" lvl="0" indent="0" algn="l" defTabSz="914400" rtl="0" eaLnBrk="1" fontAlgn="auto" latinLnBrk="0" hangingPunct="1">
              <a:lnSpc>
                <a:spcPct val="100000"/>
              </a:lnSpc>
              <a:spcBef>
                <a:spcPts val="800"/>
              </a:spcBef>
              <a:spcAft>
                <a:spcPts val="0"/>
              </a:spcAft>
              <a:buClrTx/>
              <a:buSzTx/>
              <a:buFontTx/>
              <a:buNone/>
              <a:tabLst/>
              <a:defRPr/>
            </a:pPr>
            <a:r>
              <a:rPr kumimoji="0" lang="en-US" sz="2000" b="0"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On July 2, 2024, the </a:t>
            </a:r>
            <a:r>
              <a:rPr kumimoji="0" lang="en-US" sz="2000" b="1"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CERN DG requested the CNDP to undertake an advisory mission </a:t>
            </a:r>
            <a:r>
              <a:rPr kumimoji="0" lang="en-US" sz="2000" b="0"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on public participation for the FCC. On July 3, the president of the CNDP appointed two guarantors to:  </a:t>
            </a:r>
          </a:p>
          <a:p>
            <a:pPr marL="0" marR="0" lvl="0" indent="0" algn="l" defTabSz="914400" rtl="0" eaLnBrk="1" fontAlgn="auto" latinLnBrk="0" hangingPunct="1">
              <a:lnSpc>
                <a:spcPct val="100000"/>
              </a:lnSpc>
              <a:spcBef>
                <a:spcPts val="800"/>
              </a:spcBef>
              <a:spcAft>
                <a:spcPts val="0"/>
              </a:spcAft>
              <a:buClrTx/>
              <a:buSzTx/>
              <a:buFontTx/>
              <a:buNone/>
              <a:tabLst/>
              <a:defRPr/>
            </a:pPr>
            <a:endParaRPr kumimoji="0" lang="en-US" sz="2000" b="0" i="0" u="none" strike="noStrike" kern="1200" cap="none" spc="0" normalizeH="0" baseline="0" noProof="0" dirty="0">
              <a:ln>
                <a:noFill/>
              </a:ln>
              <a:solidFill>
                <a:srgbClr val="0C377B"/>
              </a:solidFill>
              <a:effectLst/>
              <a:uLnTx/>
              <a:uFillTx/>
              <a:latin typeface="Aptos" panose="020B0004020202020204" pitchFamily="34" charset="0"/>
              <a:ea typeface="+mn-ea"/>
              <a:cs typeface="+mn-cs"/>
            </a:endParaRPr>
          </a:p>
          <a:p>
            <a:pPr marL="285750" marR="0" lvl="0" indent="-285750" algn="l" defTabSz="914400" rtl="0" eaLnBrk="1" fontAlgn="auto" latinLnBrk="0" hangingPunct="1">
              <a:lnSpc>
                <a:spcPct val="100000"/>
              </a:lnSpc>
              <a:spcBef>
                <a:spcPts val="800"/>
              </a:spcBef>
              <a:spcAft>
                <a:spcPts val="0"/>
              </a:spcAft>
              <a:buClrTx/>
              <a:buSzTx/>
              <a:buFont typeface="Arial" panose="020B0604020202020204" pitchFamily="34" charset="0"/>
              <a:buChar char="•"/>
              <a:tabLst/>
              <a:defRPr/>
            </a:pPr>
            <a:r>
              <a:rPr kumimoji="0" lang="en-US" sz="2000" b="1"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Assist CERN in preparing the first information meetings </a:t>
            </a:r>
            <a:r>
              <a:rPr kumimoji="0" lang="en-US" sz="2000" b="0"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on the ongoing studies in the region.  </a:t>
            </a:r>
          </a:p>
          <a:p>
            <a:pPr marL="285750" marR="0" lvl="0" indent="-285750" algn="l" defTabSz="914400" rtl="0" eaLnBrk="1" fontAlgn="auto" latinLnBrk="0" hangingPunct="1">
              <a:lnSpc>
                <a:spcPct val="100000"/>
              </a:lnSpc>
              <a:spcBef>
                <a:spcPts val="800"/>
              </a:spcBef>
              <a:spcAft>
                <a:spcPts val="0"/>
              </a:spcAft>
              <a:buClrTx/>
              <a:buSzTx/>
              <a:buFont typeface="Arial" panose="020B0604020202020204" pitchFamily="34" charset="0"/>
              <a:buChar char="•"/>
              <a:tabLst/>
              <a:defRPr/>
            </a:pPr>
            <a:r>
              <a:rPr kumimoji="0" lang="en-US" sz="2000" b="1"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Provide non-binding advice to CERN </a:t>
            </a:r>
            <a:r>
              <a:rPr kumimoji="0" lang="en-US" sz="2000" b="0"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on the next steps for </a:t>
            </a:r>
            <a:r>
              <a:rPr kumimoji="0" lang="en-US" sz="2000" b="1"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public participation regarding the FCC</a:t>
            </a:r>
            <a:r>
              <a:rPr kumimoji="0" lang="en-US" sz="2000" b="0" i="0" u="none" strike="noStrike" kern="1200" cap="none" spc="0" normalizeH="0" baseline="0" noProof="0" dirty="0">
                <a:ln>
                  <a:noFill/>
                </a:ln>
                <a:solidFill>
                  <a:srgbClr val="0C377B"/>
                </a:solidFill>
                <a:effectLst/>
                <a:uLnTx/>
                <a:uFillTx/>
                <a:latin typeface="Aptos" panose="020B0004020202020204" pitchFamily="34" charset="0"/>
                <a:ea typeface="+mn-ea"/>
                <a:cs typeface="+mn-cs"/>
              </a:rPr>
              <a:t>.  </a:t>
            </a:r>
          </a:p>
        </p:txBody>
      </p:sp>
      <p:pic>
        <p:nvPicPr>
          <p:cNvPr id="10" name="Picture 9">
            <a:extLst>
              <a:ext uri="{FF2B5EF4-FFF2-40B4-BE49-F238E27FC236}">
                <a16:creationId xmlns:a16="http://schemas.microsoft.com/office/drawing/2014/main" id="{DAC400C1-B3C2-4B2C-1780-E258FD47C990}"/>
              </a:ext>
            </a:extLst>
          </p:cNvPr>
          <p:cNvPicPr>
            <a:picLocks noChangeAspect="1"/>
          </p:cNvPicPr>
          <p:nvPr/>
        </p:nvPicPr>
        <p:blipFill>
          <a:blip r:embed="rId3"/>
          <a:stretch>
            <a:fillRect/>
          </a:stretch>
        </p:blipFill>
        <p:spPr>
          <a:xfrm>
            <a:off x="7495363" y="908720"/>
            <a:ext cx="4577301" cy="5544616"/>
          </a:xfrm>
          <a:prstGeom prst="rect">
            <a:avLst/>
          </a:prstGeom>
          <a:ln w="12700">
            <a:solidFill>
              <a:schemeClr val="tx1"/>
            </a:solidFill>
          </a:ln>
        </p:spPr>
      </p:pic>
      <p:sp>
        <p:nvSpPr>
          <p:cNvPr id="12" name="ZoneTexte 7">
            <a:extLst>
              <a:ext uri="{FF2B5EF4-FFF2-40B4-BE49-F238E27FC236}">
                <a16:creationId xmlns:a16="http://schemas.microsoft.com/office/drawing/2014/main" id="{6C7B7700-E25F-0C37-26CF-68A8A30715D1}"/>
              </a:ext>
            </a:extLst>
          </p:cNvPr>
          <p:cNvSpPr txBox="1"/>
          <p:nvPr/>
        </p:nvSpPr>
        <p:spPr>
          <a:xfrm>
            <a:off x="8616280" y="6526483"/>
            <a:ext cx="3067813" cy="307777"/>
          </a:xfrm>
          <a:prstGeom prst="rect">
            <a:avLst/>
          </a:prstGeom>
          <a:noFill/>
        </p:spPr>
        <p:txBody>
          <a:bodyPr wrap="square">
            <a:spAutoFit/>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000000"/>
                </a:solidFill>
                <a:effectLst/>
                <a:uLnTx/>
                <a:uFillTx/>
                <a:latin typeface="-webkit-standard"/>
                <a:ea typeface="+mn-ea"/>
                <a:cs typeface="+mn-cs"/>
              </a:rPr>
              <a:t>CNDP </a:t>
            </a:r>
            <a:r>
              <a:rPr kumimoji="0" lang="fr-FR" sz="1400" b="0" i="0" u="none" strike="noStrike" kern="1200" cap="none" spc="0" normalizeH="0" baseline="0" noProof="0" dirty="0" err="1">
                <a:ln>
                  <a:noFill/>
                </a:ln>
                <a:solidFill>
                  <a:srgbClr val="000000"/>
                </a:solidFill>
                <a:effectLst/>
                <a:uLnTx/>
                <a:uFillTx/>
                <a:latin typeface="-webkit-standard"/>
                <a:ea typeface="+mn-ea"/>
                <a:cs typeface="+mn-cs"/>
              </a:rPr>
              <a:t>decision</a:t>
            </a:r>
            <a:r>
              <a:rPr kumimoji="0" lang="fr-FR" sz="1400" b="0" i="0" u="none" strike="noStrike" kern="1200" cap="none" spc="0" normalizeH="0" baseline="0" noProof="0" dirty="0">
                <a:ln>
                  <a:noFill/>
                </a:ln>
                <a:solidFill>
                  <a:srgbClr val="000000"/>
                </a:solidFill>
                <a:effectLst/>
                <a:uLnTx/>
                <a:uFillTx/>
                <a:latin typeface="-webkit-standard"/>
                <a:ea typeface="+mn-ea"/>
                <a:cs typeface="+mn-cs"/>
              </a:rPr>
              <a:t> for the Advisory Mission</a:t>
            </a:r>
          </a:p>
        </p:txBody>
      </p:sp>
    </p:spTree>
    <p:extLst>
      <p:ext uri="{BB962C8B-B14F-4D97-AF65-F5344CB8AC3E}">
        <p14:creationId xmlns:p14="http://schemas.microsoft.com/office/powerpoint/2010/main" val="3053563050"/>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E689FE05-AC83-7A98-48DE-4643B206090B}"/>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6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FCC-</a:t>
            </a:r>
            <a:r>
              <a:rPr kumimoji="0" lang="en-US" sz="36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ee</a:t>
            </a:r>
            <a:r>
              <a:rPr kumimoji="0" lang="en-US" sz="36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main machine parameters</a:t>
            </a:r>
            <a:endParaRPr kumimoji="0" lang="en-US" sz="3600" b="1" i="0" u="none" strike="noStrike" kern="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4" name="Picture 3" descr="A picture containing icon&#10;&#10;Description automatically generated">
            <a:extLst>
              <a:ext uri="{FF2B5EF4-FFF2-40B4-BE49-F238E27FC236}">
                <a16:creationId xmlns:a16="http://schemas.microsoft.com/office/drawing/2014/main" id="{71355B0D-9B94-BCAD-7672-9E76B0234D5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6" name="TextBox 5">
            <a:extLst>
              <a:ext uri="{FF2B5EF4-FFF2-40B4-BE49-F238E27FC236}">
                <a16:creationId xmlns:a16="http://schemas.microsoft.com/office/drawing/2014/main" id="{CCD1CF3C-1D5D-9EF9-DAC8-C7D188D76933}"/>
              </a:ext>
            </a:extLst>
          </p:cNvPr>
          <p:cNvSpPr txBox="1"/>
          <p:nvPr/>
        </p:nvSpPr>
        <p:spPr>
          <a:xfrm>
            <a:off x="10914658" y="6547751"/>
            <a:ext cx="818814" cy="276999"/>
          </a:xfrm>
          <a:prstGeom prst="rect">
            <a:avLst/>
          </a:prstGeom>
          <a:solidFill>
            <a:schemeClr val="accent5">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F124A"/>
                </a:solidFill>
                <a:effectLst/>
                <a:uLnTx/>
                <a:uFillTx/>
                <a:latin typeface="Arial"/>
                <a:ea typeface="+mn-ea"/>
                <a:cs typeface="+mn-cs"/>
              </a:rPr>
              <a:t>F. Gianotti</a:t>
            </a:r>
            <a:endParaRPr kumimoji="0" lang="en-GB" sz="1200" b="0" i="0" u="none" strike="noStrike" kern="1200" cap="none" spc="0" normalizeH="0" baseline="0" noProof="0" dirty="0">
              <a:ln>
                <a:noFill/>
              </a:ln>
              <a:solidFill>
                <a:srgbClr val="0F124A"/>
              </a:solidFill>
              <a:effectLst/>
              <a:uLnTx/>
              <a:uFillTx/>
              <a:latin typeface="Arial"/>
              <a:ea typeface="+mn-ea"/>
              <a:cs typeface="+mn-cs"/>
            </a:endParaRPr>
          </a:p>
        </p:txBody>
      </p:sp>
      <p:grpSp>
        <p:nvGrpSpPr>
          <p:cNvPr id="7" name="Group 6">
            <a:extLst>
              <a:ext uri="{FF2B5EF4-FFF2-40B4-BE49-F238E27FC236}">
                <a16:creationId xmlns:a16="http://schemas.microsoft.com/office/drawing/2014/main" id="{FFE4D0B2-9BDF-BACE-34F3-A17F304BEAE2}"/>
              </a:ext>
            </a:extLst>
          </p:cNvPr>
          <p:cNvGrpSpPr/>
          <p:nvPr/>
        </p:nvGrpSpPr>
        <p:grpSpPr>
          <a:xfrm>
            <a:off x="3463367" y="4995081"/>
            <a:ext cx="5254504" cy="677011"/>
            <a:chOff x="3679391" y="5145807"/>
            <a:chExt cx="5254504" cy="689651"/>
          </a:xfrm>
        </p:grpSpPr>
        <p:sp>
          <p:nvSpPr>
            <p:cNvPr id="19" name="TextBox 18">
              <a:extLst>
                <a:ext uri="{FF2B5EF4-FFF2-40B4-BE49-F238E27FC236}">
                  <a16:creationId xmlns:a16="http://schemas.microsoft.com/office/drawing/2014/main" id="{40669EC7-B025-C705-9CDC-93F6A3CAC7AB}"/>
                </a:ext>
              </a:extLst>
            </p:cNvPr>
            <p:cNvSpPr txBox="1"/>
            <p:nvPr/>
          </p:nvSpPr>
          <p:spPr>
            <a:xfrm>
              <a:off x="6489578" y="5178943"/>
              <a:ext cx="883255" cy="430887"/>
            </a:xfrm>
            <a:prstGeom prst="rect">
              <a:avLst/>
            </a:prstGeom>
            <a:solidFill>
              <a:srgbClr val="C00000"/>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432FF"/>
                  </a:solidFill>
                  <a:effectLst/>
                  <a:uLnTx/>
                  <a:uFillTx/>
                  <a:latin typeface="Arial"/>
                  <a:ea typeface="+mn-ea"/>
                  <a:cs typeface="+mn-cs"/>
                </a:rPr>
                <a:t>  </a:t>
              </a:r>
              <a:r>
                <a:rPr kumimoji="0" lang="en-CH" sz="1400" b="0" i="0" u="none" strike="noStrike" kern="1200" cap="none" spc="0" normalizeH="0" baseline="0" noProof="0" dirty="0">
                  <a:ln>
                    <a:noFill/>
                  </a:ln>
                  <a:solidFill>
                    <a:srgbClr val="FFFFFF"/>
                  </a:solidFill>
                  <a:effectLst/>
                  <a:uLnTx/>
                  <a:uFillTx/>
                  <a:latin typeface="Arial"/>
                  <a:ea typeface="+mn-ea"/>
                  <a:cs typeface="+mn-cs"/>
                </a:rPr>
                <a:t>3 years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2 x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6</a:t>
              </a:r>
              <a:r>
                <a:rPr kumimoji="0" lang="en-CH" sz="1400" b="0" i="0" u="none" strike="noStrike" kern="1200" cap="none" spc="0" normalizeH="0" baseline="0" noProof="0" dirty="0">
                  <a:ln>
                    <a:noFill/>
                  </a:ln>
                  <a:solidFill>
                    <a:srgbClr val="FFFFFF"/>
                  </a:solidFill>
                  <a:effectLst/>
                  <a:uLnTx/>
                  <a:uFillTx/>
                  <a:latin typeface="Arial"/>
                  <a:ea typeface="+mn-ea"/>
                  <a:cs typeface="+mn-cs"/>
                </a:rPr>
                <a:t> H </a:t>
              </a:r>
            </a:p>
          </p:txBody>
        </p:sp>
        <p:sp>
          <p:nvSpPr>
            <p:cNvPr id="24" name="TextBox 23">
              <a:extLst>
                <a:ext uri="{FF2B5EF4-FFF2-40B4-BE49-F238E27FC236}">
                  <a16:creationId xmlns:a16="http://schemas.microsoft.com/office/drawing/2014/main" id="{D61C92B9-681B-F233-7840-D47D7B051037}"/>
                </a:ext>
              </a:extLst>
            </p:cNvPr>
            <p:cNvSpPr txBox="1"/>
            <p:nvPr/>
          </p:nvSpPr>
          <p:spPr>
            <a:xfrm>
              <a:off x="7602220" y="5197857"/>
              <a:ext cx="1331675" cy="438931"/>
            </a:xfrm>
            <a:prstGeom prst="rect">
              <a:avLst/>
            </a:prstGeom>
            <a:solidFill>
              <a:srgbClr val="C00000"/>
            </a:solid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432FF"/>
                  </a:solidFill>
                  <a:effectLst/>
                  <a:uLnTx/>
                  <a:uFillTx/>
                  <a:latin typeface="Arial"/>
                  <a:ea typeface="+mn-ea"/>
                  <a:cs typeface="+mn-cs"/>
                </a:rPr>
                <a:t>  </a:t>
              </a:r>
              <a:r>
                <a:rPr kumimoji="0" lang="en-CH" sz="1400" b="0" i="0" u="none" strike="noStrike" kern="1200" cap="none" spc="0" normalizeH="0" baseline="0" noProof="0" dirty="0">
                  <a:ln>
                    <a:noFill/>
                  </a:ln>
                  <a:solidFill>
                    <a:srgbClr val="FFFFFF"/>
                  </a:solidFill>
                  <a:effectLst/>
                  <a:uLnTx/>
                  <a:uFillTx/>
                  <a:latin typeface="Arial"/>
                  <a:ea typeface="+mn-ea"/>
                  <a:cs typeface="+mn-cs"/>
                </a:rPr>
                <a:t>5 years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2 x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6</a:t>
              </a:r>
              <a:r>
                <a:rPr kumimoji="0" lang="en-CH" sz="1400" b="0" i="0" u="none" strike="noStrike" kern="1200" cap="none" spc="0" normalizeH="0" baseline="0" noProof="0" dirty="0">
                  <a:ln>
                    <a:noFill/>
                  </a:ln>
                  <a:solidFill>
                    <a:srgbClr val="FFFFFF"/>
                  </a:solidFill>
                  <a:effectLst/>
                  <a:uLnTx/>
                  <a:uFillTx/>
                  <a:latin typeface="Arial"/>
                  <a:ea typeface="+mn-ea"/>
                  <a:cs typeface="+mn-cs"/>
                </a:rPr>
                <a:t> tt pairs </a:t>
              </a:r>
            </a:p>
          </p:txBody>
        </p:sp>
        <p:sp>
          <p:nvSpPr>
            <p:cNvPr id="25" name="TextBox 24">
              <a:extLst>
                <a:ext uri="{FF2B5EF4-FFF2-40B4-BE49-F238E27FC236}">
                  <a16:creationId xmlns:a16="http://schemas.microsoft.com/office/drawing/2014/main" id="{BB4354B8-7CF4-6132-CFCD-08A1518ECDA4}"/>
                </a:ext>
              </a:extLst>
            </p:cNvPr>
            <p:cNvSpPr txBox="1"/>
            <p:nvPr/>
          </p:nvSpPr>
          <p:spPr>
            <a:xfrm>
              <a:off x="5064362" y="5145807"/>
              <a:ext cx="908903" cy="646331"/>
            </a:xfrm>
            <a:prstGeom prst="rect">
              <a:avLst/>
            </a:prstGeom>
            <a:solidFill>
              <a:srgbClr val="C00000"/>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432FF"/>
                  </a:solidFill>
                  <a:effectLst/>
                  <a:uLnTx/>
                  <a:uFillTx/>
                  <a:latin typeface="Arial"/>
                  <a:ea typeface="+mn-ea"/>
                  <a:cs typeface="+mn-cs"/>
                </a:rPr>
                <a:t>  </a:t>
              </a:r>
              <a:r>
                <a:rPr kumimoji="0" lang="en-CH" sz="1400" b="0" i="0" u="none" strike="noStrike" kern="1200" cap="none" spc="0" normalizeH="0" baseline="0" noProof="0" dirty="0">
                  <a:ln>
                    <a:noFill/>
                  </a:ln>
                  <a:solidFill>
                    <a:srgbClr val="FFFFFF"/>
                  </a:solidFill>
                  <a:effectLst/>
                  <a:uLnTx/>
                  <a:uFillTx/>
                  <a:latin typeface="Arial"/>
                  <a:ea typeface="+mn-ea"/>
                  <a:cs typeface="+mn-cs"/>
                </a:rPr>
                <a:t>2 years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&gt;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8</a:t>
              </a:r>
              <a:r>
                <a:rPr kumimoji="0" lang="en-CH" sz="1400" b="0" i="0" u="none" strike="noStrike" kern="1200" cap="none" spc="0" normalizeH="0" baseline="0" noProof="0" dirty="0">
                  <a:ln>
                    <a:noFill/>
                  </a:ln>
                  <a:solidFill>
                    <a:srgbClr val="FFFFFF"/>
                  </a:solidFill>
                  <a:effectLst/>
                  <a:uLnTx/>
                  <a:uFillTx/>
                  <a:latin typeface="Arial"/>
                  <a:ea typeface="+mn-ea"/>
                  <a:cs typeface="+mn-cs"/>
                </a:rPr>
                <a:t> WW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LEP x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4</a:t>
              </a:r>
            </a:p>
          </p:txBody>
        </p:sp>
        <p:sp>
          <p:nvSpPr>
            <p:cNvPr id="26" name="TextBox 25">
              <a:extLst>
                <a:ext uri="{FF2B5EF4-FFF2-40B4-BE49-F238E27FC236}">
                  <a16:creationId xmlns:a16="http://schemas.microsoft.com/office/drawing/2014/main" id="{7131900C-F7E9-9397-843C-10587409B488}"/>
                </a:ext>
              </a:extLst>
            </p:cNvPr>
            <p:cNvSpPr txBox="1"/>
            <p:nvPr/>
          </p:nvSpPr>
          <p:spPr>
            <a:xfrm>
              <a:off x="3679391" y="5189128"/>
              <a:ext cx="880049" cy="646330"/>
            </a:xfrm>
            <a:prstGeom prst="rect">
              <a:avLst/>
            </a:prstGeom>
            <a:solidFill>
              <a:srgbClr val="C00000"/>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432FF"/>
                  </a:solidFill>
                  <a:effectLst/>
                  <a:uLnTx/>
                  <a:uFillTx/>
                  <a:latin typeface="Arial"/>
                  <a:ea typeface="+mn-ea"/>
                  <a:cs typeface="+mn-cs"/>
                </a:rPr>
                <a:t> </a:t>
              </a:r>
              <a:r>
                <a:rPr kumimoji="0" lang="en-CH" sz="1400" b="0" i="0" u="none" strike="noStrike" kern="1200" cap="none" spc="0" normalizeH="0" baseline="0" noProof="0" dirty="0">
                  <a:ln>
                    <a:noFill/>
                  </a:ln>
                  <a:solidFill>
                    <a:srgbClr val="FFFFFF"/>
                  </a:solidFill>
                  <a:effectLst/>
                  <a:uLnTx/>
                  <a:uFillTx/>
                  <a:latin typeface="Arial"/>
                  <a:ea typeface="+mn-ea"/>
                  <a:cs typeface="+mn-cs"/>
                </a:rPr>
                <a:t>4 years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5 x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12</a:t>
              </a:r>
              <a:r>
                <a:rPr kumimoji="0" lang="en-CH" sz="1400" b="0" i="0" u="none" strike="noStrike" kern="1200" cap="none" spc="0" normalizeH="0" baseline="0" noProof="0" dirty="0">
                  <a:ln>
                    <a:noFill/>
                  </a:ln>
                  <a:solidFill>
                    <a:srgbClr val="FFFFFF"/>
                  </a:solidFill>
                  <a:effectLst/>
                  <a:uLnTx/>
                  <a:uFillTx/>
                  <a:latin typeface="Arial"/>
                  <a:ea typeface="+mn-ea"/>
                  <a:cs typeface="+mn-cs"/>
                </a:rPr>
                <a:t> Z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LEP x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5</a:t>
              </a:r>
            </a:p>
          </p:txBody>
        </p:sp>
      </p:grpSp>
      <p:sp>
        <p:nvSpPr>
          <p:cNvPr id="28" name="TextBox 27">
            <a:extLst>
              <a:ext uri="{FF2B5EF4-FFF2-40B4-BE49-F238E27FC236}">
                <a16:creationId xmlns:a16="http://schemas.microsoft.com/office/drawing/2014/main" id="{9BDA0AEE-0D8D-88CC-0FB1-8E22E2130FF5}"/>
              </a:ext>
            </a:extLst>
          </p:cNvPr>
          <p:cNvSpPr txBox="1"/>
          <p:nvPr/>
        </p:nvSpPr>
        <p:spPr>
          <a:xfrm>
            <a:off x="60855" y="5712480"/>
            <a:ext cx="7647927" cy="1154162"/>
          </a:xfrm>
          <a:prstGeom prst="rect">
            <a:avLst/>
          </a:prstGeom>
          <a:noFill/>
        </p:spPr>
        <p:txBody>
          <a:bodyPr wrap="none" lIns="0" tIns="0" rIns="0" bIns="0" rtlCol="0">
            <a:spAutoFit/>
          </a:bodyPr>
          <a:lstStyle/>
          <a:p>
            <a:pPr marL="285750" marR="0" lvl="0" indent="-285750" algn="l" defTabSz="914400" rtl="0" eaLnBrk="1" fontAlgn="auto" latinLnBrk="0" hangingPunct="1">
              <a:lnSpc>
                <a:spcPct val="100000"/>
              </a:lnSpc>
              <a:spcBef>
                <a:spcPts val="0"/>
              </a:spcBef>
              <a:spcAft>
                <a:spcPts val="0"/>
              </a:spcAft>
              <a:buClr>
                <a:srgbClr val="0000FF"/>
              </a:buClr>
              <a:buSzTx/>
              <a:buFont typeface="Wingdings" pitchFamily="2" charset="2"/>
              <a:buChar char="q"/>
              <a:tabLst/>
              <a:defRPr/>
            </a:pPr>
            <a:r>
              <a:rPr kumimoji="0" lang="en-GB" sz="1500" b="0" i="0" u="none" strike="noStrike" kern="1200" cap="none" spc="0" normalizeH="0" baseline="0" noProof="0" dirty="0">
                <a:ln>
                  <a:noFill/>
                </a:ln>
                <a:solidFill>
                  <a:srgbClr val="0432FF"/>
                </a:solidFill>
                <a:effectLst/>
                <a:uLnTx/>
                <a:uFillTx/>
                <a:latin typeface="Arial"/>
                <a:ea typeface="+mn-ea"/>
                <a:cs typeface="+mn-cs"/>
              </a:rPr>
              <a:t>x</a:t>
            </a:r>
            <a:r>
              <a:rPr kumimoji="0" lang="en-CH" sz="1500" b="0" i="0" u="none" strike="noStrike" kern="1200" cap="none" spc="0" normalizeH="0" baseline="0" noProof="0" dirty="0">
                <a:ln>
                  <a:noFill/>
                </a:ln>
                <a:solidFill>
                  <a:srgbClr val="0432FF"/>
                </a:solidFill>
                <a:effectLst/>
                <a:uLnTx/>
                <a:uFillTx/>
                <a:latin typeface="Arial"/>
                <a:ea typeface="+mn-ea"/>
                <a:cs typeface="+mn-cs"/>
              </a:rPr>
              <a:t> 10-50 improvements on all EW observables</a:t>
            </a:r>
            <a:endParaRPr kumimoji="0" lang="en-CH" sz="1500"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
                <a:srgbClr val="0000FF"/>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Arial"/>
                <a:ea typeface="+mn-ea"/>
                <a:cs typeface="+mn-cs"/>
              </a:rPr>
              <a:t>up to x 10 improvement on Higgs coupling </a:t>
            </a:r>
            <a:r>
              <a:rPr kumimoji="0" lang="en-CH" sz="1400" b="0" i="0" u="none" strike="noStrike" kern="1200" cap="none" spc="0" normalizeH="0" baseline="0" noProof="0" dirty="0">
                <a:ln>
                  <a:noFill/>
                </a:ln>
                <a:solidFill>
                  <a:srgbClr val="0000FF"/>
                </a:solidFill>
                <a:effectLst/>
                <a:uLnTx/>
                <a:uFillTx/>
                <a:latin typeface="Arial"/>
                <a:ea typeface="+mn-ea"/>
                <a:cs typeface="+mn-cs"/>
              </a:rPr>
              <a:t>(model-indep.) </a:t>
            </a:r>
            <a:r>
              <a:rPr kumimoji="0" lang="en-CH" sz="1500" b="0" i="0" u="none" strike="noStrike" kern="1200" cap="none" spc="0" normalizeH="0" baseline="0" noProof="0" dirty="0">
                <a:ln>
                  <a:noFill/>
                </a:ln>
                <a:solidFill>
                  <a:srgbClr val="0432FF"/>
                </a:solidFill>
                <a:effectLst/>
                <a:uLnTx/>
                <a:uFillTx/>
                <a:latin typeface="Arial"/>
                <a:ea typeface="+mn-ea"/>
                <a:cs typeface="+mn-cs"/>
              </a:rPr>
              <a:t>measurements over HL-LHC</a:t>
            </a:r>
            <a:r>
              <a:rPr kumimoji="0" lang="en-CH" sz="1500" b="0" i="0" u="none" strike="noStrike" kern="1200" cap="none" spc="0" normalizeH="0" baseline="0" noProof="0" dirty="0">
                <a:ln>
                  <a:noFill/>
                </a:ln>
                <a:solidFill>
                  <a:srgbClr val="0F124A"/>
                </a:solidFill>
                <a:effectLst/>
                <a:uLnTx/>
                <a:uFillTx/>
                <a:latin typeface="Arial"/>
                <a:ea typeface="+mn-ea"/>
                <a:cs typeface="+mn-cs"/>
              </a:rPr>
              <a:t> </a:t>
            </a:r>
            <a:endParaRPr kumimoji="0" lang="en-US" sz="1500"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
                <a:srgbClr val="0000FF"/>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Arial"/>
                <a:ea typeface="+mn-ea"/>
                <a:cs typeface="+mn-cs"/>
              </a:rPr>
              <a:t>x10 Belle II statistics for b, c, τ </a:t>
            </a:r>
            <a:endParaRPr kumimoji="0" lang="en-CH" sz="1500"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
                <a:srgbClr val="0000FF"/>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Arial"/>
                <a:ea typeface="+mn-ea"/>
                <a:cs typeface="+mn-cs"/>
              </a:rPr>
              <a:t>indirect discovery potential up to ~ 70 TeV</a:t>
            </a:r>
            <a:endParaRPr kumimoji="0" lang="en-CH" sz="1500"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
                <a:srgbClr val="0000FF"/>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Arial"/>
                <a:ea typeface="+mn-ea"/>
                <a:cs typeface="+mn-cs"/>
              </a:rPr>
              <a:t>direct discovery potential for feebly-interacting particles over 5-100 GeV mass range</a:t>
            </a:r>
            <a:endParaRPr kumimoji="0" lang="en-CH" sz="1500" b="0" i="0" u="none" strike="noStrike" kern="1200" cap="none" spc="0" normalizeH="0" baseline="0" noProof="0" dirty="0">
              <a:ln>
                <a:noFill/>
              </a:ln>
              <a:solidFill>
                <a:srgbClr val="0F124A"/>
              </a:solidFill>
              <a:effectLst/>
              <a:uLnTx/>
              <a:uFillTx/>
              <a:latin typeface="Arial"/>
              <a:ea typeface="+mn-ea"/>
              <a:cs typeface="+mn-cs"/>
            </a:endParaRPr>
          </a:p>
        </p:txBody>
      </p:sp>
      <p:sp>
        <p:nvSpPr>
          <p:cNvPr id="30" name="TextBox 29">
            <a:extLst>
              <a:ext uri="{FF2B5EF4-FFF2-40B4-BE49-F238E27FC236}">
                <a16:creationId xmlns:a16="http://schemas.microsoft.com/office/drawing/2014/main" id="{42A32F0F-1677-CD7D-8314-88FD84A94F11}"/>
              </a:ext>
            </a:extLst>
          </p:cNvPr>
          <p:cNvSpPr txBox="1"/>
          <p:nvPr/>
        </p:nvSpPr>
        <p:spPr>
          <a:xfrm>
            <a:off x="8112224" y="5688831"/>
            <a:ext cx="3746218" cy="692497"/>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1200" cap="none" spc="0" normalizeH="0" baseline="0" noProof="0" dirty="0">
                <a:ln>
                  <a:noFill/>
                </a:ln>
                <a:solidFill>
                  <a:srgbClr val="009051"/>
                </a:solidFill>
                <a:effectLst/>
                <a:uLnTx/>
                <a:uFillTx/>
                <a:latin typeface="Arial"/>
                <a:ea typeface="+mn-ea"/>
                <a:cs typeface="+mn-cs"/>
              </a:rPr>
              <a:t>Up to 4 interaction points </a:t>
            </a:r>
            <a:r>
              <a:rPr kumimoji="0" lang="en-CH" sz="1500" b="0" i="0" u="none" strike="noStrike" kern="1200" cap="none" spc="0" normalizeH="0" baseline="0" noProof="0" dirty="0">
                <a:ln>
                  <a:noFill/>
                </a:ln>
                <a:solidFill>
                  <a:srgbClr val="0000FF"/>
                </a:solidFill>
                <a:effectLst/>
                <a:uLnTx/>
                <a:uFillTx/>
                <a:latin typeface="Arial"/>
                <a:ea typeface="+mn-ea"/>
                <a:cs typeface="+mn-cs"/>
                <a:sym typeface="Wingdings" pitchFamily="2" charset="2"/>
              </a:rPr>
              <a:t></a:t>
            </a:r>
            <a:r>
              <a:rPr kumimoji="0" lang="en-CH"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 robustness,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statistics, </a:t>
            </a:r>
            <a:r>
              <a:rPr kumimoji="0" lang="en-GB"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p</a:t>
            </a:r>
            <a:r>
              <a:rPr kumimoji="0" lang="en-CH"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ossibility </a:t>
            </a:r>
            <a:r>
              <a:rPr kumimoji="0" lang="en-GB"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o</a:t>
            </a:r>
            <a:r>
              <a:rPr kumimoji="0" lang="en-CH"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f specialised detectors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to</a:t>
            </a:r>
            <a:r>
              <a:rPr kumimoji="0" lang="en-CH"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 maximise physics output</a:t>
            </a:r>
            <a:endParaRPr kumimoji="0" lang="en-CH" sz="1500" b="0" i="0" u="none" strike="noStrike" kern="1200" cap="none" spc="0" normalizeH="0" baseline="0" noProof="0" dirty="0">
              <a:ln>
                <a:noFill/>
              </a:ln>
              <a:solidFill>
                <a:srgbClr val="009051"/>
              </a:solidFill>
              <a:effectLst/>
              <a:uLnTx/>
              <a:uFillTx/>
              <a:latin typeface="Arial"/>
              <a:ea typeface="+mn-ea"/>
              <a:cs typeface="+mn-cs"/>
            </a:endParaRPr>
          </a:p>
        </p:txBody>
      </p:sp>
      <p:sp>
        <p:nvSpPr>
          <p:cNvPr id="31" name="TextBox 30">
            <a:extLst>
              <a:ext uri="{FF2B5EF4-FFF2-40B4-BE49-F238E27FC236}">
                <a16:creationId xmlns:a16="http://schemas.microsoft.com/office/drawing/2014/main" id="{162AFDA8-1C86-44CC-6990-AEF5375936D9}"/>
              </a:ext>
            </a:extLst>
          </p:cNvPr>
          <p:cNvSpPr txBox="1"/>
          <p:nvPr/>
        </p:nvSpPr>
        <p:spPr>
          <a:xfrm>
            <a:off x="9064100" y="937510"/>
            <a:ext cx="2991774" cy="3647152"/>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00FF"/>
                </a:solidFill>
                <a:effectLst/>
                <a:uLnTx/>
                <a:uFillTx/>
                <a:latin typeface="Arial"/>
                <a:ea typeface="+mn-ea"/>
                <a:cs typeface="+mn-cs"/>
              </a:rPr>
              <a:t>Design and parameters to </a:t>
            </a:r>
            <a:r>
              <a:rPr kumimoji="0" lang="en-US" sz="1600" b="1" i="0" u="none" strike="noStrike" kern="1200" cap="none" spc="0" normalizeH="0" baseline="0" noProof="0" dirty="0" err="1">
                <a:ln>
                  <a:noFill/>
                </a:ln>
                <a:solidFill>
                  <a:srgbClr val="0000FF"/>
                </a:solidFill>
                <a:effectLst/>
                <a:uLnTx/>
                <a:uFillTx/>
                <a:latin typeface="Arial"/>
                <a:ea typeface="+mn-ea"/>
                <a:cs typeface="+mn-cs"/>
              </a:rPr>
              <a:t>maximise</a:t>
            </a:r>
            <a:r>
              <a:rPr kumimoji="0" lang="en-US" sz="1600" b="1" i="0" u="none" strike="noStrike" kern="1200" cap="none" spc="0" normalizeH="0" baseline="0" noProof="0" dirty="0">
                <a:ln>
                  <a:noFill/>
                </a:ln>
                <a:solidFill>
                  <a:srgbClr val="0000FF"/>
                </a:solidFill>
                <a:effectLst/>
                <a:uLnTx/>
                <a:uFillTx/>
                <a:latin typeface="Arial"/>
                <a:ea typeface="+mn-ea"/>
                <a:cs typeface="+mn-cs"/>
              </a:rPr>
              <a:t> luminosity </a:t>
            </a:r>
            <a:r>
              <a:rPr lang="en-US" sz="1600" b="1" dirty="0">
                <a:solidFill>
                  <a:srgbClr val="0000FF"/>
                </a:solidFill>
                <a:latin typeface="Arial"/>
              </a:rPr>
              <a:t>at all working points: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00FF"/>
                </a:solidFill>
                <a:effectLst/>
                <a:uLnTx/>
                <a:uFillTx/>
                <a:latin typeface="Arial"/>
                <a:ea typeface="+mn-ea"/>
                <a:cs typeface="+mn-cs"/>
              </a:rPr>
              <a:t>allow for 50 MW synchrotron radiation per beam.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solidFill>
                  <a:srgbClr val="0000FF"/>
                </a:solidFill>
                <a:latin typeface="Arial"/>
              </a:rPr>
              <a:t>Independent vacuum systems for electrons and positrons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600" dirty="0">
              <a:solidFill>
                <a:srgbClr val="0000FF"/>
              </a:solidFill>
              <a:latin typeface="Aria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solidFill>
                  <a:srgbClr val="0000FF"/>
                </a:solidFill>
                <a:latin typeface="Arial"/>
              </a:rPr>
              <a:t>full energy booster ring with top-up injection, collider permanent in collision mode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5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CH" sz="1500" b="0" i="0" u="none" strike="noStrike" kern="1200" cap="none" spc="0" normalizeH="0" baseline="0" noProof="0" dirty="0">
              <a:ln>
                <a:noFill/>
              </a:ln>
              <a:solidFill>
                <a:srgbClr val="0000FF"/>
              </a:solidFill>
              <a:effectLst/>
              <a:uLnTx/>
              <a:uFillTx/>
              <a:latin typeface="Arial"/>
              <a:ea typeface="+mn-ea"/>
              <a:cs typeface="+mn-cs"/>
            </a:endParaRPr>
          </a:p>
        </p:txBody>
      </p:sp>
      <p:graphicFrame>
        <p:nvGraphicFramePr>
          <p:cNvPr id="32" name="Table 31">
            <a:extLst>
              <a:ext uri="{FF2B5EF4-FFF2-40B4-BE49-F238E27FC236}">
                <a16:creationId xmlns:a16="http://schemas.microsoft.com/office/drawing/2014/main" id="{78F9AEE6-043C-BB34-1E2D-F50437E10BBB}"/>
              </a:ext>
            </a:extLst>
          </p:cNvPr>
          <p:cNvGraphicFramePr>
            <a:graphicFrameLocks noGrp="1"/>
          </p:cNvGraphicFramePr>
          <p:nvPr>
            <p:extLst>
              <p:ext uri="{D42A27DB-BD31-4B8C-83A1-F6EECF244321}">
                <p14:modId xmlns:p14="http://schemas.microsoft.com/office/powerpoint/2010/main" val="2562006365"/>
              </p:ext>
            </p:extLst>
          </p:nvPr>
        </p:nvGraphicFramePr>
        <p:xfrm>
          <a:off x="11929" y="775635"/>
          <a:ext cx="8776964" cy="4195052"/>
        </p:xfrm>
        <a:graphic>
          <a:graphicData uri="http://schemas.openxmlformats.org/drawingml/2006/table">
            <a:tbl>
              <a:tblPr firstRow="1" bandRow="1"/>
              <a:tblGrid>
                <a:gridCol w="3203086">
                  <a:extLst>
                    <a:ext uri="{9D8B030D-6E8A-4147-A177-3AD203B41FA5}">
                      <a16:colId xmlns:a16="http://schemas.microsoft.com/office/drawing/2014/main" val="20000"/>
                    </a:ext>
                  </a:extLst>
                </a:gridCol>
                <a:gridCol w="1376039">
                  <a:extLst>
                    <a:ext uri="{9D8B030D-6E8A-4147-A177-3AD203B41FA5}">
                      <a16:colId xmlns:a16="http://schemas.microsoft.com/office/drawing/2014/main" val="20001"/>
                    </a:ext>
                  </a:extLst>
                </a:gridCol>
                <a:gridCol w="1340528">
                  <a:extLst>
                    <a:ext uri="{9D8B030D-6E8A-4147-A177-3AD203B41FA5}">
                      <a16:colId xmlns:a16="http://schemas.microsoft.com/office/drawing/2014/main" val="20004"/>
                    </a:ext>
                  </a:extLst>
                </a:gridCol>
                <a:gridCol w="1455938">
                  <a:extLst>
                    <a:ext uri="{9D8B030D-6E8A-4147-A177-3AD203B41FA5}">
                      <a16:colId xmlns:a16="http://schemas.microsoft.com/office/drawing/2014/main" val="20005"/>
                    </a:ext>
                  </a:extLst>
                </a:gridCol>
                <a:gridCol w="1401373">
                  <a:extLst>
                    <a:ext uri="{9D8B030D-6E8A-4147-A177-3AD203B41FA5}">
                      <a16:colId xmlns:a16="http://schemas.microsoft.com/office/drawing/2014/main" val="818795718"/>
                    </a:ext>
                  </a:extLst>
                </a:gridCol>
              </a:tblGrid>
              <a:tr h="271554">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1050" b="1" dirty="0">
                          <a:solidFill>
                            <a:schemeClr val="bg1"/>
                          </a:solidFill>
                        </a:rPr>
                        <a:t>Parameter</a:t>
                      </a:r>
                    </a:p>
                  </a:txBody>
                  <a:tcPr marL="68580" marR="68580" marT="34290" marB="34290"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1050" b="1" dirty="0">
                          <a:solidFill>
                            <a:schemeClr val="bg1"/>
                          </a:solidFill>
                        </a:rPr>
                        <a:t>Z</a:t>
                      </a:r>
                    </a:p>
                  </a:txBody>
                  <a:tcPr marL="68580" marR="68580" marT="34290" marB="34290" anchor="ctr">
                    <a:lnL>
                      <a:no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GB" sz="1050" b="1" dirty="0">
                          <a:solidFill>
                            <a:schemeClr val="bg1"/>
                          </a:solidFill>
                        </a:rPr>
                        <a:t>WW</a:t>
                      </a:r>
                    </a:p>
                  </a:txBody>
                  <a:tcPr marL="68580" marR="68580" marT="34290" marB="34290" anchor="ctr">
                    <a:lnL>
                      <a:noFill/>
                    </a:lnL>
                    <a:lnR w="12700" cap="flat" cmpd="sng" algn="ctr">
                      <a:no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de-AT" sz="1050" b="1" dirty="0">
                          <a:solidFill>
                            <a:schemeClr val="bg1"/>
                          </a:solidFill>
                        </a:rPr>
                        <a:t>H</a:t>
                      </a:r>
                      <a:r>
                        <a:rPr lang="de-AT" sz="1050" b="1" baseline="0" dirty="0">
                          <a:solidFill>
                            <a:schemeClr val="bg1"/>
                          </a:solidFill>
                        </a:rPr>
                        <a:t> (ZH)</a:t>
                      </a:r>
                      <a:endParaRPr lang="de-AT" sz="1050" b="1" dirty="0">
                        <a:solidFill>
                          <a:schemeClr val="bg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de-AT" sz="1050" b="1" dirty="0">
                          <a:solidFill>
                            <a:schemeClr val="bg1"/>
                          </a:solidFill>
                        </a:rPr>
                        <a:t>ttbar</a:t>
                      </a:r>
                    </a:p>
                  </a:txBody>
                  <a:tcPr marL="68580" marR="68580" marT="34290" marB="34290"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215097">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000" b="1" kern="1200" dirty="0">
                          <a:solidFill>
                            <a:schemeClr val="tx1"/>
                          </a:solidFill>
                          <a:latin typeface="Arial"/>
                          <a:ea typeface="+mn-ea"/>
                          <a:cs typeface="+mn-cs"/>
                        </a:rPr>
                        <a:t>beam energy [GeV]</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rtl="0" eaLnBrk="1" latinLnBrk="0" hangingPunct="1"/>
                      <a:r>
                        <a:rPr kumimoji="0" lang="en-US" sz="1050" b="1" kern="1200" dirty="0">
                          <a:solidFill>
                            <a:srgbClr val="FF0000"/>
                          </a:solidFill>
                          <a:latin typeface="Arial"/>
                          <a:ea typeface="+mn-ea"/>
                          <a:cs typeface="+mn-cs"/>
                        </a:rPr>
                        <a:t>45.6</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rgbClr val="FF0000"/>
                          </a:solidFill>
                          <a:latin typeface="Arial"/>
                          <a:ea typeface="+mn-ea"/>
                          <a:cs typeface="+mn-cs"/>
                        </a:rPr>
                        <a:t>80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120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182.5</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000" b="1" kern="1200" dirty="0">
                          <a:solidFill>
                            <a:schemeClr val="tx1"/>
                          </a:solidFill>
                          <a:latin typeface="Arial"/>
                          <a:ea typeface="+mn-ea"/>
                          <a:cs typeface="+mn-cs"/>
                        </a:rPr>
                        <a:t>beam current [mA]</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1270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GB" sz="1050" b="1" kern="1200" dirty="0">
                          <a:solidFill>
                            <a:srgbClr val="FF0000"/>
                          </a:solidFill>
                          <a:latin typeface="Arial"/>
                          <a:ea typeface="+mn-ea"/>
                          <a:cs typeface="+mn-cs"/>
                        </a:rPr>
                        <a:t>137</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26.7</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4.9</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rgbClr val="FF0000"/>
                          </a:solidFill>
                          <a:latin typeface="Arial"/>
                          <a:ea typeface="+mn-ea"/>
                          <a:cs typeface="+mn-cs"/>
                        </a:rPr>
                        <a:t>number bunches/beam</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050" b="1" kern="1200" dirty="0">
                          <a:solidFill>
                            <a:srgbClr val="FF3300"/>
                          </a:solidFill>
                          <a:latin typeface="Arial"/>
                          <a:ea typeface="+mn-ea"/>
                          <a:cs typeface="+mn-cs"/>
                        </a:rPr>
                        <a:t>11200</a:t>
                      </a:r>
                      <a:endParaRPr kumimoji="0" lang="en-GB" sz="1050" b="1" kern="1200" dirty="0">
                        <a:solidFill>
                          <a:srgbClr val="FF33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050" b="1" kern="1200" dirty="0">
                          <a:solidFill>
                            <a:srgbClr val="FF3300"/>
                          </a:solidFill>
                          <a:latin typeface="Arial"/>
                          <a:ea typeface="+mn-ea"/>
                          <a:cs typeface="+mn-cs"/>
                        </a:rPr>
                        <a:t>1780</a:t>
                      </a:r>
                      <a:endParaRPr kumimoji="0" lang="en-GB" sz="1050" b="1" kern="1200" dirty="0">
                        <a:solidFill>
                          <a:srgbClr val="FF33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050" b="1" kern="1200" dirty="0">
                          <a:solidFill>
                            <a:srgbClr val="FF3300"/>
                          </a:solidFill>
                          <a:latin typeface="Arial"/>
                          <a:ea typeface="+mn-ea"/>
                          <a:cs typeface="+mn-cs"/>
                        </a:rPr>
                        <a:t>440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050" b="1" kern="1200" dirty="0">
                          <a:solidFill>
                            <a:srgbClr val="FF3300"/>
                          </a:solidFill>
                          <a:latin typeface="Arial"/>
                          <a:ea typeface="+mn-ea"/>
                          <a:cs typeface="+mn-cs"/>
                        </a:rPr>
                        <a:t>60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62529601"/>
                  </a:ext>
                </a:extLst>
              </a:tr>
              <a:tr h="215097">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000" b="1" kern="1200" dirty="0">
                          <a:solidFill>
                            <a:schemeClr val="tx1"/>
                          </a:solidFill>
                          <a:latin typeface="Arial"/>
                          <a:ea typeface="+mn-ea"/>
                          <a:cs typeface="+mn-cs"/>
                        </a:rPr>
                        <a:t>bunch intensity  [10</a:t>
                      </a:r>
                      <a:r>
                        <a:rPr kumimoji="0" lang="en-GB" sz="1000" b="1" kern="1200" baseline="30000" dirty="0">
                          <a:solidFill>
                            <a:schemeClr val="tx1"/>
                          </a:solidFill>
                          <a:latin typeface="Arial"/>
                          <a:ea typeface="+mn-ea"/>
                          <a:cs typeface="+mn-cs"/>
                        </a:rPr>
                        <a:t>11</a:t>
                      </a:r>
                      <a:r>
                        <a:rPr kumimoji="0" lang="en-GB" sz="1000" b="1" kern="1200" dirty="0">
                          <a:solidFill>
                            <a:schemeClr val="tx1"/>
                          </a:solidFill>
                          <a:latin typeface="Arial"/>
                          <a:ea typeface="+mn-ea"/>
                          <a:cs typeface="+mn-cs"/>
                        </a:rPr>
                        <a:t>]</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US" sz="1050" b="1" kern="1200" dirty="0">
                          <a:solidFill>
                            <a:schemeClr val="tx1"/>
                          </a:solidFill>
                          <a:latin typeface="Arial"/>
                          <a:ea typeface="+mn-ea"/>
                          <a:cs typeface="+mn-cs"/>
                        </a:rPr>
                        <a:t>2.14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1.45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1.15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1.55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6"/>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000" b="1" kern="1200" dirty="0">
                          <a:solidFill>
                            <a:schemeClr val="tx1"/>
                          </a:solidFill>
                          <a:latin typeface="Arial"/>
                          <a:ea typeface="+mn-ea"/>
                          <a:cs typeface="+mn-cs"/>
                        </a:rPr>
                        <a:t>SR</a:t>
                      </a:r>
                      <a:r>
                        <a:rPr kumimoji="0" lang="en-GB" sz="1000" b="1" kern="1200" baseline="0" dirty="0">
                          <a:solidFill>
                            <a:schemeClr val="tx1"/>
                          </a:solidFill>
                          <a:latin typeface="Arial"/>
                          <a:ea typeface="+mn-ea"/>
                          <a:cs typeface="+mn-cs"/>
                        </a:rPr>
                        <a:t> e</a:t>
                      </a:r>
                      <a:r>
                        <a:rPr kumimoji="0" lang="en-GB" sz="1000" b="1" kern="1200" dirty="0">
                          <a:solidFill>
                            <a:schemeClr val="tx1"/>
                          </a:solidFill>
                          <a:latin typeface="Arial"/>
                          <a:ea typeface="+mn-ea"/>
                          <a:cs typeface="+mn-cs"/>
                        </a:rPr>
                        <a:t>nergy loss / turn [GeV]</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0.0394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0.374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1.89</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10.4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7"/>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chemeClr val="tx1"/>
                          </a:solidFill>
                          <a:latin typeface="Arial"/>
                          <a:ea typeface="+mn-ea"/>
                          <a:cs typeface="+mn-cs"/>
                        </a:rPr>
                        <a:t>total RF voltage 400/800 MHz [GV]</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0.120/0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1.0/0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2.1/0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2.1/9.4</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44200603"/>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000" b="1" kern="1200" dirty="0">
                          <a:solidFill>
                            <a:schemeClr val="tx1"/>
                          </a:solidFill>
                          <a:latin typeface="Arial" panose="020B0604020202020204" pitchFamily="34" charset="0"/>
                          <a:ea typeface="+mn-ea"/>
                          <a:cs typeface="Arial" panose="020B0604020202020204" pitchFamily="34" charset="0"/>
                        </a:rPr>
                        <a:t>long.</a:t>
                      </a:r>
                      <a:r>
                        <a:rPr kumimoji="0" lang="en-GB" sz="1000" b="1" kern="1200" baseline="0" dirty="0">
                          <a:solidFill>
                            <a:schemeClr val="tx1"/>
                          </a:solidFill>
                          <a:latin typeface="Arial" panose="020B0604020202020204" pitchFamily="34" charset="0"/>
                          <a:ea typeface="+mn-ea"/>
                          <a:cs typeface="Arial" panose="020B0604020202020204" pitchFamily="34" charset="0"/>
                        </a:rPr>
                        <a:t> </a:t>
                      </a:r>
                      <a:r>
                        <a:rPr kumimoji="0" lang="en-GB" sz="1000" b="1" kern="1200" dirty="0">
                          <a:solidFill>
                            <a:schemeClr val="tx1"/>
                          </a:solidFill>
                          <a:latin typeface="Arial" panose="020B0604020202020204" pitchFamily="34" charset="0"/>
                          <a:ea typeface="+mn-ea"/>
                          <a:cs typeface="Arial" panose="020B0604020202020204" pitchFamily="34" charset="0"/>
                        </a:rPr>
                        <a:t>damping time [turns]</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1158</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215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baseline="0" dirty="0">
                          <a:solidFill>
                            <a:schemeClr val="tx1"/>
                          </a:solidFill>
                          <a:latin typeface="Arial"/>
                          <a:ea typeface="+mn-ea"/>
                          <a:cs typeface="+mn-cs"/>
                        </a:rPr>
                        <a:t>64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18</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303873614"/>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000" b="1" kern="1200" dirty="0">
                          <a:solidFill>
                            <a:schemeClr val="tx1"/>
                          </a:solidFill>
                          <a:latin typeface="Arial"/>
                          <a:ea typeface="+mn-ea"/>
                          <a:cs typeface="+mn-cs"/>
                        </a:rPr>
                        <a:t>horizontal beta*</a:t>
                      </a:r>
                      <a:r>
                        <a:rPr kumimoji="0" lang="de-AT" sz="1000" b="1" kern="1200" baseline="0" dirty="0">
                          <a:solidFill>
                            <a:schemeClr val="tx1"/>
                          </a:solidFill>
                          <a:latin typeface="Arial"/>
                          <a:ea typeface="+mn-ea"/>
                          <a:cs typeface="+mn-cs"/>
                        </a:rPr>
                        <a:t> </a:t>
                      </a:r>
                      <a:r>
                        <a:rPr kumimoji="0" lang="en-GB" sz="1000" b="1" kern="1200" dirty="0">
                          <a:solidFill>
                            <a:schemeClr val="tx1"/>
                          </a:solidFill>
                          <a:latin typeface="+mn-lt"/>
                          <a:ea typeface="+mn-ea"/>
                          <a:cs typeface="+mn-cs"/>
                        </a:rPr>
                        <a:t>[m]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de-AT" sz="1050" b="1" kern="1200" dirty="0">
                          <a:solidFill>
                            <a:schemeClr val="tx1"/>
                          </a:solidFill>
                          <a:latin typeface="Arial"/>
                          <a:ea typeface="+mn-ea"/>
                          <a:cs typeface="+mn-cs"/>
                        </a:rPr>
                        <a:t>0.11</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de-AT" sz="1050" b="1" kern="1200" dirty="0">
                          <a:solidFill>
                            <a:schemeClr val="tx1"/>
                          </a:solidFill>
                          <a:latin typeface="Arial"/>
                          <a:ea typeface="+mn-ea"/>
                          <a:cs typeface="+mn-cs"/>
                        </a:rPr>
                        <a:t>0.2</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de-AT" sz="1050" b="1" kern="1200" dirty="0">
                          <a:solidFill>
                            <a:schemeClr val="tx1"/>
                          </a:solidFill>
                          <a:latin typeface="Arial"/>
                          <a:ea typeface="+mn-ea"/>
                          <a:cs typeface="+mn-cs"/>
                        </a:rPr>
                        <a:t>0.24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en-US" sz="1050" b="1" kern="1200" dirty="0">
                          <a:solidFill>
                            <a:schemeClr val="tx1"/>
                          </a:solidFill>
                          <a:latin typeface="Arial"/>
                          <a:ea typeface="+mn-ea"/>
                          <a:cs typeface="+mn-cs"/>
                        </a:rPr>
                        <a:t>1.0</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113994486"/>
                  </a:ext>
                </a:extLst>
              </a:tr>
              <a:tr h="235448">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vertical</a:t>
                      </a:r>
                      <a:r>
                        <a:rPr kumimoji="0" lang="en-US" sz="1000" b="1" kern="1200" baseline="0" dirty="0">
                          <a:solidFill>
                            <a:schemeClr val="tx1"/>
                          </a:solidFill>
                          <a:latin typeface="Arial"/>
                          <a:ea typeface="+mn-ea"/>
                          <a:cs typeface="+mn-cs"/>
                        </a:rPr>
                        <a:t> beta* [mm]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en-US" sz="1050" b="1" kern="1200" dirty="0">
                          <a:solidFill>
                            <a:schemeClr val="tx1"/>
                          </a:solidFill>
                          <a:latin typeface="Arial"/>
                          <a:ea typeface="+mn-ea"/>
                          <a:cs typeface="+mn-cs"/>
                        </a:rPr>
                        <a:t>0.7</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de-AT" sz="1050" b="1" kern="1200" dirty="0">
                          <a:solidFill>
                            <a:schemeClr val="tx1"/>
                          </a:solidFill>
                          <a:latin typeface="Arial"/>
                          <a:ea typeface="+mn-ea"/>
                          <a:cs typeface="+mn-cs"/>
                        </a:rPr>
                        <a:t>1.0</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1.0</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en-US" sz="1050" b="1" kern="1200" dirty="0">
                          <a:solidFill>
                            <a:schemeClr val="tx1"/>
                          </a:solidFill>
                          <a:latin typeface="Arial"/>
                          <a:ea typeface="+mn-ea"/>
                          <a:cs typeface="+mn-cs"/>
                        </a:rPr>
                        <a:t>1.6</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839530520"/>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horizontal geometric emittance</a:t>
                      </a:r>
                      <a:r>
                        <a:rPr kumimoji="0" lang="en-US" sz="1000" b="1" kern="1200" baseline="0" dirty="0">
                          <a:solidFill>
                            <a:schemeClr val="tx1"/>
                          </a:solidFill>
                          <a:latin typeface="Arial"/>
                          <a:ea typeface="+mn-ea"/>
                          <a:cs typeface="+mn-cs"/>
                        </a:rPr>
                        <a:t> [nm]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0.71</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2.17</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0.71</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1.59</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3858396"/>
                  </a:ext>
                </a:extLst>
              </a:tr>
              <a:tr h="2590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vertical geom. emittance [pm]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1.9</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2.2</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1.4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1.6</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74920261"/>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rgbClr val="FF0000"/>
                          </a:solidFill>
                          <a:latin typeface="Arial"/>
                          <a:ea typeface="+mn-ea"/>
                          <a:cs typeface="+mn-cs"/>
                        </a:rPr>
                        <a:t>vertical rms IP spot size [nm]</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36</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47</a:t>
                      </a:r>
                    </a:p>
                  </a:txBody>
                  <a:tcPr marL="68580" marR="68580" marT="34290" marB="34290" anchor="ctr">
                    <a:lnL w="12700" cap="flat" cmpd="sng" algn="ctr">
                      <a:solidFill>
                        <a:prstClr val="black"/>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rgbClr val="FF0000"/>
                          </a:solidFill>
                          <a:latin typeface="Arial"/>
                          <a:ea typeface="+mn-ea"/>
                          <a:cs typeface="+mn-cs"/>
                        </a:rPr>
                        <a:t>40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51</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74449764"/>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beam-beam parameter </a:t>
                      </a:r>
                      <a:r>
                        <a:rPr kumimoji="0" lang="en-US" sz="1000" b="1" kern="1200" dirty="0">
                          <a:solidFill>
                            <a:schemeClr val="tx1"/>
                          </a:solidFill>
                          <a:latin typeface="Symbol" panose="05050102010706020507" pitchFamily="18" charset="2"/>
                          <a:ea typeface="+mn-ea"/>
                          <a:cs typeface="+mn-cs"/>
                        </a:rPr>
                        <a:t>x</a:t>
                      </a:r>
                      <a:r>
                        <a:rPr kumimoji="0" lang="en-US" sz="1000" b="1" kern="1200" baseline="-25000" dirty="0">
                          <a:solidFill>
                            <a:schemeClr val="tx1"/>
                          </a:solidFill>
                          <a:latin typeface="Arial"/>
                          <a:ea typeface="+mn-ea"/>
                          <a:cs typeface="+mn-cs"/>
                        </a:rPr>
                        <a:t>x</a:t>
                      </a:r>
                      <a:r>
                        <a:rPr kumimoji="0" lang="en-US" sz="1000" b="1" kern="1200" dirty="0">
                          <a:solidFill>
                            <a:schemeClr val="tx1"/>
                          </a:solidFill>
                          <a:latin typeface="Arial"/>
                          <a:ea typeface="+mn-ea"/>
                          <a:cs typeface="+mn-cs"/>
                        </a:rPr>
                        <a:t> / </a:t>
                      </a:r>
                      <a:r>
                        <a:rPr kumimoji="0" lang="en-US" sz="1000" b="1" kern="1200" dirty="0" err="1">
                          <a:solidFill>
                            <a:schemeClr val="tx1"/>
                          </a:solidFill>
                          <a:latin typeface="Symbol" panose="05050102010706020507" pitchFamily="18" charset="2"/>
                          <a:ea typeface="+mn-ea"/>
                          <a:cs typeface="+mn-cs"/>
                        </a:rPr>
                        <a:t>x</a:t>
                      </a:r>
                      <a:r>
                        <a:rPr kumimoji="0" lang="en-US" sz="1000" b="1" kern="1200" baseline="-25000" dirty="0" err="1">
                          <a:solidFill>
                            <a:schemeClr val="tx1"/>
                          </a:solidFill>
                          <a:latin typeface="Arial"/>
                          <a:ea typeface="+mn-ea"/>
                          <a:cs typeface="+mn-cs"/>
                        </a:rPr>
                        <a:t>y</a:t>
                      </a:r>
                      <a:endParaRPr kumimoji="0" lang="en-GB" sz="1000" b="1" kern="1200" baseline="-250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0.002/0.0973</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0.013/0.128</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0.010/0.088</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0.073/0.134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233805163"/>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rgbClr val="FF0000"/>
                          </a:solidFill>
                          <a:latin typeface="Arial"/>
                          <a:ea typeface="+mn-ea"/>
                          <a:cs typeface="+mn-cs"/>
                        </a:rPr>
                        <a:t>rms bunch length </a:t>
                      </a:r>
                      <a:r>
                        <a:rPr kumimoji="0" lang="en-US" sz="1000" b="1" kern="1200" dirty="0">
                          <a:solidFill>
                            <a:schemeClr val="tx1"/>
                          </a:solidFill>
                          <a:latin typeface="Arial"/>
                          <a:ea typeface="+mn-ea"/>
                          <a:cs typeface="+mn-cs"/>
                        </a:rPr>
                        <a:t>with SR / </a:t>
                      </a:r>
                      <a:r>
                        <a:rPr kumimoji="0" lang="en-US" sz="1000" b="1" kern="1200" dirty="0">
                          <a:solidFill>
                            <a:srgbClr val="FF0000"/>
                          </a:solidFill>
                          <a:latin typeface="Arial"/>
                          <a:ea typeface="+mn-ea"/>
                          <a:cs typeface="+mn-cs"/>
                        </a:rPr>
                        <a:t>BS [mm]</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5.6 / </a:t>
                      </a:r>
                      <a:r>
                        <a:rPr kumimoji="0" lang="en-US" sz="1050" b="1" kern="1200" dirty="0">
                          <a:solidFill>
                            <a:srgbClr val="FF0000"/>
                          </a:solidFill>
                          <a:latin typeface="Arial"/>
                          <a:ea typeface="+mn-ea"/>
                          <a:cs typeface="+mn-cs"/>
                        </a:rPr>
                        <a:t>15.5</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3.5 / </a:t>
                      </a:r>
                      <a:r>
                        <a:rPr kumimoji="0" lang="de-AT" sz="1050" b="1" kern="1200" dirty="0">
                          <a:solidFill>
                            <a:srgbClr val="FF0000"/>
                          </a:solidFill>
                          <a:latin typeface="Arial"/>
                          <a:ea typeface="+mn-ea"/>
                          <a:cs typeface="+mn-cs"/>
                        </a:rPr>
                        <a:t>5.4</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3.4 / </a:t>
                      </a:r>
                      <a:r>
                        <a:rPr kumimoji="0" lang="en-US" sz="1050" b="1" kern="1200" dirty="0">
                          <a:solidFill>
                            <a:srgbClr val="FF0000"/>
                          </a:solidFill>
                          <a:latin typeface="Arial"/>
                          <a:ea typeface="+mn-ea"/>
                          <a:cs typeface="+mn-cs"/>
                        </a:rPr>
                        <a:t>4.7</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1.8 / </a:t>
                      </a:r>
                      <a:r>
                        <a:rPr kumimoji="0" lang="en-US" sz="1050" b="1" kern="1200" dirty="0">
                          <a:solidFill>
                            <a:srgbClr val="FF0000"/>
                          </a:solidFill>
                          <a:latin typeface="Arial"/>
                          <a:ea typeface="+mn-ea"/>
                          <a:cs typeface="+mn-cs"/>
                        </a:rPr>
                        <a:t>2.</a:t>
                      </a:r>
                      <a:r>
                        <a:rPr kumimoji="0" lang="en-GB" sz="1050" b="1" kern="1200" dirty="0">
                          <a:solidFill>
                            <a:srgbClr val="FF0000"/>
                          </a:solidFill>
                          <a:latin typeface="Arial"/>
                          <a:ea typeface="+mn-ea"/>
                          <a:cs typeface="+mn-cs"/>
                        </a:rPr>
                        <a:t>2</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6397388"/>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rgbClr val="FF0000"/>
                          </a:solidFill>
                          <a:latin typeface="Arial"/>
                          <a:ea typeface="+mn-ea"/>
                          <a:cs typeface="+mn-cs"/>
                        </a:rPr>
                        <a:t>luminosity per IP [10</a:t>
                      </a:r>
                      <a:r>
                        <a:rPr kumimoji="0" lang="en-US" sz="1000" b="1" kern="1200" baseline="30000" dirty="0">
                          <a:solidFill>
                            <a:srgbClr val="FF0000"/>
                          </a:solidFill>
                          <a:latin typeface="Arial"/>
                          <a:ea typeface="+mn-ea"/>
                          <a:cs typeface="+mn-cs"/>
                        </a:rPr>
                        <a:t>34</a:t>
                      </a:r>
                      <a:r>
                        <a:rPr kumimoji="0" lang="en-US" sz="1000" b="1" kern="1200" dirty="0">
                          <a:solidFill>
                            <a:srgbClr val="FF0000"/>
                          </a:solidFill>
                          <a:latin typeface="Arial"/>
                          <a:ea typeface="+mn-ea"/>
                          <a:cs typeface="+mn-cs"/>
                        </a:rPr>
                        <a:t> cm</a:t>
                      </a:r>
                      <a:r>
                        <a:rPr kumimoji="0" lang="en-US" sz="1000" b="1" kern="1200" baseline="30000" dirty="0">
                          <a:solidFill>
                            <a:srgbClr val="FF0000"/>
                          </a:solidFill>
                          <a:latin typeface="Arial"/>
                          <a:ea typeface="+mn-ea"/>
                          <a:cs typeface="+mn-cs"/>
                        </a:rPr>
                        <a:t>-2</a:t>
                      </a:r>
                      <a:r>
                        <a:rPr kumimoji="0" lang="en-US" sz="1000" b="1" kern="1200" dirty="0">
                          <a:solidFill>
                            <a:srgbClr val="FF0000"/>
                          </a:solidFill>
                          <a:latin typeface="Arial"/>
                          <a:ea typeface="+mn-ea"/>
                          <a:cs typeface="+mn-cs"/>
                        </a:rPr>
                        <a:t>s</a:t>
                      </a:r>
                      <a:r>
                        <a:rPr kumimoji="0" lang="en-US" sz="1000" b="1" kern="1200" baseline="30000" dirty="0">
                          <a:solidFill>
                            <a:srgbClr val="FF0000"/>
                          </a:solidFill>
                          <a:latin typeface="Arial"/>
                          <a:ea typeface="+mn-ea"/>
                          <a:cs typeface="+mn-cs"/>
                        </a:rPr>
                        <a:t>-1</a:t>
                      </a:r>
                      <a:r>
                        <a:rPr kumimoji="0" lang="en-US" sz="1000" b="1" kern="1200" dirty="0">
                          <a:solidFill>
                            <a:srgbClr val="FF0000"/>
                          </a:solidFill>
                          <a:latin typeface="Arial"/>
                          <a:ea typeface="+mn-ea"/>
                          <a:cs typeface="+mn-cs"/>
                        </a:rPr>
                        <a:t>]</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140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20</a:t>
                      </a:r>
                      <a:endParaRPr kumimoji="0" lang="en-GB" sz="1050" b="1" kern="1200" dirty="0">
                        <a:solidFill>
                          <a:srgbClr val="FF0000"/>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≥5.0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1.25</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594538425"/>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rgbClr val="FF0000"/>
                          </a:solidFill>
                          <a:latin typeface="Arial"/>
                          <a:ea typeface="+mn-ea"/>
                          <a:cs typeface="+mn-cs"/>
                        </a:rPr>
                        <a:t>total integrated luminosity / IP / year [ab</a:t>
                      </a:r>
                      <a:r>
                        <a:rPr kumimoji="0" lang="en-US" sz="1000" b="1" kern="1200" baseline="30000" dirty="0">
                          <a:solidFill>
                            <a:srgbClr val="FF0000"/>
                          </a:solidFill>
                          <a:latin typeface="Arial"/>
                          <a:ea typeface="+mn-ea"/>
                          <a:cs typeface="+mn-cs"/>
                        </a:rPr>
                        <a:t>-1</a:t>
                      </a:r>
                      <a:r>
                        <a:rPr kumimoji="0" lang="en-US" sz="1000" b="1" kern="1200" dirty="0">
                          <a:solidFill>
                            <a:srgbClr val="FF0000"/>
                          </a:solidFill>
                          <a:latin typeface="Arial"/>
                          <a:ea typeface="+mn-ea"/>
                          <a:cs typeface="+mn-cs"/>
                        </a:rPr>
                        <a:t>/</a:t>
                      </a:r>
                      <a:r>
                        <a:rPr kumimoji="0" lang="en-US" sz="1000" b="1" kern="1200" dirty="0" err="1">
                          <a:solidFill>
                            <a:srgbClr val="FF0000"/>
                          </a:solidFill>
                          <a:latin typeface="Arial"/>
                          <a:ea typeface="+mn-ea"/>
                          <a:cs typeface="+mn-cs"/>
                        </a:rPr>
                        <a:t>yr</a:t>
                      </a:r>
                      <a:r>
                        <a:rPr kumimoji="0" lang="en-US" sz="1000" b="1" kern="1200" dirty="0">
                          <a:solidFill>
                            <a:srgbClr val="FF0000"/>
                          </a:solidFill>
                          <a:latin typeface="Arial"/>
                          <a:ea typeface="+mn-ea"/>
                          <a:cs typeface="+mn-cs"/>
                        </a:rPr>
                        <a:t>]</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17</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2.4</a:t>
                      </a:r>
                      <a:endParaRPr kumimoji="0" lang="en-GB" sz="1050" b="1" kern="1200" dirty="0">
                        <a:solidFill>
                          <a:srgbClr val="FF0000"/>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0.6</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0.15</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13034531"/>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chemeClr val="tx1"/>
                          </a:solidFill>
                          <a:latin typeface="Arial"/>
                          <a:ea typeface="+mn-ea"/>
                          <a:cs typeface="+mn-cs"/>
                        </a:rPr>
                        <a:t>beam lifetime rad Bhabha + BS [min]</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baseline="0" dirty="0">
                          <a:solidFill>
                            <a:schemeClr val="tx1"/>
                          </a:solidFill>
                          <a:latin typeface="Arial"/>
                          <a:ea typeface="+mn-ea"/>
                          <a:cs typeface="+mn-cs"/>
                        </a:rPr>
                        <a:t>12</a:t>
                      </a:r>
                      <a:endParaRPr kumimoji="0" lang="en-GB" sz="1050" b="1" kern="1200" dirty="0">
                        <a:solidFill>
                          <a:schemeClr val="tx1"/>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12</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11</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4062015532"/>
                  </a:ext>
                </a:extLst>
              </a:tr>
            </a:tbl>
          </a:graphicData>
        </a:graphic>
      </p:graphicFrame>
    </p:spTree>
    <p:extLst>
      <p:ext uri="{BB962C8B-B14F-4D97-AF65-F5344CB8AC3E}">
        <p14:creationId xmlns:p14="http://schemas.microsoft.com/office/powerpoint/2010/main" val="2654890128"/>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CH" sz="2800" dirty="0"/>
              <a:t>                     Optimisation for </a:t>
            </a:r>
            <a:r>
              <a:rPr lang="fr-CH" sz="2800" dirty="0" err="1"/>
              <a:t>operation</a:t>
            </a:r>
            <a:r>
              <a:rPr lang="fr-CH" sz="2800" dirty="0"/>
              <a:t>: 400 MHz SRF and </a:t>
            </a:r>
            <a:r>
              <a:rPr lang="fr-CH" sz="2800" dirty="0" err="1"/>
              <a:t>beam</a:t>
            </a:r>
            <a:r>
              <a:rPr lang="fr-CH" sz="2800" dirty="0"/>
              <a:t> </a:t>
            </a:r>
            <a:r>
              <a:rPr lang="fr-CH" sz="2800" dirty="0" err="1"/>
              <a:t>switchyard</a:t>
            </a:r>
            <a:endPar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TextBox 2">
            <a:extLst>
              <a:ext uri="{FF2B5EF4-FFF2-40B4-BE49-F238E27FC236}">
                <a16:creationId xmlns:a16="http://schemas.microsoft.com/office/drawing/2014/main" id="{CEE79E39-F94C-5A10-6BB9-380F5EB2D740}"/>
              </a:ext>
            </a:extLst>
          </p:cNvPr>
          <p:cNvSpPr txBox="1"/>
          <p:nvPr/>
        </p:nvSpPr>
        <p:spPr>
          <a:xfrm>
            <a:off x="97622" y="749071"/>
            <a:ext cx="8884097" cy="1538883"/>
          </a:xfrm>
          <a:prstGeom prst="rect">
            <a:avLst/>
          </a:prstGeom>
          <a:noFill/>
        </p:spPr>
        <p:txBody>
          <a:bodyPr wrap="square" rtlCol="0">
            <a:spAutoFit/>
          </a:bodyPr>
          <a:lstStyle/>
          <a:p>
            <a:pPr>
              <a:spcBef>
                <a:spcPts val="800"/>
              </a:spcBef>
            </a:pPr>
            <a:r>
              <a:rPr lang="en-US" sz="2000" b="1" dirty="0">
                <a:solidFill>
                  <a:srgbClr val="0C377B"/>
                </a:solidFill>
              </a:rPr>
              <a:t>Beam switching between (Z, W) and ZH operation</a:t>
            </a:r>
          </a:p>
          <a:p>
            <a:pPr marL="609573" indent="-457189">
              <a:spcBef>
                <a:spcPts val="800"/>
              </a:spcBef>
              <a:buFont typeface="Arial" panose="020B0604020202020204" pitchFamily="34" charset="0"/>
              <a:buChar char="•"/>
            </a:pPr>
            <a:r>
              <a:rPr lang="en-US" dirty="0">
                <a:solidFill>
                  <a:srgbClr val="0C377B"/>
                </a:solidFill>
              </a:rPr>
              <a:t>2-cell 400 MHz cavities for all three working points, identical configuration</a:t>
            </a:r>
          </a:p>
          <a:p>
            <a:pPr marL="609573" indent="-457189">
              <a:spcBef>
                <a:spcPts val="800"/>
              </a:spcBef>
              <a:buFont typeface="Arial" panose="020B0604020202020204" pitchFamily="34" charset="0"/>
              <a:buChar char="•"/>
            </a:pPr>
            <a:r>
              <a:rPr lang="en-US" dirty="0">
                <a:solidFill>
                  <a:srgbClr val="0C377B"/>
                </a:solidFill>
              </a:rPr>
              <a:t>ES separators + magnetic field for switching beams</a:t>
            </a:r>
          </a:p>
          <a:p>
            <a:pPr marL="609573" indent="-457189">
              <a:spcBef>
                <a:spcPts val="800"/>
              </a:spcBef>
              <a:buFont typeface="Arial" panose="020B0604020202020204" pitchFamily="34" charset="0"/>
              <a:buChar char="•"/>
            </a:pPr>
            <a:r>
              <a:rPr lang="en-US" dirty="0">
                <a:solidFill>
                  <a:srgbClr val="0C377B"/>
                </a:solidFill>
              </a:rPr>
              <a:t>Allows quasi “instantaneous” switching between Z, W, ZH</a:t>
            </a:r>
          </a:p>
        </p:txBody>
      </p:sp>
      <p:grpSp>
        <p:nvGrpSpPr>
          <p:cNvPr id="60" name="Group 59">
            <a:extLst>
              <a:ext uri="{FF2B5EF4-FFF2-40B4-BE49-F238E27FC236}">
                <a16:creationId xmlns:a16="http://schemas.microsoft.com/office/drawing/2014/main" id="{22AB963F-E55D-F753-949B-CF67AF316719}"/>
              </a:ext>
            </a:extLst>
          </p:cNvPr>
          <p:cNvGrpSpPr/>
          <p:nvPr/>
        </p:nvGrpSpPr>
        <p:grpSpPr>
          <a:xfrm>
            <a:off x="6617497" y="3319304"/>
            <a:ext cx="5381633" cy="1660138"/>
            <a:chOff x="652549" y="2549616"/>
            <a:chExt cx="5381633" cy="1660138"/>
          </a:xfrm>
        </p:grpSpPr>
        <p:sp>
          <p:nvSpPr>
            <p:cNvPr id="8" name="Rectangle 7">
              <a:extLst>
                <a:ext uri="{FF2B5EF4-FFF2-40B4-BE49-F238E27FC236}">
                  <a16:creationId xmlns:a16="http://schemas.microsoft.com/office/drawing/2014/main" id="{25CA93AF-0474-C6DB-F728-8A2910D39CF5}"/>
                </a:ext>
              </a:extLst>
            </p:cNvPr>
            <p:cNvSpPr/>
            <p:nvPr/>
          </p:nvSpPr>
          <p:spPr>
            <a:xfrm>
              <a:off x="1167551" y="3016239"/>
              <a:ext cx="599844" cy="261610"/>
            </a:xfrm>
            <a:prstGeom prst="rect">
              <a:avLst/>
            </a:prstGeom>
            <a:noFill/>
          </p:spPr>
          <p:txBody>
            <a:bodyPr wrap="none" lIns="91440" tIns="45720" rIns="91440" bIns="45720">
              <a:spAutoFit/>
            </a:bodyPr>
            <a:lstStyle/>
            <a:p>
              <a:r>
                <a:rPr lang="en-GB" sz="1100" dirty="0">
                  <a:solidFill>
                    <a:srgbClr val="CC6600"/>
                  </a:solidFill>
                </a:rPr>
                <a:t>33 CM</a:t>
              </a:r>
              <a:endParaRPr lang="en-GB" sz="1100" b="0" cap="none" spc="0" dirty="0">
                <a:ln w="0"/>
                <a:solidFill>
                  <a:srgbClr val="CC6600"/>
                </a:solidFill>
              </a:endParaRPr>
            </a:p>
          </p:txBody>
        </p:sp>
        <p:sp>
          <p:nvSpPr>
            <p:cNvPr id="9" name="Rectangle 8">
              <a:extLst>
                <a:ext uri="{FF2B5EF4-FFF2-40B4-BE49-F238E27FC236}">
                  <a16:creationId xmlns:a16="http://schemas.microsoft.com/office/drawing/2014/main" id="{0027D411-37C2-2F3C-302D-10C67EFC53D9}"/>
                </a:ext>
              </a:extLst>
            </p:cNvPr>
            <p:cNvSpPr/>
            <p:nvPr/>
          </p:nvSpPr>
          <p:spPr>
            <a:xfrm>
              <a:off x="653730" y="3190190"/>
              <a:ext cx="582211" cy="230832"/>
            </a:xfrm>
            <a:prstGeom prst="rect">
              <a:avLst/>
            </a:prstGeom>
            <a:noFill/>
          </p:spPr>
          <p:txBody>
            <a:bodyPr wrap="none" lIns="91440" tIns="45720" rIns="91440" bIns="45720">
              <a:spAutoFit/>
            </a:bodyPr>
            <a:lstStyle/>
            <a:p>
              <a:r>
                <a:rPr lang="en-GB" sz="900" dirty="0">
                  <a:solidFill>
                    <a:schemeClr val="tx1">
                      <a:lumMod val="75000"/>
                      <a:lumOff val="25000"/>
                    </a:schemeClr>
                  </a:solidFill>
                </a:rPr>
                <a:t>Beam 1</a:t>
              </a:r>
              <a:endParaRPr lang="en-GB" sz="900" b="0" cap="none" spc="0" dirty="0">
                <a:ln w="0"/>
                <a:solidFill>
                  <a:schemeClr val="tx1">
                    <a:lumMod val="75000"/>
                    <a:lumOff val="25000"/>
                  </a:schemeClr>
                </a:solidFill>
              </a:endParaRPr>
            </a:p>
          </p:txBody>
        </p:sp>
        <p:sp>
          <p:nvSpPr>
            <p:cNvPr id="10" name="Rectangle 9">
              <a:extLst>
                <a:ext uri="{FF2B5EF4-FFF2-40B4-BE49-F238E27FC236}">
                  <a16:creationId xmlns:a16="http://schemas.microsoft.com/office/drawing/2014/main" id="{F7E93DE0-FACF-1859-57BA-FBDD743B173A}"/>
                </a:ext>
              </a:extLst>
            </p:cNvPr>
            <p:cNvSpPr/>
            <p:nvPr/>
          </p:nvSpPr>
          <p:spPr>
            <a:xfrm>
              <a:off x="652549" y="3312241"/>
              <a:ext cx="582211" cy="230832"/>
            </a:xfrm>
            <a:prstGeom prst="rect">
              <a:avLst/>
            </a:prstGeom>
            <a:noFill/>
          </p:spPr>
          <p:txBody>
            <a:bodyPr wrap="none" lIns="91440" tIns="45720" rIns="91440" bIns="45720">
              <a:spAutoFit/>
            </a:bodyPr>
            <a:lstStyle/>
            <a:p>
              <a:r>
                <a:rPr lang="en-GB" sz="900" dirty="0">
                  <a:solidFill>
                    <a:schemeClr val="tx1">
                      <a:lumMod val="75000"/>
                      <a:lumOff val="25000"/>
                    </a:schemeClr>
                  </a:solidFill>
                </a:rPr>
                <a:t>Beam 2</a:t>
              </a:r>
              <a:endParaRPr lang="en-GB" sz="900" b="0" cap="none" spc="0" dirty="0">
                <a:ln w="0"/>
                <a:solidFill>
                  <a:schemeClr val="tx1">
                    <a:lumMod val="75000"/>
                    <a:lumOff val="25000"/>
                  </a:schemeClr>
                </a:solidFill>
              </a:endParaRPr>
            </a:p>
          </p:txBody>
        </p:sp>
        <p:cxnSp>
          <p:nvCxnSpPr>
            <p:cNvPr id="11" name="Straight Connector 10">
              <a:extLst>
                <a:ext uri="{FF2B5EF4-FFF2-40B4-BE49-F238E27FC236}">
                  <a16:creationId xmlns:a16="http://schemas.microsoft.com/office/drawing/2014/main" id="{C7BCBD55-E3A3-924D-BDB1-4ABCBBBFD5A7}"/>
                </a:ext>
              </a:extLst>
            </p:cNvPr>
            <p:cNvCxnSpPr>
              <a:cxnSpLocks/>
            </p:cNvCxnSpPr>
            <p:nvPr/>
          </p:nvCxnSpPr>
          <p:spPr>
            <a:xfrm flipV="1">
              <a:off x="3313248" y="3334609"/>
              <a:ext cx="2056093" cy="13945"/>
            </a:xfrm>
            <a:prstGeom prst="line">
              <a:avLst/>
            </a:prstGeom>
            <a:solidFill>
              <a:srgbClr val="545454"/>
            </a:solidFill>
            <a:ln w="19050">
              <a:solidFill>
                <a:srgbClr val="0000FF"/>
              </a:solidFill>
              <a:prstDash val="soli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3428460-61A4-EA03-8C8E-7A601F000ED1}"/>
                </a:ext>
              </a:extLst>
            </p:cNvPr>
            <p:cNvCxnSpPr>
              <a:cxnSpLocks/>
            </p:cNvCxnSpPr>
            <p:nvPr/>
          </p:nvCxnSpPr>
          <p:spPr>
            <a:xfrm flipV="1">
              <a:off x="3540541" y="3356060"/>
              <a:ext cx="1999709" cy="8466"/>
            </a:xfrm>
            <a:prstGeom prst="line">
              <a:avLst/>
            </a:prstGeom>
            <a:solidFill>
              <a:srgbClr val="545454"/>
            </a:solidFill>
            <a:ln w="1905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13" name="Rounded Rectangle 35">
              <a:extLst>
                <a:ext uri="{FF2B5EF4-FFF2-40B4-BE49-F238E27FC236}">
                  <a16:creationId xmlns:a16="http://schemas.microsoft.com/office/drawing/2014/main" id="{05713920-F80B-304E-EDC4-1105FD97595F}"/>
                </a:ext>
              </a:extLst>
            </p:cNvPr>
            <p:cNvSpPr/>
            <p:nvPr/>
          </p:nvSpPr>
          <p:spPr>
            <a:xfrm>
              <a:off x="2605282" y="3230725"/>
              <a:ext cx="365760" cy="156064"/>
            </a:xfrm>
            <a:prstGeom prst="roundRect">
              <a:avLst/>
            </a:prstGeom>
            <a:solidFill>
              <a:srgbClr val="CC6600"/>
            </a:solidFill>
            <a:ln w="19050">
              <a:noFill/>
              <a:prstDash val="sysDash"/>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sz="2800"/>
            </a:p>
          </p:txBody>
        </p:sp>
        <p:sp>
          <p:nvSpPr>
            <p:cNvPr id="14" name="Rectangle 13">
              <a:extLst>
                <a:ext uri="{FF2B5EF4-FFF2-40B4-BE49-F238E27FC236}">
                  <a16:creationId xmlns:a16="http://schemas.microsoft.com/office/drawing/2014/main" id="{2303477B-70CA-B768-8A4E-85FA860268A4}"/>
                </a:ext>
              </a:extLst>
            </p:cNvPr>
            <p:cNvSpPr/>
            <p:nvPr/>
          </p:nvSpPr>
          <p:spPr>
            <a:xfrm>
              <a:off x="2505284" y="3003611"/>
              <a:ext cx="599844" cy="261610"/>
            </a:xfrm>
            <a:prstGeom prst="rect">
              <a:avLst/>
            </a:prstGeom>
            <a:noFill/>
          </p:spPr>
          <p:txBody>
            <a:bodyPr wrap="none" lIns="91440" tIns="45720" rIns="91440" bIns="45720">
              <a:spAutoFit/>
            </a:bodyPr>
            <a:lstStyle/>
            <a:p>
              <a:r>
                <a:rPr lang="en-GB" sz="1100" dirty="0">
                  <a:solidFill>
                    <a:srgbClr val="CC6600"/>
                  </a:solidFill>
                </a:rPr>
                <a:t>33 CM</a:t>
              </a:r>
              <a:endParaRPr lang="en-GB" sz="1100" b="0" cap="none" spc="0" dirty="0">
                <a:ln w="0"/>
                <a:solidFill>
                  <a:srgbClr val="CC6600"/>
                </a:solidFill>
              </a:endParaRPr>
            </a:p>
          </p:txBody>
        </p:sp>
        <p:sp>
          <p:nvSpPr>
            <p:cNvPr id="15" name="Rounded Rectangle 35">
              <a:extLst>
                <a:ext uri="{FF2B5EF4-FFF2-40B4-BE49-F238E27FC236}">
                  <a16:creationId xmlns:a16="http://schemas.microsoft.com/office/drawing/2014/main" id="{B1866A71-1CA7-0D63-6F14-3C16BF918DCD}"/>
                </a:ext>
              </a:extLst>
            </p:cNvPr>
            <p:cNvSpPr/>
            <p:nvPr/>
          </p:nvSpPr>
          <p:spPr>
            <a:xfrm>
              <a:off x="1348585" y="3239192"/>
              <a:ext cx="365760" cy="156064"/>
            </a:xfrm>
            <a:prstGeom prst="roundRect">
              <a:avLst/>
            </a:prstGeom>
            <a:solidFill>
              <a:srgbClr val="CC6600"/>
            </a:solidFill>
            <a:ln w="19050">
              <a:noFill/>
              <a:prstDash val="sysDash"/>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sz="2800"/>
            </a:p>
          </p:txBody>
        </p:sp>
        <p:sp>
          <p:nvSpPr>
            <p:cNvPr id="16" name="Rectangle 15">
              <a:extLst>
                <a:ext uri="{FF2B5EF4-FFF2-40B4-BE49-F238E27FC236}">
                  <a16:creationId xmlns:a16="http://schemas.microsoft.com/office/drawing/2014/main" id="{BD93C696-D234-03A5-5355-8330F9C83FB6}"/>
                </a:ext>
              </a:extLst>
            </p:cNvPr>
            <p:cNvSpPr/>
            <p:nvPr/>
          </p:nvSpPr>
          <p:spPr>
            <a:xfrm>
              <a:off x="3490804" y="3045946"/>
              <a:ext cx="599844" cy="261610"/>
            </a:xfrm>
            <a:prstGeom prst="rect">
              <a:avLst/>
            </a:prstGeom>
            <a:noFill/>
          </p:spPr>
          <p:txBody>
            <a:bodyPr wrap="none" lIns="91440" tIns="45720" rIns="91440" bIns="45720">
              <a:spAutoFit/>
            </a:bodyPr>
            <a:lstStyle/>
            <a:p>
              <a:r>
                <a:rPr lang="en-GB" sz="1100" dirty="0">
                  <a:solidFill>
                    <a:srgbClr val="CC6600"/>
                  </a:solidFill>
                </a:rPr>
                <a:t>33 CM</a:t>
              </a:r>
              <a:endParaRPr lang="en-GB" sz="1100" b="0" cap="none" spc="0" dirty="0">
                <a:ln w="0"/>
                <a:solidFill>
                  <a:srgbClr val="CC6600"/>
                </a:solidFill>
              </a:endParaRPr>
            </a:p>
          </p:txBody>
        </p:sp>
        <p:sp>
          <p:nvSpPr>
            <p:cNvPr id="17" name="Rounded Rectangle 35">
              <a:extLst>
                <a:ext uri="{FF2B5EF4-FFF2-40B4-BE49-F238E27FC236}">
                  <a16:creationId xmlns:a16="http://schemas.microsoft.com/office/drawing/2014/main" id="{CFBDCB65-6BED-B004-D7CE-BCC2827A6495}"/>
                </a:ext>
              </a:extLst>
            </p:cNvPr>
            <p:cNvSpPr/>
            <p:nvPr/>
          </p:nvSpPr>
          <p:spPr>
            <a:xfrm>
              <a:off x="4944259" y="3278622"/>
              <a:ext cx="365760" cy="156064"/>
            </a:xfrm>
            <a:prstGeom prst="roundRect">
              <a:avLst/>
            </a:prstGeom>
            <a:solidFill>
              <a:srgbClr val="CC6600"/>
            </a:solidFill>
            <a:ln w="19050">
              <a:noFill/>
              <a:prstDash val="sysDash"/>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sz="2800"/>
            </a:p>
          </p:txBody>
        </p:sp>
        <p:sp>
          <p:nvSpPr>
            <p:cNvPr id="18" name="Rectangle 17">
              <a:extLst>
                <a:ext uri="{FF2B5EF4-FFF2-40B4-BE49-F238E27FC236}">
                  <a16:creationId xmlns:a16="http://schemas.microsoft.com/office/drawing/2014/main" id="{2A51CA50-FD45-A0D9-7B2D-43335D2894DF}"/>
                </a:ext>
              </a:extLst>
            </p:cNvPr>
            <p:cNvSpPr/>
            <p:nvPr/>
          </p:nvSpPr>
          <p:spPr>
            <a:xfrm>
              <a:off x="4896271" y="3049331"/>
              <a:ext cx="599844" cy="261610"/>
            </a:xfrm>
            <a:prstGeom prst="rect">
              <a:avLst/>
            </a:prstGeom>
            <a:noFill/>
          </p:spPr>
          <p:txBody>
            <a:bodyPr wrap="none" lIns="91440" tIns="45720" rIns="91440" bIns="45720">
              <a:spAutoFit/>
            </a:bodyPr>
            <a:lstStyle/>
            <a:p>
              <a:r>
                <a:rPr lang="en-GB" sz="1100" dirty="0">
                  <a:solidFill>
                    <a:srgbClr val="CC6600"/>
                  </a:solidFill>
                </a:rPr>
                <a:t>33 CM</a:t>
              </a:r>
              <a:endParaRPr lang="en-GB" sz="1100" b="0" cap="none" spc="0" dirty="0">
                <a:ln w="0"/>
                <a:solidFill>
                  <a:srgbClr val="CC6600"/>
                </a:solidFill>
              </a:endParaRPr>
            </a:p>
          </p:txBody>
        </p:sp>
        <p:sp>
          <p:nvSpPr>
            <p:cNvPr id="19" name="Rounded Rectangle 35">
              <a:extLst>
                <a:ext uri="{FF2B5EF4-FFF2-40B4-BE49-F238E27FC236}">
                  <a16:creationId xmlns:a16="http://schemas.microsoft.com/office/drawing/2014/main" id="{D8022083-6025-C0DB-1BB6-3D4AEBD2B90B}"/>
                </a:ext>
              </a:extLst>
            </p:cNvPr>
            <p:cNvSpPr/>
            <p:nvPr/>
          </p:nvSpPr>
          <p:spPr>
            <a:xfrm>
              <a:off x="3629506" y="3279832"/>
              <a:ext cx="365760" cy="156064"/>
            </a:xfrm>
            <a:prstGeom prst="roundRect">
              <a:avLst/>
            </a:prstGeom>
            <a:solidFill>
              <a:srgbClr val="CC6600"/>
            </a:solidFill>
            <a:ln w="19050">
              <a:noFill/>
              <a:prstDash val="sysDash"/>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sz="2800"/>
            </a:p>
          </p:txBody>
        </p:sp>
        <p:sp>
          <p:nvSpPr>
            <p:cNvPr id="21" name="Rectangle 20">
              <a:extLst>
                <a:ext uri="{FF2B5EF4-FFF2-40B4-BE49-F238E27FC236}">
                  <a16:creationId xmlns:a16="http://schemas.microsoft.com/office/drawing/2014/main" id="{A3CD1A9C-1E3B-24AD-0F08-66DA45FAF53C}"/>
                </a:ext>
              </a:extLst>
            </p:cNvPr>
            <p:cNvSpPr/>
            <p:nvPr/>
          </p:nvSpPr>
          <p:spPr>
            <a:xfrm>
              <a:off x="4723363" y="3263727"/>
              <a:ext cx="816887" cy="184666"/>
            </a:xfrm>
            <a:prstGeom prst="rect">
              <a:avLst/>
            </a:prstGeom>
          </p:spPr>
          <p:txBody>
            <a:bodyPr wrap="square">
              <a:spAutoFit/>
            </a:bodyPr>
            <a:lstStyle/>
            <a:p>
              <a:pPr algn="ctr">
                <a:spcBef>
                  <a:spcPts val="450"/>
                </a:spcBef>
                <a:defRPr/>
              </a:pPr>
              <a:r>
                <a:rPr lang="en-GB" sz="600" kern="0" dirty="0">
                  <a:solidFill>
                    <a:schemeClr val="bg1">
                      <a:lumMod val="85000"/>
                    </a:schemeClr>
                  </a:solidFill>
                  <a:latin typeface="Verdana" panose="020B0604030504040204" pitchFamily="34" charset="0"/>
                  <a:ea typeface="Verdana" panose="020B0604030504040204" pitchFamily="34" charset="0"/>
                  <a:cs typeface="Calibri" panose="020F0502020204030204" pitchFamily="34" charset="0"/>
                </a:rPr>
                <a:t>400 MHz</a:t>
              </a:r>
            </a:p>
          </p:txBody>
        </p:sp>
        <p:sp>
          <p:nvSpPr>
            <p:cNvPr id="22" name="Rectangle 21">
              <a:extLst>
                <a:ext uri="{FF2B5EF4-FFF2-40B4-BE49-F238E27FC236}">
                  <a16:creationId xmlns:a16="http://schemas.microsoft.com/office/drawing/2014/main" id="{D46346F5-3DC3-D2B9-4A5A-B7AF9803819C}"/>
                </a:ext>
              </a:extLst>
            </p:cNvPr>
            <p:cNvSpPr/>
            <p:nvPr/>
          </p:nvSpPr>
          <p:spPr>
            <a:xfrm>
              <a:off x="3411030" y="3272193"/>
              <a:ext cx="816887" cy="184666"/>
            </a:xfrm>
            <a:prstGeom prst="rect">
              <a:avLst/>
            </a:prstGeom>
          </p:spPr>
          <p:txBody>
            <a:bodyPr wrap="square">
              <a:spAutoFit/>
            </a:bodyPr>
            <a:lstStyle/>
            <a:p>
              <a:pPr algn="ctr">
                <a:spcBef>
                  <a:spcPts val="450"/>
                </a:spcBef>
                <a:defRPr/>
              </a:pPr>
              <a:r>
                <a:rPr lang="en-GB" sz="600" kern="0" dirty="0">
                  <a:solidFill>
                    <a:schemeClr val="bg1">
                      <a:lumMod val="85000"/>
                    </a:schemeClr>
                  </a:solidFill>
                  <a:latin typeface="Verdana" panose="020B0604030504040204" pitchFamily="34" charset="0"/>
                  <a:ea typeface="Verdana" panose="020B0604030504040204" pitchFamily="34" charset="0"/>
                  <a:cs typeface="Calibri" panose="020F0502020204030204" pitchFamily="34" charset="0"/>
                </a:rPr>
                <a:t>400 MHz</a:t>
              </a:r>
            </a:p>
          </p:txBody>
        </p:sp>
        <p:sp>
          <p:nvSpPr>
            <p:cNvPr id="23" name="Rectangle 22">
              <a:extLst>
                <a:ext uri="{FF2B5EF4-FFF2-40B4-BE49-F238E27FC236}">
                  <a16:creationId xmlns:a16="http://schemas.microsoft.com/office/drawing/2014/main" id="{50CDDD26-94EC-DA63-2DB6-4306589BF61E}"/>
                </a:ext>
              </a:extLst>
            </p:cNvPr>
            <p:cNvSpPr/>
            <p:nvPr/>
          </p:nvSpPr>
          <p:spPr>
            <a:xfrm>
              <a:off x="2386563" y="3212927"/>
              <a:ext cx="816887" cy="184666"/>
            </a:xfrm>
            <a:prstGeom prst="rect">
              <a:avLst/>
            </a:prstGeom>
          </p:spPr>
          <p:txBody>
            <a:bodyPr wrap="square">
              <a:spAutoFit/>
            </a:bodyPr>
            <a:lstStyle/>
            <a:p>
              <a:pPr algn="ctr">
                <a:spcBef>
                  <a:spcPts val="450"/>
                </a:spcBef>
                <a:defRPr/>
              </a:pPr>
              <a:r>
                <a:rPr lang="en-GB" sz="600" kern="0" dirty="0">
                  <a:solidFill>
                    <a:schemeClr val="bg1">
                      <a:lumMod val="85000"/>
                    </a:schemeClr>
                  </a:solidFill>
                  <a:latin typeface="Verdana" panose="020B0604030504040204" pitchFamily="34" charset="0"/>
                  <a:ea typeface="Verdana" panose="020B0604030504040204" pitchFamily="34" charset="0"/>
                  <a:cs typeface="Calibri" panose="020F0502020204030204" pitchFamily="34" charset="0"/>
                </a:rPr>
                <a:t>400 MHz</a:t>
              </a:r>
            </a:p>
          </p:txBody>
        </p:sp>
        <p:sp>
          <p:nvSpPr>
            <p:cNvPr id="24" name="Rectangle 23">
              <a:extLst>
                <a:ext uri="{FF2B5EF4-FFF2-40B4-BE49-F238E27FC236}">
                  <a16:creationId xmlns:a16="http://schemas.microsoft.com/office/drawing/2014/main" id="{87D0B108-0A51-49B0-7EDA-AE7B9152EC48}"/>
                </a:ext>
              </a:extLst>
            </p:cNvPr>
            <p:cNvSpPr/>
            <p:nvPr/>
          </p:nvSpPr>
          <p:spPr>
            <a:xfrm>
              <a:off x="1120797" y="3221393"/>
              <a:ext cx="816887" cy="184666"/>
            </a:xfrm>
            <a:prstGeom prst="rect">
              <a:avLst/>
            </a:prstGeom>
          </p:spPr>
          <p:txBody>
            <a:bodyPr wrap="square">
              <a:spAutoFit/>
            </a:bodyPr>
            <a:lstStyle/>
            <a:p>
              <a:pPr algn="ctr">
                <a:spcBef>
                  <a:spcPts val="450"/>
                </a:spcBef>
                <a:defRPr/>
              </a:pPr>
              <a:r>
                <a:rPr lang="en-GB" sz="600" kern="0" dirty="0">
                  <a:solidFill>
                    <a:schemeClr val="bg1">
                      <a:lumMod val="85000"/>
                    </a:schemeClr>
                  </a:solidFill>
                  <a:latin typeface="Verdana" panose="020B0604030504040204" pitchFamily="34" charset="0"/>
                  <a:ea typeface="Verdana" panose="020B0604030504040204" pitchFamily="34" charset="0"/>
                  <a:cs typeface="Calibri" panose="020F0502020204030204" pitchFamily="34" charset="0"/>
                </a:rPr>
                <a:t>400 MHz</a:t>
              </a:r>
            </a:p>
          </p:txBody>
        </p:sp>
        <p:cxnSp>
          <p:nvCxnSpPr>
            <p:cNvPr id="26" name="Straight Connector 25">
              <a:extLst>
                <a:ext uri="{FF2B5EF4-FFF2-40B4-BE49-F238E27FC236}">
                  <a16:creationId xmlns:a16="http://schemas.microsoft.com/office/drawing/2014/main" id="{95B58812-8836-1EC6-47AA-358AE94A316D}"/>
                </a:ext>
              </a:extLst>
            </p:cNvPr>
            <p:cNvCxnSpPr>
              <a:cxnSpLocks/>
            </p:cNvCxnSpPr>
            <p:nvPr/>
          </p:nvCxnSpPr>
          <p:spPr>
            <a:xfrm>
              <a:off x="1225692" y="3305443"/>
              <a:ext cx="838885" cy="0"/>
            </a:xfrm>
            <a:prstGeom prst="line">
              <a:avLst/>
            </a:prstGeom>
            <a:solidFill>
              <a:srgbClr val="545454"/>
            </a:solidFill>
            <a:ln w="19050">
              <a:solidFill>
                <a:srgbClr val="0000FF"/>
              </a:solidFill>
              <a:prstDash val="soli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9B66AAE7-D27D-E7C0-8530-E6CBE81C0A4E}"/>
                </a:ext>
              </a:extLst>
            </p:cNvPr>
            <p:cNvCxnSpPr>
              <a:cxnSpLocks/>
            </p:cNvCxnSpPr>
            <p:nvPr/>
          </p:nvCxnSpPr>
          <p:spPr>
            <a:xfrm>
              <a:off x="1225692" y="3452930"/>
              <a:ext cx="838885" cy="0"/>
            </a:xfrm>
            <a:prstGeom prst="line">
              <a:avLst/>
            </a:prstGeom>
            <a:solidFill>
              <a:srgbClr val="545454"/>
            </a:solidFill>
            <a:ln w="1905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3674B6AB-0FFD-3680-6482-D5762939CF52}"/>
                </a:ext>
              </a:extLst>
            </p:cNvPr>
            <p:cNvCxnSpPr>
              <a:cxnSpLocks/>
            </p:cNvCxnSpPr>
            <p:nvPr/>
          </p:nvCxnSpPr>
          <p:spPr>
            <a:xfrm>
              <a:off x="2215607" y="3305443"/>
              <a:ext cx="838885" cy="0"/>
            </a:xfrm>
            <a:prstGeom prst="line">
              <a:avLst/>
            </a:prstGeom>
            <a:solidFill>
              <a:srgbClr val="545454"/>
            </a:solidFill>
            <a:ln w="1905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6FC8D4F1-8C0C-1688-9DBA-7F7D3ADC4D04}"/>
                </a:ext>
              </a:extLst>
            </p:cNvPr>
            <p:cNvCxnSpPr>
              <a:cxnSpLocks/>
            </p:cNvCxnSpPr>
            <p:nvPr/>
          </p:nvCxnSpPr>
          <p:spPr>
            <a:xfrm>
              <a:off x="2215607" y="3452930"/>
              <a:ext cx="838885" cy="0"/>
            </a:xfrm>
            <a:prstGeom prst="line">
              <a:avLst/>
            </a:prstGeom>
            <a:solidFill>
              <a:srgbClr val="545454"/>
            </a:solidFill>
            <a:ln w="19050">
              <a:solidFill>
                <a:srgbClr val="0000FF"/>
              </a:solidFill>
              <a:prstDash val="soli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B48BCEBF-9403-3AED-F21C-F1875F3EB864}"/>
                </a:ext>
              </a:extLst>
            </p:cNvPr>
            <p:cNvCxnSpPr>
              <a:cxnSpLocks/>
            </p:cNvCxnSpPr>
            <p:nvPr/>
          </p:nvCxnSpPr>
          <p:spPr>
            <a:xfrm flipV="1">
              <a:off x="2065039" y="3306984"/>
              <a:ext cx="154108" cy="150061"/>
            </a:xfrm>
            <a:prstGeom prst="line">
              <a:avLst/>
            </a:prstGeom>
            <a:solidFill>
              <a:srgbClr val="545454"/>
            </a:solidFill>
            <a:ln w="1905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F44D7FE-E49D-F23F-38C4-8BC045C5BB57}"/>
                </a:ext>
              </a:extLst>
            </p:cNvPr>
            <p:cNvCxnSpPr>
              <a:cxnSpLocks/>
            </p:cNvCxnSpPr>
            <p:nvPr/>
          </p:nvCxnSpPr>
          <p:spPr>
            <a:xfrm>
              <a:off x="2063226" y="3306984"/>
              <a:ext cx="159547" cy="150061"/>
            </a:xfrm>
            <a:prstGeom prst="line">
              <a:avLst/>
            </a:prstGeom>
            <a:solidFill>
              <a:srgbClr val="545454"/>
            </a:solidFill>
            <a:ln w="19050">
              <a:solidFill>
                <a:srgbClr val="0000FF"/>
              </a:solidFill>
              <a:prstDash val="soli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3A5F7AE2-54E7-4866-C103-706BB6BD87BA}"/>
                </a:ext>
              </a:extLst>
            </p:cNvPr>
            <p:cNvCxnSpPr>
              <a:cxnSpLocks/>
            </p:cNvCxnSpPr>
            <p:nvPr/>
          </p:nvCxnSpPr>
          <p:spPr>
            <a:xfrm>
              <a:off x="3463816" y="3364526"/>
              <a:ext cx="838885" cy="0"/>
            </a:xfrm>
            <a:prstGeom prst="line">
              <a:avLst/>
            </a:prstGeom>
            <a:solidFill>
              <a:srgbClr val="545454"/>
            </a:solidFill>
            <a:ln w="1905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CD5FE259-3BE5-DB9E-484C-52E0F3994C72}"/>
                </a:ext>
              </a:extLst>
            </p:cNvPr>
            <p:cNvCxnSpPr>
              <a:cxnSpLocks/>
            </p:cNvCxnSpPr>
            <p:nvPr/>
          </p:nvCxnSpPr>
          <p:spPr>
            <a:xfrm flipV="1">
              <a:off x="3313248" y="3366067"/>
              <a:ext cx="154108" cy="150061"/>
            </a:xfrm>
            <a:prstGeom prst="line">
              <a:avLst/>
            </a:prstGeom>
            <a:solidFill>
              <a:srgbClr val="545454"/>
            </a:solidFill>
            <a:ln w="1905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A80B91EB-6BAC-CB5C-CF31-AADEDA3E2BAB}"/>
                </a:ext>
              </a:extLst>
            </p:cNvPr>
            <p:cNvCxnSpPr>
              <a:cxnSpLocks/>
            </p:cNvCxnSpPr>
            <p:nvPr/>
          </p:nvCxnSpPr>
          <p:spPr>
            <a:xfrm>
              <a:off x="5365043" y="3348554"/>
              <a:ext cx="159547" cy="150061"/>
            </a:xfrm>
            <a:prstGeom prst="line">
              <a:avLst/>
            </a:prstGeom>
            <a:solidFill>
              <a:srgbClr val="545454"/>
            </a:solidFill>
            <a:ln w="19050">
              <a:solidFill>
                <a:srgbClr val="0000FF"/>
              </a:solidFill>
              <a:prstDash val="solid"/>
            </a:ln>
          </p:spPr>
          <p:style>
            <a:lnRef idx="1">
              <a:schemeClr val="accent1"/>
            </a:lnRef>
            <a:fillRef idx="0">
              <a:schemeClr val="accent1"/>
            </a:fillRef>
            <a:effectRef idx="0">
              <a:schemeClr val="accent1"/>
            </a:effectRef>
            <a:fontRef idx="minor">
              <a:schemeClr val="tx1"/>
            </a:fontRef>
          </p:style>
        </p:cxnSp>
        <p:sp>
          <p:nvSpPr>
            <p:cNvPr id="41" name="Rectangle 40">
              <a:extLst>
                <a:ext uri="{FF2B5EF4-FFF2-40B4-BE49-F238E27FC236}">
                  <a16:creationId xmlns:a16="http://schemas.microsoft.com/office/drawing/2014/main" id="{B335C0A8-12F3-25D4-CD28-AAF903CD00FF}"/>
                </a:ext>
              </a:extLst>
            </p:cNvPr>
            <p:cNvSpPr/>
            <p:nvPr/>
          </p:nvSpPr>
          <p:spPr>
            <a:xfrm>
              <a:off x="4177369" y="2549616"/>
              <a:ext cx="545994" cy="346797"/>
            </a:xfrm>
            <a:prstGeom prst="rect">
              <a:avLst/>
            </a:prstGeom>
            <a:solidFill>
              <a:srgbClr val="C00000"/>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342900">
                <a:defRPr/>
              </a:pPr>
              <a:r>
                <a:rPr lang="fr-CH" sz="1600" b="1" dirty="0">
                  <a:solidFill>
                    <a:srgbClr val="FFFFFF"/>
                  </a:solidFill>
                  <a:latin typeface="Verdana" panose="020B0604030504040204" pitchFamily="34" charset="0"/>
                  <a:ea typeface="Verdana" panose="020B0604030504040204" pitchFamily="34" charset="0"/>
                  <a:cs typeface="Arial" panose="020B0604020202020204" pitchFamily="34" charset="0"/>
                </a:rPr>
                <a:t>ZH</a:t>
              </a:r>
              <a:endParaRPr lang="en-GB" sz="1600" b="1" dirty="0">
                <a:solidFill>
                  <a:srgbClr val="FFFFFF"/>
                </a:solidFill>
                <a:latin typeface="Verdana" panose="020B0604030504040204" pitchFamily="34" charset="0"/>
                <a:ea typeface="Verdana" panose="020B0604030504040204" pitchFamily="34" charset="0"/>
                <a:cs typeface="Arial" panose="020B0604020202020204" pitchFamily="34" charset="0"/>
              </a:endParaRPr>
            </a:p>
          </p:txBody>
        </p:sp>
        <p:sp>
          <p:nvSpPr>
            <p:cNvPr id="42" name="Rectangle 41">
              <a:extLst>
                <a:ext uri="{FF2B5EF4-FFF2-40B4-BE49-F238E27FC236}">
                  <a16:creationId xmlns:a16="http://schemas.microsoft.com/office/drawing/2014/main" id="{9D6C1A97-348F-A9C9-B573-107487C7C7FA}"/>
                </a:ext>
              </a:extLst>
            </p:cNvPr>
            <p:cNvSpPr/>
            <p:nvPr/>
          </p:nvSpPr>
          <p:spPr>
            <a:xfrm>
              <a:off x="1666020" y="2556162"/>
              <a:ext cx="813681" cy="340250"/>
            </a:xfrm>
            <a:prstGeom prst="rect">
              <a:avLst/>
            </a:prstGeom>
            <a:solidFill>
              <a:srgbClr val="C00000"/>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342900">
                <a:defRPr/>
              </a:pPr>
              <a:r>
                <a:rPr lang="fr-CH" sz="1600" b="1" dirty="0">
                  <a:solidFill>
                    <a:srgbClr val="FFFFFF"/>
                  </a:solidFill>
                  <a:latin typeface="Verdana" panose="020B0604030504040204" pitchFamily="34" charset="0"/>
                  <a:ea typeface="Verdana" panose="020B0604030504040204" pitchFamily="34" charset="0"/>
                  <a:cs typeface="Arial" panose="020B0604020202020204" pitchFamily="34" charset="0"/>
                </a:rPr>
                <a:t>Z, W</a:t>
              </a:r>
              <a:endParaRPr lang="en-GB" sz="1600" b="1" dirty="0">
                <a:solidFill>
                  <a:srgbClr val="FFFFFF"/>
                </a:solidFill>
                <a:latin typeface="Verdana" panose="020B0604030504040204" pitchFamily="34" charset="0"/>
                <a:ea typeface="Verdana" panose="020B0604030504040204" pitchFamily="34" charset="0"/>
                <a:cs typeface="Arial" panose="020B0604020202020204" pitchFamily="34" charset="0"/>
              </a:endParaRPr>
            </a:p>
          </p:txBody>
        </p:sp>
        <p:sp>
          <p:nvSpPr>
            <p:cNvPr id="43" name="TextBox 42">
              <a:extLst>
                <a:ext uri="{FF2B5EF4-FFF2-40B4-BE49-F238E27FC236}">
                  <a16:creationId xmlns:a16="http://schemas.microsoft.com/office/drawing/2014/main" id="{04736A29-C274-09EE-2345-C49DB55326B9}"/>
                </a:ext>
              </a:extLst>
            </p:cNvPr>
            <p:cNvSpPr txBox="1"/>
            <p:nvPr/>
          </p:nvSpPr>
          <p:spPr>
            <a:xfrm>
              <a:off x="1723132" y="3524384"/>
              <a:ext cx="777200" cy="646331"/>
            </a:xfrm>
            <a:prstGeom prst="rect">
              <a:avLst/>
            </a:prstGeom>
            <a:noFill/>
          </p:spPr>
          <p:txBody>
            <a:bodyPr wrap="none" rtlCol="0">
              <a:spAutoFit/>
            </a:bodyPr>
            <a:lstStyle/>
            <a:p>
              <a:r>
                <a:rPr lang="en-US" dirty="0"/>
                <a:t>E&amp;M </a:t>
              </a:r>
            </a:p>
            <a:p>
              <a:r>
                <a:rPr lang="en-US" dirty="0"/>
                <a:t>sep.1 </a:t>
              </a:r>
              <a:endParaRPr lang="en-GB" dirty="0"/>
            </a:p>
          </p:txBody>
        </p:sp>
        <p:sp>
          <p:nvSpPr>
            <p:cNvPr id="44" name="TextBox 43">
              <a:extLst>
                <a:ext uri="{FF2B5EF4-FFF2-40B4-BE49-F238E27FC236}">
                  <a16:creationId xmlns:a16="http://schemas.microsoft.com/office/drawing/2014/main" id="{78DC2C04-04A8-BC87-3A19-DF1E498DBD95}"/>
                </a:ext>
              </a:extLst>
            </p:cNvPr>
            <p:cNvSpPr txBox="1"/>
            <p:nvPr/>
          </p:nvSpPr>
          <p:spPr>
            <a:xfrm>
              <a:off x="3049426" y="3533641"/>
              <a:ext cx="900631" cy="646331"/>
            </a:xfrm>
            <a:prstGeom prst="rect">
              <a:avLst/>
            </a:prstGeom>
            <a:noFill/>
          </p:spPr>
          <p:txBody>
            <a:bodyPr wrap="none" rtlCol="0">
              <a:spAutoFit/>
            </a:bodyPr>
            <a:lstStyle/>
            <a:p>
              <a:r>
                <a:rPr lang="en-US" dirty="0"/>
                <a:t>E&amp;M</a:t>
              </a:r>
            </a:p>
            <a:p>
              <a:r>
                <a:rPr lang="en-US" dirty="0" err="1"/>
                <a:t>sep.</a:t>
              </a:r>
              <a:r>
                <a:rPr lang="en-US" dirty="0"/>
                <a:t> 2a</a:t>
              </a:r>
              <a:endParaRPr lang="en-GB" dirty="0"/>
            </a:p>
          </p:txBody>
        </p:sp>
        <p:sp>
          <p:nvSpPr>
            <p:cNvPr id="45" name="TextBox 44">
              <a:extLst>
                <a:ext uri="{FF2B5EF4-FFF2-40B4-BE49-F238E27FC236}">
                  <a16:creationId xmlns:a16="http://schemas.microsoft.com/office/drawing/2014/main" id="{3493A179-440F-FB63-07B0-89A98D9C04BB}"/>
                </a:ext>
              </a:extLst>
            </p:cNvPr>
            <p:cNvSpPr txBox="1"/>
            <p:nvPr/>
          </p:nvSpPr>
          <p:spPr>
            <a:xfrm>
              <a:off x="5127139" y="3563423"/>
              <a:ext cx="907043" cy="646331"/>
            </a:xfrm>
            <a:prstGeom prst="rect">
              <a:avLst/>
            </a:prstGeom>
            <a:noFill/>
          </p:spPr>
          <p:txBody>
            <a:bodyPr wrap="none" rtlCol="0">
              <a:spAutoFit/>
            </a:bodyPr>
            <a:lstStyle/>
            <a:p>
              <a:r>
                <a:rPr lang="en-US" dirty="0"/>
                <a:t>E&amp; M</a:t>
              </a:r>
            </a:p>
            <a:p>
              <a:r>
                <a:rPr lang="en-US" dirty="0" err="1"/>
                <a:t>sep.</a:t>
              </a:r>
              <a:r>
                <a:rPr lang="en-US" dirty="0"/>
                <a:t> 2b</a:t>
              </a:r>
              <a:endParaRPr lang="en-GB" dirty="0"/>
            </a:p>
          </p:txBody>
        </p:sp>
        <p:cxnSp>
          <p:nvCxnSpPr>
            <p:cNvPr id="47" name="Straight Arrow Connector 46">
              <a:extLst>
                <a:ext uri="{FF2B5EF4-FFF2-40B4-BE49-F238E27FC236}">
                  <a16:creationId xmlns:a16="http://schemas.microsoft.com/office/drawing/2014/main" id="{8B4433A0-B9D4-3DDA-1790-6AA6DEA6FBA8}"/>
                </a:ext>
              </a:extLst>
            </p:cNvPr>
            <p:cNvCxnSpPr>
              <a:cxnSpLocks/>
            </p:cNvCxnSpPr>
            <p:nvPr/>
          </p:nvCxnSpPr>
          <p:spPr>
            <a:xfrm flipH="1">
              <a:off x="943654" y="3626176"/>
              <a:ext cx="291106"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50" name="Straight Arrow Connector 49">
              <a:extLst>
                <a:ext uri="{FF2B5EF4-FFF2-40B4-BE49-F238E27FC236}">
                  <a16:creationId xmlns:a16="http://schemas.microsoft.com/office/drawing/2014/main" id="{1115EB5E-84F5-51F1-E528-FF860D8EA667}"/>
                </a:ext>
              </a:extLst>
            </p:cNvPr>
            <p:cNvCxnSpPr>
              <a:cxnSpLocks/>
            </p:cNvCxnSpPr>
            <p:nvPr/>
          </p:nvCxnSpPr>
          <p:spPr>
            <a:xfrm flipH="1">
              <a:off x="5580660" y="3364526"/>
              <a:ext cx="291106"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51" name="Straight Arrow Connector 50">
              <a:extLst>
                <a:ext uri="{FF2B5EF4-FFF2-40B4-BE49-F238E27FC236}">
                  <a16:creationId xmlns:a16="http://schemas.microsoft.com/office/drawing/2014/main" id="{309C8E53-4344-E46E-1D6C-5C490B2FE34D}"/>
                </a:ext>
              </a:extLst>
            </p:cNvPr>
            <p:cNvCxnSpPr>
              <a:cxnSpLocks/>
            </p:cNvCxnSpPr>
            <p:nvPr/>
          </p:nvCxnSpPr>
          <p:spPr>
            <a:xfrm>
              <a:off x="906384" y="3201836"/>
              <a:ext cx="261167" cy="0"/>
            </a:xfrm>
            <a:prstGeom prst="straightConnector1">
              <a:avLst/>
            </a:prstGeom>
            <a:ln>
              <a:solidFill>
                <a:srgbClr val="0000CC"/>
              </a:solidFill>
              <a:tailEnd type="triangle"/>
            </a:ln>
          </p:spPr>
          <p:style>
            <a:lnRef idx="2">
              <a:schemeClr val="accent1"/>
            </a:lnRef>
            <a:fillRef idx="0">
              <a:schemeClr val="accent1"/>
            </a:fillRef>
            <a:effectRef idx="1">
              <a:schemeClr val="accent1"/>
            </a:effectRef>
            <a:fontRef idx="minor">
              <a:schemeClr val="tx1"/>
            </a:fontRef>
          </p:style>
        </p:cxnSp>
        <p:cxnSp>
          <p:nvCxnSpPr>
            <p:cNvPr id="53" name="Straight Arrow Connector 52">
              <a:extLst>
                <a:ext uri="{FF2B5EF4-FFF2-40B4-BE49-F238E27FC236}">
                  <a16:creationId xmlns:a16="http://schemas.microsoft.com/office/drawing/2014/main" id="{65E43B0C-7339-9AEF-A30B-71CE747885A4}"/>
                </a:ext>
              </a:extLst>
            </p:cNvPr>
            <p:cNvCxnSpPr>
              <a:cxnSpLocks/>
            </p:cNvCxnSpPr>
            <p:nvPr/>
          </p:nvCxnSpPr>
          <p:spPr>
            <a:xfrm>
              <a:off x="3226573" y="3245413"/>
              <a:ext cx="261167" cy="0"/>
            </a:xfrm>
            <a:prstGeom prst="straightConnector1">
              <a:avLst/>
            </a:prstGeom>
            <a:ln>
              <a:solidFill>
                <a:srgbClr val="0000CC"/>
              </a:solidFill>
              <a:tailEnd type="triangle"/>
            </a:ln>
          </p:spPr>
          <p:style>
            <a:lnRef idx="2">
              <a:schemeClr val="accent1"/>
            </a:lnRef>
            <a:fillRef idx="0">
              <a:schemeClr val="accent1"/>
            </a:fillRef>
            <a:effectRef idx="1">
              <a:schemeClr val="accent1"/>
            </a:effectRef>
            <a:fontRef idx="minor">
              <a:schemeClr val="tx1"/>
            </a:fontRef>
          </p:style>
        </p:cxnSp>
      </p:grpSp>
      <p:pic>
        <p:nvPicPr>
          <p:cNvPr id="54" name="Picture 53">
            <a:extLst>
              <a:ext uri="{FF2B5EF4-FFF2-40B4-BE49-F238E27FC236}">
                <a16:creationId xmlns:a16="http://schemas.microsoft.com/office/drawing/2014/main" id="{43339BD8-EC5F-A6BF-67F9-C35A962B7AEE}"/>
              </a:ext>
            </a:extLst>
          </p:cNvPr>
          <p:cNvPicPr>
            <a:picLocks noChangeAspect="1"/>
          </p:cNvPicPr>
          <p:nvPr/>
        </p:nvPicPr>
        <p:blipFill>
          <a:blip r:embed="rId3"/>
          <a:stretch>
            <a:fillRect/>
          </a:stretch>
        </p:blipFill>
        <p:spPr>
          <a:xfrm>
            <a:off x="251733" y="2734928"/>
            <a:ext cx="5416330" cy="2346276"/>
          </a:xfrm>
          <a:prstGeom prst="rect">
            <a:avLst/>
          </a:prstGeom>
        </p:spPr>
      </p:pic>
      <p:sp>
        <p:nvSpPr>
          <p:cNvPr id="55" name="TextBox 54">
            <a:extLst>
              <a:ext uri="{FF2B5EF4-FFF2-40B4-BE49-F238E27FC236}">
                <a16:creationId xmlns:a16="http://schemas.microsoft.com/office/drawing/2014/main" id="{8A289F67-7B05-CCFF-2986-3AA1E2F57FF4}"/>
              </a:ext>
            </a:extLst>
          </p:cNvPr>
          <p:cNvSpPr txBox="1"/>
          <p:nvPr/>
        </p:nvSpPr>
        <p:spPr>
          <a:xfrm>
            <a:off x="699118" y="2584326"/>
            <a:ext cx="3253135" cy="646331"/>
          </a:xfrm>
          <a:prstGeom prst="rect">
            <a:avLst/>
          </a:prstGeom>
          <a:noFill/>
        </p:spPr>
        <p:txBody>
          <a:bodyPr wrap="none" rtlCol="0">
            <a:spAutoFit/>
          </a:bodyPr>
          <a:lstStyle/>
          <a:p>
            <a:r>
              <a:rPr lang="en-US" dirty="0"/>
              <a:t>Collider RF integration at point H</a:t>
            </a:r>
          </a:p>
          <a:p>
            <a:r>
              <a:rPr lang="en-US" dirty="0"/>
              <a:t>(Z, WW and ZH operation)</a:t>
            </a:r>
            <a:endParaRPr lang="en-GB" dirty="0"/>
          </a:p>
        </p:txBody>
      </p:sp>
      <p:pic>
        <p:nvPicPr>
          <p:cNvPr id="56" name="image_0">
            <a:extLst>
              <a:ext uri="{FF2B5EF4-FFF2-40B4-BE49-F238E27FC236}">
                <a16:creationId xmlns:a16="http://schemas.microsoft.com/office/drawing/2014/main" id="{E05762CA-A30F-2E22-B82B-0D940B6CCDF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83573" r="3441"/>
          <a:stretch/>
        </p:blipFill>
        <p:spPr bwMode="auto">
          <a:xfrm>
            <a:off x="943654" y="6269104"/>
            <a:ext cx="9084365" cy="61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image_0">
            <a:extLst>
              <a:ext uri="{FF2B5EF4-FFF2-40B4-BE49-F238E27FC236}">
                <a16:creationId xmlns:a16="http://schemas.microsoft.com/office/drawing/2014/main" id="{D87EB2F9-6706-ADC1-91F3-F875C30F49B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4874" r="3441" b="62371"/>
          <a:stretch/>
        </p:blipFill>
        <p:spPr bwMode="auto">
          <a:xfrm>
            <a:off x="1036967" y="4922621"/>
            <a:ext cx="8724113" cy="1184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 name="TextBox 57">
            <a:extLst>
              <a:ext uri="{FF2B5EF4-FFF2-40B4-BE49-F238E27FC236}">
                <a16:creationId xmlns:a16="http://schemas.microsoft.com/office/drawing/2014/main" id="{3B1CD1E4-C633-CE80-8DBD-4164EC936499}"/>
              </a:ext>
            </a:extLst>
          </p:cNvPr>
          <p:cNvSpPr txBox="1"/>
          <p:nvPr/>
        </p:nvSpPr>
        <p:spPr>
          <a:xfrm>
            <a:off x="3212833" y="6010955"/>
            <a:ext cx="5324741" cy="369332"/>
          </a:xfrm>
          <a:prstGeom prst="rect">
            <a:avLst/>
          </a:prstGeom>
          <a:noFill/>
        </p:spPr>
        <p:txBody>
          <a:bodyPr wrap="square" rtlCol="0">
            <a:spAutoFit/>
          </a:bodyPr>
          <a:lstStyle/>
          <a:p>
            <a:r>
              <a:rPr lang="en-US" dirty="0">
                <a:solidFill>
                  <a:schemeClr val="accent5">
                    <a:lumMod val="40000"/>
                    <a:lumOff val="60000"/>
                  </a:schemeClr>
                </a:solidFill>
              </a:rPr>
              <a:t>extra year of operation thanks to single RF system</a:t>
            </a:r>
            <a:endParaRPr lang="en-GB" dirty="0">
              <a:solidFill>
                <a:schemeClr val="accent5">
                  <a:lumMod val="40000"/>
                  <a:lumOff val="60000"/>
                </a:schemeClr>
              </a:solidFill>
            </a:endParaRPr>
          </a:p>
        </p:txBody>
      </p:sp>
      <p:sp>
        <p:nvSpPr>
          <p:cNvPr id="61" name="TextBox 60">
            <a:extLst>
              <a:ext uri="{FF2B5EF4-FFF2-40B4-BE49-F238E27FC236}">
                <a16:creationId xmlns:a16="http://schemas.microsoft.com/office/drawing/2014/main" id="{38A39C87-4D33-EC23-DC4C-0D9AAB351E28}"/>
              </a:ext>
            </a:extLst>
          </p:cNvPr>
          <p:cNvSpPr txBox="1"/>
          <p:nvPr/>
        </p:nvSpPr>
        <p:spPr>
          <a:xfrm>
            <a:off x="7883841" y="2751823"/>
            <a:ext cx="3225819" cy="646331"/>
          </a:xfrm>
          <a:prstGeom prst="rect">
            <a:avLst/>
          </a:prstGeom>
          <a:noFill/>
        </p:spPr>
        <p:txBody>
          <a:bodyPr wrap="none" rtlCol="0">
            <a:spAutoFit/>
          </a:bodyPr>
          <a:lstStyle/>
          <a:p>
            <a:r>
              <a:rPr lang="en-US" dirty="0"/>
              <a:t>Beam crossing and combination </a:t>
            </a:r>
          </a:p>
          <a:p>
            <a:r>
              <a:rPr lang="en-US" dirty="0"/>
              <a:t>at RF section in point H</a:t>
            </a:r>
            <a:endParaRPr lang="en-GB" dirty="0"/>
          </a:p>
        </p:txBody>
      </p:sp>
      <p:graphicFrame>
        <p:nvGraphicFramePr>
          <p:cNvPr id="2" name="Table 1">
            <a:extLst>
              <a:ext uri="{FF2B5EF4-FFF2-40B4-BE49-F238E27FC236}">
                <a16:creationId xmlns:a16="http://schemas.microsoft.com/office/drawing/2014/main" id="{5BB1D251-7CEC-A0D2-C3EB-906AE6DD01CF}"/>
              </a:ext>
            </a:extLst>
          </p:cNvPr>
          <p:cNvGraphicFramePr>
            <a:graphicFrameLocks noGrp="1"/>
          </p:cNvGraphicFramePr>
          <p:nvPr>
            <p:extLst>
              <p:ext uri="{D42A27DB-BD31-4B8C-83A1-F6EECF244321}">
                <p14:modId xmlns:p14="http://schemas.microsoft.com/office/powerpoint/2010/main" val="3073786382"/>
              </p:ext>
            </p:extLst>
          </p:nvPr>
        </p:nvGraphicFramePr>
        <p:xfrm>
          <a:off x="8672770" y="758931"/>
          <a:ext cx="3519230" cy="1920240"/>
        </p:xfrm>
        <a:graphic>
          <a:graphicData uri="http://schemas.openxmlformats.org/drawingml/2006/table">
            <a:tbl>
              <a:tblPr firstRow="1" bandRow="1">
                <a:tableStyleId>{E8034E78-7F5D-4C2E-B375-FC64B27BC917}</a:tableStyleId>
              </a:tblPr>
              <a:tblGrid>
                <a:gridCol w="426523">
                  <a:extLst>
                    <a:ext uri="{9D8B030D-6E8A-4147-A177-3AD203B41FA5}">
                      <a16:colId xmlns:a16="http://schemas.microsoft.com/office/drawing/2014/main" val="4252717736"/>
                    </a:ext>
                  </a:extLst>
                </a:gridCol>
                <a:gridCol w="1085701">
                  <a:extLst>
                    <a:ext uri="{9D8B030D-6E8A-4147-A177-3AD203B41FA5}">
                      <a16:colId xmlns:a16="http://schemas.microsoft.com/office/drawing/2014/main" val="2544991924"/>
                    </a:ext>
                  </a:extLst>
                </a:gridCol>
                <a:gridCol w="930972">
                  <a:extLst>
                    <a:ext uri="{9D8B030D-6E8A-4147-A177-3AD203B41FA5}">
                      <a16:colId xmlns:a16="http://schemas.microsoft.com/office/drawing/2014/main" val="3221883107"/>
                    </a:ext>
                  </a:extLst>
                </a:gridCol>
                <a:gridCol w="1076034">
                  <a:extLst>
                    <a:ext uri="{9D8B030D-6E8A-4147-A177-3AD203B41FA5}">
                      <a16:colId xmlns:a16="http://schemas.microsoft.com/office/drawing/2014/main" val="2010679182"/>
                    </a:ext>
                  </a:extLst>
                </a:gridCol>
              </a:tblGrid>
              <a:tr h="488096">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endParaRPr lang="en-GB" sz="1600" dirty="0"/>
                    </a:p>
                  </a:txBody>
                  <a:tcPr>
                    <a:solidFill>
                      <a:schemeClr val="tx2">
                        <a:lumMod val="60000"/>
                        <a:lumOff val="40000"/>
                      </a:schemeClr>
                    </a:solidFill>
                  </a:tcPr>
                </a:tc>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r>
                        <a:rPr lang="en-US" sz="1600" dirty="0"/>
                        <a:t>Energy (GeV)</a:t>
                      </a:r>
                      <a:endParaRPr lang="en-GB" sz="1600" dirty="0"/>
                    </a:p>
                  </a:txBody>
                  <a:tcPr>
                    <a:solidFill>
                      <a:schemeClr val="tx2">
                        <a:lumMod val="60000"/>
                        <a:lumOff val="40000"/>
                      </a:schemeClr>
                    </a:solidFill>
                  </a:tcPr>
                </a:tc>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r>
                        <a:rPr lang="en-US" sz="1600" dirty="0"/>
                        <a:t>Current (mA)</a:t>
                      </a:r>
                      <a:endParaRPr lang="en-GB" sz="1600" dirty="0"/>
                    </a:p>
                  </a:txBody>
                  <a:tcPr>
                    <a:solidFill>
                      <a:schemeClr val="tx2">
                        <a:lumMod val="60000"/>
                        <a:lumOff val="40000"/>
                      </a:schemeClr>
                    </a:solidFill>
                  </a:tcPr>
                </a:tc>
                <a:tc>
                  <a:txBody>
                    <a:bodyPr/>
                    <a:lstStyle>
                      <a:lvl1pPr marL="0" algn="l" defTabSz="685800" rtl="0" eaLnBrk="1" latinLnBrk="0" hangingPunct="1">
                        <a:defRPr sz="1350" b="1" kern="1200">
                          <a:solidFill>
                            <a:schemeClr val="lt1"/>
                          </a:solidFill>
                          <a:latin typeface="Calibri" panose="020F0502020204030204"/>
                        </a:defRPr>
                      </a:lvl1pPr>
                      <a:lvl2pPr marL="342900" algn="l" defTabSz="685800" rtl="0" eaLnBrk="1" latinLnBrk="0" hangingPunct="1">
                        <a:defRPr sz="1350" b="1" kern="1200">
                          <a:solidFill>
                            <a:schemeClr val="lt1"/>
                          </a:solidFill>
                          <a:latin typeface="Calibri" panose="020F0502020204030204"/>
                        </a:defRPr>
                      </a:lvl2pPr>
                      <a:lvl3pPr marL="685800" algn="l" defTabSz="685800" rtl="0" eaLnBrk="1" latinLnBrk="0" hangingPunct="1">
                        <a:defRPr sz="1350" b="1" kern="1200">
                          <a:solidFill>
                            <a:schemeClr val="lt1"/>
                          </a:solidFill>
                          <a:latin typeface="Calibri" panose="020F0502020204030204"/>
                        </a:defRPr>
                      </a:lvl3pPr>
                      <a:lvl4pPr marL="1028700" algn="l" defTabSz="685800" rtl="0" eaLnBrk="1" latinLnBrk="0" hangingPunct="1">
                        <a:defRPr sz="1350" b="1" kern="1200">
                          <a:solidFill>
                            <a:schemeClr val="lt1"/>
                          </a:solidFill>
                          <a:latin typeface="Calibri" panose="020F0502020204030204"/>
                        </a:defRPr>
                      </a:lvl4pPr>
                      <a:lvl5pPr marL="1371600" algn="l" defTabSz="685800" rtl="0" eaLnBrk="1" latinLnBrk="0" hangingPunct="1">
                        <a:defRPr sz="1350" b="1" kern="1200">
                          <a:solidFill>
                            <a:schemeClr val="lt1"/>
                          </a:solidFill>
                          <a:latin typeface="Calibri" panose="020F0502020204030204"/>
                        </a:defRPr>
                      </a:lvl5pPr>
                      <a:lvl6pPr marL="1714500" algn="l" defTabSz="685800" rtl="0" eaLnBrk="1" latinLnBrk="0" hangingPunct="1">
                        <a:defRPr sz="1350" b="1" kern="1200">
                          <a:solidFill>
                            <a:schemeClr val="lt1"/>
                          </a:solidFill>
                          <a:latin typeface="Calibri" panose="020F0502020204030204"/>
                        </a:defRPr>
                      </a:lvl6pPr>
                      <a:lvl7pPr marL="2057400" algn="l" defTabSz="685800" rtl="0" eaLnBrk="1" latinLnBrk="0" hangingPunct="1">
                        <a:defRPr sz="1350" b="1" kern="1200">
                          <a:solidFill>
                            <a:schemeClr val="lt1"/>
                          </a:solidFill>
                          <a:latin typeface="Calibri" panose="020F0502020204030204"/>
                        </a:defRPr>
                      </a:lvl7pPr>
                      <a:lvl8pPr marL="2400300" algn="l" defTabSz="685800" rtl="0" eaLnBrk="1" latinLnBrk="0" hangingPunct="1">
                        <a:defRPr sz="1350" b="1" kern="1200">
                          <a:solidFill>
                            <a:schemeClr val="lt1"/>
                          </a:solidFill>
                          <a:latin typeface="Calibri" panose="020F0502020204030204"/>
                        </a:defRPr>
                      </a:lvl8pPr>
                      <a:lvl9pPr marL="2743200" algn="l" defTabSz="685800" rtl="0" eaLnBrk="1" latinLnBrk="0" hangingPunct="1">
                        <a:defRPr sz="1350" b="1" kern="1200">
                          <a:solidFill>
                            <a:schemeClr val="lt1"/>
                          </a:solidFill>
                          <a:latin typeface="Calibri" panose="020F0502020204030204"/>
                        </a:defRPr>
                      </a:lvl9pPr>
                    </a:lstStyle>
                    <a:p>
                      <a:pPr algn="ctr"/>
                      <a:r>
                        <a:rPr lang="en-US" sz="1600" dirty="0"/>
                        <a:t>RF voltage (GV)</a:t>
                      </a:r>
                      <a:endParaRPr lang="en-GB" sz="1600" dirty="0"/>
                    </a:p>
                  </a:txBody>
                  <a:tcPr>
                    <a:solidFill>
                      <a:schemeClr val="tx2">
                        <a:lumMod val="60000"/>
                        <a:lumOff val="40000"/>
                      </a:schemeClr>
                    </a:solidFill>
                  </a:tcPr>
                </a:tc>
                <a:extLst>
                  <a:ext uri="{0D108BD9-81ED-4DB2-BD59-A6C34878D82A}">
                    <a16:rowId xmlns:a16="http://schemas.microsoft.com/office/drawing/2014/main" val="3849403144"/>
                  </a:ext>
                </a:extLst>
              </a:tr>
              <a:tr h="282582">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Z</a:t>
                      </a:r>
                      <a:endParaRPr lang="en-GB" sz="1600" dirty="0"/>
                    </a:p>
                  </a:txBody>
                  <a:tcPr>
                    <a:solidFill>
                      <a:schemeClr val="tx2">
                        <a:lumMod val="20000"/>
                        <a:lumOff val="80000"/>
                      </a:scheme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45.6</a:t>
                      </a:r>
                      <a:endParaRPr lang="en-GB" sz="1600" dirty="0"/>
                    </a:p>
                  </a:txBody>
                  <a:tcPr>
                    <a:solidFill>
                      <a:schemeClr val="tx2">
                        <a:lumMod val="20000"/>
                        <a:lumOff val="80000"/>
                      </a:scheme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1280</a:t>
                      </a:r>
                      <a:endParaRPr lang="en-GB" sz="1600" dirty="0"/>
                    </a:p>
                  </a:txBody>
                  <a:tcPr>
                    <a:solidFill>
                      <a:schemeClr val="tx2">
                        <a:lumMod val="20000"/>
                        <a:lumOff val="80000"/>
                      </a:scheme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0.08</a:t>
                      </a:r>
                      <a:endParaRPr lang="en-GB" sz="1600" dirty="0"/>
                    </a:p>
                  </a:txBody>
                  <a:tcPr>
                    <a:solidFill>
                      <a:schemeClr val="tx2">
                        <a:lumMod val="20000"/>
                        <a:lumOff val="80000"/>
                      </a:schemeClr>
                    </a:solidFill>
                  </a:tcPr>
                </a:tc>
                <a:extLst>
                  <a:ext uri="{0D108BD9-81ED-4DB2-BD59-A6C34878D82A}">
                    <a16:rowId xmlns:a16="http://schemas.microsoft.com/office/drawing/2014/main" val="176597485"/>
                  </a:ext>
                </a:extLst>
              </a:tr>
              <a:tr h="282582">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W</a:t>
                      </a:r>
                      <a:endParaRPr lang="en-GB" sz="1600" dirty="0"/>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80</a:t>
                      </a:r>
                      <a:endParaRPr lang="en-GB" sz="1600" dirty="0"/>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135</a:t>
                      </a:r>
                      <a:endParaRPr lang="en-GB" sz="1600" dirty="0"/>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1</a:t>
                      </a:r>
                      <a:endParaRPr lang="en-GB" sz="1600" dirty="0"/>
                    </a:p>
                  </a:txBody>
                  <a:tcPr/>
                </a:tc>
                <a:extLst>
                  <a:ext uri="{0D108BD9-81ED-4DB2-BD59-A6C34878D82A}">
                    <a16:rowId xmlns:a16="http://schemas.microsoft.com/office/drawing/2014/main" val="2697709237"/>
                  </a:ext>
                </a:extLst>
              </a:tr>
              <a:tr h="282582">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algn="ctr" defTabSz="685800" rtl="0" eaLnBrk="1" latinLnBrk="0" hangingPunct="1"/>
                      <a:r>
                        <a:rPr lang="en-US" sz="1600" kern="1200" dirty="0">
                          <a:solidFill>
                            <a:schemeClr val="dk1"/>
                          </a:solidFill>
                          <a:latin typeface="Calibri" panose="020F0502020204030204"/>
                          <a:ea typeface="+mn-ea"/>
                          <a:cs typeface="+mn-cs"/>
                        </a:rPr>
                        <a:t>H</a:t>
                      </a:r>
                      <a:endParaRPr lang="en-GB" sz="1600" kern="1200" dirty="0">
                        <a:solidFill>
                          <a:schemeClr val="dk1"/>
                        </a:solidFill>
                        <a:latin typeface="Calibri" panose="020F0502020204030204"/>
                        <a:ea typeface="+mn-ea"/>
                        <a:cs typeface="+mn-cs"/>
                      </a:endParaRPr>
                    </a:p>
                  </a:txBody>
                  <a:tcPr>
                    <a:solidFill>
                      <a:schemeClr val="tx2">
                        <a:lumMod val="20000"/>
                        <a:lumOff val="80000"/>
                      </a:scheme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algn="ctr" defTabSz="685800" rtl="0" eaLnBrk="1" latinLnBrk="0" hangingPunct="1"/>
                      <a:r>
                        <a:rPr lang="en-US" sz="1600" kern="1200" dirty="0">
                          <a:solidFill>
                            <a:schemeClr val="dk1"/>
                          </a:solidFill>
                          <a:latin typeface="Calibri" panose="020F0502020204030204"/>
                          <a:ea typeface="+mn-ea"/>
                          <a:cs typeface="+mn-cs"/>
                        </a:rPr>
                        <a:t>120</a:t>
                      </a:r>
                      <a:endParaRPr lang="en-GB" sz="1600" kern="1200" dirty="0">
                        <a:solidFill>
                          <a:schemeClr val="dk1"/>
                        </a:solidFill>
                        <a:latin typeface="Calibri" panose="020F0502020204030204"/>
                        <a:ea typeface="+mn-ea"/>
                        <a:cs typeface="+mn-cs"/>
                      </a:endParaRPr>
                    </a:p>
                  </a:txBody>
                  <a:tcPr>
                    <a:solidFill>
                      <a:schemeClr val="tx2">
                        <a:lumMod val="20000"/>
                        <a:lumOff val="80000"/>
                      </a:scheme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algn="ctr" defTabSz="685800" rtl="0" eaLnBrk="1" latinLnBrk="0" hangingPunct="1"/>
                      <a:r>
                        <a:rPr lang="en-US" sz="1600" kern="1200" dirty="0">
                          <a:solidFill>
                            <a:schemeClr val="dk1"/>
                          </a:solidFill>
                          <a:latin typeface="Calibri" panose="020F0502020204030204"/>
                          <a:ea typeface="+mn-ea"/>
                          <a:cs typeface="+mn-cs"/>
                        </a:rPr>
                        <a:t>26.7</a:t>
                      </a:r>
                      <a:endParaRPr lang="en-GB" sz="1600" kern="1200" dirty="0">
                        <a:solidFill>
                          <a:schemeClr val="dk1"/>
                        </a:solidFill>
                        <a:latin typeface="Calibri" panose="020F0502020204030204"/>
                        <a:ea typeface="+mn-ea"/>
                        <a:cs typeface="+mn-cs"/>
                      </a:endParaRPr>
                    </a:p>
                  </a:txBody>
                  <a:tcPr>
                    <a:solidFill>
                      <a:schemeClr val="tx2">
                        <a:lumMod val="20000"/>
                        <a:lumOff val="80000"/>
                      </a:schemeClr>
                    </a:solidFill>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marL="0" algn="ctr" defTabSz="685800" rtl="0" eaLnBrk="1" latinLnBrk="0" hangingPunct="1"/>
                      <a:r>
                        <a:rPr lang="en-US" sz="1600" kern="1200" dirty="0">
                          <a:solidFill>
                            <a:schemeClr val="dk1"/>
                          </a:solidFill>
                          <a:latin typeface="Calibri" panose="020F0502020204030204"/>
                          <a:ea typeface="+mn-ea"/>
                          <a:cs typeface="+mn-cs"/>
                        </a:rPr>
                        <a:t>2.08</a:t>
                      </a:r>
                      <a:endParaRPr lang="en-GB" sz="1600" kern="1200" dirty="0">
                        <a:solidFill>
                          <a:schemeClr val="dk1"/>
                        </a:solidFill>
                        <a:latin typeface="Calibri" panose="020F0502020204030204"/>
                        <a:ea typeface="+mn-ea"/>
                        <a:cs typeface="+mn-cs"/>
                      </a:endParaRPr>
                    </a:p>
                  </a:txBody>
                  <a:tcPr>
                    <a:solidFill>
                      <a:schemeClr val="tx2">
                        <a:lumMod val="20000"/>
                        <a:lumOff val="80000"/>
                      </a:schemeClr>
                    </a:solidFill>
                  </a:tcPr>
                </a:tc>
                <a:extLst>
                  <a:ext uri="{0D108BD9-81ED-4DB2-BD59-A6C34878D82A}">
                    <a16:rowId xmlns:a16="http://schemas.microsoft.com/office/drawing/2014/main" val="57657447"/>
                  </a:ext>
                </a:extLst>
              </a:tr>
              <a:tr h="282582">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err="1"/>
                        <a:t>ttb</a:t>
                      </a:r>
                      <a:endParaRPr lang="en-GB" sz="1600" dirty="0"/>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182.5</a:t>
                      </a:r>
                      <a:endParaRPr lang="en-GB" sz="1600" dirty="0"/>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5</a:t>
                      </a:r>
                      <a:endParaRPr lang="en-GB" sz="1600" dirty="0"/>
                    </a:p>
                  </a:txBody>
                  <a:tcPr/>
                </a:tc>
                <a:tc>
                  <a:txBody>
                    <a:bodyPr/>
                    <a:lstStyle>
                      <a:lvl1pPr marL="0" algn="l" defTabSz="685800" rtl="0" eaLnBrk="1" latinLnBrk="0" hangingPunct="1">
                        <a:defRPr sz="1350" kern="1200">
                          <a:solidFill>
                            <a:schemeClr val="dk1"/>
                          </a:solidFill>
                          <a:latin typeface="Calibri" panose="020F0502020204030204"/>
                        </a:defRPr>
                      </a:lvl1pPr>
                      <a:lvl2pPr marL="342900" algn="l" defTabSz="685800" rtl="0" eaLnBrk="1" latinLnBrk="0" hangingPunct="1">
                        <a:defRPr sz="1350" kern="1200">
                          <a:solidFill>
                            <a:schemeClr val="dk1"/>
                          </a:solidFill>
                          <a:latin typeface="Calibri" panose="020F0502020204030204"/>
                        </a:defRPr>
                      </a:lvl2pPr>
                      <a:lvl3pPr marL="685800" algn="l" defTabSz="685800" rtl="0" eaLnBrk="1" latinLnBrk="0" hangingPunct="1">
                        <a:defRPr sz="1350" kern="1200">
                          <a:solidFill>
                            <a:schemeClr val="dk1"/>
                          </a:solidFill>
                          <a:latin typeface="Calibri" panose="020F0502020204030204"/>
                        </a:defRPr>
                      </a:lvl3pPr>
                      <a:lvl4pPr marL="1028700" algn="l" defTabSz="685800" rtl="0" eaLnBrk="1" latinLnBrk="0" hangingPunct="1">
                        <a:defRPr sz="1350" kern="1200">
                          <a:solidFill>
                            <a:schemeClr val="dk1"/>
                          </a:solidFill>
                          <a:latin typeface="Calibri" panose="020F0502020204030204"/>
                        </a:defRPr>
                      </a:lvl4pPr>
                      <a:lvl5pPr marL="1371600" algn="l" defTabSz="685800" rtl="0" eaLnBrk="1" latinLnBrk="0" hangingPunct="1">
                        <a:defRPr sz="1350" kern="1200">
                          <a:solidFill>
                            <a:schemeClr val="dk1"/>
                          </a:solidFill>
                          <a:latin typeface="Calibri" panose="020F0502020204030204"/>
                        </a:defRPr>
                      </a:lvl5pPr>
                      <a:lvl6pPr marL="1714500" algn="l" defTabSz="685800" rtl="0" eaLnBrk="1" latinLnBrk="0" hangingPunct="1">
                        <a:defRPr sz="1350" kern="1200">
                          <a:solidFill>
                            <a:schemeClr val="dk1"/>
                          </a:solidFill>
                          <a:latin typeface="Calibri" panose="020F0502020204030204"/>
                        </a:defRPr>
                      </a:lvl6pPr>
                      <a:lvl7pPr marL="2057400" algn="l" defTabSz="685800" rtl="0" eaLnBrk="1" latinLnBrk="0" hangingPunct="1">
                        <a:defRPr sz="1350" kern="1200">
                          <a:solidFill>
                            <a:schemeClr val="dk1"/>
                          </a:solidFill>
                          <a:latin typeface="Calibri" panose="020F0502020204030204"/>
                        </a:defRPr>
                      </a:lvl7pPr>
                      <a:lvl8pPr marL="2400300" algn="l" defTabSz="685800" rtl="0" eaLnBrk="1" latinLnBrk="0" hangingPunct="1">
                        <a:defRPr sz="1350" kern="1200">
                          <a:solidFill>
                            <a:schemeClr val="dk1"/>
                          </a:solidFill>
                          <a:latin typeface="Calibri" panose="020F0502020204030204"/>
                        </a:defRPr>
                      </a:lvl8pPr>
                      <a:lvl9pPr marL="2743200" algn="l" defTabSz="685800" rtl="0" eaLnBrk="1" latinLnBrk="0" hangingPunct="1">
                        <a:defRPr sz="1350" kern="1200">
                          <a:solidFill>
                            <a:schemeClr val="dk1"/>
                          </a:solidFill>
                          <a:latin typeface="Calibri" panose="020F0502020204030204"/>
                        </a:defRPr>
                      </a:lvl9pPr>
                    </a:lstStyle>
                    <a:p>
                      <a:pPr algn="ctr"/>
                      <a:r>
                        <a:rPr lang="en-US" sz="1600" dirty="0"/>
                        <a:t>11.67</a:t>
                      </a:r>
                      <a:endParaRPr lang="en-GB" sz="1600" dirty="0"/>
                    </a:p>
                  </a:txBody>
                  <a:tcPr/>
                </a:tc>
                <a:extLst>
                  <a:ext uri="{0D108BD9-81ED-4DB2-BD59-A6C34878D82A}">
                    <a16:rowId xmlns:a16="http://schemas.microsoft.com/office/drawing/2014/main" val="1210711549"/>
                  </a:ext>
                </a:extLst>
              </a:tr>
            </a:tbl>
          </a:graphicData>
        </a:graphic>
      </p:graphicFrame>
    </p:spTree>
    <p:extLst>
      <p:ext uri="{BB962C8B-B14F-4D97-AF65-F5344CB8AC3E}">
        <p14:creationId xmlns:p14="http://schemas.microsoft.com/office/powerpoint/2010/main" val="1162332657"/>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a:extLst>
              <a:ext uri="{FF2B5EF4-FFF2-40B4-BE49-F238E27FC236}">
                <a16:creationId xmlns:a16="http://schemas.microsoft.com/office/drawing/2014/main" id="{2323E53E-016E-381F-C950-4700E05C756E}"/>
              </a:ext>
            </a:extLst>
          </p:cNvPr>
          <p:cNvPicPr>
            <a:picLocks noChangeAspect="1"/>
          </p:cNvPicPr>
          <p:nvPr/>
        </p:nvPicPr>
        <p:blipFill>
          <a:blip r:embed="rId2"/>
          <a:stretch>
            <a:fillRect/>
          </a:stretch>
        </p:blipFill>
        <p:spPr>
          <a:xfrm>
            <a:off x="3959116" y="2842951"/>
            <a:ext cx="5233601" cy="3399905"/>
          </a:xfrm>
          <a:prstGeom prst="rect">
            <a:avLst/>
          </a:prstGeom>
        </p:spPr>
      </p:pic>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RF R&amp;D activities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 name="TextBox 1">
            <a:extLst>
              <a:ext uri="{FF2B5EF4-FFF2-40B4-BE49-F238E27FC236}">
                <a16:creationId xmlns:a16="http://schemas.microsoft.com/office/drawing/2014/main" id="{C87FD750-1B08-439C-9D7C-C6AEE9EA8CD9}"/>
              </a:ext>
            </a:extLst>
          </p:cNvPr>
          <p:cNvSpPr txBox="1"/>
          <p:nvPr/>
        </p:nvSpPr>
        <p:spPr>
          <a:xfrm>
            <a:off x="416915" y="755277"/>
            <a:ext cx="11775085" cy="175432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C377B"/>
                </a:solidFill>
                <a:effectLst/>
                <a:uLnTx/>
                <a:uFillTx/>
                <a:latin typeface="Calibri" panose="020F0502020204030204"/>
                <a:ea typeface="+mn-ea"/>
                <a:cs typeface="+mn-cs"/>
              </a:rPr>
              <a:t>RF system R&amp;D is key for increasing energy efficiency of FCC-</a:t>
            </a:r>
            <a:r>
              <a:rPr kumimoji="0" lang="en-GB" sz="2400" b="1" i="0" u="none" strike="noStrike" kern="1200" cap="none" spc="0" normalizeH="0" baseline="0" noProof="0" dirty="0" err="1">
                <a:ln>
                  <a:noFill/>
                </a:ln>
                <a:solidFill>
                  <a:srgbClr val="0C377B"/>
                </a:solidFill>
                <a:effectLst/>
                <a:uLnTx/>
                <a:uFillTx/>
                <a:latin typeface="Calibri" panose="020F0502020204030204"/>
                <a:ea typeface="+mn-ea"/>
                <a:cs typeface="+mn-cs"/>
              </a:rPr>
              <a:t>ee</a:t>
            </a:r>
            <a:endParaRPr kumimoji="0" lang="en-GB" sz="24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C377B"/>
                </a:solidFill>
                <a:effectLst/>
                <a:uLnTx/>
                <a:uFillTx/>
                <a:latin typeface="Calibri" panose="020F0502020204030204"/>
                <a:ea typeface="+mn-ea"/>
                <a:cs typeface="+mn-cs"/>
              </a:rPr>
              <a:t>Nb on Cu 400 MHz cavities (KEK as R&amp;D partner), seamless cavity production, coating techniques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C377B"/>
                </a:solidFill>
                <a:effectLst/>
                <a:uLnTx/>
                <a:uFillTx/>
                <a:latin typeface="Calibri" panose="020F0502020204030204"/>
                <a:ea typeface="+mn-ea"/>
                <a:cs typeface="+mn-cs"/>
              </a:rPr>
              <a:t>Bulk Nb 800 MHz cavities, surface treatment techniques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dirty="0">
                <a:ln>
                  <a:noFill/>
                </a:ln>
                <a:solidFill>
                  <a:srgbClr val="0C377B"/>
                </a:solidFill>
                <a:effectLst/>
                <a:uLnTx/>
                <a:uFillTx/>
                <a:latin typeface="Calibri" panose="020F0502020204030204"/>
                <a:ea typeface="+mn-ea"/>
                <a:cs typeface="+mn-cs"/>
              </a:rPr>
              <a:t>RF power source R&amp;D in synergy with HL-LHC.</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srgbClr val="0C377B"/>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77085788-3E74-3042-893F-679ADF4ACA4C}"/>
              </a:ext>
            </a:extLst>
          </p:cNvPr>
          <p:cNvSpPr/>
          <p:nvPr/>
        </p:nvSpPr>
        <p:spPr>
          <a:xfrm flipH="1">
            <a:off x="9202146" y="2111438"/>
            <a:ext cx="2540696" cy="70788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3399"/>
                </a:solidFill>
                <a:effectLst/>
                <a:uLnTx/>
                <a:uFillTx/>
                <a:latin typeface="Calibri"/>
                <a:ea typeface="+mn-ea"/>
                <a:cs typeface="+mn-cs"/>
              </a:rPr>
              <a:t>400 MHz</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err="1">
                <a:ln>
                  <a:noFill/>
                </a:ln>
                <a:solidFill>
                  <a:srgbClr val="003399"/>
                </a:solidFill>
                <a:effectLst/>
                <a:uLnTx/>
                <a:uFillTx/>
                <a:latin typeface="Calibri"/>
                <a:ea typeface="+mn-ea"/>
                <a:cs typeface="+mn-cs"/>
              </a:rPr>
              <a:t>monoblock</a:t>
            </a:r>
            <a:r>
              <a:rPr kumimoji="0" lang="en-US" sz="2000" b="1" i="0" u="none" strike="noStrike" kern="1200" cap="none" spc="0" normalizeH="0" baseline="0" noProof="0" dirty="0">
                <a:ln>
                  <a:noFill/>
                </a:ln>
                <a:solidFill>
                  <a:srgbClr val="003399"/>
                </a:solidFill>
                <a:effectLst/>
                <a:uLnTx/>
                <a:uFillTx/>
                <a:latin typeface="Calibri"/>
                <a:ea typeface="+mn-ea"/>
                <a:cs typeface="+mn-cs"/>
              </a:rPr>
              <a:t> prototype</a:t>
            </a:r>
          </a:p>
        </p:txBody>
      </p:sp>
      <p:sp>
        <p:nvSpPr>
          <p:cNvPr id="8" name="Rectangle 7">
            <a:extLst>
              <a:ext uri="{FF2B5EF4-FFF2-40B4-BE49-F238E27FC236}">
                <a16:creationId xmlns:a16="http://schemas.microsoft.com/office/drawing/2014/main" id="{2D47520D-D9BE-34A0-E4C5-0489A3998B78}"/>
              </a:ext>
            </a:extLst>
          </p:cNvPr>
          <p:cNvSpPr/>
          <p:nvPr/>
        </p:nvSpPr>
        <p:spPr>
          <a:xfrm flipH="1">
            <a:off x="4627911" y="2218305"/>
            <a:ext cx="3384020" cy="4001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3399"/>
                </a:solidFill>
                <a:effectLst/>
                <a:uLnTx/>
                <a:uFillTx/>
                <a:latin typeface="Calibri"/>
                <a:ea typeface="+mn-ea"/>
                <a:cs typeface="+mn-cs"/>
              </a:rPr>
              <a:t>high-efficiency klystron R&amp;D</a:t>
            </a:r>
          </a:p>
        </p:txBody>
      </p:sp>
      <p:pic>
        <p:nvPicPr>
          <p:cNvPr id="3" name="Picture 2" descr="A large round copper object on a metal surface&#10;&#10;Description automatically generated">
            <a:extLst>
              <a:ext uri="{FF2B5EF4-FFF2-40B4-BE49-F238E27FC236}">
                <a16:creationId xmlns:a16="http://schemas.microsoft.com/office/drawing/2014/main" id="{3AB463CB-975C-616C-7FAE-D7C24713419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91" t="10807" r="-291" b="-737"/>
          <a:stretch/>
        </p:blipFill>
        <p:spPr bwMode="auto">
          <a:xfrm>
            <a:off x="8901699" y="4677586"/>
            <a:ext cx="3141591" cy="2120760"/>
          </a:xfrm>
          <a:prstGeom prst="rect">
            <a:avLst/>
          </a:prstGeom>
          <a:noFill/>
          <a:ln>
            <a:noFill/>
          </a:ln>
        </p:spPr>
      </p:pic>
      <p:pic>
        <p:nvPicPr>
          <p:cNvPr id="10" name="Picture 9" descr="A close-up of a machine&#10;&#10;Description automatically generated">
            <a:extLst>
              <a:ext uri="{FF2B5EF4-FFF2-40B4-BE49-F238E27FC236}">
                <a16:creationId xmlns:a16="http://schemas.microsoft.com/office/drawing/2014/main" id="{22A1B53A-2BF1-2B18-67A9-97A889FCD089}"/>
              </a:ext>
            </a:extLst>
          </p:cNvPr>
          <p:cNvPicPr>
            <a:picLocks noChangeAspect="1"/>
          </p:cNvPicPr>
          <p:nvPr/>
        </p:nvPicPr>
        <p:blipFill>
          <a:blip r:embed="rId5"/>
          <a:stretch>
            <a:fillRect/>
          </a:stretch>
        </p:blipFill>
        <p:spPr>
          <a:xfrm>
            <a:off x="8901699" y="2787559"/>
            <a:ext cx="3141591" cy="1769764"/>
          </a:xfrm>
          <a:prstGeom prst="rect">
            <a:avLst/>
          </a:prstGeom>
        </p:spPr>
      </p:pic>
      <p:pic>
        <p:nvPicPr>
          <p:cNvPr id="4" name="Picture 3">
            <a:extLst>
              <a:ext uri="{FF2B5EF4-FFF2-40B4-BE49-F238E27FC236}">
                <a16:creationId xmlns:a16="http://schemas.microsoft.com/office/drawing/2014/main" id="{B834E450-28EF-11AA-F437-477197F4A36B}"/>
              </a:ext>
            </a:extLst>
          </p:cNvPr>
          <p:cNvPicPr>
            <a:picLocks noChangeAspect="1"/>
          </p:cNvPicPr>
          <p:nvPr/>
        </p:nvPicPr>
        <p:blipFill rotWithShape="1">
          <a:blip r:embed="rId6"/>
          <a:srcRect t="11365" r="39439" b="4106"/>
          <a:stretch/>
        </p:blipFill>
        <p:spPr>
          <a:xfrm>
            <a:off x="73947" y="3983544"/>
            <a:ext cx="3537746" cy="2814801"/>
          </a:xfrm>
          <a:prstGeom prst="rect">
            <a:avLst/>
          </a:prstGeom>
        </p:spPr>
      </p:pic>
      <p:sp>
        <p:nvSpPr>
          <p:cNvPr id="11" name="TextBox 10">
            <a:extLst>
              <a:ext uri="{FF2B5EF4-FFF2-40B4-BE49-F238E27FC236}">
                <a16:creationId xmlns:a16="http://schemas.microsoft.com/office/drawing/2014/main" id="{9B516FEC-C218-9ADB-20B9-21D8033CC567}"/>
              </a:ext>
            </a:extLst>
          </p:cNvPr>
          <p:cNvSpPr txBox="1"/>
          <p:nvPr/>
        </p:nvSpPr>
        <p:spPr>
          <a:xfrm>
            <a:off x="108486" y="2184744"/>
            <a:ext cx="4071584" cy="707886"/>
          </a:xfrm>
          <a:prstGeom prst="rect">
            <a:avLst/>
          </a:prstGeom>
        </p:spPr>
        <p:txBody>
          <a:bodyPr wrap="square">
            <a:spAutoFit/>
          </a:bodyPr>
          <a:lstStyle>
            <a:defPPr>
              <a:defRPr lang="en-US"/>
            </a:defPPr>
            <a:lvl1pPr algn="ctr">
              <a:defRPr sz="2000" b="1">
                <a:solidFill>
                  <a:srgbClr val="003399"/>
                </a:solidFill>
                <a:latin typeface="Calibri"/>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3399"/>
                </a:solidFill>
                <a:effectLst/>
                <a:uLnTx/>
                <a:uFillTx/>
                <a:latin typeface="Calibri"/>
                <a:ea typeface="+mn-ea"/>
                <a:cs typeface="+mn-cs"/>
              </a:rPr>
              <a:t>5-cell 800 MHz cavity development collaboration with JLAB</a:t>
            </a:r>
          </a:p>
        </p:txBody>
      </p:sp>
      <p:pic>
        <p:nvPicPr>
          <p:cNvPr id="13" name="Picture 12">
            <a:extLst>
              <a:ext uri="{FF2B5EF4-FFF2-40B4-BE49-F238E27FC236}">
                <a16:creationId xmlns:a16="http://schemas.microsoft.com/office/drawing/2014/main" id="{87C41080-1859-CF7E-0B59-8B00181E2B51}"/>
              </a:ext>
            </a:extLst>
          </p:cNvPr>
          <p:cNvPicPr>
            <a:picLocks noChangeAspect="1"/>
          </p:cNvPicPr>
          <p:nvPr/>
        </p:nvPicPr>
        <p:blipFill rotWithShape="1">
          <a:blip r:embed="rId7"/>
          <a:srcRect l="8231" r="8789" b="18630"/>
          <a:stretch/>
        </p:blipFill>
        <p:spPr>
          <a:xfrm>
            <a:off x="818136" y="2814455"/>
            <a:ext cx="2472166" cy="1410621"/>
          </a:xfrm>
          <a:prstGeom prst="rect">
            <a:avLst/>
          </a:prstGeom>
        </p:spPr>
      </p:pic>
      <p:pic>
        <p:nvPicPr>
          <p:cNvPr id="15" name="Picture 14">
            <a:extLst>
              <a:ext uri="{FF2B5EF4-FFF2-40B4-BE49-F238E27FC236}">
                <a16:creationId xmlns:a16="http://schemas.microsoft.com/office/drawing/2014/main" id="{A991525A-3810-7B36-8448-3C62B64D86C2}"/>
              </a:ext>
            </a:extLst>
          </p:cNvPr>
          <p:cNvPicPr>
            <a:picLocks noChangeAspect="1"/>
          </p:cNvPicPr>
          <p:nvPr/>
        </p:nvPicPr>
        <p:blipFill>
          <a:blip r:embed="rId8"/>
          <a:stretch>
            <a:fillRect/>
          </a:stretch>
        </p:blipFill>
        <p:spPr>
          <a:xfrm>
            <a:off x="466673" y="5326313"/>
            <a:ext cx="2027905" cy="1148152"/>
          </a:xfrm>
          <a:prstGeom prst="rect">
            <a:avLst/>
          </a:prstGeom>
        </p:spPr>
      </p:pic>
    </p:spTree>
    <p:extLst>
      <p:ext uri="{BB962C8B-B14F-4D97-AF65-F5344CB8AC3E}">
        <p14:creationId xmlns:p14="http://schemas.microsoft.com/office/powerpoint/2010/main" val="509174976"/>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Interaction region mock up at INFN-LNF (Frascati) </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9" name="TextBox 8">
            <a:extLst>
              <a:ext uri="{FF2B5EF4-FFF2-40B4-BE49-F238E27FC236}">
                <a16:creationId xmlns:a16="http://schemas.microsoft.com/office/drawing/2014/main" id="{D79F8D58-D765-4BB1-476F-4F81B83E765F}"/>
              </a:ext>
            </a:extLst>
          </p:cNvPr>
          <p:cNvSpPr txBox="1"/>
          <p:nvPr/>
        </p:nvSpPr>
        <p:spPr>
          <a:xfrm>
            <a:off x="4919969" y="5322533"/>
            <a:ext cx="1439368" cy="830997"/>
          </a:xfrm>
          <a:prstGeom prst="rect">
            <a:avLst/>
          </a:prstGeom>
          <a:solidFill>
            <a:schemeClr val="accent2">
              <a:lumMod val="40000"/>
              <a:lumOff val="60000"/>
            </a:schemeClr>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F124A"/>
                </a:solidFill>
                <a:effectLst/>
                <a:uLnTx/>
                <a:uFillTx/>
                <a:latin typeface="Arial"/>
                <a:ea typeface="+mn-ea"/>
                <a:cs typeface="+mn-cs"/>
              </a:rPr>
              <a:t>M. Boscolo,  F. Fransesini, F. Palla</a:t>
            </a:r>
          </a:p>
        </p:txBody>
      </p:sp>
      <p:pic>
        <p:nvPicPr>
          <p:cNvPr id="12" name="Picture 11">
            <a:extLst>
              <a:ext uri="{FF2B5EF4-FFF2-40B4-BE49-F238E27FC236}">
                <a16:creationId xmlns:a16="http://schemas.microsoft.com/office/drawing/2014/main" id="{50D011CE-63E5-2375-B74F-8ED43B06B274}"/>
              </a:ext>
            </a:extLst>
          </p:cNvPr>
          <p:cNvPicPr>
            <a:picLocks noChangeAspect="1"/>
          </p:cNvPicPr>
          <p:nvPr/>
        </p:nvPicPr>
        <p:blipFill>
          <a:blip r:embed="rId3"/>
          <a:stretch>
            <a:fillRect/>
          </a:stretch>
        </p:blipFill>
        <p:spPr>
          <a:xfrm rot="755327">
            <a:off x="6639953" y="4579035"/>
            <a:ext cx="5197804" cy="2559523"/>
          </a:xfrm>
          <a:prstGeom prst="rect">
            <a:avLst/>
          </a:prstGeom>
          <a:ln>
            <a:noFill/>
          </a:ln>
        </p:spPr>
      </p:pic>
      <p:pic>
        <p:nvPicPr>
          <p:cNvPr id="14" name="Picture 13" descr="A long pipe with a couple of round objects&#10;&#10;Description automatically generated with medium confidence">
            <a:extLst>
              <a:ext uri="{FF2B5EF4-FFF2-40B4-BE49-F238E27FC236}">
                <a16:creationId xmlns:a16="http://schemas.microsoft.com/office/drawing/2014/main" id="{BD7CAA4A-7428-B90E-7930-A62740E30346}"/>
              </a:ext>
            </a:extLst>
          </p:cNvPr>
          <p:cNvPicPr>
            <a:picLocks noChangeAspect="1"/>
          </p:cNvPicPr>
          <p:nvPr/>
        </p:nvPicPr>
        <p:blipFill>
          <a:blip r:embed="rId4"/>
          <a:stretch>
            <a:fillRect/>
          </a:stretch>
        </p:blipFill>
        <p:spPr>
          <a:xfrm>
            <a:off x="8686315" y="3780585"/>
            <a:ext cx="3203364" cy="1440930"/>
          </a:xfrm>
          <a:prstGeom prst="rect">
            <a:avLst/>
          </a:prstGeom>
        </p:spPr>
      </p:pic>
      <p:pic>
        <p:nvPicPr>
          <p:cNvPr id="16" name="Picture 15">
            <a:extLst>
              <a:ext uri="{FF2B5EF4-FFF2-40B4-BE49-F238E27FC236}">
                <a16:creationId xmlns:a16="http://schemas.microsoft.com/office/drawing/2014/main" id="{7E6AE29D-E4AE-DB98-8D00-5E8AEE1291EA}"/>
              </a:ext>
            </a:extLst>
          </p:cNvPr>
          <p:cNvPicPr>
            <a:picLocks noChangeAspect="1"/>
          </p:cNvPicPr>
          <p:nvPr/>
        </p:nvPicPr>
        <p:blipFill>
          <a:blip r:embed="rId5"/>
          <a:srcRect l="55588" t="30129" r="23944" b="14519"/>
          <a:stretch/>
        </p:blipFill>
        <p:spPr>
          <a:xfrm rot="5400000">
            <a:off x="9244606" y="-47948"/>
            <a:ext cx="1709740" cy="3467821"/>
          </a:xfrm>
          <a:prstGeom prst="rect">
            <a:avLst/>
          </a:prstGeom>
        </p:spPr>
      </p:pic>
      <p:pic>
        <p:nvPicPr>
          <p:cNvPr id="17" name="Picture 16">
            <a:extLst>
              <a:ext uri="{FF2B5EF4-FFF2-40B4-BE49-F238E27FC236}">
                <a16:creationId xmlns:a16="http://schemas.microsoft.com/office/drawing/2014/main" id="{6200DDA5-3F55-5F24-5FFC-0EE92960BF13}"/>
              </a:ext>
            </a:extLst>
          </p:cNvPr>
          <p:cNvPicPr>
            <a:picLocks noChangeAspect="1"/>
          </p:cNvPicPr>
          <p:nvPr/>
        </p:nvPicPr>
        <p:blipFill>
          <a:blip r:embed="rId5"/>
          <a:srcRect l="21867" t="5637" r="43889" b="36560"/>
          <a:stretch/>
        </p:blipFill>
        <p:spPr>
          <a:xfrm>
            <a:off x="10734218" y="2118841"/>
            <a:ext cx="1198958" cy="1517855"/>
          </a:xfrm>
          <a:prstGeom prst="rect">
            <a:avLst/>
          </a:prstGeom>
        </p:spPr>
      </p:pic>
      <p:sp>
        <p:nvSpPr>
          <p:cNvPr id="18" name="Text Placeholder 2">
            <a:extLst>
              <a:ext uri="{FF2B5EF4-FFF2-40B4-BE49-F238E27FC236}">
                <a16:creationId xmlns:a16="http://schemas.microsoft.com/office/drawing/2014/main" id="{BBC9B392-4AE4-814F-2B29-21D8C1259B20}"/>
              </a:ext>
            </a:extLst>
          </p:cNvPr>
          <p:cNvSpPr txBox="1">
            <a:spLocks/>
          </p:cNvSpPr>
          <p:nvPr/>
        </p:nvSpPr>
        <p:spPr>
          <a:xfrm>
            <a:off x="3210709" y="938573"/>
            <a:ext cx="5017770" cy="5195816"/>
          </a:xfrm>
          <a:prstGeom prst="rect">
            <a:avLst/>
          </a:prstGeom>
        </p:spPr>
        <p:txBody>
          <a:bodyPr vert="horz" lIns="91440" tIns="45720" rIns="91440" bIns="45720" rtlCol="0" anchor="t">
            <a:noAutofit/>
          </a:bodyPr>
          <a:lst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23992" marR="0" lvl="1" indent="-323992" algn="l" defTabSz="914377" rtl="0" eaLnBrk="1" fontAlgn="auto" latinLnBrk="0" hangingPunct="1">
              <a:lnSpc>
                <a:spcPct val="110000"/>
              </a:lnSpc>
              <a:spcBef>
                <a:spcPts val="4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F124A"/>
                </a:solidFill>
                <a:effectLst/>
                <a:uLnTx/>
                <a:uFillTx/>
                <a:latin typeface="Arial"/>
                <a:ea typeface="Calibri"/>
                <a:cs typeface="Calibri"/>
              </a:rPr>
              <a:t>Central chamber with paraffin cooling </a:t>
            </a:r>
            <a:r>
              <a:rPr kumimoji="0" lang="en-GB" sz="1800" b="1" i="0" u="none" strike="noStrike" kern="1200" cap="none" spc="0" normalizeH="0" baseline="0" noProof="0" dirty="0">
                <a:ln>
                  <a:noFill/>
                </a:ln>
                <a:solidFill>
                  <a:srgbClr val="FF0000"/>
                </a:solidFill>
                <a:effectLst/>
                <a:uLnTx/>
                <a:uFillTx/>
                <a:latin typeface="Arial"/>
                <a:ea typeface="Calibri"/>
                <a:cs typeface="Calibri"/>
              </a:rPr>
              <a:t>in production </a:t>
            </a:r>
            <a:r>
              <a:rPr kumimoji="0" lang="en-GB" sz="1800" b="1" i="0" u="none" strike="noStrike" kern="1200" cap="none" spc="0" normalizeH="0" baseline="0" noProof="0" dirty="0">
                <a:ln>
                  <a:noFill/>
                </a:ln>
                <a:solidFill>
                  <a:srgbClr val="0F124A"/>
                </a:solidFill>
                <a:effectLst/>
                <a:uLnTx/>
                <a:uFillTx/>
                <a:latin typeface="Arial"/>
                <a:ea typeface="Calibri"/>
                <a:cs typeface="Calibri"/>
              </a:rPr>
              <a:t>– </a:t>
            </a:r>
            <a:r>
              <a:rPr kumimoji="0" lang="en-GB" sz="1800" b="1" i="0" u="none" strike="noStrike" kern="1200" cap="none" spc="0" normalizeH="0" baseline="0" noProof="0" dirty="0">
                <a:ln>
                  <a:noFill/>
                </a:ln>
                <a:solidFill>
                  <a:srgbClr val="0070C0"/>
                </a:solidFill>
                <a:effectLst/>
                <a:uLnTx/>
                <a:uFillTx/>
                <a:latin typeface="Arial"/>
                <a:ea typeface="Calibri"/>
                <a:cs typeface="Calibri"/>
              </a:rPr>
              <a:t>Tests starting end of Oct.</a:t>
            </a:r>
            <a:endParaRPr kumimoji="0" lang="en-GB" sz="1800" b="0" i="0" u="none" strike="noStrike" kern="1200" cap="none" spc="0" normalizeH="0" baseline="0" noProof="0" dirty="0">
              <a:ln>
                <a:noFill/>
              </a:ln>
              <a:solidFill>
                <a:srgbClr val="0070C0"/>
              </a:solidFill>
              <a:effectLst/>
              <a:uLnTx/>
              <a:uFillTx/>
              <a:latin typeface="Arial"/>
              <a:ea typeface="Calibri"/>
              <a:cs typeface="Calibri"/>
            </a:endParaRPr>
          </a:p>
          <a:p>
            <a:pPr marL="323992" marR="0" lvl="1" indent="-323992" algn="l" defTabSz="914377" rtl="0" eaLnBrk="1" fontAlgn="auto" latinLnBrk="0" hangingPunct="1">
              <a:lnSpc>
                <a:spcPct val="110000"/>
              </a:lnSpc>
              <a:spcBef>
                <a:spcPts val="4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F124A"/>
                </a:solidFill>
                <a:effectLst/>
                <a:uLnTx/>
                <a:uFillTx/>
                <a:latin typeface="Arial"/>
                <a:ea typeface="Calibri"/>
                <a:cs typeface="Calibri"/>
              </a:rPr>
              <a:t>Conical chamber(s) with water cooling	   </a:t>
            </a:r>
            <a:r>
              <a:rPr kumimoji="0" lang="en-GB" sz="1800" b="1" i="0" u="none" strike="noStrike" kern="1200" cap="none" spc="0" normalizeH="0" baseline="0" noProof="0" dirty="0">
                <a:ln>
                  <a:noFill/>
                </a:ln>
                <a:solidFill>
                  <a:srgbClr val="FF0000"/>
                </a:solidFill>
                <a:effectLst/>
                <a:uLnTx/>
                <a:uFillTx/>
                <a:latin typeface="Arial"/>
                <a:ea typeface="Calibri"/>
                <a:cs typeface="Calibri"/>
              </a:rPr>
              <a:t>~ to be ordered </a:t>
            </a:r>
            <a:r>
              <a:rPr kumimoji="0" lang="en-GB" sz="1800" b="1" i="0" u="none" strike="noStrike" kern="1200" cap="none" spc="0" normalizeH="0" baseline="0" noProof="0" dirty="0">
                <a:ln>
                  <a:noFill/>
                </a:ln>
                <a:solidFill>
                  <a:srgbClr val="0F124A"/>
                </a:solidFill>
                <a:effectLst/>
                <a:uLnTx/>
                <a:uFillTx/>
                <a:latin typeface="Arial"/>
                <a:ea typeface="Calibri"/>
                <a:cs typeface="Calibri"/>
              </a:rPr>
              <a:t>– </a:t>
            </a:r>
            <a:r>
              <a:rPr kumimoji="0" lang="en-GB" sz="1800" b="1" i="0" u="none" strike="noStrike" kern="1200" cap="none" spc="0" normalizeH="0" baseline="0" noProof="0" dirty="0">
                <a:ln>
                  <a:noFill/>
                </a:ln>
                <a:solidFill>
                  <a:srgbClr val="0070C0"/>
                </a:solidFill>
                <a:effectLst/>
                <a:uLnTx/>
                <a:uFillTx/>
                <a:latin typeface="Arial"/>
                <a:ea typeface="Calibri"/>
                <a:cs typeface="Calibri"/>
              </a:rPr>
              <a:t>Delivery end of the year</a:t>
            </a:r>
          </a:p>
          <a:p>
            <a:pPr marL="323992" marR="0" lvl="1" indent="-323992" algn="l" defTabSz="914377" rtl="0" eaLnBrk="1" fontAlgn="auto" latinLnBrk="0" hangingPunct="1">
              <a:lnSpc>
                <a:spcPct val="110000"/>
              </a:lnSpc>
              <a:spcBef>
                <a:spcPts val="4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F124A"/>
                </a:solidFill>
                <a:effectLst/>
                <a:uLnTx/>
                <a:uFillTx/>
                <a:latin typeface="Arial"/>
                <a:ea typeface="Calibri"/>
                <a:cs typeface="Calibri"/>
              </a:rPr>
              <a:t>Vertex mechanical structure Carbon fibre foils </a:t>
            </a:r>
            <a:r>
              <a:rPr kumimoji="0" lang="en-GB" sz="1800" b="1" i="0" u="none" strike="noStrike" kern="1200" cap="none" spc="0" normalizeH="0" baseline="0" noProof="0" dirty="0">
                <a:ln>
                  <a:noFill/>
                </a:ln>
                <a:solidFill>
                  <a:srgbClr val="FF0000"/>
                </a:solidFill>
                <a:effectLst/>
                <a:uLnTx/>
                <a:uFillTx/>
                <a:latin typeface="Arial"/>
                <a:ea typeface="Calibri"/>
                <a:cs typeface="Calibri"/>
              </a:rPr>
              <a:t>arriving</a:t>
            </a:r>
            <a:r>
              <a:rPr kumimoji="0" lang="en-GB" sz="1800" b="0" i="0" u="none" strike="noStrike" kern="1200" cap="none" spc="0" normalizeH="0" baseline="0" noProof="0" dirty="0">
                <a:ln>
                  <a:noFill/>
                </a:ln>
                <a:solidFill>
                  <a:srgbClr val="0F124A"/>
                </a:solidFill>
                <a:effectLst/>
                <a:uLnTx/>
                <a:uFillTx/>
                <a:latin typeface="Arial"/>
                <a:ea typeface="Calibri"/>
                <a:cs typeface="Calibri"/>
              </a:rPr>
              <a:t>  </a:t>
            </a:r>
          </a:p>
        </p:txBody>
      </p:sp>
      <p:sp>
        <p:nvSpPr>
          <p:cNvPr id="19" name="TextBox 18">
            <a:extLst>
              <a:ext uri="{FF2B5EF4-FFF2-40B4-BE49-F238E27FC236}">
                <a16:creationId xmlns:a16="http://schemas.microsoft.com/office/drawing/2014/main" id="{D5C0124A-2B30-4C56-9FEB-FB437FBBF7BC}"/>
              </a:ext>
            </a:extLst>
          </p:cNvPr>
          <p:cNvSpPr txBox="1"/>
          <p:nvPr/>
        </p:nvSpPr>
        <p:spPr>
          <a:xfrm>
            <a:off x="147269" y="790026"/>
            <a:ext cx="3033568"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3399"/>
                </a:solidFill>
                <a:effectLst/>
                <a:uLnTx/>
                <a:uFillTx/>
                <a:latin typeface="Arial"/>
                <a:ea typeface="+mn-ea"/>
                <a:cs typeface="+mn-cs"/>
              </a:rPr>
              <a:t>INFN-LNF, CERN and INFN-Pisa collaboration</a:t>
            </a:r>
          </a:p>
        </p:txBody>
      </p:sp>
      <p:pic>
        <p:nvPicPr>
          <p:cNvPr id="20" name="Picture 19">
            <a:extLst>
              <a:ext uri="{FF2B5EF4-FFF2-40B4-BE49-F238E27FC236}">
                <a16:creationId xmlns:a16="http://schemas.microsoft.com/office/drawing/2014/main" id="{ADB7A003-3481-FB97-A4D2-5FD3E6FF2211}"/>
              </a:ext>
            </a:extLst>
          </p:cNvPr>
          <p:cNvPicPr>
            <a:picLocks noChangeAspect="1"/>
          </p:cNvPicPr>
          <p:nvPr/>
        </p:nvPicPr>
        <p:blipFill>
          <a:blip r:embed="rId6"/>
          <a:stretch>
            <a:fillRect/>
          </a:stretch>
        </p:blipFill>
        <p:spPr>
          <a:xfrm>
            <a:off x="12550" y="4437112"/>
            <a:ext cx="4643290" cy="2414691"/>
          </a:xfrm>
          <a:prstGeom prst="rect">
            <a:avLst/>
          </a:prstGeom>
          <a:solidFill>
            <a:sysClr val="window" lastClr="FFFFFF"/>
          </a:solidFill>
        </p:spPr>
      </p:pic>
      <p:sp>
        <p:nvSpPr>
          <p:cNvPr id="21" name="TextBox 20">
            <a:extLst>
              <a:ext uri="{FF2B5EF4-FFF2-40B4-BE49-F238E27FC236}">
                <a16:creationId xmlns:a16="http://schemas.microsoft.com/office/drawing/2014/main" id="{4FC10B9E-279A-4EB2-2E64-371563BBC7BE}"/>
              </a:ext>
            </a:extLst>
          </p:cNvPr>
          <p:cNvSpPr txBox="1"/>
          <p:nvPr/>
        </p:nvSpPr>
        <p:spPr>
          <a:xfrm>
            <a:off x="2741189" y="2888675"/>
            <a:ext cx="7870004" cy="1441420"/>
          </a:xfrm>
          <a:prstGeom prst="rect">
            <a:avLst/>
          </a:prstGeom>
          <a:noFill/>
        </p:spPr>
        <p:txBody>
          <a:bodyPr wrap="square">
            <a:spAutoFit/>
          </a:bodyPr>
          <a:lstStyle/>
          <a:p>
            <a:pPr marL="742950" marR="0" lvl="1" indent="-285750" algn="l" defTabSz="914400" rtl="0" eaLnBrk="1" fontAlgn="auto" latinLnBrk="0" hangingPunct="1">
              <a:lnSpc>
                <a:spcPct val="110000"/>
              </a:lnSpc>
              <a:spcBef>
                <a:spcPts val="4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F124A"/>
                </a:solidFill>
                <a:effectLst/>
                <a:uLnTx/>
                <a:uFillTx/>
                <a:latin typeface="Arial"/>
                <a:ea typeface="Calibri"/>
                <a:cs typeface="Calibri"/>
              </a:rPr>
              <a:t>Vertex air cooling tunnel – </a:t>
            </a:r>
            <a:r>
              <a:rPr kumimoji="0" lang="en-GB" sz="1800" b="1" i="0" u="none" strike="noStrike" kern="1200" cap="none" spc="0" normalizeH="0" baseline="0" noProof="0" dirty="0">
                <a:ln>
                  <a:noFill/>
                </a:ln>
                <a:solidFill>
                  <a:srgbClr val="FF0000"/>
                </a:solidFill>
                <a:effectLst/>
                <a:uLnTx/>
                <a:uFillTx/>
                <a:latin typeface="Arial"/>
                <a:ea typeface="Calibri"/>
                <a:cs typeface="Calibri"/>
              </a:rPr>
              <a:t>orders placed </a:t>
            </a:r>
            <a:r>
              <a:rPr kumimoji="0" lang="en-GB" sz="1800" b="1" i="0" u="none" strike="noStrike" kern="1200" cap="none" spc="0" normalizeH="0" baseline="0" noProof="0" dirty="0">
                <a:ln>
                  <a:noFill/>
                </a:ln>
                <a:solidFill>
                  <a:srgbClr val="0070C0"/>
                </a:solidFill>
                <a:effectLst/>
                <a:uLnTx/>
                <a:uFillTx/>
                <a:latin typeface="Arial"/>
                <a:ea typeface="Calibri"/>
                <a:cs typeface="Calibri"/>
              </a:rPr>
              <a:t>– assembled Q1 2025</a:t>
            </a:r>
            <a:endParaRPr kumimoji="0" lang="en-GB" sz="1800" b="0" i="0" u="none" strike="noStrike" kern="1200" cap="none" spc="0" normalizeH="0" baseline="0" noProof="0" dirty="0">
              <a:ln>
                <a:noFill/>
              </a:ln>
              <a:solidFill>
                <a:srgbClr val="0070C0"/>
              </a:solidFill>
              <a:effectLst/>
              <a:uLnTx/>
              <a:uFillTx/>
              <a:latin typeface="Arial"/>
              <a:ea typeface="Calibri"/>
              <a:cs typeface="Calibri"/>
            </a:endParaRPr>
          </a:p>
          <a:p>
            <a:pPr marL="742950" marR="0" lvl="1" indent="-285750" algn="l" defTabSz="914400" rtl="0" eaLnBrk="1" fontAlgn="auto" latinLnBrk="0" hangingPunct="1">
              <a:lnSpc>
                <a:spcPct val="110000"/>
              </a:lnSpc>
              <a:spcBef>
                <a:spcPts val="4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F124A"/>
                </a:solidFill>
                <a:effectLst/>
                <a:uLnTx/>
                <a:uFillTx/>
                <a:latin typeface="Arial"/>
                <a:ea typeface="Calibri"/>
                <a:cs typeface="Calibri"/>
              </a:rPr>
              <a:t>Support tube - </a:t>
            </a:r>
            <a:r>
              <a:rPr kumimoji="0" lang="en-GB" sz="1800" b="1" i="0" u="none" strike="noStrike" kern="1200" cap="none" spc="0" normalizeH="0" baseline="0" noProof="0" dirty="0">
                <a:ln>
                  <a:noFill/>
                </a:ln>
                <a:solidFill>
                  <a:srgbClr val="FF0000"/>
                </a:solidFill>
                <a:effectLst/>
                <a:uLnTx/>
                <a:uFillTx/>
                <a:latin typeface="Arial"/>
                <a:ea typeface="Calibri"/>
                <a:cs typeface="Calibri"/>
              </a:rPr>
              <a:t>orders expected Q1-2025</a:t>
            </a:r>
          </a:p>
          <a:p>
            <a:pPr marL="742950" marR="0" lvl="1" indent="-285750" algn="l" defTabSz="914400" rtl="0" eaLnBrk="1" fontAlgn="auto" latinLnBrk="0" hangingPunct="1">
              <a:lnSpc>
                <a:spcPct val="110000"/>
              </a:lnSpc>
              <a:spcBef>
                <a:spcPts val="4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F124A"/>
                </a:solidFill>
                <a:effectLst/>
                <a:uLnTx/>
                <a:uFillTx/>
                <a:latin typeface="Arial"/>
                <a:ea typeface="Calibri"/>
                <a:cs typeface="Calibri"/>
              </a:rPr>
              <a:t>Bellows </a:t>
            </a:r>
            <a:r>
              <a:rPr kumimoji="0" lang="en-GB" sz="1800" b="1" i="0" u="none" strike="noStrike" kern="1200" cap="none" spc="0" normalizeH="0" baseline="0" noProof="0" dirty="0">
                <a:ln>
                  <a:noFill/>
                </a:ln>
                <a:solidFill>
                  <a:srgbClr val="FF0000"/>
                </a:solidFill>
                <a:effectLst/>
                <a:uLnTx/>
                <a:uFillTx/>
                <a:latin typeface="Arial"/>
                <a:ea typeface="Calibri"/>
                <a:cs typeface="Calibri"/>
              </a:rPr>
              <a:t>~ design almost finished, to be ordered</a:t>
            </a:r>
          </a:p>
          <a:p>
            <a:pPr marL="742950" marR="0" lvl="1" indent="-285750" algn="l" defTabSz="914400" rtl="0" eaLnBrk="1" fontAlgn="auto" latinLnBrk="0" hangingPunct="1">
              <a:lnSpc>
                <a:spcPct val="110000"/>
              </a:lnSpc>
              <a:spcBef>
                <a:spcPts val="40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F124A"/>
                </a:solidFill>
                <a:effectLst/>
                <a:uLnTx/>
                <a:uFillTx/>
                <a:latin typeface="Arial"/>
                <a:ea typeface="Calibri"/>
                <a:cs typeface="Calibri"/>
              </a:rPr>
              <a:t>Integration &amp; overall assembly </a:t>
            </a:r>
            <a:r>
              <a:rPr kumimoji="0" lang="en-GB" sz="1800" b="1" i="0" u="none" strike="noStrike" kern="1200" cap="none" spc="0" normalizeH="0" baseline="0" noProof="0" dirty="0">
                <a:ln>
                  <a:noFill/>
                </a:ln>
                <a:solidFill>
                  <a:srgbClr val="FF0000"/>
                </a:solidFill>
                <a:effectLst/>
                <a:uLnTx/>
                <a:uFillTx/>
                <a:latin typeface="Arial"/>
                <a:ea typeface="Calibri"/>
                <a:cs typeface="Calibri"/>
              </a:rPr>
              <a:t>Q4-2025</a:t>
            </a:r>
          </a:p>
        </p:txBody>
      </p:sp>
      <p:sp>
        <p:nvSpPr>
          <p:cNvPr id="22" name="TextBox 40">
            <a:extLst>
              <a:ext uri="{FF2B5EF4-FFF2-40B4-BE49-F238E27FC236}">
                <a16:creationId xmlns:a16="http://schemas.microsoft.com/office/drawing/2014/main" id="{75E30848-FC41-E597-F5D5-D25F3FBDFEB7}"/>
              </a:ext>
            </a:extLst>
          </p:cNvPr>
          <p:cNvSpPr txBox="1"/>
          <p:nvPr/>
        </p:nvSpPr>
        <p:spPr>
          <a:xfrm>
            <a:off x="99600" y="3996435"/>
            <a:ext cx="2905537" cy="307777"/>
          </a:xfrm>
          <a:prstGeom prst="rect">
            <a:avLst/>
          </a:prstGeom>
          <a:solidFill>
            <a:srgbClr val="FFFFFF"/>
          </a:solidFill>
        </p:spPr>
        <p:txBody>
          <a:bodyPr wrap="square" rtlCol="0">
            <a:spAutoFit/>
          </a:bodyPr>
          <a:lstStyle>
            <a:defPPr>
              <a:defRPr lang="en-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3399"/>
                </a:solidFill>
                <a:effectLst/>
                <a:uLnTx/>
                <a:uFillTx/>
                <a:latin typeface="Calibri"/>
                <a:ea typeface="+mn-ea"/>
                <a:cs typeface="+mn-cs"/>
              </a:rPr>
              <a:t>B. 5/a Serv. </a:t>
            </a:r>
            <a:r>
              <a:rPr kumimoji="0" lang="en-US" sz="1400" b="0" i="0" u="none" strike="noStrike" kern="1200" cap="none" spc="0" normalizeH="0" baseline="0" noProof="0" dirty="0" err="1">
                <a:ln>
                  <a:noFill/>
                </a:ln>
                <a:solidFill>
                  <a:srgbClr val="003399"/>
                </a:solidFill>
                <a:effectLst/>
                <a:uLnTx/>
                <a:uFillTx/>
                <a:latin typeface="Calibri"/>
                <a:ea typeface="+mn-ea"/>
                <a:cs typeface="+mn-cs"/>
              </a:rPr>
              <a:t>ing</a:t>
            </a:r>
            <a:r>
              <a:rPr kumimoji="0" lang="en-US" sz="1400" b="0" i="0" u="none" strike="noStrike" kern="1200" cap="none" spc="0" normalizeH="0" baseline="0" noProof="0" dirty="0">
                <a:ln>
                  <a:noFill/>
                </a:ln>
                <a:solidFill>
                  <a:srgbClr val="003399"/>
                </a:solidFill>
                <a:effectLst/>
                <a:uLnTx/>
                <a:uFillTx/>
                <a:latin typeface="Calibri"/>
                <a:ea typeface="+mn-ea"/>
                <a:cs typeface="+mn-cs"/>
              </a:rPr>
              <a:t>. </a:t>
            </a:r>
            <a:r>
              <a:rPr kumimoji="0" lang="en-US" sz="1400" b="0" i="0" u="none" strike="noStrike" kern="1200" cap="none" spc="0" normalizeH="0" baseline="0" noProof="0" dirty="0" err="1">
                <a:ln>
                  <a:noFill/>
                </a:ln>
                <a:solidFill>
                  <a:srgbClr val="003399"/>
                </a:solidFill>
                <a:effectLst/>
                <a:uLnTx/>
                <a:uFillTx/>
                <a:latin typeface="Calibri"/>
                <a:ea typeface="+mn-ea"/>
                <a:cs typeface="+mn-cs"/>
              </a:rPr>
              <a:t>mecc</a:t>
            </a:r>
            <a:r>
              <a:rPr kumimoji="0" lang="en-US" sz="1400" b="0" i="0" u="none" strike="noStrike" kern="1200" cap="none" spc="0" normalizeH="0" baseline="0" noProof="0" dirty="0">
                <a:ln>
                  <a:noFill/>
                </a:ln>
                <a:solidFill>
                  <a:srgbClr val="003399"/>
                </a:solidFill>
                <a:effectLst/>
                <a:uLnTx/>
                <a:uFillTx/>
                <a:latin typeface="Calibri"/>
                <a:ea typeface="+mn-ea"/>
                <a:cs typeface="+mn-cs"/>
              </a:rPr>
              <a:t>. (SIM) </a:t>
            </a:r>
            <a:r>
              <a:rPr kumimoji="0" lang="en-US" sz="1400" b="0" i="0" u="none" strike="noStrike" kern="1200" cap="none" spc="0" normalizeH="0" baseline="0" noProof="0" dirty="0" err="1">
                <a:ln>
                  <a:noFill/>
                </a:ln>
                <a:solidFill>
                  <a:srgbClr val="003399"/>
                </a:solidFill>
                <a:effectLst/>
                <a:uLnTx/>
                <a:uFillTx/>
                <a:latin typeface="Calibri"/>
                <a:ea typeface="+mn-ea"/>
                <a:cs typeface="+mn-cs"/>
              </a:rPr>
              <a:t>div.acc</a:t>
            </a:r>
            <a:r>
              <a:rPr kumimoji="0" lang="en-US" sz="1400" b="0" i="0" u="none" strike="noStrike" kern="1200" cap="none" spc="0" normalizeH="0" baseline="0" noProof="0" dirty="0">
                <a:ln>
                  <a:noFill/>
                </a:ln>
                <a:solidFill>
                  <a:srgbClr val="003399"/>
                </a:solidFill>
                <a:effectLst/>
                <a:uLnTx/>
                <a:uFillTx/>
                <a:latin typeface="Calibri"/>
                <a:ea typeface="+mn-ea"/>
                <a:cs typeface="+mn-cs"/>
              </a:rPr>
              <a:t>.</a:t>
            </a:r>
          </a:p>
        </p:txBody>
      </p:sp>
      <p:sp>
        <p:nvSpPr>
          <p:cNvPr id="23" name="TextBox 11">
            <a:extLst>
              <a:ext uri="{FF2B5EF4-FFF2-40B4-BE49-F238E27FC236}">
                <a16:creationId xmlns:a16="http://schemas.microsoft.com/office/drawing/2014/main" id="{978563C7-642B-A5C8-2C4E-24977821823D}"/>
              </a:ext>
            </a:extLst>
          </p:cNvPr>
          <p:cNvSpPr txBox="1"/>
          <p:nvPr/>
        </p:nvSpPr>
        <p:spPr>
          <a:xfrm>
            <a:off x="71291" y="1468977"/>
            <a:ext cx="3420167" cy="400110"/>
          </a:xfrm>
          <a:prstGeom prst="rect">
            <a:avLst/>
          </a:prstGeom>
          <a:solidFill>
            <a:srgbClr val="FFFFFF"/>
          </a:solidFill>
        </p:spPr>
        <p:txBody>
          <a:bodyPr wrap="none" rtlCol="0">
            <a:spAutoFit/>
          </a:bodyPr>
          <a:lstStyle>
            <a:defPPr>
              <a:defRPr lang="en-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3399"/>
                </a:solidFill>
                <a:effectLst/>
                <a:uLnTx/>
                <a:uFillTx/>
                <a:latin typeface="Calibri"/>
                <a:ea typeface="+mn-ea"/>
                <a:cs typeface="+mn-cs"/>
              </a:rPr>
              <a:t>Assembly &amp; test lab in Frascati</a:t>
            </a:r>
          </a:p>
        </p:txBody>
      </p:sp>
      <p:pic>
        <p:nvPicPr>
          <p:cNvPr id="25" name="Picture 24">
            <a:extLst>
              <a:ext uri="{FF2B5EF4-FFF2-40B4-BE49-F238E27FC236}">
                <a16:creationId xmlns:a16="http://schemas.microsoft.com/office/drawing/2014/main" id="{F7E3CC1D-9FFC-C831-D267-11A4A41D540C}"/>
              </a:ext>
            </a:extLst>
          </p:cNvPr>
          <p:cNvPicPr>
            <a:picLocks noChangeAspect="1"/>
          </p:cNvPicPr>
          <p:nvPr/>
        </p:nvPicPr>
        <p:blipFill rotWithShape="1">
          <a:blip r:embed="rId7"/>
          <a:srcRect t="7342" b="18486"/>
          <a:stretch/>
        </p:blipFill>
        <p:spPr>
          <a:xfrm>
            <a:off x="416957" y="1854999"/>
            <a:ext cx="2159706" cy="2134743"/>
          </a:xfrm>
          <a:prstGeom prst="rect">
            <a:avLst/>
          </a:prstGeom>
        </p:spPr>
      </p:pic>
    </p:spTree>
    <p:extLst>
      <p:ext uri="{BB962C8B-B14F-4D97-AF65-F5344CB8AC3E}">
        <p14:creationId xmlns:p14="http://schemas.microsoft.com/office/powerpoint/2010/main" val="2240815897"/>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46E44AE2-2C8D-43F8-0D9A-B5A93961C1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5213" y="2503367"/>
            <a:ext cx="3715126" cy="3195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b="1" i="0" u="none" strike="noStrike" kern="0" cap="none" spc="0" normalizeH="0" baseline="0" noProof="0" dirty="0">
                <a:ln>
                  <a:noFill/>
                </a:ln>
                <a:solidFill>
                  <a:srgbClr val="FFFF00"/>
                </a:solidFill>
                <a:effectLst/>
                <a:uLnTx/>
                <a:uFillTx/>
                <a:latin typeface="Calibri" panose="020F0502020204030204" pitchFamily="34" charset="0"/>
                <a:cs typeface="Calibri" panose="020F0502020204030204" pitchFamily="34" charset="0"/>
              </a:rPr>
              <a:t> FCC integrated program</a:t>
            </a: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3" name="Picture 2" descr="Diagram&#10;&#10;Description automatically generated">
            <a:extLst>
              <a:ext uri="{FF2B5EF4-FFF2-40B4-BE49-F238E27FC236}">
                <a16:creationId xmlns:a16="http://schemas.microsoft.com/office/drawing/2014/main" id="{7662580A-51D2-D0A2-946B-E55AE11612F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5853" y="2444647"/>
            <a:ext cx="2971796" cy="3310493"/>
          </a:xfrm>
          <a:prstGeom prst="rect">
            <a:avLst/>
          </a:prstGeom>
        </p:spPr>
      </p:pic>
      <p:sp>
        <p:nvSpPr>
          <p:cNvPr id="4" name="Content Placeholder 2">
            <a:extLst>
              <a:ext uri="{FF2B5EF4-FFF2-40B4-BE49-F238E27FC236}">
                <a16:creationId xmlns:a16="http://schemas.microsoft.com/office/drawing/2014/main" id="{B92DB9E4-D680-6FA1-A8A4-473DF0931125}"/>
              </a:ext>
            </a:extLst>
          </p:cNvPr>
          <p:cNvSpPr txBox="1">
            <a:spLocks/>
          </p:cNvSpPr>
          <p:nvPr/>
        </p:nvSpPr>
        <p:spPr>
          <a:xfrm>
            <a:off x="5314687" y="3325695"/>
            <a:ext cx="1512168" cy="751571"/>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5" marR="0" lvl="0" indent="0" algn="l" defTabSz="914377" rtl="0" eaLnBrk="1" fontAlgn="auto" latinLnBrk="0" hangingPunct="1">
              <a:lnSpc>
                <a:spcPct val="100000"/>
              </a:lnSpc>
              <a:spcBef>
                <a:spcPts val="1000"/>
              </a:spcBef>
              <a:spcAft>
                <a:spcPts val="0"/>
              </a:spcAft>
              <a:buClr>
                <a:srgbClr val="0C377B"/>
              </a:buClr>
              <a:buSzPct val="80000"/>
              <a:buFont typeface="Arial"/>
              <a:buNone/>
              <a:tabLst/>
              <a:defRPr/>
            </a:pPr>
            <a:r>
              <a:rPr kumimoji="0" lang="fr" sz="2000" b="1" i="0" u="none" strike="noStrike" kern="1200" cap="none" spc="0" normalizeH="0" baseline="0" noProof="0" dirty="0">
                <a:ln>
                  <a:noFill/>
                </a:ln>
                <a:solidFill>
                  <a:srgbClr val="FF0000"/>
                </a:solidFill>
                <a:effectLst/>
                <a:uLnTx/>
                <a:uFillTx/>
                <a:latin typeface="Arial"/>
                <a:ea typeface="+mn-ea"/>
                <a:cs typeface="+mn-cs"/>
              </a:rPr>
              <a:t>FCC-ee</a:t>
            </a:r>
            <a:endParaRPr kumimoji="0" lang="fr" sz="2000" b="0" i="0" u="none" strike="noStrike" kern="1200" cap="none" spc="0" normalizeH="0" baseline="0" noProof="0" dirty="0">
              <a:ln>
                <a:noFill/>
              </a:ln>
              <a:solidFill>
                <a:srgbClr val="FF0000"/>
              </a:solidFill>
              <a:effectLst/>
              <a:uLnTx/>
              <a:uFillTx/>
              <a:latin typeface="Arial"/>
              <a:ea typeface="+mn-ea"/>
              <a:cs typeface="+mn-cs"/>
            </a:endParaRPr>
          </a:p>
        </p:txBody>
      </p:sp>
      <p:pic>
        <p:nvPicPr>
          <p:cNvPr id="12" name="Picture 11" descr="Diagram, radar chart&#10;&#10;Description automatically generated">
            <a:extLst>
              <a:ext uri="{FF2B5EF4-FFF2-40B4-BE49-F238E27FC236}">
                <a16:creationId xmlns:a16="http://schemas.microsoft.com/office/drawing/2014/main" id="{CAB6820D-7F89-AA9E-627F-2F076BC02F45}"/>
              </a:ext>
            </a:extLst>
          </p:cNvPr>
          <p:cNvPicPr>
            <a:picLocks noChangeAspect="1"/>
          </p:cNvPicPr>
          <p:nvPr/>
        </p:nvPicPr>
        <p:blipFill>
          <a:blip r:embed="rId6"/>
          <a:stretch>
            <a:fillRect/>
          </a:stretch>
        </p:blipFill>
        <p:spPr>
          <a:xfrm>
            <a:off x="7961143" y="2590800"/>
            <a:ext cx="3833391" cy="3108156"/>
          </a:xfrm>
          <a:prstGeom prst="rect">
            <a:avLst/>
          </a:prstGeom>
        </p:spPr>
      </p:pic>
      <p:sp>
        <p:nvSpPr>
          <p:cNvPr id="15" name="Content Placeholder 2">
            <a:extLst>
              <a:ext uri="{FF2B5EF4-FFF2-40B4-BE49-F238E27FC236}">
                <a16:creationId xmlns:a16="http://schemas.microsoft.com/office/drawing/2014/main" id="{66B11ACC-554C-4750-AE7A-6884C42941D0}"/>
              </a:ext>
            </a:extLst>
          </p:cNvPr>
          <p:cNvSpPr txBox="1">
            <a:spLocks/>
          </p:cNvSpPr>
          <p:nvPr/>
        </p:nvSpPr>
        <p:spPr>
          <a:xfrm>
            <a:off x="9262835" y="3397123"/>
            <a:ext cx="1512168" cy="728146"/>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5" marR="0" lvl="0" indent="0" algn="l" defTabSz="914377" rtl="0" eaLnBrk="1" fontAlgn="auto" latinLnBrk="0" hangingPunct="1">
              <a:lnSpc>
                <a:spcPct val="100000"/>
              </a:lnSpc>
              <a:spcBef>
                <a:spcPts val="1000"/>
              </a:spcBef>
              <a:spcAft>
                <a:spcPts val="0"/>
              </a:spcAft>
              <a:buClr>
                <a:srgbClr val="0C377B"/>
              </a:buClr>
              <a:buSzPct val="80000"/>
              <a:buFont typeface="Arial"/>
              <a:buNone/>
              <a:tabLst/>
              <a:defRPr/>
            </a:pPr>
            <a:r>
              <a:rPr kumimoji="0" lang="fr" sz="2000" b="1" i="0" u="none" strike="noStrike" kern="1200" cap="none" spc="0" normalizeH="0" baseline="0" noProof="0" dirty="0">
                <a:ln>
                  <a:noFill/>
                </a:ln>
                <a:solidFill>
                  <a:srgbClr val="FF0000"/>
                </a:solidFill>
                <a:effectLst/>
                <a:uLnTx/>
                <a:uFillTx/>
                <a:latin typeface="Arial"/>
                <a:ea typeface="+mn-ea"/>
                <a:cs typeface="+mn-cs"/>
              </a:rPr>
              <a:t>FCC-hh</a:t>
            </a:r>
            <a:endParaRPr kumimoji="0" lang="fr" sz="2000" b="0" i="0" u="none" strike="noStrike" kern="1200" cap="none" spc="0" normalizeH="0" baseline="0" noProof="0" dirty="0">
              <a:ln>
                <a:noFill/>
              </a:ln>
              <a:solidFill>
                <a:srgbClr val="FF0000"/>
              </a:solidFill>
              <a:effectLst/>
              <a:uLnTx/>
              <a:uFillTx/>
              <a:latin typeface="Arial"/>
              <a:ea typeface="+mn-ea"/>
              <a:cs typeface="+mn-cs"/>
            </a:endParaRP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7D1DBE66-3CAD-E03B-4CCB-92EA9454A64C}"/>
                  </a:ext>
                </a:extLst>
              </p:cNvPr>
              <p:cNvSpPr txBox="1"/>
              <p:nvPr/>
            </p:nvSpPr>
            <p:spPr>
              <a:xfrm>
                <a:off x="0" y="673752"/>
                <a:ext cx="12192000" cy="178510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C377B"/>
                    </a:solidFill>
                    <a:effectLst/>
                    <a:uLnTx/>
                    <a:uFillTx/>
                    <a:latin typeface="Arial"/>
                    <a:ea typeface="+mn-ea"/>
                    <a:cs typeface="+mn-cs"/>
                  </a:rPr>
                  <a:t>c</a:t>
                </a:r>
                <a:r>
                  <a:rPr kumimoji="0" lang="en-GB" sz="2000" b="1" i="0" u="none" strike="noStrike" kern="1200" cap="none" spc="0" normalizeH="0" baseline="0" noProof="0" dirty="0" err="1">
                    <a:ln>
                      <a:noFill/>
                    </a:ln>
                    <a:solidFill>
                      <a:srgbClr val="0C377B"/>
                    </a:solidFill>
                    <a:effectLst/>
                    <a:uLnTx/>
                    <a:uFillTx/>
                    <a:latin typeface="Arial"/>
                    <a:ea typeface="+mn-ea"/>
                    <a:cs typeface="+mn-cs"/>
                  </a:rPr>
                  <a:t>omprehensive</a:t>
                </a:r>
                <a:r>
                  <a:rPr kumimoji="0" lang="en-GB" sz="2000" b="1" i="0" u="none" strike="noStrike" kern="1200" cap="none" spc="0" normalizeH="0" baseline="0" noProof="0" dirty="0">
                    <a:ln>
                      <a:noFill/>
                    </a:ln>
                    <a:solidFill>
                      <a:srgbClr val="0C377B"/>
                    </a:solidFill>
                    <a:effectLst/>
                    <a:uLnTx/>
                    <a:uFillTx/>
                    <a:latin typeface="Arial"/>
                    <a:ea typeface="+mn-ea"/>
                    <a:cs typeface="+mn-cs"/>
                  </a:rPr>
                  <a:t> long-term program maximizing physics opportunities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3333FF"/>
                    </a:solidFill>
                    <a:effectLst/>
                    <a:uLnTx/>
                    <a:uFillTx/>
                    <a:latin typeface="Arial"/>
                    <a:ea typeface="+mn-ea"/>
                    <a:cs typeface="+mn-cs"/>
                  </a:rPr>
                  <a:t>stage 1: FCC-ee (Z, W, H, </a:t>
                </a:r>
                <a14:m>
                  <m:oMath xmlns:m="http://schemas.openxmlformats.org/officeDocument/2006/math">
                    <m:r>
                      <m:rPr>
                        <m:nor/>
                      </m:rPr>
                      <a:rPr kumimoji="0" lang="en-US" sz="1800" b="1" i="0"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t>t</m:t>
                    </m:r>
                    <m:acc>
                      <m:accPr>
                        <m:chr m:val="̅"/>
                        <m:ctrlPr>
                          <a:rPr kumimoji="0" lang="en-US" sz="1800" b="1" i="1"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ctrlPr>
                      </m:accPr>
                      <m:e>
                        <m:r>
                          <m:rPr>
                            <m:nor/>
                          </m:rPr>
                          <a:rPr kumimoji="0" lang="en-US" sz="1800" b="1" i="0"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t>t</m:t>
                        </m:r>
                      </m:e>
                    </m:acc>
                  </m:oMath>
                </a14:m>
                <a:r>
                  <a:rPr kumimoji="0" lang="en-GB" sz="1800" b="1" i="0" u="none" strike="noStrike" kern="1200" cap="none" spc="0" normalizeH="0" baseline="0" noProof="0" dirty="0">
                    <a:ln>
                      <a:noFill/>
                    </a:ln>
                    <a:solidFill>
                      <a:srgbClr val="3333FF"/>
                    </a:solidFill>
                    <a:effectLst/>
                    <a:uLnTx/>
                    <a:uFillTx/>
                    <a:latin typeface="Arial"/>
                    <a:ea typeface="+mn-ea"/>
                    <a:cs typeface="+mn-cs"/>
                  </a:rPr>
                  <a:t>) as Higgs factory, electroweak &amp; top factory at highest luminosities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3333FF"/>
                    </a:solidFill>
                    <a:effectLst/>
                    <a:uLnTx/>
                    <a:uFillTx/>
                    <a:latin typeface="Arial"/>
                    <a:ea typeface="+mn-ea"/>
                    <a:cs typeface="+mn-cs"/>
                  </a:rPr>
                  <a:t>stage 2: FCC-hh (~100 </a:t>
                </a:r>
                <a:r>
                  <a:rPr kumimoji="0" lang="en-GB" sz="1800" b="1" i="0" u="none" strike="noStrike" kern="1200" cap="none" spc="0" normalizeH="0" baseline="0" noProof="0" dirty="0" err="1">
                    <a:ln>
                      <a:noFill/>
                    </a:ln>
                    <a:solidFill>
                      <a:srgbClr val="3333FF"/>
                    </a:solidFill>
                    <a:effectLst/>
                    <a:uLnTx/>
                    <a:uFillTx/>
                    <a:latin typeface="Arial"/>
                    <a:ea typeface="+mn-ea"/>
                    <a:cs typeface="+mn-cs"/>
                  </a:rPr>
                  <a:t>TeV</a:t>
                </a:r>
                <a:r>
                  <a:rPr kumimoji="0" lang="en-GB" sz="1800" b="1" i="0" u="none" strike="noStrike" kern="1200" cap="none" spc="0" normalizeH="0" baseline="0" noProof="0" dirty="0">
                    <a:ln>
                      <a:noFill/>
                    </a:ln>
                    <a:solidFill>
                      <a:srgbClr val="3333FF"/>
                    </a:solidFill>
                    <a:effectLst/>
                    <a:uLnTx/>
                    <a:uFillTx/>
                    <a:latin typeface="Arial"/>
                    <a:ea typeface="+mn-ea"/>
                    <a:cs typeface="+mn-cs"/>
                  </a:rPr>
                  <a:t>) as natural continuation at energy frontier, pp &amp; AA collisions; e-</a:t>
                </a:r>
                <a:r>
                  <a:rPr lang="en-GB" b="1" dirty="0">
                    <a:solidFill>
                      <a:srgbClr val="3333FF"/>
                    </a:solidFill>
                    <a:latin typeface="Arial"/>
                  </a:rPr>
                  <a:t>h </a:t>
                </a:r>
                <a:r>
                  <a:rPr kumimoji="0" lang="en-GB" sz="1800" b="1" i="0" u="none" strike="noStrike" kern="1200" cap="none" spc="0" normalizeH="0" baseline="0" noProof="0" dirty="0">
                    <a:ln>
                      <a:noFill/>
                    </a:ln>
                    <a:solidFill>
                      <a:srgbClr val="3333FF"/>
                    </a:solidFill>
                    <a:effectLst/>
                    <a:uLnTx/>
                    <a:uFillTx/>
                    <a:latin typeface="Arial"/>
                    <a:ea typeface="+mn-ea"/>
                    <a:cs typeface="+mn-cs"/>
                  </a:rPr>
                  <a:t>option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rPr>
                  <a:t>highly synergetic and complementary programme boosting the physics reach of both colliders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rPr>
                  <a:t>common civil engineering and technical infrastructures, </a:t>
                </a:r>
                <a:r>
                  <a:rPr kumimoji="0" lang="en-US" sz="1800" b="0" i="0" u="none" strike="noStrike" kern="1200" cap="none" spc="0" normalizeH="0" baseline="0" noProof="0" dirty="0">
                    <a:ln>
                      <a:noFill/>
                    </a:ln>
                    <a:solidFill>
                      <a:srgbClr val="0C377B"/>
                    </a:solidFill>
                    <a:effectLst/>
                    <a:uLnTx/>
                    <a:uFillTx/>
                    <a:latin typeface="Arial"/>
                    <a:ea typeface="+mn-ea"/>
                    <a:cs typeface="+mn-cs"/>
                  </a:rPr>
                  <a:t>building on and reusing CERN’s existing infrastructure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srgbClr val="0C377B"/>
                    </a:solidFill>
                    <a:effectLst/>
                    <a:uLnTx/>
                    <a:uFillTx/>
                    <a:latin typeface="Arial"/>
                    <a:ea typeface="+mn-ea"/>
                    <a:cs typeface="+mn-cs"/>
                  </a:rPr>
                  <a:t>FCC integrated project </a:t>
                </a:r>
                <a:r>
                  <a:rPr kumimoji="0" lang="en-GB" sz="1800" b="0" i="0" u="none" strike="noStrike" kern="0" cap="none" spc="0" normalizeH="0" baseline="0" noProof="0" dirty="0">
                    <a:ln>
                      <a:noFill/>
                    </a:ln>
                    <a:solidFill>
                      <a:srgbClr val="0C377B"/>
                    </a:solidFill>
                    <a:effectLst/>
                    <a:uLnTx/>
                    <a:uFillTx/>
                    <a:latin typeface="Arial"/>
                    <a:ea typeface="+mn-ea"/>
                    <a:cs typeface="+mn-cs"/>
                  </a:rPr>
                  <a:t>allows the start of a new, major facility at CERN within a few years of the end of HL-LHC</a:t>
                </a:r>
                <a:endParaRPr kumimoji="0" lang="en-GB" sz="1800" b="0" i="0" u="none" strike="noStrike" kern="1200" cap="none" spc="0" normalizeH="0" baseline="0" noProof="0" dirty="0">
                  <a:ln>
                    <a:noFill/>
                  </a:ln>
                  <a:solidFill>
                    <a:srgbClr val="0C377B"/>
                  </a:solidFill>
                  <a:effectLst/>
                  <a:uLnTx/>
                  <a:uFillTx/>
                  <a:latin typeface="Arial"/>
                  <a:ea typeface="+mn-ea"/>
                  <a:cs typeface="+mn-cs"/>
                </a:endParaRPr>
              </a:p>
            </p:txBody>
          </p:sp>
        </mc:Choice>
        <mc:Fallback xmlns="">
          <p:sp>
            <p:nvSpPr>
              <p:cNvPr id="17" name="TextBox 16">
                <a:extLst>
                  <a:ext uri="{FF2B5EF4-FFF2-40B4-BE49-F238E27FC236}">
                    <a16:creationId xmlns:a16="http://schemas.microsoft.com/office/drawing/2014/main" id="{7D1DBE66-3CAD-E03B-4CCB-92EA9454A64C}"/>
                  </a:ext>
                </a:extLst>
              </p:cNvPr>
              <p:cNvSpPr txBox="1">
                <a:spLocks noRot="1" noChangeAspect="1" noMove="1" noResize="1" noEditPoints="1" noAdjustHandles="1" noChangeArrowheads="1" noChangeShapeType="1" noTextEdit="1"/>
              </p:cNvSpPr>
              <p:nvPr/>
            </p:nvSpPr>
            <p:spPr>
              <a:xfrm>
                <a:off x="0" y="673752"/>
                <a:ext cx="12192000" cy="1785104"/>
              </a:xfrm>
              <a:prstGeom prst="rect">
                <a:avLst/>
              </a:prstGeom>
              <a:blipFill>
                <a:blip r:embed="rId7"/>
                <a:stretch>
                  <a:fillRect l="-500" t="-1712" b="-4795"/>
                </a:stretch>
              </a:blipFill>
            </p:spPr>
            <p:txBody>
              <a:bodyPr/>
              <a:lstStyle/>
              <a:p>
                <a:r>
                  <a:rPr lang="en-CH">
                    <a:noFill/>
                  </a:rPr>
                  <a:t> </a:t>
                </a:r>
              </a:p>
            </p:txBody>
          </p:sp>
        </mc:Fallback>
      </mc:AlternateContent>
      <p:sp>
        <p:nvSpPr>
          <p:cNvPr id="2" name="Rectangle 1">
            <a:extLst>
              <a:ext uri="{FF2B5EF4-FFF2-40B4-BE49-F238E27FC236}">
                <a16:creationId xmlns:a16="http://schemas.microsoft.com/office/drawing/2014/main" id="{1F2A6860-CAC2-70DD-5E9F-0F75694914A6}"/>
              </a:ext>
            </a:extLst>
          </p:cNvPr>
          <p:cNvSpPr/>
          <p:nvPr/>
        </p:nvSpPr>
        <p:spPr>
          <a:xfrm>
            <a:off x="287735" y="5842482"/>
            <a:ext cx="3715126" cy="288032"/>
          </a:xfrm>
          <a:prstGeom prst="rect">
            <a:avLst/>
          </a:prstGeom>
          <a:gradFill flip="none" rotWithShape="1">
            <a:gsLst>
              <a:gs pos="0">
                <a:srgbClr val="0000FF">
                  <a:lumMod val="5000"/>
                  <a:lumOff val="95000"/>
                </a:srgbClr>
              </a:gs>
              <a:gs pos="50000">
                <a:srgbClr val="0000FF">
                  <a:lumMod val="45000"/>
                  <a:lumOff val="55000"/>
                </a:srgbClr>
              </a:gs>
              <a:gs pos="93000">
                <a:srgbClr val="0000FF">
                  <a:lumMod val="45000"/>
                  <a:lumOff val="55000"/>
                </a:srgbClr>
              </a:gs>
              <a:gs pos="100000">
                <a:srgbClr val="FFFFFF"/>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5" name="Rectangle 4">
            <a:extLst>
              <a:ext uri="{FF2B5EF4-FFF2-40B4-BE49-F238E27FC236}">
                <a16:creationId xmlns:a16="http://schemas.microsoft.com/office/drawing/2014/main" id="{EF0C99BC-B821-7851-56AB-FB7DD65D1598}"/>
              </a:ext>
            </a:extLst>
          </p:cNvPr>
          <p:cNvSpPr/>
          <p:nvPr/>
        </p:nvSpPr>
        <p:spPr>
          <a:xfrm>
            <a:off x="4161341" y="5842482"/>
            <a:ext cx="3630223" cy="288032"/>
          </a:xfrm>
          <a:prstGeom prst="rect">
            <a:avLst/>
          </a:prstGeom>
          <a:gradFill flip="none" rotWithShape="1">
            <a:gsLst>
              <a:gs pos="0">
                <a:srgbClr val="FFFFFF"/>
              </a:gs>
              <a:gs pos="27000">
                <a:srgbClr val="FF9900"/>
              </a:gs>
              <a:gs pos="85000">
                <a:srgbClr val="FF9900"/>
              </a:gs>
              <a:gs pos="100000">
                <a:srgbClr val="FFFFFF"/>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6" name="Rectangle 5">
            <a:extLst>
              <a:ext uri="{FF2B5EF4-FFF2-40B4-BE49-F238E27FC236}">
                <a16:creationId xmlns:a16="http://schemas.microsoft.com/office/drawing/2014/main" id="{DEA67E62-868F-289F-9E95-EF14ECB5153D}"/>
              </a:ext>
            </a:extLst>
          </p:cNvPr>
          <p:cNvSpPr/>
          <p:nvPr/>
        </p:nvSpPr>
        <p:spPr>
          <a:xfrm>
            <a:off x="7961142" y="5830900"/>
            <a:ext cx="4076935" cy="288032"/>
          </a:xfrm>
          <a:prstGeom prst="rect">
            <a:avLst/>
          </a:prstGeom>
          <a:gradFill flip="none" rotWithShape="1">
            <a:gsLst>
              <a:gs pos="6000">
                <a:srgbClr val="0000FF">
                  <a:lumMod val="5000"/>
                  <a:lumOff val="95000"/>
                </a:srgbClr>
              </a:gs>
              <a:gs pos="37000">
                <a:srgbClr val="40C245">
                  <a:lumMod val="75000"/>
                </a:srgbClr>
              </a:gs>
              <a:gs pos="86000">
                <a:srgbClr val="40C245">
                  <a:lumMod val="75000"/>
                </a:srgbClr>
              </a:gs>
              <a:gs pos="100000">
                <a:srgbClr val="40C245">
                  <a:lumMod val="40000"/>
                  <a:lumOff val="60000"/>
                </a:srgbClr>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7" name="TextBox 6">
            <a:extLst>
              <a:ext uri="{FF2B5EF4-FFF2-40B4-BE49-F238E27FC236}">
                <a16:creationId xmlns:a16="http://schemas.microsoft.com/office/drawing/2014/main" id="{CE0CB750-C461-5C37-D98B-23DEC181D050}"/>
              </a:ext>
            </a:extLst>
          </p:cNvPr>
          <p:cNvSpPr txBox="1"/>
          <p:nvPr/>
        </p:nvSpPr>
        <p:spPr>
          <a:xfrm>
            <a:off x="1411448" y="5781565"/>
            <a:ext cx="2254957" cy="379656"/>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2020 - 2045</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sp>
        <p:nvSpPr>
          <p:cNvPr id="8" name="TextBox 7">
            <a:extLst>
              <a:ext uri="{FF2B5EF4-FFF2-40B4-BE49-F238E27FC236}">
                <a16:creationId xmlns:a16="http://schemas.microsoft.com/office/drawing/2014/main" id="{7FAC4CF7-F05C-8298-3926-61F60E30A6CD}"/>
              </a:ext>
            </a:extLst>
          </p:cNvPr>
          <p:cNvSpPr txBox="1"/>
          <p:nvPr/>
        </p:nvSpPr>
        <p:spPr>
          <a:xfrm>
            <a:off x="5191423" y="5792452"/>
            <a:ext cx="3013673" cy="379656"/>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2045 - 2065</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sp>
        <p:nvSpPr>
          <p:cNvPr id="9" name="TextBox 8">
            <a:extLst>
              <a:ext uri="{FF2B5EF4-FFF2-40B4-BE49-F238E27FC236}">
                <a16:creationId xmlns:a16="http://schemas.microsoft.com/office/drawing/2014/main" id="{FCF59823-F579-2D1C-93B0-59C7873F4A30}"/>
              </a:ext>
            </a:extLst>
          </p:cNvPr>
          <p:cNvSpPr txBox="1"/>
          <p:nvPr/>
        </p:nvSpPr>
        <p:spPr>
          <a:xfrm>
            <a:off x="8785980" y="5779129"/>
            <a:ext cx="2254957" cy="379656"/>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      2070 - </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Optimized injector concept and parameters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04" name="TextBox 203">
            <a:extLst>
              <a:ext uri="{FF2B5EF4-FFF2-40B4-BE49-F238E27FC236}">
                <a16:creationId xmlns:a16="http://schemas.microsoft.com/office/drawing/2014/main" id="{E4D019DB-2306-CA1C-0B52-28FD7FB87DEC}"/>
              </a:ext>
            </a:extLst>
          </p:cNvPr>
          <p:cNvSpPr txBox="1"/>
          <p:nvPr/>
        </p:nvSpPr>
        <p:spPr>
          <a:xfrm>
            <a:off x="84814" y="825828"/>
            <a:ext cx="12022372" cy="5858014"/>
          </a:xfrm>
          <a:prstGeom prst="rect">
            <a:avLst/>
          </a:prstGeom>
          <a:noFill/>
        </p:spPr>
        <p:txBody>
          <a:bodyPr wrap="square" rtlCol="0">
            <a:spAutoFit/>
          </a:bodyPr>
          <a:lstStyle/>
          <a:p>
            <a:pPr marL="230188" indent="-230188">
              <a:spcBef>
                <a:spcPts val="800"/>
              </a:spcBef>
              <a:buFont typeface="Arial" panose="020B0604020202020204" pitchFamily="34" charset="0"/>
              <a:buChar char="•"/>
            </a:pPr>
            <a:r>
              <a:rPr lang="en-US" sz="2000" b="1" dirty="0">
                <a:solidFill>
                  <a:srgbClr val="0C377B"/>
                </a:solidFill>
              </a:rPr>
              <a:t>Mid-term review recommendations to reduce gradients and repetition rate </a:t>
            </a:r>
            <a:r>
              <a:rPr lang="en-US" sz="2000" b="1" dirty="0">
                <a:solidFill>
                  <a:srgbClr val="0C377B"/>
                </a:solidFill>
                <a:sym typeface="Wingdings" pitchFamily="2" charset="2"/>
              </a:rPr>
              <a:t></a:t>
            </a:r>
            <a:r>
              <a:rPr lang="en-US" sz="2000" b="1" dirty="0">
                <a:solidFill>
                  <a:srgbClr val="0C377B"/>
                </a:solidFill>
              </a:rPr>
              <a:t> new linac optimization in terms of cost and power density</a:t>
            </a:r>
          </a:p>
          <a:p>
            <a:pPr marL="230188" indent="-230188">
              <a:spcBef>
                <a:spcPts val="800"/>
              </a:spcBef>
              <a:buFont typeface="Arial" panose="020B0604020202020204" pitchFamily="34" charset="0"/>
              <a:buChar char="•"/>
            </a:pPr>
            <a:endParaRPr lang="en-US" sz="2000" b="1" dirty="0">
              <a:solidFill>
                <a:srgbClr val="0C377B"/>
              </a:solidFill>
            </a:endParaRPr>
          </a:p>
          <a:p>
            <a:pPr marL="230188" indent="-230188">
              <a:spcBef>
                <a:spcPts val="800"/>
              </a:spcBef>
              <a:buFont typeface="Arial" panose="020B0604020202020204" pitchFamily="34" charset="0"/>
              <a:buChar char="•"/>
            </a:pPr>
            <a:endParaRPr lang="en-US" sz="2000" b="1" dirty="0">
              <a:solidFill>
                <a:srgbClr val="0C377B"/>
              </a:solidFill>
            </a:endParaRPr>
          </a:p>
          <a:p>
            <a:pPr marL="230188" indent="-230188">
              <a:spcBef>
                <a:spcPts val="800"/>
              </a:spcBef>
              <a:buFont typeface="Arial" panose="020B0604020202020204" pitchFamily="34" charset="0"/>
              <a:buChar char="•"/>
            </a:pPr>
            <a:endParaRPr lang="en-US" sz="2000" b="1" dirty="0">
              <a:solidFill>
                <a:srgbClr val="0C377B"/>
              </a:solidFill>
            </a:endParaRPr>
          </a:p>
          <a:p>
            <a:pPr marL="230188" indent="-230188">
              <a:spcBef>
                <a:spcPts val="800"/>
              </a:spcBef>
              <a:buFont typeface="Arial" panose="020B0604020202020204" pitchFamily="34" charset="0"/>
              <a:buChar char="•"/>
            </a:pPr>
            <a:endParaRPr lang="en-US" sz="2000" b="1" dirty="0">
              <a:solidFill>
                <a:srgbClr val="0C377B"/>
              </a:solidFill>
            </a:endParaRPr>
          </a:p>
          <a:p>
            <a:pPr marL="230188" indent="-230188">
              <a:spcBef>
                <a:spcPts val="800"/>
              </a:spcBef>
              <a:buFont typeface="Arial" panose="020B0604020202020204" pitchFamily="34" charset="0"/>
              <a:buChar char="•"/>
            </a:pPr>
            <a:endParaRPr lang="en-US" sz="2000" b="1" dirty="0">
              <a:solidFill>
                <a:srgbClr val="0C377B"/>
              </a:solidFill>
            </a:endParaRPr>
          </a:p>
          <a:p>
            <a:pPr marL="230188" indent="-230188">
              <a:spcBef>
                <a:spcPts val="800"/>
              </a:spcBef>
              <a:buFont typeface="Arial" panose="020B0604020202020204" pitchFamily="34" charset="0"/>
              <a:buChar char="•"/>
            </a:pPr>
            <a:endParaRPr lang="en-US" sz="2000" b="1" dirty="0">
              <a:solidFill>
                <a:srgbClr val="0C377B"/>
              </a:solidFill>
            </a:endParaRPr>
          </a:p>
          <a:p>
            <a:pPr marL="230188" indent="-230188">
              <a:spcBef>
                <a:spcPts val="800"/>
              </a:spcBef>
              <a:buFont typeface="Arial" panose="020B0604020202020204" pitchFamily="34" charset="0"/>
              <a:buChar char="•"/>
            </a:pPr>
            <a:endParaRPr lang="en-US" sz="2000" b="1" dirty="0">
              <a:solidFill>
                <a:srgbClr val="0C377B"/>
              </a:solidFill>
            </a:endParaRPr>
          </a:p>
          <a:p>
            <a:pPr marL="539750" lvl="1" indent="-309563">
              <a:spcBef>
                <a:spcPts val="800"/>
              </a:spcBef>
              <a:buFont typeface="Arial" panose="020B0604020202020204" pitchFamily="34" charset="0"/>
              <a:buChar char="•"/>
            </a:pPr>
            <a:r>
              <a:rPr lang="en-US" dirty="0">
                <a:solidFill>
                  <a:srgbClr val="0C377B"/>
                </a:solidFill>
              </a:rPr>
              <a:t>Overall power consumption (for linacs) is reduced by </a:t>
            </a:r>
            <a:r>
              <a:rPr lang="en-US" b="1" dirty="0">
                <a:solidFill>
                  <a:srgbClr val="0C377B"/>
                </a:solidFill>
              </a:rPr>
              <a:t>more than a factor 3 </a:t>
            </a:r>
            <a:r>
              <a:rPr lang="en-US" dirty="0">
                <a:solidFill>
                  <a:srgbClr val="0C377B"/>
                </a:solidFill>
              </a:rPr>
              <a:t>by means of:</a:t>
            </a:r>
          </a:p>
          <a:p>
            <a:pPr marL="996950" lvl="2" indent="-309563">
              <a:spcBef>
                <a:spcPts val="800"/>
              </a:spcBef>
              <a:buFont typeface="Arial" panose="020B0604020202020204" pitchFamily="34" charset="0"/>
              <a:buChar char="•"/>
            </a:pPr>
            <a:r>
              <a:rPr lang="en-US" dirty="0">
                <a:solidFill>
                  <a:srgbClr val="0C377B"/>
                </a:solidFill>
              </a:rPr>
              <a:t>new accelerating structures with higher shunt impedance;</a:t>
            </a:r>
          </a:p>
          <a:p>
            <a:pPr marL="996950" lvl="2" indent="-309563">
              <a:spcBef>
                <a:spcPts val="800"/>
              </a:spcBef>
              <a:buFont typeface="Arial" panose="020B0604020202020204" pitchFamily="34" charset="0"/>
              <a:buChar char="•"/>
            </a:pPr>
            <a:r>
              <a:rPr lang="en-US" dirty="0">
                <a:solidFill>
                  <a:srgbClr val="0C377B"/>
                </a:solidFill>
              </a:rPr>
              <a:t>lower gradient (29.5 MV/m </a:t>
            </a:r>
            <a:r>
              <a:rPr lang="en-US" dirty="0">
                <a:solidFill>
                  <a:srgbClr val="0C377B"/>
                </a:solidFill>
                <a:sym typeface="Wingdings" pitchFamily="2" charset="2"/>
              </a:rPr>
              <a:t> 22.5/20.5 MV/m);</a:t>
            </a:r>
          </a:p>
          <a:p>
            <a:pPr marL="996950" lvl="2" indent="-309563">
              <a:spcBef>
                <a:spcPts val="800"/>
              </a:spcBef>
              <a:buFont typeface="Arial" panose="020B0604020202020204" pitchFamily="34" charset="0"/>
              <a:buChar char="•"/>
            </a:pPr>
            <a:r>
              <a:rPr lang="en-US" dirty="0">
                <a:solidFill>
                  <a:srgbClr val="0C377B"/>
                </a:solidFill>
                <a:sym typeface="Wingdings" pitchFamily="2" charset="2"/>
              </a:rPr>
              <a:t>lower repetition rate (200/400 Hz  100 Hz).</a:t>
            </a:r>
          </a:p>
          <a:p>
            <a:pPr marL="539750" lvl="1" indent="-309563">
              <a:spcBef>
                <a:spcPts val="800"/>
              </a:spcBef>
              <a:buFont typeface="Arial" panose="020B0604020202020204" pitchFamily="34" charset="0"/>
              <a:buChar char="•"/>
            </a:pPr>
            <a:r>
              <a:rPr lang="en-US" dirty="0">
                <a:solidFill>
                  <a:srgbClr val="0C377B"/>
                </a:solidFill>
              </a:rPr>
              <a:t>Repetition rate of </a:t>
            </a:r>
            <a:r>
              <a:rPr lang="en-US" b="1" dirty="0">
                <a:solidFill>
                  <a:srgbClr val="0C377B"/>
                </a:solidFill>
              </a:rPr>
              <a:t>100 Hz with 4 bunches </a:t>
            </a:r>
            <a:r>
              <a:rPr lang="en-US" dirty="0">
                <a:solidFill>
                  <a:srgbClr val="0C377B"/>
                </a:solidFill>
              </a:rPr>
              <a:t>per rf pulse</a:t>
            </a:r>
            <a:endParaRPr lang="en-US" dirty="0">
              <a:solidFill>
                <a:srgbClr val="0C377B"/>
              </a:solidFill>
              <a:sym typeface="Wingdings" pitchFamily="2" charset="2"/>
            </a:endParaRPr>
          </a:p>
          <a:p>
            <a:pPr marL="539750" lvl="1" indent="-309563">
              <a:spcBef>
                <a:spcPts val="800"/>
              </a:spcBef>
              <a:buFont typeface="Arial" panose="020B0604020202020204" pitchFamily="34" charset="0"/>
              <a:buChar char="•"/>
            </a:pPr>
            <a:r>
              <a:rPr lang="en-US" dirty="0">
                <a:solidFill>
                  <a:srgbClr val="0C377B"/>
                </a:solidFill>
              </a:rPr>
              <a:t>New layout: </a:t>
            </a:r>
            <a:r>
              <a:rPr lang="en-US" b="1" dirty="0">
                <a:solidFill>
                  <a:srgbClr val="0C377B"/>
                </a:solidFill>
              </a:rPr>
              <a:t>Damping Ring at higher energy 2.86 GeV</a:t>
            </a:r>
            <a:r>
              <a:rPr lang="en-US" dirty="0">
                <a:solidFill>
                  <a:srgbClr val="0C377B"/>
                </a:solidFill>
              </a:rPr>
              <a:t>, no common linac with 2x repetition rate.</a:t>
            </a:r>
            <a:endParaRPr lang="en-US" sz="1600" dirty="0">
              <a:solidFill>
                <a:srgbClr val="0C377B"/>
              </a:solidFill>
            </a:endParaRPr>
          </a:p>
        </p:txBody>
      </p:sp>
      <p:pic>
        <p:nvPicPr>
          <p:cNvPr id="4" name="Picture 3">
            <a:extLst>
              <a:ext uri="{FF2B5EF4-FFF2-40B4-BE49-F238E27FC236}">
                <a16:creationId xmlns:a16="http://schemas.microsoft.com/office/drawing/2014/main" id="{158A6BB9-1181-71D2-3570-8167648BD482}"/>
              </a:ext>
            </a:extLst>
          </p:cNvPr>
          <p:cNvPicPr>
            <a:picLocks noChangeAspect="1"/>
          </p:cNvPicPr>
          <p:nvPr/>
        </p:nvPicPr>
        <p:blipFill>
          <a:blip r:embed="rId4"/>
          <a:stretch>
            <a:fillRect/>
          </a:stretch>
        </p:blipFill>
        <p:spPr>
          <a:xfrm>
            <a:off x="792889" y="1612547"/>
            <a:ext cx="10344045" cy="2676976"/>
          </a:xfrm>
          <a:prstGeom prst="rect">
            <a:avLst/>
          </a:prstGeom>
        </p:spPr>
      </p:pic>
    </p:spTree>
    <p:extLst>
      <p:ext uri="{BB962C8B-B14F-4D97-AF65-F5344CB8AC3E}">
        <p14:creationId xmlns:p14="http://schemas.microsoft.com/office/powerpoint/2010/main" val="1986962331"/>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Optimised</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injector implementation at </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Prevessin</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site</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4" name="Picture 3">
            <a:extLst>
              <a:ext uri="{FF2B5EF4-FFF2-40B4-BE49-F238E27FC236}">
                <a16:creationId xmlns:a16="http://schemas.microsoft.com/office/drawing/2014/main" id="{8AC12577-BA86-29B8-D959-DB732E9DF1A4}"/>
              </a:ext>
            </a:extLst>
          </p:cNvPr>
          <p:cNvPicPr>
            <a:picLocks noChangeAspect="1"/>
          </p:cNvPicPr>
          <p:nvPr/>
        </p:nvPicPr>
        <p:blipFill>
          <a:blip r:embed="rId3"/>
          <a:stretch>
            <a:fillRect/>
          </a:stretch>
        </p:blipFill>
        <p:spPr>
          <a:xfrm rot="2827815">
            <a:off x="1446804" y="-878753"/>
            <a:ext cx="7268597" cy="7237634"/>
          </a:xfrm>
          <a:prstGeom prst="rect">
            <a:avLst/>
          </a:prstGeom>
        </p:spPr>
      </p:pic>
      <p:cxnSp>
        <p:nvCxnSpPr>
          <p:cNvPr id="8" name="Straight Arrow Connector 7">
            <a:extLst>
              <a:ext uri="{FF2B5EF4-FFF2-40B4-BE49-F238E27FC236}">
                <a16:creationId xmlns:a16="http://schemas.microsoft.com/office/drawing/2014/main" id="{60F3A0C2-7A1B-5D4E-2AD7-C3ACA7225EE1}"/>
              </a:ext>
            </a:extLst>
          </p:cNvPr>
          <p:cNvCxnSpPr>
            <a:cxnSpLocks/>
          </p:cNvCxnSpPr>
          <p:nvPr/>
        </p:nvCxnSpPr>
        <p:spPr>
          <a:xfrm flipV="1">
            <a:off x="7911352" y="3351110"/>
            <a:ext cx="0" cy="811314"/>
          </a:xfrm>
          <a:prstGeom prst="straightConnector1">
            <a:avLst/>
          </a:prstGeom>
          <a:ln w="19050">
            <a:tailEnd type="triangle" w="lg" len="lg"/>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209DC135-3DA4-E803-9D10-BF32438F453F}"/>
              </a:ext>
            </a:extLst>
          </p:cNvPr>
          <p:cNvSpPr txBox="1"/>
          <p:nvPr/>
        </p:nvSpPr>
        <p:spPr>
          <a:xfrm>
            <a:off x="6779262" y="4162423"/>
            <a:ext cx="2262887" cy="338554"/>
          </a:xfrm>
          <a:prstGeom prst="rect">
            <a:avLst/>
          </a:prstGeom>
          <a:noFill/>
        </p:spPr>
        <p:txBody>
          <a:bodyPr wrap="square" rtlCol="0">
            <a:spAutoFit/>
          </a:bodyPr>
          <a:lstStyle/>
          <a:p>
            <a:r>
              <a:rPr lang="en-GB" sz="1600" dirty="0"/>
              <a:t>CERN Fenced Area</a:t>
            </a:r>
          </a:p>
        </p:txBody>
      </p:sp>
      <p:sp>
        <p:nvSpPr>
          <p:cNvPr id="12" name="TextBox 11">
            <a:extLst>
              <a:ext uri="{FF2B5EF4-FFF2-40B4-BE49-F238E27FC236}">
                <a16:creationId xmlns:a16="http://schemas.microsoft.com/office/drawing/2014/main" id="{BD3409E6-912B-B38D-A38E-7E06C4427D0B}"/>
              </a:ext>
            </a:extLst>
          </p:cNvPr>
          <p:cNvSpPr txBox="1"/>
          <p:nvPr/>
        </p:nvSpPr>
        <p:spPr>
          <a:xfrm>
            <a:off x="148770" y="3662144"/>
            <a:ext cx="1018546" cy="584775"/>
          </a:xfrm>
          <a:prstGeom prst="rect">
            <a:avLst/>
          </a:prstGeom>
          <a:noFill/>
        </p:spPr>
        <p:txBody>
          <a:bodyPr wrap="square" rtlCol="0">
            <a:spAutoFit/>
          </a:bodyPr>
          <a:lstStyle/>
          <a:p>
            <a:r>
              <a:rPr lang="en-GB" sz="1600" dirty="0"/>
              <a:t>Damping </a:t>
            </a:r>
          </a:p>
          <a:p>
            <a:r>
              <a:rPr lang="en-GB" sz="1600" dirty="0"/>
              <a:t>Ring</a:t>
            </a:r>
          </a:p>
        </p:txBody>
      </p:sp>
      <p:sp>
        <p:nvSpPr>
          <p:cNvPr id="13" name="TextBox 12">
            <a:extLst>
              <a:ext uri="{FF2B5EF4-FFF2-40B4-BE49-F238E27FC236}">
                <a16:creationId xmlns:a16="http://schemas.microsoft.com/office/drawing/2014/main" id="{863418FC-1CB2-4436-E204-869740D14008}"/>
              </a:ext>
            </a:extLst>
          </p:cNvPr>
          <p:cNvSpPr txBox="1"/>
          <p:nvPr/>
        </p:nvSpPr>
        <p:spPr>
          <a:xfrm>
            <a:off x="4227600" y="1668423"/>
            <a:ext cx="2219325" cy="338554"/>
          </a:xfrm>
          <a:prstGeom prst="rect">
            <a:avLst/>
          </a:prstGeom>
          <a:noFill/>
        </p:spPr>
        <p:txBody>
          <a:bodyPr wrap="square" rtlCol="0">
            <a:spAutoFit/>
          </a:bodyPr>
          <a:lstStyle/>
          <a:p>
            <a:r>
              <a:rPr lang="en-GB" sz="1600" dirty="0"/>
              <a:t>High Energy LINAC</a:t>
            </a:r>
          </a:p>
        </p:txBody>
      </p:sp>
      <p:cxnSp>
        <p:nvCxnSpPr>
          <p:cNvPr id="14" name="Straight Arrow Connector 13">
            <a:extLst>
              <a:ext uri="{FF2B5EF4-FFF2-40B4-BE49-F238E27FC236}">
                <a16:creationId xmlns:a16="http://schemas.microsoft.com/office/drawing/2014/main" id="{5AEE987A-7DC2-1818-AC18-1883CAFA3B4E}"/>
              </a:ext>
            </a:extLst>
          </p:cNvPr>
          <p:cNvCxnSpPr>
            <a:cxnSpLocks/>
          </p:cNvCxnSpPr>
          <p:nvPr/>
        </p:nvCxnSpPr>
        <p:spPr>
          <a:xfrm flipH="1">
            <a:off x="4802841" y="1999471"/>
            <a:ext cx="331134" cy="405722"/>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56899DC5-EEF4-37FD-D781-7A12A8307A6F}"/>
              </a:ext>
            </a:extLst>
          </p:cNvPr>
          <p:cNvCxnSpPr>
            <a:cxnSpLocks/>
          </p:cNvCxnSpPr>
          <p:nvPr/>
        </p:nvCxnSpPr>
        <p:spPr>
          <a:xfrm flipV="1">
            <a:off x="638649" y="2739466"/>
            <a:ext cx="19394" cy="933845"/>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0A82E692-4451-198A-D339-0CF603C8BB96}"/>
              </a:ext>
            </a:extLst>
          </p:cNvPr>
          <p:cNvSpPr txBox="1"/>
          <p:nvPr/>
        </p:nvSpPr>
        <p:spPr>
          <a:xfrm>
            <a:off x="88164" y="794440"/>
            <a:ext cx="11868149" cy="1015663"/>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rgbClr val="0C377B"/>
                </a:solidFill>
              </a:rPr>
              <a:t>Good integration with existing CERN </a:t>
            </a:r>
            <a:r>
              <a:rPr lang="en-US" sz="2000" dirty="0" err="1">
                <a:solidFill>
                  <a:srgbClr val="0C377B"/>
                </a:solidFill>
              </a:rPr>
              <a:t>Prevessin</a:t>
            </a:r>
            <a:r>
              <a:rPr lang="en-US" sz="2000" dirty="0">
                <a:solidFill>
                  <a:srgbClr val="0C377B"/>
                </a:solidFill>
              </a:rPr>
              <a:t> Site and strongly reduced visibility from outside.</a:t>
            </a:r>
          </a:p>
          <a:p>
            <a:pPr marL="285750" indent="-285750">
              <a:buFont typeface="Arial" panose="020B0604020202020204" pitchFamily="34" charset="0"/>
              <a:buChar char="•"/>
            </a:pPr>
            <a:r>
              <a:rPr lang="en-US" sz="2000" dirty="0">
                <a:solidFill>
                  <a:srgbClr val="0C377B"/>
                </a:solidFill>
              </a:rPr>
              <a:t>Ideal connection to existing experimental halls.</a:t>
            </a:r>
          </a:p>
          <a:p>
            <a:pPr marL="285750" indent="-285750">
              <a:buFont typeface="Arial" panose="020B0604020202020204" pitchFamily="34" charset="0"/>
              <a:buChar char="•"/>
            </a:pPr>
            <a:r>
              <a:rPr lang="en-US" sz="2000" dirty="0">
                <a:solidFill>
                  <a:srgbClr val="0C377B"/>
                </a:solidFill>
              </a:rPr>
              <a:t>Good conditions for construction.</a:t>
            </a:r>
          </a:p>
        </p:txBody>
      </p:sp>
      <p:sp>
        <p:nvSpPr>
          <p:cNvPr id="19" name="TextBox 18">
            <a:extLst>
              <a:ext uri="{FF2B5EF4-FFF2-40B4-BE49-F238E27FC236}">
                <a16:creationId xmlns:a16="http://schemas.microsoft.com/office/drawing/2014/main" id="{FD51D02C-DD58-A82D-BD32-0D96F7215FC3}"/>
              </a:ext>
            </a:extLst>
          </p:cNvPr>
          <p:cNvSpPr txBox="1"/>
          <p:nvPr/>
        </p:nvSpPr>
        <p:spPr>
          <a:xfrm>
            <a:off x="93849" y="4625891"/>
            <a:ext cx="1985578" cy="584775"/>
          </a:xfrm>
          <a:prstGeom prst="rect">
            <a:avLst/>
          </a:prstGeom>
          <a:noFill/>
        </p:spPr>
        <p:txBody>
          <a:bodyPr wrap="square" rtlCol="0">
            <a:spAutoFit/>
          </a:bodyPr>
          <a:lstStyle/>
          <a:p>
            <a:r>
              <a:rPr lang="en-GB" sz="1600" dirty="0"/>
              <a:t>Entrance CERN </a:t>
            </a:r>
            <a:r>
              <a:rPr lang="en-GB" sz="1600" dirty="0" err="1"/>
              <a:t>Prevessin</a:t>
            </a:r>
            <a:r>
              <a:rPr lang="en-GB" sz="1600" dirty="0"/>
              <a:t> Site</a:t>
            </a:r>
          </a:p>
        </p:txBody>
      </p:sp>
      <p:cxnSp>
        <p:nvCxnSpPr>
          <p:cNvPr id="20" name="Straight Arrow Connector 19">
            <a:extLst>
              <a:ext uri="{FF2B5EF4-FFF2-40B4-BE49-F238E27FC236}">
                <a16:creationId xmlns:a16="http://schemas.microsoft.com/office/drawing/2014/main" id="{8CA1C443-1F80-5382-D6FE-616C647E6119}"/>
              </a:ext>
            </a:extLst>
          </p:cNvPr>
          <p:cNvCxnSpPr>
            <a:cxnSpLocks/>
          </p:cNvCxnSpPr>
          <p:nvPr/>
        </p:nvCxnSpPr>
        <p:spPr>
          <a:xfrm>
            <a:off x="1916564" y="5197286"/>
            <a:ext cx="1093336" cy="0"/>
          </a:xfrm>
          <a:prstGeom prst="straightConnector1">
            <a:avLst/>
          </a:prstGeom>
          <a:ln w="19050">
            <a:tailEnd type="triangle" w="lg" len="lg"/>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BB70D5B7-FF24-CCA9-CAF4-8D3D982E2133}"/>
              </a:ext>
            </a:extLst>
          </p:cNvPr>
          <p:cNvPicPr>
            <a:picLocks noChangeAspect="1"/>
          </p:cNvPicPr>
          <p:nvPr/>
        </p:nvPicPr>
        <p:blipFill rotWithShape="1">
          <a:blip r:embed="rId4"/>
          <a:srcRect t="31011" b="6274"/>
          <a:stretch/>
        </p:blipFill>
        <p:spPr>
          <a:xfrm>
            <a:off x="54709" y="5393361"/>
            <a:ext cx="11949229" cy="1443383"/>
          </a:xfrm>
          <a:prstGeom prst="rect">
            <a:avLst/>
          </a:prstGeom>
        </p:spPr>
      </p:pic>
      <p:pic>
        <p:nvPicPr>
          <p:cNvPr id="17" name="Picture 16">
            <a:extLst>
              <a:ext uri="{FF2B5EF4-FFF2-40B4-BE49-F238E27FC236}">
                <a16:creationId xmlns:a16="http://schemas.microsoft.com/office/drawing/2014/main" id="{3D1F511D-9D3A-019F-9AC4-39575BE5DD5A}"/>
              </a:ext>
            </a:extLst>
          </p:cNvPr>
          <p:cNvPicPr>
            <a:picLocks noChangeAspect="1"/>
          </p:cNvPicPr>
          <p:nvPr/>
        </p:nvPicPr>
        <p:blipFill>
          <a:blip r:embed="rId5"/>
          <a:stretch>
            <a:fillRect/>
          </a:stretch>
        </p:blipFill>
        <p:spPr>
          <a:xfrm>
            <a:off x="9561699" y="3858630"/>
            <a:ext cx="2546405" cy="1443383"/>
          </a:xfrm>
          <a:prstGeom prst="rect">
            <a:avLst/>
          </a:prstGeom>
          <a:ln w="19050">
            <a:solidFill>
              <a:schemeClr val="tx1"/>
            </a:solidFill>
          </a:ln>
        </p:spPr>
      </p:pic>
    </p:spTree>
    <p:extLst>
      <p:ext uri="{BB962C8B-B14F-4D97-AF65-F5344CB8AC3E}">
        <p14:creationId xmlns:p14="http://schemas.microsoft.com/office/powerpoint/2010/main" val="3424351835"/>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lang="en-GB" dirty="0"/>
              <a:t>Other FCC-</a:t>
            </a:r>
            <a:r>
              <a:rPr lang="en-GB" dirty="0" err="1"/>
              <a:t>ee</a:t>
            </a:r>
            <a:r>
              <a:rPr lang="en-GB" dirty="0"/>
              <a:t> science applications under study</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 name="TextBox 1">
            <a:extLst>
              <a:ext uri="{FF2B5EF4-FFF2-40B4-BE49-F238E27FC236}">
                <a16:creationId xmlns:a16="http://schemas.microsoft.com/office/drawing/2014/main" id="{87BD06B5-2392-43D3-5D18-7BC1976ED716}"/>
              </a:ext>
            </a:extLst>
          </p:cNvPr>
          <p:cNvSpPr txBox="1"/>
          <p:nvPr/>
        </p:nvSpPr>
        <p:spPr>
          <a:xfrm>
            <a:off x="265044" y="1852904"/>
            <a:ext cx="5911177" cy="501675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0F124A"/>
                </a:solidFill>
                <a:effectLst/>
                <a:uLnTx/>
                <a:uFillTx/>
                <a:latin typeface="Arial"/>
                <a:ea typeface="+mn-ea"/>
                <a:cs typeface="+mn-cs"/>
              </a:rPr>
              <a:t>for example: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F124A"/>
                </a:solidFill>
                <a:effectLst/>
                <a:uLnTx/>
                <a:uFillTx/>
                <a:latin typeface="Arial"/>
                <a:ea typeface="+mn-ea"/>
                <a:cs typeface="+mn-cs"/>
              </a:rPr>
              <a:t>FCC-ee booster as diffraction limited storage ring </a:t>
            </a:r>
            <a:r>
              <a:rPr kumimoji="0" lang="en-GB" sz="2000" b="0" i="0" u="none" strike="noStrike" kern="1200" cap="none" spc="0" normalizeH="0" baseline="0" noProof="0" dirty="0">
                <a:ln>
                  <a:noFill/>
                </a:ln>
                <a:solidFill>
                  <a:srgbClr val="0F124A"/>
                </a:solidFill>
                <a:effectLst/>
                <a:uLnTx/>
                <a:uFillTx/>
                <a:latin typeface="Arial"/>
                <a:ea typeface="+mn-ea"/>
                <a:cs typeface="+mn-cs"/>
              </a:rPr>
              <a:t>with coherent synchrotron radiation down to 0.1 </a:t>
            </a:r>
            <a:r>
              <a:rPr kumimoji="0" lang="en-GB" sz="2000" b="0" i="0" u="none" strike="noStrike" kern="1200" cap="none" spc="0" normalizeH="0" baseline="0" noProof="0" dirty="0">
                <a:ln>
                  <a:noFill/>
                </a:ln>
                <a:solidFill>
                  <a:srgbClr val="0F124A"/>
                </a:solidFill>
                <a:effectLst/>
                <a:uLnTx/>
                <a:uFillTx/>
                <a:latin typeface="Arial"/>
                <a:ea typeface="Calibri" panose="020F0502020204030204" pitchFamily="34" charset="0"/>
                <a:cs typeface="Calibri" panose="020F0502020204030204" pitchFamily="34" charset="0"/>
              </a:rPr>
              <a:t>Å</a:t>
            </a:r>
            <a:r>
              <a:rPr kumimoji="0" lang="en-GB" sz="2000" b="0" i="0" u="none" strike="noStrike" kern="1200" cap="none" spc="0" normalizeH="0" baseline="0" noProof="0" dirty="0">
                <a:ln>
                  <a:noFill/>
                </a:ln>
                <a:solidFill>
                  <a:srgbClr val="0F124A"/>
                </a:solidFill>
                <a:effectLst/>
                <a:uLnTx/>
                <a:uFillTx/>
                <a:latin typeface="Arial"/>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0F124A"/>
                </a:solidFill>
                <a:effectLst/>
                <a:uLnTx/>
                <a:uFillTx/>
                <a:latin typeface="Arial"/>
                <a:ea typeface="+mn-ea"/>
                <a:cs typeface="+mn-cs"/>
              </a:rPr>
              <a:t>FCC-ee injector as the world’s </a:t>
            </a:r>
            <a:r>
              <a:rPr kumimoji="0" lang="en-GB" sz="2000" b="1" i="0" u="none" strike="noStrike" kern="1200" cap="none" spc="0" normalizeH="0" baseline="0" noProof="0" dirty="0">
                <a:ln>
                  <a:noFill/>
                </a:ln>
                <a:solidFill>
                  <a:srgbClr val="0F124A"/>
                </a:solidFill>
                <a:effectLst/>
                <a:uLnTx/>
                <a:uFillTx/>
                <a:latin typeface="Arial"/>
                <a:ea typeface="+mn-ea"/>
                <a:cs typeface="+mn-cs"/>
              </a:rPr>
              <a:t>ultimate positron source </a:t>
            </a:r>
            <a:r>
              <a:rPr kumimoji="0" lang="en-GB" sz="2000" b="0" i="0" u="none" strike="noStrike" kern="1200" cap="none" spc="0" normalizeH="0" baseline="0" noProof="0" dirty="0">
                <a:ln>
                  <a:noFill/>
                </a:ln>
                <a:solidFill>
                  <a:srgbClr val="0F124A"/>
                </a:solidFill>
                <a:effectLst/>
                <a:uLnTx/>
                <a:uFillTx/>
                <a:latin typeface="Arial"/>
                <a:ea typeface="+mn-ea"/>
                <a:cs typeface="+mn-cs"/>
              </a:rPr>
              <a:t>for material studies and paving a path towards the first </a:t>
            </a:r>
            <a:r>
              <a:rPr kumimoji="0" lang="en-GB" sz="2000" b="1" i="0" u="none" strike="noStrike" kern="1200" cap="none" spc="0" normalizeH="0" baseline="0" noProof="0" dirty="0">
                <a:ln>
                  <a:noFill/>
                </a:ln>
                <a:solidFill>
                  <a:srgbClr val="0F124A"/>
                </a:solidFill>
                <a:effectLst/>
                <a:uLnTx/>
                <a:uFillTx/>
                <a:latin typeface="Arial"/>
                <a:ea typeface="+mn-ea"/>
                <a:cs typeface="+mn-cs"/>
              </a:rPr>
              <a:t>Bose-Einstein condensation of Ps </a:t>
            </a:r>
            <a:r>
              <a:rPr kumimoji="0" lang="en-GB" sz="2000" b="0" i="0" u="none" strike="noStrike" kern="1200" cap="none" spc="0" normalizeH="0" baseline="0" noProof="0" dirty="0">
                <a:ln>
                  <a:noFill/>
                </a:ln>
                <a:solidFill>
                  <a:srgbClr val="0F124A"/>
                </a:solidFill>
                <a:effectLst/>
                <a:uLnTx/>
                <a:uFillTx/>
                <a:latin typeface="Arial"/>
                <a:ea typeface="+mn-ea"/>
                <a:cs typeface="+mn-cs"/>
              </a:rPr>
              <a:t>(511-keV gamma-ray laser)</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0F124A"/>
                </a:solidFill>
                <a:effectLst/>
                <a:uLnTx/>
                <a:uFillTx/>
                <a:latin typeface="Arial"/>
                <a:ea typeface="+mn-ea"/>
                <a:cs typeface="+mn-cs"/>
              </a:rPr>
              <a:t>using </a:t>
            </a:r>
            <a:r>
              <a:rPr kumimoji="0" lang="en-GB" sz="2000" b="0" i="0" u="none" strike="noStrike" kern="1200" cap="none" spc="0" normalizeH="0" baseline="0" noProof="0" dirty="0" err="1">
                <a:ln>
                  <a:noFill/>
                </a:ln>
                <a:solidFill>
                  <a:srgbClr val="0F124A"/>
                </a:solidFill>
                <a:effectLst/>
                <a:uLnTx/>
                <a:uFillTx/>
                <a:latin typeface="Arial"/>
                <a:ea typeface="+mn-ea"/>
                <a:cs typeface="+mn-cs"/>
              </a:rPr>
              <a:t>beamstrahlung</a:t>
            </a:r>
            <a:r>
              <a:rPr kumimoji="0" lang="en-GB" sz="2000" b="0" i="0" u="none" strike="noStrike" kern="1200" cap="none" spc="0" normalizeH="0" baseline="0" noProof="0" dirty="0">
                <a:ln>
                  <a:noFill/>
                </a:ln>
                <a:solidFill>
                  <a:srgbClr val="0F124A"/>
                </a:solidFill>
                <a:effectLst/>
                <a:uLnTx/>
                <a:uFillTx/>
                <a:latin typeface="Arial"/>
                <a:ea typeface="+mn-ea"/>
                <a:cs typeface="+mn-cs"/>
              </a:rPr>
              <a:t> for </a:t>
            </a:r>
            <a:r>
              <a:rPr kumimoji="0" lang="en-GB" sz="2000" b="1" i="0" u="none" strike="noStrike" kern="1200" cap="none" spc="0" normalizeH="0" baseline="0" noProof="0" dirty="0">
                <a:ln>
                  <a:noFill/>
                </a:ln>
                <a:solidFill>
                  <a:srgbClr val="0F124A"/>
                </a:solidFill>
                <a:effectLst/>
                <a:uLnTx/>
                <a:uFillTx/>
                <a:latin typeface="Arial"/>
                <a:ea typeface="+mn-ea"/>
                <a:cs typeface="+mn-cs"/>
              </a:rPr>
              <a:t>radionuclide production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0F124A"/>
                </a:solidFill>
                <a:effectLst/>
                <a:uLnTx/>
                <a:uFillTx/>
                <a:latin typeface="Arial"/>
                <a:ea typeface="+mn-ea"/>
                <a:cs typeface="+mn-cs"/>
              </a:rPr>
              <a:t>e</a:t>
            </a:r>
            <a:r>
              <a:rPr kumimoji="0" lang="en-GB" sz="2000" b="0" i="0" u="none" strike="noStrike" kern="1200" cap="none" spc="0" normalizeH="0" baseline="30000" noProof="0" dirty="0">
                <a:ln>
                  <a:noFill/>
                </a:ln>
                <a:solidFill>
                  <a:srgbClr val="0F124A"/>
                </a:solidFill>
                <a:effectLst/>
                <a:uLnTx/>
                <a:uFillTx/>
                <a:latin typeface="Arial"/>
                <a:ea typeface="+mn-ea"/>
                <a:cs typeface="+mn-cs"/>
              </a:rPr>
              <a:t>-</a:t>
            </a:r>
            <a:r>
              <a:rPr kumimoji="0" lang="en-GB" sz="2000" b="0" i="0" u="none" strike="noStrike" kern="1200" cap="none" spc="0" normalizeH="0" baseline="0" noProof="0" dirty="0">
                <a:ln>
                  <a:noFill/>
                </a:ln>
                <a:solidFill>
                  <a:srgbClr val="0F124A"/>
                </a:solidFill>
                <a:effectLst/>
                <a:uLnTx/>
                <a:uFillTx/>
                <a:latin typeface="Arial"/>
                <a:ea typeface="+mn-ea"/>
                <a:cs typeface="+mn-cs"/>
              </a:rPr>
              <a:t> beam driven </a:t>
            </a:r>
            <a:r>
              <a:rPr kumimoji="0" lang="en-GB" sz="2000" b="1" i="0" u="none" strike="noStrike" kern="1200" cap="none" spc="0" normalizeH="0" baseline="0" noProof="0" dirty="0">
                <a:ln>
                  <a:noFill/>
                </a:ln>
                <a:solidFill>
                  <a:srgbClr val="0F124A"/>
                </a:solidFill>
                <a:effectLst/>
                <a:uLnTx/>
                <a:uFillTx/>
                <a:latin typeface="Arial"/>
                <a:ea typeface="+mn-ea"/>
                <a:cs typeface="+mn-cs"/>
              </a:rPr>
              <a:t>neutron source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0F124A"/>
                </a:solidFill>
                <a:effectLst/>
                <a:uLnTx/>
                <a:uFillTx/>
                <a:latin typeface="Arial"/>
                <a:ea typeface="+mn-ea"/>
                <a:cs typeface="+mn-cs"/>
              </a:rPr>
              <a:t>etc. </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p:txBody>
      </p:sp>
      <p:sp>
        <p:nvSpPr>
          <p:cNvPr id="4" name="TextBox 3">
            <a:extLst>
              <a:ext uri="{FF2B5EF4-FFF2-40B4-BE49-F238E27FC236}">
                <a16:creationId xmlns:a16="http://schemas.microsoft.com/office/drawing/2014/main" id="{D82DBBB0-1177-FC52-EA78-90735F448CE9}"/>
              </a:ext>
            </a:extLst>
          </p:cNvPr>
          <p:cNvSpPr txBox="1"/>
          <p:nvPr/>
        </p:nvSpPr>
        <p:spPr>
          <a:xfrm>
            <a:off x="1947315" y="852434"/>
            <a:ext cx="8964681"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F124A">
                    <a:lumMod val="75000"/>
                    <a:lumOff val="25000"/>
                  </a:srgbClr>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GB" sz="2000" b="1" i="0" u="none" strike="noStrike" kern="1200" cap="none" spc="0" normalizeH="0" baseline="0" noProof="0" dirty="0">
                <a:ln>
                  <a:noFill/>
                </a:ln>
                <a:solidFill>
                  <a:srgbClr val="0F124A">
                    <a:lumMod val="75000"/>
                    <a:lumOff val="25000"/>
                  </a:srgbClr>
                </a:solidFill>
                <a:effectLst/>
                <a:uLnTx/>
                <a:uFillTx/>
                <a:latin typeface="Arial"/>
                <a:ea typeface="+mn-ea"/>
                <a:cs typeface="+mn-cs"/>
              </a:rPr>
              <a:t>Workshop on “Other Science Opportunities at the FCC-ee”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F124A">
                    <a:lumMod val="75000"/>
                    <a:lumOff val="25000"/>
                  </a:srgbClr>
                </a:solidFill>
                <a:effectLst/>
                <a:uLnTx/>
                <a:uFillTx/>
                <a:latin typeface="Arial"/>
                <a:ea typeface="+mn-ea"/>
                <a:cs typeface="+mn-cs"/>
              </a:rPr>
              <a:t>28-29 November at CERN, </a:t>
            </a:r>
            <a:r>
              <a:rPr kumimoji="0" lang="en-GB" sz="2000" b="1" i="0" u="none" strike="noStrike" kern="1200" cap="none" spc="0" normalizeH="0" baseline="0" noProof="0" dirty="0">
                <a:ln>
                  <a:noFill/>
                </a:ln>
                <a:solidFill>
                  <a:srgbClr val="0F124A">
                    <a:lumMod val="75000"/>
                    <a:lumOff val="25000"/>
                  </a:srgbClr>
                </a:solidFill>
                <a:effectLst/>
                <a:uLnTx/>
                <a:uFillTx/>
                <a:latin typeface="Arial"/>
                <a:ea typeface="+mn-ea"/>
                <a:cs typeface="+mn-cs"/>
                <a:hlinkClick r:id="rId3">
                  <a:extLst>
                    <a:ext uri="{A12FA001-AC4F-418D-AE19-62706E023703}">
                      <ahyp:hlinkClr xmlns:ahyp="http://schemas.microsoft.com/office/drawing/2018/hyperlinkcolor" val="tx"/>
                    </a:ext>
                  </a:extLst>
                </a:hlinkClick>
              </a:rPr>
              <a:t>https://indico.cern.ch/event/1454873/</a:t>
            </a:r>
            <a:r>
              <a:rPr kumimoji="0" lang="en-GB" sz="2000" b="1" i="0" u="none" strike="noStrike" kern="1200" cap="none" spc="0" normalizeH="0" baseline="0" noProof="0" dirty="0">
                <a:ln>
                  <a:noFill/>
                </a:ln>
                <a:solidFill>
                  <a:srgbClr val="0F124A">
                    <a:lumMod val="75000"/>
                    <a:lumOff val="25000"/>
                  </a:srgbClr>
                </a:solidFill>
                <a:effectLst/>
                <a:uLnTx/>
                <a:uFillTx/>
                <a:latin typeface="Arial"/>
                <a:ea typeface="+mn-ea"/>
                <a:cs typeface="+mn-cs"/>
              </a:rPr>
              <a:t> </a:t>
            </a:r>
          </a:p>
        </p:txBody>
      </p:sp>
      <p:pic>
        <p:nvPicPr>
          <p:cNvPr id="3" name="Picture 2">
            <a:extLst>
              <a:ext uri="{FF2B5EF4-FFF2-40B4-BE49-F238E27FC236}">
                <a16:creationId xmlns:a16="http://schemas.microsoft.com/office/drawing/2014/main" id="{0CFFB449-F572-B144-0194-975080944C1B}"/>
              </a:ext>
            </a:extLst>
          </p:cNvPr>
          <p:cNvPicPr>
            <a:picLocks noChangeAspect="1"/>
          </p:cNvPicPr>
          <p:nvPr/>
        </p:nvPicPr>
        <p:blipFill>
          <a:blip r:embed="rId4"/>
          <a:srcRect l="2749" t="2781" r="11880" b="5464"/>
          <a:stretch/>
        </p:blipFill>
        <p:spPr>
          <a:xfrm>
            <a:off x="6022350" y="1615744"/>
            <a:ext cx="6093450" cy="5016757"/>
          </a:xfrm>
          <a:prstGeom prst="rect">
            <a:avLst/>
          </a:prstGeom>
        </p:spPr>
      </p:pic>
    </p:spTree>
    <p:extLst>
      <p:ext uri="{BB962C8B-B14F-4D97-AF65-F5344CB8AC3E}">
        <p14:creationId xmlns:p14="http://schemas.microsoft.com/office/powerpoint/2010/main" val="2403432883"/>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FCC-hh main machine parameters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8" name="TextBox 7">
            <a:extLst>
              <a:ext uri="{FF2B5EF4-FFF2-40B4-BE49-F238E27FC236}">
                <a16:creationId xmlns:a16="http://schemas.microsoft.com/office/drawing/2014/main" id="{E04B29C0-DB83-B742-875F-7DFA6FFF8ED1}"/>
              </a:ext>
            </a:extLst>
          </p:cNvPr>
          <p:cNvSpPr txBox="1"/>
          <p:nvPr/>
        </p:nvSpPr>
        <p:spPr>
          <a:xfrm>
            <a:off x="11316595" y="6514499"/>
            <a:ext cx="818814" cy="276999"/>
          </a:xfrm>
          <a:prstGeom prst="rect">
            <a:avLst/>
          </a:prstGeom>
          <a:solidFill>
            <a:schemeClr val="accent5">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F. Gianotti</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TextBox 15">
            <a:extLst>
              <a:ext uri="{FF2B5EF4-FFF2-40B4-BE49-F238E27FC236}">
                <a16:creationId xmlns:a16="http://schemas.microsoft.com/office/drawing/2014/main" id="{797B9D5F-88F5-F32F-73CB-3D4547E7AC6E}"/>
              </a:ext>
            </a:extLst>
          </p:cNvPr>
          <p:cNvSpPr txBox="1">
            <a:spLocks noChangeArrowheads="1"/>
          </p:cNvSpPr>
          <p:nvPr/>
        </p:nvSpPr>
        <p:spPr bwMode="auto">
          <a:xfrm>
            <a:off x="50511" y="5362363"/>
            <a:ext cx="6349239" cy="147732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Formidable challenges: </a:t>
            </a:r>
          </a:p>
          <a:p>
            <a:pPr marL="0" marR="0" lvl="0" indent="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US" altLang="en-US" sz="1500" b="0" i="0" u="none" strike="noStrike" kern="1200" cap="none" spc="0" normalizeH="0" baseline="0" noProof="0" dirty="0">
                <a:ln>
                  <a:noFill/>
                </a:ln>
                <a:solidFill>
                  <a:srgbClr val="007742"/>
                </a:solidFill>
                <a:effectLst/>
                <a:uLnTx/>
                <a:uFillTx/>
                <a:latin typeface="Calibri" panose="020F0502020204030204"/>
                <a:ea typeface="+mn-ea"/>
                <a:cs typeface="+mn-cs"/>
              </a:rPr>
              <a:t>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high-field superconducting magnets</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a:t>
            </a: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14 - 20 T</a:t>
            </a:r>
          </a:p>
          <a:p>
            <a:pPr marL="0" marR="0" lvl="0" indent="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 power load </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in arcs from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synchrotron radiation</a:t>
            </a: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 4 MW </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sym typeface="Wingdings" pitchFamily="2" charset="2"/>
              </a:rPr>
              <a:t> cryogenics,</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 vacuum</a:t>
            </a:r>
          </a:p>
          <a:p>
            <a:pPr marL="0" marR="0" lvl="0" indent="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stored beam energy</a:t>
            </a: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 ~ 9 GJ </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sym typeface="Wingdings" pitchFamily="2" charset="2"/>
              </a:rPr>
              <a:t> machine protection</a:t>
            </a:r>
          </a:p>
          <a:p>
            <a:pPr marL="0" marR="0" lvl="0" indent="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sym typeface="Wingdings" pitchFamily="2" charset="2"/>
              </a:rPr>
              <a:t>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pile-up</a:t>
            </a: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in the detectors: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1000 events</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a:t>
            </a:r>
            <a:r>
              <a:rPr kumimoji="0" lang="en-US" altLang="en-US" sz="1500" b="0" i="0" u="none" strike="noStrike" kern="1200" cap="none" spc="0" normalizeH="0" baseline="0" noProof="0" dirty="0" err="1">
                <a:ln>
                  <a:noFill/>
                </a:ln>
                <a:solidFill>
                  <a:srgbClr val="44546A"/>
                </a:solidFill>
                <a:effectLst/>
                <a:uLnTx/>
                <a:uFillTx/>
                <a:latin typeface="Calibri" panose="020F0502020204030204"/>
                <a:ea typeface="+mn-ea"/>
                <a:cs typeface="+mn-cs"/>
              </a:rPr>
              <a:t>xing</a:t>
            </a:r>
            <a:endPar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 optimization of energy consumption</a:t>
            </a: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sym typeface="Wingdings" pitchFamily="2" charset="2"/>
              </a:rPr>
              <a:t> R&amp;D </a:t>
            </a:r>
            <a:r>
              <a:rPr kumimoji="0" lang="en-US" altLang="en-US" sz="1400" b="0" i="0" u="none" strike="noStrike" kern="1200" cap="none" spc="0" normalizeH="0" baseline="0" noProof="0" dirty="0">
                <a:ln>
                  <a:noFill/>
                </a:ln>
                <a:solidFill>
                  <a:srgbClr val="44546A"/>
                </a:solidFill>
                <a:effectLst/>
                <a:uLnTx/>
                <a:uFillTx/>
                <a:latin typeface="Calibri" panose="020F0502020204030204"/>
                <a:ea typeface="+mn-ea"/>
                <a:cs typeface="+mn-cs"/>
                <a:sym typeface="Wingdings" pitchFamily="2" charset="2"/>
              </a:rPr>
              <a:t>on </a:t>
            </a:r>
            <a:r>
              <a:rPr kumimoji="0" lang="en-US" altLang="en-US" sz="1400" b="0" i="0" u="none" strike="noStrike" kern="1200" cap="none" spc="0" normalizeH="0" baseline="0" noProof="0" dirty="0" err="1">
                <a:ln>
                  <a:noFill/>
                </a:ln>
                <a:solidFill>
                  <a:srgbClr val="44546A"/>
                </a:solidFill>
                <a:effectLst/>
                <a:uLnTx/>
                <a:uFillTx/>
                <a:latin typeface="Calibri" panose="020F0502020204030204"/>
                <a:ea typeface="+mn-ea"/>
                <a:cs typeface="+mn-cs"/>
                <a:sym typeface="Wingdings" pitchFamily="2" charset="2"/>
              </a:rPr>
              <a:t>cryo</a:t>
            </a:r>
            <a:r>
              <a:rPr kumimoji="0" lang="en-US" altLang="en-US" sz="1400" b="0" i="0" u="none" strike="noStrike" kern="1200" cap="none" spc="0" normalizeH="0" baseline="0" noProof="0" dirty="0">
                <a:ln>
                  <a:noFill/>
                </a:ln>
                <a:solidFill>
                  <a:srgbClr val="44546A"/>
                </a:solidFill>
                <a:effectLst/>
                <a:uLnTx/>
                <a:uFillTx/>
                <a:latin typeface="Calibri" panose="020F0502020204030204"/>
                <a:ea typeface="+mn-ea"/>
                <a:cs typeface="+mn-cs"/>
                <a:sym typeface="Wingdings" pitchFamily="2" charset="2"/>
              </a:rPr>
              <a:t>, HTS, beam current, … </a:t>
            </a:r>
            <a:endParaRPr kumimoji="0" lang="en-US" altLang="en-US" sz="1400" b="0" i="0" u="none" strike="noStrike" kern="1200" cap="none" spc="0" normalizeH="0" baseline="0" noProof="0" dirty="0">
              <a:ln>
                <a:noFill/>
              </a:ln>
              <a:solidFill>
                <a:srgbClr val="44546A"/>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398F3B35-F1E9-2FAB-1F4F-FCD233A46240}"/>
              </a:ext>
            </a:extLst>
          </p:cNvPr>
          <p:cNvSpPr txBox="1"/>
          <p:nvPr/>
        </p:nvSpPr>
        <p:spPr>
          <a:xfrm>
            <a:off x="7179303" y="5454696"/>
            <a:ext cx="4667945" cy="1384995"/>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
                <a:srgbClr val="44546A"/>
              </a:buClr>
              <a:buSzTx/>
              <a:buFontTx/>
              <a:buNone/>
              <a:tabLst/>
              <a:defRPr/>
            </a:pPr>
            <a:r>
              <a:rPr kumimoji="0" lang="en-CH" sz="1500" b="0" i="0" u="none" strike="noStrike" kern="1200" cap="none" spc="0" normalizeH="0" baseline="0" noProof="0" dirty="0">
                <a:ln>
                  <a:noFill/>
                </a:ln>
                <a:solidFill>
                  <a:srgbClr val="44546A"/>
                </a:solidFill>
                <a:effectLst/>
                <a:uLnTx/>
                <a:uFillTx/>
                <a:latin typeface="Calibri" panose="020F0502020204030204"/>
                <a:ea typeface="+mn-ea"/>
                <a:cs typeface="+mn-cs"/>
              </a:rPr>
              <a:t>Formidable physics reach, including:</a:t>
            </a:r>
          </a:p>
          <a:p>
            <a:pPr marL="285750" marR="0" lvl="0" indent="-28575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Calibri" panose="020F0502020204030204"/>
                <a:ea typeface="+mn-ea"/>
                <a:cs typeface="+mn-cs"/>
              </a:rPr>
              <a:t>Direct discovery potential up to ~ 40 TeV</a:t>
            </a:r>
          </a:p>
          <a:p>
            <a:pPr marL="285750" marR="0" lvl="0" indent="-28575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CH" sz="1500" b="0" i="0" u="none" strike="noStrike" kern="1200" cap="none" spc="0" normalizeH="0" baseline="0" noProof="0" dirty="0">
                <a:ln>
                  <a:noFill/>
                </a:ln>
                <a:solidFill>
                  <a:srgbClr val="44546A"/>
                </a:solidFill>
                <a:effectLst/>
                <a:uLnTx/>
                <a:uFillTx/>
                <a:latin typeface="Calibri" panose="020F0502020204030204"/>
                <a:ea typeface="+mn-ea"/>
                <a:cs typeface="+mn-cs"/>
              </a:rPr>
              <a:t>Measurement of Higgs self to ~ 5% and ttH to ~ 1%</a:t>
            </a:r>
          </a:p>
          <a:p>
            <a:pPr marL="285750" marR="0" lvl="0" indent="-28575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Calibri" panose="020F0502020204030204"/>
                <a:ea typeface="+mn-ea"/>
                <a:cs typeface="+mn-cs"/>
              </a:rPr>
              <a:t>High-precision and model-indep </a:t>
            </a:r>
            <a:r>
              <a:rPr kumimoji="0" lang="en-CH" sz="1400" b="0" i="0" u="none" strike="noStrike" kern="1200" cap="none" spc="0" normalizeH="0" baseline="0" noProof="0" dirty="0">
                <a:ln>
                  <a:noFill/>
                </a:ln>
                <a:solidFill>
                  <a:srgbClr val="44546A"/>
                </a:solidFill>
                <a:effectLst/>
                <a:uLnTx/>
                <a:uFillTx/>
                <a:latin typeface="Calibri" panose="020F0502020204030204"/>
                <a:ea typeface="+mn-ea"/>
                <a:cs typeface="+mn-cs"/>
              </a:rPr>
              <a:t>(with FCC-ee input)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srgbClr val="0432FF"/>
                </a:solidFill>
                <a:effectLst/>
                <a:uLnTx/>
                <a:uFillTx/>
                <a:latin typeface="Calibri" panose="020F0502020204030204"/>
                <a:ea typeface="+mn-ea"/>
                <a:cs typeface="+mn-cs"/>
              </a:rPr>
              <a:t>     m</a:t>
            </a:r>
            <a:r>
              <a:rPr kumimoji="0" lang="en-CH" sz="1500" b="0" i="0" u="none" strike="noStrike" kern="1200" cap="none" spc="0" normalizeH="0" baseline="0" noProof="0" dirty="0">
                <a:ln>
                  <a:noFill/>
                </a:ln>
                <a:solidFill>
                  <a:srgbClr val="0432FF"/>
                </a:solidFill>
                <a:effectLst/>
                <a:uLnTx/>
                <a:uFillTx/>
                <a:latin typeface="Calibri" panose="020F0502020204030204"/>
                <a:ea typeface="+mn-ea"/>
                <a:cs typeface="+mn-cs"/>
              </a:rPr>
              <a:t>easurements of  rare Higgs decays </a:t>
            </a:r>
            <a:r>
              <a:rPr kumimoji="0" lang="en-CH" sz="1500" b="0" i="0" u="none" strike="noStrike" kern="1200" cap="none" spc="0" normalizeH="0" baseline="0" noProof="0" dirty="0">
                <a:ln>
                  <a:noFill/>
                </a:ln>
                <a:solidFill>
                  <a:srgbClr val="44546A"/>
                </a:solidFill>
                <a:effectLst/>
                <a:uLnTx/>
                <a:uFillTx/>
                <a:latin typeface="Calibri" panose="020F0502020204030204"/>
                <a:ea typeface="+mn-ea"/>
                <a:cs typeface="+mn-cs"/>
              </a:rPr>
              <a:t>(𝛄𝛄, Z𝛄, µµ) </a:t>
            </a:r>
          </a:p>
          <a:p>
            <a:pPr marL="285750" marR="0" lvl="0" indent="-28575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Calibri" panose="020F0502020204030204"/>
                <a:ea typeface="+mn-ea"/>
                <a:cs typeface="+mn-cs"/>
              </a:rPr>
              <a:t>Final word about WIMP dark matter</a:t>
            </a:r>
          </a:p>
        </p:txBody>
      </p:sp>
      <p:graphicFrame>
        <p:nvGraphicFramePr>
          <p:cNvPr id="12" name="Table 11">
            <a:extLst>
              <a:ext uri="{FF2B5EF4-FFF2-40B4-BE49-F238E27FC236}">
                <a16:creationId xmlns:a16="http://schemas.microsoft.com/office/drawing/2014/main" id="{4A1CD239-242E-5EC8-A00F-EE0CCA875DFC}"/>
              </a:ext>
            </a:extLst>
          </p:cNvPr>
          <p:cNvGraphicFramePr>
            <a:graphicFrameLocks noGrp="1"/>
          </p:cNvGraphicFramePr>
          <p:nvPr>
            <p:extLst>
              <p:ext uri="{D42A27DB-BD31-4B8C-83A1-F6EECF244321}">
                <p14:modId xmlns:p14="http://schemas.microsoft.com/office/powerpoint/2010/main" val="2638192376"/>
              </p:ext>
            </p:extLst>
          </p:nvPr>
        </p:nvGraphicFramePr>
        <p:xfrm>
          <a:off x="21761" y="770698"/>
          <a:ext cx="8962441" cy="4612689"/>
        </p:xfrm>
        <a:graphic>
          <a:graphicData uri="http://schemas.openxmlformats.org/drawingml/2006/table">
            <a:tbl>
              <a:tblPr firstRow="1" bandRow="1"/>
              <a:tblGrid>
                <a:gridCol w="3114729">
                  <a:extLst>
                    <a:ext uri="{9D8B030D-6E8A-4147-A177-3AD203B41FA5}">
                      <a16:colId xmlns:a16="http://schemas.microsoft.com/office/drawing/2014/main" val="20000"/>
                    </a:ext>
                  </a:extLst>
                </a:gridCol>
                <a:gridCol w="2039192">
                  <a:extLst>
                    <a:ext uri="{9D8B030D-6E8A-4147-A177-3AD203B41FA5}">
                      <a16:colId xmlns:a16="http://schemas.microsoft.com/office/drawing/2014/main" val="20001"/>
                    </a:ext>
                  </a:extLst>
                </a:gridCol>
                <a:gridCol w="1917576">
                  <a:extLst>
                    <a:ext uri="{9D8B030D-6E8A-4147-A177-3AD203B41FA5}">
                      <a16:colId xmlns:a16="http://schemas.microsoft.com/office/drawing/2014/main" val="20002"/>
                    </a:ext>
                  </a:extLst>
                </a:gridCol>
                <a:gridCol w="1890944">
                  <a:extLst>
                    <a:ext uri="{9D8B030D-6E8A-4147-A177-3AD203B41FA5}">
                      <a16:colId xmlns:a16="http://schemas.microsoft.com/office/drawing/2014/main" val="794633148"/>
                    </a:ext>
                  </a:extLst>
                </a:gridCol>
              </a:tblGrid>
              <a:tr h="345321">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1600" b="1" dirty="0">
                          <a:solidFill>
                            <a:schemeClr val="bg1"/>
                          </a:solidFill>
                        </a:rPr>
                        <a:t>parameter</a:t>
                      </a:r>
                    </a:p>
                  </a:txBody>
                  <a:tcPr marL="91439" marR="91439" marT="45726" marB="45726"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1600" b="1" dirty="0">
                          <a:solidFill>
                            <a:schemeClr val="bg1"/>
                          </a:solidFill>
                        </a:rPr>
                        <a:t>FCC-</a:t>
                      </a:r>
                      <a:r>
                        <a:rPr lang="en-GB" sz="1600" b="1" dirty="0" err="1">
                          <a:solidFill>
                            <a:schemeClr val="bg1"/>
                          </a:solidFill>
                        </a:rPr>
                        <a:t>hh</a:t>
                      </a:r>
                      <a:endParaRPr lang="en-GB" sz="1600" b="1" dirty="0">
                        <a:solidFill>
                          <a:schemeClr val="bg1"/>
                        </a:solidFill>
                      </a:endParaRPr>
                    </a:p>
                  </a:txBody>
                  <a:tcPr marL="91439" marR="91439" marT="45726" marB="45726" anchor="ctr">
                    <a:lnL>
                      <a:noFill/>
                    </a:lnL>
                    <a:lnR w="12700" cmpd="sng">
                      <a:solidFill>
                        <a:prstClr val="black"/>
                      </a:solidFill>
                      <a:prstDash val="soli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de-AT" sz="1600" b="1" dirty="0">
                          <a:solidFill>
                            <a:schemeClr val="bg1"/>
                          </a:solidFill>
                        </a:rPr>
                        <a:t>HL-LHC</a:t>
                      </a:r>
                    </a:p>
                  </a:txBody>
                  <a:tcPr marL="91439" marR="91439" marT="45726" marB="45726" anchor="ctr">
                    <a:lnL w="12700" cmpd="sng">
                      <a:solidFill>
                        <a:prstClr val="black"/>
                      </a:solidFill>
                      <a:prstDash val="soli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p>
                      <a:pPr algn="ctr"/>
                      <a:r>
                        <a:rPr lang="de-AT" sz="1600" b="1" dirty="0">
                          <a:solidFill>
                            <a:schemeClr val="bg1"/>
                          </a:solidFill>
                        </a:rPr>
                        <a:t>LHC</a:t>
                      </a:r>
                    </a:p>
                  </a:txBody>
                  <a:tcPr marL="91439" marR="91439" marT="45726" marB="45726"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270517">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collision energy </a:t>
                      </a:r>
                      <a:r>
                        <a:rPr kumimoji="0" lang="en-GB" sz="1400" b="1" kern="1200" dirty="0" err="1">
                          <a:solidFill>
                            <a:schemeClr val="dk1"/>
                          </a:solidFill>
                          <a:latin typeface="Arial"/>
                          <a:ea typeface="+mn-ea"/>
                          <a:cs typeface="+mn-cs"/>
                        </a:rPr>
                        <a:t>cms</a:t>
                      </a:r>
                      <a:r>
                        <a:rPr kumimoji="0" lang="en-GB" sz="1400" b="1" kern="1200" dirty="0">
                          <a:solidFill>
                            <a:schemeClr val="dk1"/>
                          </a:solidFill>
                          <a:latin typeface="Arial"/>
                          <a:ea typeface="+mn-ea"/>
                          <a:cs typeface="+mn-cs"/>
                        </a:rPr>
                        <a:t> [</a:t>
                      </a:r>
                      <a:r>
                        <a:rPr kumimoji="0" lang="en-GB" sz="1400" b="1" kern="1200" dirty="0" err="1">
                          <a:solidFill>
                            <a:schemeClr val="dk1"/>
                          </a:solidFill>
                          <a:latin typeface="Arial"/>
                          <a:ea typeface="+mn-ea"/>
                          <a:cs typeface="+mn-cs"/>
                        </a:rPr>
                        <a:t>TeV</a:t>
                      </a:r>
                      <a:r>
                        <a:rPr kumimoji="0" lang="en-GB" sz="1400" b="1" kern="1200" dirty="0">
                          <a:solidFill>
                            <a:schemeClr val="dk1"/>
                          </a:solidFill>
                          <a:latin typeface="Arial"/>
                          <a:ea typeface="+mn-ea"/>
                          <a:cs typeface="+mn-cs"/>
                        </a:rPr>
                        <a:t>]</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rtl="0" eaLnBrk="1" latinLnBrk="0" hangingPunct="1"/>
                      <a:r>
                        <a:rPr kumimoji="0" lang="en-US" sz="1400" b="1" kern="1200" dirty="0">
                          <a:solidFill>
                            <a:srgbClr val="FF0000"/>
                          </a:solidFill>
                          <a:latin typeface="Arial"/>
                          <a:ea typeface="+mn-ea"/>
                          <a:cs typeface="+mn-cs"/>
                        </a:rPr>
                        <a:t>81 - 115</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14</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01"/>
                  </a:ext>
                </a:extLst>
              </a:tr>
              <a:tr h="228293">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dipole field [T]</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rgbClr val="FF0000"/>
                          </a:solidFill>
                          <a:latin typeface="Arial"/>
                          <a:ea typeface="+mn-ea"/>
                          <a:cs typeface="+mn-cs"/>
                        </a:rPr>
                        <a:t>14 - 20</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8.33</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02"/>
                  </a:ext>
                </a:extLst>
              </a:tr>
              <a:tr h="27285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400" b="1" kern="1200" dirty="0">
                          <a:solidFill>
                            <a:schemeClr val="dk1"/>
                          </a:solidFill>
                          <a:latin typeface="Arial" panose="020B0604020202020204" pitchFamily="34" charset="0"/>
                          <a:ea typeface="+mn-ea"/>
                          <a:cs typeface="Arial" panose="020B0604020202020204" pitchFamily="34" charset="0"/>
                        </a:rPr>
                        <a:t>circumference</a:t>
                      </a:r>
                      <a:r>
                        <a:rPr kumimoji="0" lang="de-AT" sz="1400" b="1" kern="1200" baseline="0" dirty="0">
                          <a:solidFill>
                            <a:schemeClr val="dk1"/>
                          </a:solidFill>
                          <a:latin typeface="Arial" panose="020B0604020202020204" pitchFamily="34" charset="0"/>
                          <a:ea typeface="+mn-ea"/>
                          <a:cs typeface="Arial" panose="020B0604020202020204" pitchFamily="34" charset="0"/>
                        </a:rPr>
                        <a:t> </a:t>
                      </a:r>
                      <a:r>
                        <a:rPr kumimoji="0" lang="en-GB" sz="1400" b="1" kern="1200" dirty="0">
                          <a:solidFill>
                            <a:schemeClr val="dk1"/>
                          </a:solidFill>
                          <a:latin typeface="Arial" panose="020B0604020202020204" pitchFamily="34" charset="0"/>
                          <a:ea typeface="+mn-ea"/>
                          <a:cs typeface="Arial" panose="020B0604020202020204" pitchFamily="34" charset="0"/>
                        </a:rPr>
                        <a:t>[km]</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rgbClr val="FF0000"/>
                          </a:solidFill>
                          <a:latin typeface="Arial"/>
                          <a:ea typeface="+mn-ea"/>
                          <a:cs typeface="+mn-cs"/>
                        </a:rPr>
                        <a:t>90.7</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26.7</a:t>
                      </a:r>
                    </a:p>
                  </a:txBody>
                  <a:tcPr marL="91439" marR="91439" marT="45726" marB="45726">
                    <a:lnL w="12700" cmpd="sng">
                      <a:solidFill>
                        <a:prstClr val="black"/>
                      </a:solidFill>
                      <a:prstDash val="soli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03"/>
                  </a:ext>
                </a:extLst>
              </a:tr>
              <a:tr h="27285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dk1"/>
                          </a:solidFill>
                          <a:latin typeface="Arial"/>
                          <a:ea typeface="+mn-ea"/>
                          <a:cs typeface="+mn-cs"/>
                        </a:rPr>
                        <a:t>arc length [km]</a:t>
                      </a:r>
                      <a:endParaRPr kumimoji="0" lang="en-GB" sz="1400" b="1" kern="1200" dirty="0">
                        <a:solidFill>
                          <a:schemeClr val="dk1"/>
                        </a:solidFill>
                        <a:latin typeface="Arial"/>
                        <a:ea typeface="+mn-ea"/>
                        <a:cs typeface="+mn-cs"/>
                      </a:endParaRP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400" b="1" kern="1200" dirty="0">
                          <a:solidFill>
                            <a:srgbClr val="FF0000"/>
                          </a:solidFill>
                          <a:latin typeface="Arial"/>
                          <a:ea typeface="+mn-ea"/>
                          <a:cs typeface="+mn-cs"/>
                        </a:rPr>
                        <a:t>76.9</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de-AT" sz="1400" b="1" kern="1200" dirty="0">
                          <a:solidFill>
                            <a:schemeClr val="tx1"/>
                          </a:solidFill>
                          <a:latin typeface="Arial"/>
                          <a:ea typeface="+mn-ea"/>
                          <a:cs typeface="+mn-cs"/>
                        </a:rPr>
                        <a:t>22.5</a:t>
                      </a:r>
                    </a:p>
                  </a:txBody>
                  <a:tcPr marL="91439" marR="91439" marT="45726" marB="45726">
                    <a:lnL w="12700" cmpd="sng">
                      <a:solidFill>
                        <a:prstClr val="black"/>
                      </a:solidFill>
                      <a:prstDash val="soli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04"/>
                  </a:ext>
                </a:extLst>
              </a:tr>
              <a:tr h="27285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beam current [A]</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400" b="1" kern="1200" dirty="0">
                          <a:solidFill>
                            <a:schemeClr val="tx1"/>
                          </a:solidFill>
                          <a:latin typeface="Arial"/>
                          <a:ea typeface="+mn-ea"/>
                          <a:cs typeface="+mn-cs"/>
                        </a:rPr>
                        <a:t>0.5</a:t>
                      </a:r>
                    </a:p>
                  </a:txBody>
                  <a:tcPr marL="91439" marR="91439" marT="45726" marB="45726">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1.1</a:t>
                      </a:r>
                    </a:p>
                  </a:txBody>
                  <a:tcPr marL="91439" marR="91439" marT="45726" marB="45726">
                    <a:lnL w="12700" cmpd="sng">
                      <a:solidFill>
                        <a:prstClr val="black"/>
                      </a:solidFill>
                      <a:prstDash val="soli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400" b="1" kern="1200">
                          <a:solidFill>
                            <a:schemeClr val="tx1"/>
                          </a:solidFill>
                          <a:latin typeface="Arial"/>
                          <a:ea typeface="+mn-ea"/>
                          <a:cs typeface="+mn-cs"/>
                        </a:rPr>
                        <a:t>0.58</a:t>
                      </a:r>
                      <a:endParaRPr kumimoji="0" lang="de-AT"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247241">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bunch intensity  [10</a:t>
                      </a:r>
                      <a:r>
                        <a:rPr kumimoji="0" lang="en-GB" sz="1400" b="1" kern="1200" baseline="30000" dirty="0">
                          <a:solidFill>
                            <a:schemeClr val="dk1"/>
                          </a:solidFill>
                          <a:latin typeface="Arial"/>
                          <a:ea typeface="+mn-ea"/>
                          <a:cs typeface="+mn-cs"/>
                        </a:rPr>
                        <a:t>11</a:t>
                      </a:r>
                      <a:r>
                        <a:rPr kumimoji="0" lang="en-GB" sz="1400" b="1" kern="1200" dirty="0">
                          <a:solidFill>
                            <a:schemeClr val="dk1"/>
                          </a:solidFill>
                          <a:latin typeface="Arial"/>
                          <a:ea typeface="+mn-ea"/>
                          <a:cs typeface="+mn-cs"/>
                        </a:rPr>
                        <a:t>]</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1400" b="1" kern="1200" dirty="0">
                          <a:solidFill>
                            <a:srgbClr val="FF0000"/>
                          </a:solidFill>
                          <a:latin typeface="Arial"/>
                          <a:ea typeface="+mn-ea"/>
                          <a:cs typeface="+mn-cs"/>
                        </a:rPr>
                        <a:t>1</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400" b="1" kern="1200" dirty="0">
                          <a:solidFill>
                            <a:schemeClr val="tx1"/>
                          </a:solidFill>
                          <a:latin typeface="Arial"/>
                          <a:ea typeface="+mn-ea"/>
                          <a:cs typeface="+mn-cs"/>
                        </a:rPr>
                        <a:t>2.2 </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400" b="1" kern="1200" dirty="0">
                          <a:solidFill>
                            <a:schemeClr val="tx1"/>
                          </a:solidFill>
                          <a:latin typeface="Arial"/>
                          <a:ea typeface="+mn-ea"/>
                          <a:cs typeface="+mn-cs"/>
                        </a:rPr>
                        <a:t>1.15</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6"/>
                  </a:ext>
                </a:extLst>
              </a:tr>
              <a:tr h="247241">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bunch spacing  [ns]</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1400" b="1" kern="1200" dirty="0">
                          <a:solidFill>
                            <a:schemeClr val="tx1"/>
                          </a:solidFill>
                          <a:latin typeface="Arial"/>
                          <a:ea typeface="+mn-ea"/>
                          <a:cs typeface="+mn-cs"/>
                        </a:rPr>
                        <a:t>25</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400" b="1" kern="1200" dirty="0">
                          <a:solidFill>
                            <a:schemeClr val="tx1"/>
                          </a:solidFill>
                          <a:latin typeface="Arial"/>
                          <a:ea typeface="+mn-ea"/>
                          <a:cs typeface="+mn-cs"/>
                        </a:rPr>
                        <a:t>25</a:t>
                      </a: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07"/>
                  </a:ext>
                </a:extLst>
              </a:tr>
              <a:tr h="247241">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err="1">
                          <a:solidFill>
                            <a:schemeClr val="dk1"/>
                          </a:solidFill>
                          <a:latin typeface="Arial"/>
                          <a:ea typeface="+mn-ea"/>
                          <a:cs typeface="+mn-cs"/>
                        </a:rPr>
                        <a:t>synchr</a:t>
                      </a:r>
                      <a:r>
                        <a:rPr kumimoji="0" lang="en-GB" sz="1400" b="1" kern="1200" dirty="0">
                          <a:solidFill>
                            <a:schemeClr val="dk1"/>
                          </a:solidFill>
                          <a:latin typeface="Arial"/>
                          <a:ea typeface="+mn-ea"/>
                          <a:cs typeface="+mn-cs"/>
                        </a:rPr>
                        <a:t>. rad. power / ring [kW]</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US" sz="1400" b="1" kern="1200" dirty="0">
                          <a:solidFill>
                            <a:srgbClr val="FF0000"/>
                          </a:solidFill>
                          <a:latin typeface="Arial"/>
                          <a:ea typeface="+mn-ea"/>
                          <a:cs typeface="+mn-cs"/>
                        </a:rPr>
                        <a:t>1</a:t>
                      </a:r>
                      <a:r>
                        <a:rPr kumimoji="0" lang="en-GB" sz="1400" b="1" kern="1200" dirty="0">
                          <a:solidFill>
                            <a:srgbClr val="FF0000"/>
                          </a:solidFill>
                          <a:latin typeface="Arial"/>
                          <a:ea typeface="+mn-ea"/>
                          <a:cs typeface="+mn-cs"/>
                        </a:rPr>
                        <a:t>020 - 4250</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1400" b="1" kern="1200" dirty="0">
                          <a:solidFill>
                            <a:schemeClr val="tx1"/>
                          </a:solidFill>
                          <a:latin typeface="Arial"/>
                          <a:ea typeface="+mn-ea"/>
                          <a:cs typeface="+mn-cs"/>
                        </a:rPr>
                        <a:t>7.3</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400" b="1" kern="1200">
                          <a:solidFill>
                            <a:schemeClr val="tx1"/>
                          </a:solidFill>
                          <a:latin typeface="Arial"/>
                          <a:ea typeface="+mn-ea"/>
                          <a:cs typeface="+mn-cs"/>
                        </a:rPr>
                        <a:t>3.6</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8"/>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SR</a:t>
                      </a:r>
                      <a:r>
                        <a:rPr kumimoji="0" lang="en-GB" sz="1400" b="1" kern="1200" baseline="0" dirty="0">
                          <a:solidFill>
                            <a:schemeClr val="dk1"/>
                          </a:solidFill>
                          <a:latin typeface="Arial"/>
                          <a:ea typeface="+mn-ea"/>
                          <a:cs typeface="+mn-cs"/>
                        </a:rPr>
                        <a:t> power / length [W/m/ap.]</a:t>
                      </a:r>
                      <a:endParaRPr kumimoji="0" lang="en-GB" sz="1400" b="1" kern="1200" dirty="0">
                        <a:solidFill>
                          <a:schemeClr val="dk1"/>
                        </a:solidFill>
                        <a:latin typeface="Arial"/>
                        <a:ea typeface="+mn-ea"/>
                        <a:cs typeface="+mn-cs"/>
                      </a:endParaRP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rgbClr val="FF0000"/>
                          </a:solidFill>
                          <a:latin typeface="Arial"/>
                          <a:ea typeface="+mn-ea"/>
                          <a:cs typeface="+mn-cs"/>
                        </a:rPr>
                        <a:t>13 - 54</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chemeClr val="tx1"/>
                          </a:solidFill>
                          <a:latin typeface="Arial"/>
                          <a:ea typeface="+mn-ea"/>
                          <a:cs typeface="+mn-cs"/>
                        </a:rPr>
                        <a:t>0.33</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400" b="1" kern="1200" dirty="0">
                          <a:solidFill>
                            <a:schemeClr val="tx1"/>
                          </a:solidFill>
                          <a:latin typeface="Arial"/>
                          <a:ea typeface="+mn-ea"/>
                          <a:cs typeface="+mn-cs"/>
                        </a:rPr>
                        <a:t>0.17</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9"/>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panose="020B0604020202020204" pitchFamily="34" charset="0"/>
                          <a:ea typeface="+mn-ea"/>
                          <a:cs typeface="Arial" panose="020B0604020202020204" pitchFamily="34" charset="0"/>
                        </a:rPr>
                        <a:t>long. emit. damping time [h]</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chemeClr val="tx1"/>
                          </a:solidFill>
                          <a:latin typeface="Arial"/>
                          <a:ea typeface="+mn-ea"/>
                          <a:cs typeface="+mn-cs"/>
                        </a:rPr>
                        <a:t>0.77 – 0.26</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baseline="0" dirty="0">
                          <a:solidFill>
                            <a:schemeClr val="tx1"/>
                          </a:solidFill>
                          <a:latin typeface="Arial"/>
                          <a:ea typeface="+mn-ea"/>
                          <a:cs typeface="+mn-cs"/>
                        </a:rPr>
                        <a:t> 12.9</a:t>
                      </a:r>
                    </a:p>
                  </a:txBody>
                  <a:tcPr marL="91439" marR="91439" marT="45726" marB="45726">
                    <a:lnL w="12700" cap="flat" cmpd="sng" algn="ctr">
                      <a:solidFill>
                        <a:prstClr val="black"/>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10"/>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US" sz="1400" b="1" kern="1200" dirty="0">
                          <a:solidFill>
                            <a:schemeClr val="dk1"/>
                          </a:solidFill>
                          <a:latin typeface="Arial"/>
                          <a:ea typeface="+mn-ea"/>
                          <a:cs typeface="+mn-cs"/>
                        </a:rPr>
                        <a:t>peak luminosity [10</a:t>
                      </a:r>
                      <a:r>
                        <a:rPr kumimoji="0" lang="en-US" sz="1400" b="1" kern="1200" baseline="30000" dirty="0">
                          <a:solidFill>
                            <a:schemeClr val="dk1"/>
                          </a:solidFill>
                          <a:latin typeface="Arial"/>
                          <a:ea typeface="+mn-ea"/>
                          <a:cs typeface="+mn-cs"/>
                        </a:rPr>
                        <a:t>34</a:t>
                      </a:r>
                      <a:r>
                        <a:rPr kumimoji="0" lang="en-US" sz="1400" b="1" kern="1200" dirty="0">
                          <a:solidFill>
                            <a:schemeClr val="dk1"/>
                          </a:solidFill>
                          <a:latin typeface="Arial"/>
                          <a:ea typeface="+mn-ea"/>
                          <a:cs typeface="+mn-cs"/>
                        </a:rPr>
                        <a:t> cm</a:t>
                      </a:r>
                      <a:r>
                        <a:rPr kumimoji="0" lang="en-US" sz="1400" b="1" kern="1200" baseline="30000" dirty="0">
                          <a:solidFill>
                            <a:schemeClr val="dk1"/>
                          </a:solidFill>
                          <a:latin typeface="Arial"/>
                          <a:ea typeface="+mn-ea"/>
                          <a:cs typeface="+mn-cs"/>
                        </a:rPr>
                        <a:t>-2</a:t>
                      </a:r>
                      <a:r>
                        <a:rPr kumimoji="0" lang="en-US" sz="1400" b="1" kern="1200" dirty="0">
                          <a:solidFill>
                            <a:schemeClr val="dk1"/>
                          </a:solidFill>
                          <a:latin typeface="Arial"/>
                          <a:ea typeface="+mn-ea"/>
                          <a:cs typeface="+mn-cs"/>
                        </a:rPr>
                        <a:t>s</a:t>
                      </a:r>
                      <a:r>
                        <a:rPr kumimoji="0" lang="en-US" sz="1400" b="1" kern="1200" baseline="30000" dirty="0">
                          <a:solidFill>
                            <a:schemeClr val="dk1"/>
                          </a:solidFill>
                          <a:latin typeface="Arial"/>
                          <a:ea typeface="+mn-ea"/>
                          <a:cs typeface="+mn-cs"/>
                        </a:rPr>
                        <a:t>-1</a:t>
                      </a:r>
                      <a:r>
                        <a:rPr kumimoji="0" lang="en-US" sz="1400" b="1" kern="1200" dirty="0">
                          <a:solidFill>
                            <a:schemeClr val="dk1"/>
                          </a:solidFill>
                          <a:latin typeface="Arial"/>
                          <a:ea typeface="+mn-ea"/>
                          <a:cs typeface="+mn-cs"/>
                        </a:rPr>
                        <a:t>]</a:t>
                      </a:r>
                      <a:endParaRPr kumimoji="0" lang="en-GB" sz="1400" b="1" kern="1200" dirty="0">
                        <a:solidFill>
                          <a:schemeClr val="dk1"/>
                        </a:solidFill>
                        <a:latin typeface="Arial"/>
                        <a:ea typeface="+mn-ea"/>
                        <a:cs typeface="+mn-cs"/>
                      </a:endParaRP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rgbClr val="FF0000"/>
                          </a:solidFill>
                          <a:latin typeface="Arial"/>
                          <a:ea typeface="+mn-ea"/>
                          <a:cs typeface="+mn-cs"/>
                        </a:rPr>
                        <a:t>~</a:t>
                      </a:r>
                      <a:r>
                        <a:rPr lang="en-US" sz="1400" b="1" dirty="0">
                          <a:solidFill>
                            <a:srgbClr val="FF0000"/>
                          </a:solidFill>
                        </a:rPr>
                        <a:t>30</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a:solidFill>
                            <a:schemeClr val="tx1"/>
                          </a:solidFill>
                          <a:latin typeface="Arial"/>
                          <a:ea typeface="+mn-ea"/>
                          <a:cs typeface="+mn-cs"/>
                        </a:rPr>
                        <a:t>5 (lev.)</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400" b="1" kern="1200">
                          <a:solidFill>
                            <a:schemeClr val="tx1"/>
                          </a:solidFill>
                          <a:latin typeface="Arial"/>
                          <a:ea typeface="+mn-ea"/>
                          <a:cs typeface="+mn-cs"/>
                        </a:rPr>
                        <a:t>1</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1"/>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events/bunch crossing</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a:solidFill>
                            <a:srgbClr val="FF0000"/>
                          </a:solidFill>
                          <a:latin typeface="Arial"/>
                          <a:ea typeface="+mn-ea"/>
                          <a:cs typeface="+mn-cs"/>
                        </a:rPr>
                        <a:t>~1000</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400" b="1" kern="1200" dirty="0">
                          <a:solidFill>
                            <a:schemeClr val="tx1"/>
                          </a:solidFill>
                          <a:latin typeface="Arial"/>
                          <a:ea typeface="+mn-ea"/>
                          <a:cs typeface="+mn-cs"/>
                        </a:rPr>
                        <a:t>132 </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400" b="1" kern="1200">
                          <a:solidFill>
                            <a:schemeClr val="tx1"/>
                          </a:solidFill>
                          <a:latin typeface="Arial"/>
                          <a:ea typeface="+mn-ea"/>
                          <a:cs typeface="+mn-cs"/>
                        </a:rPr>
                        <a:t>27</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2"/>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stored energy/beam [GJ]</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rgbClr val="FF0000"/>
                          </a:solidFill>
                          <a:latin typeface="Arial"/>
                          <a:ea typeface="+mn-ea"/>
                          <a:cs typeface="+mn-cs"/>
                        </a:rPr>
                        <a:t>6.1 - 8.9</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0.7</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400" b="1" kern="1200">
                          <a:solidFill>
                            <a:schemeClr val="tx1"/>
                          </a:solidFill>
                          <a:latin typeface="Arial"/>
                          <a:ea typeface="+mn-ea"/>
                          <a:cs typeface="+mn-cs"/>
                        </a:rPr>
                        <a:t>0.36</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3"/>
                  </a:ext>
                </a:extLst>
              </a:tr>
              <a:tr h="24724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kern="1200" dirty="0">
                          <a:solidFill>
                            <a:schemeClr val="dk1"/>
                          </a:solidFill>
                          <a:latin typeface="Arial"/>
                          <a:ea typeface="+mn-ea"/>
                          <a:cs typeface="+mn-cs"/>
                        </a:rPr>
                        <a:t>Integrated luminosity/main IP [fb</a:t>
                      </a:r>
                      <a:r>
                        <a:rPr kumimoji="0" lang="en-GB" sz="1400" b="1" kern="1200" baseline="30000" dirty="0">
                          <a:solidFill>
                            <a:schemeClr val="dk1"/>
                          </a:solidFill>
                          <a:latin typeface="Arial"/>
                          <a:ea typeface="+mn-ea"/>
                          <a:cs typeface="+mn-cs"/>
                        </a:rPr>
                        <a:t>-1</a:t>
                      </a:r>
                      <a:r>
                        <a:rPr kumimoji="0" lang="en-GB" sz="1400" b="1" kern="1200" dirty="0">
                          <a:solidFill>
                            <a:schemeClr val="dk1"/>
                          </a:solidFill>
                          <a:latin typeface="Arial"/>
                          <a:ea typeface="+mn-ea"/>
                          <a:cs typeface="+mn-cs"/>
                        </a:rPr>
                        <a:t>]</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a:solidFill>
                            <a:srgbClr val="FF0000"/>
                          </a:solidFill>
                          <a:latin typeface="Arial"/>
                          <a:ea typeface="+mn-ea"/>
                          <a:cs typeface="+mn-cs"/>
                        </a:rPr>
                        <a:t>20000</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400" b="1" kern="1200" dirty="0">
                          <a:solidFill>
                            <a:schemeClr val="tx1"/>
                          </a:solidFill>
                          <a:latin typeface="Arial"/>
                          <a:ea typeface="+mn-ea"/>
                          <a:cs typeface="+mn-cs"/>
                        </a:rPr>
                        <a:t>3000</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400" b="1" kern="1200" dirty="0">
                          <a:solidFill>
                            <a:schemeClr val="tx1"/>
                          </a:solidFill>
                          <a:latin typeface="Arial"/>
                          <a:ea typeface="+mn-ea"/>
                          <a:cs typeface="+mn-cs"/>
                        </a:rPr>
                        <a:t>300</a:t>
                      </a: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507897425"/>
                  </a:ext>
                </a:extLst>
              </a:tr>
            </a:tbl>
          </a:graphicData>
        </a:graphic>
      </p:graphicFrame>
      <p:sp>
        <p:nvSpPr>
          <p:cNvPr id="2" name="TextBox 1">
            <a:extLst>
              <a:ext uri="{FF2B5EF4-FFF2-40B4-BE49-F238E27FC236}">
                <a16:creationId xmlns:a16="http://schemas.microsoft.com/office/drawing/2014/main" id="{B9214C53-D0EF-BA60-1125-D1DCD246F833}"/>
              </a:ext>
            </a:extLst>
          </p:cNvPr>
          <p:cNvSpPr txBox="1"/>
          <p:nvPr/>
        </p:nvSpPr>
        <p:spPr>
          <a:xfrm>
            <a:off x="9117368" y="901998"/>
            <a:ext cx="2991774" cy="281615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1" i="0" u="none" strike="noStrike" kern="1200" cap="none" spc="0" normalizeH="0" baseline="0" noProof="0" dirty="0">
                <a:ln>
                  <a:noFill/>
                </a:ln>
                <a:solidFill>
                  <a:srgbClr val="0000FF"/>
                </a:solidFill>
                <a:effectLst/>
                <a:uLnTx/>
                <a:uFillTx/>
                <a:latin typeface="Arial"/>
                <a:ea typeface="+mn-ea"/>
                <a:cs typeface="+mn-cs"/>
              </a:rPr>
              <a:t>With FCC-</a:t>
            </a:r>
            <a:r>
              <a:rPr kumimoji="0" lang="en-GB" b="1" i="0" u="none" strike="noStrike" kern="1200" cap="none" spc="0" normalizeH="0" baseline="0" noProof="0" dirty="0" err="1">
                <a:ln>
                  <a:noFill/>
                </a:ln>
                <a:solidFill>
                  <a:srgbClr val="0000FF"/>
                </a:solidFill>
                <a:effectLst/>
                <a:uLnTx/>
                <a:uFillTx/>
                <a:latin typeface="Arial"/>
                <a:ea typeface="+mn-ea"/>
                <a:cs typeface="+mn-cs"/>
              </a:rPr>
              <a:t>hh</a:t>
            </a:r>
            <a:r>
              <a:rPr kumimoji="0" lang="en-GB" b="1" i="0" u="none" strike="noStrike" kern="1200" cap="none" spc="0" normalizeH="0" baseline="0" noProof="0" dirty="0">
                <a:ln>
                  <a:noFill/>
                </a:ln>
                <a:solidFill>
                  <a:srgbClr val="0000FF"/>
                </a:solidFill>
                <a:effectLst/>
                <a:uLnTx/>
                <a:uFillTx/>
                <a:latin typeface="Arial"/>
                <a:ea typeface="+mn-ea"/>
                <a:cs typeface="+mn-cs"/>
              </a:rPr>
              <a:t> after FCC-</a:t>
            </a:r>
            <a:r>
              <a:rPr kumimoji="0" lang="en-GB" b="1" i="0" u="none" strike="noStrike" kern="1200" cap="none" spc="0" normalizeH="0" baseline="0" noProof="0" dirty="0" err="1">
                <a:ln>
                  <a:noFill/>
                </a:ln>
                <a:solidFill>
                  <a:srgbClr val="0000FF"/>
                </a:solidFill>
                <a:effectLst/>
                <a:uLnTx/>
                <a:uFillTx/>
                <a:latin typeface="Arial"/>
                <a:ea typeface="+mn-ea"/>
                <a:cs typeface="+mn-cs"/>
              </a:rPr>
              <a:t>ee</a:t>
            </a:r>
            <a:r>
              <a:rPr kumimoji="0" lang="en-GB" b="1" i="0" u="none" strike="noStrike" kern="1200" cap="none" spc="0" normalizeH="0" baseline="0" noProof="0" dirty="0">
                <a:ln>
                  <a:noFill/>
                </a:ln>
                <a:solidFill>
                  <a:srgbClr val="0000FF"/>
                </a:solidFill>
                <a:effectLst/>
                <a:uLnTx/>
                <a:uFillTx/>
                <a:latin typeface="Arial"/>
                <a:ea typeface="+mn-ea"/>
                <a:cs typeface="+mn-cs"/>
              </a:rPr>
              <a:t>: significant amount of time for high-field magnet R&amp;D,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1" i="0" u="none" strike="noStrike" kern="1200" cap="none" spc="0" normalizeH="0" baseline="0" noProof="0" dirty="0">
                <a:ln>
                  <a:noFill/>
                </a:ln>
                <a:solidFill>
                  <a:srgbClr val="0000FF"/>
                </a:solidFill>
                <a:effectLst/>
                <a:uLnTx/>
                <a:uFillTx/>
                <a:latin typeface="Arial"/>
                <a:ea typeface="+mn-ea"/>
                <a:cs typeface="+mn-cs"/>
              </a:rPr>
              <a:t>aiming at highest possible collision energies</a:t>
            </a:r>
            <a:endParaRPr lang="en-US" b="1" dirty="0">
              <a:solidFill>
                <a:srgbClr val="0000FF"/>
              </a:solidFill>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solidFill>
                  <a:srgbClr val="0000FF"/>
                </a:solidFill>
                <a:latin typeface="Arial"/>
              </a:rPr>
              <a:t>Target field range for cryo-magnet R&amp;D</a:t>
            </a:r>
            <a:endParaRPr kumimoji="0" lang="en-US" sz="16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5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CH" sz="1500" b="0" i="0" u="none" strike="noStrike" kern="1200" cap="none" spc="0" normalizeH="0" baseline="0" noProof="0" dirty="0">
              <a:ln>
                <a:noFill/>
              </a:ln>
              <a:solidFill>
                <a:srgbClr val="0000FF"/>
              </a:solidFill>
              <a:effectLst/>
              <a:uLnTx/>
              <a:uFillTx/>
              <a:latin typeface="Arial"/>
              <a:ea typeface="+mn-ea"/>
              <a:cs typeface="+mn-cs"/>
            </a:endParaRPr>
          </a:p>
        </p:txBody>
      </p:sp>
    </p:spTree>
    <p:extLst>
      <p:ext uri="{BB962C8B-B14F-4D97-AF65-F5344CB8AC3E}">
        <p14:creationId xmlns:p14="http://schemas.microsoft.com/office/powerpoint/2010/main" val="3653397496"/>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B96894D-9348-D1B8-DD09-06A3A2E90934}"/>
              </a:ext>
            </a:extLst>
          </p:cNvPr>
          <p:cNvPicPr>
            <a:picLocks noChangeAspect="1"/>
          </p:cNvPicPr>
          <p:nvPr/>
        </p:nvPicPr>
        <p:blipFill rotWithShape="1">
          <a:blip r:embed="rId2"/>
          <a:srcRect l="8381" t="3253" r="6624"/>
          <a:stretch/>
        </p:blipFill>
        <p:spPr>
          <a:xfrm>
            <a:off x="23949" y="2543017"/>
            <a:ext cx="4258066" cy="4314984"/>
          </a:xfrm>
          <a:prstGeom prst="rect">
            <a:avLst/>
          </a:prstGeom>
        </p:spPr>
      </p:pic>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lang="en-US" dirty="0"/>
              <a:t>Key activities on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FCC-</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hh</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cryo</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magnet system, optics design</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 name="TextBox 1">
            <a:extLst>
              <a:ext uri="{FF2B5EF4-FFF2-40B4-BE49-F238E27FC236}">
                <a16:creationId xmlns:a16="http://schemas.microsoft.com/office/drawing/2014/main" id="{C87FD750-1B08-439C-9D7C-C6AEE9EA8CD9}"/>
              </a:ext>
            </a:extLst>
          </p:cNvPr>
          <p:cNvSpPr txBox="1"/>
          <p:nvPr/>
        </p:nvSpPr>
        <p:spPr>
          <a:xfrm>
            <a:off x="266988" y="952376"/>
            <a:ext cx="7293021" cy="1543051"/>
          </a:xfrm>
          <a:prstGeom prst="rect">
            <a:avLst/>
          </a:prstGeom>
          <a:noFill/>
        </p:spPr>
        <p:txBody>
          <a:bodyPr wrap="square" rtlCol="0">
            <a:spAutoFit/>
          </a:bodyPr>
          <a:lstStyle/>
          <a:p>
            <a:r>
              <a:rPr lang="en-GB" sz="2400" b="1" dirty="0">
                <a:solidFill>
                  <a:srgbClr val="0C377B"/>
                </a:solidFill>
              </a:rPr>
              <a:t>Optics design activities:</a:t>
            </a:r>
          </a:p>
          <a:p>
            <a:pPr marL="285750" indent="-285750">
              <a:lnSpc>
                <a:spcPct val="120000"/>
              </a:lnSpc>
              <a:buFont typeface="Arial" panose="020B0604020202020204" pitchFamily="34" charset="0"/>
              <a:buChar char="•"/>
            </a:pPr>
            <a:r>
              <a:rPr lang="en-US" sz="2000" dirty="0">
                <a:solidFill>
                  <a:srgbClr val="0C377B"/>
                </a:solidFill>
              </a:rPr>
              <a:t>adaptation to new layout and geometry</a:t>
            </a:r>
          </a:p>
          <a:p>
            <a:pPr marL="285750" indent="-285750">
              <a:lnSpc>
                <a:spcPct val="120000"/>
              </a:lnSpc>
              <a:buFont typeface="Arial" panose="020B0604020202020204" pitchFamily="34" charset="0"/>
              <a:buChar char="•"/>
            </a:pPr>
            <a:r>
              <a:rPr lang="en-GB" sz="2000" dirty="0">
                <a:solidFill>
                  <a:srgbClr val="0C377B"/>
                </a:solidFill>
              </a:rPr>
              <a:t>shrink </a:t>
            </a:r>
            <a:r>
              <a:rPr lang="en-GB" sz="2000" dirty="0">
                <a:solidFill>
                  <a:srgbClr val="0C377B"/>
                </a:solidFill>
                <a:latin typeface="Symbol" panose="05050102010706020507" pitchFamily="18" charset="2"/>
              </a:rPr>
              <a:t>b</a:t>
            </a:r>
            <a:r>
              <a:rPr lang="en-GB" sz="2000" dirty="0">
                <a:solidFill>
                  <a:srgbClr val="0C377B"/>
                </a:solidFill>
              </a:rPr>
              <a:t> collimation &amp; extraction by ~30% </a:t>
            </a:r>
          </a:p>
          <a:p>
            <a:pPr marL="285750" indent="-285750">
              <a:lnSpc>
                <a:spcPct val="120000"/>
              </a:lnSpc>
              <a:buFont typeface="Arial" panose="020B0604020202020204" pitchFamily="34" charset="0"/>
              <a:buChar char="•"/>
            </a:pPr>
            <a:r>
              <a:rPr lang="en-GB" sz="2000" dirty="0">
                <a:solidFill>
                  <a:srgbClr val="0C377B"/>
                </a:solidFill>
              </a:rPr>
              <a:t>optics optimisation (filling factor etc.)</a:t>
            </a:r>
            <a:endParaRPr lang="en-GB" sz="2000" dirty="0">
              <a:solidFill>
                <a:srgbClr val="0C377B"/>
              </a:solidFill>
              <a:latin typeface="Calibri" panose="020F0502020204030204"/>
            </a:endParaRPr>
          </a:p>
        </p:txBody>
      </p:sp>
      <p:pic>
        <p:nvPicPr>
          <p:cNvPr id="3" name="Picture 2" descr="Chart, line chart&#10;&#10;Description automatically generated">
            <a:extLst>
              <a:ext uri="{FF2B5EF4-FFF2-40B4-BE49-F238E27FC236}">
                <a16:creationId xmlns:a16="http://schemas.microsoft.com/office/drawing/2014/main" id="{D7B51AAF-14A7-7FA3-8B0B-46539C0A331C}"/>
              </a:ext>
            </a:extLst>
          </p:cNvPr>
          <p:cNvPicPr>
            <a:picLocks noChangeAspect="1"/>
          </p:cNvPicPr>
          <p:nvPr/>
        </p:nvPicPr>
        <p:blipFill rotWithShape="1">
          <a:blip r:embed="rId4">
            <a:extLst>
              <a:ext uri="{28A0092B-C50C-407E-A947-70E740481C1C}">
                <a14:useLocalDpi xmlns:a14="http://schemas.microsoft.com/office/drawing/2010/main" val="0"/>
              </a:ext>
            </a:extLst>
          </a:blip>
          <a:srcRect b="26453"/>
          <a:stretch/>
        </p:blipFill>
        <p:spPr>
          <a:xfrm>
            <a:off x="5475486" y="775480"/>
            <a:ext cx="3033948" cy="2231369"/>
          </a:xfrm>
          <a:prstGeom prst="rect">
            <a:avLst/>
          </a:prstGeom>
        </p:spPr>
      </p:pic>
      <p:pic>
        <p:nvPicPr>
          <p:cNvPr id="4" name="Picture 3" descr="Chart, line chart&#10;&#10;Description automatically generated">
            <a:extLst>
              <a:ext uri="{FF2B5EF4-FFF2-40B4-BE49-F238E27FC236}">
                <a16:creationId xmlns:a16="http://schemas.microsoft.com/office/drawing/2014/main" id="{A3C1063E-3B44-B136-2B2D-DDA9E05F2120}"/>
              </a:ext>
            </a:extLst>
          </p:cNvPr>
          <p:cNvPicPr>
            <a:picLocks noChangeAspect="1"/>
          </p:cNvPicPr>
          <p:nvPr/>
        </p:nvPicPr>
        <p:blipFill rotWithShape="1">
          <a:blip r:embed="rId5">
            <a:extLst>
              <a:ext uri="{28A0092B-C50C-407E-A947-70E740481C1C}">
                <a14:useLocalDpi xmlns:a14="http://schemas.microsoft.com/office/drawing/2010/main" val="0"/>
              </a:ext>
            </a:extLst>
          </a:blip>
          <a:srcRect b="26453"/>
          <a:stretch/>
        </p:blipFill>
        <p:spPr>
          <a:xfrm>
            <a:off x="8881559" y="784358"/>
            <a:ext cx="3033947" cy="2231368"/>
          </a:xfrm>
          <a:prstGeom prst="rect">
            <a:avLst/>
          </a:prstGeom>
        </p:spPr>
      </p:pic>
      <p:sp>
        <p:nvSpPr>
          <p:cNvPr id="10" name="TextBox 9">
            <a:extLst>
              <a:ext uri="{FF2B5EF4-FFF2-40B4-BE49-F238E27FC236}">
                <a16:creationId xmlns:a16="http://schemas.microsoft.com/office/drawing/2014/main" id="{D277BA5E-2847-F539-F005-F3B14C5BBF30}"/>
              </a:ext>
            </a:extLst>
          </p:cNvPr>
          <p:cNvSpPr txBox="1"/>
          <p:nvPr/>
        </p:nvSpPr>
        <p:spPr>
          <a:xfrm>
            <a:off x="6027382" y="2955327"/>
            <a:ext cx="2269660" cy="279797"/>
          </a:xfrm>
          <a:prstGeom prst="rect">
            <a:avLst/>
          </a:prstGeom>
          <a:noFill/>
        </p:spPr>
        <p:txBody>
          <a:bodyPr wrap="none" rtlCol="0">
            <a:spAutoFit/>
          </a:bodyPr>
          <a:lstStyle>
            <a:defPPr>
              <a:defRPr lang="en-US"/>
            </a:defPPr>
            <a:lvl1pPr>
              <a:defRPr sz="1400">
                <a:solidFill>
                  <a:srgbClr val="0C377B"/>
                </a:solidFill>
              </a:defRPr>
            </a:lvl1pPr>
          </a:lstStyle>
          <a:p>
            <a:r>
              <a:rPr lang="en-US" dirty="0" err="1"/>
              <a:t>betatron</a:t>
            </a:r>
            <a:r>
              <a:rPr lang="en-US" dirty="0"/>
              <a:t> collimation straight</a:t>
            </a:r>
            <a:endParaRPr lang="en-GB" dirty="0"/>
          </a:p>
        </p:txBody>
      </p:sp>
      <p:sp>
        <p:nvSpPr>
          <p:cNvPr id="11" name="TextBox 10">
            <a:extLst>
              <a:ext uri="{FF2B5EF4-FFF2-40B4-BE49-F238E27FC236}">
                <a16:creationId xmlns:a16="http://schemas.microsoft.com/office/drawing/2014/main" id="{84702622-0F72-E8B4-C086-E48DA9838F94}"/>
              </a:ext>
            </a:extLst>
          </p:cNvPr>
          <p:cNvSpPr txBox="1"/>
          <p:nvPr/>
        </p:nvSpPr>
        <p:spPr>
          <a:xfrm>
            <a:off x="9759674" y="2959985"/>
            <a:ext cx="1746568" cy="279797"/>
          </a:xfrm>
          <a:prstGeom prst="rect">
            <a:avLst/>
          </a:prstGeom>
          <a:noFill/>
        </p:spPr>
        <p:txBody>
          <a:bodyPr wrap="none" rtlCol="0">
            <a:spAutoFit/>
          </a:bodyPr>
          <a:lstStyle/>
          <a:p>
            <a:r>
              <a:rPr lang="en-US" sz="1400" dirty="0">
                <a:solidFill>
                  <a:srgbClr val="0C377B"/>
                </a:solidFill>
              </a:rPr>
              <a:t>experimental straight</a:t>
            </a:r>
            <a:endParaRPr lang="en-GB" sz="1400" dirty="0">
              <a:solidFill>
                <a:srgbClr val="0C377B"/>
              </a:solidFill>
            </a:endParaRPr>
          </a:p>
        </p:txBody>
      </p:sp>
      <p:sp>
        <p:nvSpPr>
          <p:cNvPr id="8" name="TextBox 7">
            <a:extLst>
              <a:ext uri="{FF2B5EF4-FFF2-40B4-BE49-F238E27FC236}">
                <a16:creationId xmlns:a16="http://schemas.microsoft.com/office/drawing/2014/main" id="{2FE48AC2-38D7-1192-6402-C1A7BACED78C}"/>
              </a:ext>
            </a:extLst>
          </p:cNvPr>
          <p:cNvSpPr txBox="1"/>
          <p:nvPr/>
        </p:nvSpPr>
        <p:spPr>
          <a:xfrm>
            <a:off x="3311350" y="6319268"/>
            <a:ext cx="1229330" cy="279797"/>
          </a:xfrm>
          <a:prstGeom prst="rect">
            <a:avLst/>
          </a:prstGeom>
          <a:solidFill>
            <a:srgbClr val="FFC000"/>
          </a:solidFill>
          <a:ln>
            <a:solidFill>
              <a:srgbClr val="FFC000"/>
            </a:solidFill>
          </a:ln>
        </p:spPr>
        <p:txBody>
          <a:bodyPr wrap="square" rtlCol="0">
            <a:spAutoFit/>
          </a:bodyPr>
          <a:lstStyle/>
          <a:p>
            <a:r>
              <a:rPr lang="en-US" sz="1200" dirty="0"/>
              <a:t>Collider Center</a:t>
            </a:r>
            <a:endParaRPr lang="en-GB" sz="1200" dirty="0"/>
          </a:p>
        </p:txBody>
      </p:sp>
      <p:cxnSp>
        <p:nvCxnSpPr>
          <p:cNvPr id="9" name="Straight Arrow Connector 8">
            <a:extLst>
              <a:ext uri="{FF2B5EF4-FFF2-40B4-BE49-F238E27FC236}">
                <a16:creationId xmlns:a16="http://schemas.microsoft.com/office/drawing/2014/main" id="{86211323-F5BA-1AD3-E301-8FC18C62A089}"/>
              </a:ext>
            </a:extLst>
          </p:cNvPr>
          <p:cNvCxnSpPr>
            <a:cxnSpLocks/>
          </p:cNvCxnSpPr>
          <p:nvPr/>
        </p:nvCxnSpPr>
        <p:spPr>
          <a:xfrm>
            <a:off x="3548533" y="6715398"/>
            <a:ext cx="720167" cy="0"/>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D098EB9-FB4A-F19D-E634-49E3B57424B3}"/>
              </a:ext>
            </a:extLst>
          </p:cNvPr>
          <p:cNvSpPr txBox="1"/>
          <p:nvPr/>
        </p:nvSpPr>
        <p:spPr>
          <a:xfrm>
            <a:off x="13633" y="6503556"/>
            <a:ext cx="1175976" cy="338554"/>
          </a:xfrm>
          <a:prstGeom prst="rect">
            <a:avLst/>
          </a:prstGeom>
          <a:solidFill>
            <a:schemeClr val="accent4">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F. </a:t>
            </a:r>
            <a:r>
              <a:rPr kumimoji="0" lang="en-US" sz="1600" b="0" i="0" u="none" strike="noStrike" kern="1200" cap="none" spc="0" normalizeH="0" baseline="0" noProof="0" dirty="0" err="1">
                <a:ln>
                  <a:noFill/>
                </a:ln>
                <a:solidFill>
                  <a:prstClr val="black"/>
                </a:solidFill>
                <a:effectLst/>
                <a:uLnTx/>
                <a:uFillTx/>
                <a:latin typeface="Calibri" panose="020F0502020204030204"/>
                <a:ea typeface="+mn-ea"/>
                <a:cs typeface="+mn-cs"/>
              </a:rPr>
              <a:t>Valchkova</a:t>
            </a: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D7960D8D-0B36-6B90-9883-657426799543}"/>
              </a:ext>
            </a:extLst>
          </p:cNvPr>
          <p:cNvSpPr txBox="1"/>
          <p:nvPr/>
        </p:nvSpPr>
        <p:spPr>
          <a:xfrm>
            <a:off x="8881559" y="3254651"/>
            <a:ext cx="3305728" cy="338554"/>
          </a:xfrm>
          <a:prstGeom prst="rect">
            <a:avLst/>
          </a:prstGeom>
          <a:solidFill>
            <a:schemeClr val="accent4">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M. Giovannozzi. </a:t>
            </a:r>
            <a:r>
              <a:rPr lang="en-US" sz="1600" dirty="0">
                <a:solidFill>
                  <a:prstClr val="black"/>
                </a:solidFill>
                <a:latin typeface="Calibri" panose="020F0502020204030204"/>
              </a:rPr>
              <a:t>G. Perez, T. </a:t>
            </a:r>
            <a:r>
              <a:rPr lang="en-US" sz="1600" dirty="0" err="1">
                <a:solidFill>
                  <a:prstClr val="black"/>
                </a:solidFill>
                <a:latin typeface="Calibri" panose="020F0502020204030204"/>
              </a:rPr>
              <a:t>Risselada</a:t>
            </a: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TextBox 15">
            <a:extLst>
              <a:ext uri="{FF2B5EF4-FFF2-40B4-BE49-F238E27FC236}">
                <a16:creationId xmlns:a16="http://schemas.microsoft.com/office/drawing/2014/main" id="{B62E0CF7-CB77-E2D8-F703-FE60C4320589}"/>
              </a:ext>
            </a:extLst>
          </p:cNvPr>
          <p:cNvSpPr txBox="1"/>
          <p:nvPr/>
        </p:nvSpPr>
        <p:spPr>
          <a:xfrm>
            <a:off x="4622485" y="3714616"/>
            <a:ext cx="7293021" cy="3077766"/>
          </a:xfrm>
          <a:prstGeom prst="rect">
            <a:avLst/>
          </a:prstGeom>
          <a:noFill/>
        </p:spPr>
        <p:txBody>
          <a:bodyPr wrap="square" rtlCol="0">
            <a:spAutoFit/>
          </a:bodyPr>
          <a:lstStyle/>
          <a:p>
            <a:r>
              <a:rPr lang="en-GB" sz="2400" b="1" dirty="0">
                <a:solidFill>
                  <a:srgbClr val="0C377B"/>
                </a:solidFill>
              </a:rPr>
              <a:t>High-field cryo-magnet system design</a:t>
            </a:r>
          </a:p>
          <a:p>
            <a:pPr marL="285750" indent="-285750">
              <a:spcBef>
                <a:spcPts val="1200"/>
              </a:spcBef>
              <a:buFont typeface="Arial" panose="020B0604020202020204" pitchFamily="34" charset="0"/>
              <a:buChar char="•"/>
              <a:defRPr/>
            </a:pPr>
            <a:r>
              <a:rPr lang="en-US" sz="2000" dirty="0">
                <a:solidFill>
                  <a:srgbClr val="0C377B"/>
                </a:solidFill>
                <a:latin typeface="Calibri" panose="020F0502020204030204"/>
              </a:rPr>
              <a:t>Conceptual study of cryogenics concept and temperature layout for LTS and HTS based magnets, in view of electrical consumption. </a:t>
            </a:r>
          </a:p>
          <a:p>
            <a:pPr marL="285750" indent="-285750">
              <a:spcBef>
                <a:spcPts val="1200"/>
              </a:spcBef>
              <a:buFont typeface="Arial" panose="020B0604020202020204" pitchFamily="34" charset="0"/>
              <a:buChar char="•"/>
              <a:defRPr/>
            </a:pPr>
            <a:r>
              <a:rPr lang="en-US" sz="2000" dirty="0">
                <a:solidFill>
                  <a:srgbClr val="0C377B"/>
                </a:solidFill>
                <a:latin typeface="Calibri" panose="020F0502020204030204"/>
              </a:rPr>
              <a:t>Update of integration study for the ongoing HFM designs and scaling to preliminary HTS design.</a:t>
            </a:r>
          </a:p>
          <a:p>
            <a:pPr marL="0" lvl="1">
              <a:defRPr/>
            </a:pPr>
            <a:r>
              <a:rPr lang="en-US" sz="2000" dirty="0">
                <a:solidFill>
                  <a:srgbClr val="0C377B"/>
                </a:solidFill>
                <a:latin typeface="Calibri" panose="020F0502020204030204"/>
                <a:sym typeface="Wingdings" panose="05000000000000000000" pitchFamily="2" charset="2"/>
              </a:rPr>
              <a:t>	</a:t>
            </a:r>
            <a:r>
              <a:rPr lang="en-US" sz="2000" b="1" dirty="0">
                <a:solidFill>
                  <a:srgbClr val="FF0000"/>
                </a:solidFill>
                <a:latin typeface="Calibri" panose="020F0502020204030204"/>
                <a:sym typeface="Wingdings" panose="05000000000000000000" pitchFamily="2" charset="2"/>
              </a:rPr>
              <a:t> Confirmation of tunnel diameter!</a:t>
            </a:r>
            <a:endParaRPr lang="en-US" sz="2000" b="1" dirty="0">
              <a:solidFill>
                <a:srgbClr val="FF0000"/>
              </a:solidFill>
              <a:latin typeface="Calibri" panose="020F0502020204030204"/>
            </a:endParaRPr>
          </a:p>
          <a:p>
            <a:pPr marL="285750" indent="-285750">
              <a:spcBef>
                <a:spcPts val="1200"/>
              </a:spcBef>
              <a:buFont typeface="Arial" panose="020B0604020202020204" pitchFamily="34" charset="0"/>
              <a:buChar char="•"/>
              <a:defRPr/>
            </a:pPr>
            <a:r>
              <a:rPr lang="en-US" sz="2000" dirty="0">
                <a:solidFill>
                  <a:srgbClr val="0C377B"/>
                </a:solidFill>
                <a:latin typeface="Calibri" panose="020F0502020204030204"/>
              </a:rPr>
              <a:t>HFM R&amp;D (LTS and HTS) on technology and magnet design, aiming also at bridging the  TRL gap between HTS and Nb</a:t>
            </a:r>
            <a:r>
              <a:rPr lang="en-US" sz="2000" baseline="-25000" dirty="0">
                <a:solidFill>
                  <a:srgbClr val="0C377B"/>
                </a:solidFill>
                <a:latin typeface="Calibri" panose="020F0502020204030204"/>
              </a:rPr>
              <a:t>3</a:t>
            </a:r>
            <a:r>
              <a:rPr lang="en-US" sz="2000" dirty="0">
                <a:solidFill>
                  <a:srgbClr val="0C377B"/>
                </a:solidFill>
                <a:latin typeface="Calibri" panose="020F0502020204030204"/>
              </a:rPr>
              <a:t>Sn.</a:t>
            </a:r>
            <a:endParaRPr lang="en-GB" sz="2000" dirty="0">
              <a:solidFill>
                <a:srgbClr val="0C377B"/>
              </a:solidFill>
              <a:latin typeface="Calibri" panose="020F0502020204030204"/>
            </a:endParaRPr>
          </a:p>
        </p:txBody>
      </p:sp>
    </p:spTree>
    <p:extLst>
      <p:ext uri="{BB962C8B-B14F-4D97-AF65-F5344CB8AC3E}">
        <p14:creationId xmlns:p14="http://schemas.microsoft.com/office/powerpoint/2010/main" val="1255168210"/>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Status of FCC global collaboration</a:t>
            </a:r>
            <a:endParaRPr kumimoji="0" lang="en-CH" sz="3200" b="1" i="0" u="none" strike="noStrike" kern="1200" cap="none" spc="0" normalizeH="0" baseline="0" noProof="0" dirty="0">
              <a:ln>
                <a:noFill/>
              </a:ln>
              <a:solidFill>
                <a:srgbClr val="FFFF00"/>
              </a:solidFill>
              <a:effectLst/>
              <a:uLnTx/>
              <a:uFillTx/>
              <a:latin typeface="Calibri"/>
              <a:ea typeface="+mj-ea"/>
              <a:cs typeface="Calibri" panose="020F0502020204030204" pitchFamily="34" charset="0"/>
            </a:endParaRPr>
          </a:p>
        </p:txBody>
      </p:sp>
      <p:pic>
        <p:nvPicPr>
          <p:cNvPr id="8" name="Picture 7" descr="A picture containing icon&#10;&#10;Description automatically generated">
            <a:extLst>
              <a:ext uri="{FF2B5EF4-FFF2-40B4-BE49-F238E27FC236}">
                <a16:creationId xmlns:a16="http://schemas.microsoft.com/office/drawing/2014/main" id="{4C03B7B9-05B5-F52F-AFB7-92459497889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321" y="58203"/>
            <a:ext cx="1935386" cy="654292"/>
          </a:xfrm>
          <a:prstGeom prst="rect">
            <a:avLst/>
          </a:prstGeom>
        </p:spPr>
      </p:pic>
      <p:pic>
        <p:nvPicPr>
          <p:cNvPr id="13" name="Picture 12">
            <a:extLst>
              <a:ext uri="{FF2B5EF4-FFF2-40B4-BE49-F238E27FC236}">
                <a16:creationId xmlns:a16="http://schemas.microsoft.com/office/drawing/2014/main" id="{7CB55327-76C3-4174-A62D-680E9E204AFA}"/>
              </a:ext>
            </a:extLst>
          </p:cNvPr>
          <p:cNvPicPr>
            <a:picLocks noChangeAspect="1"/>
          </p:cNvPicPr>
          <p:nvPr/>
        </p:nvPicPr>
        <p:blipFill rotWithShape="1">
          <a:blip r:embed="rId3"/>
          <a:srcRect l="2693" r="743"/>
          <a:stretch/>
        </p:blipFill>
        <p:spPr>
          <a:xfrm>
            <a:off x="0" y="770698"/>
            <a:ext cx="12192000" cy="6087302"/>
          </a:xfrm>
          <a:prstGeom prst="rect">
            <a:avLst/>
          </a:prstGeom>
        </p:spPr>
      </p:pic>
      <p:sp>
        <p:nvSpPr>
          <p:cNvPr id="14" name="Rectangle: Rounded Corners 13">
            <a:extLst>
              <a:ext uri="{FF2B5EF4-FFF2-40B4-BE49-F238E27FC236}">
                <a16:creationId xmlns:a16="http://schemas.microsoft.com/office/drawing/2014/main" id="{9EEE16FB-9D4A-049F-1947-B5A561A4BFFD}"/>
              </a:ext>
            </a:extLst>
          </p:cNvPr>
          <p:cNvSpPr/>
          <p:nvPr/>
        </p:nvSpPr>
        <p:spPr>
          <a:xfrm>
            <a:off x="5736558" y="5400136"/>
            <a:ext cx="1272976" cy="1229264"/>
          </a:xfrm>
          <a:prstGeom prst="roundRect">
            <a:avLst/>
          </a:prstGeom>
          <a:solidFill>
            <a:srgbClr val="0000FF"/>
          </a:solidFill>
          <a:ln w="12700" cap="flat" cmpd="sng" algn="ctr">
            <a:solidFill>
              <a:srgbClr val="0000FF">
                <a:shade val="15000"/>
              </a:srgbClr>
            </a:solidFill>
            <a:prstDash val="solid"/>
            <a:miter lim="800000"/>
          </a:ln>
          <a:effectLst/>
        </p:spPr>
        <p:txBody>
          <a:bodyPr rtlCol="0" anchor="ctr"/>
          <a:lstStyle/>
          <a:p>
            <a:pPr marL="0" marR="0" lvl="0" indent="0" algn="ctr" defTabSz="914303" eaLnBrk="1" fontAlgn="auto" latinLnBrk="0" hangingPunct="1">
              <a:lnSpc>
                <a:spcPct val="100000"/>
              </a:lnSpc>
              <a:spcBef>
                <a:spcPts val="0"/>
              </a:spcBef>
              <a:spcAft>
                <a:spcPts val="0"/>
              </a:spcAft>
              <a:buClrTx/>
              <a:buSzTx/>
              <a:buFontTx/>
              <a:buNone/>
              <a:tabLst/>
              <a:defRPr/>
            </a:pPr>
            <a:r>
              <a:rPr kumimoji="0" lang="fr-CH" sz="1600" b="1" i="0" u="none" strike="noStrike" kern="0" cap="none" spc="0" normalizeH="0" baseline="0" noProof="0" dirty="0">
                <a:ln>
                  <a:noFill/>
                </a:ln>
                <a:solidFill>
                  <a:srgbClr val="FFFFFF"/>
                </a:solidFill>
                <a:effectLst/>
                <a:uLnTx/>
                <a:uFillTx/>
                <a:latin typeface="Arial"/>
                <a:ea typeface="+mn-ea"/>
                <a:cs typeface="+mn-cs"/>
              </a:rPr>
              <a:t>141 Institutes</a:t>
            </a:r>
            <a:endParaRPr kumimoji="0" lang="en-GB" sz="1600" b="1" i="0" u="none" strike="noStrike" kern="0" cap="none" spc="0" normalizeH="0" baseline="0" noProof="0" dirty="0">
              <a:ln>
                <a:noFill/>
              </a:ln>
              <a:solidFill>
                <a:srgbClr val="FFFFFF"/>
              </a:solidFill>
              <a:effectLst/>
              <a:uLnTx/>
              <a:uFillTx/>
              <a:latin typeface="Arial"/>
              <a:ea typeface="+mn-ea"/>
              <a:cs typeface="+mn-cs"/>
            </a:endParaRPr>
          </a:p>
        </p:txBody>
      </p:sp>
      <p:sp>
        <p:nvSpPr>
          <p:cNvPr id="15" name="Rectangle: Rounded Corners 14">
            <a:extLst>
              <a:ext uri="{FF2B5EF4-FFF2-40B4-BE49-F238E27FC236}">
                <a16:creationId xmlns:a16="http://schemas.microsoft.com/office/drawing/2014/main" id="{436829D4-8851-1BE6-7B50-82E2BAF11F8A}"/>
              </a:ext>
            </a:extLst>
          </p:cNvPr>
          <p:cNvSpPr/>
          <p:nvPr/>
        </p:nvSpPr>
        <p:spPr>
          <a:xfrm>
            <a:off x="7077520" y="5400136"/>
            <a:ext cx="1272976" cy="1229264"/>
          </a:xfrm>
          <a:prstGeom prst="roundRect">
            <a:avLst/>
          </a:prstGeom>
          <a:solidFill>
            <a:srgbClr val="8F3DFF"/>
          </a:solidFill>
          <a:ln w="12700" cap="flat" cmpd="sng" algn="ctr">
            <a:solidFill>
              <a:srgbClr val="8F3DFF">
                <a:shade val="15000"/>
              </a:srgbClr>
            </a:solidFill>
            <a:prstDash val="solid"/>
            <a:miter lim="800000"/>
          </a:ln>
          <a:effectLst/>
        </p:spPr>
        <p:txBody>
          <a:bodyPr rtlCol="0" anchor="ctr"/>
          <a:lstStyle/>
          <a:p>
            <a:pPr marL="0" marR="0" lvl="0" indent="0" algn="ctr" defTabSz="914303" eaLnBrk="1" fontAlgn="auto" latinLnBrk="0" hangingPunct="1">
              <a:lnSpc>
                <a:spcPct val="100000"/>
              </a:lnSpc>
              <a:spcBef>
                <a:spcPts val="0"/>
              </a:spcBef>
              <a:spcAft>
                <a:spcPts val="0"/>
              </a:spcAft>
              <a:buClrTx/>
              <a:buSzTx/>
              <a:buFontTx/>
              <a:buNone/>
              <a:tabLst/>
              <a:defRPr/>
            </a:pPr>
            <a:r>
              <a:rPr kumimoji="0" lang="fr-CH" sz="1600" b="1" i="0" u="none" strike="noStrike" kern="0" cap="none" spc="0" normalizeH="0" baseline="0" noProof="0" dirty="0">
                <a:ln>
                  <a:noFill/>
                </a:ln>
                <a:solidFill>
                  <a:srgbClr val="FFFFFF"/>
                </a:solidFill>
                <a:effectLst/>
                <a:uLnTx/>
                <a:uFillTx/>
                <a:latin typeface="Arial"/>
                <a:ea typeface="+mn-ea"/>
                <a:cs typeface="+mn-cs"/>
              </a:rPr>
              <a:t>32 countries</a:t>
            </a:r>
          </a:p>
          <a:p>
            <a:pPr marL="0" marR="0" lvl="0" indent="0" algn="ctr" defTabSz="914303" eaLnBrk="1" fontAlgn="auto" latinLnBrk="0" hangingPunct="1">
              <a:lnSpc>
                <a:spcPct val="100000"/>
              </a:lnSpc>
              <a:spcBef>
                <a:spcPts val="0"/>
              </a:spcBef>
              <a:spcAft>
                <a:spcPts val="0"/>
              </a:spcAft>
              <a:buClrTx/>
              <a:buSzTx/>
              <a:buFontTx/>
              <a:buNone/>
              <a:tabLst/>
              <a:defRPr/>
            </a:pPr>
            <a:r>
              <a:rPr kumimoji="0" lang="fr-CH" sz="1600" b="1" i="0" u="none" strike="noStrike" kern="0" cap="none" spc="0" normalizeH="0" baseline="0" noProof="0" dirty="0">
                <a:ln>
                  <a:noFill/>
                </a:ln>
                <a:solidFill>
                  <a:srgbClr val="FFFFFF"/>
                </a:solidFill>
                <a:effectLst/>
                <a:uLnTx/>
                <a:uFillTx/>
                <a:latin typeface="Arial"/>
                <a:ea typeface="+mn-ea"/>
                <a:cs typeface="+mn-cs"/>
              </a:rPr>
              <a:t> + </a:t>
            </a:r>
          </a:p>
          <a:p>
            <a:pPr marL="0" marR="0" lvl="0" indent="0" algn="ctr" defTabSz="914303" eaLnBrk="1" fontAlgn="auto" latinLnBrk="0" hangingPunct="1">
              <a:lnSpc>
                <a:spcPct val="100000"/>
              </a:lnSpc>
              <a:spcBef>
                <a:spcPts val="0"/>
              </a:spcBef>
              <a:spcAft>
                <a:spcPts val="0"/>
              </a:spcAft>
              <a:buClrTx/>
              <a:buSzTx/>
              <a:buFontTx/>
              <a:buNone/>
              <a:tabLst/>
              <a:defRPr/>
            </a:pPr>
            <a:r>
              <a:rPr kumimoji="0" lang="fr-CH" sz="1600" b="1" i="0" u="none" strike="noStrike" kern="0" cap="none" spc="0" normalizeH="0" baseline="0" noProof="0" dirty="0">
                <a:ln>
                  <a:noFill/>
                </a:ln>
                <a:solidFill>
                  <a:srgbClr val="FFFFFF"/>
                </a:solidFill>
                <a:effectLst/>
                <a:uLnTx/>
                <a:uFillTx/>
                <a:latin typeface="Arial"/>
                <a:ea typeface="+mn-ea"/>
                <a:cs typeface="+mn-cs"/>
              </a:rPr>
              <a:t>CERN</a:t>
            </a:r>
            <a:endParaRPr kumimoji="0" lang="en-GB" sz="1600" b="1" i="0" u="none" strike="noStrike" kern="0" cap="none" spc="0" normalizeH="0" baseline="0" noProof="0" dirty="0">
              <a:ln>
                <a:noFill/>
              </a:ln>
              <a:solidFill>
                <a:srgbClr val="FFFFFF"/>
              </a:solidFill>
              <a:effectLst/>
              <a:uLnTx/>
              <a:uFillTx/>
              <a:latin typeface="Arial"/>
              <a:ea typeface="+mn-ea"/>
              <a:cs typeface="+mn-cs"/>
            </a:endParaRPr>
          </a:p>
        </p:txBody>
      </p:sp>
      <p:pic>
        <p:nvPicPr>
          <p:cNvPr id="16" name="Picture 15" descr="A blue flag with yellow stars&#10;&#10;Description automatically generated">
            <a:extLst>
              <a:ext uri="{FF2B5EF4-FFF2-40B4-BE49-F238E27FC236}">
                <a16:creationId xmlns:a16="http://schemas.microsoft.com/office/drawing/2014/main" id="{8EDFB768-62F7-1F50-FD69-398AA074FD7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5995" y="5460521"/>
            <a:ext cx="1756286" cy="1168879"/>
          </a:xfrm>
          <a:prstGeom prst="rect">
            <a:avLst/>
          </a:prstGeom>
        </p:spPr>
      </p:pic>
      <p:pic>
        <p:nvPicPr>
          <p:cNvPr id="18" name="Picture 17" descr="A logo with text and a circle&#10;&#10;Description automatically generated">
            <a:extLst>
              <a:ext uri="{FF2B5EF4-FFF2-40B4-BE49-F238E27FC236}">
                <a16:creationId xmlns:a16="http://schemas.microsoft.com/office/drawing/2014/main" id="{7328748B-89A8-DD32-02CD-ADFDEA28951C}"/>
              </a:ext>
            </a:extLst>
          </p:cNvPr>
          <p:cNvPicPr>
            <a:picLocks noChangeAspect="1"/>
          </p:cNvPicPr>
          <p:nvPr/>
        </p:nvPicPr>
        <p:blipFill rotWithShape="1">
          <a:blip r:embed="rId5">
            <a:extLst>
              <a:ext uri="{28A0092B-C50C-407E-A947-70E740481C1C}">
                <a14:useLocalDpi xmlns:a14="http://schemas.microsoft.com/office/drawing/2010/main" val="0"/>
              </a:ext>
            </a:extLst>
          </a:blip>
          <a:srcRect l="13687" r="10025"/>
          <a:stretch/>
        </p:blipFill>
        <p:spPr>
          <a:xfrm>
            <a:off x="10177780" y="5451444"/>
            <a:ext cx="2002709" cy="1199626"/>
          </a:xfrm>
          <a:prstGeom prst="rect">
            <a:avLst/>
          </a:prstGeom>
        </p:spPr>
      </p:pic>
      <p:sp>
        <p:nvSpPr>
          <p:cNvPr id="19" name="Rectangle 18">
            <a:extLst>
              <a:ext uri="{FF2B5EF4-FFF2-40B4-BE49-F238E27FC236}">
                <a16:creationId xmlns:a16="http://schemas.microsoft.com/office/drawing/2014/main" id="{95CEEA3F-0EF5-6780-6CC3-873A8DFCE7AB}"/>
              </a:ext>
            </a:extLst>
          </p:cNvPr>
          <p:cNvSpPr/>
          <p:nvPr/>
        </p:nvSpPr>
        <p:spPr>
          <a:xfrm>
            <a:off x="253969" y="953114"/>
            <a:ext cx="11745373" cy="1015663"/>
          </a:xfrm>
          <a:prstGeom prst="rect">
            <a:avLst/>
          </a:prstGeom>
        </p:spPr>
        <p:txBody>
          <a:bodyPr wrap="square">
            <a:spAutoFit/>
          </a:bodyPr>
          <a:lstStyle/>
          <a:p>
            <a:pPr defTabSz="822960">
              <a:defRPr/>
            </a:pPr>
            <a:r>
              <a:rPr lang="en-GB" sz="2000" b="1" dirty="0">
                <a:solidFill>
                  <a:srgbClr val="002060"/>
                </a:solidFill>
                <a:latin typeface="Arial"/>
              </a:rPr>
              <a:t>Increasing international collaboration as a prerequisite for success:</a:t>
            </a:r>
            <a:br>
              <a:rPr lang="en-GB" sz="2000" b="1" dirty="0">
                <a:solidFill>
                  <a:srgbClr val="002060"/>
                </a:solidFill>
                <a:latin typeface="Arial"/>
              </a:rPr>
            </a:br>
            <a:r>
              <a:rPr lang="en-GB" sz="2000" b="1" dirty="0">
                <a:solidFill>
                  <a:srgbClr val="002060"/>
                </a:solidFill>
                <a:latin typeface="Arial"/>
                <a:sym typeface="Wingdings" panose="05000000000000000000" pitchFamily="2" charset="2"/>
              </a:rPr>
              <a:t></a:t>
            </a:r>
            <a:r>
              <a:rPr lang="en-GB" sz="2000" dirty="0">
                <a:solidFill>
                  <a:srgbClr val="002060"/>
                </a:solidFill>
                <a:latin typeface="Arial"/>
              </a:rPr>
              <a:t>links with </a:t>
            </a:r>
            <a:r>
              <a:rPr lang="en-GB" sz="2000" b="1" dirty="0">
                <a:solidFill>
                  <a:srgbClr val="002060"/>
                </a:solidFill>
                <a:latin typeface="Arial"/>
              </a:rPr>
              <a:t>science, research &amp; development </a:t>
            </a:r>
            <a:r>
              <a:rPr lang="en-GB" sz="2000" dirty="0">
                <a:solidFill>
                  <a:srgbClr val="002060"/>
                </a:solidFill>
                <a:latin typeface="Arial"/>
              </a:rPr>
              <a:t>and </a:t>
            </a:r>
            <a:r>
              <a:rPr lang="en-GB" sz="2000" b="1" dirty="0">
                <a:solidFill>
                  <a:srgbClr val="002060"/>
                </a:solidFill>
                <a:latin typeface="Arial"/>
              </a:rPr>
              <a:t>high-tech industry </a:t>
            </a:r>
            <a:r>
              <a:rPr lang="en-GB" sz="2000" dirty="0">
                <a:solidFill>
                  <a:srgbClr val="002060"/>
                </a:solidFill>
                <a:latin typeface="Arial"/>
              </a:rPr>
              <a:t>will be essential to further advance and prepare the implementation of </a:t>
            </a:r>
            <a:r>
              <a:rPr lang="en-GB" sz="2000" dirty="0">
                <a:solidFill>
                  <a:srgbClr val="FFFFFF"/>
                </a:solidFill>
                <a:latin typeface="Arial"/>
              </a:rPr>
              <a:t>FCC</a:t>
            </a:r>
            <a:endParaRPr lang="en-US" sz="2000" dirty="0">
              <a:solidFill>
                <a:srgbClr val="FFFFFF"/>
              </a:solidFill>
              <a:latin typeface="Arial"/>
            </a:endParaRPr>
          </a:p>
        </p:txBody>
      </p:sp>
      <p:sp>
        <p:nvSpPr>
          <p:cNvPr id="20" name="TextBox 19">
            <a:extLst>
              <a:ext uri="{FF2B5EF4-FFF2-40B4-BE49-F238E27FC236}">
                <a16:creationId xmlns:a16="http://schemas.microsoft.com/office/drawing/2014/main" id="{B026B52A-F155-5550-3E01-BE13CF6CD167}"/>
              </a:ext>
            </a:extLst>
          </p:cNvPr>
          <p:cNvSpPr txBox="1"/>
          <p:nvPr/>
        </p:nvSpPr>
        <p:spPr>
          <a:xfrm>
            <a:off x="264943" y="5322469"/>
            <a:ext cx="5118819" cy="1477328"/>
          </a:xfrm>
          <a:prstGeom prst="rect">
            <a:avLst/>
          </a:prstGeom>
          <a:noFill/>
        </p:spPr>
        <p:txBody>
          <a:bodyPr wrap="square" rtlCol="0">
            <a:spAutoFit/>
          </a:bodyPr>
          <a:lstStyle/>
          <a:p>
            <a:pPr defTabSz="822960">
              <a:defRPr/>
            </a:pPr>
            <a:r>
              <a:rPr lang="en-CH" b="1" dirty="0">
                <a:solidFill>
                  <a:srgbClr val="002060"/>
                </a:solidFill>
                <a:latin typeface="Arial"/>
              </a:rPr>
              <a:t>FCC Feasibility Study: </a:t>
            </a:r>
          </a:p>
          <a:p>
            <a:pPr defTabSz="822960">
              <a:defRPr/>
            </a:pPr>
            <a:r>
              <a:rPr lang="fr-FR" dirty="0">
                <a:solidFill>
                  <a:srgbClr val="002060"/>
                </a:solidFill>
                <a:latin typeface="Arial"/>
              </a:rPr>
              <a:t>Aim </a:t>
            </a:r>
            <a:r>
              <a:rPr lang="fr-FR" dirty="0" err="1">
                <a:solidFill>
                  <a:srgbClr val="002060"/>
                </a:solidFill>
                <a:latin typeface="Arial"/>
              </a:rPr>
              <a:t>is</a:t>
            </a:r>
            <a:r>
              <a:rPr lang="fr-FR" dirty="0">
                <a:solidFill>
                  <a:srgbClr val="002060"/>
                </a:solidFill>
                <a:latin typeface="Arial"/>
              </a:rPr>
              <a:t> to </a:t>
            </a:r>
            <a:r>
              <a:rPr lang="fr-FR" dirty="0" err="1">
                <a:solidFill>
                  <a:srgbClr val="002060"/>
                </a:solidFill>
                <a:latin typeface="Arial"/>
              </a:rPr>
              <a:t>increase</a:t>
            </a:r>
            <a:r>
              <a:rPr lang="fr-FR" dirty="0">
                <a:solidFill>
                  <a:srgbClr val="002060"/>
                </a:solidFill>
                <a:latin typeface="Arial"/>
              </a:rPr>
              <a:t> </a:t>
            </a:r>
            <a:r>
              <a:rPr lang="fr-FR" dirty="0" err="1">
                <a:solidFill>
                  <a:srgbClr val="002060"/>
                </a:solidFill>
                <a:latin typeface="Arial"/>
              </a:rPr>
              <a:t>further</a:t>
            </a:r>
            <a:r>
              <a:rPr lang="fr-FR" dirty="0">
                <a:solidFill>
                  <a:srgbClr val="002060"/>
                </a:solidFill>
                <a:latin typeface="Arial"/>
              </a:rPr>
              <a:t> the collaboration,</a:t>
            </a:r>
          </a:p>
          <a:p>
            <a:pPr defTabSz="822960">
              <a:defRPr/>
            </a:pPr>
            <a:r>
              <a:rPr lang="fr-FR" dirty="0">
                <a:solidFill>
                  <a:srgbClr val="002060"/>
                </a:solidFill>
                <a:latin typeface="Arial"/>
              </a:rPr>
              <a:t>on all aspects, in </a:t>
            </a:r>
            <a:r>
              <a:rPr lang="fr-FR" dirty="0" err="1">
                <a:solidFill>
                  <a:srgbClr val="002060"/>
                </a:solidFill>
                <a:latin typeface="Arial"/>
              </a:rPr>
              <a:t>particular</a:t>
            </a:r>
            <a:r>
              <a:rPr lang="fr-FR" dirty="0">
                <a:solidFill>
                  <a:srgbClr val="002060"/>
                </a:solidFill>
                <a:latin typeface="Arial"/>
              </a:rPr>
              <a:t> on</a:t>
            </a:r>
          </a:p>
          <a:p>
            <a:pPr defTabSz="822960">
              <a:defRPr/>
            </a:pPr>
            <a:r>
              <a:rPr lang="fr-FR" dirty="0">
                <a:solidFill>
                  <a:srgbClr val="002060"/>
                </a:solidFill>
                <a:latin typeface="Arial"/>
              </a:rPr>
              <a:t>Accelerator and </a:t>
            </a:r>
            <a:r>
              <a:rPr lang="fr-FR" dirty="0" err="1">
                <a:solidFill>
                  <a:srgbClr val="002060"/>
                </a:solidFill>
                <a:latin typeface="Arial"/>
              </a:rPr>
              <a:t>Particle</a:t>
            </a:r>
            <a:r>
              <a:rPr lang="fr-FR" dirty="0">
                <a:solidFill>
                  <a:srgbClr val="002060"/>
                </a:solidFill>
                <a:latin typeface="Arial"/>
              </a:rPr>
              <a:t>/</a:t>
            </a:r>
            <a:r>
              <a:rPr lang="fr-FR" dirty="0" err="1">
                <a:solidFill>
                  <a:srgbClr val="002060"/>
                </a:solidFill>
                <a:latin typeface="Arial"/>
              </a:rPr>
              <a:t>Experiments</a:t>
            </a:r>
            <a:r>
              <a:rPr lang="fr-FR" dirty="0">
                <a:solidFill>
                  <a:srgbClr val="002060"/>
                </a:solidFill>
                <a:latin typeface="Arial"/>
              </a:rPr>
              <a:t>/Detectors </a:t>
            </a:r>
          </a:p>
          <a:p>
            <a:pPr defTabSz="822960">
              <a:defRPr/>
            </a:pPr>
            <a:r>
              <a:rPr lang="fr-FR" dirty="0">
                <a:solidFill>
                  <a:prstClr val="white"/>
                </a:solidFill>
                <a:latin typeface="Arial"/>
              </a:rPr>
              <a:t>			</a:t>
            </a:r>
            <a:endParaRPr lang="fr-FR" b="1" dirty="0">
              <a:solidFill>
                <a:srgbClr val="FFFF00"/>
              </a:solidFill>
              <a:latin typeface="Arial"/>
            </a:endParaRPr>
          </a:p>
        </p:txBody>
      </p:sp>
    </p:spTree>
    <p:extLst>
      <p:ext uri="{BB962C8B-B14F-4D97-AF65-F5344CB8AC3E}">
        <p14:creationId xmlns:p14="http://schemas.microsoft.com/office/powerpoint/2010/main" val="2786508350"/>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E8277EB-4087-42D8-9B97-EDB9050F65D9}"/>
              </a:ext>
            </a:extLst>
          </p:cNvPr>
          <p:cNvSpPr>
            <a:spLocks noGrp="1"/>
          </p:cNvSpPr>
          <p:nvPr>
            <p:ph type="sldNum" sz="quarter" idx="10"/>
          </p:nvPr>
        </p:nvSpPr>
        <p:spPr>
          <a:xfrm>
            <a:off x="11660400" y="69891"/>
            <a:ext cx="385972" cy="226761"/>
          </a:xfrm>
        </p:spPr>
        <p:txBody>
          <a:bodyPr wrap="none" anchor="ctr">
            <a:normAutofit fontScale="85000" lnSpcReduction="20000"/>
          </a:bodyPr>
          <a:lstStyle/>
          <a:p>
            <a:pPr defTabSz="914303">
              <a:spcAft>
                <a:spcPts val="300"/>
              </a:spcAft>
            </a:pPr>
            <a:fld id="{88A1DFE4-5FC5-43BD-BB7E-75EAD82B965F}" type="slidenum">
              <a:rPr lang="en-US">
                <a:solidFill>
                  <a:srgbClr val="FFFFFF"/>
                </a:solidFill>
                <a:latin typeface="Arial"/>
              </a:rPr>
              <a:pPr defTabSz="914303">
                <a:spcAft>
                  <a:spcPts val="300"/>
                </a:spcAft>
              </a:pPr>
              <a:t>26</a:t>
            </a:fld>
            <a:endParaRPr lang="en-US">
              <a:solidFill>
                <a:srgbClr val="FFFFFF"/>
              </a:solidFill>
              <a:latin typeface="Arial"/>
            </a:endParaRPr>
          </a:p>
        </p:txBody>
      </p:sp>
      <p:sp>
        <p:nvSpPr>
          <p:cNvPr id="6" name="TextBox 5">
            <a:extLst>
              <a:ext uri="{FF2B5EF4-FFF2-40B4-BE49-F238E27FC236}">
                <a16:creationId xmlns:a16="http://schemas.microsoft.com/office/drawing/2014/main" id="{74B96682-1E65-CF12-AAFB-4EB801A5D2B1}"/>
              </a:ext>
            </a:extLst>
          </p:cNvPr>
          <p:cNvSpPr txBox="1"/>
          <p:nvPr/>
        </p:nvSpPr>
        <p:spPr>
          <a:xfrm>
            <a:off x="0" y="0"/>
            <a:ext cx="12192000" cy="646331"/>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en-US" dirty="0"/>
              <a:t> FCC Week 2024 - San Francisco – 10 to 14 June  </a:t>
            </a:r>
            <a:endParaRPr lang="en-GB" dirty="0"/>
          </a:p>
        </p:txBody>
      </p:sp>
      <p:pic>
        <p:nvPicPr>
          <p:cNvPr id="7" name="Picture 6" descr="A white text on a black background&#10;&#10;Description automatically generated">
            <a:extLst>
              <a:ext uri="{FF2B5EF4-FFF2-40B4-BE49-F238E27FC236}">
                <a16:creationId xmlns:a16="http://schemas.microsoft.com/office/drawing/2014/main" id="{E1DB71E9-A27B-B933-D447-F674EEA6DD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408" y="73125"/>
            <a:ext cx="1479249" cy="500081"/>
          </a:xfrm>
          <a:prstGeom prst="rect">
            <a:avLst/>
          </a:prstGeom>
        </p:spPr>
      </p:pic>
      <p:sp>
        <p:nvSpPr>
          <p:cNvPr id="10" name="TextBox 9">
            <a:extLst>
              <a:ext uri="{FF2B5EF4-FFF2-40B4-BE49-F238E27FC236}">
                <a16:creationId xmlns:a16="http://schemas.microsoft.com/office/drawing/2014/main" id="{427C2240-BEAA-AF24-4681-C5A312B3720C}"/>
              </a:ext>
            </a:extLst>
          </p:cNvPr>
          <p:cNvSpPr txBox="1"/>
          <p:nvPr/>
        </p:nvSpPr>
        <p:spPr>
          <a:xfrm>
            <a:off x="0" y="5665738"/>
            <a:ext cx="12192000" cy="1200329"/>
          </a:xfrm>
          <a:prstGeom prst="rect">
            <a:avLst/>
          </a:prstGeom>
          <a:solidFill>
            <a:schemeClr val="tx1">
              <a:lumMod val="90000"/>
              <a:lumOff val="10000"/>
            </a:schemeClr>
          </a:solidFill>
        </p:spPr>
        <p:txBody>
          <a:bodyPr wrap="square" rtlCol="0">
            <a:spAutoFit/>
          </a:bodyPr>
          <a:lstStyle/>
          <a:p>
            <a:pPr>
              <a:defRPr/>
            </a:pPr>
            <a:endParaRPr lang="en-GB" sz="3600" b="1" kern="0" dirty="0">
              <a:solidFill>
                <a:srgbClr val="FFFF00"/>
              </a:solidFill>
              <a:latin typeface="Calibri" panose="020F0502020204030204"/>
            </a:endParaRPr>
          </a:p>
          <a:p>
            <a:pPr>
              <a:defRPr/>
            </a:pPr>
            <a:endParaRPr lang="en-GB" sz="3600" b="1" kern="0" dirty="0">
              <a:solidFill>
                <a:srgbClr val="FFFF00"/>
              </a:solidFill>
              <a:latin typeface="Calibri" panose="020F0502020204030204"/>
            </a:endParaRPr>
          </a:p>
        </p:txBody>
      </p:sp>
      <p:pic>
        <p:nvPicPr>
          <p:cNvPr id="11" name="Picture 10" descr="A group of people standing in front of a screen&#10;&#10;Description automatically generated">
            <a:extLst>
              <a:ext uri="{FF2B5EF4-FFF2-40B4-BE49-F238E27FC236}">
                <a16:creationId xmlns:a16="http://schemas.microsoft.com/office/drawing/2014/main" id="{B41D742D-9F8A-4304-31F0-CD4187FF07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3083"/>
            <a:ext cx="12192000" cy="5268318"/>
          </a:xfrm>
          <a:prstGeom prst="rect">
            <a:avLst/>
          </a:prstGeom>
        </p:spPr>
      </p:pic>
      <p:sp>
        <p:nvSpPr>
          <p:cNvPr id="12" name="TextBox 11">
            <a:extLst>
              <a:ext uri="{FF2B5EF4-FFF2-40B4-BE49-F238E27FC236}">
                <a16:creationId xmlns:a16="http://schemas.microsoft.com/office/drawing/2014/main" id="{04FBC6F3-1C00-FE68-A69A-D3D17476CAD2}"/>
              </a:ext>
            </a:extLst>
          </p:cNvPr>
          <p:cNvSpPr txBox="1"/>
          <p:nvPr/>
        </p:nvSpPr>
        <p:spPr>
          <a:xfrm>
            <a:off x="23999" y="5916021"/>
            <a:ext cx="12144001" cy="954107"/>
          </a:xfrm>
          <a:prstGeom prst="rect">
            <a:avLst/>
          </a:prstGeom>
          <a:solidFill>
            <a:schemeClr val="accent3">
              <a:lumMod val="20000"/>
              <a:lumOff val="80000"/>
            </a:schemeClr>
          </a:solidFill>
        </p:spPr>
        <p:style>
          <a:lnRef idx="2">
            <a:schemeClr val="accent3"/>
          </a:lnRef>
          <a:fillRef idx="1">
            <a:schemeClr val="lt1"/>
          </a:fillRef>
          <a:effectRef idx="0">
            <a:schemeClr val="accent3"/>
          </a:effectRef>
          <a:fontRef idx="minor">
            <a:schemeClr val="dk1"/>
          </a:fontRef>
        </p:style>
        <p:txBody>
          <a:bodyPr wrap="square" rtlCol="0">
            <a:spAutoFit/>
          </a:bodyPr>
          <a:lstStyle/>
          <a:p>
            <a:pPr algn="ctr" defTabSz="914303"/>
            <a:r>
              <a:rPr lang="fr-CH" sz="2800" dirty="0">
                <a:solidFill>
                  <a:srgbClr val="0F124A"/>
                </a:solidFill>
                <a:latin typeface="Arial"/>
              </a:rPr>
              <a:t>449 participants, </a:t>
            </a:r>
            <a:r>
              <a:rPr kumimoji="0" lang="fr-CH" sz="2800" b="0" i="0" u="none" strike="noStrike" kern="0" cap="none" spc="0" normalizeH="0" baseline="0" noProof="0" dirty="0">
                <a:ln>
                  <a:noFill/>
                </a:ln>
                <a:solidFill>
                  <a:srgbClr val="0F124A"/>
                </a:solidFill>
                <a:effectLst/>
                <a:uLnTx/>
                <a:uFillTx/>
                <a:latin typeface="Arial"/>
                <a:ea typeface="+mn-ea"/>
                <a:cs typeface="+mn-cs"/>
              </a:rPr>
              <a:t>50 public sessions, 216 oral </a:t>
            </a:r>
            <a:r>
              <a:rPr kumimoji="0" lang="fr-CH" sz="2800" b="0" i="0" u="none" strike="noStrike" kern="0" cap="none" spc="0" normalizeH="0" baseline="0" noProof="0" dirty="0" err="1">
                <a:ln>
                  <a:noFill/>
                </a:ln>
                <a:solidFill>
                  <a:srgbClr val="0F124A"/>
                </a:solidFill>
                <a:effectLst/>
                <a:uLnTx/>
                <a:uFillTx/>
                <a:latin typeface="Arial"/>
                <a:ea typeface="+mn-ea"/>
                <a:cs typeface="+mn-cs"/>
              </a:rPr>
              <a:t>presentations</a:t>
            </a:r>
            <a:r>
              <a:rPr kumimoji="0" lang="fr-CH" sz="2800" b="0" i="0" u="none" strike="noStrike" kern="0" cap="none" spc="0" normalizeH="0" baseline="0" noProof="0" dirty="0">
                <a:ln>
                  <a:noFill/>
                </a:ln>
                <a:solidFill>
                  <a:srgbClr val="0F124A"/>
                </a:solidFill>
                <a:effectLst/>
                <a:uLnTx/>
                <a:uFillTx/>
                <a:latin typeface="Arial"/>
                <a:ea typeface="+mn-ea"/>
                <a:cs typeface="+mn-cs"/>
              </a:rPr>
              <a:t>, 32 posters</a:t>
            </a:r>
            <a:endParaRPr kumimoji="0" lang="en-GB" sz="2800" b="0" i="0" u="none" strike="noStrike" kern="0" cap="none" spc="0" normalizeH="0" baseline="0" noProof="0" dirty="0">
              <a:ln>
                <a:noFill/>
              </a:ln>
              <a:solidFill>
                <a:srgbClr val="0F124A"/>
              </a:solidFill>
              <a:effectLst/>
              <a:uLnTx/>
              <a:uFillTx/>
              <a:latin typeface="Arial"/>
              <a:ea typeface="+mn-ea"/>
              <a:cs typeface="+mn-cs"/>
            </a:endParaRPr>
          </a:p>
          <a:p>
            <a:pPr algn="ctr" defTabSz="914303"/>
            <a:r>
              <a:rPr lang="en-GB" sz="2800" dirty="0">
                <a:solidFill>
                  <a:srgbClr val="0F124A"/>
                </a:solidFill>
                <a:latin typeface="Arial"/>
              </a:rPr>
              <a:t>US efforts getting organized, towards completing the FS by March 2025</a:t>
            </a:r>
            <a:endParaRPr lang="fr-CH" sz="2800" dirty="0">
              <a:solidFill>
                <a:srgbClr val="0F124A"/>
              </a:solidFill>
              <a:latin typeface="Arial"/>
            </a:endParaRPr>
          </a:p>
        </p:txBody>
      </p:sp>
    </p:spTree>
    <p:extLst>
      <p:ext uri="{BB962C8B-B14F-4D97-AF65-F5344CB8AC3E}">
        <p14:creationId xmlns:p14="http://schemas.microsoft.com/office/powerpoint/2010/main" val="1301733662"/>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2DBC151-883A-DEAC-35FB-6AC5EB999D89}"/>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fr-CH" sz="3200" b="1" i="0" u="none" strike="noStrike" kern="1200" cap="none" spc="0" normalizeH="0" baseline="0" noProof="0" dirty="0">
                <a:ln>
                  <a:noFill/>
                </a:ln>
                <a:solidFill>
                  <a:srgbClr val="FFFF00"/>
                </a:solidFill>
                <a:effectLst/>
                <a:uLnTx/>
                <a:uFillTx/>
                <a:latin typeface="Calibri" panose="020F0502020204030204"/>
                <a:ea typeface="+mj-ea"/>
                <a:cs typeface="Calibri" panose="020F0502020204030204" pitchFamily="34" charset="0"/>
              </a:rPr>
              <a:t>Progress on international collaboration</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4" name="Picture 3" descr="A picture containing icon&#10;&#10;Description automatically generated">
            <a:extLst>
              <a:ext uri="{FF2B5EF4-FFF2-40B4-BE49-F238E27FC236}">
                <a16:creationId xmlns:a16="http://schemas.microsoft.com/office/drawing/2014/main" id="{6DF17DA7-EC67-2840-B722-2D4BE8296F6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 name="TextBox 1">
            <a:extLst>
              <a:ext uri="{FF2B5EF4-FFF2-40B4-BE49-F238E27FC236}">
                <a16:creationId xmlns:a16="http://schemas.microsoft.com/office/drawing/2014/main" id="{3646D1AD-AE00-6581-96D7-1A357F4A5F37}"/>
              </a:ext>
            </a:extLst>
          </p:cNvPr>
          <p:cNvSpPr txBox="1"/>
          <p:nvPr/>
        </p:nvSpPr>
        <p:spPr>
          <a:xfrm>
            <a:off x="7328985" y="794360"/>
            <a:ext cx="4695810" cy="4297267"/>
          </a:xfrm>
          <a:prstGeom prst="rect">
            <a:avLst/>
          </a:prstGeom>
          <a:noFill/>
        </p:spPr>
        <p:txBody>
          <a:bodyPr wrap="square">
            <a:spAutoFit/>
          </a:bodyPr>
          <a:lstStyle>
            <a:defPPr>
              <a:defRPr lang="en-US"/>
            </a:defPPr>
            <a:lvl1pPr marR="0" lvl="0" indent="0" defTabSz="914303" fontAlgn="auto">
              <a:lnSpc>
                <a:spcPct val="100000"/>
              </a:lnSpc>
              <a:spcBef>
                <a:spcPts val="0"/>
              </a:spcBef>
              <a:spcAft>
                <a:spcPts val="0"/>
              </a:spcAft>
              <a:buClrTx/>
              <a:buSzTx/>
              <a:buFontTx/>
              <a:buNone/>
              <a:tabLst/>
              <a:defRPr kumimoji="0" sz="2400" b="1" i="0" u="none" strike="noStrike" cap="none" spc="0" normalizeH="0" baseline="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defRPr>
            </a:lvl1pPr>
          </a:lstStyle>
          <a:p>
            <a:pPr marL="0" marR="0" lvl="0" indent="0" algn="l" defTabSz="914303" rtl="0" eaLnBrk="1" fontAlgn="auto" latinLnBrk="0" hangingPunct="1">
              <a:lnSpc>
                <a:spcPct val="100000"/>
              </a:lnSpc>
              <a:spcBef>
                <a:spcPts val="600"/>
              </a:spcBef>
              <a:spcAft>
                <a:spcPts val="600"/>
              </a:spcAft>
              <a:buClrTx/>
              <a:buSzTx/>
              <a:buFontTx/>
              <a:buNone/>
              <a:tabLst/>
              <a:defRPr/>
            </a:pPr>
            <a:r>
              <a:rPr kumimoji="0" lang="en-GB" sz="2100" b="0" i="0" u="none" strike="noStrike" kern="1200" cap="none" spc="0" normalizeH="0" baseline="0" noProof="0" dirty="0">
                <a:ln>
                  <a:noFill/>
                </a:ln>
                <a:solidFill>
                  <a:srgbClr val="0C377B"/>
                </a:solidFill>
                <a:effectLst/>
                <a:uLnTx/>
                <a:uFillTx/>
                <a:latin typeface="Calibri" panose="020F0502020204030204" pitchFamily="34" charset="0"/>
                <a:ea typeface="MS Mincho" panose="02020609040205080304" pitchFamily="49" charset="-128"/>
                <a:cs typeface="Calibri" panose="020F0502020204030204" pitchFamily="34" charset="0"/>
              </a:rPr>
              <a:t>26 April 2024</a:t>
            </a:r>
          </a:p>
          <a:p>
            <a:pPr marL="0" marR="0" lvl="0" indent="0" algn="l" defTabSz="914303" rtl="0" eaLnBrk="1" fontAlgn="auto" latinLnBrk="0" hangingPunct="1">
              <a:lnSpc>
                <a:spcPct val="100000"/>
              </a:lnSpc>
              <a:spcBef>
                <a:spcPts val="600"/>
              </a:spcBef>
              <a:spcAft>
                <a:spcPts val="600"/>
              </a:spcAft>
              <a:buClrTx/>
              <a:buSzTx/>
              <a:buFontTx/>
              <a:buNone/>
              <a:tabLst/>
              <a:defRPr/>
            </a:pPr>
            <a:r>
              <a:rPr kumimoji="0" lang="en-GB" sz="2100" b="0" i="0" u="none" strike="noStrike" kern="1200" cap="none" spc="0" normalizeH="0" baseline="0" noProof="0" dirty="0">
                <a:ln>
                  <a:noFill/>
                </a:ln>
                <a:solidFill>
                  <a:srgbClr val="0C377B"/>
                </a:solidFill>
                <a:effectLst/>
                <a:uLnTx/>
                <a:uFillTx/>
                <a:latin typeface="Calibri" panose="020F0502020204030204" pitchFamily="34" charset="0"/>
                <a:ea typeface="MS Mincho" panose="02020609040205080304" pitchFamily="49" charset="-128"/>
                <a:cs typeface="Calibri" panose="020F0502020204030204" pitchFamily="34" charset="0"/>
              </a:rPr>
              <a:t>White House Office of Science and Technology Policy Principal Deputy U.S. Chief Technology Officer Deirdre Mulligan signed for the United States while Director-General Fabiola Gianotti signed for CERN.</a:t>
            </a:r>
            <a:endParaRPr kumimoji="0" lang="en-US" sz="2100" b="0" i="0" u="none" strike="noStrike" kern="1200" cap="none" spc="0" normalizeH="0" baseline="0" noProof="0" dirty="0">
              <a:ln>
                <a:noFill/>
              </a:ln>
              <a:solidFill>
                <a:srgbClr val="0C377B"/>
              </a:solidFill>
              <a:effectLst/>
              <a:uLnTx/>
              <a:uFillTx/>
              <a:latin typeface="Calibri" panose="020F0502020204030204" pitchFamily="34" charset="0"/>
              <a:ea typeface="MS Mincho" panose="02020609040205080304" pitchFamily="49" charset="-128"/>
              <a:cs typeface="Calibri" panose="020F0502020204030204" pitchFamily="34" charset="0"/>
            </a:endParaRPr>
          </a:p>
          <a:p>
            <a:pPr marL="0" marR="0" lvl="0" indent="0" algn="l" defTabSz="914303" rtl="0" eaLnBrk="1" fontAlgn="auto" latinLnBrk="0" hangingPunct="1">
              <a:lnSpc>
                <a:spcPct val="150000"/>
              </a:lnSpc>
              <a:spcBef>
                <a:spcPts val="600"/>
              </a:spcBef>
              <a:spcAft>
                <a:spcPts val="600"/>
              </a:spcAft>
              <a:buClrTx/>
              <a:buSzTx/>
              <a:buFontTx/>
              <a:buNone/>
              <a:tabLst/>
              <a:defRPr/>
            </a:pPr>
            <a:r>
              <a:rPr kumimoji="0" lang="en-US" sz="2100" b="1" i="0" u="none" strike="noStrike" kern="1200" cap="none" spc="0" normalizeH="0" baseline="0" noProof="0" dirty="0">
                <a:ln>
                  <a:noFill/>
                </a:ln>
                <a:solidFill>
                  <a:srgbClr val="0C377B"/>
                </a:solidFill>
                <a:effectLst/>
                <a:uLnTx/>
                <a:uFillTx/>
                <a:latin typeface="Calibri" panose="020F0502020204030204" pitchFamily="34" charset="0"/>
                <a:ea typeface="MS Mincho" panose="02020609040205080304" pitchFamily="49" charset="-128"/>
                <a:cs typeface="Calibri" panose="020F0502020204030204" pitchFamily="34" charset="0"/>
              </a:rPr>
              <a:t> </a:t>
            </a:r>
          </a:p>
          <a:p>
            <a:pPr marL="0" marR="0" lvl="0" indent="0" algn="l" defTabSz="914303" rtl="0" eaLnBrk="1" fontAlgn="auto" latinLnBrk="0" hangingPunct="1">
              <a:lnSpc>
                <a:spcPct val="150000"/>
              </a:lnSpc>
              <a:spcBef>
                <a:spcPts val="600"/>
              </a:spcBef>
              <a:spcAft>
                <a:spcPts val="0"/>
              </a:spcAft>
              <a:buClrTx/>
              <a:buSzTx/>
              <a:buFontTx/>
              <a:buNone/>
              <a:tabLst/>
              <a:defRPr/>
            </a:pPr>
            <a:endParaRPr kumimoji="0" lang="en-US" sz="2100" b="1" i="0" u="none" strike="noStrike" kern="1200" cap="none" spc="0" normalizeH="0" baseline="0" noProof="0" dirty="0">
              <a:ln>
                <a:noFill/>
              </a:ln>
              <a:solidFill>
                <a:srgbClr val="0C377B"/>
              </a:solidFill>
              <a:effectLst/>
              <a:uLnTx/>
              <a:uFillTx/>
              <a:latin typeface="Calibri" panose="020F0502020204030204" pitchFamily="34" charset="0"/>
              <a:ea typeface="MS Mincho" panose="02020609040205080304" pitchFamily="49" charset="-128"/>
              <a:cs typeface="Calibri" panose="020F0502020204030204" pitchFamily="34" charset="0"/>
            </a:endParaRPr>
          </a:p>
          <a:p>
            <a:pPr marL="0" marR="0" lvl="0" indent="0" algn="l" defTabSz="914303" rtl="0" eaLnBrk="1" fontAlgn="auto" latinLnBrk="0" hangingPunct="1">
              <a:lnSpc>
                <a:spcPct val="150000"/>
              </a:lnSpc>
              <a:spcBef>
                <a:spcPts val="600"/>
              </a:spcBef>
              <a:spcAft>
                <a:spcPts val="0"/>
              </a:spcAft>
              <a:buClrTx/>
              <a:buSzTx/>
              <a:buFontTx/>
              <a:buNone/>
              <a:tabLst/>
              <a:defRPr/>
            </a:pPr>
            <a:endParaRPr kumimoji="0" lang="en-GB" sz="2100" b="1" i="0" u="none" strike="noStrike" kern="1200" cap="none" spc="0" normalizeH="0" baseline="0" noProof="0" dirty="0">
              <a:ln>
                <a:noFill/>
              </a:ln>
              <a:solidFill>
                <a:srgbClr val="0C377B"/>
              </a:solidFill>
              <a:effectLst/>
              <a:uLnTx/>
              <a:uFillTx/>
              <a:latin typeface="Calibri" panose="020F0502020204030204" pitchFamily="34" charset="0"/>
              <a:ea typeface="MS Mincho" panose="02020609040205080304" pitchFamily="49" charset="-128"/>
              <a:cs typeface="Calibri" panose="020F0502020204030204" pitchFamily="34" charset="0"/>
            </a:endParaRPr>
          </a:p>
        </p:txBody>
      </p:sp>
      <p:pic>
        <p:nvPicPr>
          <p:cNvPr id="5" name="Picture 4">
            <a:extLst>
              <a:ext uri="{FF2B5EF4-FFF2-40B4-BE49-F238E27FC236}">
                <a16:creationId xmlns:a16="http://schemas.microsoft.com/office/drawing/2014/main" id="{51319624-2EB5-2F07-91A9-57D5E5861366}"/>
              </a:ext>
            </a:extLst>
          </p:cNvPr>
          <p:cNvPicPr>
            <a:picLocks noChangeAspect="1"/>
          </p:cNvPicPr>
          <p:nvPr/>
        </p:nvPicPr>
        <p:blipFill rotWithShape="1">
          <a:blip r:embed="rId4"/>
          <a:srcRect l="56121" t="51974" r="5193" b="1"/>
          <a:stretch/>
        </p:blipFill>
        <p:spPr>
          <a:xfrm>
            <a:off x="7206280" y="3360952"/>
            <a:ext cx="4985720" cy="3497048"/>
          </a:xfrm>
          <a:prstGeom prst="rect">
            <a:avLst/>
          </a:prstGeom>
          <a:noFill/>
        </p:spPr>
      </p:pic>
      <p:pic>
        <p:nvPicPr>
          <p:cNvPr id="6" name="Picture 5">
            <a:extLst>
              <a:ext uri="{FF2B5EF4-FFF2-40B4-BE49-F238E27FC236}">
                <a16:creationId xmlns:a16="http://schemas.microsoft.com/office/drawing/2014/main" id="{72431F81-5B0E-A32A-64D0-E11D2EC14162}"/>
              </a:ext>
            </a:extLst>
          </p:cNvPr>
          <p:cNvPicPr>
            <a:picLocks noChangeAspect="1"/>
          </p:cNvPicPr>
          <p:nvPr/>
        </p:nvPicPr>
        <p:blipFill rotWithShape="1">
          <a:blip r:embed="rId5"/>
          <a:srcRect l="8938" t="39697" r="-3" b="-3"/>
          <a:stretch/>
        </p:blipFill>
        <p:spPr>
          <a:xfrm>
            <a:off x="1769" y="778095"/>
            <a:ext cx="7111681" cy="2107526"/>
          </a:xfrm>
          <a:prstGeom prst="rect">
            <a:avLst/>
          </a:prstGeom>
          <a:noFill/>
        </p:spPr>
      </p:pic>
      <p:pic>
        <p:nvPicPr>
          <p:cNvPr id="8" name="Picture 7">
            <a:extLst>
              <a:ext uri="{FF2B5EF4-FFF2-40B4-BE49-F238E27FC236}">
                <a16:creationId xmlns:a16="http://schemas.microsoft.com/office/drawing/2014/main" id="{514A9D7C-5FD1-FF48-0D4C-226EEF24490C}"/>
              </a:ext>
            </a:extLst>
          </p:cNvPr>
          <p:cNvPicPr>
            <a:picLocks noChangeAspect="1"/>
          </p:cNvPicPr>
          <p:nvPr/>
        </p:nvPicPr>
        <p:blipFill>
          <a:blip r:embed="rId6"/>
          <a:stretch>
            <a:fillRect/>
          </a:stretch>
        </p:blipFill>
        <p:spPr>
          <a:xfrm>
            <a:off x="11929" y="2893411"/>
            <a:ext cx="7091361" cy="3985792"/>
          </a:xfrm>
          <a:prstGeom prst="rect">
            <a:avLst/>
          </a:prstGeom>
          <a:ln>
            <a:solidFill>
              <a:schemeClr val="accent1"/>
            </a:solidFill>
          </a:ln>
        </p:spPr>
      </p:pic>
      <p:sp>
        <p:nvSpPr>
          <p:cNvPr id="7" name="Rectangle 6">
            <a:extLst>
              <a:ext uri="{FF2B5EF4-FFF2-40B4-BE49-F238E27FC236}">
                <a16:creationId xmlns:a16="http://schemas.microsoft.com/office/drawing/2014/main" id="{C86D1FF6-5504-0F09-2C8F-00505556D625}"/>
              </a:ext>
            </a:extLst>
          </p:cNvPr>
          <p:cNvSpPr/>
          <p:nvPr/>
        </p:nvSpPr>
        <p:spPr>
          <a:xfrm>
            <a:off x="11929" y="6079905"/>
            <a:ext cx="6948167" cy="778095"/>
          </a:xfrm>
          <a:prstGeom prst="rect">
            <a:avLst/>
          </a:prstGeom>
          <a:noFill/>
          <a:ln w="38100">
            <a:solidFill>
              <a:srgbClr val="00CC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20270183"/>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9525"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GB" dirty="0"/>
              <a:t>                      EU Competitiveness Report   </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TextBox 2">
            <a:extLst>
              <a:ext uri="{FF2B5EF4-FFF2-40B4-BE49-F238E27FC236}">
                <a16:creationId xmlns:a16="http://schemas.microsoft.com/office/drawing/2014/main" id="{715841F0-E9F6-7582-AD34-53BF02DB0865}"/>
              </a:ext>
            </a:extLst>
          </p:cNvPr>
          <p:cNvSpPr txBox="1"/>
          <p:nvPr/>
        </p:nvSpPr>
        <p:spPr>
          <a:xfrm>
            <a:off x="7219950" y="1035506"/>
            <a:ext cx="4886325" cy="498598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1" u="none" strike="noStrike" kern="1200" cap="none" spc="0" normalizeH="0" baseline="0" noProof="0" dirty="0">
                <a:ln>
                  <a:noFill/>
                </a:ln>
                <a:solidFill>
                  <a:srgbClr val="0F124A"/>
                </a:solidFill>
                <a:effectLst/>
                <a:uLnTx/>
                <a:uFillTx/>
                <a:latin typeface="Arial"/>
                <a:ea typeface="+mn-ea"/>
                <a:cs typeface="+mn-cs"/>
              </a:rPr>
              <a:t>“</a:t>
            </a:r>
            <a:r>
              <a:rPr kumimoji="0" lang="en-GB" sz="2000" b="1" i="1" u="none" strike="noStrike" kern="1200" cap="none" spc="0" normalizeH="0" baseline="0" noProof="0" dirty="0">
                <a:ln>
                  <a:noFill/>
                </a:ln>
                <a:solidFill>
                  <a:srgbClr val="0F124A"/>
                </a:solidFill>
                <a:effectLst/>
                <a:uLnTx/>
                <a:uFillTx/>
                <a:latin typeface="Arial"/>
                <a:ea typeface="+mn-ea"/>
                <a:cs typeface="+mn-cs"/>
              </a:rPr>
              <a:t>One of CERN’s most promising current projects, with significant scientific potential, is the construction of the Future Circular Collider (FCC): a 90-km ring designed initially for an electron collider and later for a hadron collider.</a:t>
            </a:r>
            <a:r>
              <a:rPr kumimoji="0" lang="en-GB" sz="2000" b="0" i="1" u="none" strike="noStrike" kern="1200" cap="none" spc="0" normalizeH="0" baseline="0" noProof="0" dirty="0">
                <a:ln>
                  <a:noFill/>
                </a:ln>
                <a:solidFill>
                  <a:srgbClr val="0F124A"/>
                </a:solidFill>
                <a:effectLst/>
                <a:uLnTx/>
                <a:uFillTx/>
                <a:latin typeface="Arial"/>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b="0" i="1"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1" u="none" strike="noStrike" kern="1200" cap="none" spc="0" normalizeH="0" baseline="0" noProof="0" dirty="0">
                <a:ln>
                  <a:noFill/>
                </a:ln>
                <a:solidFill>
                  <a:srgbClr val="0F124A"/>
                </a:solidFill>
                <a:effectLst/>
                <a:uLnTx/>
                <a:uFillTx/>
                <a:latin typeface="Arial"/>
                <a:ea typeface="+mn-ea"/>
                <a:cs typeface="+mn-cs"/>
              </a:rPr>
              <a:t>Refinancing CERN and ensuring its continued global leadership in frontier research should be regarded as a top EU priority</a:t>
            </a:r>
            <a:r>
              <a:rPr kumimoji="0" lang="en-GB" b="0" i="1" u="none" strike="noStrike" kern="1200" cap="none" spc="0" normalizeH="0" baseline="0" noProof="0" dirty="0">
                <a:ln>
                  <a:noFill/>
                </a:ln>
                <a:solidFill>
                  <a:srgbClr val="0F124A"/>
                </a:solidFill>
                <a:effectLst/>
                <a:uLnTx/>
                <a:uFillTx/>
                <a:latin typeface="Arial"/>
                <a:ea typeface="+mn-ea"/>
                <a:cs typeface="+mn-cs"/>
              </a:rPr>
              <a:t>, </a:t>
            </a:r>
            <a:r>
              <a:rPr kumimoji="0" lang="en-GB" sz="2000" b="0" i="1" u="none" strike="noStrike" kern="1200" cap="none" spc="0" normalizeH="0" baseline="0" noProof="0" dirty="0">
                <a:ln>
                  <a:noFill/>
                </a:ln>
                <a:solidFill>
                  <a:srgbClr val="0F124A"/>
                </a:solidFill>
                <a:effectLst/>
                <a:uLnTx/>
                <a:uFillTx/>
                <a:latin typeface="Arial"/>
                <a:ea typeface="+mn-ea"/>
                <a:cs typeface="+mn-cs"/>
              </a:rPr>
              <a:t>given the objective of maintaining European prominence in this critical area of fundamental research, which is expected to generate significant business spillovers in the coming years.”</a:t>
            </a:r>
          </a:p>
        </p:txBody>
      </p:sp>
      <p:sp>
        <p:nvSpPr>
          <p:cNvPr id="8" name="TextBox 7">
            <a:extLst>
              <a:ext uri="{FF2B5EF4-FFF2-40B4-BE49-F238E27FC236}">
                <a16:creationId xmlns:a16="http://schemas.microsoft.com/office/drawing/2014/main" id="{19DFF59D-D9DB-6C78-939B-848CFAD0A0AA}"/>
              </a:ext>
            </a:extLst>
          </p:cNvPr>
          <p:cNvSpPr txBox="1"/>
          <p:nvPr/>
        </p:nvSpPr>
        <p:spPr>
          <a:xfrm>
            <a:off x="493610" y="5932183"/>
            <a:ext cx="6409634"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F124A">
                    <a:lumMod val="75000"/>
                    <a:lumOff val="25000"/>
                  </a:srgbClr>
                </a:solidFill>
                <a:effectLst/>
                <a:uLnTx/>
                <a:uFillTx/>
                <a:latin typeface="Arial"/>
                <a:ea typeface="+mn-ea"/>
                <a:cs typeface="+mn-cs"/>
                <a:hlinkClick r:id="rId3">
                  <a:extLst>
                    <a:ext uri="{A12FA001-AC4F-418D-AE19-62706E023703}">
                      <ahyp:hlinkClr xmlns:ahyp="http://schemas.microsoft.com/office/drawing/2018/hyperlinkcolor" val="tx"/>
                    </a:ext>
                  </a:extLst>
                </a:hlinkClick>
              </a:rPr>
              <a:t>https://commission.europa.eu/topics/strengthening-european-competitiveness/eu-competitiveness-looking-ahead_en</a:t>
            </a:r>
            <a:r>
              <a:rPr kumimoji="0" lang="en-GB" sz="1800" b="0" i="0" u="none" strike="noStrike" kern="1200" cap="none" spc="0" normalizeH="0" baseline="0" noProof="0" dirty="0">
                <a:ln>
                  <a:noFill/>
                </a:ln>
                <a:solidFill>
                  <a:srgbClr val="0F124A">
                    <a:lumMod val="75000"/>
                    <a:lumOff val="25000"/>
                  </a:srgbClr>
                </a:solidFill>
                <a:effectLst/>
                <a:uLnTx/>
                <a:uFillTx/>
                <a:latin typeface="Arial"/>
                <a:ea typeface="+mn-ea"/>
                <a:cs typeface="+mn-cs"/>
              </a:rPr>
              <a:t> </a:t>
            </a:r>
          </a:p>
        </p:txBody>
      </p:sp>
      <p:sp>
        <p:nvSpPr>
          <p:cNvPr id="10" name="TextBox 9">
            <a:extLst>
              <a:ext uri="{FF2B5EF4-FFF2-40B4-BE49-F238E27FC236}">
                <a16:creationId xmlns:a16="http://schemas.microsoft.com/office/drawing/2014/main" id="{59B9DFDA-2A77-EDC4-51C8-2DD4EB6C3CDA}"/>
              </a:ext>
            </a:extLst>
          </p:cNvPr>
          <p:cNvSpPr txBox="1"/>
          <p:nvPr/>
        </p:nvSpPr>
        <p:spPr>
          <a:xfrm>
            <a:off x="6903244" y="66164"/>
            <a:ext cx="5203031"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00"/>
                </a:solidFill>
                <a:effectLst/>
                <a:uLnTx/>
                <a:uFillTx/>
                <a:latin typeface="Arial"/>
                <a:ea typeface="+mn-ea"/>
                <a:cs typeface="+mn-cs"/>
              </a:rPr>
              <a:t>edited by Mario Draghi, and officially handed over to Ursula von der Leyen in September 2024</a:t>
            </a:r>
          </a:p>
        </p:txBody>
      </p:sp>
      <p:pic>
        <p:nvPicPr>
          <p:cNvPr id="4" name="Picture 3" descr="A person and person standing in front of a screen&#10;&#10;Description automatically generated">
            <a:extLst>
              <a:ext uri="{FF2B5EF4-FFF2-40B4-BE49-F238E27FC236}">
                <a16:creationId xmlns:a16="http://schemas.microsoft.com/office/drawing/2014/main" id="{32529D8A-FC50-93F8-C8EF-1CACF1164C2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9965" y="1035506"/>
            <a:ext cx="6964151" cy="4631869"/>
          </a:xfrm>
          <a:prstGeom prst="rect">
            <a:avLst/>
          </a:prstGeom>
        </p:spPr>
      </p:pic>
    </p:spTree>
    <p:extLst>
      <p:ext uri="{BB962C8B-B14F-4D97-AF65-F5344CB8AC3E}">
        <p14:creationId xmlns:p14="http://schemas.microsoft.com/office/powerpoint/2010/main" val="3146932913"/>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lang="en-GB" dirty="0"/>
              <a:t>Supporting statements at CERN’s 70 anniversary</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2" name="Picture 1" descr="A group of people standing on a blue stage&#10;&#10;Description automatically generated">
            <a:extLst>
              <a:ext uri="{FF2B5EF4-FFF2-40B4-BE49-F238E27FC236}">
                <a16:creationId xmlns:a16="http://schemas.microsoft.com/office/drawing/2014/main" id="{6339038C-C1EF-F970-9DD6-C8D792FDCFD0}"/>
              </a:ext>
            </a:extLst>
          </p:cNvPr>
          <p:cNvPicPr>
            <a:picLocks noChangeAspect="1"/>
          </p:cNvPicPr>
          <p:nvPr/>
        </p:nvPicPr>
        <p:blipFill>
          <a:blip r:embed="rId4">
            <a:extLst>
              <a:ext uri="{28A0092B-C50C-407E-A947-70E740481C1C}">
                <a14:useLocalDpi xmlns:a14="http://schemas.microsoft.com/office/drawing/2010/main" val="0"/>
              </a:ext>
            </a:extLst>
          </a:blip>
          <a:srcRect t="36429" b="17976"/>
          <a:stretch/>
        </p:blipFill>
        <p:spPr>
          <a:xfrm>
            <a:off x="20" y="783735"/>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3" name="Text Placeholder 4">
            <a:extLst>
              <a:ext uri="{FF2B5EF4-FFF2-40B4-BE49-F238E27FC236}">
                <a16:creationId xmlns:a16="http://schemas.microsoft.com/office/drawing/2014/main" id="{10FC928E-4EC2-E45C-669B-A92B87687C22}"/>
              </a:ext>
            </a:extLst>
          </p:cNvPr>
          <p:cNvSpPr txBox="1">
            <a:spLocks/>
          </p:cNvSpPr>
          <p:nvPr/>
        </p:nvSpPr>
        <p:spPr>
          <a:xfrm>
            <a:off x="176313" y="4356242"/>
            <a:ext cx="11978013" cy="2501747"/>
          </a:xfrm>
          <a:prstGeom prst="rect">
            <a:avLst/>
          </a:prstGeom>
        </p:spPr>
        <p:txBody>
          <a:bodyPr vert="horz" lIns="91440" tIns="45720" rIns="91440" bIns="45720" rtlCol="0" anchor="ctr">
            <a:norm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14300" marR="0" lvl="0" defTabSz="914400" fontAlgn="auto">
              <a:lnSpc>
                <a:spcPct val="90000"/>
              </a:lnSpc>
              <a:spcBef>
                <a:spcPts val="600"/>
              </a:spcBef>
              <a:spcAft>
                <a:spcPts val="0"/>
              </a:spcAft>
              <a:buClrTx/>
              <a:buSzTx/>
              <a:tabLst/>
              <a:defRPr/>
            </a:pPr>
            <a:r>
              <a:rPr kumimoji="0" lang="en-US" sz="2000" b="0" i="1" u="none" strike="noStrike" cap="none" spc="0" normalizeH="0" baseline="0" noProof="0" dirty="0">
                <a:ln>
                  <a:noFill/>
                </a:ln>
                <a:solidFill>
                  <a:srgbClr val="0C377B"/>
                </a:solidFill>
                <a:effectLst/>
                <a:uLnTx/>
                <a:uFillTx/>
              </a:rPr>
              <a:t>“….No European country alone could have built the world’s largest particle collider. CERN has become a global hub because it rallied Europe and this is even more crucial today. </a:t>
            </a:r>
          </a:p>
          <a:p>
            <a:pPr marL="114300" marR="0" lvl="0" defTabSz="914400" fontAlgn="auto">
              <a:lnSpc>
                <a:spcPct val="90000"/>
              </a:lnSpc>
              <a:spcBef>
                <a:spcPts val="600"/>
              </a:spcBef>
              <a:spcAft>
                <a:spcPts val="0"/>
              </a:spcAft>
              <a:buClrTx/>
              <a:buSzTx/>
              <a:tabLst/>
              <a:defRPr/>
            </a:pPr>
            <a:r>
              <a:rPr kumimoji="0" lang="en-US" sz="2000" b="1" i="1" u="none" strike="noStrike" cap="none" spc="0" normalizeH="0" baseline="0" noProof="0" dirty="0">
                <a:ln>
                  <a:noFill/>
                </a:ln>
                <a:solidFill>
                  <a:srgbClr val="0C377B"/>
                </a:solidFill>
                <a:effectLst/>
                <a:uLnTx/>
                <a:uFillTx/>
              </a:rPr>
              <a:t>I am proud that we have financed the feasibility study for CERN’s Future Circular Collider (FCC). This could preserve Europe's scientific edge and could push the boundaries of human knowledge even further. </a:t>
            </a:r>
            <a:r>
              <a:rPr kumimoji="0" lang="en-US" sz="2000" b="0" i="1" u="none" strike="noStrike" cap="none" spc="0" normalizeH="0" baseline="0" noProof="0" dirty="0">
                <a:ln>
                  <a:noFill/>
                </a:ln>
                <a:solidFill>
                  <a:srgbClr val="0C377B"/>
                </a:solidFill>
                <a:effectLst/>
                <a:uLnTx/>
                <a:uFillTx/>
              </a:rPr>
              <a:t>And as the global science race is on, I want Europe to switch gears. To do so, European unity is our greatest asset. ….”</a:t>
            </a:r>
          </a:p>
          <a:p>
            <a:pPr marL="114300" lvl="0" defTabSz="914400">
              <a:lnSpc>
                <a:spcPct val="90000"/>
              </a:lnSpc>
              <a:spcBef>
                <a:spcPts val="600"/>
              </a:spcBef>
              <a:defRPr/>
            </a:pPr>
            <a:endParaRPr lang="en-US" sz="1000" i="1" dirty="0">
              <a:solidFill>
                <a:srgbClr val="0C377B"/>
              </a:solidFill>
            </a:endParaRPr>
          </a:p>
          <a:p>
            <a:pPr marL="114300" lvl="0" defTabSz="914400">
              <a:lnSpc>
                <a:spcPct val="90000"/>
              </a:lnSpc>
              <a:spcBef>
                <a:spcPts val="600"/>
              </a:spcBef>
              <a:defRPr/>
            </a:pPr>
            <a:r>
              <a:rPr lang="en-US" sz="2000" dirty="0"/>
              <a:t>Ursula von der Leyen, President </a:t>
            </a:r>
            <a:r>
              <a:rPr lang="en-US" sz="2000" b="0" u="none" strike="noStrike" dirty="0">
                <a:effectLst/>
              </a:rPr>
              <a:t>of the European Commi</a:t>
            </a:r>
            <a:r>
              <a:rPr lang="en-US" sz="2000" b="0" i="1" u="none" strike="noStrike" dirty="0">
                <a:effectLst/>
              </a:rPr>
              <a:t>ssion</a:t>
            </a:r>
            <a:endParaRPr kumimoji="0" lang="en-US" sz="2000" b="0" i="1" u="none" strike="noStrike" cap="none" spc="0" normalizeH="0" baseline="0" noProof="0" dirty="0">
              <a:ln>
                <a:noFill/>
              </a:ln>
              <a:effectLst/>
              <a:uLnTx/>
              <a:uFillTx/>
            </a:endParaRPr>
          </a:p>
        </p:txBody>
      </p:sp>
    </p:spTree>
    <p:extLst>
      <p:ext uri="{BB962C8B-B14F-4D97-AF65-F5344CB8AC3E}">
        <p14:creationId xmlns:p14="http://schemas.microsoft.com/office/powerpoint/2010/main" val="743816577"/>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11354103" y="6498149"/>
            <a:ext cx="668565" cy="250696"/>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600" b="0" i="0" u="none" strike="noStrike" kern="1200" cap="none" spc="0" normalizeH="0" baseline="0" noProof="0">
                <a:ln>
                  <a:noFill/>
                </a:ln>
                <a:solidFill>
                  <a:srgbClr val="0033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600" b="0" i="0" u="none" strike="noStrike" kern="1200" cap="none" spc="0" normalizeH="0" baseline="0" noProof="0" dirty="0">
              <a:ln>
                <a:noFill/>
              </a:ln>
              <a:solidFill>
                <a:srgbClr val="0033A0">
                  <a:tint val="75000"/>
                </a:srgbClr>
              </a:solidFill>
              <a:effectLst/>
              <a:uLnTx/>
              <a:uFillTx/>
              <a:latin typeface="Arial"/>
              <a:ea typeface="+mn-ea"/>
              <a:cs typeface="+mn-cs"/>
            </a:endParaRPr>
          </a:p>
        </p:txBody>
      </p:sp>
      <p:sp>
        <p:nvSpPr>
          <p:cNvPr id="7" name="Title 1">
            <a:extLst>
              <a:ext uri="{FF2B5EF4-FFF2-40B4-BE49-F238E27FC236}">
                <a16:creationId xmlns:a16="http://schemas.microsoft.com/office/drawing/2014/main" id="{9CFBAF3F-7987-4295-9C42-BCE22C0965B1}"/>
              </a:ext>
            </a:extLst>
          </p:cNvPr>
          <p:cNvSpPr txBox="1">
            <a:spLocks/>
          </p:cNvSpPr>
          <p:nvPr/>
        </p:nvSpPr>
        <p:spPr>
          <a:xfrm>
            <a:off x="1" y="-27384"/>
            <a:ext cx="12191999" cy="860580"/>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0" cap="none" spc="0" normalizeH="0" baseline="0" noProof="0" dirty="0">
                <a:ln>
                  <a:noFill/>
                </a:ln>
                <a:solidFill>
                  <a:srgbClr val="FFFF00"/>
                </a:solidFill>
                <a:effectLst/>
                <a:uLnTx/>
                <a:uFillTx/>
                <a:latin typeface="Arial"/>
                <a:ea typeface="+mj-ea"/>
                <a:cs typeface="+mj-cs"/>
              </a:rPr>
              <a:t>            High-level goals of the FCC Feasibility Study </a:t>
            </a:r>
          </a:p>
        </p:txBody>
      </p:sp>
      <p:pic>
        <p:nvPicPr>
          <p:cNvPr id="9" name="Picture 8" descr="A picture containing text&#10;&#10;Description automatically generated">
            <a:extLst>
              <a:ext uri="{FF2B5EF4-FFF2-40B4-BE49-F238E27FC236}">
                <a16:creationId xmlns:a16="http://schemas.microsoft.com/office/drawing/2014/main" id="{684E6667-4FE8-49BC-9CCB-069306F2CD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5426" y="108664"/>
            <a:ext cx="2046444" cy="724532"/>
          </a:xfrm>
          <a:prstGeom prst="rect">
            <a:avLst/>
          </a:prstGeom>
        </p:spPr>
      </p:pic>
      <p:sp>
        <p:nvSpPr>
          <p:cNvPr id="2" name="Content Placeholder 2">
            <a:extLst>
              <a:ext uri="{FF2B5EF4-FFF2-40B4-BE49-F238E27FC236}">
                <a16:creationId xmlns:a16="http://schemas.microsoft.com/office/drawing/2014/main" id="{A1BF772D-492A-A749-CBD3-2CB7D755F9AA}"/>
              </a:ext>
            </a:extLst>
          </p:cNvPr>
          <p:cNvSpPr>
            <a:spLocks noGrp="1"/>
          </p:cNvSpPr>
          <p:nvPr>
            <p:ph idx="1"/>
          </p:nvPr>
        </p:nvSpPr>
        <p:spPr>
          <a:xfrm>
            <a:off x="210325" y="1163755"/>
            <a:ext cx="8621979" cy="4425485"/>
          </a:xfrm>
        </p:spPr>
        <p:txBody>
          <a:bodyPr>
            <a:noAutofit/>
          </a:bodyPr>
          <a:lstStyle/>
          <a:p>
            <a:pPr marL="285750" indent="-285750">
              <a:lnSpc>
                <a:spcPct val="100000"/>
              </a:lnSpc>
              <a:spcBef>
                <a:spcPts val="600"/>
              </a:spcBef>
              <a:buFont typeface="Arial" panose="020B0604020202020204" pitchFamily="34" charset="0"/>
              <a:buChar char="•"/>
            </a:pPr>
            <a:r>
              <a:rPr lang="en-GB" sz="2000" b="0" dirty="0">
                <a:solidFill>
                  <a:schemeClr val="accent1">
                    <a:lumMod val="75000"/>
                  </a:schemeClr>
                </a:solidFill>
              </a:rPr>
              <a:t>together with the Host States, </a:t>
            </a:r>
            <a:r>
              <a:rPr lang="en-GB" sz="2000" dirty="0">
                <a:solidFill>
                  <a:schemeClr val="accent1">
                    <a:lumMod val="75000"/>
                  </a:schemeClr>
                </a:solidFill>
              </a:rPr>
              <a:t>optimisation of placement and layout of the ring,</a:t>
            </a:r>
            <a:r>
              <a:rPr lang="en-GB" sz="2000" b="0" dirty="0">
                <a:solidFill>
                  <a:schemeClr val="accent1">
                    <a:lumMod val="75000"/>
                  </a:schemeClr>
                </a:solidFill>
              </a:rPr>
              <a:t> and </a:t>
            </a:r>
            <a:r>
              <a:rPr lang="en-US" sz="2000" b="0" dirty="0">
                <a:solidFill>
                  <a:schemeClr val="accent1">
                    <a:lumMod val="75000"/>
                  </a:schemeClr>
                </a:solidFill>
              </a:rPr>
              <a:t>demonstration of the geological, technical, environmental and administrative feasibility of the tunnel and surface areas</a:t>
            </a:r>
            <a:r>
              <a:rPr lang="en-GB" sz="2000" b="0" dirty="0">
                <a:solidFill>
                  <a:schemeClr val="accent1">
                    <a:lumMod val="75000"/>
                  </a:schemeClr>
                </a:solidFill>
              </a:rPr>
              <a:t>; </a:t>
            </a:r>
          </a:p>
          <a:p>
            <a:pPr marL="285750" indent="-285750">
              <a:lnSpc>
                <a:spcPct val="100000"/>
              </a:lnSpc>
              <a:spcBef>
                <a:spcPts val="600"/>
              </a:spcBef>
              <a:buFont typeface="Arial" panose="020B0604020202020204" pitchFamily="34" charset="0"/>
              <a:buChar char="•"/>
            </a:pPr>
            <a:r>
              <a:rPr lang="en-GB" sz="2000" dirty="0">
                <a:solidFill>
                  <a:schemeClr val="accent1">
                    <a:lumMod val="75000"/>
                  </a:schemeClr>
                </a:solidFill>
              </a:rPr>
              <a:t>consolidation of the physics case </a:t>
            </a:r>
            <a:r>
              <a:rPr lang="en-GB" sz="2000" b="0" dirty="0">
                <a:solidFill>
                  <a:schemeClr val="accent1">
                    <a:lumMod val="75000"/>
                  </a:schemeClr>
                </a:solidFill>
              </a:rPr>
              <a:t>and detector concepts, optimisation of the </a:t>
            </a:r>
            <a:r>
              <a:rPr lang="en-GB" sz="2000" dirty="0">
                <a:solidFill>
                  <a:schemeClr val="accent1">
                    <a:lumMod val="75000"/>
                  </a:schemeClr>
                </a:solidFill>
              </a:rPr>
              <a:t>design of the colliders and their injector chains</a:t>
            </a:r>
            <a:r>
              <a:rPr lang="en-GB" sz="2000" b="0" dirty="0">
                <a:solidFill>
                  <a:schemeClr val="accent1">
                    <a:lumMod val="75000"/>
                  </a:schemeClr>
                </a:solidFill>
              </a:rPr>
              <a:t>, supported by targeted </a:t>
            </a:r>
            <a:r>
              <a:rPr lang="en-GB" sz="2000" dirty="0">
                <a:solidFill>
                  <a:schemeClr val="accent1">
                    <a:lumMod val="75000"/>
                  </a:schemeClr>
                </a:solidFill>
              </a:rPr>
              <a:t>R&amp;D to develop the needed key technologies</a:t>
            </a:r>
            <a:r>
              <a:rPr lang="en-GB" sz="2000" b="0" dirty="0">
                <a:solidFill>
                  <a:schemeClr val="accent1">
                    <a:lumMod val="75000"/>
                  </a:schemeClr>
                </a:solidFill>
              </a:rPr>
              <a:t>;</a:t>
            </a:r>
          </a:p>
          <a:p>
            <a:pPr marL="285750" indent="-285750">
              <a:lnSpc>
                <a:spcPct val="100000"/>
              </a:lnSpc>
              <a:spcBef>
                <a:spcPts val="600"/>
              </a:spcBef>
              <a:buFont typeface="Arial" panose="020B0604020202020204" pitchFamily="34" charset="0"/>
              <a:buChar char="•"/>
            </a:pPr>
            <a:r>
              <a:rPr lang="en-GB" sz="2000" b="0" dirty="0">
                <a:solidFill>
                  <a:schemeClr val="accent1">
                    <a:lumMod val="75000"/>
                  </a:schemeClr>
                </a:solidFill>
              </a:rPr>
              <a:t>development of the technical infrastructure concepts and integration with territorial constraints and identification of opportunities for co-construction;</a:t>
            </a:r>
          </a:p>
          <a:p>
            <a:pPr marL="285750" indent="-285750">
              <a:lnSpc>
                <a:spcPct val="100000"/>
              </a:lnSpc>
              <a:spcBef>
                <a:spcPts val="600"/>
              </a:spcBef>
              <a:buFont typeface="Arial" panose="020B0604020202020204" pitchFamily="34" charset="0"/>
              <a:buChar char="•"/>
            </a:pPr>
            <a:r>
              <a:rPr lang="en-GB" sz="2000" b="0" dirty="0">
                <a:solidFill>
                  <a:schemeClr val="accent1">
                    <a:lumMod val="75000"/>
                  </a:schemeClr>
                </a:solidFill>
              </a:rPr>
              <a:t>elaboration of a </a:t>
            </a:r>
            <a:r>
              <a:rPr lang="en-GB" sz="2000" dirty="0">
                <a:solidFill>
                  <a:schemeClr val="accent1">
                    <a:lumMod val="75000"/>
                  </a:schemeClr>
                </a:solidFill>
              </a:rPr>
              <a:t>sustainable operational model for the colliders </a:t>
            </a:r>
            <a:r>
              <a:rPr lang="en-GB" sz="2000" b="0" dirty="0">
                <a:solidFill>
                  <a:schemeClr val="accent1">
                    <a:lumMod val="75000"/>
                  </a:schemeClr>
                </a:solidFill>
              </a:rPr>
              <a:t>and experiments in terms of human and financial resource needs, </a:t>
            </a:r>
            <a:r>
              <a:rPr lang="en-US" sz="2000" dirty="0">
                <a:solidFill>
                  <a:schemeClr val="accent1">
                    <a:lumMod val="75000"/>
                  </a:schemeClr>
                </a:solidFill>
              </a:rPr>
              <a:t>environmental aspects and energy efficiency</a:t>
            </a:r>
            <a:r>
              <a:rPr lang="en-GB" sz="2000" b="0" dirty="0">
                <a:solidFill>
                  <a:schemeClr val="accent1">
                    <a:lumMod val="75000"/>
                  </a:schemeClr>
                </a:solidFill>
              </a:rPr>
              <a:t>; </a:t>
            </a:r>
          </a:p>
          <a:p>
            <a:pPr marL="285750" indent="-285750">
              <a:lnSpc>
                <a:spcPct val="100000"/>
              </a:lnSpc>
              <a:spcBef>
                <a:spcPts val="600"/>
              </a:spcBef>
              <a:buFont typeface="Arial" panose="020B0604020202020204" pitchFamily="34" charset="0"/>
              <a:buChar char="•"/>
            </a:pPr>
            <a:r>
              <a:rPr lang="en-GB" sz="2000" dirty="0">
                <a:solidFill>
                  <a:schemeClr val="accent1">
                    <a:lumMod val="75000"/>
                  </a:schemeClr>
                </a:solidFill>
              </a:rPr>
              <a:t>identification of substantial resources </a:t>
            </a:r>
            <a:r>
              <a:rPr lang="en-GB" sz="2000" b="0" dirty="0">
                <a:solidFill>
                  <a:schemeClr val="accent1">
                    <a:lumMod val="75000"/>
                  </a:schemeClr>
                </a:solidFill>
              </a:rPr>
              <a:t>from outside CERN’s budget for the implementation of the first stage of a possible future project;</a:t>
            </a:r>
          </a:p>
          <a:p>
            <a:pPr marL="285750" indent="-285750">
              <a:lnSpc>
                <a:spcPct val="100000"/>
              </a:lnSpc>
              <a:spcBef>
                <a:spcPts val="600"/>
              </a:spcBef>
              <a:buFont typeface="Arial" panose="020B0604020202020204" pitchFamily="34" charset="0"/>
              <a:buChar char="•"/>
            </a:pPr>
            <a:r>
              <a:rPr lang="en-GB" sz="2000" b="0" dirty="0">
                <a:solidFill>
                  <a:schemeClr val="accent1"/>
                </a:solidFill>
              </a:rPr>
              <a:t>Final deliverable is a </a:t>
            </a:r>
            <a:r>
              <a:rPr lang="en-GB" sz="2000" dirty="0">
                <a:solidFill>
                  <a:srgbClr val="0432FF"/>
                </a:solidFill>
              </a:rPr>
              <a:t>Feasibility Study Report by March 2025</a:t>
            </a:r>
            <a:r>
              <a:rPr lang="en-GB" sz="2000" dirty="0">
                <a:solidFill>
                  <a:schemeClr val="accent1"/>
                </a:solidFill>
              </a:rPr>
              <a:t>.</a:t>
            </a:r>
          </a:p>
          <a:p>
            <a:pPr marL="285750" indent="-285750">
              <a:lnSpc>
                <a:spcPct val="100000"/>
              </a:lnSpc>
              <a:spcBef>
                <a:spcPts val="600"/>
              </a:spcBef>
              <a:buFont typeface="Arial" panose="020B0604020202020204" pitchFamily="34" charset="0"/>
              <a:buChar char="•"/>
            </a:pPr>
            <a:endParaRPr lang="en-GB" sz="2000" b="0" dirty="0">
              <a:solidFill>
                <a:schemeClr val="accent1"/>
              </a:solidFill>
            </a:endParaRPr>
          </a:p>
        </p:txBody>
      </p:sp>
      <p:pic>
        <p:nvPicPr>
          <p:cNvPr id="3" name="Picture 2">
            <a:extLst>
              <a:ext uri="{FF2B5EF4-FFF2-40B4-BE49-F238E27FC236}">
                <a16:creationId xmlns:a16="http://schemas.microsoft.com/office/drawing/2014/main" id="{103D4440-B75D-4DD9-6E5C-337EDA3C0EF3}"/>
              </a:ext>
            </a:extLst>
          </p:cNvPr>
          <p:cNvPicPr>
            <a:picLocks noChangeAspect="1"/>
          </p:cNvPicPr>
          <p:nvPr/>
        </p:nvPicPr>
        <p:blipFill>
          <a:blip r:embed="rId3"/>
          <a:stretch>
            <a:fillRect/>
          </a:stretch>
        </p:blipFill>
        <p:spPr>
          <a:xfrm>
            <a:off x="9079035" y="2800843"/>
            <a:ext cx="1440000" cy="1532257"/>
          </a:xfrm>
          <a:prstGeom prst="rect">
            <a:avLst/>
          </a:prstGeom>
        </p:spPr>
      </p:pic>
      <p:pic>
        <p:nvPicPr>
          <p:cNvPr id="4" name="Picture 3">
            <a:extLst>
              <a:ext uri="{FF2B5EF4-FFF2-40B4-BE49-F238E27FC236}">
                <a16:creationId xmlns:a16="http://schemas.microsoft.com/office/drawing/2014/main" id="{40C15B37-7E92-985A-72EC-7A95DB720770}"/>
              </a:ext>
            </a:extLst>
          </p:cNvPr>
          <p:cNvPicPr>
            <a:picLocks noChangeAspect="1"/>
          </p:cNvPicPr>
          <p:nvPr/>
        </p:nvPicPr>
        <p:blipFill>
          <a:blip r:embed="rId4"/>
          <a:stretch>
            <a:fillRect/>
          </a:stretch>
        </p:blipFill>
        <p:spPr>
          <a:xfrm>
            <a:off x="9079035" y="1125326"/>
            <a:ext cx="1440000" cy="1532779"/>
          </a:xfrm>
          <a:prstGeom prst="rect">
            <a:avLst/>
          </a:prstGeom>
        </p:spPr>
      </p:pic>
      <p:pic>
        <p:nvPicPr>
          <p:cNvPr id="5" name="Picture 4">
            <a:extLst>
              <a:ext uri="{FF2B5EF4-FFF2-40B4-BE49-F238E27FC236}">
                <a16:creationId xmlns:a16="http://schemas.microsoft.com/office/drawing/2014/main" id="{CE6075FA-C31A-E2D3-6C67-E1FC953E38D9}"/>
              </a:ext>
            </a:extLst>
          </p:cNvPr>
          <p:cNvPicPr>
            <a:picLocks noChangeAspect="1"/>
          </p:cNvPicPr>
          <p:nvPr/>
        </p:nvPicPr>
        <p:blipFill>
          <a:blip r:embed="rId5"/>
          <a:stretch>
            <a:fillRect/>
          </a:stretch>
        </p:blipFill>
        <p:spPr>
          <a:xfrm>
            <a:off x="9079035" y="4486485"/>
            <a:ext cx="1440000" cy="1532260"/>
          </a:xfrm>
          <a:prstGeom prst="rect">
            <a:avLst/>
          </a:prstGeom>
        </p:spPr>
      </p:pic>
      <p:pic>
        <p:nvPicPr>
          <p:cNvPr id="15" name="Picture 14">
            <a:extLst>
              <a:ext uri="{FF2B5EF4-FFF2-40B4-BE49-F238E27FC236}">
                <a16:creationId xmlns:a16="http://schemas.microsoft.com/office/drawing/2014/main" id="{530784B2-7C69-3FE0-D02B-6D1584727E27}"/>
              </a:ext>
            </a:extLst>
          </p:cNvPr>
          <p:cNvPicPr>
            <a:picLocks noChangeAspect="1"/>
          </p:cNvPicPr>
          <p:nvPr/>
        </p:nvPicPr>
        <p:blipFill>
          <a:blip r:embed="rId6"/>
          <a:stretch>
            <a:fillRect/>
          </a:stretch>
        </p:blipFill>
        <p:spPr>
          <a:xfrm>
            <a:off x="10696575" y="1097921"/>
            <a:ext cx="1440000" cy="1536540"/>
          </a:xfrm>
          <a:prstGeom prst="rect">
            <a:avLst/>
          </a:prstGeom>
        </p:spPr>
      </p:pic>
      <p:pic>
        <p:nvPicPr>
          <p:cNvPr id="16" name="Picture 15">
            <a:extLst>
              <a:ext uri="{FF2B5EF4-FFF2-40B4-BE49-F238E27FC236}">
                <a16:creationId xmlns:a16="http://schemas.microsoft.com/office/drawing/2014/main" id="{014C7E7A-9C2A-B4B5-BDAC-523859396EF6}"/>
              </a:ext>
            </a:extLst>
          </p:cNvPr>
          <p:cNvPicPr>
            <a:picLocks noChangeAspect="1"/>
          </p:cNvPicPr>
          <p:nvPr/>
        </p:nvPicPr>
        <p:blipFill>
          <a:blip r:embed="rId7"/>
          <a:stretch>
            <a:fillRect/>
          </a:stretch>
        </p:blipFill>
        <p:spPr>
          <a:xfrm>
            <a:off x="10696575" y="2778762"/>
            <a:ext cx="1440000" cy="1525483"/>
          </a:xfrm>
          <a:prstGeom prst="rect">
            <a:avLst/>
          </a:prstGeom>
        </p:spPr>
      </p:pic>
      <p:pic>
        <p:nvPicPr>
          <p:cNvPr id="17" name="Picture 16">
            <a:extLst>
              <a:ext uri="{FF2B5EF4-FFF2-40B4-BE49-F238E27FC236}">
                <a16:creationId xmlns:a16="http://schemas.microsoft.com/office/drawing/2014/main" id="{4F79F662-8825-A282-0624-3952A4E4EEDB}"/>
              </a:ext>
            </a:extLst>
          </p:cNvPr>
          <p:cNvPicPr>
            <a:picLocks noChangeAspect="1"/>
          </p:cNvPicPr>
          <p:nvPr/>
        </p:nvPicPr>
        <p:blipFill>
          <a:blip r:embed="rId8"/>
          <a:stretch>
            <a:fillRect/>
          </a:stretch>
        </p:blipFill>
        <p:spPr>
          <a:xfrm>
            <a:off x="10696575" y="4456109"/>
            <a:ext cx="1440000" cy="1532773"/>
          </a:xfrm>
          <a:prstGeom prst="rect">
            <a:avLst/>
          </a:prstGeom>
        </p:spPr>
      </p:pic>
    </p:spTree>
    <p:extLst>
      <p:ext uri="{BB962C8B-B14F-4D97-AF65-F5344CB8AC3E}">
        <p14:creationId xmlns:p14="http://schemas.microsoft.com/office/powerpoint/2010/main" val="1428026502"/>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FCC Main </a:t>
            </a:r>
            <a:r>
              <a:rPr lang="en-US" dirty="0"/>
              <a:t>G</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oals</a:t>
            </a:r>
            <a:r>
              <a:rPr lang="en-US" dirty="0"/>
              <a:t> for Coming Years</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TextBox 2">
            <a:extLst>
              <a:ext uri="{FF2B5EF4-FFF2-40B4-BE49-F238E27FC236}">
                <a16:creationId xmlns:a16="http://schemas.microsoft.com/office/drawing/2014/main" id="{BA0BE3DC-6861-C36F-F6EC-6A4116EB0999}"/>
              </a:ext>
            </a:extLst>
          </p:cNvPr>
          <p:cNvSpPr txBox="1"/>
          <p:nvPr/>
        </p:nvSpPr>
        <p:spPr>
          <a:xfrm>
            <a:off x="208623" y="876282"/>
            <a:ext cx="11773827" cy="5824671"/>
          </a:xfrm>
          <a:prstGeom prst="rect">
            <a:avLst/>
          </a:prstGeom>
          <a:noFill/>
        </p:spPr>
        <p:txBody>
          <a:bodyPr wrap="square">
            <a:spAutoFit/>
          </a:bodyPr>
          <a:lstStyle>
            <a:defPPr>
              <a:defRPr lang="en-US"/>
            </a:defPPr>
            <a:lvl1pPr marL="342900" marR="0" lvl="0" indent="-342900" defTabSz="914303" fontAlgn="auto">
              <a:lnSpc>
                <a:spcPct val="100000"/>
              </a:lnSpc>
              <a:spcBef>
                <a:spcPts val="0"/>
              </a:spcBef>
              <a:spcAft>
                <a:spcPts val="600"/>
              </a:spcAft>
              <a:buClrTx/>
              <a:buSzTx/>
              <a:buFont typeface="Arial" panose="020B0604020202020204" pitchFamily="34" charset="0"/>
              <a:buChar char="•"/>
              <a:tabLst/>
              <a:defRPr kumimoji="0" sz="2400" b="1" i="0" u="none" strike="noStrike" cap="none" spc="0" normalizeH="0" baseline="0">
                <a:ln>
                  <a:noFill/>
                </a:ln>
                <a:solidFill>
                  <a:srgbClr val="0C377B"/>
                </a:solidFill>
                <a:effectLst/>
                <a:uLnTx/>
                <a:uFillTx/>
                <a:latin typeface="Calibri" panose="020F0502020204030204" pitchFamily="34" charset="0"/>
                <a:ea typeface="MS Mincho" panose="02020609040205080304" pitchFamily="49" charset="-128"/>
                <a:cs typeface="Calibri" panose="020F0502020204030204" pitchFamily="34" charset="0"/>
              </a:defRPr>
            </a:lvl1pPr>
            <a:lvl2pPr marL="800100" lvl="1" indent="-342900">
              <a:buFont typeface="Arial" panose="020B0604020202020204" pitchFamily="34" charset="0"/>
              <a:buChar char="•"/>
              <a:defRPr sz="2000" b="0">
                <a:solidFill>
                  <a:srgbClr val="0C377B"/>
                </a:solidFill>
              </a:defRPr>
            </a:lvl2pPr>
          </a:lstStyle>
          <a:p>
            <a:r>
              <a:rPr lang="en-GB" sz="2800" dirty="0"/>
              <a:t>Upcoming milestone for FCC is the completion of the Feasibility Study by March 2025 as input for the Update of the ESPP. </a:t>
            </a:r>
          </a:p>
          <a:p>
            <a:r>
              <a:rPr lang="en-US" sz="2800" dirty="0"/>
              <a:t>The following pre-TDR phase should prepare for a possible project approval by 2027-2028 and enable the subsequent start of CE design contract: </a:t>
            </a:r>
          </a:p>
          <a:p>
            <a:pPr lvl="1"/>
            <a:r>
              <a:rPr lang="en-US" sz="2400" dirty="0"/>
              <a:t>Updated cost and schedule studies</a:t>
            </a:r>
          </a:p>
          <a:p>
            <a:pPr lvl="1"/>
            <a:r>
              <a:rPr lang="en-US" sz="2400" dirty="0"/>
              <a:t>specifications to enable CE tender design by mid 2027 </a:t>
            </a:r>
          </a:p>
          <a:p>
            <a:pPr lvl="1"/>
            <a:r>
              <a:rPr lang="en-GB" sz="2400" dirty="0"/>
              <a:t>refined input for environmental evaluation and project authorisation process</a:t>
            </a:r>
          </a:p>
          <a:p>
            <a:pPr lvl="1"/>
            <a:r>
              <a:rPr lang="en-US" sz="2400" dirty="0"/>
              <a:t>requires overall integration study and designs based on technical pre-design of accelerators, technical infrastructure and detectors</a:t>
            </a:r>
          </a:p>
          <a:p>
            <a:pPr marL="457200" lvl="1" indent="0">
              <a:buNone/>
            </a:pPr>
            <a:r>
              <a:rPr lang="en-GB" sz="1050" dirty="0"/>
              <a:t> </a:t>
            </a:r>
            <a:endParaRPr lang="en-US" sz="1100" dirty="0"/>
          </a:p>
          <a:p>
            <a:r>
              <a:rPr lang="en-US" sz="2800" dirty="0"/>
              <a:t>Possible start of CE construction would then be 2032-33: </a:t>
            </a:r>
          </a:p>
          <a:p>
            <a:pPr lvl="1"/>
            <a:r>
              <a:rPr lang="en-US" sz="2400" dirty="0"/>
              <a:t>CE groundbreaking</a:t>
            </a:r>
          </a:p>
          <a:p>
            <a:pPr lvl="1"/>
            <a:r>
              <a:rPr lang="en-US" sz="2400" dirty="0"/>
              <a:t>TDR to enable prototyping, industrialization towards component production</a:t>
            </a:r>
          </a:p>
          <a:p>
            <a:pPr marL="457200" lvl="1" indent="0">
              <a:buNone/>
            </a:pPr>
            <a:r>
              <a:rPr lang="en-US" sz="1100" dirty="0"/>
              <a:t>  </a:t>
            </a:r>
            <a:endParaRPr lang="en-US" sz="1200" dirty="0"/>
          </a:p>
          <a:p>
            <a:r>
              <a:rPr lang="en-US" sz="2800" dirty="0"/>
              <a:t>Strong international collaboration is essential for success!</a:t>
            </a:r>
          </a:p>
        </p:txBody>
      </p:sp>
    </p:spTree>
    <p:extLst>
      <p:ext uri="{BB962C8B-B14F-4D97-AF65-F5344CB8AC3E}">
        <p14:creationId xmlns:p14="http://schemas.microsoft.com/office/powerpoint/2010/main" val="3790502235"/>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pic>
        <p:nvPicPr>
          <p:cNvPr id="133" name="Google Shape;133;g302dda744ad_0_7"/>
          <p:cNvPicPr preferRelativeResize="0">
            <a:picLocks noChangeAspect="1"/>
          </p:cNvPicPr>
          <p:nvPr/>
        </p:nvPicPr>
        <p:blipFill>
          <a:blip r:embed="rId3">
            <a:alphaModFix/>
          </a:blip>
          <a:stretch>
            <a:fillRect/>
          </a:stretch>
        </p:blipFill>
        <p:spPr>
          <a:xfrm>
            <a:off x="-1297" y="693340"/>
            <a:ext cx="4366468" cy="6174990"/>
          </a:xfrm>
          <a:prstGeom prst="rect">
            <a:avLst/>
          </a:prstGeom>
          <a:noFill/>
          <a:ln>
            <a:noFill/>
          </a:ln>
        </p:spPr>
      </p:pic>
      <p:sp>
        <p:nvSpPr>
          <p:cNvPr id="128" name="Google Shape;128;g302dda744ad_0_7"/>
          <p:cNvSpPr txBox="1"/>
          <p:nvPr/>
        </p:nvSpPr>
        <p:spPr>
          <a:xfrm>
            <a:off x="4815021" y="1107528"/>
            <a:ext cx="7011166" cy="5381243"/>
          </a:xfrm>
          <a:prstGeom prst="rect">
            <a:avLst/>
          </a:prstGeom>
          <a:noFill/>
          <a:ln>
            <a:noFill/>
          </a:ln>
        </p:spPr>
        <p:txBody>
          <a:bodyPr spcFirstLastPara="1" wrap="square" lIns="35700" tIns="35700" rIns="35700" bIns="35700" anchor="ctr" anchorCtr="0">
            <a:spAutoFit/>
          </a:bodyPr>
          <a:lstStyle/>
          <a:p>
            <a:pPr marL="0" lvl="0" indent="0" algn="l" rtl="0">
              <a:spcBef>
                <a:spcPts val="1800"/>
              </a:spcBef>
              <a:spcAft>
                <a:spcPts val="0"/>
              </a:spcAft>
              <a:buClr>
                <a:schemeClr val="hlink"/>
              </a:buClr>
              <a:buSzPts val="1100"/>
              <a:buFont typeface="Arial"/>
              <a:buNone/>
            </a:pPr>
            <a:r>
              <a:rPr lang="en-US" sz="2400" b="1" dirty="0">
                <a:solidFill>
                  <a:srgbClr val="0C377B"/>
                </a:solidFill>
                <a:latin typeface="Arial" panose="020B0604020202020204" pitchFamily="34" charset="0"/>
                <a:ea typeface="Calibri"/>
                <a:cs typeface="Arial" panose="020B0604020202020204" pitchFamily="34" charset="0"/>
                <a:sym typeface="Calibri"/>
              </a:rPr>
              <a:t>Event Overview</a:t>
            </a:r>
            <a:endParaRPr sz="2400" b="1" dirty="0">
              <a:solidFill>
                <a:srgbClr val="0C377B"/>
              </a:solidFill>
              <a:latin typeface="Arial" panose="020B0604020202020204" pitchFamily="34" charset="0"/>
              <a:ea typeface="Calibri"/>
              <a:cs typeface="Arial" panose="020B0604020202020204" pitchFamily="34" charset="0"/>
              <a:sym typeface="Calibri"/>
            </a:endParaRPr>
          </a:p>
          <a:p>
            <a:pPr marL="457200" lvl="0" indent="-311150" algn="l" rtl="0">
              <a:spcBef>
                <a:spcPts val="1800"/>
              </a:spcBef>
              <a:spcAft>
                <a:spcPts val="0"/>
              </a:spcAft>
              <a:buClr>
                <a:schemeClr val="hlink"/>
              </a:buClr>
              <a:buSzPts val="1300"/>
              <a:buChar char="●"/>
            </a:pPr>
            <a:r>
              <a:rPr lang="en-US" sz="2400" b="1" dirty="0">
                <a:solidFill>
                  <a:srgbClr val="0C377B"/>
                </a:solidFill>
                <a:latin typeface="Arial" panose="020B0604020202020204" pitchFamily="34" charset="0"/>
                <a:ea typeface="Calibri"/>
                <a:cs typeface="Arial" panose="020B0604020202020204" pitchFamily="34" charset="0"/>
                <a:sym typeface="Calibri"/>
              </a:rPr>
              <a:t>Venue</a:t>
            </a:r>
            <a:r>
              <a:rPr lang="en-US" sz="2400" dirty="0">
                <a:solidFill>
                  <a:srgbClr val="0C377B"/>
                </a:solidFill>
                <a:latin typeface="Arial" panose="020B0604020202020204" pitchFamily="34" charset="0"/>
                <a:ea typeface="Calibri"/>
                <a:cs typeface="Arial" panose="020B0604020202020204" pitchFamily="34" charset="0"/>
                <a:sym typeface="Calibri"/>
              </a:rPr>
              <a:t>:  </a:t>
            </a:r>
            <a:r>
              <a:rPr lang="en-US" sz="2400" b="1" dirty="0">
                <a:solidFill>
                  <a:srgbClr val="0C377B"/>
                </a:solidFill>
                <a:latin typeface="Arial" panose="020B0604020202020204" pitchFamily="34" charset="0"/>
                <a:ea typeface="Calibri"/>
                <a:cs typeface="Arial" panose="020B0604020202020204" pitchFamily="34" charset="0"/>
                <a:sym typeface="Calibri"/>
              </a:rPr>
              <a:t>Hofburg Palace</a:t>
            </a:r>
            <a:r>
              <a:rPr lang="en-US" sz="2400" dirty="0">
                <a:solidFill>
                  <a:srgbClr val="0C377B"/>
                </a:solidFill>
                <a:latin typeface="Arial" panose="020B0604020202020204" pitchFamily="34" charset="0"/>
                <a:ea typeface="Calibri"/>
                <a:cs typeface="Arial" panose="020B0604020202020204" pitchFamily="34" charset="0"/>
                <a:sym typeface="Calibri"/>
              </a:rPr>
              <a:t>, a historical and cultural landmark in </a:t>
            </a:r>
            <a:r>
              <a:rPr lang="en-US" sz="2400" b="1" dirty="0">
                <a:solidFill>
                  <a:srgbClr val="0C377B"/>
                </a:solidFill>
                <a:latin typeface="Arial" panose="020B0604020202020204" pitchFamily="34" charset="0"/>
                <a:ea typeface="Calibri"/>
                <a:cs typeface="Arial" panose="020B0604020202020204" pitchFamily="34" charset="0"/>
                <a:sym typeface="Calibri"/>
              </a:rPr>
              <a:t>Vienna, Austria</a:t>
            </a:r>
            <a:r>
              <a:rPr lang="en-US" sz="2400" dirty="0">
                <a:solidFill>
                  <a:srgbClr val="0C377B"/>
                </a:solidFill>
                <a:latin typeface="Arial" panose="020B0604020202020204" pitchFamily="34" charset="0"/>
                <a:ea typeface="Calibri"/>
                <a:cs typeface="Arial" panose="020B0604020202020204" pitchFamily="34" charset="0"/>
                <a:sym typeface="Calibri"/>
              </a:rPr>
              <a:t>.</a:t>
            </a:r>
            <a:endParaRPr sz="2400" dirty="0">
              <a:solidFill>
                <a:srgbClr val="0C377B"/>
              </a:solidFill>
              <a:latin typeface="Arial" panose="020B0604020202020204" pitchFamily="34" charset="0"/>
              <a:ea typeface="Calibri"/>
              <a:cs typeface="Arial" panose="020B0604020202020204" pitchFamily="34" charset="0"/>
              <a:sym typeface="Calibri"/>
            </a:endParaRPr>
          </a:p>
          <a:p>
            <a:pPr marL="457200" lvl="0" indent="-311150" algn="l" rtl="0">
              <a:spcBef>
                <a:spcPts val="1800"/>
              </a:spcBef>
              <a:spcAft>
                <a:spcPts val="0"/>
              </a:spcAft>
              <a:buClr>
                <a:schemeClr val="hlink"/>
              </a:buClr>
              <a:buSzPts val="1300"/>
              <a:buChar char="●"/>
            </a:pPr>
            <a:r>
              <a:rPr lang="en-US" sz="2400" b="1" dirty="0">
                <a:solidFill>
                  <a:srgbClr val="0C377B"/>
                </a:solidFill>
                <a:latin typeface="Arial" panose="020B0604020202020204" pitchFamily="34" charset="0"/>
                <a:ea typeface="Calibri"/>
                <a:cs typeface="Arial" panose="020B0604020202020204" pitchFamily="34" charset="0"/>
                <a:sym typeface="Calibri"/>
              </a:rPr>
              <a:t>Dates</a:t>
            </a:r>
            <a:r>
              <a:rPr lang="en-US" sz="2400" dirty="0">
                <a:solidFill>
                  <a:srgbClr val="0C377B"/>
                </a:solidFill>
                <a:latin typeface="Arial" panose="020B0604020202020204" pitchFamily="34" charset="0"/>
                <a:ea typeface="Calibri"/>
                <a:cs typeface="Arial" panose="020B0604020202020204" pitchFamily="34" charset="0"/>
                <a:sym typeface="Calibri"/>
              </a:rPr>
              <a:t>: </a:t>
            </a:r>
            <a:r>
              <a:rPr lang="en-US" sz="2400" b="1" dirty="0">
                <a:solidFill>
                  <a:srgbClr val="0C377B"/>
                </a:solidFill>
                <a:latin typeface="Arial" panose="020B0604020202020204" pitchFamily="34" charset="0"/>
                <a:ea typeface="Calibri"/>
                <a:cs typeface="Arial" panose="020B0604020202020204" pitchFamily="34" charset="0"/>
                <a:sym typeface="Calibri"/>
              </a:rPr>
              <a:t>Monday 19 to Friday 23 May 2025</a:t>
            </a:r>
            <a:endParaRPr sz="2400" b="1" dirty="0">
              <a:solidFill>
                <a:srgbClr val="0C377B"/>
              </a:solidFill>
              <a:latin typeface="Arial" panose="020B0604020202020204" pitchFamily="34" charset="0"/>
              <a:ea typeface="Calibri"/>
              <a:cs typeface="Arial" panose="020B0604020202020204" pitchFamily="34" charset="0"/>
              <a:sym typeface="Calibri"/>
            </a:endParaRPr>
          </a:p>
          <a:p>
            <a:pPr marL="457200" indent="-311150">
              <a:spcBef>
                <a:spcPts val="1800"/>
              </a:spcBef>
              <a:buClr>
                <a:schemeClr val="hlink"/>
              </a:buClr>
              <a:buSzPts val="1300"/>
              <a:buFontTx/>
              <a:buChar char="●"/>
            </a:pPr>
            <a:r>
              <a:rPr lang="en-GB" sz="2400" b="1" dirty="0">
                <a:solidFill>
                  <a:srgbClr val="0C377B"/>
                </a:solidFill>
                <a:latin typeface="Arial" panose="020B0604020202020204" pitchFamily="34" charset="0"/>
                <a:ea typeface="Calibri"/>
                <a:cs typeface="Arial" panose="020B0604020202020204" pitchFamily="34" charset="0"/>
                <a:sym typeface="Calibri"/>
              </a:rPr>
              <a:t>Presentation of the Feasibility Study Report and review of its findings and opportunities for future R&amp;D projects</a:t>
            </a:r>
          </a:p>
          <a:p>
            <a:pPr marL="457200" lvl="0" indent="-311150" algn="l" rtl="0">
              <a:spcBef>
                <a:spcPts val="1800"/>
              </a:spcBef>
              <a:spcAft>
                <a:spcPts val="0"/>
              </a:spcAft>
              <a:buClr>
                <a:schemeClr val="hlink"/>
              </a:buClr>
              <a:buSzPts val="1300"/>
              <a:buChar char="●"/>
            </a:pPr>
            <a:endParaRPr lang="en-GB" sz="2400" b="1" dirty="0">
              <a:solidFill>
                <a:srgbClr val="0C377B"/>
              </a:solidFill>
              <a:latin typeface="Arial" panose="020B0604020202020204" pitchFamily="34" charset="0"/>
              <a:ea typeface="Calibri"/>
              <a:cs typeface="Arial" panose="020B0604020202020204" pitchFamily="34" charset="0"/>
              <a:sym typeface="Calibri"/>
            </a:endParaRPr>
          </a:p>
          <a:p>
            <a:pPr marL="457200" lvl="0" indent="-311150" algn="l" rtl="0">
              <a:spcBef>
                <a:spcPts val="1800"/>
              </a:spcBef>
              <a:spcAft>
                <a:spcPts val="0"/>
              </a:spcAft>
              <a:buClr>
                <a:schemeClr val="hlink"/>
              </a:buClr>
              <a:buSzPts val="1300"/>
              <a:buChar char="●"/>
            </a:pPr>
            <a:r>
              <a:rPr lang="en-GB" sz="2400" b="1" dirty="0">
                <a:solidFill>
                  <a:srgbClr val="0C377B"/>
                </a:solidFill>
                <a:latin typeface="Arial" panose="020B0604020202020204" pitchFamily="34" charset="0"/>
                <a:ea typeface="Calibri"/>
                <a:cs typeface="Arial" panose="020B0604020202020204" pitchFamily="34" charset="0"/>
                <a:sym typeface="Calibri"/>
              </a:rPr>
              <a:t>Please save the date and join us in Vienna</a:t>
            </a:r>
          </a:p>
          <a:p>
            <a:pPr marL="0" marR="0" lvl="0" indent="0" algn="l" rtl="0">
              <a:lnSpc>
                <a:spcPct val="100000"/>
              </a:lnSpc>
              <a:spcBef>
                <a:spcPts val="1800"/>
              </a:spcBef>
              <a:spcAft>
                <a:spcPts val="0"/>
              </a:spcAft>
              <a:buClr>
                <a:srgbClr val="0C377B"/>
              </a:buClr>
              <a:buSzPts val="1600"/>
              <a:buFont typeface="Calibri"/>
              <a:buNone/>
            </a:pPr>
            <a:endParaRPr sz="2400" dirty="0">
              <a:solidFill>
                <a:srgbClr val="0C377B"/>
              </a:solidFill>
              <a:latin typeface="Arial" panose="020B0604020202020204" pitchFamily="34" charset="0"/>
              <a:ea typeface="Calibri"/>
              <a:cs typeface="Arial" panose="020B0604020202020204" pitchFamily="34" charset="0"/>
              <a:sym typeface="Calibri"/>
            </a:endParaRPr>
          </a:p>
        </p:txBody>
      </p:sp>
      <p:sp>
        <p:nvSpPr>
          <p:cNvPr id="129" name="Google Shape;129;g302dda744ad_0_7"/>
          <p:cNvSpPr txBox="1"/>
          <p:nvPr/>
        </p:nvSpPr>
        <p:spPr>
          <a:xfrm>
            <a:off x="4060075" y="1073636"/>
            <a:ext cx="4058560" cy="441429"/>
          </a:xfrm>
          <a:prstGeom prst="rect">
            <a:avLst/>
          </a:prstGeom>
          <a:noFill/>
          <a:ln>
            <a:noFill/>
          </a:ln>
        </p:spPr>
        <p:txBody>
          <a:bodyPr spcFirstLastPara="1" wrap="square" lIns="35700" tIns="35700" rIns="35700" bIns="35700" anchor="ctr" anchorCtr="0">
            <a:spAutoFit/>
          </a:bodyPr>
          <a:lstStyle/>
          <a:p>
            <a:pPr marL="0" marR="0" lvl="0" indent="0" algn="l" rtl="0">
              <a:lnSpc>
                <a:spcPct val="100000"/>
              </a:lnSpc>
              <a:spcBef>
                <a:spcPts val="0"/>
              </a:spcBef>
              <a:spcAft>
                <a:spcPts val="0"/>
              </a:spcAft>
              <a:buClr>
                <a:srgbClr val="0C377B"/>
              </a:buClr>
              <a:buSzPts val="1600"/>
              <a:buFont typeface="Calibri"/>
              <a:buNone/>
            </a:pPr>
            <a:endParaRPr sz="2400">
              <a:latin typeface="Arial" panose="020B0604020202020204" pitchFamily="34" charset="0"/>
              <a:cs typeface="Arial" panose="020B0604020202020204" pitchFamily="34" charset="0"/>
            </a:endParaRPr>
          </a:p>
        </p:txBody>
      </p:sp>
      <p:sp>
        <p:nvSpPr>
          <p:cNvPr id="130" name="Google Shape;130;g302dda744ad_0_7"/>
          <p:cNvSpPr txBox="1"/>
          <p:nvPr/>
        </p:nvSpPr>
        <p:spPr>
          <a:xfrm>
            <a:off x="0" y="0"/>
            <a:ext cx="12192000" cy="770700"/>
          </a:xfrm>
          <a:prstGeom prst="rect">
            <a:avLst/>
          </a:prstGeom>
          <a:solidFill>
            <a:srgbClr val="0C377B"/>
          </a:solidFill>
          <a:ln>
            <a:noFill/>
          </a:ln>
        </p:spPr>
        <p:txBody>
          <a:bodyPr spcFirstLastPara="1" wrap="square" lIns="91425" tIns="0" rIns="91425" bIns="0" anchor="ctr" anchorCtr="0">
            <a:noAutofit/>
          </a:bodyPr>
          <a:lstStyle/>
          <a:p>
            <a:pPr marL="0" marR="0" lvl="0" indent="0" algn="ctr" rtl="0">
              <a:lnSpc>
                <a:spcPct val="100000"/>
              </a:lnSpc>
              <a:spcBef>
                <a:spcPts val="0"/>
              </a:spcBef>
              <a:spcAft>
                <a:spcPts val="0"/>
              </a:spcAft>
              <a:buClr>
                <a:srgbClr val="FFFF00"/>
              </a:buClr>
              <a:buSzPts val="3200"/>
              <a:buFont typeface="Calibri"/>
              <a:buNone/>
            </a:pPr>
            <a:r>
              <a:rPr lang="en-US" sz="3200" b="1" i="0" u="none" strike="noStrike" cap="none">
                <a:solidFill>
                  <a:srgbClr val="FFFF00"/>
                </a:solidFill>
                <a:latin typeface="Calibri"/>
                <a:ea typeface="Calibri"/>
                <a:cs typeface="Calibri"/>
                <a:sym typeface="Calibri"/>
              </a:rPr>
              <a:t>              </a:t>
            </a:r>
            <a:r>
              <a:rPr lang="en-US" sz="3200" b="1">
                <a:solidFill>
                  <a:srgbClr val="FFFF00"/>
                </a:solidFill>
                <a:latin typeface="Calibri"/>
                <a:ea typeface="Calibri"/>
                <a:cs typeface="Calibri"/>
                <a:sym typeface="Calibri"/>
              </a:rPr>
              <a:t>FCC Week 2025 - Vienna</a:t>
            </a:r>
            <a:endParaRPr sz="3200" b="1" i="0" u="none" strike="noStrike" cap="none">
              <a:solidFill>
                <a:srgbClr val="FFFF00"/>
              </a:solidFill>
              <a:latin typeface="Calibri"/>
              <a:ea typeface="Calibri"/>
              <a:cs typeface="Calibri"/>
              <a:sym typeface="Calibri"/>
            </a:endParaRPr>
          </a:p>
        </p:txBody>
      </p:sp>
      <p:pic>
        <p:nvPicPr>
          <p:cNvPr id="131" name="Google Shape;131;g302dda744ad_0_7" descr="A picture containing icon&#10;&#10;Description automatically generated"/>
          <p:cNvPicPr preferRelativeResize="0"/>
          <p:nvPr/>
        </p:nvPicPr>
        <p:blipFill rotWithShape="1">
          <a:blip r:embed="rId4">
            <a:alphaModFix/>
          </a:blip>
          <a:srcRect/>
          <a:stretch/>
        </p:blipFill>
        <p:spPr>
          <a:xfrm>
            <a:off x="11929" y="58203"/>
            <a:ext cx="1935387" cy="654292"/>
          </a:xfrm>
          <a:prstGeom prst="rect">
            <a:avLst/>
          </a:prstGeom>
          <a:noFill/>
          <a:ln>
            <a:noFill/>
          </a:ln>
        </p:spPr>
      </p:pic>
      <p:sp>
        <p:nvSpPr>
          <p:cNvPr id="132" name="Google Shape;132;g302dda744ad_0_7"/>
          <p:cNvSpPr txBox="1"/>
          <p:nvPr/>
        </p:nvSpPr>
        <p:spPr>
          <a:xfrm>
            <a:off x="278725" y="754850"/>
            <a:ext cx="3913200" cy="333900"/>
          </a:xfrm>
          <a:prstGeom prst="rect">
            <a:avLst/>
          </a:prstGeom>
          <a:noFill/>
          <a:ln>
            <a:noFill/>
          </a:ln>
        </p:spPr>
        <p:txBody>
          <a:bodyPr spcFirstLastPara="1" wrap="square" lIns="35700" tIns="35700" rIns="35700" bIns="35700" anchor="ctr" anchorCtr="0">
            <a:spAutoFit/>
          </a:bodyPr>
          <a:lstStyle/>
          <a:p>
            <a:pPr marL="0" marR="0" lvl="0" indent="0" algn="l" rtl="0">
              <a:lnSpc>
                <a:spcPct val="100000"/>
              </a:lnSpc>
              <a:spcBef>
                <a:spcPts val="0"/>
              </a:spcBef>
              <a:spcAft>
                <a:spcPts val="0"/>
              </a:spcAft>
              <a:buClr>
                <a:srgbClr val="0C377B"/>
              </a:buClr>
              <a:buSzPts val="2000"/>
              <a:buFont typeface="Calibri"/>
              <a:buNone/>
            </a:pPr>
            <a:endParaRPr sz="1700">
              <a:solidFill>
                <a:srgbClr val="0C377B"/>
              </a:solidFill>
              <a:latin typeface="Calibri"/>
              <a:ea typeface="Calibri"/>
              <a:cs typeface="Calibri"/>
              <a:sym typeface="Calibri"/>
            </a:endParaRPr>
          </a:p>
        </p:txBody>
      </p:sp>
    </p:spTree>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Spare slides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Tree>
    <p:extLst>
      <p:ext uri="{BB962C8B-B14F-4D97-AF65-F5344CB8AC3E}">
        <p14:creationId xmlns:p14="http://schemas.microsoft.com/office/powerpoint/2010/main" val="604059320"/>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dirty="0"/>
              <a:t>Pre-TDR phase from April 2025 until end 2027</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TextBox 2">
            <a:extLst>
              <a:ext uri="{FF2B5EF4-FFF2-40B4-BE49-F238E27FC236}">
                <a16:creationId xmlns:a16="http://schemas.microsoft.com/office/drawing/2014/main" id="{CEE79E39-F94C-5A10-6BB9-380F5EB2D740}"/>
              </a:ext>
            </a:extLst>
          </p:cNvPr>
          <p:cNvSpPr txBox="1"/>
          <p:nvPr/>
        </p:nvSpPr>
        <p:spPr>
          <a:xfrm>
            <a:off x="336433" y="807426"/>
            <a:ext cx="11688792" cy="6073458"/>
          </a:xfrm>
          <a:prstGeom prst="rect">
            <a:avLst/>
          </a:prstGeom>
          <a:noFill/>
        </p:spPr>
        <p:txBody>
          <a:bodyPr wrap="square" rtlCol="0">
            <a:spAutoFit/>
          </a:bodyPr>
          <a:lstStyle/>
          <a:p>
            <a:pPr>
              <a:spcBef>
                <a:spcPts val="1800"/>
              </a:spcBef>
            </a:pPr>
            <a:r>
              <a:rPr lang="fr-FR" sz="2400" dirty="0">
                <a:solidFill>
                  <a:srgbClr val="0C377B"/>
                </a:solidFill>
              </a:rPr>
              <a:t>Main goal </a:t>
            </a:r>
            <a:r>
              <a:rPr lang="fr-FR" sz="2400" dirty="0" err="1">
                <a:solidFill>
                  <a:srgbClr val="0C377B"/>
                </a:solidFill>
              </a:rPr>
              <a:t>is</a:t>
            </a:r>
            <a:r>
              <a:rPr lang="fr-FR" sz="2400" dirty="0">
                <a:solidFill>
                  <a:srgbClr val="0C377B"/>
                </a:solidFill>
              </a:rPr>
              <a:t> to </a:t>
            </a:r>
            <a:r>
              <a:rPr lang="fr-FR" sz="2400" dirty="0" err="1">
                <a:solidFill>
                  <a:srgbClr val="0C377B"/>
                </a:solidFill>
              </a:rPr>
              <a:t>provide</a:t>
            </a:r>
            <a:r>
              <a:rPr lang="fr-FR" sz="2400" dirty="0">
                <a:solidFill>
                  <a:srgbClr val="0C377B"/>
                </a:solidFill>
              </a:rPr>
              <a:t> all relevant information to Council to </a:t>
            </a:r>
            <a:r>
              <a:rPr lang="fr-FR" sz="2400" dirty="0" err="1">
                <a:solidFill>
                  <a:srgbClr val="0C377B"/>
                </a:solidFill>
              </a:rPr>
              <a:t>allow</a:t>
            </a:r>
            <a:r>
              <a:rPr lang="fr-FR" sz="2400" dirty="0">
                <a:solidFill>
                  <a:srgbClr val="0C377B"/>
                </a:solidFill>
              </a:rPr>
              <a:t> </a:t>
            </a:r>
            <a:r>
              <a:rPr lang="fr-FR" sz="2400" dirty="0" err="1">
                <a:solidFill>
                  <a:srgbClr val="0C377B"/>
                </a:solidFill>
              </a:rPr>
              <a:t>taking</a:t>
            </a:r>
            <a:r>
              <a:rPr lang="fr-FR" sz="2400" dirty="0">
                <a:solidFill>
                  <a:srgbClr val="0C377B"/>
                </a:solidFill>
              </a:rPr>
              <a:t> a </a:t>
            </a:r>
            <a:r>
              <a:rPr lang="fr-FR" sz="2400" dirty="0" err="1">
                <a:solidFill>
                  <a:srgbClr val="0C377B"/>
                </a:solidFill>
              </a:rPr>
              <a:t>decision</a:t>
            </a:r>
            <a:r>
              <a:rPr lang="fr-FR" sz="2400" dirty="0">
                <a:solidFill>
                  <a:srgbClr val="0C377B"/>
                </a:solidFill>
              </a:rPr>
              <a:t> on the </a:t>
            </a:r>
            <a:r>
              <a:rPr lang="fr-FR" sz="2400" dirty="0" err="1">
                <a:solidFill>
                  <a:srgbClr val="0C377B"/>
                </a:solidFill>
              </a:rPr>
              <a:t>project</a:t>
            </a:r>
            <a:r>
              <a:rPr lang="fr-FR" sz="2400" dirty="0">
                <a:solidFill>
                  <a:srgbClr val="0C377B"/>
                </a:solidFill>
              </a:rPr>
              <a:t> </a:t>
            </a:r>
            <a:r>
              <a:rPr lang="en-GB" sz="2400" b="1" dirty="0">
                <a:solidFill>
                  <a:srgbClr val="0C377B"/>
                </a:solidFill>
              </a:rPr>
              <a:t>by end of 2027 or early 2028</a:t>
            </a:r>
          </a:p>
          <a:p>
            <a:pPr marL="609573" indent="-457189">
              <a:spcBef>
                <a:spcPts val="800"/>
              </a:spcBef>
              <a:buFont typeface="Arial" panose="020B0604020202020204" pitchFamily="34" charset="0"/>
              <a:buChar char="•"/>
            </a:pPr>
            <a:endParaRPr lang="en-GB" sz="1100" dirty="0">
              <a:solidFill>
                <a:srgbClr val="0C377B"/>
              </a:solidFill>
            </a:endParaRPr>
          </a:p>
          <a:p>
            <a:pPr marL="609573" indent="-457189">
              <a:spcBef>
                <a:spcPts val="800"/>
              </a:spcBef>
              <a:buFont typeface="Arial" panose="020B0604020202020204" pitchFamily="34" charset="0"/>
              <a:buChar char="•"/>
            </a:pPr>
            <a:r>
              <a:rPr lang="en-GB" sz="2200" dirty="0">
                <a:solidFill>
                  <a:srgbClr val="0C377B"/>
                </a:solidFill>
              </a:rPr>
              <a:t>Further develop the civil engineering and the technical design of all major systems and components, so as to provide a </a:t>
            </a:r>
            <a:r>
              <a:rPr lang="en-GB" sz="2200" b="1" dirty="0">
                <a:solidFill>
                  <a:srgbClr val="0C377B"/>
                </a:solidFill>
              </a:rPr>
              <a:t>more detailed cost estimate </a:t>
            </a:r>
            <a:r>
              <a:rPr lang="en-GB" sz="2200" dirty="0">
                <a:solidFill>
                  <a:srgbClr val="0C377B"/>
                </a:solidFill>
              </a:rPr>
              <a:t>with reduced uncertainties</a:t>
            </a:r>
            <a:endParaRPr lang="fr-FR" sz="2200" dirty="0">
              <a:solidFill>
                <a:srgbClr val="0C377B"/>
              </a:solidFill>
            </a:endParaRPr>
          </a:p>
          <a:p>
            <a:pPr marL="609573" indent="-457189">
              <a:spcBef>
                <a:spcPts val="800"/>
              </a:spcBef>
              <a:buFont typeface="Arial" panose="020B0604020202020204" pitchFamily="34" charset="0"/>
              <a:buChar char="•"/>
            </a:pPr>
            <a:r>
              <a:rPr lang="fr-FR" sz="2200" dirty="0">
                <a:solidFill>
                  <a:srgbClr val="0C377B"/>
                </a:solidFill>
              </a:rPr>
              <a:t>Continuation of </a:t>
            </a:r>
            <a:r>
              <a:rPr lang="fr-FR" sz="2200" b="1" dirty="0" err="1">
                <a:solidFill>
                  <a:srgbClr val="0C377B"/>
                </a:solidFill>
              </a:rPr>
              <a:t>technical</a:t>
            </a:r>
            <a:r>
              <a:rPr lang="fr-FR" sz="2200" b="1" dirty="0">
                <a:solidFill>
                  <a:srgbClr val="0C377B"/>
                </a:solidFill>
              </a:rPr>
              <a:t> R&amp;D </a:t>
            </a:r>
            <a:r>
              <a:rPr lang="fr-FR" sz="2200" b="1" dirty="0" err="1">
                <a:solidFill>
                  <a:srgbClr val="0C377B"/>
                </a:solidFill>
              </a:rPr>
              <a:t>activities</a:t>
            </a:r>
            <a:endParaRPr lang="fr-FR" sz="2200" dirty="0">
              <a:solidFill>
                <a:srgbClr val="0C377B"/>
              </a:solidFill>
            </a:endParaRPr>
          </a:p>
          <a:p>
            <a:pPr marL="609573" indent="-457189">
              <a:spcBef>
                <a:spcPts val="800"/>
              </a:spcBef>
              <a:buFont typeface="Arial" panose="020B0604020202020204" pitchFamily="34" charset="0"/>
              <a:buChar char="•"/>
            </a:pPr>
            <a:r>
              <a:rPr lang="en-US" sz="2200" dirty="0">
                <a:solidFill>
                  <a:srgbClr val="0C377B"/>
                </a:solidFill>
              </a:rPr>
              <a:t>Work with host states on </a:t>
            </a:r>
            <a:r>
              <a:rPr lang="en-US" sz="2200" b="1" dirty="0">
                <a:solidFill>
                  <a:srgbClr val="0C377B"/>
                </a:solidFill>
              </a:rPr>
              <a:t>regional implementation development </a:t>
            </a:r>
            <a:r>
              <a:rPr lang="en-US" sz="2200" dirty="0">
                <a:solidFill>
                  <a:srgbClr val="0C377B"/>
                </a:solidFill>
              </a:rPr>
              <a:t>and </a:t>
            </a:r>
            <a:r>
              <a:rPr lang="en-US" sz="2200" b="1" dirty="0">
                <a:solidFill>
                  <a:srgbClr val="0C377B"/>
                </a:solidFill>
              </a:rPr>
              <a:t>authorization process definition to enable l</a:t>
            </a:r>
            <a:r>
              <a:rPr lang="fr-FR" sz="2200" b="1" dirty="0" err="1">
                <a:solidFill>
                  <a:srgbClr val="0C377B"/>
                </a:solidFill>
              </a:rPr>
              <a:t>aunch</a:t>
            </a:r>
            <a:r>
              <a:rPr lang="fr-FR" sz="2200" b="1" dirty="0">
                <a:solidFill>
                  <a:srgbClr val="0C377B"/>
                </a:solidFill>
              </a:rPr>
              <a:t> of </a:t>
            </a:r>
            <a:r>
              <a:rPr lang="fr-FR" sz="2200" b="1" dirty="0" err="1">
                <a:solidFill>
                  <a:srgbClr val="0C377B"/>
                </a:solidFill>
              </a:rPr>
              <a:t>environmental</a:t>
            </a:r>
            <a:r>
              <a:rPr lang="fr-FR" sz="2200" b="1" dirty="0">
                <a:solidFill>
                  <a:srgbClr val="0C377B"/>
                </a:solidFill>
              </a:rPr>
              <a:t> impact </a:t>
            </a:r>
            <a:r>
              <a:rPr lang="fr-FR" sz="2200" b="1" dirty="0" err="1">
                <a:solidFill>
                  <a:srgbClr val="0C377B"/>
                </a:solidFill>
              </a:rPr>
              <a:t>study</a:t>
            </a:r>
            <a:r>
              <a:rPr lang="fr-FR" sz="2200" b="1" dirty="0">
                <a:solidFill>
                  <a:srgbClr val="0C377B"/>
                </a:solidFill>
              </a:rPr>
              <a:t> in 2026</a:t>
            </a:r>
          </a:p>
          <a:p>
            <a:pPr marL="609573" indent="-457189">
              <a:spcBef>
                <a:spcPts val="800"/>
              </a:spcBef>
              <a:buFont typeface="Arial" panose="020B0604020202020204" pitchFamily="34" charset="0"/>
              <a:buChar char="•"/>
            </a:pPr>
            <a:r>
              <a:rPr lang="fr-FR" sz="2200" dirty="0">
                <a:solidFill>
                  <a:srgbClr val="0C377B"/>
                </a:solidFill>
              </a:rPr>
              <a:t>Continuation of site investigations and </a:t>
            </a:r>
            <a:r>
              <a:rPr lang="fr-FR" sz="2200" dirty="0" err="1">
                <a:solidFill>
                  <a:srgbClr val="0C377B"/>
                </a:solidFill>
              </a:rPr>
              <a:t>perform</a:t>
            </a:r>
            <a:r>
              <a:rPr lang="fr-FR" sz="2200" dirty="0">
                <a:solidFill>
                  <a:srgbClr val="0C377B"/>
                </a:solidFill>
              </a:rPr>
              <a:t> an </a:t>
            </a:r>
            <a:r>
              <a:rPr lang="fr-FR" sz="2200" b="1" dirty="0" err="1">
                <a:solidFill>
                  <a:srgbClr val="0C377B"/>
                </a:solidFill>
              </a:rPr>
              <a:t>overall</a:t>
            </a:r>
            <a:r>
              <a:rPr lang="fr-FR" sz="2200" b="1" dirty="0">
                <a:solidFill>
                  <a:srgbClr val="0C377B"/>
                </a:solidFill>
              </a:rPr>
              <a:t> </a:t>
            </a:r>
            <a:r>
              <a:rPr lang="fr-FR" sz="2200" b="1" dirty="0" err="1">
                <a:solidFill>
                  <a:srgbClr val="0C377B"/>
                </a:solidFill>
              </a:rPr>
              <a:t>integration</a:t>
            </a:r>
            <a:r>
              <a:rPr lang="fr-FR" sz="2200" b="1" dirty="0">
                <a:solidFill>
                  <a:srgbClr val="0C377B"/>
                </a:solidFill>
              </a:rPr>
              <a:t> </a:t>
            </a:r>
            <a:r>
              <a:rPr lang="fr-FR" sz="2200" b="1" dirty="0" err="1">
                <a:solidFill>
                  <a:srgbClr val="0C377B"/>
                </a:solidFill>
              </a:rPr>
              <a:t>study</a:t>
            </a:r>
            <a:r>
              <a:rPr lang="fr-FR" sz="2200" b="1" dirty="0">
                <a:solidFill>
                  <a:srgbClr val="0C377B"/>
                </a:solidFill>
              </a:rPr>
              <a:t> to </a:t>
            </a:r>
            <a:r>
              <a:rPr lang="fr-FR" sz="2200" b="1" dirty="0" err="1">
                <a:solidFill>
                  <a:srgbClr val="0C377B"/>
                </a:solidFill>
              </a:rPr>
              <a:t>specify</a:t>
            </a:r>
            <a:r>
              <a:rPr lang="fr-FR" sz="2200" b="1" dirty="0">
                <a:solidFill>
                  <a:srgbClr val="0C377B"/>
                </a:solidFill>
              </a:rPr>
              <a:t> </a:t>
            </a:r>
            <a:r>
              <a:rPr lang="fr-FR" sz="2200" b="1" dirty="0" err="1">
                <a:solidFill>
                  <a:srgbClr val="0C377B"/>
                </a:solidFill>
              </a:rPr>
              <a:t>requirements</a:t>
            </a:r>
            <a:r>
              <a:rPr lang="fr-FR" sz="2200" b="1" dirty="0">
                <a:solidFill>
                  <a:srgbClr val="0C377B"/>
                </a:solidFill>
              </a:rPr>
              <a:t> of </a:t>
            </a:r>
            <a:r>
              <a:rPr lang="fr-FR" sz="2200" b="1" dirty="0" err="1">
                <a:solidFill>
                  <a:srgbClr val="0C377B"/>
                </a:solidFill>
              </a:rPr>
              <a:t>technical</a:t>
            </a:r>
            <a:r>
              <a:rPr lang="fr-FR" sz="2200" b="1" dirty="0">
                <a:solidFill>
                  <a:srgbClr val="0C377B"/>
                </a:solidFill>
              </a:rPr>
              <a:t> infrastructure, </a:t>
            </a:r>
            <a:r>
              <a:rPr lang="fr-FR" sz="2200" b="1" dirty="0" err="1">
                <a:solidFill>
                  <a:srgbClr val="0C377B"/>
                </a:solidFill>
              </a:rPr>
              <a:t>accelerators</a:t>
            </a:r>
            <a:r>
              <a:rPr lang="fr-FR" sz="2200" b="1" dirty="0">
                <a:solidFill>
                  <a:srgbClr val="0C377B"/>
                </a:solidFill>
              </a:rPr>
              <a:t> and detectors </a:t>
            </a:r>
          </a:p>
          <a:p>
            <a:pPr marL="952484" lvl="1" indent="-342900">
              <a:spcBef>
                <a:spcPts val="800"/>
              </a:spcBef>
              <a:buFont typeface="Wingdings" panose="05000000000000000000" pitchFamily="2" charset="2"/>
              <a:buChar char="à"/>
            </a:pPr>
            <a:r>
              <a:rPr lang="fr-FR" sz="2200" b="1" dirty="0">
                <a:solidFill>
                  <a:schemeClr val="accent5"/>
                </a:solidFill>
                <a:sym typeface="Wingdings" panose="05000000000000000000" pitchFamily="2" charset="2"/>
              </a:rPr>
              <a:t>Provision of input for</a:t>
            </a:r>
            <a:r>
              <a:rPr lang="fr-FR" sz="2200" b="1" dirty="0">
                <a:solidFill>
                  <a:schemeClr val="accent5"/>
                </a:solidFill>
              </a:rPr>
              <a:t> civil engineering design if the </a:t>
            </a:r>
            <a:r>
              <a:rPr lang="fr-FR" sz="2200" b="1" dirty="0" err="1">
                <a:solidFill>
                  <a:schemeClr val="accent5"/>
                </a:solidFill>
              </a:rPr>
              <a:t>project</a:t>
            </a:r>
            <a:r>
              <a:rPr lang="fr-FR" sz="2200" b="1" dirty="0">
                <a:solidFill>
                  <a:schemeClr val="accent5"/>
                </a:solidFill>
              </a:rPr>
              <a:t> </a:t>
            </a:r>
            <a:r>
              <a:rPr lang="fr-FR" sz="2200" b="1" dirty="0" err="1">
                <a:solidFill>
                  <a:schemeClr val="accent5"/>
                </a:solidFill>
              </a:rPr>
              <a:t>goes</a:t>
            </a:r>
            <a:r>
              <a:rPr lang="fr-FR" sz="2200" b="1" dirty="0">
                <a:solidFill>
                  <a:schemeClr val="accent5"/>
                </a:solidFill>
              </a:rPr>
              <a:t> </a:t>
            </a:r>
            <a:r>
              <a:rPr lang="fr-FR" sz="2200" b="1" dirty="0" err="1">
                <a:solidFill>
                  <a:schemeClr val="accent5"/>
                </a:solidFill>
              </a:rPr>
              <a:t>ahead</a:t>
            </a:r>
            <a:r>
              <a:rPr lang="fr-FR" sz="2200" b="1" dirty="0">
                <a:solidFill>
                  <a:schemeClr val="accent5"/>
                </a:solidFill>
              </a:rPr>
              <a:t>.</a:t>
            </a:r>
          </a:p>
          <a:p>
            <a:pPr marL="952484" lvl="1" indent="-342900">
              <a:spcBef>
                <a:spcPts val="800"/>
              </a:spcBef>
              <a:buFont typeface="Wingdings" panose="05000000000000000000" pitchFamily="2" charset="2"/>
              <a:buChar char="à"/>
            </a:pPr>
            <a:endParaRPr lang="fr-FR" sz="900" b="1" dirty="0">
              <a:solidFill>
                <a:schemeClr val="accent5"/>
              </a:solidFill>
            </a:endParaRPr>
          </a:p>
          <a:p>
            <a:pPr marL="952484" lvl="1" indent="-342900">
              <a:spcBef>
                <a:spcPts val="800"/>
              </a:spcBef>
              <a:buFont typeface="Wingdings" panose="05000000000000000000" pitchFamily="2" charset="2"/>
              <a:buChar char="à"/>
            </a:pPr>
            <a:r>
              <a:rPr lang="en-GB" sz="2400" dirty="0">
                <a:solidFill>
                  <a:srgbClr val="0C377B"/>
                </a:solidFill>
              </a:rPr>
              <a:t>Work with international partners to define roles and work packages</a:t>
            </a:r>
            <a:endParaRPr lang="fr-FR" sz="2400" b="1" dirty="0">
              <a:solidFill>
                <a:schemeClr val="accent5"/>
              </a:solidFill>
            </a:endParaRPr>
          </a:p>
          <a:p>
            <a:pPr marL="152384">
              <a:spcBef>
                <a:spcPts val="800"/>
              </a:spcBef>
            </a:pPr>
            <a:endParaRPr lang="en-GB" sz="800" dirty="0">
              <a:solidFill>
                <a:srgbClr val="0C377B"/>
              </a:solidFill>
            </a:endParaRPr>
          </a:p>
          <a:p>
            <a:pPr marL="152384">
              <a:spcBef>
                <a:spcPts val="800"/>
              </a:spcBef>
            </a:pPr>
            <a:r>
              <a:rPr lang="en-GB" sz="2400" dirty="0">
                <a:solidFill>
                  <a:srgbClr val="0C377B"/>
                </a:solidFill>
              </a:rPr>
              <a:t>Resources for pre-TDR phase allocated, not yet approved by CERN Council.</a:t>
            </a:r>
            <a:endParaRPr lang="en-US" sz="2000" dirty="0">
              <a:solidFill>
                <a:srgbClr val="0C377B"/>
              </a:solidFill>
            </a:endParaRPr>
          </a:p>
        </p:txBody>
      </p:sp>
    </p:spTree>
    <p:extLst>
      <p:ext uri="{BB962C8B-B14F-4D97-AF65-F5344CB8AC3E}">
        <p14:creationId xmlns:p14="http://schemas.microsoft.com/office/powerpoint/2010/main" val="2836827826"/>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293EA09-2400-E7D5-3E5B-E556B1133450}"/>
              </a:ext>
            </a:extLst>
          </p:cNvPr>
          <p:cNvSpPr>
            <a:spLocks noGrp="1"/>
          </p:cNvSpPr>
          <p:nvPr>
            <p:ph type="sldNum" sz="quarter" idx="10"/>
          </p:nvPr>
        </p:nvSpPr>
        <p:spPr/>
        <p:txBody>
          <a:bodyPr/>
          <a:lstStyle/>
          <a:p>
            <a:fld id="{88A1DFE4-5FC5-43BD-BB7E-75EAD82B965F}" type="slidenum">
              <a:rPr lang="en-US" noProof="0" smtClean="0"/>
              <a:pPr/>
              <a:t>34</a:t>
            </a:fld>
            <a:endParaRPr lang="en-US" noProof="0" dirty="0"/>
          </a:p>
        </p:txBody>
      </p:sp>
      <p:sp>
        <p:nvSpPr>
          <p:cNvPr id="3" name="Title 1">
            <a:extLst>
              <a:ext uri="{FF2B5EF4-FFF2-40B4-BE49-F238E27FC236}">
                <a16:creationId xmlns:a16="http://schemas.microsoft.com/office/drawing/2014/main" id="{205D534A-32B0-7A85-703C-20B359C27174}"/>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Possible </a:t>
            </a:r>
            <a:r>
              <a:rPr lang="en-US" dirty="0"/>
              <a:t>t</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ime</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lang="en-US" dirty="0"/>
              <a:t>l</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ine</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till start of construction</a:t>
            </a:r>
          </a:p>
        </p:txBody>
      </p:sp>
      <p:pic>
        <p:nvPicPr>
          <p:cNvPr id="4" name="Picture 3" descr="A picture containing icon&#10;&#10;Description automatically generated">
            <a:extLst>
              <a:ext uri="{FF2B5EF4-FFF2-40B4-BE49-F238E27FC236}">
                <a16:creationId xmlns:a16="http://schemas.microsoft.com/office/drawing/2014/main" id="{09AC3BB5-3DB8-5AF2-AE3F-00CD6D1F239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graphicFrame>
        <p:nvGraphicFramePr>
          <p:cNvPr id="38" name="Content Placeholder 5">
            <a:extLst>
              <a:ext uri="{FF2B5EF4-FFF2-40B4-BE49-F238E27FC236}">
                <a16:creationId xmlns:a16="http://schemas.microsoft.com/office/drawing/2014/main" id="{AE3BD2AE-BF5D-94F0-57EA-0B3B05ED3134}"/>
              </a:ext>
            </a:extLst>
          </p:cNvPr>
          <p:cNvGraphicFramePr>
            <a:graphicFrameLocks/>
          </p:cNvGraphicFramePr>
          <p:nvPr>
            <p:extLst>
              <p:ext uri="{D42A27DB-BD31-4B8C-83A1-F6EECF244321}">
                <p14:modId xmlns:p14="http://schemas.microsoft.com/office/powerpoint/2010/main" val="2946279999"/>
              </p:ext>
            </p:extLst>
          </p:nvPr>
        </p:nvGraphicFramePr>
        <p:xfrm>
          <a:off x="156105" y="859307"/>
          <a:ext cx="11914160" cy="5872071"/>
        </p:xfrm>
        <a:graphic>
          <a:graphicData uri="http://schemas.openxmlformats.org/drawingml/2006/table">
            <a:tbl>
              <a:tblPr firstRow="1" bandRow="1"/>
              <a:tblGrid>
                <a:gridCol w="297854">
                  <a:extLst>
                    <a:ext uri="{9D8B030D-6E8A-4147-A177-3AD203B41FA5}">
                      <a16:colId xmlns:a16="http://schemas.microsoft.com/office/drawing/2014/main" val="20000"/>
                    </a:ext>
                  </a:extLst>
                </a:gridCol>
                <a:gridCol w="297854">
                  <a:extLst>
                    <a:ext uri="{9D8B030D-6E8A-4147-A177-3AD203B41FA5}">
                      <a16:colId xmlns:a16="http://schemas.microsoft.com/office/drawing/2014/main" val="20001"/>
                    </a:ext>
                  </a:extLst>
                </a:gridCol>
                <a:gridCol w="297854">
                  <a:extLst>
                    <a:ext uri="{9D8B030D-6E8A-4147-A177-3AD203B41FA5}">
                      <a16:colId xmlns:a16="http://schemas.microsoft.com/office/drawing/2014/main" val="20002"/>
                    </a:ext>
                  </a:extLst>
                </a:gridCol>
                <a:gridCol w="297854">
                  <a:extLst>
                    <a:ext uri="{9D8B030D-6E8A-4147-A177-3AD203B41FA5}">
                      <a16:colId xmlns:a16="http://schemas.microsoft.com/office/drawing/2014/main" val="20003"/>
                    </a:ext>
                  </a:extLst>
                </a:gridCol>
                <a:gridCol w="297854">
                  <a:extLst>
                    <a:ext uri="{9D8B030D-6E8A-4147-A177-3AD203B41FA5}">
                      <a16:colId xmlns:a16="http://schemas.microsoft.com/office/drawing/2014/main" val="20004"/>
                    </a:ext>
                  </a:extLst>
                </a:gridCol>
                <a:gridCol w="297854">
                  <a:extLst>
                    <a:ext uri="{9D8B030D-6E8A-4147-A177-3AD203B41FA5}">
                      <a16:colId xmlns:a16="http://schemas.microsoft.com/office/drawing/2014/main" val="20005"/>
                    </a:ext>
                  </a:extLst>
                </a:gridCol>
                <a:gridCol w="297854">
                  <a:extLst>
                    <a:ext uri="{9D8B030D-6E8A-4147-A177-3AD203B41FA5}">
                      <a16:colId xmlns:a16="http://schemas.microsoft.com/office/drawing/2014/main" val="20006"/>
                    </a:ext>
                  </a:extLst>
                </a:gridCol>
                <a:gridCol w="297854">
                  <a:extLst>
                    <a:ext uri="{9D8B030D-6E8A-4147-A177-3AD203B41FA5}">
                      <a16:colId xmlns:a16="http://schemas.microsoft.com/office/drawing/2014/main" val="20007"/>
                    </a:ext>
                  </a:extLst>
                </a:gridCol>
                <a:gridCol w="297854">
                  <a:extLst>
                    <a:ext uri="{9D8B030D-6E8A-4147-A177-3AD203B41FA5}">
                      <a16:colId xmlns:a16="http://schemas.microsoft.com/office/drawing/2014/main" val="20008"/>
                    </a:ext>
                  </a:extLst>
                </a:gridCol>
                <a:gridCol w="297854">
                  <a:extLst>
                    <a:ext uri="{9D8B030D-6E8A-4147-A177-3AD203B41FA5}">
                      <a16:colId xmlns:a16="http://schemas.microsoft.com/office/drawing/2014/main" val="20009"/>
                    </a:ext>
                  </a:extLst>
                </a:gridCol>
                <a:gridCol w="297854">
                  <a:extLst>
                    <a:ext uri="{9D8B030D-6E8A-4147-A177-3AD203B41FA5}">
                      <a16:colId xmlns:a16="http://schemas.microsoft.com/office/drawing/2014/main" val="20010"/>
                    </a:ext>
                  </a:extLst>
                </a:gridCol>
                <a:gridCol w="216475">
                  <a:extLst>
                    <a:ext uri="{9D8B030D-6E8A-4147-A177-3AD203B41FA5}">
                      <a16:colId xmlns:a16="http://schemas.microsoft.com/office/drawing/2014/main" val="20011"/>
                    </a:ext>
                  </a:extLst>
                </a:gridCol>
                <a:gridCol w="379233">
                  <a:extLst>
                    <a:ext uri="{9D8B030D-6E8A-4147-A177-3AD203B41FA5}">
                      <a16:colId xmlns:a16="http://schemas.microsoft.com/office/drawing/2014/main" val="20012"/>
                    </a:ext>
                  </a:extLst>
                </a:gridCol>
                <a:gridCol w="297854">
                  <a:extLst>
                    <a:ext uri="{9D8B030D-6E8A-4147-A177-3AD203B41FA5}">
                      <a16:colId xmlns:a16="http://schemas.microsoft.com/office/drawing/2014/main" val="20013"/>
                    </a:ext>
                  </a:extLst>
                </a:gridCol>
                <a:gridCol w="297854">
                  <a:extLst>
                    <a:ext uri="{9D8B030D-6E8A-4147-A177-3AD203B41FA5}">
                      <a16:colId xmlns:a16="http://schemas.microsoft.com/office/drawing/2014/main" val="20014"/>
                    </a:ext>
                  </a:extLst>
                </a:gridCol>
                <a:gridCol w="297854">
                  <a:extLst>
                    <a:ext uri="{9D8B030D-6E8A-4147-A177-3AD203B41FA5}">
                      <a16:colId xmlns:a16="http://schemas.microsoft.com/office/drawing/2014/main" val="20015"/>
                    </a:ext>
                  </a:extLst>
                </a:gridCol>
                <a:gridCol w="297854">
                  <a:extLst>
                    <a:ext uri="{9D8B030D-6E8A-4147-A177-3AD203B41FA5}">
                      <a16:colId xmlns:a16="http://schemas.microsoft.com/office/drawing/2014/main" val="20016"/>
                    </a:ext>
                  </a:extLst>
                </a:gridCol>
                <a:gridCol w="297854">
                  <a:extLst>
                    <a:ext uri="{9D8B030D-6E8A-4147-A177-3AD203B41FA5}">
                      <a16:colId xmlns:a16="http://schemas.microsoft.com/office/drawing/2014/main" val="20017"/>
                    </a:ext>
                  </a:extLst>
                </a:gridCol>
                <a:gridCol w="297854">
                  <a:extLst>
                    <a:ext uri="{9D8B030D-6E8A-4147-A177-3AD203B41FA5}">
                      <a16:colId xmlns:a16="http://schemas.microsoft.com/office/drawing/2014/main" val="20018"/>
                    </a:ext>
                  </a:extLst>
                </a:gridCol>
                <a:gridCol w="297854">
                  <a:extLst>
                    <a:ext uri="{9D8B030D-6E8A-4147-A177-3AD203B41FA5}">
                      <a16:colId xmlns:a16="http://schemas.microsoft.com/office/drawing/2014/main" val="20019"/>
                    </a:ext>
                  </a:extLst>
                </a:gridCol>
                <a:gridCol w="297854">
                  <a:extLst>
                    <a:ext uri="{9D8B030D-6E8A-4147-A177-3AD203B41FA5}">
                      <a16:colId xmlns:a16="http://schemas.microsoft.com/office/drawing/2014/main" val="2436838272"/>
                    </a:ext>
                  </a:extLst>
                </a:gridCol>
                <a:gridCol w="297854">
                  <a:extLst>
                    <a:ext uri="{9D8B030D-6E8A-4147-A177-3AD203B41FA5}">
                      <a16:colId xmlns:a16="http://schemas.microsoft.com/office/drawing/2014/main" val="2656770343"/>
                    </a:ext>
                  </a:extLst>
                </a:gridCol>
                <a:gridCol w="297854">
                  <a:extLst>
                    <a:ext uri="{9D8B030D-6E8A-4147-A177-3AD203B41FA5}">
                      <a16:colId xmlns:a16="http://schemas.microsoft.com/office/drawing/2014/main" val="2950003352"/>
                    </a:ext>
                  </a:extLst>
                </a:gridCol>
                <a:gridCol w="297854">
                  <a:extLst>
                    <a:ext uri="{9D8B030D-6E8A-4147-A177-3AD203B41FA5}">
                      <a16:colId xmlns:a16="http://schemas.microsoft.com/office/drawing/2014/main" val="2857376332"/>
                    </a:ext>
                  </a:extLst>
                </a:gridCol>
                <a:gridCol w="313852">
                  <a:extLst>
                    <a:ext uri="{9D8B030D-6E8A-4147-A177-3AD203B41FA5}">
                      <a16:colId xmlns:a16="http://schemas.microsoft.com/office/drawing/2014/main" val="3477369395"/>
                    </a:ext>
                  </a:extLst>
                </a:gridCol>
                <a:gridCol w="281856">
                  <a:extLst>
                    <a:ext uri="{9D8B030D-6E8A-4147-A177-3AD203B41FA5}">
                      <a16:colId xmlns:a16="http://schemas.microsoft.com/office/drawing/2014/main" val="3808759949"/>
                    </a:ext>
                  </a:extLst>
                </a:gridCol>
                <a:gridCol w="297854">
                  <a:extLst>
                    <a:ext uri="{9D8B030D-6E8A-4147-A177-3AD203B41FA5}">
                      <a16:colId xmlns:a16="http://schemas.microsoft.com/office/drawing/2014/main" val="2622084184"/>
                    </a:ext>
                  </a:extLst>
                </a:gridCol>
                <a:gridCol w="297854">
                  <a:extLst>
                    <a:ext uri="{9D8B030D-6E8A-4147-A177-3AD203B41FA5}">
                      <a16:colId xmlns:a16="http://schemas.microsoft.com/office/drawing/2014/main" val="2464158128"/>
                    </a:ext>
                  </a:extLst>
                </a:gridCol>
                <a:gridCol w="297854">
                  <a:extLst>
                    <a:ext uri="{9D8B030D-6E8A-4147-A177-3AD203B41FA5}">
                      <a16:colId xmlns:a16="http://schemas.microsoft.com/office/drawing/2014/main" val="3758331998"/>
                    </a:ext>
                  </a:extLst>
                </a:gridCol>
                <a:gridCol w="297854">
                  <a:extLst>
                    <a:ext uri="{9D8B030D-6E8A-4147-A177-3AD203B41FA5}">
                      <a16:colId xmlns:a16="http://schemas.microsoft.com/office/drawing/2014/main" val="2231906010"/>
                    </a:ext>
                  </a:extLst>
                </a:gridCol>
                <a:gridCol w="297854">
                  <a:extLst>
                    <a:ext uri="{9D8B030D-6E8A-4147-A177-3AD203B41FA5}">
                      <a16:colId xmlns:a16="http://schemas.microsoft.com/office/drawing/2014/main" val="2804511511"/>
                    </a:ext>
                  </a:extLst>
                </a:gridCol>
                <a:gridCol w="297854">
                  <a:extLst>
                    <a:ext uri="{9D8B030D-6E8A-4147-A177-3AD203B41FA5}">
                      <a16:colId xmlns:a16="http://schemas.microsoft.com/office/drawing/2014/main" val="2762523244"/>
                    </a:ext>
                  </a:extLst>
                </a:gridCol>
                <a:gridCol w="297854">
                  <a:extLst>
                    <a:ext uri="{9D8B030D-6E8A-4147-A177-3AD203B41FA5}">
                      <a16:colId xmlns:a16="http://schemas.microsoft.com/office/drawing/2014/main" val="286750906"/>
                    </a:ext>
                  </a:extLst>
                </a:gridCol>
                <a:gridCol w="297854">
                  <a:extLst>
                    <a:ext uri="{9D8B030D-6E8A-4147-A177-3AD203B41FA5}">
                      <a16:colId xmlns:a16="http://schemas.microsoft.com/office/drawing/2014/main" val="3534367037"/>
                    </a:ext>
                  </a:extLst>
                </a:gridCol>
                <a:gridCol w="297854">
                  <a:extLst>
                    <a:ext uri="{9D8B030D-6E8A-4147-A177-3AD203B41FA5}">
                      <a16:colId xmlns:a16="http://schemas.microsoft.com/office/drawing/2014/main" val="2539389564"/>
                    </a:ext>
                  </a:extLst>
                </a:gridCol>
                <a:gridCol w="297854">
                  <a:extLst>
                    <a:ext uri="{9D8B030D-6E8A-4147-A177-3AD203B41FA5}">
                      <a16:colId xmlns:a16="http://schemas.microsoft.com/office/drawing/2014/main" val="3033895602"/>
                    </a:ext>
                  </a:extLst>
                </a:gridCol>
                <a:gridCol w="297854">
                  <a:extLst>
                    <a:ext uri="{9D8B030D-6E8A-4147-A177-3AD203B41FA5}">
                      <a16:colId xmlns:a16="http://schemas.microsoft.com/office/drawing/2014/main" val="452781312"/>
                    </a:ext>
                  </a:extLst>
                </a:gridCol>
                <a:gridCol w="297854">
                  <a:extLst>
                    <a:ext uri="{9D8B030D-6E8A-4147-A177-3AD203B41FA5}">
                      <a16:colId xmlns:a16="http://schemas.microsoft.com/office/drawing/2014/main" val="2071890334"/>
                    </a:ext>
                  </a:extLst>
                </a:gridCol>
                <a:gridCol w="297854">
                  <a:extLst>
                    <a:ext uri="{9D8B030D-6E8A-4147-A177-3AD203B41FA5}">
                      <a16:colId xmlns:a16="http://schemas.microsoft.com/office/drawing/2014/main" val="3789349140"/>
                    </a:ext>
                  </a:extLst>
                </a:gridCol>
                <a:gridCol w="297854">
                  <a:extLst>
                    <a:ext uri="{9D8B030D-6E8A-4147-A177-3AD203B41FA5}">
                      <a16:colId xmlns:a16="http://schemas.microsoft.com/office/drawing/2014/main" val="1916931030"/>
                    </a:ext>
                  </a:extLst>
                </a:gridCol>
              </a:tblGrid>
              <a:tr h="508463">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2024</a:t>
                      </a:r>
                    </a:p>
                  </a:txBody>
                  <a:tcPr>
                    <a:lnL w="12700" cmpd="sng">
                      <a:solidFill>
                        <a:srgbClr val="FFFFFF"/>
                      </a:solidFill>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2025</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2026</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2027</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2028</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2029</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2030</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2031</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2032</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2033</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528104">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mpd="sng">
                      <a:solidFill>
                        <a:srgbClr val="FFFFFF"/>
                      </a:solidFill>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extLst>
                  <a:ext uri="{0D108BD9-81ED-4DB2-BD59-A6C34878D82A}">
                    <a16:rowId xmlns:a16="http://schemas.microsoft.com/office/drawing/2014/main" val="10001"/>
                  </a:ext>
                </a:extLst>
              </a:tr>
              <a:tr h="4835504">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mpd="sng">
                      <a:solidFill>
                        <a:srgbClr val="FFFFFF"/>
                      </a:solidFill>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extLst>
                  <a:ext uri="{0D108BD9-81ED-4DB2-BD59-A6C34878D82A}">
                    <a16:rowId xmlns:a16="http://schemas.microsoft.com/office/drawing/2014/main" val="10002"/>
                  </a:ext>
                </a:extLst>
              </a:tr>
            </a:tbl>
          </a:graphicData>
        </a:graphic>
      </p:graphicFrame>
      <p:sp>
        <p:nvSpPr>
          <p:cNvPr id="39" name="Rounded Rectangle 9">
            <a:extLst>
              <a:ext uri="{FF2B5EF4-FFF2-40B4-BE49-F238E27FC236}">
                <a16:creationId xmlns:a16="http://schemas.microsoft.com/office/drawing/2014/main" id="{B42A419C-2CC6-7038-488C-2FCFCC1CAC7D}"/>
              </a:ext>
            </a:extLst>
          </p:cNvPr>
          <p:cNvSpPr/>
          <p:nvPr/>
        </p:nvSpPr>
        <p:spPr>
          <a:xfrm>
            <a:off x="202395" y="2301524"/>
            <a:ext cx="1465045" cy="542222"/>
          </a:xfrm>
          <a:prstGeom prst="roundRect">
            <a:avLst/>
          </a:prstGeom>
          <a:solidFill>
            <a:srgbClr val="0C377B">
              <a:lumMod val="40000"/>
              <a:lumOff val="60000"/>
            </a:srgbClr>
          </a:solidFill>
          <a:ln w="9525" cap="flat" cmpd="sng" algn="ctr">
            <a:solidFill>
              <a:srgbClr val="CC0099"/>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 FS Report</a:t>
            </a:r>
          </a:p>
          <a:p>
            <a:pPr marL="0" marR="0" lvl="0" indent="0" algn="ctr" defTabSz="914400" eaLnBrk="1" fontAlgn="auto" latinLnBrk="0" hangingPunct="1">
              <a:lnSpc>
                <a:spcPct val="100000"/>
              </a:lnSpc>
              <a:spcBef>
                <a:spcPts val="0"/>
              </a:spcBef>
              <a:spcAft>
                <a:spcPts val="0"/>
              </a:spcAft>
              <a:buClrTx/>
              <a:buSzTx/>
              <a:buFontTx/>
              <a:buNone/>
              <a:tabLst/>
              <a:defRPr/>
            </a:pPr>
            <a:r>
              <a:rPr lang="en-GB" sz="1600" b="1" kern="0" dirty="0">
                <a:solidFill>
                  <a:srgbClr val="0C377B"/>
                </a:solidFill>
                <a:latin typeface="Century Gothic" panose="020B0502020202020204" pitchFamily="34" charset="0"/>
              </a:rPr>
              <a:t>cost update</a:t>
            </a:r>
            <a:endPar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40" name="Rounded Rectangle 31">
            <a:extLst>
              <a:ext uri="{FF2B5EF4-FFF2-40B4-BE49-F238E27FC236}">
                <a16:creationId xmlns:a16="http://schemas.microsoft.com/office/drawing/2014/main" id="{732FA709-916C-CA37-11FF-53F2B825F555}"/>
              </a:ext>
            </a:extLst>
          </p:cNvPr>
          <p:cNvSpPr/>
          <p:nvPr/>
        </p:nvSpPr>
        <p:spPr>
          <a:xfrm>
            <a:off x="1667440" y="1344520"/>
            <a:ext cx="3214739" cy="542222"/>
          </a:xfrm>
          <a:prstGeom prst="roundRect">
            <a:avLst/>
          </a:prstGeom>
          <a:solidFill>
            <a:srgbClr val="99CCFF"/>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Pre-TDR Phase</a:t>
            </a:r>
          </a:p>
        </p:txBody>
      </p:sp>
      <p:sp>
        <p:nvSpPr>
          <p:cNvPr id="41" name="Rounded Rectangle 33">
            <a:extLst>
              <a:ext uri="{FF2B5EF4-FFF2-40B4-BE49-F238E27FC236}">
                <a16:creationId xmlns:a16="http://schemas.microsoft.com/office/drawing/2014/main" id="{AACAB647-3992-8E5B-95E2-AB46BAC9CEA5}"/>
              </a:ext>
            </a:extLst>
          </p:cNvPr>
          <p:cNvSpPr/>
          <p:nvPr/>
        </p:nvSpPr>
        <p:spPr>
          <a:xfrm>
            <a:off x="4946129" y="1343795"/>
            <a:ext cx="4703626" cy="542221"/>
          </a:xfrm>
          <a:prstGeom prst="roundRect">
            <a:avLst/>
          </a:prstGeom>
          <a:solidFill>
            <a:srgbClr val="99CCFF"/>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TDR Phase</a:t>
            </a:r>
          </a:p>
        </p:txBody>
      </p:sp>
      <p:sp>
        <p:nvSpPr>
          <p:cNvPr id="42" name="Rounded Rectangle 6">
            <a:extLst>
              <a:ext uri="{FF2B5EF4-FFF2-40B4-BE49-F238E27FC236}">
                <a16:creationId xmlns:a16="http://schemas.microsoft.com/office/drawing/2014/main" id="{01CE27BC-80A3-E01D-F2A1-1DE0F9DBA21E}"/>
              </a:ext>
            </a:extLst>
          </p:cNvPr>
          <p:cNvSpPr/>
          <p:nvPr/>
        </p:nvSpPr>
        <p:spPr>
          <a:xfrm>
            <a:off x="156106" y="1335669"/>
            <a:ext cx="1465045" cy="566941"/>
          </a:xfrm>
          <a:prstGeom prst="roundRect">
            <a:avLst/>
          </a:prstGeom>
          <a:solidFill>
            <a:srgbClr val="0C377B">
              <a:lumMod val="20000"/>
              <a:lumOff val="80000"/>
            </a:srgbClr>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Feasibility Study</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pic>
        <p:nvPicPr>
          <p:cNvPr id="43" name="Graphic 42" descr="Pin">
            <a:extLst>
              <a:ext uri="{FF2B5EF4-FFF2-40B4-BE49-F238E27FC236}">
                <a16:creationId xmlns:a16="http://schemas.microsoft.com/office/drawing/2014/main" id="{ED9523F1-1D28-740C-17AD-DD9525AC92E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936" y="1325882"/>
            <a:ext cx="710229" cy="710229"/>
          </a:xfrm>
          <a:prstGeom prst="rect">
            <a:avLst/>
          </a:prstGeom>
        </p:spPr>
      </p:pic>
      <p:grpSp>
        <p:nvGrpSpPr>
          <p:cNvPr id="44" name="Group 43">
            <a:extLst>
              <a:ext uri="{FF2B5EF4-FFF2-40B4-BE49-F238E27FC236}">
                <a16:creationId xmlns:a16="http://schemas.microsoft.com/office/drawing/2014/main" id="{338B96C9-FB7E-3839-F687-025420D16956}"/>
              </a:ext>
            </a:extLst>
          </p:cNvPr>
          <p:cNvGrpSpPr/>
          <p:nvPr/>
        </p:nvGrpSpPr>
        <p:grpSpPr>
          <a:xfrm>
            <a:off x="1379768" y="2056743"/>
            <a:ext cx="615661" cy="576741"/>
            <a:chOff x="6234726" y="2760924"/>
            <a:chExt cx="540000" cy="540000"/>
          </a:xfrm>
        </p:grpSpPr>
        <p:pic>
          <p:nvPicPr>
            <p:cNvPr id="45" name="Picture 44">
              <a:extLst>
                <a:ext uri="{FF2B5EF4-FFF2-40B4-BE49-F238E27FC236}">
                  <a16:creationId xmlns:a16="http://schemas.microsoft.com/office/drawing/2014/main" id="{4A4DFB87-B9B6-C4BE-CD82-F55BC077A95D}"/>
                </a:ext>
              </a:extLst>
            </p:cNvPr>
            <p:cNvPicPr>
              <a:picLocks noChangeAspect="1"/>
            </p:cNvPicPr>
            <p:nvPr/>
          </p:nvPicPr>
          <p:blipFill>
            <a:blip r:embed="rId5" cstate="email">
              <a:extLst>
                <a:ext uri="{BEBA8EAE-BF5A-486C-A8C5-ECC9F3942E4B}">
                  <a14:imgProps xmlns:a14="http://schemas.microsoft.com/office/drawing/2010/main">
                    <a14:imgLayer r:embed="rId6">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6234726" y="2760924"/>
              <a:ext cx="540000" cy="540000"/>
            </a:xfrm>
            <a:prstGeom prst="rect">
              <a:avLst/>
            </a:prstGeom>
          </p:spPr>
        </p:pic>
        <p:pic>
          <p:nvPicPr>
            <p:cNvPr id="46" name="Picture 45">
              <a:extLst>
                <a:ext uri="{FF2B5EF4-FFF2-40B4-BE49-F238E27FC236}">
                  <a16:creationId xmlns:a16="http://schemas.microsoft.com/office/drawing/2014/main" id="{3CC454C3-E05F-A6FA-77A2-9DD67A62E735}"/>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6380100" y="2877214"/>
              <a:ext cx="252000" cy="252000"/>
            </a:xfrm>
            <a:prstGeom prst="rect">
              <a:avLst/>
            </a:prstGeom>
          </p:spPr>
        </p:pic>
      </p:grpSp>
      <p:sp>
        <p:nvSpPr>
          <p:cNvPr id="47" name="Rounded Rectangle 13">
            <a:extLst>
              <a:ext uri="{FF2B5EF4-FFF2-40B4-BE49-F238E27FC236}">
                <a16:creationId xmlns:a16="http://schemas.microsoft.com/office/drawing/2014/main" id="{04ADFA71-473B-80D0-1FBC-812ACE367CB0}"/>
              </a:ext>
            </a:extLst>
          </p:cNvPr>
          <p:cNvSpPr/>
          <p:nvPr/>
        </p:nvSpPr>
        <p:spPr>
          <a:xfrm>
            <a:off x="4442653" y="2939116"/>
            <a:ext cx="974738" cy="376404"/>
          </a:xfrm>
          <a:prstGeom prst="roundRect">
            <a:avLst/>
          </a:prstGeom>
          <a:solidFill>
            <a:srgbClr val="F9F9F9"/>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Project Decision</a:t>
            </a:r>
          </a:p>
        </p:txBody>
      </p:sp>
      <p:sp>
        <p:nvSpPr>
          <p:cNvPr id="52" name="Rounded Rectangle 33">
            <a:extLst>
              <a:ext uri="{FF2B5EF4-FFF2-40B4-BE49-F238E27FC236}">
                <a16:creationId xmlns:a16="http://schemas.microsoft.com/office/drawing/2014/main" id="{01CB3E32-735E-08F8-F20B-711659B7938C}"/>
              </a:ext>
            </a:extLst>
          </p:cNvPr>
          <p:cNvSpPr/>
          <p:nvPr/>
        </p:nvSpPr>
        <p:spPr>
          <a:xfrm>
            <a:off x="1845139" y="5428486"/>
            <a:ext cx="3064863" cy="404118"/>
          </a:xfrm>
          <a:prstGeom prst="roundRect">
            <a:avLst/>
          </a:prstGeom>
          <a:solidFill>
            <a:srgbClr val="FF99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CE Concept Design update</a:t>
            </a:r>
          </a:p>
        </p:txBody>
      </p:sp>
      <p:pic>
        <p:nvPicPr>
          <p:cNvPr id="55" name="Graphic 54" descr="Crane with solid fill">
            <a:extLst>
              <a:ext uri="{FF2B5EF4-FFF2-40B4-BE49-F238E27FC236}">
                <a16:creationId xmlns:a16="http://schemas.microsoft.com/office/drawing/2014/main" id="{02751E91-82F9-D977-2C40-4A4339328AD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382493" y="4811931"/>
            <a:ext cx="629920" cy="629920"/>
          </a:xfrm>
          <a:prstGeom prst="rect">
            <a:avLst/>
          </a:prstGeom>
        </p:spPr>
      </p:pic>
      <p:sp>
        <p:nvSpPr>
          <p:cNvPr id="56" name="Rounded Rectangle 9">
            <a:extLst>
              <a:ext uri="{FF2B5EF4-FFF2-40B4-BE49-F238E27FC236}">
                <a16:creationId xmlns:a16="http://schemas.microsoft.com/office/drawing/2014/main" id="{1DA659B2-CBC0-F541-9214-D2521DDF016B}"/>
              </a:ext>
            </a:extLst>
          </p:cNvPr>
          <p:cNvSpPr/>
          <p:nvPr/>
        </p:nvSpPr>
        <p:spPr>
          <a:xfrm>
            <a:off x="9659331" y="5355674"/>
            <a:ext cx="1476497" cy="537728"/>
          </a:xfrm>
          <a:prstGeom prst="roundRect">
            <a:avLst/>
          </a:prstGeom>
          <a:solidFill>
            <a:srgbClr val="FFFF00"/>
          </a:solidFill>
          <a:ln w="9525" cap="flat" cmpd="sng" algn="ctr">
            <a:solidFill>
              <a:srgbClr val="CC0099"/>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CC0099"/>
                </a:solidFill>
                <a:effectLst/>
                <a:uLnTx/>
                <a:uFillTx/>
                <a:latin typeface="Century Gothic" panose="020B0502020202020204" pitchFamily="34" charset="0"/>
                <a:ea typeface="+mn-ea"/>
                <a:cs typeface="+mn-cs"/>
              </a:rPr>
              <a:t>Start construction</a:t>
            </a:r>
          </a:p>
        </p:txBody>
      </p:sp>
      <p:sp>
        <p:nvSpPr>
          <p:cNvPr id="59" name="Rounded Rectangle 6">
            <a:extLst>
              <a:ext uri="{FF2B5EF4-FFF2-40B4-BE49-F238E27FC236}">
                <a16:creationId xmlns:a16="http://schemas.microsoft.com/office/drawing/2014/main" id="{C0FCCD71-8C91-4CE0-AB74-7217CE8B8F6F}"/>
              </a:ext>
            </a:extLst>
          </p:cNvPr>
          <p:cNvSpPr/>
          <p:nvPr/>
        </p:nvSpPr>
        <p:spPr>
          <a:xfrm>
            <a:off x="983228" y="6112178"/>
            <a:ext cx="1513667" cy="566941"/>
          </a:xfrm>
          <a:prstGeom prst="roundRect">
            <a:avLst/>
          </a:prstGeom>
          <a:solidFill>
            <a:srgbClr val="FF99CC"/>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Detector EOI submissions</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60" name="Rounded Rectangle 6">
            <a:extLst>
              <a:ext uri="{FF2B5EF4-FFF2-40B4-BE49-F238E27FC236}">
                <a16:creationId xmlns:a16="http://schemas.microsoft.com/office/drawing/2014/main" id="{DE7C86B0-BF88-9A60-9938-CC7D801917C5}"/>
              </a:ext>
            </a:extLst>
          </p:cNvPr>
          <p:cNvSpPr/>
          <p:nvPr/>
        </p:nvSpPr>
        <p:spPr>
          <a:xfrm>
            <a:off x="4571710" y="6128817"/>
            <a:ext cx="1730099" cy="566941"/>
          </a:xfrm>
          <a:prstGeom prst="roundRect">
            <a:avLst/>
          </a:prstGeom>
          <a:solidFill>
            <a:srgbClr val="FF99CC"/>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FC</a:t>
            </a:r>
            <a:r>
              <a:rPr kumimoji="0" lang="en-US" sz="1600" b="0" i="0" u="none" strike="noStrike" kern="0" cap="none" spc="0" normalizeH="0" baseline="30000" noProof="0" dirty="0">
                <a:ln>
                  <a:noFill/>
                </a:ln>
                <a:solidFill>
                  <a:srgbClr val="0C377B"/>
                </a:solidFill>
                <a:effectLst/>
                <a:uLnTx/>
                <a:uFillTx/>
                <a:latin typeface="Century Gothic" panose="020B0502020202020204" pitchFamily="34" charset="0"/>
                <a:ea typeface="+mn-ea"/>
                <a:cs typeface="+mn-cs"/>
              </a:rPr>
              <a:t>3</a:t>
            </a: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 formation, call for CDRs</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61" name="Rounded Rectangle 6">
            <a:extLst>
              <a:ext uri="{FF2B5EF4-FFF2-40B4-BE49-F238E27FC236}">
                <a16:creationId xmlns:a16="http://schemas.microsoft.com/office/drawing/2014/main" id="{1A6A3450-F8E6-C69F-FFFE-E4D1FAD5532F}"/>
              </a:ext>
            </a:extLst>
          </p:cNvPr>
          <p:cNvSpPr/>
          <p:nvPr/>
        </p:nvSpPr>
        <p:spPr>
          <a:xfrm>
            <a:off x="7845023" y="6128817"/>
            <a:ext cx="1810286" cy="566941"/>
          </a:xfrm>
          <a:prstGeom prst="roundRect">
            <a:avLst/>
          </a:prstGeom>
          <a:solidFill>
            <a:srgbClr val="FF99CC"/>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Detector CDRs submitted to FC</a:t>
            </a:r>
            <a:r>
              <a:rPr kumimoji="0" lang="en-US" sz="1600" b="0" i="0" u="none" strike="noStrike" kern="0" cap="none" spc="0" normalizeH="0" baseline="30000" noProof="0" dirty="0">
                <a:ln>
                  <a:noFill/>
                </a:ln>
                <a:solidFill>
                  <a:srgbClr val="0C377B"/>
                </a:solidFill>
                <a:effectLst/>
                <a:uLnTx/>
                <a:uFillTx/>
                <a:latin typeface="Century Gothic" panose="020B0502020202020204" pitchFamily="34" charset="0"/>
                <a:ea typeface="+mn-ea"/>
                <a:cs typeface="+mn-cs"/>
              </a:rPr>
              <a:t>3</a:t>
            </a: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 </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65" name="Rounded Rectangle 6">
            <a:extLst>
              <a:ext uri="{FF2B5EF4-FFF2-40B4-BE49-F238E27FC236}">
                <a16:creationId xmlns:a16="http://schemas.microsoft.com/office/drawing/2014/main" id="{E63CA649-7A19-5C7B-076A-2C06536F548D}"/>
              </a:ext>
            </a:extLst>
          </p:cNvPr>
          <p:cNvSpPr/>
          <p:nvPr/>
        </p:nvSpPr>
        <p:spPr>
          <a:xfrm>
            <a:off x="1738595" y="2339141"/>
            <a:ext cx="1404772" cy="504605"/>
          </a:xfrm>
          <a:prstGeom prst="roundRect">
            <a:avLst/>
          </a:prstGeom>
          <a:solidFill>
            <a:srgbClr val="4D4D4D">
              <a:lumMod val="20000"/>
              <a:lumOff val="80000"/>
            </a:srgbClr>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ESPPU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2025/26</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69" name="Rounded Rectangle 33">
            <a:extLst>
              <a:ext uri="{FF2B5EF4-FFF2-40B4-BE49-F238E27FC236}">
                <a16:creationId xmlns:a16="http://schemas.microsoft.com/office/drawing/2014/main" id="{EBE042E1-A20A-6EB8-086E-2FFD843EA562}"/>
              </a:ext>
            </a:extLst>
          </p:cNvPr>
          <p:cNvSpPr/>
          <p:nvPr/>
        </p:nvSpPr>
        <p:spPr>
          <a:xfrm>
            <a:off x="9743681" y="1340747"/>
            <a:ext cx="2292213" cy="542221"/>
          </a:xfrm>
          <a:prstGeom prst="roundRect">
            <a:avLst/>
          </a:prstGeom>
          <a:solidFill>
            <a:srgbClr val="99CCFF"/>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Construction </a:t>
            </a: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sym typeface="Wingdings" panose="05000000000000000000" pitchFamily="2" charset="2"/>
              </a:rPr>
              <a:t></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70" name="Rounded Rectangle 33">
            <a:extLst>
              <a:ext uri="{FF2B5EF4-FFF2-40B4-BE49-F238E27FC236}">
                <a16:creationId xmlns:a16="http://schemas.microsoft.com/office/drawing/2014/main" id="{1578C1B8-1E47-B6B0-C0DA-3997E9CE2982}"/>
              </a:ext>
            </a:extLst>
          </p:cNvPr>
          <p:cNvSpPr/>
          <p:nvPr/>
        </p:nvSpPr>
        <p:spPr>
          <a:xfrm>
            <a:off x="7309329" y="5426474"/>
            <a:ext cx="2303612" cy="404118"/>
          </a:xfrm>
          <a:prstGeom prst="roundRect">
            <a:avLst/>
          </a:prstGeom>
          <a:solidFill>
            <a:srgbClr val="FF99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Construction Design</a:t>
            </a:r>
          </a:p>
        </p:txBody>
      </p:sp>
      <p:grpSp>
        <p:nvGrpSpPr>
          <p:cNvPr id="5" name="Group 4">
            <a:extLst>
              <a:ext uri="{FF2B5EF4-FFF2-40B4-BE49-F238E27FC236}">
                <a16:creationId xmlns:a16="http://schemas.microsoft.com/office/drawing/2014/main" id="{5162E1DB-7747-4920-D711-609F19EC08DE}"/>
              </a:ext>
            </a:extLst>
          </p:cNvPr>
          <p:cNvGrpSpPr>
            <a:grpSpLocks noChangeAspect="1"/>
          </p:cNvGrpSpPr>
          <p:nvPr/>
        </p:nvGrpSpPr>
        <p:grpSpPr>
          <a:xfrm>
            <a:off x="4624089" y="2376298"/>
            <a:ext cx="615661" cy="581317"/>
            <a:chOff x="4333017" y="2114253"/>
            <a:chExt cx="1219048" cy="1219048"/>
          </a:xfrm>
        </p:grpSpPr>
        <p:pic>
          <p:nvPicPr>
            <p:cNvPr id="6" name="Picture 5">
              <a:extLst>
                <a:ext uri="{FF2B5EF4-FFF2-40B4-BE49-F238E27FC236}">
                  <a16:creationId xmlns:a16="http://schemas.microsoft.com/office/drawing/2014/main" id="{63BFA68E-45F7-D80D-828B-96EC1EDA4E2A}"/>
                </a:ext>
              </a:extLst>
            </p:cNvPr>
            <p:cNvPicPr>
              <a:picLocks noChangeAspect="1"/>
            </p:cNvPicPr>
            <p:nvPr/>
          </p:nvPicPr>
          <p:blipFill>
            <a:blip r:embed="rId10" cstate="email">
              <a:extLst>
                <a:ext uri="{BEBA8EAE-BF5A-486C-A8C5-ECC9F3942E4B}">
                  <a14:imgProps xmlns:a14="http://schemas.microsoft.com/office/drawing/2010/main">
                    <a14:imgLayer r:embed="rId11">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4333017" y="2114253"/>
              <a:ext cx="1219048" cy="1219048"/>
            </a:xfrm>
            <a:prstGeom prst="rect">
              <a:avLst/>
            </a:prstGeom>
          </p:spPr>
        </p:pic>
        <p:pic>
          <p:nvPicPr>
            <p:cNvPr id="7" name="Picture 6">
              <a:extLst>
                <a:ext uri="{FF2B5EF4-FFF2-40B4-BE49-F238E27FC236}">
                  <a16:creationId xmlns:a16="http://schemas.microsoft.com/office/drawing/2014/main" id="{A68987CA-708E-F2A0-0864-F5F0C383A401}"/>
                </a:ext>
              </a:extLst>
            </p:cNvPr>
            <p:cNvPicPr>
              <a:picLocks noChangeAspect="1"/>
            </p:cNvPicPr>
            <p:nvPr/>
          </p:nvPicPr>
          <p:blipFill>
            <a:blip r:embed="rId12" cstate="email">
              <a:extLst>
                <a:ext uri="{28A0092B-C50C-407E-A947-70E740481C1C}">
                  <a14:useLocalDpi xmlns:a14="http://schemas.microsoft.com/office/drawing/2010/main" val="0"/>
                </a:ext>
              </a:extLst>
            </a:blip>
            <a:stretch>
              <a:fillRect/>
            </a:stretch>
          </p:blipFill>
          <p:spPr>
            <a:xfrm>
              <a:off x="4761566" y="2421324"/>
              <a:ext cx="361950" cy="609600"/>
            </a:xfrm>
            <a:prstGeom prst="rect">
              <a:avLst/>
            </a:prstGeom>
          </p:spPr>
        </p:pic>
      </p:grpSp>
      <p:sp>
        <p:nvSpPr>
          <p:cNvPr id="8" name="Rounded Rectangle 9">
            <a:extLst>
              <a:ext uri="{FF2B5EF4-FFF2-40B4-BE49-F238E27FC236}">
                <a16:creationId xmlns:a16="http://schemas.microsoft.com/office/drawing/2014/main" id="{130A1D0D-3AA7-EA9A-BCF5-DC4BF0BAF35B}"/>
              </a:ext>
            </a:extLst>
          </p:cNvPr>
          <p:cNvSpPr/>
          <p:nvPr/>
        </p:nvSpPr>
        <p:spPr>
          <a:xfrm>
            <a:off x="8195196" y="2350537"/>
            <a:ext cx="1465045" cy="533389"/>
          </a:xfrm>
          <a:prstGeom prst="roundRect">
            <a:avLst/>
          </a:prstGeom>
          <a:solidFill>
            <a:srgbClr val="0C377B">
              <a:lumMod val="40000"/>
              <a:lumOff val="60000"/>
            </a:srgbClr>
          </a:solidFill>
          <a:ln w="9525" cap="flat" cmpd="sng" algn="ctr">
            <a:solidFill>
              <a:srgbClr val="CC0099"/>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TDR</a:t>
            </a:r>
          </a:p>
          <a:p>
            <a:pPr marL="0" marR="0" lvl="0" indent="0" algn="ctr" defTabSz="914400" eaLnBrk="1" fontAlgn="auto" latinLnBrk="0" hangingPunct="1">
              <a:lnSpc>
                <a:spcPct val="100000"/>
              </a:lnSpc>
              <a:spcBef>
                <a:spcPts val="0"/>
              </a:spcBef>
              <a:spcAft>
                <a:spcPts val="0"/>
              </a:spcAft>
              <a:buClrTx/>
              <a:buSzTx/>
              <a:buFontTx/>
              <a:buNone/>
              <a:tabLst/>
              <a:defRPr/>
            </a:pPr>
            <a:r>
              <a:rPr lang="en-GB" sz="1600" b="1" kern="0" dirty="0">
                <a:solidFill>
                  <a:srgbClr val="0C377B"/>
                </a:solidFill>
                <a:latin typeface="Century Gothic" panose="020B0502020202020204" pitchFamily="34" charset="0"/>
              </a:rPr>
              <a:t>cost update</a:t>
            </a:r>
            <a:endPar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grpSp>
        <p:nvGrpSpPr>
          <p:cNvPr id="49" name="Group 48">
            <a:extLst>
              <a:ext uri="{FF2B5EF4-FFF2-40B4-BE49-F238E27FC236}">
                <a16:creationId xmlns:a16="http://schemas.microsoft.com/office/drawing/2014/main" id="{7B001A8C-65A9-BE20-83A1-7033FABFA5DD}"/>
              </a:ext>
            </a:extLst>
          </p:cNvPr>
          <p:cNvGrpSpPr/>
          <p:nvPr/>
        </p:nvGrpSpPr>
        <p:grpSpPr>
          <a:xfrm>
            <a:off x="9268355" y="2060924"/>
            <a:ext cx="615661" cy="576741"/>
            <a:chOff x="6234726" y="2760924"/>
            <a:chExt cx="540000" cy="540000"/>
          </a:xfrm>
        </p:grpSpPr>
        <p:pic>
          <p:nvPicPr>
            <p:cNvPr id="50" name="Picture 49">
              <a:extLst>
                <a:ext uri="{FF2B5EF4-FFF2-40B4-BE49-F238E27FC236}">
                  <a16:creationId xmlns:a16="http://schemas.microsoft.com/office/drawing/2014/main" id="{C5FCCD18-B913-0B8F-44DC-503DD61DE361}"/>
                </a:ext>
              </a:extLst>
            </p:cNvPr>
            <p:cNvPicPr>
              <a:picLocks noChangeAspect="1"/>
            </p:cNvPicPr>
            <p:nvPr/>
          </p:nvPicPr>
          <p:blipFill>
            <a:blip r:embed="rId5" cstate="email">
              <a:extLst>
                <a:ext uri="{BEBA8EAE-BF5A-486C-A8C5-ECC9F3942E4B}">
                  <a14:imgProps xmlns:a14="http://schemas.microsoft.com/office/drawing/2010/main">
                    <a14:imgLayer r:embed="rId6">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6234726" y="2760924"/>
              <a:ext cx="540000" cy="540000"/>
            </a:xfrm>
            <a:prstGeom prst="rect">
              <a:avLst/>
            </a:prstGeom>
          </p:spPr>
        </p:pic>
        <p:pic>
          <p:nvPicPr>
            <p:cNvPr id="51" name="Picture 50">
              <a:extLst>
                <a:ext uri="{FF2B5EF4-FFF2-40B4-BE49-F238E27FC236}">
                  <a16:creationId xmlns:a16="http://schemas.microsoft.com/office/drawing/2014/main" id="{4A23C05B-6318-30F0-2843-C41577FB8916}"/>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6380100" y="2877214"/>
              <a:ext cx="252000" cy="252000"/>
            </a:xfrm>
            <a:prstGeom prst="rect">
              <a:avLst/>
            </a:prstGeom>
          </p:spPr>
        </p:pic>
      </p:grpSp>
      <p:sp>
        <p:nvSpPr>
          <p:cNvPr id="9" name="Rounded Rectangle 33">
            <a:extLst>
              <a:ext uri="{FF2B5EF4-FFF2-40B4-BE49-F238E27FC236}">
                <a16:creationId xmlns:a16="http://schemas.microsoft.com/office/drawing/2014/main" id="{A2577572-E2DF-B1E3-FB25-FEB75010B531}"/>
              </a:ext>
            </a:extLst>
          </p:cNvPr>
          <p:cNvSpPr/>
          <p:nvPr/>
        </p:nvSpPr>
        <p:spPr>
          <a:xfrm>
            <a:off x="4947763" y="5425612"/>
            <a:ext cx="2303612" cy="404118"/>
          </a:xfrm>
          <a:prstGeom prst="roundRect">
            <a:avLst/>
          </a:prstGeom>
          <a:solidFill>
            <a:srgbClr val="FF99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CE Tender Design</a:t>
            </a:r>
          </a:p>
        </p:txBody>
      </p:sp>
      <p:sp>
        <p:nvSpPr>
          <p:cNvPr id="10" name="Rounded Rectangle 6">
            <a:extLst>
              <a:ext uri="{FF2B5EF4-FFF2-40B4-BE49-F238E27FC236}">
                <a16:creationId xmlns:a16="http://schemas.microsoft.com/office/drawing/2014/main" id="{D448FABD-5A42-11FC-E81E-036AD8CAAFCB}"/>
              </a:ext>
            </a:extLst>
          </p:cNvPr>
          <p:cNvSpPr/>
          <p:nvPr/>
        </p:nvSpPr>
        <p:spPr>
          <a:xfrm>
            <a:off x="9718925" y="3467944"/>
            <a:ext cx="2316970" cy="501749"/>
          </a:xfrm>
          <a:prstGeom prst="roundRect">
            <a:avLst/>
          </a:prstGeom>
          <a:solidFill>
            <a:srgbClr val="4D4D4D">
              <a:lumMod val="20000"/>
              <a:lumOff val="80000"/>
            </a:srgbClr>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600" kern="0" dirty="0">
                <a:solidFill>
                  <a:srgbClr val="0C377B"/>
                </a:solidFill>
                <a:latin typeface="Century Gothic" panose="020B0502020202020204" pitchFamily="34" charset="0"/>
              </a:rPr>
              <a:t>engineering design </a:t>
            </a:r>
            <a:r>
              <a:rPr lang="en-US" sz="1600" kern="0" dirty="0">
                <a:solidFill>
                  <a:srgbClr val="0C377B"/>
                </a:solidFill>
                <a:latin typeface="Century Gothic" panose="020B0502020202020204" pitchFamily="34" charset="0"/>
                <a:sym typeface="Wingdings" panose="05000000000000000000" pitchFamily="2" charset="2"/>
              </a:rPr>
              <a:t></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17" name="Arrow: Bent 16">
            <a:extLst>
              <a:ext uri="{FF2B5EF4-FFF2-40B4-BE49-F238E27FC236}">
                <a16:creationId xmlns:a16="http://schemas.microsoft.com/office/drawing/2014/main" id="{963C629B-F031-868F-C48F-E505848E34F8}"/>
              </a:ext>
            </a:extLst>
          </p:cNvPr>
          <p:cNvSpPr/>
          <p:nvPr/>
        </p:nvSpPr>
        <p:spPr>
          <a:xfrm rot="10800000" flipH="1">
            <a:off x="2218048" y="3821502"/>
            <a:ext cx="266676" cy="616172"/>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ln w="0"/>
              <a:solidFill>
                <a:schemeClr val="tx1"/>
              </a:solidFill>
              <a:effectLst>
                <a:outerShdw blurRad="38100" dist="19050" dir="2700000" algn="tl" rotWithShape="0">
                  <a:schemeClr val="dk1">
                    <a:alpha val="40000"/>
                  </a:schemeClr>
                </a:outerShdw>
              </a:effectLst>
            </a:endParaRPr>
          </a:p>
        </p:txBody>
      </p:sp>
      <p:sp>
        <p:nvSpPr>
          <p:cNvPr id="18" name="Arrow: Bent 17">
            <a:extLst>
              <a:ext uri="{FF2B5EF4-FFF2-40B4-BE49-F238E27FC236}">
                <a16:creationId xmlns:a16="http://schemas.microsoft.com/office/drawing/2014/main" id="{A4044D87-478A-56F3-DA45-1C5FFF20134B}"/>
              </a:ext>
            </a:extLst>
          </p:cNvPr>
          <p:cNvSpPr/>
          <p:nvPr/>
        </p:nvSpPr>
        <p:spPr>
          <a:xfrm rot="10800000" flipH="1">
            <a:off x="1561300" y="5217652"/>
            <a:ext cx="288530" cy="455981"/>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ln w="0"/>
              <a:solidFill>
                <a:schemeClr val="tx1"/>
              </a:solidFill>
              <a:effectLst>
                <a:outerShdw blurRad="38100" dist="19050" dir="2700000" algn="tl" rotWithShape="0">
                  <a:schemeClr val="dk1">
                    <a:alpha val="40000"/>
                  </a:schemeClr>
                </a:outerShdw>
              </a:effectLst>
            </a:endParaRPr>
          </a:p>
        </p:txBody>
      </p:sp>
      <p:sp>
        <p:nvSpPr>
          <p:cNvPr id="53" name="Rounded Rectangle 6">
            <a:extLst>
              <a:ext uri="{FF2B5EF4-FFF2-40B4-BE49-F238E27FC236}">
                <a16:creationId xmlns:a16="http://schemas.microsoft.com/office/drawing/2014/main" id="{844C656C-A8E8-1960-D398-435D6082C81A}"/>
              </a:ext>
            </a:extLst>
          </p:cNvPr>
          <p:cNvSpPr/>
          <p:nvPr/>
        </p:nvSpPr>
        <p:spPr>
          <a:xfrm>
            <a:off x="690540" y="4728350"/>
            <a:ext cx="1293696" cy="566941"/>
          </a:xfrm>
          <a:prstGeom prst="roundRect">
            <a:avLst/>
          </a:prstGeom>
          <a:solidFill>
            <a:srgbClr val="FFCC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Phase 1 Site Investigations</a:t>
            </a:r>
            <a:endParaRPr kumimoji="0" lang="en-GB" sz="14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19" name="Arrow: Bent 18">
            <a:extLst>
              <a:ext uri="{FF2B5EF4-FFF2-40B4-BE49-F238E27FC236}">
                <a16:creationId xmlns:a16="http://schemas.microsoft.com/office/drawing/2014/main" id="{C15E54BD-32F7-B46F-DA53-623DE7AF8EB1}"/>
              </a:ext>
            </a:extLst>
          </p:cNvPr>
          <p:cNvSpPr/>
          <p:nvPr/>
        </p:nvSpPr>
        <p:spPr>
          <a:xfrm rot="10800000" flipH="1">
            <a:off x="4922722" y="5232033"/>
            <a:ext cx="288530" cy="455981"/>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ln w="0"/>
              <a:solidFill>
                <a:schemeClr val="tx1"/>
              </a:solidFill>
              <a:effectLst>
                <a:outerShdw blurRad="38100" dist="19050" dir="2700000" algn="tl" rotWithShape="0">
                  <a:schemeClr val="dk1">
                    <a:alpha val="40000"/>
                  </a:schemeClr>
                </a:outerShdw>
              </a:effectLst>
            </a:endParaRPr>
          </a:p>
        </p:txBody>
      </p:sp>
      <p:sp>
        <p:nvSpPr>
          <p:cNvPr id="20" name="Arrow: Bent 19">
            <a:extLst>
              <a:ext uri="{FF2B5EF4-FFF2-40B4-BE49-F238E27FC236}">
                <a16:creationId xmlns:a16="http://schemas.microsoft.com/office/drawing/2014/main" id="{FD613123-B446-8D30-B942-39DD8E01B489}"/>
              </a:ext>
            </a:extLst>
          </p:cNvPr>
          <p:cNvSpPr/>
          <p:nvPr/>
        </p:nvSpPr>
        <p:spPr>
          <a:xfrm rot="10800000" flipH="1">
            <a:off x="4790452" y="3821501"/>
            <a:ext cx="256720" cy="1958525"/>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ln w="0"/>
              <a:solidFill>
                <a:schemeClr val="tx1"/>
              </a:solidFill>
              <a:effectLst>
                <a:outerShdw blurRad="38100" dist="19050" dir="2700000" algn="tl" rotWithShape="0">
                  <a:schemeClr val="dk1">
                    <a:alpha val="40000"/>
                  </a:schemeClr>
                </a:outerShdw>
              </a:effectLst>
            </a:endParaRPr>
          </a:p>
        </p:txBody>
      </p:sp>
      <p:sp>
        <p:nvSpPr>
          <p:cNvPr id="57" name="Rounded Rectangle 6">
            <a:extLst>
              <a:ext uri="{FF2B5EF4-FFF2-40B4-BE49-F238E27FC236}">
                <a16:creationId xmlns:a16="http://schemas.microsoft.com/office/drawing/2014/main" id="{DE16E851-0131-4E68-1AE0-C77F8B72F541}"/>
              </a:ext>
            </a:extLst>
          </p:cNvPr>
          <p:cNvSpPr/>
          <p:nvPr/>
        </p:nvSpPr>
        <p:spPr>
          <a:xfrm>
            <a:off x="2535159" y="4185964"/>
            <a:ext cx="7114596" cy="388926"/>
          </a:xfrm>
          <a:prstGeom prst="roundRect">
            <a:avLst/>
          </a:prstGeom>
          <a:solidFill>
            <a:srgbClr val="00FF99"/>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Environmental Impact study &amp; Authorization Process</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21" name="Arrow: Bent 20">
            <a:extLst>
              <a:ext uri="{FF2B5EF4-FFF2-40B4-BE49-F238E27FC236}">
                <a16:creationId xmlns:a16="http://schemas.microsoft.com/office/drawing/2014/main" id="{FC3F33D9-186C-3A15-C693-479937CD657C}"/>
              </a:ext>
            </a:extLst>
          </p:cNvPr>
          <p:cNvSpPr/>
          <p:nvPr/>
        </p:nvSpPr>
        <p:spPr>
          <a:xfrm rot="10800000" flipH="1">
            <a:off x="7110955" y="5246413"/>
            <a:ext cx="288530" cy="455981"/>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ln w="0"/>
              <a:solidFill>
                <a:schemeClr val="tx1"/>
              </a:solidFill>
              <a:effectLst>
                <a:outerShdw blurRad="38100" dist="19050" dir="2700000" algn="tl" rotWithShape="0">
                  <a:schemeClr val="dk1">
                    <a:alpha val="40000"/>
                  </a:schemeClr>
                </a:outerShdw>
              </a:effectLst>
            </a:endParaRPr>
          </a:p>
        </p:txBody>
      </p:sp>
      <p:sp>
        <p:nvSpPr>
          <p:cNvPr id="54" name="Rounded Rectangle 6">
            <a:extLst>
              <a:ext uri="{FF2B5EF4-FFF2-40B4-BE49-F238E27FC236}">
                <a16:creationId xmlns:a16="http://schemas.microsoft.com/office/drawing/2014/main" id="{3D513D92-F47B-2001-6A71-DC4C2C78B371}"/>
              </a:ext>
            </a:extLst>
          </p:cNvPr>
          <p:cNvSpPr/>
          <p:nvPr/>
        </p:nvSpPr>
        <p:spPr>
          <a:xfrm>
            <a:off x="3740413" y="4716562"/>
            <a:ext cx="3470704" cy="571312"/>
          </a:xfrm>
          <a:prstGeom prst="roundRect">
            <a:avLst/>
          </a:prstGeom>
          <a:solidFill>
            <a:srgbClr val="FFCC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Phase 2 Site Investigations</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58" name="Rounded Rectangle 6">
            <a:extLst>
              <a:ext uri="{FF2B5EF4-FFF2-40B4-BE49-F238E27FC236}">
                <a16:creationId xmlns:a16="http://schemas.microsoft.com/office/drawing/2014/main" id="{CF4A34FD-18A1-BF82-5744-794C1A9E66A1}"/>
              </a:ext>
            </a:extLst>
          </p:cNvPr>
          <p:cNvSpPr/>
          <p:nvPr/>
        </p:nvSpPr>
        <p:spPr>
          <a:xfrm>
            <a:off x="202395" y="3463763"/>
            <a:ext cx="9447360" cy="501749"/>
          </a:xfrm>
          <a:prstGeom prst="roundRect">
            <a:avLst/>
          </a:prstGeom>
          <a:solidFill>
            <a:srgbClr val="4D4D4D">
              <a:lumMod val="20000"/>
              <a:lumOff val="80000"/>
            </a:srgbClr>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accelerator design, technical infrastructure design, R&amp;D, towards TDR</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grpSp>
        <p:nvGrpSpPr>
          <p:cNvPr id="62" name="Group 61">
            <a:extLst>
              <a:ext uri="{FF2B5EF4-FFF2-40B4-BE49-F238E27FC236}">
                <a16:creationId xmlns:a16="http://schemas.microsoft.com/office/drawing/2014/main" id="{0162E961-9A0F-E7F6-D5AB-702962A02CB3}"/>
              </a:ext>
            </a:extLst>
          </p:cNvPr>
          <p:cNvGrpSpPr/>
          <p:nvPr/>
        </p:nvGrpSpPr>
        <p:grpSpPr>
          <a:xfrm>
            <a:off x="2811376" y="2048168"/>
            <a:ext cx="615661" cy="576741"/>
            <a:chOff x="-1219048" y="3333377"/>
            <a:chExt cx="540000" cy="540000"/>
          </a:xfrm>
        </p:grpSpPr>
        <p:pic>
          <p:nvPicPr>
            <p:cNvPr id="63" name="Picture 62">
              <a:extLst>
                <a:ext uri="{FF2B5EF4-FFF2-40B4-BE49-F238E27FC236}">
                  <a16:creationId xmlns:a16="http://schemas.microsoft.com/office/drawing/2014/main" id="{B248813F-2232-1A04-901A-CC1D6C5FD628}"/>
                </a:ext>
              </a:extLst>
            </p:cNvPr>
            <p:cNvPicPr>
              <a:picLocks noChangeAspect="1"/>
            </p:cNvPicPr>
            <p:nvPr/>
          </p:nvPicPr>
          <p:blipFill>
            <a:blip r:embed="rId5" cstate="email">
              <a:extLst>
                <a:ext uri="{BEBA8EAE-BF5A-486C-A8C5-ECC9F3942E4B}">
                  <a14:imgProps xmlns:a14="http://schemas.microsoft.com/office/drawing/2010/main">
                    <a14:imgLayer r:embed="rId6">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1219048" y="3333377"/>
              <a:ext cx="540000" cy="540000"/>
            </a:xfrm>
            <a:prstGeom prst="rect">
              <a:avLst/>
            </a:prstGeom>
          </p:spPr>
        </p:pic>
        <p:pic>
          <p:nvPicPr>
            <p:cNvPr id="64" name="Picture 63">
              <a:extLst>
                <a:ext uri="{FF2B5EF4-FFF2-40B4-BE49-F238E27FC236}">
                  <a16:creationId xmlns:a16="http://schemas.microsoft.com/office/drawing/2014/main" id="{85A7EFB1-ECEF-C54E-D909-FC8A383E37DA}"/>
                </a:ext>
              </a:extLst>
            </p:cNvPr>
            <p:cNvPicPr>
              <a:picLocks noChangeAspect="1"/>
            </p:cNvPicPr>
            <p:nvPr/>
          </p:nvPicPr>
          <p:blipFill>
            <a:blip r:embed="rId13">
              <a:clrChange>
                <a:clrFrom>
                  <a:srgbClr val="FEFEFE"/>
                </a:clrFrom>
                <a:clrTo>
                  <a:srgbClr val="FEFEFE">
                    <a:alpha val="0"/>
                  </a:srgbClr>
                </a:clrTo>
              </a:clrChange>
            </a:blip>
            <a:stretch>
              <a:fillRect/>
            </a:stretch>
          </p:blipFill>
          <p:spPr>
            <a:xfrm>
              <a:off x="-1068453" y="3477510"/>
              <a:ext cx="238810" cy="239203"/>
            </a:xfrm>
            <a:prstGeom prst="rect">
              <a:avLst/>
            </a:prstGeom>
          </p:spPr>
        </p:pic>
      </p:grpSp>
      <p:sp>
        <p:nvSpPr>
          <p:cNvPr id="71" name="Rounded Rectangle 9">
            <a:extLst>
              <a:ext uri="{FF2B5EF4-FFF2-40B4-BE49-F238E27FC236}">
                <a16:creationId xmlns:a16="http://schemas.microsoft.com/office/drawing/2014/main" id="{F31CA7C3-62B1-7971-429C-B48E82EDBAAA}"/>
              </a:ext>
            </a:extLst>
          </p:cNvPr>
          <p:cNvSpPr/>
          <p:nvPr/>
        </p:nvSpPr>
        <p:spPr>
          <a:xfrm>
            <a:off x="3177508" y="2336158"/>
            <a:ext cx="1465045" cy="533389"/>
          </a:xfrm>
          <a:prstGeom prst="roundRect">
            <a:avLst/>
          </a:prstGeom>
          <a:solidFill>
            <a:srgbClr val="0C377B">
              <a:lumMod val="40000"/>
              <a:lumOff val="60000"/>
            </a:srgbClr>
          </a:solidFill>
          <a:ln w="9525" cap="flat" cmpd="sng" algn="ctr">
            <a:solidFill>
              <a:srgbClr val="CC0099"/>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pre TDR</a:t>
            </a:r>
          </a:p>
          <a:p>
            <a:pPr marL="0" marR="0" lvl="0" indent="0" algn="ctr" defTabSz="914400" eaLnBrk="1" fontAlgn="auto" latinLnBrk="0" hangingPunct="1">
              <a:lnSpc>
                <a:spcPct val="100000"/>
              </a:lnSpc>
              <a:spcBef>
                <a:spcPts val="0"/>
              </a:spcBef>
              <a:spcAft>
                <a:spcPts val="0"/>
              </a:spcAft>
              <a:buClrTx/>
              <a:buSzTx/>
              <a:buFontTx/>
              <a:buNone/>
              <a:tabLst/>
              <a:defRPr/>
            </a:pPr>
            <a:r>
              <a:rPr lang="en-GB" sz="1600" b="1" kern="0" dirty="0">
                <a:solidFill>
                  <a:srgbClr val="0C377B"/>
                </a:solidFill>
                <a:latin typeface="Century Gothic" panose="020B0502020202020204" pitchFamily="34" charset="0"/>
              </a:rPr>
              <a:t>cost update</a:t>
            </a:r>
            <a:endPar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grpSp>
        <p:nvGrpSpPr>
          <p:cNvPr id="72" name="Group 71">
            <a:extLst>
              <a:ext uri="{FF2B5EF4-FFF2-40B4-BE49-F238E27FC236}">
                <a16:creationId xmlns:a16="http://schemas.microsoft.com/office/drawing/2014/main" id="{3C38F595-3395-62BE-5970-73FEDCB6EB32}"/>
              </a:ext>
            </a:extLst>
          </p:cNvPr>
          <p:cNvGrpSpPr/>
          <p:nvPr/>
        </p:nvGrpSpPr>
        <p:grpSpPr>
          <a:xfrm>
            <a:off x="4311750" y="2039628"/>
            <a:ext cx="615661" cy="576741"/>
            <a:chOff x="6234726" y="2760924"/>
            <a:chExt cx="540000" cy="540000"/>
          </a:xfrm>
        </p:grpSpPr>
        <p:pic>
          <p:nvPicPr>
            <p:cNvPr id="73" name="Picture 72">
              <a:extLst>
                <a:ext uri="{FF2B5EF4-FFF2-40B4-BE49-F238E27FC236}">
                  <a16:creationId xmlns:a16="http://schemas.microsoft.com/office/drawing/2014/main" id="{8CC741BA-3FD5-1A73-F746-5E83ABC5EF4C}"/>
                </a:ext>
              </a:extLst>
            </p:cNvPr>
            <p:cNvPicPr>
              <a:picLocks noChangeAspect="1"/>
            </p:cNvPicPr>
            <p:nvPr/>
          </p:nvPicPr>
          <p:blipFill>
            <a:blip r:embed="rId5" cstate="email">
              <a:extLst>
                <a:ext uri="{BEBA8EAE-BF5A-486C-A8C5-ECC9F3942E4B}">
                  <a14:imgProps xmlns:a14="http://schemas.microsoft.com/office/drawing/2010/main">
                    <a14:imgLayer r:embed="rId6">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6234726" y="2760924"/>
              <a:ext cx="540000" cy="540000"/>
            </a:xfrm>
            <a:prstGeom prst="rect">
              <a:avLst/>
            </a:prstGeom>
          </p:spPr>
        </p:pic>
        <p:pic>
          <p:nvPicPr>
            <p:cNvPr id="74" name="Picture 73">
              <a:extLst>
                <a:ext uri="{FF2B5EF4-FFF2-40B4-BE49-F238E27FC236}">
                  <a16:creationId xmlns:a16="http://schemas.microsoft.com/office/drawing/2014/main" id="{8F2FE7C1-870A-8B13-D362-F08E8A695228}"/>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6380100" y="2877214"/>
              <a:ext cx="252000" cy="252000"/>
            </a:xfrm>
            <a:prstGeom prst="rect">
              <a:avLst/>
            </a:prstGeom>
          </p:spPr>
        </p:pic>
      </p:grpSp>
    </p:spTree>
    <p:extLst>
      <p:ext uri="{BB962C8B-B14F-4D97-AF65-F5344CB8AC3E}">
        <p14:creationId xmlns:p14="http://schemas.microsoft.com/office/powerpoint/2010/main" val="944941338"/>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11354103" y="6498149"/>
            <a:ext cx="668565" cy="250696"/>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600" b="0" i="0" u="none" strike="noStrike" kern="1200" cap="none" spc="0" normalizeH="0" baseline="0" noProof="0">
                <a:ln>
                  <a:noFill/>
                </a:ln>
                <a:solidFill>
                  <a:srgbClr val="0033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600" b="0" i="0" u="none" strike="noStrike" kern="1200" cap="none" spc="0" normalizeH="0" baseline="0" noProof="0" dirty="0">
              <a:ln>
                <a:noFill/>
              </a:ln>
              <a:solidFill>
                <a:srgbClr val="0033A0">
                  <a:tint val="75000"/>
                </a:srgbClr>
              </a:solidFill>
              <a:effectLst/>
              <a:uLnTx/>
              <a:uFillTx/>
              <a:latin typeface="Arial"/>
              <a:ea typeface="+mn-ea"/>
              <a:cs typeface="+mn-cs"/>
            </a:endParaRPr>
          </a:p>
        </p:txBody>
      </p:sp>
      <p:sp>
        <p:nvSpPr>
          <p:cNvPr id="7" name="Title 1">
            <a:extLst>
              <a:ext uri="{FF2B5EF4-FFF2-40B4-BE49-F238E27FC236}">
                <a16:creationId xmlns:a16="http://schemas.microsoft.com/office/drawing/2014/main" id="{9CFBAF3F-7987-4295-9C42-BCE22C0965B1}"/>
              </a:ext>
            </a:extLst>
          </p:cNvPr>
          <p:cNvSpPr txBox="1">
            <a:spLocks/>
          </p:cNvSpPr>
          <p:nvPr/>
        </p:nvSpPr>
        <p:spPr>
          <a:xfrm>
            <a:off x="1" y="-27384"/>
            <a:ext cx="12191999" cy="860580"/>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0" cap="none" spc="0" normalizeH="0" baseline="0" noProof="0" dirty="0">
                <a:ln>
                  <a:noFill/>
                </a:ln>
                <a:solidFill>
                  <a:srgbClr val="FFFF00"/>
                </a:solidFill>
                <a:effectLst/>
                <a:uLnTx/>
                <a:uFillTx/>
                <a:latin typeface="Arial"/>
                <a:ea typeface="+mj-ea"/>
                <a:cs typeface="+mj-cs"/>
              </a:rPr>
              <a:t>              </a:t>
            </a:r>
            <a:r>
              <a:rPr lang="en-US" sz="3200" dirty="0"/>
              <a:t>Construction and installation planning</a:t>
            </a:r>
            <a:endParaRPr kumimoji="0" lang="en-US" sz="3200" b="1" i="0" u="none" strike="noStrike" kern="0" cap="none" spc="0" normalizeH="0" baseline="0" noProof="0" dirty="0">
              <a:ln>
                <a:noFill/>
              </a:ln>
              <a:solidFill>
                <a:srgbClr val="FFFF00"/>
              </a:solidFill>
              <a:effectLst/>
              <a:uLnTx/>
              <a:uFillTx/>
              <a:latin typeface="Arial"/>
              <a:ea typeface="+mj-ea"/>
              <a:cs typeface="+mj-cs"/>
            </a:endParaRPr>
          </a:p>
        </p:txBody>
      </p:sp>
      <p:pic>
        <p:nvPicPr>
          <p:cNvPr id="9" name="Picture 8" descr="A picture containing text&#10;&#10;Description automatically generated">
            <a:extLst>
              <a:ext uri="{FF2B5EF4-FFF2-40B4-BE49-F238E27FC236}">
                <a16:creationId xmlns:a16="http://schemas.microsoft.com/office/drawing/2014/main" id="{684E6667-4FE8-49BC-9CCB-069306F2CD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5426" y="108664"/>
            <a:ext cx="2046444" cy="724532"/>
          </a:xfrm>
          <a:prstGeom prst="rect">
            <a:avLst/>
          </a:prstGeom>
        </p:spPr>
      </p:pic>
      <p:sp>
        <p:nvSpPr>
          <p:cNvPr id="8" name="TextBox 7">
            <a:extLst>
              <a:ext uri="{FF2B5EF4-FFF2-40B4-BE49-F238E27FC236}">
                <a16:creationId xmlns:a16="http://schemas.microsoft.com/office/drawing/2014/main" id="{3A52E3A1-C6C9-6470-0947-7F8248AF1B5C}"/>
              </a:ext>
            </a:extLst>
          </p:cNvPr>
          <p:cNvSpPr txBox="1"/>
          <p:nvPr/>
        </p:nvSpPr>
        <p:spPr>
          <a:xfrm>
            <a:off x="163743" y="1012101"/>
            <a:ext cx="5059777" cy="3739485"/>
          </a:xfrm>
          <a:prstGeom prst="rect">
            <a:avLst/>
          </a:prstGeom>
          <a:noFill/>
        </p:spPr>
        <p:txBody>
          <a:bodyPr wrap="square" lIns="0" tIns="0" rIns="0" bIns="0" rtlCol="0">
            <a:spAutoFit/>
          </a:bodyPr>
          <a:lstStyle/>
          <a:p>
            <a:pPr algn="l">
              <a:spcBef>
                <a:spcPts val="600"/>
              </a:spcBef>
            </a:pPr>
            <a:r>
              <a:rPr lang="en-GB" b="1" dirty="0"/>
              <a:t>Baseline collider schedule</a:t>
            </a:r>
          </a:p>
          <a:p>
            <a:pPr marL="285750" indent="-285750" algn="l">
              <a:spcBef>
                <a:spcPts val="600"/>
              </a:spcBef>
              <a:buFont typeface="Arial" panose="020B0604020202020204" pitchFamily="34" charset="0"/>
              <a:buChar char="•"/>
            </a:pPr>
            <a:r>
              <a:rPr lang="en-GB" dirty="0"/>
              <a:t>Q1 2033, Start of CE construction work</a:t>
            </a:r>
          </a:p>
          <a:p>
            <a:pPr marL="285750" indent="-285750" algn="l">
              <a:spcBef>
                <a:spcPts val="600"/>
              </a:spcBef>
              <a:buFont typeface="Arial" panose="020B0604020202020204" pitchFamily="34" charset="0"/>
              <a:buChar char="•"/>
            </a:pPr>
            <a:r>
              <a:rPr lang="en-GB" dirty="0"/>
              <a:t>Q2 2041, Completion of last lot of CE construction </a:t>
            </a:r>
          </a:p>
          <a:p>
            <a:pPr marL="285750" indent="-285750" algn="l">
              <a:spcBef>
                <a:spcPts val="600"/>
              </a:spcBef>
              <a:buFont typeface="Arial" panose="020B0604020202020204" pitchFamily="34" charset="0"/>
              <a:buChar char="•"/>
            </a:pPr>
            <a:r>
              <a:rPr lang="en-GB" dirty="0"/>
              <a:t>Q2 2043, Overall completion of TI installation</a:t>
            </a:r>
          </a:p>
          <a:p>
            <a:pPr marL="285750" indent="-285750" algn="l">
              <a:spcBef>
                <a:spcPts val="600"/>
              </a:spcBef>
              <a:buFont typeface="Arial" panose="020B0604020202020204" pitchFamily="34" charset="0"/>
              <a:buChar char="•"/>
            </a:pPr>
            <a:r>
              <a:rPr lang="en-GB" dirty="0"/>
              <a:t>Q4 2044,  Accelerator installation completed</a:t>
            </a:r>
          </a:p>
          <a:p>
            <a:pPr marL="285750" indent="-285750" algn="l">
              <a:spcBef>
                <a:spcPts val="600"/>
              </a:spcBef>
              <a:buFont typeface="Arial" panose="020B0604020202020204" pitchFamily="34" charset="0"/>
              <a:buChar char="•"/>
            </a:pPr>
            <a:r>
              <a:rPr lang="en-GB" dirty="0"/>
              <a:t>Q4 2045, HW commissioning completed</a:t>
            </a:r>
          </a:p>
          <a:p>
            <a:pPr marL="285750" indent="-285750" algn="l">
              <a:spcBef>
                <a:spcPts val="600"/>
              </a:spcBef>
              <a:buFont typeface="Arial" panose="020B0604020202020204" pitchFamily="34" charset="0"/>
              <a:buChar char="•"/>
            </a:pPr>
            <a:r>
              <a:rPr lang="en-GB" dirty="0"/>
              <a:t>Q1 2046, First beams</a:t>
            </a:r>
          </a:p>
          <a:p>
            <a:pPr marL="285750" indent="-285750" algn="l">
              <a:spcBef>
                <a:spcPts val="600"/>
              </a:spcBef>
              <a:buFont typeface="Arial" panose="020B0604020202020204" pitchFamily="34" charset="0"/>
              <a:buChar char="•"/>
            </a:pPr>
            <a:r>
              <a:rPr lang="en-GB" dirty="0"/>
              <a:t>Q1 2048, Start of nominal operation</a:t>
            </a:r>
          </a:p>
          <a:p>
            <a:pPr marL="285750" indent="-285750">
              <a:spcBef>
                <a:spcPts val="600"/>
              </a:spcBef>
              <a:buFont typeface="Arial" panose="020B0604020202020204" pitchFamily="34" charset="0"/>
              <a:buChar char="•"/>
            </a:pPr>
            <a:r>
              <a:rPr lang="en-GB" dirty="0"/>
              <a:t>Q3 2041 – Q3 2044, Experiment installation</a:t>
            </a:r>
          </a:p>
          <a:p>
            <a:pPr marL="285750" indent="-285750">
              <a:spcBef>
                <a:spcPts val="600"/>
              </a:spcBef>
              <a:buFont typeface="Arial" panose="020B0604020202020204" pitchFamily="34" charset="0"/>
              <a:buChar char="•"/>
            </a:pPr>
            <a:r>
              <a:rPr lang="en-GB" dirty="0"/>
              <a:t>Q1 2046, Start beam commissioning</a:t>
            </a:r>
            <a:endParaRPr lang="en-US" dirty="0"/>
          </a:p>
        </p:txBody>
      </p:sp>
      <p:pic>
        <p:nvPicPr>
          <p:cNvPr id="10" name="Picture 9" descr="A screenshot of a graph&#10;&#10;Description automatically generated">
            <a:extLst>
              <a:ext uri="{FF2B5EF4-FFF2-40B4-BE49-F238E27FC236}">
                <a16:creationId xmlns:a16="http://schemas.microsoft.com/office/drawing/2014/main" id="{92A07C6E-B211-E6E9-67F3-BD221CF11F95}"/>
              </a:ext>
            </a:extLst>
          </p:cNvPr>
          <p:cNvPicPr>
            <a:picLocks noChangeAspect="1"/>
          </p:cNvPicPr>
          <p:nvPr/>
        </p:nvPicPr>
        <p:blipFill>
          <a:blip r:embed="rId3"/>
          <a:srcRect b="6869"/>
          <a:stretch/>
        </p:blipFill>
        <p:spPr>
          <a:xfrm>
            <a:off x="6001451" y="885693"/>
            <a:ext cx="5927692" cy="5343658"/>
          </a:xfrm>
          <a:prstGeom prst="rect">
            <a:avLst/>
          </a:prstGeom>
        </p:spPr>
      </p:pic>
      <p:grpSp>
        <p:nvGrpSpPr>
          <p:cNvPr id="11" name="Group 10">
            <a:extLst>
              <a:ext uri="{FF2B5EF4-FFF2-40B4-BE49-F238E27FC236}">
                <a16:creationId xmlns:a16="http://schemas.microsoft.com/office/drawing/2014/main" id="{6897652B-CFAC-9DC7-B6CD-3A200A50FE38}"/>
              </a:ext>
            </a:extLst>
          </p:cNvPr>
          <p:cNvGrpSpPr/>
          <p:nvPr/>
        </p:nvGrpSpPr>
        <p:grpSpPr>
          <a:xfrm>
            <a:off x="606969" y="4869566"/>
            <a:ext cx="4322553" cy="979071"/>
            <a:chOff x="821693" y="3584921"/>
            <a:chExt cx="4322553" cy="979071"/>
          </a:xfrm>
        </p:grpSpPr>
        <p:grpSp>
          <p:nvGrpSpPr>
            <p:cNvPr id="12" name="Group 11">
              <a:extLst>
                <a:ext uri="{FF2B5EF4-FFF2-40B4-BE49-F238E27FC236}">
                  <a16:creationId xmlns:a16="http://schemas.microsoft.com/office/drawing/2014/main" id="{9F18FA5C-99FD-1E4E-A1A9-BD1B28AB4F1C}"/>
                </a:ext>
              </a:extLst>
            </p:cNvPr>
            <p:cNvGrpSpPr/>
            <p:nvPr/>
          </p:nvGrpSpPr>
          <p:grpSpPr>
            <a:xfrm>
              <a:off x="821693" y="3584921"/>
              <a:ext cx="4322553" cy="979071"/>
              <a:chOff x="885213" y="4797151"/>
              <a:chExt cx="4322553" cy="979071"/>
            </a:xfrm>
          </p:grpSpPr>
          <p:sp>
            <p:nvSpPr>
              <p:cNvPr id="70" name="Rectangle 69">
                <a:extLst>
                  <a:ext uri="{FF2B5EF4-FFF2-40B4-BE49-F238E27FC236}">
                    <a16:creationId xmlns:a16="http://schemas.microsoft.com/office/drawing/2014/main" id="{13EB28FB-6226-DE19-BC68-7F500D0C929A}"/>
                  </a:ext>
                </a:extLst>
              </p:cNvPr>
              <p:cNvSpPr/>
              <p:nvPr/>
            </p:nvSpPr>
            <p:spPr>
              <a:xfrm>
                <a:off x="885213" y="4797151"/>
                <a:ext cx="4308378" cy="979071"/>
              </a:xfrm>
              <a:prstGeom prst="rect">
                <a:avLst/>
              </a:prstGeom>
              <a:noFill/>
              <a:ln>
                <a:solidFill>
                  <a:srgbClr val="0033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Rectangle 70">
                <a:extLst>
                  <a:ext uri="{FF2B5EF4-FFF2-40B4-BE49-F238E27FC236}">
                    <a16:creationId xmlns:a16="http://schemas.microsoft.com/office/drawing/2014/main" id="{D03904F4-EB58-6382-FAC0-C19304576323}"/>
                  </a:ext>
                </a:extLst>
              </p:cNvPr>
              <p:cNvSpPr/>
              <p:nvPr/>
            </p:nvSpPr>
            <p:spPr>
              <a:xfrm>
                <a:off x="983432" y="4869160"/>
                <a:ext cx="360040" cy="144016"/>
              </a:xfrm>
              <a:prstGeom prst="rect">
                <a:avLst/>
              </a:prstGeom>
              <a:solidFill>
                <a:srgbClr val="E0BB5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Rectangle 71">
                <a:extLst>
                  <a:ext uri="{FF2B5EF4-FFF2-40B4-BE49-F238E27FC236}">
                    <a16:creationId xmlns:a16="http://schemas.microsoft.com/office/drawing/2014/main" id="{C5C81477-316C-4550-C0D3-2C3FEA3ECD37}"/>
                  </a:ext>
                </a:extLst>
              </p:cNvPr>
              <p:cNvSpPr/>
              <p:nvPr/>
            </p:nvSpPr>
            <p:spPr>
              <a:xfrm>
                <a:off x="983432" y="5065784"/>
                <a:ext cx="360040" cy="144016"/>
              </a:xfrm>
              <a:prstGeom prst="rect">
                <a:avLst/>
              </a:prstGeom>
              <a:solidFill>
                <a:srgbClr val="3366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Rectangle 72">
                <a:extLst>
                  <a:ext uri="{FF2B5EF4-FFF2-40B4-BE49-F238E27FC236}">
                    <a16:creationId xmlns:a16="http://schemas.microsoft.com/office/drawing/2014/main" id="{C5DBF7FB-A6AC-3075-0E2F-BC2A69BAAE60}"/>
                  </a:ext>
                </a:extLst>
              </p:cNvPr>
              <p:cNvSpPr/>
              <p:nvPr/>
            </p:nvSpPr>
            <p:spPr>
              <a:xfrm>
                <a:off x="983432" y="5284512"/>
                <a:ext cx="360040" cy="144016"/>
              </a:xfrm>
              <a:prstGeom prst="rect">
                <a:avLst/>
              </a:prstGeom>
              <a:solidFill>
                <a:srgbClr val="85DD7E"/>
              </a:solidFill>
              <a:ln>
                <a:solidFill>
                  <a:srgbClr val="85DD7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Rectangle 73">
                <a:extLst>
                  <a:ext uri="{FF2B5EF4-FFF2-40B4-BE49-F238E27FC236}">
                    <a16:creationId xmlns:a16="http://schemas.microsoft.com/office/drawing/2014/main" id="{F946B312-9BB5-0618-DA44-D91DE29543A2}"/>
                  </a:ext>
                </a:extLst>
              </p:cNvPr>
              <p:cNvSpPr/>
              <p:nvPr/>
            </p:nvSpPr>
            <p:spPr>
              <a:xfrm>
                <a:off x="2314672" y="4871785"/>
                <a:ext cx="360040" cy="144016"/>
              </a:xfrm>
              <a:prstGeom prst="rect">
                <a:avLst/>
              </a:prstGeom>
              <a:solidFill>
                <a:srgbClr val="C281F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Rectangle 74">
                <a:extLst>
                  <a:ext uri="{FF2B5EF4-FFF2-40B4-BE49-F238E27FC236}">
                    <a16:creationId xmlns:a16="http://schemas.microsoft.com/office/drawing/2014/main" id="{DAA6316E-6EE4-E8CB-4230-A9A3D5F31769}"/>
                  </a:ext>
                </a:extLst>
              </p:cNvPr>
              <p:cNvSpPr/>
              <p:nvPr/>
            </p:nvSpPr>
            <p:spPr>
              <a:xfrm>
                <a:off x="2314672" y="5102957"/>
                <a:ext cx="360040" cy="144016"/>
              </a:xfrm>
              <a:prstGeom prst="rect">
                <a:avLst/>
              </a:prstGeom>
              <a:solidFill>
                <a:srgbClr val="FF66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6" name="Straight Connector 75">
                <a:extLst>
                  <a:ext uri="{FF2B5EF4-FFF2-40B4-BE49-F238E27FC236}">
                    <a16:creationId xmlns:a16="http://schemas.microsoft.com/office/drawing/2014/main" id="{8E0A6132-D37D-BF2C-9CB6-6C9F260B3170}"/>
                  </a:ext>
                </a:extLst>
              </p:cNvPr>
              <p:cNvCxnSpPr>
                <a:cxnSpLocks/>
              </p:cNvCxnSpPr>
              <p:nvPr/>
            </p:nvCxnSpPr>
            <p:spPr>
              <a:xfrm flipV="1">
                <a:off x="2344152" y="5289280"/>
                <a:ext cx="180020" cy="144016"/>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7C78C757-EE08-6139-99B5-0788E0BFEA1A}"/>
                  </a:ext>
                </a:extLst>
              </p:cNvPr>
              <p:cNvCxnSpPr>
                <a:cxnSpLocks/>
              </p:cNvCxnSpPr>
              <p:nvPr/>
            </p:nvCxnSpPr>
            <p:spPr>
              <a:xfrm flipH="1" flipV="1">
                <a:off x="2503303" y="5287137"/>
                <a:ext cx="171409" cy="144016"/>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78" name="Rectangle 77">
                <a:extLst>
                  <a:ext uri="{FF2B5EF4-FFF2-40B4-BE49-F238E27FC236}">
                    <a16:creationId xmlns:a16="http://schemas.microsoft.com/office/drawing/2014/main" id="{299DDF17-796D-704D-D896-3E2586F8FDFB}"/>
                  </a:ext>
                </a:extLst>
              </p:cNvPr>
              <p:cNvSpPr/>
              <p:nvPr/>
            </p:nvSpPr>
            <p:spPr>
              <a:xfrm>
                <a:off x="3741766" y="4871785"/>
                <a:ext cx="360040" cy="144016"/>
              </a:xfrm>
              <a:prstGeom prst="rect">
                <a:avLst/>
              </a:prstGeom>
              <a:solidFill>
                <a:srgbClr val="C2C2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Rectangle 78">
                <a:extLst>
                  <a:ext uri="{FF2B5EF4-FFF2-40B4-BE49-F238E27FC236}">
                    <a16:creationId xmlns:a16="http://schemas.microsoft.com/office/drawing/2014/main" id="{3301CDA5-ED44-83B5-AC43-DB4DBE16EDD1}"/>
                  </a:ext>
                </a:extLst>
              </p:cNvPr>
              <p:cNvSpPr/>
              <p:nvPr/>
            </p:nvSpPr>
            <p:spPr>
              <a:xfrm>
                <a:off x="3741766" y="5102957"/>
                <a:ext cx="360040" cy="144016"/>
              </a:xfrm>
              <a:prstGeom prst="rect">
                <a:avLst/>
              </a:prstGeom>
              <a:solidFill>
                <a:srgbClr val="FFFFA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TextBox 79">
                <a:extLst>
                  <a:ext uri="{FF2B5EF4-FFF2-40B4-BE49-F238E27FC236}">
                    <a16:creationId xmlns:a16="http://schemas.microsoft.com/office/drawing/2014/main" id="{7FACE4B9-3F65-83D5-402E-9B8793A9E412}"/>
                  </a:ext>
                </a:extLst>
              </p:cNvPr>
              <p:cNvSpPr txBox="1"/>
              <p:nvPr/>
            </p:nvSpPr>
            <p:spPr>
              <a:xfrm>
                <a:off x="1385028" y="4876106"/>
                <a:ext cx="864096" cy="138499"/>
              </a:xfrm>
              <a:prstGeom prst="rect">
                <a:avLst/>
              </a:prstGeom>
              <a:noFill/>
            </p:spPr>
            <p:txBody>
              <a:bodyPr wrap="square" lIns="0" tIns="0" rIns="0" bIns="0" rtlCol="0">
                <a:spAutoFit/>
              </a:bodyPr>
              <a:lstStyle/>
              <a:p>
                <a:pPr algn="l"/>
                <a:r>
                  <a:rPr lang="en-US" sz="900" dirty="0"/>
                  <a:t>Civil </a:t>
                </a:r>
                <a:r>
                  <a:rPr lang="en-US" sz="900" dirty="0" err="1"/>
                  <a:t>eng.</a:t>
                </a:r>
                <a:r>
                  <a:rPr lang="en-US" sz="900" dirty="0"/>
                  <a:t> works</a:t>
                </a:r>
                <a:endParaRPr lang="en-GB" sz="900" dirty="0"/>
              </a:p>
            </p:txBody>
          </p:sp>
          <p:sp>
            <p:nvSpPr>
              <p:cNvPr id="81" name="TextBox 80">
                <a:extLst>
                  <a:ext uri="{FF2B5EF4-FFF2-40B4-BE49-F238E27FC236}">
                    <a16:creationId xmlns:a16="http://schemas.microsoft.com/office/drawing/2014/main" id="{DE9A3505-D496-BB5A-9ED8-41948139BD5A}"/>
                  </a:ext>
                </a:extLst>
              </p:cNvPr>
              <p:cNvSpPr txBox="1"/>
              <p:nvPr/>
            </p:nvSpPr>
            <p:spPr>
              <a:xfrm>
                <a:off x="1385028" y="5065784"/>
                <a:ext cx="864096" cy="138499"/>
              </a:xfrm>
              <a:prstGeom prst="rect">
                <a:avLst/>
              </a:prstGeom>
              <a:noFill/>
            </p:spPr>
            <p:txBody>
              <a:bodyPr wrap="square" lIns="0" tIns="0" rIns="0" bIns="0" rtlCol="0">
                <a:spAutoFit/>
              </a:bodyPr>
              <a:lstStyle/>
              <a:p>
                <a:pPr algn="l"/>
                <a:r>
                  <a:rPr lang="en-US" sz="900" dirty="0"/>
                  <a:t>Shaft works</a:t>
                </a:r>
                <a:endParaRPr lang="en-GB" sz="900" dirty="0"/>
              </a:p>
            </p:txBody>
          </p:sp>
          <p:sp>
            <p:nvSpPr>
              <p:cNvPr id="82" name="TextBox 81">
                <a:extLst>
                  <a:ext uri="{FF2B5EF4-FFF2-40B4-BE49-F238E27FC236}">
                    <a16:creationId xmlns:a16="http://schemas.microsoft.com/office/drawing/2014/main" id="{536A92EF-DC1F-A5BF-8ADF-F9F49E192099}"/>
                  </a:ext>
                </a:extLst>
              </p:cNvPr>
              <p:cNvSpPr txBox="1"/>
              <p:nvPr/>
            </p:nvSpPr>
            <p:spPr>
              <a:xfrm>
                <a:off x="1385028" y="5263089"/>
                <a:ext cx="688260" cy="141873"/>
              </a:xfrm>
              <a:prstGeom prst="rect">
                <a:avLst/>
              </a:prstGeom>
              <a:noFill/>
            </p:spPr>
            <p:txBody>
              <a:bodyPr wrap="square" lIns="0" tIns="0" rIns="0" bIns="0" rtlCol="0">
                <a:spAutoFit/>
              </a:bodyPr>
              <a:lstStyle/>
              <a:p>
                <a:pPr algn="l"/>
                <a:r>
                  <a:rPr lang="en-US" sz="900" dirty="0"/>
                  <a:t>TI installation</a:t>
                </a:r>
                <a:endParaRPr lang="en-GB" sz="900" dirty="0"/>
              </a:p>
            </p:txBody>
          </p:sp>
          <p:sp>
            <p:nvSpPr>
              <p:cNvPr id="83" name="TextBox 82">
                <a:extLst>
                  <a:ext uri="{FF2B5EF4-FFF2-40B4-BE49-F238E27FC236}">
                    <a16:creationId xmlns:a16="http://schemas.microsoft.com/office/drawing/2014/main" id="{5205C5DF-FB64-59BB-B180-F149AF70AA74}"/>
                  </a:ext>
                </a:extLst>
              </p:cNvPr>
              <p:cNvSpPr txBox="1"/>
              <p:nvPr/>
            </p:nvSpPr>
            <p:spPr>
              <a:xfrm>
                <a:off x="2720490" y="4878122"/>
                <a:ext cx="1054085" cy="138499"/>
              </a:xfrm>
              <a:prstGeom prst="rect">
                <a:avLst/>
              </a:prstGeom>
              <a:noFill/>
            </p:spPr>
            <p:txBody>
              <a:bodyPr wrap="square" lIns="0" tIns="0" rIns="0" bIns="0" rtlCol="0">
                <a:spAutoFit/>
              </a:bodyPr>
              <a:lstStyle/>
              <a:p>
                <a:pPr algn="l"/>
                <a:r>
                  <a:rPr lang="en-US" sz="900" dirty="0"/>
                  <a:t>Experiment. install.</a:t>
                </a:r>
                <a:endParaRPr lang="en-GB" sz="900" dirty="0"/>
              </a:p>
            </p:txBody>
          </p:sp>
          <p:sp>
            <p:nvSpPr>
              <p:cNvPr id="84" name="TextBox 83">
                <a:extLst>
                  <a:ext uri="{FF2B5EF4-FFF2-40B4-BE49-F238E27FC236}">
                    <a16:creationId xmlns:a16="http://schemas.microsoft.com/office/drawing/2014/main" id="{F8B28F58-BC68-A0E2-D5FD-6C9197E97416}"/>
                  </a:ext>
                </a:extLst>
              </p:cNvPr>
              <p:cNvSpPr txBox="1"/>
              <p:nvPr/>
            </p:nvSpPr>
            <p:spPr>
              <a:xfrm>
                <a:off x="2720490" y="5094034"/>
                <a:ext cx="864096" cy="138499"/>
              </a:xfrm>
              <a:prstGeom prst="rect">
                <a:avLst/>
              </a:prstGeom>
              <a:noFill/>
            </p:spPr>
            <p:txBody>
              <a:bodyPr wrap="square" lIns="0" tIns="0" rIns="0" bIns="0" rtlCol="0">
                <a:spAutoFit/>
              </a:bodyPr>
              <a:lstStyle/>
              <a:p>
                <a:pPr algn="l"/>
                <a:r>
                  <a:rPr lang="en-US" sz="900" dirty="0"/>
                  <a:t>Geodetic install.</a:t>
                </a:r>
                <a:endParaRPr lang="en-GB" sz="900" dirty="0"/>
              </a:p>
            </p:txBody>
          </p:sp>
          <p:sp>
            <p:nvSpPr>
              <p:cNvPr id="85" name="TextBox 84">
                <a:extLst>
                  <a:ext uri="{FF2B5EF4-FFF2-40B4-BE49-F238E27FC236}">
                    <a16:creationId xmlns:a16="http://schemas.microsoft.com/office/drawing/2014/main" id="{1D634B6D-97F5-EFA0-E14E-ECEE2A3DEE10}"/>
                  </a:ext>
                </a:extLst>
              </p:cNvPr>
              <p:cNvSpPr txBox="1"/>
              <p:nvPr/>
            </p:nvSpPr>
            <p:spPr>
              <a:xfrm>
                <a:off x="2720490" y="5315683"/>
                <a:ext cx="864096" cy="138499"/>
              </a:xfrm>
              <a:prstGeom prst="rect">
                <a:avLst/>
              </a:prstGeom>
              <a:noFill/>
            </p:spPr>
            <p:txBody>
              <a:bodyPr wrap="square" lIns="0" tIns="0" rIns="0" bIns="0" rtlCol="0">
                <a:spAutoFit/>
              </a:bodyPr>
              <a:lstStyle/>
              <a:p>
                <a:pPr algn="l"/>
                <a:r>
                  <a:rPr lang="en-US" sz="900" dirty="0"/>
                  <a:t>Machine install.</a:t>
                </a:r>
                <a:endParaRPr lang="en-GB" sz="900" dirty="0"/>
              </a:p>
            </p:txBody>
          </p:sp>
          <p:sp>
            <p:nvSpPr>
              <p:cNvPr id="86" name="TextBox 85">
                <a:extLst>
                  <a:ext uri="{FF2B5EF4-FFF2-40B4-BE49-F238E27FC236}">
                    <a16:creationId xmlns:a16="http://schemas.microsoft.com/office/drawing/2014/main" id="{9683515C-C89F-D92C-8A19-6BAE4F60F3AA}"/>
                  </a:ext>
                </a:extLst>
              </p:cNvPr>
              <p:cNvSpPr txBox="1"/>
              <p:nvPr/>
            </p:nvSpPr>
            <p:spPr>
              <a:xfrm>
                <a:off x="4153681" y="4865029"/>
                <a:ext cx="1054085" cy="138499"/>
              </a:xfrm>
              <a:prstGeom prst="rect">
                <a:avLst/>
              </a:prstGeom>
              <a:noFill/>
            </p:spPr>
            <p:txBody>
              <a:bodyPr wrap="square" lIns="0" tIns="0" rIns="0" bIns="0" rtlCol="0">
                <a:spAutoFit/>
              </a:bodyPr>
              <a:lstStyle/>
              <a:p>
                <a:pPr algn="l"/>
                <a:r>
                  <a:rPr lang="en-US" sz="900" dirty="0"/>
                  <a:t>Accelerator HWC</a:t>
                </a:r>
                <a:endParaRPr lang="en-GB" sz="900" dirty="0"/>
              </a:p>
            </p:txBody>
          </p:sp>
          <p:sp>
            <p:nvSpPr>
              <p:cNvPr id="87" name="TextBox 86">
                <a:extLst>
                  <a:ext uri="{FF2B5EF4-FFF2-40B4-BE49-F238E27FC236}">
                    <a16:creationId xmlns:a16="http://schemas.microsoft.com/office/drawing/2014/main" id="{51CDEE51-B4E5-DD0C-190F-09B2DD7A255F}"/>
                  </a:ext>
                </a:extLst>
              </p:cNvPr>
              <p:cNvSpPr txBox="1"/>
              <p:nvPr/>
            </p:nvSpPr>
            <p:spPr>
              <a:xfrm>
                <a:off x="4153681" y="5093434"/>
                <a:ext cx="1054085" cy="138499"/>
              </a:xfrm>
              <a:prstGeom prst="rect">
                <a:avLst/>
              </a:prstGeom>
              <a:noFill/>
            </p:spPr>
            <p:txBody>
              <a:bodyPr wrap="square" lIns="0" tIns="0" rIns="0" bIns="0" rtlCol="0">
                <a:spAutoFit/>
              </a:bodyPr>
              <a:lstStyle/>
              <a:p>
                <a:pPr algn="l"/>
                <a:r>
                  <a:rPr lang="en-US" sz="900" dirty="0"/>
                  <a:t>TI HWC</a:t>
                </a:r>
                <a:endParaRPr lang="en-GB" sz="900" dirty="0"/>
              </a:p>
            </p:txBody>
          </p:sp>
        </p:grpSp>
        <p:sp>
          <p:nvSpPr>
            <p:cNvPr id="13" name="FCCee_Planning_2023_432">
              <a:extLst>
                <a:ext uri="{FF2B5EF4-FFF2-40B4-BE49-F238E27FC236}">
                  <a16:creationId xmlns:a16="http://schemas.microsoft.com/office/drawing/2014/main" id="{E6731EA1-5283-9A0C-8412-1D3BC85FB96C}"/>
                </a:ext>
              </a:extLst>
            </p:cNvPr>
            <p:cNvSpPr/>
            <p:nvPr/>
          </p:nvSpPr>
          <p:spPr>
            <a:xfrm>
              <a:off x="2251152" y="4347691"/>
              <a:ext cx="345823" cy="45720"/>
            </a:xfrm>
            <a:prstGeom prst="diamond">
              <a:avLst/>
            </a:prstGeom>
            <a:solidFill>
              <a:srgbClr val="FF9933">
                <a:alpha val="90000"/>
              </a:srgbClr>
            </a:solidFill>
            <a:ln w="25400" cap="flat" cmpd="sng" algn="ctr">
              <a:solidFill>
                <a:srgbClr val="002060"/>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indent="0" algn="ctr"/>
              <a:endParaRPr lang="en-GB" sz="1000" b="0">
                <a:solidFill>
                  <a:srgbClr val="000000"/>
                </a:solidFill>
              </a:endParaRPr>
            </a:p>
          </p:txBody>
        </p:sp>
        <p:sp>
          <p:nvSpPr>
            <p:cNvPr id="14" name="FCCee_Planning_2023_419">
              <a:extLst>
                <a:ext uri="{FF2B5EF4-FFF2-40B4-BE49-F238E27FC236}">
                  <a16:creationId xmlns:a16="http://schemas.microsoft.com/office/drawing/2014/main" id="{3ACBAE3E-A4A4-E7F6-1775-CF11FCB1DEF1}"/>
                </a:ext>
              </a:extLst>
            </p:cNvPr>
            <p:cNvSpPr/>
            <p:nvPr/>
          </p:nvSpPr>
          <p:spPr>
            <a:xfrm>
              <a:off x="964636" y="4317065"/>
              <a:ext cx="264804" cy="45719"/>
            </a:xfrm>
            <a:prstGeom prst="diamond">
              <a:avLst/>
            </a:prstGeom>
            <a:solidFill>
              <a:srgbClr val="FF9933">
                <a:alpha val="90000"/>
              </a:srgbClr>
            </a:solidFill>
            <a:ln w="25400" cap="flat" cmpd="sng" algn="ctr">
              <a:solidFill>
                <a:srgbClr val="FF0000"/>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indent="0" algn="ctr"/>
              <a:endParaRPr lang="en-GB" sz="1000" b="0">
                <a:solidFill>
                  <a:srgbClr val="000000"/>
                </a:solidFill>
              </a:endParaRPr>
            </a:p>
          </p:txBody>
        </p:sp>
        <p:sp>
          <p:nvSpPr>
            <p:cNvPr id="68" name="TextBox 67">
              <a:extLst>
                <a:ext uri="{FF2B5EF4-FFF2-40B4-BE49-F238E27FC236}">
                  <a16:creationId xmlns:a16="http://schemas.microsoft.com/office/drawing/2014/main" id="{770EA258-0256-F1E7-F1B9-0DBC4C5CBAC3}"/>
                </a:ext>
              </a:extLst>
            </p:cNvPr>
            <p:cNvSpPr txBox="1"/>
            <p:nvPr/>
          </p:nvSpPr>
          <p:spPr>
            <a:xfrm>
              <a:off x="1306002" y="4251538"/>
              <a:ext cx="688260" cy="141873"/>
            </a:xfrm>
            <a:prstGeom prst="rect">
              <a:avLst/>
            </a:prstGeom>
            <a:noFill/>
          </p:spPr>
          <p:txBody>
            <a:bodyPr wrap="square" lIns="0" tIns="0" rIns="0" bIns="0" rtlCol="0">
              <a:spAutoFit/>
            </a:bodyPr>
            <a:lstStyle/>
            <a:p>
              <a:pPr algn="l"/>
              <a:r>
                <a:rPr lang="en-US" sz="900" dirty="0"/>
                <a:t>Shaft release</a:t>
              </a:r>
              <a:endParaRPr lang="en-GB" sz="900" dirty="0"/>
            </a:p>
          </p:txBody>
        </p:sp>
        <p:sp>
          <p:nvSpPr>
            <p:cNvPr id="69" name="TextBox 68">
              <a:extLst>
                <a:ext uri="{FF2B5EF4-FFF2-40B4-BE49-F238E27FC236}">
                  <a16:creationId xmlns:a16="http://schemas.microsoft.com/office/drawing/2014/main" id="{7E154F16-BA27-EDBA-BB29-B9ED71E4452C}"/>
                </a:ext>
              </a:extLst>
            </p:cNvPr>
            <p:cNvSpPr txBox="1"/>
            <p:nvPr/>
          </p:nvSpPr>
          <p:spPr>
            <a:xfrm>
              <a:off x="2656969" y="4293535"/>
              <a:ext cx="1054085" cy="138499"/>
            </a:xfrm>
            <a:prstGeom prst="rect">
              <a:avLst/>
            </a:prstGeom>
            <a:noFill/>
          </p:spPr>
          <p:txBody>
            <a:bodyPr wrap="square" lIns="0" tIns="0" rIns="0" bIns="0" rtlCol="0">
              <a:spAutoFit/>
            </a:bodyPr>
            <a:lstStyle/>
            <a:p>
              <a:pPr algn="l"/>
              <a:r>
                <a:rPr lang="en-US" sz="900" dirty="0"/>
                <a:t>First alcove release </a:t>
              </a:r>
              <a:endParaRPr lang="en-GB" sz="900" dirty="0"/>
            </a:p>
          </p:txBody>
        </p:sp>
      </p:grpSp>
    </p:spTree>
    <p:extLst>
      <p:ext uri="{BB962C8B-B14F-4D97-AF65-F5344CB8AC3E}">
        <p14:creationId xmlns:p14="http://schemas.microsoft.com/office/powerpoint/2010/main" val="3432821519"/>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
          <p:cNvSpPr txBox="1"/>
          <p:nvPr/>
        </p:nvSpPr>
        <p:spPr>
          <a:xfrm>
            <a:off x="235700" y="955575"/>
            <a:ext cx="11720700" cy="6218400"/>
          </a:xfrm>
          <a:prstGeom prst="rect">
            <a:avLst/>
          </a:prstGeom>
          <a:noFill/>
          <a:ln>
            <a:noFill/>
          </a:ln>
        </p:spPr>
        <p:txBody>
          <a:bodyPr spcFirstLastPara="1" wrap="square" lIns="91425" tIns="45700" rIns="91425" bIns="45700" anchor="t" anchorCtr="0">
            <a:spAutoFit/>
          </a:bodyPr>
          <a:lstStyle/>
          <a:p>
            <a:pPr marL="141317" marR="0" lvl="0" indent="0" algn="l" rtl="0">
              <a:lnSpc>
                <a:spcPct val="100000"/>
              </a:lnSpc>
              <a:spcBef>
                <a:spcPts val="0"/>
              </a:spcBef>
              <a:spcAft>
                <a:spcPts val="0"/>
              </a:spcAft>
              <a:buClr>
                <a:srgbClr val="0F124A"/>
              </a:buClr>
              <a:buSzPts val="1100"/>
              <a:buFont typeface="Arial"/>
              <a:buNone/>
            </a:pPr>
            <a:r>
              <a:rPr lang="en-US" sz="2400" b="1" i="0" u="sng" strike="noStrike" cap="none" dirty="0" err="1">
                <a:solidFill>
                  <a:srgbClr val="0F124A"/>
                </a:solidFill>
                <a:latin typeface="Arial"/>
                <a:ea typeface="Arial"/>
                <a:cs typeface="Arial"/>
                <a:sym typeface="Arial"/>
              </a:rPr>
              <a:t>Structure:</a:t>
            </a:r>
            <a:r>
              <a:rPr lang="en-US" sz="2400" b="1" u="sng" dirty="0" err="1">
                <a:solidFill>
                  <a:srgbClr val="0F124A"/>
                </a:solidFill>
              </a:rPr>
              <a:t>Three</a:t>
            </a:r>
            <a:r>
              <a:rPr lang="en-US" sz="2400" b="1" i="0" u="sng" strike="noStrike" cap="none" dirty="0">
                <a:solidFill>
                  <a:srgbClr val="0F124A"/>
                </a:solidFill>
                <a:latin typeface="Arial"/>
                <a:ea typeface="Arial"/>
                <a:cs typeface="Arial"/>
                <a:sym typeface="Arial"/>
              </a:rPr>
              <a:t> Volumes</a:t>
            </a:r>
            <a:endParaRPr dirty="0"/>
          </a:p>
          <a:p>
            <a:pPr marL="438911" marR="0" lvl="0" indent="0" algn="l" rtl="0">
              <a:lnSpc>
                <a:spcPct val="100000"/>
              </a:lnSpc>
              <a:spcBef>
                <a:spcPts val="0"/>
              </a:spcBef>
              <a:spcAft>
                <a:spcPts val="0"/>
              </a:spcAft>
              <a:buClr>
                <a:srgbClr val="0F124A"/>
              </a:buClr>
              <a:buSzPts val="1300"/>
              <a:buFont typeface="Arial"/>
              <a:buNone/>
            </a:pPr>
            <a:endParaRPr sz="1400" b="0" i="1" u="none" strike="noStrike" cap="none" dirty="0">
              <a:solidFill>
                <a:srgbClr val="0F124A"/>
              </a:solidFill>
              <a:latin typeface="Arial"/>
              <a:ea typeface="Arial"/>
              <a:cs typeface="Arial"/>
              <a:sym typeface="Arial"/>
            </a:endParaRPr>
          </a:p>
          <a:p>
            <a:pPr marL="713230" marR="0" lvl="0" indent="-274319" algn="l" rtl="0">
              <a:lnSpc>
                <a:spcPct val="100000"/>
              </a:lnSpc>
              <a:spcBef>
                <a:spcPts val="0"/>
              </a:spcBef>
              <a:spcAft>
                <a:spcPts val="0"/>
              </a:spcAft>
              <a:buClr>
                <a:srgbClr val="0F124A"/>
              </a:buClr>
              <a:buSzPts val="1300"/>
              <a:buFont typeface="Arial"/>
              <a:buChar char="-"/>
            </a:pPr>
            <a:r>
              <a:rPr lang="en-US" sz="2000" b="1" i="1" u="none" strike="noStrike" cap="none" dirty="0">
                <a:solidFill>
                  <a:srgbClr val="FF0000"/>
                </a:solidFill>
                <a:latin typeface="Arial"/>
                <a:ea typeface="Arial"/>
                <a:cs typeface="Arial"/>
                <a:sym typeface="Arial"/>
              </a:rPr>
              <a:t>Vol. 1: </a:t>
            </a:r>
            <a:r>
              <a:rPr lang="en-US" sz="2000" b="0" i="1" u="none" strike="noStrike" cap="none" dirty="0">
                <a:solidFill>
                  <a:srgbClr val="FF0000"/>
                </a:solidFill>
                <a:latin typeface="Arial"/>
                <a:ea typeface="Arial"/>
                <a:cs typeface="Arial"/>
                <a:sym typeface="Arial"/>
              </a:rPr>
              <a:t>Physics, Experiments and </a:t>
            </a:r>
            <a:r>
              <a:rPr lang="en-US" sz="2000" b="0" i="1" u="none" strike="noStrike" cap="none" dirty="0">
                <a:solidFill>
                  <a:srgbClr val="FF0000"/>
                </a:solidFill>
                <a:latin typeface="Arial" panose="020B0604020202020204" pitchFamily="34" charset="0"/>
                <a:ea typeface="Arial"/>
                <a:cs typeface="Arial" panose="020B0604020202020204" pitchFamily="34" charset="0"/>
                <a:sym typeface="Arial"/>
              </a:rPr>
              <a:t>Detectors (~200 pages)</a:t>
            </a:r>
            <a:endParaRPr dirty="0">
              <a:latin typeface="Arial" panose="020B0604020202020204" pitchFamily="34" charset="0"/>
              <a:cs typeface="Arial" panose="020B0604020202020204" pitchFamily="34" charset="0"/>
            </a:endParaRPr>
          </a:p>
          <a:p>
            <a:pPr marL="713230" marR="0" lvl="0" indent="-191769"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panose="020B0604020202020204" pitchFamily="34" charset="0"/>
              <a:ea typeface="Arial"/>
              <a:cs typeface="Arial" panose="020B0604020202020204" pitchFamily="34" charset="0"/>
              <a:sym typeface="Arial"/>
            </a:endParaRPr>
          </a:p>
          <a:p>
            <a:pPr marL="713230" marR="0" lvl="0" indent="-274319" algn="l" rtl="0">
              <a:lnSpc>
                <a:spcPct val="100000"/>
              </a:lnSpc>
              <a:spcBef>
                <a:spcPts val="0"/>
              </a:spcBef>
              <a:spcAft>
                <a:spcPts val="0"/>
              </a:spcAft>
              <a:buClr>
                <a:srgbClr val="0F124A"/>
              </a:buClr>
              <a:buSzPts val="1300"/>
              <a:buFont typeface="Arial"/>
              <a:buChar char="-"/>
            </a:pPr>
            <a:r>
              <a:rPr lang="en-US" sz="2000" b="1" i="1" u="none" strike="noStrike" cap="none" dirty="0">
                <a:solidFill>
                  <a:srgbClr val="00B050"/>
                </a:solidFill>
                <a:latin typeface="Arial" panose="020B0604020202020204" pitchFamily="34" charset="0"/>
                <a:ea typeface="Arial"/>
                <a:cs typeface="Arial" panose="020B0604020202020204" pitchFamily="34" charset="0"/>
                <a:sym typeface="Arial"/>
              </a:rPr>
              <a:t>Vol. 2: </a:t>
            </a:r>
            <a:r>
              <a:rPr lang="en-US" sz="2000" b="0" i="1" u="none" strike="noStrike" cap="none" dirty="0">
                <a:solidFill>
                  <a:srgbClr val="00B050"/>
                </a:solidFill>
                <a:latin typeface="Arial" panose="020B0604020202020204" pitchFamily="34" charset="0"/>
                <a:ea typeface="Arial"/>
                <a:cs typeface="Arial" panose="020B0604020202020204" pitchFamily="34" charset="0"/>
                <a:sym typeface="Arial"/>
              </a:rPr>
              <a:t>Accelerators, Technical Infrastructures, Safety Concepts (~</a:t>
            </a:r>
            <a:r>
              <a:rPr lang="en-US" sz="2000" i="1" dirty="0">
                <a:solidFill>
                  <a:srgbClr val="00B050"/>
                </a:solidFill>
                <a:latin typeface="Arial" panose="020B0604020202020204" pitchFamily="34" charset="0"/>
                <a:cs typeface="Arial" panose="020B0604020202020204" pitchFamily="34" charset="0"/>
              </a:rPr>
              <a:t>40</a:t>
            </a:r>
            <a:r>
              <a:rPr lang="en-US" sz="2000" b="0" i="1" u="none" strike="noStrike" cap="none" dirty="0">
                <a:solidFill>
                  <a:srgbClr val="00B050"/>
                </a:solidFill>
                <a:latin typeface="Arial" panose="020B0604020202020204" pitchFamily="34" charset="0"/>
                <a:ea typeface="Arial"/>
                <a:cs typeface="Arial" panose="020B0604020202020204" pitchFamily="34" charset="0"/>
                <a:sym typeface="Arial"/>
              </a:rPr>
              <a:t>0 pages)</a:t>
            </a:r>
            <a:endParaRPr dirty="0">
              <a:latin typeface="Arial" panose="020B0604020202020204" pitchFamily="34" charset="0"/>
              <a:cs typeface="Arial" panose="020B0604020202020204" pitchFamily="34" charset="0"/>
            </a:endParaRPr>
          </a:p>
          <a:p>
            <a:pPr marL="713230" marR="0" lvl="0" indent="-191769"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panose="020B0604020202020204" pitchFamily="34" charset="0"/>
              <a:ea typeface="Arial"/>
              <a:cs typeface="Arial" panose="020B0604020202020204" pitchFamily="34" charset="0"/>
              <a:sym typeface="Arial"/>
            </a:endParaRPr>
          </a:p>
          <a:p>
            <a:pPr marL="713230" marR="0" lvl="0" indent="-274319" algn="l" rtl="0">
              <a:lnSpc>
                <a:spcPct val="100000"/>
              </a:lnSpc>
              <a:spcBef>
                <a:spcPts val="0"/>
              </a:spcBef>
              <a:spcAft>
                <a:spcPts val="0"/>
              </a:spcAft>
              <a:buClr>
                <a:srgbClr val="0F124A"/>
              </a:buClr>
              <a:buSzPts val="1300"/>
              <a:buFont typeface="Arial"/>
              <a:buChar char="-"/>
            </a:pPr>
            <a:r>
              <a:rPr lang="en-US" sz="2000" b="1" i="1" u="none" strike="noStrike" cap="none" dirty="0">
                <a:solidFill>
                  <a:srgbClr val="0000CC"/>
                </a:solidFill>
                <a:latin typeface="Arial" panose="020B0604020202020204" pitchFamily="34" charset="0"/>
                <a:ea typeface="Arial"/>
                <a:cs typeface="Arial" panose="020B0604020202020204" pitchFamily="34" charset="0"/>
                <a:sym typeface="Arial"/>
              </a:rPr>
              <a:t>Vol. 3: </a:t>
            </a:r>
            <a:r>
              <a:rPr lang="en-US" sz="2000" b="0" i="1" u="none" strike="noStrike" cap="none" dirty="0">
                <a:solidFill>
                  <a:srgbClr val="0000CC"/>
                </a:solidFill>
                <a:latin typeface="Arial" panose="020B0604020202020204" pitchFamily="34" charset="0"/>
                <a:ea typeface="Arial"/>
                <a:cs typeface="Arial" panose="020B0604020202020204" pitchFamily="34" charset="0"/>
                <a:sym typeface="Arial"/>
              </a:rPr>
              <a:t>Civil Engineering, Implementation &amp; Sustainability (~</a:t>
            </a:r>
            <a:r>
              <a:rPr lang="en-US" sz="2000" i="1" dirty="0">
                <a:solidFill>
                  <a:srgbClr val="0000CC"/>
                </a:solidFill>
                <a:latin typeface="Arial" panose="020B0604020202020204" pitchFamily="34" charset="0"/>
                <a:cs typeface="Arial" panose="020B0604020202020204" pitchFamily="34" charset="0"/>
              </a:rPr>
              <a:t>2</a:t>
            </a:r>
            <a:r>
              <a:rPr lang="en-US" sz="2000" b="0" i="1" u="none" strike="noStrike" cap="none" dirty="0">
                <a:solidFill>
                  <a:srgbClr val="0000CC"/>
                </a:solidFill>
                <a:latin typeface="Arial" panose="020B0604020202020204" pitchFamily="34" charset="0"/>
                <a:ea typeface="Arial"/>
                <a:cs typeface="Arial" panose="020B0604020202020204" pitchFamily="34" charset="0"/>
                <a:sym typeface="Arial"/>
              </a:rPr>
              <a:t>00 pages) </a:t>
            </a:r>
            <a:endParaRPr dirty="0">
              <a:latin typeface="Arial" panose="020B0604020202020204" pitchFamily="34" charset="0"/>
              <a:cs typeface="Arial" panose="020B0604020202020204" pitchFamily="34" charset="0"/>
            </a:endParaRPr>
          </a:p>
          <a:p>
            <a:pPr marL="713230" marR="0" lvl="0" indent="-191769"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57200" marR="0" lvl="0" indent="-317500" algn="l" rtl="0">
              <a:lnSpc>
                <a:spcPct val="100000"/>
              </a:lnSpc>
              <a:spcBef>
                <a:spcPts val="0"/>
              </a:spcBef>
              <a:spcAft>
                <a:spcPts val="0"/>
              </a:spcAft>
              <a:buSzPts val="1400"/>
              <a:buChar char="-"/>
            </a:pPr>
            <a:r>
              <a:rPr lang="en-US" sz="2000" i="1" dirty="0">
                <a:solidFill>
                  <a:srgbClr val="0F124A"/>
                </a:solidFill>
                <a:latin typeface="Arial" panose="020B0604020202020204" pitchFamily="34" charset="0"/>
                <a:cs typeface="Arial" panose="020B0604020202020204" pitchFamily="34" charset="0"/>
              </a:rPr>
              <a:t>-   </a:t>
            </a:r>
            <a:r>
              <a:rPr lang="en-US" sz="2000" b="1" dirty="0">
                <a:solidFill>
                  <a:srgbClr val="0F124A"/>
                </a:solidFill>
                <a:latin typeface="Arial" panose="020B0604020202020204" pitchFamily="34" charset="0"/>
                <a:cs typeface="Arial" panose="020B0604020202020204" pitchFamily="34" charset="0"/>
              </a:rPr>
              <a:t>Executive Summary of the FCC Feasibility Study: </a:t>
            </a:r>
            <a:r>
              <a:rPr lang="en-US" sz="2000" i="1" dirty="0">
                <a:solidFill>
                  <a:srgbClr val="0000CC"/>
                </a:solidFill>
                <a:latin typeface="Arial" panose="020B0604020202020204" pitchFamily="34" charset="0"/>
                <a:cs typeface="Arial" panose="020B0604020202020204" pitchFamily="34" charset="0"/>
              </a:rPr>
              <a:t>~</a:t>
            </a:r>
            <a:r>
              <a:rPr lang="en-US" sz="2000" b="1" dirty="0">
                <a:solidFill>
                  <a:srgbClr val="0F124A"/>
                </a:solidFill>
                <a:latin typeface="Arial" panose="020B0604020202020204" pitchFamily="34" charset="0"/>
                <a:cs typeface="Arial" panose="020B0604020202020204" pitchFamily="34" charset="0"/>
              </a:rPr>
              <a:t>40 pages</a:t>
            </a:r>
            <a:endParaRPr b="1" dirty="0">
              <a:latin typeface="Arial" panose="020B0604020202020204" pitchFamily="34" charset="0"/>
              <a:cs typeface="Arial" panose="020B0604020202020204" pitchFamily="34" charset="0"/>
            </a:endParaRPr>
          </a:p>
          <a:p>
            <a:pPr marL="713230" marR="0" lvl="0" indent="-191769"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38911" marR="0" lvl="0" indent="0"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38911" marR="0" lvl="0" indent="0"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38911" marR="0" lvl="0" indent="0"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38911" marR="0" lvl="0" indent="0"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38911" marR="0" lvl="0" indent="0"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38911" marR="0" lvl="0" indent="0"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38910" marR="0" lvl="0" indent="0" algn="l" rtl="0">
              <a:lnSpc>
                <a:spcPct val="100000"/>
              </a:lnSpc>
              <a:spcBef>
                <a:spcPts val="0"/>
              </a:spcBef>
              <a:spcAft>
                <a:spcPts val="0"/>
              </a:spcAft>
              <a:buClr>
                <a:srgbClr val="0F124A"/>
              </a:buClr>
              <a:buSzPts val="1300"/>
              <a:buFont typeface="Arial"/>
              <a:buNone/>
            </a:pPr>
            <a:r>
              <a:rPr lang="en-US" sz="2000" b="1" u="sng" strike="noStrike" cap="none" dirty="0">
                <a:solidFill>
                  <a:srgbClr val="0F124A"/>
                </a:solidFill>
                <a:latin typeface="Arial"/>
                <a:ea typeface="Arial"/>
                <a:cs typeface="Arial"/>
                <a:sym typeface="Arial"/>
              </a:rPr>
              <a:t>In </a:t>
            </a:r>
            <a:r>
              <a:rPr lang="en-US" sz="2000" b="1" u="sng" dirty="0">
                <a:solidFill>
                  <a:srgbClr val="0F124A"/>
                </a:solidFill>
              </a:rPr>
              <a:t>addition:</a:t>
            </a:r>
            <a:br>
              <a:rPr lang="en-US" sz="2000" b="1" dirty="0">
                <a:solidFill>
                  <a:srgbClr val="0F124A"/>
                </a:solidFill>
              </a:rPr>
            </a:br>
            <a:r>
              <a:rPr lang="en-US" sz="2000" b="1" dirty="0">
                <a:solidFill>
                  <a:srgbClr val="0F124A"/>
                </a:solidFill>
              </a:rPr>
              <a:t>a.  D</a:t>
            </a:r>
            <a:r>
              <a:rPr lang="en-US" sz="2000" b="1" u="none" strike="noStrike" cap="none" dirty="0">
                <a:solidFill>
                  <a:srgbClr val="0F124A"/>
                </a:solidFill>
                <a:latin typeface="Arial"/>
                <a:ea typeface="Arial"/>
                <a:cs typeface="Arial"/>
                <a:sym typeface="Arial"/>
              </a:rPr>
              <a:t>ocumentation on Cost Estimate – Funding Models </a:t>
            </a:r>
            <a:endParaRPr sz="2000" b="1" u="none" strike="noStrike" cap="none" dirty="0">
              <a:solidFill>
                <a:srgbClr val="0F124A"/>
              </a:solidFill>
              <a:latin typeface="Arial"/>
              <a:ea typeface="Arial"/>
              <a:cs typeface="Arial"/>
              <a:sym typeface="Arial"/>
            </a:endParaRPr>
          </a:p>
          <a:p>
            <a:pPr marL="438910" marR="0" lvl="0" indent="0" algn="l" rtl="0">
              <a:lnSpc>
                <a:spcPct val="100000"/>
              </a:lnSpc>
              <a:spcBef>
                <a:spcPts val="0"/>
              </a:spcBef>
              <a:spcAft>
                <a:spcPts val="0"/>
              </a:spcAft>
              <a:buClr>
                <a:srgbClr val="0F124A"/>
              </a:buClr>
              <a:buSzPts val="1300"/>
              <a:buFont typeface="Arial"/>
              <a:buNone/>
            </a:pPr>
            <a:r>
              <a:rPr lang="en-US" sz="2000" b="1" dirty="0">
                <a:solidFill>
                  <a:srgbClr val="0F124A"/>
                </a:solidFill>
                <a:latin typeface="Arial" panose="020B0604020202020204" pitchFamily="34" charset="0"/>
                <a:cs typeface="Arial" panose="020B0604020202020204" pitchFamily="34" charset="0"/>
              </a:rPr>
              <a:t>b. Environmental Report</a:t>
            </a:r>
            <a:endParaRPr sz="2000" b="1" dirty="0">
              <a:solidFill>
                <a:srgbClr val="0F124A"/>
              </a:solidFill>
              <a:latin typeface="Arial" panose="020B0604020202020204" pitchFamily="34" charset="0"/>
              <a:cs typeface="Arial" panose="020B0604020202020204" pitchFamily="34" charset="0"/>
            </a:endParaRPr>
          </a:p>
          <a:p>
            <a:pPr marL="438911" marR="0" lvl="0" indent="0" algn="l" rtl="0">
              <a:lnSpc>
                <a:spcPct val="100000"/>
              </a:lnSpc>
              <a:spcBef>
                <a:spcPts val="0"/>
              </a:spcBef>
              <a:spcAft>
                <a:spcPts val="0"/>
              </a:spcAft>
              <a:buClr>
                <a:srgbClr val="0F124A"/>
              </a:buClr>
              <a:buSzPts val="1300"/>
              <a:buFont typeface="Arial"/>
              <a:buNone/>
            </a:pPr>
            <a:endParaRPr sz="2000" b="1" dirty="0">
              <a:solidFill>
                <a:srgbClr val="0F124A"/>
              </a:solidFill>
            </a:endParaRPr>
          </a:p>
        </p:txBody>
      </p:sp>
      <p:sp>
        <p:nvSpPr>
          <p:cNvPr id="103" name="Google Shape;103;p1"/>
          <p:cNvSpPr txBox="1">
            <a:spLocks noGrp="1"/>
          </p:cNvSpPr>
          <p:nvPr>
            <p:ph type="sldNum" idx="12"/>
          </p:nvPr>
        </p:nvSpPr>
        <p:spPr>
          <a:xfrm>
            <a:off x="8610600" y="6356350"/>
            <a:ext cx="2743200" cy="365125"/>
          </a:xfrm>
          <a:prstGeom prst="rect">
            <a:avLst/>
          </a:prstGeom>
          <a:noFill/>
          <a:ln>
            <a:noFill/>
          </a:ln>
        </p:spPr>
        <p:txBody>
          <a:bodyPr spcFirstLastPara="1" vert="horz" wrap="square" lIns="91440" tIns="45720" rIns="91440" bIns="45720" rtlCol="0" anchor="ctr" anchorCtr="0">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rtl="0">
              <a:lnSpc>
                <a:spcPct val="154732"/>
              </a:lnSpc>
              <a:spcBef>
                <a:spcPts val="0"/>
              </a:spcBef>
              <a:spcAft>
                <a:spcPts val="0"/>
              </a:spcAft>
              <a:buClr>
                <a:srgbClr val="FFFFFF"/>
              </a:buClr>
              <a:buSzPts val="1067"/>
              <a:buFont typeface="Arial"/>
              <a:buNone/>
            </a:pPr>
            <a:fld id="{E207C504-4994-4096-9AB6-110CBCAA4D59}" type="slidenum">
              <a:rPr lang="en-GB" smtClean="0"/>
              <a:pPr marL="0" marR="0" lvl="0" indent="0" algn="r" rtl="0">
                <a:lnSpc>
                  <a:spcPct val="154732"/>
                </a:lnSpc>
                <a:spcBef>
                  <a:spcPts val="0"/>
                </a:spcBef>
                <a:spcAft>
                  <a:spcPts val="0"/>
                </a:spcAft>
                <a:buClr>
                  <a:srgbClr val="FFFFFF"/>
                </a:buClr>
                <a:buSzPts val="1067"/>
                <a:buFont typeface="Arial"/>
                <a:buNone/>
              </a:pPr>
              <a:t>4</a:t>
            </a:fld>
            <a:endParaRPr sz="1067" b="0" i="0" u="none" strike="noStrike" cap="none">
              <a:solidFill>
                <a:srgbClr val="FFFFFF"/>
              </a:solidFill>
              <a:latin typeface="Arial"/>
              <a:ea typeface="Arial"/>
              <a:cs typeface="Arial"/>
              <a:sym typeface="Arial"/>
            </a:endParaRPr>
          </a:p>
        </p:txBody>
      </p:sp>
      <p:sp>
        <p:nvSpPr>
          <p:cNvPr id="104" name="Google Shape;104;p1"/>
          <p:cNvSpPr txBox="1"/>
          <p:nvPr/>
        </p:nvSpPr>
        <p:spPr>
          <a:xfrm>
            <a:off x="0" y="0"/>
            <a:ext cx="12192000" cy="770698"/>
          </a:xfrm>
          <a:prstGeom prst="rect">
            <a:avLst/>
          </a:prstGeom>
          <a:solidFill>
            <a:srgbClr val="0C377B"/>
          </a:solidFill>
          <a:ln>
            <a:noFill/>
          </a:ln>
        </p:spPr>
        <p:txBody>
          <a:bodyPr spcFirstLastPara="1" wrap="square" lIns="91425" tIns="0" rIns="91425" bIns="0" anchor="ctr" anchorCtr="0">
            <a:noAutofit/>
          </a:bodyPr>
          <a:lstStyle/>
          <a:p>
            <a:pPr marL="0" marR="0" lvl="0" indent="0" algn="l" rtl="0">
              <a:lnSpc>
                <a:spcPct val="100000"/>
              </a:lnSpc>
              <a:spcBef>
                <a:spcPts val="0"/>
              </a:spcBef>
              <a:spcAft>
                <a:spcPts val="0"/>
              </a:spcAft>
              <a:buClr>
                <a:srgbClr val="FFFF00"/>
              </a:buClr>
              <a:buSzPts val="3600"/>
              <a:buFont typeface="Calibri"/>
              <a:buNone/>
            </a:pPr>
            <a:r>
              <a:rPr lang="en-US" sz="3600" b="1" i="0" u="none" strike="noStrike" cap="none">
                <a:solidFill>
                  <a:srgbClr val="FFFF00"/>
                </a:solidFill>
                <a:latin typeface="Calibri"/>
                <a:ea typeface="Calibri"/>
                <a:cs typeface="Calibri"/>
                <a:sym typeface="Calibri"/>
              </a:rPr>
              <a:t>                            Feasibility Study Report for March 2025 </a:t>
            </a:r>
            <a:endParaRPr/>
          </a:p>
        </p:txBody>
      </p:sp>
      <p:pic>
        <p:nvPicPr>
          <p:cNvPr id="105" name="Google Shape;105;p1" descr="A picture containing icon&#10;&#10;Description automatically generated"/>
          <p:cNvPicPr preferRelativeResize="0"/>
          <p:nvPr/>
        </p:nvPicPr>
        <p:blipFill rotWithShape="1">
          <a:blip r:embed="rId3">
            <a:alphaModFix/>
          </a:blip>
          <a:srcRect/>
          <a:stretch/>
        </p:blipFill>
        <p:spPr>
          <a:xfrm>
            <a:off x="11929" y="58203"/>
            <a:ext cx="1935386" cy="654292"/>
          </a:xfrm>
          <a:prstGeom prst="rect">
            <a:avLst/>
          </a:prstGeom>
          <a:noFill/>
          <a:ln>
            <a:noFill/>
          </a:ln>
        </p:spPr>
      </p:pic>
      <p:sp>
        <p:nvSpPr>
          <p:cNvPr id="106" name="Google Shape;106;p1"/>
          <p:cNvSpPr txBox="1"/>
          <p:nvPr/>
        </p:nvSpPr>
        <p:spPr>
          <a:xfrm>
            <a:off x="796446" y="4263871"/>
            <a:ext cx="9969300" cy="400200"/>
          </a:xfrm>
          <a:prstGeom prst="rect">
            <a:avLst/>
          </a:prstGeom>
          <a:noFill/>
          <a:ln>
            <a:noFill/>
          </a:ln>
        </p:spPr>
        <p:txBody>
          <a:bodyPr spcFirstLastPara="1" wrap="square" lIns="91425" tIns="45700" rIns="91425" bIns="45700" anchor="t" anchorCtr="0">
            <a:spAutoFit/>
          </a:bodyPr>
          <a:lstStyle/>
          <a:p>
            <a:pPr marL="0" marR="0" lvl="0" indent="0" algn="l" rtl="0">
              <a:lnSpc>
                <a:spcPct val="185000"/>
              </a:lnSpc>
              <a:spcBef>
                <a:spcPts val="0"/>
              </a:spcBef>
              <a:spcAft>
                <a:spcPts val="0"/>
              </a:spcAft>
              <a:buClr>
                <a:srgbClr val="0F124A"/>
              </a:buClr>
              <a:buSzPts val="2000"/>
              <a:buFont typeface="Arial"/>
              <a:buNone/>
            </a:pPr>
            <a:r>
              <a:rPr lang="en-US" sz="2000" b="0" i="0" u="none" strike="noStrike" cap="none" dirty="0">
                <a:solidFill>
                  <a:srgbClr val="0F124A"/>
                </a:solidFill>
                <a:latin typeface="Arial"/>
                <a:ea typeface="Arial"/>
                <a:cs typeface="Arial"/>
                <a:sym typeface="Arial"/>
              </a:rPr>
              <a:t>to be prepared with Overleaf &amp; published by EPJ (Springer-Nature) – FCCIS members</a:t>
            </a:r>
            <a:endParaRPr sz="2000" b="0" i="0" u="none" strike="noStrike" cap="none" dirty="0">
              <a:solidFill>
                <a:srgbClr val="0F124A"/>
              </a:solidFill>
              <a:latin typeface="Arial"/>
              <a:ea typeface="Arial"/>
              <a:cs typeface="Arial"/>
              <a:sym typeface="Arial"/>
            </a:endParaRPr>
          </a:p>
        </p:txBody>
      </p:sp>
      <p:sp>
        <p:nvSpPr>
          <p:cNvPr id="107" name="Google Shape;107;p1"/>
          <p:cNvSpPr txBox="1"/>
          <p:nvPr/>
        </p:nvSpPr>
        <p:spPr>
          <a:xfrm>
            <a:off x="796446" y="3895483"/>
            <a:ext cx="10091100" cy="523200"/>
          </a:xfrm>
          <a:prstGeom prst="rect">
            <a:avLst/>
          </a:prstGeom>
          <a:solidFill>
            <a:srgbClr val="2026A1"/>
          </a:solidFill>
          <a:ln>
            <a:noFill/>
          </a:ln>
        </p:spPr>
        <p:txBody>
          <a:bodyPr spcFirstLastPara="1" wrap="square" lIns="91425" tIns="45700" rIns="91425" bIns="45700" anchor="t" anchorCtr="0">
            <a:spAutoFit/>
          </a:bodyPr>
          <a:lstStyle/>
          <a:p>
            <a:pPr marL="0" marR="0" lvl="0" indent="0" algn="l" rtl="0">
              <a:lnSpc>
                <a:spcPct val="132142"/>
              </a:lnSpc>
              <a:spcBef>
                <a:spcPts val="0"/>
              </a:spcBef>
              <a:spcAft>
                <a:spcPts val="0"/>
              </a:spcAft>
              <a:buClr>
                <a:srgbClr val="FFFF00"/>
              </a:buClr>
              <a:buSzPts val="2800"/>
              <a:buFont typeface="Arial"/>
              <a:buNone/>
            </a:pPr>
            <a:r>
              <a:rPr lang="en-US" sz="2800" b="1" i="0" u="none" strike="noStrike" cap="none" dirty="0">
                <a:solidFill>
                  <a:srgbClr val="FFFF00"/>
                </a:solidFill>
                <a:latin typeface="Arial"/>
                <a:ea typeface="Arial"/>
                <a:cs typeface="Arial"/>
                <a:sym typeface="Arial"/>
              </a:rPr>
              <a:t>Input for Update of European Strategy for Particle Physics</a:t>
            </a:r>
            <a:endParaRPr sz="2800" b="1" i="0" u="none" strike="noStrike" cap="none" dirty="0">
              <a:solidFill>
                <a:srgbClr val="FFFF00"/>
              </a:solidFill>
              <a:latin typeface="Arial"/>
              <a:ea typeface="Arial"/>
              <a:cs typeface="Arial"/>
              <a:sym typeface="Arial"/>
            </a:endParaRPr>
          </a:p>
        </p:txBody>
      </p:sp>
      <p:pic>
        <p:nvPicPr>
          <p:cNvPr id="108" name="Google Shape;108;p1"/>
          <p:cNvPicPr preferRelativeResize="0"/>
          <p:nvPr/>
        </p:nvPicPr>
        <p:blipFill rotWithShape="1">
          <a:blip r:embed="rId4">
            <a:alphaModFix/>
          </a:blip>
          <a:srcRect/>
          <a:stretch/>
        </p:blipFill>
        <p:spPr>
          <a:xfrm>
            <a:off x="853572" y="4879370"/>
            <a:ext cx="2329988" cy="770700"/>
          </a:xfrm>
          <a:prstGeom prst="rect">
            <a:avLst/>
          </a:prstGeom>
          <a:noFill/>
          <a:ln>
            <a:noFill/>
          </a:ln>
        </p:spPr>
      </p:pic>
      <p:pic>
        <p:nvPicPr>
          <p:cNvPr id="109" name="Google Shape;109;p1" descr="Publish agreement with Springer Nature ..."/>
          <p:cNvPicPr preferRelativeResize="0"/>
          <p:nvPr/>
        </p:nvPicPr>
        <p:blipFill rotWithShape="1">
          <a:blip r:embed="rId5">
            <a:alphaModFix/>
          </a:blip>
          <a:srcRect/>
          <a:stretch/>
        </p:blipFill>
        <p:spPr>
          <a:xfrm>
            <a:off x="9041375" y="4892299"/>
            <a:ext cx="1724375" cy="856750"/>
          </a:xfrm>
          <a:prstGeom prst="rect">
            <a:avLst/>
          </a:prstGeom>
          <a:noFill/>
          <a:ln>
            <a:noFill/>
          </a:ln>
        </p:spPr>
      </p:pic>
      <p:pic>
        <p:nvPicPr>
          <p:cNvPr id="110" name="Google Shape;110;p1" descr="European Physical Journal - Wikipedia"/>
          <p:cNvPicPr preferRelativeResize="0"/>
          <p:nvPr/>
        </p:nvPicPr>
        <p:blipFill rotWithShape="1">
          <a:blip r:embed="rId6">
            <a:alphaModFix/>
          </a:blip>
          <a:srcRect/>
          <a:stretch/>
        </p:blipFill>
        <p:spPr>
          <a:xfrm>
            <a:off x="6540334" y="4905231"/>
            <a:ext cx="1410017" cy="856750"/>
          </a:xfrm>
          <a:prstGeom prst="rect">
            <a:avLst/>
          </a:prstGeom>
          <a:noFill/>
          <a:ln>
            <a:noFill/>
          </a:ln>
        </p:spPr>
      </p:pic>
      <p:pic>
        <p:nvPicPr>
          <p:cNvPr id="111" name="Google Shape;111;p1" descr="A black background with a black square&#10;&#10;Description automatically generated with medium confidence"/>
          <p:cNvPicPr preferRelativeResize="0"/>
          <p:nvPr/>
        </p:nvPicPr>
        <p:blipFill rotWithShape="1">
          <a:blip r:embed="rId7">
            <a:alphaModFix/>
          </a:blip>
          <a:srcRect/>
          <a:stretch/>
        </p:blipFill>
        <p:spPr>
          <a:xfrm>
            <a:off x="3810014" y="4892300"/>
            <a:ext cx="2103837" cy="744849"/>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3778690-9B7C-CF5B-1603-623EC6FD8F75}"/>
              </a:ext>
            </a:extLst>
          </p:cNvPr>
          <p:cNvGrpSpPr>
            <a:grpSpLocks noChangeAspect="1"/>
          </p:cNvGrpSpPr>
          <p:nvPr/>
        </p:nvGrpSpPr>
        <p:grpSpPr>
          <a:xfrm>
            <a:off x="6118063" y="739717"/>
            <a:ext cx="6098617" cy="6116087"/>
            <a:chOff x="4943872" y="426891"/>
            <a:chExt cx="6368243" cy="6386485"/>
          </a:xfrm>
        </p:grpSpPr>
        <p:sp>
          <p:nvSpPr>
            <p:cNvPr id="6" name="Slide Number Placeholder 1">
              <a:extLst>
                <a:ext uri="{FF2B5EF4-FFF2-40B4-BE49-F238E27FC236}">
                  <a16:creationId xmlns:a16="http://schemas.microsoft.com/office/drawing/2014/main" id="{32B507C4-FE40-38C4-A592-160F15BB287E}"/>
                </a:ext>
              </a:extLst>
            </p:cNvPr>
            <p:cNvSpPr txBox="1">
              <a:spLocks/>
            </p:cNvSpPr>
            <p:nvPr/>
          </p:nvSpPr>
          <p:spPr>
            <a:xfrm>
              <a:off x="7706627" y="6284342"/>
              <a:ext cx="2743200"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28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280" rtl="0" eaLnBrk="1" fontAlgn="auto" latinLnBrk="0" hangingPunct="1">
                  <a:lnSpc>
                    <a:spcPts val="1651"/>
                  </a:lnSpc>
                  <a:spcBef>
                    <a:spcPts val="0"/>
                  </a:spcBef>
                  <a:spcAft>
                    <a:spcPts val="0"/>
                  </a:spcAft>
                  <a:buClrTx/>
                  <a:buSzTx/>
                  <a:buFontTx/>
                  <a:buNone/>
                  <a:tabLst/>
                  <a:defRPr/>
                </a:pPr>
                <a:t>5</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pic>
          <p:nvPicPr>
            <p:cNvPr id="9" name="Picture 8" descr="Map&#10;&#10;Description automatically generated">
              <a:extLst>
                <a:ext uri="{FF2B5EF4-FFF2-40B4-BE49-F238E27FC236}">
                  <a16:creationId xmlns:a16="http://schemas.microsoft.com/office/drawing/2014/main" id="{BCBA99D0-3DBF-6212-44AE-C5E817B583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43872" y="426891"/>
              <a:ext cx="6344156" cy="6386485"/>
            </a:xfrm>
            <a:prstGeom prst="rect">
              <a:avLst/>
            </a:prstGeom>
          </p:spPr>
        </p:pic>
        <p:sp>
          <p:nvSpPr>
            <p:cNvPr id="10" name="TextBox 9">
              <a:extLst>
                <a:ext uri="{FF2B5EF4-FFF2-40B4-BE49-F238E27FC236}">
                  <a16:creationId xmlns:a16="http://schemas.microsoft.com/office/drawing/2014/main" id="{6C003D95-F40D-A64C-832D-F6ECCC9EDFFA}"/>
                </a:ext>
              </a:extLst>
            </p:cNvPr>
            <p:cNvSpPr txBox="1"/>
            <p:nvPr/>
          </p:nvSpPr>
          <p:spPr>
            <a:xfrm>
              <a:off x="6453009" y="732505"/>
              <a:ext cx="1507715"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PA: Experiment</a:t>
              </a:r>
            </a:p>
          </p:txBody>
        </p:sp>
        <p:sp>
          <p:nvSpPr>
            <p:cNvPr id="11" name="TextBox 10">
              <a:extLst>
                <a:ext uri="{FF2B5EF4-FFF2-40B4-BE49-F238E27FC236}">
                  <a16:creationId xmlns:a16="http://schemas.microsoft.com/office/drawing/2014/main" id="{AA91DA8E-9F50-EDAC-EDE1-AB2C7A12E392}"/>
                </a:ext>
              </a:extLst>
            </p:cNvPr>
            <p:cNvSpPr txBox="1"/>
            <p:nvPr/>
          </p:nvSpPr>
          <p:spPr>
            <a:xfrm>
              <a:off x="9653758" y="1193313"/>
              <a:ext cx="1310388"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PB: technical</a:t>
              </a:r>
            </a:p>
          </p:txBody>
        </p:sp>
        <p:sp>
          <p:nvSpPr>
            <p:cNvPr id="12" name="TextBox 11">
              <a:extLst>
                <a:ext uri="{FF2B5EF4-FFF2-40B4-BE49-F238E27FC236}">
                  <a16:creationId xmlns:a16="http://schemas.microsoft.com/office/drawing/2014/main" id="{B09A09EB-3683-AED0-63E4-5CEA40855296}"/>
                </a:ext>
              </a:extLst>
            </p:cNvPr>
            <p:cNvSpPr txBox="1"/>
            <p:nvPr/>
          </p:nvSpPr>
          <p:spPr>
            <a:xfrm>
              <a:off x="9802150" y="3018438"/>
              <a:ext cx="1509965"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PD: experiment</a:t>
              </a:r>
            </a:p>
          </p:txBody>
        </p:sp>
        <p:sp>
          <p:nvSpPr>
            <p:cNvPr id="13" name="TextBox 12">
              <a:extLst>
                <a:ext uri="{FF2B5EF4-FFF2-40B4-BE49-F238E27FC236}">
                  <a16:creationId xmlns:a16="http://schemas.microsoft.com/office/drawing/2014/main" id="{70BCB069-FAA9-B593-C223-1E851E167C52}"/>
                </a:ext>
              </a:extLst>
            </p:cNvPr>
            <p:cNvSpPr txBox="1"/>
            <p:nvPr/>
          </p:nvSpPr>
          <p:spPr>
            <a:xfrm>
              <a:off x="9529142" y="5139854"/>
              <a:ext cx="1298448"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PF: technical</a:t>
              </a:r>
            </a:p>
          </p:txBody>
        </p:sp>
        <p:sp>
          <p:nvSpPr>
            <p:cNvPr id="26" name="TextBox 25">
              <a:extLst>
                <a:ext uri="{FF2B5EF4-FFF2-40B4-BE49-F238E27FC236}">
                  <a16:creationId xmlns:a16="http://schemas.microsoft.com/office/drawing/2014/main" id="{1C36C721-7248-AD42-A839-E8FDD1D8C66D}"/>
                </a:ext>
              </a:extLst>
            </p:cNvPr>
            <p:cNvSpPr txBox="1"/>
            <p:nvPr/>
          </p:nvSpPr>
          <p:spPr>
            <a:xfrm>
              <a:off x="8677198" y="6435701"/>
              <a:ext cx="1520200"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PG: experiment</a:t>
              </a:r>
            </a:p>
          </p:txBody>
        </p:sp>
        <p:sp>
          <p:nvSpPr>
            <p:cNvPr id="27" name="TextBox 26">
              <a:extLst>
                <a:ext uri="{FF2B5EF4-FFF2-40B4-BE49-F238E27FC236}">
                  <a16:creationId xmlns:a16="http://schemas.microsoft.com/office/drawing/2014/main" id="{4A18E6B2-2F43-4DF9-4C6B-116AA454C6D3}"/>
                </a:ext>
              </a:extLst>
            </p:cNvPr>
            <p:cNvSpPr txBox="1"/>
            <p:nvPr/>
          </p:nvSpPr>
          <p:spPr>
            <a:xfrm>
              <a:off x="6453009" y="5975924"/>
              <a:ext cx="1320623"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PH: technical</a:t>
              </a:r>
            </a:p>
          </p:txBody>
        </p:sp>
        <p:sp>
          <p:nvSpPr>
            <p:cNvPr id="28" name="TextBox 27">
              <a:extLst>
                <a:ext uri="{FF2B5EF4-FFF2-40B4-BE49-F238E27FC236}">
                  <a16:creationId xmlns:a16="http://schemas.microsoft.com/office/drawing/2014/main" id="{981DF8D1-B2B9-921B-09B6-3980AA1768C1}"/>
                </a:ext>
              </a:extLst>
            </p:cNvPr>
            <p:cNvSpPr txBox="1"/>
            <p:nvPr/>
          </p:nvSpPr>
          <p:spPr>
            <a:xfrm>
              <a:off x="5323611" y="4073012"/>
              <a:ext cx="1467322"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PJ: experiment</a:t>
              </a:r>
            </a:p>
          </p:txBody>
        </p:sp>
        <p:sp>
          <p:nvSpPr>
            <p:cNvPr id="29" name="TextBox 28">
              <a:extLst>
                <a:ext uri="{FF2B5EF4-FFF2-40B4-BE49-F238E27FC236}">
                  <a16:creationId xmlns:a16="http://schemas.microsoft.com/office/drawing/2014/main" id="{5A00A708-0F98-3301-8744-9198B2CCAE39}"/>
                </a:ext>
              </a:extLst>
            </p:cNvPr>
            <p:cNvSpPr txBox="1"/>
            <p:nvPr/>
          </p:nvSpPr>
          <p:spPr>
            <a:xfrm>
              <a:off x="5754954" y="1919718"/>
              <a:ext cx="1288213"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PL: technical</a:t>
              </a:r>
            </a:p>
          </p:txBody>
        </p:sp>
      </p:grpSp>
      <p:sp>
        <p:nvSpPr>
          <p:cNvPr id="30" name="TextBox 29">
            <a:extLst>
              <a:ext uri="{FF2B5EF4-FFF2-40B4-BE49-F238E27FC236}">
                <a16:creationId xmlns:a16="http://schemas.microsoft.com/office/drawing/2014/main" id="{95DA98CD-BAEE-0C4C-18E3-19391715CE6B}"/>
              </a:ext>
            </a:extLst>
          </p:cNvPr>
          <p:cNvSpPr txBox="1"/>
          <p:nvPr/>
        </p:nvSpPr>
        <p:spPr>
          <a:xfrm>
            <a:off x="130517" y="872772"/>
            <a:ext cx="6051383" cy="1369606"/>
          </a:xfrm>
          <a:prstGeom prst="rect">
            <a:avLst/>
          </a:prstGeom>
          <a:noFill/>
        </p:spPr>
        <p:txBody>
          <a:bodyPr wrap="square" lIns="0" tIns="0" rIns="0" bIns="0" rtlCol="0">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500" b="0" i="0" u="none" strike="noStrike" kern="1200" cap="none" spc="0" normalizeH="0" baseline="0" noProof="0" dirty="0">
                <a:ln>
                  <a:noFill/>
                </a:ln>
                <a:solidFill>
                  <a:srgbClr val="2F2F2F"/>
                </a:solidFill>
                <a:effectLst/>
                <a:uLnTx/>
                <a:uFillTx/>
                <a:latin typeface="Arial"/>
                <a:ea typeface="+mn-ea"/>
                <a:cs typeface="+mn-cs"/>
              </a:rPr>
              <a:t>Layout chosen out of </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 </a:t>
            </a:r>
            <a:r>
              <a:rPr kumimoji="0" lang="en-US" altLang="root" sz="1500" b="0" i="0" u="none" strike="noStrike" kern="1200" cap="none" spc="0" normalizeH="0" baseline="0" noProof="0" dirty="0">
                <a:ln>
                  <a:noFill/>
                </a:ln>
                <a:solidFill>
                  <a:prstClr val="black"/>
                </a:solidFill>
                <a:effectLst/>
                <a:uLnTx/>
                <a:uFillTx/>
                <a:latin typeface="Arial"/>
                <a:ea typeface="+mn-ea"/>
                <a:cs typeface="+mn-cs"/>
              </a:rPr>
              <a:t>10</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0 initial variants, based on </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geology </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and </a:t>
            </a:r>
            <a:endParaRPr kumimoji="0" lang="en-US" altLang="root" sz="15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surface constraints</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(land availability, access to roads, etc.), </a:t>
            </a:r>
            <a:r>
              <a:rPr kumimoji="0" lang="en-GB" altLang="root" sz="1500" b="1" i="0" u="none" strike="noStrike" kern="1200" cap="none" spc="0" normalizeH="0" baseline="0" noProof="0" dirty="0">
                <a:ln>
                  <a:noFill/>
                </a:ln>
                <a:solidFill>
                  <a:prstClr val="black"/>
                </a:solidFill>
                <a:effectLst/>
                <a:uLnTx/>
                <a:uFillTx/>
                <a:latin typeface="Arial"/>
                <a:ea typeface="+mn-ea"/>
                <a:cs typeface="+mn-cs"/>
              </a:rPr>
              <a:t>e</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nvironment</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(protected zones), </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infrastructure</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(water, electricity, transport), </a:t>
            </a:r>
            <a:r>
              <a:rPr lang="en-US" altLang="root" sz="1500" b="1" dirty="0">
                <a:solidFill>
                  <a:prstClr val="black"/>
                </a:solidFill>
                <a:latin typeface="Arial"/>
              </a:rPr>
              <a:t>machine performance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etc.</a:t>
            </a:r>
            <a:endParaRPr kumimoji="0" lang="en-US" altLang="root" sz="14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 </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GB" altLang="root" sz="1500" b="1" i="0" u="none" strike="noStrike" kern="1200" cap="none" spc="0" normalizeH="0" baseline="0" noProof="0" dirty="0">
                <a:ln>
                  <a:noFill/>
                </a:ln>
                <a:solidFill>
                  <a:prstClr val="black"/>
                </a:solidFill>
                <a:effectLst/>
                <a:uLnTx/>
                <a:uFillTx/>
                <a:latin typeface="Arial"/>
                <a:ea typeface="+mn-ea"/>
                <a:cs typeface="+mn-cs"/>
              </a:rPr>
              <a:t>“</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Avoid</a:t>
            </a:r>
            <a:r>
              <a:rPr lang="en-US" altLang="root" sz="1500" b="1" dirty="0">
                <a:solidFill>
                  <a:prstClr val="black"/>
                </a:solidFill>
                <a:latin typeface="Arial"/>
              </a:rPr>
              <a:t>-</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red</a:t>
            </a:r>
            <a:r>
              <a:rPr kumimoji="0" lang="en-US" altLang="root" sz="1500" b="1" i="0" u="none" strike="noStrike" kern="1200" cap="none" spc="0" normalizeH="0" baseline="0" noProof="0" dirty="0" err="1">
                <a:ln>
                  <a:noFill/>
                </a:ln>
                <a:solidFill>
                  <a:prstClr val="black"/>
                </a:solidFill>
                <a:effectLst/>
                <a:uLnTx/>
                <a:uFillTx/>
                <a:latin typeface="Arial"/>
                <a:ea typeface="+mn-ea"/>
                <a:cs typeface="+mn-cs"/>
              </a:rPr>
              <a:t>uce</a:t>
            </a:r>
            <a:r>
              <a:rPr lang="en-US" altLang="root" sz="1500" b="1" dirty="0">
                <a:solidFill>
                  <a:prstClr val="black"/>
                </a:solidFill>
                <a:latin typeface="Arial"/>
              </a:rPr>
              <a:t>-</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compens</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ate</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 </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principle of EU and French regulations</a:t>
            </a:r>
          </a:p>
        </p:txBody>
      </p:sp>
      <p:sp>
        <p:nvSpPr>
          <p:cNvPr id="31" name="TextBox 30">
            <a:extLst>
              <a:ext uri="{FF2B5EF4-FFF2-40B4-BE49-F238E27FC236}">
                <a16:creationId xmlns:a16="http://schemas.microsoft.com/office/drawing/2014/main" id="{775E66E2-14A5-8198-5273-277F34E124CD}"/>
              </a:ext>
            </a:extLst>
          </p:cNvPr>
          <p:cNvSpPr txBox="1"/>
          <p:nvPr/>
        </p:nvSpPr>
        <p:spPr>
          <a:xfrm>
            <a:off x="130517" y="2455216"/>
            <a:ext cx="5869096" cy="72327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solidFill>
                  <a:srgbClr val="008F00"/>
                </a:solidFill>
                <a:latin typeface="Arial"/>
              </a:rPr>
              <a:t>Overall lowest-risk baseline: 90.7 km ring, 8 surface points,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solidFill>
                  <a:srgbClr val="008F00"/>
                </a:solidFill>
                <a:latin typeface="Arial"/>
              </a:rPr>
              <a:t>4-fold symmetry  </a:t>
            </a:r>
            <a:endParaRPr lang="root" altLang="root" sz="1600" b="1" dirty="0">
              <a:solidFill>
                <a:srgbClr val="008F00"/>
              </a:solidFill>
              <a:latin typeface="Arial"/>
            </a:endParaRP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endParaRPr kumimoji="0" lang="en-US" sz="1500" b="0" i="0" u="none" strike="noStrike" kern="1200" cap="none" spc="0" normalizeH="0" baseline="0" noProof="0" dirty="0">
              <a:ln>
                <a:noFill/>
              </a:ln>
              <a:solidFill>
                <a:srgbClr val="2F2F2F"/>
              </a:solidFill>
              <a:effectLst/>
              <a:uLnTx/>
              <a:uFillTx/>
              <a:latin typeface="Arial"/>
              <a:ea typeface="+mn-ea"/>
              <a:cs typeface="+mn-cs"/>
            </a:endParaRPr>
          </a:p>
        </p:txBody>
      </p:sp>
      <p:graphicFrame>
        <p:nvGraphicFramePr>
          <p:cNvPr id="35" name="Table 7">
            <a:extLst>
              <a:ext uri="{FF2B5EF4-FFF2-40B4-BE49-F238E27FC236}">
                <a16:creationId xmlns:a16="http://schemas.microsoft.com/office/drawing/2014/main" id="{A0126627-3D2F-1468-82D9-B847F45BFE4A}"/>
              </a:ext>
            </a:extLst>
          </p:cNvPr>
          <p:cNvGraphicFramePr>
            <a:graphicFrameLocks noGrp="1"/>
          </p:cNvGraphicFramePr>
          <p:nvPr/>
        </p:nvGraphicFramePr>
        <p:xfrm>
          <a:off x="7901220" y="2869937"/>
          <a:ext cx="2873846" cy="1997520"/>
        </p:xfrm>
        <a:graphic>
          <a:graphicData uri="http://schemas.openxmlformats.org/drawingml/2006/table">
            <a:tbl>
              <a:tblPr bandRow="1"/>
              <a:tblGrid>
                <a:gridCol w="2112473">
                  <a:extLst>
                    <a:ext uri="{9D8B030D-6E8A-4147-A177-3AD203B41FA5}">
                      <a16:colId xmlns:a16="http://schemas.microsoft.com/office/drawing/2014/main" val="3540313235"/>
                    </a:ext>
                  </a:extLst>
                </a:gridCol>
                <a:gridCol w="761373">
                  <a:extLst>
                    <a:ext uri="{9D8B030D-6E8A-4147-A177-3AD203B41FA5}">
                      <a16:colId xmlns:a16="http://schemas.microsoft.com/office/drawing/2014/main" val="1716970435"/>
                    </a:ext>
                  </a:extLst>
                </a:gridCol>
              </a:tblGrid>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Number of surface sites</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8</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3359806506"/>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400" b="1" dirty="0"/>
                        <a:t>Surface requirements</a:t>
                      </a:r>
                      <a:endParaRPr lang="en-CH" sz="1400" b="0" dirty="0"/>
                    </a:p>
                  </a:txBody>
                  <a:tcPr marL="72000" marR="72000" marT="36000" marB="36000">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US" sz="1400" dirty="0"/>
                        <a:t>~40 ha</a:t>
                      </a:r>
                      <a:endParaRPr lang="en-CH" sz="1400" dirty="0"/>
                    </a:p>
                  </a:txBody>
                  <a:tcPr marL="72000" marR="72000" marT="36000" marB="36000">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433831990"/>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LSS@IP </a:t>
                      </a:r>
                      <a:r>
                        <a:rPr lang="en-CH" sz="1400" b="0" dirty="0"/>
                        <a:t>(PA, PD, PG, PJ)</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1400 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14780578"/>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LSS@TECH </a:t>
                      </a:r>
                      <a:r>
                        <a:rPr lang="en-CH" sz="1400" b="0" dirty="0"/>
                        <a:t>(PB, PF, PH, PL)</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2</a:t>
                      </a:r>
                      <a:r>
                        <a:rPr lang="en-US" sz="1400" dirty="0"/>
                        <a:t>032</a:t>
                      </a:r>
                      <a:r>
                        <a:rPr lang="en-CH" sz="1400" dirty="0"/>
                        <a:t> 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816886502"/>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Arc length</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9.6 km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55809558"/>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Sum of arc lengths</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76.9 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650398293"/>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400" b="1" dirty="0"/>
                        <a:t>Total length</a:t>
                      </a:r>
                      <a:endParaRPr lang="en-CH" sz="1400" b="1" dirty="0"/>
                    </a:p>
                  </a:txBody>
                  <a:tcPr marL="72000" marR="72000" marT="36000" marB="36000">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FD5EA"/>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US" sz="1400" b="1" dirty="0"/>
                        <a:t>90.7 km</a:t>
                      </a:r>
                      <a:endParaRPr lang="en-CH" sz="1400" b="1" dirty="0"/>
                    </a:p>
                  </a:txBody>
                  <a:tcPr marL="72000" marR="72000" marT="36000" marB="36000">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FD5EA"/>
                    </a:solidFill>
                  </a:tcPr>
                </a:tc>
                <a:extLst>
                  <a:ext uri="{0D108BD9-81ED-4DB2-BD59-A6C34878D82A}">
                    <a16:rowId xmlns:a16="http://schemas.microsoft.com/office/drawing/2014/main" val="1402040572"/>
                  </a:ext>
                </a:extLst>
              </a:tr>
            </a:tbl>
          </a:graphicData>
        </a:graphic>
      </p:graphicFrame>
      <p:sp>
        <p:nvSpPr>
          <p:cNvPr id="3" name="TextBox 2">
            <a:extLst>
              <a:ext uri="{FF2B5EF4-FFF2-40B4-BE49-F238E27FC236}">
                <a16:creationId xmlns:a16="http://schemas.microsoft.com/office/drawing/2014/main" id="{B71FBA9D-F57A-A02E-2374-A060F8F7AEC7}"/>
              </a:ext>
            </a:extLst>
          </p:cNvPr>
          <p:cNvSpPr txBox="1"/>
          <p:nvPr/>
        </p:nvSpPr>
        <p:spPr>
          <a:xfrm>
            <a:off x="10770646" y="704633"/>
            <a:ext cx="1112797" cy="507831"/>
          </a:xfrm>
          <a:prstGeom prst="rect">
            <a:avLst/>
          </a:prstGeom>
          <a:solidFill>
            <a:srgbClr val="4BACC6">
              <a:lumMod val="20000"/>
              <a:lumOff val="80000"/>
            </a:srgb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latin typeface="Calibri" panose="020F0502020204030204"/>
                <a:ea typeface="+mn-ea"/>
                <a:cs typeface="+mn-cs"/>
              </a:rPr>
              <a:t>V. Mertens,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350" kern="0" dirty="0">
                <a:solidFill>
                  <a:prstClr val="black"/>
                </a:solidFill>
                <a:latin typeface="Calibri" panose="020F0502020204030204"/>
              </a:rPr>
              <a:t>J. Gutleber</a:t>
            </a:r>
            <a:endParaRPr kumimoji="0" lang="en-GB" sz="135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Reference </a:t>
            </a:r>
            <a:r>
              <a:rPr lang="fr-CH" dirty="0" err="1"/>
              <a:t>layout</a:t>
            </a:r>
            <a:r>
              <a:rPr lang="fr-CH" dirty="0"/>
              <a:t> and </a:t>
            </a:r>
            <a:r>
              <a:rPr lang="fr-CH" dirty="0" err="1"/>
              <a:t>implementation</a:t>
            </a:r>
            <a:r>
              <a:rPr lang="fr-CH" dirty="0"/>
              <a:t>:</a:t>
            </a:r>
            <a:r>
              <a:rPr kumimoji="0" lang="en-US" sz="3200" b="1" i="0" u="none" strike="noStrike" kern="1200" cap="none" spc="0" normalizeH="0" baseline="0" noProof="0" dirty="0">
                <a:ln>
                  <a:noFill/>
                </a:ln>
                <a:solidFill>
                  <a:srgbClr val="FFFF00"/>
                </a:solidFill>
                <a:effectLst/>
                <a:uLnTx/>
                <a:uFillTx/>
                <a:latin typeface="Calibri" panose="020F0502020204030204"/>
                <a:ea typeface="+mj-ea"/>
                <a:cs typeface="Calibri" panose="020F0502020204030204" pitchFamily="34" charset="0"/>
              </a:rPr>
              <a:t>   PA31  -  90.7 km</a:t>
            </a:r>
            <a:endParaRPr lang="en-US" dirty="0"/>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1026" name="Picture 2">
            <a:extLst>
              <a:ext uri="{FF2B5EF4-FFF2-40B4-BE49-F238E27FC236}">
                <a16:creationId xmlns:a16="http://schemas.microsoft.com/office/drawing/2014/main" id="{84E45300-1AA7-B8E5-10AB-4DF2AD4E86F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394" y="3065034"/>
            <a:ext cx="4351221" cy="3742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22E13AE4-6CE5-6F09-67A5-CCF032ACDA6E}"/>
              </a:ext>
            </a:extLst>
          </p:cNvPr>
          <p:cNvSpPr txBox="1"/>
          <p:nvPr/>
        </p:nvSpPr>
        <p:spPr>
          <a:xfrm>
            <a:off x="8469708" y="5218108"/>
            <a:ext cx="1794081" cy="400110"/>
          </a:xfrm>
          <a:prstGeom prst="rect">
            <a:avLst/>
          </a:prstGeom>
          <a:solidFill>
            <a:srgbClr val="FFFF00">
              <a:alpha val="80000"/>
            </a:srgbClr>
          </a:solidFill>
        </p:spPr>
        <p:txBody>
          <a:bodyPr wrap="none" rtlCol="0">
            <a:spAutoFit/>
          </a:bodyPr>
          <a:lstStyle/>
          <a:p>
            <a:pPr algn="l"/>
            <a:r>
              <a:rPr lang="en-US" sz="2000" dirty="0">
                <a:solidFill>
                  <a:srgbClr val="FF0000"/>
                </a:solidFill>
              </a:rPr>
              <a:t>4 experiments</a:t>
            </a:r>
            <a:endParaRPr lang="en-GB" sz="2000" dirty="0">
              <a:solidFill>
                <a:srgbClr val="FF0000"/>
              </a:solidFill>
            </a:endParaRPr>
          </a:p>
        </p:txBody>
      </p:sp>
    </p:spTree>
    <p:extLst>
      <p:ext uri="{BB962C8B-B14F-4D97-AF65-F5344CB8AC3E}">
        <p14:creationId xmlns:p14="http://schemas.microsoft.com/office/powerpoint/2010/main" val="352508577"/>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First series of site investigations</a:t>
            </a:r>
            <a:endParaRPr kumimoji="0" lang="en-GB" altLang="en-GB"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2" name="Picture 1">
            <a:extLst>
              <a:ext uri="{FF2B5EF4-FFF2-40B4-BE49-F238E27FC236}">
                <a16:creationId xmlns:a16="http://schemas.microsoft.com/office/drawing/2014/main" id="{D471372F-F4F8-E03F-F6CA-8C320DB6C55E}"/>
              </a:ext>
            </a:extLst>
          </p:cNvPr>
          <p:cNvPicPr>
            <a:picLocks noChangeAspect="1"/>
          </p:cNvPicPr>
          <p:nvPr/>
        </p:nvPicPr>
        <p:blipFill>
          <a:blip r:embed="rId4"/>
          <a:stretch>
            <a:fillRect/>
          </a:stretch>
        </p:blipFill>
        <p:spPr>
          <a:xfrm>
            <a:off x="19175" y="777731"/>
            <a:ext cx="6461323" cy="6043237"/>
          </a:xfrm>
          <a:prstGeom prst="rect">
            <a:avLst/>
          </a:prstGeom>
        </p:spPr>
      </p:pic>
      <p:pic>
        <p:nvPicPr>
          <p:cNvPr id="3" name="Picture 2">
            <a:extLst>
              <a:ext uri="{FF2B5EF4-FFF2-40B4-BE49-F238E27FC236}">
                <a16:creationId xmlns:a16="http://schemas.microsoft.com/office/drawing/2014/main" id="{3BC15F3F-83B0-92B7-BD4D-6B6A422F14F5}"/>
              </a:ext>
            </a:extLst>
          </p:cNvPr>
          <p:cNvPicPr>
            <a:picLocks noChangeAspect="1"/>
          </p:cNvPicPr>
          <p:nvPr/>
        </p:nvPicPr>
        <p:blipFill rotWithShape="1">
          <a:blip r:embed="rId5"/>
          <a:srcRect l="1133" t="9786" r="557" b="20529"/>
          <a:stretch/>
        </p:blipFill>
        <p:spPr>
          <a:xfrm>
            <a:off x="5475758" y="5406503"/>
            <a:ext cx="6716242" cy="1414465"/>
          </a:xfrm>
          <a:prstGeom prst="rect">
            <a:avLst/>
          </a:prstGeom>
          <a:ln w="12700">
            <a:solidFill>
              <a:schemeClr val="tx1"/>
            </a:solidFill>
          </a:ln>
        </p:spPr>
      </p:pic>
      <p:sp>
        <p:nvSpPr>
          <p:cNvPr id="7" name="TextBox 6">
            <a:extLst>
              <a:ext uri="{FF2B5EF4-FFF2-40B4-BE49-F238E27FC236}">
                <a16:creationId xmlns:a16="http://schemas.microsoft.com/office/drawing/2014/main" id="{0DB1EE93-8F0A-1978-3604-C0AA1534C581}"/>
              </a:ext>
            </a:extLst>
          </p:cNvPr>
          <p:cNvSpPr txBox="1"/>
          <p:nvPr/>
        </p:nvSpPr>
        <p:spPr>
          <a:xfrm>
            <a:off x="6588079" y="812066"/>
            <a:ext cx="5496339" cy="210826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en-GB" sz="2400" b="1"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rPr>
              <a:t>Site investigations to identify exact location of geological interfaces:</a:t>
            </a:r>
          </a:p>
          <a:p>
            <a:pPr marL="342900" marR="0" lvl="0" indent="-34290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fr-FR" sz="2400" b="0" i="0" u="none" strike="noStrike" kern="1200" cap="none" spc="0" normalizeH="0" baseline="0" noProof="0" dirty="0">
                <a:ln>
                  <a:noFill/>
                </a:ln>
                <a:solidFill>
                  <a:srgbClr val="0C377B"/>
                </a:solidFill>
                <a:effectLst/>
                <a:uLnTx/>
                <a:uFillTx/>
                <a:latin typeface="Calibri" panose="020F0502020204030204"/>
                <a:ea typeface="+mn-ea"/>
                <a:cs typeface="+mn-cs"/>
              </a:rPr>
              <a:t>Molasse layer vs moraines/</a:t>
            </a:r>
            <a:r>
              <a:rPr kumimoji="0" lang="fr-FR" sz="2400" b="0" i="0" u="none" strike="noStrike" kern="1200" cap="none" spc="0" normalizeH="0" baseline="0" noProof="0" dirty="0" err="1">
                <a:ln>
                  <a:noFill/>
                </a:ln>
                <a:solidFill>
                  <a:srgbClr val="0C377B"/>
                </a:solidFill>
                <a:effectLst/>
                <a:uLnTx/>
                <a:uFillTx/>
                <a:latin typeface="Calibri" panose="020F0502020204030204"/>
                <a:ea typeface="+mn-ea"/>
                <a:cs typeface="+mn-cs"/>
              </a:rPr>
              <a:t>limestone</a:t>
            </a:r>
            <a:endParaRPr kumimoji="0" lang="fr-FR" sz="240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fr-FR" sz="2400" b="0" i="0" u="none" strike="noStrike" kern="1200" cap="none" spc="0" normalizeH="0" baseline="0" noProof="0" dirty="0">
                <a:ln>
                  <a:noFill/>
                </a:ln>
                <a:solidFill>
                  <a:srgbClr val="0C377B"/>
                </a:solidFill>
                <a:effectLst/>
                <a:uLnTx/>
                <a:uFillTx/>
                <a:latin typeface="Calibri" panose="020F0502020204030204"/>
                <a:ea typeface="+mn-ea"/>
                <a:cs typeface="+mn-cs"/>
              </a:rPr>
              <a:t>~30 </a:t>
            </a:r>
            <a:r>
              <a:rPr kumimoji="0" lang="fr-FR" sz="2400" b="0" i="0" u="none" strike="noStrike" kern="1200" cap="none" spc="0" normalizeH="0" baseline="0" noProof="0" dirty="0" err="1">
                <a:ln>
                  <a:noFill/>
                </a:ln>
                <a:solidFill>
                  <a:srgbClr val="0C377B"/>
                </a:solidFill>
                <a:effectLst/>
                <a:uLnTx/>
                <a:uFillTx/>
                <a:latin typeface="Calibri" panose="020F0502020204030204"/>
                <a:ea typeface="+mn-ea"/>
                <a:cs typeface="+mn-cs"/>
              </a:rPr>
              <a:t>drillings</a:t>
            </a:r>
            <a:r>
              <a:rPr kumimoji="0" lang="fr-FR" sz="2400" b="0" i="0" u="none" strike="noStrike" kern="1200" cap="none" spc="0" normalizeH="0" baseline="0" noProof="0" dirty="0">
                <a:ln>
                  <a:noFill/>
                </a:ln>
                <a:solidFill>
                  <a:srgbClr val="0C377B"/>
                </a:solidFill>
                <a:effectLst/>
                <a:uLnTx/>
                <a:uFillTx/>
                <a:latin typeface="Calibri" panose="020F0502020204030204"/>
                <a:ea typeface="+mn-ea"/>
                <a:cs typeface="+mn-cs"/>
              </a:rPr>
              <a:t> and ~90 km </a:t>
            </a:r>
            <a:r>
              <a:rPr kumimoji="0" lang="fr-FR" sz="2400" b="0" i="0" u="none" strike="noStrike" kern="1200" cap="none" spc="0" normalizeH="0" baseline="0" noProof="0" dirty="0" err="1">
                <a:ln>
                  <a:noFill/>
                </a:ln>
                <a:solidFill>
                  <a:srgbClr val="0C377B"/>
                </a:solidFill>
                <a:effectLst/>
                <a:uLnTx/>
                <a:uFillTx/>
                <a:latin typeface="Calibri" panose="020F0502020204030204"/>
                <a:ea typeface="+mn-ea"/>
                <a:cs typeface="+mn-cs"/>
              </a:rPr>
              <a:t>seismic</a:t>
            </a:r>
            <a:r>
              <a:rPr kumimoji="0" lang="fr-FR" sz="2400" b="0"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400" b="0" i="0" u="none" strike="noStrike" kern="1200" cap="none" spc="0" normalizeH="0" baseline="0" noProof="0" dirty="0" err="1">
                <a:ln>
                  <a:noFill/>
                </a:ln>
                <a:solidFill>
                  <a:srgbClr val="0C377B"/>
                </a:solidFill>
                <a:effectLst/>
                <a:uLnTx/>
                <a:uFillTx/>
                <a:latin typeface="Calibri" panose="020F0502020204030204"/>
                <a:ea typeface="+mn-ea"/>
                <a:cs typeface="+mn-cs"/>
              </a:rPr>
              <a:t>lines</a:t>
            </a:r>
            <a:endParaRPr kumimoji="0" lang="fr-FR" sz="240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FR" sz="2000" b="1" i="0" u="none" strike="noStrike" kern="1200" cap="none" spc="0" normalizeH="0" baseline="0" noProof="0" dirty="0">
                <a:ln>
                  <a:noFill/>
                </a:ln>
                <a:solidFill>
                  <a:srgbClr val="0000CC"/>
                </a:solidFill>
                <a:effectLst/>
                <a:uLnTx/>
                <a:uFillTx/>
                <a:latin typeface="Arial"/>
                <a:ea typeface="+mn-ea"/>
                <a:cs typeface="+mn-cs"/>
                <a:sym typeface="Wingdings" panose="05000000000000000000" pitchFamily="2" charset="2"/>
              </a:rPr>
              <a:t> Vertical position and inclination of tunnel</a:t>
            </a:r>
            <a:endParaRPr kumimoji="0" lang="en-GB" sz="2000" b="1" i="0" u="none" strike="noStrike" kern="1200" cap="none" spc="0" normalizeH="0" baseline="0" noProof="0" dirty="0">
              <a:ln>
                <a:noFill/>
              </a:ln>
              <a:solidFill>
                <a:srgbClr val="0000CC"/>
              </a:solidFill>
              <a:effectLst/>
              <a:uLnTx/>
              <a:uFillTx/>
              <a:latin typeface="Arial"/>
              <a:ea typeface="+mn-ea"/>
              <a:cs typeface="+mn-cs"/>
            </a:endParaRPr>
          </a:p>
        </p:txBody>
      </p:sp>
      <p:sp>
        <p:nvSpPr>
          <p:cNvPr id="8" name="TextBox 7">
            <a:extLst>
              <a:ext uri="{FF2B5EF4-FFF2-40B4-BE49-F238E27FC236}">
                <a16:creationId xmlns:a16="http://schemas.microsoft.com/office/drawing/2014/main" id="{35B0CF86-0987-50A3-3E61-825B0555FCE4}"/>
              </a:ext>
            </a:extLst>
          </p:cNvPr>
          <p:cNvSpPr txBox="1"/>
          <p:nvPr/>
        </p:nvSpPr>
        <p:spPr>
          <a:xfrm>
            <a:off x="9696401" y="4921104"/>
            <a:ext cx="2173428" cy="475323"/>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C377B"/>
                </a:solidFill>
                <a:effectLst/>
                <a:uLnTx/>
                <a:uFillTx/>
                <a:latin typeface="Calibri" panose="020F0502020204030204"/>
                <a:ea typeface="+mn-ea"/>
                <a:cs typeface="+mn-cs"/>
              </a:rPr>
              <a:t>example of drilling works on a lake the lake</a:t>
            </a:r>
            <a:endParaRPr kumimoji="0" lang="en-GB" sz="800" b="0" i="0" u="none" strike="noStrike" kern="1200" cap="none" spc="0" normalizeH="0" baseline="0" noProof="0" dirty="0">
              <a:ln>
                <a:noFill/>
              </a:ln>
              <a:solidFill>
                <a:srgbClr val="0C377B"/>
              </a:solidFill>
              <a:effectLst/>
              <a:uLnTx/>
              <a:uFillTx/>
              <a:latin typeface="Calibri" panose="020F0502020204030204"/>
              <a:ea typeface="+mn-ea"/>
              <a:cs typeface="+mn-cs"/>
            </a:endParaRPr>
          </a:p>
        </p:txBody>
      </p:sp>
      <p:pic>
        <p:nvPicPr>
          <p:cNvPr id="9" name="Image 3">
            <a:extLst>
              <a:ext uri="{FF2B5EF4-FFF2-40B4-BE49-F238E27FC236}">
                <a16:creationId xmlns:a16="http://schemas.microsoft.com/office/drawing/2014/main" id="{6B90DF94-A125-91EA-A3BF-92D52FE0E0CE}"/>
              </a:ext>
            </a:extLst>
          </p:cNvPr>
          <p:cNvPicPr>
            <a:picLocks noChangeAspect="1"/>
          </p:cNvPicPr>
          <p:nvPr/>
        </p:nvPicPr>
        <p:blipFill>
          <a:blip r:embed="rId6"/>
          <a:stretch>
            <a:fillRect/>
          </a:stretch>
        </p:blipFill>
        <p:spPr>
          <a:xfrm>
            <a:off x="6669070" y="3245885"/>
            <a:ext cx="2649680" cy="2126872"/>
          </a:xfrm>
          <a:prstGeom prst="rect">
            <a:avLst/>
          </a:prstGeom>
        </p:spPr>
      </p:pic>
      <p:pic>
        <p:nvPicPr>
          <p:cNvPr id="10" name="Picture 9">
            <a:extLst>
              <a:ext uri="{FF2B5EF4-FFF2-40B4-BE49-F238E27FC236}">
                <a16:creationId xmlns:a16="http://schemas.microsoft.com/office/drawing/2014/main" id="{992B436E-ECB9-78DA-DBCC-99DF179C57DE}"/>
              </a:ext>
            </a:extLst>
          </p:cNvPr>
          <p:cNvPicPr>
            <a:picLocks noChangeAspect="1"/>
          </p:cNvPicPr>
          <p:nvPr/>
        </p:nvPicPr>
        <p:blipFill>
          <a:blip r:embed="rId7"/>
          <a:stretch>
            <a:fillRect/>
          </a:stretch>
        </p:blipFill>
        <p:spPr>
          <a:xfrm>
            <a:off x="9517156" y="3227802"/>
            <a:ext cx="2536009" cy="1972238"/>
          </a:xfrm>
          <a:prstGeom prst="rect">
            <a:avLst/>
          </a:prstGeom>
        </p:spPr>
      </p:pic>
    </p:spTree>
    <p:extLst>
      <p:ext uri="{BB962C8B-B14F-4D97-AF65-F5344CB8AC3E}">
        <p14:creationId xmlns:p14="http://schemas.microsoft.com/office/powerpoint/2010/main" val="3838608403"/>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Start of site investigations – seismic investigations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 name="ZoneTexte 12">
            <a:extLst>
              <a:ext uri="{FF2B5EF4-FFF2-40B4-BE49-F238E27FC236}">
                <a16:creationId xmlns:a16="http://schemas.microsoft.com/office/drawing/2014/main" id="{7BFA706E-EA33-0672-56A0-EB31D9A16C0A}"/>
              </a:ext>
            </a:extLst>
          </p:cNvPr>
          <p:cNvSpPr txBox="1"/>
          <p:nvPr/>
        </p:nvSpPr>
        <p:spPr>
          <a:xfrm>
            <a:off x="273993" y="1119278"/>
            <a:ext cx="3084413" cy="187743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sng" strike="noStrike" kern="1200" cap="none" spc="0" normalizeH="0" baseline="0" noProof="0" dirty="0">
                <a:ln>
                  <a:noFill/>
                </a:ln>
                <a:solidFill>
                  <a:prstClr val="black"/>
                </a:solidFill>
                <a:effectLst/>
                <a:uLnTx/>
                <a:uFillTx/>
                <a:latin typeface="Calibri" panose="020F0502020204030204"/>
                <a:ea typeface="+mn-ea"/>
                <a:cs typeface="+mn-cs"/>
              </a:rPr>
              <a:t>Seismic line SL_USSES_02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highlight>
                  <a:srgbClr val="00FF00"/>
                </a:highlight>
                <a:uLnTx/>
                <a:uFillTx/>
                <a:latin typeface="Calibri" panose="020F0502020204030204"/>
                <a:ea typeface="+mn-ea"/>
                <a:cs typeface="+mn-cs"/>
              </a:rPr>
              <a:t>Acquisition date : 01/10/2024</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Length : 480 meters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Method(s) : Explosive and Seismic gun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Geophones : 96 units (5 meters of spacing)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Shot points : 13 shot points in total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ZoneTexte 15">
            <a:extLst>
              <a:ext uri="{FF2B5EF4-FFF2-40B4-BE49-F238E27FC236}">
                <a16:creationId xmlns:a16="http://schemas.microsoft.com/office/drawing/2014/main" id="{C6491088-6E38-CE23-726E-64401FA6E418}"/>
              </a:ext>
            </a:extLst>
          </p:cNvPr>
          <p:cNvSpPr txBox="1"/>
          <p:nvPr/>
        </p:nvSpPr>
        <p:spPr>
          <a:xfrm>
            <a:off x="3555268" y="1131355"/>
            <a:ext cx="3084413" cy="166199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sng" strike="noStrike" kern="1200" cap="none" spc="0" normalizeH="0" baseline="0" noProof="0" dirty="0">
                <a:ln>
                  <a:noFill/>
                </a:ln>
                <a:solidFill>
                  <a:prstClr val="black"/>
                </a:solidFill>
                <a:effectLst/>
                <a:uLnTx/>
                <a:uFillTx/>
                <a:latin typeface="Calibri" panose="020F0502020204030204"/>
                <a:ea typeface="+mn-ea"/>
                <a:cs typeface="+mn-cs"/>
              </a:rPr>
              <a:t>Seismic line SL_USSES_01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highlight>
                  <a:srgbClr val="00FF00"/>
                </a:highlight>
                <a:uLnTx/>
                <a:uFillTx/>
                <a:latin typeface="Calibri" panose="020F0502020204030204"/>
                <a:ea typeface="+mn-ea"/>
                <a:cs typeface="+mn-cs"/>
              </a:rPr>
              <a:t>Acquisition date : 02/10/2024</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Length : 300 meters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Method(s) : Weight drop</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Geophones : 60 units (5 meters of spacing)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Shot points : 15 shot points in total</a:t>
            </a:r>
          </a:p>
        </p:txBody>
      </p:sp>
      <p:sp>
        <p:nvSpPr>
          <p:cNvPr id="16" name="ZoneTexte 16">
            <a:extLst>
              <a:ext uri="{FF2B5EF4-FFF2-40B4-BE49-F238E27FC236}">
                <a16:creationId xmlns:a16="http://schemas.microsoft.com/office/drawing/2014/main" id="{44AC5FD6-7EAB-D464-AC46-C4C7B9E40766}"/>
              </a:ext>
            </a:extLst>
          </p:cNvPr>
          <p:cNvSpPr txBox="1"/>
          <p:nvPr/>
        </p:nvSpPr>
        <p:spPr>
          <a:xfrm>
            <a:off x="273994" y="748608"/>
            <a:ext cx="206586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2060"/>
                </a:solidFill>
                <a:effectLst/>
                <a:uLnTx/>
                <a:uFillTx/>
                <a:latin typeface="Calibri" panose="020F0502020204030204"/>
                <a:ea typeface="+mn-ea"/>
                <a:cs typeface="+mn-cs"/>
              </a:rPr>
              <a:t>First seismic line :</a:t>
            </a:r>
          </a:p>
        </p:txBody>
      </p:sp>
      <p:sp>
        <p:nvSpPr>
          <p:cNvPr id="17" name="ZoneTexte 17">
            <a:extLst>
              <a:ext uri="{FF2B5EF4-FFF2-40B4-BE49-F238E27FC236}">
                <a16:creationId xmlns:a16="http://schemas.microsoft.com/office/drawing/2014/main" id="{50DEF6D5-09E7-8B6A-73C5-B049B8E04849}"/>
              </a:ext>
            </a:extLst>
          </p:cNvPr>
          <p:cNvSpPr txBox="1"/>
          <p:nvPr/>
        </p:nvSpPr>
        <p:spPr>
          <a:xfrm>
            <a:off x="3635596" y="762023"/>
            <a:ext cx="244845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2060"/>
                </a:solidFill>
                <a:effectLst/>
                <a:uLnTx/>
                <a:uFillTx/>
                <a:latin typeface="Calibri" panose="020F0502020204030204"/>
                <a:ea typeface="+mn-ea"/>
                <a:cs typeface="+mn-cs"/>
              </a:rPr>
              <a:t>Second seismic line :</a:t>
            </a:r>
          </a:p>
        </p:txBody>
      </p:sp>
      <p:pic>
        <p:nvPicPr>
          <p:cNvPr id="27" name="Picture 26">
            <a:extLst>
              <a:ext uri="{FF2B5EF4-FFF2-40B4-BE49-F238E27FC236}">
                <a16:creationId xmlns:a16="http://schemas.microsoft.com/office/drawing/2014/main" id="{56176D08-9536-B0C7-3640-FAD8397E1B87}"/>
              </a:ext>
            </a:extLst>
          </p:cNvPr>
          <p:cNvPicPr>
            <a:picLocks noChangeAspect="1"/>
          </p:cNvPicPr>
          <p:nvPr/>
        </p:nvPicPr>
        <p:blipFill>
          <a:blip r:embed="rId3"/>
          <a:stretch>
            <a:fillRect/>
          </a:stretch>
        </p:blipFill>
        <p:spPr>
          <a:xfrm>
            <a:off x="273993" y="2838368"/>
            <a:ext cx="6214942" cy="4009376"/>
          </a:xfrm>
          <a:prstGeom prst="rect">
            <a:avLst/>
          </a:prstGeom>
        </p:spPr>
      </p:pic>
      <p:pic>
        <p:nvPicPr>
          <p:cNvPr id="3" name="Picture 2">
            <a:extLst>
              <a:ext uri="{FF2B5EF4-FFF2-40B4-BE49-F238E27FC236}">
                <a16:creationId xmlns:a16="http://schemas.microsoft.com/office/drawing/2014/main" id="{6A71D1DB-CD1F-CA04-B3B6-79463E758974}"/>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9476" r="10108"/>
          <a:stretch/>
        </p:blipFill>
        <p:spPr bwMode="auto">
          <a:xfrm>
            <a:off x="6574923" y="1112483"/>
            <a:ext cx="5448911" cy="5502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90876490"/>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11929"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Status of site investigations – </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drilings</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 name="Textplatzhalter 5">
            <a:extLst>
              <a:ext uri="{FF2B5EF4-FFF2-40B4-BE49-F238E27FC236}">
                <a16:creationId xmlns:a16="http://schemas.microsoft.com/office/drawing/2014/main" id="{325B6E09-2520-8F3B-4F02-C516BD4995FB}"/>
              </a:ext>
            </a:extLst>
          </p:cNvPr>
          <p:cNvSpPr txBox="1">
            <a:spLocks/>
          </p:cNvSpPr>
          <p:nvPr/>
        </p:nvSpPr>
        <p:spPr>
          <a:xfrm>
            <a:off x="60975" y="5071768"/>
            <a:ext cx="6539081" cy="1834049"/>
          </a:xfrm>
          <a:prstGeom prst="rect">
            <a:avLst/>
          </a:prstGeom>
        </p:spPr>
        <p:txBody>
          <a:bodyPr vert="horz" lIns="91440" tIns="45720" rIns="91440" bIns="45720" rtlCol="0" anchor="ctr">
            <a:norm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57200" marR="0" lvl="1" indent="0" algn="l" defTabSz="914400" rtl="0" eaLnBrk="1" fontAlgn="auto" latinLnBrk="0" hangingPunct="1">
              <a:lnSpc>
                <a:spcPct val="100000"/>
              </a:lnSpc>
              <a:spcBef>
                <a:spcPts val="80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highlight>
                  <a:srgbClr val="00FF00"/>
                </a:highlight>
                <a:uLnTx/>
                <a:uFillTx/>
                <a:latin typeface="Calibri" panose="020F0502020204030204"/>
                <a:ea typeface="+mn-ea"/>
                <a:cs typeface="+mn-cs"/>
              </a:rPr>
              <a:t>Drilling for first borehole has commenced on 14/10/2024</a:t>
            </a:r>
          </a:p>
          <a:p>
            <a:pPr marL="457200" marR="0" lvl="1" indent="0" algn="l" defTabSz="914400" rtl="0" eaLnBrk="1" fontAlgn="auto" latinLnBrk="0" hangingPunct="1">
              <a:lnSpc>
                <a:spcPct val="100000"/>
              </a:lnSpc>
              <a:spcBef>
                <a:spcPts val="80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The drilling (USSES 2) is within the commune of </a:t>
            </a:r>
            <a:r>
              <a:rPr kumimoji="0" lang="en-US" sz="2000" b="0" i="0" u="none" strike="noStrike" kern="1200" cap="none" spc="0" normalizeH="0" baseline="0" noProof="0" dirty="0" err="1">
                <a:ln>
                  <a:noFill/>
                </a:ln>
                <a:solidFill>
                  <a:prstClr val="black"/>
                </a:solidFill>
                <a:effectLst/>
                <a:uLnTx/>
                <a:uFillTx/>
                <a:latin typeface="Calibri" panose="020F0502020204030204"/>
                <a:ea typeface="+mn-ea"/>
                <a:cs typeface="+mn-cs"/>
              </a:rPr>
              <a:t>Marlioz</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457200" marR="0" lvl="1" indent="0" algn="l" defTabSz="914400" rtl="0" eaLnBrk="1" fontAlgn="auto" latinLnBrk="0" hangingPunct="1">
              <a:lnSpc>
                <a:spcPct val="100000"/>
              </a:lnSpc>
              <a:spcBef>
                <a:spcPts val="800"/>
              </a:spcBef>
              <a:spcAft>
                <a:spcPts val="0"/>
              </a:spcAft>
              <a:buClrTx/>
              <a:buSzTx/>
              <a:buFontTx/>
              <a:buNone/>
              <a:tabLst/>
              <a:defRPr/>
            </a:pPr>
            <a:r>
              <a:rPr kumimoji="0" lang="en-US" sz="2100" b="0" i="0" u="none" strike="noStrike" kern="1200" cap="none" spc="0" normalizeH="0" baseline="0" noProof="0" dirty="0">
                <a:ln>
                  <a:noFill/>
                </a:ln>
                <a:solidFill>
                  <a:prstClr val="black"/>
                </a:solidFill>
                <a:effectLst/>
                <a:uLnTx/>
                <a:uFillTx/>
                <a:latin typeface="Calibri" panose="020F0502020204030204"/>
                <a:ea typeface="+mn-ea"/>
                <a:cs typeface="+mn-cs"/>
              </a:rPr>
              <a:t>The drill site is located within the storage yard of a private construction company (Besson).</a:t>
            </a:r>
          </a:p>
        </p:txBody>
      </p:sp>
      <p:pic>
        <p:nvPicPr>
          <p:cNvPr id="4" name="Picture 3">
            <a:extLst>
              <a:ext uri="{FF2B5EF4-FFF2-40B4-BE49-F238E27FC236}">
                <a16:creationId xmlns:a16="http://schemas.microsoft.com/office/drawing/2014/main" id="{92BB7C62-8296-4ABC-C26B-5A80F2BA193A}"/>
              </a:ext>
            </a:extLst>
          </p:cNvPr>
          <p:cNvPicPr>
            <a:picLocks noChangeAspect="1"/>
          </p:cNvPicPr>
          <p:nvPr/>
        </p:nvPicPr>
        <p:blipFill>
          <a:blip r:embed="rId3"/>
          <a:stretch>
            <a:fillRect/>
          </a:stretch>
        </p:blipFill>
        <p:spPr>
          <a:xfrm>
            <a:off x="47328" y="776599"/>
            <a:ext cx="5085943" cy="4380593"/>
          </a:xfrm>
          <a:prstGeom prst="rect">
            <a:avLst/>
          </a:prstGeom>
        </p:spPr>
      </p:pic>
      <p:pic>
        <p:nvPicPr>
          <p:cNvPr id="3" name="Picture 2" descr="A group of men standing next to a machine&#10;&#10;Description automatically generated">
            <a:extLst>
              <a:ext uri="{FF2B5EF4-FFF2-40B4-BE49-F238E27FC236}">
                <a16:creationId xmlns:a16="http://schemas.microsoft.com/office/drawing/2014/main" id="{B8AC64A3-18A9-85DC-A9E5-F0A3A9734EB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64937" y="788588"/>
            <a:ext cx="3279736" cy="4372982"/>
          </a:xfrm>
          <a:prstGeom prst="rect">
            <a:avLst/>
          </a:prstGeom>
          <a:ln w="12700">
            <a:solidFill>
              <a:schemeClr val="tx1"/>
            </a:solidFill>
          </a:ln>
        </p:spPr>
      </p:pic>
      <p:pic>
        <p:nvPicPr>
          <p:cNvPr id="8" name="Picture 7" descr="A person in orange overalls working on a machine&#10;&#10;Description automatically generated">
            <a:extLst>
              <a:ext uri="{FF2B5EF4-FFF2-40B4-BE49-F238E27FC236}">
                <a16:creationId xmlns:a16="http://schemas.microsoft.com/office/drawing/2014/main" id="{0167CC50-4F44-21D7-3E2B-9E8BD71FEB5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64536" y="783954"/>
            <a:ext cx="3279736" cy="4372981"/>
          </a:xfrm>
          <a:prstGeom prst="rect">
            <a:avLst/>
          </a:prstGeom>
          <a:ln w="12700">
            <a:solidFill>
              <a:schemeClr val="tx1"/>
            </a:solidFill>
          </a:ln>
        </p:spPr>
      </p:pic>
      <p:sp>
        <p:nvSpPr>
          <p:cNvPr id="12" name="Textplatzhalter 5">
            <a:extLst>
              <a:ext uri="{FF2B5EF4-FFF2-40B4-BE49-F238E27FC236}">
                <a16:creationId xmlns:a16="http://schemas.microsoft.com/office/drawing/2014/main" id="{9E19AC59-9C2F-CE4A-7341-45AE449A21D3}"/>
              </a:ext>
            </a:extLst>
          </p:cNvPr>
          <p:cNvSpPr txBox="1">
            <a:spLocks/>
          </p:cNvSpPr>
          <p:nvPr/>
        </p:nvSpPr>
        <p:spPr>
          <a:xfrm>
            <a:off x="7189767" y="5013176"/>
            <a:ext cx="4666873" cy="1834049"/>
          </a:xfrm>
          <a:prstGeom prst="rect">
            <a:avLst/>
          </a:prstGeom>
        </p:spPr>
        <p:txBody>
          <a:bodyPr vert="horz" lIns="91440" tIns="45720" rIns="91440" bIns="45720" rtlCol="0" anchor="ctr">
            <a:norm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57200" marR="0" lvl="1" indent="0" algn="l" defTabSz="914400" rtl="0" eaLnBrk="1" fontAlgn="auto" latinLnBrk="0" hangingPunct="1">
              <a:lnSpc>
                <a:spcPct val="100000"/>
              </a:lnSpc>
              <a:spcBef>
                <a:spcPts val="800"/>
              </a:spcBef>
              <a:spcAft>
                <a:spcPts val="0"/>
              </a:spcAft>
              <a:buClrTx/>
              <a:buSzTx/>
              <a:buFontTx/>
              <a:buNone/>
              <a:tabLst/>
              <a:defRPr/>
            </a:pPr>
            <a:r>
              <a:rPr kumimoji="0" lang="en-GB" sz="2100" b="0" i="0" u="none" strike="noStrike" kern="1200" cap="none" spc="0" normalizeH="0" baseline="0" noProof="0" dirty="0">
                <a:ln>
                  <a:noFill/>
                </a:ln>
                <a:solidFill>
                  <a:prstClr val="black"/>
                </a:solidFill>
                <a:effectLst/>
                <a:uLnTx/>
                <a:uFillTx/>
                <a:latin typeface="Calibri" panose="020F0502020204030204"/>
                <a:ea typeface="+mn-ea"/>
                <a:cs typeface="+mn-cs"/>
              </a:rPr>
              <a:t>Drilling Depth =  70m</a:t>
            </a:r>
          </a:p>
          <a:p>
            <a:pPr marL="457200" marR="0" lvl="1" indent="0" algn="l" defTabSz="914400" rtl="0" eaLnBrk="1" fontAlgn="auto" latinLnBrk="0" hangingPunct="1">
              <a:lnSpc>
                <a:spcPct val="100000"/>
              </a:lnSpc>
              <a:spcBef>
                <a:spcPts val="800"/>
              </a:spcBef>
              <a:spcAft>
                <a:spcPts val="0"/>
              </a:spcAft>
              <a:buClrTx/>
              <a:buSzTx/>
              <a:buFontTx/>
              <a:buNone/>
              <a:tabLst/>
              <a:defRPr/>
            </a:pPr>
            <a:r>
              <a:rPr kumimoji="0" lang="en-GB" sz="2100" b="0" i="0" u="none" strike="noStrike" kern="1200" cap="none" spc="0" normalizeH="0" baseline="0" noProof="0" dirty="0">
                <a:ln>
                  <a:noFill/>
                </a:ln>
                <a:solidFill>
                  <a:prstClr val="black"/>
                </a:solidFill>
                <a:effectLst/>
                <a:uLnTx/>
                <a:uFillTx/>
                <a:latin typeface="Calibri" panose="020F0502020204030204"/>
                <a:ea typeface="+mn-ea"/>
                <a:cs typeface="+mn-cs"/>
              </a:rPr>
              <a:t>Fully cored recovery</a:t>
            </a:r>
          </a:p>
          <a:p>
            <a:pPr marL="457200" marR="0" lvl="1" indent="0" algn="l" defTabSz="914400" rtl="0" eaLnBrk="1" fontAlgn="auto" latinLnBrk="0" hangingPunct="1">
              <a:lnSpc>
                <a:spcPct val="100000"/>
              </a:lnSpc>
              <a:spcBef>
                <a:spcPts val="800"/>
              </a:spcBef>
              <a:spcAft>
                <a:spcPts val="0"/>
              </a:spcAft>
              <a:buClrTx/>
              <a:buSzTx/>
              <a:buFontTx/>
              <a:buNone/>
              <a:tabLst/>
              <a:defRPr/>
            </a:pPr>
            <a:r>
              <a:rPr kumimoji="0" lang="en-GB" sz="2100" b="0" i="0" u="none" strike="noStrike" kern="1200" cap="none" spc="0" normalizeH="0" baseline="0" noProof="0" dirty="0">
                <a:ln>
                  <a:noFill/>
                </a:ln>
                <a:solidFill>
                  <a:prstClr val="black"/>
                </a:solidFill>
                <a:effectLst/>
                <a:uLnTx/>
                <a:uFillTx/>
                <a:latin typeface="Calibri" panose="020F0502020204030204"/>
                <a:ea typeface="+mn-ea"/>
                <a:cs typeface="+mn-cs"/>
              </a:rPr>
              <a:t>Drill time should be about 2 weeks</a:t>
            </a:r>
          </a:p>
          <a:p>
            <a:pPr marL="457200" marR="0" lvl="1" indent="0" algn="l" defTabSz="914400" rtl="0" eaLnBrk="1" fontAlgn="auto" latinLnBrk="0" hangingPunct="1">
              <a:lnSpc>
                <a:spcPct val="100000"/>
              </a:lnSpc>
              <a:spcBef>
                <a:spcPts val="800"/>
              </a:spcBef>
              <a:spcAft>
                <a:spcPts val="0"/>
              </a:spcAft>
              <a:buClrTx/>
              <a:buSzTx/>
              <a:buFontTx/>
              <a:buNone/>
              <a:tabLst/>
              <a:defRPr/>
            </a:pPr>
            <a:r>
              <a:rPr kumimoji="0" lang="en-GB" sz="2100" b="0" i="0" u="none" strike="noStrike" kern="1200" cap="none" spc="0" normalizeH="0" baseline="0" noProof="0" dirty="0">
                <a:ln>
                  <a:noFill/>
                </a:ln>
                <a:solidFill>
                  <a:prstClr val="black"/>
                </a:solidFill>
                <a:effectLst/>
                <a:uLnTx/>
                <a:uFillTx/>
                <a:latin typeface="Calibri" panose="020F0502020204030204"/>
                <a:ea typeface="+mn-ea"/>
                <a:cs typeface="+mn-cs"/>
              </a:rPr>
              <a:t>Equipped with Piezometer</a:t>
            </a:r>
            <a:endParaRPr kumimoji="0" lang="en-US" sz="2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15726619"/>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Studies on excavation strategy and material quantities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11" name="Text Placeholder 3">
            <a:extLst>
              <a:ext uri="{FF2B5EF4-FFF2-40B4-BE49-F238E27FC236}">
                <a16:creationId xmlns:a16="http://schemas.microsoft.com/office/drawing/2014/main" id="{F1A93576-E48A-750E-7E29-52A65024EE00}"/>
              </a:ext>
            </a:extLst>
          </p:cNvPr>
          <p:cNvSpPr txBox="1">
            <a:spLocks/>
          </p:cNvSpPr>
          <p:nvPr/>
        </p:nvSpPr>
        <p:spPr>
          <a:xfrm>
            <a:off x="496322" y="863890"/>
            <a:ext cx="11399191" cy="461389"/>
          </a:xfrm>
          <a:prstGeom prst="rect">
            <a:avLst/>
          </a:prstGeom>
        </p:spPr>
        <p:txBody>
          <a:bodyPr vert="horz" lIns="91440" tIns="45720" rIns="91440" bIns="45720" rtlCol="0">
            <a:noAutofit/>
          </a:bodyPr>
          <a:lstStyle>
            <a:lvl1pPr marL="0" indent="0" algn="l" defTabSz="914377" rtl="0" eaLnBrk="1" latinLnBrk="0" hangingPunct="1">
              <a:lnSpc>
                <a:spcPts val="1851"/>
              </a:lnSpc>
              <a:spcBef>
                <a:spcPts val="1851"/>
              </a:spcBef>
              <a:buFont typeface="Arial" panose="020B0604020202020204" pitchFamily="34" charset="0"/>
              <a:buNone/>
              <a:defRPr sz="1867" b="1" kern="1200">
                <a:solidFill>
                  <a:schemeClr val="tx1"/>
                </a:solidFill>
                <a:latin typeface="+mn-lt"/>
                <a:ea typeface="+mn-ea"/>
                <a:cs typeface="+mn-cs"/>
              </a:defRPr>
            </a:lvl1pPr>
            <a:lvl2pPr marL="629984" indent="0" algn="l" defTabSz="914377" rtl="0" eaLnBrk="1" latinLnBrk="0" hangingPunct="1">
              <a:lnSpc>
                <a:spcPts val="1851"/>
              </a:lnSpc>
              <a:spcBef>
                <a:spcPts val="0"/>
              </a:spcBef>
              <a:buFont typeface="Arial" panose="020B0604020202020204" pitchFamily="34" charset="0"/>
              <a:buNone/>
              <a:tabLst>
                <a:tab pos="5273868" algn="r"/>
              </a:tabLst>
              <a:defRPr sz="1600" kern="1200">
                <a:solidFill>
                  <a:schemeClr val="tx1"/>
                </a:solidFill>
                <a:latin typeface="+mn-lt"/>
                <a:ea typeface="+mn-ea"/>
                <a:cs typeface="+mn-cs"/>
              </a:defRPr>
            </a:lvl2pPr>
            <a:lvl3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3pPr>
            <a:lvl4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4pPr>
            <a:lvl5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100000"/>
              </a:lnSpc>
              <a:spcBef>
                <a:spcPts val="1851"/>
              </a:spcBef>
              <a:spcAft>
                <a:spcPts val="0"/>
              </a:spcAft>
              <a:buClrTx/>
              <a:buSzTx/>
              <a:buFont typeface="Arial" panose="020B0604020202020204" pitchFamily="34" charset="0"/>
              <a:buNone/>
              <a:tabLst/>
              <a:defRPr/>
            </a:pPr>
            <a:r>
              <a:rPr kumimoji="0" lang="en-GB" sz="2000" b="1" i="0" u="none" strike="noStrike" kern="1200" cap="none" spc="0" normalizeH="0" baseline="0" noProof="0" dirty="0">
                <a:ln>
                  <a:noFill/>
                </a:ln>
                <a:solidFill>
                  <a:srgbClr val="0C377B"/>
                </a:solidFill>
                <a:effectLst/>
                <a:uLnTx/>
                <a:uFillTx/>
                <a:latin typeface="Arial"/>
                <a:ea typeface="+mn-ea"/>
                <a:cs typeface="+mn-cs"/>
              </a:rPr>
              <a:t>2 TBMs from each experimental point			Alternative with no TBMs from PA</a:t>
            </a:r>
          </a:p>
        </p:txBody>
      </p:sp>
      <p:pic>
        <p:nvPicPr>
          <p:cNvPr id="2" name="Picture 1">
            <a:extLst>
              <a:ext uri="{FF2B5EF4-FFF2-40B4-BE49-F238E27FC236}">
                <a16:creationId xmlns:a16="http://schemas.microsoft.com/office/drawing/2014/main" id="{78F922F2-4D86-6D1B-E13D-E7F226E5141B}"/>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7148" y="1368537"/>
            <a:ext cx="4766599" cy="3467115"/>
          </a:xfrm>
          <a:prstGeom prst="rect">
            <a:avLst/>
          </a:prstGeom>
          <a:noFill/>
          <a:ln>
            <a:noFill/>
          </a:ln>
        </p:spPr>
      </p:pic>
      <p:pic>
        <p:nvPicPr>
          <p:cNvPr id="6" name="Picture 5">
            <a:extLst>
              <a:ext uri="{FF2B5EF4-FFF2-40B4-BE49-F238E27FC236}">
                <a16:creationId xmlns:a16="http://schemas.microsoft.com/office/drawing/2014/main" id="{A88DCDC5-C3FF-BF6A-BA84-C8C04BDB1A0D}"/>
              </a:ext>
            </a:extLst>
          </p:cNvPr>
          <p:cNvPicPr>
            <a:picLocks noChangeAspect="1"/>
          </p:cNvPicPr>
          <p:nvPr/>
        </p:nvPicPr>
        <p:blipFill>
          <a:blip r:embed="rId4"/>
          <a:stretch>
            <a:fillRect/>
          </a:stretch>
        </p:blipFill>
        <p:spPr>
          <a:xfrm>
            <a:off x="5482" y="4782770"/>
            <a:ext cx="6073442" cy="1799538"/>
          </a:xfrm>
          <a:prstGeom prst="rect">
            <a:avLst/>
          </a:prstGeom>
        </p:spPr>
      </p:pic>
      <p:pic>
        <p:nvPicPr>
          <p:cNvPr id="8" name="Picture 7">
            <a:extLst>
              <a:ext uri="{FF2B5EF4-FFF2-40B4-BE49-F238E27FC236}">
                <a16:creationId xmlns:a16="http://schemas.microsoft.com/office/drawing/2014/main" id="{9703F936-2961-23F8-2063-6EF51D290800}"/>
              </a:ext>
            </a:extLst>
          </p:cNvPr>
          <p:cNvPicPr>
            <a:picLocks noChangeAspect="1"/>
          </p:cNvPicPr>
          <p:nvPr/>
        </p:nvPicPr>
        <p:blipFill>
          <a:blip r:embed="rId5"/>
          <a:stretch>
            <a:fillRect/>
          </a:stretch>
        </p:blipFill>
        <p:spPr>
          <a:xfrm>
            <a:off x="6099048" y="4764024"/>
            <a:ext cx="6085940" cy="1818284"/>
          </a:xfrm>
          <a:prstGeom prst="rect">
            <a:avLst/>
          </a:prstGeom>
        </p:spPr>
      </p:pic>
      <p:pic>
        <p:nvPicPr>
          <p:cNvPr id="12" name="Picture 11">
            <a:extLst>
              <a:ext uri="{FF2B5EF4-FFF2-40B4-BE49-F238E27FC236}">
                <a16:creationId xmlns:a16="http://schemas.microsoft.com/office/drawing/2014/main" id="{BA36D239-6420-E2F8-9FFA-E9A6CFDCDB40}"/>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71221" y="1365655"/>
            <a:ext cx="4766755" cy="3467115"/>
          </a:xfrm>
          <a:prstGeom prst="rect">
            <a:avLst/>
          </a:prstGeom>
          <a:noFill/>
          <a:ln>
            <a:noFill/>
          </a:ln>
        </p:spPr>
      </p:pic>
    </p:spTree>
    <p:extLst>
      <p:ext uri="{BB962C8B-B14F-4D97-AF65-F5344CB8AC3E}">
        <p14:creationId xmlns:p14="http://schemas.microsoft.com/office/powerpoint/2010/main" val="2221954310"/>
      </p:ext>
    </p:extLst>
  </p:cSld>
  <p:clrMapOvr>
    <a:masterClrMapping/>
  </p:clrMapOvr>
  <mc:AlternateContent xmlns:mc="http://schemas.openxmlformats.org/markup-compatibility/2006">
    <mc:Choice xmlns:p14="http://schemas.microsoft.com/office/powerpoint/2010/main" Requires="p14">
      <p:transition spd="slow" p14:dur="1250">
        <p14:prism isContent="1"/>
      </p:transition>
    </mc:Choice>
    <mc:Fallback>
      <p:transition spd="slow">
        <p:fade/>
      </p:transition>
    </mc:Fallback>
  </mc:AlternateContent>
</p:sld>
</file>

<file path=ppt/theme/theme1.xml><?xml version="1.0" encoding="utf-8"?>
<a:theme xmlns:a="http://schemas.openxmlformats.org/drawingml/2006/main" name="3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4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5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Exempel.potx" id="{5A6DE731-F62F-4393-846B-6DB5958E2F3F}" vid="{17B14D3C-37D6-41F8-B27B-D435D8075930}"/>
    </a:ext>
  </a:extLst>
</a:theme>
</file>

<file path=ppt/theme/theme14.xml><?xml version="1.0" encoding="utf-8"?>
<a:theme xmlns:a="http://schemas.openxmlformats.org/drawingml/2006/main" name="6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15.xml><?xml version="1.0" encoding="utf-8"?>
<a:theme xmlns:a="http://schemas.openxmlformats.org/drawingml/2006/main" name="7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16.xml><?xml version="1.0" encoding="utf-8"?>
<a:theme xmlns:a="http://schemas.openxmlformats.org/drawingml/2006/main" name="8_Content Slides - Deep Blue">
  <a:themeElements>
    <a:clrScheme name="Custom 1">
      <a:dk1>
        <a:srgbClr val="0F124A"/>
      </a:dk1>
      <a:lt1>
        <a:srgbClr val="FFFFFF"/>
      </a:lt1>
      <a:dk2>
        <a:srgbClr val="0000FF"/>
      </a:dk2>
      <a:lt2>
        <a:srgbClr val="FFFFFF"/>
      </a:lt2>
      <a:accent1>
        <a:srgbClr val="002060"/>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17.xml><?xml version="1.0" encoding="utf-8"?>
<a:theme xmlns:a="http://schemas.openxmlformats.org/drawingml/2006/main" name="9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FCC-2011110001-BLEED_FCC_PresentationTemplate_16x9_onscreen" id="{793AB792-361D-0145-88B4-1694BCC907D6}" vid="{DD2D8671-E3F2-8B4E-BCFC-6E9DC91A47EB}"/>
    </a:ext>
  </a:extLst>
</a:theme>
</file>

<file path=ppt/theme/theme1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3.xml><?xml version="1.0" encoding="utf-8"?>
<a:theme xmlns:a="http://schemas.openxmlformats.org/drawingml/2006/main" name="6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w="28575">
          <a:solidFill>
            <a:schemeClr val="accent5">
              <a:lumMod val="75000"/>
            </a:schemeClr>
          </a:solidFill>
          <a:prstDash val="solid"/>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flat" cmpd="sng" algn="ctr">
          <a:solidFill>
            <a:schemeClr val="dk1"/>
          </a:solidFill>
          <a:prstDash val="dash"/>
          <a:round/>
          <a:headEnd type="none" w="med" len="med"/>
          <a:tailEnd type="none" w="med" len="med"/>
        </a:ln>
      </a:spPr>
      <a:bodyPr/>
      <a:lstStyle/>
      <a:style>
        <a:lnRef idx="0">
          <a:scrgbClr r="0" g="0" b="0"/>
        </a:lnRef>
        <a:fillRef idx="0">
          <a:scrgbClr r="0" g="0" b="0"/>
        </a:fillRef>
        <a:effectRef idx="0">
          <a:scrgbClr r="0" g="0" b="0"/>
        </a:effectRef>
        <a:fontRef idx="minor">
          <a:schemeClr val="tx1"/>
        </a:fontRef>
      </a:style>
    </a:lnDef>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6.xml><?xml version="1.0" encoding="utf-8"?>
<a:theme xmlns:a="http://schemas.openxmlformats.org/drawingml/2006/main" name="3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7.xml><?xml version="1.0" encoding="utf-8"?>
<a:theme xmlns:a="http://schemas.openxmlformats.org/drawingml/2006/main" name="4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8.xml><?xml version="1.0" encoding="utf-8"?>
<a:theme xmlns:a="http://schemas.openxmlformats.org/drawingml/2006/main" name="1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9.xml><?xml version="1.0" encoding="utf-8"?>
<a:theme xmlns:a="http://schemas.openxmlformats.org/drawingml/2006/main" name="9_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docProps/app.xml><?xml version="1.0" encoding="utf-8"?>
<Properties xmlns="http://schemas.openxmlformats.org/officeDocument/2006/extended-properties" xmlns:vt="http://schemas.openxmlformats.org/officeDocument/2006/docPropsVTypes">
  <TotalTime>52513</TotalTime>
  <Words>3829</Words>
  <Application>Microsoft Office PowerPoint</Application>
  <PresentationFormat>Widescreen</PresentationFormat>
  <Paragraphs>659</Paragraphs>
  <Slides>35</Slides>
  <Notes>9</Notes>
  <HiddenSlides>0</HiddenSlides>
  <MMClips>0</MMClips>
  <ScaleCrop>false</ScaleCrop>
  <HeadingPairs>
    <vt:vector size="6" baseType="variant">
      <vt:variant>
        <vt:lpstr>Fonts Used</vt:lpstr>
      </vt:variant>
      <vt:variant>
        <vt:i4>11</vt:i4>
      </vt:variant>
      <vt:variant>
        <vt:lpstr>Theme</vt:lpstr>
      </vt:variant>
      <vt:variant>
        <vt:i4>17</vt:i4>
      </vt:variant>
      <vt:variant>
        <vt:lpstr>Slide Titles</vt:lpstr>
      </vt:variant>
      <vt:variant>
        <vt:i4>35</vt:i4>
      </vt:variant>
    </vt:vector>
  </HeadingPairs>
  <TitlesOfParts>
    <vt:vector size="63" baseType="lpstr">
      <vt:lpstr>Aptos</vt:lpstr>
      <vt:lpstr>Arial</vt:lpstr>
      <vt:lpstr>Calibri</vt:lpstr>
      <vt:lpstr>Calibri Light</vt:lpstr>
      <vt:lpstr>Cambria Math</vt:lpstr>
      <vt:lpstr>Century Gothic</vt:lpstr>
      <vt:lpstr>Symbol</vt:lpstr>
      <vt:lpstr>Times New Roman</vt:lpstr>
      <vt:lpstr>Verdana</vt:lpstr>
      <vt:lpstr>-webkit-standard</vt:lpstr>
      <vt:lpstr>Wingdings</vt:lpstr>
      <vt:lpstr>3_Office Theme</vt:lpstr>
      <vt:lpstr>Content Slides - Deep Blue</vt:lpstr>
      <vt:lpstr>6_FC5643-CERN3027 - Scale of contributions</vt:lpstr>
      <vt:lpstr>Custom Design</vt:lpstr>
      <vt:lpstr>2_Content Slides - Deep Blue</vt:lpstr>
      <vt:lpstr>3_Content Slides - Deep Blue</vt:lpstr>
      <vt:lpstr>4_Content Slides - Deep Blue</vt:lpstr>
      <vt:lpstr>1_Content Slides - Deep Blue</vt:lpstr>
      <vt:lpstr>9_Office Theme</vt:lpstr>
      <vt:lpstr>4_Office Theme</vt:lpstr>
      <vt:lpstr>5_Content Slides - Deep Blue</vt:lpstr>
      <vt:lpstr>Office Theme</vt:lpstr>
      <vt:lpstr>Titleslides, Conclusion</vt:lpstr>
      <vt:lpstr>6_Content Slides - Deep Blue</vt:lpstr>
      <vt:lpstr>7_Content Slides - Deep Blue</vt:lpstr>
      <vt:lpstr>8_Content Slides - Deep Blue</vt:lpstr>
      <vt:lpstr>9_Content Slides - Deep Blue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Zimmermann</dc:creator>
  <cp:lastModifiedBy>Michael Benedikt</cp:lastModifiedBy>
  <cp:revision>418</cp:revision>
  <cp:lastPrinted>2024-06-07T10:14:56Z</cp:lastPrinted>
  <dcterms:created xsi:type="dcterms:W3CDTF">2022-11-04T23:51:03Z</dcterms:created>
  <dcterms:modified xsi:type="dcterms:W3CDTF">2024-11-03T23:04:04Z</dcterms:modified>
</cp:coreProperties>
</file>