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18" r:id="rId2"/>
    <p:sldId id="3167" r:id="rId3"/>
    <p:sldId id="3174" r:id="rId4"/>
    <p:sldId id="3155" r:id="rId5"/>
    <p:sldId id="3154" r:id="rId6"/>
    <p:sldId id="3161" r:id="rId7"/>
    <p:sldId id="3170" r:id="rId8"/>
    <p:sldId id="3179" r:id="rId9"/>
    <p:sldId id="3180" r:id="rId10"/>
    <p:sldId id="3181" r:id="rId11"/>
    <p:sldId id="3160" r:id="rId12"/>
    <p:sldId id="3175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ca Malgeri" initials="L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D27CF"/>
    <a:srgbClr val="6DEEEA"/>
    <a:srgbClr val="F97BFF"/>
    <a:srgbClr val="00F800"/>
    <a:srgbClr val="00D008"/>
    <a:srgbClr val="0050C1"/>
    <a:srgbClr val="D000BE"/>
    <a:srgbClr val="DF69DE"/>
    <a:srgbClr val="00B30B"/>
    <a:srgbClr val="00DB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813" autoAdjust="0"/>
    <p:restoredTop sz="93991" autoAdjust="0"/>
  </p:normalViewPr>
  <p:slideViewPr>
    <p:cSldViewPr snapToGrid="0" snapToObjects="1">
      <p:cViewPr varScale="1">
        <p:scale>
          <a:sx n="109" d="100"/>
          <a:sy n="109" d="100"/>
        </p:scale>
        <p:origin x="584" y="19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7" d="100"/>
        <a:sy n="77" d="100"/>
      </p:scale>
      <p:origin x="0" y="0"/>
    </p:cViewPr>
  </p:sorterViewPr>
  <p:notesViewPr>
    <p:cSldViewPr snapToGrid="0" snapToObjects="1">
      <p:cViewPr varScale="1">
        <p:scale>
          <a:sx n="87" d="100"/>
          <a:sy n="87" d="100"/>
        </p:scale>
        <p:origin x="-2536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F0A0A3-E680-514A-A0D9-5D56161CA2B6}" type="datetimeFigureOut">
              <a:rPr lang="en-US" smtClean="0"/>
              <a:pPr/>
              <a:t>11/7/24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33883A-A103-0047-ADA0-262C0F5B77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5438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9B358B-323C-2A4D-B62E-A6954C044CEB}" type="datetimeFigureOut">
              <a:rPr lang="en-US" smtClean="0"/>
              <a:pPr/>
              <a:t>11/7/24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95DDA8-2351-A546-91A9-2672C2503B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9758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0405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4160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6390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8503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2579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5507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577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554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2290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3284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4844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sz="1600" dirty="0">
              <a:latin typeface="Avenir Next" panose="020B050302020202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44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47A8E-5EA4-D044-997E-655F96C855B6}" type="datetime1">
              <a:rPr lang="fr-FR" smtClean="0"/>
              <a:t>07/11/2024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9F6B2-B415-6040-9B9A-D8CF73265845}" type="datetime1">
              <a:rPr lang="fr-FR" smtClean="0"/>
              <a:t>07/11/2024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EE4F6-B18D-314B-94CB-9113B3775DC6}" type="datetime1">
              <a:rPr lang="fr-FR" smtClean="0"/>
              <a:t>07/11/2024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588"/>
            <a:ext cx="12192000" cy="678235"/>
          </a:xfrm>
        </p:spPr>
        <p:txBody>
          <a:bodyPr>
            <a:normAutofit/>
          </a:bodyPr>
          <a:lstStyle>
            <a:lvl1pPr algn="ctr"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47622"/>
            <a:ext cx="12192000" cy="6110378"/>
          </a:xfrm>
        </p:spPr>
        <p:txBody>
          <a:bodyPr/>
          <a:lstStyle>
            <a:lvl1pPr marL="274320" indent="-274320">
              <a:spcBef>
                <a:spcPts val="600"/>
              </a:spcBef>
              <a:defRPr>
                <a:solidFill>
                  <a:srgbClr val="000090"/>
                </a:solidFill>
              </a:defRPr>
            </a:lvl1pPr>
            <a:lvl2pPr marL="548640" indent="-274320">
              <a:spcBef>
                <a:spcPts val="600"/>
              </a:spcBef>
              <a:buFont typeface="Lucida Grande"/>
              <a:buChar char="-"/>
              <a:defRPr sz="2000">
                <a:solidFill>
                  <a:schemeClr val="tx1"/>
                </a:solidFill>
              </a:defRPr>
            </a:lvl2pPr>
            <a:lvl3pPr marL="822960" indent="-274320">
              <a:spcBef>
                <a:spcPts val="300"/>
              </a:spcBef>
              <a:buFont typeface="Lucida Grande"/>
              <a:buChar char="-"/>
              <a:defRPr sz="1800">
                <a:solidFill>
                  <a:srgbClr val="800000"/>
                </a:solidFill>
              </a:defRPr>
            </a:lvl3pPr>
            <a:lvl4pPr>
              <a:spcBef>
                <a:spcPts val="300"/>
              </a:spcBef>
              <a:defRPr/>
            </a:lvl4pPr>
            <a:lvl5pPr>
              <a:spcBef>
                <a:spcPts val="300"/>
              </a:spcBef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696822"/>
            <a:ext cx="12192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E96B0-67DA-C94C-B798-7543832C3C93}" type="datetime1">
              <a:rPr lang="fr-FR" smtClean="0"/>
              <a:t>07/11/2024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5A30F8-04A8-B04B-9E7E-84C2EF54047F}" type="datetime1">
              <a:rPr lang="fr-FR" smtClean="0"/>
              <a:t>07/11/2024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609600" y="768106"/>
            <a:ext cx="109728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273CD-C9AA-374A-A10E-028045C2877E}" type="datetime1">
              <a:rPr lang="fr-FR" smtClean="0"/>
              <a:t>07/11/2024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48F5E-F853-7C4B-815D-AB0BB56C948C}" type="datetime1">
              <a:rPr lang="fr-FR" smtClean="0"/>
              <a:t>07/11/2024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609600" y="747622"/>
            <a:ext cx="109728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8016A-2CA5-404B-BFE7-45136B4A05DC}" type="datetime1">
              <a:rPr lang="fr-FR" smtClean="0"/>
              <a:t>07/11/2024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5D1396-FD77-D549-9326-6130907CCCE5}" type="datetime1">
              <a:rPr lang="fr-FR" smtClean="0"/>
              <a:t>07/11/2024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9504B6-A62E-D641-B842-F82A9CEC3315}" type="datetime1">
              <a:rPr lang="fr-FR" smtClean="0"/>
              <a:t>07/11/2024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MB Apr. 9, 2013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8588"/>
            <a:ext cx="10972800" cy="798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747622"/>
            <a:ext cx="10972800" cy="5608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58F060-896E-4A4E-84B5-2DEC33511EA1}" type="datetime1">
              <a:rPr lang="fr-FR" smtClean="0"/>
              <a:t>07/11/2024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696435" y="1"/>
            <a:ext cx="2495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  <a:lvl2pPr algn="l"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</a:lstStyle>
          <a:p>
            <a:pPr lvl="1"/>
            <a:r>
              <a:rPr lang="en-US"/>
              <a:t>MB Apr. 9,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56112" y="1"/>
            <a:ext cx="13358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accent2"/>
                </a:solidFill>
              </a:defRPr>
            </a:lvl1pPr>
          </a:lstStyle>
          <a:p>
            <a:fld id="{9CA62D5A-175C-0146-8DFE-850ADA1B8FD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6032" indent="-342900" algn="l" defTabSz="457200" rtl="0" eaLnBrk="1" latinLnBrk="0" hangingPunct="1">
        <a:spcBef>
          <a:spcPct val="20000"/>
        </a:spcBef>
        <a:buFont typeface="Courier New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00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E75DE30-B300-08B4-2C3E-1E1689A4AB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1" cy="68580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678333" y="447675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669636" y="2690336"/>
            <a:ext cx="1085272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4000" dirty="0">
                <a:solidFill>
                  <a:schemeClr val="bg1"/>
                </a:solidFill>
                <a:latin typeface="Avenir Next" panose="020B0503020202020204" pitchFamily="34" charset="0"/>
                <a:ea typeface="Geneva" panose="020B0503030404040204" pitchFamily="34" charset="0"/>
                <a:cs typeface="Diwan Thuluth" pitchFamily="2" charset="-78"/>
              </a:rPr>
              <a:t>Summary VD and </a:t>
            </a:r>
            <a:r>
              <a:rPr lang="en-US" sz="4000" dirty="0" err="1">
                <a:solidFill>
                  <a:schemeClr val="bg1"/>
                </a:solidFill>
                <a:latin typeface="Avenir Next" panose="020B0503020202020204" pitchFamily="34" charset="0"/>
                <a:ea typeface="Geneva" panose="020B0503030404040204" pitchFamily="34" charset="0"/>
                <a:cs typeface="Diwan Thuluth" pitchFamily="2" charset="-78"/>
              </a:rPr>
              <a:t>PiD</a:t>
            </a:r>
            <a:r>
              <a:rPr lang="en-US" sz="4000" dirty="0">
                <a:solidFill>
                  <a:schemeClr val="bg1"/>
                </a:solidFill>
                <a:latin typeface="Avenir Next" panose="020B0503020202020204" pitchFamily="34" charset="0"/>
                <a:ea typeface="Geneva" panose="020B0503030404040204" pitchFamily="34" charset="0"/>
                <a:cs typeface="Diwan Thuluth" pitchFamily="2" charset="-78"/>
              </a:rPr>
              <a:t> detectors for FCC-</a:t>
            </a:r>
            <a:r>
              <a:rPr lang="en-US" sz="4000" dirty="0" err="1">
                <a:solidFill>
                  <a:schemeClr val="bg1"/>
                </a:solidFill>
                <a:latin typeface="Avenir Next" panose="020B0503020202020204" pitchFamily="34" charset="0"/>
                <a:ea typeface="Geneva" panose="020B0503030404040204" pitchFamily="34" charset="0"/>
                <a:cs typeface="Diwan Thuluth" pitchFamily="2" charset="-78"/>
              </a:rPr>
              <a:t>ee</a:t>
            </a:r>
            <a:endParaRPr lang="en-US" sz="4000" dirty="0">
              <a:solidFill>
                <a:schemeClr val="bg1"/>
              </a:solidFill>
              <a:latin typeface="Avenir Next" panose="020B0503020202020204" pitchFamily="34" charset="0"/>
              <a:ea typeface="Geneva" panose="020B0503030404040204" pitchFamily="34" charset="0"/>
              <a:cs typeface="Diwan Thuluth" pitchFamily="2" charset="-78"/>
            </a:endParaRPr>
          </a:p>
          <a:p>
            <a:pPr algn="ctr">
              <a:spcAft>
                <a:spcPts val="600"/>
              </a:spcAft>
            </a:pPr>
            <a:r>
              <a:rPr lang="en-US" sz="2000" dirty="0">
                <a:solidFill>
                  <a:schemeClr val="bg1"/>
                </a:solidFill>
                <a:latin typeface="Avenir Next" panose="020B0503020202020204" pitchFamily="34" charset="0"/>
                <a:ea typeface="Geneva" panose="020B0503030404040204" pitchFamily="34" charset="0"/>
                <a:cs typeface="Diwan Thuluth" pitchFamily="2" charset="-78"/>
              </a:rPr>
              <a:t>based on A. </a:t>
            </a:r>
            <a:r>
              <a:rPr lang="en-US" sz="2000" dirty="0" err="1">
                <a:solidFill>
                  <a:schemeClr val="bg1"/>
                </a:solidFill>
                <a:latin typeface="Avenir Next" panose="020B0503020202020204" pitchFamily="34" charset="0"/>
                <a:ea typeface="Geneva" panose="020B0503030404040204" pitchFamily="34" charset="0"/>
                <a:cs typeface="Diwan Thuluth" pitchFamily="2" charset="-78"/>
              </a:rPr>
              <a:t>Andrezza</a:t>
            </a:r>
            <a:r>
              <a:rPr lang="en-US" sz="2000" dirty="0">
                <a:solidFill>
                  <a:schemeClr val="bg1"/>
                </a:solidFill>
                <a:latin typeface="Avenir Next" panose="020B0503020202020204" pitchFamily="34" charset="0"/>
                <a:ea typeface="Geneva" panose="020B0503030404040204" pitchFamily="34" charset="0"/>
                <a:cs typeface="Diwan Thuluth" pitchFamily="2" charset="-78"/>
              </a:rPr>
              <a:t>, G. </a:t>
            </a:r>
            <a:r>
              <a:rPr lang="en-US" sz="2000" dirty="0" err="1">
                <a:solidFill>
                  <a:schemeClr val="bg1"/>
                </a:solidFill>
                <a:latin typeface="Avenir Next" panose="020B0503020202020204" pitchFamily="34" charset="0"/>
                <a:ea typeface="Geneva" panose="020B0503030404040204" pitchFamily="34" charset="0"/>
                <a:cs typeface="Diwan Thuluth" pitchFamily="2" charset="-78"/>
              </a:rPr>
              <a:t>Boudoul</a:t>
            </a:r>
            <a:r>
              <a:rPr lang="en-US" sz="2000" dirty="0">
                <a:solidFill>
                  <a:schemeClr val="bg1"/>
                </a:solidFill>
                <a:latin typeface="Avenir Next" panose="020B0503020202020204" pitchFamily="34" charset="0"/>
                <a:ea typeface="Geneva" panose="020B0503030404040204" pitchFamily="34" charset="0"/>
                <a:cs typeface="Diwan Thuluth" pitchFamily="2" charset="-78"/>
              </a:rPr>
              <a:t>, T. </a:t>
            </a:r>
            <a:r>
              <a:rPr lang="en-US" sz="2000" dirty="0" err="1">
                <a:solidFill>
                  <a:schemeClr val="bg1"/>
                </a:solidFill>
                <a:latin typeface="Avenir Next" panose="020B0503020202020204" pitchFamily="34" charset="0"/>
                <a:ea typeface="Geneva" panose="020B0503030404040204" pitchFamily="34" charset="0"/>
                <a:cs typeface="Diwan Thuluth" pitchFamily="2" charset="-78"/>
              </a:rPr>
              <a:t>Papaevangelou</a:t>
            </a:r>
            <a:r>
              <a:rPr lang="en-US" sz="2000" dirty="0">
                <a:solidFill>
                  <a:schemeClr val="bg1"/>
                </a:solidFill>
                <a:latin typeface="Avenir Next" panose="020B0503020202020204" pitchFamily="34" charset="0"/>
                <a:ea typeface="Geneva" panose="020B0503030404040204" pitchFamily="34" charset="0"/>
                <a:cs typeface="Diwan Thuluth" pitchFamily="2" charset="-78"/>
              </a:rPr>
              <a:t>, </a:t>
            </a:r>
          </a:p>
          <a:p>
            <a:pPr algn="ctr">
              <a:spcAft>
                <a:spcPts val="600"/>
              </a:spcAft>
            </a:pPr>
            <a:r>
              <a:rPr lang="en-US" sz="2000" dirty="0">
                <a:solidFill>
                  <a:schemeClr val="bg1"/>
                </a:solidFill>
                <a:latin typeface="Avenir Next" panose="020B0503020202020204" pitchFamily="34" charset="0"/>
                <a:ea typeface="Geneva" panose="020B0503030404040204" pitchFamily="34" charset="0"/>
                <a:cs typeface="Diwan Thuluth" pitchFamily="2" charset="-78"/>
              </a:rPr>
              <a:t>E. </a:t>
            </a:r>
            <a:r>
              <a:rPr lang="en-US" sz="2000" dirty="0" err="1">
                <a:solidFill>
                  <a:schemeClr val="bg1"/>
                </a:solidFill>
                <a:latin typeface="Avenir Next" panose="020B0503020202020204" pitchFamily="34" charset="0"/>
                <a:ea typeface="Geneva" panose="020B0503030404040204" pitchFamily="34" charset="0"/>
                <a:cs typeface="Diwan Thuluth" pitchFamily="2" charset="-78"/>
              </a:rPr>
              <a:t>Robuti</a:t>
            </a:r>
            <a:r>
              <a:rPr lang="en-US" sz="2000" dirty="0">
                <a:solidFill>
                  <a:schemeClr val="bg1"/>
                </a:solidFill>
                <a:latin typeface="Avenir Next" panose="020B0503020202020204" pitchFamily="34" charset="0"/>
                <a:ea typeface="Geneva" panose="020B0503030404040204" pitchFamily="34" charset="0"/>
                <a:cs typeface="Diwan Thuluth" pitchFamily="2" charset="-78"/>
              </a:rPr>
              <a:t>, M. </a:t>
            </a:r>
            <a:r>
              <a:rPr lang="en-US" sz="2000" dirty="0" err="1">
                <a:solidFill>
                  <a:schemeClr val="bg1"/>
                </a:solidFill>
                <a:latin typeface="Avenir Next" panose="020B0503020202020204" pitchFamily="34" charset="0"/>
                <a:ea typeface="Geneva" panose="020B0503030404040204" pitchFamily="34" charset="0"/>
                <a:cs typeface="Diwan Thuluth" pitchFamily="2" charset="-78"/>
              </a:rPr>
              <a:t>Rolo</a:t>
            </a:r>
            <a:r>
              <a:rPr lang="en-US" sz="2000" dirty="0">
                <a:solidFill>
                  <a:schemeClr val="bg1"/>
                </a:solidFill>
                <a:latin typeface="Avenir Next" panose="020B0503020202020204" pitchFamily="34" charset="0"/>
                <a:ea typeface="Geneva" panose="020B0503030404040204" pitchFamily="34" charset="0"/>
                <a:cs typeface="Diwan Thuluth" pitchFamily="2" charset="-78"/>
              </a:rPr>
              <a:t>, S. </a:t>
            </a:r>
            <a:r>
              <a:rPr lang="en-US" sz="2000" dirty="0" err="1">
                <a:solidFill>
                  <a:schemeClr val="bg1"/>
                </a:solidFill>
                <a:latin typeface="Avenir Next" panose="020B0503020202020204" pitchFamily="34" charset="0"/>
                <a:ea typeface="Geneva" panose="020B0503030404040204" pitchFamily="34" charset="0"/>
                <a:cs typeface="Diwan Thuluth" pitchFamily="2" charset="-78"/>
              </a:rPr>
              <a:t>Senyukov</a:t>
            </a:r>
            <a:r>
              <a:rPr lang="en-US" sz="2000" dirty="0">
                <a:solidFill>
                  <a:schemeClr val="bg1"/>
                </a:solidFill>
                <a:latin typeface="Avenir Next" panose="020B0503020202020204" pitchFamily="34" charset="0"/>
                <a:ea typeface="Geneva" panose="020B0503030404040204" pitchFamily="34" charset="0"/>
                <a:cs typeface="Diwan Thuluth" pitchFamily="2" charset="-78"/>
              </a:rPr>
              <a:t>, D. </a:t>
            </a:r>
            <a:r>
              <a:rPr lang="en-US" sz="2000" dirty="0" err="1">
                <a:solidFill>
                  <a:schemeClr val="bg1"/>
                </a:solidFill>
                <a:latin typeface="Avenir Next" panose="020B0503020202020204" pitchFamily="34" charset="0"/>
                <a:ea typeface="Geneva" panose="020B0503030404040204" pitchFamily="34" charset="0"/>
                <a:cs typeface="Diwan Thuluth" pitchFamily="2" charset="-78"/>
              </a:rPr>
              <a:t>Contardo</a:t>
            </a:r>
            <a:r>
              <a:rPr lang="en-US" sz="2000" dirty="0">
                <a:solidFill>
                  <a:schemeClr val="bg1"/>
                </a:solidFill>
                <a:latin typeface="Avenir Next" panose="020B0503020202020204" pitchFamily="34" charset="0"/>
                <a:ea typeface="Geneva" panose="020B0503030404040204" pitchFamily="34" charset="0"/>
                <a:cs typeface="Diwan Thuluth" pitchFamily="2" charset="-78"/>
              </a:rPr>
              <a:t>/P. </a:t>
            </a:r>
            <a:r>
              <a:rPr lang="en-US" sz="2000" dirty="0" err="1">
                <a:solidFill>
                  <a:schemeClr val="bg1"/>
                </a:solidFill>
                <a:latin typeface="Avenir Next" panose="020B0503020202020204" pitchFamily="34" charset="0"/>
                <a:ea typeface="Geneva" panose="020B0503030404040204" pitchFamily="34" charset="0"/>
                <a:cs typeface="Diwan Thuluth" pitchFamily="2" charset="-78"/>
              </a:rPr>
              <a:t>Schwemling</a:t>
            </a:r>
            <a:endParaRPr lang="en-US" sz="2000" dirty="0">
              <a:solidFill>
                <a:schemeClr val="bg1"/>
              </a:solidFill>
              <a:latin typeface="Avenir Next" panose="020B0503020202020204" pitchFamily="34" charset="0"/>
              <a:ea typeface="Geneva" panose="020B0503030404040204" pitchFamily="34" charset="0"/>
              <a:cs typeface="Diwan Thuluth" pitchFamily="2" charset="-78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BAB1271-DF00-67EA-CCD1-6BAB87F3F817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56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4286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34294" y="1355748"/>
            <a:ext cx="4723412" cy="414650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CCF5474-4ADE-E86A-C91A-793D1558EA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8840" y="118649"/>
            <a:ext cx="833242" cy="33666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46C87F1-3547-52DD-7010-37C98C4DCD41}"/>
              </a:ext>
            </a:extLst>
          </p:cNvPr>
          <p:cNvSpPr txBox="1"/>
          <p:nvPr/>
        </p:nvSpPr>
        <p:spPr>
          <a:xfrm>
            <a:off x="4157259" y="6445668"/>
            <a:ext cx="387748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1600" dirty="0">
                <a:solidFill>
                  <a:schemeClr val="bg1"/>
                </a:solidFill>
                <a:latin typeface="Avenir Next" panose="020B0503020202020204" pitchFamily="34" charset="0"/>
              </a:rPr>
              <a:t>D. </a:t>
            </a:r>
            <a:r>
              <a:rPr lang="en-US" sz="1600" dirty="0" err="1">
                <a:solidFill>
                  <a:schemeClr val="bg1"/>
                </a:solidFill>
                <a:latin typeface="Avenir Next" panose="020B0503020202020204" pitchFamily="34" charset="0"/>
              </a:rPr>
              <a:t>Contardo</a:t>
            </a:r>
            <a:r>
              <a:rPr lang="en-US" sz="1600" dirty="0">
                <a:solidFill>
                  <a:schemeClr val="bg1"/>
                </a:solidFill>
                <a:latin typeface="Avenir Next" panose="020B0503020202020204" pitchFamily="34" charset="0"/>
              </a:rPr>
              <a:t> (IP2I)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21DC3D9-308B-ACD9-5B11-CF80487F03F0}"/>
              </a:ext>
            </a:extLst>
          </p:cNvPr>
          <p:cNvSpPr txBox="1"/>
          <p:nvPr/>
        </p:nvSpPr>
        <p:spPr>
          <a:xfrm>
            <a:off x="2651760" y="101104"/>
            <a:ext cx="73152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latin typeface="Avenir Next" panose="020B0503020202020204" pitchFamily="34" charset="0"/>
              </a:rPr>
              <a:t>FCC FRANCE &amp; ITALY 2</a:t>
            </a:r>
            <a:r>
              <a:rPr lang="en-US" sz="1600" baseline="30000" dirty="0">
                <a:solidFill>
                  <a:schemeClr val="bg1"/>
                </a:solidFill>
                <a:latin typeface="Avenir Next" panose="020B0503020202020204" pitchFamily="34" charset="0"/>
              </a:rPr>
              <a:t>nd</a:t>
            </a:r>
            <a:r>
              <a:rPr lang="en-US" sz="1600" dirty="0">
                <a:solidFill>
                  <a:schemeClr val="bg1"/>
                </a:solidFill>
                <a:latin typeface="Avenir Next" panose="020B0503020202020204" pitchFamily="34" charset="0"/>
              </a:rPr>
              <a:t> workshop, Venice, 4 - 6 November 2024</a:t>
            </a:r>
            <a:endParaRPr lang="en-FR" sz="1600" dirty="0"/>
          </a:p>
        </p:txBody>
      </p:sp>
    </p:spTree>
    <p:extLst>
      <p:ext uri="{BB962C8B-B14F-4D97-AF65-F5344CB8AC3E}">
        <p14:creationId xmlns:p14="http://schemas.microsoft.com/office/powerpoint/2010/main" val="28870846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56112" y="6474965"/>
            <a:ext cx="1335889" cy="365125"/>
          </a:xfrm>
        </p:spPr>
        <p:txBody>
          <a:bodyPr/>
          <a:lstStyle/>
          <a:p>
            <a:fld id="{9CA62D5A-175C-0146-8DFE-850ADA1B8FDC}" type="slidenum">
              <a:rPr lang="en-US" smtClean="0">
                <a:solidFill>
                  <a:schemeClr val="tx1"/>
                </a:solidFill>
              </a:rPr>
              <a:pPr/>
              <a:t>10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CFE3B04-0576-AD42-A1A6-668E0D54DA04}"/>
              </a:ext>
            </a:extLst>
          </p:cNvPr>
          <p:cNvSpPr/>
          <p:nvPr/>
        </p:nvSpPr>
        <p:spPr>
          <a:xfrm>
            <a:off x="315794" y="141594"/>
            <a:ext cx="11290051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err="1">
                <a:latin typeface="Avenir Next" panose="020B0503020202020204" pitchFamily="34" charset="0"/>
                <a:sym typeface="Wingdings"/>
              </a:rPr>
              <a:t>ToF</a:t>
            </a:r>
            <a:r>
              <a:rPr lang="en-US" sz="3200" dirty="0">
                <a:latin typeface="Avenir Next" panose="020B0503020202020204" pitchFamily="34" charset="0"/>
                <a:sym typeface="Wingdings"/>
              </a:rPr>
              <a:t> PID / Tracking Layers </a:t>
            </a:r>
          </a:p>
          <a:p>
            <a:pPr algn="ctr"/>
            <a:r>
              <a:rPr lang="en-FR" sz="2000" dirty="0">
                <a:latin typeface="Avenir Next" panose="020B0503020202020204" pitchFamily="34" charset="0"/>
              </a:rPr>
              <a:t>Monolithoc CMOS and LGADS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43AB287-9603-0B41-A496-F3A0C343049F}"/>
              </a:ext>
            </a:extLst>
          </p:cNvPr>
          <p:cNvSpPr txBox="1"/>
          <p:nvPr/>
        </p:nvSpPr>
        <p:spPr>
          <a:xfrm>
            <a:off x="-1019" y="6573270"/>
            <a:ext cx="120935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latin typeface="Avenir Next" panose="020B0503020202020204" pitchFamily="34" charset="0"/>
              </a:rPr>
              <a:t>* the technology could be deployed </a:t>
            </a:r>
            <a:r>
              <a:rPr lang="en-FR" sz="1400" i="1" dirty="0">
                <a:latin typeface="Avenir Next" panose="020B0503020202020204" pitchFamily="34" charset="0"/>
              </a:rPr>
              <a:t>in first layers of a Si/W elctromagnetic calorimeter and a LumiCal, </a:t>
            </a:r>
            <a:r>
              <a:rPr lang="en-FR" sz="1400" i="1" dirty="0">
                <a:solidFill>
                  <a:srgbClr val="C00000"/>
                </a:solidFill>
                <a:latin typeface="Avenir Next" panose="020B0503020202020204" pitchFamily="34" charset="0"/>
              </a:rPr>
              <a:t>** </a:t>
            </a:r>
            <a:r>
              <a:rPr lang="en-FR" sz="1400" i="1" dirty="0">
                <a:latin typeface="Avenir Next" panose="020B0503020202020204" pitchFamily="34" charset="0"/>
              </a:rPr>
              <a:t>not correcteed for time reference resolution</a:t>
            </a:r>
            <a:endParaRPr lang="en-FR" sz="1400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1EA68B4-77DC-D649-1098-D26AFBFBCD3F}"/>
              </a:ext>
            </a:extLst>
          </p:cNvPr>
          <p:cNvGrpSpPr/>
          <p:nvPr/>
        </p:nvGrpSpPr>
        <p:grpSpPr>
          <a:xfrm>
            <a:off x="525530" y="1319419"/>
            <a:ext cx="11566999" cy="5173358"/>
            <a:chOff x="525530" y="1272527"/>
            <a:chExt cx="11566999" cy="5173358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AFDEBB9-8A0C-01DA-FC57-7778A8383DD5}"/>
                </a:ext>
              </a:extLst>
            </p:cNvPr>
            <p:cNvSpPr txBox="1"/>
            <p:nvPr/>
          </p:nvSpPr>
          <p:spPr>
            <a:xfrm>
              <a:off x="2844034" y="1272527"/>
              <a:ext cx="3152316" cy="11079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FR" dirty="0">
                  <a:latin typeface="Avenir Next" panose="020B0503020202020204" pitchFamily="34" charset="0"/>
                </a:rPr>
                <a:t>TPSCo 65 nm</a:t>
              </a:r>
            </a:p>
            <a:p>
              <a:pPr algn="ctr"/>
              <a:r>
                <a:rPr lang="en-GB" sz="1600" dirty="0">
                  <a:latin typeface="Avenir Next" panose="020B0503020202020204" pitchFamily="34" charset="0"/>
                </a:rPr>
                <a:t>modified with gap</a:t>
              </a:r>
            </a:p>
            <a:p>
              <a:pPr algn="ctr"/>
              <a:r>
                <a:rPr lang="en-GB" sz="1600" dirty="0">
                  <a:latin typeface="Avenir Next" panose="020B0503020202020204" pitchFamily="34" charset="0"/>
                </a:rPr>
                <a:t>10 </a:t>
              </a:r>
              <a:r>
                <a:rPr lang="en-FR" sz="1600" dirty="0">
                  <a:latin typeface="Avenir Next" panose="020B0503020202020204" pitchFamily="34" charset="0"/>
                </a:rPr>
                <a:t>μm epi., </a:t>
              </a:r>
              <a:r>
                <a:rPr lang="en-GB" sz="1600" dirty="0">
                  <a:latin typeface="Avenir Next" panose="020B0503020202020204" pitchFamily="34" charset="0"/>
                </a:rPr>
                <a:t>p</a:t>
              </a:r>
              <a:r>
                <a:rPr lang="en-FR" sz="1600" dirty="0">
                  <a:latin typeface="Avenir Next" panose="020B0503020202020204" pitchFamily="34" charset="0"/>
                </a:rPr>
                <a:t>itch 10 μm</a:t>
              </a:r>
            </a:p>
            <a:p>
              <a:pPr algn="ctr"/>
              <a:r>
                <a:rPr lang="en-FR" sz="1600" dirty="0">
                  <a:solidFill>
                    <a:srgbClr val="C00000"/>
                  </a:solidFill>
                  <a:latin typeface="Avenir Next" panose="020B0503020202020204" pitchFamily="34" charset="0"/>
                </a:rPr>
                <a:t>63 ps precision</a:t>
              </a: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996A6887-C614-4C59-1EFF-B79C9ADB9D9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84494" y="2551354"/>
              <a:ext cx="2671398" cy="2301067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798D1F0-9EF3-9BBE-2055-04ECD0524DEE}"/>
                </a:ext>
              </a:extLst>
            </p:cNvPr>
            <p:cNvSpPr txBox="1"/>
            <p:nvPr/>
          </p:nvSpPr>
          <p:spPr>
            <a:xfrm>
              <a:off x="2953874" y="4970293"/>
              <a:ext cx="3058567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>
                  <a:latin typeface="Avenir Next" panose="020B0503020202020204" pitchFamily="34" charset="0"/>
                </a:rPr>
                <a:t>IP2I plans to develop </a:t>
              </a:r>
            </a:p>
            <a:p>
              <a:pPr algn="ctr"/>
              <a:r>
                <a:rPr lang="en-US" sz="1600" dirty="0">
                  <a:latin typeface="Avenir Next" panose="020B0503020202020204" pitchFamily="34" charset="0"/>
                </a:rPr>
                <a:t>async. readout architecture </a:t>
              </a:r>
            </a:p>
            <a:p>
              <a:pPr algn="ctr"/>
              <a:r>
                <a:rPr lang="en-US" sz="1600" dirty="0" err="1">
                  <a:latin typeface="Avenir Next" panose="020B0503020202020204" pitchFamily="34" charset="0"/>
                </a:rPr>
                <a:t>ToA</a:t>
              </a:r>
              <a:r>
                <a:rPr lang="en-US" sz="1600" dirty="0">
                  <a:latin typeface="Avenir Next" panose="020B0503020202020204" pitchFamily="34" charset="0"/>
                </a:rPr>
                <a:t>/</a:t>
              </a:r>
              <a:r>
                <a:rPr lang="en-US" sz="1600" dirty="0" err="1">
                  <a:latin typeface="Avenir Next" panose="020B0503020202020204" pitchFamily="34" charset="0"/>
                </a:rPr>
                <a:t>ToT</a:t>
              </a:r>
              <a:r>
                <a:rPr lang="en-US" sz="1600" dirty="0">
                  <a:latin typeface="Avenir Next" panose="020B0503020202020204" pitchFamily="34" charset="0"/>
                </a:rPr>
                <a:t> at end of column</a:t>
              </a:r>
              <a:endParaRPr lang="en-FR" sz="1600" dirty="0">
                <a:latin typeface="Avenir Next" panose="020B0503020202020204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A12188C-0AC9-1163-645A-EAD30300669B}"/>
                </a:ext>
              </a:extLst>
            </p:cNvPr>
            <p:cNvSpPr txBox="1"/>
            <p:nvPr/>
          </p:nvSpPr>
          <p:spPr>
            <a:xfrm>
              <a:off x="525530" y="1272527"/>
              <a:ext cx="2508956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>
                  <a:latin typeface="Avenir Next" panose="020B0503020202020204" pitchFamily="34" charset="0"/>
                </a:rPr>
                <a:t>M</a:t>
              </a:r>
              <a:r>
                <a:rPr lang="en-FR" dirty="0">
                  <a:latin typeface="Avenir Next" panose="020B0503020202020204" pitchFamily="34" charset="0"/>
                </a:rPr>
                <a:t>ini CACTUS-V2 IRFU</a:t>
              </a:r>
              <a:endParaRPr lang="en-FR" dirty="0">
                <a:solidFill>
                  <a:srgbClr val="1D27CF"/>
                </a:solidFill>
                <a:latin typeface="Avenir Next" panose="020B0503020202020204" pitchFamily="34" charset="0"/>
              </a:endParaRPr>
            </a:p>
            <a:p>
              <a:pPr algn="ctr"/>
              <a:r>
                <a:rPr lang="en-FR" sz="1600" dirty="0">
                  <a:latin typeface="Avenir Next" panose="020B0503020202020204" pitchFamily="34" charset="0"/>
                </a:rPr>
                <a:t>LFoundry 150 nm, </a:t>
              </a:r>
            </a:p>
            <a:p>
              <a:pPr algn="ctr"/>
              <a:r>
                <a:rPr lang="en-FR" sz="1600" dirty="0">
                  <a:latin typeface="Avenir Next" panose="020B0503020202020204" pitchFamily="34" charset="0"/>
                </a:rPr>
                <a:t>175 </a:t>
              </a:r>
              <a:r>
                <a:rPr lang="fr-FR" sz="1600" b="0" strike="noStrike" spc="-1" dirty="0">
                  <a:solidFill>
                    <a:srgbClr val="000000"/>
                  </a:solidFill>
                  <a:latin typeface="Avenir Next" panose="020B0503020202020204" pitchFamily="34" charset="0"/>
                  <a:ea typeface="DejaVu Sans"/>
                </a:rPr>
                <a:t>µm,</a:t>
              </a:r>
              <a:r>
                <a:rPr lang="en-FR" sz="1600" dirty="0">
                  <a:latin typeface="Avenir Next" panose="020B0503020202020204" pitchFamily="34" charset="0"/>
                </a:rPr>
                <a:t> </a:t>
              </a:r>
              <a:r>
                <a:rPr lang="en-GB" sz="1600" dirty="0">
                  <a:latin typeface="Avenir Next" panose="020B0503020202020204" pitchFamily="34" charset="0"/>
                </a:rPr>
                <a:t>0.5 x 0.5 mm</a:t>
              </a:r>
              <a:r>
                <a:rPr lang="en-GB" sz="1600" baseline="30000" dirty="0">
                  <a:latin typeface="Avenir Next" panose="020B0503020202020204" pitchFamily="34" charset="0"/>
                </a:rPr>
                <a:t>2</a:t>
              </a:r>
              <a:r>
                <a:rPr lang="en-GB" sz="1600" dirty="0">
                  <a:latin typeface="Avenir Next" panose="020B0503020202020204" pitchFamily="34" charset="0"/>
                </a:rPr>
                <a:t> </a:t>
              </a:r>
            </a:p>
            <a:p>
              <a:pPr algn="ctr"/>
              <a:r>
                <a:rPr lang="en-FR" sz="1600" dirty="0">
                  <a:solidFill>
                    <a:srgbClr val="C00000"/>
                  </a:solidFill>
                  <a:latin typeface="Avenir Next" panose="020B0503020202020204" pitchFamily="34" charset="0"/>
                </a:rPr>
                <a:t> ≃ 60 ps precision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A3A5156-C955-96FD-301D-047C63C8AC95}"/>
                </a:ext>
              </a:extLst>
            </p:cNvPr>
            <p:cNvSpPr txBox="1"/>
            <p:nvPr/>
          </p:nvSpPr>
          <p:spPr>
            <a:xfrm>
              <a:off x="688779" y="6107331"/>
              <a:ext cx="2155255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>
                  <a:latin typeface="Avenir Next" panose="020B0503020202020204" pitchFamily="34" charset="0"/>
                </a:rPr>
                <a:t>w/ gain layers started</a:t>
              </a:r>
              <a:endParaRPr lang="en-FR" sz="1600" dirty="0">
                <a:solidFill>
                  <a:srgbClr val="C00000"/>
                </a:solidFill>
                <a:latin typeface="Avenir Next" panose="020B0503020202020204" pitchFamily="34" charset="0"/>
              </a:endParaRP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5CE10A30-638A-5D60-00A0-6609CD0C03C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22331" y="2327323"/>
              <a:ext cx="1955800" cy="3784112"/>
            </a:xfrm>
            <a:prstGeom prst="rect">
              <a:avLst/>
            </a:prstGeom>
          </p:spPr>
        </p:pic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B3934E5-3C63-4A74-70C1-EF19487A3D8A}"/>
                </a:ext>
              </a:extLst>
            </p:cNvPr>
            <p:cNvGrpSpPr/>
            <p:nvPr/>
          </p:nvGrpSpPr>
          <p:grpSpPr>
            <a:xfrm>
              <a:off x="5672335" y="1272527"/>
              <a:ext cx="3308424" cy="4834804"/>
              <a:chOff x="4017858" y="1272527"/>
              <a:chExt cx="3308424" cy="4834804"/>
            </a:xfrm>
          </p:grpSpPr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2A582C1-ABEF-D568-FABD-F3E536CF0A21}"/>
                  </a:ext>
                </a:extLst>
              </p:cNvPr>
              <p:cNvSpPr txBox="1"/>
              <p:nvPr/>
            </p:nvSpPr>
            <p:spPr>
              <a:xfrm>
                <a:off x="4017858" y="1272527"/>
                <a:ext cx="3308424" cy="110799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FR" dirty="0">
                    <a:latin typeface="Avenir Next" panose="020B0503020202020204" pitchFamily="34" charset="0"/>
                  </a:rPr>
                  <a:t>ARCADIA-MADPIX </a:t>
                </a:r>
                <a:r>
                  <a:rPr lang="en-FR" dirty="0">
                    <a:solidFill>
                      <a:srgbClr val="1D27CF"/>
                    </a:solidFill>
                    <a:latin typeface="Avenir Next" panose="020B0503020202020204" pitchFamily="34" charset="0"/>
                  </a:rPr>
                  <a:t>M.Rolo</a:t>
                </a:r>
              </a:p>
              <a:p>
                <a:pPr algn="ctr"/>
                <a:r>
                  <a:rPr lang="en-FR" sz="1600" dirty="0">
                    <a:latin typeface="Avenir Next" panose="020B0503020202020204" pitchFamily="34" charset="0"/>
                  </a:rPr>
                  <a:t>L</a:t>
                </a:r>
                <a:r>
                  <a:rPr lang="en-GB" sz="1600" dirty="0">
                    <a:latin typeface="Avenir Next" panose="020B0503020202020204" pitchFamily="34" charset="0"/>
                  </a:rPr>
                  <a:t>F</a:t>
                </a:r>
                <a:r>
                  <a:rPr lang="en-FR" sz="1600" dirty="0">
                    <a:latin typeface="Avenir Next" panose="020B0503020202020204" pitchFamily="34" charset="0"/>
                  </a:rPr>
                  <a:t>oundry 110 nm, w/gain</a:t>
                </a:r>
              </a:p>
              <a:p>
                <a:pPr algn="ctr"/>
                <a:r>
                  <a:rPr lang="en-FR" sz="1600" dirty="0">
                    <a:latin typeface="Avenir Next" panose="020B0503020202020204" pitchFamily="34" charset="0"/>
                  </a:rPr>
                  <a:t>48 μm, 250 x 100 μm</a:t>
                </a:r>
                <a:r>
                  <a:rPr lang="en-FR" sz="1600" baseline="30000" dirty="0">
                    <a:latin typeface="Avenir Next" panose="020B0503020202020204" pitchFamily="34" charset="0"/>
                  </a:rPr>
                  <a:t>2</a:t>
                </a:r>
              </a:p>
              <a:p>
                <a:pPr algn="ctr"/>
                <a:r>
                  <a:rPr lang="en-FR" sz="1600" dirty="0">
                    <a:solidFill>
                      <a:srgbClr val="C00000"/>
                    </a:solidFill>
                    <a:latin typeface="Avenir Next" panose="020B0503020202020204" pitchFamily="34" charset="0"/>
                  </a:rPr>
                  <a:t>≃ 72 ps precision**</a:t>
                </a:r>
                <a:endParaRPr lang="en-FR" sz="1600" baseline="30000" dirty="0">
                  <a:latin typeface="Avenir Next" panose="020B0503020202020204" pitchFamily="34" charset="0"/>
                </a:endParaRPr>
              </a:p>
            </p:txBody>
          </p:sp>
          <p:pic>
            <p:nvPicPr>
              <p:cNvPr id="2" name="Picture 1">
                <a:extLst>
                  <a:ext uri="{FF2B5EF4-FFF2-40B4-BE49-F238E27FC236}">
                    <a16:creationId xmlns:a16="http://schemas.microsoft.com/office/drawing/2014/main" id="{3715FD6E-84EE-6A90-1728-FA1243FBE13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466773" y="2454078"/>
                <a:ext cx="2716422" cy="1860013"/>
              </a:xfrm>
              <a:prstGeom prst="rect">
                <a:avLst/>
              </a:prstGeom>
            </p:spPr>
          </p:pic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84D16A0B-345A-0A15-8694-C9E6702995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575093" y="4502021"/>
                <a:ext cx="2288074" cy="1605310"/>
              </a:xfrm>
              <a:prstGeom prst="rect">
                <a:avLst/>
              </a:prstGeom>
            </p:spPr>
          </p:pic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743BE78-53E4-469B-2E00-8CF72F59FE2E}"/>
                </a:ext>
              </a:extLst>
            </p:cNvPr>
            <p:cNvGrpSpPr/>
            <p:nvPr/>
          </p:nvGrpSpPr>
          <p:grpSpPr>
            <a:xfrm>
              <a:off x="8896770" y="1272527"/>
              <a:ext cx="3195759" cy="4670393"/>
              <a:chOff x="1312315" y="1189790"/>
              <a:chExt cx="3195759" cy="4670393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DF349E05-6529-B845-1FC4-22C258C564B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b="48785"/>
              <a:stretch/>
            </p:blipFill>
            <p:spPr>
              <a:xfrm>
                <a:off x="1647159" y="2106153"/>
                <a:ext cx="2526072" cy="1484597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B19A205-17FF-E587-680B-09189A810A5F}"/>
                  </a:ext>
                </a:extLst>
              </p:cNvPr>
              <p:cNvSpPr txBox="1"/>
              <p:nvPr/>
            </p:nvSpPr>
            <p:spPr>
              <a:xfrm>
                <a:off x="1312315" y="1189790"/>
                <a:ext cx="3195759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FR" dirty="0">
                    <a:solidFill>
                      <a:srgbClr val="1D27CF"/>
                    </a:solidFill>
                    <a:latin typeface="Avenir Next" panose="020B0503020202020204" pitchFamily="34" charset="0"/>
                  </a:rPr>
                  <a:t>INFN-FBK LGADs E. Robuti</a:t>
                </a:r>
              </a:p>
              <a:p>
                <a:pPr algn="ctr"/>
                <a:r>
                  <a:rPr lang="en-FR" sz="1600" dirty="0">
                    <a:latin typeface="Avenir Next" panose="020B0503020202020204" pitchFamily="34" charset="0"/>
                  </a:rPr>
                  <a:t>hybry design,  .45</a:t>
                </a:r>
                <a:r>
                  <a:rPr lang="en-GB" sz="1600" dirty="0">
                    <a:latin typeface="Avenir Next" panose="020B0503020202020204" pitchFamily="34" charset="0"/>
                  </a:rPr>
                  <a:t> x .45 mm</a:t>
                </a:r>
                <a:r>
                  <a:rPr lang="en-GB" sz="1600" baseline="30000" dirty="0">
                    <a:latin typeface="Avenir Next" panose="020B0503020202020204" pitchFamily="34" charset="0"/>
                  </a:rPr>
                  <a:t>2 </a:t>
                </a:r>
                <a:endParaRPr lang="en-FR" sz="1600" baseline="30000" dirty="0">
                  <a:latin typeface="Avenir Next" panose="020B0503020202020204" pitchFamily="34" charset="0"/>
                </a:endParaRPr>
              </a:p>
              <a:p>
                <a:pPr algn="ctr"/>
                <a:r>
                  <a:rPr lang="en-GB" sz="1600" dirty="0">
                    <a:solidFill>
                      <a:srgbClr val="C00000"/>
                    </a:solidFill>
                    <a:latin typeface="Avenir Next" panose="020B0503020202020204" pitchFamily="34" charset="0"/>
                  </a:rPr>
                  <a:t>≃15/50 </a:t>
                </a:r>
                <a:r>
                  <a:rPr lang="en-GB" sz="1600" dirty="0" err="1">
                    <a:solidFill>
                      <a:srgbClr val="C00000"/>
                    </a:solidFill>
                    <a:latin typeface="Avenir Next" panose="020B0503020202020204" pitchFamily="34" charset="0"/>
                  </a:rPr>
                  <a:t>μm</a:t>
                </a:r>
                <a:r>
                  <a:rPr lang="en-GB" sz="1600" dirty="0">
                    <a:solidFill>
                      <a:srgbClr val="C00000"/>
                    </a:solidFill>
                    <a:latin typeface="Avenir Next" panose="020B0503020202020204" pitchFamily="34" charset="0"/>
                  </a:rPr>
                  <a:t>/</a:t>
                </a:r>
                <a:r>
                  <a:rPr lang="en-GB" sz="1600" dirty="0" err="1">
                    <a:solidFill>
                      <a:srgbClr val="C00000"/>
                    </a:solidFill>
                    <a:latin typeface="Avenir Next" panose="020B0503020202020204" pitchFamily="34" charset="0"/>
                  </a:rPr>
                  <a:t>ps</a:t>
                </a:r>
                <a:r>
                  <a:rPr lang="en-GB" sz="1600" dirty="0">
                    <a:solidFill>
                      <a:srgbClr val="C00000"/>
                    </a:solidFill>
                    <a:latin typeface="Avenir Next" panose="020B0503020202020204" pitchFamily="34" charset="0"/>
                  </a:rPr>
                  <a:t> precision</a:t>
                </a:r>
              </a:p>
            </p:txBody>
          </p:sp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9D5FE219-CC2C-F516-0BBF-5A44C28E609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t="50515"/>
              <a:stretch/>
            </p:blipFill>
            <p:spPr>
              <a:xfrm>
                <a:off x="1518206" y="3544589"/>
                <a:ext cx="2526072" cy="1434460"/>
              </a:xfrm>
              <a:prstGeom prst="rect">
                <a:avLst/>
              </a:prstGeom>
            </p:spPr>
          </p:pic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DBC1C50-9625-4A40-49CE-AC8B3EA38139}"/>
                  </a:ext>
                </a:extLst>
              </p:cNvPr>
              <p:cNvSpPr txBox="1"/>
              <p:nvPr/>
            </p:nvSpPr>
            <p:spPr>
              <a:xfrm>
                <a:off x="1429980" y="5029186"/>
                <a:ext cx="2960428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600" dirty="0">
                    <a:latin typeface="Avenir Next" panose="020B0503020202020204" pitchFamily="34" charset="0"/>
                  </a:rPr>
                  <a:t>New design pads trench isolated to control charge sharing determined</a:t>
                </a:r>
              </a:p>
            </p:txBody>
          </p:sp>
        </p:grp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A86048EF-303F-5624-2E98-F9968B60AEEB}"/>
              </a:ext>
            </a:extLst>
          </p:cNvPr>
          <p:cNvSpPr txBox="1"/>
          <p:nvPr/>
        </p:nvSpPr>
        <p:spPr>
          <a:xfrm>
            <a:off x="2690779" y="878760"/>
            <a:ext cx="11605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venir Next" panose="020B0503020202020204" pitchFamily="34" charset="0"/>
              </a:rPr>
              <a:t>w/o gain </a:t>
            </a:r>
            <a:endParaRPr lang="en-FR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6992AFF-96A4-341F-51EC-6E7325FC8CB5}"/>
              </a:ext>
            </a:extLst>
          </p:cNvPr>
          <p:cNvSpPr txBox="1"/>
          <p:nvPr/>
        </p:nvSpPr>
        <p:spPr>
          <a:xfrm>
            <a:off x="8551652" y="878760"/>
            <a:ext cx="11605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venir Next" panose="020B0503020202020204" pitchFamily="34" charset="0"/>
              </a:rPr>
              <a:t>w/ gain </a:t>
            </a:r>
            <a:endParaRPr lang="en-FR" dirty="0"/>
          </a:p>
        </p:txBody>
      </p:sp>
      <p:sp>
        <p:nvSpPr>
          <p:cNvPr id="20" name="Right Brace 19">
            <a:extLst>
              <a:ext uri="{FF2B5EF4-FFF2-40B4-BE49-F238E27FC236}">
                <a16:creationId xmlns:a16="http://schemas.microsoft.com/office/drawing/2014/main" id="{269BC777-F946-EC2C-96F0-1784A3C46A98}"/>
              </a:ext>
            </a:extLst>
          </p:cNvPr>
          <p:cNvSpPr/>
          <p:nvPr/>
        </p:nvSpPr>
        <p:spPr>
          <a:xfrm rot="16200000">
            <a:off x="3086214" y="-1342711"/>
            <a:ext cx="170933" cy="5226639"/>
          </a:xfrm>
          <a:prstGeom prst="rightBrac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24" name="Right Brace 23">
            <a:extLst>
              <a:ext uri="{FF2B5EF4-FFF2-40B4-BE49-F238E27FC236}">
                <a16:creationId xmlns:a16="http://schemas.microsoft.com/office/drawing/2014/main" id="{30036046-56E5-EBFA-5C5C-FE04F2BC3295}"/>
              </a:ext>
            </a:extLst>
          </p:cNvPr>
          <p:cNvSpPr/>
          <p:nvPr/>
        </p:nvSpPr>
        <p:spPr>
          <a:xfrm rot="16200000">
            <a:off x="8822577" y="-1717393"/>
            <a:ext cx="170933" cy="5976000"/>
          </a:xfrm>
          <a:prstGeom prst="rightBrac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063AD9E-9D4B-26B0-7251-7475A886B1BD}"/>
              </a:ext>
            </a:extLst>
          </p:cNvPr>
          <p:cNvSpPr txBox="1"/>
          <p:nvPr/>
        </p:nvSpPr>
        <p:spPr>
          <a:xfrm>
            <a:off x="2821754" y="2778086"/>
            <a:ext cx="6548492" cy="18851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>
              <a:spcAft>
                <a:spcPts val="300"/>
              </a:spcAft>
            </a:pPr>
            <a:r>
              <a:rPr lang="en-GB" sz="2000" dirty="0">
                <a:latin typeface="Avenir Next" panose="020B0503020202020204" pitchFamily="34" charset="0"/>
              </a:rPr>
              <a:t>Simulation studies</a:t>
            </a:r>
            <a:endParaRPr lang="en-FR" sz="2000" dirty="0">
              <a:latin typeface="Avenir Next" panose="020B05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Next" panose="020B0503020202020204" pitchFamily="34" charset="0"/>
              </a:rPr>
              <a:t>operating conditions – rate and occupancies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Next" panose="020B0503020202020204" pitchFamily="34" charset="0"/>
              </a:rPr>
              <a:t>position and timing precision requirements versus radius</a:t>
            </a:r>
          </a:p>
          <a:p>
            <a:r>
              <a:rPr lang="en-US" dirty="0">
                <a:latin typeface="Avenir Next" panose="020B0503020202020204" pitchFamily="34" charset="0"/>
              </a:rPr>
              <a:t>     (can influence technology choices)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Next" panose="020B0503020202020204" pitchFamily="34" charset="0"/>
              </a:rPr>
              <a:t>effect of X/X</a:t>
            </a:r>
            <a:r>
              <a:rPr lang="en-US" baseline="-25000" dirty="0">
                <a:latin typeface="Avenir Next" panose="020B0503020202020204" pitchFamily="34" charset="0"/>
              </a:rPr>
              <a:t>0</a:t>
            </a:r>
            <a:r>
              <a:rPr lang="en-US" dirty="0">
                <a:latin typeface="Avenir Next" panose="020B0503020202020204" pitchFamily="34" charset="0"/>
              </a:rPr>
              <a:t> versus radii and number of layers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</a:rPr>
              <a:t>physics b</a:t>
            </a:r>
            <a:r>
              <a:rPr lang="en-FR" dirty="0">
                <a:latin typeface="Avenir Next" panose="020B0503020202020204" pitchFamily="34" charset="0"/>
              </a:rPr>
              <a:t>enefit of inner radius timing</a:t>
            </a:r>
          </a:p>
        </p:txBody>
      </p:sp>
    </p:spTree>
    <p:extLst>
      <p:ext uri="{BB962C8B-B14F-4D97-AF65-F5344CB8AC3E}">
        <p14:creationId xmlns:p14="http://schemas.microsoft.com/office/powerpoint/2010/main" val="18397078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56112" y="6474965"/>
            <a:ext cx="1335889" cy="365125"/>
          </a:xfrm>
        </p:spPr>
        <p:txBody>
          <a:bodyPr/>
          <a:lstStyle/>
          <a:p>
            <a:fld id="{9CA62D5A-175C-0146-8DFE-850ADA1B8FDC}" type="slidenum">
              <a:rPr lang="en-US" smtClean="0">
                <a:solidFill>
                  <a:schemeClr val="tx1"/>
                </a:solidFill>
              </a:rPr>
              <a:pPr/>
              <a:t>11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CFE3B04-0576-AD42-A1A6-668E0D54DA04}"/>
              </a:ext>
            </a:extLst>
          </p:cNvPr>
          <p:cNvSpPr/>
          <p:nvPr/>
        </p:nvSpPr>
        <p:spPr>
          <a:xfrm>
            <a:off x="4856648" y="557710"/>
            <a:ext cx="247870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latin typeface="Avenir Next" panose="020B0503020202020204" pitchFamily="34" charset="0"/>
                <a:sym typeface="Wingdings"/>
              </a:rPr>
              <a:t>Outlook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A582C1-ABEF-D568-FABD-F3E536CF0A21}"/>
              </a:ext>
            </a:extLst>
          </p:cNvPr>
          <p:cNvSpPr txBox="1"/>
          <p:nvPr/>
        </p:nvSpPr>
        <p:spPr>
          <a:xfrm>
            <a:off x="550985" y="1199045"/>
            <a:ext cx="11183815" cy="53065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FR" sz="2000" dirty="0">
                <a:latin typeface="Avenir Next" panose="020B0503020202020204" pitchFamily="34" charset="0"/>
              </a:rPr>
              <a:t>Sensor R&amp;D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</a:rPr>
              <a:t>d</a:t>
            </a:r>
            <a:r>
              <a:rPr lang="en-FR" dirty="0">
                <a:latin typeface="Avenir Next" panose="020B0503020202020204" pitchFamily="34" charset="0"/>
              </a:rPr>
              <a:t>ifferent technologies shoud eventually converge on similar performance for VD </a:t>
            </a:r>
          </a:p>
          <a:p>
            <a:pPr marL="800100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FR" dirty="0">
                <a:latin typeface="Avenir Next" panose="020B0503020202020204" pitchFamily="34" charset="0"/>
              </a:rPr>
              <a:t>t</a:t>
            </a:r>
            <a:r>
              <a:rPr lang="en-GB" dirty="0">
                <a:latin typeface="Avenir Next" panose="020B0503020202020204" pitchFamily="34" charset="0"/>
              </a:rPr>
              <a:t>e</a:t>
            </a:r>
            <a:r>
              <a:rPr lang="en-FR" dirty="0">
                <a:latin typeface="Avenir Next" panose="020B0503020202020204" pitchFamily="34" charset="0"/>
              </a:rPr>
              <a:t>chnology alternative(s) to achieve PID/Tracking is (are) yet to be established</a:t>
            </a:r>
          </a:p>
          <a:p>
            <a:pPr marL="800100" lvl="1" indent="-342900">
              <a:spcAft>
                <a:spcPts val="300"/>
              </a:spcAft>
              <a:buFont typeface="Wingdings" pitchFamily="2" charset="2"/>
              <a:buChar char="Ø"/>
            </a:pPr>
            <a:r>
              <a:rPr lang="en-FR" sz="2000" dirty="0">
                <a:latin typeface="Avenir Next" panose="020B0503020202020204" pitchFamily="34" charset="0"/>
              </a:rPr>
              <a:t>work will continue in the first 3-4 years DRD period for comparative evaluations</a:t>
            </a:r>
          </a:p>
          <a:p>
            <a:pPr marL="800100" lvl="1" indent="-342900">
              <a:spcAft>
                <a:spcPts val="1200"/>
              </a:spcAft>
              <a:buFont typeface="Wingdings" pitchFamily="2" charset="2"/>
              <a:buChar char="Ø"/>
            </a:pPr>
            <a:r>
              <a:rPr lang="en-GB" sz="2000" dirty="0">
                <a:latin typeface="Avenir Next" panose="020B0503020202020204" pitchFamily="34" charset="0"/>
              </a:rPr>
              <a:t>o</a:t>
            </a:r>
            <a:r>
              <a:rPr lang="en-FR" sz="2000" dirty="0">
                <a:latin typeface="Avenir Next" panose="020B0503020202020204" pitchFamily="34" charset="0"/>
              </a:rPr>
              <a:t>n longer term, 3D wafer stacking, finer foundry nodes, could shed new light for channel density and power consumption (DRD&amp; mandate)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FR" sz="2000" dirty="0">
                <a:latin typeface="Avenir Next" panose="020B0503020202020204" pitchFamily="34" charset="0"/>
              </a:rPr>
              <a:t>System aspects are crucial, they may limit the performance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</a:rPr>
              <a:t>particularly for X/X</a:t>
            </a:r>
            <a:r>
              <a:rPr lang="en-GB" baseline="-25000" dirty="0">
                <a:latin typeface="Avenir Next" panose="020B0503020202020204" pitchFamily="34" charset="0"/>
              </a:rPr>
              <a:t>0</a:t>
            </a:r>
            <a:r>
              <a:rPr lang="en-GB" dirty="0">
                <a:latin typeface="Avenir Next" panose="020B0503020202020204" pitchFamily="34" charset="0"/>
              </a:rPr>
              <a:t>, MDI integration and systematic effects</a:t>
            </a:r>
            <a:endParaRPr lang="en-FR" baseline="-25000" dirty="0">
              <a:latin typeface="Avenir Next" panose="020B0503020202020204" pitchFamily="34" charset="0"/>
            </a:endParaRPr>
          </a:p>
          <a:p>
            <a:endParaRPr lang="en-FR" sz="2000" baseline="-25000" dirty="0">
              <a:latin typeface="Avenir Next" panose="020B0503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FR" sz="2000" dirty="0">
                <a:latin typeface="Avenir Next" panose="020B0503020202020204" pitchFamily="34" charset="0"/>
              </a:rPr>
              <a:t>Simulation studies are needed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FR" dirty="0">
                <a:latin typeface="Avenir Next" panose="020B0503020202020204" pitchFamily="34" charset="0"/>
              </a:rPr>
              <a:t>to guide R&amp;D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</a:rPr>
              <a:t>t</a:t>
            </a:r>
            <a:r>
              <a:rPr lang="en-FR" dirty="0">
                <a:latin typeface="Avenir Next" panose="020B0503020202020204" pitchFamily="34" charset="0"/>
              </a:rPr>
              <a:t>o define and refine detector configurations  and requirments (as a function of  r/𝜂)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</a:rPr>
              <a:t>t</a:t>
            </a:r>
            <a:r>
              <a:rPr lang="en-FR" dirty="0">
                <a:latin typeface="Avenir Next" panose="020B0503020202020204" pitchFamily="34" charset="0"/>
              </a:rPr>
              <a:t>o assess effects of hermeticity, acceptance, mis-calibrations</a:t>
            </a:r>
          </a:p>
          <a:p>
            <a:endParaRPr lang="en-FR" sz="2000" dirty="0">
              <a:latin typeface="Avenir Next" panose="020B0503020202020204" pitchFamily="34" charset="0"/>
            </a:endParaRPr>
          </a:p>
          <a:p>
            <a:pPr algn="ctr"/>
            <a:r>
              <a:rPr lang="en-FR" sz="2000" dirty="0">
                <a:latin typeface="Avenir Next" panose="020B0503020202020204" pitchFamily="34" charset="0"/>
              </a:rPr>
              <a:t>France and Italy are developing complementary technologies </a:t>
            </a:r>
          </a:p>
          <a:p>
            <a:pPr algn="ctr"/>
            <a:r>
              <a:rPr lang="en-FR" sz="2000" dirty="0">
                <a:latin typeface="Avenir Next" panose="020B0503020202020204" pitchFamily="34" charset="0"/>
              </a:rPr>
              <a:t>and system approaches, synergies can be exploited</a:t>
            </a:r>
          </a:p>
          <a:p>
            <a:pPr algn="ctr"/>
            <a:r>
              <a:rPr lang="en-FR" sz="2000" dirty="0">
                <a:latin typeface="Avenir Next" panose="020B0503020202020204" pitchFamily="34" charset="0"/>
              </a:rPr>
              <a:t>EoIs foressen on VD, tracking Wrapping Layers and ToF/Tracking Layers</a:t>
            </a:r>
          </a:p>
        </p:txBody>
      </p:sp>
    </p:spTree>
    <p:extLst>
      <p:ext uri="{BB962C8B-B14F-4D97-AF65-F5344CB8AC3E}">
        <p14:creationId xmlns:p14="http://schemas.microsoft.com/office/powerpoint/2010/main" val="33481030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56112" y="6474965"/>
            <a:ext cx="1335889" cy="365125"/>
          </a:xfrm>
        </p:spPr>
        <p:txBody>
          <a:bodyPr/>
          <a:lstStyle/>
          <a:p>
            <a:fld id="{9CA62D5A-175C-0146-8DFE-850ADA1B8FDC}" type="slidenum">
              <a:rPr lang="en-US" smtClean="0">
                <a:solidFill>
                  <a:schemeClr val="tx1"/>
                </a:solidFill>
              </a:rPr>
              <a:pPr/>
              <a:t>12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CFE3B04-0576-AD42-A1A6-668E0D54DA04}"/>
              </a:ext>
            </a:extLst>
          </p:cNvPr>
          <p:cNvSpPr/>
          <p:nvPr/>
        </p:nvSpPr>
        <p:spPr>
          <a:xfrm>
            <a:off x="4856648" y="557710"/>
            <a:ext cx="247870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latin typeface="Avenir Next" panose="020B0503020202020204" pitchFamily="34" charset="0"/>
                <a:sym typeface="Wingdings"/>
              </a:rPr>
              <a:t>Outlook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A582C1-ABEF-D568-FABD-F3E536CF0A21}"/>
              </a:ext>
            </a:extLst>
          </p:cNvPr>
          <p:cNvSpPr txBox="1"/>
          <p:nvPr/>
        </p:nvSpPr>
        <p:spPr>
          <a:xfrm>
            <a:off x="550985" y="1199045"/>
            <a:ext cx="11183815" cy="53065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FR" sz="2000" dirty="0">
                <a:latin typeface="Avenir Next" panose="020B0503020202020204" pitchFamily="34" charset="0"/>
              </a:rPr>
              <a:t>Sensor R&amp;D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</a:rPr>
              <a:t>d</a:t>
            </a:r>
            <a:r>
              <a:rPr lang="en-FR" dirty="0">
                <a:latin typeface="Avenir Next" panose="020B0503020202020204" pitchFamily="34" charset="0"/>
              </a:rPr>
              <a:t>ifferent technologies shoud eventually converge on similar performance for VD </a:t>
            </a:r>
          </a:p>
          <a:p>
            <a:pPr marL="800100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FR" dirty="0">
                <a:latin typeface="Avenir Next" panose="020B0503020202020204" pitchFamily="34" charset="0"/>
              </a:rPr>
              <a:t>t</a:t>
            </a:r>
            <a:r>
              <a:rPr lang="en-GB" dirty="0">
                <a:latin typeface="Avenir Next" panose="020B0503020202020204" pitchFamily="34" charset="0"/>
              </a:rPr>
              <a:t>e</a:t>
            </a:r>
            <a:r>
              <a:rPr lang="en-FR" dirty="0">
                <a:latin typeface="Avenir Next" panose="020B0503020202020204" pitchFamily="34" charset="0"/>
              </a:rPr>
              <a:t>chnology alternative(s) to achieve PID/Tracking is (are) yet to be established</a:t>
            </a:r>
          </a:p>
          <a:p>
            <a:pPr marL="800100" lvl="1" indent="-342900">
              <a:spcAft>
                <a:spcPts val="300"/>
              </a:spcAft>
              <a:buFont typeface="Wingdings" pitchFamily="2" charset="2"/>
              <a:buChar char="Ø"/>
            </a:pPr>
            <a:r>
              <a:rPr lang="en-FR" sz="2000" dirty="0">
                <a:latin typeface="Avenir Next" panose="020B0503020202020204" pitchFamily="34" charset="0"/>
              </a:rPr>
              <a:t>work will continue in the first 3-4 years DRD period for comparative evaluations</a:t>
            </a:r>
          </a:p>
          <a:p>
            <a:pPr marL="800100" lvl="1" indent="-342900">
              <a:spcAft>
                <a:spcPts val="1200"/>
              </a:spcAft>
              <a:buFont typeface="Wingdings" pitchFamily="2" charset="2"/>
              <a:buChar char="Ø"/>
            </a:pPr>
            <a:r>
              <a:rPr lang="en-GB" sz="2000" dirty="0">
                <a:latin typeface="Avenir Next" panose="020B0503020202020204" pitchFamily="34" charset="0"/>
              </a:rPr>
              <a:t>o</a:t>
            </a:r>
            <a:r>
              <a:rPr lang="en-FR" sz="2000" dirty="0">
                <a:latin typeface="Avenir Next" panose="020B0503020202020204" pitchFamily="34" charset="0"/>
              </a:rPr>
              <a:t>n longer term, 3D wafer stacking, finer foundry nodes, could shed new light for channel density and power consumption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FR" sz="2000" dirty="0">
                <a:latin typeface="Avenir Next" panose="020B0503020202020204" pitchFamily="34" charset="0"/>
              </a:rPr>
              <a:t>System aspects are crucial, they may limit the performance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</a:rPr>
              <a:t>particularly for X/X</a:t>
            </a:r>
            <a:r>
              <a:rPr lang="en-GB" baseline="-25000" dirty="0">
                <a:latin typeface="Avenir Next" panose="020B0503020202020204" pitchFamily="34" charset="0"/>
              </a:rPr>
              <a:t>0</a:t>
            </a:r>
            <a:r>
              <a:rPr lang="en-GB" dirty="0">
                <a:latin typeface="Avenir Next" panose="020B0503020202020204" pitchFamily="34" charset="0"/>
              </a:rPr>
              <a:t>, MDI integration and systematic effects</a:t>
            </a:r>
            <a:endParaRPr lang="en-FR" baseline="-25000" dirty="0">
              <a:latin typeface="Avenir Next" panose="020B0503020202020204" pitchFamily="34" charset="0"/>
            </a:endParaRPr>
          </a:p>
          <a:p>
            <a:endParaRPr lang="en-FR" sz="2000" baseline="-25000" dirty="0">
              <a:latin typeface="Avenir Next" panose="020B0503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FR" sz="2000" dirty="0">
                <a:latin typeface="Avenir Next" panose="020B0503020202020204" pitchFamily="34" charset="0"/>
              </a:rPr>
              <a:t>Simulation (mostly full) studies are needed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FR" dirty="0">
                <a:latin typeface="Avenir Next" panose="020B0503020202020204" pitchFamily="34" charset="0"/>
              </a:rPr>
              <a:t>to guide R&amp;D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</a:rPr>
              <a:t>t</a:t>
            </a:r>
            <a:r>
              <a:rPr lang="en-FR" dirty="0">
                <a:latin typeface="Avenir Next" panose="020B0503020202020204" pitchFamily="34" charset="0"/>
              </a:rPr>
              <a:t>o define and refine detector configurations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</a:rPr>
              <a:t>t</a:t>
            </a:r>
            <a:r>
              <a:rPr lang="en-FR" dirty="0">
                <a:latin typeface="Avenir Next" panose="020B0503020202020204" pitchFamily="34" charset="0"/>
              </a:rPr>
              <a:t>o assess effects of hermeticity, acceptance, mis-calibrations</a:t>
            </a:r>
          </a:p>
          <a:p>
            <a:endParaRPr lang="en-FR" sz="2000" dirty="0">
              <a:latin typeface="Avenir Next" panose="020B0503020202020204" pitchFamily="34" charset="0"/>
            </a:endParaRPr>
          </a:p>
          <a:p>
            <a:pPr algn="ctr"/>
            <a:r>
              <a:rPr lang="en-FR" sz="2000" dirty="0">
                <a:latin typeface="Avenir Next" panose="020B0503020202020204" pitchFamily="34" charset="0"/>
              </a:rPr>
              <a:t>France and Italy are developing complementary technologies </a:t>
            </a:r>
          </a:p>
          <a:p>
            <a:pPr algn="ctr"/>
            <a:r>
              <a:rPr lang="en-FR" sz="2000" dirty="0">
                <a:latin typeface="Avenir Next" panose="020B0503020202020204" pitchFamily="34" charset="0"/>
              </a:rPr>
              <a:t>and system approaches, synergies can be exploited</a:t>
            </a:r>
          </a:p>
          <a:p>
            <a:pPr algn="ctr"/>
            <a:r>
              <a:rPr lang="en-FR" sz="2000" dirty="0">
                <a:latin typeface="Avenir Next" panose="020B0503020202020204" pitchFamily="34" charset="0"/>
              </a:rPr>
              <a:t>EoIs foressen on VD, tracking Wrapping Layers and ToF/Tracking Layers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6ECBFD0-7849-9C9A-694C-9CFF9CA3D206}"/>
              </a:ext>
            </a:extLst>
          </p:cNvPr>
          <p:cNvGrpSpPr/>
          <p:nvPr/>
        </p:nvGrpSpPr>
        <p:grpSpPr>
          <a:xfrm>
            <a:off x="2209800" y="1207172"/>
            <a:ext cx="7772400" cy="4205507"/>
            <a:chOff x="2209800" y="1894934"/>
            <a:chExt cx="7772400" cy="4205507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AF096B7-EE35-6DD9-ED55-19E80ED6B8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09800" y="1894934"/>
              <a:ext cx="7772400" cy="4205507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2DBBFC4-6A7A-A030-1465-E82567C8F391}"/>
                </a:ext>
              </a:extLst>
            </p:cNvPr>
            <p:cNvSpPr txBox="1"/>
            <p:nvPr/>
          </p:nvSpPr>
          <p:spPr>
            <a:xfrm>
              <a:off x="6189209" y="3505206"/>
              <a:ext cx="3189249" cy="147732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FR" dirty="0">
                  <a:latin typeface="Avenir Next" panose="020B0503020202020204" pitchFamily="34" charset="0"/>
                </a:rPr>
                <a:t>Monolithic  CMOS </a:t>
              </a:r>
            </a:p>
            <a:p>
              <a:pPr algn="ctr"/>
              <a:r>
                <a:rPr lang="en-FR" dirty="0">
                  <a:latin typeface="Avenir Next" panose="020B0503020202020204" pitchFamily="34" charset="0"/>
                </a:rPr>
                <a:t>common technology matrix</a:t>
              </a:r>
            </a:p>
            <a:p>
              <a:pPr algn="ctr"/>
              <a:r>
                <a:rPr lang="en-FR" sz="1600" dirty="0">
                  <a:solidFill>
                    <a:srgbClr val="1D27CF"/>
                  </a:solidFill>
                  <a:latin typeface="Avenir Next" panose="020B0503020202020204" pitchFamily="34" charset="0"/>
                </a:rPr>
                <a:t>A. Andreazza </a:t>
              </a:r>
            </a:p>
            <a:p>
              <a:pPr algn="ctr"/>
              <a:r>
                <a:rPr lang="en-GB" dirty="0">
                  <a:latin typeface="Avenir Next" panose="020B0503020202020204" pitchFamily="34" charset="0"/>
                </a:rPr>
                <a:t>c</a:t>
              </a:r>
              <a:r>
                <a:rPr lang="en-FR" dirty="0">
                  <a:latin typeface="Avenir Next" panose="020B0503020202020204" pitchFamily="34" charset="0"/>
                </a:rPr>
                <a:t>an be connected to system and simulation aspects</a:t>
              </a:r>
              <a:endParaRPr lang="en-FR" dirty="0"/>
            </a:p>
          </p:txBody>
        </p:sp>
      </p:grpSp>
    </p:spTree>
    <p:extLst>
      <p:ext uri="{BB962C8B-B14F-4D97-AF65-F5344CB8AC3E}">
        <p14:creationId xmlns:p14="http://schemas.microsoft.com/office/powerpoint/2010/main" val="16707446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56112" y="6474965"/>
            <a:ext cx="1335889" cy="365125"/>
          </a:xfrm>
        </p:spPr>
        <p:txBody>
          <a:bodyPr/>
          <a:lstStyle/>
          <a:p>
            <a:fld id="{9CA62D5A-175C-0146-8DFE-850ADA1B8FDC}" type="slidenum">
              <a:rPr lang="en-US" smtClean="0">
                <a:solidFill>
                  <a:schemeClr val="tx1"/>
                </a:solidFill>
              </a:rPr>
              <a:pPr/>
              <a:t>2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FDEBB9-8A0C-01DA-FC57-7778A8383DD5}"/>
              </a:ext>
            </a:extLst>
          </p:cNvPr>
          <p:cNvSpPr txBox="1"/>
          <p:nvPr/>
        </p:nvSpPr>
        <p:spPr>
          <a:xfrm>
            <a:off x="714104" y="1562692"/>
            <a:ext cx="10763793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FR" sz="2000" dirty="0">
                <a:solidFill>
                  <a:srgbClr val="1D27CF"/>
                </a:solidFill>
                <a:latin typeface="Avenir Next" panose="020B0503020202020204" pitchFamily="34" charset="0"/>
              </a:rPr>
              <a:t>S. Senyukov </a:t>
            </a:r>
            <a:r>
              <a:rPr lang="en-FR" sz="2000" dirty="0">
                <a:latin typeface="Avenir Next" panose="020B0503020202020204" pitchFamily="34" charset="0"/>
              </a:rPr>
              <a:t>developments in TPSCo 65 nm processes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FR" dirty="0">
                <a:latin typeface="Avenir Next" panose="020B0503020202020204" pitchFamily="34" charset="0"/>
              </a:rPr>
              <a:t>“</a:t>
            </a:r>
            <a:r>
              <a:rPr lang="en-GB" dirty="0">
                <a:latin typeface="Avenir Next" panose="020B0503020202020204" pitchFamily="34" charset="0"/>
              </a:rPr>
              <a:t>s</a:t>
            </a:r>
            <a:r>
              <a:rPr lang="en-FR" dirty="0">
                <a:latin typeface="Avenir Next" panose="020B0503020202020204" pitchFamily="34" charset="0"/>
              </a:rPr>
              <a:t>mall electrodes, thin epi-layer (10 </a:t>
            </a:r>
            <a:r>
              <a:rPr lang="en-US" sz="1800" dirty="0" err="1">
                <a:latin typeface="Avenir Next" panose="020B0503020202020204" pitchFamily="34" charset="0"/>
              </a:rPr>
              <a:t>μm</a:t>
            </a:r>
            <a:r>
              <a:rPr lang="en-US" sz="1800" dirty="0">
                <a:latin typeface="Avenir Next" panose="020B0503020202020204" pitchFamily="34" charset="0"/>
              </a:rPr>
              <a:t>)</a:t>
            </a:r>
            <a:r>
              <a:rPr lang="en-FR" dirty="0">
                <a:latin typeface="Avenir Next" panose="020B0503020202020204" pitchFamily="34" charset="0"/>
              </a:rPr>
              <a:t>, </a:t>
            </a:r>
            <a:r>
              <a:rPr lang="en-GB" dirty="0">
                <a:latin typeface="Avenir Next" panose="020B0503020202020204" pitchFamily="34" charset="0"/>
              </a:rPr>
              <a:t>l</a:t>
            </a:r>
            <a:r>
              <a:rPr lang="en-FR" dirty="0">
                <a:latin typeface="Avenir Next" panose="020B0503020202020204" pitchFamily="34" charset="0"/>
              </a:rPr>
              <a:t>arge size (ALICE-ITS3)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FR" dirty="0">
                <a:latin typeface="Avenir Next" panose="020B0503020202020204" pitchFamily="34" charset="0"/>
              </a:rPr>
              <a:t>“OCTOPUS” DRD3/7 project goal demonstrate best </a:t>
            </a:r>
            <a:r>
              <a:rPr lang="en-US" dirty="0">
                <a:latin typeface="Avenir Next" panose="020B0503020202020204" pitchFamily="34" charset="0"/>
              </a:rPr>
              <a:t>approach/alternatives toward </a:t>
            </a:r>
            <a:r>
              <a:rPr lang="en-FR" dirty="0">
                <a:latin typeface="Avenir Next" panose="020B0503020202020204" pitchFamily="34" charset="0"/>
              </a:rPr>
              <a:t>3 </a:t>
            </a:r>
            <a:r>
              <a:rPr lang="en-US" sz="1800" dirty="0" err="1">
                <a:latin typeface="Avenir Next" panose="020B0503020202020204" pitchFamily="34" charset="0"/>
              </a:rPr>
              <a:t>μm</a:t>
            </a:r>
            <a:r>
              <a:rPr lang="en-US" dirty="0">
                <a:latin typeface="Avenir Next" panose="020B0503020202020204" pitchFamily="34" charset="0"/>
              </a:rPr>
              <a:t> </a:t>
            </a:r>
            <a:endParaRPr lang="en-FR" dirty="0">
              <a:latin typeface="Avenir Next" panose="020B0503020202020204" pitchFamily="34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1600" dirty="0">
                <a:latin typeface="Avenir Next" panose="020B0503020202020204" pitchFamily="34" charset="0"/>
              </a:rPr>
              <a:t>process variants : </a:t>
            </a:r>
            <a:r>
              <a:rPr lang="en-GB" sz="1600" dirty="0">
                <a:latin typeface="Avenir Next" panose="020B0503020202020204" pitchFamily="34" charset="0"/>
              </a:rPr>
              <a:t>STD ≃ 25 </a:t>
            </a:r>
            <a:r>
              <a:rPr lang="en-US" sz="1600" dirty="0" err="1">
                <a:latin typeface="Avenir Next" panose="020B0503020202020204" pitchFamily="34" charset="0"/>
              </a:rPr>
              <a:t>μm</a:t>
            </a:r>
            <a:r>
              <a:rPr lang="en-US" sz="1600" dirty="0">
                <a:latin typeface="Avenir Next" panose="020B0503020202020204" pitchFamily="34" charset="0"/>
              </a:rPr>
              <a:t> pitch, GAP ≲15 </a:t>
            </a:r>
            <a:r>
              <a:rPr lang="en-US" sz="1600" dirty="0" err="1">
                <a:latin typeface="Avenir Next" panose="020B0503020202020204" pitchFamily="34" charset="0"/>
              </a:rPr>
              <a:t>μm</a:t>
            </a:r>
            <a:endParaRPr lang="en-US" sz="1600" dirty="0">
              <a:latin typeface="Avenir Next" panose="020B0503020202020204" pitchFamily="34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1600" dirty="0">
                <a:latin typeface="Avenir Next" panose="020B0503020202020204" pitchFamily="34" charset="0"/>
              </a:rPr>
              <a:t>STD/GAP</a:t>
            </a:r>
            <a:r>
              <a:rPr lang="en-FR" sz="1600" dirty="0">
                <a:latin typeface="Avenir Next" panose="020B0503020202020204" pitchFamily="34" charset="0"/>
              </a:rPr>
              <a:t> 100/5 ns timing precision targets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1600" dirty="0">
                <a:latin typeface="Avenir Next" panose="020B0503020202020204" pitchFamily="34" charset="0"/>
              </a:rPr>
              <a:t>A</a:t>
            </a:r>
            <a:r>
              <a:rPr lang="en-FR" sz="1600" dirty="0">
                <a:latin typeface="Avenir Next" panose="020B0503020202020204" pitchFamily="34" charset="0"/>
              </a:rPr>
              <a:t>synchronous readout, digitization few bits for STD higher pitch, pixel grouping for GAP lower pitch</a:t>
            </a:r>
            <a:endParaRPr lang="en-GB" sz="1600" dirty="0">
              <a:latin typeface="Avenir Next" panose="020B0503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D290A8C-A0E6-C4DE-42A1-2D5D9D75358D}"/>
              </a:ext>
            </a:extLst>
          </p:cNvPr>
          <p:cNvSpPr txBox="1"/>
          <p:nvPr/>
        </p:nvSpPr>
        <p:spPr>
          <a:xfrm>
            <a:off x="0" y="6561233"/>
            <a:ext cx="44191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400" dirty="0">
                <a:latin typeface="Avenir Next" panose="020B0503020202020204" pitchFamily="34" charset="0"/>
              </a:rPr>
              <a:t>+ </a:t>
            </a:r>
            <a:r>
              <a:rPr lang="en-GB" sz="1400" dirty="0">
                <a:latin typeface="Avenir Next" panose="020B0503020202020204" pitchFamily="34" charset="0"/>
              </a:rPr>
              <a:t>T</a:t>
            </a:r>
            <a:r>
              <a:rPr lang="en-FR" sz="1400" dirty="0">
                <a:latin typeface="Avenir Next" panose="020B0503020202020204" pitchFamily="34" charset="0"/>
              </a:rPr>
              <a:t>he project has several international collaborators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55A66FB-D5B5-55A6-4B67-4C37A782E1C0}"/>
              </a:ext>
            </a:extLst>
          </p:cNvPr>
          <p:cNvGrpSpPr/>
          <p:nvPr/>
        </p:nvGrpSpPr>
        <p:grpSpPr>
          <a:xfrm>
            <a:off x="1137143" y="3352217"/>
            <a:ext cx="9518568" cy="2970069"/>
            <a:chOff x="781412" y="3284527"/>
            <a:chExt cx="9518568" cy="2970069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940D3D6-1BD7-7606-0A6B-5CA154B5170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65169" y="3284527"/>
              <a:ext cx="2668567" cy="2591817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6099CC67-1636-B54C-BC76-C429C8185B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50505" y="3358325"/>
              <a:ext cx="5778662" cy="2425473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7C45327-368C-AC05-481B-217F5E724253}"/>
                </a:ext>
              </a:extLst>
            </p:cNvPr>
            <p:cNvSpPr txBox="1"/>
            <p:nvPr/>
          </p:nvSpPr>
          <p:spPr>
            <a:xfrm>
              <a:off x="781412" y="5916042"/>
              <a:ext cx="95185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dirty="0">
                  <a:latin typeface="Avenir Next" panose="020B0503020202020204" pitchFamily="34" charset="0"/>
                </a:rPr>
                <a:t>d</a:t>
              </a:r>
              <a:r>
                <a:rPr lang="en-FR" sz="1600" dirty="0">
                  <a:latin typeface="Avenir Next" panose="020B0503020202020204" pitchFamily="34" charset="0"/>
                </a:rPr>
                <a:t>ifferent processes provide differtent charge sharing, </a:t>
              </a:r>
              <a:r>
                <a:rPr lang="en-GB" sz="1600" dirty="0">
                  <a:latin typeface="Avenir Next" panose="020B0503020202020204" pitchFamily="34" charset="0"/>
                </a:rPr>
                <a:t>few digitisation bits can improve resolution</a:t>
              </a:r>
              <a:endParaRPr lang="en-FR" sz="1600" dirty="0">
                <a:latin typeface="Avenir Next" panose="020B0503020202020204" pitchFamily="34" charset="0"/>
              </a:endParaRP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D6125CDE-0A68-42F3-274C-AE33B33ACEA7}"/>
              </a:ext>
            </a:extLst>
          </p:cNvPr>
          <p:cNvSpPr/>
          <p:nvPr/>
        </p:nvSpPr>
        <p:spPr>
          <a:xfrm>
            <a:off x="474283" y="245183"/>
            <a:ext cx="1124343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latin typeface="Avenir Next" panose="020B0503020202020204" pitchFamily="34" charset="0"/>
                <a:sym typeface="Wingdings"/>
              </a:rPr>
              <a:t>Vertex Detector</a:t>
            </a:r>
          </a:p>
          <a:p>
            <a:pPr algn="ctr"/>
            <a:r>
              <a:rPr lang="en-US" sz="2000" dirty="0">
                <a:solidFill>
                  <a:srgbClr val="C00000"/>
                </a:solidFill>
                <a:latin typeface="Avenir Next" panose="020B0503020202020204" pitchFamily="34" charset="0"/>
              </a:rPr>
              <a:t>target precision ≃ 3 </a:t>
            </a:r>
            <a:r>
              <a:rPr lang="en-US" sz="2000" dirty="0" err="1">
                <a:solidFill>
                  <a:srgbClr val="C00000"/>
                </a:solidFill>
                <a:latin typeface="Avenir Next" panose="020B0503020202020204" pitchFamily="34" charset="0"/>
              </a:rPr>
              <a:t>μm</a:t>
            </a:r>
            <a:r>
              <a:rPr lang="en-US" sz="2000" dirty="0">
                <a:solidFill>
                  <a:srgbClr val="C00000"/>
                </a:solidFill>
                <a:latin typeface="Avenir Next" panose="020B0503020202020204" pitchFamily="34" charset="0"/>
              </a:rPr>
              <a:t> and X/X</a:t>
            </a:r>
            <a:r>
              <a:rPr lang="en-US" sz="2000" baseline="-25000" dirty="0">
                <a:solidFill>
                  <a:srgbClr val="C00000"/>
                </a:solidFill>
                <a:latin typeface="Avenir Next" panose="020B0503020202020204" pitchFamily="34" charset="0"/>
              </a:rPr>
              <a:t>0 </a:t>
            </a:r>
            <a:r>
              <a:rPr lang="en-US" sz="2000" dirty="0">
                <a:solidFill>
                  <a:srgbClr val="C00000"/>
                </a:solidFill>
                <a:latin typeface="Avenir Next" panose="020B0503020202020204" pitchFamily="34" charset="0"/>
              </a:rPr>
              <a:t>/layer less than 0.1% at low power ≲ </a:t>
            </a:r>
            <a:r>
              <a:rPr lang="en-FR" sz="2000" dirty="0">
                <a:solidFill>
                  <a:srgbClr val="C00000"/>
                </a:solidFill>
                <a:latin typeface="Avenir Next" panose="020B0503020202020204" pitchFamily="34" charset="0"/>
              </a:rPr>
              <a:t>50 mW/cm</a:t>
            </a:r>
            <a:r>
              <a:rPr lang="en-FR" sz="2000" baseline="30000" dirty="0">
                <a:solidFill>
                  <a:srgbClr val="C00000"/>
                </a:solidFill>
                <a:latin typeface="Avenir Next" panose="020B0503020202020204" pitchFamily="34" charset="0"/>
              </a:rPr>
              <a:t>2 </a:t>
            </a:r>
            <a:endParaRPr lang="en-US" sz="2000" dirty="0">
              <a:solidFill>
                <a:srgbClr val="C00000"/>
              </a:solidFill>
              <a:latin typeface="Avenir Next" panose="020B0503020202020204" pitchFamily="34" charset="0"/>
            </a:endParaRPr>
          </a:p>
          <a:p>
            <a:pPr algn="ctr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Monolithic CMOS technology is a unique solution to meet this performance</a:t>
            </a:r>
            <a:endParaRPr lang="en-US" sz="2000" baseline="-25000" dirty="0">
              <a:solidFill>
                <a:srgbClr val="C00000"/>
              </a:solidFill>
              <a:latin typeface="Avenir Next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766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56112" y="6474965"/>
            <a:ext cx="1335889" cy="365125"/>
          </a:xfrm>
        </p:spPr>
        <p:txBody>
          <a:bodyPr/>
          <a:lstStyle/>
          <a:p>
            <a:fld id="{9CA62D5A-175C-0146-8DFE-850ADA1B8FDC}" type="slidenum">
              <a:rPr lang="en-US" smtClean="0">
                <a:solidFill>
                  <a:schemeClr val="tx1"/>
                </a:solidFill>
              </a:rPr>
              <a:pPr/>
              <a:t>3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FDEBB9-8A0C-01DA-FC57-7778A8383DD5}"/>
              </a:ext>
            </a:extLst>
          </p:cNvPr>
          <p:cNvSpPr txBox="1"/>
          <p:nvPr/>
        </p:nvSpPr>
        <p:spPr>
          <a:xfrm>
            <a:off x="465592" y="1616704"/>
            <a:ext cx="11260815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FR" sz="2000" dirty="0">
                <a:solidFill>
                  <a:srgbClr val="1D27CF"/>
                </a:solidFill>
                <a:latin typeface="Avenir Next" panose="020B0503020202020204" pitchFamily="34" charset="0"/>
              </a:rPr>
              <a:t>M. Rolo </a:t>
            </a:r>
            <a:r>
              <a:rPr lang="en-FR" sz="2000" dirty="0">
                <a:latin typeface="Avenir Next" panose="020B0503020202020204" pitchFamily="34" charset="0"/>
              </a:rPr>
              <a:t>developments in L</a:t>
            </a:r>
            <a:r>
              <a:rPr lang="en-GB" sz="2000" dirty="0">
                <a:latin typeface="Avenir Next" panose="020B0503020202020204" pitchFamily="34" charset="0"/>
              </a:rPr>
              <a:t>F</a:t>
            </a:r>
            <a:r>
              <a:rPr lang="en-FR" sz="2000" dirty="0">
                <a:latin typeface="Avenir Next" panose="020B0503020202020204" pitchFamily="34" charset="0"/>
              </a:rPr>
              <a:t>oundry 110 nm processes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</a:rPr>
              <a:t>large </a:t>
            </a:r>
            <a:r>
              <a:rPr lang="en-FR" dirty="0">
                <a:latin typeface="Avenir Next" panose="020B0503020202020204" pitchFamily="34" charset="0"/>
              </a:rPr>
              <a:t>electrodes, HR wafers, active thickness </a:t>
            </a:r>
            <a:r>
              <a:rPr lang="en-GB" dirty="0">
                <a:latin typeface="Avenir Next" panose="020B0503020202020204" pitchFamily="34" charset="0"/>
              </a:rPr>
              <a:t>down to </a:t>
            </a:r>
            <a:r>
              <a:rPr lang="en-GB" sz="1800" dirty="0">
                <a:latin typeface="Avenir Next" panose="020B0503020202020204" pitchFamily="34" charset="0"/>
              </a:rPr>
              <a:t>50 </a:t>
            </a:r>
            <a:r>
              <a:rPr lang="en-US" sz="1800" dirty="0" err="1">
                <a:latin typeface="Avenir Next" panose="020B0503020202020204" pitchFamily="34" charset="0"/>
              </a:rPr>
              <a:t>μm</a:t>
            </a:r>
            <a:endParaRPr lang="en-US" sz="1800" dirty="0">
              <a:latin typeface="Avenir Next" panose="020B0503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FR" dirty="0">
                <a:latin typeface="Avenir Next" panose="020B0503020202020204" pitchFamily="34" charset="0"/>
              </a:rPr>
              <a:t>ARCADIA-MD3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</a:rPr>
              <a:t>p</a:t>
            </a:r>
            <a:r>
              <a:rPr lang="en-GB" dirty="0">
                <a:effectLst/>
                <a:latin typeface="Avenir Next" panose="020B0503020202020204" pitchFamily="34" charset="0"/>
              </a:rPr>
              <a:t>ixels 25 x 25 </a:t>
            </a:r>
            <a:r>
              <a:rPr lang="el-GR" dirty="0">
                <a:effectLst/>
                <a:latin typeface="Avenir Next" panose="020B0503020202020204" pitchFamily="34" charset="0"/>
              </a:rPr>
              <a:t>μ</a:t>
            </a:r>
            <a:r>
              <a:rPr lang="en-GB" dirty="0">
                <a:effectLst/>
                <a:latin typeface="Avenir Next" panose="020B0503020202020204" pitchFamily="34" charset="0"/>
              </a:rPr>
              <a:t>m</a:t>
            </a:r>
            <a:r>
              <a:rPr lang="en-GB" baseline="30000" dirty="0">
                <a:effectLst/>
                <a:latin typeface="Avenir Next" panose="020B0503020202020204" pitchFamily="34" charset="0"/>
              </a:rPr>
              <a:t>2</a:t>
            </a:r>
            <a:r>
              <a:rPr lang="en-GB" dirty="0">
                <a:effectLst/>
                <a:latin typeface="Avenir Next" panose="020B0503020202020204" pitchFamily="34" charset="0"/>
              </a:rPr>
              <a:t>, matrix 512 x 512, 1.28 x 1.28 cm</a:t>
            </a:r>
            <a:r>
              <a:rPr lang="en-GB" baseline="30000" dirty="0">
                <a:effectLst/>
                <a:latin typeface="Avenir Next" panose="020B0503020202020204" pitchFamily="34" charset="0"/>
              </a:rPr>
              <a:t>2</a:t>
            </a:r>
            <a:r>
              <a:rPr lang="en-GB" dirty="0">
                <a:effectLst/>
                <a:latin typeface="Avenir Next" panose="020B0503020202020204" pitchFamily="34" charset="0"/>
              </a:rPr>
              <a:t> silicon active area, “side-</a:t>
            </a:r>
            <a:r>
              <a:rPr lang="en-GB" dirty="0" err="1">
                <a:effectLst/>
                <a:latin typeface="Avenir Next" panose="020B0503020202020204" pitchFamily="34" charset="0"/>
              </a:rPr>
              <a:t>abuttable</a:t>
            </a:r>
            <a:r>
              <a:rPr lang="en-GB" dirty="0">
                <a:effectLst/>
                <a:latin typeface="Avenir Next" panose="020B0503020202020204" pitchFamily="34" charset="0"/>
              </a:rPr>
              <a:t>”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venir Next" panose="020B0503020202020204" pitchFamily="34" charset="0"/>
              </a:rPr>
              <a:t>&lt; 30 </a:t>
            </a:r>
            <a:r>
              <a:rPr lang="en-GB" sz="1600" dirty="0" err="1">
                <a:latin typeface="Avenir Next" panose="020B0503020202020204" pitchFamily="34" charset="0"/>
              </a:rPr>
              <a:t>mW</a:t>
            </a:r>
            <a:r>
              <a:rPr lang="en-GB" sz="1600" dirty="0">
                <a:latin typeface="Avenir Next" panose="020B0503020202020204" pitchFamily="34" charset="0"/>
              </a:rPr>
              <a:t>/cm</a:t>
            </a:r>
            <a:r>
              <a:rPr lang="en-GB" sz="1600" baseline="30000" dirty="0">
                <a:latin typeface="Avenir Next" panose="020B0503020202020204" pitchFamily="34" charset="0"/>
              </a:rPr>
              <a:t>2</a:t>
            </a:r>
            <a:r>
              <a:rPr lang="en-GB" sz="1600" dirty="0">
                <a:latin typeface="Avenir Next" panose="020B0503020202020204" pitchFamily="34" charset="0"/>
              </a:rPr>
              <a:t> at 100 MHz/cm</a:t>
            </a:r>
            <a:r>
              <a:rPr lang="en-GB" sz="1600" baseline="30000" dirty="0">
                <a:latin typeface="Avenir Next" panose="020B0503020202020204" pitchFamily="34" charset="0"/>
              </a:rPr>
              <a:t>2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GB" sz="1600" dirty="0">
                <a:effectLst/>
                <a:latin typeface="Avenir Next" panose="020B0503020202020204" pitchFamily="34" charset="0"/>
              </a:rPr>
              <a:t>4.7 </a:t>
            </a:r>
            <a:r>
              <a:rPr lang="en-US" sz="1600" dirty="0" err="1">
                <a:latin typeface="Avenir Next" panose="020B0503020202020204" pitchFamily="34" charset="0"/>
              </a:rPr>
              <a:t>μm</a:t>
            </a:r>
            <a:r>
              <a:rPr lang="en-US" sz="1600" dirty="0">
                <a:latin typeface="Avenir Next" panose="020B0503020202020204" pitchFamily="34" charset="0"/>
              </a:rPr>
              <a:t> resolution with binary readout (not deconvoluted from telescope resolution)</a:t>
            </a:r>
            <a:endParaRPr lang="en-GB" sz="1600" dirty="0">
              <a:effectLst/>
              <a:latin typeface="Avenir Next" panose="020B0503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6F3EA2-8F94-EFB6-6312-3261015E8FD4}"/>
              </a:ext>
            </a:extLst>
          </p:cNvPr>
          <p:cNvSpPr txBox="1"/>
          <p:nvPr/>
        </p:nvSpPr>
        <p:spPr>
          <a:xfrm>
            <a:off x="8583226" y="4703456"/>
            <a:ext cx="31148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venir Next" panose="020B0503020202020204" pitchFamily="34" charset="0"/>
              </a:rPr>
              <a:t>Al</a:t>
            </a:r>
            <a:r>
              <a:rPr lang="en-FR" dirty="0">
                <a:latin typeface="Avenir Next" panose="020B0503020202020204" pitchFamily="34" charset="0"/>
              </a:rPr>
              <a:t>so studies of 10 </a:t>
            </a:r>
            <a:r>
              <a:rPr lang="en-US" sz="1800" dirty="0" err="1">
                <a:latin typeface="Avenir Next" panose="020B0503020202020204" pitchFamily="34" charset="0"/>
              </a:rPr>
              <a:t>μm</a:t>
            </a:r>
            <a:r>
              <a:rPr lang="en-US" sz="1800" dirty="0">
                <a:latin typeface="Avenir Next" panose="020B0503020202020204" pitchFamily="34" charset="0"/>
              </a:rPr>
              <a:t> pitch and grouping in mini-strips </a:t>
            </a:r>
            <a:endParaRPr lang="en-FR" dirty="0">
              <a:latin typeface="Avenir Next" panose="020B050302020202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40ACB2A-4125-681E-FA57-6F26F35EA0AF}"/>
              </a:ext>
            </a:extLst>
          </p:cNvPr>
          <p:cNvGrpSpPr/>
          <p:nvPr/>
        </p:nvGrpSpPr>
        <p:grpSpPr>
          <a:xfrm>
            <a:off x="1651576" y="3375847"/>
            <a:ext cx="7021295" cy="2998760"/>
            <a:chOff x="1651576" y="3257863"/>
            <a:chExt cx="7021295" cy="299876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71C2B76-ADF3-DE26-A10D-48B8A47F2C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19485" y="3329028"/>
              <a:ext cx="3953386" cy="2856430"/>
            </a:xfrm>
            <a:prstGeom prst="rect">
              <a:avLst/>
            </a:prstGeom>
          </p:spPr>
        </p:pic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76A18FE-D6E3-63C5-A065-9D8A1459B4C7}"/>
                </a:ext>
              </a:extLst>
            </p:cNvPr>
            <p:cNvGrpSpPr/>
            <p:nvPr/>
          </p:nvGrpSpPr>
          <p:grpSpPr>
            <a:xfrm>
              <a:off x="1651576" y="3257863"/>
              <a:ext cx="4707786" cy="2998760"/>
              <a:chOff x="1651576" y="3257863"/>
              <a:chExt cx="4707786" cy="2998760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3AD4FBFC-7A9A-E089-48BC-BBACE01E019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67036"/>
              <a:stretch/>
            </p:blipFill>
            <p:spPr>
              <a:xfrm>
                <a:off x="1651576" y="3257863"/>
                <a:ext cx="2772940" cy="2998760"/>
              </a:xfrm>
              <a:prstGeom prst="rect">
                <a:avLst/>
              </a:prstGeom>
            </p:spPr>
          </p:pic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B271F5A-0C31-2E44-3FD6-45D2DC1A72DA}"/>
                  </a:ext>
                </a:extLst>
              </p:cNvPr>
              <p:cNvSpPr txBox="1"/>
              <p:nvPr/>
            </p:nvSpPr>
            <p:spPr>
              <a:xfrm>
                <a:off x="5400717" y="3974379"/>
                <a:ext cx="95864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dirty="0">
                    <a:effectLst/>
                    <a:latin typeface="Avenir Next" panose="020B0503020202020204" pitchFamily="34" charset="0"/>
                  </a:rPr>
                  <a:t>4.7 </a:t>
                </a:r>
                <a:r>
                  <a:rPr lang="en-US" sz="1800" dirty="0" err="1">
                    <a:latin typeface="Avenir Next" panose="020B0503020202020204" pitchFamily="34" charset="0"/>
                  </a:rPr>
                  <a:t>μm</a:t>
                </a:r>
                <a:r>
                  <a:rPr lang="en-US" sz="1800" dirty="0">
                    <a:latin typeface="Avenir Next" panose="020B0503020202020204" pitchFamily="34" charset="0"/>
                  </a:rPr>
                  <a:t> </a:t>
                </a:r>
                <a:endParaRPr lang="en-FR" dirty="0"/>
              </a:p>
            </p:txBody>
          </p:sp>
        </p:grp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26461F63-D682-EE22-5473-C56D183880C1}"/>
              </a:ext>
            </a:extLst>
          </p:cNvPr>
          <p:cNvSpPr/>
          <p:nvPr/>
        </p:nvSpPr>
        <p:spPr>
          <a:xfrm>
            <a:off x="474283" y="245183"/>
            <a:ext cx="1124343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latin typeface="Avenir Next" panose="020B0503020202020204" pitchFamily="34" charset="0"/>
                <a:sym typeface="Wingdings"/>
              </a:rPr>
              <a:t>Vertex Detector</a:t>
            </a:r>
          </a:p>
          <a:p>
            <a:pPr algn="ctr"/>
            <a:r>
              <a:rPr lang="en-US" sz="2000" dirty="0">
                <a:solidFill>
                  <a:srgbClr val="C00000"/>
                </a:solidFill>
                <a:latin typeface="Avenir Next" panose="020B0503020202020204" pitchFamily="34" charset="0"/>
              </a:rPr>
              <a:t>target precision ≃ 3 </a:t>
            </a:r>
            <a:r>
              <a:rPr lang="en-US" sz="2000" dirty="0" err="1">
                <a:solidFill>
                  <a:srgbClr val="C00000"/>
                </a:solidFill>
                <a:latin typeface="Avenir Next" panose="020B0503020202020204" pitchFamily="34" charset="0"/>
              </a:rPr>
              <a:t>μm</a:t>
            </a:r>
            <a:r>
              <a:rPr lang="en-US" sz="2000" dirty="0">
                <a:solidFill>
                  <a:srgbClr val="C00000"/>
                </a:solidFill>
                <a:latin typeface="Avenir Next" panose="020B0503020202020204" pitchFamily="34" charset="0"/>
              </a:rPr>
              <a:t> and X/X</a:t>
            </a:r>
            <a:r>
              <a:rPr lang="en-US" sz="2000" baseline="-25000" dirty="0">
                <a:solidFill>
                  <a:srgbClr val="C00000"/>
                </a:solidFill>
                <a:latin typeface="Avenir Next" panose="020B0503020202020204" pitchFamily="34" charset="0"/>
              </a:rPr>
              <a:t>0 </a:t>
            </a:r>
            <a:r>
              <a:rPr lang="en-US" sz="2000" dirty="0">
                <a:solidFill>
                  <a:srgbClr val="C00000"/>
                </a:solidFill>
                <a:latin typeface="Avenir Next" panose="020B0503020202020204" pitchFamily="34" charset="0"/>
              </a:rPr>
              <a:t>/layer less than 0.1% at low power ≲ </a:t>
            </a:r>
            <a:r>
              <a:rPr lang="en-FR" sz="2000" dirty="0">
                <a:solidFill>
                  <a:srgbClr val="C00000"/>
                </a:solidFill>
                <a:latin typeface="Avenir Next" panose="020B0503020202020204" pitchFamily="34" charset="0"/>
              </a:rPr>
              <a:t>50 mW/cm</a:t>
            </a:r>
            <a:r>
              <a:rPr lang="en-FR" sz="2000" baseline="30000" dirty="0">
                <a:solidFill>
                  <a:srgbClr val="C00000"/>
                </a:solidFill>
                <a:latin typeface="Avenir Next" panose="020B0503020202020204" pitchFamily="34" charset="0"/>
              </a:rPr>
              <a:t>2 </a:t>
            </a:r>
            <a:endParaRPr lang="en-US" sz="2000" dirty="0">
              <a:solidFill>
                <a:srgbClr val="C00000"/>
              </a:solidFill>
              <a:latin typeface="Avenir Next" panose="020B0503020202020204" pitchFamily="34" charset="0"/>
            </a:endParaRPr>
          </a:p>
          <a:p>
            <a:pPr algn="ctr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Monolithic CMOS technology is a unique solution to meet this performance</a:t>
            </a:r>
            <a:endParaRPr lang="en-US" sz="2000" baseline="-25000" dirty="0">
              <a:solidFill>
                <a:srgbClr val="C00000"/>
              </a:solidFill>
              <a:latin typeface="Avenir Next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11163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56112" y="6474965"/>
            <a:ext cx="1335889" cy="365125"/>
          </a:xfrm>
        </p:spPr>
        <p:txBody>
          <a:bodyPr/>
          <a:lstStyle/>
          <a:p>
            <a:fld id="{9CA62D5A-175C-0146-8DFE-850ADA1B8FDC}" type="slidenum">
              <a:rPr lang="en-US" smtClean="0">
                <a:solidFill>
                  <a:schemeClr val="tx1"/>
                </a:solidFill>
              </a:rPr>
              <a:pPr/>
              <a:t>4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CFE3B04-0576-AD42-A1A6-668E0D54DA04}"/>
              </a:ext>
            </a:extLst>
          </p:cNvPr>
          <p:cNvSpPr/>
          <p:nvPr/>
        </p:nvSpPr>
        <p:spPr>
          <a:xfrm>
            <a:off x="1150078" y="121890"/>
            <a:ext cx="998842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latin typeface="Avenir Next" panose="020B0503020202020204" pitchFamily="34" charset="0"/>
                <a:sym typeface="Wingdings"/>
              </a:rPr>
              <a:t>Vertex Detector mechanical designs</a:t>
            </a:r>
          </a:p>
          <a:p>
            <a:pPr algn="ctr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  <a:sym typeface="Wingdings"/>
              </a:rPr>
              <a:t>crucial to fully benefit from sensor performance (or to avoid over-designing)</a:t>
            </a:r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  <a:latin typeface="Avenir Next" panose="020B0503020202020204" pitchFamily="34" charset="0"/>
              <a:sym typeface="Wingding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8411D8-F478-D6DD-D982-B71507CD3F5A}"/>
              </a:ext>
            </a:extLst>
          </p:cNvPr>
          <p:cNvSpPr txBox="1"/>
          <p:nvPr/>
        </p:nvSpPr>
        <p:spPr>
          <a:xfrm>
            <a:off x="4831702" y="3594051"/>
            <a:ext cx="70039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solidFill>
                  <a:srgbClr val="1D27CF"/>
                </a:solidFill>
                <a:latin typeface="Avenir Next" panose="020B0503020202020204" pitchFamily="34" charset="0"/>
              </a:rPr>
              <a:t>S. </a:t>
            </a:r>
            <a:r>
              <a:rPr lang="en-GB" dirty="0" err="1">
                <a:solidFill>
                  <a:srgbClr val="1D27CF"/>
                </a:solidFill>
                <a:latin typeface="Avenir Next" panose="020B0503020202020204" pitchFamily="34" charset="0"/>
              </a:rPr>
              <a:t>Senyukov</a:t>
            </a:r>
            <a:r>
              <a:rPr lang="en-GB" dirty="0">
                <a:solidFill>
                  <a:srgbClr val="1D27CF"/>
                </a:solidFill>
                <a:effectLst/>
                <a:latin typeface="Avenir Next" panose="020B0503020202020204" pitchFamily="34" charset="0"/>
              </a:rPr>
              <a:t> </a:t>
            </a:r>
            <a:r>
              <a:rPr lang="en-GB" dirty="0">
                <a:effectLst/>
                <a:latin typeface="Avenir Next" panose="020B0503020202020204" pitchFamily="34" charset="0"/>
              </a:rPr>
              <a:t>SEED large sensors in snail shape allowing overlaps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B498496-CE62-DF66-548C-3BF0544280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6003" y="4068144"/>
            <a:ext cx="2771179" cy="253316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220ED7D-FA78-EF2B-DF74-66DAD6D23D7A}"/>
              </a:ext>
            </a:extLst>
          </p:cNvPr>
          <p:cNvSpPr txBox="1"/>
          <p:nvPr/>
        </p:nvSpPr>
        <p:spPr>
          <a:xfrm>
            <a:off x="271282" y="1052033"/>
            <a:ext cx="47489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FR" dirty="0">
                <a:solidFill>
                  <a:srgbClr val="1D27CF"/>
                </a:solidFill>
                <a:latin typeface="Avenir Next" panose="020B0503020202020204" pitchFamily="34" charset="0"/>
              </a:rPr>
              <a:t>F. Palla </a:t>
            </a:r>
            <a:r>
              <a:rPr lang="en-FR" dirty="0">
                <a:latin typeface="Avenir Next" panose="020B0503020202020204" pitchFamily="34" charset="0"/>
              </a:rPr>
              <a:t>stave concept </a:t>
            </a:r>
          </a:p>
          <a:p>
            <a:pPr algn="ctr"/>
            <a:r>
              <a:rPr lang="en-FR" dirty="0">
                <a:latin typeface="Avenir Next" panose="020B0503020202020204" pitchFamily="34" charset="0"/>
              </a:rPr>
              <a:t>small sensors,  0.25% X/X</a:t>
            </a:r>
            <a:r>
              <a:rPr lang="en-FR" baseline="-25000" dirty="0">
                <a:latin typeface="Avenir Next" panose="020B0503020202020204" pitchFamily="34" charset="0"/>
              </a:rPr>
              <a:t>0</a:t>
            </a:r>
            <a:r>
              <a:rPr lang="en-FR" dirty="0">
                <a:latin typeface="Avenir Next" panose="020B0503020202020204" pitchFamily="34" charset="0"/>
              </a:rPr>
              <a:t> /layer</a:t>
            </a:r>
            <a:endParaRPr lang="en-FR" baseline="30000" dirty="0">
              <a:latin typeface="Avenir Next" panose="020B0503020202020204" pitchFamily="34" charset="0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F6B3092-8361-9FBA-B603-46D8A92E2A29}"/>
              </a:ext>
            </a:extLst>
          </p:cNvPr>
          <p:cNvGrpSpPr/>
          <p:nvPr/>
        </p:nvGrpSpPr>
        <p:grpSpPr>
          <a:xfrm>
            <a:off x="711933" y="1786476"/>
            <a:ext cx="3867669" cy="4820981"/>
            <a:chOff x="711933" y="1945500"/>
            <a:chExt cx="3867669" cy="4820981"/>
          </a:xfrm>
        </p:grpSpPr>
        <p:pic>
          <p:nvPicPr>
            <p:cNvPr id="14" name="Segnaposto contenuto 8">
              <a:extLst>
                <a:ext uri="{FF2B5EF4-FFF2-40B4-BE49-F238E27FC236}">
                  <a16:creationId xmlns:a16="http://schemas.microsoft.com/office/drawing/2014/main" id="{3BDA9C44-6293-2437-E466-BE2252AD5B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11934" y="1945500"/>
              <a:ext cx="3867668" cy="2666256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2884A60-DC25-9BB7-D364-7931FB0890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34" t="24829" r="2335" b="22542"/>
            <a:stretch/>
          </p:blipFill>
          <p:spPr>
            <a:xfrm>
              <a:off x="711933" y="4699868"/>
              <a:ext cx="3867669" cy="2066613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71E8140-13F8-D7BD-C115-ACEF1C486F15}"/>
                </a:ext>
              </a:extLst>
            </p:cNvPr>
            <p:cNvSpPr txBox="1"/>
            <p:nvPr/>
          </p:nvSpPr>
          <p:spPr>
            <a:xfrm>
              <a:off x="1212187" y="5575012"/>
              <a:ext cx="293574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>
                  <a:latin typeface="Avenir Next" panose="020B0503020202020204" pitchFamily="34" charset="0"/>
                </a:rPr>
                <a:t>c</a:t>
              </a:r>
              <a:r>
                <a:rPr lang="en-FR" dirty="0">
                  <a:latin typeface="Avenir Next" panose="020B0503020202020204" pitchFamily="34" charset="0"/>
                </a:rPr>
                <a:t>omplex MDI integration </a:t>
              </a:r>
              <a:endParaRPr lang="en-FR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F3BE25F-2C27-284D-AA3F-D80529558240}"/>
              </a:ext>
            </a:extLst>
          </p:cNvPr>
          <p:cNvGrpSpPr>
            <a:grpSpLocks noChangeAspect="1"/>
          </p:cNvGrpSpPr>
          <p:nvPr/>
        </p:nvGrpSpPr>
        <p:grpSpPr>
          <a:xfrm>
            <a:off x="5002316" y="1912743"/>
            <a:ext cx="1960358" cy="1342548"/>
            <a:chOff x="7012708" y="508156"/>
            <a:chExt cx="4811426" cy="3295097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782EC23B-00E0-4E92-A634-7E3A11EA2EF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757051" y="508156"/>
              <a:ext cx="4067083" cy="3295097"/>
            </a:xfrm>
            <a:prstGeom prst="rect">
              <a:avLst/>
            </a:prstGeom>
          </p:spPr>
        </p:pic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523F0649-040A-C382-56D6-57A54A5BD9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12708" y="2108199"/>
              <a:ext cx="1676400" cy="32327"/>
            </a:xfrm>
            <a:prstGeom prst="straightConnector1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A4689EE1-7CD9-4FC8-1C7A-2BEE312D0DFC}"/>
                </a:ext>
              </a:extLst>
            </p:cNvPr>
            <p:cNvCxnSpPr/>
            <p:nvPr/>
          </p:nvCxnSpPr>
          <p:spPr>
            <a:xfrm flipV="1">
              <a:off x="7063220" y="2135621"/>
              <a:ext cx="2310" cy="45950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60C92C10-B926-58BF-E8AA-F912F6717B9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35799" y="1935017"/>
              <a:ext cx="1676400" cy="32327"/>
            </a:xfrm>
            <a:prstGeom prst="straightConnector1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BD22BCBB-63CA-325B-7095-0062932EE3F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797" t="37080" r="6116" b="40359"/>
          <a:stretch/>
        </p:blipFill>
        <p:spPr>
          <a:xfrm rot="120000">
            <a:off x="7190742" y="1927064"/>
            <a:ext cx="4380575" cy="1160414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ADD01389-84E1-ED90-9D84-78A9C5137C46}"/>
              </a:ext>
            </a:extLst>
          </p:cNvPr>
          <p:cNvSpPr txBox="1"/>
          <p:nvPr/>
        </p:nvSpPr>
        <p:spPr>
          <a:xfrm>
            <a:off x="5642910" y="1049756"/>
            <a:ext cx="54726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>
                <a:effectLst/>
                <a:latin typeface="Avenir Next" panose="020B0503020202020204" pitchFamily="34" charset="0"/>
              </a:rPr>
              <a:t>large </a:t>
            </a:r>
            <a:r>
              <a:rPr lang="en-GB" dirty="0">
                <a:latin typeface="Avenir Next" panose="020B0503020202020204" pitchFamily="34" charset="0"/>
              </a:rPr>
              <a:t>bent </a:t>
            </a:r>
            <a:r>
              <a:rPr lang="en-GB" dirty="0">
                <a:effectLst/>
                <a:latin typeface="Avenir Next" panose="020B0503020202020204" pitchFamily="34" charset="0"/>
              </a:rPr>
              <a:t>sensors </a:t>
            </a:r>
            <a:r>
              <a:rPr lang="en-GB" dirty="0">
                <a:latin typeface="Avenir Next" panose="020B0503020202020204" pitchFamily="34" charset="0"/>
              </a:rPr>
              <a:t>2 in layer 1-2, 4 in layer 3 and 4</a:t>
            </a:r>
          </a:p>
          <a:p>
            <a:pPr algn="ctr"/>
            <a:r>
              <a:rPr lang="en-GB" dirty="0">
                <a:latin typeface="Avenir Next" panose="020B0503020202020204" pitchFamily="34" charset="0"/>
              </a:rPr>
              <a:t>improved X/X</a:t>
            </a:r>
            <a:r>
              <a:rPr lang="en-GB" baseline="-25000" dirty="0">
                <a:latin typeface="Avenir Next" panose="020B0503020202020204" pitchFamily="34" charset="0"/>
              </a:rPr>
              <a:t>0</a:t>
            </a:r>
            <a:r>
              <a:rPr lang="en-GB" dirty="0">
                <a:latin typeface="Avenir Next" panose="020B0503020202020204" pitchFamily="34" charset="0"/>
              </a:rPr>
              <a:t>, but fill factor and hermeticity issue</a:t>
            </a:r>
            <a:endParaRPr lang="en-FR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4883DC8-7072-CE79-D82D-17FFD2A11C81}"/>
              </a:ext>
            </a:extLst>
          </p:cNvPr>
          <p:cNvSpPr txBox="1"/>
          <p:nvPr/>
        </p:nvSpPr>
        <p:spPr>
          <a:xfrm>
            <a:off x="7898297" y="4596062"/>
            <a:ext cx="3787447" cy="175432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>
                <a:latin typeface="Avenir Next" panose="020B0503020202020204" pitchFamily="34" charset="0"/>
              </a:rPr>
              <a:t>Several other common challenges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</a:rPr>
              <a:t>airflow cooling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</a:rPr>
              <a:t>stability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</a:rPr>
              <a:t>services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Avenir Next" panose="020B0503020202020204" pitchFamily="34" charset="0"/>
              </a:rPr>
              <a:t>MDI integration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</a:rPr>
              <a:t>accessibility</a:t>
            </a:r>
            <a:endParaRPr lang="en-GB" dirty="0">
              <a:effectLst/>
              <a:latin typeface="Avenir Next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04940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56112" y="6474965"/>
            <a:ext cx="1335889" cy="365125"/>
          </a:xfrm>
        </p:spPr>
        <p:txBody>
          <a:bodyPr/>
          <a:lstStyle/>
          <a:p>
            <a:fld id="{9CA62D5A-175C-0146-8DFE-850ADA1B8FDC}" type="slidenum">
              <a:rPr lang="en-US" smtClean="0">
                <a:solidFill>
                  <a:schemeClr val="tx1"/>
                </a:solidFill>
              </a:rPr>
              <a:pPr/>
              <a:t>5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CFE3B04-0576-AD42-A1A6-668E0D54DA04}"/>
              </a:ext>
            </a:extLst>
          </p:cNvPr>
          <p:cNvSpPr/>
          <p:nvPr/>
        </p:nvSpPr>
        <p:spPr>
          <a:xfrm>
            <a:off x="2919329" y="390639"/>
            <a:ext cx="6353341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latin typeface="Avenir Next" panose="020B0503020202020204" pitchFamily="34" charset="0"/>
                <a:sym typeface="Wingdings"/>
              </a:rPr>
              <a:t>Vertex Detector simulations</a:t>
            </a:r>
          </a:p>
          <a:p>
            <a:pPr algn="ctr"/>
            <a:r>
              <a:rPr lang="en-US" dirty="0">
                <a:solidFill>
                  <a:srgbClr val="1D27CF"/>
                </a:solidFill>
                <a:latin typeface="Avenir Next" panose="020B0503020202020204" pitchFamily="34" charset="0"/>
                <a:sym typeface="Wingdings"/>
              </a:rPr>
              <a:t>G. </a:t>
            </a:r>
            <a:r>
              <a:rPr lang="en-US" dirty="0" err="1">
                <a:solidFill>
                  <a:srgbClr val="1D27CF"/>
                </a:solidFill>
                <a:latin typeface="Avenir Next" panose="020B0503020202020204" pitchFamily="34" charset="0"/>
                <a:sym typeface="Wingdings"/>
              </a:rPr>
              <a:t>Boudoul</a:t>
            </a:r>
            <a:r>
              <a:rPr lang="en-US" dirty="0">
                <a:solidFill>
                  <a:srgbClr val="1D27CF"/>
                </a:solidFill>
                <a:latin typeface="Avenir Next" panose="020B0503020202020204" pitchFamily="34" charset="0"/>
                <a:sym typeface="Wingdings"/>
              </a:rPr>
              <a:t>, A. </a:t>
            </a:r>
            <a:r>
              <a:rPr lang="en-US" dirty="0" err="1">
                <a:solidFill>
                  <a:srgbClr val="1D27CF"/>
                </a:solidFill>
                <a:latin typeface="Avenir Next" panose="020B0503020202020204" pitchFamily="34" charset="0"/>
                <a:sym typeface="Wingdings"/>
              </a:rPr>
              <a:t>Andreazza</a:t>
            </a:r>
            <a:r>
              <a:rPr lang="en-US" dirty="0">
                <a:solidFill>
                  <a:srgbClr val="1D27CF"/>
                </a:solidFill>
                <a:latin typeface="Avenir Next" panose="020B0503020202020204" pitchFamily="34" charset="0"/>
                <a:sym typeface="Wingdings"/>
              </a:rPr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A582C1-ABEF-D568-FABD-F3E536CF0A21}"/>
              </a:ext>
            </a:extLst>
          </p:cNvPr>
          <p:cNvSpPr txBox="1"/>
          <p:nvPr/>
        </p:nvSpPr>
        <p:spPr>
          <a:xfrm>
            <a:off x="711209" y="1484579"/>
            <a:ext cx="547182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FR" sz="2000" dirty="0">
                <a:latin typeface="Avenir Next" panose="020B0503020202020204" pitchFamily="34" charset="0"/>
              </a:rPr>
              <a:t>Provide guidance on overall configuration</a:t>
            </a:r>
          </a:p>
          <a:p>
            <a:r>
              <a:rPr lang="en-FR" sz="2000" dirty="0">
                <a:latin typeface="Avenir Next" panose="020B0503020202020204" pitchFamily="34" charset="0"/>
              </a:rPr>
              <a:t>     </a:t>
            </a:r>
            <a:r>
              <a:rPr lang="en-FR" dirty="0">
                <a:latin typeface="Avenir Next" panose="020B0503020202020204" pitchFamily="34" charset="0"/>
              </a:rPr>
              <a:t>can be parametric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</a:rPr>
              <a:t>radius and l</a:t>
            </a:r>
            <a:r>
              <a:rPr lang="en-FR" dirty="0">
                <a:latin typeface="Avenir Next" panose="020B0503020202020204" pitchFamily="34" charset="0"/>
              </a:rPr>
              <a:t>entgth of layers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" panose="020B0503020202020204" pitchFamily="34" charset="0"/>
              </a:rPr>
              <a:t>single versus double layers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Avenir Next" panose="020B0503020202020204" pitchFamily="34" charset="0"/>
              </a:rPr>
              <a:t>requirements / layer(disk) extended to outer pixel and wrapping layers…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991D282-87E9-8C5A-6939-8B97A84A59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8949" y="1610946"/>
            <a:ext cx="4648200" cy="18415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12B45E0-FF81-EFE5-3D3E-61313D81A634}"/>
              </a:ext>
            </a:extLst>
          </p:cNvPr>
          <p:cNvSpPr txBox="1"/>
          <p:nvPr/>
        </p:nvSpPr>
        <p:spPr>
          <a:xfrm>
            <a:off x="6732565" y="1274184"/>
            <a:ext cx="48844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>
                <a:latin typeface="Avenir Next" panose="020B0503020202020204" pitchFamily="34" charset="0"/>
              </a:rPr>
              <a:t>o</a:t>
            </a:r>
            <a:r>
              <a:rPr lang="en-FR" sz="1600" dirty="0">
                <a:latin typeface="Avenir Next" panose="020B0503020202020204" pitchFamily="34" charset="0"/>
              </a:rPr>
              <a:t>ld plot of CLD and IDEA vd on top of each others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6160D0D-1C85-1A1D-36F3-E10A0B11B06D}"/>
              </a:ext>
            </a:extLst>
          </p:cNvPr>
          <p:cNvSpPr txBox="1"/>
          <p:nvPr/>
        </p:nvSpPr>
        <p:spPr>
          <a:xfrm>
            <a:off x="698145" y="3012760"/>
            <a:ext cx="10782645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>
              <a:latin typeface="Avenir Next" panose="020B05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Avenir Next" panose="020B0503020202020204" pitchFamily="34" charset="0"/>
              </a:rPr>
              <a:t>Provide guidance for sensor and system R&amp;D </a:t>
            </a:r>
          </a:p>
          <a:p>
            <a:r>
              <a:rPr lang="en-US" dirty="0">
                <a:latin typeface="Avenir Next" panose="020B0503020202020204" pitchFamily="34" charset="0"/>
              </a:rPr>
              <a:t>     need detailed geometries, full GEANT simulations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Next" panose="020B0503020202020204" pitchFamily="34" charset="0"/>
              </a:rPr>
              <a:t>operation condition, rates and occupancies at different sensor positions including background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venir Next" panose="020B0503020202020204" pitchFamily="34" charset="0"/>
              </a:rPr>
              <a:t>input to readout architecture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Next" panose="020B0503020202020204" pitchFamily="34" charset="0"/>
              </a:rPr>
              <a:t>realistic performance estimate with respect to</a:t>
            </a:r>
          </a:p>
          <a:p>
            <a:pPr marL="1200150" lvl="2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Avenir Next" panose="020B0503020202020204" pitchFamily="34" charset="0"/>
              </a:rPr>
              <a:t>sensor parameters, system design (X/X</a:t>
            </a:r>
            <a:r>
              <a:rPr lang="en-US" sz="1600" baseline="-25000" dirty="0">
                <a:latin typeface="Avenir Next" panose="020B0503020202020204" pitchFamily="34" charset="0"/>
              </a:rPr>
              <a:t>0</a:t>
            </a:r>
            <a:r>
              <a:rPr lang="en-US" sz="1600" dirty="0">
                <a:latin typeface="Avenir Next" panose="020B0503020202020204" pitchFamily="34" charset="0"/>
              </a:rPr>
              <a:t>, hermeticity, acceptance), mis-calibrations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2000" dirty="0">
                <a:latin typeface="Avenir Next" panose="020B0503020202020204" pitchFamily="34" charset="0"/>
              </a:rPr>
              <a:t>Essential piece is development of a digitizer (started)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Next" panose="020B0503020202020204" pitchFamily="34" charset="0"/>
              </a:rPr>
              <a:t>produce realistic clusters for all tracks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 err="1">
                <a:latin typeface="Avenir Next" panose="020B0503020202020204" pitchFamily="34" charset="0"/>
              </a:rPr>
              <a:t>eg</a:t>
            </a:r>
            <a:r>
              <a:rPr lang="en-US" sz="1600" dirty="0">
                <a:latin typeface="Avenir Next" panose="020B0503020202020204" pitchFamily="34" charset="0"/>
              </a:rPr>
              <a:t> correct hit positions and occupancies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Next" panose="020B0503020202020204" pitchFamily="34" charset="0"/>
              </a:rPr>
              <a:t>should be usable in all sensor &amp; detector configurations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18A2D3E-B14E-3A1A-A14E-394BC9B988D6}"/>
              </a:ext>
            </a:extLst>
          </p:cNvPr>
          <p:cNvGrpSpPr/>
          <p:nvPr/>
        </p:nvGrpSpPr>
        <p:grpSpPr>
          <a:xfrm>
            <a:off x="7469522" y="5058429"/>
            <a:ext cx="4095200" cy="1465452"/>
            <a:chOff x="7410907" y="4870861"/>
            <a:chExt cx="4095200" cy="146545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8B905AB-140E-0B6E-678A-C1E8D8AA07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53118"/>
            <a:stretch/>
          </p:blipFill>
          <p:spPr>
            <a:xfrm>
              <a:off x="7410907" y="4870861"/>
              <a:ext cx="2047600" cy="146545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27197F7-E78C-9487-EBFE-5DB620A4B9D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56845"/>
            <a:stretch/>
          </p:blipFill>
          <p:spPr>
            <a:xfrm>
              <a:off x="9458507" y="4923677"/>
              <a:ext cx="2047600" cy="134894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92010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0DD6BFBD-897D-0BFB-20BF-E5AE4B2EA70D}"/>
              </a:ext>
            </a:extLst>
          </p:cNvPr>
          <p:cNvGrpSpPr/>
          <p:nvPr/>
        </p:nvGrpSpPr>
        <p:grpSpPr>
          <a:xfrm>
            <a:off x="376780" y="2300555"/>
            <a:ext cx="11438440" cy="4053306"/>
            <a:chOff x="315899" y="2324001"/>
            <a:chExt cx="11438440" cy="4053306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20CEEE32-8D10-37A7-AE3F-8D00B3B44E62}"/>
                </a:ext>
              </a:extLst>
            </p:cNvPr>
            <p:cNvGrpSpPr/>
            <p:nvPr/>
          </p:nvGrpSpPr>
          <p:grpSpPr>
            <a:xfrm>
              <a:off x="315899" y="2324001"/>
              <a:ext cx="11438440" cy="4053306"/>
              <a:chOff x="315899" y="2417785"/>
              <a:chExt cx="11438440" cy="4053306"/>
            </a:xfrm>
            <a:effectLst/>
          </p:grpSpPr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351A4FB-8086-A1B1-32DE-52FCA513EF38}"/>
                  </a:ext>
                </a:extLst>
              </p:cNvPr>
              <p:cNvSpPr txBox="1"/>
              <p:nvPr/>
            </p:nvSpPr>
            <p:spPr>
              <a:xfrm>
                <a:off x="447533" y="5547761"/>
                <a:ext cx="11156259" cy="92333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" panose="020B0503020202020204" pitchFamily="34" charset="0"/>
                  </a:rPr>
                  <a:t>a layer at 15 cm would allow 3σ discrimination up to the 2 T-field cutoff of 0.66 GeV at 2.2 m</a:t>
                </a:r>
              </a:p>
              <a:p>
                <a:pPr algn="ctr"/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" panose="020B0503020202020204" pitchFamily="34" charset="0"/>
                  </a:rPr>
                  <a:t>at 3T the momentum cut-off is 1 GeV at 2.2 m a </a:t>
                </a:r>
                <a:r>
                  <a:rPr lang="en-US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" panose="020B0503020202020204" pitchFamily="34" charset="0"/>
                  </a:rPr>
                  <a:t>ToF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" panose="020B0503020202020204" pitchFamily="34" charset="0"/>
                  </a:rPr>
                  <a:t> layer would be useful in front of the LGVD at 35 cm</a:t>
                </a:r>
              </a:p>
              <a:p>
                <a:pPr algn="ctr"/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" panose="020B0503020202020204" pitchFamily="34" charset="0"/>
                  </a:rPr>
                  <a:t>position precision target in r/</a:t>
                </a:r>
                <a:r>
                  <a:rPr lang="en-US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" panose="020B0503020202020204" pitchFamily="34" charset="0"/>
                  </a:rPr>
                  <a:t>Φ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" panose="020B0503020202020204" pitchFamily="34" charset="0"/>
                  </a:rPr>
                  <a:t> 5(7) </a:t>
                </a:r>
                <a:r>
                  <a:rPr lang="en-US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" panose="020B0503020202020204" pitchFamily="34" charset="0"/>
                  </a:rPr>
                  <a:t>μm</a:t>
                </a: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venir Next" panose="020B0503020202020204" pitchFamily="34" charset="0"/>
                  </a:rPr>
                  <a:t> at .35(2.2) m</a:t>
                </a:r>
              </a:p>
            </p:txBody>
          </p: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D6E3DF1F-C5BC-1E56-5CA0-5CAF95EBB743}"/>
                  </a:ext>
                </a:extLst>
              </p:cNvPr>
              <p:cNvGrpSpPr/>
              <p:nvPr/>
            </p:nvGrpSpPr>
            <p:grpSpPr>
              <a:xfrm>
                <a:off x="315899" y="2417785"/>
                <a:ext cx="11438440" cy="3048000"/>
                <a:chOff x="491744" y="2570184"/>
                <a:chExt cx="11438440" cy="3048000"/>
              </a:xfrm>
            </p:grpSpPr>
            <p:grpSp>
              <p:nvGrpSpPr>
                <p:cNvPr id="7" name="Group 6">
                  <a:extLst>
                    <a:ext uri="{FF2B5EF4-FFF2-40B4-BE49-F238E27FC236}">
                      <a16:creationId xmlns:a16="http://schemas.microsoft.com/office/drawing/2014/main" id="{E612C1FA-FBDF-DBE2-0396-1C4D22844B2C}"/>
                    </a:ext>
                  </a:extLst>
                </p:cNvPr>
                <p:cNvGrpSpPr/>
                <p:nvPr/>
              </p:nvGrpSpPr>
              <p:grpSpPr>
                <a:xfrm>
                  <a:off x="491744" y="2570184"/>
                  <a:ext cx="11156260" cy="3048000"/>
                  <a:chOff x="491744" y="1781327"/>
                  <a:chExt cx="11156260" cy="3048000"/>
                </a:xfrm>
              </p:grpSpPr>
              <p:grpSp>
                <p:nvGrpSpPr>
                  <p:cNvPr id="5" name="Group 4">
                    <a:extLst>
                      <a:ext uri="{FF2B5EF4-FFF2-40B4-BE49-F238E27FC236}">
                        <a16:creationId xmlns:a16="http://schemas.microsoft.com/office/drawing/2014/main" id="{16E4F672-BD36-0047-F4FF-440385C0FC3C}"/>
                      </a:ext>
                    </a:extLst>
                  </p:cNvPr>
                  <p:cNvGrpSpPr/>
                  <p:nvPr/>
                </p:nvGrpSpPr>
                <p:grpSpPr>
                  <a:xfrm>
                    <a:off x="491744" y="1781327"/>
                    <a:ext cx="7750215" cy="3048000"/>
                    <a:chOff x="150522" y="1924010"/>
                    <a:chExt cx="7750215" cy="3048000"/>
                  </a:xfrm>
                </p:grpSpPr>
                <p:pic>
                  <p:nvPicPr>
                    <p:cNvPr id="2" name="Picture 1">
                      <a:extLst>
                        <a:ext uri="{FF2B5EF4-FFF2-40B4-BE49-F238E27FC236}">
                          <a16:creationId xmlns:a16="http://schemas.microsoft.com/office/drawing/2014/main" id="{588E70D9-5651-0914-568F-2335D9EA444D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3"/>
                    <a:stretch>
                      <a:fillRect/>
                    </a:stretch>
                  </p:blipFill>
                  <p:spPr>
                    <a:xfrm>
                      <a:off x="150522" y="1924010"/>
                      <a:ext cx="4064000" cy="3048000"/>
                    </a:xfrm>
                    <a:prstGeom prst="rect">
                      <a:avLst/>
                    </a:prstGeom>
                    <a:ln w="12700">
                      <a:noFill/>
                    </a:ln>
                  </p:spPr>
                </p:pic>
                <p:pic>
                  <p:nvPicPr>
                    <p:cNvPr id="3" name="Picture 2">
                      <a:extLst>
                        <a:ext uri="{FF2B5EF4-FFF2-40B4-BE49-F238E27FC236}">
                          <a16:creationId xmlns:a16="http://schemas.microsoft.com/office/drawing/2014/main" id="{ED99DEDF-55A4-FD78-3DF5-563C0C89EF5C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4"/>
                    <a:stretch>
                      <a:fillRect/>
                    </a:stretch>
                  </p:blipFill>
                  <p:spPr>
                    <a:xfrm>
                      <a:off x="3836737" y="1924010"/>
                      <a:ext cx="4064000" cy="3048000"/>
                    </a:xfrm>
                    <a:prstGeom prst="rect">
                      <a:avLst/>
                    </a:prstGeom>
                    <a:ln w="12700">
                      <a:noFill/>
                    </a:ln>
                  </p:spPr>
                </p:pic>
              </p:grpSp>
              <p:sp>
                <p:nvSpPr>
                  <p:cNvPr id="6" name="TextBox 5">
                    <a:extLst>
                      <a:ext uri="{FF2B5EF4-FFF2-40B4-BE49-F238E27FC236}">
                        <a16:creationId xmlns:a16="http://schemas.microsoft.com/office/drawing/2014/main" id="{668FE7AD-0275-0633-E82E-42F0AAD20853}"/>
                      </a:ext>
                    </a:extLst>
                  </p:cNvPr>
                  <p:cNvSpPr txBox="1"/>
                  <p:nvPr/>
                </p:nvSpPr>
                <p:spPr>
                  <a:xfrm>
                    <a:off x="9679260" y="4205804"/>
                    <a:ext cx="1968744" cy="307777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>
                        <a:latin typeface="Avenir Next" panose="020B0503020202020204" pitchFamily="34" charset="0"/>
                      </a:rPr>
                      <a:t>courtesy of R. </a:t>
                    </a:r>
                    <a:r>
                      <a:rPr lang="en-US" sz="1400" dirty="0" err="1">
                        <a:latin typeface="Avenir Next" panose="020B0503020202020204" pitchFamily="34" charset="0"/>
                      </a:rPr>
                      <a:t>Aleksan</a:t>
                    </a:r>
                    <a:endParaRPr lang="en-FR" sz="1400" dirty="0"/>
                  </a:p>
                </p:txBody>
              </p:sp>
            </p:grpSp>
            <p:pic>
              <p:nvPicPr>
                <p:cNvPr id="13" name="Picture 12">
                  <a:extLst>
                    <a:ext uri="{FF2B5EF4-FFF2-40B4-BE49-F238E27FC236}">
                      <a16:creationId xmlns:a16="http://schemas.microsoft.com/office/drawing/2014/main" id="{EE728834-37B1-868F-D3F5-FE6FF78047F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7866184" y="2570184"/>
                  <a:ext cx="4064000" cy="3048000"/>
                </a:xfrm>
                <a:prstGeom prst="rect">
                  <a:avLst/>
                </a:prstGeom>
                <a:ln w="12700">
                  <a:noFill/>
                </a:ln>
              </p:spPr>
            </p:pic>
          </p:grp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9302EB1-9D16-1430-D15A-1FA73FC01A2E}"/>
                </a:ext>
              </a:extLst>
            </p:cNvPr>
            <p:cNvSpPr txBox="1"/>
            <p:nvPr/>
          </p:nvSpPr>
          <p:spPr>
            <a:xfrm>
              <a:off x="1762207" y="2801762"/>
              <a:ext cx="88802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 dirty="0">
                  <a:solidFill>
                    <a:srgbClr val="C00000"/>
                  </a:solidFill>
                  <a:latin typeface="Avenir Next" panose="020B0503020202020204" pitchFamily="34" charset="0"/>
                </a:rPr>
                <a:t>30 </a:t>
              </a:r>
              <a:r>
                <a:rPr lang="en-US" sz="1800" dirty="0" err="1">
                  <a:solidFill>
                    <a:srgbClr val="C00000"/>
                  </a:solidFill>
                  <a:latin typeface="Avenir Next" panose="020B0503020202020204" pitchFamily="34" charset="0"/>
                </a:rPr>
                <a:t>ps</a:t>
              </a:r>
              <a:r>
                <a:rPr lang="en-US" sz="1800" dirty="0">
                  <a:solidFill>
                    <a:srgbClr val="C00000"/>
                  </a:solidFill>
                  <a:latin typeface="Avenir Next" panose="020B0503020202020204" pitchFamily="34" charset="0"/>
                </a:rPr>
                <a:t> </a:t>
              </a:r>
              <a:endParaRPr lang="en-FR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0E99C03-DC5E-715A-1883-8EB2AAE51D72}"/>
                </a:ext>
              </a:extLst>
            </p:cNvPr>
            <p:cNvSpPr txBox="1"/>
            <p:nvPr/>
          </p:nvSpPr>
          <p:spPr>
            <a:xfrm>
              <a:off x="5207977" y="2801762"/>
              <a:ext cx="88802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 dirty="0">
                  <a:solidFill>
                    <a:srgbClr val="C00000"/>
                  </a:solidFill>
                  <a:latin typeface="Avenir Next" panose="020B0503020202020204" pitchFamily="34" charset="0"/>
                </a:rPr>
                <a:t>30 </a:t>
              </a:r>
              <a:r>
                <a:rPr lang="en-US" sz="1800" dirty="0" err="1">
                  <a:solidFill>
                    <a:srgbClr val="C00000"/>
                  </a:solidFill>
                  <a:latin typeface="Avenir Next" panose="020B0503020202020204" pitchFamily="34" charset="0"/>
                </a:rPr>
                <a:t>ps</a:t>
              </a:r>
              <a:r>
                <a:rPr lang="en-US" sz="1800" dirty="0">
                  <a:solidFill>
                    <a:srgbClr val="C00000"/>
                  </a:solidFill>
                  <a:latin typeface="Avenir Next" panose="020B0503020202020204" pitchFamily="34" charset="0"/>
                </a:rPr>
                <a:t> </a:t>
              </a:r>
              <a:endParaRPr lang="en-FR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1A2ABDB-D289-C9C6-A3E3-E27853685105}"/>
                </a:ext>
              </a:extLst>
            </p:cNvPr>
            <p:cNvSpPr txBox="1"/>
            <p:nvPr/>
          </p:nvSpPr>
          <p:spPr>
            <a:xfrm>
              <a:off x="8871955" y="2801762"/>
              <a:ext cx="88802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 dirty="0">
                  <a:solidFill>
                    <a:srgbClr val="C00000"/>
                  </a:solidFill>
                  <a:latin typeface="Avenir Next" panose="020B0503020202020204" pitchFamily="34" charset="0"/>
                </a:rPr>
                <a:t>30 </a:t>
              </a:r>
              <a:r>
                <a:rPr lang="en-US" sz="1800" dirty="0" err="1">
                  <a:solidFill>
                    <a:srgbClr val="C00000"/>
                  </a:solidFill>
                  <a:latin typeface="Avenir Next" panose="020B0503020202020204" pitchFamily="34" charset="0"/>
                </a:rPr>
                <a:t>ps</a:t>
              </a:r>
              <a:r>
                <a:rPr lang="en-US" sz="1800" dirty="0">
                  <a:solidFill>
                    <a:srgbClr val="C00000"/>
                  </a:solidFill>
                  <a:latin typeface="Avenir Next" panose="020B0503020202020204" pitchFamily="34" charset="0"/>
                </a:rPr>
                <a:t> </a:t>
              </a:r>
              <a:endParaRPr lang="en-FR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C901C8A-C8B3-6C5F-D1F2-996B51358ED2}"/>
                </a:ext>
              </a:extLst>
            </p:cNvPr>
            <p:cNvSpPr txBox="1"/>
            <p:nvPr/>
          </p:nvSpPr>
          <p:spPr>
            <a:xfrm>
              <a:off x="5827516" y="4086881"/>
              <a:ext cx="53696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 dirty="0">
                  <a:solidFill>
                    <a:srgbClr val="C00000"/>
                  </a:solidFill>
                  <a:latin typeface="Avenir Next" panose="020B0503020202020204" pitchFamily="34" charset="0"/>
                </a:rPr>
                <a:t>3σ</a:t>
              </a:r>
              <a:endParaRPr lang="en-FR" dirty="0"/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48BF2825-34DE-70FC-39A9-5D9C3629C64C}"/>
                </a:ext>
              </a:extLst>
            </p:cNvPr>
            <p:cNvCxnSpPr/>
            <p:nvPr/>
          </p:nvCxnSpPr>
          <p:spPr>
            <a:xfrm>
              <a:off x="6295293" y="4265440"/>
              <a:ext cx="380282" cy="0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62646CAE-2607-71E3-72FD-ECDEC3AFA83B}"/>
                </a:ext>
              </a:extLst>
            </p:cNvPr>
            <p:cNvCxnSpPr/>
            <p:nvPr/>
          </p:nvCxnSpPr>
          <p:spPr>
            <a:xfrm>
              <a:off x="9991968" y="4335778"/>
              <a:ext cx="380282" cy="0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3E0692F-3C56-E738-BC40-4879BB54E822}"/>
                </a:ext>
              </a:extLst>
            </p:cNvPr>
            <p:cNvSpPr txBox="1"/>
            <p:nvPr/>
          </p:nvSpPr>
          <p:spPr>
            <a:xfrm>
              <a:off x="2345756" y="4379957"/>
              <a:ext cx="53696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800" dirty="0">
                  <a:solidFill>
                    <a:srgbClr val="C00000"/>
                  </a:solidFill>
                  <a:latin typeface="Avenir Next" panose="020B0503020202020204" pitchFamily="34" charset="0"/>
                </a:rPr>
                <a:t>3σ</a:t>
              </a:r>
              <a:endParaRPr lang="en-FR" dirty="0"/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37186E17-1D53-125F-14DA-73A58F58392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16369" y="4558516"/>
              <a:ext cx="380282" cy="0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F0C6AC-DA8B-EE2B-D6EE-CFF709335957}"/>
                </a:ext>
              </a:extLst>
            </p:cNvPr>
            <p:cNvSpPr txBox="1"/>
            <p:nvPr/>
          </p:nvSpPr>
          <p:spPr>
            <a:xfrm>
              <a:off x="9526663" y="4159354"/>
              <a:ext cx="53696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srgbClr val="C00000"/>
                  </a:solidFill>
                  <a:latin typeface="Avenir Next" panose="020B0503020202020204" pitchFamily="34" charset="0"/>
                </a:rPr>
                <a:t>4</a:t>
              </a:r>
              <a:r>
                <a:rPr lang="en-US" sz="1800" dirty="0">
                  <a:solidFill>
                    <a:srgbClr val="C00000"/>
                  </a:solidFill>
                  <a:latin typeface="Avenir Next" panose="020B0503020202020204" pitchFamily="34" charset="0"/>
                </a:rPr>
                <a:t>σ</a:t>
              </a:r>
              <a:endParaRPr lang="en-FR" dirty="0"/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56112" y="6474965"/>
            <a:ext cx="1335889" cy="365125"/>
          </a:xfrm>
        </p:spPr>
        <p:txBody>
          <a:bodyPr/>
          <a:lstStyle/>
          <a:p>
            <a:fld id="{9CA62D5A-175C-0146-8DFE-850ADA1B8FDC}" type="slidenum">
              <a:rPr lang="en-US" smtClean="0">
                <a:solidFill>
                  <a:schemeClr val="tx1"/>
                </a:solidFill>
              </a:rPr>
              <a:pPr/>
              <a:t>6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8" name="ZoneTexte 9">
            <a:extLst>
              <a:ext uri="{FF2B5EF4-FFF2-40B4-BE49-F238E27FC236}">
                <a16:creationId xmlns:a16="http://schemas.microsoft.com/office/drawing/2014/main" id="{E82B5497-1FC3-F28D-65B2-5685F3FB99BA}"/>
              </a:ext>
            </a:extLst>
          </p:cNvPr>
          <p:cNvSpPr txBox="1"/>
          <p:nvPr/>
        </p:nvSpPr>
        <p:spPr>
          <a:xfrm>
            <a:off x="-10123" y="6575630"/>
            <a:ext cx="1102381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>
                <a:latin typeface="Avenir Next" panose="020B0503020202020204" pitchFamily="34" charset="0"/>
              </a:rPr>
              <a:t>* Large Gas Volume Detectors  (Drift CHamber or Time Projection Chamber)</a:t>
            </a:r>
            <a:endParaRPr lang="en-US" sz="1400" i="1" dirty="0">
              <a:latin typeface="Avenir Next" panose="020B0503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120B373-993B-735C-6003-6254F190A165}"/>
              </a:ext>
            </a:extLst>
          </p:cNvPr>
          <p:cNvSpPr/>
          <p:nvPr/>
        </p:nvSpPr>
        <p:spPr>
          <a:xfrm>
            <a:off x="0" y="475761"/>
            <a:ext cx="12192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latin typeface="Avenir Next" panose="020B0503020202020204" pitchFamily="34" charset="0"/>
                <a:sym typeface="Wingdings"/>
              </a:rPr>
              <a:t>Motivation for PID</a:t>
            </a:r>
          </a:p>
          <a:p>
            <a:pPr algn="ctr"/>
            <a:r>
              <a:rPr lang="en-US" sz="2000" dirty="0">
                <a:latin typeface="Avenir Next" panose="020B0503020202020204" pitchFamily="34" charset="0"/>
                <a:sym typeface="Wingdings"/>
              </a:rPr>
              <a:t>Flavor physics, Higgs decays to fermions, HNL mass…</a:t>
            </a:r>
          </a:p>
          <a:p>
            <a:pPr algn="ctr"/>
            <a:r>
              <a:rPr lang="en-US" sz="2000" dirty="0" err="1">
                <a:solidFill>
                  <a:srgbClr val="C00000"/>
                </a:solidFill>
                <a:latin typeface="Avenir Next" panose="020B0503020202020204" pitchFamily="34" charset="0"/>
              </a:rPr>
              <a:t>ToF</a:t>
            </a:r>
            <a:r>
              <a:rPr lang="en-US" sz="2000" dirty="0">
                <a:solidFill>
                  <a:srgbClr val="C00000"/>
                </a:solidFill>
                <a:latin typeface="Avenir Next" panose="020B0503020202020204" pitchFamily="34" charset="0"/>
              </a:rPr>
              <a:t> ≃ 30 </a:t>
            </a:r>
            <a:r>
              <a:rPr lang="en-US" sz="2000" dirty="0" err="1">
                <a:solidFill>
                  <a:srgbClr val="C00000"/>
                </a:solidFill>
                <a:latin typeface="Avenir Next" panose="020B0503020202020204" pitchFamily="34" charset="0"/>
              </a:rPr>
              <a:t>ps</a:t>
            </a:r>
            <a:r>
              <a:rPr lang="en-US" sz="2000" dirty="0">
                <a:solidFill>
                  <a:srgbClr val="C00000"/>
                </a:solidFill>
                <a:latin typeface="Avenir Next" panose="020B0503020202020204" pitchFamily="34" charset="0"/>
              </a:rPr>
              <a:t> precision at ≃ 2.2(0.15) m provide 3σ π/K discrimination ≳ 3(0.66) GeV standalone</a:t>
            </a:r>
          </a:p>
          <a:p>
            <a:pPr algn="ctr"/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needed in the 1 GeV region to complete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dE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/dx and </a:t>
            </a:r>
            <a:r>
              <a:rPr lang="en-US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dN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Next" panose="020B0503020202020204" pitchFamily="34" charset="0"/>
              </a:rPr>
              <a:t>/dx in LGVD*</a:t>
            </a:r>
          </a:p>
          <a:p>
            <a:pPr algn="ctr"/>
            <a:r>
              <a:rPr lang="en-US" sz="2000" dirty="0">
                <a:solidFill>
                  <a:srgbClr val="C00000"/>
                </a:solidFill>
                <a:latin typeface="Avenir Next" panose="020B0503020202020204" pitchFamily="34" charset="0"/>
              </a:rPr>
              <a:t>strong interest to have combined position and timing precision in a same sensor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8CCF041-FDBF-4A15-39E3-BBDEEDFCAE80}"/>
              </a:ext>
            </a:extLst>
          </p:cNvPr>
          <p:cNvSpPr txBox="1"/>
          <p:nvPr/>
        </p:nvSpPr>
        <p:spPr>
          <a:xfrm>
            <a:off x="4999641" y="2332344"/>
            <a:ext cx="238589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latin typeface="Avenir Next" panose="020B0503020202020204" pitchFamily="34" charset="0"/>
              </a:rPr>
              <a:t>courtesy R. </a:t>
            </a:r>
            <a:r>
              <a:rPr lang="en-US" sz="1600" dirty="0" err="1">
                <a:latin typeface="Avenir Next" panose="020B0503020202020204" pitchFamily="34" charset="0"/>
              </a:rPr>
              <a:t>Aleksan</a:t>
            </a:r>
            <a:r>
              <a:rPr lang="en-US" sz="1600" dirty="0">
                <a:latin typeface="Avenir Next" panose="020B0503020202020204" pitchFamily="34" charset="0"/>
              </a:rPr>
              <a:t> </a:t>
            </a:r>
            <a:endParaRPr lang="en-FR" sz="1600" dirty="0"/>
          </a:p>
        </p:txBody>
      </p:sp>
    </p:spTree>
    <p:extLst>
      <p:ext uri="{BB962C8B-B14F-4D97-AF65-F5344CB8AC3E}">
        <p14:creationId xmlns:p14="http://schemas.microsoft.com/office/powerpoint/2010/main" val="70274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56112" y="6474965"/>
            <a:ext cx="1335889" cy="365125"/>
          </a:xfrm>
        </p:spPr>
        <p:txBody>
          <a:bodyPr/>
          <a:lstStyle/>
          <a:p>
            <a:fld id="{9CA62D5A-175C-0146-8DFE-850ADA1B8FDC}" type="slidenum">
              <a:rPr lang="en-US" smtClean="0">
                <a:solidFill>
                  <a:schemeClr val="tx1"/>
                </a:solidFill>
              </a:rPr>
              <a:pPr/>
              <a:t>7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CFE3B04-0576-AD42-A1A6-668E0D54DA04}"/>
              </a:ext>
            </a:extLst>
          </p:cNvPr>
          <p:cNvSpPr/>
          <p:nvPr/>
        </p:nvSpPr>
        <p:spPr>
          <a:xfrm>
            <a:off x="315794" y="141594"/>
            <a:ext cx="11290051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err="1">
                <a:latin typeface="Avenir Next" panose="020B0503020202020204" pitchFamily="34" charset="0"/>
                <a:sym typeface="Wingdings"/>
              </a:rPr>
              <a:t>ToF</a:t>
            </a:r>
            <a:r>
              <a:rPr lang="en-US" sz="3200" dirty="0">
                <a:latin typeface="Avenir Next" panose="020B0503020202020204" pitchFamily="34" charset="0"/>
                <a:sym typeface="Wingdings"/>
              </a:rPr>
              <a:t> PID / Tracking Layers </a:t>
            </a:r>
          </a:p>
          <a:p>
            <a:pPr algn="ctr"/>
            <a:r>
              <a:rPr lang="en-FR" sz="2000" dirty="0">
                <a:latin typeface="Avenir Next" panose="020B0503020202020204" pitchFamily="34" charset="0"/>
              </a:rPr>
              <a:t>Monolithoc CMOS and LGADS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43AB287-9603-0B41-A496-F3A0C343049F}"/>
              </a:ext>
            </a:extLst>
          </p:cNvPr>
          <p:cNvSpPr txBox="1"/>
          <p:nvPr/>
        </p:nvSpPr>
        <p:spPr>
          <a:xfrm>
            <a:off x="-1019" y="6573270"/>
            <a:ext cx="120935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latin typeface="Avenir Next" panose="020B0503020202020204" pitchFamily="34" charset="0"/>
              </a:rPr>
              <a:t>* the technology could be deployed </a:t>
            </a:r>
            <a:r>
              <a:rPr lang="en-FR" sz="1400" i="1" dirty="0">
                <a:latin typeface="Avenir Next" panose="020B0503020202020204" pitchFamily="34" charset="0"/>
              </a:rPr>
              <a:t>in first layers of a Si/W elctromagnetic calorimeter and a LumiCal, </a:t>
            </a:r>
            <a:r>
              <a:rPr lang="en-FR" sz="1400" i="1" dirty="0">
                <a:solidFill>
                  <a:srgbClr val="C00000"/>
                </a:solidFill>
                <a:latin typeface="Avenir Next" panose="020B0503020202020204" pitchFamily="34" charset="0"/>
              </a:rPr>
              <a:t>** </a:t>
            </a:r>
            <a:r>
              <a:rPr lang="en-FR" sz="1400" i="1" dirty="0">
                <a:latin typeface="Avenir Next" panose="020B0503020202020204" pitchFamily="34" charset="0"/>
              </a:rPr>
              <a:t>not correcteed for time reference resolution</a:t>
            </a:r>
            <a:endParaRPr lang="en-FR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86048EF-303F-5624-2E98-F9968B60AEEB}"/>
              </a:ext>
            </a:extLst>
          </p:cNvPr>
          <p:cNvSpPr txBox="1"/>
          <p:nvPr/>
        </p:nvSpPr>
        <p:spPr>
          <a:xfrm>
            <a:off x="2690779" y="878760"/>
            <a:ext cx="11605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venir Next" panose="020B0503020202020204" pitchFamily="34" charset="0"/>
              </a:rPr>
              <a:t>w/o gain </a:t>
            </a:r>
            <a:endParaRPr lang="en-FR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6992AFF-96A4-341F-51EC-6E7325FC8CB5}"/>
              </a:ext>
            </a:extLst>
          </p:cNvPr>
          <p:cNvSpPr txBox="1"/>
          <p:nvPr/>
        </p:nvSpPr>
        <p:spPr>
          <a:xfrm>
            <a:off x="8551652" y="878760"/>
            <a:ext cx="11605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venir Next" panose="020B0503020202020204" pitchFamily="34" charset="0"/>
              </a:rPr>
              <a:t>w/ gain </a:t>
            </a:r>
            <a:endParaRPr lang="en-FR" dirty="0"/>
          </a:p>
        </p:txBody>
      </p:sp>
      <p:sp>
        <p:nvSpPr>
          <p:cNvPr id="20" name="Right Brace 19">
            <a:extLst>
              <a:ext uri="{FF2B5EF4-FFF2-40B4-BE49-F238E27FC236}">
                <a16:creationId xmlns:a16="http://schemas.microsoft.com/office/drawing/2014/main" id="{269BC777-F946-EC2C-96F0-1784A3C46A98}"/>
              </a:ext>
            </a:extLst>
          </p:cNvPr>
          <p:cNvSpPr/>
          <p:nvPr/>
        </p:nvSpPr>
        <p:spPr>
          <a:xfrm rot="16200000">
            <a:off x="3086214" y="-1342711"/>
            <a:ext cx="170933" cy="5226639"/>
          </a:xfrm>
          <a:prstGeom prst="rightBrac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24" name="Right Brace 23">
            <a:extLst>
              <a:ext uri="{FF2B5EF4-FFF2-40B4-BE49-F238E27FC236}">
                <a16:creationId xmlns:a16="http://schemas.microsoft.com/office/drawing/2014/main" id="{30036046-56E5-EBFA-5C5C-FE04F2BC3295}"/>
              </a:ext>
            </a:extLst>
          </p:cNvPr>
          <p:cNvSpPr/>
          <p:nvPr/>
        </p:nvSpPr>
        <p:spPr>
          <a:xfrm rot="16200000">
            <a:off x="8768578" y="-1663393"/>
            <a:ext cx="170933" cy="5868000"/>
          </a:xfrm>
          <a:prstGeom prst="rightBrac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3DDDF37-69A4-EBFD-DCCC-B12C96592E5C}"/>
              </a:ext>
            </a:extLst>
          </p:cNvPr>
          <p:cNvGrpSpPr/>
          <p:nvPr/>
        </p:nvGrpSpPr>
        <p:grpSpPr>
          <a:xfrm>
            <a:off x="457962" y="1319419"/>
            <a:ext cx="11599399" cy="5144330"/>
            <a:chOff x="457962" y="1319419"/>
            <a:chExt cx="11599399" cy="5144330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41EA68B4-77DC-D649-1098-D26AFBFBCD3F}"/>
                </a:ext>
              </a:extLst>
            </p:cNvPr>
            <p:cNvGrpSpPr/>
            <p:nvPr/>
          </p:nvGrpSpPr>
          <p:grpSpPr>
            <a:xfrm>
              <a:off x="525530" y="1319419"/>
              <a:ext cx="11531831" cy="5144330"/>
              <a:chOff x="525530" y="1272527"/>
              <a:chExt cx="11531831" cy="5144330"/>
            </a:xfrm>
          </p:grpSpPr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AFDEBB9-8A0C-01DA-FC57-7778A8383DD5}"/>
                  </a:ext>
                </a:extLst>
              </p:cNvPr>
              <p:cNvSpPr txBox="1"/>
              <p:nvPr/>
            </p:nvSpPr>
            <p:spPr>
              <a:xfrm>
                <a:off x="2844034" y="1272527"/>
                <a:ext cx="3152316" cy="110799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FR" dirty="0">
                    <a:latin typeface="Avenir Next" panose="020B0503020202020204" pitchFamily="34" charset="0"/>
                  </a:rPr>
                  <a:t>TPSCo 65 nm</a:t>
                </a:r>
              </a:p>
              <a:p>
                <a:pPr algn="ctr"/>
                <a:r>
                  <a:rPr lang="en-GB" sz="1600" dirty="0">
                    <a:latin typeface="Avenir Next" panose="020B0503020202020204" pitchFamily="34" charset="0"/>
                  </a:rPr>
                  <a:t>modified with gap</a:t>
                </a:r>
              </a:p>
              <a:p>
                <a:pPr algn="ctr"/>
                <a:r>
                  <a:rPr lang="en-GB" sz="1600" dirty="0">
                    <a:latin typeface="Avenir Next" panose="020B0503020202020204" pitchFamily="34" charset="0"/>
                  </a:rPr>
                  <a:t>10 </a:t>
                </a:r>
                <a:r>
                  <a:rPr lang="en-FR" sz="1600" dirty="0">
                    <a:latin typeface="Avenir Next" panose="020B0503020202020204" pitchFamily="34" charset="0"/>
                  </a:rPr>
                  <a:t>μm epi., </a:t>
                </a:r>
                <a:r>
                  <a:rPr lang="en-GB" sz="1600" dirty="0">
                    <a:latin typeface="Avenir Next" panose="020B0503020202020204" pitchFamily="34" charset="0"/>
                  </a:rPr>
                  <a:t>p</a:t>
                </a:r>
                <a:r>
                  <a:rPr lang="en-FR" sz="1600" dirty="0">
                    <a:latin typeface="Avenir Next" panose="020B0503020202020204" pitchFamily="34" charset="0"/>
                  </a:rPr>
                  <a:t>itch 10 μm</a:t>
                </a:r>
              </a:p>
              <a:p>
                <a:pPr algn="ctr"/>
                <a:r>
                  <a:rPr lang="en-FR" sz="1600" dirty="0">
                    <a:solidFill>
                      <a:srgbClr val="C00000"/>
                    </a:solidFill>
                    <a:latin typeface="Avenir Next" panose="020B0503020202020204" pitchFamily="34" charset="0"/>
                  </a:rPr>
                  <a:t>63 ps precision</a:t>
                </a:r>
              </a:p>
            </p:txBody>
          </p:sp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996A6887-C614-4C59-1EFF-B79C9ADB9D9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084494" y="2522326"/>
                <a:ext cx="2671398" cy="2301067"/>
              </a:xfrm>
              <a:prstGeom prst="rect">
                <a:avLst/>
              </a:prstGeom>
            </p:spPr>
          </p:pic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798D1F0-9EF3-9BBE-2055-04ECD0524DEE}"/>
                  </a:ext>
                </a:extLst>
              </p:cNvPr>
              <p:cNvSpPr txBox="1"/>
              <p:nvPr/>
            </p:nvSpPr>
            <p:spPr>
              <a:xfrm>
                <a:off x="2953874" y="4941265"/>
                <a:ext cx="3058567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600" dirty="0">
                    <a:latin typeface="Avenir Next" panose="020B0503020202020204" pitchFamily="34" charset="0"/>
                  </a:rPr>
                  <a:t>IP2I plans to develop </a:t>
                </a:r>
              </a:p>
              <a:p>
                <a:pPr algn="ctr"/>
                <a:r>
                  <a:rPr lang="en-US" sz="1600" dirty="0">
                    <a:latin typeface="Avenir Next" panose="020B0503020202020204" pitchFamily="34" charset="0"/>
                  </a:rPr>
                  <a:t>async. readout architecture </a:t>
                </a:r>
              </a:p>
              <a:p>
                <a:pPr algn="ctr"/>
                <a:r>
                  <a:rPr lang="en-US" sz="1600" dirty="0" err="1">
                    <a:latin typeface="Avenir Next" panose="020B0503020202020204" pitchFamily="34" charset="0"/>
                  </a:rPr>
                  <a:t>ToA</a:t>
                </a:r>
                <a:r>
                  <a:rPr lang="en-US" sz="1600" dirty="0">
                    <a:latin typeface="Avenir Next" panose="020B0503020202020204" pitchFamily="34" charset="0"/>
                  </a:rPr>
                  <a:t>/</a:t>
                </a:r>
                <a:r>
                  <a:rPr lang="en-US" sz="1600" dirty="0" err="1">
                    <a:latin typeface="Avenir Next" panose="020B0503020202020204" pitchFamily="34" charset="0"/>
                  </a:rPr>
                  <a:t>ToT</a:t>
                </a:r>
                <a:r>
                  <a:rPr lang="en-US" sz="1600" dirty="0">
                    <a:latin typeface="Avenir Next" panose="020B0503020202020204" pitchFamily="34" charset="0"/>
                  </a:rPr>
                  <a:t> at end of column</a:t>
                </a:r>
                <a:endParaRPr lang="en-FR" sz="1600" dirty="0">
                  <a:latin typeface="Avenir Next" panose="020B0503020202020204" pitchFamily="34" charset="0"/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A12188C-0AC9-1163-645A-EAD30300669B}"/>
                  </a:ext>
                </a:extLst>
              </p:cNvPr>
              <p:cNvSpPr txBox="1"/>
              <p:nvPr/>
            </p:nvSpPr>
            <p:spPr>
              <a:xfrm>
                <a:off x="525530" y="1272527"/>
                <a:ext cx="2508956" cy="11079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dirty="0">
                    <a:latin typeface="Avenir Next" panose="020B0503020202020204" pitchFamily="34" charset="0"/>
                  </a:rPr>
                  <a:t>M</a:t>
                </a:r>
                <a:r>
                  <a:rPr lang="en-FR" dirty="0">
                    <a:latin typeface="Avenir Next" panose="020B0503020202020204" pitchFamily="34" charset="0"/>
                  </a:rPr>
                  <a:t>ini CACTUS-V2 IRFU</a:t>
                </a:r>
                <a:endParaRPr lang="en-FR" dirty="0">
                  <a:solidFill>
                    <a:srgbClr val="1D27CF"/>
                  </a:solidFill>
                  <a:latin typeface="Avenir Next" panose="020B0503020202020204" pitchFamily="34" charset="0"/>
                </a:endParaRPr>
              </a:p>
              <a:p>
                <a:pPr algn="ctr"/>
                <a:r>
                  <a:rPr lang="en-FR" sz="1600" dirty="0">
                    <a:latin typeface="Avenir Next" panose="020B0503020202020204" pitchFamily="34" charset="0"/>
                  </a:rPr>
                  <a:t>LFoundry 150 nm, </a:t>
                </a:r>
              </a:p>
              <a:p>
                <a:pPr algn="ctr"/>
                <a:r>
                  <a:rPr lang="en-FR" sz="1600" dirty="0">
                    <a:latin typeface="Avenir Next" panose="020B0503020202020204" pitchFamily="34" charset="0"/>
                  </a:rPr>
                  <a:t>175 </a:t>
                </a:r>
                <a:r>
                  <a:rPr lang="fr-FR" sz="1600" b="0" strike="noStrike" spc="-1" dirty="0">
                    <a:solidFill>
                      <a:srgbClr val="000000"/>
                    </a:solidFill>
                    <a:latin typeface="Avenir Next" panose="020B0503020202020204" pitchFamily="34" charset="0"/>
                    <a:ea typeface="DejaVu Sans"/>
                  </a:rPr>
                  <a:t>µm,</a:t>
                </a:r>
                <a:r>
                  <a:rPr lang="en-FR" sz="1600" dirty="0">
                    <a:latin typeface="Avenir Next" panose="020B0503020202020204" pitchFamily="34" charset="0"/>
                  </a:rPr>
                  <a:t> </a:t>
                </a:r>
                <a:r>
                  <a:rPr lang="en-GB" sz="1600" dirty="0">
                    <a:latin typeface="Avenir Next" panose="020B0503020202020204" pitchFamily="34" charset="0"/>
                  </a:rPr>
                  <a:t>0.5 x 0.5 mm</a:t>
                </a:r>
                <a:r>
                  <a:rPr lang="en-GB" sz="1600" baseline="30000" dirty="0">
                    <a:latin typeface="Avenir Next" panose="020B0503020202020204" pitchFamily="34" charset="0"/>
                  </a:rPr>
                  <a:t>2</a:t>
                </a:r>
                <a:r>
                  <a:rPr lang="en-GB" sz="1600" dirty="0">
                    <a:latin typeface="Avenir Next" panose="020B0503020202020204" pitchFamily="34" charset="0"/>
                  </a:rPr>
                  <a:t> </a:t>
                </a:r>
              </a:p>
              <a:p>
                <a:pPr algn="ctr"/>
                <a:r>
                  <a:rPr lang="en-FR" sz="1600" dirty="0">
                    <a:solidFill>
                      <a:srgbClr val="C00000"/>
                    </a:solidFill>
                    <a:latin typeface="Avenir Next" panose="020B0503020202020204" pitchFamily="34" charset="0"/>
                  </a:rPr>
                  <a:t> ≃ 60 ps precision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A3A5156-C955-96FD-301D-047C63C8AC95}"/>
                  </a:ext>
                </a:extLst>
              </p:cNvPr>
              <p:cNvSpPr txBox="1"/>
              <p:nvPr/>
            </p:nvSpPr>
            <p:spPr>
              <a:xfrm>
                <a:off x="688779" y="6078303"/>
                <a:ext cx="2155255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600" dirty="0">
                    <a:latin typeface="Avenir Next" panose="020B0503020202020204" pitchFamily="34" charset="0"/>
                  </a:rPr>
                  <a:t>w/ gain layers started</a:t>
                </a:r>
                <a:endParaRPr lang="en-FR" sz="1600" dirty="0">
                  <a:solidFill>
                    <a:srgbClr val="C00000"/>
                  </a:solidFill>
                  <a:latin typeface="Avenir Next" panose="020B0503020202020204" pitchFamily="34" charset="0"/>
                </a:endParaRPr>
              </a:p>
            </p:txBody>
          </p:sp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5CE10A30-638A-5D60-00A0-6609CD0C03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22331" y="2298295"/>
                <a:ext cx="1955800" cy="3784112"/>
              </a:xfrm>
              <a:prstGeom prst="rect">
                <a:avLst/>
              </a:prstGeom>
            </p:spPr>
          </p:pic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DB3934E5-3C63-4A74-70C1-EF19487A3D8A}"/>
                  </a:ext>
                </a:extLst>
              </p:cNvPr>
              <p:cNvGrpSpPr/>
              <p:nvPr/>
            </p:nvGrpSpPr>
            <p:grpSpPr>
              <a:xfrm>
                <a:off x="5672335" y="1272527"/>
                <a:ext cx="3308424" cy="4787912"/>
                <a:chOff x="4017858" y="1272527"/>
                <a:chExt cx="3308424" cy="4787912"/>
              </a:xfrm>
            </p:grpSpPr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A2A582C1-ABEF-D568-FABD-F3E536CF0A21}"/>
                    </a:ext>
                  </a:extLst>
                </p:cNvPr>
                <p:cNvSpPr txBox="1"/>
                <p:nvPr/>
              </p:nvSpPr>
              <p:spPr>
                <a:xfrm>
                  <a:off x="4017858" y="1272527"/>
                  <a:ext cx="3308424" cy="110799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FR" dirty="0">
                      <a:latin typeface="Avenir Next" panose="020B0503020202020204" pitchFamily="34" charset="0"/>
                    </a:rPr>
                    <a:t>ARCADIA-MADPIX </a:t>
                  </a:r>
                  <a:r>
                    <a:rPr lang="en-FR" dirty="0">
                      <a:solidFill>
                        <a:srgbClr val="1D27CF"/>
                      </a:solidFill>
                      <a:latin typeface="Avenir Next" panose="020B0503020202020204" pitchFamily="34" charset="0"/>
                    </a:rPr>
                    <a:t>M. Rolo</a:t>
                  </a:r>
                </a:p>
                <a:p>
                  <a:pPr algn="ctr"/>
                  <a:r>
                    <a:rPr lang="en-FR" sz="1600" dirty="0">
                      <a:latin typeface="Avenir Next" panose="020B0503020202020204" pitchFamily="34" charset="0"/>
                    </a:rPr>
                    <a:t>L</a:t>
                  </a:r>
                  <a:r>
                    <a:rPr lang="en-GB" sz="1600" dirty="0">
                      <a:latin typeface="Avenir Next" panose="020B0503020202020204" pitchFamily="34" charset="0"/>
                    </a:rPr>
                    <a:t>F</a:t>
                  </a:r>
                  <a:r>
                    <a:rPr lang="en-FR" sz="1600" dirty="0">
                      <a:latin typeface="Avenir Next" panose="020B0503020202020204" pitchFamily="34" charset="0"/>
                    </a:rPr>
                    <a:t>oundry 110 nm, w/gain</a:t>
                  </a:r>
                </a:p>
                <a:p>
                  <a:pPr algn="ctr"/>
                  <a:r>
                    <a:rPr lang="en-FR" sz="1600" dirty="0">
                      <a:latin typeface="Avenir Next" panose="020B0503020202020204" pitchFamily="34" charset="0"/>
                    </a:rPr>
                    <a:t>48 μm, 250 x 100 μm</a:t>
                  </a:r>
                  <a:r>
                    <a:rPr lang="en-FR" sz="1600" baseline="30000" dirty="0">
                      <a:latin typeface="Avenir Next" panose="020B0503020202020204" pitchFamily="34" charset="0"/>
                    </a:rPr>
                    <a:t>2</a:t>
                  </a:r>
                </a:p>
                <a:p>
                  <a:pPr algn="ctr"/>
                  <a:r>
                    <a:rPr lang="en-FR" sz="1600" dirty="0">
                      <a:solidFill>
                        <a:srgbClr val="C00000"/>
                      </a:solidFill>
                      <a:latin typeface="Avenir Next" panose="020B0503020202020204" pitchFamily="34" charset="0"/>
                    </a:rPr>
                    <a:t>≃ 72 ps precision**</a:t>
                  </a:r>
                  <a:endParaRPr lang="en-FR" sz="1600" baseline="30000" dirty="0">
                    <a:latin typeface="Avenir Next" panose="020B0503020202020204" pitchFamily="34" charset="0"/>
                  </a:endParaRPr>
                </a:p>
              </p:txBody>
            </p:sp>
            <p:pic>
              <p:nvPicPr>
                <p:cNvPr id="2" name="Picture 1">
                  <a:extLst>
                    <a:ext uri="{FF2B5EF4-FFF2-40B4-BE49-F238E27FC236}">
                      <a16:creationId xmlns:a16="http://schemas.microsoft.com/office/drawing/2014/main" id="{3715FD6E-84EE-6A90-1728-FA1243FBE13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4466773" y="2471942"/>
                  <a:ext cx="2716422" cy="1860013"/>
                </a:xfrm>
                <a:prstGeom prst="rect">
                  <a:avLst/>
                </a:prstGeom>
              </p:spPr>
            </p:pic>
            <p:pic>
              <p:nvPicPr>
                <p:cNvPr id="6" name="Picture 5">
                  <a:extLst>
                    <a:ext uri="{FF2B5EF4-FFF2-40B4-BE49-F238E27FC236}">
                      <a16:creationId xmlns:a16="http://schemas.microsoft.com/office/drawing/2014/main" id="{84D16A0B-345A-0A15-8694-C9E67029950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4575093" y="4455129"/>
                  <a:ext cx="2288074" cy="1605310"/>
                </a:xfrm>
                <a:prstGeom prst="rect">
                  <a:avLst/>
                </a:prstGeom>
              </p:spPr>
            </p:pic>
          </p:grpSp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4743BE78-53E4-469B-2E00-8CF72F59FE2E}"/>
                  </a:ext>
                </a:extLst>
              </p:cNvPr>
              <p:cNvGrpSpPr/>
              <p:nvPr/>
            </p:nvGrpSpPr>
            <p:grpSpPr>
              <a:xfrm>
                <a:off x="8599031" y="1272527"/>
                <a:ext cx="3458330" cy="4840656"/>
                <a:chOff x="1014576" y="1189790"/>
                <a:chExt cx="3458330" cy="4840656"/>
              </a:xfrm>
            </p:grpSpPr>
            <p:pic>
              <p:nvPicPr>
                <p:cNvPr id="10" name="Picture 9">
                  <a:extLst>
                    <a:ext uri="{FF2B5EF4-FFF2-40B4-BE49-F238E27FC236}">
                      <a16:creationId xmlns:a16="http://schemas.microsoft.com/office/drawing/2014/main" id="{DF349E05-6529-B845-1FC4-22C258C564B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/>
                <a:srcRect b="48785"/>
                <a:stretch/>
              </p:blipFill>
              <p:spPr>
                <a:xfrm>
                  <a:off x="1611990" y="2276416"/>
                  <a:ext cx="2526072" cy="1484597"/>
                </a:xfrm>
                <a:prstGeom prst="rect">
                  <a:avLst/>
                </a:prstGeom>
              </p:spPr>
            </p:pic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3B19A205-17FF-E587-680B-09189A810A5F}"/>
                    </a:ext>
                  </a:extLst>
                </p:cNvPr>
                <p:cNvSpPr txBox="1"/>
                <p:nvPr/>
              </p:nvSpPr>
              <p:spPr>
                <a:xfrm>
                  <a:off x="1014576" y="1189790"/>
                  <a:ext cx="3458330" cy="110799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FR" dirty="0">
                      <a:latin typeface="Avenir Next" panose="020B0503020202020204" pitchFamily="34" charset="0"/>
                    </a:rPr>
                    <a:t>INFN-FBK LGADs </a:t>
                  </a:r>
                  <a:r>
                    <a:rPr lang="en-FR" dirty="0">
                      <a:solidFill>
                        <a:srgbClr val="1D27CF"/>
                      </a:solidFill>
                      <a:latin typeface="Avenir Next" panose="020B0503020202020204" pitchFamily="34" charset="0"/>
                    </a:rPr>
                    <a:t>E. Robuti</a:t>
                  </a:r>
                </a:p>
                <a:p>
                  <a:pPr algn="ctr"/>
                  <a:r>
                    <a:rPr lang="en-FR" sz="1600" dirty="0">
                      <a:latin typeface="Avenir Next" panose="020B0503020202020204" pitchFamily="34" charset="0"/>
                    </a:rPr>
                    <a:t>hybry design</a:t>
                  </a:r>
                </a:p>
                <a:p>
                  <a:pPr algn="ctr"/>
                  <a:r>
                    <a:rPr lang="en-FR" sz="1600" dirty="0">
                      <a:latin typeface="Avenir Next" panose="020B0503020202020204" pitchFamily="34" charset="0"/>
                    </a:rPr>
                    <a:t>50 μm, .45</a:t>
                  </a:r>
                  <a:r>
                    <a:rPr lang="en-GB" sz="1600" dirty="0">
                      <a:latin typeface="Avenir Next" panose="020B0503020202020204" pitchFamily="34" charset="0"/>
                    </a:rPr>
                    <a:t> x .45 mm</a:t>
                  </a:r>
                  <a:r>
                    <a:rPr lang="en-GB" sz="1600" baseline="30000" dirty="0">
                      <a:latin typeface="Avenir Next" panose="020B0503020202020204" pitchFamily="34" charset="0"/>
                    </a:rPr>
                    <a:t>2 </a:t>
                  </a:r>
                  <a:endParaRPr lang="en-FR" sz="1600" baseline="30000" dirty="0">
                    <a:latin typeface="Avenir Next" panose="020B0503020202020204" pitchFamily="34" charset="0"/>
                  </a:endParaRPr>
                </a:p>
                <a:p>
                  <a:pPr algn="ctr"/>
                  <a:r>
                    <a:rPr lang="en-GB" sz="1600" dirty="0">
                      <a:solidFill>
                        <a:srgbClr val="C00000"/>
                      </a:solidFill>
                      <a:latin typeface="Avenir Next" panose="020B0503020202020204" pitchFamily="34" charset="0"/>
                    </a:rPr>
                    <a:t>≃15/50 </a:t>
                  </a:r>
                  <a:r>
                    <a:rPr lang="en-GB" sz="1600" dirty="0" err="1">
                      <a:solidFill>
                        <a:srgbClr val="C00000"/>
                      </a:solidFill>
                      <a:latin typeface="Avenir Next" panose="020B0503020202020204" pitchFamily="34" charset="0"/>
                    </a:rPr>
                    <a:t>μm</a:t>
                  </a:r>
                  <a:r>
                    <a:rPr lang="en-GB" sz="1600" dirty="0">
                      <a:solidFill>
                        <a:srgbClr val="C00000"/>
                      </a:solidFill>
                      <a:latin typeface="Avenir Next" panose="020B0503020202020204" pitchFamily="34" charset="0"/>
                    </a:rPr>
                    <a:t>/</a:t>
                  </a:r>
                  <a:r>
                    <a:rPr lang="en-GB" sz="1600" dirty="0" err="1">
                      <a:solidFill>
                        <a:srgbClr val="C00000"/>
                      </a:solidFill>
                      <a:latin typeface="Avenir Next" panose="020B0503020202020204" pitchFamily="34" charset="0"/>
                    </a:rPr>
                    <a:t>ps</a:t>
                  </a:r>
                  <a:r>
                    <a:rPr lang="en-GB" sz="1600" dirty="0">
                      <a:solidFill>
                        <a:srgbClr val="C00000"/>
                      </a:solidFill>
                      <a:latin typeface="Avenir Next" panose="020B0503020202020204" pitchFamily="34" charset="0"/>
                    </a:rPr>
                    <a:t> precision</a:t>
                  </a:r>
                </a:p>
              </p:txBody>
            </p:sp>
            <p:pic>
              <p:nvPicPr>
                <p:cNvPr id="13" name="Picture 12">
                  <a:extLst>
                    <a:ext uri="{FF2B5EF4-FFF2-40B4-BE49-F238E27FC236}">
                      <a16:creationId xmlns:a16="http://schemas.microsoft.com/office/drawing/2014/main" id="{9D5FE219-CC2C-F516-0BBF-5A44C28E609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/>
                <a:srcRect t="50515"/>
                <a:stretch/>
              </p:blipFill>
              <p:spPr>
                <a:xfrm>
                  <a:off x="1483037" y="3714852"/>
                  <a:ext cx="2526072" cy="1434460"/>
                </a:xfrm>
                <a:prstGeom prst="rect">
                  <a:avLst/>
                </a:prstGeom>
              </p:spPr>
            </p:pic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7DBC1C50-9625-4A40-49CE-AC8B3EA38139}"/>
                    </a:ext>
                  </a:extLst>
                </p:cNvPr>
                <p:cNvSpPr txBox="1"/>
                <p:nvPr/>
              </p:nvSpPr>
              <p:spPr>
                <a:xfrm>
                  <a:off x="1394811" y="5199449"/>
                  <a:ext cx="2960428" cy="83099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algn="ctr"/>
                  <a:r>
                    <a:rPr lang="en-US" sz="1600" dirty="0">
                      <a:latin typeface="Avenir Next" panose="020B0503020202020204" pitchFamily="34" charset="0"/>
                    </a:rPr>
                    <a:t>New design pads </a:t>
                  </a:r>
                </a:p>
                <a:p>
                  <a:pPr algn="ctr"/>
                  <a:r>
                    <a:rPr lang="en-US" sz="1600">
                      <a:latin typeface="Avenir Next" panose="020B0503020202020204" pitchFamily="34" charset="0"/>
                    </a:rPr>
                    <a:t>trench isolated </a:t>
                  </a:r>
                </a:p>
                <a:p>
                  <a:pPr algn="ctr"/>
                  <a:r>
                    <a:rPr lang="en-US" sz="1600">
                      <a:latin typeface="Avenir Next" panose="020B0503020202020204" pitchFamily="34" charset="0"/>
                    </a:rPr>
                    <a:t>to </a:t>
                  </a:r>
                  <a:r>
                    <a:rPr lang="en-US" sz="1600" dirty="0">
                      <a:latin typeface="Avenir Next" panose="020B0503020202020204" pitchFamily="34" charset="0"/>
                    </a:rPr>
                    <a:t>control </a:t>
                  </a:r>
                  <a:r>
                    <a:rPr lang="en-US" sz="1600">
                      <a:latin typeface="Avenir Next" panose="020B0503020202020204" pitchFamily="34" charset="0"/>
                    </a:rPr>
                    <a:t>charge sharing</a:t>
                  </a:r>
                  <a:endParaRPr lang="en-US" sz="1600" dirty="0">
                    <a:latin typeface="Avenir Next" panose="020B0503020202020204" pitchFamily="34" charset="0"/>
                  </a:endParaRPr>
                </a:p>
              </p:txBody>
            </p:sp>
          </p:grp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8A85F4D-1F96-2F1C-1E66-34B9359FE35E}"/>
                </a:ext>
              </a:extLst>
            </p:cNvPr>
            <p:cNvSpPr txBox="1"/>
            <p:nvPr/>
          </p:nvSpPr>
          <p:spPr>
            <a:xfrm rot="16200000">
              <a:off x="-874609" y="4216691"/>
              <a:ext cx="303447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FR" dirty="0">
                  <a:solidFill>
                    <a:srgbClr val="1D27CF"/>
                  </a:solidFill>
                  <a:latin typeface="Avenir Next" panose="020B0503020202020204" pitchFamily="34" charset="0"/>
                </a:rPr>
                <a:t>P. Schwemling/D. Contardo</a:t>
              </a:r>
              <a:endParaRPr lang="en-FR" dirty="0"/>
            </a:p>
          </p:txBody>
        </p:sp>
      </p:grpSp>
    </p:spTree>
    <p:extLst>
      <p:ext uri="{BB962C8B-B14F-4D97-AF65-F5344CB8AC3E}">
        <p14:creationId xmlns:p14="http://schemas.microsoft.com/office/powerpoint/2010/main" val="3182281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56112" y="6474965"/>
            <a:ext cx="1335889" cy="365125"/>
          </a:xfrm>
        </p:spPr>
        <p:txBody>
          <a:bodyPr/>
          <a:lstStyle/>
          <a:p>
            <a:fld id="{9CA62D5A-175C-0146-8DFE-850ADA1B8FDC}" type="slidenum">
              <a:rPr lang="en-US" smtClean="0">
                <a:solidFill>
                  <a:schemeClr val="tx1"/>
                </a:solidFill>
              </a:rPr>
              <a:pPr/>
              <a:t>8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CFE3B04-0576-AD42-A1A6-668E0D54DA04}"/>
              </a:ext>
            </a:extLst>
          </p:cNvPr>
          <p:cNvSpPr/>
          <p:nvPr/>
        </p:nvSpPr>
        <p:spPr>
          <a:xfrm>
            <a:off x="315794" y="141594"/>
            <a:ext cx="11290051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err="1">
                <a:latin typeface="Avenir Next" panose="020B0503020202020204" pitchFamily="34" charset="0"/>
                <a:sym typeface="Wingdings"/>
              </a:rPr>
              <a:t>ToF</a:t>
            </a:r>
            <a:r>
              <a:rPr lang="en-US" sz="3200" dirty="0">
                <a:latin typeface="Avenir Next" panose="020B0503020202020204" pitchFamily="34" charset="0"/>
                <a:sym typeface="Wingdings"/>
              </a:rPr>
              <a:t> PID / Tracking Layers </a:t>
            </a:r>
          </a:p>
          <a:p>
            <a:pPr algn="ctr"/>
            <a:r>
              <a:rPr lang="en-FR" sz="2000" dirty="0">
                <a:latin typeface="Avenir Next" panose="020B0503020202020204" pitchFamily="34" charset="0"/>
              </a:rPr>
              <a:t>Monolithoc CMOS and LGADS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43AB287-9603-0B41-A496-F3A0C343049F}"/>
              </a:ext>
            </a:extLst>
          </p:cNvPr>
          <p:cNvSpPr txBox="1"/>
          <p:nvPr/>
        </p:nvSpPr>
        <p:spPr>
          <a:xfrm>
            <a:off x="-1019" y="6573270"/>
            <a:ext cx="120935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latin typeface="Avenir Next" panose="020B0503020202020204" pitchFamily="34" charset="0"/>
              </a:rPr>
              <a:t>* the technology could be deployed </a:t>
            </a:r>
            <a:r>
              <a:rPr lang="en-FR" sz="1400" i="1" dirty="0">
                <a:latin typeface="Avenir Next" panose="020B0503020202020204" pitchFamily="34" charset="0"/>
              </a:rPr>
              <a:t>in first layers of a Si/W elctromagnetic calorimeter and a LumiCal, </a:t>
            </a:r>
            <a:r>
              <a:rPr lang="en-FR" sz="1400" i="1" dirty="0">
                <a:solidFill>
                  <a:srgbClr val="C00000"/>
                </a:solidFill>
                <a:latin typeface="Avenir Next" panose="020B0503020202020204" pitchFamily="34" charset="0"/>
              </a:rPr>
              <a:t>** </a:t>
            </a:r>
            <a:r>
              <a:rPr lang="en-FR" sz="1400" i="1" dirty="0">
                <a:latin typeface="Avenir Next" panose="020B0503020202020204" pitchFamily="34" charset="0"/>
              </a:rPr>
              <a:t>not correcteed for time reference resolution</a:t>
            </a:r>
            <a:endParaRPr lang="en-FR" sz="1400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1EA68B4-77DC-D649-1098-D26AFBFBCD3F}"/>
              </a:ext>
            </a:extLst>
          </p:cNvPr>
          <p:cNvGrpSpPr/>
          <p:nvPr/>
        </p:nvGrpSpPr>
        <p:grpSpPr>
          <a:xfrm>
            <a:off x="525530" y="1319419"/>
            <a:ext cx="11566999" cy="5173358"/>
            <a:chOff x="525530" y="1272527"/>
            <a:chExt cx="11566999" cy="5173358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AFDEBB9-8A0C-01DA-FC57-7778A8383DD5}"/>
                </a:ext>
              </a:extLst>
            </p:cNvPr>
            <p:cNvSpPr txBox="1"/>
            <p:nvPr/>
          </p:nvSpPr>
          <p:spPr>
            <a:xfrm>
              <a:off x="2844034" y="1272527"/>
              <a:ext cx="3152316" cy="11079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FR" dirty="0">
                  <a:latin typeface="Avenir Next" panose="020B0503020202020204" pitchFamily="34" charset="0"/>
                </a:rPr>
                <a:t>TPSCo 65 nm</a:t>
              </a:r>
            </a:p>
            <a:p>
              <a:pPr algn="ctr"/>
              <a:r>
                <a:rPr lang="en-GB" sz="1600" dirty="0">
                  <a:latin typeface="Avenir Next" panose="020B0503020202020204" pitchFamily="34" charset="0"/>
                </a:rPr>
                <a:t>modified with gap</a:t>
              </a:r>
            </a:p>
            <a:p>
              <a:pPr algn="ctr"/>
              <a:r>
                <a:rPr lang="en-GB" sz="1600" dirty="0">
                  <a:latin typeface="Avenir Next" panose="020B0503020202020204" pitchFamily="34" charset="0"/>
                </a:rPr>
                <a:t>10 </a:t>
              </a:r>
              <a:r>
                <a:rPr lang="en-FR" sz="1600" dirty="0">
                  <a:latin typeface="Avenir Next" panose="020B0503020202020204" pitchFamily="34" charset="0"/>
                </a:rPr>
                <a:t>μm epi., </a:t>
              </a:r>
              <a:r>
                <a:rPr lang="en-GB" sz="1600" dirty="0">
                  <a:latin typeface="Avenir Next" panose="020B0503020202020204" pitchFamily="34" charset="0"/>
                </a:rPr>
                <a:t>p</a:t>
              </a:r>
              <a:r>
                <a:rPr lang="en-FR" sz="1600" dirty="0">
                  <a:latin typeface="Avenir Next" panose="020B0503020202020204" pitchFamily="34" charset="0"/>
                </a:rPr>
                <a:t>itch 10 μm</a:t>
              </a:r>
            </a:p>
            <a:p>
              <a:pPr algn="ctr"/>
              <a:r>
                <a:rPr lang="en-FR" sz="1600" dirty="0">
                  <a:solidFill>
                    <a:srgbClr val="C00000"/>
                  </a:solidFill>
                  <a:latin typeface="Avenir Next" panose="020B0503020202020204" pitchFamily="34" charset="0"/>
                </a:rPr>
                <a:t>63 ps resolution</a:t>
              </a: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996A6887-C614-4C59-1EFF-B79C9ADB9D9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84494" y="2551354"/>
              <a:ext cx="2671398" cy="2301067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798D1F0-9EF3-9BBE-2055-04ECD0524DEE}"/>
                </a:ext>
              </a:extLst>
            </p:cNvPr>
            <p:cNvSpPr txBox="1"/>
            <p:nvPr/>
          </p:nvSpPr>
          <p:spPr>
            <a:xfrm>
              <a:off x="2953874" y="4970293"/>
              <a:ext cx="3058567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>
                  <a:latin typeface="Avenir Next" panose="020B0503020202020204" pitchFamily="34" charset="0"/>
                </a:rPr>
                <a:t>IP2I plans to develop </a:t>
              </a:r>
            </a:p>
            <a:p>
              <a:pPr algn="ctr"/>
              <a:r>
                <a:rPr lang="en-US" sz="1600" dirty="0">
                  <a:latin typeface="Avenir Next" panose="020B0503020202020204" pitchFamily="34" charset="0"/>
                </a:rPr>
                <a:t>async. readout architecture </a:t>
              </a:r>
            </a:p>
            <a:p>
              <a:pPr algn="ctr"/>
              <a:r>
                <a:rPr lang="en-US" sz="1600" dirty="0" err="1">
                  <a:latin typeface="Avenir Next" panose="020B0503020202020204" pitchFamily="34" charset="0"/>
                </a:rPr>
                <a:t>ToA</a:t>
              </a:r>
              <a:r>
                <a:rPr lang="en-US" sz="1600" dirty="0">
                  <a:latin typeface="Avenir Next" panose="020B0503020202020204" pitchFamily="34" charset="0"/>
                </a:rPr>
                <a:t>/</a:t>
              </a:r>
              <a:r>
                <a:rPr lang="en-US" sz="1600" dirty="0" err="1">
                  <a:latin typeface="Avenir Next" panose="020B0503020202020204" pitchFamily="34" charset="0"/>
                </a:rPr>
                <a:t>ToT</a:t>
              </a:r>
              <a:r>
                <a:rPr lang="en-US" sz="1600" dirty="0">
                  <a:latin typeface="Avenir Next" panose="020B0503020202020204" pitchFamily="34" charset="0"/>
                </a:rPr>
                <a:t> at end of column</a:t>
              </a:r>
              <a:endParaRPr lang="en-FR" sz="1600" dirty="0">
                <a:latin typeface="Avenir Next" panose="020B0503020202020204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A12188C-0AC9-1163-645A-EAD30300669B}"/>
                </a:ext>
              </a:extLst>
            </p:cNvPr>
            <p:cNvSpPr txBox="1"/>
            <p:nvPr/>
          </p:nvSpPr>
          <p:spPr>
            <a:xfrm>
              <a:off x="525530" y="1272527"/>
              <a:ext cx="2508956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>
                  <a:latin typeface="Avenir Next" panose="020B0503020202020204" pitchFamily="34" charset="0"/>
                </a:rPr>
                <a:t>M</a:t>
              </a:r>
              <a:r>
                <a:rPr lang="en-FR" dirty="0">
                  <a:latin typeface="Avenir Next" panose="020B0503020202020204" pitchFamily="34" charset="0"/>
                </a:rPr>
                <a:t>ini CACTUS-V2 IRFU</a:t>
              </a:r>
              <a:endParaRPr lang="en-FR" dirty="0">
                <a:solidFill>
                  <a:srgbClr val="1D27CF"/>
                </a:solidFill>
                <a:latin typeface="Avenir Next" panose="020B0503020202020204" pitchFamily="34" charset="0"/>
              </a:endParaRPr>
            </a:p>
            <a:p>
              <a:pPr algn="ctr"/>
              <a:r>
                <a:rPr lang="en-FR" sz="1600" dirty="0">
                  <a:latin typeface="Avenir Next" panose="020B0503020202020204" pitchFamily="34" charset="0"/>
                </a:rPr>
                <a:t>LFoundry 150 nm, </a:t>
              </a:r>
            </a:p>
            <a:p>
              <a:pPr algn="ctr"/>
              <a:r>
                <a:rPr lang="en-FR" sz="1600" dirty="0">
                  <a:latin typeface="Avenir Next" panose="020B0503020202020204" pitchFamily="34" charset="0"/>
                </a:rPr>
                <a:t>175 </a:t>
              </a:r>
              <a:r>
                <a:rPr lang="fr-FR" sz="1600" b="0" strike="noStrike" spc="-1" dirty="0">
                  <a:solidFill>
                    <a:srgbClr val="000000"/>
                  </a:solidFill>
                  <a:latin typeface="Avenir Next" panose="020B0503020202020204" pitchFamily="34" charset="0"/>
                  <a:ea typeface="DejaVu Sans"/>
                </a:rPr>
                <a:t>µm,</a:t>
              </a:r>
              <a:r>
                <a:rPr lang="en-FR" sz="1600" dirty="0">
                  <a:latin typeface="Avenir Next" panose="020B0503020202020204" pitchFamily="34" charset="0"/>
                </a:rPr>
                <a:t> </a:t>
              </a:r>
              <a:r>
                <a:rPr lang="en-GB" sz="1600" dirty="0">
                  <a:latin typeface="Avenir Next" panose="020B0503020202020204" pitchFamily="34" charset="0"/>
                </a:rPr>
                <a:t>0.5 x 0.5 mm</a:t>
              </a:r>
              <a:r>
                <a:rPr lang="en-GB" sz="1600" baseline="30000" dirty="0">
                  <a:latin typeface="Avenir Next" panose="020B0503020202020204" pitchFamily="34" charset="0"/>
                </a:rPr>
                <a:t>2</a:t>
              </a:r>
              <a:r>
                <a:rPr lang="en-GB" sz="1600" dirty="0">
                  <a:latin typeface="Avenir Next" panose="020B0503020202020204" pitchFamily="34" charset="0"/>
                </a:rPr>
                <a:t> </a:t>
              </a:r>
            </a:p>
            <a:p>
              <a:pPr algn="ctr"/>
              <a:r>
                <a:rPr lang="en-FR" sz="1600" dirty="0">
                  <a:solidFill>
                    <a:srgbClr val="C00000"/>
                  </a:solidFill>
                  <a:latin typeface="Avenir Next" panose="020B0503020202020204" pitchFamily="34" charset="0"/>
                </a:rPr>
                <a:t> ≃ 60 ps precision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A3A5156-C955-96FD-301D-047C63C8AC95}"/>
                </a:ext>
              </a:extLst>
            </p:cNvPr>
            <p:cNvSpPr txBox="1"/>
            <p:nvPr/>
          </p:nvSpPr>
          <p:spPr>
            <a:xfrm>
              <a:off x="688779" y="6107331"/>
              <a:ext cx="2155255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>
                  <a:latin typeface="Avenir Next" panose="020B0503020202020204" pitchFamily="34" charset="0"/>
                </a:rPr>
                <a:t>w/ gain layers started</a:t>
              </a:r>
              <a:endParaRPr lang="en-FR" sz="1600" dirty="0">
                <a:solidFill>
                  <a:srgbClr val="C00000"/>
                </a:solidFill>
                <a:latin typeface="Avenir Next" panose="020B0503020202020204" pitchFamily="34" charset="0"/>
              </a:endParaRP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5CE10A30-638A-5D60-00A0-6609CD0C03C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22331" y="2327323"/>
              <a:ext cx="1955800" cy="3784112"/>
            </a:xfrm>
            <a:prstGeom prst="rect">
              <a:avLst/>
            </a:prstGeom>
          </p:spPr>
        </p:pic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B3934E5-3C63-4A74-70C1-EF19487A3D8A}"/>
                </a:ext>
              </a:extLst>
            </p:cNvPr>
            <p:cNvGrpSpPr/>
            <p:nvPr/>
          </p:nvGrpSpPr>
          <p:grpSpPr>
            <a:xfrm>
              <a:off x="5672335" y="1272527"/>
              <a:ext cx="3308424" cy="4834804"/>
              <a:chOff x="4017858" y="1272527"/>
              <a:chExt cx="3308424" cy="4834804"/>
            </a:xfrm>
          </p:grpSpPr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2A582C1-ABEF-D568-FABD-F3E536CF0A21}"/>
                  </a:ext>
                </a:extLst>
              </p:cNvPr>
              <p:cNvSpPr txBox="1"/>
              <p:nvPr/>
            </p:nvSpPr>
            <p:spPr>
              <a:xfrm>
                <a:off x="4017858" y="1272527"/>
                <a:ext cx="3308424" cy="110799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FR" dirty="0">
                    <a:latin typeface="Avenir Next" panose="020B0503020202020204" pitchFamily="34" charset="0"/>
                  </a:rPr>
                  <a:t>ARCADIA-MADPIX </a:t>
                </a:r>
                <a:r>
                  <a:rPr lang="en-FR" dirty="0">
                    <a:solidFill>
                      <a:srgbClr val="1D27CF"/>
                    </a:solidFill>
                    <a:latin typeface="Avenir Next" panose="020B0503020202020204" pitchFamily="34" charset="0"/>
                  </a:rPr>
                  <a:t>M.Rolo</a:t>
                </a:r>
              </a:p>
              <a:p>
                <a:pPr algn="ctr"/>
                <a:r>
                  <a:rPr lang="en-FR" sz="1600" dirty="0">
                    <a:latin typeface="Avenir Next" panose="020B0503020202020204" pitchFamily="34" charset="0"/>
                  </a:rPr>
                  <a:t>L</a:t>
                </a:r>
                <a:r>
                  <a:rPr lang="en-GB" sz="1600" dirty="0">
                    <a:latin typeface="Avenir Next" panose="020B0503020202020204" pitchFamily="34" charset="0"/>
                  </a:rPr>
                  <a:t>F</a:t>
                </a:r>
                <a:r>
                  <a:rPr lang="en-FR" sz="1600" dirty="0">
                    <a:latin typeface="Avenir Next" panose="020B0503020202020204" pitchFamily="34" charset="0"/>
                  </a:rPr>
                  <a:t>oundry 110 nm, w/gain</a:t>
                </a:r>
              </a:p>
              <a:p>
                <a:pPr algn="ctr"/>
                <a:r>
                  <a:rPr lang="en-FR" sz="1600" dirty="0">
                    <a:latin typeface="Avenir Next" panose="020B0503020202020204" pitchFamily="34" charset="0"/>
                  </a:rPr>
                  <a:t>48 μm, 250 x 100 μm</a:t>
                </a:r>
                <a:r>
                  <a:rPr lang="en-FR" sz="1600" baseline="30000" dirty="0">
                    <a:latin typeface="Avenir Next" panose="020B0503020202020204" pitchFamily="34" charset="0"/>
                  </a:rPr>
                  <a:t>2</a:t>
                </a:r>
              </a:p>
              <a:p>
                <a:pPr algn="ctr"/>
                <a:r>
                  <a:rPr lang="en-FR" sz="1600" dirty="0">
                    <a:solidFill>
                      <a:srgbClr val="C00000"/>
                    </a:solidFill>
                    <a:latin typeface="Avenir Next" panose="020B0503020202020204" pitchFamily="34" charset="0"/>
                  </a:rPr>
                  <a:t>≃ 72 ps precision**</a:t>
                </a:r>
                <a:endParaRPr lang="en-FR" sz="1600" baseline="30000" dirty="0">
                  <a:latin typeface="Avenir Next" panose="020B0503020202020204" pitchFamily="34" charset="0"/>
                </a:endParaRPr>
              </a:p>
            </p:txBody>
          </p:sp>
          <p:pic>
            <p:nvPicPr>
              <p:cNvPr id="2" name="Picture 1">
                <a:extLst>
                  <a:ext uri="{FF2B5EF4-FFF2-40B4-BE49-F238E27FC236}">
                    <a16:creationId xmlns:a16="http://schemas.microsoft.com/office/drawing/2014/main" id="{3715FD6E-84EE-6A90-1728-FA1243FBE13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466773" y="2454078"/>
                <a:ext cx="2716422" cy="1860013"/>
              </a:xfrm>
              <a:prstGeom prst="rect">
                <a:avLst/>
              </a:prstGeom>
            </p:spPr>
          </p:pic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84D16A0B-345A-0A15-8694-C9E6702995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575093" y="4502021"/>
                <a:ext cx="2288074" cy="1605310"/>
              </a:xfrm>
              <a:prstGeom prst="rect">
                <a:avLst/>
              </a:prstGeom>
            </p:spPr>
          </p:pic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743BE78-53E4-469B-2E00-8CF72F59FE2E}"/>
                </a:ext>
              </a:extLst>
            </p:cNvPr>
            <p:cNvGrpSpPr/>
            <p:nvPr/>
          </p:nvGrpSpPr>
          <p:grpSpPr>
            <a:xfrm>
              <a:off x="8896770" y="1272527"/>
              <a:ext cx="3195759" cy="4670393"/>
              <a:chOff x="1312315" y="1189790"/>
              <a:chExt cx="3195759" cy="4670393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DF349E05-6529-B845-1FC4-22C258C564B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b="48785"/>
              <a:stretch/>
            </p:blipFill>
            <p:spPr>
              <a:xfrm>
                <a:off x="1647159" y="2106153"/>
                <a:ext cx="2526072" cy="1484597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B19A205-17FF-E587-680B-09189A810A5F}"/>
                  </a:ext>
                </a:extLst>
              </p:cNvPr>
              <p:cNvSpPr txBox="1"/>
              <p:nvPr/>
            </p:nvSpPr>
            <p:spPr>
              <a:xfrm>
                <a:off x="1312315" y="1189790"/>
                <a:ext cx="3195759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FR" dirty="0">
                    <a:solidFill>
                      <a:srgbClr val="1D27CF"/>
                    </a:solidFill>
                    <a:latin typeface="Avenir Next" panose="020B0503020202020204" pitchFamily="34" charset="0"/>
                  </a:rPr>
                  <a:t>INFN-FBK LGADs E. Robuti</a:t>
                </a:r>
              </a:p>
              <a:p>
                <a:pPr algn="ctr"/>
                <a:r>
                  <a:rPr lang="en-FR" sz="1600" dirty="0">
                    <a:latin typeface="Avenir Next" panose="020B0503020202020204" pitchFamily="34" charset="0"/>
                  </a:rPr>
                  <a:t>hybry design,  .45</a:t>
                </a:r>
                <a:r>
                  <a:rPr lang="en-GB" sz="1600" dirty="0">
                    <a:latin typeface="Avenir Next" panose="020B0503020202020204" pitchFamily="34" charset="0"/>
                  </a:rPr>
                  <a:t> x .45 mm</a:t>
                </a:r>
                <a:r>
                  <a:rPr lang="en-GB" sz="1600" baseline="30000" dirty="0">
                    <a:latin typeface="Avenir Next" panose="020B0503020202020204" pitchFamily="34" charset="0"/>
                  </a:rPr>
                  <a:t>2 </a:t>
                </a:r>
                <a:endParaRPr lang="en-FR" sz="1600" baseline="30000" dirty="0">
                  <a:latin typeface="Avenir Next" panose="020B0503020202020204" pitchFamily="34" charset="0"/>
                </a:endParaRPr>
              </a:p>
              <a:p>
                <a:pPr algn="ctr"/>
                <a:r>
                  <a:rPr lang="en-GB" sz="1600" dirty="0">
                    <a:solidFill>
                      <a:srgbClr val="C00000"/>
                    </a:solidFill>
                    <a:latin typeface="Avenir Next" panose="020B0503020202020204" pitchFamily="34" charset="0"/>
                  </a:rPr>
                  <a:t>≃15/50 </a:t>
                </a:r>
                <a:r>
                  <a:rPr lang="en-GB" sz="1600" dirty="0" err="1">
                    <a:solidFill>
                      <a:srgbClr val="C00000"/>
                    </a:solidFill>
                    <a:latin typeface="Avenir Next" panose="020B0503020202020204" pitchFamily="34" charset="0"/>
                  </a:rPr>
                  <a:t>μm</a:t>
                </a:r>
                <a:r>
                  <a:rPr lang="en-GB" sz="1600" dirty="0">
                    <a:solidFill>
                      <a:srgbClr val="C00000"/>
                    </a:solidFill>
                    <a:latin typeface="Avenir Next" panose="020B0503020202020204" pitchFamily="34" charset="0"/>
                  </a:rPr>
                  <a:t>/</a:t>
                </a:r>
                <a:r>
                  <a:rPr lang="en-GB" sz="1600" dirty="0" err="1">
                    <a:solidFill>
                      <a:srgbClr val="C00000"/>
                    </a:solidFill>
                    <a:latin typeface="Avenir Next" panose="020B0503020202020204" pitchFamily="34" charset="0"/>
                  </a:rPr>
                  <a:t>ps</a:t>
                </a:r>
                <a:r>
                  <a:rPr lang="en-GB" sz="1600" dirty="0">
                    <a:solidFill>
                      <a:srgbClr val="C00000"/>
                    </a:solidFill>
                    <a:latin typeface="Avenir Next" panose="020B0503020202020204" pitchFamily="34" charset="0"/>
                  </a:rPr>
                  <a:t> precision</a:t>
                </a:r>
              </a:p>
            </p:txBody>
          </p:sp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9D5FE219-CC2C-F516-0BBF-5A44C28E609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t="50515"/>
              <a:stretch/>
            </p:blipFill>
            <p:spPr>
              <a:xfrm>
                <a:off x="1518206" y="3544589"/>
                <a:ext cx="2526072" cy="1434460"/>
              </a:xfrm>
              <a:prstGeom prst="rect">
                <a:avLst/>
              </a:prstGeom>
            </p:spPr>
          </p:pic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DBC1C50-9625-4A40-49CE-AC8B3EA38139}"/>
                  </a:ext>
                </a:extLst>
              </p:cNvPr>
              <p:cNvSpPr txBox="1"/>
              <p:nvPr/>
            </p:nvSpPr>
            <p:spPr>
              <a:xfrm>
                <a:off x="1429980" y="5029186"/>
                <a:ext cx="2960428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600" dirty="0">
                    <a:latin typeface="Avenir Next" panose="020B0503020202020204" pitchFamily="34" charset="0"/>
                  </a:rPr>
                  <a:t>New design pads trench isolated to control charge sharing determined</a:t>
                </a:r>
              </a:p>
            </p:txBody>
          </p:sp>
        </p:grp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A86048EF-303F-5624-2E98-F9968B60AEEB}"/>
              </a:ext>
            </a:extLst>
          </p:cNvPr>
          <p:cNvSpPr txBox="1"/>
          <p:nvPr/>
        </p:nvSpPr>
        <p:spPr>
          <a:xfrm>
            <a:off x="2690779" y="878760"/>
            <a:ext cx="11605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venir Next" panose="020B0503020202020204" pitchFamily="34" charset="0"/>
              </a:rPr>
              <a:t>w/o gain </a:t>
            </a:r>
            <a:endParaRPr lang="en-FR" dirty="0"/>
          </a:p>
        </p:txBody>
      </p:sp>
      <p:sp>
        <p:nvSpPr>
          <p:cNvPr id="20" name="Right Brace 19">
            <a:extLst>
              <a:ext uri="{FF2B5EF4-FFF2-40B4-BE49-F238E27FC236}">
                <a16:creationId xmlns:a16="http://schemas.microsoft.com/office/drawing/2014/main" id="{269BC777-F946-EC2C-96F0-1784A3C46A98}"/>
              </a:ext>
            </a:extLst>
          </p:cNvPr>
          <p:cNvSpPr/>
          <p:nvPr/>
        </p:nvSpPr>
        <p:spPr>
          <a:xfrm rot="16200000">
            <a:off x="3086214" y="-1342711"/>
            <a:ext cx="170933" cy="5226639"/>
          </a:xfrm>
          <a:prstGeom prst="rightBrac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24" name="Right Brace 23">
            <a:extLst>
              <a:ext uri="{FF2B5EF4-FFF2-40B4-BE49-F238E27FC236}">
                <a16:creationId xmlns:a16="http://schemas.microsoft.com/office/drawing/2014/main" id="{30036046-56E5-EBFA-5C5C-FE04F2BC3295}"/>
              </a:ext>
            </a:extLst>
          </p:cNvPr>
          <p:cNvSpPr/>
          <p:nvPr/>
        </p:nvSpPr>
        <p:spPr>
          <a:xfrm rot="16200000">
            <a:off x="8822577" y="-1717393"/>
            <a:ext cx="170933" cy="5976000"/>
          </a:xfrm>
          <a:prstGeom prst="rightBrac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F3040DC7-5378-5EDA-004B-294E8F4C58DC}"/>
              </a:ext>
            </a:extLst>
          </p:cNvPr>
          <p:cNvGrpSpPr/>
          <p:nvPr/>
        </p:nvGrpSpPr>
        <p:grpSpPr>
          <a:xfrm>
            <a:off x="1495064" y="973249"/>
            <a:ext cx="9201873" cy="5647700"/>
            <a:chOff x="1628633" y="1371831"/>
            <a:chExt cx="9201873" cy="5647700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5293167-5DBA-8DCF-034A-C009514EE5F8}"/>
                </a:ext>
              </a:extLst>
            </p:cNvPr>
            <p:cNvSpPr txBox="1"/>
            <p:nvPr/>
          </p:nvSpPr>
          <p:spPr>
            <a:xfrm>
              <a:off x="1628633" y="1371831"/>
              <a:ext cx="9201873" cy="56477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  <p:txBody>
            <a:bodyPr wrap="square">
              <a:spAutoFit/>
            </a:bodyPr>
            <a:lstStyle/>
            <a:p>
              <a:pPr algn="ctr">
                <a:spcAft>
                  <a:spcPts val="300"/>
                </a:spcAft>
              </a:pPr>
              <a:r>
                <a:rPr lang="en-GB" sz="2000" dirty="0">
                  <a:latin typeface="Avenir Next" panose="020B0503020202020204" pitchFamily="34" charset="0"/>
                </a:rPr>
                <a:t>General MCMOS/LGAD technology problematics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dirty="0">
                  <a:latin typeface="Avenir Next" panose="020B0503020202020204" pitchFamily="34" charset="0"/>
                </a:rPr>
                <a:t>Intrinsic t</a:t>
              </a:r>
              <a:r>
                <a:rPr lang="en-FR" dirty="0">
                  <a:latin typeface="Avenir Next" panose="020B0503020202020204" pitchFamily="34" charset="0"/>
                </a:rPr>
                <a:t>ime precision limit w/ and w/o gain layer</a:t>
              </a:r>
            </a:p>
            <a:p>
              <a:pPr marL="800100" lvl="1" indent="-342900">
                <a:buFont typeface="Arial" panose="020B0604020202020204" pitchFamily="34" charset="0"/>
                <a:buChar char="•"/>
              </a:pPr>
              <a:r>
                <a:rPr lang="en-GB" dirty="0">
                  <a:latin typeface="Avenir Next" panose="020B0503020202020204" pitchFamily="34" charset="0"/>
                </a:rPr>
                <a:t>v</a:t>
              </a:r>
              <a:r>
                <a:rPr lang="en-FR" dirty="0">
                  <a:latin typeface="Avenir Next" panose="020B0503020202020204" pitchFamily="34" charset="0"/>
                </a:rPr>
                <a:t>ersus pixel size/pitch - active thickness - capacitance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FR" dirty="0">
                  <a:latin typeface="Avenir Next" panose="020B0503020202020204" pitchFamily="34" charset="0"/>
                </a:rPr>
                <a:t>Position precision</a:t>
              </a:r>
            </a:p>
            <a:p>
              <a:pPr marL="800100" lvl="1" indent="-342900">
                <a:buFont typeface="Arial" panose="020B0604020202020204" pitchFamily="34" charset="0"/>
                <a:buChar char="•"/>
              </a:pPr>
              <a:r>
                <a:rPr lang="en-FR" dirty="0">
                  <a:latin typeface="Avenir Next" panose="020B0503020202020204" pitchFamily="34" charset="0"/>
                </a:rPr>
                <a:t>channel density versus position/timing performance </a:t>
              </a:r>
              <a:r>
                <a:rPr lang="en-FR" dirty="0">
                  <a:latin typeface="Avenir Next" panose="020B0503020202020204" pitchFamily="34" charset="0"/>
                  <a:sym typeface="Wingdings" pitchFamily="2" charset="2"/>
                </a:rPr>
                <a:t>(driving </a:t>
              </a:r>
              <a:r>
                <a:rPr lang="en-FR" dirty="0">
                  <a:latin typeface="Avenir Next" panose="020B0503020202020204" pitchFamily="34" charset="0"/>
                </a:rPr>
                <a:t>power)</a:t>
              </a:r>
              <a:endParaRPr lang="en-FR" baseline="-25000" dirty="0">
                <a:latin typeface="Avenir Next" panose="020B0503020202020204" pitchFamily="34" charset="0"/>
              </a:endParaRPr>
            </a:p>
            <a:p>
              <a:pPr marL="342900" indent="-34290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FR" dirty="0">
                  <a:latin typeface="Avenir Next" panose="020B0503020202020204" pitchFamily="34" charset="0"/>
                </a:rPr>
                <a:t>low power premplification</a:t>
              </a:r>
            </a:p>
            <a:p>
              <a:pPr algn="ctr">
                <a:spcAft>
                  <a:spcPts val="300"/>
                </a:spcAft>
              </a:pPr>
              <a:r>
                <a:rPr lang="en-FR" sz="2000" dirty="0">
                  <a:latin typeface="Avenir Next" panose="020B0503020202020204" pitchFamily="34" charset="0"/>
                </a:rPr>
                <a:t>Other MCMOS technology R&amp;D 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FR" dirty="0">
                  <a:latin typeface="Avenir Next" panose="020B0503020202020204" pitchFamily="34" charset="0"/>
                </a:rPr>
                <a:t>TJ 180 nm CASSIA CERN, w/ amplification ≃ 50 x 50 μm</a:t>
              </a:r>
              <a:r>
                <a:rPr lang="en-FR" baseline="30000" dirty="0">
                  <a:latin typeface="Avenir Next" panose="020B0503020202020204" pitchFamily="34" charset="0"/>
                </a:rPr>
                <a:t>2</a:t>
              </a:r>
              <a:endParaRPr lang="en-FR" dirty="0">
                <a:latin typeface="Avenir Next" panose="020B0503020202020204" pitchFamily="34" charset="0"/>
              </a:endParaRPr>
            </a:p>
            <a:p>
              <a:pPr marL="342900" indent="-34290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FR" dirty="0">
                  <a:latin typeface="Avenir Next" panose="020B0503020202020204" pitchFamily="34" charset="0"/>
                </a:rPr>
                <a:t>SiGe tecnnology UniGe (not commercial), w/o and w/ amplifications</a:t>
              </a:r>
            </a:p>
            <a:p>
              <a:pPr algn="ctr"/>
              <a:r>
                <a:rPr lang="en-FR" dirty="0">
                  <a:latin typeface="Avenir Next" panose="020B0503020202020204" pitchFamily="34" charset="0"/>
                </a:rPr>
                <a:t>MPGD - ex. </a:t>
              </a:r>
              <a:r>
                <a:rPr lang="en-GB" dirty="0">
                  <a:latin typeface="Avenir Next" panose="020B0503020202020204" pitchFamily="34" charset="0"/>
                </a:rPr>
                <a:t>P</a:t>
              </a:r>
              <a:r>
                <a:rPr lang="en-FR" dirty="0">
                  <a:latin typeface="Avenir Next" panose="020B0503020202020204" pitchFamily="34" charset="0"/>
                </a:rPr>
                <a:t>icosec </a:t>
              </a:r>
              <a:r>
                <a:rPr lang="en-US" sz="1800" dirty="0">
                  <a:solidFill>
                    <a:srgbClr val="1D27CF"/>
                  </a:solidFill>
                  <a:latin typeface="Avenir Next" panose="020B0503020202020204" pitchFamily="34" charset="0"/>
                  <a:ea typeface="Geneva" panose="020B0503030404040204" pitchFamily="34" charset="0"/>
                  <a:cs typeface="Diwan Thuluth" pitchFamily="2" charset="-78"/>
                </a:rPr>
                <a:t>T. </a:t>
              </a:r>
              <a:r>
                <a:rPr lang="en-US" sz="1800" dirty="0" err="1">
                  <a:solidFill>
                    <a:srgbClr val="1D27CF"/>
                  </a:solidFill>
                  <a:latin typeface="Avenir Next" panose="020B0503020202020204" pitchFamily="34" charset="0"/>
                  <a:ea typeface="Geneva" panose="020B0503030404040204" pitchFamily="34" charset="0"/>
                  <a:cs typeface="Diwan Thuluth" pitchFamily="2" charset="-78"/>
                </a:rPr>
                <a:t>Papaevangelou</a:t>
              </a:r>
              <a:endParaRPr lang="en-FR" dirty="0">
                <a:solidFill>
                  <a:srgbClr val="1D27CF"/>
                </a:solidFill>
                <a:latin typeface="Avenir Next" panose="020B0503020202020204" pitchFamily="34" charset="0"/>
              </a:endParaRPr>
            </a:p>
            <a:p>
              <a:pPr algn="ctr"/>
              <a:endParaRPr lang="en-FR" dirty="0">
                <a:latin typeface="Avenir Next" panose="020B0503020202020204" pitchFamily="34" charset="0"/>
              </a:endParaRPr>
            </a:p>
            <a:p>
              <a:pPr algn="ctr"/>
              <a:endParaRPr lang="en-FR" dirty="0">
                <a:latin typeface="Avenir Next" panose="020B0503020202020204" pitchFamily="34" charset="0"/>
              </a:endParaRPr>
            </a:p>
            <a:p>
              <a:pPr algn="ctr"/>
              <a:endParaRPr lang="en-FR" dirty="0">
                <a:latin typeface="Avenir Next" panose="020B0503020202020204" pitchFamily="34" charset="0"/>
              </a:endParaRPr>
            </a:p>
            <a:p>
              <a:pPr algn="ctr"/>
              <a:endParaRPr lang="en-FR" dirty="0">
                <a:latin typeface="Avenir Next" panose="020B0503020202020204" pitchFamily="34" charset="0"/>
              </a:endParaRPr>
            </a:p>
            <a:p>
              <a:pPr algn="ctr"/>
              <a:endParaRPr lang="en-FR" dirty="0">
                <a:latin typeface="Avenir Next" panose="020B0503020202020204" pitchFamily="34" charset="0"/>
              </a:endParaRPr>
            </a:p>
            <a:p>
              <a:pPr algn="ctr"/>
              <a:endParaRPr lang="en-FR" dirty="0">
                <a:latin typeface="Avenir Next" panose="020B0503020202020204" pitchFamily="34" charset="0"/>
              </a:endParaRPr>
            </a:p>
            <a:p>
              <a:pPr algn="ctr"/>
              <a:endParaRPr lang="en-FR" dirty="0">
                <a:latin typeface="Avenir Next" panose="020B0503020202020204" pitchFamily="34" charset="0"/>
              </a:endParaRPr>
            </a:p>
            <a:p>
              <a:pPr algn="ctr"/>
              <a:endParaRPr lang="en-FR" dirty="0">
                <a:latin typeface="Avenir Next" panose="020B0503020202020204" pitchFamily="34" charset="0"/>
              </a:endParaRPr>
            </a:p>
            <a:p>
              <a:pPr algn="ctr"/>
              <a:endParaRPr lang="en-FR" dirty="0">
                <a:latin typeface="Avenir Next" panose="020B0503020202020204" pitchFamily="34" charset="0"/>
              </a:endParaRPr>
            </a:p>
          </p:txBody>
        </p: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932FCBCF-13CD-FE0C-E44E-B0E6432253A8}"/>
                </a:ext>
              </a:extLst>
            </p:cNvPr>
            <p:cNvGrpSpPr/>
            <p:nvPr/>
          </p:nvGrpSpPr>
          <p:grpSpPr>
            <a:xfrm>
              <a:off x="2394632" y="4542296"/>
              <a:ext cx="7402736" cy="2153747"/>
              <a:chOff x="437902" y="3934060"/>
              <a:chExt cx="9609249" cy="2768600"/>
            </a:xfrm>
          </p:grpSpPr>
          <p:pic>
            <p:nvPicPr>
              <p:cNvPr id="44" name="Picture 43">
                <a:extLst>
                  <a:ext uri="{FF2B5EF4-FFF2-40B4-BE49-F238E27FC236}">
                    <a16:creationId xmlns:a16="http://schemas.microsoft.com/office/drawing/2014/main" id="{975EC3D1-58D3-64B0-54BA-70AA975EE3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37902" y="3934060"/>
                <a:ext cx="7010400" cy="2768600"/>
              </a:xfrm>
              <a:prstGeom prst="rect">
                <a:avLst/>
              </a:prstGeom>
            </p:spPr>
          </p:pic>
          <p:pic>
            <p:nvPicPr>
              <p:cNvPr id="46" name="Picture 45">
                <a:extLst>
                  <a:ext uri="{FF2B5EF4-FFF2-40B4-BE49-F238E27FC236}">
                    <a16:creationId xmlns:a16="http://schemas.microsoft.com/office/drawing/2014/main" id="{F27EBD6A-DA63-0EA5-4609-9D5D136A072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329351" y="3936022"/>
                <a:ext cx="2717800" cy="2413000"/>
              </a:xfrm>
              <a:prstGeom prst="rect">
                <a:avLst/>
              </a:prstGeom>
            </p:spPr>
          </p:pic>
        </p:grp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6DA2344A-2ECE-E790-A018-1D8E7C89B0A8}"/>
              </a:ext>
            </a:extLst>
          </p:cNvPr>
          <p:cNvSpPr txBox="1"/>
          <p:nvPr/>
        </p:nvSpPr>
        <p:spPr>
          <a:xfrm>
            <a:off x="7570071" y="5951669"/>
            <a:ext cx="2093728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FR" sz="1600" dirty="0">
                <a:solidFill>
                  <a:srgbClr val="C00000"/>
                </a:solidFill>
                <a:latin typeface="Avenir Next" panose="020B0503020202020204" pitchFamily="34" charset="0"/>
              </a:rPr>
              <a:t>30 – 35 ps precision</a:t>
            </a:r>
          </a:p>
        </p:txBody>
      </p:sp>
    </p:spTree>
    <p:extLst>
      <p:ext uri="{BB962C8B-B14F-4D97-AF65-F5344CB8AC3E}">
        <p14:creationId xmlns:p14="http://schemas.microsoft.com/office/powerpoint/2010/main" val="36912963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56112" y="6474965"/>
            <a:ext cx="1335889" cy="365125"/>
          </a:xfrm>
        </p:spPr>
        <p:txBody>
          <a:bodyPr/>
          <a:lstStyle/>
          <a:p>
            <a:fld id="{9CA62D5A-175C-0146-8DFE-850ADA1B8FDC}" type="slidenum">
              <a:rPr lang="en-US" smtClean="0">
                <a:solidFill>
                  <a:schemeClr val="tx1"/>
                </a:solidFill>
              </a:rPr>
              <a:pPr/>
              <a:t>9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CFE3B04-0576-AD42-A1A6-668E0D54DA04}"/>
              </a:ext>
            </a:extLst>
          </p:cNvPr>
          <p:cNvSpPr/>
          <p:nvPr/>
        </p:nvSpPr>
        <p:spPr>
          <a:xfrm>
            <a:off x="315794" y="141594"/>
            <a:ext cx="11290051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 err="1">
                <a:latin typeface="Avenir Next" panose="020B0503020202020204" pitchFamily="34" charset="0"/>
                <a:sym typeface="Wingdings"/>
              </a:rPr>
              <a:t>ToF</a:t>
            </a:r>
            <a:r>
              <a:rPr lang="en-US" sz="3200" dirty="0">
                <a:latin typeface="Avenir Next" panose="020B0503020202020204" pitchFamily="34" charset="0"/>
                <a:sym typeface="Wingdings"/>
              </a:rPr>
              <a:t> PID / Tracking Layers </a:t>
            </a:r>
          </a:p>
          <a:p>
            <a:pPr algn="ctr"/>
            <a:r>
              <a:rPr lang="en-FR" sz="2000" dirty="0">
                <a:latin typeface="Avenir Next" panose="020B0503020202020204" pitchFamily="34" charset="0"/>
              </a:rPr>
              <a:t>Monolithoc CMOS and LGADS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43AB287-9603-0B41-A496-F3A0C343049F}"/>
              </a:ext>
            </a:extLst>
          </p:cNvPr>
          <p:cNvSpPr txBox="1"/>
          <p:nvPr/>
        </p:nvSpPr>
        <p:spPr>
          <a:xfrm>
            <a:off x="-1019" y="6573270"/>
            <a:ext cx="1209354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latin typeface="Avenir Next" panose="020B0503020202020204" pitchFamily="34" charset="0"/>
              </a:rPr>
              <a:t>* the technology could be deployed </a:t>
            </a:r>
            <a:r>
              <a:rPr lang="en-FR" sz="1400" i="1" dirty="0">
                <a:latin typeface="Avenir Next" panose="020B0503020202020204" pitchFamily="34" charset="0"/>
              </a:rPr>
              <a:t>in first layers of a Si/W elctromagnetic calorimeter and a LumiCal, </a:t>
            </a:r>
            <a:r>
              <a:rPr lang="en-FR" sz="1400" i="1" dirty="0">
                <a:solidFill>
                  <a:srgbClr val="C00000"/>
                </a:solidFill>
                <a:latin typeface="Avenir Next" panose="020B0503020202020204" pitchFamily="34" charset="0"/>
              </a:rPr>
              <a:t>** </a:t>
            </a:r>
            <a:r>
              <a:rPr lang="en-FR" sz="1400" i="1" dirty="0">
                <a:latin typeface="Avenir Next" panose="020B0503020202020204" pitchFamily="34" charset="0"/>
              </a:rPr>
              <a:t>not correcteed for time reference resolution</a:t>
            </a:r>
            <a:endParaRPr lang="en-FR" sz="1400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1EA68B4-77DC-D649-1098-D26AFBFBCD3F}"/>
              </a:ext>
            </a:extLst>
          </p:cNvPr>
          <p:cNvGrpSpPr/>
          <p:nvPr/>
        </p:nvGrpSpPr>
        <p:grpSpPr>
          <a:xfrm>
            <a:off x="525530" y="1319419"/>
            <a:ext cx="11566999" cy="5173358"/>
            <a:chOff x="525530" y="1272527"/>
            <a:chExt cx="11566999" cy="5173358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AFDEBB9-8A0C-01DA-FC57-7778A8383DD5}"/>
                </a:ext>
              </a:extLst>
            </p:cNvPr>
            <p:cNvSpPr txBox="1"/>
            <p:nvPr/>
          </p:nvSpPr>
          <p:spPr>
            <a:xfrm>
              <a:off x="2844034" y="1272527"/>
              <a:ext cx="3152316" cy="110799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FR" dirty="0">
                  <a:latin typeface="Avenir Next" panose="020B0503020202020204" pitchFamily="34" charset="0"/>
                </a:rPr>
                <a:t>TPSCo 65 nm</a:t>
              </a:r>
            </a:p>
            <a:p>
              <a:pPr algn="ctr"/>
              <a:r>
                <a:rPr lang="en-GB" sz="1600" dirty="0">
                  <a:latin typeface="Avenir Next" panose="020B0503020202020204" pitchFamily="34" charset="0"/>
                </a:rPr>
                <a:t>modified with gap</a:t>
              </a:r>
            </a:p>
            <a:p>
              <a:pPr algn="ctr"/>
              <a:r>
                <a:rPr lang="en-GB" sz="1600" dirty="0">
                  <a:latin typeface="Avenir Next" panose="020B0503020202020204" pitchFamily="34" charset="0"/>
                </a:rPr>
                <a:t>10 </a:t>
              </a:r>
              <a:r>
                <a:rPr lang="en-FR" sz="1600" dirty="0">
                  <a:latin typeface="Avenir Next" panose="020B0503020202020204" pitchFamily="34" charset="0"/>
                </a:rPr>
                <a:t>μm epi., </a:t>
              </a:r>
              <a:r>
                <a:rPr lang="en-GB" sz="1600" dirty="0">
                  <a:latin typeface="Avenir Next" panose="020B0503020202020204" pitchFamily="34" charset="0"/>
                </a:rPr>
                <a:t>p</a:t>
              </a:r>
              <a:r>
                <a:rPr lang="en-FR" sz="1600" dirty="0">
                  <a:latin typeface="Avenir Next" panose="020B0503020202020204" pitchFamily="34" charset="0"/>
                </a:rPr>
                <a:t>itch 10 μm</a:t>
              </a:r>
            </a:p>
            <a:p>
              <a:pPr algn="ctr"/>
              <a:r>
                <a:rPr lang="en-FR" sz="1600" dirty="0">
                  <a:solidFill>
                    <a:srgbClr val="C00000"/>
                  </a:solidFill>
                  <a:latin typeface="Avenir Next" panose="020B0503020202020204" pitchFamily="34" charset="0"/>
                </a:rPr>
                <a:t>63 ps precision</a:t>
              </a: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996A6887-C614-4C59-1EFF-B79C9ADB9D9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84494" y="2551354"/>
              <a:ext cx="2671398" cy="2301067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798D1F0-9EF3-9BBE-2055-04ECD0524DEE}"/>
                </a:ext>
              </a:extLst>
            </p:cNvPr>
            <p:cNvSpPr txBox="1"/>
            <p:nvPr/>
          </p:nvSpPr>
          <p:spPr>
            <a:xfrm>
              <a:off x="2953874" y="4970293"/>
              <a:ext cx="3058567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>
                  <a:latin typeface="Avenir Next" panose="020B0503020202020204" pitchFamily="34" charset="0"/>
                </a:rPr>
                <a:t>IP2I plans to develop </a:t>
              </a:r>
            </a:p>
            <a:p>
              <a:pPr algn="ctr"/>
              <a:r>
                <a:rPr lang="en-US" sz="1600" dirty="0">
                  <a:latin typeface="Avenir Next" panose="020B0503020202020204" pitchFamily="34" charset="0"/>
                </a:rPr>
                <a:t>async. readout architecture </a:t>
              </a:r>
            </a:p>
            <a:p>
              <a:pPr algn="ctr"/>
              <a:r>
                <a:rPr lang="en-US" sz="1600" dirty="0" err="1">
                  <a:latin typeface="Avenir Next" panose="020B0503020202020204" pitchFamily="34" charset="0"/>
                </a:rPr>
                <a:t>ToA</a:t>
              </a:r>
              <a:r>
                <a:rPr lang="en-US" sz="1600" dirty="0">
                  <a:latin typeface="Avenir Next" panose="020B0503020202020204" pitchFamily="34" charset="0"/>
                </a:rPr>
                <a:t>/</a:t>
              </a:r>
              <a:r>
                <a:rPr lang="en-US" sz="1600" dirty="0" err="1">
                  <a:latin typeface="Avenir Next" panose="020B0503020202020204" pitchFamily="34" charset="0"/>
                </a:rPr>
                <a:t>ToT</a:t>
              </a:r>
              <a:r>
                <a:rPr lang="en-US" sz="1600" dirty="0">
                  <a:latin typeface="Avenir Next" panose="020B0503020202020204" pitchFamily="34" charset="0"/>
                </a:rPr>
                <a:t> at end of column</a:t>
              </a:r>
              <a:endParaRPr lang="en-FR" sz="1600" dirty="0">
                <a:latin typeface="Avenir Next" panose="020B0503020202020204" pitchFamily="34" charset="0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A12188C-0AC9-1163-645A-EAD30300669B}"/>
                </a:ext>
              </a:extLst>
            </p:cNvPr>
            <p:cNvSpPr txBox="1"/>
            <p:nvPr/>
          </p:nvSpPr>
          <p:spPr>
            <a:xfrm>
              <a:off x="525530" y="1272527"/>
              <a:ext cx="2508956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>
                  <a:latin typeface="Avenir Next" panose="020B0503020202020204" pitchFamily="34" charset="0"/>
                </a:rPr>
                <a:t>M</a:t>
              </a:r>
              <a:r>
                <a:rPr lang="en-FR" dirty="0">
                  <a:latin typeface="Avenir Next" panose="020B0503020202020204" pitchFamily="34" charset="0"/>
                </a:rPr>
                <a:t>ini CACTUS-V2 IRFU</a:t>
              </a:r>
              <a:endParaRPr lang="en-FR" dirty="0">
                <a:solidFill>
                  <a:srgbClr val="1D27CF"/>
                </a:solidFill>
                <a:latin typeface="Avenir Next" panose="020B0503020202020204" pitchFamily="34" charset="0"/>
              </a:endParaRPr>
            </a:p>
            <a:p>
              <a:pPr algn="ctr"/>
              <a:r>
                <a:rPr lang="en-FR" sz="1600" dirty="0">
                  <a:latin typeface="Avenir Next" panose="020B0503020202020204" pitchFamily="34" charset="0"/>
                </a:rPr>
                <a:t>LFoundry 150 nm, </a:t>
              </a:r>
            </a:p>
            <a:p>
              <a:pPr algn="ctr"/>
              <a:r>
                <a:rPr lang="en-FR" sz="1600" dirty="0">
                  <a:latin typeface="Avenir Next" panose="020B0503020202020204" pitchFamily="34" charset="0"/>
                </a:rPr>
                <a:t>175 </a:t>
              </a:r>
              <a:r>
                <a:rPr lang="fr-FR" sz="1600" b="0" strike="noStrike" spc="-1" dirty="0">
                  <a:solidFill>
                    <a:srgbClr val="000000"/>
                  </a:solidFill>
                  <a:latin typeface="Avenir Next" panose="020B0503020202020204" pitchFamily="34" charset="0"/>
                  <a:ea typeface="DejaVu Sans"/>
                </a:rPr>
                <a:t>µm,</a:t>
              </a:r>
              <a:r>
                <a:rPr lang="en-FR" sz="1600" dirty="0">
                  <a:latin typeface="Avenir Next" panose="020B0503020202020204" pitchFamily="34" charset="0"/>
                </a:rPr>
                <a:t> </a:t>
              </a:r>
              <a:r>
                <a:rPr lang="en-GB" sz="1600" dirty="0">
                  <a:latin typeface="Avenir Next" panose="020B0503020202020204" pitchFamily="34" charset="0"/>
                </a:rPr>
                <a:t>0.5 x 0.5 mm</a:t>
              </a:r>
              <a:r>
                <a:rPr lang="en-GB" sz="1600" baseline="30000" dirty="0">
                  <a:latin typeface="Avenir Next" panose="020B0503020202020204" pitchFamily="34" charset="0"/>
                </a:rPr>
                <a:t>2</a:t>
              </a:r>
              <a:r>
                <a:rPr lang="en-GB" sz="1600" dirty="0">
                  <a:latin typeface="Avenir Next" panose="020B0503020202020204" pitchFamily="34" charset="0"/>
                </a:rPr>
                <a:t> </a:t>
              </a:r>
            </a:p>
            <a:p>
              <a:pPr algn="ctr"/>
              <a:r>
                <a:rPr lang="en-FR" sz="1600" dirty="0">
                  <a:solidFill>
                    <a:srgbClr val="C00000"/>
                  </a:solidFill>
                  <a:latin typeface="Avenir Next" panose="020B0503020202020204" pitchFamily="34" charset="0"/>
                </a:rPr>
                <a:t> ≃ 60 ps precision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A3A5156-C955-96FD-301D-047C63C8AC95}"/>
                </a:ext>
              </a:extLst>
            </p:cNvPr>
            <p:cNvSpPr txBox="1"/>
            <p:nvPr/>
          </p:nvSpPr>
          <p:spPr>
            <a:xfrm>
              <a:off x="688779" y="6107331"/>
              <a:ext cx="2155255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>
                  <a:latin typeface="Avenir Next" panose="020B0503020202020204" pitchFamily="34" charset="0"/>
                </a:rPr>
                <a:t>w/ gain layers started</a:t>
              </a:r>
              <a:endParaRPr lang="en-FR" sz="1600" dirty="0">
                <a:solidFill>
                  <a:srgbClr val="C00000"/>
                </a:solidFill>
                <a:latin typeface="Avenir Next" panose="020B0503020202020204" pitchFamily="34" charset="0"/>
              </a:endParaRP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5CE10A30-638A-5D60-00A0-6609CD0C03C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22331" y="2327323"/>
              <a:ext cx="1955800" cy="3784112"/>
            </a:xfrm>
            <a:prstGeom prst="rect">
              <a:avLst/>
            </a:prstGeom>
          </p:spPr>
        </p:pic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B3934E5-3C63-4A74-70C1-EF19487A3D8A}"/>
                </a:ext>
              </a:extLst>
            </p:cNvPr>
            <p:cNvGrpSpPr/>
            <p:nvPr/>
          </p:nvGrpSpPr>
          <p:grpSpPr>
            <a:xfrm>
              <a:off x="5672335" y="1272527"/>
              <a:ext cx="3308424" cy="4834804"/>
              <a:chOff x="4017858" y="1272527"/>
              <a:chExt cx="3308424" cy="4834804"/>
            </a:xfrm>
          </p:grpSpPr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A2A582C1-ABEF-D568-FABD-F3E536CF0A21}"/>
                  </a:ext>
                </a:extLst>
              </p:cNvPr>
              <p:cNvSpPr txBox="1"/>
              <p:nvPr/>
            </p:nvSpPr>
            <p:spPr>
              <a:xfrm>
                <a:off x="4017858" y="1272527"/>
                <a:ext cx="3308424" cy="110799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FR" dirty="0">
                    <a:latin typeface="Avenir Next" panose="020B0503020202020204" pitchFamily="34" charset="0"/>
                  </a:rPr>
                  <a:t>ARCADIA-MADPIX </a:t>
                </a:r>
                <a:r>
                  <a:rPr lang="en-FR" dirty="0">
                    <a:solidFill>
                      <a:srgbClr val="1D27CF"/>
                    </a:solidFill>
                    <a:latin typeface="Avenir Next" panose="020B0503020202020204" pitchFamily="34" charset="0"/>
                  </a:rPr>
                  <a:t>M.Rolo</a:t>
                </a:r>
              </a:p>
              <a:p>
                <a:pPr algn="ctr"/>
                <a:r>
                  <a:rPr lang="en-FR" sz="1600" dirty="0">
                    <a:latin typeface="Avenir Next" panose="020B0503020202020204" pitchFamily="34" charset="0"/>
                  </a:rPr>
                  <a:t>L</a:t>
                </a:r>
                <a:r>
                  <a:rPr lang="en-GB" sz="1600" dirty="0">
                    <a:latin typeface="Avenir Next" panose="020B0503020202020204" pitchFamily="34" charset="0"/>
                  </a:rPr>
                  <a:t>F</a:t>
                </a:r>
                <a:r>
                  <a:rPr lang="en-FR" sz="1600" dirty="0">
                    <a:latin typeface="Avenir Next" panose="020B0503020202020204" pitchFamily="34" charset="0"/>
                  </a:rPr>
                  <a:t>oundry 110 nm, w/gain</a:t>
                </a:r>
              </a:p>
              <a:p>
                <a:pPr algn="ctr"/>
                <a:r>
                  <a:rPr lang="en-FR" sz="1600" dirty="0">
                    <a:latin typeface="Avenir Next" panose="020B0503020202020204" pitchFamily="34" charset="0"/>
                  </a:rPr>
                  <a:t>48 μm, 250 x 100 μm</a:t>
                </a:r>
                <a:r>
                  <a:rPr lang="en-FR" sz="1600" baseline="30000" dirty="0">
                    <a:latin typeface="Avenir Next" panose="020B0503020202020204" pitchFamily="34" charset="0"/>
                  </a:rPr>
                  <a:t>2</a:t>
                </a:r>
              </a:p>
              <a:p>
                <a:pPr algn="ctr"/>
                <a:r>
                  <a:rPr lang="en-FR" sz="1600" dirty="0">
                    <a:solidFill>
                      <a:srgbClr val="C00000"/>
                    </a:solidFill>
                    <a:latin typeface="Avenir Next" panose="020B0503020202020204" pitchFamily="34" charset="0"/>
                  </a:rPr>
                  <a:t>≃ 72 ps precision**</a:t>
                </a:r>
                <a:endParaRPr lang="en-FR" sz="1600" baseline="30000" dirty="0">
                  <a:latin typeface="Avenir Next" panose="020B0503020202020204" pitchFamily="34" charset="0"/>
                </a:endParaRPr>
              </a:p>
            </p:txBody>
          </p:sp>
          <p:pic>
            <p:nvPicPr>
              <p:cNvPr id="2" name="Picture 1">
                <a:extLst>
                  <a:ext uri="{FF2B5EF4-FFF2-40B4-BE49-F238E27FC236}">
                    <a16:creationId xmlns:a16="http://schemas.microsoft.com/office/drawing/2014/main" id="{3715FD6E-84EE-6A90-1728-FA1243FBE13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466773" y="2454078"/>
                <a:ext cx="2716422" cy="1860013"/>
              </a:xfrm>
              <a:prstGeom prst="rect">
                <a:avLst/>
              </a:prstGeom>
            </p:spPr>
          </p:pic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84D16A0B-345A-0A15-8694-C9E6702995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575093" y="4502021"/>
                <a:ext cx="2288074" cy="1605310"/>
              </a:xfrm>
              <a:prstGeom prst="rect">
                <a:avLst/>
              </a:prstGeom>
            </p:spPr>
          </p:pic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4743BE78-53E4-469B-2E00-8CF72F59FE2E}"/>
                </a:ext>
              </a:extLst>
            </p:cNvPr>
            <p:cNvGrpSpPr/>
            <p:nvPr/>
          </p:nvGrpSpPr>
          <p:grpSpPr>
            <a:xfrm>
              <a:off x="8896770" y="1272527"/>
              <a:ext cx="3195759" cy="4670393"/>
              <a:chOff x="1312315" y="1189790"/>
              <a:chExt cx="3195759" cy="4670393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DF349E05-6529-B845-1FC4-22C258C564B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b="48785"/>
              <a:stretch/>
            </p:blipFill>
            <p:spPr>
              <a:xfrm>
                <a:off x="1647159" y="2106153"/>
                <a:ext cx="2526072" cy="1484597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B19A205-17FF-E587-680B-09189A810A5F}"/>
                  </a:ext>
                </a:extLst>
              </p:cNvPr>
              <p:cNvSpPr txBox="1"/>
              <p:nvPr/>
            </p:nvSpPr>
            <p:spPr>
              <a:xfrm>
                <a:off x="1312315" y="1189790"/>
                <a:ext cx="3195759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FR" dirty="0">
                    <a:solidFill>
                      <a:srgbClr val="1D27CF"/>
                    </a:solidFill>
                    <a:latin typeface="Avenir Next" panose="020B0503020202020204" pitchFamily="34" charset="0"/>
                  </a:rPr>
                  <a:t>INFN-FBK LGADs E. Robuti</a:t>
                </a:r>
              </a:p>
              <a:p>
                <a:pPr algn="ctr"/>
                <a:r>
                  <a:rPr lang="en-FR" sz="1600" dirty="0">
                    <a:latin typeface="Avenir Next" panose="020B0503020202020204" pitchFamily="34" charset="0"/>
                  </a:rPr>
                  <a:t>hybry design,  .45</a:t>
                </a:r>
                <a:r>
                  <a:rPr lang="en-GB" sz="1600" dirty="0">
                    <a:latin typeface="Avenir Next" panose="020B0503020202020204" pitchFamily="34" charset="0"/>
                  </a:rPr>
                  <a:t> x .45 mm</a:t>
                </a:r>
                <a:r>
                  <a:rPr lang="en-GB" sz="1600" baseline="30000" dirty="0">
                    <a:latin typeface="Avenir Next" panose="020B0503020202020204" pitchFamily="34" charset="0"/>
                  </a:rPr>
                  <a:t>2 </a:t>
                </a:r>
                <a:endParaRPr lang="en-FR" sz="1600" baseline="30000" dirty="0">
                  <a:latin typeface="Avenir Next" panose="020B0503020202020204" pitchFamily="34" charset="0"/>
                </a:endParaRPr>
              </a:p>
              <a:p>
                <a:pPr algn="ctr"/>
                <a:r>
                  <a:rPr lang="en-GB" sz="1600" dirty="0">
                    <a:solidFill>
                      <a:srgbClr val="C00000"/>
                    </a:solidFill>
                    <a:latin typeface="Avenir Next" panose="020B0503020202020204" pitchFamily="34" charset="0"/>
                  </a:rPr>
                  <a:t>≃15/50 </a:t>
                </a:r>
                <a:r>
                  <a:rPr lang="en-GB" sz="1600" dirty="0" err="1">
                    <a:solidFill>
                      <a:srgbClr val="C00000"/>
                    </a:solidFill>
                    <a:latin typeface="Avenir Next" panose="020B0503020202020204" pitchFamily="34" charset="0"/>
                  </a:rPr>
                  <a:t>μm</a:t>
                </a:r>
                <a:r>
                  <a:rPr lang="en-GB" sz="1600" dirty="0">
                    <a:solidFill>
                      <a:srgbClr val="C00000"/>
                    </a:solidFill>
                    <a:latin typeface="Avenir Next" panose="020B0503020202020204" pitchFamily="34" charset="0"/>
                  </a:rPr>
                  <a:t>/</a:t>
                </a:r>
                <a:r>
                  <a:rPr lang="en-GB" sz="1600" dirty="0" err="1">
                    <a:solidFill>
                      <a:srgbClr val="C00000"/>
                    </a:solidFill>
                    <a:latin typeface="Avenir Next" panose="020B0503020202020204" pitchFamily="34" charset="0"/>
                  </a:rPr>
                  <a:t>ps</a:t>
                </a:r>
                <a:r>
                  <a:rPr lang="en-GB" sz="1600" dirty="0">
                    <a:solidFill>
                      <a:srgbClr val="C00000"/>
                    </a:solidFill>
                    <a:latin typeface="Avenir Next" panose="020B0503020202020204" pitchFamily="34" charset="0"/>
                  </a:rPr>
                  <a:t> precision</a:t>
                </a:r>
              </a:p>
            </p:txBody>
          </p:sp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9D5FE219-CC2C-F516-0BBF-5A44C28E609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/>
              <a:srcRect t="50515"/>
              <a:stretch/>
            </p:blipFill>
            <p:spPr>
              <a:xfrm>
                <a:off x="1518206" y="3544589"/>
                <a:ext cx="2526072" cy="1434460"/>
              </a:xfrm>
              <a:prstGeom prst="rect">
                <a:avLst/>
              </a:prstGeom>
            </p:spPr>
          </p:pic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DBC1C50-9625-4A40-49CE-AC8B3EA38139}"/>
                  </a:ext>
                </a:extLst>
              </p:cNvPr>
              <p:cNvSpPr txBox="1"/>
              <p:nvPr/>
            </p:nvSpPr>
            <p:spPr>
              <a:xfrm>
                <a:off x="1429980" y="5029186"/>
                <a:ext cx="2960428" cy="83099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600" dirty="0">
                    <a:latin typeface="Avenir Next" panose="020B0503020202020204" pitchFamily="34" charset="0"/>
                  </a:rPr>
                  <a:t>New design pads trench isolated to control charge sharing determined</a:t>
                </a:r>
              </a:p>
            </p:txBody>
          </p:sp>
        </p:grp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A86048EF-303F-5624-2E98-F9968B60AEEB}"/>
              </a:ext>
            </a:extLst>
          </p:cNvPr>
          <p:cNvSpPr txBox="1"/>
          <p:nvPr/>
        </p:nvSpPr>
        <p:spPr>
          <a:xfrm>
            <a:off x="2690779" y="878760"/>
            <a:ext cx="11605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venir Next" panose="020B0503020202020204" pitchFamily="34" charset="0"/>
              </a:rPr>
              <a:t>w/o gain </a:t>
            </a:r>
            <a:endParaRPr lang="en-FR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6992AFF-96A4-341F-51EC-6E7325FC8CB5}"/>
              </a:ext>
            </a:extLst>
          </p:cNvPr>
          <p:cNvSpPr txBox="1"/>
          <p:nvPr/>
        </p:nvSpPr>
        <p:spPr>
          <a:xfrm>
            <a:off x="8551652" y="878760"/>
            <a:ext cx="116058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venir Next" panose="020B0503020202020204" pitchFamily="34" charset="0"/>
              </a:rPr>
              <a:t>w/ gain </a:t>
            </a:r>
            <a:endParaRPr lang="en-FR" dirty="0"/>
          </a:p>
        </p:txBody>
      </p:sp>
      <p:sp>
        <p:nvSpPr>
          <p:cNvPr id="20" name="Right Brace 19">
            <a:extLst>
              <a:ext uri="{FF2B5EF4-FFF2-40B4-BE49-F238E27FC236}">
                <a16:creationId xmlns:a16="http://schemas.microsoft.com/office/drawing/2014/main" id="{269BC777-F946-EC2C-96F0-1784A3C46A98}"/>
              </a:ext>
            </a:extLst>
          </p:cNvPr>
          <p:cNvSpPr/>
          <p:nvPr/>
        </p:nvSpPr>
        <p:spPr>
          <a:xfrm rot="16200000">
            <a:off x="3086214" y="-1342711"/>
            <a:ext cx="170933" cy="5226639"/>
          </a:xfrm>
          <a:prstGeom prst="rightBrac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24" name="Right Brace 23">
            <a:extLst>
              <a:ext uri="{FF2B5EF4-FFF2-40B4-BE49-F238E27FC236}">
                <a16:creationId xmlns:a16="http://schemas.microsoft.com/office/drawing/2014/main" id="{30036046-56E5-EBFA-5C5C-FE04F2BC3295}"/>
              </a:ext>
            </a:extLst>
          </p:cNvPr>
          <p:cNvSpPr/>
          <p:nvPr/>
        </p:nvSpPr>
        <p:spPr>
          <a:xfrm rot="16200000">
            <a:off x="8822577" y="-1717393"/>
            <a:ext cx="170933" cy="5976000"/>
          </a:xfrm>
          <a:prstGeom prst="rightBrac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2DC24E-E8A2-C9DC-F674-ED716EEEACE1}"/>
              </a:ext>
            </a:extLst>
          </p:cNvPr>
          <p:cNvSpPr txBox="1"/>
          <p:nvPr/>
        </p:nvSpPr>
        <p:spPr>
          <a:xfrm>
            <a:off x="2228061" y="2719576"/>
            <a:ext cx="7735879" cy="213904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>
              <a:spcAft>
                <a:spcPts val="300"/>
              </a:spcAft>
            </a:pPr>
            <a:r>
              <a:rPr lang="en-GB" sz="2000" dirty="0">
                <a:latin typeface="Avenir Next" panose="020B0503020202020204" pitchFamily="34" charset="0"/>
              </a:rPr>
              <a:t>System aspects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latin typeface="Avenir Next" panose="020B0503020202020204" pitchFamily="34" charset="0"/>
              </a:rPr>
              <a:t>Power management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</a:rPr>
              <a:t>number of layers versus standalone performance and power sum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Avenir Next" panose="020B0503020202020204" pitchFamily="34" charset="0"/>
              </a:rPr>
              <a:t>X/X</a:t>
            </a:r>
            <a:r>
              <a:rPr lang="en-GB" baseline="-25000" dirty="0">
                <a:latin typeface="Avenir Next" panose="020B0503020202020204" pitchFamily="34" charset="0"/>
              </a:rPr>
              <a:t>0</a:t>
            </a:r>
            <a:r>
              <a:rPr lang="en-GB" dirty="0">
                <a:latin typeface="Avenir Next" panose="020B0503020202020204" pitchFamily="34" charset="0"/>
              </a:rPr>
              <a:t> versus power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FR" sz="1800" dirty="0">
                <a:latin typeface="Avenir Next" panose="020B0503020202020204" pitchFamily="34" charset="0"/>
              </a:rPr>
              <a:t>Mechanical structure and services similar as for VD</a:t>
            </a:r>
            <a:endParaRPr lang="en-FR" dirty="0">
              <a:latin typeface="Avenir Next" panose="020B0503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FR" dirty="0">
                <a:latin typeface="Avenir Next" panose="020B0503020202020204" pitchFamily="34" charset="0"/>
              </a:rPr>
              <a:t>stave design - sensor size and thickness</a:t>
            </a:r>
            <a:r>
              <a:rPr lang="en-GB" sz="1800" dirty="0">
                <a:latin typeface="Avenir Next" panose="020B0503020202020204" pitchFamily="34" charset="0"/>
              </a:rPr>
              <a:t> </a:t>
            </a:r>
            <a:r>
              <a:rPr lang="en-GB" sz="1800" dirty="0" err="1">
                <a:latin typeface="Avenir Next" panose="020B0503020202020204" pitchFamily="34" charset="0"/>
              </a:rPr>
              <a:t>tbd</a:t>
            </a:r>
            <a:endParaRPr lang="en-FR" dirty="0">
              <a:latin typeface="Avenir Next" panose="020B0503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FR" dirty="0">
                <a:latin typeface="Avenir Next" panose="020B0503020202020204" pitchFamily="34" charset="0"/>
              </a:rPr>
              <a:t>b</a:t>
            </a:r>
            <a:r>
              <a:rPr lang="en-FR" sz="1800" dirty="0">
                <a:latin typeface="Avenir Next" panose="020B0503020202020204" pitchFamily="34" charset="0"/>
              </a:rPr>
              <a:t>ent design – oriented to large and thin sensors </a:t>
            </a:r>
          </a:p>
        </p:txBody>
      </p:sp>
    </p:spTree>
    <p:extLst>
      <p:ext uri="{BB962C8B-B14F-4D97-AF65-F5344CB8AC3E}">
        <p14:creationId xmlns:p14="http://schemas.microsoft.com/office/powerpoint/2010/main" val="40192928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336843</TotalTime>
  <Words>1855</Words>
  <Application>Microsoft Macintosh PowerPoint</Application>
  <PresentationFormat>Widescreen</PresentationFormat>
  <Paragraphs>272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Avenir Next</vt:lpstr>
      <vt:lpstr>Calibri</vt:lpstr>
      <vt:lpstr>Courier New</vt:lpstr>
      <vt:lpstr>Lucida Grande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Jeff</dc:creator>
  <cp:lastModifiedBy>Microsoft Office User</cp:lastModifiedBy>
  <cp:revision>14342</cp:revision>
  <cp:lastPrinted>2020-01-16T15:11:18Z</cp:lastPrinted>
  <dcterms:created xsi:type="dcterms:W3CDTF">2015-10-09T13:44:56Z</dcterms:created>
  <dcterms:modified xsi:type="dcterms:W3CDTF">2024-11-07T05:51:22Z</dcterms:modified>
</cp:coreProperties>
</file>