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373" r:id="rId4"/>
    <p:sldId id="285" r:id="rId5"/>
    <p:sldId id="374" r:id="rId6"/>
    <p:sldId id="259" r:id="rId7"/>
    <p:sldId id="261" r:id="rId8"/>
    <p:sldId id="375" r:id="rId9"/>
    <p:sldId id="376" r:id="rId10"/>
    <p:sldId id="377" r:id="rId11"/>
    <p:sldId id="378" r:id="rId12"/>
    <p:sldId id="383" r:id="rId13"/>
    <p:sldId id="384" r:id="rId14"/>
    <p:sldId id="385" r:id="rId15"/>
    <p:sldId id="386" r:id="rId16"/>
    <p:sldId id="455" r:id="rId17"/>
    <p:sldId id="454" r:id="rId18"/>
    <p:sldId id="45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>
      <p:cViewPr varScale="1">
        <p:scale>
          <a:sx n="104" d="100"/>
          <a:sy n="104" d="100"/>
        </p:scale>
        <p:origin x="232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0FDD0-0ACD-0542-BBE5-9E578F8A69E7}" type="datetimeFigureOut">
              <a:rPr lang="en-GB" smtClean="0"/>
              <a:t>04/11/2024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6A074-D8C9-4043-925F-9AD8C3B8BCC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30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07CC5-063C-834F-B056-E4FF8950E192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D70AC-9A07-BA4E-B281-E996B063E199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D231-157B-D047-B26F-C1754EEFD05C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401B-F923-434E-8659-A41FB552CAD5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169A-4AFA-D644-A557-1AF313432895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AF45E-B24B-EA45-A988-515DA82CA219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60A4-3841-8B40-99AB-D1F24ED93EE2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8B18-A4B9-874E-9809-146D979290F2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C47C-919C-714E-A521-FEF5BE3F1B15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C8EC4-EF11-6B41-9DF3-D51DCE0F85B1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D442-9DC5-224A-832D-AB641EFA947D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0340-193D-7640-ADED-FBD140615C2F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C7C34-1291-DD43-8484-27D5E0BBBB3B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FB23-267F-8347-895B-EF13F96D6E4D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A15A0-9DB4-114C-B244-3FAB15457E65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DB79B-D0AB-E948-95CE-E702D660AF7B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0888B-4AEB-2647-BFF1-B70A1FC8E43E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DF9C386-36DA-DE4D-A24C-B31F7F159814}" type="datetime1">
              <a:rPr lang="fr-FR" smtClean="0"/>
              <a:t>04/11/2024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/>
              <a:t>Corfu conference  April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f"/><Relationship Id="rId3" Type="http://schemas.openxmlformats.org/officeDocument/2006/relationships/image" Target="../media/image10.jpeg"/><Relationship Id="rId7" Type="http://schemas.openxmlformats.org/officeDocument/2006/relationships/image" Target="../media/image14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tiff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504CF6-2DAC-5C4A-B90C-B3E89CDB7C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63936" y="2939998"/>
            <a:ext cx="8825658" cy="1663262"/>
          </a:xfrm>
        </p:spPr>
        <p:txBody>
          <a:bodyPr/>
          <a:lstStyle/>
          <a:p>
            <a:r>
              <a:rPr lang="en-US" sz="4000" dirty="0"/>
              <a:t>French-Italian contribution to</a:t>
            </a:r>
            <a:br>
              <a:rPr lang="en-US" sz="4000" dirty="0"/>
            </a:br>
            <a:r>
              <a:rPr lang="en-US" sz="4000" b="1" dirty="0">
                <a:solidFill>
                  <a:srgbClr val="FF0000"/>
                </a:solidFill>
              </a:rPr>
              <a:t>Hadronic Calorimetry </a:t>
            </a:r>
            <a:r>
              <a:rPr lang="en-US" sz="4000" dirty="0"/>
              <a:t>for  </a:t>
            </a:r>
            <a:r>
              <a:rPr lang="en-US" sz="4000" dirty="0" err="1"/>
              <a:t>FCCee</a:t>
            </a:r>
            <a:r>
              <a:rPr lang="en-US" sz="4000" dirty="0"/>
              <a:t> </a:t>
            </a:r>
            <a:br>
              <a:rPr lang="en-US" sz="4000" dirty="0"/>
            </a:br>
            <a:br>
              <a:rPr lang="en-US" dirty="0"/>
            </a:br>
            <a:endParaRPr lang="en-US" sz="36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99ECD0D-7CD7-B24A-8189-E2D6C11FF9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9310" y="5445874"/>
            <a:ext cx="8825658" cy="861420"/>
          </a:xfrm>
        </p:spPr>
        <p:txBody>
          <a:bodyPr/>
          <a:lstStyle/>
          <a:p>
            <a:r>
              <a:rPr lang="en-US" dirty="0"/>
              <a:t>I. </a:t>
            </a:r>
            <a:r>
              <a:rPr lang="en-US" dirty="0" err="1"/>
              <a:t>Laktineh</a:t>
            </a:r>
            <a:endParaRPr lang="en-US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12AD8D2-06D9-6D41-9DA0-70A1966E0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  <p:pic>
        <p:nvPicPr>
          <p:cNvPr id="5" name="Google Shape;246;p44">
            <a:extLst>
              <a:ext uri="{FF2B5EF4-FFF2-40B4-BE49-F238E27FC236}">
                <a16:creationId xmlns:a16="http://schemas.microsoft.com/office/drawing/2014/main" id="{6763063F-09CC-A3BF-19D0-065CA6ABB00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254" y="0"/>
            <a:ext cx="2200133" cy="1979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247;p44">
            <a:extLst>
              <a:ext uri="{FF2B5EF4-FFF2-40B4-BE49-F238E27FC236}">
                <a16:creationId xmlns:a16="http://schemas.microsoft.com/office/drawing/2014/main" id="{1751D498-1C1D-6A17-F3E0-3E4411BD385B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4" y="2107957"/>
            <a:ext cx="2224789" cy="136933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CF1BE16-C8B0-1DA1-2115-CEF4206D6202}"/>
              </a:ext>
            </a:extLst>
          </p:cNvPr>
          <p:cNvSpPr txBox="1"/>
          <p:nvPr/>
        </p:nvSpPr>
        <p:spPr>
          <a:xfrm>
            <a:off x="3904736" y="6150205"/>
            <a:ext cx="7858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Many thanks to Piet </a:t>
            </a:r>
            <a:r>
              <a:rPr lang="en-GB" dirty="0" err="1"/>
              <a:t>Verwilligen</a:t>
            </a:r>
            <a:r>
              <a:rPr lang="en-GB" dirty="0"/>
              <a:t>, Andrea </a:t>
            </a:r>
            <a:r>
              <a:rPr lang="en-GB" dirty="0" err="1"/>
              <a:t>Pareti</a:t>
            </a:r>
            <a:r>
              <a:rPr lang="en-GB" dirty="0"/>
              <a:t> and Gabriella </a:t>
            </a:r>
            <a:r>
              <a:rPr lang="en-GB" dirty="0" err="1"/>
              <a:t>Gaudio</a:t>
            </a:r>
            <a:r>
              <a:rPr lang="en-GB" dirty="0"/>
              <a:t> for their help to prepare this talk</a:t>
            </a:r>
          </a:p>
        </p:txBody>
      </p:sp>
    </p:spTree>
    <p:extLst>
      <p:ext uri="{BB962C8B-B14F-4D97-AF65-F5344CB8AC3E}">
        <p14:creationId xmlns:p14="http://schemas.microsoft.com/office/powerpoint/2010/main" val="2834420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close-up of a diagram&#10;&#10;Description automatically generated">
            <a:extLst>
              <a:ext uri="{FF2B5EF4-FFF2-40B4-BE49-F238E27FC236}">
                <a16:creationId xmlns:a16="http://schemas.microsoft.com/office/drawing/2014/main" id="{0F761D7B-2A38-D129-8AC7-EE1808DD5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24" y="270438"/>
            <a:ext cx="8691950" cy="5290103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5" name="Picture 2" descr="Immagine che contiene testo, diagramma, linea, numero&#10;&#10;Descrizione generata automaticamente">
            <a:extLst>
              <a:ext uri="{FF2B5EF4-FFF2-40B4-BE49-F238E27FC236}">
                <a16:creationId xmlns:a16="http://schemas.microsoft.com/office/drawing/2014/main" id="{FF8F8B08-0FD7-74B1-A411-DFD50586E4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9332" y="1267341"/>
            <a:ext cx="2554507" cy="1896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9">
            <a:extLst>
              <a:ext uri="{FF2B5EF4-FFF2-40B4-BE49-F238E27FC236}">
                <a16:creationId xmlns:a16="http://schemas.microsoft.com/office/drawing/2014/main" id="{AEE91593-68C2-CB09-0D12-71BE2703EFC0}"/>
              </a:ext>
            </a:extLst>
          </p:cNvPr>
          <p:cNvSpPr txBox="1"/>
          <p:nvPr/>
        </p:nvSpPr>
        <p:spPr>
          <a:xfrm>
            <a:off x="9349332" y="3693965"/>
            <a:ext cx="27969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Response Function: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#hits increases with 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</a:t>
            </a:r>
            <a:r>
              <a:rPr lang="en-IT" dirty="0"/>
              <a:t>igh E: loss of linearity due to non-full shower containment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AEFA833-5776-B863-93B8-BFE1C779D3E8}"/>
              </a:ext>
            </a:extLst>
          </p:cNvPr>
          <p:cNvSpPr txBox="1"/>
          <p:nvPr/>
        </p:nvSpPr>
        <p:spPr>
          <a:xfrm>
            <a:off x="284205" y="5684108"/>
            <a:ext cx="94405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Next steps: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/>
              <a:t>50 cm x 50 cm MPGD compatible with the SDHCAL mechanical structure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/>
              <a:t> New readout electronics</a:t>
            </a:r>
            <a:r>
              <a:rPr lang="en-GB" dirty="0">
                <a:sym typeface="Wingdings" pitchFamily="2" charset="2"/>
              </a:rPr>
              <a:t> discussion to use  </a:t>
            </a:r>
            <a:r>
              <a:rPr lang="en-GB" dirty="0" err="1">
                <a:sym typeface="Wingdings" pitchFamily="2" charset="2"/>
              </a:rPr>
              <a:t>Claroroc</a:t>
            </a:r>
            <a:endParaRPr lang="en-GB" dirty="0"/>
          </a:p>
          <a:p>
            <a:r>
              <a:rPr lang="en-GB" dirty="0"/>
              <a:t>  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B1268EAB-7D9F-3F27-6E5D-A7F226600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963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F902A8B-CE66-5553-2D4F-0913E1C4A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75BF7B4-953F-5DDA-FE3B-FB6BCB5D921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754" y="2569861"/>
            <a:ext cx="4095927" cy="111626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8B0F1DB-5075-E8E4-BBF5-3E3CBC8C63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124" y="5575162"/>
            <a:ext cx="2590800" cy="59827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F43F67C4-A6F8-B97F-0821-2C7D629E6A2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0111" y="983698"/>
            <a:ext cx="5231569" cy="2535545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F14F1086-D91B-46F7-D89E-3DB7036D9F58}"/>
              </a:ext>
            </a:extLst>
          </p:cNvPr>
          <p:cNvSpPr txBox="1"/>
          <p:nvPr/>
        </p:nvSpPr>
        <p:spPr>
          <a:xfrm>
            <a:off x="533124" y="983698"/>
            <a:ext cx="60475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Energy  is deposited in two different ways</a:t>
            </a:r>
          </a:p>
          <a:p>
            <a:pPr marL="342900" indent="-342900">
              <a:buAutoNum type="arabicParenR"/>
            </a:pPr>
            <a:r>
              <a:rPr lang="en-GB" dirty="0"/>
              <a:t>Scintillation light </a:t>
            </a:r>
          </a:p>
          <a:p>
            <a:pPr marL="342900" indent="-342900">
              <a:buAutoNum type="arabicParenR"/>
            </a:pPr>
            <a:r>
              <a:rPr lang="en-GB" dirty="0"/>
              <a:t> Cerenkov light </a:t>
            </a:r>
            <a:r>
              <a:rPr lang="en-GB" dirty="0">
                <a:sym typeface="Wingdings" pitchFamily="2" charset="2"/>
              </a:rPr>
              <a:t> relativistic particles</a:t>
            </a:r>
          </a:p>
          <a:p>
            <a:r>
              <a:rPr lang="en-GB" dirty="0">
                <a:sym typeface="Wingdings" pitchFamily="2" charset="2"/>
              </a:rPr>
              <a:t>      80% of the  hadronic component is not relativistic</a:t>
            </a:r>
          </a:p>
          <a:p>
            <a:endParaRPr lang="en-GB" dirty="0">
              <a:sym typeface="Wingdings" pitchFamily="2" charset="2"/>
            </a:endParaRPr>
          </a:p>
          <a:p>
            <a:endParaRPr lang="en-GB" dirty="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A05446A7-D2F7-60C3-FB80-B4DEDC30C0F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754" y="4576544"/>
            <a:ext cx="2161217" cy="731051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6C1D3EA2-16D3-9E74-AC7C-21F1DC09EE76}"/>
              </a:ext>
            </a:extLst>
          </p:cNvPr>
          <p:cNvSpPr txBox="1"/>
          <p:nvPr/>
        </p:nvSpPr>
        <p:spPr>
          <a:xfrm>
            <a:off x="533124" y="3970450"/>
            <a:ext cx="426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If one has (e/h)</a:t>
            </a:r>
            <a:r>
              <a:rPr lang="en-GB" baseline="-25000" dirty="0"/>
              <a:t>S</a:t>
            </a:r>
            <a:r>
              <a:rPr lang="en-GB" dirty="0"/>
              <a:t> and (e/h)</a:t>
            </a:r>
            <a:r>
              <a:rPr lang="en-GB" baseline="-25000" dirty="0"/>
              <a:t>C</a:t>
            </a:r>
            <a:r>
              <a:rPr lang="en-GB" dirty="0"/>
              <a:t> then 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FEE66E36-B0A2-553F-173F-31AC561ED64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9608" y="3686129"/>
            <a:ext cx="5231568" cy="2976488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C3608DC-81D0-CA56-3B49-74925EBCB77D}"/>
              </a:ext>
            </a:extLst>
          </p:cNvPr>
          <p:cNvSpPr txBox="1"/>
          <p:nvPr/>
        </p:nvSpPr>
        <p:spPr>
          <a:xfrm>
            <a:off x="3180554" y="4736892"/>
            <a:ext cx="2915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Symbol" pitchFamily="2" charset="2"/>
              </a:rPr>
              <a:t>C </a:t>
            </a:r>
            <a:r>
              <a:rPr lang="en-GB" dirty="0"/>
              <a:t>Is independent of E and particle nature</a:t>
            </a:r>
            <a:endParaRPr lang="en-GB" dirty="0">
              <a:latin typeface="Symbol" pitchFamily="2" charset="2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89F306F-EE42-68CD-EC6E-A38E494554C1}"/>
              </a:ext>
            </a:extLst>
          </p:cNvPr>
          <p:cNvSpPr txBox="1"/>
          <p:nvPr/>
        </p:nvSpPr>
        <p:spPr>
          <a:xfrm>
            <a:off x="176173" y="6358309"/>
            <a:ext cx="7075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Double Readout technique can use either </a:t>
            </a:r>
            <a:r>
              <a:rPr lang="en-GB" dirty="0" err="1"/>
              <a:t>fibers</a:t>
            </a:r>
            <a:r>
              <a:rPr lang="en-GB" dirty="0"/>
              <a:t> or crystals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F502F13-DD47-6D27-19C9-E1CA9113B2A0}"/>
              </a:ext>
            </a:extLst>
          </p:cNvPr>
          <p:cNvSpPr txBox="1"/>
          <p:nvPr/>
        </p:nvSpPr>
        <p:spPr>
          <a:xfrm>
            <a:off x="3072221" y="223716"/>
            <a:ext cx="6047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Dual Readout-based calorimeters</a:t>
            </a:r>
          </a:p>
        </p:txBody>
      </p:sp>
    </p:spTree>
    <p:extLst>
      <p:ext uri="{BB962C8B-B14F-4D97-AF65-F5344CB8AC3E}">
        <p14:creationId xmlns:p14="http://schemas.microsoft.com/office/powerpoint/2010/main" val="823640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391889B-D612-DFCB-419B-46E80BA8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78D38B1-BDBC-511F-1683-8579C5BD8D9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0594" y="58925"/>
            <a:ext cx="3993143" cy="2608109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178AE8E9-1D21-2171-B00B-0826B1CCAC34}"/>
              </a:ext>
            </a:extLst>
          </p:cNvPr>
          <p:cNvSpPr txBox="1"/>
          <p:nvPr/>
        </p:nvSpPr>
        <p:spPr>
          <a:xfrm>
            <a:off x="-582893" y="217907"/>
            <a:ext cx="4793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IDEA detector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7AFCA30-454A-B961-AD85-5234C9C0ADFE}"/>
              </a:ext>
            </a:extLst>
          </p:cNvPr>
          <p:cNvSpPr txBox="1"/>
          <p:nvPr/>
        </p:nvSpPr>
        <p:spPr>
          <a:xfrm>
            <a:off x="53545" y="860192"/>
            <a:ext cx="76447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hadronic-size prototype (</a:t>
            </a:r>
            <a:r>
              <a:rPr lang="en-GB" dirty="0" err="1"/>
              <a:t>HiDRA</a:t>
            </a:r>
            <a:r>
              <a:rPr lang="en-GB" dirty="0"/>
              <a:t>) is being built with </a:t>
            </a:r>
          </a:p>
          <a:p>
            <a:r>
              <a:rPr lang="en-GB" dirty="0"/>
              <a:t>8 modules each made of 10  mini modules, 250 cm depth each</a:t>
            </a:r>
          </a:p>
          <a:p>
            <a:endParaRPr lang="en-GB" dirty="0"/>
          </a:p>
          <a:p>
            <a:r>
              <a:rPr lang="en-GB" dirty="0"/>
              <a:t>Each external module read out by two PMTs, one for S</a:t>
            </a:r>
          </a:p>
          <a:p>
            <a:r>
              <a:rPr lang="en-GB" dirty="0"/>
              <a:t>fibres and the other for C fibres (512 fibres each)</a:t>
            </a:r>
          </a:p>
          <a:p>
            <a:endParaRPr lang="en-GB" dirty="0"/>
          </a:p>
          <a:p>
            <a:r>
              <a:rPr lang="en-GB" dirty="0"/>
              <a:t>The two central will be equipped with </a:t>
            </a:r>
            <a:r>
              <a:rPr lang="en-GB" dirty="0" err="1"/>
              <a:t>SiPM</a:t>
            </a:r>
            <a:endParaRPr lang="en-GB" dirty="0"/>
          </a:p>
          <a:p>
            <a:r>
              <a:rPr lang="en-GB" dirty="0"/>
              <a:t>This intends to validate the DR concept for future colliders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52D357A-8F69-082D-1A3B-E53C180B17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214" y="3168516"/>
            <a:ext cx="5023236" cy="354336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93AB3B7-70D3-CA44-296D-BF11216EE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7989" y="3061679"/>
            <a:ext cx="4386939" cy="3652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687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769F31F5-F1B8-294E-8D00-3FF4AA3AB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27" y="679619"/>
            <a:ext cx="2322568" cy="296562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BA7FA76-3B77-967D-A87F-5C2339B772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4751" y="679620"/>
            <a:ext cx="2322569" cy="296562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FBD11FD-8DCE-AA4D-4DFC-ECF41D7E6B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4060" y="726147"/>
            <a:ext cx="2322569" cy="296562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07EBFB0-4525-7F23-2074-6DBD678134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6179" y="726147"/>
            <a:ext cx="2322569" cy="296562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52D13D-8D29-269C-F35A-24FAFFEFA3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2244" y="4380384"/>
            <a:ext cx="3833935" cy="215658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4321E17-9390-35B1-A0C2-5DE4B49BA9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578" y="4399756"/>
            <a:ext cx="4436076" cy="213721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E3AA17E-CE77-88DD-E2A7-3911422C77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55100" y="4306235"/>
            <a:ext cx="3136900" cy="22987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B4340067-94D7-9D25-5A23-CDBEA857799E}"/>
              </a:ext>
            </a:extLst>
          </p:cNvPr>
          <p:cNvSpPr txBox="1"/>
          <p:nvPr/>
        </p:nvSpPr>
        <p:spPr>
          <a:xfrm>
            <a:off x="265626" y="148281"/>
            <a:ext cx="8977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HiDRA</a:t>
            </a:r>
            <a:r>
              <a:rPr lang="en-GB" dirty="0"/>
              <a:t> Prototype construction : 47/80 are so far assembled 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DB5B2F8B-DC39-5E1C-1E0C-7CB2F48F0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317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6D46800-27CC-156E-3336-724BC42F5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44842"/>
            <a:ext cx="5143500" cy="557289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0977766-2D18-9942-92BD-8F44D81EC700}"/>
              </a:ext>
            </a:extLst>
          </p:cNvPr>
          <p:cNvSpPr txBox="1"/>
          <p:nvPr/>
        </p:nvSpPr>
        <p:spPr>
          <a:xfrm>
            <a:off x="481914" y="843677"/>
            <a:ext cx="48685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First characterisation of new prototype on</a:t>
            </a:r>
          </a:p>
          <a:p>
            <a:r>
              <a:rPr lang="en-GB" dirty="0"/>
              <a:t>beam at the end of August</a:t>
            </a:r>
          </a:p>
          <a:p>
            <a:r>
              <a:rPr lang="en-GB" dirty="0"/>
              <a:t>Partially completed calorimeter with 36/80</a:t>
            </a:r>
          </a:p>
          <a:p>
            <a:r>
              <a:rPr lang="en-GB" dirty="0"/>
              <a:t>modules, using PMT-only readout</a:t>
            </a:r>
          </a:p>
          <a:p>
            <a:endParaRPr lang="en-GB" dirty="0"/>
          </a:p>
          <a:p>
            <a:r>
              <a:rPr lang="en-GB" dirty="0"/>
              <a:t>12 x 3 modules, ~ 38.4 x 33.9 x 250 cm3</a:t>
            </a:r>
          </a:p>
          <a:p>
            <a:r>
              <a:rPr lang="en-GB" dirty="0"/>
              <a:t>Containment for hadron showers: ~ 87%</a:t>
            </a:r>
          </a:p>
          <a:p>
            <a:r>
              <a:rPr lang="en-GB" dirty="0"/>
              <a:t>(estimated through Geant4 simulation)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D4BEF09-A995-BA3D-BF37-6F162977C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207" y="3560389"/>
            <a:ext cx="4599976" cy="292519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0594268-033A-59D0-9D9B-2B209025234A}"/>
              </a:ext>
            </a:extLst>
          </p:cNvPr>
          <p:cNvSpPr txBox="1"/>
          <p:nvPr/>
        </p:nvSpPr>
        <p:spPr>
          <a:xfrm>
            <a:off x="481914" y="234778"/>
            <a:ext cx="3904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Beam Test 2024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1CFB8BA-29DA-D7F9-767B-5F396752A3B1}"/>
              </a:ext>
            </a:extLst>
          </p:cNvPr>
          <p:cNvSpPr txBox="1"/>
          <p:nvPr/>
        </p:nvSpPr>
        <p:spPr>
          <a:xfrm>
            <a:off x="6474941" y="6215449"/>
            <a:ext cx="453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Analyses are ongoing.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E629109-7502-057F-420D-89AA94536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568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1E43D24-BADC-F724-7095-4F4E37D77EAD}"/>
              </a:ext>
            </a:extLst>
          </p:cNvPr>
          <p:cNvSpPr txBox="1"/>
          <p:nvPr/>
        </p:nvSpPr>
        <p:spPr>
          <a:xfrm>
            <a:off x="970004" y="617837"/>
            <a:ext cx="9341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Personal view on possible HCAL French Italian Collaboration  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1E9318A-A5D8-CCCF-BE93-9DB2F71FAB62}"/>
              </a:ext>
            </a:extLst>
          </p:cNvPr>
          <p:cNvSpPr txBox="1"/>
          <p:nvPr/>
        </p:nvSpPr>
        <p:spPr>
          <a:xfrm>
            <a:off x="308919" y="1438849"/>
            <a:ext cx="1012018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 DRD6 is the right framework where both communities can work together.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For the SDHCAL, we all belong to the same WP5 of  the DRD1 working on large, high rate capability and efficient gaseous detectors.</a:t>
            </a:r>
          </a:p>
          <a:p>
            <a:endParaRPr lang="en-GB" dirty="0"/>
          </a:p>
          <a:p>
            <a:r>
              <a:rPr lang="en-GB" dirty="0"/>
              <a:t>What we can do more 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 To work on common readout electronics: </a:t>
            </a:r>
            <a:r>
              <a:rPr lang="en-GB" b="1" dirty="0"/>
              <a:t>timing for instance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 To develop or improve on the  </a:t>
            </a:r>
            <a:r>
              <a:rPr lang="en-GB" b="1" dirty="0"/>
              <a:t>DAQ</a:t>
            </a:r>
            <a:r>
              <a:rPr lang="en-GB" dirty="0"/>
              <a:t> systems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To collaborate on the </a:t>
            </a:r>
            <a:r>
              <a:rPr lang="en-GB" b="1" dirty="0"/>
              <a:t>simulation tools </a:t>
            </a:r>
            <a:r>
              <a:rPr lang="en-GB" dirty="0"/>
              <a:t>( some issues with hadronic showers in GEANT4)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 Develop </a:t>
            </a:r>
            <a:r>
              <a:rPr lang="en-GB" b="1" dirty="0"/>
              <a:t>Deep Learning </a:t>
            </a:r>
            <a:r>
              <a:rPr lang="en-GB" dirty="0"/>
              <a:t>techniques to better estimate the energy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Develop </a:t>
            </a:r>
            <a:r>
              <a:rPr lang="en-GB" b="1" dirty="0"/>
              <a:t>reconstruction codes </a:t>
            </a:r>
            <a:r>
              <a:rPr lang="en-GB" dirty="0"/>
              <a:t>(PFA for instance)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b="1" dirty="0"/>
              <a:t>Exchange students  (European network?)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6561E78-922D-9C66-F1F7-7C972DE0B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660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2DB9617-319F-FDEF-CA63-C890EB955082}"/>
              </a:ext>
            </a:extLst>
          </p:cNvPr>
          <p:cNvSpPr txBox="1"/>
          <p:nvPr/>
        </p:nvSpPr>
        <p:spPr>
          <a:xfrm>
            <a:off x="1952368" y="2782669"/>
            <a:ext cx="7858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Many thanks to Piet </a:t>
            </a:r>
            <a:r>
              <a:rPr lang="en-GB" dirty="0" err="1"/>
              <a:t>Verwilligen</a:t>
            </a:r>
            <a:r>
              <a:rPr lang="en-GB" dirty="0"/>
              <a:t>, Andrea </a:t>
            </a:r>
            <a:r>
              <a:rPr lang="en-GB" dirty="0" err="1"/>
              <a:t>Pareti</a:t>
            </a:r>
            <a:r>
              <a:rPr lang="en-GB" dirty="0"/>
              <a:t> and Gabriella </a:t>
            </a:r>
            <a:r>
              <a:rPr lang="en-GB" dirty="0" err="1"/>
              <a:t>Gaudio</a:t>
            </a:r>
            <a:r>
              <a:rPr lang="en-GB" dirty="0"/>
              <a:t> for their help to prepare this talk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993AE2F-68A8-9EFB-F385-17AD77A92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1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FA55494-7898-EC71-2748-1F845431D350}"/>
              </a:ext>
            </a:extLst>
          </p:cNvPr>
          <p:cNvSpPr txBox="1"/>
          <p:nvPr/>
        </p:nvSpPr>
        <p:spPr>
          <a:xfrm>
            <a:off x="4893274" y="2844225"/>
            <a:ext cx="19029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Backup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4C30F12-5292-3336-7C0A-451EC9F33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84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D1657-7103-2047-7347-2916E88C5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Preparing for 2025 Testbeams</a:t>
            </a:r>
          </a:p>
        </p:txBody>
      </p:sp>
      <p:pic>
        <p:nvPicPr>
          <p:cNvPr id="5" name="Picture 4" descr="A diagram of a machine&#10;&#10;Description automatically generated">
            <a:extLst>
              <a:ext uri="{FF2B5EF4-FFF2-40B4-BE49-F238E27FC236}">
                <a16:creationId xmlns:a16="http://schemas.microsoft.com/office/drawing/2014/main" id="{100F96D1-A0DD-C83F-3724-505E00F51C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855029" y="1491047"/>
            <a:ext cx="5638679" cy="502676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D672C3-1BF6-B645-6735-7B1016C86C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49731" y="1484751"/>
                <a:ext cx="3708219" cy="4351338"/>
              </a:xfrm>
            </p:spPr>
            <p:txBody>
              <a:bodyPr/>
              <a:lstStyle/>
              <a:p>
                <a:r>
                  <a:rPr lang="en-IT" dirty="0">
                    <a:solidFill>
                      <a:schemeClr val="accent4"/>
                    </a:solidFill>
                  </a:rPr>
                  <a:t>Triple-GEM tracker</a:t>
                </a:r>
              </a:p>
              <a:p>
                <a:pPr lvl="1"/>
                <a:r>
                  <a:rPr lang="en-GB" dirty="0">
                    <a:solidFill>
                      <a:schemeClr val="accent4"/>
                    </a:solidFill>
                  </a:rPr>
                  <a:t>M</a:t>
                </a:r>
                <a:r>
                  <a:rPr lang="en-IT" dirty="0">
                    <a:solidFill>
                      <a:schemeClr val="accent4"/>
                    </a:solidFill>
                  </a:rPr>
                  <a:t>oveable to scan</a:t>
                </a:r>
                <a:br>
                  <a:rPr lang="en-IT" dirty="0">
                    <a:solidFill>
                      <a:schemeClr val="accent4"/>
                    </a:solidFill>
                  </a:rPr>
                </a:br>
                <a:r>
                  <a:rPr lang="en-IT" dirty="0">
                    <a:solidFill>
                      <a:schemeClr val="accent4"/>
                    </a:solidFill>
                  </a:rPr>
                  <a:t>entire surface</a:t>
                </a:r>
              </a:p>
              <a:p>
                <a:r>
                  <a:rPr lang="en-IT" dirty="0">
                    <a:solidFill>
                      <a:srgbClr val="0070C0"/>
                    </a:solidFill>
                  </a:rPr>
                  <a:t>1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dirty="0">
                    <a:solidFill>
                      <a:srgbClr val="0070C0"/>
                    </a:solidFill>
                  </a:rPr>
                  <a:t> with 20x20cm</a:t>
                </a:r>
                <a:r>
                  <a:rPr lang="en-IT" baseline="30000" dirty="0">
                    <a:solidFill>
                      <a:srgbClr val="0070C0"/>
                    </a:solidFill>
                  </a:rPr>
                  <a:t>2</a:t>
                </a:r>
              </a:p>
              <a:p>
                <a:pPr lvl="1"/>
                <a:r>
                  <a:rPr lang="en-IT" dirty="0">
                    <a:solidFill>
                      <a:srgbClr val="0070C0"/>
                    </a:solidFill>
                  </a:rPr>
                  <a:t>8 dets, 8x2cm steel</a:t>
                </a:r>
              </a:p>
              <a:p>
                <a:r>
                  <a:rPr lang="en-IT" dirty="0">
                    <a:solidFill>
                      <a:srgbClr val="C00000"/>
                    </a:solidFill>
                  </a:rPr>
                  <a:t>1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dirty="0">
                    <a:solidFill>
                      <a:srgbClr val="C00000"/>
                    </a:solidFill>
                  </a:rPr>
                  <a:t> with 50x50cm</a:t>
                </a:r>
                <a:r>
                  <a:rPr lang="en-IT" baseline="30000" dirty="0">
                    <a:solidFill>
                      <a:srgbClr val="C00000"/>
                    </a:solidFill>
                  </a:rPr>
                  <a:t>2</a:t>
                </a:r>
              </a:p>
              <a:p>
                <a:pPr lvl="1"/>
                <a:r>
                  <a:rPr lang="en-IT" dirty="0">
                    <a:solidFill>
                      <a:srgbClr val="C00000"/>
                    </a:solidFill>
                  </a:rPr>
                  <a:t>4 dets, 4x4cm steel</a:t>
                </a:r>
              </a:p>
              <a:p>
                <a:r>
                  <a:rPr lang="en-IT" dirty="0">
                    <a:solidFill>
                      <a:sysClr val="windowText" lastClr="000000"/>
                    </a:solidFill>
                  </a:rPr>
                  <a:t>Allows to insert / extract steel absorbers</a:t>
                </a:r>
              </a:p>
              <a:p>
                <a:pPr lvl="1"/>
                <a:endParaRPr lang="en-IT" baseline="30000" dirty="0">
                  <a:solidFill>
                    <a:srgbClr val="C00000"/>
                  </a:solidFill>
                </a:endParaRPr>
              </a:p>
              <a:p>
                <a:endParaRPr lang="en-IT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D672C3-1BF6-B645-6735-7B1016C86C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49731" y="1484751"/>
                <a:ext cx="3708219" cy="4351338"/>
              </a:xfrm>
              <a:blipFill>
                <a:blip r:embed="rId3"/>
                <a:stretch>
                  <a:fillRect l="-1027" t="-8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DB4EF43B-D017-9663-44A9-6A005F927732}"/>
              </a:ext>
            </a:extLst>
          </p:cNvPr>
          <p:cNvSpPr/>
          <p:nvPr/>
        </p:nvSpPr>
        <p:spPr>
          <a:xfrm>
            <a:off x="6409510" y="2103122"/>
            <a:ext cx="783771" cy="1293223"/>
          </a:xfrm>
          <a:prstGeom prst="rect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FE4416-72E7-7F87-0350-FF6BAD8E8418}"/>
              </a:ext>
            </a:extLst>
          </p:cNvPr>
          <p:cNvSpPr/>
          <p:nvPr/>
        </p:nvSpPr>
        <p:spPr>
          <a:xfrm>
            <a:off x="7258595" y="2367198"/>
            <a:ext cx="1750423" cy="1029147"/>
          </a:xfrm>
          <a:prstGeom prst="rect">
            <a:avLst/>
          </a:prstGeom>
          <a:noFill/>
          <a:ln w="381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E3D405-FA09-6FC3-EEA8-B17EFD9AA08C}"/>
              </a:ext>
            </a:extLst>
          </p:cNvPr>
          <p:cNvSpPr/>
          <p:nvPr/>
        </p:nvSpPr>
        <p:spPr>
          <a:xfrm>
            <a:off x="9074332" y="1852623"/>
            <a:ext cx="965019" cy="1948668"/>
          </a:xfrm>
          <a:prstGeom prst="rect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FFFD73-F440-6C64-BB7F-C0F272B5475A}"/>
              </a:ext>
            </a:extLst>
          </p:cNvPr>
          <p:cNvSpPr txBox="1"/>
          <p:nvPr/>
        </p:nvSpPr>
        <p:spPr>
          <a:xfrm>
            <a:off x="4900749" y="283874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/>
              <a:t>beam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6B238D21-CD33-3840-129C-06135DBBA466}"/>
              </a:ext>
            </a:extLst>
          </p:cNvPr>
          <p:cNvSpPr/>
          <p:nvPr/>
        </p:nvSpPr>
        <p:spPr>
          <a:xfrm>
            <a:off x="4737464" y="1454174"/>
            <a:ext cx="2024743" cy="557506"/>
          </a:xfrm>
          <a:custGeom>
            <a:avLst/>
            <a:gdLst>
              <a:gd name="connsiteX0" fmla="*/ 0 w 2024743"/>
              <a:gd name="connsiteY0" fmla="*/ 270123 h 557506"/>
              <a:gd name="connsiteX1" fmla="*/ 1254034 w 2024743"/>
              <a:gd name="connsiteY1" fmla="*/ 8866 h 557506"/>
              <a:gd name="connsiteX2" fmla="*/ 2024743 w 2024743"/>
              <a:gd name="connsiteY2" fmla="*/ 557506 h 55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4743" h="557506">
                <a:moveTo>
                  <a:pt x="0" y="270123"/>
                </a:moveTo>
                <a:cubicBezTo>
                  <a:pt x="458288" y="115546"/>
                  <a:pt x="916577" y="-39031"/>
                  <a:pt x="1254034" y="8866"/>
                </a:cubicBezTo>
                <a:cubicBezTo>
                  <a:pt x="1591491" y="56763"/>
                  <a:pt x="1808117" y="307134"/>
                  <a:pt x="2024743" y="557506"/>
                </a:cubicBezTo>
              </a:path>
            </a:pathLst>
          </a:custGeom>
          <a:noFill/>
          <a:ln w="19050"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D9597926-511F-D0E4-35DA-22F165C28739}"/>
              </a:ext>
            </a:extLst>
          </p:cNvPr>
          <p:cNvSpPr/>
          <p:nvPr/>
        </p:nvSpPr>
        <p:spPr>
          <a:xfrm rot="20937328">
            <a:off x="4632959" y="1841721"/>
            <a:ext cx="3500846" cy="796941"/>
          </a:xfrm>
          <a:custGeom>
            <a:avLst/>
            <a:gdLst>
              <a:gd name="connsiteX0" fmla="*/ 0 w 3500846"/>
              <a:gd name="connsiteY0" fmla="*/ 757791 h 810042"/>
              <a:gd name="connsiteX1" fmla="*/ 2220686 w 3500846"/>
              <a:gd name="connsiteY1" fmla="*/ 145 h 810042"/>
              <a:gd name="connsiteX2" fmla="*/ 3500846 w 3500846"/>
              <a:gd name="connsiteY2" fmla="*/ 810042 h 81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0846" h="810042">
                <a:moveTo>
                  <a:pt x="0" y="757791"/>
                </a:moveTo>
                <a:cubicBezTo>
                  <a:pt x="818606" y="374613"/>
                  <a:pt x="1637212" y="-8564"/>
                  <a:pt x="2220686" y="145"/>
                </a:cubicBezTo>
                <a:cubicBezTo>
                  <a:pt x="2804160" y="8853"/>
                  <a:pt x="3152503" y="409447"/>
                  <a:pt x="3500846" y="810042"/>
                </a:cubicBezTo>
              </a:path>
            </a:pathLst>
          </a:custGeom>
          <a:noFill/>
          <a:ln w="1905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B97D8F0-AA2B-5263-0E4E-C27F2CF4C38E}"/>
              </a:ext>
            </a:extLst>
          </p:cNvPr>
          <p:cNvSpPr/>
          <p:nvPr/>
        </p:nvSpPr>
        <p:spPr>
          <a:xfrm rot="20958868">
            <a:off x="4791741" y="3579187"/>
            <a:ext cx="4180114" cy="862226"/>
          </a:xfrm>
          <a:custGeom>
            <a:avLst/>
            <a:gdLst>
              <a:gd name="connsiteX0" fmla="*/ 0 w 4219303"/>
              <a:gd name="connsiteY0" fmla="*/ 0 h 999462"/>
              <a:gd name="connsiteX1" fmla="*/ 2560320 w 4219303"/>
              <a:gd name="connsiteY1" fmla="*/ 979714 h 999462"/>
              <a:gd name="connsiteX2" fmla="*/ 4219303 w 4219303"/>
              <a:gd name="connsiteY2" fmla="*/ 561703 h 999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19303" h="999462">
                <a:moveTo>
                  <a:pt x="0" y="0"/>
                </a:moveTo>
                <a:cubicBezTo>
                  <a:pt x="928551" y="443048"/>
                  <a:pt x="1857103" y="886097"/>
                  <a:pt x="2560320" y="979714"/>
                </a:cubicBezTo>
                <a:cubicBezTo>
                  <a:pt x="3263537" y="1073331"/>
                  <a:pt x="3741420" y="817517"/>
                  <a:pt x="4219303" y="561703"/>
                </a:cubicBezTo>
              </a:path>
            </a:pathLst>
          </a:custGeom>
          <a:noFill/>
          <a:ln w="190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4C6E0E4-96EF-C5E7-F3FA-213D224695A0}"/>
              </a:ext>
            </a:extLst>
          </p:cNvPr>
          <p:cNvSpPr/>
          <p:nvPr/>
        </p:nvSpPr>
        <p:spPr>
          <a:xfrm>
            <a:off x="4724401" y="4754881"/>
            <a:ext cx="4572000" cy="960785"/>
          </a:xfrm>
          <a:custGeom>
            <a:avLst/>
            <a:gdLst>
              <a:gd name="connsiteX0" fmla="*/ 0 w 4676503"/>
              <a:gd name="connsiteY0" fmla="*/ 0 h 1626991"/>
              <a:gd name="connsiteX1" fmla="*/ 3095897 w 4676503"/>
              <a:gd name="connsiteY1" fmla="*/ 1502229 h 1626991"/>
              <a:gd name="connsiteX2" fmla="*/ 4676503 w 4676503"/>
              <a:gd name="connsiteY2" fmla="*/ 1436915 h 1626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76503" h="1626991">
                <a:moveTo>
                  <a:pt x="0" y="0"/>
                </a:moveTo>
                <a:cubicBezTo>
                  <a:pt x="1158240" y="631371"/>
                  <a:pt x="2316480" y="1262743"/>
                  <a:pt x="3095897" y="1502229"/>
                </a:cubicBezTo>
                <a:cubicBezTo>
                  <a:pt x="3875314" y="1741715"/>
                  <a:pt x="4275908" y="1589315"/>
                  <a:pt x="4676503" y="1436915"/>
                </a:cubicBezTo>
              </a:path>
            </a:pathLst>
          </a:cu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15" name="Picture 14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A94BAAD4-BA91-AFB8-483A-F4489E4023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7624" y="5373249"/>
            <a:ext cx="1452652" cy="1438922"/>
          </a:xfrm>
          <a:prstGeom prst="rect">
            <a:avLst/>
          </a:prstGeom>
        </p:spPr>
      </p:pic>
      <p:pic>
        <p:nvPicPr>
          <p:cNvPr id="17" name="Picture 16" descr="A blue and red machine&#10;&#10;Description automatically generated with medium confidence">
            <a:extLst>
              <a:ext uri="{FF2B5EF4-FFF2-40B4-BE49-F238E27FC236}">
                <a16:creationId xmlns:a16="http://schemas.microsoft.com/office/drawing/2014/main" id="{6452A048-3D3B-9C27-DEA3-05F2493FD9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4675" y="5373249"/>
            <a:ext cx="1251634" cy="143892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1883DB7-E1C3-2706-F9A4-20454407B177}"/>
              </a:ext>
            </a:extLst>
          </p:cNvPr>
          <p:cNvSpPr txBox="1"/>
          <p:nvPr/>
        </p:nvSpPr>
        <p:spPr>
          <a:xfrm>
            <a:off x="5178026" y="6504808"/>
            <a:ext cx="2501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A</a:t>
            </a:r>
            <a:r>
              <a:rPr lang="en-IT" i="1" dirty="0"/>
              <a:t>bsorbers extracted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43447A56-1494-9F93-CD83-736C014B5F8C}"/>
              </a:ext>
            </a:extLst>
          </p:cNvPr>
          <p:cNvSpPr/>
          <p:nvPr/>
        </p:nvSpPr>
        <p:spPr>
          <a:xfrm>
            <a:off x="5090161" y="6125925"/>
            <a:ext cx="600891" cy="405505"/>
          </a:xfrm>
          <a:custGeom>
            <a:avLst/>
            <a:gdLst>
              <a:gd name="connsiteX0" fmla="*/ 0 w 600891"/>
              <a:gd name="connsiteY0" fmla="*/ 26682 h 405505"/>
              <a:gd name="connsiteX1" fmla="*/ 365760 w 600891"/>
              <a:gd name="connsiteY1" fmla="*/ 39745 h 405505"/>
              <a:gd name="connsiteX2" fmla="*/ 600891 w 600891"/>
              <a:gd name="connsiteY2" fmla="*/ 405505 h 405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0891" h="405505">
                <a:moveTo>
                  <a:pt x="0" y="26682"/>
                </a:moveTo>
                <a:cubicBezTo>
                  <a:pt x="132806" y="1645"/>
                  <a:pt x="265612" y="-23392"/>
                  <a:pt x="365760" y="39745"/>
                </a:cubicBezTo>
                <a:cubicBezTo>
                  <a:pt x="465909" y="102882"/>
                  <a:pt x="533400" y="254193"/>
                  <a:pt x="600891" y="405505"/>
                </a:cubicBezTo>
              </a:path>
            </a:pathLst>
          </a:cu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T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230325-DB5F-F02B-4882-B7A280863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908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BE45499-7831-B9D7-C207-3BEFA13F9B67}"/>
              </a:ext>
            </a:extLst>
          </p:cNvPr>
          <p:cNvSpPr txBox="1"/>
          <p:nvPr/>
        </p:nvSpPr>
        <p:spPr>
          <a:xfrm>
            <a:off x="589280" y="1066800"/>
            <a:ext cx="8991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French and Italian groups are involved in two innovative HCAL technologies that they propose for future colliders and in particular the </a:t>
            </a:r>
            <a:r>
              <a:rPr lang="en-GB" dirty="0" err="1"/>
              <a:t>FCCee</a:t>
            </a:r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Wingdings" pitchFamily="2" charset="2"/>
              <a:buChar char="q"/>
            </a:pPr>
            <a:r>
              <a:rPr lang="en-GB" dirty="0"/>
              <a:t> High-granular PFA-based </a:t>
            </a:r>
          </a:p>
          <a:p>
            <a:r>
              <a:rPr lang="en-GB" dirty="0"/>
              <a:t>      France: IP2I, LPCC, OMEGA: RPC-based SDHCAL</a:t>
            </a:r>
          </a:p>
          <a:p>
            <a:r>
              <a:rPr lang="en-GB" dirty="0"/>
              <a:t>      Italy: Bari, Rome, Naples: MPGD-based SDHCAL</a:t>
            </a:r>
          </a:p>
          <a:p>
            <a:endParaRPr lang="en-GB" dirty="0"/>
          </a:p>
          <a:p>
            <a:r>
              <a:rPr lang="en-GB" dirty="0"/>
              <a:t>      CALICE </a:t>
            </a:r>
            <a:r>
              <a:rPr lang="en-GB" dirty="0">
                <a:sym typeface="Wingdings" pitchFamily="2" charset="2"/>
              </a:rPr>
              <a:t>  DRD1-WP1</a:t>
            </a:r>
            <a:endParaRPr lang="en-GB" dirty="0"/>
          </a:p>
          <a:p>
            <a:endParaRPr lang="en-GB" dirty="0"/>
          </a:p>
          <a:p>
            <a:pPr marL="285750" indent="-285750">
              <a:buFont typeface="Wingdings" pitchFamily="2" charset="2"/>
              <a:buChar char="q"/>
            </a:pPr>
            <a:r>
              <a:rPr lang="en-GB" dirty="0"/>
              <a:t>Dual readout </a:t>
            </a:r>
          </a:p>
          <a:p>
            <a:r>
              <a:rPr lang="en-GB" dirty="0"/>
              <a:t>     Italy: Pavia, Milano, Como</a:t>
            </a:r>
          </a:p>
          <a:p>
            <a:endParaRPr lang="en-GB" dirty="0"/>
          </a:p>
          <a:p>
            <a:r>
              <a:rPr lang="en-GB" dirty="0"/>
              <a:t>     RD52</a:t>
            </a:r>
            <a:r>
              <a:rPr lang="en-GB" dirty="0">
                <a:sym typeface="Wingdings" pitchFamily="2" charset="2"/>
              </a:rPr>
              <a:t> DRD1-WP3</a:t>
            </a:r>
            <a:endParaRPr lang="en-GB" dirty="0"/>
          </a:p>
          <a:p>
            <a:endParaRPr lang="en-GB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C954CE2-D6D2-F44C-60E8-5752B9030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507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9BB887F-7B3B-5416-C194-6300A7795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B820718-D4ED-BE66-F469-BD32CBAFBA7F}"/>
              </a:ext>
            </a:extLst>
          </p:cNvPr>
          <p:cNvSpPr txBox="1"/>
          <p:nvPr/>
        </p:nvSpPr>
        <p:spPr>
          <a:xfrm>
            <a:off x="2521202" y="348004"/>
            <a:ext cx="6100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PFA-based granular calorimeters</a:t>
            </a:r>
          </a:p>
        </p:txBody>
      </p:sp>
      <p:pic>
        <p:nvPicPr>
          <p:cNvPr id="6" name="Image 5" descr="Capture d’écran 2014-12-31 à 16.40.33.png">
            <a:extLst>
              <a:ext uri="{FF2B5EF4-FFF2-40B4-BE49-F238E27FC236}">
                <a16:creationId xmlns:a16="http://schemas.microsoft.com/office/drawing/2014/main" id="{A0381CCC-B416-3022-8304-426B7C6C4EB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7955" y="1063416"/>
            <a:ext cx="3649579" cy="3556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25003363-DF75-5E18-DF22-A692115D75F8}"/>
              </a:ext>
            </a:extLst>
          </p:cNvPr>
          <p:cNvSpPr txBox="1"/>
          <p:nvPr/>
        </p:nvSpPr>
        <p:spPr>
          <a:xfrm>
            <a:off x="577122" y="1447800"/>
            <a:ext cx="738265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FF00"/>
                </a:solidFill>
                <a:latin typeface="Arial"/>
                <a:cs typeface="Arial"/>
                <a:sym typeface="Wingdings"/>
              </a:rPr>
              <a:t>PFA</a:t>
            </a:r>
            <a:r>
              <a:rPr lang="en-US" sz="1800" dirty="0">
                <a:latin typeface="Arial"/>
                <a:cs typeface="Arial"/>
                <a:sym typeface="Wingdings"/>
              </a:rPr>
              <a:t>: Construction of individual particles and estimation of their  </a:t>
            </a:r>
          </a:p>
          <a:p>
            <a:r>
              <a:rPr lang="en-US" dirty="0">
                <a:latin typeface="Arial"/>
                <a:cs typeface="Arial"/>
                <a:sym typeface="Wingdings"/>
              </a:rPr>
              <a:t>        </a:t>
            </a:r>
            <a:r>
              <a:rPr lang="en-US" sz="1800" dirty="0">
                <a:latin typeface="Arial"/>
                <a:cs typeface="Arial"/>
                <a:sym typeface="Wingdings"/>
              </a:rPr>
              <a:t>energy/momentum in the most appropriate sub-detector.</a:t>
            </a:r>
          </a:p>
          <a:p>
            <a:endParaRPr lang="en-US" sz="1800" dirty="0">
              <a:solidFill>
                <a:srgbClr val="FF0000"/>
              </a:solidFill>
              <a:latin typeface="Arial"/>
              <a:cs typeface="Arial"/>
            </a:endParaRPr>
          </a:p>
          <a:p>
            <a:r>
              <a:rPr lang="en-US" sz="1800" dirty="0">
                <a:solidFill>
                  <a:srgbClr val="FFFF00"/>
                </a:solidFill>
                <a:latin typeface="Arial"/>
                <a:cs typeface="Arial"/>
              </a:rPr>
              <a:t>PFA</a:t>
            </a:r>
            <a:r>
              <a:rPr lang="en-US" sz="1800" dirty="0">
                <a:latin typeface="Arial"/>
                <a:cs typeface="Arial"/>
              </a:rPr>
              <a:t> requires the different sub-detectors including calorimeters to be    </a:t>
            </a:r>
          </a:p>
          <a:p>
            <a:r>
              <a:rPr lang="en-US" dirty="0">
                <a:latin typeface="Arial"/>
                <a:cs typeface="Arial"/>
              </a:rPr>
              <a:t>       </a:t>
            </a:r>
            <a:r>
              <a:rPr lang="en-US" sz="1800" dirty="0">
                <a:latin typeface="Arial"/>
                <a:cs typeface="Arial"/>
              </a:rPr>
              <a:t>highly granular.   </a:t>
            </a:r>
          </a:p>
          <a:p>
            <a:r>
              <a:rPr lang="en-US" sz="1800" dirty="0">
                <a:solidFill>
                  <a:srgbClr val="FFFF00"/>
                </a:solidFill>
                <a:latin typeface="Arial"/>
                <a:cs typeface="Arial"/>
              </a:rPr>
              <a:t>PFA </a:t>
            </a:r>
            <a:r>
              <a:rPr lang="en-US" sz="1800" dirty="0">
                <a:latin typeface="Arial"/>
                <a:cs typeface="Arial"/>
              </a:rPr>
              <a:t>uses the granularity to separate </a:t>
            </a:r>
            <a:r>
              <a:rPr lang="en-US" sz="1800" b="1" dirty="0">
                <a:solidFill>
                  <a:srgbClr val="FF0000"/>
                </a:solidFill>
                <a:highlight>
                  <a:srgbClr val="FFFF00"/>
                </a:highlight>
                <a:latin typeface="Arial"/>
                <a:cs typeface="Arial"/>
              </a:rPr>
              <a:t>neutral</a:t>
            </a:r>
            <a:r>
              <a:rPr lang="en-US" sz="18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latin typeface="Arial"/>
                <a:cs typeface="Arial"/>
              </a:rPr>
              <a:t>from </a:t>
            </a:r>
            <a:r>
              <a:rPr lang="en-US" sz="1800" b="1" dirty="0">
                <a:solidFill>
                  <a:srgbClr val="FF0000"/>
                </a:solidFill>
                <a:highlight>
                  <a:srgbClr val="FFFF00"/>
                </a:highlight>
                <a:latin typeface="Arial"/>
                <a:cs typeface="Arial"/>
              </a:rPr>
              <a:t>charged</a:t>
            </a:r>
            <a:r>
              <a:rPr lang="en-US" sz="1800" dirty="0">
                <a:latin typeface="Arial"/>
                <a:cs typeface="Arial"/>
              </a:rPr>
              <a:t>  </a:t>
            </a:r>
          </a:p>
          <a:p>
            <a:r>
              <a:rPr lang="en-US" dirty="0">
                <a:latin typeface="Arial"/>
                <a:cs typeface="Arial"/>
              </a:rPr>
              <a:t>       </a:t>
            </a:r>
            <a:r>
              <a:rPr lang="en-US" sz="1800" dirty="0">
                <a:latin typeface="Arial"/>
                <a:cs typeface="Arial"/>
              </a:rPr>
              <a:t>contributions and exploits  the </a:t>
            </a:r>
            <a:r>
              <a:rPr lang="en-US" sz="1800" b="1" dirty="0">
                <a:solidFill>
                  <a:srgbClr val="FF0000"/>
                </a:solidFill>
                <a:highlight>
                  <a:srgbClr val="FFFF00"/>
                </a:highlight>
                <a:latin typeface="Arial"/>
                <a:cs typeface="Arial"/>
              </a:rPr>
              <a:t>tracking system</a:t>
            </a:r>
            <a:r>
              <a:rPr lang="en-US" sz="18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latin typeface="Arial"/>
                <a:cs typeface="Arial"/>
              </a:rPr>
              <a:t>to measure  with </a:t>
            </a:r>
          </a:p>
          <a:p>
            <a:r>
              <a:rPr lang="en-US" dirty="0">
                <a:latin typeface="Arial"/>
                <a:cs typeface="Arial"/>
              </a:rPr>
              <a:t>       </a:t>
            </a:r>
            <a:r>
              <a:rPr lang="en-US" sz="1800" dirty="0">
                <a:latin typeface="Arial"/>
                <a:cs typeface="Arial"/>
              </a:rPr>
              <a:t>precision the energy/momentum of charged particles</a:t>
            </a:r>
            <a:endParaRPr lang="en-US" sz="1800" dirty="0">
              <a:latin typeface="Arial"/>
              <a:cs typeface="Arial"/>
              <a:sym typeface="Wingdings"/>
            </a:endParaRP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71049263-62EB-3986-A1D5-E7D177A88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420" y="4034640"/>
            <a:ext cx="4603410" cy="584775"/>
          </a:xfrm>
          <a:prstGeom prst="rect">
            <a:avLst/>
          </a:prstGeom>
          <a:solidFill>
            <a:srgbClr val="00FFFF"/>
          </a:solidFill>
          <a:ln w="317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lvl1pPr algn="ctr" eaLnBrk="0" hangingPunct="0">
              <a:defRPr>
                <a:solidFill>
                  <a:srgbClr val="CC6600"/>
                </a:solidFill>
                <a:latin typeface="Comic Sans MS" charset="0"/>
                <a:ea typeface="ＭＳ Ｐゴシック" charset="0"/>
                <a:cs typeface="Times New Roman" charset="0"/>
              </a:defRPr>
            </a:lvl1pPr>
            <a:lvl2pPr marL="742950" indent="-285750" algn="ctr" eaLnBrk="0" hangingPunct="0"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2pPr>
            <a:lvl3pPr marL="1143000" indent="-228600" algn="ctr" eaLnBrk="0" hangingPunct="0"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3pPr>
            <a:lvl4pPr marL="1600200" indent="-228600" algn="ctr" eaLnBrk="0" hangingPunct="0"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4pPr>
            <a:lvl5pPr marL="2057400" indent="-228600" algn="ctr" eaLnBrk="0" hangingPunct="0"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9pPr>
          </a:lstStyle>
          <a:p>
            <a:pPr algn="l" eaLnBrk="1" hangingPunct="1"/>
            <a:r>
              <a:rPr lang="en-US" sz="1600" dirty="0" err="1">
                <a:solidFill>
                  <a:srgbClr val="660066"/>
                </a:solidFill>
                <a:latin typeface="Times New Roman" charset="0"/>
              </a:rPr>
              <a:t>E</a:t>
            </a:r>
            <a:r>
              <a:rPr lang="en-US" sz="1600" baseline="-25000" dirty="0" err="1">
                <a:solidFill>
                  <a:srgbClr val="660066"/>
                </a:solidFill>
                <a:latin typeface="Times New Roman" charset="0"/>
              </a:rPr>
              <a:t>jet</a:t>
            </a:r>
            <a:r>
              <a:rPr lang="en-US" sz="1600" dirty="0">
                <a:solidFill>
                  <a:srgbClr val="9900FF"/>
                </a:solidFill>
                <a:latin typeface="Times New Roman" charset="0"/>
              </a:rPr>
              <a:t>  =  </a:t>
            </a:r>
            <a:r>
              <a:rPr lang="en-US" sz="1600" dirty="0">
                <a:solidFill>
                  <a:schemeClr val="bg2"/>
                </a:solidFill>
                <a:latin typeface="Times New Roman" charset="0"/>
              </a:rPr>
              <a:t>        </a:t>
            </a:r>
            <a:r>
              <a:rPr lang="en-US" sz="1600" dirty="0" err="1">
                <a:solidFill>
                  <a:srgbClr val="000066"/>
                </a:solidFill>
                <a:latin typeface="Times New Roman" charset="0"/>
              </a:rPr>
              <a:t>E</a:t>
            </a:r>
            <a:r>
              <a:rPr lang="en-US" sz="1600" baseline="-25000" dirty="0" err="1">
                <a:solidFill>
                  <a:srgbClr val="000066"/>
                </a:solidFill>
                <a:latin typeface="Times New Roman" charset="0"/>
              </a:rPr>
              <a:t>charged</a:t>
            </a:r>
            <a:r>
              <a:rPr lang="en-US" sz="1600" baseline="-25000" dirty="0">
                <a:solidFill>
                  <a:srgbClr val="00FF00"/>
                </a:solidFill>
                <a:latin typeface="Times New Roman" charset="0"/>
              </a:rPr>
              <a:t> t</a:t>
            </a:r>
            <a:r>
              <a:rPr lang="en-US" sz="1600" dirty="0">
                <a:solidFill>
                  <a:srgbClr val="00FF00"/>
                </a:solidFill>
                <a:latin typeface="Times New Roman" charset="0"/>
              </a:rPr>
              <a:t>      </a:t>
            </a:r>
            <a:r>
              <a:rPr lang="en-US" sz="1600" dirty="0">
                <a:solidFill>
                  <a:srgbClr val="663300"/>
                </a:solidFill>
                <a:latin typeface="Times New Roman" charset="0"/>
              </a:rPr>
              <a:t>+</a:t>
            </a:r>
            <a:r>
              <a:rPr lang="en-US" sz="1600" dirty="0">
                <a:solidFill>
                  <a:schemeClr val="tx1"/>
                </a:solidFill>
                <a:latin typeface="Times New Roman" charset="0"/>
              </a:rPr>
              <a:t>           </a:t>
            </a:r>
            <a:r>
              <a:rPr lang="en-US" sz="1600" dirty="0">
                <a:solidFill>
                  <a:srgbClr val="336600"/>
                </a:solidFill>
                <a:latin typeface="Times New Roman" charset="0"/>
              </a:rPr>
              <a:t>E</a:t>
            </a:r>
            <a:r>
              <a:rPr lang="en-US" sz="1600" baseline="-25000" dirty="0">
                <a:solidFill>
                  <a:srgbClr val="336600"/>
                </a:solidFill>
                <a:latin typeface="Times New Roman" charset="0"/>
                <a:sym typeface="Symbol" charset="0"/>
              </a:rPr>
              <a:t></a:t>
            </a:r>
            <a:r>
              <a:rPr lang="en-US" sz="1600" baseline="-25000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     </a:t>
            </a:r>
            <a:r>
              <a:rPr lang="en-US" sz="1600" baseline="-25000" dirty="0">
                <a:solidFill>
                  <a:srgbClr val="663300"/>
                </a:solidFill>
                <a:latin typeface="Times New Roman" charset="0"/>
                <a:sym typeface="Symbol" charset="0"/>
              </a:rPr>
              <a:t> </a:t>
            </a:r>
            <a:r>
              <a:rPr lang="en-US" sz="1600" dirty="0">
                <a:solidFill>
                  <a:srgbClr val="663300"/>
                </a:solidFill>
                <a:latin typeface="Times New Roman" charset="0"/>
                <a:sym typeface="Symbol" charset="0"/>
              </a:rPr>
              <a:t>+</a:t>
            </a:r>
            <a:r>
              <a:rPr lang="en-US" sz="1600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           </a:t>
            </a:r>
            <a:r>
              <a:rPr lang="en-US" sz="1600" dirty="0">
                <a:solidFill>
                  <a:schemeClr val="bg1"/>
                </a:solidFill>
                <a:latin typeface="Times New Roman" charset="0"/>
                <a:sym typeface="Symbol" charset="0"/>
              </a:rPr>
              <a:t>E</a:t>
            </a:r>
            <a:r>
              <a:rPr lang="en-US" sz="1600" baseline="-25000" dirty="0">
                <a:solidFill>
                  <a:schemeClr val="bg1"/>
                </a:solidFill>
                <a:latin typeface="Times New Roman" charset="0"/>
                <a:sym typeface="Symbol" charset="0"/>
              </a:rPr>
              <a:t>h0</a:t>
            </a:r>
            <a:endParaRPr lang="en-US" sz="1600" dirty="0">
              <a:solidFill>
                <a:schemeClr val="bg1"/>
              </a:solidFill>
              <a:latin typeface="Times New Roman" charset="0"/>
              <a:sym typeface="Symbol" charset="0"/>
            </a:endParaRPr>
          </a:p>
          <a:p>
            <a:pPr algn="l" eaLnBrk="1" hangingPunct="1"/>
            <a:r>
              <a:rPr lang="en-US" sz="1600" dirty="0">
                <a:solidFill>
                  <a:schemeClr val="bg1"/>
                </a:solidFill>
                <a:latin typeface="Times New Roman" charset="0"/>
                <a:sym typeface="Symbol" charset="0"/>
              </a:rPr>
              <a:t>fraction             65%                   26%                9%</a:t>
            </a:r>
            <a:endParaRPr lang="en-US" sz="1600" dirty="0">
              <a:solidFill>
                <a:schemeClr val="bg1"/>
              </a:solidFill>
              <a:latin typeface="Times New Roman" charset="0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807BCDCF-BB0E-0BB3-3520-3FFB22CA4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8866" y="4994701"/>
            <a:ext cx="5366688" cy="830997"/>
          </a:xfrm>
          <a:prstGeom prst="rect">
            <a:avLst/>
          </a:prstGeom>
          <a:solidFill>
            <a:srgbClr val="00FFFF"/>
          </a:solidFill>
          <a:ln w="3175">
            <a:solidFill>
              <a:schemeClr val="accent2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lvl1pPr algn="ctr" eaLnBrk="0" hangingPunct="0">
              <a:defRPr>
                <a:solidFill>
                  <a:srgbClr val="CC6600"/>
                </a:solidFill>
                <a:latin typeface="Comic Sans MS" charset="0"/>
                <a:ea typeface="ＭＳ Ｐゴシック" charset="0"/>
                <a:cs typeface="Times New Roman" charset="0"/>
              </a:defRPr>
            </a:lvl1pPr>
            <a:lvl2pPr marL="742950" indent="-285750" algn="ctr" eaLnBrk="0" hangingPunct="0"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2pPr>
            <a:lvl3pPr marL="1143000" indent="-228600" algn="ctr" eaLnBrk="0" hangingPunct="0"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3pPr>
            <a:lvl4pPr marL="1600200" indent="-228600" algn="ctr" eaLnBrk="0" hangingPunct="0"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4pPr>
            <a:lvl5pPr marL="2057400" indent="-228600" algn="ctr" eaLnBrk="0" hangingPunct="0"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9pPr>
          </a:lstStyle>
          <a:p>
            <a:pPr algn="l" eaLnBrk="1" hangingPunct="1"/>
            <a:r>
              <a:rPr lang="en-US" sz="1600" dirty="0">
                <a:solidFill>
                  <a:schemeClr val="bg1"/>
                </a:solidFill>
                <a:latin typeface="Times New Roman" charset="0"/>
              </a:rPr>
              <a:t>Charged tracks resolution                           ∆p/p   ~ few10</a:t>
            </a:r>
            <a:r>
              <a:rPr lang="en-US" sz="1600" baseline="30000" dirty="0">
                <a:solidFill>
                  <a:schemeClr val="bg1"/>
                </a:solidFill>
                <a:latin typeface="Times New Roman" charset="0"/>
              </a:rPr>
              <a:t>-5</a:t>
            </a:r>
            <a:r>
              <a:rPr lang="en-US" sz="1600" dirty="0">
                <a:solidFill>
                  <a:schemeClr val="bg1"/>
                </a:solidFill>
                <a:latin typeface="Times New Roman" charset="0"/>
              </a:rPr>
              <a:t> </a:t>
            </a:r>
          </a:p>
          <a:p>
            <a:pPr algn="l" eaLnBrk="1" hangingPunct="1"/>
            <a:r>
              <a:rPr lang="en-US" sz="1600" dirty="0">
                <a:solidFill>
                  <a:schemeClr val="bg1"/>
                </a:solidFill>
                <a:latin typeface="Times New Roman" charset="0"/>
              </a:rPr>
              <a:t>Photon(s) energy resolution                        ∆E/E  ~ 12% </a:t>
            </a: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/ </a:t>
            </a:r>
            <a:r>
              <a:rPr lang="en-US" sz="1600" b="1" dirty="0">
                <a:solidFill>
                  <a:schemeClr val="bg1"/>
                </a:solidFill>
                <a:latin typeface="Arial"/>
                <a:cs typeface="Arial"/>
                <a:sym typeface="Symbol" charset="0"/>
              </a:rPr>
              <a:t></a:t>
            </a:r>
            <a:r>
              <a:rPr lang="en-US" sz="1400" dirty="0">
                <a:solidFill>
                  <a:schemeClr val="bg1"/>
                </a:solidFill>
                <a:latin typeface="Arial"/>
                <a:cs typeface="Arial"/>
                <a:sym typeface="Symbol" charset="0"/>
              </a:rPr>
              <a:t>E</a:t>
            </a:r>
            <a:endParaRPr lang="en-US" sz="14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l" eaLnBrk="1" hangingPunct="1"/>
            <a:r>
              <a:rPr lang="en-US" sz="1600" dirty="0">
                <a:solidFill>
                  <a:schemeClr val="bg1"/>
                </a:solidFill>
                <a:latin typeface="Times New Roman" charset="0"/>
              </a:rPr>
              <a:t> Neutral hadrons  energy resolution            ∆E/E  ~ 45% </a:t>
            </a: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/ </a:t>
            </a:r>
            <a:r>
              <a:rPr lang="en-US" sz="1600" b="1" dirty="0">
                <a:solidFill>
                  <a:schemeClr val="bg1"/>
                </a:solidFill>
                <a:latin typeface="Arial"/>
                <a:cs typeface="Arial"/>
                <a:sym typeface="Symbol" charset="0"/>
              </a:rPr>
              <a:t></a:t>
            </a:r>
            <a:r>
              <a:rPr lang="en-US" sz="1400" dirty="0">
                <a:solidFill>
                  <a:schemeClr val="bg1"/>
                </a:solidFill>
                <a:latin typeface="Arial"/>
                <a:cs typeface="Arial"/>
                <a:sym typeface="Symbol" charset="0"/>
              </a:rPr>
              <a:t>E</a:t>
            </a:r>
            <a:r>
              <a:rPr lang="en-US" sz="1600" dirty="0">
                <a:solidFill>
                  <a:schemeClr val="bg1"/>
                </a:solidFill>
                <a:latin typeface="Times New Roman" charset="0"/>
              </a:rPr>
              <a:t>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AA07D4C-09D1-F1E8-0936-541A5A536BDF}"/>
              </a:ext>
            </a:extLst>
          </p:cNvPr>
          <p:cNvSpPr txBox="1"/>
          <p:nvPr/>
        </p:nvSpPr>
        <p:spPr>
          <a:xfrm>
            <a:off x="577122" y="6215449"/>
            <a:ext cx="10613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Two technologies were developed for hadronic calorimeters : AHCAL &amp; SDHCAL</a:t>
            </a:r>
          </a:p>
        </p:txBody>
      </p:sp>
    </p:spTree>
    <p:extLst>
      <p:ext uri="{BB962C8B-B14F-4D97-AF65-F5344CB8AC3E}">
        <p14:creationId xmlns:p14="http://schemas.microsoft.com/office/powerpoint/2010/main" val="1267595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9569" y="747644"/>
            <a:ext cx="6082288" cy="312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/>
                <a:cs typeface="Arial"/>
              </a:rPr>
              <a:t>48 layers of 2 cm stainless steel interleaved with</a:t>
            </a:r>
          </a:p>
          <a:p>
            <a:r>
              <a:rPr lang="en-GB" sz="1600" dirty="0">
                <a:latin typeface="Arial"/>
                <a:cs typeface="Arial"/>
              </a:rPr>
              <a:t>planes made of Glass RPC and their embedded readout 2-bit electronics allowing a lateral segmentation of 1 cm</a:t>
            </a:r>
            <a:r>
              <a:rPr lang="en-GB" sz="1600" baseline="30000" dirty="0">
                <a:latin typeface="Arial"/>
                <a:cs typeface="Arial"/>
              </a:rPr>
              <a:t>2</a:t>
            </a:r>
            <a:endParaRPr lang="en-GB" sz="1600" dirty="0">
              <a:latin typeface="Arial"/>
              <a:cs typeface="Arial"/>
            </a:endParaRPr>
          </a:p>
          <a:p>
            <a:endParaRPr lang="en-US" sz="1600" dirty="0">
              <a:latin typeface="Arial"/>
              <a:cs typeface="Arial"/>
            </a:endParaRPr>
          </a:p>
          <a:p>
            <a:r>
              <a:rPr lang="en-US" sz="1600" dirty="0">
                <a:latin typeface="Arial"/>
                <a:cs typeface="Arial"/>
              </a:rPr>
              <a:t>A technological prototype of </a:t>
            </a:r>
            <a:r>
              <a:rPr lang="en-GB" sz="1600" dirty="0">
                <a:latin typeface="Arial"/>
                <a:cs typeface="Arial"/>
              </a:rPr>
              <a:t>48 layers </a:t>
            </a:r>
            <a:r>
              <a:rPr lang="en-US" sz="1600" dirty="0">
                <a:latin typeface="Arial"/>
                <a:cs typeface="Arial"/>
              </a:rPr>
              <a:t>fulfilling all the ILD requirements :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Arial"/>
                <a:cs typeface="Arial"/>
              </a:rPr>
              <a:t> compactness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Arial"/>
                <a:cs typeface="Arial"/>
              </a:rPr>
              <a:t> self-supporting mechanical structure. </a:t>
            </a:r>
          </a:p>
          <a:p>
            <a:pPr marL="380990" indent="-380990">
              <a:buFont typeface="Wingdings" charset="2"/>
              <a:buChar char="Ø"/>
            </a:pPr>
            <a:r>
              <a:rPr lang="en-US" sz="1600" dirty="0" err="1">
                <a:latin typeface="Arial"/>
                <a:cs typeface="Arial"/>
              </a:rPr>
              <a:t>Triggerless</a:t>
            </a:r>
            <a:r>
              <a:rPr lang="en-US" sz="1600" dirty="0">
                <a:latin typeface="Arial"/>
                <a:cs typeface="Arial"/>
              </a:rPr>
              <a:t> mode</a:t>
            </a:r>
          </a:p>
          <a:p>
            <a:pPr marL="380990" indent="-380990">
              <a:buFont typeface="Wingdings" charset="2"/>
              <a:buChar char="Ø"/>
            </a:pPr>
            <a:r>
              <a:rPr lang="en-US" sz="1600" dirty="0">
                <a:latin typeface="Arial"/>
                <a:cs typeface="Arial"/>
              </a:rPr>
              <a:t>Power-pulsing mode</a:t>
            </a:r>
          </a:p>
          <a:p>
            <a:endParaRPr lang="en-US" sz="1867" dirty="0">
              <a:latin typeface="Arial"/>
              <a:cs typeface="Arial"/>
            </a:endParaRPr>
          </a:p>
          <a:p>
            <a:r>
              <a:rPr lang="en-US" sz="1867" dirty="0">
                <a:latin typeface="Arial"/>
                <a:cs typeface="Arial"/>
              </a:rPr>
              <a:t> was built and expensively and successfully tested </a:t>
            </a: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361570729" y="318528066"/>
            <a:ext cx="2147483647" cy="2147483647"/>
            <a:chOff x="825" y="2428"/>
            <a:chExt cx="4147166" cy="669504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108852" tIns="82161" rIns="108852" bIns="54427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552437" hangingPunct="0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876278" algn="l"/>
                  <a:tab pos="1750440" algn="l"/>
                  <a:tab pos="2626718" algn="l"/>
                </a:tabLst>
              </a:pPr>
              <a:r>
                <a:rPr lang="en-US" sz="32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108852" tIns="77893" rIns="108852" bIns="54427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552437" hangingPunct="0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876278" algn="l"/>
                </a:tabLst>
              </a:pPr>
              <a:r>
                <a:rPr lang="en-US" sz="2667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108852" tIns="73628" rIns="108852" bIns="54427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552437" hangingPunct="0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876278" algn="l"/>
                  <a:tab pos="1750440" algn="l"/>
                  <a:tab pos="2626718" algn="l"/>
                  <a:tab pos="3502996" algn="l"/>
                </a:tabLst>
              </a:pPr>
              <a:r>
                <a:rPr lang="en-US" sz="2133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552437" hangingPunct="0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876278" algn="l"/>
                  <a:tab pos="1750440" algn="l"/>
                  <a:tab pos="2626718" algn="l"/>
                  <a:tab pos="3502996" algn="l"/>
                </a:tabLst>
              </a:pPr>
              <a:r>
                <a:rPr lang="en-US" sz="2133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361773929" y="318731266"/>
            <a:ext cx="2147483647" cy="2147483647"/>
            <a:chOff x="825" y="2428"/>
            <a:chExt cx="4147166" cy="6695045"/>
          </a:xfrm>
        </p:grpSpPr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108852" tIns="82161" rIns="108852" bIns="54427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552437" hangingPunct="0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876278" algn="l"/>
                  <a:tab pos="1750440" algn="l"/>
                  <a:tab pos="2626718" algn="l"/>
                </a:tabLst>
              </a:pPr>
              <a:r>
                <a:rPr lang="en-US" sz="32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108852" tIns="77893" rIns="108852" bIns="54427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552437" hangingPunct="0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876278" algn="l"/>
                </a:tabLst>
              </a:pPr>
              <a:r>
                <a:rPr lang="en-US" sz="2667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108852" tIns="73628" rIns="108852" bIns="54427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552437" hangingPunct="0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876278" algn="l"/>
                  <a:tab pos="1750440" algn="l"/>
                  <a:tab pos="2626718" algn="l"/>
                  <a:tab pos="3502996" algn="l"/>
                </a:tabLst>
              </a:pPr>
              <a:r>
                <a:rPr lang="en-US" sz="2133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552437" hangingPunct="0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876278" algn="l"/>
                  <a:tab pos="1750440" algn="l"/>
                  <a:tab pos="2626718" algn="l"/>
                  <a:tab pos="3502996" algn="l"/>
                </a:tabLst>
              </a:pPr>
              <a:r>
                <a:rPr lang="en-US" sz="2133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sp>
        <p:nvSpPr>
          <p:cNvPr id="17" name="Espace réservé du numéro de diapositive 16">
            <a:extLst>
              <a:ext uri="{FF2B5EF4-FFF2-40B4-BE49-F238E27FC236}">
                <a16:creationId xmlns:a16="http://schemas.microsoft.com/office/drawing/2014/main" id="{4B07A2EF-8D05-F75C-9E9D-6E566EA44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  <p:pic>
        <p:nvPicPr>
          <p:cNvPr id="21" name="Image 20" descr="Capture d’écran 2017-05-20 à 13.41.01.png">
            <a:extLst>
              <a:ext uri="{FF2B5EF4-FFF2-40B4-BE49-F238E27FC236}">
                <a16:creationId xmlns:a16="http://schemas.microsoft.com/office/drawing/2014/main" id="{CFF011EF-4C93-D5CF-5B73-BFF84061CA8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2291" y="312117"/>
            <a:ext cx="5274844" cy="3116883"/>
          </a:xfrm>
          <a:prstGeom prst="rect">
            <a:avLst/>
          </a:prstGeom>
        </p:spPr>
      </p:pic>
      <p:pic>
        <p:nvPicPr>
          <p:cNvPr id="24" name="Imagen 14">
            <a:extLst>
              <a:ext uri="{FF2B5EF4-FFF2-40B4-BE49-F238E27FC236}">
                <a16:creationId xmlns:a16="http://schemas.microsoft.com/office/drawing/2014/main" id="{5B6C667A-F9C1-D615-AA26-410694E3042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9149" y="4173082"/>
            <a:ext cx="2699657" cy="2185810"/>
          </a:xfrm>
          <a:prstGeom prst="rect">
            <a:avLst/>
          </a:prstGeom>
        </p:spPr>
      </p:pic>
      <p:pic>
        <p:nvPicPr>
          <p:cNvPr id="25" name="Imagen 13">
            <a:extLst>
              <a:ext uri="{FF2B5EF4-FFF2-40B4-BE49-F238E27FC236}">
                <a16:creationId xmlns:a16="http://schemas.microsoft.com/office/drawing/2014/main" id="{4B12D561-E370-FA03-0FF2-504C77F6366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8062" y="4181694"/>
            <a:ext cx="3085529" cy="2177198"/>
          </a:xfrm>
          <a:prstGeom prst="rect">
            <a:avLst/>
          </a:prstGeom>
        </p:spPr>
      </p:pic>
      <p:pic>
        <p:nvPicPr>
          <p:cNvPr id="27" name="Imagen 15">
            <a:extLst>
              <a:ext uri="{FF2B5EF4-FFF2-40B4-BE49-F238E27FC236}">
                <a16:creationId xmlns:a16="http://schemas.microsoft.com/office/drawing/2014/main" id="{18D9FD1C-ED23-5679-5F30-DD50286D2AD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950" y="4102953"/>
            <a:ext cx="3724670" cy="2268516"/>
          </a:xfrm>
          <a:prstGeom prst="rect">
            <a:avLst/>
          </a:prstGeom>
        </p:spPr>
      </p:pic>
      <p:sp>
        <p:nvSpPr>
          <p:cNvPr id="30" name="CuadroTexto 8">
            <a:extLst>
              <a:ext uri="{FF2B5EF4-FFF2-40B4-BE49-F238E27FC236}">
                <a16:creationId xmlns:a16="http://schemas.microsoft.com/office/drawing/2014/main" id="{F94AAC38-A132-0AA5-A96A-A69CCADDE913}"/>
              </a:ext>
            </a:extLst>
          </p:cNvPr>
          <p:cNvSpPr txBox="1"/>
          <p:nvPr/>
        </p:nvSpPr>
        <p:spPr>
          <a:xfrm>
            <a:off x="7020827" y="6392994"/>
            <a:ext cx="4169911" cy="33855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FF0000"/>
                </a:solidFill>
              </a:rPr>
              <a:t>E</a:t>
            </a:r>
            <a:r>
              <a:rPr lang="en-US" sz="1600" b="1" baseline="-25000" dirty="0" err="1">
                <a:solidFill>
                  <a:srgbClr val="FF0000"/>
                </a:solidFill>
              </a:rPr>
              <a:t>rec</a:t>
            </a:r>
            <a:r>
              <a:rPr lang="en-US" sz="1600" b="1" baseline="-25000" dirty="0">
                <a:solidFill>
                  <a:srgbClr val="FF0000"/>
                </a:solidFill>
              </a:rPr>
              <a:t>  = </a:t>
            </a:r>
            <a:r>
              <a:rPr lang="en-US" sz="1600" b="1" dirty="0">
                <a:solidFill>
                  <a:srgbClr val="FF0000"/>
                </a:solidFill>
                <a:latin typeface="Apple Symbols"/>
                <a:cs typeface="Apple Symbols"/>
              </a:rPr>
              <a:t> </a:t>
            </a: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ple Symbols"/>
                <a:cs typeface="Apple Symbols"/>
              </a:rPr>
              <a:t> </a:t>
            </a:r>
            <a:r>
              <a:rPr lang="en-US" sz="1600" b="1" dirty="0">
                <a:solidFill>
                  <a:srgbClr val="00B050"/>
                </a:solidFill>
                <a:latin typeface="Apple Symbols"/>
                <a:cs typeface="Apple Symbols"/>
              </a:rPr>
              <a:t>α</a:t>
            </a: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ple Symbols"/>
                <a:cs typeface="Apple Symbols"/>
              </a:rPr>
              <a:t> 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pple Symbols"/>
                <a:cs typeface="Apple Symbols"/>
              </a:rPr>
              <a:t>(</a:t>
            </a:r>
            <a:r>
              <a:rPr lang="en-US" sz="1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pple Symbols"/>
                <a:cs typeface="Apple Symbols"/>
              </a:rPr>
              <a:t>N</a:t>
            </a:r>
            <a:r>
              <a:rPr lang="en-US" sz="1600" b="1" baseline="-25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pple Symbols"/>
                <a:cs typeface="Apple Symbols"/>
              </a:rPr>
              <a:t>tot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) </a:t>
            </a:r>
            <a:r>
              <a:rPr lang="en-US" sz="1600" b="1" dirty="0">
                <a:solidFill>
                  <a:srgbClr val="92D050"/>
                </a:solidFill>
              </a:rPr>
              <a:t>N</a:t>
            </a:r>
            <a:r>
              <a:rPr lang="en-US" sz="1600" b="1" baseline="-25000" dirty="0">
                <a:solidFill>
                  <a:srgbClr val="92D050"/>
                </a:solidFill>
              </a:rPr>
              <a:t>1</a:t>
            </a:r>
            <a:r>
              <a:rPr lang="en-US" sz="1600" b="1" dirty="0">
                <a:solidFill>
                  <a:srgbClr val="FF0000"/>
                </a:solidFill>
              </a:rPr>
              <a:t> + </a:t>
            </a:r>
            <a:r>
              <a:rPr lang="en-US" sz="1600" b="1" dirty="0">
                <a:solidFill>
                  <a:srgbClr val="0000FF"/>
                </a:solidFill>
              </a:rPr>
              <a:t>β</a:t>
            </a:r>
            <a:r>
              <a:rPr lang="en-US" sz="1600" b="1" dirty="0">
                <a:solidFill>
                  <a:srgbClr val="C00000"/>
                </a:solidFill>
              </a:rPr>
              <a:t> 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US" sz="16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</a:t>
            </a:r>
            <a:r>
              <a:rPr lang="en-US" sz="1600" b="1" baseline="-25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tot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) </a:t>
            </a:r>
            <a:r>
              <a:rPr lang="en-US" sz="1600" b="1" dirty="0">
                <a:solidFill>
                  <a:srgbClr val="00B0F0"/>
                </a:solidFill>
              </a:rPr>
              <a:t>N</a:t>
            </a:r>
            <a:r>
              <a:rPr lang="en-US" sz="1600" b="1" baseline="-25000" dirty="0">
                <a:solidFill>
                  <a:srgbClr val="00B0F0"/>
                </a:solidFill>
              </a:rPr>
              <a:t>2</a:t>
            </a:r>
            <a:r>
              <a:rPr lang="en-US" sz="1600" b="1" dirty="0">
                <a:solidFill>
                  <a:srgbClr val="FF0000"/>
                </a:solidFill>
              </a:rPr>
              <a:t> + γ</a:t>
            </a:r>
            <a:r>
              <a:rPr lang="en-US" sz="1600" b="1" dirty="0">
                <a:solidFill>
                  <a:srgbClr val="FF3399"/>
                </a:solidFill>
              </a:rPr>
              <a:t> 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US" sz="16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</a:t>
            </a:r>
            <a:r>
              <a:rPr lang="en-US" sz="1600" b="1" baseline="-25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tot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) </a:t>
            </a:r>
            <a:r>
              <a:rPr lang="en-US" sz="1600" b="1" dirty="0">
                <a:solidFill>
                  <a:srgbClr val="C00000"/>
                </a:solidFill>
              </a:rPr>
              <a:t>N</a:t>
            </a:r>
            <a:r>
              <a:rPr lang="en-US" sz="1600" b="1" baseline="-25000" dirty="0">
                <a:solidFill>
                  <a:srgbClr val="C00000"/>
                </a:solidFill>
              </a:rPr>
              <a:t>3</a:t>
            </a:r>
            <a:r>
              <a:rPr lang="en-US" sz="1600" b="1" baseline="-25000" dirty="0">
                <a:solidFill>
                  <a:srgbClr val="FF0000"/>
                </a:solidFill>
              </a:rPr>
              <a:t>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5F723B63-CC36-607C-0210-F936E338E32E}"/>
              </a:ext>
            </a:extLst>
          </p:cNvPr>
          <p:cNvSpPr txBox="1"/>
          <p:nvPr/>
        </p:nvSpPr>
        <p:spPr>
          <a:xfrm>
            <a:off x="353269" y="6358892"/>
            <a:ext cx="4299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Hough transform tracks to control the 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5BE6CEF7-2D6D-A1BE-4338-BB2BF0649591}"/>
              </a:ext>
            </a:extLst>
          </p:cNvPr>
          <p:cNvSpPr txBox="1"/>
          <p:nvPr/>
        </p:nvSpPr>
        <p:spPr>
          <a:xfrm>
            <a:off x="79569" y="217907"/>
            <a:ext cx="3871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Arial"/>
                <a:cs typeface="Arial"/>
              </a:rPr>
              <a:t>SDHCAL-RPC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5CD48C3-B589-0F50-1D2C-437CA67B9EC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3348" y="2319076"/>
            <a:ext cx="1962401" cy="174067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1CC91A6-69E1-3634-39E6-30177CBFB9A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8428" y="2328033"/>
            <a:ext cx="1962401" cy="176560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D2A9DCD-72B3-387D-920E-9A6436687DF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6405" y="2370391"/>
            <a:ext cx="1962401" cy="1644784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AAFD0626-93B3-A140-F0D0-54FC2A0A2981}"/>
              </a:ext>
            </a:extLst>
          </p:cNvPr>
          <p:cNvSpPr txBox="1"/>
          <p:nvPr/>
        </p:nvSpPr>
        <p:spPr>
          <a:xfrm>
            <a:off x="11091849" y="2328033"/>
            <a:ext cx="706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muon</a:t>
            </a:r>
          </a:p>
        </p:txBody>
      </p:sp>
    </p:spTree>
    <p:extLst>
      <p:ext uri="{BB962C8B-B14F-4D97-AF65-F5344CB8AC3E}">
        <p14:creationId xmlns:p14="http://schemas.microsoft.com/office/powerpoint/2010/main" val="1571231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361570729" y="318528066"/>
            <a:ext cx="2147483647" cy="2147483647"/>
            <a:chOff x="825" y="2428"/>
            <a:chExt cx="4147166" cy="669504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108852" tIns="82161" rIns="108852" bIns="54427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552437" hangingPunct="0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876278" algn="l"/>
                  <a:tab pos="1750440" algn="l"/>
                  <a:tab pos="2626718" algn="l"/>
                </a:tabLst>
              </a:pPr>
              <a:r>
                <a:rPr lang="en-US" sz="32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108852" tIns="77893" rIns="108852" bIns="54427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552437" hangingPunct="0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876278" algn="l"/>
                </a:tabLst>
              </a:pPr>
              <a:r>
                <a:rPr lang="en-US" sz="2667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108852" tIns="73628" rIns="108852" bIns="54427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552437" hangingPunct="0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876278" algn="l"/>
                  <a:tab pos="1750440" algn="l"/>
                  <a:tab pos="2626718" algn="l"/>
                  <a:tab pos="3502996" algn="l"/>
                </a:tabLst>
              </a:pPr>
              <a:r>
                <a:rPr lang="en-US" sz="2133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552437" hangingPunct="0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876278" algn="l"/>
                  <a:tab pos="1750440" algn="l"/>
                  <a:tab pos="2626718" algn="l"/>
                  <a:tab pos="3502996" algn="l"/>
                </a:tabLst>
              </a:pPr>
              <a:r>
                <a:rPr lang="en-US" sz="2133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361773929" y="318731266"/>
            <a:ext cx="2147483647" cy="2147483647"/>
            <a:chOff x="825" y="2428"/>
            <a:chExt cx="4147166" cy="6695045"/>
          </a:xfrm>
        </p:grpSpPr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108852" tIns="82161" rIns="108852" bIns="54427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552437" hangingPunct="0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876278" algn="l"/>
                  <a:tab pos="1750440" algn="l"/>
                  <a:tab pos="2626718" algn="l"/>
                </a:tabLst>
              </a:pPr>
              <a:r>
                <a:rPr lang="en-US" sz="32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108852" tIns="77893" rIns="108852" bIns="54427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552437" hangingPunct="0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876278" algn="l"/>
                </a:tabLst>
              </a:pPr>
              <a:r>
                <a:rPr lang="en-US" sz="2667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108852" tIns="73628" rIns="108852" bIns="54427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552437" hangingPunct="0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876278" algn="l"/>
                  <a:tab pos="1750440" algn="l"/>
                  <a:tab pos="2626718" algn="l"/>
                  <a:tab pos="3502996" algn="l"/>
                </a:tabLst>
              </a:pPr>
              <a:r>
                <a:rPr lang="en-US" sz="2133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552437" hangingPunct="0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876278" algn="l"/>
                  <a:tab pos="1750440" algn="l"/>
                  <a:tab pos="2626718" algn="l"/>
                  <a:tab pos="3502996" algn="l"/>
                </a:tabLst>
              </a:pPr>
              <a:r>
                <a:rPr lang="en-US" sz="2133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sp>
        <p:nvSpPr>
          <p:cNvPr id="17" name="Espace réservé du numéro de diapositive 16">
            <a:extLst>
              <a:ext uri="{FF2B5EF4-FFF2-40B4-BE49-F238E27FC236}">
                <a16:creationId xmlns:a16="http://schemas.microsoft.com/office/drawing/2014/main" id="{4B07A2EF-8D05-F75C-9E9D-6E566EA44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5BE6CEF7-2D6D-A1BE-4338-BB2BF0649591}"/>
              </a:ext>
            </a:extLst>
          </p:cNvPr>
          <p:cNvSpPr txBox="1"/>
          <p:nvPr/>
        </p:nvSpPr>
        <p:spPr>
          <a:xfrm>
            <a:off x="79569" y="217907"/>
            <a:ext cx="3871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Arial"/>
                <a:cs typeface="Arial"/>
              </a:rPr>
              <a:t>SDHCAL</a:t>
            </a:r>
            <a:r>
              <a:rPr lang="en-GB" sz="2400" b="1" dirty="0">
                <a:solidFill>
                  <a:srgbClr val="FF0000"/>
                </a:solidFill>
                <a:latin typeface="Arial"/>
                <a:cs typeface="Arial"/>
                <a:sym typeface="Wingdings" pitchFamily="2" charset="2"/>
              </a:rPr>
              <a:t> T-SDHCAL</a:t>
            </a:r>
            <a:endParaRPr lang="en-GB" sz="2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B63C2CE-414F-D9B5-06DA-249994D72850}"/>
              </a:ext>
            </a:extLst>
          </p:cNvPr>
          <p:cNvSpPr txBox="1"/>
          <p:nvPr/>
        </p:nvSpPr>
        <p:spPr>
          <a:xfrm>
            <a:off x="552964" y="872213"/>
            <a:ext cx="103988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SDHCAL was first developed for </a:t>
            </a:r>
            <a:r>
              <a:rPr lang="en-US" b="1" dirty="0">
                <a:solidFill>
                  <a:srgbClr val="FF0000"/>
                </a:solidFill>
              </a:rPr>
              <a:t>ILC</a:t>
            </a:r>
            <a:r>
              <a:rPr lang="en-US" dirty="0"/>
              <a:t>: low rate and power pulsing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SDHCAL needs to be adapted to cope with </a:t>
            </a:r>
            <a:r>
              <a:rPr lang="en-US" b="1" dirty="0">
                <a:solidFill>
                  <a:srgbClr val="FF0000"/>
                </a:solidFill>
              </a:rPr>
              <a:t>circular collider</a:t>
            </a:r>
            <a:r>
              <a:rPr lang="en-US" dirty="0"/>
              <a:t> requirements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/>
              <a:t>     Continuous readout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/>
              <a:t>     Higher rate </a:t>
            </a:r>
          </a:p>
          <a:p>
            <a:r>
              <a:rPr lang="en-US" dirty="0"/>
              <a:t>In addition, we found that time information could improve significantly hadronic showers separation at lower distances </a:t>
            </a:r>
            <a:r>
              <a:rPr lang="en-US" dirty="0">
                <a:sym typeface="Wingdings" pitchFamily="2" charset="2"/>
              </a:rPr>
              <a:t> Powerful tool for PFA</a:t>
            </a:r>
            <a:endParaRPr lang="en-US" dirty="0"/>
          </a:p>
          <a:p>
            <a:pPr marL="742950" lvl="1" indent="-285750">
              <a:buFont typeface="Wingdings" pitchFamily="2" charset="2"/>
              <a:buChar char="q"/>
            </a:pPr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pic>
        <p:nvPicPr>
          <p:cNvPr id="3" name="Image 19" descr="distanceNKZoom.png">
            <a:extLst>
              <a:ext uri="{FF2B5EF4-FFF2-40B4-BE49-F238E27FC236}">
                <a16:creationId xmlns:a16="http://schemas.microsoft.com/office/drawing/2014/main" id="{211FF64D-0208-A0A4-AB0E-784A8BFB1CA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2928" y="3074470"/>
            <a:ext cx="2907957" cy="2436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20" descr="distanceZoom.png">
            <a:extLst>
              <a:ext uri="{FF2B5EF4-FFF2-40B4-BE49-F238E27FC236}">
                <a16:creationId xmlns:a16="http://schemas.microsoft.com/office/drawing/2014/main" id="{5BFEE47F-49D3-24DF-DA1E-50DDE997A2D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9" y="3074470"/>
            <a:ext cx="2963359" cy="2436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66F99B21-F0A4-A2CC-EE4A-B9E0C5EE1236}"/>
              </a:ext>
            </a:extLst>
          </p:cNvPr>
          <p:cNvSpPr txBox="1"/>
          <p:nvPr/>
        </p:nvSpPr>
        <p:spPr>
          <a:xfrm>
            <a:off x="343967" y="5801121"/>
            <a:ext cx="53979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Contribution of delayed neutrons could be separated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 better energy reconstruction and better close-by  showers separation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CE89BBE-B28E-F18D-C49D-8A21EEF5A65A}"/>
              </a:ext>
            </a:extLst>
          </p:cNvPr>
          <p:cNvSpPr txBox="1"/>
          <p:nvPr/>
        </p:nvSpPr>
        <p:spPr>
          <a:xfrm>
            <a:off x="6536723" y="5647038"/>
            <a:ext cx="5436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PFA-April extended to include time information improves close-by shower separation  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87ABD4CC-8829-A87C-B40A-8700C011E1B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1117" y="2985535"/>
            <a:ext cx="5732580" cy="252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989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18image14341408">
            <a:extLst>
              <a:ext uri="{FF2B5EF4-FFF2-40B4-BE49-F238E27FC236}">
                <a16:creationId xmlns:a16="http://schemas.microsoft.com/office/drawing/2014/main" id="{50125CD9-757C-1634-D541-49B16C449A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914" y="1624914"/>
            <a:ext cx="2628759" cy="1563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051F0CE-AD1F-AB20-86BC-AC47B1A554F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294" y="1542432"/>
            <a:ext cx="2406779" cy="156312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0A956F4-A847-547F-45C6-660AE51A004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4695" y="1509248"/>
            <a:ext cx="3725490" cy="171255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1C031A2-49CE-DDF9-035D-BACEF94F4220}"/>
              </a:ext>
            </a:extLst>
          </p:cNvPr>
          <p:cNvSpPr txBox="1"/>
          <p:nvPr/>
        </p:nvSpPr>
        <p:spPr>
          <a:xfrm>
            <a:off x="481913" y="308919"/>
            <a:ext cx="1076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RPC</a:t>
            </a:r>
            <a:r>
              <a:rPr lang="en-GB" dirty="0">
                <a:sym typeface="Wingdings" pitchFamily="2" charset="2"/>
              </a:rPr>
              <a:t> MRPC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ym typeface="Wingdings" pitchFamily="2" charset="2"/>
              </a:rPr>
              <a:t> MRPC provides excellent time resolution  (down to 50-70 </a:t>
            </a:r>
            <a:r>
              <a:rPr lang="en-GB" dirty="0" err="1">
                <a:sym typeface="Wingdings" pitchFamily="2" charset="2"/>
              </a:rPr>
              <a:t>ps</a:t>
            </a:r>
            <a:r>
              <a:rPr lang="en-GB" dirty="0">
                <a:sym typeface="Wingdings" pitchFamily="2" charset="2"/>
              </a:rPr>
              <a:t> with 2x4 </a:t>
            </a:r>
            <a:r>
              <a:rPr lang="en-GB" dirty="0" err="1">
                <a:sym typeface="Wingdings" pitchFamily="2" charset="2"/>
              </a:rPr>
              <a:t>gpas</a:t>
            </a:r>
            <a:r>
              <a:rPr lang="en-GB" dirty="0">
                <a:sym typeface="Wingdings" pitchFamily="2" charset="2"/>
              </a:rPr>
              <a:t>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ym typeface="Wingdings" pitchFamily="2" charset="2"/>
              </a:rPr>
              <a:t> MRPC has higher detection rate</a:t>
            </a:r>
          </a:p>
          <a:p>
            <a:r>
              <a:rPr lang="en-GB" dirty="0">
                <a:sym typeface="Wingdings" pitchFamily="2" charset="2"/>
              </a:rPr>
              <a:t>New way of producing MRPC was developed in Lyon easy production, cheap detector</a:t>
            </a:r>
            <a:endParaRPr lang="en-GB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332C079-D46E-C61E-30AD-6113BE9C073A}"/>
              </a:ext>
            </a:extLst>
          </p:cNvPr>
          <p:cNvSpPr txBox="1"/>
          <p:nvPr/>
        </p:nvSpPr>
        <p:spPr>
          <a:xfrm>
            <a:off x="389237" y="3346792"/>
            <a:ext cx="9638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New eco-friendly gases: HFO1234 and NOVEC could replace green glass gases R134a and SF6 currently used.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1D45395-48C6-E541-EC4D-AB54BC0CCECC}"/>
              </a:ext>
            </a:extLst>
          </p:cNvPr>
          <p:cNvSpPr txBox="1"/>
          <p:nvPr/>
        </p:nvSpPr>
        <p:spPr>
          <a:xfrm>
            <a:off x="389237" y="3955239"/>
            <a:ext cx="94529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Electronics: </a:t>
            </a:r>
          </a:p>
          <a:p>
            <a:r>
              <a:rPr lang="en-GB" dirty="0"/>
              <a:t>HR2 (no timing)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 err="1">
                <a:sym typeface="Wingdings" pitchFamily="2" charset="2"/>
              </a:rPr>
              <a:t>Petiroc</a:t>
            </a:r>
            <a:r>
              <a:rPr lang="en-GB" dirty="0">
                <a:sym typeface="Wingdings" pitchFamily="2" charset="2"/>
              </a:rPr>
              <a:t> (timing + TDC but dead time) </a:t>
            </a:r>
            <a:r>
              <a:rPr lang="en-GB" dirty="0" err="1">
                <a:sym typeface="Wingdings" pitchFamily="2" charset="2"/>
              </a:rPr>
              <a:t>Caloroc</a:t>
            </a:r>
            <a:r>
              <a:rPr lang="en-GB" dirty="0">
                <a:sym typeface="Wingdings" pitchFamily="2" charset="2"/>
              </a:rPr>
              <a:t> (timing + TDC)</a:t>
            </a:r>
          </a:p>
          <a:p>
            <a:endParaRPr lang="en-GB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CE8B40A4-B32B-6FB2-3D87-823B2EA5E25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9962" y="4764169"/>
            <a:ext cx="2866768" cy="200025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4" name="图片 6">
            <a:extLst>
              <a:ext uri="{FF2B5EF4-FFF2-40B4-BE49-F238E27FC236}">
                <a16:creationId xmlns:a16="http://schemas.microsoft.com/office/drawing/2014/main" id="{55D9CAB0-19AD-CBD1-E66F-34243F79247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4695" y="4726284"/>
            <a:ext cx="2667000" cy="200025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66258E36-9B17-A013-741C-93C719D0BE58}"/>
              </a:ext>
            </a:extLst>
          </p:cNvPr>
          <p:cNvSpPr txBox="1"/>
          <p:nvPr/>
        </p:nvSpPr>
        <p:spPr>
          <a:xfrm>
            <a:off x="5153389" y="5219015"/>
            <a:ext cx="13077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dirty="0" err="1">
                <a:solidFill>
                  <a:schemeClr val="bg1"/>
                </a:solidFill>
                <a:latin typeface="Symbol" pitchFamily="2" charset="2"/>
              </a:rPr>
              <a:t>s</a:t>
            </a:r>
            <a:r>
              <a:rPr lang="en-US" altLang="zh-CN" sz="1400" b="1" baseline="-25000" dirty="0" err="1">
                <a:solidFill>
                  <a:schemeClr val="bg1"/>
                </a:solidFill>
              </a:rPr>
              <a:t>t</a:t>
            </a:r>
            <a:r>
              <a:rPr lang="en-US" altLang="zh-CN" sz="1400" b="1" dirty="0">
                <a:solidFill>
                  <a:schemeClr val="bg1"/>
                </a:solidFill>
                <a:latin typeface="Symbol" pitchFamily="2" charset="2"/>
              </a:rPr>
              <a:t> = 36 </a:t>
            </a:r>
            <a:r>
              <a:rPr lang="en-US" altLang="zh-CN" sz="1400" b="1" dirty="0" err="1">
                <a:solidFill>
                  <a:schemeClr val="bg1"/>
                </a:solidFill>
              </a:rPr>
              <a:t>ps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DF0E510-1B35-537D-A902-681CD60A58D5}"/>
              </a:ext>
            </a:extLst>
          </p:cNvPr>
          <p:cNvSpPr txBox="1"/>
          <p:nvPr/>
        </p:nvSpPr>
        <p:spPr>
          <a:xfrm>
            <a:off x="7961605" y="5194863"/>
            <a:ext cx="13077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dirty="0" err="1">
                <a:solidFill>
                  <a:schemeClr val="bg1"/>
                </a:solidFill>
                <a:latin typeface="Symbol" pitchFamily="2" charset="2"/>
              </a:rPr>
              <a:t>s</a:t>
            </a:r>
            <a:r>
              <a:rPr lang="en-US" altLang="zh-CN" sz="1400" b="1" baseline="-25000" dirty="0" err="1">
                <a:solidFill>
                  <a:schemeClr val="bg1"/>
                </a:solidFill>
              </a:rPr>
              <a:t>t</a:t>
            </a:r>
            <a:r>
              <a:rPr lang="en-US" altLang="zh-CN" sz="1400" b="1" dirty="0">
                <a:solidFill>
                  <a:schemeClr val="bg1"/>
                </a:solidFill>
                <a:latin typeface="Symbol" pitchFamily="2" charset="2"/>
              </a:rPr>
              <a:t> = 75 </a:t>
            </a:r>
            <a:r>
              <a:rPr lang="en-US" altLang="zh-CN" sz="1400" b="1" dirty="0" err="1">
                <a:solidFill>
                  <a:schemeClr val="bg1"/>
                </a:solidFill>
              </a:rPr>
              <a:t>ps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18" name="图片 12">
            <a:extLst>
              <a:ext uri="{FF2B5EF4-FFF2-40B4-BE49-F238E27FC236}">
                <a16:creationId xmlns:a16="http://schemas.microsoft.com/office/drawing/2014/main" id="{E544E184-A557-628D-DBA7-4257E65F7F0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913" y="4764169"/>
            <a:ext cx="2843635" cy="2000250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767395BC-6DFE-19F7-3932-6487908CC7E8}"/>
              </a:ext>
            </a:extLst>
          </p:cNvPr>
          <p:cNvSpPr txBox="1"/>
          <p:nvPr/>
        </p:nvSpPr>
        <p:spPr>
          <a:xfrm>
            <a:off x="347499" y="6357203"/>
            <a:ext cx="1419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petiroc</a:t>
            </a:r>
            <a:endParaRPr lang="en-GB" dirty="0"/>
          </a:p>
        </p:txBody>
      </p:sp>
      <p:pic>
        <p:nvPicPr>
          <p:cNvPr id="20" name="图片 3">
            <a:extLst>
              <a:ext uri="{FF2B5EF4-FFF2-40B4-BE49-F238E27FC236}">
                <a16:creationId xmlns:a16="http://schemas.microsoft.com/office/drawing/2014/main" id="{3A6F8EA6-6746-0F5E-EB8A-7DF4D4F75BE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9613283" y="4266506"/>
            <a:ext cx="3429000" cy="1799967"/>
          </a:xfrm>
          <a:prstGeom prst="rect">
            <a:avLst/>
          </a:prstGeom>
        </p:spPr>
      </p:pic>
      <p:sp>
        <p:nvSpPr>
          <p:cNvPr id="21" name="Flèche vers la droite 20">
            <a:extLst>
              <a:ext uri="{FF2B5EF4-FFF2-40B4-BE49-F238E27FC236}">
                <a16:creationId xmlns:a16="http://schemas.microsoft.com/office/drawing/2014/main" id="{A7DF8957-564D-A39B-CC7F-9C7F09350BC9}"/>
              </a:ext>
            </a:extLst>
          </p:cNvPr>
          <p:cNvSpPr/>
          <p:nvPr/>
        </p:nvSpPr>
        <p:spPr>
          <a:xfrm>
            <a:off x="9517754" y="5299515"/>
            <a:ext cx="724693" cy="432298"/>
          </a:xfrm>
          <a:prstGeom prst="rightArrow">
            <a:avLst>
              <a:gd name="adj1" fmla="val 50000"/>
              <a:gd name="adj2" fmla="val 58575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21">
            <a:extLst>
              <a:ext uri="{FF2B5EF4-FFF2-40B4-BE49-F238E27FC236}">
                <a16:creationId xmlns:a16="http://schemas.microsoft.com/office/drawing/2014/main" id="{4D4B5320-B01C-99E0-E4C1-3131EA17A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363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F027721-3326-56A1-F340-DCF038E15D35}"/>
              </a:ext>
            </a:extLst>
          </p:cNvPr>
          <p:cNvSpPr txBox="1"/>
          <p:nvPr/>
        </p:nvSpPr>
        <p:spPr>
          <a:xfrm>
            <a:off x="789133" y="151179"/>
            <a:ext cx="10381375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Cooling</a:t>
            </a:r>
          </a:p>
          <a:p>
            <a:endParaRPr lang="en-US" dirty="0"/>
          </a:p>
          <a:p>
            <a:r>
              <a:rPr lang="en-US" dirty="0"/>
              <a:t>Previous studies were performed on HARDROC (full regime)  showed efficient heat absorption.</a:t>
            </a:r>
          </a:p>
          <a:p>
            <a:r>
              <a:rPr lang="en-US" dirty="0"/>
              <a:t>Using water circulating in cooper tubes in contact with the ASICs</a:t>
            </a:r>
          </a:p>
          <a:p>
            <a:r>
              <a:rPr lang="en-US" dirty="0"/>
              <a:t>We need to re do the studies with the new ASICs and the mechanical structure in mind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High-rate capability</a:t>
            </a:r>
          </a:p>
          <a:p>
            <a:endParaRPr lang="en-US" dirty="0"/>
          </a:p>
          <a:p>
            <a:r>
              <a:rPr lang="en-US" dirty="0"/>
              <a:t>Low-resistivity glass developed by Tsinghua U. </a:t>
            </a:r>
          </a:p>
          <a:p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problem with the glass thickness and dimensions</a:t>
            </a:r>
            <a:endParaRPr lang="en-US" dirty="0"/>
          </a:p>
          <a:p>
            <a:r>
              <a:rPr lang="en-US" dirty="0"/>
              <a:t>Low-resistive  PEEK (10</a:t>
            </a:r>
            <a:r>
              <a:rPr lang="en-US" baseline="30000" dirty="0"/>
              <a:t>9 </a:t>
            </a:r>
            <a:r>
              <a:rPr lang="en-US" dirty="0" err="1">
                <a:latin typeface="Symbol" pitchFamily="2" charset="2"/>
              </a:rPr>
              <a:t>W.</a:t>
            </a:r>
            <a:r>
              <a:rPr lang="en-US" dirty="0" err="1"/>
              <a:t>cm</a:t>
            </a:r>
            <a:r>
              <a:rPr lang="en-US" dirty="0"/>
              <a:t>) developed by IP2I-Lyon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Some efforts to have better homogeneity is needed </a:t>
            </a:r>
          </a:p>
          <a:p>
            <a:r>
              <a:rPr lang="en-US" dirty="0">
                <a:sym typeface="Wingdings" pitchFamily="2" charset="2"/>
              </a:rPr>
              <a:t>      </a:t>
            </a:r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AD7873E-9DA6-66A4-A60D-F92EB37237D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213" y="2370062"/>
            <a:ext cx="6796808" cy="211787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01904F3-EE9A-D63E-DCC8-DA36C3F4BFC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4317" y="4808804"/>
            <a:ext cx="3143021" cy="1854145"/>
          </a:xfrm>
          <a:prstGeom prst="rect">
            <a:avLst/>
          </a:prstGeom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5056624-2A84-BAB2-39C5-1701658E0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674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A2668DD-BEBD-4F90-10C0-54899DCCCDE3}"/>
              </a:ext>
            </a:extLst>
          </p:cNvPr>
          <p:cNvSpPr txBox="1"/>
          <p:nvPr/>
        </p:nvSpPr>
        <p:spPr>
          <a:xfrm>
            <a:off x="79569" y="217907"/>
            <a:ext cx="3871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Arial"/>
                <a:cs typeface="Arial"/>
              </a:rPr>
              <a:t>SDHCAL-MPGD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67CAD2F8-DF2D-2D1A-F9FB-83661AC0B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7239" y="679572"/>
            <a:ext cx="3025192" cy="2318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10761A24-CB45-34C6-8CB7-28E5C4F5F2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8169" y="671049"/>
            <a:ext cx="2806480" cy="23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28C563E-A0AD-6E29-C78E-4126C4B4F8E2}"/>
              </a:ext>
            </a:extLst>
          </p:cNvPr>
          <p:cNvSpPr txBox="1"/>
          <p:nvPr/>
        </p:nvSpPr>
        <p:spPr>
          <a:xfrm>
            <a:off x="296562" y="827903"/>
            <a:ext cx="63390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MPGD offers the possibility to operate with high particle rate  (&gt; 1 MHz/cm</a:t>
            </a:r>
            <a:r>
              <a:rPr lang="en-GB" baseline="30000" dirty="0"/>
              <a:t>2</a:t>
            </a:r>
            <a:r>
              <a:rPr lang="en-GB" dirty="0"/>
              <a:t>) and excellent spatial resolution</a:t>
            </a:r>
          </a:p>
          <a:p>
            <a:r>
              <a:rPr lang="en-GB" dirty="0"/>
              <a:t>First attempt was made with standard MM by LAPP colleagues using  a variant of HR (allowing a few </a:t>
            </a:r>
            <a:r>
              <a:rPr lang="en-GB" dirty="0" err="1"/>
              <a:t>fC</a:t>
            </a:r>
            <a:r>
              <a:rPr lang="en-GB" dirty="0"/>
              <a:t>  threshold )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10 years later, the second generation of MPGD  using resistive anodes allows robustness against discharges </a:t>
            </a:r>
          </a:p>
        </p:txBody>
      </p:sp>
      <p:pic>
        <p:nvPicPr>
          <p:cNvPr id="6" name="Picture 4" descr="A diagram of a microgas&#10;&#10;Description automatically generated with medium confidence">
            <a:extLst>
              <a:ext uri="{FF2B5EF4-FFF2-40B4-BE49-F238E27FC236}">
                <a16:creationId xmlns:a16="http://schemas.microsoft.com/office/drawing/2014/main" id="{E82F891D-C2C8-9C53-5F2A-652002327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562" y="3413226"/>
            <a:ext cx="3307404" cy="3374146"/>
          </a:xfrm>
          <a:prstGeom prst="rect">
            <a:avLst/>
          </a:prstGeom>
        </p:spPr>
      </p:pic>
      <p:pic>
        <p:nvPicPr>
          <p:cNvPr id="7" name="Content Placeholder 5" descr="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12588E21-F0F0-52EA-B7CF-859815CAD8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7412" y="3413226"/>
            <a:ext cx="6785404" cy="3358707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DF45102-75BC-61F4-42EA-C00570185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760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9E0F093-7D78-6F45-CEE0-4FB6BA071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087" y="345989"/>
            <a:ext cx="9108476" cy="4349579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3" name="Picture 5" descr="A graph of a normal distribution&#10;&#10;Description automatically generated with medium confidence">
            <a:extLst>
              <a:ext uri="{FF2B5EF4-FFF2-40B4-BE49-F238E27FC236}">
                <a16:creationId xmlns:a16="http://schemas.microsoft.com/office/drawing/2014/main" id="{65D0149B-8BD8-EB1E-CFD7-9295F3A38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087" y="4882560"/>
            <a:ext cx="6975566" cy="1803672"/>
          </a:xfrm>
          <a:prstGeom prst="rect">
            <a:avLst/>
          </a:prstGeom>
        </p:spPr>
      </p:pic>
      <p:sp>
        <p:nvSpPr>
          <p:cNvPr id="4" name="TextBox 9">
            <a:extLst>
              <a:ext uri="{FF2B5EF4-FFF2-40B4-BE49-F238E27FC236}">
                <a16:creationId xmlns:a16="http://schemas.microsoft.com/office/drawing/2014/main" id="{07F33130-B158-BA08-3955-62315C6B6D64}"/>
              </a:ext>
            </a:extLst>
          </p:cNvPr>
          <p:cNvSpPr txBox="1"/>
          <p:nvPr/>
        </p:nvSpPr>
        <p:spPr>
          <a:xfrm>
            <a:off x="7671428" y="5030841"/>
            <a:ext cx="23251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Good agreement in # hits in </a:t>
            </a:r>
            <a:br>
              <a:rPr lang="en-IT" dirty="0"/>
            </a:br>
            <a:r>
              <a:rPr lang="en-IT" dirty="0">
                <a:solidFill>
                  <a:srgbClr val="0070C0"/>
                </a:solidFill>
              </a:rPr>
              <a:t>Testbeam</a:t>
            </a:r>
            <a:r>
              <a:rPr lang="en-IT" dirty="0"/>
              <a:t> vs</a:t>
            </a:r>
            <a:br>
              <a:rPr lang="en-IT" dirty="0"/>
            </a:br>
            <a:r>
              <a:rPr lang="en-IT" dirty="0">
                <a:solidFill>
                  <a:srgbClr val="FF0000"/>
                </a:solidFill>
              </a:rPr>
              <a:t>GEANT4 MC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80ED72A-8388-0DFD-8CA0-96CDFA61E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1534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4424</TotalTime>
  <Words>1125</Words>
  <Application>Microsoft Macintosh PowerPoint</Application>
  <PresentationFormat>Grand écran</PresentationFormat>
  <Paragraphs>194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8" baseType="lpstr">
      <vt:lpstr>Apple Symbols</vt:lpstr>
      <vt:lpstr>Arial</vt:lpstr>
      <vt:lpstr>Calibri</vt:lpstr>
      <vt:lpstr>Cambria Math</vt:lpstr>
      <vt:lpstr>Century Gothic</vt:lpstr>
      <vt:lpstr>Symbol</vt:lpstr>
      <vt:lpstr>Times New Roman</vt:lpstr>
      <vt:lpstr>Wingdings</vt:lpstr>
      <vt:lpstr>Wingdings 3</vt:lpstr>
      <vt:lpstr>Ion</vt:lpstr>
      <vt:lpstr>French-Italian contribution to Hadronic Calorimetry for  FCCee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Preparing for 2025 Testbeams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French-Italian contribution to Hadronic Calorimetry for  FCCee   </dc:title>
  <dc:creator>laktineh imad</dc:creator>
  <cp:lastModifiedBy>laktineh imad</cp:lastModifiedBy>
  <cp:revision>17</cp:revision>
  <dcterms:created xsi:type="dcterms:W3CDTF">2024-11-01T18:02:46Z</dcterms:created>
  <dcterms:modified xsi:type="dcterms:W3CDTF">2024-11-04T19:47:36Z</dcterms:modified>
</cp:coreProperties>
</file>