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media/image78.jpg" ContentType="image/jpg"/>
  <Override PartName="/ppt/media/image81.jpg" ContentType="image/jpg"/>
  <Override PartName="/ppt/media/image91.jpg" ContentType="image/jpg"/>
  <Override PartName="/ppt/media/image92.jpg" ContentType="image/jpg"/>
  <Override PartName="/ppt/media/image95.jpg" ContentType="image/jpg"/>
  <Override PartName="/ppt/media/image96.jpg" ContentType="image/jpg"/>
  <Override PartName="/ppt/media/image97.jpg" ContentType="image/jpg"/>
  <Override PartName="/ppt/media/image117.jpg" ContentType="image/jpg"/>
  <Override PartName="/ppt/media/image120.jpg" ContentType="image/jpg"/>
  <Override PartName="/ppt/media/image121.jpg" ContentType="image/jpg"/>
  <Override PartName="/ppt/media/image123.jpg" ContentType="image/jpg"/>
  <Override PartName="/ppt/media/image124.jpg" ContentType="image/jpg"/>
  <Override PartName="/ppt/media/image125.jpg" ContentType="image/jpg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media/image144.jpg" ContentType="image/jpg"/>
  <Override PartName="/ppt/media/image145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bookmarkIdSeed="3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256" r:id="rId2"/>
    <p:sldId id="429" r:id="rId3"/>
    <p:sldId id="328" r:id="rId4"/>
    <p:sldId id="390" r:id="rId5"/>
    <p:sldId id="432" r:id="rId6"/>
    <p:sldId id="263" r:id="rId7"/>
    <p:sldId id="262" r:id="rId8"/>
    <p:sldId id="359" r:id="rId9"/>
    <p:sldId id="398" r:id="rId10"/>
    <p:sldId id="399" r:id="rId11"/>
    <p:sldId id="428" r:id="rId12"/>
    <p:sldId id="273" r:id="rId13"/>
    <p:sldId id="431" r:id="rId14"/>
    <p:sldId id="407" r:id="rId15"/>
    <p:sldId id="343" r:id="rId16"/>
    <p:sldId id="348" r:id="rId17"/>
    <p:sldId id="349" r:id="rId18"/>
    <p:sldId id="408" r:id="rId19"/>
    <p:sldId id="290" r:id="rId20"/>
    <p:sldId id="386" r:id="rId21"/>
    <p:sldId id="387" r:id="rId22"/>
    <p:sldId id="272" r:id="rId23"/>
    <p:sldId id="289" r:id="rId24"/>
    <p:sldId id="274" r:id="rId25"/>
    <p:sldId id="368" r:id="rId26"/>
    <p:sldId id="374" r:id="rId27"/>
    <p:sldId id="430" r:id="rId28"/>
    <p:sldId id="385" r:id="rId29"/>
    <p:sldId id="419" r:id="rId30"/>
    <p:sldId id="434" r:id="rId31"/>
    <p:sldId id="433" r:id="rId32"/>
    <p:sldId id="435" r:id="rId33"/>
    <p:sldId id="381" r:id="rId34"/>
    <p:sldId id="270" r:id="rId35"/>
    <p:sldId id="271" r:id="rId36"/>
    <p:sldId id="279" r:id="rId37"/>
    <p:sldId id="367" r:id="rId38"/>
    <p:sldId id="369" r:id="rId39"/>
    <p:sldId id="379" r:id="rId40"/>
    <p:sldId id="286" r:id="rId41"/>
    <p:sldId id="287" r:id="rId42"/>
    <p:sldId id="265" r:id="rId43"/>
    <p:sldId id="413" r:id="rId44"/>
    <p:sldId id="268" r:id="rId45"/>
    <p:sldId id="388" r:id="rId46"/>
  </p:sldIdLst>
  <p:sldSz cx="10440988" cy="5670550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86">
          <p15:clr>
            <a:srgbClr val="A4A3A4"/>
          </p15:clr>
        </p15:guide>
        <p15:guide id="2" pos="3175">
          <p15:clr>
            <a:srgbClr val="A4A3A4"/>
          </p15:clr>
        </p15:guide>
        <p15:guide id="3" pos="32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18" autoAdjust="0"/>
  </p:normalViewPr>
  <p:slideViewPr>
    <p:cSldViewPr snapToGrid="0">
      <p:cViewPr>
        <p:scale>
          <a:sx n="80" d="100"/>
          <a:sy n="80" d="100"/>
        </p:scale>
        <p:origin x="552" y="104"/>
      </p:cViewPr>
      <p:guideLst>
        <p:guide orient="horz" pos="1786"/>
        <p:guide pos="3175"/>
        <p:guide pos="328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919C0791-0205-2BE0-0099-CC4B95F8F3F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0074DA2E-7E35-CC89-702B-1D977BC9416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86D271-520A-4BC6-8B49-8C9FB2F410BC}" type="datetime1">
              <a:rPr lang="en-GB" smtClean="0"/>
              <a:t>31/10/2024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6FD6CAA-05AD-7D6E-DD1F-D6830338A8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C95C5804-F524-A1DF-8B02-36A43470491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FAE199-FC42-44F3-A995-606FA637CFE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0012563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FA8353-269D-4BCB-A94A-4B6BE6127F50}" type="datetime1">
              <a:rPr lang="en-GB" smtClean="0"/>
              <a:t>31/10/2024</a:t>
            </a:fld>
            <a:endParaRPr lang="en-GB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14338" y="754063"/>
            <a:ext cx="6943725" cy="3771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777875" y="4778375"/>
            <a:ext cx="6216650" cy="45259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GB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32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98C844-6F26-4BAE-A22B-F7EDC5A6E778}" type="slidenum">
              <a:rPr lang="en-GB" smtClean="0"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22412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8C844-6F26-4BAE-A22B-F7EDC5A6E778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7916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5:notes"/>
          <p:cNvSpPr txBox="1">
            <a:spLocks noGrp="1"/>
          </p:cNvSpPr>
          <p:nvPr>
            <p:ph type="body" idx="1"/>
          </p:nvPr>
        </p:nvSpPr>
        <p:spPr>
          <a:xfrm>
            <a:off x="1008063" y="2728913"/>
            <a:ext cx="8067675" cy="2233612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281363" y="709613"/>
            <a:ext cx="3521075" cy="1912937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8C844-6F26-4BAE-A22B-F7EDC5A6E778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5503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8C844-6F26-4BAE-A22B-F7EDC5A6E778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97085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298C844-6F26-4BAE-A22B-F7EDC5A6E778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679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269212" y="147600"/>
            <a:ext cx="9973135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37" name="PlaceHolder 2"/>
          <p:cNvSpPr>
            <a:spLocks noGrp="1"/>
          </p:cNvSpPr>
          <p:nvPr>
            <p:ph/>
          </p:nvPr>
        </p:nvSpPr>
        <p:spPr>
          <a:xfrm>
            <a:off x="522017" y="978120"/>
            <a:ext cx="9395934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38" name="PlaceHolder 3"/>
          <p:cNvSpPr>
            <a:spLocks noGrp="1"/>
          </p:cNvSpPr>
          <p:nvPr>
            <p:ph/>
          </p:nvPr>
        </p:nvSpPr>
        <p:spPr>
          <a:xfrm>
            <a:off x="522017" y="3083400"/>
            <a:ext cx="9395934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269212" y="147600"/>
            <a:ext cx="9973135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/>
          </p:nvPr>
        </p:nvSpPr>
        <p:spPr>
          <a:xfrm>
            <a:off x="522017" y="978120"/>
            <a:ext cx="4585174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/>
          </p:nvPr>
        </p:nvSpPr>
        <p:spPr>
          <a:xfrm>
            <a:off x="5336878" y="978120"/>
            <a:ext cx="4585174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/>
          </p:nvPr>
        </p:nvSpPr>
        <p:spPr>
          <a:xfrm>
            <a:off x="522017" y="3083400"/>
            <a:ext cx="4585174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/>
          </p:nvPr>
        </p:nvSpPr>
        <p:spPr>
          <a:xfrm>
            <a:off x="5336878" y="3083400"/>
            <a:ext cx="4585174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269212" y="147600"/>
            <a:ext cx="9973135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/>
          </p:nvPr>
        </p:nvSpPr>
        <p:spPr>
          <a:xfrm>
            <a:off x="522017" y="978120"/>
            <a:ext cx="3025089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/>
          </p:nvPr>
        </p:nvSpPr>
        <p:spPr>
          <a:xfrm>
            <a:off x="3698863" y="978120"/>
            <a:ext cx="3025089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/>
          </p:nvPr>
        </p:nvSpPr>
        <p:spPr>
          <a:xfrm>
            <a:off x="6875337" y="978120"/>
            <a:ext cx="3025089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/>
          </p:nvPr>
        </p:nvSpPr>
        <p:spPr>
          <a:xfrm>
            <a:off x="522017" y="3083400"/>
            <a:ext cx="3025089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49" name="PlaceHolder 6"/>
          <p:cNvSpPr>
            <a:spLocks noGrp="1"/>
          </p:cNvSpPr>
          <p:nvPr>
            <p:ph/>
          </p:nvPr>
        </p:nvSpPr>
        <p:spPr>
          <a:xfrm>
            <a:off x="3698863" y="3083400"/>
            <a:ext cx="3025089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50" name="PlaceHolder 7"/>
          <p:cNvSpPr>
            <a:spLocks noGrp="1"/>
          </p:cNvSpPr>
          <p:nvPr>
            <p:ph/>
          </p:nvPr>
        </p:nvSpPr>
        <p:spPr>
          <a:xfrm>
            <a:off x="6875337" y="3083400"/>
            <a:ext cx="3025089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4400" b="0" i="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300" b="0" i="0">
                <a:solidFill>
                  <a:schemeClr val="tx1"/>
                </a:solidFill>
                <a:latin typeface="Cambria"/>
                <a:cs typeface="Cambria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CCCCCC"/>
                </a:solidFill>
                <a:latin typeface="Impact"/>
                <a:cs typeface="Impact"/>
              </a:defRPr>
            </a:lvl1pPr>
          </a:lstStyle>
          <a:p>
            <a:pPr marL="12700">
              <a:spcBef>
                <a:spcPts val="110"/>
              </a:spcBef>
            </a:pPr>
            <a:endParaRPr lang="it-IT" spc="15" dirty="0"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CCCCCC"/>
                </a:solidFill>
                <a:latin typeface="Impact"/>
                <a:cs typeface="Impact"/>
              </a:defRPr>
            </a:lvl1pPr>
          </a:lstStyle>
          <a:p>
            <a:pPr marL="12700">
              <a:spcBef>
                <a:spcPts val="110"/>
              </a:spcBef>
            </a:pPr>
            <a:endParaRPr lang="it-IT" dirty="0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000" b="0" i="0">
                <a:solidFill>
                  <a:srgbClr val="CCCCCC"/>
                </a:solidFill>
                <a:latin typeface="Impact"/>
                <a:cs typeface="Impact"/>
              </a:defRPr>
            </a:lvl1pPr>
          </a:lstStyle>
          <a:p>
            <a:pPr marL="88265">
              <a:spcBef>
                <a:spcPts val="110"/>
              </a:spcBef>
            </a:pPr>
            <a:fld id="{81D60167-4931-47E6-BA6A-407CBD079E47}" type="slidenum">
              <a:rPr lang="it-IT" smtClean="0"/>
              <a:pPr marL="88265">
                <a:spcBef>
                  <a:spcPts val="110"/>
                </a:spcBef>
              </a:pPr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867113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1_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8"/>
          <p:cNvSpPr txBox="1">
            <a:spLocks noGrp="1"/>
          </p:cNvSpPr>
          <p:nvPr>
            <p:ph type="title"/>
          </p:nvPr>
        </p:nvSpPr>
        <p:spPr>
          <a:xfrm>
            <a:off x="269213" y="147600"/>
            <a:ext cx="9973135" cy="4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 sz="4399" b="0" i="0">
                <a:solidFill>
                  <a:schemeClr val="lt1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28"/>
          <p:cNvSpPr txBox="1">
            <a:spLocks noGrp="1"/>
          </p:cNvSpPr>
          <p:nvPr>
            <p:ph type="body" idx="1"/>
          </p:nvPr>
        </p:nvSpPr>
        <p:spPr>
          <a:xfrm>
            <a:off x="522017" y="978121"/>
            <a:ext cx="9395934" cy="4030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378059" lvl="0" indent="-259915" algn="l">
              <a:spcBef>
                <a:spcPts val="0"/>
              </a:spcBef>
              <a:spcAft>
                <a:spcPts val="0"/>
              </a:spcAft>
              <a:buSzPts val="1350"/>
              <a:buChar char="●"/>
              <a:defRPr/>
            </a:lvl1pPr>
            <a:lvl2pPr marL="756117" lvl="1" indent="-189029">
              <a:spcBef>
                <a:spcPts val="1024"/>
              </a:spcBef>
              <a:spcAft>
                <a:spcPts val="0"/>
              </a:spcAft>
              <a:buSzPts val="1400"/>
              <a:buNone/>
              <a:defRPr/>
            </a:lvl2pPr>
            <a:lvl3pPr marL="1134176" lvl="2" indent="-189029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512235" lvl="3" indent="-189029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1890293" lvl="4" indent="-189029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268352" lvl="5" indent="-189029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2646411" lvl="6" indent="-189029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024469" lvl="7" indent="-189029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3402528" lvl="8" indent="-189029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28"/>
          <p:cNvSpPr txBox="1">
            <a:spLocks noGrp="1"/>
          </p:cNvSpPr>
          <p:nvPr>
            <p:ph type="ftr" idx="11"/>
          </p:nvPr>
        </p:nvSpPr>
        <p:spPr>
          <a:xfrm>
            <a:off x="2610085" y="5328000"/>
            <a:ext cx="5220170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8"/>
          <p:cNvSpPr txBox="1">
            <a:spLocks noGrp="1"/>
          </p:cNvSpPr>
          <p:nvPr>
            <p:ph type="dt" idx="10"/>
          </p:nvPr>
        </p:nvSpPr>
        <p:spPr>
          <a:xfrm>
            <a:off x="268466" y="5328000"/>
            <a:ext cx="1267756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8"/>
          <p:cNvSpPr txBox="1">
            <a:spLocks noGrp="1"/>
          </p:cNvSpPr>
          <p:nvPr>
            <p:ph type="sldNum" idx="12"/>
          </p:nvPr>
        </p:nvSpPr>
        <p:spPr>
          <a:xfrm>
            <a:off x="8904119" y="5326560"/>
            <a:ext cx="1267756" cy="25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38093" marR="0" lvl="0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38093" marR="0" lvl="1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38093" marR="0" lvl="2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38093" marR="0" lvl="3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38093" marR="0" lvl="4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38093" marR="0" lvl="5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38093" marR="0" lvl="6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38093" marR="0" lvl="7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38093" marR="0" lvl="8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fld id="{00000000-1234-1234-1234-123412341234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625176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edefinito" type="tx">
  <p:cSld name="Predefinito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269212" y="147600"/>
            <a:ext cx="9973136" cy="4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Impact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522018" y="978121"/>
            <a:ext cx="9395934" cy="40309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spcBef>
                <a:spcPts val="0"/>
              </a:spcBef>
              <a:spcAft>
                <a:spcPts val="0"/>
              </a:spcAft>
              <a:buSzPts val="1800"/>
              <a:buFont typeface="Calibri"/>
              <a:buNone/>
              <a:defRPr/>
            </a:lvl1pPr>
            <a:lvl2pPr marL="914400" lvl="1" indent="-228600" algn="l">
              <a:spcBef>
                <a:spcPts val="877"/>
              </a:spcBef>
              <a:spcAft>
                <a:spcPts val="0"/>
              </a:spcAft>
              <a:buSzPts val="1400"/>
              <a:buNone/>
              <a:defRPr/>
            </a:lvl2pPr>
            <a:lvl3pPr marL="1371600" lvl="2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marL="1828800" lvl="3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marL="2286000" lvl="4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marL="2743200" lvl="5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ftr" idx="11"/>
          </p:nvPr>
        </p:nvSpPr>
        <p:spPr>
          <a:xfrm>
            <a:off x="3987221" y="5314921"/>
            <a:ext cx="2459681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10064731" y="5313841"/>
            <a:ext cx="157798" cy="153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lvl="0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1pPr>
            <a:lvl2pPr marL="0" lvl="1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2pPr>
            <a:lvl3pPr marL="0" lvl="2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3pPr>
            <a:lvl4pPr marL="0" lvl="3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4pPr>
            <a:lvl5pPr marL="0" lvl="4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5pPr>
            <a:lvl6pPr marL="0" lvl="5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6pPr>
            <a:lvl7pPr marL="0" lvl="6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7pPr>
            <a:lvl8pPr marL="0" lvl="7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8pPr>
            <a:lvl9pPr marL="0" lvl="8" indent="0" algn="l">
              <a:spcBef>
                <a:spcPts val="0"/>
              </a:spcBef>
              <a:buNone/>
              <a:defRPr sz="1000" b="0" i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defRPr>
            </a:lvl9pPr>
          </a:lstStyle>
          <a:p>
            <a:fld id="{00000000-1234-1234-1234-123412341234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43" name="Google Shape;43;p5"/>
          <p:cNvSpPr txBox="1">
            <a:spLocks noGrp="1"/>
          </p:cNvSpPr>
          <p:nvPr>
            <p:ph type="dt" idx="10"/>
          </p:nvPr>
        </p:nvSpPr>
        <p:spPr>
          <a:xfrm>
            <a:off x="255225" y="5314922"/>
            <a:ext cx="495750" cy="5539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010308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269212" y="147600"/>
            <a:ext cx="9973135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subTitle"/>
          </p:nvPr>
        </p:nvSpPr>
        <p:spPr>
          <a:xfrm>
            <a:off x="522017" y="978120"/>
            <a:ext cx="9395934" cy="403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269212" y="147600"/>
            <a:ext cx="9973135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522017" y="978120"/>
            <a:ext cx="9395934" cy="403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269212" y="147600"/>
            <a:ext cx="9973135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/>
          </p:nvPr>
        </p:nvSpPr>
        <p:spPr>
          <a:xfrm>
            <a:off x="522017" y="978120"/>
            <a:ext cx="4585174" cy="403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/>
          </p:nvPr>
        </p:nvSpPr>
        <p:spPr>
          <a:xfrm>
            <a:off x="5336878" y="978120"/>
            <a:ext cx="4585174" cy="403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269212" y="147600"/>
            <a:ext cx="9973135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subTitle"/>
          </p:nvPr>
        </p:nvSpPr>
        <p:spPr>
          <a:xfrm>
            <a:off x="269212" y="147600"/>
            <a:ext cx="9973135" cy="21708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laceHolder 1"/>
          <p:cNvSpPr>
            <a:spLocks noGrp="1"/>
          </p:cNvSpPr>
          <p:nvPr>
            <p:ph type="title"/>
          </p:nvPr>
        </p:nvSpPr>
        <p:spPr>
          <a:xfrm>
            <a:off x="269212" y="147600"/>
            <a:ext cx="9973135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/>
          </p:nvPr>
        </p:nvSpPr>
        <p:spPr>
          <a:xfrm>
            <a:off x="522017" y="978120"/>
            <a:ext cx="4585174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/>
          </p:nvPr>
        </p:nvSpPr>
        <p:spPr>
          <a:xfrm>
            <a:off x="5336878" y="978120"/>
            <a:ext cx="4585174" cy="403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27" name="PlaceHolder 4"/>
          <p:cNvSpPr>
            <a:spLocks noGrp="1"/>
          </p:cNvSpPr>
          <p:nvPr>
            <p:ph/>
          </p:nvPr>
        </p:nvSpPr>
        <p:spPr>
          <a:xfrm>
            <a:off x="522017" y="3083400"/>
            <a:ext cx="4585174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laceHolder 1"/>
          <p:cNvSpPr>
            <a:spLocks noGrp="1"/>
          </p:cNvSpPr>
          <p:nvPr>
            <p:ph type="title"/>
          </p:nvPr>
        </p:nvSpPr>
        <p:spPr>
          <a:xfrm>
            <a:off x="269212" y="147600"/>
            <a:ext cx="9973135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/>
          </p:nvPr>
        </p:nvSpPr>
        <p:spPr>
          <a:xfrm>
            <a:off x="522017" y="978120"/>
            <a:ext cx="4585174" cy="403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/>
          </p:nvPr>
        </p:nvSpPr>
        <p:spPr>
          <a:xfrm>
            <a:off x="5336878" y="978120"/>
            <a:ext cx="4585174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31" name="PlaceHolder 4"/>
          <p:cNvSpPr>
            <a:spLocks noGrp="1"/>
          </p:cNvSpPr>
          <p:nvPr>
            <p:ph/>
          </p:nvPr>
        </p:nvSpPr>
        <p:spPr>
          <a:xfrm>
            <a:off x="5336878" y="3083400"/>
            <a:ext cx="4585174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269212" y="147600"/>
            <a:ext cx="9973135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endParaRPr lang="en-US" sz="2800" b="0" strike="noStrike" spc="26">
              <a:latin typeface="Impact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522017" y="978120"/>
            <a:ext cx="4585174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5336878" y="978120"/>
            <a:ext cx="4585174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522017" y="3083400"/>
            <a:ext cx="9395934" cy="1922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endParaRPr lang="en-US" sz="1200" b="0" strike="noStrike" spc="-1">
              <a:latin typeface="DejaVu Serif Condensed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nettore 1 14"/>
          <p:cNvSpPr/>
          <p:nvPr/>
        </p:nvSpPr>
        <p:spPr>
          <a:xfrm flipV="1">
            <a:off x="117081" y="0"/>
            <a:ext cx="0" cy="1097280"/>
          </a:xfrm>
          <a:prstGeom prst="line">
            <a:avLst/>
          </a:prstGeom>
          <a:ln w="18000">
            <a:solidFill>
              <a:srgbClr val="ADD58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269212" y="147600"/>
            <a:ext cx="9973135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800" b="0" strike="noStrike" spc="26">
                <a:latin typeface="Impact"/>
              </a:rPr>
              <a:t>Fai clic per modificare il formato del testo del titolo</a:t>
            </a:r>
          </a:p>
        </p:txBody>
      </p:sp>
      <p:sp>
        <p:nvSpPr>
          <p:cNvPr id="2" name="PlaceHolder 2"/>
          <p:cNvSpPr>
            <a:spLocks noGrp="1"/>
          </p:cNvSpPr>
          <p:nvPr>
            <p:ph type="body"/>
          </p:nvPr>
        </p:nvSpPr>
        <p:spPr>
          <a:xfrm>
            <a:off x="522017" y="978120"/>
            <a:ext cx="9395934" cy="4030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>
              <a:spcAft>
                <a:spcPts val="1060"/>
              </a:spcAft>
              <a:buClr>
                <a:srgbClr val="000000"/>
              </a:buClr>
              <a:buSzPct val="75000"/>
              <a:buFont typeface="Wingdings" charset="2"/>
              <a:buChar char=""/>
            </a:pPr>
            <a:r>
              <a:rPr lang="en-US" sz="1200" b="0" strike="noStrike" spc="-1">
                <a:latin typeface="DejaVu Serif Condensed"/>
              </a:rPr>
              <a:t>Fai clic per modificare il formato del testo della struttura</a:t>
            </a:r>
          </a:p>
          <a:p>
            <a:pPr marL="864000" lvl="1" indent="-324000">
              <a:spcAft>
                <a:spcPts val="850"/>
              </a:spcAft>
              <a:buClr>
                <a:srgbClr val="000000"/>
              </a:buClr>
              <a:buSzPct val="75000"/>
              <a:buFont typeface="Wingdings 2" charset="2"/>
              <a:buChar char=""/>
            </a:pPr>
            <a:r>
              <a:rPr lang="en-US" sz="1200" b="0" strike="noStrike" spc="-1">
                <a:latin typeface="DejaVu Serif Condensed"/>
              </a:rPr>
              <a:t>Secondo livello struttura</a:t>
            </a:r>
          </a:p>
          <a:p>
            <a:pPr marL="1296000" lvl="2" indent="-288000">
              <a:spcAft>
                <a:spcPts val="635"/>
              </a:spcAft>
              <a:buClr>
                <a:srgbClr val="000000"/>
              </a:buClr>
              <a:buSzPct val="75000"/>
              <a:buFont typeface="OpenSymbol"/>
              <a:buChar char="▪"/>
            </a:pPr>
            <a:r>
              <a:rPr lang="en-US" sz="1200" b="0" strike="noStrike" spc="-1">
                <a:latin typeface="DejaVu Serif Condensed"/>
              </a:rPr>
              <a:t>Terzo livello struttura</a:t>
            </a:r>
          </a:p>
          <a:p>
            <a:pPr marL="1728000" lvl="3" indent="-216000">
              <a:spcAft>
                <a:spcPts val="422"/>
              </a:spcAft>
              <a:buClr>
                <a:srgbClr val="000000"/>
              </a:buClr>
              <a:buSzPct val="75000"/>
              <a:buFont typeface="OpenSymbol"/>
              <a:buChar char="▫"/>
            </a:pPr>
            <a:r>
              <a:rPr lang="en-US" sz="800" b="0" strike="noStrike" spc="-1">
                <a:latin typeface="DejaVu Serif Condensed"/>
              </a:rPr>
              <a:t>Quarto livello struttura</a:t>
            </a:r>
          </a:p>
          <a:p>
            <a:pPr marL="2160000" lvl="4" indent="-216000">
              <a:spcAft>
                <a:spcPts val="21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800" b="0" strike="noStrike" spc="-1">
                <a:latin typeface="DejaVu Serif Condensed"/>
              </a:rPr>
              <a:t>Quinto livello struttura</a:t>
            </a:r>
          </a:p>
          <a:p>
            <a:pPr marL="2592000" lvl="5" indent="-216000">
              <a:spcAft>
                <a:spcPts val="21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800" b="0" strike="noStrike" spc="-1">
                <a:latin typeface="DejaVu Serif Condensed"/>
              </a:rPr>
              <a:t>Sesto livello struttura</a:t>
            </a:r>
          </a:p>
          <a:p>
            <a:pPr marL="3024000" lvl="6" indent="-216000">
              <a:spcAft>
                <a:spcPts val="210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800" b="0" strike="noStrike" spc="-1">
                <a:latin typeface="DejaVu Serif Condensed"/>
              </a:rPr>
              <a:t>Settimo livello struttura</a:t>
            </a:r>
          </a:p>
        </p:txBody>
      </p:sp>
      <p:sp>
        <p:nvSpPr>
          <p:cNvPr id="3" name="PlaceHolder 3"/>
          <p:cNvSpPr>
            <a:spLocks noGrp="1"/>
          </p:cNvSpPr>
          <p:nvPr>
            <p:ph type="dt"/>
          </p:nvPr>
        </p:nvSpPr>
        <p:spPr>
          <a:xfrm>
            <a:off x="268466" y="5328000"/>
            <a:ext cx="1267756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endParaRPr lang="en-US" sz="1000" b="0" strike="noStrike" spc="26">
              <a:solidFill>
                <a:srgbClr val="CCCCCC"/>
              </a:solidFill>
              <a:latin typeface="Impact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ftr"/>
          </p:nvPr>
        </p:nvSpPr>
        <p:spPr>
          <a:xfrm>
            <a:off x="2610085" y="5328000"/>
            <a:ext cx="522017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ctr"/>
            <a:endParaRPr lang="en-US" sz="1000" b="0" strike="noStrike" spc="26">
              <a:solidFill>
                <a:srgbClr val="B2B2B2"/>
              </a:solidFill>
              <a:latin typeface="Impact"/>
            </a:endParaRPr>
          </a:p>
        </p:txBody>
      </p:sp>
      <p:sp>
        <p:nvSpPr>
          <p:cNvPr id="5" name="PlaceHolder 5"/>
          <p:cNvSpPr>
            <a:spLocks noGrp="1"/>
          </p:cNvSpPr>
          <p:nvPr>
            <p:ph type="sldNum"/>
          </p:nvPr>
        </p:nvSpPr>
        <p:spPr>
          <a:xfrm>
            <a:off x="8904119" y="5326560"/>
            <a:ext cx="1267756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algn="r"/>
            <a:fld id="{352C8887-C801-4124-B81B-0E194108E8C8}" type="slidenum">
              <a:rPr lang="en-US" sz="1000" b="0" strike="noStrike" spc="26">
                <a:solidFill>
                  <a:srgbClr val="CCCCCC"/>
                </a:solidFill>
                <a:latin typeface="Impact"/>
              </a:rPr>
              <a:t>‹N›</a:t>
            </a:fld>
            <a:endParaRPr lang="en-US" sz="1000" b="0" strike="noStrike" spc="26">
              <a:solidFill>
                <a:srgbClr val="B2B2B2"/>
              </a:solidFill>
              <a:latin typeface="Impact"/>
            </a:endParaRPr>
          </a:p>
        </p:txBody>
      </p:sp>
      <p:sp>
        <p:nvSpPr>
          <p:cNvPr id="6" name="Connettore 1 5"/>
          <p:cNvSpPr/>
          <p:nvPr/>
        </p:nvSpPr>
        <p:spPr>
          <a:xfrm flipH="1">
            <a:off x="0" y="146880"/>
            <a:ext cx="1988885" cy="0"/>
          </a:xfrm>
          <a:prstGeom prst="line">
            <a:avLst/>
          </a:prstGeom>
          <a:ln w="36000">
            <a:solidFill>
              <a:srgbClr val="89C76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7" name="Rettangolo 6"/>
          <p:cNvSpPr/>
          <p:nvPr/>
        </p:nvSpPr>
        <p:spPr>
          <a:xfrm>
            <a:off x="0" y="0"/>
            <a:ext cx="10440341" cy="91440"/>
          </a:xfrm>
          <a:prstGeom prst="rect">
            <a:avLst/>
          </a:prstGeom>
          <a:solidFill>
            <a:srgbClr val="89C765"/>
          </a:solidFill>
          <a:ln w="18000">
            <a:solidFill>
              <a:srgbClr val="89C76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8" name="Connettore 1 7"/>
          <p:cNvSpPr/>
          <p:nvPr/>
        </p:nvSpPr>
        <p:spPr>
          <a:xfrm flipV="1">
            <a:off x="48473" y="0"/>
            <a:ext cx="0" cy="1463040"/>
          </a:xfrm>
          <a:prstGeom prst="line">
            <a:avLst/>
          </a:prstGeom>
          <a:ln w="36000">
            <a:solidFill>
              <a:srgbClr val="ADD58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9" name="Connettore 1 8"/>
          <p:cNvSpPr/>
          <p:nvPr/>
        </p:nvSpPr>
        <p:spPr>
          <a:xfrm flipV="1">
            <a:off x="177486" y="0"/>
            <a:ext cx="2983" cy="288000"/>
          </a:xfrm>
          <a:prstGeom prst="line">
            <a:avLst/>
          </a:prstGeom>
          <a:ln w="18000">
            <a:solidFill>
              <a:srgbClr val="ADD58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0" name="Connettore 1 9"/>
          <p:cNvSpPr/>
          <p:nvPr/>
        </p:nvSpPr>
        <p:spPr>
          <a:xfrm>
            <a:off x="10323633" y="4572720"/>
            <a:ext cx="0" cy="1097280"/>
          </a:xfrm>
          <a:prstGeom prst="line">
            <a:avLst/>
          </a:prstGeom>
          <a:ln w="18000">
            <a:solidFill>
              <a:srgbClr val="ADD58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1" name="Rettangolo 10"/>
          <p:cNvSpPr/>
          <p:nvPr/>
        </p:nvSpPr>
        <p:spPr>
          <a:xfrm>
            <a:off x="0" y="5578560"/>
            <a:ext cx="10440341" cy="91440"/>
          </a:xfrm>
          <a:prstGeom prst="rect">
            <a:avLst/>
          </a:prstGeom>
          <a:solidFill>
            <a:srgbClr val="89C765"/>
          </a:solidFill>
          <a:ln w="18000">
            <a:solidFill>
              <a:srgbClr val="89C76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2" name="Connettore 1 11"/>
          <p:cNvSpPr/>
          <p:nvPr/>
        </p:nvSpPr>
        <p:spPr>
          <a:xfrm>
            <a:off x="8451456" y="5524560"/>
            <a:ext cx="1988885" cy="0"/>
          </a:xfrm>
          <a:prstGeom prst="line">
            <a:avLst/>
          </a:prstGeom>
          <a:ln w="36000">
            <a:solidFill>
              <a:srgbClr val="89C76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3" name="Connettore 1 12"/>
          <p:cNvSpPr/>
          <p:nvPr/>
        </p:nvSpPr>
        <p:spPr>
          <a:xfrm>
            <a:off x="10392241" y="4206960"/>
            <a:ext cx="0" cy="1463040"/>
          </a:xfrm>
          <a:prstGeom prst="line">
            <a:avLst/>
          </a:prstGeom>
          <a:ln w="36000">
            <a:solidFill>
              <a:srgbClr val="ADD58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14" name="Connettore 1 13"/>
          <p:cNvSpPr/>
          <p:nvPr/>
        </p:nvSpPr>
        <p:spPr>
          <a:xfrm flipH="1">
            <a:off x="10260245" y="5382000"/>
            <a:ext cx="2983" cy="288000"/>
          </a:xfrm>
          <a:prstGeom prst="line">
            <a:avLst/>
          </a:prstGeom>
          <a:ln w="18000">
            <a:solidFill>
              <a:srgbClr val="ADD58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hf hdr="0" ft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413681/contributions/5993223/attachments/2878940/5042958/DRD1_june24_v2.pdf" TargetMode="External"/><Relationship Id="rId7" Type="http://schemas.openxmlformats.org/officeDocument/2006/relationships/image" Target="../media/image45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5" Type="http://schemas.openxmlformats.org/officeDocument/2006/relationships/hyperlink" Target="https://indico.cern.ch/event/1413681/contributions/5994709/attachments/2876610/5042827/First%20results%20of%20the%20cylindrical%20%CE%BCRGroove%20prototype%20for%20STCF%20inner%20tracker.pdf" TargetMode="External"/><Relationship Id="rId4" Type="http://schemas.openxmlformats.org/officeDocument/2006/relationships/image" Target="../media/image4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13" Type="http://schemas.openxmlformats.org/officeDocument/2006/relationships/image" Target="../media/image54.jpeg"/><Relationship Id="rId3" Type="http://schemas.openxmlformats.org/officeDocument/2006/relationships/image" Target="../media/image4.png"/><Relationship Id="rId7" Type="http://schemas.openxmlformats.org/officeDocument/2006/relationships/image" Target="../media/image58.jpeg"/><Relationship Id="rId12" Type="http://schemas.openxmlformats.org/officeDocument/2006/relationships/image" Target="../media/image53.jpeg"/><Relationship Id="rId17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6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png"/><Relationship Id="rId11" Type="http://schemas.openxmlformats.org/officeDocument/2006/relationships/image" Target="../media/image52.jpeg"/><Relationship Id="rId5" Type="http://schemas.openxmlformats.org/officeDocument/2006/relationships/image" Target="../media/image56.jpeg"/><Relationship Id="rId15" Type="http://schemas.openxmlformats.org/officeDocument/2006/relationships/image" Target="../media/image21.png"/><Relationship Id="rId10" Type="http://schemas.openxmlformats.org/officeDocument/2006/relationships/image" Target="../media/image51.jpeg"/><Relationship Id="rId4" Type="http://schemas.openxmlformats.org/officeDocument/2006/relationships/image" Target="../media/image55.png"/><Relationship Id="rId9" Type="http://schemas.openxmlformats.org/officeDocument/2006/relationships/image" Target="../media/image50.jpeg"/><Relationship Id="rId14" Type="http://schemas.openxmlformats.org/officeDocument/2006/relationships/image" Target="../media/image59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13" Type="http://schemas.openxmlformats.org/officeDocument/2006/relationships/image" Target="../media/image72.pn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12" Type="http://schemas.openxmlformats.org/officeDocument/2006/relationships/image" Target="../media/image71.png"/><Relationship Id="rId17" Type="http://schemas.openxmlformats.org/officeDocument/2006/relationships/image" Target="../media/image4.png"/><Relationship Id="rId2" Type="http://schemas.openxmlformats.org/officeDocument/2006/relationships/image" Target="../media/image61.jpeg"/><Relationship Id="rId16" Type="http://schemas.openxmlformats.org/officeDocument/2006/relationships/image" Target="../media/image7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5.jpeg"/><Relationship Id="rId11" Type="http://schemas.openxmlformats.org/officeDocument/2006/relationships/image" Target="../media/image70.jpeg"/><Relationship Id="rId5" Type="http://schemas.openxmlformats.org/officeDocument/2006/relationships/image" Target="../media/image64.jpeg"/><Relationship Id="rId15" Type="http://schemas.openxmlformats.org/officeDocument/2006/relationships/image" Target="../media/image1.png"/><Relationship Id="rId10" Type="http://schemas.openxmlformats.org/officeDocument/2006/relationships/image" Target="../media/image69.jpeg"/><Relationship Id="rId4" Type="http://schemas.openxmlformats.org/officeDocument/2006/relationships/image" Target="../media/image63.jpeg"/><Relationship Id="rId9" Type="http://schemas.openxmlformats.org/officeDocument/2006/relationships/image" Target="../media/image68.jpeg"/><Relationship Id="rId14" Type="http://schemas.openxmlformats.org/officeDocument/2006/relationships/image" Target="../media/image7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9.jpeg"/><Relationship Id="rId5" Type="http://schemas.openxmlformats.org/officeDocument/2006/relationships/image" Target="../media/image78.jpg"/><Relationship Id="rId4" Type="http://schemas.openxmlformats.org/officeDocument/2006/relationships/image" Target="../media/image77.gi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jp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9.jpeg"/><Relationship Id="rId5" Type="http://schemas.openxmlformats.org/officeDocument/2006/relationships/image" Target="../media/image88.png"/><Relationship Id="rId4" Type="http://schemas.openxmlformats.org/officeDocument/2006/relationships/image" Target="../media/image87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jpg"/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.jpg"/><Relationship Id="rId2" Type="http://schemas.openxmlformats.org/officeDocument/2006/relationships/image" Target="../media/image9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png"/><Relationship Id="rId5" Type="http://schemas.openxmlformats.org/officeDocument/2006/relationships/image" Target="../media/image98.png"/><Relationship Id="rId4" Type="http://schemas.openxmlformats.org/officeDocument/2006/relationships/image" Target="../media/image9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6.sv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png"/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1.png"/><Relationship Id="rId5" Type="http://schemas.openxmlformats.org/officeDocument/2006/relationships/image" Target="../media/image110.png"/><Relationship Id="rId4" Type="http://schemas.openxmlformats.org/officeDocument/2006/relationships/image" Target="../media/image109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jpg"/><Relationship Id="rId3" Type="http://schemas.openxmlformats.org/officeDocument/2006/relationships/image" Target="../media/image116.png"/><Relationship Id="rId7" Type="http://schemas.openxmlformats.org/officeDocument/2006/relationships/image" Target="../media/image120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19.png"/><Relationship Id="rId5" Type="http://schemas.openxmlformats.org/officeDocument/2006/relationships/image" Target="../media/image118.png"/><Relationship Id="rId4" Type="http://schemas.openxmlformats.org/officeDocument/2006/relationships/image" Target="../media/image117.jpg"/><Relationship Id="rId9" Type="http://schemas.openxmlformats.org/officeDocument/2006/relationships/image" Target="../media/image12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jpg"/><Relationship Id="rId2" Type="http://schemas.openxmlformats.org/officeDocument/2006/relationships/image" Target="../media/image123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27.png"/><Relationship Id="rId5" Type="http://schemas.openxmlformats.org/officeDocument/2006/relationships/image" Target="../media/image126.png"/><Relationship Id="rId4" Type="http://schemas.openxmlformats.org/officeDocument/2006/relationships/image" Target="../media/image125.jp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3.png"/><Relationship Id="rId3" Type="http://schemas.openxmlformats.org/officeDocument/2006/relationships/image" Target="../media/image128.jpeg"/><Relationship Id="rId7" Type="http://schemas.openxmlformats.org/officeDocument/2006/relationships/image" Target="../media/image13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1.jpeg"/><Relationship Id="rId5" Type="http://schemas.openxmlformats.org/officeDocument/2006/relationships/image" Target="../media/image130.png"/><Relationship Id="rId4" Type="http://schemas.openxmlformats.org/officeDocument/2006/relationships/image" Target="../media/image12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8.png"/><Relationship Id="rId5" Type="http://schemas.openxmlformats.org/officeDocument/2006/relationships/image" Target="../media/image137.png"/><Relationship Id="rId4" Type="http://schemas.openxmlformats.org/officeDocument/2006/relationships/image" Target="../media/image13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7" Type="http://schemas.openxmlformats.org/officeDocument/2006/relationships/image" Target="../media/image14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42.png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jpg"/><Relationship Id="rId2" Type="http://schemas.openxmlformats.org/officeDocument/2006/relationships/image" Target="../media/image144.jpg"/><Relationship Id="rId1" Type="http://schemas.openxmlformats.org/officeDocument/2006/relationships/slideLayout" Target="../slideLayouts/slideLayout1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7.jpeg"/><Relationship Id="rId2" Type="http://schemas.openxmlformats.org/officeDocument/2006/relationships/image" Target="../media/image146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9.png"/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0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jpg"/><Relationship Id="rId12" Type="http://schemas.openxmlformats.org/officeDocument/2006/relationships/image" Target="../media/image21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jp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jpeg"/><Relationship Id="rId10" Type="http://schemas.openxmlformats.org/officeDocument/2006/relationships/image" Target="../media/image19.png"/><Relationship Id="rId4" Type="http://schemas.openxmlformats.org/officeDocument/2006/relationships/image" Target="../media/image13.jpg"/><Relationship Id="rId9" Type="http://schemas.openxmlformats.org/officeDocument/2006/relationships/image" Target="../media/image18.jpg"/><Relationship Id="rId1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Rettangolo 50"/>
          <p:cNvSpPr/>
          <p:nvPr/>
        </p:nvSpPr>
        <p:spPr>
          <a:xfrm>
            <a:off x="188460" y="949865"/>
            <a:ext cx="10220215" cy="1351080"/>
          </a:xfrm>
          <a:prstGeom prst="rect">
            <a:avLst/>
          </a:prstGeom>
          <a:solidFill>
            <a:srgbClr val="89C765"/>
          </a:solidFill>
          <a:ln w="18000">
            <a:solidFill>
              <a:srgbClr val="89C765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 dirty="0">
              <a:latin typeface="Impact" panose="020B0806030902050204" pitchFamily="34" charset="0"/>
            </a:endParaRPr>
          </a:p>
        </p:txBody>
      </p:sp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972069" y="1451707"/>
            <a:ext cx="9087610" cy="931915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r"/>
            <a:r>
              <a:rPr lang="en-US" sz="4000" dirty="0">
                <a:solidFill>
                  <a:schemeClr val="bg1"/>
                </a:solidFill>
                <a:latin typeface="Impact" panose="020B0806030902050204" pitchFamily="34" charset="0"/>
              </a:rPr>
              <a:t>The µ-RWELL technology for the IDEA </a:t>
            </a:r>
            <a:br>
              <a:rPr lang="en-US" sz="4000" dirty="0">
                <a:solidFill>
                  <a:schemeClr val="bg1"/>
                </a:solidFill>
                <a:latin typeface="Impact" panose="020B0806030902050204" pitchFamily="34" charset="0"/>
              </a:rPr>
            </a:br>
            <a:r>
              <a:rPr lang="en-US" sz="4000" dirty="0">
                <a:solidFill>
                  <a:schemeClr val="bg1"/>
                </a:solidFill>
                <a:latin typeface="Impact" panose="020B0806030902050204" pitchFamily="34" charset="0"/>
              </a:rPr>
              <a:t>MUON and pre-shower system</a:t>
            </a:r>
            <a:br>
              <a:rPr lang="en-US" sz="4000" spc="26" dirty="0">
                <a:solidFill>
                  <a:schemeClr val="bg1"/>
                </a:solidFill>
                <a:latin typeface="Impact" pitchFamily="34" charset="0"/>
                <a:ea typeface="Verdana" panose="020B0604030504040204" pitchFamily="34" charset="0"/>
              </a:rPr>
            </a:br>
            <a:endParaRPr lang="en-US" sz="4000" b="0" strike="noStrike" spc="26" dirty="0">
              <a:solidFill>
                <a:schemeClr val="bg1"/>
              </a:solidFill>
              <a:latin typeface="Impact"/>
            </a:endParaRPr>
          </a:p>
        </p:txBody>
      </p:sp>
      <p:sp>
        <p:nvSpPr>
          <p:cNvPr id="55" name="Rettangolo 54"/>
          <p:cNvSpPr/>
          <p:nvPr/>
        </p:nvSpPr>
        <p:spPr>
          <a:xfrm>
            <a:off x="26849" y="929756"/>
            <a:ext cx="241246" cy="564120"/>
          </a:xfrm>
          <a:prstGeom prst="rect">
            <a:avLst/>
          </a:prstGeom>
          <a:solidFill>
            <a:srgbClr val="FFFFFF"/>
          </a:solidFill>
          <a:ln w="1800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sp>
        <p:nvSpPr>
          <p:cNvPr id="56" name="Rettangolo 55"/>
          <p:cNvSpPr/>
          <p:nvPr/>
        </p:nvSpPr>
        <p:spPr>
          <a:xfrm>
            <a:off x="101423" y="829440"/>
            <a:ext cx="241246" cy="220680"/>
          </a:xfrm>
          <a:prstGeom prst="rect">
            <a:avLst/>
          </a:prstGeom>
          <a:solidFill>
            <a:srgbClr val="FFFFFF"/>
          </a:solidFill>
          <a:ln w="18000">
            <a:solidFill>
              <a:srgbClr val="FFFF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/>
          <a:lstStyle/>
          <a:p>
            <a:endParaRPr lang="it-IT"/>
          </a:p>
        </p:txBody>
      </p:sp>
      <p:pic>
        <p:nvPicPr>
          <p:cNvPr id="60" name="Immagine 59"/>
          <p:cNvPicPr/>
          <p:nvPr/>
        </p:nvPicPr>
        <p:blipFill>
          <a:blip r:embed="rId3"/>
          <a:stretch/>
        </p:blipFill>
        <p:spPr>
          <a:xfrm>
            <a:off x="272657" y="4764010"/>
            <a:ext cx="1398825" cy="614154"/>
          </a:xfrm>
          <a:prstGeom prst="rect">
            <a:avLst/>
          </a:prstGeom>
          <a:ln w="18000">
            <a:noFill/>
          </a:ln>
        </p:spPr>
      </p:pic>
      <p:pic>
        <p:nvPicPr>
          <p:cNvPr id="13" name="Immagin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831" y="2094900"/>
            <a:ext cx="2684957" cy="1458162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14" name="Immagin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2870" y="3181168"/>
            <a:ext cx="2983286" cy="162018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07B9009A-EC68-5197-B1A8-6F8E673B1E63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2454476" y="4836179"/>
            <a:ext cx="1524229" cy="607737"/>
          </a:xfrm>
          <a:prstGeom prst="rect">
            <a:avLst/>
          </a:prstGeom>
          <a:ln w="18000">
            <a:noFill/>
          </a:ln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1D352836-D227-6DB8-DC2E-9256830A219D}"/>
              </a:ext>
            </a:extLst>
          </p:cNvPr>
          <p:cNvSpPr txBox="1"/>
          <p:nvPr/>
        </p:nvSpPr>
        <p:spPr>
          <a:xfrm>
            <a:off x="4764499" y="2574767"/>
            <a:ext cx="55521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it-IT" sz="2000" b="1" kern="100" dirty="0">
                <a:effectLst/>
                <a:latin typeface="DejaVu Serif Condensed" panose="02060606050605020204"/>
                <a:ea typeface="Calibri" panose="020F0502020204030204" pitchFamily="34" charset="0"/>
                <a:cs typeface="Calibri" panose="020F0502020204030204" pitchFamily="34" charset="0"/>
              </a:rPr>
              <a:t>G. Bencivenni (*)</a:t>
            </a:r>
            <a:endParaRPr lang="it-IT" sz="2000" b="1" kern="100" baseline="30000" dirty="0">
              <a:latin typeface="DejaVu Serif Condensed" panose="02060606050605020204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endParaRPr lang="it-IT" sz="2000" kern="100" dirty="0">
              <a:latin typeface="DejaVu Serif Condensed" panose="02060606050605020204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it-IT" kern="100" dirty="0">
                <a:latin typeface="DejaVu Serif Condensed" panose="02060606050605020204"/>
                <a:ea typeface="Calibri" panose="020F0502020204030204" pitchFamily="34" charset="0"/>
                <a:cs typeface="Calibri" panose="020F0502020204030204" pitchFamily="34" charset="0"/>
              </a:rPr>
              <a:t>On </a:t>
            </a:r>
            <a:r>
              <a:rPr lang="it-IT" kern="100" dirty="0" err="1">
                <a:latin typeface="DejaVu Serif Condensed" panose="02060606050605020204"/>
                <a:ea typeface="Calibri" panose="020F0502020204030204" pitchFamily="34" charset="0"/>
                <a:cs typeface="Calibri" panose="020F0502020204030204" pitchFamily="34" charset="0"/>
              </a:rPr>
              <a:t>behalf</a:t>
            </a:r>
            <a:r>
              <a:rPr lang="it-IT" kern="100" dirty="0">
                <a:latin typeface="DejaVu Serif Condensed" panose="02060606050605020204"/>
                <a:ea typeface="Calibri" panose="020F0502020204030204" pitchFamily="34" charset="0"/>
                <a:cs typeface="Calibri" panose="020F0502020204030204" pitchFamily="34" charset="0"/>
              </a:rPr>
              <a:t> of </a:t>
            </a:r>
          </a:p>
          <a:p>
            <a:pPr algn="r"/>
            <a:r>
              <a:rPr lang="it-IT" kern="100" dirty="0">
                <a:latin typeface="DejaVu Serif Condensed" panose="02060606050605020204"/>
                <a:ea typeface="Calibri" panose="020F0502020204030204" pitchFamily="34" charset="0"/>
                <a:cs typeface="Calibri" panose="020F0502020204030204" pitchFamily="34" charset="0"/>
              </a:rPr>
              <a:t>Bologna, Ferrara, LNF, Torino WP5-RDFCC   </a:t>
            </a:r>
          </a:p>
          <a:p>
            <a:pPr algn="r"/>
            <a:endParaRPr lang="it-IT" kern="100" dirty="0">
              <a:latin typeface="DejaVu Serif Condensed" panose="02060606050605020204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r"/>
            <a:r>
              <a:rPr lang="it-IT" kern="100" dirty="0">
                <a:effectLst/>
                <a:latin typeface="DejaVu Serif Condensed" panose="02060606050605020204"/>
                <a:ea typeface="Calibri" panose="020F0502020204030204" pitchFamily="34" charset="0"/>
                <a:cs typeface="Calibri" panose="020F0502020204030204" pitchFamily="34" charset="0"/>
              </a:rPr>
              <a:t>(*) Laboratori Nazionali di Frascati – INFN, Frascati (IT)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968FBDE7-D33F-FF89-346D-A0E0E89549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460" y="121551"/>
            <a:ext cx="10152272" cy="802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magine 27" descr="Immagine 27">
            <a:extLst>
              <a:ext uri="{FF2B5EF4-FFF2-40B4-BE49-F238E27FC236}">
                <a16:creationId xmlns:a16="http://schemas.microsoft.com/office/drawing/2014/main" id="{13936508-1B43-62E3-F2B2-855D71EA3FA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6982" y="3294068"/>
            <a:ext cx="2041409" cy="1840987"/>
          </a:xfrm>
          <a:prstGeom prst="roundRect">
            <a:avLst/>
          </a:prstGeom>
          <a:ln w="12700">
            <a:miter lim="400000"/>
          </a:ln>
          <a:effectLst>
            <a:softEdge rad="495300"/>
          </a:effectLst>
        </p:spPr>
      </p:pic>
      <p:sp>
        <p:nvSpPr>
          <p:cNvPr id="5" name="Segnaposto piè di pagina 3">
            <a:extLst>
              <a:ext uri="{FF2B5EF4-FFF2-40B4-BE49-F238E27FC236}">
                <a16:creationId xmlns:a16="http://schemas.microsoft.com/office/drawing/2014/main" id="{06628E54-4071-8195-853E-3BA2CB0B05C2}"/>
              </a:ext>
            </a:extLst>
          </p:cNvPr>
          <p:cNvSpPr txBox="1">
            <a:spLocks/>
          </p:cNvSpPr>
          <p:nvPr/>
        </p:nvSpPr>
        <p:spPr>
          <a:xfrm>
            <a:off x="5400988" y="5071087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2</a:t>
            </a:r>
            <a:r>
              <a:rPr lang="en-US" sz="1400" baseline="30000" dirty="0"/>
              <a:t>nd</a:t>
            </a:r>
            <a:r>
              <a:rPr lang="en-US" sz="1400" dirty="0"/>
              <a:t> FCC Italy-France Workshop, Venezia 4</a:t>
            </a:r>
            <a:r>
              <a:rPr lang="en-US" sz="1400" baseline="30000" dirty="0"/>
              <a:t>th</a:t>
            </a:r>
            <a:r>
              <a:rPr lang="en-US" sz="1400" dirty="0"/>
              <a:t> Nov 2024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uppo 57">
            <a:extLst>
              <a:ext uri="{FF2B5EF4-FFF2-40B4-BE49-F238E27FC236}">
                <a16:creationId xmlns:a16="http://schemas.microsoft.com/office/drawing/2014/main" id="{6CA5CF94-0F18-828C-A862-36C9961CF88D}"/>
              </a:ext>
            </a:extLst>
          </p:cNvPr>
          <p:cNvGrpSpPr/>
          <p:nvPr/>
        </p:nvGrpSpPr>
        <p:grpSpPr>
          <a:xfrm>
            <a:off x="335679" y="1006476"/>
            <a:ext cx="4580017" cy="3147333"/>
            <a:chOff x="157084" y="1006475"/>
            <a:chExt cx="4580017" cy="3147333"/>
          </a:xfrm>
        </p:grpSpPr>
        <p:grpSp>
          <p:nvGrpSpPr>
            <p:cNvPr id="30" name="Gruppo 29">
              <a:extLst>
                <a:ext uri="{FF2B5EF4-FFF2-40B4-BE49-F238E27FC236}">
                  <a16:creationId xmlns:a16="http://schemas.microsoft.com/office/drawing/2014/main" id="{4C8422BA-B84F-FDA7-B089-B16584216BF8}"/>
                </a:ext>
              </a:extLst>
            </p:cNvPr>
            <p:cNvGrpSpPr/>
            <p:nvPr/>
          </p:nvGrpSpPr>
          <p:grpSpPr>
            <a:xfrm>
              <a:off x="157084" y="1006475"/>
              <a:ext cx="4580017" cy="3147333"/>
              <a:chOff x="157084" y="1006475"/>
              <a:chExt cx="4580017" cy="3147333"/>
            </a:xfrm>
          </p:grpSpPr>
          <p:pic>
            <p:nvPicPr>
              <p:cNvPr id="4" name="Immagine 3" descr="Immagine che contiene testo, linea, diagramma, Diagramma&#10;&#10;Descrizione generata automaticamente">
                <a:extLst>
                  <a:ext uri="{FF2B5EF4-FFF2-40B4-BE49-F238E27FC236}">
                    <a16:creationId xmlns:a16="http://schemas.microsoft.com/office/drawing/2014/main" id="{F4CA80FE-CA1C-90FF-AE91-EA32A11E0B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7084" y="1006475"/>
                <a:ext cx="4580017" cy="3147333"/>
              </a:xfrm>
              <a:prstGeom prst="rect">
                <a:avLst/>
              </a:prstGeom>
            </p:spPr>
          </p:pic>
          <p:sp>
            <p:nvSpPr>
              <p:cNvPr id="10" name="Ovale 9">
                <a:extLst>
                  <a:ext uri="{FF2B5EF4-FFF2-40B4-BE49-F238E27FC236}">
                    <a16:creationId xmlns:a16="http://schemas.microsoft.com/office/drawing/2014/main" id="{9CA673EB-420B-EA87-AA59-7595AD2BB5DF}"/>
                  </a:ext>
                </a:extLst>
              </p:cNvPr>
              <p:cNvSpPr/>
              <p:nvPr/>
            </p:nvSpPr>
            <p:spPr>
              <a:xfrm>
                <a:off x="3441700" y="1417956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2" name="Ovale 11">
                <a:extLst>
                  <a:ext uri="{FF2B5EF4-FFF2-40B4-BE49-F238E27FC236}">
                    <a16:creationId xmlns:a16="http://schemas.microsoft.com/office/drawing/2014/main" id="{10CD0E9D-CBCB-79A8-82B1-4D016F292669}"/>
                  </a:ext>
                </a:extLst>
              </p:cNvPr>
              <p:cNvSpPr/>
              <p:nvPr/>
            </p:nvSpPr>
            <p:spPr>
              <a:xfrm>
                <a:off x="3698873" y="1392238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3" name="Ovale 12">
                <a:extLst>
                  <a:ext uri="{FF2B5EF4-FFF2-40B4-BE49-F238E27FC236}">
                    <a16:creationId xmlns:a16="http://schemas.microsoft.com/office/drawing/2014/main" id="{5C972C8A-B4A5-A27C-6695-95F6187CA67D}"/>
                  </a:ext>
                </a:extLst>
              </p:cNvPr>
              <p:cNvSpPr/>
              <p:nvPr/>
            </p:nvSpPr>
            <p:spPr>
              <a:xfrm>
                <a:off x="3927478" y="1411290"/>
                <a:ext cx="76200" cy="76200"/>
              </a:xfrm>
              <a:prstGeom prst="ellipse">
                <a:avLst/>
              </a:pr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15" name="Connettore diritto 14">
                <a:extLst>
                  <a:ext uri="{FF2B5EF4-FFF2-40B4-BE49-F238E27FC236}">
                    <a16:creationId xmlns:a16="http://schemas.microsoft.com/office/drawing/2014/main" id="{D9C07095-E505-5367-A532-F72E4FBD1C63}"/>
                  </a:ext>
                </a:extLst>
              </p:cNvPr>
              <p:cNvCxnSpPr>
                <a:cxnSpLocks/>
                <a:endCxn id="10" idx="2"/>
              </p:cNvCxnSpPr>
              <p:nvPr/>
            </p:nvCxnSpPr>
            <p:spPr>
              <a:xfrm>
                <a:off x="3213100" y="1425573"/>
                <a:ext cx="228600" cy="30483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7" name="Connettore diritto 16">
                <a:extLst>
                  <a:ext uri="{FF2B5EF4-FFF2-40B4-BE49-F238E27FC236}">
                    <a16:creationId xmlns:a16="http://schemas.microsoft.com/office/drawing/2014/main" id="{571AA9A9-BF8A-CE40-9836-40F4545D7CD2}"/>
                  </a:ext>
                </a:extLst>
              </p:cNvPr>
              <p:cNvCxnSpPr>
                <a:cxnSpLocks/>
                <a:stCxn id="10" idx="6"/>
                <a:endCxn id="12" idx="2"/>
              </p:cNvCxnSpPr>
              <p:nvPr/>
            </p:nvCxnSpPr>
            <p:spPr>
              <a:xfrm flipV="1">
                <a:off x="3517900" y="1430338"/>
                <a:ext cx="180973" cy="25718"/>
              </a:xfrm>
              <a:prstGeom prst="line">
                <a:avLst/>
              </a:prstGeom>
              <a:ln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29" name="Connettore diritto 28">
                <a:extLst>
                  <a:ext uri="{FF2B5EF4-FFF2-40B4-BE49-F238E27FC236}">
                    <a16:creationId xmlns:a16="http://schemas.microsoft.com/office/drawing/2014/main" id="{4734FF48-5E9A-BCD3-379A-6A477ED0C424}"/>
                  </a:ext>
                </a:extLst>
              </p:cNvPr>
              <p:cNvCxnSpPr>
                <a:stCxn id="12" idx="6"/>
                <a:endCxn id="13" idx="1"/>
              </p:cNvCxnSpPr>
              <p:nvPr/>
            </p:nvCxnSpPr>
            <p:spPr>
              <a:xfrm>
                <a:off x="3775073" y="1430338"/>
                <a:ext cx="152405" cy="190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32" name="Immagine 31">
              <a:extLst>
                <a:ext uri="{FF2B5EF4-FFF2-40B4-BE49-F238E27FC236}">
                  <a16:creationId xmlns:a16="http://schemas.microsoft.com/office/drawing/2014/main" id="{E55F81DA-B26C-04EC-3BAB-6C3FC8202FE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41700" y="1950008"/>
              <a:ext cx="91436" cy="91436"/>
            </a:xfrm>
            <a:prstGeom prst="rect">
              <a:avLst/>
            </a:prstGeom>
          </p:spPr>
        </p:pic>
        <p:cxnSp>
          <p:nvCxnSpPr>
            <p:cNvPr id="34" name="Connettore diritto 33">
              <a:extLst>
                <a:ext uri="{FF2B5EF4-FFF2-40B4-BE49-F238E27FC236}">
                  <a16:creationId xmlns:a16="http://schemas.microsoft.com/office/drawing/2014/main" id="{2FBF3364-354C-D838-8DD5-437DF0EF8C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34496" y="2000344"/>
              <a:ext cx="264005" cy="36754"/>
            </a:xfrm>
            <a:prstGeom prst="line">
              <a:avLst/>
            </a:prstGeom>
            <a:ln>
              <a:solidFill>
                <a:srgbClr val="131B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uppo 56">
            <a:extLst>
              <a:ext uri="{FF2B5EF4-FFF2-40B4-BE49-F238E27FC236}">
                <a16:creationId xmlns:a16="http://schemas.microsoft.com/office/drawing/2014/main" id="{D7E6F41E-6F9B-6BE1-9FA8-89E7FB776F09}"/>
              </a:ext>
            </a:extLst>
          </p:cNvPr>
          <p:cNvGrpSpPr/>
          <p:nvPr/>
        </p:nvGrpSpPr>
        <p:grpSpPr>
          <a:xfrm>
            <a:off x="5477574" y="1083556"/>
            <a:ext cx="4591448" cy="3105419"/>
            <a:chOff x="5298980" y="1083555"/>
            <a:chExt cx="4591448" cy="3105419"/>
          </a:xfrm>
        </p:grpSpPr>
        <p:pic>
          <p:nvPicPr>
            <p:cNvPr id="7" name="Immagine 6" descr="Immagine che contiene testo, linea, diagramma, Diagramma&#10;&#10;Descrizione generata automaticamente">
              <a:extLst>
                <a:ext uri="{FF2B5EF4-FFF2-40B4-BE49-F238E27FC236}">
                  <a16:creationId xmlns:a16="http://schemas.microsoft.com/office/drawing/2014/main" id="{61A54081-5471-9871-1382-6F494A38378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8980" y="1083555"/>
              <a:ext cx="4591448" cy="3105419"/>
            </a:xfrm>
            <a:prstGeom prst="rect">
              <a:avLst/>
            </a:prstGeom>
          </p:spPr>
        </p:pic>
        <p:sp>
          <p:nvSpPr>
            <p:cNvPr id="36" name="Ovale 35">
              <a:extLst>
                <a:ext uri="{FF2B5EF4-FFF2-40B4-BE49-F238E27FC236}">
                  <a16:creationId xmlns:a16="http://schemas.microsoft.com/office/drawing/2014/main" id="{C0B4CB10-763A-E78C-E6B9-A8E12E890155}"/>
                </a:ext>
              </a:extLst>
            </p:cNvPr>
            <p:cNvSpPr/>
            <p:nvPr/>
          </p:nvSpPr>
          <p:spPr>
            <a:xfrm>
              <a:off x="8547100" y="3145279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7" name="Ovale 36">
              <a:extLst>
                <a:ext uri="{FF2B5EF4-FFF2-40B4-BE49-F238E27FC236}">
                  <a16:creationId xmlns:a16="http://schemas.microsoft.com/office/drawing/2014/main" id="{BF396FDD-90B2-D33A-A0F1-33F0EFB0454C}"/>
                </a:ext>
              </a:extLst>
            </p:cNvPr>
            <p:cNvSpPr/>
            <p:nvPr/>
          </p:nvSpPr>
          <p:spPr>
            <a:xfrm>
              <a:off x="9011482" y="3125955"/>
              <a:ext cx="76200" cy="762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Ovale 37">
              <a:extLst>
                <a:ext uri="{FF2B5EF4-FFF2-40B4-BE49-F238E27FC236}">
                  <a16:creationId xmlns:a16="http://schemas.microsoft.com/office/drawing/2014/main" id="{4DCC66B8-BD34-9EDC-D134-AE89EA743E48}"/>
                </a:ext>
              </a:extLst>
            </p:cNvPr>
            <p:cNvSpPr/>
            <p:nvPr/>
          </p:nvSpPr>
          <p:spPr>
            <a:xfrm>
              <a:off x="9461500" y="3132455"/>
              <a:ext cx="76200" cy="838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cxnSp>
          <p:nvCxnSpPr>
            <p:cNvPr id="39" name="Connettore diritto 38">
              <a:extLst>
                <a:ext uri="{FF2B5EF4-FFF2-40B4-BE49-F238E27FC236}">
                  <a16:creationId xmlns:a16="http://schemas.microsoft.com/office/drawing/2014/main" id="{916B4C85-4C0C-2F01-E8B4-28451A0CBD6C}"/>
                </a:ext>
              </a:extLst>
            </p:cNvPr>
            <p:cNvCxnSpPr>
              <a:cxnSpLocks/>
              <a:endCxn id="36" idx="2"/>
            </p:cNvCxnSpPr>
            <p:nvPr/>
          </p:nvCxnSpPr>
          <p:spPr>
            <a:xfrm>
              <a:off x="8166100" y="3164055"/>
              <a:ext cx="381000" cy="19324"/>
            </a:xfrm>
            <a:prstGeom prst="line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0" name="Connettore diritto 39">
              <a:extLst>
                <a:ext uri="{FF2B5EF4-FFF2-40B4-BE49-F238E27FC236}">
                  <a16:creationId xmlns:a16="http://schemas.microsoft.com/office/drawing/2014/main" id="{9D9356ED-4FA7-F63C-1D7E-201544F63BAA}"/>
                </a:ext>
              </a:extLst>
            </p:cNvPr>
            <p:cNvCxnSpPr>
              <a:cxnSpLocks/>
              <a:stCxn id="36" idx="6"/>
              <a:endCxn id="37" idx="2"/>
            </p:cNvCxnSpPr>
            <p:nvPr/>
          </p:nvCxnSpPr>
          <p:spPr>
            <a:xfrm flipV="1">
              <a:off x="8623300" y="3164055"/>
              <a:ext cx="388182" cy="19324"/>
            </a:xfrm>
            <a:prstGeom prst="line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1" name="Connettore diritto 40">
              <a:extLst>
                <a:ext uri="{FF2B5EF4-FFF2-40B4-BE49-F238E27FC236}">
                  <a16:creationId xmlns:a16="http://schemas.microsoft.com/office/drawing/2014/main" id="{13C259EE-9C10-7E90-F62D-ACF103D3DAA9}"/>
                </a:ext>
              </a:extLst>
            </p:cNvPr>
            <p:cNvCxnSpPr>
              <a:cxnSpLocks/>
            </p:cNvCxnSpPr>
            <p:nvPr/>
          </p:nvCxnSpPr>
          <p:spPr>
            <a:xfrm>
              <a:off x="9065908" y="3153168"/>
              <a:ext cx="438859" cy="39945"/>
            </a:xfrm>
            <a:prstGeom prst="line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45" name="Immagine 44">
              <a:extLst>
                <a:ext uri="{FF2B5EF4-FFF2-40B4-BE49-F238E27FC236}">
                  <a16:creationId xmlns:a16="http://schemas.microsoft.com/office/drawing/2014/main" id="{F475A6C2-E03C-E517-B8BB-D01613D01E4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379464" y="2896239"/>
              <a:ext cx="91436" cy="91436"/>
            </a:xfrm>
            <a:prstGeom prst="rect">
              <a:avLst/>
            </a:prstGeom>
          </p:spPr>
        </p:pic>
        <p:cxnSp>
          <p:nvCxnSpPr>
            <p:cNvPr id="46" name="Connettore diritto 45">
              <a:extLst>
                <a:ext uri="{FF2B5EF4-FFF2-40B4-BE49-F238E27FC236}">
                  <a16:creationId xmlns:a16="http://schemas.microsoft.com/office/drawing/2014/main" id="{6BD3D3B9-1AC2-6247-5FD8-578918D4A38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66100" y="2944338"/>
              <a:ext cx="248769" cy="10571"/>
            </a:xfrm>
            <a:prstGeom prst="line">
              <a:avLst/>
            </a:prstGeom>
            <a:ln w="6350">
              <a:solidFill>
                <a:srgbClr val="131BB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CasellaDiTesto 54">
            <a:extLst>
              <a:ext uri="{FF2B5EF4-FFF2-40B4-BE49-F238E27FC236}">
                <a16:creationId xmlns:a16="http://schemas.microsoft.com/office/drawing/2014/main" id="{506B8F86-55F3-DE63-E02A-CB72D36D2B86}"/>
              </a:ext>
            </a:extLst>
          </p:cNvPr>
          <p:cNvSpPr txBox="1"/>
          <p:nvPr/>
        </p:nvSpPr>
        <p:spPr>
          <a:xfrm>
            <a:off x="1563630" y="881403"/>
            <a:ext cx="2094764" cy="30777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spc="55" dirty="0">
                <a:solidFill>
                  <a:schemeClr val="bg1"/>
                </a:solidFill>
                <a:latin typeface="DejaVu Serif Condensed"/>
              </a:rPr>
              <a:t>2D layouts – 10x10 cm</a:t>
            </a:r>
            <a:r>
              <a:rPr lang="en-US" sz="1400" b="1" spc="55" baseline="30000" dirty="0">
                <a:solidFill>
                  <a:schemeClr val="bg1"/>
                </a:solidFill>
                <a:latin typeface="DejaVu Serif Condensed"/>
              </a:rPr>
              <a:t>2</a:t>
            </a:r>
            <a:endParaRPr lang="it-IT" sz="1400" b="1" dirty="0">
              <a:solidFill>
                <a:schemeClr val="bg1"/>
              </a:solidFill>
              <a:latin typeface="DejaVu Serif Condensed"/>
            </a:endParaRPr>
          </a:p>
        </p:txBody>
      </p:sp>
      <p:sp>
        <p:nvSpPr>
          <p:cNvPr id="56" name="CasellaDiTesto 55">
            <a:extLst>
              <a:ext uri="{FF2B5EF4-FFF2-40B4-BE49-F238E27FC236}">
                <a16:creationId xmlns:a16="http://schemas.microsoft.com/office/drawing/2014/main" id="{E6A91CAB-EA5A-087C-B7A9-95A589C3C849}"/>
              </a:ext>
            </a:extLst>
          </p:cNvPr>
          <p:cNvSpPr txBox="1"/>
          <p:nvPr/>
        </p:nvSpPr>
        <p:spPr>
          <a:xfrm>
            <a:off x="6925644" y="885062"/>
            <a:ext cx="2094764" cy="307777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algn="ctr"/>
            <a:r>
              <a:rPr lang="en-US" sz="1400" b="1" spc="55" dirty="0">
                <a:solidFill>
                  <a:schemeClr val="bg1"/>
                </a:solidFill>
                <a:latin typeface="DejaVu Serif Condensed"/>
              </a:rPr>
              <a:t>2D layouts – 10x10 cm</a:t>
            </a:r>
            <a:r>
              <a:rPr lang="en-US" sz="1400" b="1" spc="55" baseline="30000" dirty="0">
                <a:solidFill>
                  <a:schemeClr val="bg1"/>
                </a:solidFill>
                <a:latin typeface="DejaVu Serif Condensed"/>
              </a:rPr>
              <a:t>2</a:t>
            </a:r>
            <a:endParaRPr lang="it-IT" sz="1400" b="1" dirty="0">
              <a:solidFill>
                <a:schemeClr val="bg1"/>
              </a:solidFill>
              <a:latin typeface="DejaVu Serif Condensed"/>
            </a:endParaRP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24E69A42-DA53-023F-53D5-5DC34A53004A}"/>
              </a:ext>
            </a:extLst>
          </p:cNvPr>
          <p:cNvSpPr txBox="1"/>
          <p:nvPr/>
        </p:nvSpPr>
        <p:spPr>
          <a:xfrm>
            <a:off x="304125" y="4275435"/>
            <a:ext cx="994515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DejaVu Serif Condensed"/>
              </a:rPr>
              <a:t>2x1D:  </a:t>
            </a:r>
            <a:r>
              <a:rPr lang="en-US" sz="1600" dirty="0">
                <a:latin typeface="DejaVu Serif Condensed"/>
              </a:rPr>
              <a:t>spatial resolution </a:t>
            </a:r>
            <a:r>
              <a:rPr lang="en-US" sz="1600" b="1" dirty="0">
                <a:latin typeface="DejaVu Serif Condensed"/>
              </a:rPr>
              <a:t>&lt; 200µm (pitch 0.8 mm</a:t>
            </a:r>
            <a:r>
              <a:rPr lang="en-US" sz="1600" dirty="0">
                <a:latin typeface="DejaVu Serif Condensed"/>
              </a:rPr>
              <a:t>), </a:t>
            </a:r>
            <a:r>
              <a:rPr lang="en-US" sz="1600" b="1" dirty="0">
                <a:latin typeface="DejaVu Serif Condensed"/>
              </a:rPr>
              <a:t>low voltage </a:t>
            </a:r>
            <a:r>
              <a:rPr lang="en-US" sz="1600" dirty="0">
                <a:latin typeface="DejaVu Serif Condensed"/>
              </a:rPr>
              <a:t>operating point </a:t>
            </a:r>
            <a:r>
              <a:rPr lang="en-US" sz="1600" dirty="0">
                <a:latin typeface="DejaVu Serif Condensed"/>
                <a:sym typeface="Symbol" panose="05050102010706020507" pitchFamily="18" charset="2"/>
              </a:rPr>
              <a:t></a:t>
            </a:r>
            <a:r>
              <a:rPr lang="en-US" sz="1600" dirty="0">
                <a:latin typeface="DejaVu Serif Condensed"/>
              </a:rPr>
              <a:t>520V, </a:t>
            </a:r>
            <a:r>
              <a:rPr lang="en-US" sz="1600" b="1" dirty="0">
                <a:latin typeface="DejaVu Serif Condensed"/>
              </a:rPr>
              <a:t>efficiency </a:t>
            </a:r>
            <a:r>
              <a:rPr lang="en-US" sz="1600" b="1" dirty="0">
                <a:latin typeface="DejaVu Serif Condensed"/>
                <a:sym typeface="Symbol" panose="05050102010706020507" pitchFamily="18" charset="2"/>
              </a:rPr>
              <a:t> </a:t>
            </a:r>
            <a:r>
              <a:rPr lang="en-US" sz="1600" b="1" dirty="0">
                <a:latin typeface="DejaVu Serif Condensed"/>
              </a:rPr>
              <a:t>95%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DejaVu Serif Condensed"/>
              </a:rPr>
              <a:t>CS:  </a:t>
            </a:r>
            <a:r>
              <a:rPr lang="en-US" sz="1600" dirty="0">
                <a:latin typeface="DejaVu Serif Condensed"/>
              </a:rPr>
              <a:t>spatial resolution </a:t>
            </a:r>
            <a:r>
              <a:rPr lang="en-US" sz="1600" b="1" dirty="0">
                <a:latin typeface="DejaVu Serif Condensed"/>
              </a:rPr>
              <a:t>&lt;200µm (with pitch 1.2 mm), high voltage </a:t>
            </a:r>
            <a:r>
              <a:rPr lang="en-US" sz="1600" dirty="0">
                <a:latin typeface="DejaVu Serif Condensed"/>
              </a:rPr>
              <a:t>operating point, ≥ 600V, </a:t>
            </a:r>
            <a:r>
              <a:rPr lang="en-US" sz="1600" b="1" dirty="0">
                <a:latin typeface="DejaVu Serif Condensed"/>
              </a:rPr>
              <a:t>efficiency </a:t>
            </a:r>
            <a:r>
              <a:rPr lang="en-US" sz="1600" b="1" dirty="0">
                <a:latin typeface="DejaVu Serif Condensed"/>
                <a:sym typeface="Symbol" panose="05050102010706020507" pitchFamily="18" charset="2"/>
              </a:rPr>
              <a:t> </a:t>
            </a:r>
            <a:r>
              <a:rPr lang="en-US" sz="1600" b="1" dirty="0">
                <a:latin typeface="DejaVu Serif Condensed"/>
              </a:rPr>
              <a:t>98%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latin typeface="DejaVu Serif Condensed"/>
              </a:rPr>
              <a:t>Top r/out:  </a:t>
            </a:r>
            <a:r>
              <a:rPr lang="en-US" sz="1600" dirty="0">
                <a:latin typeface="DejaVu Serif Condensed"/>
              </a:rPr>
              <a:t>spatial resolution </a:t>
            </a:r>
            <a:r>
              <a:rPr lang="en-US" sz="1600" b="1" dirty="0">
                <a:latin typeface="DejaVu Serif Condensed"/>
              </a:rPr>
              <a:t>&lt; 200µm (pitch 0.8 mm), low voltage </a:t>
            </a:r>
            <a:r>
              <a:rPr lang="en-US" sz="1600" dirty="0">
                <a:latin typeface="DejaVu Serif Condensed"/>
              </a:rPr>
              <a:t>operating point </a:t>
            </a:r>
            <a:r>
              <a:rPr lang="en-US" sz="1600" dirty="0">
                <a:latin typeface="DejaVu Serif Condensed"/>
                <a:sym typeface="Symbol" panose="05050102010706020507" pitchFamily="18" charset="2"/>
              </a:rPr>
              <a:t></a:t>
            </a:r>
            <a:r>
              <a:rPr lang="en-US" sz="1600" dirty="0">
                <a:latin typeface="DejaVu Serif Condensed"/>
              </a:rPr>
              <a:t>520V, </a:t>
            </a:r>
            <a:r>
              <a:rPr lang="en-US" sz="1600" b="1" dirty="0">
                <a:latin typeface="DejaVu Serif Condensed"/>
              </a:rPr>
              <a:t>efficiency </a:t>
            </a:r>
            <a:r>
              <a:rPr lang="en-US" sz="1600" b="1" dirty="0">
                <a:latin typeface="DejaVu Serif Condensed"/>
                <a:sym typeface="Symbol" panose="05050102010706020507" pitchFamily="18" charset="2"/>
              </a:rPr>
              <a:t></a:t>
            </a:r>
            <a:r>
              <a:rPr lang="en-US" sz="1600" b="1" dirty="0">
                <a:latin typeface="DejaVu Serif Condensed"/>
              </a:rPr>
              <a:t>70%</a:t>
            </a:r>
            <a:endParaRPr lang="it-IT" sz="1600" b="1" dirty="0">
              <a:latin typeface="DejaVu Serif Condensed"/>
            </a:endParaRPr>
          </a:p>
        </p:txBody>
      </p:sp>
      <p:sp>
        <p:nvSpPr>
          <p:cNvPr id="3" name="Google Shape;215;p4">
            <a:extLst>
              <a:ext uri="{FF2B5EF4-FFF2-40B4-BE49-F238E27FC236}">
                <a16:creationId xmlns:a16="http://schemas.microsoft.com/office/drawing/2014/main" id="{F61C28A2-FD10-D34A-6BBF-7B88836099BF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10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1" name="Google Shape;180;p14">
            <a:extLst>
              <a:ext uri="{FF2B5EF4-FFF2-40B4-BE49-F238E27FC236}">
                <a16:creationId xmlns:a16="http://schemas.microsoft.com/office/drawing/2014/main" id="{9C35E099-111F-CAE0-A62A-09945272B71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51942" y="193391"/>
            <a:ext cx="9628920" cy="4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rtl="0">
              <a:buClr>
                <a:srgbClr val="000000"/>
              </a:buClr>
              <a:buSzPts val="2800"/>
            </a:pPr>
            <a:r>
              <a:rPr lang="en-GB" sz="3200" dirty="0">
                <a:solidFill>
                  <a:srgbClr val="000000"/>
                </a:solidFill>
                <a:latin typeface="Impact" panose="020B0806030902050204" pitchFamily="34" charset="0"/>
              </a:rPr>
              <a:t>2D layouts performance</a:t>
            </a:r>
            <a:endParaRPr sz="2000" dirty="0">
              <a:latin typeface="Impact" panose="020B0806030902050204" pitchFamily="34" charset="0"/>
            </a:endParaRPr>
          </a:p>
        </p:txBody>
      </p:sp>
      <p:sp>
        <p:nvSpPr>
          <p:cNvPr id="14" name="Segnaposto piè di pagina 3">
            <a:extLst>
              <a:ext uri="{FF2B5EF4-FFF2-40B4-BE49-F238E27FC236}">
                <a16:creationId xmlns:a16="http://schemas.microsoft.com/office/drawing/2014/main" id="{04CD4653-920C-62D1-B838-3DBBBDD8E482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  <p:extLst>
      <p:ext uri="{BB962C8B-B14F-4D97-AF65-F5344CB8AC3E}">
        <p14:creationId xmlns:p14="http://schemas.microsoft.com/office/powerpoint/2010/main" val="12007667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D33B0A4-2F22-24B2-C2C7-4F6E1E4269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CD7F48FA-A7D9-98C1-CC84-3540D4BE83FD}"/>
              </a:ext>
            </a:extLst>
          </p:cNvPr>
          <p:cNvSpPr txBox="1"/>
          <p:nvPr/>
        </p:nvSpPr>
        <p:spPr>
          <a:xfrm>
            <a:off x="162346" y="1407395"/>
            <a:ext cx="7791639" cy="29854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defTabSz="756117">
              <a:buFont typeface="Arial" panose="020B0604020202020204" pitchFamily="34" charset="0"/>
              <a:buChar char="•"/>
              <a:defRPr/>
            </a:pPr>
            <a:r>
              <a:rPr lang="it-IT" sz="1600" b="1" dirty="0">
                <a:solidFill>
                  <a:prstClr val="black"/>
                </a:solidFill>
                <a:latin typeface="DejaVu Serif Condensed" panose="02060606050605020204"/>
              </a:rPr>
              <a:t>µ</a:t>
            </a:r>
            <a:r>
              <a:rPr lang="it-IT" sz="1600" b="1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-</a:t>
            </a:r>
            <a:r>
              <a:rPr lang="it-IT" sz="1600" b="1" dirty="0" err="1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RGroove</a:t>
            </a:r>
            <a:r>
              <a:rPr lang="it-IT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  </a:t>
            </a:r>
            <a:r>
              <a:rPr lang="it-IT" sz="1600" b="1" dirty="0" err="1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evolution</a:t>
            </a:r>
            <a:r>
              <a:rPr lang="it-IT" sz="1600" b="1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 </a:t>
            </a:r>
            <a:r>
              <a:rPr lang="it-IT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of the </a:t>
            </a:r>
            <a:r>
              <a:rPr lang="it-IT" sz="1600" b="1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top/r-out </a:t>
            </a:r>
            <a:r>
              <a:rPr lang="it-IT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layout, </a:t>
            </a:r>
            <a:r>
              <a:rPr lang="en-GB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where</a:t>
            </a:r>
            <a:r>
              <a:rPr lang="it-IT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 the </a:t>
            </a:r>
            <a:r>
              <a:rPr lang="en-GB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amplification</a:t>
            </a:r>
            <a:r>
              <a:rPr lang="it-IT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 stage 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is</a:t>
            </a:r>
            <a:r>
              <a:rPr lang="it-IT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 </a:t>
            </a:r>
            <a:r>
              <a:rPr lang="en-GB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based</a:t>
            </a:r>
            <a:r>
              <a:rPr lang="it-IT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 on </a:t>
            </a:r>
            <a:r>
              <a:rPr lang="it-IT" sz="1600" b="1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«</a:t>
            </a:r>
            <a:r>
              <a:rPr lang="it-IT" sz="1600" b="1" dirty="0" err="1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grooves</a:t>
            </a:r>
            <a:r>
              <a:rPr lang="it-IT" sz="1600" b="1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» </a:t>
            </a:r>
            <a:r>
              <a:rPr lang="it-IT" sz="1600" dirty="0" err="1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rather</a:t>
            </a:r>
            <a:r>
              <a:rPr lang="it-IT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 </a:t>
            </a:r>
            <a:r>
              <a:rPr lang="it-IT" sz="1600" dirty="0" err="1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than</a:t>
            </a:r>
            <a:r>
              <a:rPr lang="it-IT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 </a:t>
            </a:r>
            <a:r>
              <a:rPr lang="it-IT" sz="1600" b="1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«</a:t>
            </a:r>
            <a:r>
              <a:rPr lang="it-IT" sz="1600" b="1" dirty="0" err="1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wells</a:t>
            </a:r>
            <a:r>
              <a:rPr lang="it-IT" sz="1600" b="1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».</a:t>
            </a:r>
            <a:r>
              <a:rPr lang="it-IT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  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</a:rPr>
              <a:t>This design could facilitate the implementation of the </a:t>
            </a:r>
            <a:r>
              <a:rPr lang="en-US" sz="1600" b="1" dirty="0">
                <a:solidFill>
                  <a:prstClr val="black"/>
                </a:solidFill>
                <a:latin typeface="DejaVu Serif Condensed" panose="02060606050605020204"/>
              </a:rPr>
              <a:t>strip readout 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</a:rPr>
              <a:t>on the </a:t>
            </a:r>
            <a:r>
              <a:rPr lang="en-US" sz="1600" b="1" dirty="0">
                <a:solidFill>
                  <a:prstClr val="black"/>
                </a:solidFill>
                <a:latin typeface="DejaVu Serif Condensed" panose="02060606050605020204"/>
              </a:rPr>
              <a:t>top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</a:rPr>
              <a:t>, </a:t>
            </a:r>
            <a:r>
              <a:rPr lang="en-US" sz="1600" b="1" dirty="0">
                <a:solidFill>
                  <a:prstClr val="black"/>
                </a:solidFill>
                <a:latin typeface="DejaVu Serif Condensed" panose="02060606050605020204"/>
              </a:rPr>
              <a:t>without introducing dead-zones ( Z. Yi in RD51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</a:rPr>
              <a:t>).</a:t>
            </a:r>
          </a:p>
          <a:p>
            <a:pPr marL="171450" indent="-171450" defTabSz="756117">
              <a:buFont typeface="Arial" panose="020B0604020202020204" pitchFamily="34" charset="0"/>
              <a:buChar char="•"/>
              <a:defRPr/>
            </a:pPr>
            <a:endParaRPr lang="en-US" sz="1200" b="1" dirty="0">
              <a:solidFill>
                <a:prstClr val="black"/>
              </a:solidFill>
              <a:latin typeface="DejaVu Serif Condensed" panose="02060606050605020204"/>
            </a:endParaRPr>
          </a:p>
          <a:p>
            <a:pPr marL="285750" indent="-285750" defTabSz="914221">
              <a:buFont typeface="Arial" panose="020B0604020202020204" pitchFamily="34" charset="0"/>
              <a:buChar char="•"/>
              <a:defRPr/>
            </a:pPr>
            <a:r>
              <a:rPr lang="it-IT" sz="1600" b="1" dirty="0">
                <a:solidFill>
                  <a:prstClr val="black"/>
                </a:solidFill>
                <a:latin typeface="DejaVu Serif Condensed" panose="02060606050605020204"/>
              </a:rPr>
              <a:t> µ-RWELL with </a:t>
            </a:r>
            <a:r>
              <a:rPr lang="en-US" sz="1600" b="1" dirty="0">
                <a:solidFill>
                  <a:prstClr val="black"/>
                </a:solidFill>
                <a:latin typeface="DejaVu Serif Condensed" panose="02060606050605020204"/>
              </a:rPr>
              <a:t>CS layout with pad readout 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 new design in which the </a:t>
            </a:r>
            <a:r>
              <a:rPr lang="en-US" sz="1600" b="1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readout PCB 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is segmented into </a:t>
            </a:r>
            <a:r>
              <a:rPr lang="en-US" sz="1600" b="1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pads instead of strips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. This choice allows for collecting </a:t>
            </a:r>
            <a:r>
              <a:rPr lang="en-US" sz="1600" b="1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all the charge on a single readout electrode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 with an increase of  FFE channels (30%). With a pad size of 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  <a:sym typeface="Symbol" panose="05050102010706020507" pitchFamily="18" charset="2"/>
              </a:rPr>
              <a:t> 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1 cm², a </a:t>
            </a:r>
            <a:r>
              <a:rPr lang="en-US" sz="1600" b="1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spatial resolution of </a:t>
            </a:r>
            <a:r>
              <a:rPr lang="en-US" sz="1600" b="1" dirty="0">
                <a:solidFill>
                  <a:prstClr val="black"/>
                </a:solidFill>
                <a:latin typeface="DejaVu Serif Condensed" panose="02060606050605020204"/>
                <a:sym typeface="Symbol" panose="05050102010706020507" pitchFamily="18" charset="2"/>
              </a:rPr>
              <a:t> </a:t>
            </a:r>
            <a:r>
              <a:rPr lang="en-US" sz="1600" b="1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300 µm 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has been achieved 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</a:rPr>
              <a:t>(</a:t>
            </a:r>
            <a:r>
              <a:rPr lang="en-US" sz="1600" b="1" dirty="0">
                <a:solidFill>
                  <a:prstClr val="black"/>
                </a:solidFill>
                <a:latin typeface="DejaVu Serif Condensed" panose="02060606050605020204"/>
              </a:rPr>
              <a:t>M. Iodice in RD51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</a:rPr>
              <a:t>).</a:t>
            </a:r>
            <a:br>
              <a:rPr lang="it-IT" sz="1600" b="1" dirty="0">
                <a:solidFill>
                  <a:prstClr val="black"/>
                </a:solidFill>
                <a:latin typeface="DejaVu Serif Condensed" panose="02060606050605020204"/>
              </a:rPr>
            </a:br>
            <a:endParaRPr lang="it-IT" sz="1600" b="1" dirty="0">
              <a:solidFill>
                <a:prstClr val="black"/>
              </a:solidFill>
              <a:latin typeface="DejaVu Serif Condensed" panose="02060606050605020204"/>
            </a:endParaRPr>
          </a:p>
          <a:p>
            <a:pPr marL="285750" indent="-285750" defTabSz="914221">
              <a:buFont typeface="Arial" panose="020B0604020202020204" pitchFamily="34" charset="0"/>
              <a:buChar char="•"/>
              <a:defRPr/>
            </a:pPr>
            <a:r>
              <a:rPr lang="en-US" sz="1600" b="1" dirty="0">
                <a:solidFill>
                  <a:prstClr val="black"/>
                </a:solidFill>
                <a:latin typeface="DejaVu Serif Condensed" panose="02060606050605020204"/>
              </a:rPr>
              <a:t>GEM + </a:t>
            </a:r>
            <a:r>
              <a:rPr lang="it-IT" sz="1600" b="1" dirty="0">
                <a:solidFill>
                  <a:prstClr val="black"/>
                </a:solidFill>
                <a:latin typeface="DejaVu Serif Condensed" panose="02060606050605020204"/>
              </a:rPr>
              <a:t>µ-RWELL with CS layout with strip/</a:t>
            </a:r>
            <a:r>
              <a:rPr lang="it-IT" sz="1600" b="1" dirty="0" err="1">
                <a:solidFill>
                  <a:prstClr val="black"/>
                </a:solidFill>
                <a:latin typeface="DejaVu Serif Condensed" panose="02060606050605020204"/>
              </a:rPr>
              <a:t>pad</a:t>
            </a:r>
            <a:r>
              <a:rPr lang="it-IT" sz="1600" b="1" dirty="0">
                <a:solidFill>
                  <a:prstClr val="black"/>
                </a:solidFill>
                <a:latin typeface="DejaVu Serif Condensed" panose="02060606050605020204"/>
              </a:rPr>
              <a:t> </a:t>
            </a:r>
            <a:r>
              <a:rPr lang="it-IT" sz="1600" b="1" dirty="0" err="1">
                <a:solidFill>
                  <a:prstClr val="black"/>
                </a:solidFill>
                <a:latin typeface="DejaVu Serif Condensed" panose="02060606050605020204"/>
              </a:rPr>
              <a:t>readout</a:t>
            </a:r>
            <a:r>
              <a:rPr lang="it-IT" sz="1600" b="1" dirty="0">
                <a:solidFill>
                  <a:prstClr val="black"/>
                </a:solidFill>
                <a:latin typeface="DejaVu Serif Condensed" panose="02060606050605020204"/>
              </a:rPr>
              <a:t> </a:t>
            </a:r>
            <a:r>
              <a:rPr lang="it-IT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 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a hybrid design featuring </a:t>
            </a:r>
            <a:r>
              <a:rPr lang="en-US" sz="1600" b="1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a GEM pre-amplification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 stage to </a:t>
            </a:r>
            <a:r>
              <a:rPr lang="en-US" sz="1600" b="1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lower the operating point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, greatly </a:t>
            </a:r>
            <a:r>
              <a:rPr lang="en-US" sz="1600" b="1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enhancing detector stability 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while maintaining </a:t>
            </a:r>
            <a:r>
              <a:rPr lang="en-US" sz="1600" b="1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high spatial performance </a:t>
            </a:r>
            <a:r>
              <a:rPr lang="en-US" sz="1600" dirty="0">
                <a:solidFill>
                  <a:prstClr val="black"/>
                </a:solidFill>
                <a:latin typeface="DejaVu Serif Condensed" panose="02060606050605020204"/>
                <a:sym typeface="Wingdings" panose="05000000000000000000" pitchFamily="2" charset="2"/>
              </a:rPr>
              <a:t>with millimeter strip-pitches</a:t>
            </a:r>
            <a:endParaRPr lang="it-IT" sz="1600" dirty="0">
              <a:solidFill>
                <a:srgbClr val="000000"/>
              </a:solidFill>
              <a:latin typeface="DejaVu Serif Condensed" panose="02060606050605020204"/>
            </a:endParaRPr>
          </a:p>
        </p:txBody>
      </p:sp>
      <p:grpSp>
        <p:nvGrpSpPr>
          <p:cNvPr id="48" name="Gruppo 47">
            <a:extLst>
              <a:ext uri="{FF2B5EF4-FFF2-40B4-BE49-F238E27FC236}">
                <a16:creationId xmlns:a16="http://schemas.microsoft.com/office/drawing/2014/main" id="{03AA17E2-1FAF-9517-2A06-58FA863B01F4}"/>
              </a:ext>
            </a:extLst>
          </p:cNvPr>
          <p:cNvGrpSpPr/>
          <p:nvPr/>
        </p:nvGrpSpPr>
        <p:grpSpPr>
          <a:xfrm>
            <a:off x="8273719" y="1983664"/>
            <a:ext cx="1878982" cy="1713960"/>
            <a:chOff x="8142053" y="3111142"/>
            <a:chExt cx="1619580" cy="2046555"/>
          </a:xfrm>
        </p:grpSpPr>
        <p:pic>
          <p:nvPicPr>
            <p:cNvPr id="28" name="Immagine 27">
              <a:extLst>
                <a:ext uri="{FF2B5EF4-FFF2-40B4-BE49-F238E27FC236}">
                  <a16:creationId xmlns:a16="http://schemas.microsoft.com/office/drawing/2014/main" id="{5F1EBFF6-3CFA-648A-9D28-1642EEDD5B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142053" y="3111142"/>
              <a:ext cx="1619580" cy="1639551"/>
            </a:xfrm>
            <a:prstGeom prst="rect">
              <a:avLst/>
            </a:prstGeom>
          </p:spPr>
        </p:pic>
        <p:sp>
          <p:nvSpPr>
            <p:cNvPr id="31" name="CasellaDiTesto 30">
              <a:hlinkClick r:id="rId3"/>
              <a:extLst>
                <a:ext uri="{FF2B5EF4-FFF2-40B4-BE49-F238E27FC236}">
                  <a16:creationId xmlns:a16="http://schemas.microsoft.com/office/drawing/2014/main" id="{D3927A1A-DE2C-D182-3FBE-514EC134BC45}"/>
                </a:ext>
              </a:extLst>
            </p:cNvPr>
            <p:cNvSpPr txBox="1"/>
            <p:nvPr/>
          </p:nvSpPr>
          <p:spPr>
            <a:xfrm>
              <a:off x="8601297" y="4757846"/>
              <a:ext cx="904201" cy="3998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756117">
                <a:defRPr/>
              </a:pPr>
              <a:r>
                <a:rPr lang="it-IT" sz="1200" dirty="0">
                  <a:solidFill>
                    <a:srgbClr val="000000"/>
                  </a:solidFill>
                  <a:latin typeface="DejaVu Serif Condensed" panose="02060606050605020204"/>
                  <a:hlinkClick r:id="rId3"/>
                </a:rPr>
                <a:t>M. Iodice</a:t>
              </a:r>
              <a:endParaRPr lang="it-IT" sz="1200" dirty="0">
                <a:solidFill>
                  <a:srgbClr val="000000"/>
                </a:solidFill>
                <a:latin typeface="DejaVu Serif Condensed" panose="02060606050605020204"/>
              </a:endParaRPr>
            </a:p>
          </p:txBody>
        </p:sp>
      </p:grpSp>
      <p:grpSp>
        <p:nvGrpSpPr>
          <p:cNvPr id="47" name="Gruppo 46">
            <a:extLst>
              <a:ext uri="{FF2B5EF4-FFF2-40B4-BE49-F238E27FC236}">
                <a16:creationId xmlns:a16="http://schemas.microsoft.com/office/drawing/2014/main" id="{2D5527C2-11A9-D96E-E81D-0B643ACCFCB0}"/>
              </a:ext>
            </a:extLst>
          </p:cNvPr>
          <p:cNvGrpSpPr/>
          <p:nvPr/>
        </p:nvGrpSpPr>
        <p:grpSpPr>
          <a:xfrm>
            <a:off x="8041954" y="241832"/>
            <a:ext cx="2251382" cy="1716861"/>
            <a:chOff x="7998594" y="1616075"/>
            <a:chExt cx="2085205" cy="1547485"/>
          </a:xfrm>
        </p:grpSpPr>
        <p:grpSp>
          <p:nvGrpSpPr>
            <p:cNvPr id="21" name="组合 10">
              <a:extLst>
                <a:ext uri="{FF2B5EF4-FFF2-40B4-BE49-F238E27FC236}">
                  <a16:creationId xmlns:a16="http://schemas.microsoft.com/office/drawing/2014/main" id="{F13079D4-0DF1-F520-C439-E494E34C9525}"/>
                </a:ext>
              </a:extLst>
            </p:cNvPr>
            <p:cNvGrpSpPr/>
            <p:nvPr/>
          </p:nvGrpSpPr>
          <p:grpSpPr>
            <a:xfrm>
              <a:off x="7998594" y="1616075"/>
              <a:ext cx="2085205" cy="1382016"/>
              <a:chOff x="51726" y="1782444"/>
              <a:chExt cx="3950291" cy="2351667"/>
            </a:xfrm>
          </p:grpSpPr>
          <p:sp>
            <p:nvSpPr>
              <p:cNvPr id="22" name="文本框 36">
                <a:extLst>
                  <a:ext uri="{FF2B5EF4-FFF2-40B4-BE49-F238E27FC236}">
                    <a16:creationId xmlns:a16="http://schemas.microsoft.com/office/drawing/2014/main" id="{DFCD96EE-FCD7-670B-3E69-5CB0C8DE289C}"/>
                  </a:ext>
                </a:extLst>
              </p:cNvPr>
              <p:cNvSpPr txBox="1"/>
              <p:nvPr/>
            </p:nvSpPr>
            <p:spPr>
              <a:xfrm>
                <a:off x="369055" y="1782444"/>
                <a:ext cx="3349164" cy="8124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6117">
                  <a:defRPr/>
                </a:pPr>
                <a:r>
                  <a:rPr lang="en-US" altLang="zh-CN" sz="11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ea typeface="宋体" panose="02010600030101010101" pitchFamily="2" charset="-122"/>
                  </a:rPr>
                  <a:t>2D-readout (XY) </a:t>
                </a:r>
                <a:r>
                  <a:rPr lang="en-US" altLang="zh-CN" sz="1100" b="1" dirty="0" err="1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/>
                    <a:ea typeface="宋体" panose="02010600030101010101" pitchFamily="2" charset="-122"/>
                  </a:rPr>
                  <a:t>μRGroove</a:t>
                </a:r>
                <a:endParaRPr lang="zh-CN" altLang="en-US" sz="11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/>
                  <a:ea typeface="宋体" panose="02010600030101010101" pitchFamily="2" charset="-122"/>
                </a:endParaRPr>
              </a:p>
            </p:txBody>
          </p:sp>
          <p:pic>
            <p:nvPicPr>
              <p:cNvPr id="23" name="图片 38">
                <a:extLst>
                  <a:ext uri="{FF2B5EF4-FFF2-40B4-BE49-F238E27FC236}">
                    <a16:creationId xmlns:a16="http://schemas.microsoft.com/office/drawing/2014/main" id="{979178B2-9016-657F-6DCA-E8546C08EE7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65103" y="2155827"/>
                <a:ext cx="3836914" cy="1978284"/>
              </a:xfrm>
              <a:prstGeom prst="rect">
                <a:avLst/>
              </a:prstGeom>
            </p:spPr>
          </p:pic>
          <p:sp>
            <p:nvSpPr>
              <p:cNvPr id="24" name="文本框 1">
                <a:extLst>
                  <a:ext uri="{FF2B5EF4-FFF2-40B4-BE49-F238E27FC236}">
                    <a16:creationId xmlns:a16="http://schemas.microsoft.com/office/drawing/2014/main" id="{16EC894D-0A5A-82AE-8FDF-CD4337F9DE04}"/>
                  </a:ext>
                </a:extLst>
              </p:cNvPr>
              <p:cNvSpPr txBox="1"/>
              <p:nvPr/>
            </p:nvSpPr>
            <p:spPr>
              <a:xfrm rot="19690289">
                <a:off x="2466768" y="3449425"/>
                <a:ext cx="1484104" cy="4932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6117">
                  <a:defRPr/>
                </a:pPr>
                <a:r>
                  <a:rPr lang="en-US" altLang="zh-CN" sz="1100" b="1" dirty="0">
                    <a:solidFill>
                      <a:srgbClr val="FF0000"/>
                    </a:solidFill>
                    <a:latin typeface="Arial"/>
                    <a:ea typeface="宋体" panose="02010600030101010101" pitchFamily="2" charset="-122"/>
                  </a:rPr>
                  <a:t>X strips</a:t>
                </a:r>
                <a:endParaRPr lang="zh-CN" altLang="en-US" sz="1100" b="1" dirty="0">
                  <a:solidFill>
                    <a:srgbClr val="FF0000"/>
                  </a:solidFill>
                  <a:latin typeface="Arial"/>
                  <a:ea typeface="宋体" panose="02010600030101010101" pitchFamily="2" charset="-122"/>
                </a:endParaRPr>
              </a:p>
            </p:txBody>
          </p:sp>
          <p:sp>
            <p:nvSpPr>
              <p:cNvPr id="25" name="文本框 25">
                <a:extLst>
                  <a:ext uri="{FF2B5EF4-FFF2-40B4-BE49-F238E27FC236}">
                    <a16:creationId xmlns:a16="http://schemas.microsoft.com/office/drawing/2014/main" id="{77FDCFCB-F264-C5FB-07B4-E3B279E5D4E8}"/>
                  </a:ext>
                </a:extLst>
              </p:cNvPr>
              <p:cNvSpPr txBox="1"/>
              <p:nvPr/>
            </p:nvSpPr>
            <p:spPr>
              <a:xfrm rot="2491749">
                <a:off x="51726" y="3323490"/>
                <a:ext cx="1484104" cy="49326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defTabSz="756117">
                  <a:defRPr/>
                </a:pPr>
                <a:r>
                  <a:rPr lang="en-US" altLang="zh-CN" sz="1100" b="1" dirty="0">
                    <a:solidFill>
                      <a:srgbClr val="FF0000"/>
                    </a:solidFill>
                    <a:latin typeface="Arial"/>
                    <a:ea typeface="宋体" panose="02010600030101010101" pitchFamily="2" charset="-122"/>
                  </a:rPr>
                  <a:t>Y strips</a:t>
                </a:r>
                <a:endParaRPr lang="zh-CN" altLang="en-US" sz="1100" b="1" dirty="0">
                  <a:solidFill>
                    <a:srgbClr val="FF0000"/>
                  </a:solidFill>
                  <a:latin typeface="Arial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42" name="CasellaDiTesto 41">
              <a:extLst>
                <a:ext uri="{FF2B5EF4-FFF2-40B4-BE49-F238E27FC236}">
                  <a16:creationId xmlns:a16="http://schemas.microsoft.com/office/drawing/2014/main" id="{FF391E1C-CDFA-EEE7-6380-A9A6B9994CC3}"/>
                </a:ext>
              </a:extLst>
            </p:cNvPr>
            <p:cNvSpPr txBox="1"/>
            <p:nvPr/>
          </p:nvSpPr>
          <p:spPr>
            <a:xfrm>
              <a:off x="8798631" y="2856626"/>
              <a:ext cx="562535" cy="30693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756117">
                <a:defRPr/>
              </a:pPr>
              <a:r>
                <a:rPr lang="en-US" sz="1200" dirty="0">
                  <a:solidFill>
                    <a:prstClr val="black"/>
                  </a:solidFill>
                  <a:latin typeface="DejaVu Serif Condensed" panose="02060606050605020204"/>
                  <a:hlinkClick r:id="rId5"/>
                </a:rPr>
                <a:t>Z. Yi</a:t>
              </a:r>
              <a:endParaRPr lang="it-IT" sz="1200" dirty="0">
                <a:solidFill>
                  <a:srgbClr val="000000"/>
                </a:solidFill>
                <a:latin typeface="Arial"/>
              </a:endParaRPr>
            </a:p>
          </p:txBody>
        </p:sp>
      </p:grpSp>
      <p:cxnSp>
        <p:nvCxnSpPr>
          <p:cNvPr id="7" name="Connettore 2 6">
            <a:extLst>
              <a:ext uri="{FF2B5EF4-FFF2-40B4-BE49-F238E27FC236}">
                <a16:creationId xmlns:a16="http://schemas.microsoft.com/office/drawing/2014/main" id="{8672246F-3E98-6FA3-4DB2-C52D71CF6BA6}"/>
              </a:ext>
            </a:extLst>
          </p:cNvPr>
          <p:cNvCxnSpPr>
            <a:cxnSpLocks/>
          </p:cNvCxnSpPr>
          <p:nvPr/>
        </p:nvCxnSpPr>
        <p:spPr>
          <a:xfrm>
            <a:off x="7722479" y="2615222"/>
            <a:ext cx="645139" cy="1444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7F16818D-5F4F-0ABA-D9CF-C622BD5D64C3}"/>
              </a:ext>
            </a:extLst>
          </p:cNvPr>
          <p:cNvCxnSpPr>
            <a:cxnSpLocks/>
          </p:cNvCxnSpPr>
          <p:nvPr/>
        </p:nvCxnSpPr>
        <p:spPr>
          <a:xfrm flipV="1">
            <a:off x="7899411" y="1486127"/>
            <a:ext cx="401083" cy="14017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>
            <a:extLst>
              <a:ext uri="{FF2B5EF4-FFF2-40B4-BE49-F238E27FC236}">
                <a16:creationId xmlns:a16="http://schemas.microsoft.com/office/drawing/2014/main" id="{EFB56332-5BD2-BD00-7C78-1BBE19035C84}"/>
              </a:ext>
            </a:extLst>
          </p:cNvPr>
          <p:cNvCxnSpPr>
            <a:cxnSpLocks/>
          </p:cNvCxnSpPr>
          <p:nvPr/>
        </p:nvCxnSpPr>
        <p:spPr>
          <a:xfrm>
            <a:off x="7800176" y="4270965"/>
            <a:ext cx="598017" cy="25167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PlaceHolder 1">
            <a:extLst>
              <a:ext uri="{FF2B5EF4-FFF2-40B4-BE49-F238E27FC236}">
                <a16:creationId xmlns:a16="http://schemas.microsoft.com/office/drawing/2014/main" id="{6785F801-8ABD-CFCB-8042-63D32BA35E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3895" y="266332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wrap="square" lIns="0" tIns="0" rIns="0" bIns="0" anchor="ctr">
            <a:noAutofit/>
          </a:bodyPr>
          <a:lstStyle/>
          <a:p>
            <a:r>
              <a:rPr lang="en-US" sz="3200" spc="55" dirty="0">
                <a:solidFill>
                  <a:srgbClr val="000000"/>
                </a:solidFill>
                <a:latin typeface="Impact" panose="020B0806030902050204" pitchFamily="34" charset="0"/>
              </a:rPr>
              <a:t>New technology solutions</a:t>
            </a:r>
          </a:p>
        </p:txBody>
      </p:sp>
      <p:grpSp>
        <p:nvGrpSpPr>
          <p:cNvPr id="43" name="Gruppo 42">
            <a:extLst>
              <a:ext uri="{FF2B5EF4-FFF2-40B4-BE49-F238E27FC236}">
                <a16:creationId xmlns:a16="http://schemas.microsoft.com/office/drawing/2014/main" id="{CD4A5421-1CF5-3A58-63E8-233548F8E2EB}"/>
              </a:ext>
            </a:extLst>
          </p:cNvPr>
          <p:cNvGrpSpPr/>
          <p:nvPr/>
        </p:nvGrpSpPr>
        <p:grpSpPr>
          <a:xfrm>
            <a:off x="8055672" y="3660727"/>
            <a:ext cx="2070384" cy="1678492"/>
            <a:chOff x="8127680" y="3699370"/>
            <a:chExt cx="1998376" cy="1656185"/>
          </a:xfrm>
        </p:grpSpPr>
        <p:sp>
          <p:nvSpPr>
            <p:cNvPr id="35" name="Rettangolo 34">
              <a:extLst>
                <a:ext uri="{FF2B5EF4-FFF2-40B4-BE49-F238E27FC236}">
                  <a16:creationId xmlns:a16="http://schemas.microsoft.com/office/drawing/2014/main" id="{6365E585-0F3B-98A9-FC9C-89122A2DFEDF}"/>
                </a:ext>
              </a:extLst>
            </p:cNvPr>
            <p:cNvSpPr/>
            <p:nvPr/>
          </p:nvSpPr>
          <p:spPr>
            <a:xfrm>
              <a:off x="8460854" y="3699370"/>
              <a:ext cx="1363368" cy="1656185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pic>
          <p:nvPicPr>
            <p:cNvPr id="36" name="Immagine 35">
              <a:extLst>
                <a:ext uri="{FF2B5EF4-FFF2-40B4-BE49-F238E27FC236}">
                  <a16:creationId xmlns:a16="http://schemas.microsoft.com/office/drawing/2014/main" id="{2609E72E-53F3-50AB-507D-D91F758DEB1F}"/>
                </a:ext>
              </a:extLst>
            </p:cNvPr>
            <p:cNvPicPr/>
            <p:nvPr/>
          </p:nvPicPr>
          <p:blipFill>
            <a:blip r:embed="rId6"/>
            <a:srcRect t="30515"/>
            <a:stretch/>
          </p:blipFill>
          <p:spPr>
            <a:xfrm>
              <a:off x="8547696" y="4196475"/>
              <a:ext cx="1192019" cy="582659"/>
            </a:xfrm>
            <a:prstGeom prst="rect">
              <a:avLst/>
            </a:prstGeom>
            <a:ln w="18000">
              <a:noFill/>
            </a:ln>
          </p:spPr>
        </p:pic>
        <p:pic>
          <p:nvPicPr>
            <p:cNvPr id="37" name="Immagine 36">
              <a:extLst>
                <a:ext uri="{FF2B5EF4-FFF2-40B4-BE49-F238E27FC236}">
                  <a16:creationId xmlns:a16="http://schemas.microsoft.com/office/drawing/2014/main" id="{6059F50B-4D30-EBA3-3D0D-1AD37756E9D9}"/>
                </a:ext>
              </a:extLst>
            </p:cNvPr>
            <p:cNvPicPr/>
            <p:nvPr/>
          </p:nvPicPr>
          <p:blipFill>
            <a:blip r:embed="rId7"/>
            <a:srcRect b="50509"/>
            <a:stretch/>
          </p:blipFill>
          <p:spPr>
            <a:xfrm>
              <a:off x="8511651" y="4964890"/>
              <a:ext cx="1264278" cy="356804"/>
            </a:xfrm>
            <a:prstGeom prst="rect">
              <a:avLst/>
            </a:prstGeom>
            <a:ln w="18000">
              <a:noFill/>
            </a:ln>
          </p:spPr>
        </p:pic>
        <p:pic>
          <p:nvPicPr>
            <p:cNvPr id="38" name="Immagine 37">
              <a:extLst>
                <a:ext uri="{FF2B5EF4-FFF2-40B4-BE49-F238E27FC236}">
                  <a16:creationId xmlns:a16="http://schemas.microsoft.com/office/drawing/2014/main" id="{D684AD69-500E-3C81-B29C-BE2EC0665547}"/>
                </a:ext>
              </a:extLst>
            </p:cNvPr>
            <p:cNvPicPr/>
            <p:nvPr/>
          </p:nvPicPr>
          <p:blipFill>
            <a:blip r:embed="rId7"/>
            <a:srcRect t="29893" b="50509"/>
            <a:stretch/>
          </p:blipFill>
          <p:spPr>
            <a:xfrm>
              <a:off x="8511651" y="3721998"/>
              <a:ext cx="1264278" cy="141074"/>
            </a:xfrm>
            <a:prstGeom prst="rect">
              <a:avLst/>
            </a:prstGeom>
            <a:ln w="18000">
              <a:noFill/>
            </a:ln>
          </p:spPr>
        </p:pic>
        <p:sp>
          <p:nvSpPr>
            <p:cNvPr id="39" name="CasellaDiTesto 38">
              <a:extLst>
                <a:ext uri="{FF2B5EF4-FFF2-40B4-BE49-F238E27FC236}">
                  <a16:creationId xmlns:a16="http://schemas.microsoft.com/office/drawing/2014/main" id="{7F51D8E8-7021-62F0-FD01-31E57D2DA002}"/>
                </a:ext>
              </a:extLst>
            </p:cNvPr>
            <p:cNvSpPr txBox="1"/>
            <p:nvPr/>
          </p:nvSpPr>
          <p:spPr>
            <a:xfrm>
              <a:off x="8212715" y="3921160"/>
              <a:ext cx="1820521" cy="213328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90000" tIns="45000" rIns="90000" bIns="45000" anchor="ctr">
              <a:noAutofit/>
            </a:bodyPr>
            <a:lstStyle/>
            <a:p>
              <a:pPr algn="ctr"/>
              <a:r>
                <a:rPr lang="en-US" sz="900" b="1" strike="noStrike" spc="-1" dirty="0">
                  <a:solidFill>
                    <a:srgbClr val="000000"/>
                  </a:solidFill>
                  <a:latin typeface="DejaVu Serif Condensed"/>
                </a:rPr>
                <a:t>Drift Gap:</a:t>
              </a:r>
              <a:r>
                <a:rPr lang="en-US" sz="900" b="0" strike="noStrike" spc="-1" dirty="0">
                  <a:solidFill>
                    <a:srgbClr val="000000"/>
                  </a:solidFill>
                  <a:latin typeface="DejaVu Serif Condensed"/>
                </a:rPr>
                <a:t> </a:t>
              </a:r>
              <a:r>
                <a:rPr lang="en-US" sz="900" b="1" strike="noStrike" spc="-1" dirty="0">
                  <a:solidFill>
                    <a:srgbClr val="000000"/>
                  </a:solidFill>
                  <a:latin typeface="DejaVu Serif Condensed"/>
                </a:rPr>
                <a:t>6mm</a:t>
              </a:r>
              <a:endParaRPr lang="en-US" sz="900" b="0" strike="noStrike" spc="-1" dirty="0">
                <a:solidFill>
                  <a:srgbClr val="000000"/>
                </a:solidFill>
                <a:latin typeface="DejaVu Serif Condensed"/>
              </a:endParaRPr>
            </a:p>
          </p:txBody>
        </p:sp>
        <p:sp>
          <p:nvSpPr>
            <p:cNvPr id="40" name="CasellaDiTesto 39">
              <a:extLst>
                <a:ext uri="{FF2B5EF4-FFF2-40B4-BE49-F238E27FC236}">
                  <a16:creationId xmlns:a16="http://schemas.microsoft.com/office/drawing/2014/main" id="{2C42B7E4-C224-5D85-80C1-3801A4A6E97E}"/>
                </a:ext>
              </a:extLst>
            </p:cNvPr>
            <p:cNvSpPr txBox="1"/>
            <p:nvPr/>
          </p:nvSpPr>
          <p:spPr>
            <a:xfrm>
              <a:off x="8127680" y="4765306"/>
              <a:ext cx="1998376" cy="213328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90000" tIns="45000" rIns="90000" bIns="45000" anchor="ctr">
              <a:noAutofit/>
            </a:bodyPr>
            <a:lstStyle/>
            <a:p>
              <a:pPr algn="ctr"/>
              <a:r>
                <a:rPr lang="en-US" sz="900" b="1" strike="noStrike" spc="-1" dirty="0">
                  <a:solidFill>
                    <a:srgbClr val="000000"/>
                  </a:solidFill>
                  <a:latin typeface="DejaVu Serif Condensed"/>
                </a:rPr>
                <a:t>Transfer Gap:</a:t>
              </a:r>
              <a:r>
                <a:rPr lang="en-US" sz="900" b="0" strike="noStrike" spc="-1" dirty="0">
                  <a:solidFill>
                    <a:srgbClr val="000000"/>
                  </a:solidFill>
                  <a:latin typeface="DejaVu Serif Condensed"/>
                </a:rPr>
                <a:t>  </a:t>
              </a:r>
              <a:r>
                <a:rPr lang="en-US" sz="900" b="1" strike="noStrike" spc="-1" dirty="0">
                  <a:solidFill>
                    <a:srgbClr val="000000"/>
                  </a:solidFill>
                  <a:latin typeface="DejaVu Serif Condensed"/>
                </a:rPr>
                <a:t>3mm</a:t>
              </a:r>
              <a:endParaRPr lang="en-US" sz="900" b="0" strike="noStrike" spc="-1" dirty="0">
                <a:solidFill>
                  <a:srgbClr val="000000"/>
                </a:solidFill>
                <a:latin typeface="DejaVu Serif Condensed"/>
              </a:endParaRPr>
            </a:p>
          </p:txBody>
        </p:sp>
        <p:sp>
          <p:nvSpPr>
            <p:cNvPr id="41" name="CasellaDiTesto 40">
              <a:extLst>
                <a:ext uri="{FF2B5EF4-FFF2-40B4-BE49-F238E27FC236}">
                  <a16:creationId xmlns:a16="http://schemas.microsoft.com/office/drawing/2014/main" id="{2A70D383-F687-0B27-1412-FAEB6861DC69}"/>
                </a:ext>
              </a:extLst>
            </p:cNvPr>
            <p:cNvSpPr txBox="1"/>
            <p:nvPr/>
          </p:nvSpPr>
          <p:spPr>
            <a:xfrm>
              <a:off x="8820894" y="3743314"/>
              <a:ext cx="729304" cy="141074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90000" tIns="45000" rIns="90000" bIns="45000" anchor="ctr">
              <a:noAutofit/>
            </a:bodyPr>
            <a:lstStyle/>
            <a:p>
              <a:pPr algn="ctr"/>
              <a:r>
                <a:rPr lang="en-US" sz="900" b="1" strike="noStrike" spc="-1" dirty="0">
                  <a:solidFill>
                    <a:srgbClr val="000000"/>
                  </a:solidFill>
                  <a:latin typeface="DejaVu Serif Condensed"/>
                </a:rPr>
                <a:t>Cathode</a:t>
              </a:r>
              <a:endParaRPr lang="en-US" sz="900" b="0" strike="noStrike" spc="-1" dirty="0">
                <a:solidFill>
                  <a:srgbClr val="000000"/>
                </a:solidFill>
                <a:latin typeface="DejaVu Serif Condensed"/>
              </a:endParaRPr>
            </a:p>
          </p:txBody>
        </p:sp>
      </p:grpSp>
      <p:sp>
        <p:nvSpPr>
          <p:cNvPr id="44" name="PlaceHolder 3">
            <a:extLst>
              <a:ext uri="{FF2B5EF4-FFF2-40B4-BE49-F238E27FC236}">
                <a16:creationId xmlns:a16="http://schemas.microsoft.com/office/drawing/2014/main" id="{0868536B-4285-196B-15C5-9976FB998830}"/>
              </a:ext>
            </a:extLst>
          </p:cNvPr>
          <p:cNvSpPr txBox="1">
            <a:spLocks/>
          </p:cNvSpPr>
          <p:nvPr/>
        </p:nvSpPr>
        <p:spPr>
          <a:xfrm>
            <a:off x="8677014" y="5326560"/>
            <a:ext cx="1224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r" defTabSz="914400" rtl="0" eaLnBrk="1" latinLnBrk="0" hangingPunct="1">
              <a:buNone/>
              <a:defRPr lang="en-US" sz="1000" b="0" strike="noStrike" kern="1200" spc="55">
                <a:solidFill>
                  <a:srgbClr val="B2B2B2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87F37-3A2D-4C9D-9AB4-3860CCA571F6}" type="slidenum">
              <a:rPr lang="it-IT" smtClean="0"/>
              <a:pPr/>
              <a:t>11</a:t>
            </a:fld>
            <a:endParaRPr lang="it-IT" dirty="0"/>
          </a:p>
        </p:txBody>
      </p:sp>
      <p:sp>
        <p:nvSpPr>
          <p:cNvPr id="45" name="Segnaposto piè di pagina 3">
            <a:extLst>
              <a:ext uri="{FF2B5EF4-FFF2-40B4-BE49-F238E27FC236}">
                <a16:creationId xmlns:a16="http://schemas.microsoft.com/office/drawing/2014/main" id="{BC85F6C8-AADF-184D-92BD-31C1D924DEB9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  <p:extLst>
      <p:ext uri="{BB962C8B-B14F-4D97-AF65-F5344CB8AC3E}">
        <p14:creationId xmlns:p14="http://schemas.microsoft.com/office/powerpoint/2010/main" val="32360020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PlaceHolder 1"/>
          <p:cNvSpPr>
            <a:spLocks noGrp="1"/>
          </p:cNvSpPr>
          <p:nvPr>
            <p:ph type="title"/>
          </p:nvPr>
        </p:nvSpPr>
        <p:spPr>
          <a:xfrm>
            <a:off x="225853" y="257416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3200" spc="55" dirty="0">
                <a:solidFill>
                  <a:srgbClr val="000000"/>
                </a:solidFill>
                <a:latin typeface="Impact"/>
              </a:rPr>
              <a:t>GEM + µ-RWELL</a:t>
            </a:r>
          </a:p>
        </p:txBody>
      </p:sp>
      <p:pic>
        <p:nvPicPr>
          <p:cNvPr id="295" name="Immagine 294"/>
          <p:cNvPicPr/>
          <p:nvPr/>
        </p:nvPicPr>
        <p:blipFill>
          <a:blip r:embed="rId2"/>
          <a:stretch/>
        </p:blipFill>
        <p:spPr>
          <a:xfrm>
            <a:off x="358742" y="1135080"/>
            <a:ext cx="4907520" cy="3567960"/>
          </a:xfrm>
          <a:prstGeom prst="rect">
            <a:avLst/>
          </a:prstGeom>
          <a:ln w="18000">
            <a:noFill/>
          </a:ln>
        </p:spPr>
      </p:pic>
      <p:pic>
        <p:nvPicPr>
          <p:cNvPr id="296" name="Immagine 295"/>
          <p:cNvPicPr/>
          <p:nvPr/>
        </p:nvPicPr>
        <p:blipFill>
          <a:blip r:embed="rId3"/>
          <a:stretch/>
        </p:blipFill>
        <p:spPr>
          <a:xfrm>
            <a:off x="5283902" y="1232280"/>
            <a:ext cx="4741200" cy="3447000"/>
          </a:xfrm>
          <a:prstGeom prst="rect">
            <a:avLst/>
          </a:prstGeom>
          <a:ln w="18000">
            <a:noFill/>
          </a:ln>
        </p:spPr>
      </p:pic>
      <p:sp>
        <p:nvSpPr>
          <p:cNvPr id="297" name="Connettore diritto 296"/>
          <p:cNvSpPr/>
          <p:nvPr/>
        </p:nvSpPr>
        <p:spPr>
          <a:xfrm flipV="1">
            <a:off x="5938742" y="2114640"/>
            <a:ext cx="2414520" cy="12960"/>
          </a:xfrm>
          <a:prstGeom prst="line">
            <a:avLst/>
          </a:prstGeom>
          <a:ln w="36000">
            <a:solidFill>
              <a:srgbClr val="ED1C24"/>
            </a:solidFill>
            <a:custDash>
              <a:ds d="197000" sp="127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-50040" rIns="108000" bIns="-50040" anchor="ctr">
            <a:noAutofit/>
          </a:bodyPr>
          <a:lstStyle/>
          <a:p>
            <a:pPr algn="just"/>
            <a:endParaRPr lang="en-US" sz="12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299" name="CasellaDiTesto 298"/>
          <p:cNvSpPr txBox="1"/>
          <p:nvPr/>
        </p:nvSpPr>
        <p:spPr>
          <a:xfrm>
            <a:off x="5947742" y="1969920"/>
            <a:ext cx="500400" cy="288360"/>
          </a:xfrm>
          <a:prstGeom prst="rect">
            <a:avLst/>
          </a:prstGeom>
          <a:solidFill>
            <a:srgbClr val="FFFFFF"/>
          </a:solidFill>
          <a:ln w="18000">
            <a:solidFill>
              <a:srgbClr val="ED1C24"/>
            </a:solidFill>
            <a:round/>
          </a:ln>
        </p:spPr>
        <p:txBody>
          <a:bodyPr lIns="99000" tIns="54000" rIns="99000" bIns="54000" anchor="ctr">
            <a:noAutofit/>
          </a:bodyPr>
          <a:lstStyle/>
          <a:p>
            <a:pPr algn="ctr"/>
            <a:r>
              <a:rPr lang="en-US" sz="1200" b="1" spc="-1">
                <a:solidFill>
                  <a:srgbClr val="CE181E"/>
                </a:solidFill>
                <a:latin typeface="DejaVu Serif Condensed"/>
              </a:rPr>
              <a:t>60k</a:t>
            </a:r>
            <a:endParaRPr lang="en-US" sz="12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300" name="Rettangolo 299"/>
          <p:cNvSpPr/>
          <p:nvPr/>
        </p:nvSpPr>
        <p:spPr>
          <a:xfrm>
            <a:off x="1361702" y="906964"/>
            <a:ext cx="2740320" cy="259920"/>
          </a:xfrm>
          <a:prstGeom prst="rect">
            <a:avLst/>
          </a:prstGeom>
          <a:solidFill>
            <a:srgbClr val="92D050"/>
          </a:solidFill>
          <a:ln w="1800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1200" b="1" spc="-1" dirty="0">
                <a:solidFill>
                  <a:srgbClr val="FFFFFF"/>
                </a:solidFill>
                <a:latin typeface="DejaVu Serif Condensed"/>
                <a:ea typeface="Droid Sans Fallback"/>
              </a:rPr>
              <a:t>3 different gains for the </a:t>
            </a:r>
            <a:r>
              <a:rPr lang="en-US" sz="1200" b="1" spc="-1" dirty="0">
                <a:solidFill>
                  <a:srgbClr val="FFFFFF"/>
                </a:solidFill>
                <a:latin typeface="DejaVu Serif Condensed"/>
              </a:rPr>
              <a:t>μ-RWELL</a:t>
            </a:r>
          </a:p>
        </p:txBody>
      </p:sp>
      <p:sp>
        <p:nvSpPr>
          <p:cNvPr id="301" name="Rettangolo 300"/>
          <p:cNvSpPr/>
          <p:nvPr/>
        </p:nvSpPr>
        <p:spPr>
          <a:xfrm>
            <a:off x="6401702" y="906964"/>
            <a:ext cx="2740320" cy="259920"/>
          </a:xfrm>
          <a:prstGeom prst="rect">
            <a:avLst/>
          </a:prstGeom>
          <a:solidFill>
            <a:srgbClr val="92D050"/>
          </a:solidFill>
          <a:ln w="18000">
            <a:solidFill>
              <a:srgbClr val="92D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ctr"/>
            <a:r>
              <a:rPr lang="en-US" sz="1200" b="1" spc="-1">
                <a:solidFill>
                  <a:srgbClr val="FFFFFF"/>
                </a:solidFill>
                <a:latin typeface="DejaVu Serif Condensed"/>
              </a:rPr>
              <a:t>3 different detectors</a:t>
            </a:r>
          </a:p>
        </p:txBody>
      </p:sp>
      <p:sp>
        <p:nvSpPr>
          <p:cNvPr id="302" name="CasellaDiTesto 301"/>
          <p:cNvSpPr txBox="1"/>
          <p:nvPr/>
        </p:nvSpPr>
        <p:spPr>
          <a:xfrm>
            <a:off x="6850622" y="1163520"/>
            <a:ext cx="2037960" cy="25488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just"/>
            <a:r>
              <a:rPr lang="en-US" sz="1100" b="1" spc="-1">
                <a:solidFill>
                  <a:srgbClr val="000000"/>
                </a:solidFill>
                <a:latin typeface="DejaVu Serif Condensed"/>
              </a:rPr>
              <a:t>μ-RWELL gain @ 3500</a:t>
            </a:r>
            <a:endParaRPr lang="en-US" sz="11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303" name="CasellaDiTesto 302"/>
          <p:cNvSpPr txBox="1"/>
          <p:nvPr/>
        </p:nvSpPr>
        <p:spPr>
          <a:xfrm rot="20367000">
            <a:off x="949502" y="2544120"/>
            <a:ext cx="1292400" cy="25488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just"/>
            <a:r>
              <a:rPr lang="en-US" sz="1100" b="1" spc="-1">
                <a:solidFill>
                  <a:srgbClr val="000000"/>
                </a:solidFill>
                <a:latin typeface="DejaVu Serif Condensed"/>
              </a:rPr>
              <a:t>μ-RWELL 3500</a:t>
            </a:r>
            <a:endParaRPr lang="en-US" sz="11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304" name="CasellaDiTesto 303"/>
          <p:cNvSpPr txBox="1"/>
          <p:nvPr/>
        </p:nvSpPr>
        <p:spPr>
          <a:xfrm rot="20253000">
            <a:off x="976142" y="2892600"/>
            <a:ext cx="1292400" cy="25488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just"/>
            <a:r>
              <a:rPr lang="en-US" sz="1100" b="1" spc="-1">
                <a:solidFill>
                  <a:srgbClr val="FF0000"/>
                </a:solidFill>
                <a:latin typeface="DejaVu Serif Condensed"/>
              </a:rPr>
              <a:t>μ-RWELL 2000</a:t>
            </a:r>
            <a:endParaRPr lang="en-US" sz="11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305" name="CasellaDiTesto 304"/>
          <p:cNvSpPr txBox="1"/>
          <p:nvPr/>
        </p:nvSpPr>
        <p:spPr>
          <a:xfrm rot="20043000">
            <a:off x="1052102" y="3490920"/>
            <a:ext cx="1292400" cy="25488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just"/>
            <a:r>
              <a:rPr lang="en-US" sz="1100" b="1" spc="-1">
                <a:solidFill>
                  <a:srgbClr val="2A6099"/>
                </a:solidFill>
                <a:latin typeface="DejaVu Serif Condensed"/>
              </a:rPr>
              <a:t>μ-RWELL 1000</a:t>
            </a:r>
            <a:endParaRPr lang="en-US" sz="11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306" name="CasellaDiTesto 305"/>
          <p:cNvSpPr txBox="1"/>
          <p:nvPr/>
        </p:nvSpPr>
        <p:spPr>
          <a:xfrm>
            <a:off x="2726726" y="4656180"/>
            <a:ext cx="6415295" cy="60264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just"/>
            <a:r>
              <a:rPr lang="en-US" sz="1400" b="1" spc="-1" dirty="0">
                <a:solidFill>
                  <a:srgbClr val="000000"/>
                </a:solidFill>
                <a:latin typeface="DejaVu Serif Condensed"/>
              </a:rPr>
              <a:t>A very stable detector: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</a:rPr>
              <a:t> it doesn’t show </a:t>
            </a:r>
            <a:r>
              <a:rPr lang="en-US" sz="1400" b="1" spc="-1" dirty="0">
                <a:solidFill>
                  <a:srgbClr val="000000"/>
                </a:solidFill>
                <a:latin typeface="DejaVu Serif Condensed"/>
              </a:rPr>
              <a:t>any hint of instabilities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</a:rPr>
              <a:t> even at a </a:t>
            </a:r>
            <a:r>
              <a:rPr lang="en-US" sz="1400" b="1" spc="-1" dirty="0">
                <a:solidFill>
                  <a:srgbClr val="000000"/>
                </a:solidFill>
                <a:latin typeface="DejaVu Serif Condensed"/>
              </a:rPr>
              <a:t>gain of 60k.</a:t>
            </a:r>
            <a:endParaRPr lang="en-US" sz="1400" spc="-1" dirty="0">
              <a:solidFill>
                <a:srgbClr val="000000"/>
              </a:solidFill>
              <a:latin typeface="DejaVu Serif Condensed"/>
            </a:endParaRPr>
          </a:p>
          <a:p>
            <a:pPr algn="just"/>
            <a:r>
              <a:rPr lang="en-US" sz="1400" spc="-1" dirty="0">
                <a:solidFill>
                  <a:srgbClr val="000000"/>
                </a:solidFill>
                <a:latin typeface="DejaVu Serif Condensed"/>
              </a:rPr>
              <a:t>We stopped because the FEE saturates.</a:t>
            </a:r>
          </a:p>
        </p:txBody>
      </p:sp>
      <p:sp>
        <p:nvSpPr>
          <p:cNvPr id="307" name="Rettangolo 306"/>
          <p:cNvSpPr/>
          <p:nvPr/>
        </p:nvSpPr>
        <p:spPr>
          <a:xfrm>
            <a:off x="1437012" y="4732535"/>
            <a:ext cx="1098720" cy="411480"/>
          </a:xfrm>
          <a:prstGeom prst="rect">
            <a:avLst/>
          </a:prstGeom>
          <a:solidFill>
            <a:srgbClr val="C2E0AE"/>
          </a:solidFill>
          <a:ln w="18000">
            <a:solidFill>
              <a:srgbClr val="89C765"/>
            </a:solidFill>
            <a:round/>
          </a:ln>
          <a:effectLst>
            <a:outerShdw blurRad="38160" dist="25455" dir="2700000" rotWithShape="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72000" tIns="27000" rIns="72000" bIns="27000" anchor="ctr">
            <a:noAutofit/>
          </a:bodyPr>
          <a:lstStyle/>
          <a:p>
            <a:pPr algn="ctr"/>
            <a:r>
              <a:rPr lang="en-US" sz="1200" spc="-1" dirty="0">
                <a:solidFill>
                  <a:srgbClr val="000000"/>
                </a:solidFill>
                <a:latin typeface="DejaVu Serif Condensed"/>
              </a:rPr>
              <a:t>GEM gain</a:t>
            </a:r>
          </a:p>
          <a:p>
            <a:pPr algn="ctr"/>
            <a:r>
              <a:rPr lang="en-US" sz="1200" spc="-1" dirty="0">
                <a:solidFill>
                  <a:srgbClr val="000000"/>
                </a:solidFill>
                <a:latin typeface="DejaVu Serif Condensed"/>
              </a:rPr>
              <a:t>@ 450V </a:t>
            </a:r>
            <a:r>
              <a:rPr lang="en-US" sz="1200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≈ 20</a:t>
            </a:r>
            <a:endParaRPr lang="en-US" sz="1200" spc="-1" dirty="0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sldNum" idx="4294967295"/>
          </p:nvPr>
        </p:nvSpPr>
        <p:spPr>
          <a:xfrm>
            <a:off x="8596800" y="5326560"/>
            <a:ext cx="1224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r" defTabSz="914400" rtl="0" eaLnBrk="1" latinLnBrk="0" hangingPunct="1">
              <a:buNone/>
              <a:defRPr lang="en-US" sz="1000" b="0" strike="noStrike" kern="1200" spc="55">
                <a:solidFill>
                  <a:srgbClr val="B2B2B2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87F37-3A2D-4C9D-9AB4-3860CCA571F6}" type="slidenum">
              <a:rPr lang="it-IT" smtClean="0"/>
              <a:pPr/>
              <a:t>12</a:t>
            </a:fld>
            <a:endParaRPr dirty="0"/>
          </a:p>
        </p:txBody>
      </p:sp>
      <p:sp>
        <p:nvSpPr>
          <p:cNvPr id="7" name="Segnaposto piè di pagina 3">
            <a:extLst>
              <a:ext uri="{FF2B5EF4-FFF2-40B4-BE49-F238E27FC236}">
                <a16:creationId xmlns:a16="http://schemas.microsoft.com/office/drawing/2014/main" id="{4FAB7B8E-AC1D-20E2-9B2A-B24453C102FA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95CB922-04FB-2C54-23A0-CE29DC1CC0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>
                <a:latin typeface="Impact" panose="020B0806030902050204" pitchFamily="34" charset="0"/>
              </a:rPr>
              <a:t>Tracking </a:t>
            </a:r>
            <a:r>
              <a:rPr lang="it-IT" sz="3200" dirty="0" err="1">
                <a:latin typeface="Impact" panose="020B0806030902050204" pitchFamily="34" charset="0"/>
              </a:rPr>
              <a:t>technologies</a:t>
            </a:r>
            <a:r>
              <a:rPr lang="it-IT" sz="3200" dirty="0">
                <a:latin typeface="Impact" panose="020B0806030902050204" pitchFamily="34" charset="0"/>
              </a:rPr>
              <a:t> </a:t>
            </a:r>
            <a:r>
              <a:rPr lang="it-IT" sz="3200" dirty="0" err="1">
                <a:latin typeface="Impact" panose="020B0806030902050204" pitchFamily="34" charset="0"/>
              </a:rPr>
              <a:t>comparison</a:t>
            </a:r>
            <a:endParaRPr lang="it-IT" sz="3200" dirty="0">
              <a:latin typeface="Impact" panose="020B0806030902050204" pitchFamily="34" charset="0"/>
            </a:endParaRPr>
          </a:p>
        </p:txBody>
      </p:sp>
      <p:pic>
        <p:nvPicPr>
          <p:cNvPr id="5" name="Immagine 4" descr="Immagine che contiene testo, schermata, diagramma, numero&#10;&#10;Descrizione generata automaticamente">
            <a:extLst>
              <a:ext uri="{FF2B5EF4-FFF2-40B4-BE49-F238E27FC236}">
                <a16:creationId xmlns:a16="http://schemas.microsoft.com/office/drawing/2014/main" id="{DFBFA216-1782-DDAF-7114-5803B39C3F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7832" y="1011398"/>
            <a:ext cx="5784961" cy="4205927"/>
          </a:xfrm>
          <a:prstGeom prst="rect">
            <a:avLst/>
          </a:prstGeom>
        </p:spPr>
      </p:pic>
      <p:sp>
        <p:nvSpPr>
          <p:cNvPr id="7" name="PlaceHolder 3">
            <a:extLst>
              <a:ext uri="{FF2B5EF4-FFF2-40B4-BE49-F238E27FC236}">
                <a16:creationId xmlns:a16="http://schemas.microsoft.com/office/drawing/2014/main" id="{AE42385A-A724-B835-A533-36318D3D06BA}"/>
              </a:ext>
            </a:extLst>
          </p:cNvPr>
          <p:cNvSpPr txBox="1">
            <a:spLocks/>
          </p:cNvSpPr>
          <p:nvPr/>
        </p:nvSpPr>
        <p:spPr>
          <a:xfrm>
            <a:off x="8596800" y="5326560"/>
            <a:ext cx="1224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r" defTabSz="914400" rtl="0" eaLnBrk="1" latinLnBrk="0" hangingPunct="1">
              <a:buNone/>
              <a:defRPr lang="en-US" sz="1000" b="0" strike="noStrike" kern="1200" spc="55">
                <a:solidFill>
                  <a:srgbClr val="B2B2B2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87F37-3A2D-4C9D-9AB4-3860CCA571F6}" type="slidenum">
              <a:rPr lang="it-IT" smtClean="0"/>
              <a:pPr/>
              <a:t>13</a:t>
            </a:fld>
            <a:endParaRPr lang="it-IT" dirty="0"/>
          </a:p>
        </p:txBody>
      </p:sp>
      <p:cxnSp>
        <p:nvCxnSpPr>
          <p:cNvPr id="9" name="Connettore 2 8">
            <a:extLst>
              <a:ext uri="{FF2B5EF4-FFF2-40B4-BE49-F238E27FC236}">
                <a16:creationId xmlns:a16="http://schemas.microsoft.com/office/drawing/2014/main" id="{7A3F7DA4-C5D4-3E35-0190-31B04F9040BC}"/>
              </a:ext>
            </a:extLst>
          </p:cNvPr>
          <p:cNvCxnSpPr>
            <a:cxnSpLocks/>
          </p:cNvCxnSpPr>
          <p:nvPr/>
        </p:nvCxnSpPr>
        <p:spPr>
          <a:xfrm flipH="1">
            <a:off x="3824577" y="3856377"/>
            <a:ext cx="1017767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>
            <a:extLst>
              <a:ext uri="{FF2B5EF4-FFF2-40B4-BE49-F238E27FC236}">
                <a16:creationId xmlns:a16="http://schemas.microsoft.com/office/drawing/2014/main" id="{1579A232-55A6-6530-91E2-41AEA5F049E0}"/>
              </a:ext>
            </a:extLst>
          </p:cNvPr>
          <p:cNvCxnSpPr>
            <a:cxnSpLocks/>
          </p:cNvCxnSpPr>
          <p:nvPr/>
        </p:nvCxnSpPr>
        <p:spPr>
          <a:xfrm flipH="1">
            <a:off x="5121960" y="3468091"/>
            <a:ext cx="1017767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C12DA48F-F406-54AB-7EEF-37A04F8293D1}"/>
              </a:ext>
            </a:extLst>
          </p:cNvPr>
          <p:cNvSpPr txBox="1"/>
          <p:nvPr/>
        </p:nvSpPr>
        <p:spPr>
          <a:xfrm>
            <a:off x="3513636" y="3961149"/>
            <a:ext cx="915572" cy="27699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>
                <a:solidFill>
                  <a:schemeClr val="bg1"/>
                </a:solidFill>
                <a:latin typeface="DejaVu Serif Condensed" panose="02060606050605020204"/>
              </a:rPr>
              <a:t>Pre-shower</a:t>
            </a:r>
            <a:endParaRPr lang="it-IT" sz="1200" b="1" dirty="0">
              <a:solidFill>
                <a:schemeClr val="bg1"/>
              </a:solidFill>
              <a:latin typeface="DejaVu Serif Condensed" panose="02060606050605020204"/>
            </a:endParaRPr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B0B76433-C8B0-D8E2-11DF-EB26895FEB2A}"/>
              </a:ext>
            </a:extLst>
          </p:cNvPr>
          <p:cNvSpPr txBox="1"/>
          <p:nvPr/>
        </p:nvSpPr>
        <p:spPr>
          <a:xfrm>
            <a:off x="5346148" y="3578767"/>
            <a:ext cx="569388" cy="276999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>
                <a:solidFill>
                  <a:schemeClr val="bg1"/>
                </a:solidFill>
                <a:latin typeface="DejaVu Serif Condensed" panose="02060606050605020204"/>
              </a:rPr>
              <a:t>Muon</a:t>
            </a:r>
            <a:endParaRPr lang="it-IT" sz="1200" b="1" dirty="0">
              <a:solidFill>
                <a:schemeClr val="bg1"/>
              </a:solidFill>
              <a:latin typeface="DejaVu Serif Condensed" panose="02060606050605020204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694F31B-B780-24DB-1A7B-8CBF3AD1FB3E}"/>
              </a:ext>
            </a:extLst>
          </p:cNvPr>
          <p:cNvSpPr txBox="1"/>
          <p:nvPr/>
        </p:nvSpPr>
        <p:spPr>
          <a:xfrm>
            <a:off x="1092732" y="994257"/>
            <a:ext cx="1324465" cy="27699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 err="1">
                <a:solidFill>
                  <a:schemeClr val="bg1"/>
                </a:solidFill>
                <a:latin typeface="DejaVu Serif Condensed" panose="02060606050605020204"/>
              </a:rPr>
              <a:t>well</a:t>
            </a:r>
            <a:r>
              <a:rPr lang="it-IT" sz="1200" b="1" dirty="0">
                <a:solidFill>
                  <a:schemeClr val="bg1"/>
                </a:solidFill>
                <a:latin typeface="DejaVu Serif Condensed" panose="02060606050605020204"/>
              </a:rPr>
              <a:t> </a:t>
            </a:r>
            <a:r>
              <a:rPr lang="it-IT" sz="1200" b="1" dirty="0" err="1">
                <a:solidFill>
                  <a:schemeClr val="bg1"/>
                </a:solidFill>
                <a:latin typeface="DejaVu Serif Condensed" panose="02060606050605020204"/>
              </a:rPr>
              <a:t>below</a:t>
            </a:r>
            <a:r>
              <a:rPr lang="it-IT" sz="1200" b="1" dirty="0">
                <a:solidFill>
                  <a:schemeClr val="bg1"/>
                </a:solidFill>
                <a:latin typeface="DejaVu Serif Condensed" panose="02060606050605020204"/>
              </a:rPr>
              <a:t> 10 µm</a:t>
            </a:r>
          </a:p>
        </p:txBody>
      </p: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06BFA83E-D081-D64B-66C8-B71FC0C90483}"/>
              </a:ext>
            </a:extLst>
          </p:cNvPr>
          <p:cNvCxnSpPr/>
          <p:nvPr/>
        </p:nvCxnSpPr>
        <p:spPr>
          <a:xfrm flipH="1" flipV="1">
            <a:off x="2401295" y="1164241"/>
            <a:ext cx="620202" cy="246490"/>
          </a:xfrm>
          <a:prstGeom prst="straightConnector1">
            <a:avLst/>
          </a:prstGeom>
          <a:ln w="38100">
            <a:solidFill>
              <a:schemeClr val="bg1">
                <a:lumMod val="8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Segnaposto piè di pagina 3">
            <a:extLst>
              <a:ext uri="{FF2B5EF4-FFF2-40B4-BE49-F238E27FC236}">
                <a16:creationId xmlns:a16="http://schemas.microsoft.com/office/drawing/2014/main" id="{755BDB07-847D-1ABF-1EF9-118A0A3B6672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  <p:extLst>
      <p:ext uri="{BB962C8B-B14F-4D97-AF65-F5344CB8AC3E}">
        <p14:creationId xmlns:p14="http://schemas.microsoft.com/office/powerpoint/2010/main" val="24104844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8042C54C-DC94-67A8-05FF-7CFD9F079B48}"/>
              </a:ext>
            </a:extLst>
          </p:cNvPr>
          <p:cNvSpPr txBox="1"/>
          <p:nvPr/>
        </p:nvSpPr>
        <p:spPr>
          <a:xfrm>
            <a:off x="2459257" y="2389954"/>
            <a:ext cx="55224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3200" dirty="0">
                <a:latin typeface="Impact" panose="020B0806030902050204" pitchFamily="34" charset="0"/>
              </a:rPr>
              <a:t>Technology Transfer to Industry</a:t>
            </a:r>
          </a:p>
        </p:txBody>
      </p:sp>
      <p:sp>
        <p:nvSpPr>
          <p:cNvPr id="3" name="PlaceHolder 3">
            <a:extLst>
              <a:ext uri="{FF2B5EF4-FFF2-40B4-BE49-F238E27FC236}">
                <a16:creationId xmlns:a16="http://schemas.microsoft.com/office/drawing/2014/main" id="{2E80679F-E18E-FE45-8807-26CEC7B8F992}"/>
              </a:ext>
            </a:extLst>
          </p:cNvPr>
          <p:cNvSpPr txBox="1">
            <a:spLocks/>
          </p:cNvSpPr>
          <p:nvPr/>
        </p:nvSpPr>
        <p:spPr>
          <a:xfrm>
            <a:off x="8596800" y="5326560"/>
            <a:ext cx="1224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r" defTabSz="914400" rtl="0" eaLnBrk="1" latinLnBrk="0" hangingPunct="1">
              <a:buNone/>
              <a:defRPr lang="en-US" sz="1000" b="0" strike="noStrike" kern="1200" spc="55">
                <a:solidFill>
                  <a:srgbClr val="B2B2B2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87F37-3A2D-4C9D-9AB4-3860CCA571F6}" type="slidenum">
              <a:rPr lang="it-IT" smtClean="0"/>
              <a:pPr/>
              <a:t>14</a:t>
            </a:fld>
            <a:endParaRPr lang="it-IT" dirty="0"/>
          </a:p>
        </p:txBody>
      </p:sp>
      <p:sp>
        <p:nvSpPr>
          <p:cNvPr id="5" name="Segnaposto piè di pagina 3">
            <a:extLst>
              <a:ext uri="{FF2B5EF4-FFF2-40B4-BE49-F238E27FC236}">
                <a16:creationId xmlns:a16="http://schemas.microsoft.com/office/drawing/2014/main" id="{0A23F568-8959-E52F-D7C8-0F2E44F7FCDB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  <p:extLst>
      <p:ext uri="{BB962C8B-B14F-4D97-AF65-F5344CB8AC3E}">
        <p14:creationId xmlns:p14="http://schemas.microsoft.com/office/powerpoint/2010/main" val="331154512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B28B328-7456-93AC-9961-05A19A4381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>
                <a:latin typeface="Impact" panose="020B0806030902050204" pitchFamily="34" charset="0"/>
              </a:rPr>
              <a:t>Detector Manufacturing &amp; TT</a:t>
            </a:r>
            <a:endParaRPr lang="it-IT" sz="3200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3E9D3580-AC6A-26BE-8940-745F629C4E86}"/>
              </a:ext>
            </a:extLst>
          </p:cNvPr>
          <p:cNvSpPr txBox="1"/>
          <p:nvPr/>
        </p:nvSpPr>
        <p:spPr>
          <a:xfrm>
            <a:off x="514220" y="1467123"/>
            <a:ext cx="9447191" cy="925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15000"/>
              </a:lnSpc>
            </a:pPr>
            <a:r>
              <a:rPr lang="en-US" sz="1600" dirty="0">
                <a:latin typeface="DejaVu Serif Condensed" panose="02060606050605020204"/>
                <a:ea typeface="Arial" panose="020B0604020202020204" pitchFamily="34" charset="0"/>
              </a:rPr>
              <a:t>The </a:t>
            </a:r>
            <a:r>
              <a:rPr lang="el-GR" sz="1600" b="1" dirty="0">
                <a:latin typeface="DejaVu Serif Condensed" panose="02060606050605020204"/>
                <a:ea typeface="Arial" panose="020B0604020202020204" pitchFamily="34" charset="0"/>
              </a:rPr>
              <a:t>μ-</a:t>
            </a:r>
            <a:r>
              <a:rPr lang="en-US" sz="1600" b="1" dirty="0">
                <a:latin typeface="DejaVu Serif Condensed" panose="02060606050605020204"/>
                <a:ea typeface="Arial" panose="020B0604020202020204" pitchFamily="34" charset="0"/>
              </a:rPr>
              <a:t>RWELL_PCB is a rigid-flex PCB  </a:t>
            </a:r>
            <a:r>
              <a:rPr lang="en-US" sz="1600" dirty="0">
                <a:latin typeface="DejaVu Serif Condensed" panose="02060606050605020204"/>
                <a:ea typeface="Arial" panose="020B0604020202020204" pitchFamily="34" charset="0"/>
              </a:rPr>
              <a:t>based on </a:t>
            </a:r>
            <a:r>
              <a:rPr lang="en-US" sz="1600" b="1" dirty="0">
                <a:latin typeface="DejaVu Serif Condensed" panose="02060606050605020204"/>
                <a:ea typeface="Arial" panose="020B0604020202020204" pitchFamily="34" charset="0"/>
              </a:rPr>
              <a:t>SBU technology</a:t>
            </a:r>
            <a:r>
              <a:rPr lang="en-US" sz="1600" dirty="0">
                <a:latin typeface="DejaVu Serif Condensed" panose="02060606050605020204"/>
                <a:ea typeface="Arial" panose="020B0604020202020204" pitchFamily="34" charset="0"/>
              </a:rPr>
              <a:t>, that is </a:t>
            </a:r>
            <a:r>
              <a:rPr lang="en-US" sz="1600" b="1" dirty="0">
                <a:latin typeface="DejaVu Serif Condensed" panose="02060606050605020204"/>
                <a:ea typeface="Arial" panose="020B0604020202020204" pitchFamily="34" charset="0"/>
              </a:rPr>
              <a:t>compatible with standard industrial processes</a:t>
            </a:r>
            <a:r>
              <a:rPr lang="en-US" sz="1600" dirty="0">
                <a:latin typeface="DejaVu Serif Condensed" panose="02060606050605020204"/>
                <a:ea typeface="Arial" panose="020B0604020202020204" pitchFamily="34" charset="0"/>
              </a:rPr>
              <a:t>. </a:t>
            </a:r>
          </a:p>
          <a:p>
            <a:pPr>
              <a:lnSpc>
                <a:spcPct val="115000"/>
              </a:lnSpc>
            </a:pPr>
            <a:r>
              <a:rPr lang="en-US" sz="1600" dirty="0">
                <a:latin typeface="DejaVu Serif Condensed" panose="02060606050605020204"/>
                <a:ea typeface="Arial" panose="020B0604020202020204" pitchFamily="34" charset="0"/>
              </a:rPr>
              <a:t>The </a:t>
            </a:r>
            <a:r>
              <a:rPr lang="en-US" sz="1600" b="1" dirty="0">
                <a:latin typeface="DejaVu Serif Condensed" panose="02060606050605020204"/>
                <a:ea typeface="Arial" panose="020B0604020202020204" pitchFamily="34" charset="0"/>
              </a:rPr>
              <a:t>ELTOS </a:t>
            </a:r>
            <a:r>
              <a:rPr lang="en-US" sz="1600" dirty="0">
                <a:latin typeface="DejaVu Serif Condensed" panose="02060606050605020204"/>
                <a:ea typeface="Arial" panose="020B0604020202020204" pitchFamily="34" charset="0"/>
              </a:rPr>
              <a:t>is the industrial partner </a:t>
            </a:r>
            <a:r>
              <a:rPr lang="en-US" sz="1600" b="1" dirty="0">
                <a:latin typeface="DejaVu Serif Condensed" panose="02060606050605020204"/>
                <a:ea typeface="Arial" panose="020B0604020202020204" pitchFamily="34" charset="0"/>
              </a:rPr>
              <a:t>involved in the manufacturing of the µ-RWELL</a:t>
            </a:r>
            <a:r>
              <a:rPr lang="en-US" sz="1600" dirty="0">
                <a:latin typeface="DejaVu Serif Condensed" panose="02060606050605020204"/>
                <a:ea typeface="Arial" panose="020B0604020202020204" pitchFamily="34" charset="0"/>
              </a:rPr>
              <a:t>.</a:t>
            </a: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7784B797-6DDE-953F-B878-4F7368D20542}"/>
              </a:ext>
            </a:extLst>
          </p:cNvPr>
          <p:cNvGrpSpPr/>
          <p:nvPr/>
        </p:nvGrpSpPr>
        <p:grpSpPr>
          <a:xfrm>
            <a:off x="7020694" y="2475235"/>
            <a:ext cx="3251993" cy="2603688"/>
            <a:chOff x="3418200" y="1657788"/>
            <a:chExt cx="3513600" cy="2801892"/>
          </a:xfrm>
        </p:grpSpPr>
        <p:pic>
          <p:nvPicPr>
            <p:cNvPr id="4" name="object 15">
              <a:extLst>
                <a:ext uri="{FF2B5EF4-FFF2-40B4-BE49-F238E27FC236}">
                  <a16:creationId xmlns:a16="http://schemas.microsoft.com/office/drawing/2014/main" id="{527CECFD-C034-BA32-D7E7-7466F818AA53}"/>
                </a:ext>
              </a:extLst>
            </p:cNvPr>
            <p:cNvPicPr/>
            <p:nvPr/>
          </p:nvPicPr>
          <p:blipFill>
            <a:blip r:embed="rId2"/>
            <a:stretch/>
          </p:blipFill>
          <p:spPr>
            <a:xfrm>
              <a:off x="4585442" y="1657788"/>
              <a:ext cx="1187280" cy="3258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6" name="object 18">
              <a:extLst>
                <a:ext uri="{FF2B5EF4-FFF2-40B4-BE49-F238E27FC236}">
                  <a16:creationId xmlns:a16="http://schemas.microsoft.com/office/drawing/2014/main" id="{0267B041-1B69-0AD4-D8F8-55E0DD134DFA}"/>
                </a:ext>
              </a:extLst>
            </p:cNvPr>
            <p:cNvPicPr/>
            <p:nvPr/>
          </p:nvPicPr>
          <p:blipFill>
            <a:blip r:embed="rId3"/>
            <a:stretch/>
          </p:blipFill>
          <p:spPr>
            <a:xfrm>
              <a:off x="3418200" y="2045235"/>
              <a:ext cx="1704960" cy="1017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7" name="object 19">
              <a:extLst>
                <a:ext uri="{FF2B5EF4-FFF2-40B4-BE49-F238E27FC236}">
                  <a16:creationId xmlns:a16="http://schemas.microsoft.com/office/drawing/2014/main" id="{8D758F23-73D2-5740-B7C4-EB4B50EB6BAE}"/>
                </a:ext>
              </a:extLst>
            </p:cNvPr>
            <p:cNvPicPr/>
            <p:nvPr/>
          </p:nvPicPr>
          <p:blipFill>
            <a:blip r:embed="rId4"/>
            <a:stretch/>
          </p:blipFill>
          <p:spPr>
            <a:xfrm>
              <a:off x="5195880" y="2061720"/>
              <a:ext cx="1735920" cy="1017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8" name="object 20">
              <a:extLst>
                <a:ext uri="{FF2B5EF4-FFF2-40B4-BE49-F238E27FC236}">
                  <a16:creationId xmlns:a16="http://schemas.microsoft.com/office/drawing/2014/main" id="{921F8639-0C1B-CB30-F535-AC1C294BBA31}"/>
                </a:ext>
              </a:extLst>
            </p:cNvPr>
            <p:cNvPicPr/>
            <p:nvPr/>
          </p:nvPicPr>
          <p:blipFill>
            <a:blip r:embed="rId5"/>
            <a:stretch/>
          </p:blipFill>
          <p:spPr>
            <a:xfrm>
              <a:off x="3461400" y="3113280"/>
              <a:ext cx="1045080" cy="13464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9" name="object 21">
              <a:extLst>
                <a:ext uri="{FF2B5EF4-FFF2-40B4-BE49-F238E27FC236}">
                  <a16:creationId xmlns:a16="http://schemas.microsoft.com/office/drawing/2014/main" id="{499C2DA0-6906-BF90-47A3-06753073A614}"/>
                </a:ext>
              </a:extLst>
            </p:cNvPr>
            <p:cNvPicPr/>
            <p:nvPr/>
          </p:nvPicPr>
          <p:blipFill>
            <a:blip r:embed="rId6"/>
            <a:stretch/>
          </p:blipFill>
          <p:spPr>
            <a:xfrm>
              <a:off x="4630320" y="3197520"/>
              <a:ext cx="1045080" cy="101700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0" name="object 23">
              <a:extLst>
                <a:ext uri="{FF2B5EF4-FFF2-40B4-BE49-F238E27FC236}">
                  <a16:creationId xmlns:a16="http://schemas.microsoft.com/office/drawing/2014/main" id="{0C6AAD5A-41DE-89CD-F70F-E5E96A7F36D0}"/>
                </a:ext>
              </a:extLst>
            </p:cNvPr>
            <p:cNvPicPr/>
            <p:nvPr/>
          </p:nvPicPr>
          <p:blipFill>
            <a:blip r:embed="rId7"/>
            <a:stretch/>
          </p:blipFill>
          <p:spPr>
            <a:xfrm>
              <a:off x="5569200" y="3200760"/>
              <a:ext cx="1351800" cy="115020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A6DA18E4-D940-DF0F-4880-647FB69774C2}"/>
              </a:ext>
            </a:extLst>
          </p:cNvPr>
          <p:cNvSpPr txBox="1"/>
          <p:nvPr/>
        </p:nvSpPr>
        <p:spPr>
          <a:xfrm>
            <a:off x="499580" y="2849350"/>
            <a:ext cx="6444420" cy="1508105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600" dirty="0">
                <a:latin typeface="DejaVu Serif Condensed" panose="02060606050605020204"/>
              </a:rPr>
              <a:t>The </a:t>
            </a:r>
            <a:r>
              <a:rPr lang="it-IT" sz="1600" b="1" dirty="0">
                <a:latin typeface="DejaVu Serif Condensed" panose="02060606050605020204"/>
              </a:rPr>
              <a:t>ELTOS </a:t>
            </a:r>
            <a:r>
              <a:rPr lang="it-IT" sz="1600" b="1" dirty="0" err="1">
                <a:latin typeface="DejaVu Serif Condensed" panose="02060606050605020204"/>
              </a:rPr>
              <a:t>SpA</a:t>
            </a:r>
            <a:r>
              <a:rPr lang="it-IT" sz="1600" b="1" dirty="0">
                <a:latin typeface="DejaVu Serif Condensed" panose="02060606050605020204"/>
              </a:rPr>
              <a:t> </a:t>
            </a:r>
            <a:r>
              <a:rPr lang="en-US" sz="1600" dirty="0">
                <a:latin typeface="DejaVu Serif Condensed" panose="02060606050605020204"/>
              </a:rPr>
              <a:t>was founded in 1980 in Arezzo, Italy.</a:t>
            </a:r>
          </a:p>
          <a:p>
            <a:pPr algn="just"/>
            <a:endParaRPr lang="en-US" sz="400" dirty="0">
              <a:latin typeface="DejaVu Serif Condensed" panose="02060606050605020204"/>
            </a:endParaRPr>
          </a:p>
          <a:p>
            <a:pPr algn="just"/>
            <a:r>
              <a:rPr lang="it-IT" sz="1600" dirty="0">
                <a:latin typeface="DejaVu Serif Condensed" panose="02060606050605020204"/>
              </a:rPr>
              <a:t>The </a:t>
            </a:r>
            <a:r>
              <a:rPr lang="en-US" sz="1600" dirty="0">
                <a:latin typeface="DejaVu Serif Condensed" panose="02060606050605020204"/>
              </a:rPr>
              <a:t>Company has a </a:t>
            </a:r>
            <a:r>
              <a:rPr lang="en-US" sz="1600" b="1" dirty="0">
                <a:latin typeface="DejaVu Serif Condensed" panose="02060606050605020204"/>
              </a:rPr>
              <a:t>large experience in the construction of MPGDs, </a:t>
            </a:r>
            <a:r>
              <a:rPr lang="en-US" sz="1600" dirty="0">
                <a:latin typeface="DejaVu Serif Condensed" panose="02060606050605020204"/>
              </a:rPr>
              <a:t>including technologies such as </a:t>
            </a:r>
            <a:r>
              <a:rPr lang="en-US" sz="1600" b="1" dirty="0">
                <a:latin typeface="DejaVu Serif Condensed" panose="02060606050605020204"/>
              </a:rPr>
              <a:t>Thick-GEM (THGEM) </a:t>
            </a:r>
            <a:r>
              <a:rPr lang="en-US" sz="1600" dirty="0">
                <a:latin typeface="DejaVu Serif Condensed" panose="02060606050605020204"/>
              </a:rPr>
              <a:t>and </a:t>
            </a:r>
            <a:r>
              <a:rPr lang="en-US" sz="1600" b="1" dirty="0" err="1">
                <a:latin typeface="DejaVu Serif Condensed" panose="02060606050605020204"/>
              </a:rPr>
              <a:t>MicroMegas</a:t>
            </a:r>
            <a:r>
              <a:rPr lang="en-US" sz="1600" dirty="0">
                <a:latin typeface="DejaVu Serif Condensed" panose="02060606050605020204"/>
              </a:rPr>
              <a:t>. </a:t>
            </a:r>
          </a:p>
          <a:p>
            <a:pPr algn="just"/>
            <a:endParaRPr lang="en-US" sz="600" dirty="0">
              <a:latin typeface="DejaVu Serif Condensed" panose="02060606050605020204"/>
            </a:endParaRPr>
          </a:p>
          <a:p>
            <a:pPr algn="just"/>
            <a:r>
              <a:rPr lang="en-US" sz="1600" dirty="0">
                <a:latin typeface="DejaVu Serif Condensed" panose="02060606050605020204"/>
              </a:rPr>
              <a:t>The </a:t>
            </a:r>
            <a:r>
              <a:rPr lang="en-US" sz="1600" b="1" dirty="0">
                <a:latin typeface="DejaVu Serif Condensed" panose="02060606050605020204"/>
              </a:rPr>
              <a:t>involvement of a private industry </a:t>
            </a:r>
            <a:r>
              <a:rPr lang="en-US" sz="1600" dirty="0">
                <a:latin typeface="DejaVu Serif Condensed" panose="02060606050605020204"/>
              </a:rPr>
              <a:t>in this R&amp;D </a:t>
            </a:r>
            <a:r>
              <a:rPr lang="en-US" sz="1600" b="1" dirty="0">
                <a:latin typeface="DejaVu Serif Condensed" panose="02060606050605020204"/>
              </a:rPr>
              <a:t>opens the way </a:t>
            </a:r>
            <a:r>
              <a:rPr lang="en-US" sz="1600" dirty="0">
                <a:latin typeface="DejaVu Serif Condensed" panose="02060606050605020204"/>
              </a:rPr>
              <a:t>for the use of μ-RWELL technology </a:t>
            </a:r>
            <a:r>
              <a:rPr lang="en-US" sz="1600" b="1" dirty="0">
                <a:latin typeface="DejaVu Serif Condensed" panose="02060606050605020204"/>
              </a:rPr>
              <a:t>across various fields of applications.</a:t>
            </a:r>
            <a:endParaRPr lang="it-IT" sz="1600" b="1" dirty="0">
              <a:latin typeface="DejaVu Serif Condensed" panose="02060606050605020204"/>
            </a:endParaRP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8837FDAA-BF77-A64B-F47A-4666DCF8C8BD}"/>
              </a:ext>
            </a:extLst>
          </p:cNvPr>
          <p:cNvPicPr/>
          <p:nvPr/>
        </p:nvPicPr>
        <p:blipFill>
          <a:blip r:embed="rId8"/>
          <a:stretch/>
        </p:blipFill>
        <p:spPr>
          <a:xfrm>
            <a:off x="8976883" y="213948"/>
            <a:ext cx="1327680" cy="483120"/>
          </a:xfrm>
          <a:prstGeom prst="rect">
            <a:avLst/>
          </a:prstGeom>
          <a:ln w="18000">
            <a:noFill/>
          </a:ln>
        </p:spPr>
      </p:pic>
      <p:sp>
        <p:nvSpPr>
          <p:cNvPr id="14" name="Google Shape;215;p4">
            <a:extLst>
              <a:ext uri="{FF2B5EF4-FFF2-40B4-BE49-F238E27FC236}">
                <a16:creationId xmlns:a16="http://schemas.microsoft.com/office/drawing/2014/main" id="{E28A9BCE-6552-F60E-6DD2-172E80AED940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15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482E424C-205D-113A-0FE8-738B30249380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  <p:extLst>
      <p:ext uri="{BB962C8B-B14F-4D97-AF65-F5344CB8AC3E}">
        <p14:creationId xmlns:p14="http://schemas.microsoft.com/office/powerpoint/2010/main" val="202691387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D631792-D7AA-CB58-21C9-52BE93AF5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12" y="147600"/>
            <a:ext cx="10171776" cy="468000"/>
          </a:xfrm>
        </p:spPr>
        <p:txBody>
          <a:bodyPr/>
          <a:lstStyle/>
          <a:p>
            <a:r>
              <a:rPr lang="it-IT" sz="3200" dirty="0">
                <a:latin typeface="Impact" panose="020B0806030902050204" pitchFamily="34" charset="0"/>
              </a:rPr>
              <a:t>Detector Manufacturing flow chart</a:t>
            </a:r>
          </a:p>
        </p:txBody>
      </p:sp>
      <p:pic>
        <p:nvPicPr>
          <p:cNvPr id="36" name="Immagine 35">
            <a:extLst>
              <a:ext uri="{FF2B5EF4-FFF2-40B4-BE49-F238E27FC236}">
                <a16:creationId xmlns:a16="http://schemas.microsoft.com/office/drawing/2014/main" id="{1D70FA6C-4D65-6B1F-BC7A-B35C30374A0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8976883" y="213948"/>
            <a:ext cx="1327680" cy="483120"/>
          </a:xfrm>
          <a:prstGeom prst="rect">
            <a:avLst/>
          </a:prstGeom>
          <a:ln w="18000">
            <a:noFill/>
          </a:ln>
        </p:spPr>
      </p:pic>
      <p:grpSp>
        <p:nvGrpSpPr>
          <p:cNvPr id="37" name="Gruppo 36">
            <a:extLst>
              <a:ext uri="{FF2B5EF4-FFF2-40B4-BE49-F238E27FC236}">
                <a16:creationId xmlns:a16="http://schemas.microsoft.com/office/drawing/2014/main" id="{D2AD4F81-4D1A-EE33-9371-B5EA8281AB09}"/>
              </a:ext>
            </a:extLst>
          </p:cNvPr>
          <p:cNvGrpSpPr/>
          <p:nvPr/>
        </p:nvGrpSpPr>
        <p:grpSpPr>
          <a:xfrm>
            <a:off x="536345" y="814701"/>
            <a:ext cx="9284272" cy="4333219"/>
            <a:chOff x="486629" y="778536"/>
            <a:chExt cx="9284272" cy="4333219"/>
          </a:xfrm>
        </p:grpSpPr>
        <p:sp>
          <p:nvSpPr>
            <p:cNvPr id="6" name="object 2">
              <a:extLst>
                <a:ext uri="{FF2B5EF4-FFF2-40B4-BE49-F238E27FC236}">
                  <a16:creationId xmlns:a16="http://schemas.microsoft.com/office/drawing/2014/main" id="{754E74F7-220E-A836-0ED5-284D63AB2B8F}"/>
                </a:ext>
              </a:extLst>
            </p:cNvPr>
            <p:cNvSpPr/>
            <p:nvPr/>
          </p:nvSpPr>
          <p:spPr>
            <a:xfrm>
              <a:off x="709096" y="778536"/>
              <a:ext cx="1566653" cy="250005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38520" rIns="0" bIns="0" anchor="t">
              <a:spAutoFit/>
            </a:bodyPr>
            <a:lstStyle/>
            <a:p>
              <a:pPr marL="303480">
                <a:lnSpc>
                  <a:spcPct val="100000"/>
                </a:lnSpc>
                <a:spcBef>
                  <a:spcPts val="303"/>
                </a:spcBef>
              </a:pPr>
              <a:r>
                <a:rPr lang="en-US" sz="1400" b="1" strike="noStrike" spc="-12" dirty="0">
                  <a:solidFill>
                    <a:srgbClr val="000000"/>
                  </a:solidFill>
                  <a:latin typeface="DejaVu Serif Condensed"/>
                  <a:ea typeface="DejaVu Sans"/>
                </a:rPr>
                <a:t>LAYOUT</a:t>
              </a:r>
              <a:r>
                <a:rPr lang="it-IT" sz="1400" b="0" strike="noStrike" spc="-1" dirty="0">
                  <a:solidFill>
                    <a:srgbClr val="000000"/>
                  </a:solidFill>
                  <a:latin typeface="DejaVu Serif Condensed"/>
                  <a:ea typeface="DejaVu Sans"/>
                </a:rPr>
                <a:t> </a:t>
              </a:r>
              <a:r>
                <a:rPr lang="en-US" sz="1400" b="1" strike="noStrike" spc="-12" dirty="0">
                  <a:solidFill>
                    <a:srgbClr val="000000"/>
                  </a:solidFill>
                  <a:latin typeface="DejaVu Serif Condensed"/>
                  <a:ea typeface="DejaVu Sans"/>
                </a:rPr>
                <a:t>design</a:t>
              </a:r>
              <a:endParaRPr lang="en-US" sz="1400" b="0" strike="noStrike" spc="-1" dirty="0">
                <a:solidFill>
                  <a:srgbClr val="000000"/>
                </a:solidFill>
                <a:latin typeface="DejaVu Serif Condensed"/>
              </a:endParaRPr>
            </a:p>
          </p:txBody>
        </p:sp>
        <p:sp>
          <p:nvSpPr>
            <p:cNvPr id="7" name="object 17">
              <a:extLst>
                <a:ext uri="{FF2B5EF4-FFF2-40B4-BE49-F238E27FC236}">
                  <a16:creationId xmlns:a16="http://schemas.microsoft.com/office/drawing/2014/main" id="{01837A82-CA6B-23A3-09F4-5BC8421B6337}"/>
                </a:ext>
              </a:extLst>
            </p:cNvPr>
            <p:cNvSpPr/>
            <p:nvPr/>
          </p:nvSpPr>
          <p:spPr>
            <a:xfrm>
              <a:off x="739270" y="3267117"/>
              <a:ext cx="2001931" cy="223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12240" rIns="0" bIns="0" anchor="t">
              <a:spAutoFit/>
            </a:bodyPr>
            <a:lstStyle/>
            <a:p>
              <a:pPr marL="12240">
                <a:lnSpc>
                  <a:spcPct val="100000"/>
                </a:lnSpc>
                <a:spcBef>
                  <a:spcPts val="96"/>
                </a:spcBef>
              </a:pPr>
              <a:r>
                <a:rPr lang="en-US" sz="1350" b="1" strike="noStrike" spc="-1" dirty="0">
                  <a:solidFill>
                    <a:srgbClr val="000000"/>
                  </a:solidFill>
                  <a:latin typeface="DejaVu Serif Condensed"/>
                  <a:ea typeface="DejaVu Sans"/>
                </a:rPr>
                <a:t>DLC</a:t>
              </a:r>
              <a:r>
                <a:rPr lang="en-US" sz="1350" b="1" strike="noStrike" spc="-55" dirty="0">
                  <a:solidFill>
                    <a:srgbClr val="000000"/>
                  </a:solidFill>
                  <a:latin typeface="DejaVu Serif Condensed"/>
                  <a:ea typeface="DejaVu Sans"/>
                </a:rPr>
                <a:t> </a:t>
              </a:r>
              <a:r>
                <a:rPr lang="en-US" sz="1350" b="1" strike="noStrike" spc="-1" dirty="0">
                  <a:solidFill>
                    <a:srgbClr val="000000"/>
                  </a:solidFill>
                  <a:latin typeface="DejaVu Serif Condensed"/>
                  <a:ea typeface="DejaVu Sans"/>
                </a:rPr>
                <a:t>foil</a:t>
              </a:r>
              <a:r>
                <a:rPr lang="en-US" sz="1350" b="1" strike="noStrike" spc="-49" dirty="0">
                  <a:solidFill>
                    <a:srgbClr val="000000"/>
                  </a:solidFill>
                  <a:latin typeface="DejaVu Serif Condensed"/>
                  <a:ea typeface="DejaVu Sans"/>
                </a:rPr>
                <a:t> </a:t>
              </a:r>
              <a:r>
                <a:rPr lang="en-US" sz="1400" b="1" strike="noStrike" spc="-1" dirty="0">
                  <a:solidFill>
                    <a:srgbClr val="000000"/>
                  </a:solidFill>
                  <a:latin typeface="DejaVu Serif Condensed"/>
                  <a:ea typeface="DejaVu Sans"/>
                </a:rPr>
                <a:t>production</a:t>
              </a:r>
              <a:r>
                <a:rPr lang="en-US" sz="1350" b="1" strike="noStrike" spc="-58" dirty="0">
                  <a:solidFill>
                    <a:srgbClr val="000000"/>
                  </a:solidFill>
                  <a:latin typeface="DejaVu Serif Condensed"/>
                  <a:ea typeface="DejaVu Sans"/>
                </a:rPr>
                <a:t> </a:t>
              </a:r>
              <a:endParaRPr lang="en-US" sz="1350" b="0" strike="noStrike" spc="-1" dirty="0">
                <a:solidFill>
                  <a:srgbClr val="000000"/>
                </a:solidFill>
                <a:latin typeface="DejaVu Serif Condensed"/>
              </a:endParaRPr>
            </a:p>
          </p:txBody>
        </p:sp>
        <p:sp>
          <p:nvSpPr>
            <p:cNvPr id="8" name="CasellaDiTesto 63">
              <a:extLst>
                <a:ext uri="{FF2B5EF4-FFF2-40B4-BE49-F238E27FC236}">
                  <a16:creationId xmlns:a16="http://schemas.microsoft.com/office/drawing/2014/main" id="{02079FAA-D78F-FA99-3383-EAB827F0CE33}"/>
                </a:ext>
              </a:extLst>
            </p:cNvPr>
            <p:cNvSpPr/>
            <p:nvPr/>
          </p:nvSpPr>
          <p:spPr>
            <a:xfrm>
              <a:off x="7906612" y="1615777"/>
              <a:ext cx="1664807" cy="512872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spAutoFit/>
            </a:bodyPr>
            <a:lstStyle/>
            <a:p>
              <a:pPr marL="178560">
                <a:lnSpc>
                  <a:spcPct val="100000"/>
                </a:lnSpc>
                <a:tabLst>
                  <a:tab pos="0" algn="l"/>
                </a:tabLst>
              </a:pPr>
              <a:r>
                <a:rPr lang="en-GB" sz="1400" b="1" strike="noStrike" spc="-1" dirty="0">
                  <a:solidFill>
                    <a:srgbClr val="000000"/>
                  </a:solidFill>
                  <a:latin typeface="DejaVu Serif Condensed"/>
                  <a:ea typeface="DejaVu Sans"/>
                </a:rPr>
                <a:t>Final</a:t>
              </a:r>
              <a:r>
                <a:rPr lang="en-GB" sz="1400" b="1" strike="noStrike" spc="-69" dirty="0">
                  <a:solidFill>
                    <a:srgbClr val="000000"/>
                  </a:solidFill>
                  <a:latin typeface="DejaVu Serif Condensed"/>
                  <a:ea typeface="DejaVu Sans"/>
                </a:rPr>
                <a:t> </a:t>
              </a:r>
              <a:r>
                <a:rPr lang="en-GB" sz="1400" b="1" strike="noStrike" spc="-12" dirty="0">
                  <a:solidFill>
                    <a:srgbClr val="000000"/>
                  </a:solidFill>
                  <a:latin typeface="DejaVu Serif Condensed"/>
                  <a:ea typeface="DejaVu Sans"/>
                </a:rPr>
                <a:t>detector</a:t>
              </a:r>
              <a:endParaRPr lang="en-US" sz="1400" b="0" strike="noStrike" spc="-1" dirty="0">
                <a:solidFill>
                  <a:srgbClr val="000000"/>
                </a:solidFill>
                <a:latin typeface="DejaVu Serif Condensed"/>
              </a:endParaRPr>
            </a:p>
            <a:p>
              <a:pPr marL="196200">
                <a:lnSpc>
                  <a:spcPct val="100000"/>
                </a:lnSpc>
                <a:tabLst>
                  <a:tab pos="0" algn="l"/>
                </a:tabLst>
              </a:pPr>
              <a:r>
                <a:rPr lang="en-GB" sz="1400" b="1" strike="noStrike" spc="-12" dirty="0">
                  <a:solidFill>
                    <a:srgbClr val="000000"/>
                  </a:solidFill>
                  <a:latin typeface="DejaVu Serif Condensed"/>
                  <a:ea typeface="DejaVu Sans"/>
                </a:rPr>
                <a:t>manufacturing</a:t>
              </a:r>
              <a:endParaRPr lang="en-US" sz="1400" b="0" strike="noStrike" spc="-1" dirty="0">
                <a:solidFill>
                  <a:srgbClr val="000000"/>
                </a:solidFill>
                <a:latin typeface="DejaVu Serif Condensed"/>
              </a:endParaRPr>
            </a:p>
          </p:txBody>
        </p:sp>
        <p:grpSp>
          <p:nvGrpSpPr>
            <p:cNvPr id="9" name="Gruppo 8">
              <a:extLst>
                <a:ext uri="{FF2B5EF4-FFF2-40B4-BE49-F238E27FC236}">
                  <a16:creationId xmlns:a16="http://schemas.microsoft.com/office/drawing/2014/main" id="{3603CEE1-F77C-8139-8F7B-BCBB9312FCD6}"/>
                </a:ext>
              </a:extLst>
            </p:cNvPr>
            <p:cNvGrpSpPr/>
            <p:nvPr/>
          </p:nvGrpSpPr>
          <p:grpSpPr>
            <a:xfrm>
              <a:off x="490258" y="3534355"/>
              <a:ext cx="2250943" cy="1540722"/>
              <a:chOff x="140776" y="3524256"/>
              <a:chExt cx="2336384" cy="1567440"/>
            </a:xfrm>
          </p:grpSpPr>
          <p:sp>
            <p:nvSpPr>
              <p:cNvPr id="32" name="object 16">
                <a:extLst>
                  <a:ext uri="{FF2B5EF4-FFF2-40B4-BE49-F238E27FC236}">
                    <a16:creationId xmlns:a16="http://schemas.microsoft.com/office/drawing/2014/main" id="{02677BA6-C6CC-B4A3-B27C-A54EF59B74A1}"/>
                  </a:ext>
                </a:extLst>
              </p:cNvPr>
              <p:cNvSpPr/>
              <p:nvPr/>
            </p:nvSpPr>
            <p:spPr>
              <a:xfrm>
                <a:off x="140776" y="3524256"/>
                <a:ext cx="2336384" cy="1567440"/>
              </a:xfrm>
              <a:custGeom>
                <a:avLst/>
                <a:gdLst>
                  <a:gd name="textAreaLeft" fmla="*/ 0 w 2151720"/>
                  <a:gd name="textAreaRight" fmla="*/ 2152080 w 2151720"/>
                  <a:gd name="textAreaTop" fmla="*/ 0 h 1456560"/>
                  <a:gd name="textAreaBottom" fmla="*/ 1456920 h 1456560"/>
                </a:gdLst>
                <a:ahLst/>
                <a:cxnLst/>
                <a:rect l="textAreaLeft" t="textAreaTop" r="textAreaRight" b="textAreaBottom"/>
                <a:pathLst>
                  <a:path w="2228850" h="972820">
                    <a:moveTo>
                      <a:pt x="0" y="972654"/>
                    </a:moveTo>
                    <a:lnTo>
                      <a:pt x="2228595" y="972654"/>
                    </a:lnTo>
                    <a:lnTo>
                      <a:pt x="2228595" y="0"/>
                    </a:lnTo>
                    <a:lnTo>
                      <a:pt x="0" y="0"/>
                    </a:lnTo>
                    <a:lnTo>
                      <a:pt x="0" y="972654"/>
                    </a:lnTo>
                    <a:close/>
                  </a:path>
                </a:pathLst>
              </a:custGeom>
              <a:noFill/>
              <a:ln w="19080">
                <a:solidFill>
                  <a:srgbClr val="00B050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lIns="0" tIns="0" rIns="0" bIns="0" anchor="t">
                <a:noAutofit/>
              </a:bodyPr>
              <a:lstStyle/>
              <a:p>
                <a:pPr algn="ctr"/>
                <a:endParaRPr lang="en-US" sz="1740" b="0" strike="noStrike" spc="-1" dirty="0">
                  <a:solidFill>
                    <a:srgbClr val="000000"/>
                  </a:solidFill>
                  <a:latin typeface="Arial"/>
                  <a:ea typeface="DejaVu Sans"/>
                </a:endParaRPr>
              </a:p>
            </p:txBody>
          </p:sp>
          <p:pic>
            <p:nvPicPr>
              <p:cNvPr id="33" name="object 8">
                <a:extLst>
                  <a:ext uri="{FF2B5EF4-FFF2-40B4-BE49-F238E27FC236}">
                    <a16:creationId xmlns:a16="http://schemas.microsoft.com/office/drawing/2014/main" id="{5158ADC6-1B7D-CDF3-C408-CC4797D2D457}"/>
                  </a:ext>
                </a:extLst>
              </p:cNvPr>
              <p:cNvPicPr/>
              <p:nvPr/>
            </p:nvPicPr>
            <p:blipFill>
              <a:blip r:embed="rId4"/>
              <a:stretch/>
            </p:blipFill>
            <p:spPr>
              <a:xfrm>
                <a:off x="303282" y="3943947"/>
                <a:ext cx="469440" cy="479373"/>
              </a:xfrm>
              <a:prstGeom prst="rect">
                <a:avLst/>
              </a:prstGeom>
              <a:ln w="0">
                <a:noFill/>
              </a:ln>
            </p:spPr>
          </p:pic>
          <p:pic>
            <p:nvPicPr>
              <p:cNvPr id="35" name="object 11">
                <a:extLst>
                  <a:ext uri="{FF2B5EF4-FFF2-40B4-BE49-F238E27FC236}">
                    <a16:creationId xmlns:a16="http://schemas.microsoft.com/office/drawing/2014/main" id="{73FDE39E-5FAE-05A8-5C28-6837C7AD37F4}"/>
                  </a:ext>
                </a:extLst>
              </p:cNvPr>
              <p:cNvPicPr/>
              <p:nvPr/>
            </p:nvPicPr>
            <p:blipFill>
              <a:blip r:embed="rId5"/>
              <a:stretch/>
            </p:blipFill>
            <p:spPr>
              <a:xfrm>
                <a:off x="838939" y="3781296"/>
                <a:ext cx="947880" cy="1159920"/>
              </a:xfrm>
              <a:prstGeom prst="rect">
                <a:avLst/>
              </a:prstGeom>
              <a:ln w="0">
                <a:noFill/>
              </a:ln>
            </p:spPr>
          </p:pic>
        </p:grpSp>
        <p:pic>
          <p:nvPicPr>
            <p:cNvPr id="10" name="object 13">
              <a:extLst>
                <a:ext uri="{FF2B5EF4-FFF2-40B4-BE49-F238E27FC236}">
                  <a16:creationId xmlns:a16="http://schemas.microsoft.com/office/drawing/2014/main" id="{DB11471B-FC3B-C31D-377D-CC9158724E0F}"/>
                </a:ext>
              </a:extLst>
            </p:cNvPr>
            <p:cNvPicPr/>
            <p:nvPr/>
          </p:nvPicPr>
          <p:blipFill>
            <a:blip r:embed="rId6"/>
            <a:stretch/>
          </p:blipFill>
          <p:spPr>
            <a:xfrm>
              <a:off x="1310854" y="1489802"/>
              <a:ext cx="749510" cy="876874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1" name="object 14">
              <a:extLst>
                <a:ext uri="{FF2B5EF4-FFF2-40B4-BE49-F238E27FC236}">
                  <a16:creationId xmlns:a16="http://schemas.microsoft.com/office/drawing/2014/main" id="{8A5AC2DA-0840-1242-F84D-F06A9AE47F46}"/>
                </a:ext>
              </a:extLst>
            </p:cNvPr>
            <p:cNvPicPr/>
            <p:nvPr/>
          </p:nvPicPr>
          <p:blipFill>
            <a:blip r:embed="rId7"/>
            <a:stretch/>
          </p:blipFill>
          <p:spPr>
            <a:xfrm>
              <a:off x="1860587" y="1111522"/>
              <a:ext cx="774829" cy="908368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2" name="object 12">
              <a:extLst>
                <a:ext uri="{FF2B5EF4-FFF2-40B4-BE49-F238E27FC236}">
                  <a16:creationId xmlns:a16="http://schemas.microsoft.com/office/drawing/2014/main" id="{CD7550AD-1BBD-9A37-3853-532F1EDD12B3}"/>
                </a:ext>
              </a:extLst>
            </p:cNvPr>
            <p:cNvSpPr/>
            <p:nvPr/>
          </p:nvSpPr>
          <p:spPr>
            <a:xfrm>
              <a:off x="486629" y="1034025"/>
              <a:ext cx="2282614" cy="1540722"/>
            </a:xfrm>
            <a:custGeom>
              <a:avLst/>
              <a:gdLst>
                <a:gd name="textAreaLeft" fmla="*/ 0 w 2151720"/>
                <a:gd name="textAreaRight" fmla="*/ 2152080 w 2151720"/>
                <a:gd name="textAreaTop" fmla="*/ 0 h 1567440"/>
                <a:gd name="textAreaBottom" fmla="*/ 1567800 h 1567440"/>
              </a:gdLst>
              <a:ahLst/>
              <a:cxnLst/>
              <a:rect l="textAreaLeft" t="textAreaTop" r="textAreaRight" b="textAreaBottom"/>
              <a:pathLst>
                <a:path w="2228850" h="972820">
                  <a:moveTo>
                    <a:pt x="0" y="972654"/>
                  </a:moveTo>
                  <a:lnTo>
                    <a:pt x="2228595" y="972654"/>
                  </a:lnTo>
                  <a:lnTo>
                    <a:pt x="2228595" y="0"/>
                  </a:lnTo>
                  <a:lnTo>
                    <a:pt x="0" y="0"/>
                  </a:lnTo>
                  <a:lnTo>
                    <a:pt x="0" y="972654"/>
                  </a:lnTo>
                  <a:close/>
                </a:path>
              </a:pathLst>
            </a:custGeom>
            <a:noFill/>
            <a:ln w="19080">
              <a:solidFill>
                <a:srgbClr val="00B05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t">
              <a:noAutofit/>
            </a:bodyPr>
            <a:lstStyle/>
            <a:p>
              <a:pPr algn="just"/>
              <a:endParaRPr lang="en-US" sz="1740" b="0" strike="noStrike" spc="-1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13" name="Freccia curva 69">
              <a:extLst>
                <a:ext uri="{FF2B5EF4-FFF2-40B4-BE49-F238E27FC236}">
                  <a16:creationId xmlns:a16="http://schemas.microsoft.com/office/drawing/2014/main" id="{FAFA3B49-9E71-611C-97D4-B6CD4D5D531E}"/>
                </a:ext>
              </a:extLst>
            </p:cNvPr>
            <p:cNvSpPr/>
            <p:nvPr/>
          </p:nvSpPr>
          <p:spPr>
            <a:xfrm>
              <a:off x="2289275" y="3123307"/>
              <a:ext cx="895623" cy="353009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3750"/>
              </a:avLst>
            </a:prstGeom>
            <a:solidFill>
              <a:srgbClr val="92D050"/>
            </a:solidFill>
            <a:ln w="25560">
              <a:solidFill>
                <a:srgbClr val="92D05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just"/>
              <a:endParaRPr lang="en-GB" sz="1800" b="0" strike="noStrike" spc="-1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pic>
          <p:nvPicPr>
            <p:cNvPr id="14" name="object 15">
              <a:extLst>
                <a:ext uri="{FF2B5EF4-FFF2-40B4-BE49-F238E27FC236}">
                  <a16:creationId xmlns:a16="http://schemas.microsoft.com/office/drawing/2014/main" id="{96C83533-155F-D242-AC8D-FEA6CEE5B86B}"/>
                </a:ext>
              </a:extLst>
            </p:cNvPr>
            <p:cNvPicPr/>
            <p:nvPr/>
          </p:nvPicPr>
          <p:blipFill>
            <a:blip r:embed="rId8"/>
            <a:stretch/>
          </p:blipFill>
          <p:spPr>
            <a:xfrm>
              <a:off x="4733022" y="1778487"/>
              <a:ext cx="1143861" cy="320247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5" name="object 18">
              <a:extLst>
                <a:ext uri="{FF2B5EF4-FFF2-40B4-BE49-F238E27FC236}">
                  <a16:creationId xmlns:a16="http://schemas.microsoft.com/office/drawing/2014/main" id="{36735602-4EC3-1FD8-37E8-51112A63170D}"/>
                </a:ext>
              </a:extLst>
            </p:cNvPr>
            <p:cNvPicPr/>
            <p:nvPr/>
          </p:nvPicPr>
          <p:blipFill>
            <a:blip r:embed="rId9"/>
            <a:stretch/>
          </p:blipFill>
          <p:spPr>
            <a:xfrm>
              <a:off x="3647827" y="2140348"/>
              <a:ext cx="1642610" cy="999665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6" name="object 19">
              <a:extLst>
                <a:ext uri="{FF2B5EF4-FFF2-40B4-BE49-F238E27FC236}">
                  <a16:creationId xmlns:a16="http://schemas.microsoft.com/office/drawing/2014/main" id="{53867EB9-9870-06E2-7CEA-0377A13960A0}"/>
                </a:ext>
              </a:extLst>
            </p:cNvPr>
            <p:cNvPicPr/>
            <p:nvPr/>
          </p:nvPicPr>
          <p:blipFill>
            <a:blip r:embed="rId10"/>
            <a:stretch/>
          </p:blipFill>
          <p:spPr>
            <a:xfrm>
              <a:off x="5360497" y="2143533"/>
              <a:ext cx="1672437" cy="999665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7" name="object 34">
              <a:extLst>
                <a:ext uri="{FF2B5EF4-FFF2-40B4-BE49-F238E27FC236}">
                  <a16:creationId xmlns:a16="http://schemas.microsoft.com/office/drawing/2014/main" id="{37CC89E9-BA94-0828-A365-5D77B09997A1}"/>
                </a:ext>
              </a:extLst>
            </p:cNvPr>
            <p:cNvSpPr/>
            <p:nvPr/>
          </p:nvSpPr>
          <p:spPr>
            <a:xfrm>
              <a:off x="3489324" y="1693142"/>
              <a:ext cx="3633442" cy="2993544"/>
            </a:xfrm>
            <a:custGeom>
              <a:avLst/>
              <a:gdLst>
                <a:gd name="textAreaLeft" fmla="*/ 0 w 3771360"/>
                <a:gd name="textAreaRight" fmla="*/ 3771720 w 3771360"/>
                <a:gd name="textAreaTop" fmla="*/ 0 h 2944800"/>
                <a:gd name="textAreaBottom" fmla="*/ 2945160 h 2944800"/>
              </a:gdLst>
              <a:ahLst/>
              <a:cxnLst/>
              <a:rect l="textAreaLeft" t="textAreaTop" r="textAreaRight" b="textAreaBottom"/>
              <a:pathLst>
                <a:path w="3905884" h="1757045">
                  <a:moveTo>
                    <a:pt x="0" y="1757045"/>
                  </a:moveTo>
                  <a:lnTo>
                    <a:pt x="3905377" y="1757045"/>
                  </a:lnTo>
                  <a:lnTo>
                    <a:pt x="3905377" y="0"/>
                  </a:lnTo>
                  <a:lnTo>
                    <a:pt x="0" y="0"/>
                  </a:lnTo>
                  <a:lnTo>
                    <a:pt x="0" y="1757045"/>
                  </a:lnTo>
                  <a:close/>
                </a:path>
              </a:pathLst>
            </a:custGeom>
            <a:noFill/>
            <a:ln w="22320">
              <a:solidFill>
                <a:srgbClr val="00B050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0" rIns="0" bIns="0" anchor="t">
              <a:noAutofit/>
            </a:bodyPr>
            <a:lstStyle/>
            <a:p>
              <a:pPr algn="just"/>
              <a:endParaRPr lang="en-US" sz="1740" b="0" strike="noStrike" spc="-1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pic>
          <p:nvPicPr>
            <p:cNvPr id="18" name="object 20">
              <a:extLst>
                <a:ext uri="{FF2B5EF4-FFF2-40B4-BE49-F238E27FC236}">
                  <a16:creationId xmlns:a16="http://schemas.microsoft.com/office/drawing/2014/main" id="{F85F6371-866B-E200-88D8-63CDCAF8F8F4}"/>
                </a:ext>
              </a:extLst>
            </p:cNvPr>
            <p:cNvPicPr/>
            <p:nvPr/>
          </p:nvPicPr>
          <p:blipFill>
            <a:blip r:embed="rId11"/>
            <a:stretch/>
          </p:blipFill>
          <p:spPr>
            <a:xfrm>
              <a:off x="3689447" y="3177168"/>
              <a:ext cx="1006861" cy="132345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9" name="object 21">
              <a:extLst>
                <a:ext uri="{FF2B5EF4-FFF2-40B4-BE49-F238E27FC236}">
                  <a16:creationId xmlns:a16="http://schemas.microsoft.com/office/drawing/2014/main" id="{8DA5478E-193C-6C27-B7BD-43CFE0F677BE}"/>
                </a:ext>
              </a:extLst>
            </p:cNvPr>
            <p:cNvPicPr/>
            <p:nvPr/>
          </p:nvPicPr>
          <p:blipFill>
            <a:blip r:embed="rId12"/>
            <a:stretch/>
          </p:blipFill>
          <p:spPr>
            <a:xfrm>
              <a:off x="4708044" y="3283025"/>
              <a:ext cx="1006861" cy="999665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0" name="object 23">
              <a:extLst>
                <a:ext uri="{FF2B5EF4-FFF2-40B4-BE49-F238E27FC236}">
                  <a16:creationId xmlns:a16="http://schemas.microsoft.com/office/drawing/2014/main" id="{321A6D5B-41EE-A908-5800-0B6144269C1F}"/>
                </a:ext>
              </a:extLst>
            </p:cNvPr>
            <p:cNvPicPr/>
            <p:nvPr/>
          </p:nvPicPr>
          <p:blipFill>
            <a:blip r:embed="rId13"/>
            <a:stretch/>
          </p:blipFill>
          <p:spPr>
            <a:xfrm>
              <a:off x="5720165" y="3263157"/>
              <a:ext cx="1302365" cy="1130594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1" name="object 26">
              <a:extLst>
                <a:ext uri="{FF2B5EF4-FFF2-40B4-BE49-F238E27FC236}">
                  <a16:creationId xmlns:a16="http://schemas.microsoft.com/office/drawing/2014/main" id="{B68B0FF8-0ABD-2D9A-5298-71F3C107A57A}"/>
                </a:ext>
              </a:extLst>
            </p:cNvPr>
            <p:cNvPicPr/>
            <p:nvPr/>
          </p:nvPicPr>
          <p:blipFill>
            <a:blip r:embed="rId14"/>
            <a:srcRect l="50000"/>
            <a:stretch/>
          </p:blipFill>
          <p:spPr>
            <a:xfrm>
              <a:off x="8726183" y="2165327"/>
              <a:ext cx="971137" cy="956493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2" name="Immagine 82">
              <a:extLst>
                <a:ext uri="{FF2B5EF4-FFF2-40B4-BE49-F238E27FC236}">
                  <a16:creationId xmlns:a16="http://schemas.microsoft.com/office/drawing/2014/main" id="{79178A04-8000-988E-0324-022F32F70932}"/>
                </a:ext>
              </a:extLst>
            </p:cNvPr>
            <p:cNvPicPr/>
            <p:nvPr/>
          </p:nvPicPr>
          <p:blipFill>
            <a:blip r:embed="rId15"/>
            <a:stretch/>
          </p:blipFill>
          <p:spPr>
            <a:xfrm>
              <a:off x="8007692" y="2545731"/>
              <a:ext cx="863966" cy="684018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3" name="object 28">
              <a:extLst>
                <a:ext uri="{FF2B5EF4-FFF2-40B4-BE49-F238E27FC236}">
                  <a16:creationId xmlns:a16="http://schemas.microsoft.com/office/drawing/2014/main" id="{7FC0F4A1-1C24-1020-A699-E23B1E9437C4}"/>
                </a:ext>
              </a:extLst>
            </p:cNvPr>
            <p:cNvPicPr/>
            <p:nvPr/>
          </p:nvPicPr>
          <p:blipFill>
            <a:blip r:embed="rId4"/>
            <a:stretch/>
          </p:blipFill>
          <p:spPr>
            <a:xfrm>
              <a:off x="7781556" y="2179270"/>
              <a:ext cx="559791" cy="552877"/>
            </a:xfrm>
            <a:prstGeom prst="rect">
              <a:avLst/>
            </a:prstGeom>
            <a:solidFill>
              <a:schemeClr val="bg1"/>
            </a:solidFill>
            <a:ln w="0">
              <a:noFill/>
            </a:ln>
          </p:spPr>
        </p:pic>
        <p:sp>
          <p:nvSpPr>
            <p:cNvPr id="24" name="Freccia curva 84">
              <a:extLst>
                <a:ext uri="{FF2B5EF4-FFF2-40B4-BE49-F238E27FC236}">
                  <a16:creationId xmlns:a16="http://schemas.microsoft.com/office/drawing/2014/main" id="{696F6FA4-97DD-5252-BEF1-42CBAACFEDD5}"/>
                </a:ext>
              </a:extLst>
            </p:cNvPr>
            <p:cNvSpPr/>
            <p:nvPr/>
          </p:nvSpPr>
          <p:spPr>
            <a:xfrm flipV="1">
              <a:off x="2289275" y="2618065"/>
              <a:ext cx="885469" cy="353010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3750"/>
              </a:avLst>
            </a:prstGeom>
            <a:solidFill>
              <a:srgbClr val="92D050"/>
            </a:solidFill>
            <a:ln w="25560">
              <a:solidFill>
                <a:srgbClr val="92D05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just"/>
              <a:endParaRPr lang="en-GB" sz="1800" b="0" strike="noStrike" spc="-1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  <p:sp>
          <p:nvSpPr>
            <p:cNvPr id="25" name="Freccia a destra 85">
              <a:extLst>
                <a:ext uri="{FF2B5EF4-FFF2-40B4-BE49-F238E27FC236}">
                  <a16:creationId xmlns:a16="http://schemas.microsoft.com/office/drawing/2014/main" id="{4A616D95-7179-6760-638C-395E0A6A8E15}"/>
                </a:ext>
              </a:extLst>
            </p:cNvPr>
            <p:cNvSpPr/>
            <p:nvPr/>
          </p:nvSpPr>
          <p:spPr>
            <a:xfrm>
              <a:off x="7212595" y="3063400"/>
              <a:ext cx="450166" cy="212311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92D050"/>
            </a:solidFill>
            <a:ln w="25560">
              <a:solidFill>
                <a:srgbClr val="92D05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20880" rIns="90000" bIns="20880" anchor="ctr">
              <a:noAutofit/>
            </a:bodyPr>
            <a:lstStyle/>
            <a:p>
              <a:pPr algn="just"/>
              <a:endParaRPr lang="en-GB" sz="1800" b="0" strike="noStrike" spc="-1">
                <a:solidFill>
                  <a:srgbClr val="FFFFFF"/>
                </a:solidFill>
                <a:latin typeface="Arial"/>
                <a:ea typeface="DejaVu Sans"/>
              </a:endParaRPr>
            </a:p>
          </p:txBody>
        </p:sp>
        <p:sp>
          <p:nvSpPr>
            <p:cNvPr id="28" name="CasellaDiTesto 27">
              <a:extLst>
                <a:ext uri="{FF2B5EF4-FFF2-40B4-BE49-F238E27FC236}">
                  <a16:creationId xmlns:a16="http://schemas.microsoft.com/office/drawing/2014/main" id="{1DB95756-CE1E-3802-9C9D-2F4038B77B86}"/>
                </a:ext>
              </a:extLst>
            </p:cNvPr>
            <p:cNvSpPr txBox="1"/>
            <p:nvPr/>
          </p:nvSpPr>
          <p:spPr>
            <a:xfrm>
              <a:off x="6831888" y="1132195"/>
              <a:ext cx="1976958" cy="285568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90000" tIns="45000" rIns="90000" bIns="45000" anchor="ctr">
              <a:noAutofit/>
            </a:bodyPr>
            <a:lstStyle/>
            <a:p>
              <a:pPr algn="just"/>
              <a:r>
                <a:rPr lang="en-GB" sz="1400" b="1" strike="noStrike" spc="-12" dirty="0">
                  <a:solidFill>
                    <a:srgbClr val="000000"/>
                  </a:solidFill>
                  <a:latin typeface="DejaVu Serif Condensed"/>
                  <a:ea typeface="DejaVu Sans"/>
                </a:rPr>
                <a:t>Feedback from tests</a:t>
              </a:r>
              <a:endParaRPr lang="en-US" sz="1400" b="0" strike="noStrike" spc="-1" dirty="0">
                <a:solidFill>
                  <a:srgbClr val="000000"/>
                </a:solidFill>
                <a:latin typeface="DejaVu Serif Condensed"/>
              </a:endParaRPr>
            </a:p>
          </p:txBody>
        </p:sp>
        <p:pic>
          <p:nvPicPr>
            <p:cNvPr id="30" name="Picture 2">
              <a:extLst>
                <a:ext uri="{FF2B5EF4-FFF2-40B4-BE49-F238E27FC236}">
                  <a16:creationId xmlns:a16="http://schemas.microsoft.com/office/drawing/2014/main" id="{584257CA-6609-F3C1-FD85-8B5AEB160DB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12646" y="3275712"/>
              <a:ext cx="1858255" cy="18360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1" name="object 35">
              <a:extLst>
                <a:ext uri="{FF2B5EF4-FFF2-40B4-BE49-F238E27FC236}">
                  <a16:creationId xmlns:a16="http://schemas.microsoft.com/office/drawing/2014/main" id="{34DC458F-F846-AB40-E0CE-1CD605D1BB67}"/>
                </a:ext>
              </a:extLst>
            </p:cNvPr>
            <p:cNvSpPr/>
            <p:nvPr/>
          </p:nvSpPr>
          <p:spPr>
            <a:xfrm>
              <a:off x="4726137" y="1387758"/>
              <a:ext cx="1377281" cy="22392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0" tIns="12240" rIns="0" bIns="0" anchor="t">
              <a:spAutoFit/>
            </a:bodyPr>
            <a:lstStyle/>
            <a:p>
              <a:pPr marL="12240">
                <a:lnSpc>
                  <a:spcPct val="100000"/>
                </a:lnSpc>
                <a:spcBef>
                  <a:spcPts val="96"/>
                </a:spcBef>
              </a:pPr>
              <a:r>
                <a:rPr lang="en-US" sz="1400" b="1" strike="noStrike" spc="-1" dirty="0">
                  <a:solidFill>
                    <a:srgbClr val="000000"/>
                  </a:solidFill>
                  <a:latin typeface="DejaVu Serif Condensed"/>
                  <a:ea typeface="DejaVu Sans"/>
                </a:rPr>
                <a:t>PCB</a:t>
              </a:r>
              <a:r>
                <a:rPr lang="en-US" sz="1400" b="1" strike="noStrike" spc="-12" dirty="0">
                  <a:solidFill>
                    <a:srgbClr val="000000"/>
                  </a:solidFill>
                  <a:latin typeface="DejaVu Serif Condensed"/>
                  <a:ea typeface="DejaVu Sans"/>
                </a:rPr>
                <a:t> production</a:t>
              </a:r>
              <a:endParaRPr lang="en-US" sz="1400" b="0" strike="noStrike" spc="-1" dirty="0">
                <a:solidFill>
                  <a:srgbClr val="000000"/>
                </a:solidFill>
                <a:latin typeface="DejaVu Serif Condensed"/>
              </a:endParaRPr>
            </a:p>
          </p:txBody>
        </p:sp>
        <p:sp>
          <p:nvSpPr>
            <p:cNvPr id="3" name="Freccia curva 84">
              <a:extLst>
                <a:ext uri="{FF2B5EF4-FFF2-40B4-BE49-F238E27FC236}">
                  <a16:creationId xmlns:a16="http://schemas.microsoft.com/office/drawing/2014/main" id="{458DB9A2-E32A-F48F-54D9-C3324E1AD923}"/>
                </a:ext>
              </a:extLst>
            </p:cNvPr>
            <p:cNvSpPr/>
            <p:nvPr/>
          </p:nvSpPr>
          <p:spPr>
            <a:xfrm rot="10800000" flipV="1">
              <a:off x="2869760" y="963068"/>
              <a:ext cx="6093386" cy="414039"/>
            </a:xfrm>
            <a:prstGeom prst="bentArrow">
              <a:avLst>
                <a:gd name="adj1" fmla="val 25000"/>
                <a:gd name="adj2" fmla="val 25000"/>
                <a:gd name="adj3" fmla="val 25000"/>
                <a:gd name="adj4" fmla="val 43750"/>
              </a:avLst>
            </a:prstGeom>
            <a:solidFill>
              <a:srgbClr val="92D050"/>
            </a:solidFill>
            <a:ln w="25560">
              <a:solidFill>
                <a:srgbClr val="92D050"/>
              </a:solidFill>
              <a:miter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just"/>
              <a:endParaRPr lang="en-GB" sz="1800" b="0" strike="noStrike" spc="-1">
                <a:solidFill>
                  <a:srgbClr val="000000"/>
                </a:solidFill>
                <a:latin typeface="Arial"/>
                <a:ea typeface="DejaVu Sans"/>
              </a:endParaRPr>
            </a:p>
          </p:txBody>
        </p:sp>
      </p:grpSp>
      <p:pic>
        <p:nvPicPr>
          <p:cNvPr id="38" name="Immagine 37">
            <a:extLst>
              <a:ext uri="{FF2B5EF4-FFF2-40B4-BE49-F238E27FC236}">
                <a16:creationId xmlns:a16="http://schemas.microsoft.com/office/drawing/2014/main" id="{22CC9CC8-252D-BA54-9822-EF37D03600F7}"/>
              </a:ext>
            </a:extLst>
          </p:cNvPr>
          <p:cNvPicPr/>
          <p:nvPr/>
        </p:nvPicPr>
        <p:blipFill>
          <a:blip r:embed="rId17"/>
          <a:stretch/>
        </p:blipFill>
        <p:spPr>
          <a:xfrm>
            <a:off x="1965234" y="4007702"/>
            <a:ext cx="708571" cy="349410"/>
          </a:xfrm>
          <a:prstGeom prst="rect">
            <a:avLst/>
          </a:prstGeom>
          <a:ln w="18000">
            <a:noFill/>
          </a:ln>
        </p:spPr>
      </p:pic>
      <p:pic>
        <p:nvPicPr>
          <p:cNvPr id="39" name="Immagine 38">
            <a:extLst>
              <a:ext uri="{FF2B5EF4-FFF2-40B4-BE49-F238E27FC236}">
                <a16:creationId xmlns:a16="http://schemas.microsoft.com/office/drawing/2014/main" id="{A37AC405-25A4-D0DC-B9D3-F18C7061F7C3}"/>
              </a:ext>
            </a:extLst>
          </p:cNvPr>
          <p:cNvPicPr/>
          <p:nvPr/>
        </p:nvPicPr>
        <p:blipFill>
          <a:blip r:embed="rId17"/>
          <a:stretch/>
        </p:blipFill>
        <p:spPr>
          <a:xfrm>
            <a:off x="595204" y="1539131"/>
            <a:ext cx="708571" cy="349410"/>
          </a:xfrm>
          <a:prstGeom prst="rect">
            <a:avLst/>
          </a:prstGeom>
          <a:ln w="18000">
            <a:noFill/>
          </a:ln>
        </p:spPr>
      </p:pic>
      <p:sp>
        <p:nvSpPr>
          <p:cNvPr id="27" name="object 34">
            <a:extLst>
              <a:ext uri="{FF2B5EF4-FFF2-40B4-BE49-F238E27FC236}">
                <a16:creationId xmlns:a16="http://schemas.microsoft.com/office/drawing/2014/main" id="{C728F9A1-625F-AE87-38C1-BD506A2A4023}"/>
              </a:ext>
            </a:extLst>
          </p:cNvPr>
          <p:cNvSpPr/>
          <p:nvPr/>
        </p:nvSpPr>
        <p:spPr>
          <a:xfrm>
            <a:off x="7747382" y="1651942"/>
            <a:ext cx="2165650" cy="3619008"/>
          </a:xfrm>
          <a:custGeom>
            <a:avLst/>
            <a:gdLst>
              <a:gd name="textAreaLeft" fmla="*/ 0 w 3771360"/>
              <a:gd name="textAreaRight" fmla="*/ 3771720 w 3771360"/>
              <a:gd name="textAreaTop" fmla="*/ 0 h 2944800"/>
              <a:gd name="textAreaBottom" fmla="*/ 2945160 h 2944800"/>
            </a:gdLst>
            <a:ahLst/>
            <a:cxnLst/>
            <a:rect l="textAreaLeft" t="textAreaTop" r="textAreaRight" b="textAreaBottom"/>
            <a:pathLst>
              <a:path w="3905884" h="1757045">
                <a:moveTo>
                  <a:pt x="0" y="1757045"/>
                </a:moveTo>
                <a:lnTo>
                  <a:pt x="3905377" y="1757045"/>
                </a:lnTo>
                <a:lnTo>
                  <a:pt x="3905377" y="0"/>
                </a:lnTo>
                <a:lnTo>
                  <a:pt x="0" y="0"/>
                </a:lnTo>
                <a:lnTo>
                  <a:pt x="0" y="1757045"/>
                </a:lnTo>
                <a:close/>
              </a:path>
            </a:pathLst>
          </a:custGeom>
          <a:noFill/>
          <a:ln w="22320">
            <a:solidFill>
              <a:schemeClr val="accent6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0" tIns="0" rIns="0" bIns="0" anchor="t">
            <a:noAutofit/>
          </a:bodyPr>
          <a:lstStyle/>
          <a:p>
            <a:pPr algn="just"/>
            <a:endParaRPr lang="en-US" sz="1740" b="0" strike="noStrike" spc="-1">
              <a:solidFill>
                <a:srgbClr val="000000"/>
              </a:solidFill>
              <a:latin typeface="Arial"/>
              <a:ea typeface="DejaVu Sans"/>
            </a:endParaRPr>
          </a:p>
        </p:txBody>
      </p:sp>
      <p:sp>
        <p:nvSpPr>
          <p:cNvPr id="4" name="Google Shape;215;p4">
            <a:extLst>
              <a:ext uri="{FF2B5EF4-FFF2-40B4-BE49-F238E27FC236}">
                <a16:creationId xmlns:a16="http://schemas.microsoft.com/office/drawing/2014/main" id="{5ACAF901-4066-5A6E-5215-2E5A3F54B872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16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5" name="Segnaposto piè di pagina 3">
            <a:extLst>
              <a:ext uri="{FF2B5EF4-FFF2-40B4-BE49-F238E27FC236}">
                <a16:creationId xmlns:a16="http://schemas.microsoft.com/office/drawing/2014/main" id="{C518ECAF-2BCA-102E-4DE6-87DCB49CB37B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  <p:extLst>
      <p:ext uri="{BB962C8B-B14F-4D97-AF65-F5344CB8AC3E}">
        <p14:creationId xmlns:p14="http://schemas.microsoft.com/office/powerpoint/2010/main" val="15041234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o 7">
            <a:extLst>
              <a:ext uri="{FF2B5EF4-FFF2-40B4-BE49-F238E27FC236}">
                <a16:creationId xmlns:a16="http://schemas.microsoft.com/office/drawing/2014/main" id="{676AB28C-3978-131E-375E-976D66922FBA}"/>
              </a:ext>
            </a:extLst>
          </p:cNvPr>
          <p:cNvGrpSpPr/>
          <p:nvPr/>
        </p:nvGrpSpPr>
        <p:grpSpPr>
          <a:xfrm>
            <a:off x="7788598" y="584196"/>
            <a:ext cx="2273394" cy="2375008"/>
            <a:chOff x="7699506" y="388352"/>
            <a:chExt cx="2273394" cy="2375008"/>
          </a:xfrm>
        </p:grpSpPr>
        <p:grpSp>
          <p:nvGrpSpPr>
            <p:cNvPr id="5" name="Gruppo 8">
              <a:extLst>
                <a:ext uri="{FF2B5EF4-FFF2-40B4-BE49-F238E27FC236}">
                  <a16:creationId xmlns:a16="http://schemas.microsoft.com/office/drawing/2014/main" id="{8730E39A-7A62-9B52-3855-ED33D7BE19EB}"/>
                </a:ext>
              </a:extLst>
            </p:cNvPr>
            <p:cNvGrpSpPr/>
            <p:nvPr/>
          </p:nvGrpSpPr>
          <p:grpSpPr>
            <a:xfrm>
              <a:off x="7699506" y="388352"/>
              <a:ext cx="1272600" cy="1136520"/>
              <a:chOff x="7699506" y="388352"/>
              <a:chExt cx="1272600" cy="1136520"/>
            </a:xfrm>
          </p:grpSpPr>
          <p:pic>
            <p:nvPicPr>
              <p:cNvPr id="8" name="Immagine 58">
                <a:extLst>
                  <a:ext uri="{FF2B5EF4-FFF2-40B4-BE49-F238E27FC236}">
                    <a16:creationId xmlns:a16="http://schemas.microsoft.com/office/drawing/2014/main" id="{3AB65159-AD42-66F3-3E0C-FE5A8C9BFDB1}"/>
                  </a:ext>
                </a:extLst>
              </p:cNvPr>
              <p:cNvPicPr/>
              <p:nvPr/>
            </p:nvPicPr>
            <p:blipFill>
              <a:blip r:embed="rId2"/>
              <a:srcRect t="2945" r="18996" b="6718"/>
              <a:stretch/>
            </p:blipFill>
            <p:spPr>
              <a:xfrm>
                <a:off x="7699506" y="388352"/>
                <a:ext cx="1272600" cy="113652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9" name="CasellaDiTesto 29">
                <a:extLst>
                  <a:ext uri="{FF2B5EF4-FFF2-40B4-BE49-F238E27FC236}">
                    <a16:creationId xmlns:a16="http://schemas.microsoft.com/office/drawing/2014/main" id="{0E20C31E-10BA-2844-5FBA-25214F632937}"/>
                  </a:ext>
                </a:extLst>
              </p:cNvPr>
              <p:cNvSpPr/>
              <p:nvPr/>
            </p:nvSpPr>
            <p:spPr>
              <a:xfrm>
                <a:off x="8413920" y="1291320"/>
                <a:ext cx="241920" cy="227520"/>
              </a:xfrm>
              <a:prstGeom prst="rect">
                <a:avLst/>
              </a:prstGeom>
              <a:solidFill>
                <a:srgbClr val="FFFFFF"/>
              </a:solidFill>
              <a:ln w="0"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90000" tIns="45000" rIns="90000" bIns="45000" anchor="t">
                <a:spAutoFit/>
              </a:bodyPr>
              <a:lstStyle/>
              <a:p>
                <a:pPr algn="ctr">
                  <a:lnSpc>
                    <a:spcPct val="100000"/>
                  </a:lnSpc>
                </a:pPr>
                <a:r>
                  <a:rPr lang="en-GB" sz="900" b="0" strike="noStrike" spc="-1">
                    <a:solidFill>
                      <a:srgbClr val="000000"/>
                    </a:solidFill>
                    <a:latin typeface="Impact"/>
                    <a:ea typeface="DejaVu Sans"/>
                  </a:rPr>
                  <a:t>3</a:t>
                </a:r>
                <a:endParaRPr lang="en-US" sz="900" b="0" strike="noStrike" spc="-1">
                  <a:solidFill>
                    <a:srgbClr val="000000"/>
                  </a:solidFill>
                  <a:latin typeface="DejaVu Serif Condensed"/>
                </a:endParaRPr>
              </a:p>
            </p:txBody>
          </p:sp>
        </p:grpSp>
        <p:pic>
          <p:nvPicPr>
            <p:cNvPr id="6" name="Immagine 59">
              <a:extLst>
                <a:ext uri="{FF2B5EF4-FFF2-40B4-BE49-F238E27FC236}">
                  <a16:creationId xmlns:a16="http://schemas.microsoft.com/office/drawing/2014/main" id="{0368E826-7C8D-8BE5-A22D-65C6E79CD4BF}"/>
                </a:ext>
              </a:extLst>
            </p:cNvPr>
            <p:cNvPicPr/>
            <p:nvPr/>
          </p:nvPicPr>
          <p:blipFill>
            <a:blip r:embed="rId3"/>
            <a:srcRect l="13185" t="2519" r="30693" b="16507"/>
            <a:stretch/>
          </p:blipFill>
          <p:spPr>
            <a:xfrm rot="5400000">
              <a:off x="8764920" y="1232640"/>
              <a:ext cx="1199880" cy="12160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7" name="Immagine 60">
              <a:extLst>
                <a:ext uri="{FF2B5EF4-FFF2-40B4-BE49-F238E27FC236}">
                  <a16:creationId xmlns:a16="http://schemas.microsoft.com/office/drawing/2014/main" id="{5258F6CF-4DF5-1796-366E-4C3FB0274F24}"/>
                </a:ext>
              </a:extLst>
            </p:cNvPr>
            <p:cNvPicPr/>
            <p:nvPr/>
          </p:nvPicPr>
          <p:blipFill>
            <a:blip r:embed="rId4"/>
            <a:srcRect l="12108" t="4359" r="8796"/>
            <a:stretch/>
          </p:blipFill>
          <p:spPr>
            <a:xfrm>
              <a:off x="7731000" y="1513800"/>
              <a:ext cx="1272600" cy="1249560"/>
            </a:xfrm>
            <a:prstGeom prst="rect">
              <a:avLst/>
            </a:prstGeom>
            <a:ln w="0">
              <a:noFill/>
            </a:ln>
          </p:spPr>
        </p:pic>
      </p:grpSp>
      <p:sp>
        <p:nvSpPr>
          <p:cNvPr id="2" name="Titolo 1">
            <a:extLst>
              <a:ext uri="{FF2B5EF4-FFF2-40B4-BE49-F238E27FC236}">
                <a16:creationId xmlns:a16="http://schemas.microsoft.com/office/drawing/2014/main" id="{2B702325-83A3-5C46-9260-65A9FCE4F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12" y="147600"/>
            <a:ext cx="10171776" cy="468000"/>
          </a:xfrm>
        </p:spPr>
        <p:txBody>
          <a:bodyPr/>
          <a:lstStyle/>
          <a:p>
            <a:r>
              <a:rPr lang="en-GB" sz="3200" dirty="0">
                <a:effectLst/>
                <a:latin typeface="Impact" panose="020B0806030902050204" pitchFamily="34" charset="0"/>
                <a:ea typeface="Arial" panose="020B0604020202020204" pitchFamily="34" charset="0"/>
              </a:rPr>
              <a:t>Detector manufacturing steps</a:t>
            </a:r>
            <a:endParaRPr lang="it-IT" sz="3200" dirty="0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8BB79013-034D-4220-FB43-999D0071A017}"/>
              </a:ext>
            </a:extLst>
          </p:cNvPr>
          <p:cNvGrpSpPr/>
          <p:nvPr/>
        </p:nvGrpSpPr>
        <p:grpSpPr>
          <a:xfrm>
            <a:off x="7072200" y="2711520"/>
            <a:ext cx="2843280" cy="2098800"/>
            <a:chOff x="7072200" y="2802960"/>
            <a:chExt cx="2843280" cy="2098800"/>
          </a:xfrm>
        </p:grpSpPr>
        <p:pic>
          <p:nvPicPr>
            <p:cNvPr id="11" name="Immagine 61">
              <a:extLst>
                <a:ext uri="{FF2B5EF4-FFF2-40B4-BE49-F238E27FC236}">
                  <a16:creationId xmlns:a16="http://schemas.microsoft.com/office/drawing/2014/main" id="{6A3CA49B-8F0B-755F-950D-B0BDB6F18634}"/>
                </a:ext>
              </a:extLst>
            </p:cNvPr>
            <p:cNvPicPr/>
            <p:nvPr/>
          </p:nvPicPr>
          <p:blipFill>
            <a:blip r:embed="rId5"/>
            <a:srcRect l="6177" t="12920" r="1486" b="4092"/>
            <a:stretch/>
          </p:blipFill>
          <p:spPr>
            <a:xfrm>
              <a:off x="8480160" y="2802960"/>
              <a:ext cx="1431720" cy="106668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2" name="Immagine 62">
              <a:extLst>
                <a:ext uri="{FF2B5EF4-FFF2-40B4-BE49-F238E27FC236}">
                  <a16:creationId xmlns:a16="http://schemas.microsoft.com/office/drawing/2014/main" id="{2E431746-271F-30F4-A11C-0877B56A2BB8}"/>
                </a:ext>
              </a:extLst>
            </p:cNvPr>
            <p:cNvPicPr/>
            <p:nvPr/>
          </p:nvPicPr>
          <p:blipFill>
            <a:blip r:embed="rId6"/>
            <a:srcRect l="19615" t="13388"/>
            <a:stretch/>
          </p:blipFill>
          <p:spPr>
            <a:xfrm rot="5400000">
              <a:off x="6859080" y="3026520"/>
              <a:ext cx="1803600" cy="13777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13" name="Immagine 63">
              <a:extLst>
                <a:ext uri="{FF2B5EF4-FFF2-40B4-BE49-F238E27FC236}">
                  <a16:creationId xmlns:a16="http://schemas.microsoft.com/office/drawing/2014/main" id="{455C11D9-99A7-DD5C-048E-ADFC393BA637}"/>
                </a:ext>
              </a:extLst>
            </p:cNvPr>
            <p:cNvPicPr/>
            <p:nvPr/>
          </p:nvPicPr>
          <p:blipFill>
            <a:blip r:embed="rId7"/>
            <a:srcRect l="4668" t="37460" r="10731" b="36694"/>
            <a:stretch/>
          </p:blipFill>
          <p:spPr>
            <a:xfrm>
              <a:off x="8475840" y="3894120"/>
              <a:ext cx="1439640" cy="10076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4" name="CasellaDiTesto 30">
              <a:extLst>
                <a:ext uri="{FF2B5EF4-FFF2-40B4-BE49-F238E27FC236}">
                  <a16:creationId xmlns:a16="http://schemas.microsoft.com/office/drawing/2014/main" id="{9E6116ED-A549-97B4-D62E-C3160B043E71}"/>
                </a:ext>
              </a:extLst>
            </p:cNvPr>
            <p:cNvSpPr/>
            <p:nvPr/>
          </p:nvSpPr>
          <p:spPr>
            <a:xfrm>
              <a:off x="8341920" y="3742920"/>
              <a:ext cx="237600" cy="227520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GB" sz="900" b="0" strike="noStrike" spc="-1">
                  <a:solidFill>
                    <a:srgbClr val="000000"/>
                  </a:solidFill>
                  <a:latin typeface="Impact"/>
                  <a:ea typeface="DejaVu Sans"/>
                </a:rPr>
                <a:t>4</a:t>
              </a:r>
              <a:endParaRPr lang="en-US" sz="900" b="0" strike="noStrike" spc="-1">
                <a:solidFill>
                  <a:srgbClr val="000000"/>
                </a:solidFill>
                <a:latin typeface="DejaVu Serif Condensed"/>
              </a:endParaRPr>
            </a:p>
          </p:txBody>
        </p:sp>
      </p:grpSp>
      <p:grpSp>
        <p:nvGrpSpPr>
          <p:cNvPr id="15" name="Gruppo 28">
            <a:extLst>
              <a:ext uri="{FF2B5EF4-FFF2-40B4-BE49-F238E27FC236}">
                <a16:creationId xmlns:a16="http://schemas.microsoft.com/office/drawing/2014/main" id="{9E52E396-66F7-5ED8-54C3-7247C60FBDEE}"/>
              </a:ext>
            </a:extLst>
          </p:cNvPr>
          <p:cNvGrpSpPr/>
          <p:nvPr/>
        </p:nvGrpSpPr>
        <p:grpSpPr>
          <a:xfrm>
            <a:off x="7885014" y="4491459"/>
            <a:ext cx="2016000" cy="1007640"/>
            <a:chOff x="7452720" y="4269960"/>
            <a:chExt cx="2016000" cy="1007640"/>
          </a:xfrm>
        </p:grpSpPr>
        <p:pic>
          <p:nvPicPr>
            <p:cNvPr id="16" name="Immagine 64" descr="Immagine che contiene testo, elettrodomestico&#10;&#10;Descrizione generata automaticamente">
              <a:extLst>
                <a:ext uri="{FF2B5EF4-FFF2-40B4-BE49-F238E27FC236}">
                  <a16:creationId xmlns:a16="http://schemas.microsoft.com/office/drawing/2014/main" id="{863413F3-1F1B-79A9-8E68-92644DF6698D}"/>
                </a:ext>
              </a:extLst>
            </p:cNvPr>
            <p:cNvPicPr/>
            <p:nvPr/>
          </p:nvPicPr>
          <p:blipFill>
            <a:blip r:embed="rId8"/>
            <a:srcRect l="990" t="14510" b="15704"/>
            <a:stretch/>
          </p:blipFill>
          <p:spPr>
            <a:xfrm>
              <a:off x="7452720" y="4269960"/>
              <a:ext cx="2016000" cy="10076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17" name="CasellaDiTesto 31">
              <a:extLst>
                <a:ext uri="{FF2B5EF4-FFF2-40B4-BE49-F238E27FC236}">
                  <a16:creationId xmlns:a16="http://schemas.microsoft.com/office/drawing/2014/main" id="{F7A1300B-99D6-D61D-177B-180EDAC8D124}"/>
                </a:ext>
              </a:extLst>
            </p:cNvPr>
            <p:cNvSpPr/>
            <p:nvPr/>
          </p:nvSpPr>
          <p:spPr>
            <a:xfrm>
              <a:off x="8264160" y="4394160"/>
              <a:ext cx="357840" cy="227520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GB" sz="900" b="0" strike="noStrike" spc="-1">
                  <a:solidFill>
                    <a:srgbClr val="000000"/>
                  </a:solidFill>
                  <a:latin typeface="Impact"/>
                  <a:ea typeface="DejaVu Sans"/>
                </a:rPr>
                <a:t>5- 6</a:t>
              </a:r>
              <a:endParaRPr lang="en-US" sz="900" b="0" strike="noStrike" spc="-1">
                <a:solidFill>
                  <a:srgbClr val="000000"/>
                </a:solidFill>
                <a:latin typeface="DejaVu Serif Condensed"/>
              </a:endParaRPr>
            </a:p>
          </p:txBody>
        </p:sp>
      </p:grpSp>
      <p:grpSp>
        <p:nvGrpSpPr>
          <p:cNvPr id="18" name="Gruppo 30">
            <a:extLst>
              <a:ext uri="{FF2B5EF4-FFF2-40B4-BE49-F238E27FC236}">
                <a16:creationId xmlns:a16="http://schemas.microsoft.com/office/drawing/2014/main" id="{BC3D6D40-133B-EE20-7045-C32BD5134896}"/>
              </a:ext>
            </a:extLst>
          </p:cNvPr>
          <p:cNvGrpSpPr/>
          <p:nvPr/>
        </p:nvGrpSpPr>
        <p:grpSpPr>
          <a:xfrm>
            <a:off x="5954038" y="605132"/>
            <a:ext cx="2172240" cy="1510920"/>
            <a:chOff x="6216840" y="574920"/>
            <a:chExt cx="2172240" cy="1510920"/>
          </a:xfrm>
        </p:grpSpPr>
        <p:pic>
          <p:nvPicPr>
            <p:cNvPr id="19" name="Immagine 65">
              <a:extLst>
                <a:ext uri="{FF2B5EF4-FFF2-40B4-BE49-F238E27FC236}">
                  <a16:creationId xmlns:a16="http://schemas.microsoft.com/office/drawing/2014/main" id="{261A08E6-8D2C-061C-C56B-E487C30E666F}"/>
                </a:ext>
              </a:extLst>
            </p:cNvPr>
            <p:cNvPicPr/>
            <p:nvPr/>
          </p:nvPicPr>
          <p:blipFill>
            <a:blip r:embed="rId9"/>
            <a:stretch/>
          </p:blipFill>
          <p:spPr>
            <a:xfrm>
              <a:off x="7103880" y="574920"/>
              <a:ext cx="1285200" cy="15109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0" name="Immagine 66" descr="Immagine che contiene interni, parete, metallo&#10;&#10;Descrizione generata automaticamente">
              <a:extLst>
                <a:ext uri="{FF2B5EF4-FFF2-40B4-BE49-F238E27FC236}">
                  <a16:creationId xmlns:a16="http://schemas.microsoft.com/office/drawing/2014/main" id="{29FAFF83-FDA0-C267-254A-EEE22B4D327F}"/>
                </a:ext>
              </a:extLst>
            </p:cNvPr>
            <p:cNvPicPr/>
            <p:nvPr/>
          </p:nvPicPr>
          <p:blipFill>
            <a:blip r:embed="rId10"/>
            <a:stretch/>
          </p:blipFill>
          <p:spPr>
            <a:xfrm flipH="1">
              <a:off x="6216840" y="630360"/>
              <a:ext cx="1051560" cy="7376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1" name="CasellaDiTesto 33">
              <a:extLst>
                <a:ext uri="{FF2B5EF4-FFF2-40B4-BE49-F238E27FC236}">
                  <a16:creationId xmlns:a16="http://schemas.microsoft.com/office/drawing/2014/main" id="{E537ACF1-033E-9364-441C-84257FBD235A}"/>
                </a:ext>
              </a:extLst>
            </p:cNvPr>
            <p:cNvSpPr/>
            <p:nvPr/>
          </p:nvSpPr>
          <p:spPr>
            <a:xfrm>
              <a:off x="7080840" y="630360"/>
              <a:ext cx="223920" cy="227520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GB" sz="900" b="0" strike="noStrike" spc="-1">
                  <a:solidFill>
                    <a:srgbClr val="000000"/>
                  </a:solidFill>
                  <a:latin typeface="Impact"/>
                  <a:ea typeface="DejaVu Sans"/>
                </a:rPr>
                <a:t>1</a:t>
              </a:r>
              <a:endParaRPr lang="en-US" sz="900" b="0" strike="noStrike" spc="-1">
                <a:solidFill>
                  <a:srgbClr val="000000"/>
                </a:solidFill>
                <a:latin typeface="DejaVu Serif Condensed"/>
              </a:endParaRPr>
            </a:p>
          </p:txBody>
        </p:sp>
      </p:grpSp>
      <p:grpSp>
        <p:nvGrpSpPr>
          <p:cNvPr id="22" name="Gruppo 31">
            <a:extLst>
              <a:ext uri="{FF2B5EF4-FFF2-40B4-BE49-F238E27FC236}">
                <a16:creationId xmlns:a16="http://schemas.microsoft.com/office/drawing/2014/main" id="{91ACA7BF-6DAA-81DD-EBC0-C4DE8B043759}"/>
              </a:ext>
            </a:extLst>
          </p:cNvPr>
          <p:cNvGrpSpPr/>
          <p:nvPr/>
        </p:nvGrpSpPr>
        <p:grpSpPr>
          <a:xfrm>
            <a:off x="6123454" y="4264395"/>
            <a:ext cx="1788120" cy="999720"/>
            <a:chOff x="5952240" y="4278240"/>
            <a:chExt cx="1788120" cy="999720"/>
          </a:xfrm>
        </p:grpSpPr>
        <p:pic>
          <p:nvPicPr>
            <p:cNvPr id="23" name="Immagine 67">
              <a:extLst>
                <a:ext uri="{FF2B5EF4-FFF2-40B4-BE49-F238E27FC236}">
                  <a16:creationId xmlns:a16="http://schemas.microsoft.com/office/drawing/2014/main" id="{6EA61C55-29D1-9F00-A3A5-FB15906214B9}"/>
                </a:ext>
              </a:extLst>
            </p:cNvPr>
            <p:cNvPicPr/>
            <p:nvPr/>
          </p:nvPicPr>
          <p:blipFill>
            <a:blip r:embed="rId11"/>
            <a:srcRect l="4276" t="14436" r="4091" b="12756"/>
            <a:stretch/>
          </p:blipFill>
          <p:spPr>
            <a:xfrm>
              <a:off x="5952240" y="4278240"/>
              <a:ext cx="1788120" cy="9997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4" name="CasellaDiTesto 34">
              <a:extLst>
                <a:ext uri="{FF2B5EF4-FFF2-40B4-BE49-F238E27FC236}">
                  <a16:creationId xmlns:a16="http://schemas.microsoft.com/office/drawing/2014/main" id="{3EE1CB2D-8149-127A-84E9-953CF1C72E5F}"/>
                </a:ext>
              </a:extLst>
            </p:cNvPr>
            <p:cNvSpPr/>
            <p:nvPr/>
          </p:nvSpPr>
          <p:spPr>
            <a:xfrm>
              <a:off x="6778440" y="4938480"/>
              <a:ext cx="225360" cy="227520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GB" sz="900" b="0" strike="noStrike" spc="-1">
                  <a:solidFill>
                    <a:srgbClr val="000000"/>
                  </a:solidFill>
                  <a:latin typeface="Impact"/>
                  <a:ea typeface="DejaVu Sans"/>
                </a:rPr>
                <a:t>7</a:t>
              </a:r>
              <a:endParaRPr lang="en-US" sz="900" b="0" strike="noStrike" spc="-1">
                <a:solidFill>
                  <a:srgbClr val="000000"/>
                </a:solidFill>
                <a:latin typeface="DejaVu Serif Condensed"/>
              </a:endParaRPr>
            </a:p>
          </p:txBody>
        </p:sp>
      </p:grpSp>
      <p:grpSp>
        <p:nvGrpSpPr>
          <p:cNvPr id="25" name="Gruppo 32">
            <a:extLst>
              <a:ext uri="{FF2B5EF4-FFF2-40B4-BE49-F238E27FC236}">
                <a16:creationId xmlns:a16="http://schemas.microsoft.com/office/drawing/2014/main" id="{BAEB8EC2-506D-6C3D-3201-D48F4C71852F}"/>
              </a:ext>
            </a:extLst>
          </p:cNvPr>
          <p:cNvGrpSpPr/>
          <p:nvPr/>
        </p:nvGrpSpPr>
        <p:grpSpPr>
          <a:xfrm>
            <a:off x="6044073" y="1730178"/>
            <a:ext cx="1697760" cy="1258200"/>
            <a:chOff x="6114960" y="1503360"/>
            <a:chExt cx="1697760" cy="1258200"/>
          </a:xfrm>
        </p:grpSpPr>
        <p:pic>
          <p:nvPicPr>
            <p:cNvPr id="26" name="Immagine 68">
              <a:extLst>
                <a:ext uri="{FF2B5EF4-FFF2-40B4-BE49-F238E27FC236}">
                  <a16:creationId xmlns:a16="http://schemas.microsoft.com/office/drawing/2014/main" id="{6D0F64CF-F954-EE1C-BAB3-85332D1FD9B3}"/>
                </a:ext>
              </a:extLst>
            </p:cNvPr>
            <p:cNvPicPr/>
            <p:nvPr/>
          </p:nvPicPr>
          <p:blipFill>
            <a:blip r:embed="rId12"/>
            <a:srcRect l="24868" r="25318"/>
            <a:stretch/>
          </p:blipFill>
          <p:spPr>
            <a:xfrm>
              <a:off x="6897960" y="1503360"/>
              <a:ext cx="914760" cy="981720"/>
            </a:xfrm>
            <a:prstGeom prst="rect">
              <a:avLst/>
            </a:prstGeom>
            <a:ln w="0">
              <a:noFill/>
            </a:ln>
          </p:spPr>
        </p:pic>
        <p:pic>
          <p:nvPicPr>
            <p:cNvPr id="27" name="Immagine 69">
              <a:extLst>
                <a:ext uri="{FF2B5EF4-FFF2-40B4-BE49-F238E27FC236}">
                  <a16:creationId xmlns:a16="http://schemas.microsoft.com/office/drawing/2014/main" id="{667D91C3-A2FA-4B48-CBE9-C3DCB2FD7105}"/>
                </a:ext>
              </a:extLst>
            </p:cNvPr>
            <p:cNvPicPr/>
            <p:nvPr/>
          </p:nvPicPr>
          <p:blipFill>
            <a:blip r:embed="rId13"/>
            <a:srcRect l="26074" t="1176" r="26290" b="1426"/>
            <a:stretch/>
          </p:blipFill>
          <p:spPr>
            <a:xfrm>
              <a:off x="6114960" y="1779840"/>
              <a:ext cx="949320" cy="98172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28" name="CasellaDiTesto 35">
              <a:extLst>
                <a:ext uri="{FF2B5EF4-FFF2-40B4-BE49-F238E27FC236}">
                  <a16:creationId xmlns:a16="http://schemas.microsoft.com/office/drawing/2014/main" id="{2EE0E0C2-EE9E-6072-BCBE-4B2E911112D4}"/>
                </a:ext>
              </a:extLst>
            </p:cNvPr>
            <p:cNvSpPr/>
            <p:nvPr/>
          </p:nvSpPr>
          <p:spPr>
            <a:xfrm>
              <a:off x="6873480" y="1717200"/>
              <a:ext cx="241920" cy="227520"/>
            </a:xfrm>
            <a:prstGeom prst="rect">
              <a:avLst/>
            </a:prstGeom>
            <a:solidFill>
              <a:srgbClr val="FFFFFF"/>
            </a:solidFill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0" tIns="45000" rIns="90000" bIns="45000" anchor="t">
              <a:spAutoFit/>
            </a:bodyPr>
            <a:lstStyle/>
            <a:p>
              <a:pPr algn="ctr">
                <a:lnSpc>
                  <a:spcPct val="100000"/>
                </a:lnSpc>
              </a:pPr>
              <a:r>
                <a:rPr lang="en-GB" sz="900" b="0" strike="noStrike" spc="-1">
                  <a:solidFill>
                    <a:srgbClr val="000000"/>
                  </a:solidFill>
                  <a:latin typeface="Impact"/>
                  <a:ea typeface="DejaVu Sans"/>
                </a:rPr>
                <a:t>0</a:t>
              </a:r>
              <a:endParaRPr lang="en-US" sz="900" b="0" strike="noStrike" spc="-1">
                <a:solidFill>
                  <a:srgbClr val="000000"/>
                </a:solidFill>
                <a:latin typeface="DejaVu Serif Condensed"/>
              </a:endParaRPr>
            </a:p>
          </p:txBody>
        </p:sp>
      </p:grpSp>
      <p:sp>
        <p:nvSpPr>
          <p:cNvPr id="29" name="Rettangolo 28">
            <a:extLst>
              <a:ext uri="{FF2B5EF4-FFF2-40B4-BE49-F238E27FC236}">
                <a16:creationId xmlns:a16="http://schemas.microsoft.com/office/drawing/2014/main" id="{0D9844A7-0D5A-7498-C8D4-C0ACCFEF7331}"/>
              </a:ext>
            </a:extLst>
          </p:cNvPr>
          <p:cNvSpPr/>
          <p:nvPr/>
        </p:nvSpPr>
        <p:spPr>
          <a:xfrm>
            <a:off x="250200" y="904194"/>
            <a:ext cx="757440" cy="108324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18000">
            <a:noFill/>
          </a:ln>
          <a:effectLst>
            <a:outerShdw blurRad="38160" dist="25455" dir="2700000" rotWithShape="0">
              <a:srgbClr val="666666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just"/>
            <a:endParaRPr lang="en-US" sz="1200" b="0" strike="noStrike" spc="-1">
              <a:solidFill>
                <a:srgbClr val="FFFFFF"/>
              </a:solidFill>
              <a:latin typeface="DejaVu Serif Condensed"/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CD80B341-C908-17EB-0E2E-8D34A551843D}"/>
              </a:ext>
            </a:extLst>
          </p:cNvPr>
          <p:cNvSpPr/>
          <p:nvPr/>
        </p:nvSpPr>
        <p:spPr>
          <a:xfrm>
            <a:off x="266040" y="2113370"/>
            <a:ext cx="757440" cy="1737000"/>
          </a:xfrm>
          <a:prstGeom prst="rect">
            <a:avLst/>
          </a:prstGeom>
          <a:solidFill>
            <a:srgbClr val="C2E0AE"/>
          </a:solidFill>
          <a:ln w="18000">
            <a:noFill/>
          </a:ln>
          <a:effectLst>
            <a:outerShdw blurRad="38160" dist="25455" dir="2700000" rotWithShape="0">
              <a:srgbClr val="666666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just"/>
            <a:endParaRPr lang="en-US" sz="1200" b="0" strike="noStrike" spc="-1">
              <a:solidFill>
                <a:srgbClr val="FFFFFF"/>
              </a:solidFill>
              <a:latin typeface="DejaVu Serif Condensed"/>
            </a:endParaRPr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37992ACC-B414-40BA-FC4A-28B39A24FA94}"/>
              </a:ext>
            </a:extLst>
          </p:cNvPr>
          <p:cNvSpPr/>
          <p:nvPr/>
        </p:nvSpPr>
        <p:spPr>
          <a:xfrm>
            <a:off x="250200" y="3915890"/>
            <a:ext cx="757440" cy="1337760"/>
          </a:xfrm>
          <a:prstGeom prst="rect">
            <a:avLst/>
          </a:prstGeom>
          <a:solidFill>
            <a:srgbClr val="FDB94D"/>
          </a:solidFill>
          <a:ln w="18000">
            <a:noFill/>
          </a:ln>
          <a:effectLst>
            <a:outerShdw blurRad="38160" dist="25455" dir="2700000" rotWithShape="0">
              <a:srgbClr val="666666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just"/>
            <a:endParaRPr lang="en-US" sz="1200" b="0" strike="noStrike" spc="-1">
              <a:solidFill>
                <a:srgbClr val="FFFFFF"/>
              </a:solidFill>
              <a:latin typeface="DejaVu Serif Condensed"/>
            </a:endParaRPr>
          </a:p>
        </p:txBody>
      </p:sp>
      <p:pic>
        <p:nvPicPr>
          <p:cNvPr id="32" name="Picture 11">
            <a:extLst>
              <a:ext uri="{FF2B5EF4-FFF2-40B4-BE49-F238E27FC236}">
                <a16:creationId xmlns:a16="http://schemas.microsoft.com/office/drawing/2014/main" id="{4B2F0111-23D2-08E3-CB6B-20FDF10D194B}"/>
              </a:ext>
            </a:extLst>
          </p:cNvPr>
          <p:cNvPicPr/>
          <p:nvPr/>
        </p:nvPicPr>
        <p:blipFill>
          <a:blip r:embed="rId14"/>
          <a:srcRect r="90353"/>
          <a:stretch/>
        </p:blipFill>
        <p:spPr>
          <a:xfrm>
            <a:off x="384480" y="1487690"/>
            <a:ext cx="500400" cy="454680"/>
          </a:xfrm>
          <a:prstGeom prst="rect">
            <a:avLst/>
          </a:prstGeom>
          <a:ln w="9360">
            <a:noFill/>
          </a:ln>
        </p:spPr>
      </p:pic>
      <p:pic>
        <p:nvPicPr>
          <p:cNvPr id="33" name="Immagine 32">
            <a:extLst>
              <a:ext uri="{FF2B5EF4-FFF2-40B4-BE49-F238E27FC236}">
                <a16:creationId xmlns:a16="http://schemas.microsoft.com/office/drawing/2014/main" id="{B84F2F69-275E-F5C0-D061-B3D6A2391A76}"/>
              </a:ext>
            </a:extLst>
          </p:cNvPr>
          <p:cNvPicPr/>
          <p:nvPr/>
        </p:nvPicPr>
        <p:blipFill>
          <a:blip r:embed="rId15"/>
          <a:stretch/>
        </p:blipFill>
        <p:spPr>
          <a:xfrm>
            <a:off x="266400" y="1004210"/>
            <a:ext cx="733680" cy="348480"/>
          </a:xfrm>
          <a:prstGeom prst="rect">
            <a:avLst/>
          </a:prstGeom>
          <a:ln w="18000">
            <a:noFill/>
          </a:ln>
        </p:spPr>
      </p:pic>
      <p:pic>
        <p:nvPicPr>
          <p:cNvPr id="34" name="Picture 12">
            <a:extLst>
              <a:ext uri="{FF2B5EF4-FFF2-40B4-BE49-F238E27FC236}">
                <a16:creationId xmlns:a16="http://schemas.microsoft.com/office/drawing/2014/main" id="{F5409918-CB72-ED14-9475-9922821F3A1A}"/>
              </a:ext>
            </a:extLst>
          </p:cNvPr>
          <p:cNvPicPr/>
          <p:nvPr/>
        </p:nvPicPr>
        <p:blipFill>
          <a:blip r:embed="rId14"/>
          <a:srcRect r="90353"/>
          <a:stretch/>
        </p:blipFill>
        <p:spPr>
          <a:xfrm>
            <a:off x="399240" y="4368050"/>
            <a:ext cx="500400" cy="454680"/>
          </a:xfrm>
          <a:prstGeom prst="rect">
            <a:avLst/>
          </a:prstGeom>
          <a:ln w="9360">
            <a:noFill/>
          </a:ln>
        </p:spPr>
      </p:pic>
      <p:pic>
        <p:nvPicPr>
          <p:cNvPr id="35" name="Immagine 34">
            <a:extLst>
              <a:ext uri="{FF2B5EF4-FFF2-40B4-BE49-F238E27FC236}">
                <a16:creationId xmlns:a16="http://schemas.microsoft.com/office/drawing/2014/main" id="{78A818CC-15AF-6B67-5B3D-8A3B8638201A}"/>
              </a:ext>
            </a:extLst>
          </p:cNvPr>
          <p:cNvPicPr/>
          <p:nvPr/>
        </p:nvPicPr>
        <p:blipFill>
          <a:blip r:embed="rId16"/>
          <a:stretch/>
        </p:blipFill>
        <p:spPr>
          <a:xfrm>
            <a:off x="326165" y="2484659"/>
            <a:ext cx="615960" cy="237600"/>
          </a:xfrm>
          <a:prstGeom prst="rect">
            <a:avLst/>
          </a:prstGeom>
          <a:ln w="18000">
            <a:noFill/>
          </a:ln>
        </p:spPr>
      </p:pic>
      <p:sp>
        <p:nvSpPr>
          <p:cNvPr id="36" name="CasellaDiTesto 37">
            <a:extLst>
              <a:ext uri="{FF2B5EF4-FFF2-40B4-BE49-F238E27FC236}">
                <a16:creationId xmlns:a16="http://schemas.microsoft.com/office/drawing/2014/main" id="{E1EF763F-8074-CF54-4BB2-80BF5A2360C9}"/>
              </a:ext>
            </a:extLst>
          </p:cNvPr>
          <p:cNvSpPr/>
          <p:nvPr/>
        </p:nvSpPr>
        <p:spPr>
          <a:xfrm>
            <a:off x="1007640" y="943706"/>
            <a:ext cx="6471720" cy="432280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b="1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Step 0 – </a:t>
            </a:r>
            <a:r>
              <a:rPr lang="en-US" sz="1400" b="0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Detector PCB design @ </a:t>
            </a:r>
            <a:r>
              <a:rPr lang="en-US" sz="1400" b="1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LNF</a:t>
            </a:r>
            <a:endParaRPr lang="en-US" sz="1400" b="0" strike="noStrike" spc="-1" dirty="0">
              <a:solidFill>
                <a:srgbClr val="00B050"/>
              </a:solidFill>
              <a:latin typeface="DejaVu Serif Condensed"/>
            </a:endParaRPr>
          </a:p>
          <a:p>
            <a:pPr>
              <a:lnSpc>
                <a:spcPct val="100000"/>
              </a:lnSpc>
            </a:pPr>
            <a:endParaRPr lang="en-US" sz="1000" b="0" strike="noStrike" spc="-1" dirty="0">
              <a:solidFill>
                <a:srgbClr val="00B050"/>
              </a:solidFill>
              <a:latin typeface="DejaVu Serif Condensed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Step 1 – CERN_INFN DLC (C.I.D) </a:t>
            </a:r>
            <a:r>
              <a:rPr lang="en-US" sz="1300" b="0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sputtering  machine installed @ </a:t>
            </a:r>
            <a:r>
              <a:rPr lang="en-US" sz="1300" b="1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CERN</a:t>
            </a:r>
            <a:endParaRPr lang="en-US" sz="1300" b="0" strike="noStrike" spc="-1" dirty="0">
              <a:solidFill>
                <a:srgbClr val="00B050"/>
              </a:solidFill>
              <a:latin typeface="DejaVu Serif Condensed"/>
            </a:endParaRPr>
          </a:p>
          <a:p>
            <a:pPr marL="742950" lvl="1" indent="-28575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300" b="0" strike="noStrike" spc="-1" dirty="0">
                <a:solidFill>
                  <a:srgbClr val="00B050"/>
                </a:solidFill>
                <a:uFillTx/>
                <a:latin typeface="DejaVu Serif Condensed"/>
                <a:ea typeface="Verdana"/>
              </a:rPr>
              <a:t>In operation </a:t>
            </a:r>
            <a:r>
              <a:rPr lang="en-US" sz="1200" spc="-1" dirty="0">
                <a:solidFill>
                  <a:srgbClr val="00B050"/>
                </a:solidFill>
                <a:latin typeface="DejaVu Serif Condensed"/>
                <a:ea typeface="Verdana"/>
              </a:rPr>
              <a:t>since</a:t>
            </a:r>
            <a:r>
              <a:rPr lang="en-US" sz="1300" spc="-1" dirty="0">
                <a:solidFill>
                  <a:srgbClr val="00B050"/>
                </a:solidFill>
                <a:latin typeface="DejaVu Serif Condensed"/>
                <a:ea typeface="Verdana"/>
              </a:rPr>
              <a:t> Nov. </a:t>
            </a:r>
            <a:r>
              <a:rPr lang="en-US" sz="1300" b="0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2022</a:t>
            </a:r>
            <a:endParaRPr lang="en-US" sz="1300" spc="-1" dirty="0">
              <a:solidFill>
                <a:srgbClr val="00B050"/>
              </a:solidFill>
              <a:latin typeface="DejaVu Serif Condensed"/>
              <a:ea typeface="Verdana"/>
            </a:endParaRPr>
          </a:p>
          <a:p>
            <a:pPr marL="742950" lvl="1" indent="-285750">
              <a:lnSpc>
                <a:spcPct val="100000"/>
              </a:lnSpc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300" spc="-1" dirty="0">
                <a:solidFill>
                  <a:srgbClr val="00B050"/>
                </a:solidFill>
                <a:latin typeface="DejaVu Serif Condensed"/>
                <a:ea typeface="Verdana"/>
              </a:rPr>
              <a:t>Production b</a:t>
            </a:r>
            <a:r>
              <a:rPr lang="en-US" sz="1300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y </a:t>
            </a:r>
            <a:r>
              <a:rPr lang="en-US" sz="1300" b="1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LNF-INFN</a:t>
            </a:r>
            <a:r>
              <a:rPr lang="en-US" sz="1300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 technical crew</a:t>
            </a:r>
          </a:p>
          <a:p>
            <a:pPr marL="628650" lvl="1" indent="-171450">
              <a:lnSpc>
                <a:spcPct val="100000"/>
              </a:lnSpc>
              <a:buClr>
                <a:srgbClr val="92D050"/>
              </a:buClr>
              <a:buFont typeface="Arial" panose="020B0604020202020204" pitchFamily="34" charset="0"/>
              <a:buChar char="•"/>
            </a:pPr>
            <a:endParaRPr lang="en-US" sz="1000" b="0" strike="noStrike" spc="-1" dirty="0">
              <a:solidFill>
                <a:srgbClr val="00B050"/>
              </a:solidFill>
              <a:latin typeface="DejaVu Serif Condensed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Step 2 – </a:t>
            </a:r>
            <a:r>
              <a:rPr lang="en-US" sz="1300" b="0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Producing readout PCB by </a:t>
            </a:r>
            <a:r>
              <a:rPr lang="en-US" sz="1300" b="1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ELTOS</a:t>
            </a:r>
            <a:endParaRPr lang="en-US" sz="1300" b="0" strike="noStrike" spc="-1" dirty="0">
              <a:solidFill>
                <a:srgbClr val="00B050"/>
              </a:solidFill>
              <a:latin typeface="DejaVu Serif Condensed"/>
            </a:endParaRPr>
          </a:p>
          <a:p>
            <a:pPr marL="742950" lvl="1" indent="-285750">
              <a:buClr>
                <a:srgbClr val="00B050"/>
              </a:buClr>
              <a:buFont typeface="Arial" panose="020B0604020202020204" pitchFamily="34" charset="0"/>
              <a:buChar char="•"/>
            </a:pPr>
            <a:r>
              <a:rPr lang="en-US" sz="1300" b="0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pad/strip readout</a:t>
            </a:r>
            <a:endParaRPr lang="en-US" sz="1300" b="0" strike="noStrike" spc="-1" dirty="0">
              <a:solidFill>
                <a:srgbClr val="00B050"/>
              </a:solidFill>
              <a:latin typeface="DejaVu Serif Condensed"/>
            </a:endParaRPr>
          </a:p>
          <a:p>
            <a:pPr>
              <a:lnSpc>
                <a:spcPct val="100000"/>
              </a:lnSpc>
            </a:pPr>
            <a:endParaRPr lang="en-US" sz="1000" b="0" strike="noStrike" spc="-1" dirty="0">
              <a:solidFill>
                <a:srgbClr val="00B050"/>
              </a:solidFill>
              <a:latin typeface="DejaVu Serif Condensed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Step 3 – </a:t>
            </a:r>
            <a:r>
              <a:rPr lang="en-US" sz="1300" b="0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DLC patterning by </a:t>
            </a:r>
            <a:r>
              <a:rPr lang="en-US" sz="1300" b="1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ELTOS</a:t>
            </a:r>
            <a:endParaRPr lang="en-US" sz="1300" b="0" strike="noStrike" spc="-1" dirty="0">
              <a:solidFill>
                <a:srgbClr val="00B050"/>
              </a:solidFill>
              <a:latin typeface="DejaVu Serif Condensed"/>
            </a:endParaRPr>
          </a:p>
          <a:p>
            <a:pPr marL="628560" lvl="1" indent="-171360">
              <a:lnSpc>
                <a:spcPct val="100000"/>
              </a:lnSpc>
              <a:buClr>
                <a:srgbClr val="00B050"/>
              </a:buClr>
              <a:buFont typeface="Arial"/>
              <a:buChar char="•"/>
            </a:pPr>
            <a:r>
              <a:rPr lang="en-US" sz="1300" b="0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photo-resist → patterning with BRUSHING-machine</a:t>
            </a:r>
            <a:endParaRPr lang="en-US" sz="1300" b="0" strike="noStrike" spc="-1" dirty="0">
              <a:solidFill>
                <a:srgbClr val="00B050"/>
              </a:solidFill>
              <a:latin typeface="DejaVu Serif Condensed"/>
            </a:endParaRPr>
          </a:p>
          <a:p>
            <a:pPr>
              <a:lnSpc>
                <a:spcPct val="100000"/>
              </a:lnSpc>
            </a:pPr>
            <a:endParaRPr lang="en-US" sz="1000" b="0" strike="noStrike" spc="-1" dirty="0">
              <a:solidFill>
                <a:srgbClr val="00B050"/>
              </a:solidFill>
              <a:latin typeface="DejaVu Serif Condensed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Step 4 – </a:t>
            </a:r>
            <a:r>
              <a:rPr lang="en-US" sz="1300" b="0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DLC foil gluing on PCB by </a:t>
            </a:r>
            <a:r>
              <a:rPr lang="en-US" sz="1300" b="1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ELTOS</a:t>
            </a:r>
            <a:endParaRPr lang="en-US" sz="1300" b="0" strike="noStrike" spc="-1" dirty="0">
              <a:solidFill>
                <a:srgbClr val="00B050"/>
              </a:solidFill>
              <a:latin typeface="DejaVu Serif Condensed"/>
            </a:endParaRPr>
          </a:p>
          <a:p>
            <a:pPr marL="628560" lvl="1" indent="-171360">
              <a:lnSpc>
                <a:spcPct val="100000"/>
              </a:lnSpc>
              <a:buClr>
                <a:srgbClr val="00B050"/>
              </a:buClr>
              <a:buFont typeface="Arial"/>
              <a:buChar char="•"/>
            </a:pPr>
            <a:r>
              <a:rPr lang="en-US" sz="1300" spc="-1" dirty="0">
                <a:solidFill>
                  <a:srgbClr val="00B050"/>
                </a:solidFill>
                <a:latin typeface="DejaVu Serif Condensed"/>
                <a:ea typeface="Verdana"/>
              </a:rPr>
              <a:t>Large press available, up to 16 PCBs workable simultaneously</a:t>
            </a:r>
            <a:endParaRPr lang="en-US" sz="1300" b="0" strike="noStrike" spc="-1" dirty="0">
              <a:solidFill>
                <a:srgbClr val="00B050"/>
              </a:solidFill>
              <a:latin typeface="DejaVu Serif Condensed"/>
            </a:endParaRPr>
          </a:p>
          <a:p>
            <a:pPr>
              <a:lnSpc>
                <a:spcPct val="100000"/>
              </a:lnSpc>
            </a:pPr>
            <a:endParaRPr lang="en-US" sz="1000" b="0" strike="noStrike" spc="-1" dirty="0">
              <a:solidFill>
                <a:srgbClr val="000000"/>
              </a:solidFill>
              <a:latin typeface="DejaVu Serif Condensed"/>
            </a:endParaRPr>
          </a:p>
          <a:p>
            <a:pPr>
              <a:lnSpc>
                <a:spcPct val="100000"/>
              </a:lnSpc>
            </a:pPr>
            <a:endParaRPr lang="en-US" sz="1000" b="0" strike="noStrike" spc="-1" dirty="0">
              <a:solidFill>
                <a:srgbClr val="000000"/>
              </a:solidFill>
              <a:latin typeface="DejaVu Serif Condensed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chemeClr val="accent6">
                    <a:lumMod val="75000"/>
                  </a:schemeClr>
                </a:solidFill>
                <a:latin typeface="DejaVu Serif Condensed"/>
                <a:ea typeface="Verdana"/>
              </a:rPr>
              <a:t>Step 5 – </a:t>
            </a:r>
            <a:r>
              <a:rPr lang="en-US" sz="1300" b="0" strike="noStrike" spc="-1" dirty="0">
                <a:solidFill>
                  <a:schemeClr val="accent6">
                    <a:lumMod val="75000"/>
                  </a:schemeClr>
                </a:solidFill>
                <a:latin typeface="DejaVu Serif Condensed"/>
                <a:ea typeface="Verdana"/>
              </a:rPr>
              <a:t>Top copper patterning by </a:t>
            </a:r>
            <a:r>
              <a:rPr lang="en-US" sz="1300" b="1" strike="noStrike" spc="-1" dirty="0">
                <a:solidFill>
                  <a:schemeClr val="accent6">
                    <a:lumMod val="75000"/>
                  </a:schemeClr>
                </a:solidFill>
                <a:latin typeface="DejaVu Serif Condensed"/>
                <a:ea typeface="Verdana"/>
              </a:rPr>
              <a:t>CERN</a:t>
            </a:r>
            <a:endParaRPr lang="en-US" sz="1300" strike="noStrike" spc="-1" dirty="0">
              <a:solidFill>
                <a:schemeClr val="accent6">
                  <a:lumMod val="75000"/>
                </a:schemeClr>
              </a:solidFill>
              <a:latin typeface="DejaVu Serif Condensed"/>
            </a:endParaRPr>
          </a:p>
          <a:p>
            <a:pPr marL="743040" lvl="1" indent="-285840">
              <a:lnSpc>
                <a:spcPct val="100000"/>
              </a:lnSpc>
              <a:buClr>
                <a:schemeClr val="accent6"/>
              </a:buClr>
              <a:buFont typeface="Arial"/>
              <a:buChar char="•"/>
            </a:pPr>
            <a:r>
              <a:rPr lang="en-US" sz="1300" b="0" strike="noStrike" spc="-1" dirty="0">
                <a:solidFill>
                  <a:schemeClr val="accent6">
                    <a:lumMod val="75000"/>
                  </a:schemeClr>
                </a:solidFill>
                <a:latin typeface="DejaVu Serif Condensed"/>
                <a:ea typeface="Verdana"/>
              </a:rPr>
              <a:t>Cu amplification holes image and HV connections by Cu etching</a:t>
            </a:r>
            <a:endParaRPr lang="en-US" sz="1300" b="0" strike="noStrike" spc="-1" dirty="0">
              <a:solidFill>
                <a:schemeClr val="accent6">
                  <a:lumMod val="75000"/>
                </a:schemeClr>
              </a:solidFill>
              <a:latin typeface="DejaVu Serif Condensed"/>
            </a:endParaRPr>
          </a:p>
          <a:p>
            <a:pPr>
              <a:lnSpc>
                <a:spcPct val="100000"/>
              </a:lnSpc>
            </a:pPr>
            <a:endParaRPr lang="en-US" sz="1000" b="0" strike="noStrike" spc="-1" dirty="0">
              <a:solidFill>
                <a:schemeClr val="accent6">
                  <a:lumMod val="75000"/>
                </a:schemeClr>
              </a:solidFill>
              <a:latin typeface="DejaVu Serif Condensed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chemeClr val="accent6">
                    <a:lumMod val="75000"/>
                  </a:schemeClr>
                </a:solidFill>
                <a:latin typeface="DejaVu Serif Condensed"/>
                <a:ea typeface="Verdana"/>
              </a:rPr>
              <a:t>Step 6 – </a:t>
            </a:r>
            <a:r>
              <a:rPr lang="en-US" sz="1300" b="0" strike="noStrike" spc="-1" dirty="0">
                <a:solidFill>
                  <a:schemeClr val="accent6">
                    <a:lumMod val="75000"/>
                  </a:schemeClr>
                </a:solidFill>
                <a:latin typeface="DejaVu Serif Condensed"/>
                <a:ea typeface="Verdana"/>
              </a:rPr>
              <a:t>Amplification stage patterning by </a:t>
            </a:r>
            <a:r>
              <a:rPr lang="en-US" sz="1300" b="1" strike="noStrike" spc="-1" dirty="0">
                <a:solidFill>
                  <a:schemeClr val="accent6">
                    <a:lumMod val="75000"/>
                  </a:schemeClr>
                </a:solidFill>
                <a:latin typeface="DejaVu Serif Condensed"/>
                <a:ea typeface="Verdana"/>
              </a:rPr>
              <a:t>CERN</a:t>
            </a:r>
            <a:r>
              <a:rPr lang="en-US" sz="1300" b="0" strike="noStrike" spc="-1" dirty="0">
                <a:solidFill>
                  <a:schemeClr val="accent6">
                    <a:lumMod val="75000"/>
                  </a:schemeClr>
                </a:solidFill>
                <a:latin typeface="DejaVu Serif Condensed"/>
                <a:ea typeface="Verdana"/>
              </a:rPr>
              <a:t> </a:t>
            </a:r>
            <a:endParaRPr lang="en-US" sz="1300" b="0" strike="noStrike" spc="-1" dirty="0">
              <a:solidFill>
                <a:schemeClr val="accent6">
                  <a:lumMod val="75000"/>
                </a:schemeClr>
              </a:solidFill>
              <a:latin typeface="DejaVu Serif Condensed"/>
            </a:endParaRPr>
          </a:p>
          <a:p>
            <a:pPr marL="743040" lvl="2" indent="-285840">
              <a:lnSpc>
                <a:spcPct val="100000"/>
              </a:lnSpc>
              <a:buClr>
                <a:schemeClr val="accent6"/>
              </a:buClr>
              <a:buFont typeface="Arial"/>
              <a:buChar char="•"/>
            </a:pPr>
            <a:r>
              <a:rPr lang="en-US" sz="1300" b="0" strike="noStrike" spc="-1" dirty="0">
                <a:solidFill>
                  <a:schemeClr val="accent6">
                    <a:lumMod val="75000"/>
                  </a:schemeClr>
                </a:solidFill>
                <a:latin typeface="DejaVu Serif Condensed"/>
                <a:ea typeface="Verdana"/>
              </a:rPr>
              <a:t> PI etching → amplification-holes</a:t>
            </a:r>
            <a:endParaRPr lang="en-US" sz="1300" b="0" strike="noStrike" spc="-1" dirty="0">
              <a:solidFill>
                <a:schemeClr val="accent6">
                  <a:lumMod val="75000"/>
                </a:schemeClr>
              </a:solidFill>
              <a:latin typeface="DejaVu Serif Condensed"/>
            </a:endParaRPr>
          </a:p>
          <a:p>
            <a:pPr marL="457200">
              <a:lnSpc>
                <a:spcPct val="100000"/>
              </a:lnSpc>
            </a:pPr>
            <a:endParaRPr lang="en-US" sz="1000" b="0" strike="noStrike" spc="-1" dirty="0">
              <a:solidFill>
                <a:schemeClr val="accent6">
                  <a:lumMod val="75000"/>
                </a:schemeClr>
              </a:solidFill>
              <a:latin typeface="DejaVu Serif Condensed"/>
            </a:endParaRPr>
          </a:p>
          <a:p>
            <a:pPr>
              <a:lnSpc>
                <a:spcPct val="100000"/>
              </a:lnSpc>
            </a:pPr>
            <a:r>
              <a:rPr lang="en-US" sz="1300" b="1" strike="noStrike" spc="-1" dirty="0">
                <a:solidFill>
                  <a:schemeClr val="accent6">
                    <a:lumMod val="75000"/>
                  </a:schemeClr>
                </a:solidFill>
                <a:latin typeface="DejaVu Serif Condensed"/>
                <a:ea typeface="Verdana"/>
              </a:rPr>
              <a:t>Step 7 – </a:t>
            </a:r>
            <a:r>
              <a:rPr lang="en-US" sz="1300" b="0" strike="noStrike" spc="-1" dirty="0">
                <a:solidFill>
                  <a:schemeClr val="accent6">
                    <a:lumMod val="75000"/>
                  </a:schemeClr>
                </a:solidFill>
                <a:latin typeface="DejaVu Serif Condensed"/>
                <a:ea typeface="Verdana"/>
              </a:rPr>
              <a:t>Electrical cleaning and detector closure @ </a:t>
            </a:r>
            <a:r>
              <a:rPr lang="en-US" sz="1300" b="1" strike="noStrike" spc="-1" dirty="0">
                <a:solidFill>
                  <a:schemeClr val="accent6">
                    <a:lumMod val="75000"/>
                  </a:schemeClr>
                </a:solidFill>
                <a:latin typeface="DejaVu Serif Condensed"/>
                <a:ea typeface="Verdana"/>
              </a:rPr>
              <a:t>CERN</a:t>
            </a:r>
            <a:endParaRPr lang="en-US" sz="1300" b="0" strike="noStrike" spc="-1" dirty="0">
              <a:solidFill>
                <a:schemeClr val="accent6">
                  <a:lumMod val="75000"/>
                </a:schemeClr>
              </a:solidFill>
              <a:latin typeface="DejaVu Serif Condensed"/>
            </a:endParaRPr>
          </a:p>
        </p:txBody>
      </p:sp>
      <p:pic>
        <p:nvPicPr>
          <p:cNvPr id="38" name="Immagine 37">
            <a:extLst>
              <a:ext uri="{FF2B5EF4-FFF2-40B4-BE49-F238E27FC236}">
                <a16:creationId xmlns:a16="http://schemas.microsoft.com/office/drawing/2014/main" id="{87BFFC58-B5FD-AF04-105A-C2316475131D}"/>
              </a:ext>
            </a:extLst>
          </p:cNvPr>
          <p:cNvPicPr/>
          <p:nvPr/>
        </p:nvPicPr>
        <p:blipFill>
          <a:blip r:embed="rId15"/>
          <a:stretch/>
        </p:blipFill>
        <p:spPr>
          <a:xfrm>
            <a:off x="250200" y="3147998"/>
            <a:ext cx="733680" cy="348480"/>
          </a:xfrm>
          <a:prstGeom prst="rect">
            <a:avLst/>
          </a:prstGeom>
          <a:ln w="18000">
            <a:noFill/>
          </a:ln>
        </p:spPr>
      </p:pic>
      <p:pic>
        <p:nvPicPr>
          <p:cNvPr id="42" name="Immagine 41">
            <a:extLst>
              <a:ext uri="{FF2B5EF4-FFF2-40B4-BE49-F238E27FC236}">
                <a16:creationId xmlns:a16="http://schemas.microsoft.com/office/drawing/2014/main" id="{579AE03E-0397-D197-5668-7667A95010F1}"/>
              </a:ext>
            </a:extLst>
          </p:cNvPr>
          <p:cNvPicPr/>
          <p:nvPr/>
        </p:nvPicPr>
        <p:blipFill>
          <a:blip r:embed="rId17"/>
          <a:stretch/>
        </p:blipFill>
        <p:spPr>
          <a:xfrm>
            <a:off x="9033480" y="252129"/>
            <a:ext cx="1327680" cy="483120"/>
          </a:xfrm>
          <a:prstGeom prst="rect">
            <a:avLst/>
          </a:prstGeom>
          <a:ln w="18000">
            <a:noFill/>
          </a:ln>
        </p:spPr>
      </p:pic>
      <p:sp>
        <p:nvSpPr>
          <p:cNvPr id="39" name="Google Shape;215;p4">
            <a:extLst>
              <a:ext uri="{FF2B5EF4-FFF2-40B4-BE49-F238E27FC236}">
                <a16:creationId xmlns:a16="http://schemas.microsoft.com/office/drawing/2014/main" id="{13F8AB47-CAF5-CCB8-BFA5-D3CAB63D906A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17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917F7D15-9990-452B-CFC7-C23D354359A9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  <p:extLst>
      <p:ext uri="{BB962C8B-B14F-4D97-AF65-F5344CB8AC3E}">
        <p14:creationId xmlns:p14="http://schemas.microsoft.com/office/powerpoint/2010/main" val="26225056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55;p13">
            <a:extLst>
              <a:ext uri="{FF2B5EF4-FFF2-40B4-BE49-F238E27FC236}">
                <a16:creationId xmlns:a16="http://schemas.microsoft.com/office/drawing/2014/main" id="{1E0CF410-C623-23AF-003F-9A66F1AAA6EE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256101" y="147600"/>
            <a:ext cx="1184887" cy="147742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olo 1">
            <a:extLst>
              <a:ext uri="{FF2B5EF4-FFF2-40B4-BE49-F238E27FC236}">
                <a16:creationId xmlns:a16="http://schemas.microsoft.com/office/drawing/2014/main" id="{27F74C76-F389-00A5-D30E-759C91103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Impact" panose="020B0806030902050204" pitchFamily="34" charset="0"/>
              </a:rPr>
              <a:t>DLC sputtering</a:t>
            </a:r>
            <a:endParaRPr lang="it-IT" sz="3200" dirty="0">
              <a:latin typeface="Impact" panose="020B0806030902050204" pitchFamily="34" charset="0"/>
            </a:endParaRPr>
          </a:p>
        </p:txBody>
      </p:sp>
      <p:pic>
        <p:nvPicPr>
          <p:cNvPr id="2058" name="Picture 10" descr="Immagine che contiene interno, arte, muro&#10;&#10;Descrizione generata automaticamente">
            <a:extLst>
              <a:ext uri="{FF2B5EF4-FFF2-40B4-BE49-F238E27FC236}">
                <a16:creationId xmlns:a16="http://schemas.microsoft.com/office/drawing/2014/main" id="{DBFC1CAF-8FF2-3A19-92FE-70948610EB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479" y="3114499"/>
            <a:ext cx="4291165" cy="19384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CasellaDiTesto 7">
            <a:extLst>
              <a:ext uri="{FF2B5EF4-FFF2-40B4-BE49-F238E27FC236}">
                <a16:creationId xmlns:a16="http://schemas.microsoft.com/office/drawing/2014/main" id="{39BC49DC-CC8C-3598-DD42-7BD7670D042E}"/>
              </a:ext>
            </a:extLst>
          </p:cNvPr>
          <p:cNvSpPr txBox="1"/>
          <p:nvPr/>
        </p:nvSpPr>
        <p:spPr>
          <a:xfrm>
            <a:off x="-83796" y="5052062"/>
            <a:ext cx="169707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spcBef>
                <a:spcPts val="0"/>
              </a:spcBef>
              <a:spcAft>
                <a:spcPts val="0"/>
              </a:spcAft>
            </a:pPr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DejaVu Serif Condensed" panose="02060606050605020204"/>
              </a:rPr>
              <a:t>The graphite target</a:t>
            </a:r>
            <a:endParaRPr lang="en-US" sz="1200" b="1" dirty="0">
              <a:effectLst/>
              <a:latin typeface="DejaVu Serif Condensed" panose="02060606050605020204"/>
            </a:endParaRP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75DFC69-C972-8DC2-17A4-30283F02CE11}"/>
              </a:ext>
            </a:extLst>
          </p:cNvPr>
          <p:cNvSpPr txBox="1"/>
          <p:nvPr/>
        </p:nvSpPr>
        <p:spPr>
          <a:xfrm>
            <a:off x="1275247" y="5060350"/>
            <a:ext cx="2351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i="0" u="none" strike="noStrike" dirty="0">
                <a:solidFill>
                  <a:srgbClr val="000000"/>
                </a:solidFill>
                <a:effectLst/>
                <a:latin typeface="DejaVu Serif Condensed" panose="02060606050605020204"/>
              </a:rPr>
              <a:t>The three external cathodes</a:t>
            </a:r>
            <a:endParaRPr lang="it-IT" sz="1200" b="1" dirty="0">
              <a:latin typeface="DejaVu Serif Condensed" panose="02060606050605020204"/>
            </a:endParaRPr>
          </a:p>
        </p:txBody>
      </p:sp>
      <p:grpSp>
        <p:nvGrpSpPr>
          <p:cNvPr id="24" name="Gruppo 23">
            <a:extLst>
              <a:ext uri="{FF2B5EF4-FFF2-40B4-BE49-F238E27FC236}">
                <a16:creationId xmlns:a16="http://schemas.microsoft.com/office/drawing/2014/main" id="{83A4208E-FE26-6E10-3D0B-C55B52194D97}"/>
              </a:ext>
            </a:extLst>
          </p:cNvPr>
          <p:cNvGrpSpPr/>
          <p:nvPr/>
        </p:nvGrpSpPr>
        <p:grpSpPr>
          <a:xfrm>
            <a:off x="4666741" y="3007735"/>
            <a:ext cx="3162671" cy="2256963"/>
            <a:chOff x="4646699" y="2929206"/>
            <a:chExt cx="3368474" cy="2498357"/>
          </a:xfrm>
        </p:grpSpPr>
        <p:pic>
          <p:nvPicPr>
            <p:cNvPr id="2062" name="Picture 14" descr="A graph of a number of objects&#10;&#10;Description automatically generated">
              <a:extLst>
                <a:ext uri="{FF2B5EF4-FFF2-40B4-BE49-F238E27FC236}">
                  <a16:creationId xmlns:a16="http://schemas.microsoft.com/office/drawing/2014/main" id="{7DEDD885-1B76-65C8-99D7-C606BBB57EF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054"/>
            <a:stretch/>
          </p:blipFill>
          <p:spPr bwMode="auto">
            <a:xfrm>
              <a:off x="4646699" y="2929206"/>
              <a:ext cx="3368474" cy="249835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0" name="CasellaDiTesto 19">
              <a:extLst>
                <a:ext uri="{FF2B5EF4-FFF2-40B4-BE49-F238E27FC236}">
                  <a16:creationId xmlns:a16="http://schemas.microsoft.com/office/drawing/2014/main" id="{B23C207D-E2CB-B5FA-22AE-8FD53C57FA82}"/>
                </a:ext>
              </a:extLst>
            </p:cNvPr>
            <p:cNvSpPr txBox="1"/>
            <p:nvPr/>
          </p:nvSpPr>
          <p:spPr>
            <a:xfrm>
              <a:off x="5631416" y="4316224"/>
              <a:ext cx="1641796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/>
              <a:r>
                <a:rPr lang="it-IT" sz="1200" b="1" dirty="0"/>
                <a:t>220 +/- 30 </a:t>
              </a:r>
              <a:r>
                <a:rPr lang="it-IT" sz="1200" b="1" dirty="0" err="1"/>
                <a:t>MOHm</a:t>
              </a:r>
              <a:r>
                <a:rPr lang="it-IT" sz="1200" b="1" dirty="0"/>
                <a:t>/</a:t>
              </a:r>
              <a:r>
                <a:rPr lang="it-IT" sz="1200" b="1" dirty="0" err="1"/>
                <a:t>sq</a:t>
              </a:r>
              <a:endParaRPr lang="it-IT" sz="1200" b="1" dirty="0"/>
            </a:p>
          </p:txBody>
        </p:sp>
      </p:grp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09BA452-2325-900C-02C6-6EB433776DC2}"/>
              </a:ext>
            </a:extLst>
          </p:cNvPr>
          <p:cNvSpPr txBox="1"/>
          <p:nvPr/>
        </p:nvSpPr>
        <p:spPr>
          <a:xfrm>
            <a:off x="1962251" y="651182"/>
            <a:ext cx="7722739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spc="-1" dirty="0">
                <a:solidFill>
                  <a:srgbClr val="000000"/>
                </a:solidFill>
                <a:latin typeface="DejaVu Serif Condensed"/>
                <a:ea typeface="Verdana"/>
              </a:rPr>
              <a:t>The</a:t>
            </a:r>
            <a:r>
              <a:rPr lang="en-US" sz="1400" b="1" spc="-1" dirty="0">
                <a:solidFill>
                  <a:srgbClr val="000000"/>
                </a:solidFill>
                <a:latin typeface="DejaVu Serif Condensed"/>
                <a:ea typeface="Verdana"/>
              </a:rPr>
              <a:t> CID 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  <a:ea typeface="Verdana"/>
              </a:rPr>
              <a:t>(CERN-INFN-DLC) sputtering machine, a </a:t>
            </a:r>
            <a:r>
              <a:rPr lang="en-US" sz="1400" b="1" spc="-1" dirty="0">
                <a:solidFill>
                  <a:srgbClr val="000000"/>
                </a:solidFill>
                <a:latin typeface="DejaVu Serif Condensed"/>
                <a:ea typeface="Verdana"/>
              </a:rPr>
              <a:t>joint project between CERN and INFN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  <a:ea typeface="Verdana"/>
              </a:rPr>
              <a:t>, is used for preparing the </a:t>
            </a:r>
            <a:r>
              <a:rPr lang="en-US" sz="1400" b="1" spc="-1" dirty="0">
                <a:solidFill>
                  <a:srgbClr val="000000"/>
                </a:solidFill>
                <a:latin typeface="DejaVu Serif Condensed"/>
                <a:ea typeface="Verdana"/>
              </a:rPr>
              <a:t>base material of the detector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  <a:ea typeface="Verdana"/>
              </a:rPr>
              <a:t>.  The potential of the DLC sputtering machine is:</a:t>
            </a:r>
            <a:endParaRPr lang="en-US" sz="1400" strike="noStrike" spc="-1" dirty="0">
              <a:solidFill>
                <a:srgbClr val="000000"/>
              </a:solidFill>
              <a:latin typeface="DejaVu Serif Condensed"/>
              <a:ea typeface="Verdana"/>
            </a:endParaRPr>
          </a:p>
          <a:p>
            <a:pPr algn="just"/>
            <a:endParaRPr lang="en-US" sz="200" strike="noStrike" spc="-1" dirty="0">
              <a:solidFill>
                <a:srgbClr val="000000"/>
              </a:solidFill>
              <a:latin typeface="DejaVu Serif Condensed"/>
            </a:endParaRPr>
          </a:p>
          <a:p>
            <a:pPr marL="216000" indent="-216000" algn="just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1" strike="noStrike" spc="-1" dirty="0">
                <a:solidFill>
                  <a:srgbClr val="000000"/>
                </a:solidFill>
                <a:latin typeface="DejaVu Serif Condensed"/>
                <a:ea typeface="Verdana"/>
              </a:rPr>
              <a:t>Flexible substrates </a:t>
            </a:r>
            <a:r>
              <a:rPr lang="en-US" sz="1400" strike="noStrike" spc="-1" dirty="0">
                <a:solidFill>
                  <a:srgbClr val="000000"/>
                </a:solidFill>
                <a:latin typeface="DejaVu Serif Condensed"/>
                <a:ea typeface="Verdana"/>
              </a:rPr>
              <a:t>up to </a:t>
            </a:r>
            <a:r>
              <a:rPr lang="en-US" sz="1400" b="1" strike="noStrike" spc="-1" dirty="0">
                <a:solidFill>
                  <a:srgbClr val="000000"/>
                </a:solidFill>
                <a:latin typeface="DejaVu Serif Condensed"/>
                <a:ea typeface="Verdana"/>
              </a:rPr>
              <a:t>1.7</a:t>
            </a:r>
            <a:r>
              <a:rPr lang="en-US" sz="1400" b="1" strike="noStrike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×0.6m</a:t>
            </a:r>
            <a:r>
              <a:rPr lang="en-US" sz="1400" b="1" strike="noStrike" spc="-1" baseline="30000" dirty="0">
                <a:solidFill>
                  <a:srgbClr val="000000"/>
                </a:solidFill>
                <a:latin typeface="DejaVu Serif Condensed"/>
                <a:ea typeface="DejaVu Serif Condensed"/>
              </a:rPr>
              <a:t>2</a:t>
            </a:r>
            <a:endParaRPr lang="en-US" sz="1400" b="1" strike="noStrike" spc="-1" baseline="30000" dirty="0">
              <a:solidFill>
                <a:srgbClr val="000000"/>
              </a:solidFill>
              <a:latin typeface="DejaVu Serif Condensed"/>
            </a:endParaRPr>
          </a:p>
          <a:p>
            <a:pPr marL="216000" indent="-216000" algn="just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1" strike="noStrike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Rigid substrates </a:t>
            </a:r>
            <a:r>
              <a:rPr lang="en-US" sz="1400" strike="noStrike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up to </a:t>
            </a:r>
            <a:r>
              <a:rPr lang="en-US" sz="1400" b="1" strike="noStrike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0.2×0.6m</a:t>
            </a:r>
            <a:r>
              <a:rPr lang="en-US" sz="1400" b="1" strike="noStrike" spc="-1" baseline="30000" dirty="0">
                <a:solidFill>
                  <a:srgbClr val="000000"/>
                </a:solidFill>
                <a:latin typeface="DejaVu Serif Condensed"/>
                <a:ea typeface="DejaVu Serif Condensed"/>
              </a:rPr>
              <a:t>2</a:t>
            </a:r>
            <a:endParaRPr lang="en-US" sz="1400" b="1" spc="-1" baseline="30000" dirty="0">
              <a:solidFill>
                <a:srgbClr val="000000"/>
              </a:solidFill>
              <a:latin typeface="DejaVu Serif Condensed"/>
            </a:endParaRPr>
          </a:p>
          <a:p>
            <a:pPr algn="just">
              <a:lnSpc>
                <a:spcPct val="100000"/>
              </a:lnSpc>
            </a:pPr>
            <a:endParaRPr lang="en-US" sz="200" strike="noStrike" spc="-1" dirty="0">
              <a:solidFill>
                <a:srgbClr val="000000"/>
              </a:solidFill>
              <a:latin typeface="DejaVu Serif Condensed"/>
            </a:endParaRPr>
          </a:p>
          <a:p>
            <a:pPr algn="just">
              <a:lnSpc>
                <a:spcPct val="100000"/>
              </a:lnSpc>
            </a:pPr>
            <a:r>
              <a:rPr lang="en-US" sz="1400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In</a:t>
            </a:r>
            <a:r>
              <a:rPr lang="en-US" sz="1400" b="1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 </a:t>
            </a:r>
            <a:r>
              <a:rPr lang="en-US" sz="1400" b="1" strike="noStrike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2023, </a:t>
            </a:r>
            <a:r>
              <a:rPr lang="en-US" sz="1400" strike="noStrike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the activity on CID focused on the </a:t>
            </a:r>
            <a:r>
              <a:rPr lang="en-US" sz="1400" b="1" strike="noStrike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tuning </a:t>
            </a:r>
            <a:r>
              <a:rPr lang="en-US" sz="1400" strike="noStrike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of the </a:t>
            </a:r>
            <a:r>
              <a:rPr lang="en-US" sz="1400" b="1" strike="noStrike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machine on small foils: good </a:t>
            </a:r>
            <a:r>
              <a:rPr lang="en-US" sz="1400" strike="noStrike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results in terms of</a:t>
            </a:r>
            <a:r>
              <a:rPr lang="en-US" sz="1400" b="1" strike="noStrike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 reproducibility and uniformity.</a:t>
            </a:r>
            <a:endParaRPr lang="en-US" sz="200" b="1" strike="noStrike" spc="-1" dirty="0">
              <a:solidFill>
                <a:srgbClr val="000000"/>
              </a:solidFill>
              <a:latin typeface="DejaVu Serif Condensed"/>
              <a:ea typeface="DejaVu Serif Condensed"/>
            </a:endParaRPr>
          </a:p>
          <a:p>
            <a:pPr algn="just">
              <a:lnSpc>
                <a:spcPct val="100000"/>
              </a:lnSpc>
            </a:pPr>
            <a:r>
              <a:rPr lang="en-US" sz="1400" strike="noStrike" spc="-1" dirty="0">
                <a:solidFill>
                  <a:srgbClr val="000000"/>
                </a:solidFill>
                <a:latin typeface="DejaVu Serif Condensed"/>
              </a:rPr>
              <a:t>In </a:t>
            </a:r>
            <a:r>
              <a:rPr lang="en-US" sz="1400" b="1" strike="noStrike" spc="-1" dirty="0">
                <a:solidFill>
                  <a:srgbClr val="000000"/>
                </a:solidFill>
                <a:latin typeface="DejaVu Serif Condensed"/>
              </a:rPr>
              <a:t>2024</a:t>
            </a:r>
            <a:r>
              <a:rPr lang="en-US" sz="1400" strike="noStrike" spc="-1" dirty="0">
                <a:solidFill>
                  <a:srgbClr val="000000"/>
                </a:solidFill>
                <a:latin typeface="DejaVu Serif Condensed"/>
              </a:rPr>
              <a:t>, the challenge 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</a:rPr>
              <a:t>has been</a:t>
            </a:r>
            <a:r>
              <a:rPr lang="en-US" sz="1400" strike="noStrike" spc="-1" dirty="0">
                <a:solidFill>
                  <a:srgbClr val="000000"/>
                </a:solidFill>
                <a:latin typeface="DejaVu Serif Condensed"/>
              </a:rPr>
              <a:t> the </a:t>
            </a:r>
            <a:r>
              <a:rPr lang="en-US" sz="1400" b="1" strike="noStrike" spc="-1" dirty="0">
                <a:solidFill>
                  <a:srgbClr val="000000"/>
                </a:solidFill>
                <a:latin typeface="DejaVu Serif Condensed"/>
              </a:rPr>
              <a:t>sputtering of large foils: </a:t>
            </a:r>
          </a:p>
          <a:p>
            <a:pPr algn="just">
              <a:lnSpc>
                <a:spcPct val="100000"/>
              </a:lnSpc>
            </a:pPr>
            <a:endParaRPr lang="en-US" sz="300" b="1" strike="noStrike" spc="-1" dirty="0">
              <a:solidFill>
                <a:srgbClr val="000000"/>
              </a:solidFill>
              <a:latin typeface="DejaVu Serif Condensed"/>
            </a:endParaRPr>
          </a:p>
          <a:p>
            <a:pPr marL="285750" indent="-285750" algn="just">
              <a:lnSpc>
                <a:spcPct val="100000"/>
              </a:lnSpc>
              <a:buFont typeface="Wingdings" panose="05000000000000000000" pitchFamily="2" charset="2"/>
              <a:buChar char="ü"/>
            </a:pPr>
            <a:r>
              <a:rPr lang="en-US" sz="1400" b="1" strike="noStrike" spc="-1" dirty="0" err="1">
                <a:solidFill>
                  <a:srgbClr val="00B050"/>
                </a:solidFill>
                <a:latin typeface="DejaVu Serif Condensed"/>
              </a:rPr>
              <a:t>DLC+Cu</a:t>
            </a:r>
            <a:r>
              <a:rPr lang="en-US" sz="1400" b="1" strike="noStrike" spc="-1" dirty="0">
                <a:solidFill>
                  <a:srgbClr val="00B050"/>
                </a:solidFill>
                <a:latin typeface="DejaVu Serif Condensed"/>
              </a:rPr>
              <a:t> sputtering on 0.8</a:t>
            </a:r>
            <a:r>
              <a:rPr lang="en-US" sz="1400" b="1" strike="noStrike" spc="-1" dirty="0">
                <a:solidFill>
                  <a:srgbClr val="00B050"/>
                </a:solidFill>
                <a:latin typeface="DejaVu Serif Condensed"/>
                <a:ea typeface="DejaVu Serif Condensed"/>
              </a:rPr>
              <a:t>×</a:t>
            </a:r>
            <a:r>
              <a:rPr lang="en-US" sz="1400" b="1" strike="noStrike" spc="-1" dirty="0">
                <a:solidFill>
                  <a:srgbClr val="00B050"/>
                </a:solidFill>
                <a:latin typeface="DejaVu Serif Condensed"/>
              </a:rPr>
              <a:t>0.6m</a:t>
            </a:r>
            <a:r>
              <a:rPr lang="en-US" sz="1400" b="1" strike="noStrike" spc="-1" baseline="30000" dirty="0">
                <a:solidFill>
                  <a:srgbClr val="00B050"/>
                </a:solidFill>
                <a:latin typeface="DejaVu Serif Condensed"/>
              </a:rPr>
              <a:t>2</a:t>
            </a:r>
            <a:r>
              <a:rPr lang="en-US" sz="1400" b="1" strike="noStrike" spc="-1" dirty="0">
                <a:solidFill>
                  <a:srgbClr val="00B050"/>
                </a:solidFill>
                <a:latin typeface="DejaVu Serif Condensed"/>
              </a:rPr>
              <a:t> successfully done </a:t>
            </a:r>
            <a:r>
              <a:rPr lang="en-US" sz="1400" b="1" spc="-1" dirty="0">
                <a:solidFill>
                  <a:srgbClr val="00B050"/>
                </a:solidFill>
                <a:latin typeface="DejaVu Serif Condensed"/>
              </a:rPr>
              <a:t>(</a:t>
            </a:r>
            <a:r>
              <a:rPr lang="en-US" sz="1400" b="1" strike="noStrike" spc="-1" dirty="0">
                <a:solidFill>
                  <a:srgbClr val="00B050"/>
                </a:solidFill>
                <a:latin typeface="DejaVu Serif Condensed"/>
              </a:rPr>
              <a:t>May/June 2024)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sz="1400" b="1" spc="-1" dirty="0">
                <a:solidFill>
                  <a:srgbClr val="00B050"/>
                </a:solidFill>
                <a:latin typeface="DejaVu Serif Condensed"/>
              </a:rPr>
              <a:t>DLC on </a:t>
            </a:r>
            <a:r>
              <a:rPr lang="en-US" sz="1400" b="1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1.7</a:t>
            </a:r>
            <a:r>
              <a:rPr lang="en-US" sz="1400" b="1" strike="noStrike" spc="-1" dirty="0">
                <a:solidFill>
                  <a:srgbClr val="00B050"/>
                </a:solidFill>
                <a:latin typeface="DejaVu Serif Condensed"/>
                <a:ea typeface="DejaVu Serif Condensed"/>
              </a:rPr>
              <a:t>×0.6m</a:t>
            </a:r>
            <a:r>
              <a:rPr lang="en-US" sz="1400" b="1" strike="noStrike" spc="-1" baseline="30000" dirty="0">
                <a:solidFill>
                  <a:srgbClr val="00B050"/>
                </a:solidFill>
                <a:latin typeface="DejaVu Serif Condensed"/>
                <a:ea typeface="DejaVu Serif Condensed"/>
              </a:rPr>
              <a:t>2</a:t>
            </a:r>
            <a:r>
              <a:rPr lang="en-US" sz="1400" b="1" spc="-1" dirty="0">
                <a:solidFill>
                  <a:srgbClr val="00B050"/>
                </a:solidFill>
                <a:latin typeface="DejaVu Serif Condensed"/>
              </a:rPr>
              <a:t> large 0/50/0 Apical foils successfully done (June 2024)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r>
              <a:rPr lang="en-US" sz="1400" b="1" strike="noStrike" spc="-1" dirty="0">
                <a:solidFill>
                  <a:srgbClr val="00B050"/>
                </a:solidFill>
                <a:latin typeface="DejaVu Serif Condensed"/>
              </a:rPr>
              <a:t>DLC on </a:t>
            </a:r>
            <a:r>
              <a:rPr lang="en-US" sz="1400" b="1" strike="noStrike" spc="-1" dirty="0">
                <a:solidFill>
                  <a:srgbClr val="00B050"/>
                </a:solidFill>
                <a:latin typeface="DejaVu Serif Condensed"/>
                <a:ea typeface="Verdana"/>
              </a:rPr>
              <a:t>1.7</a:t>
            </a:r>
            <a:r>
              <a:rPr lang="en-US" sz="1400" b="1" strike="noStrike" spc="-1" dirty="0">
                <a:solidFill>
                  <a:srgbClr val="00B050"/>
                </a:solidFill>
                <a:latin typeface="DejaVu Serif Condensed"/>
                <a:ea typeface="DejaVu Serif Condensed"/>
              </a:rPr>
              <a:t>×0.6m</a:t>
            </a:r>
            <a:r>
              <a:rPr lang="en-US" sz="1400" b="1" strike="noStrike" spc="-1" baseline="30000" dirty="0">
                <a:solidFill>
                  <a:srgbClr val="00B050"/>
                </a:solidFill>
                <a:latin typeface="DejaVu Serif Condensed"/>
                <a:ea typeface="DejaVu Serif Condensed"/>
              </a:rPr>
              <a:t>2</a:t>
            </a:r>
            <a:r>
              <a:rPr lang="en-US" sz="1400" b="1" strike="noStrike" spc="-1" dirty="0">
                <a:solidFill>
                  <a:srgbClr val="00B050"/>
                </a:solidFill>
                <a:latin typeface="DejaVu Serif Condensed"/>
                <a:ea typeface="DejaVu Serif Condensed"/>
              </a:rPr>
              <a:t> large 5/50/0 Apical foils still to be done (July 2024)</a:t>
            </a:r>
            <a:endParaRPr lang="en-US" sz="1400" b="1" strike="noStrike" spc="-1" dirty="0">
              <a:solidFill>
                <a:srgbClr val="00B050"/>
              </a:solidFill>
              <a:latin typeface="DejaVu Serif Condensed"/>
            </a:endParaRPr>
          </a:p>
        </p:txBody>
      </p:sp>
      <p:pic>
        <p:nvPicPr>
          <p:cNvPr id="3" name="object 6">
            <a:extLst>
              <a:ext uri="{FF2B5EF4-FFF2-40B4-BE49-F238E27FC236}">
                <a16:creationId xmlns:a16="http://schemas.microsoft.com/office/drawing/2014/main" id="{FD09CADC-FF39-E176-65D1-35188E3AE457}"/>
              </a:ext>
            </a:extLst>
          </p:cNvPr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99888" y="787854"/>
            <a:ext cx="1662363" cy="2080886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F74C23F4-72AA-0E25-0DC2-7E45F88DF999}"/>
              </a:ext>
            </a:extLst>
          </p:cNvPr>
          <p:cNvSpPr txBox="1"/>
          <p:nvPr/>
        </p:nvSpPr>
        <p:spPr>
          <a:xfrm>
            <a:off x="2086128" y="3533938"/>
            <a:ext cx="6909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b="1" dirty="0">
                <a:solidFill>
                  <a:srgbClr val="FF0000"/>
                </a:solidFill>
                <a:latin typeface="DejaVu Serif Condensed" panose="02060606050605020204"/>
              </a:rPr>
              <a:t>C.I.D.</a:t>
            </a:r>
          </a:p>
        </p:txBody>
      </p:sp>
      <p:pic>
        <p:nvPicPr>
          <p:cNvPr id="6" name="Immagine 5" descr="Immagine che contiene vestiti, persona, calzature, sorriso&#10;&#10;Descrizione generata automaticamente">
            <a:extLst>
              <a:ext uri="{FF2B5EF4-FFF2-40B4-BE49-F238E27FC236}">
                <a16:creationId xmlns:a16="http://schemas.microsoft.com/office/drawing/2014/main" id="{D5A7DD09-DE0E-46F6-602A-E9567B49B10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6520" y="2706113"/>
            <a:ext cx="1956322" cy="2608430"/>
          </a:xfrm>
          <a:prstGeom prst="rect">
            <a:avLst/>
          </a:prstGeom>
        </p:spPr>
      </p:pic>
      <p:sp>
        <p:nvSpPr>
          <p:cNvPr id="10" name="Google Shape;215;p4">
            <a:extLst>
              <a:ext uri="{FF2B5EF4-FFF2-40B4-BE49-F238E27FC236}">
                <a16:creationId xmlns:a16="http://schemas.microsoft.com/office/drawing/2014/main" id="{D563BA9E-C13A-7FD1-4788-EF653A58F94D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18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307BDD7-218E-45DA-FA48-0B9F0FF7B5B6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  <p:extLst>
      <p:ext uri="{BB962C8B-B14F-4D97-AF65-F5344CB8AC3E}">
        <p14:creationId xmlns:p14="http://schemas.microsoft.com/office/powerpoint/2010/main" val="2129195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C93375B-DBB0-7D4F-2772-18D78ED50D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13" y="147600"/>
            <a:ext cx="5131432" cy="468000"/>
          </a:xfrm>
        </p:spPr>
        <p:txBody>
          <a:bodyPr/>
          <a:lstStyle/>
          <a:p>
            <a:r>
              <a:rPr lang="en-US" sz="3200" spc="26" dirty="0">
                <a:solidFill>
                  <a:srgbClr val="000000"/>
                </a:solidFill>
                <a:latin typeface="Impact"/>
              </a:rPr>
              <a:t>     Electrical Hot Cleaning</a:t>
            </a:r>
            <a:endParaRPr lang="it-IT" sz="3200" dirty="0"/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C69B8560-8729-B90F-5DEF-05690946D8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1345" y="941296"/>
            <a:ext cx="2751375" cy="266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asellaDiTesto 9">
            <a:extLst>
              <a:ext uri="{FF2B5EF4-FFF2-40B4-BE49-F238E27FC236}">
                <a16:creationId xmlns:a16="http://schemas.microsoft.com/office/drawing/2014/main" id="{BF230002-1966-FF69-7B67-E2B8050192EE}"/>
              </a:ext>
            </a:extLst>
          </p:cNvPr>
          <p:cNvSpPr txBox="1"/>
          <p:nvPr/>
        </p:nvSpPr>
        <p:spPr>
          <a:xfrm>
            <a:off x="6192600" y="3790927"/>
            <a:ext cx="3744416" cy="1246495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it-IT" sz="1400" b="1" dirty="0">
                <a:latin typeface="DejaVu Serif Condensed"/>
              </a:rPr>
              <a:t>The 16</a:t>
            </a:r>
            <a:r>
              <a:rPr lang="it-IT" sz="1400" dirty="0">
                <a:latin typeface="DejaVu Serif Condensed"/>
              </a:rPr>
              <a:t> </a:t>
            </a:r>
            <a:r>
              <a:rPr lang="it-IT" sz="1400" b="1" dirty="0">
                <a:latin typeface="DejaVu Serif Condensed"/>
              </a:rPr>
              <a:t>co-</a:t>
            </a:r>
            <a:r>
              <a:rPr lang="it-IT" sz="1400" b="1" dirty="0" err="1">
                <a:latin typeface="DejaVu Serif Condensed"/>
              </a:rPr>
              <a:t>produced</a:t>
            </a:r>
            <a:r>
              <a:rPr lang="it-IT" sz="1400" b="1" dirty="0">
                <a:latin typeface="DejaVu Serif Condensed"/>
              </a:rPr>
              <a:t> </a:t>
            </a:r>
            <a:r>
              <a:rPr lang="it-IT" sz="1400" b="1" dirty="0" err="1">
                <a:latin typeface="DejaVu Serif Condensed"/>
              </a:rPr>
              <a:t>prototypes</a:t>
            </a:r>
            <a:r>
              <a:rPr lang="it-IT" sz="1400" b="1" dirty="0">
                <a:latin typeface="DejaVu Serif Condensed"/>
              </a:rPr>
              <a:t> </a:t>
            </a:r>
            <a:r>
              <a:rPr lang="it-IT" sz="1400" dirty="0" err="1">
                <a:latin typeface="DejaVu Serif Condensed"/>
              </a:rPr>
              <a:t>have</a:t>
            </a:r>
            <a:r>
              <a:rPr lang="it-IT" sz="1400" dirty="0">
                <a:latin typeface="DejaVu Serif Condensed"/>
              </a:rPr>
              <a:t> </a:t>
            </a:r>
            <a:r>
              <a:rPr lang="it-IT" sz="1400" dirty="0" err="1">
                <a:latin typeface="DejaVu Serif Condensed"/>
              </a:rPr>
              <a:t>been</a:t>
            </a:r>
            <a:r>
              <a:rPr lang="it-IT" sz="1400" dirty="0">
                <a:latin typeface="DejaVu Serif Condensed"/>
              </a:rPr>
              <a:t> </a:t>
            </a:r>
            <a:r>
              <a:rPr lang="it-IT" sz="1400" dirty="0" err="1">
                <a:latin typeface="DejaVu Serif Condensed"/>
              </a:rPr>
              <a:t>extensively</a:t>
            </a:r>
            <a:r>
              <a:rPr lang="it-IT" sz="1400" dirty="0">
                <a:latin typeface="DejaVu Serif Condensed"/>
              </a:rPr>
              <a:t> </a:t>
            </a:r>
            <a:r>
              <a:rPr lang="it-IT" sz="1400" dirty="0" err="1">
                <a:latin typeface="DejaVu Serif Condensed"/>
              </a:rPr>
              <a:t>tested</a:t>
            </a:r>
            <a:r>
              <a:rPr lang="it-IT" sz="1400" dirty="0">
                <a:latin typeface="DejaVu Serif Condensed"/>
              </a:rPr>
              <a:t> with X-rays: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b="1" dirty="0">
                <a:latin typeface="DejaVu Serif Condensed"/>
              </a:rPr>
              <a:t>15/16 are fine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b="1" dirty="0">
                <a:latin typeface="DejaVu Serif Condensed"/>
              </a:rPr>
              <a:t>1/16 </a:t>
            </a:r>
            <a:r>
              <a:rPr lang="it-IT" sz="1400" b="1" dirty="0" err="1">
                <a:latin typeface="DejaVu Serif Condensed"/>
              </a:rPr>
              <a:t>needs</a:t>
            </a:r>
            <a:r>
              <a:rPr lang="it-IT" sz="1400" b="1" dirty="0">
                <a:latin typeface="DejaVu Serif Condensed"/>
              </a:rPr>
              <a:t> to be re-</a:t>
            </a:r>
            <a:r>
              <a:rPr lang="it-IT" sz="1400" b="1" dirty="0" err="1">
                <a:latin typeface="DejaVu Serif Condensed"/>
              </a:rPr>
              <a:t>cleaned</a:t>
            </a:r>
            <a:endParaRPr lang="it-IT" sz="1400" b="1" dirty="0">
              <a:latin typeface="DejaVu Serif Condensed"/>
            </a:endParaRPr>
          </a:p>
          <a:p>
            <a:endParaRPr lang="it-IT" sz="300" b="1" dirty="0">
              <a:latin typeface="DejaVu Serif Condensed"/>
            </a:endParaRPr>
          </a:p>
          <a:p>
            <a:r>
              <a:rPr lang="it-IT" sz="1400" b="1" dirty="0">
                <a:latin typeface="DejaVu Serif Condensed"/>
              </a:rPr>
              <a:t>Production yield </a:t>
            </a:r>
            <a:r>
              <a:rPr lang="it-IT" sz="1400" b="1" dirty="0">
                <a:latin typeface="DejaVu Serif Condensed"/>
                <a:sym typeface="Symbol" panose="05050102010706020507" pitchFamily="18" charset="2"/>
              </a:rPr>
              <a:t>&gt; 93%</a:t>
            </a:r>
            <a:endParaRPr lang="it-IT" sz="1400" b="1" dirty="0">
              <a:latin typeface="DejaVu Serif Condensed"/>
            </a:endParaRPr>
          </a:p>
          <a:p>
            <a:endParaRPr lang="it-IT" sz="200" dirty="0">
              <a:latin typeface="DejaVu Serif Condensed"/>
            </a:endParaRPr>
          </a:p>
        </p:txBody>
      </p:sp>
      <p:pic>
        <p:nvPicPr>
          <p:cNvPr id="3" name="object 3">
            <a:extLst>
              <a:ext uri="{FF2B5EF4-FFF2-40B4-BE49-F238E27FC236}">
                <a16:creationId xmlns:a16="http://schemas.microsoft.com/office/drawing/2014/main" id="{2527CDE3-B684-1205-A1E7-0ABAD58F3E5D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801701" y="941296"/>
            <a:ext cx="1827566" cy="2514212"/>
          </a:xfrm>
          <a:prstGeom prst="rect">
            <a:avLst/>
          </a:prstGeom>
        </p:spPr>
      </p:pic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C2BF8714-D96B-7C5F-9B06-645659B3E3F8}"/>
              </a:ext>
            </a:extLst>
          </p:cNvPr>
          <p:cNvSpPr txBox="1"/>
          <p:nvPr/>
        </p:nvSpPr>
        <p:spPr>
          <a:xfrm>
            <a:off x="336258" y="3689036"/>
            <a:ext cx="4884236" cy="1400383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DejaVu Serif Condensed" panose="02060606050605020204"/>
              </a:rPr>
              <a:t>At the end of the manufacturing process at CERN, a </a:t>
            </a:r>
            <a:r>
              <a:rPr lang="en-US" sz="1400" b="1" dirty="0">
                <a:latin typeface="DejaVu Serif Condensed" panose="02060606050605020204"/>
              </a:rPr>
              <a:t>conditioning procedure </a:t>
            </a:r>
            <a:r>
              <a:rPr lang="en-US" sz="1400" dirty="0">
                <a:latin typeface="DejaVu Serif Condensed" panose="02060606050605020204"/>
              </a:rPr>
              <a:t>is performed:</a:t>
            </a:r>
          </a:p>
          <a:p>
            <a:endParaRPr lang="en-US" sz="100" dirty="0">
              <a:latin typeface="DejaVu Serif Condensed" panose="02060606050605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>
                <a:latin typeface="DejaVu Serif Condensed" panose="02060606050605020204"/>
              </a:rPr>
              <a:t>Standard </a:t>
            </a:r>
            <a:r>
              <a:rPr lang="en-US" sz="1400" b="1" dirty="0">
                <a:latin typeface="DejaVu Serif Condensed" panose="02060606050605020204"/>
              </a:rPr>
              <a:t>PCB washing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DejaVu Serif Condensed" panose="02060606050605020204"/>
              </a:rPr>
              <a:t>Electrical cleaning in dry air </a:t>
            </a:r>
            <a:r>
              <a:rPr lang="en-US" sz="1400" dirty="0">
                <a:latin typeface="DejaVu Serif Condensed" panose="02060606050605020204"/>
              </a:rPr>
              <a:t>(</a:t>
            </a:r>
            <a:r>
              <a:rPr lang="en-US" sz="1400" b="1" dirty="0">
                <a:latin typeface="DejaVu Serif Condensed" panose="02060606050605020204"/>
              </a:rPr>
              <a:t>90°C </a:t>
            </a:r>
            <a:r>
              <a:rPr lang="en-US" sz="1400" dirty="0">
                <a:latin typeface="DejaVu Serif Condensed" panose="02060606050605020204"/>
              </a:rPr>
              <a:t>in an oven) from </a:t>
            </a:r>
            <a:r>
              <a:rPr lang="en-US" sz="1400" b="1" dirty="0">
                <a:latin typeface="DejaVu Serif Condensed" panose="02060606050605020204"/>
              </a:rPr>
              <a:t>300 V to 700 V </a:t>
            </a:r>
            <a:r>
              <a:rPr lang="en-US" sz="1400" dirty="0">
                <a:latin typeface="DejaVu Serif Condensed" panose="02060606050605020204"/>
              </a:rPr>
              <a:t>(each step with current &lt; 1 </a:t>
            </a:r>
            <a:r>
              <a:rPr lang="en-US" sz="1400" dirty="0" err="1">
                <a:latin typeface="DejaVu Serif Condensed" panose="02060606050605020204"/>
              </a:rPr>
              <a:t>nA</a:t>
            </a:r>
            <a:r>
              <a:rPr lang="en-US" sz="1400" dirty="0">
                <a:latin typeface="DejaVu Serif Condensed" panose="02060606050605020204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dirty="0">
                <a:latin typeface="DejaVu Serif Condensed" panose="02060606050605020204"/>
              </a:rPr>
              <a:t>Detector closure </a:t>
            </a:r>
            <a:r>
              <a:rPr lang="en-US" sz="1400" dirty="0">
                <a:latin typeface="DejaVu Serif Condensed" panose="02060606050605020204"/>
              </a:rPr>
              <a:t>and final </a:t>
            </a:r>
            <a:r>
              <a:rPr lang="en-US" sz="1400" b="1" dirty="0">
                <a:latin typeface="DejaVu Serif Condensed" panose="02060606050605020204"/>
              </a:rPr>
              <a:t>test at 600 V in ambient air</a:t>
            </a:r>
            <a:endParaRPr lang="it-IT" sz="1400" b="1" dirty="0">
              <a:latin typeface="DejaVu Serif Condensed" panose="02060606050605020204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1EA2EBA-CF6B-82BC-F76E-6DA53990625A}"/>
              </a:ext>
            </a:extLst>
          </p:cNvPr>
          <p:cNvSpPr txBox="1"/>
          <p:nvPr/>
        </p:nvSpPr>
        <p:spPr>
          <a:xfrm>
            <a:off x="3397508" y="882816"/>
            <a:ext cx="873957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it-IT" sz="1600" b="1" dirty="0">
                <a:latin typeface="DejaVu Serif Condensed" panose="02060606050605020204"/>
              </a:rPr>
              <a:t>@ CERN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D8B7D875-5E85-E2A5-CCDD-9846830212F8}"/>
              </a:ext>
            </a:extLst>
          </p:cNvPr>
          <p:cNvSpPr txBox="1"/>
          <p:nvPr/>
        </p:nvSpPr>
        <p:spPr>
          <a:xfrm>
            <a:off x="6156598" y="882816"/>
            <a:ext cx="731290" cy="338554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it-IT" sz="1600" b="1" dirty="0">
                <a:latin typeface="DejaVu Serif Condensed" panose="02060606050605020204"/>
              </a:rPr>
              <a:t>@ LNF</a:t>
            </a:r>
          </a:p>
        </p:txBody>
      </p:sp>
      <p:cxnSp>
        <p:nvCxnSpPr>
          <p:cNvPr id="6" name="Connettore diritto 5">
            <a:extLst>
              <a:ext uri="{FF2B5EF4-FFF2-40B4-BE49-F238E27FC236}">
                <a16:creationId xmlns:a16="http://schemas.microsoft.com/office/drawing/2014/main" id="{E2582AFD-5CEF-AD3B-A603-2195BBDD924F}"/>
              </a:ext>
            </a:extLst>
          </p:cNvPr>
          <p:cNvCxnSpPr/>
          <p:nvPr/>
        </p:nvCxnSpPr>
        <p:spPr>
          <a:xfrm>
            <a:off x="5580534" y="242987"/>
            <a:ext cx="0" cy="4893627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itolo 1">
            <a:extLst>
              <a:ext uri="{FF2B5EF4-FFF2-40B4-BE49-F238E27FC236}">
                <a16:creationId xmlns:a16="http://schemas.microsoft.com/office/drawing/2014/main" id="{9D1FB4F7-D52D-DD58-477E-D81A980813B1}"/>
              </a:ext>
            </a:extLst>
          </p:cNvPr>
          <p:cNvSpPr txBox="1">
            <a:spLocks/>
          </p:cNvSpPr>
          <p:nvPr/>
        </p:nvSpPr>
        <p:spPr>
          <a:xfrm>
            <a:off x="5796558" y="145075"/>
            <a:ext cx="4536501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3200" kern="0" spc="26" dirty="0">
                <a:solidFill>
                  <a:srgbClr val="000000"/>
                </a:solidFill>
                <a:latin typeface="Impact"/>
              </a:rPr>
              <a:t>     Pilot co-production test</a:t>
            </a:r>
            <a:endParaRPr lang="it-IT" sz="3200" kern="0" dirty="0">
              <a:solidFill>
                <a:sysClr val="windowText" lastClr="000000"/>
              </a:solidFill>
            </a:endParaRPr>
          </a:p>
        </p:txBody>
      </p:sp>
      <p:sp>
        <p:nvSpPr>
          <p:cNvPr id="4" name="Google Shape;215;p4">
            <a:extLst>
              <a:ext uri="{FF2B5EF4-FFF2-40B4-BE49-F238E27FC236}">
                <a16:creationId xmlns:a16="http://schemas.microsoft.com/office/drawing/2014/main" id="{1A62A540-04BF-1914-0C65-B4773E4E5F4C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19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5" name="Segnaposto piè di pagina 3">
            <a:extLst>
              <a:ext uri="{FF2B5EF4-FFF2-40B4-BE49-F238E27FC236}">
                <a16:creationId xmlns:a16="http://schemas.microsoft.com/office/drawing/2014/main" id="{2CB4AC46-EB9C-DBF7-2E6D-B97BE63B6C47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  <p:extLst>
      <p:ext uri="{BB962C8B-B14F-4D97-AF65-F5344CB8AC3E}">
        <p14:creationId xmlns:p14="http://schemas.microsoft.com/office/powerpoint/2010/main" val="17382589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>
            <a:extLst>
              <a:ext uri="{FF2B5EF4-FFF2-40B4-BE49-F238E27FC236}">
                <a16:creationId xmlns:a16="http://schemas.microsoft.com/office/drawing/2014/main" id="{3F1C53E5-4CAB-F668-57D2-AD24510BAC45}"/>
              </a:ext>
            </a:extLst>
          </p:cNvPr>
          <p:cNvSpPr txBox="1"/>
          <p:nvPr/>
        </p:nvSpPr>
        <p:spPr>
          <a:xfrm>
            <a:off x="5706654" y="974579"/>
            <a:ext cx="4278744" cy="1181160"/>
          </a:xfrm>
          <a:prstGeom prst="rect">
            <a:avLst/>
          </a:prstGeom>
          <a:solidFill>
            <a:srgbClr val="FFFFFF"/>
          </a:solidFill>
          <a:ln w="18000">
            <a:solidFill>
              <a:srgbClr val="92D050"/>
            </a:solidFill>
            <a:round/>
          </a:ln>
        </p:spPr>
        <p:txBody>
          <a:bodyPr lIns="99000" tIns="54000" rIns="99000" bIns="54000" anchor="ctr">
            <a:noAutofit/>
          </a:bodyPr>
          <a:lstStyle/>
          <a:p>
            <a:endParaRPr lang="en-US" sz="1200" b="0" strike="noStrike" spc="-1" dirty="0">
              <a:solidFill>
                <a:srgbClr val="000000"/>
              </a:solidFill>
              <a:latin typeface="DejaVu Serif Condensed"/>
            </a:endParaRPr>
          </a:p>
          <a:p>
            <a:pPr>
              <a:lnSpc>
                <a:spcPct val="100000"/>
              </a:lnSpc>
            </a:pP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Tiles: 50x50 cm</a:t>
            </a:r>
            <a:r>
              <a:rPr lang="en-GB" sz="1200" b="1" strike="noStrike" spc="-1" baseline="33000" dirty="0">
                <a:solidFill>
                  <a:srgbClr val="000000"/>
                </a:solidFill>
                <a:latin typeface="DejaVu Serif Condensed"/>
              </a:rPr>
              <a:t>2</a:t>
            </a: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 with X-Y readout</a:t>
            </a:r>
            <a:endParaRPr lang="en-US" sz="1200" b="0" strike="noStrike" spc="-1" dirty="0">
              <a:solidFill>
                <a:srgbClr val="000000"/>
              </a:solidFill>
              <a:latin typeface="DejaVu Serif Condensed"/>
            </a:endParaRPr>
          </a:p>
          <a:p>
            <a:pPr>
              <a:lnSpc>
                <a:spcPct val="100000"/>
              </a:lnSpc>
            </a:pP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Efficiency &gt;98%</a:t>
            </a:r>
            <a:endParaRPr lang="en-US" sz="1200" b="1" strike="noStrike" spc="-1" dirty="0">
              <a:solidFill>
                <a:srgbClr val="000000"/>
              </a:solidFill>
              <a:latin typeface="DejaVu Serif Condensed"/>
            </a:endParaRPr>
          </a:p>
          <a:p>
            <a:pPr>
              <a:lnSpc>
                <a:spcPct val="100000"/>
              </a:lnSpc>
            </a:pPr>
            <a:r>
              <a:rPr lang="en-GB" sz="1200" b="0" strike="noStrike" spc="-1" dirty="0">
                <a:solidFill>
                  <a:srgbClr val="000000"/>
                </a:solidFill>
                <a:latin typeface="DejaVu Serif Condensed"/>
              </a:rPr>
              <a:t>Space resolution:</a:t>
            </a:r>
            <a:endParaRPr lang="en-US" sz="1200" b="0" strike="noStrike" spc="-1" dirty="0">
              <a:solidFill>
                <a:srgbClr val="000000"/>
              </a:solidFill>
              <a:latin typeface="DejaVu Serif Condensed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100μm (</a:t>
            </a:r>
            <a:r>
              <a:rPr lang="en-GB" sz="1200" b="1" strike="noStrike" spc="-1" dirty="0" err="1">
                <a:solidFill>
                  <a:srgbClr val="000000"/>
                </a:solidFill>
                <a:latin typeface="DejaVu Serif Condensed"/>
              </a:rPr>
              <a:t>preshower</a:t>
            </a: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)</a:t>
            </a:r>
            <a:endParaRPr lang="en-US" sz="1200" b="1" strike="noStrike" spc="-1" dirty="0">
              <a:solidFill>
                <a:srgbClr val="000000"/>
              </a:solidFill>
              <a:latin typeface="DejaVu Serif Condensed"/>
            </a:endParaRPr>
          </a:p>
          <a:p>
            <a:pPr marL="216000" indent="-2160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500μm (muon)</a:t>
            </a:r>
            <a:endParaRPr lang="en-US" sz="1200" b="1" strike="noStrike" spc="-1" dirty="0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C0FC9A26-8F80-B1BA-41D7-D313953F48F3}"/>
              </a:ext>
            </a:extLst>
          </p:cNvPr>
          <p:cNvSpPr txBox="1"/>
          <p:nvPr/>
        </p:nvSpPr>
        <p:spPr>
          <a:xfrm>
            <a:off x="5707014" y="2489099"/>
            <a:ext cx="4278744" cy="1109160"/>
          </a:xfrm>
          <a:prstGeom prst="rect">
            <a:avLst/>
          </a:prstGeom>
          <a:solidFill>
            <a:srgbClr val="FFFFFF"/>
          </a:solidFill>
          <a:ln w="18000">
            <a:solidFill>
              <a:srgbClr val="92D050"/>
            </a:solidFill>
            <a:round/>
          </a:ln>
        </p:spPr>
        <p:txBody>
          <a:bodyPr lIns="99000" tIns="54000" rIns="99000" bIns="54000" anchor="ctr">
            <a:noAutofit/>
          </a:bodyPr>
          <a:lstStyle/>
          <a:p>
            <a:r>
              <a:rPr lang="en-GB" sz="1200" b="1" strike="noStrike" spc="-1" dirty="0" err="1">
                <a:solidFill>
                  <a:srgbClr val="000000"/>
                </a:solidFill>
                <a:latin typeface="DejaVu Serif Condensed"/>
              </a:rPr>
              <a:t>Preshower</a:t>
            </a: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:</a:t>
            </a:r>
            <a:endParaRPr lang="en-US" sz="1200" b="1" strike="noStrike" spc="-1" dirty="0">
              <a:solidFill>
                <a:srgbClr val="000000"/>
              </a:solidFill>
              <a:latin typeface="DejaVu Serif Condensed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200" b="0" strike="noStrike" spc="-1" dirty="0">
                <a:solidFill>
                  <a:srgbClr val="000000"/>
                </a:solidFill>
                <a:latin typeface="DejaVu Serif Condensed"/>
              </a:rPr>
              <a:t>130m</a:t>
            </a:r>
            <a:r>
              <a:rPr lang="en-GB" sz="1200" b="0" strike="noStrike" spc="-1" baseline="33000" dirty="0">
                <a:solidFill>
                  <a:srgbClr val="000000"/>
                </a:solidFill>
                <a:latin typeface="DejaVu Serif Condensed"/>
              </a:rPr>
              <a:t>2</a:t>
            </a:r>
            <a:r>
              <a:rPr lang="en-GB" sz="1200" b="0" strike="noStrike" spc="-1" dirty="0">
                <a:solidFill>
                  <a:srgbClr val="000000"/>
                </a:solidFill>
                <a:latin typeface="DejaVu Serif Condensed"/>
              </a:rPr>
              <a:t>, 520 det., 3x10</a:t>
            </a:r>
            <a:r>
              <a:rPr lang="en-GB" sz="1200" b="0" strike="noStrike" spc="-1" baseline="33000" dirty="0">
                <a:solidFill>
                  <a:srgbClr val="000000"/>
                </a:solidFill>
                <a:latin typeface="DejaVu Serif Condensed"/>
              </a:rPr>
              <a:t>5</a:t>
            </a:r>
            <a:r>
              <a:rPr lang="en-GB" sz="1200" b="0" strike="noStrike" spc="-1" dirty="0">
                <a:solidFill>
                  <a:srgbClr val="000000"/>
                </a:solidFill>
                <a:latin typeface="DejaVu Serif Condensed"/>
              </a:rPr>
              <a:t> </a:t>
            </a:r>
            <a:r>
              <a:rPr lang="en-GB" sz="1200" b="0" strike="noStrike" spc="-1" dirty="0" err="1">
                <a:solidFill>
                  <a:srgbClr val="000000"/>
                </a:solidFill>
                <a:latin typeface="DejaVu Serif Condensed"/>
              </a:rPr>
              <a:t>chs</a:t>
            </a:r>
            <a:r>
              <a:rPr lang="en-GB" sz="1200" b="0" strike="noStrike" spc="-1" dirty="0">
                <a:solidFill>
                  <a:srgbClr val="000000"/>
                </a:solidFill>
                <a:latin typeface="DejaVu Serif Condensed"/>
              </a:rPr>
              <a:t>. (0.4 mm strip pitch)</a:t>
            </a:r>
            <a:endParaRPr lang="en-US" sz="1200" b="0" strike="noStrike" spc="-1" dirty="0">
              <a:solidFill>
                <a:srgbClr val="000000"/>
              </a:solidFill>
              <a:latin typeface="DejaVu Serif Condensed"/>
            </a:endParaRPr>
          </a:p>
          <a:p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Muon:</a:t>
            </a:r>
            <a:endParaRPr lang="en-US" sz="1200" b="1" strike="noStrike" spc="-1" dirty="0">
              <a:solidFill>
                <a:srgbClr val="000000"/>
              </a:solidFill>
              <a:latin typeface="DejaVu Serif Condensed"/>
            </a:endParaRP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1500m</a:t>
            </a:r>
            <a:r>
              <a:rPr lang="en-GB" sz="1200" b="1" strike="noStrike" spc="-1" baseline="33000" dirty="0">
                <a:solidFill>
                  <a:srgbClr val="000000"/>
                </a:solidFill>
                <a:latin typeface="DejaVu Serif Condensed"/>
              </a:rPr>
              <a:t>2</a:t>
            </a: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, 6000 det., 5x10</a:t>
            </a:r>
            <a:r>
              <a:rPr lang="en-GB" sz="1200" b="1" strike="noStrike" spc="-1" baseline="33000" dirty="0">
                <a:solidFill>
                  <a:srgbClr val="000000"/>
                </a:solidFill>
                <a:latin typeface="DejaVu Serif Condensed"/>
              </a:rPr>
              <a:t>6</a:t>
            </a: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 </a:t>
            </a:r>
            <a:r>
              <a:rPr lang="en-GB" sz="1200" b="1" strike="noStrike" spc="-1" dirty="0" err="1">
                <a:solidFill>
                  <a:srgbClr val="000000"/>
                </a:solidFill>
                <a:latin typeface="DejaVu Serif Condensed"/>
              </a:rPr>
              <a:t>chs</a:t>
            </a: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.,</a:t>
            </a:r>
            <a:r>
              <a:rPr lang="en-GB" sz="1200" b="0" strike="noStrike" spc="-1" dirty="0">
                <a:solidFill>
                  <a:srgbClr val="000000"/>
                </a:solidFill>
                <a:latin typeface="DejaVu Serif Condensed"/>
              </a:rPr>
              <a:t> </a:t>
            </a: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(1.2mm strip pitch)</a:t>
            </a:r>
            <a:endParaRPr lang="en-US" sz="1200" b="1" strike="noStrike" spc="-1" dirty="0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B05C060E-AAD1-916B-A082-DA6E288BC9F0}"/>
              </a:ext>
            </a:extLst>
          </p:cNvPr>
          <p:cNvSpPr/>
          <p:nvPr/>
        </p:nvSpPr>
        <p:spPr>
          <a:xfrm>
            <a:off x="6113814" y="891059"/>
            <a:ext cx="1315440" cy="259920"/>
          </a:xfrm>
          <a:prstGeom prst="rect">
            <a:avLst/>
          </a:prstGeom>
          <a:solidFill>
            <a:srgbClr val="92D050"/>
          </a:solidFill>
          <a:ln w="18000">
            <a:noFill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" tIns="9000" rIns="9000" bIns="9000" anchor="ctr">
            <a:noAutofit/>
          </a:bodyPr>
          <a:lstStyle/>
          <a:p>
            <a:pPr algn="ctr"/>
            <a:r>
              <a:rPr lang="en-GB" sz="1200" b="1" strike="noStrike" spc="-1" dirty="0">
                <a:solidFill>
                  <a:srgbClr val="FFFFFF"/>
                </a:solidFill>
                <a:latin typeface="DejaVu Serif Condensed"/>
              </a:rPr>
              <a:t>Requirements</a:t>
            </a: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D528ECFF-48CF-9CB9-314D-4BDDB532D3F0}"/>
              </a:ext>
            </a:extLst>
          </p:cNvPr>
          <p:cNvSpPr/>
          <p:nvPr/>
        </p:nvSpPr>
        <p:spPr>
          <a:xfrm>
            <a:off x="6114173" y="2367418"/>
            <a:ext cx="1757617" cy="264463"/>
          </a:xfrm>
          <a:prstGeom prst="rect">
            <a:avLst/>
          </a:prstGeom>
          <a:solidFill>
            <a:srgbClr val="92D050"/>
          </a:solidFill>
          <a:ln w="18000">
            <a:noFill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" tIns="9000" rIns="9000" bIns="9000" anchor="ctr">
            <a:noAutofit/>
          </a:bodyPr>
          <a:lstStyle/>
          <a:p>
            <a:pPr algn="ctr"/>
            <a:r>
              <a:rPr lang="en-GB" sz="1200" b="1" strike="noStrike" spc="-1" dirty="0">
                <a:solidFill>
                  <a:srgbClr val="FFFFFF"/>
                </a:solidFill>
                <a:latin typeface="DejaVu Serif Condensed"/>
              </a:rPr>
              <a:t>Instr</a:t>
            </a:r>
            <a:r>
              <a:rPr lang="en-GB" sz="1200" b="1" spc="-1" dirty="0">
                <a:solidFill>
                  <a:srgbClr val="FFFFFF"/>
                </a:solidFill>
                <a:latin typeface="DejaVu Serif Condensed"/>
              </a:rPr>
              <a:t>umented </a:t>
            </a:r>
            <a:r>
              <a:rPr lang="en-GB" sz="1200" b="1" strike="noStrike" spc="-1" dirty="0">
                <a:solidFill>
                  <a:srgbClr val="FFFFFF"/>
                </a:solidFill>
                <a:latin typeface="DejaVu Serif Condensed"/>
              </a:rPr>
              <a:t>surface/FEE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26F79A70-30EA-F4FC-B8E5-E3F3AD19D550}"/>
              </a:ext>
            </a:extLst>
          </p:cNvPr>
          <p:cNvSpPr txBox="1"/>
          <p:nvPr/>
        </p:nvSpPr>
        <p:spPr>
          <a:xfrm>
            <a:off x="5708094" y="3962938"/>
            <a:ext cx="4278744" cy="874931"/>
          </a:xfrm>
          <a:prstGeom prst="rect">
            <a:avLst/>
          </a:prstGeom>
          <a:solidFill>
            <a:srgbClr val="FFFFFF"/>
          </a:solidFill>
          <a:ln w="18000">
            <a:solidFill>
              <a:srgbClr val="92D050"/>
            </a:solidFill>
            <a:round/>
          </a:ln>
        </p:spPr>
        <p:txBody>
          <a:bodyPr lIns="99000" tIns="54000" rIns="99000" bIns="54000" anchor="ctr">
            <a:no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Reliability </a:t>
            </a: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  <a:sym typeface="Symbol" panose="05050102010706020507" pitchFamily="18" charset="2"/>
              </a:rPr>
              <a:t></a:t>
            </a: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 high gain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Easy Manufacturing  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Mass production</a:t>
            </a:r>
            <a:r>
              <a:rPr lang="en-GB" sz="1200" b="0" strike="noStrike" spc="-1" dirty="0">
                <a:solidFill>
                  <a:srgbClr val="000000"/>
                </a:solidFill>
                <a:latin typeface="DejaVu Serif Condensed"/>
              </a:rPr>
              <a:t> → Technology Transfer to Industry</a:t>
            </a:r>
            <a:endParaRPr lang="en-US" sz="1200" b="0" strike="noStrike" spc="-1" dirty="0">
              <a:solidFill>
                <a:srgbClr val="000000"/>
              </a:solidFill>
              <a:latin typeface="DejaVu Serif Condensed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b="1" strike="noStrike" spc="-1" dirty="0">
                <a:solidFill>
                  <a:srgbClr val="000000"/>
                </a:solidFill>
                <a:latin typeface="DejaVu Serif Condensed"/>
              </a:rPr>
              <a:t>FEE cost reduction</a:t>
            </a:r>
            <a:r>
              <a:rPr lang="en-GB" sz="1200" b="0" strike="noStrike" spc="-1" dirty="0">
                <a:solidFill>
                  <a:srgbClr val="000000"/>
                </a:solidFill>
                <a:latin typeface="DejaVu Serif Condensed"/>
              </a:rPr>
              <a:t> → custom made ASIC</a:t>
            </a:r>
            <a:endParaRPr lang="en-US" sz="1200" b="0" strike="noStrike" spc="-1" dirty="0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10" name="Rettangolo 9">
            <a:extLst>
              <a:ext uri="{FF2B5EF4-FFF2-40B4-BE49-F238E27FC236}">
                <a16:creationId xmlns:a16="http://schemas.microsoft.com/office/drawing/2014/main" id="{B664D6BE-5D92-7F82-3B83-77F9236537AD}"/>
              </a:ext>
            </a:extLst>
          </p:cNvPr>
          <p:cNvSpPr/>
          <p:nvPr/>
        </p:nvSpPr>
        <p:spPr>
          <a:xfrm>
            <a:off x="6114174" y="3771419"/>
            <a:ext cx="1315080" cy="259920"/>
          </a:xfrm>
          <a:prstGeom prst="rect">
            <a:avLst/>
          </a:prstGeom>
          <a:solidFill>
            <a:srgbClr val="92D050"/>
          </a:solidFill>
          <a:ln w="18000">
            <a:noFill/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" tIns="9000" rIns="9000" bIns="9000" anchor="ctr">
            <a:noAutofit/>
          </a:bodyPr>
          <a:lstStyle/>
          <a:p>
            <a:pPr algn="ctr"/>
            <a:r>
              <a:rPr lang="en-GB" sz="1200" b="1" strike="noStrike" spc="-1" dirty="0">
                <a:solidFill>
                  <a:srgbClr val="FFFFFF"/>
                </a:solidFill>
                <a:latin typeface="DejaVu Serif Condensed"/>
              </a:rPr>
              <a:t>GOALS</a:t>
            </a:r>
          </a:p>
        </p:txBody>
      </p:sp>
      <p:grpSp>
        <p:nvGrpSpPr>
          <p:cNvPr id="11" name="Gruppo 10">
            <a:extLst>
              <a:ext uri="{FF2B5EF4-FFF2-40B4-BE49-F238E27FC236}">
                <a16:creationId xmlns:a16="http://schemas.microsoft.com/office/drawing/2014/main" id="{526D76CC-91DD-6CDE-DA6F-BABDFD332042}"/>
              </a:ext>
            </a:extLst>
          </p:cNvPr>
          <p:cNvGrpSpPr/>
          <p:nvPr/>
        </p:nvGrpSpPr>
        <p:grpSpPr>
          <a:xfrm>
            <a:off x="315720" y="1930526"/>
            <a:ext cx="5048790" cy="3276067"/>
            <a:chOff x="315720" y="2040840"/>
            <a:chExt cx="4708800" cy="3071028"/>
          </a:xfrm>
        </p:grpSpPr>
        <p:pic>
          <p:nvPicPr>
            <p:cNvPr id="12" name="Immagine 11">
              <a:extLst>
                <a:ext uri="{FF2B5EF4-FFF2-40B4-BE49-F238E27FC236}">
                  <a16:creationId xmlns:a16="http://schemas.microsoft.com/office/drawing/2014/main" id="{8D1C0E8E-044C-5C67-FC03-016C9B6A7290}"/>
                </a:ext>
              </a:extLst>
            </p:cNvPr>
            <p:cNvPicPr/>
            <p:nvPr/>
          </p:nvPicPr>
          <p:blipFill>
            <a:blip r:embed="rId2"/>
            <a:stretch/>
          </p:blipFill>
          <p:spPr>
            <a:xfrm>
              <a:off x="315720" y="2040840"/>
              <a:ext cx="4708800" cy="2999520"/>
            </a:xfrm>
            <a:prstGeom prst="rect">
              <a:avLst/>
            </a:prstGeom>
            <a:ln w="18000">
              <a:noFill/>
            </a:ln>
          </p:spPr>
        </p:pic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60C7B636-7814-C918-BED6-6195B9B2BE6F}"/>
                </a:ext>
              </a:extLst>
            </p:cNvPr>
            <p:cNvSpPr/>
            <p:nvPr/>
          </p:nvSpPr>
          <p:spPr>
            <a:xfrm>
              <a:off x="3821040" y="2233080"/>
              <a:ext cx="1027080" cy="315000"/>
            </a:xfrm>
            <a:prstGeom prst="rect">
              <a:avLst/>
            </a:prstGeom>
            <a:solidFill>
              <a:srgbClr val="92D050"/>
            </a:solidFill>
            <a:ln w="18000">
              <a:noFill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" tIns="9000" rIns="9000" bIns="9000" anchor="ctr">
              <a:noAutofit/>
            </a:bodyPr>
            <a:lstStyle/>
            <a:p>
              <a:pPr algn="ctr"/>
              <a:r>
                <a:rPr lang="en-GB" sz="1200" b="1" strike="noStrike" spc="-1" dirty="0">
                  <a:solidFill>
                    <a:srgbClr val="FFFFFF"/>
                  </a:solidFill>
                  <a:latin typeface="DejaVu Serif Condensed"/>
                </a:rPr>
                <a:t>Pre-shower</a:t>
              </a:r>
            </a:p>
          </p:txBody>
        </p:sp>
        <p:sp>
          <p:nvSpPr>
            <p:cNvPr id="14" name="Rettangolo 13">
              <a:extLst>
                <a:ext uri="{FF2B5EF4-FFF2-40B4-BE49-F238E27FC236}">
                  <a16:creationId xmlns:a16="http://schemas.microsoft.com/office/drawing/2014/main" id="{92CC34D2-F5DB-EC77-003C-CEAB6C175911}"/>
                </a:ext>
              </a:extLst>
            </p:cNvPr>
            <p:cNvSpPr/>
            <p:nvPr/>
          </p:nvSpPr>
          <p:spPr>
            <a:xfrm>
              <a:off x="4012920" y="4673388"/>
              <a:ext cx="870120" cy="438480"/>
            </a:xfrm>
            <a:prstGeom prst="rect">
              <a:avLst/>
            </a:prstGeom>
            <a:solidFill>
              <a:srgbClr val="92D050"/>
            </a:solidFill>
            <a:ln w="18000">
              <a:noFill/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wrap="none" lIns="9000" tIns="9000" rIns="9000" bIns="9000" anchor="ctr">
              <a:noAutofit/>
            </a:bodyPr>
            <a:lstStyle/>
            <a:p>
              <a:pPr algn="ctr"/>
              <a:r>
                <a:rPr lang="en-GB" sz="1200" b="1" strike="noStrike" spc="-1" dirty="0">
                  <a:solidFill>
                    <a:srgbClr val="FFFFFF"/>
                  </a:solidFill>
                  <a:latin typeface="DejaVu Serif Condensed"/>
                </a:rPr>
                <a:t>Muon</a:t>
              </a:r>
            </a:p>
            <a:p>
              <a:pPr algn="ctr"/>
              <a:r>
                <a:rPr lang="en-GB" sz="1200" b="1" strike="noStrike" spc="-1" dirty="0">
                  <a:solidFill>
                    <a:srgbClr val="FFFFFF"/>
                  </a:solidFill>
                  <a:latin typeface="DejaVu Serif Condensed"/>
                </a:rPr>
                <a:t>detector</a:t>
              </a:r>
            </a:p>
          </p:txBody>
        </p:sp>
      </p:grpSp>
      <p:sp>
        <p:nvSpPr>
          <p:cNvPr id="15" name="Segnaposto piè di pagina 3">
            <a:extLst>
              <a:ext uri="{FF2B5EF4-FFF2-40B4-BE49-F238E27FC236}">
                <a16:creationId xmlns:a16="http://schemas.microsoft.com/office/drawing/2014/main" id="{D9CFF3DC-B524-9F86-4541-AA0366B0293E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  <p:sp>
        <p:nvSpPr>
          <p:cNvPr id="16" name="Google Shape;215;p4">
            <a:extLst>
              <a:ext uri="{FF2B5EF4-FFF2-40B4-BE49-F238E27FC236}">
                <a16:creationId xmlns:a16="http://schemas.microsoft.com/office/drawing/2014/main" id="{772A8C89-CED5-CEF4-46E7-E01FF0C07800}"/>
              </a:ext>
            </a:extLst>
          </p:cNvPr>
          <p:cNvSpPr txBox="1"/>
          <p:nvPr/>
        </p:nvSpPr>
        <p:spPr>
          <a:xfrm>
            <a:off x="9896620" y="5313148"/>
            <a:ext cx="232623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defTabSz="756117">
              <a:buClr>
                <a:srgbClr val="000000"/>
              </a:buClr>
              <a:defRPr/>
            </a:pPr>
            <a:fld id="{00000000-1234-1234-1234-123412341234}" type="slidenum">
              <a:rPr lang="it-IT" sz="1000" kern="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defTabSz="756117">
                <a:buClr>
                  <a:srgbClr val="000000"/>
                </a:buClr>
                <a:defRPr/>
              </a:pPr>
              <a:t>2</a:t>
            </a:fld>
            <a:endParaRPr sz="1000" kern="0" dirty="0">
              <a:solidFill>
                <a:srgbClr val="000000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7" name="Google Shape;212;p4">
            <a:extLst>
              <a:ext uri="{FF2B5EF4-FFF2-40B4-BE49-F238E27FC236}">
                <a16:creationId xmlns:a16="http://schemas.microsoft.com/office/drawing/2014/main" id="{6FE380AA-8568-132C-9B25-287616DAE30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48375" y="160081"/>
            <a:ext cx="9076575" cy="4433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2692" rIns="0" bIns="0" anchor="ctr" anchorCtr="0">
            <a:spAutoFit/>
          </a:bodyPr>
          <a:lstStyle/>
          <a:p>
            <a:pPr marL="12698" algn="l" rtl="0"/>
            <a:r>
              <a:rPr lang="it-IT" sz="2798" dirty="0">
                <a:solidFill>
                  <a:srgbClr val="000000"/>
                </a:solidFill>
              </a:rPr>
              <a:t>IDEA </a:t>
            </a:r>
            <a:r>
              <a:rPr lang="it-IT" sz="2798" dirty="0" err="1">
                <a:solidFill>
                  <a:srgbClr val="000000"/>
                </a:solidFill>
              </a:rPr>
              <a:t>apparatus</a:t>
            </a:r>
            <a:r>
              <a:rPr lang="it-IT" sz="2798" dirty="0">
                <a:solidFill>
                  <a:srgbClr val="000000"/>
                </a:solidFill>
              </a:rPr>
              <a:t> &amp; the μ-RWELL</a:t>
            </a:r>
            <a:endParaRPr sz="2798" dirty="0"/>
          </a:p>
        </p:txBody>
      </p:sp>
      <p:sp>
        <p:nvSpPr>
          <p:cNvPr id="18" name="Google Shape;213;p4">
            <a:extLst>
              <a:ext uri="{FF2B5EF4-FFF2-40B4-BE49-F238E27FC236}">
                <a16:creationId xmlns:a16="http://schemas.microsoft.com/office/drawing/2014/main" id="{F3A87AB8-3A84-7AEB-40FF-6131E6FED980}"/>
              </a:ext>
            </a:extLst>
          </p:cNvPr>
          <p:cNvSpPr txBox="1"/>
          <p:nvPr/>
        </p:nvSpPr>
        <p:spPr>
          <a:xfrm>
            <a:off x="292531" y="696397"/>
            <a:ext cx="4928758" cy="1089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21581" rIns="0" bIns="0" anchor="t" anchorCtr="0">
            <a:spAutoFit/>
          </a:bodyPr>
          <a:lstStyle/>
          <a:p>
            <a:pPr marL="38093" marR="34283" defTabSz="756117">
              <a:lnSpc>
                <a:spcPct val="94722"/>
              </a:lnSpc>
              <a:buClr>
                <a:srgbClr val="000000"/>
              </a:buClr>
              <a:defRPr/>
            </a:pPr>
            <a:r>
              <a:rPr lang="en-US" sz="1400" b="1" kern="0" dirty="0">
                <a:latin typeface="DejaVu Serif Condensed" panose="02060606050605020204"/>
                <a:ea typeface="Arial"/>
                <a:cs typeface="Arial"/>
                <a:sym typeface="Arial"/>
              </a:rPr>
              <a:t>Pre-shower: </a:t>
            </a:r>
            <a:r>
              <a:rPr lang="en-US" sz="1400" kern="0" dirty="0">
                <a:latin typeface="DejaVu Serif Condensed" panose="02060606050605020204"/>
                <a:ea typeface="Arial"/>
                <a:cs typeface="Arial"/>
                <a:sym typeface="Arial"/>
              </a:rPr>
              <a:t> h</a:t>
            </a:r>
            <a:r>
              <a:rPr lang="en-US" sz="1400" dirty="0">
                <a:latin typeface="DejaVu Serif Condensed" panose="02060606050605020204"/>
              </a:rPr>
              <a:t>igh resolution detector after the magnet to maximize the energy resolution of the dual readout calorimeter and tag π</a:t>
            </a:r>
            <a:r>
              <a:rPr lang="en-US" sz="1400" baseline="30000" dirty="0">
                <a:latin typeface="DejaVu Serif Condensed" panose="02060606050605020204"/>
              </a:rPr>
              <a:t>0</a:t>
            </a:r>
            <a:r>
              <a:rPr lang="en-US" sz="1400" dirty="0">
                <a:latin typeface="DejaVu Serif Condensed" panose="02060606050605020204"/>
              </a:rPr>
              <a:t> and 𝛾.</a:t>
            </a:r>
          </a:p>
          <a:p>
            <a:pPr marL="38093" marR="34283" defTabSz="756117">
              <a:lnSpc>
                <a:spcPct val="94722"/>
              </a:lnSpc>
              <a:buClr>
                <a:srgbClr val="000000"/>
              </a:buClr>
              <a:defRPr/>
            </a:pPr>
            <a:endParaRPr lang="en-US" sz="300" dirty="0">
              <a:latin typeface="DejaVu Serif Condensed" panose="02060606050605020204"/>
            </a:endParaRPr>
          </a:p>
          <a:p>
            <a:pPr marL="38093" marR="34283" defTabSz="756117">
              <a:lnSpc>
                <a:spcPct val="94722"/>
              </a:lnSpc>
              <a:buClr>
                <a:srgbClr val="000000"/>
              </a:buClr>
              <a:defRPr/>
            </a:pPr>
            <a:r>
              <a:rPr lang="en-US" sz="1400" b="1" kern="0" dirty="0">
                <a:latin typeface="DejaVu Serif Condensed" panose="02060606050605020204"/>
                <a:ea typeface="Arial"/>
                <a:cs typeface="Arial"/>
                <a:sym typeface="Arial"/>
              </a:rPr>
              <a:t>Muon system: </a:t>
            </a:r>
            <a:r>
              <a:rPr lang="en-US" sz="1400" kern="0" dirty="0">
                <a:latin typeface="DejaVu Serif Condensed" panose="02060606050605020204"/>
                <a:ea typeface="Arial"/>
                <a:cs typeface="Arial"/>
                <a:sym typeface="Arial"/>
              </a:rPr>
              <a:t> reconstruct and tag the muon using three layers within the iron return yoke, and reconstruct the LLP.</a:t>
            </a:r>
            <a:endParaRPr lang="en-US" sz="1400" dirty="0">
              <a:latin typeface="DejaVu Serif Condensed" panose="02060606050605020204"/>
            </a:endParaRPr>
          </a:p>
        </p:txBody>
      </p:sp>
    </p:spTree>
    <p:extLst>
      <p:ext uri="{BB962C8B-B14F-4D97-AF65-F5344CB8AC3E}">
        <p14:creationId xmlns:p14="http://schemas.microsoft.com/office/powerpoint/2010/main" val="3904579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CasellaDiTesto 713"/>
          <p:cNvSpPr txBox="1"/>
          <p:nvPr/>
        </p:nvSpPr>
        <p:spPr>
          <a:xfrm>
            <a:off x="4564216" y="4432190"/>
            <a:ext cx="5256584" cy="75636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buClr>
                <a:srgbClr val="000000"/>
              </a:buClr>
              <a:buSzPct val="45000"/>
            </a:pPr>
            <a:r>
              <a:rPr lang="en-US" sz="1500" spc="-1" dirty="0">
                <a:solidFill>
                  <a:srgbClr val="000000"/>
                </a:solidFill>
                <a:latin typeface="DejaVu Serif Condensed"/>
              </a:rPr>
              <a:t>Characterized with </a:t>
            </a:r>
            <a:r>
              <a:rPr lang="en-US" sz="1500" b="1" spc="-1" dirty="0">
                <a:solidFill>
                  <a:srgbClr val="000000"/>
                </a:solidFill>
                <a:latin typeface="DejaVu Serif Condensed"/>
              </a:rPr>
              <a:t>X-ray gun</a:t>
            </a:r>
            <a:r>
              <a:rPr lang="en-US" sz="1500" spc="-1" dirty="0">
                <a:solidFill>
                  <a:srgbClr val="000000"/>
                </a:solidFill>
                <a:latin typeface="DejaVu Serif Condensed"/>
              </a:rPr>
              <a:t> → </a:t>
            </a:r>
            <a:r>
              <a:rPr lang="en-US" sz="1500" b="1" spc="-1" dirty="0">
                <a:solidFill>
                  <a:srgbClr val="000000"/>
                </a:solidFill>
                <a:latin typeface="DejaVu Serif Condensed"/>
              </a:rPr>
              <a:t>Gas gain </a:t>
            </a:r>
            <a:r>
              <a:rPr lang="en-US" sz="1500" spc="-1" dirty="0">
                <a:solidFill>
                  <a:srgbClr val="000000"/>
                </a:solidFill>
                <a:latin typeface="DejaVu Serif Condensed"/>
              </a:rPr>
              <a:t>measurement</a:t>
            </a:r>
          </a:p>
        </p:txBody>
      </p:sp>
      <p:pic>
        <p:nvPicPr>
          <p:cNvPr id="716" name="Picture 7"/>
          <p:cNvPicPr/>
          <p:nvPr/>
        </p:nvPicPr>
        <p:blipFill>
          <a:blip r:embed="rId2"/>
          <a:srcRect t="3350"/>
          <a:stretch/>
        </p:blipFill>
        <p:spPr>
          <a:xfrm>
            <a:off x="4365902" y="747043"/>
            <a:ext cx="5355360" cy="3756960"/>
          </a:xfrm>
          <a:prstGeom prst="rect">
            <a:avLst/>
          </a:prstGeom>
          <a:ln w="0">
            <a:noFill/>
          </a:ln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FC8E254B-B0A5-489A-88D3-0CA24FD1A9B9}"/>
              </a:ext>
            </a:extLst>
          </p:cNvPr>
          <p:cNvSpPr txBox="1"/>
          <p:nvPr/>
        </p:nvSpPr>
        <p:spPr>
          <a:xfrm>
            <a:off x="340011" y="4008463"/>
            <a:ext cx="3504647" cy="112338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>
                <a:latin typeface="DejaVu Serif Condensed"/>
              </a:rPr>
              <a:t>16</a:t>
            </a:r>
            <a:r>
              <a:rPr lang="it-IT" sz="1600" dirty="0">
                <a:latin typeface="DejaVu Serif Condensed"/>
              </a:rPr>
              <a:t> co-</a:t>
            </a:r>
            <a:r>
              <a:rPr lang="it-IT" sz="1600" dirty="0" err="1">
                <a:latin typeface="DejaVu Serif Condensed"/>
              </a:rPr>
              <a:t>produced</a:t>
            </a:r>
            <a:r>
              <a:rPr lang="it-IT" sz="1600" dirty="0">
                <a:latin typeface="DejaVu Serif Condensed"/>
              </a:rPr>
              <a:t> </a:t>
            </a:r>
            <a:r>
              <a:rPr lang="it-IT" sz="1600" dirty="0" err="1">
                <a:latin typeface="DejaVu Serif Condensed"/>
              </a:rPr>
              <a:t>protos</a:t>
            </a:r>
            <a:r>
              <a:rPr lang="it-IT" sz="1600" dirty="0">
                <a:latin typeface="DejaVu Serif Condensed"/>
              </a:rPr>
              <a:t> </a:t>
            </a:r>
            <a:r>
              <a:rPr lang="it-IT" sz="1600" dirty="0" err="1">
                <a:latin typeface="DejaVu Serif Condensed"/>
              </a:rPr>
              <a:t>have</a:t>
            </a:r>
            <a:r>
              <a:rPr lang="it-IT" sz="1600" dirty="0">
                <a:latin typeface="DejaVu Serif Condensed"/>
              </a:rPr>
              <a:t> </a:t>
            </a:r>
            <a:r>
              <a:rPr lang="it-IT" sz="1600" dirty="0" err="1">
                <a:latin typeface="DejaVu Serif Condensed"/>
              </a:rPr>
              <a:t>been</a:t>
            </a:r>
            <a:r>
              <a:rPr lang="it-IT" sz="1600" dirty="0">
                <a:latin typeface="DejaVu Serif Condensed"/>
              </a:rPr>
              <a:t> </a:t>
            </a:r>
            <a:r>
              <a:rPr lang="it-IT" sz="1600" dirty="0" err="1">
                <a:latin typeface="DejaVu Serif Condensed"/>
              </a:rPr>
              <a:t>delivered</a:t>
            </a:r>
            <a:r>
              <a:rPr lang="it-IT" sz="1600" dirty="0">
                <a:latin typeface="DejaVu Serif Condensed"/>
              </a:rPr>
              <a:t> and </a:t>
            </a:r>
            <a:r>
              <a:rPr lang="it-IT" sz="1600" dirty="0" err="1">
                <a:latin typeface="DejaVu Serif Condensed"/>
              </a:rPr>
              <a:t>tested</a:t>
            </a:r>
            <a:endParaRPr lang="it-IT" sz="1600" dirty="0">
              <a:latin typeface="DejaVu Serif Condense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>
                <a:latin typeface="DejaVu Serif Condensed"/>
              </a:rPr>
              <a:t>10/16 (LNF) + 5/16 (CERN)</a:t>
            </a:r>
            <a:r>
              <a:rPr lang="it-IT" sz="1600" dirty="0">
                <a:latin typeface="DejaVu Serif Condensed"/>
              </a:rPr>
              <a:t> are fine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>
                <a:latin typeface="DejaVu Serif Condensed"/>
              </a:rPr>
              <a:t>1/16 </a:t>
            </a:r>
            <a:r>
              <a:rPr lang="it-IT" sz="1600" b="1" dirty="0" err="1">
                <a:latin typeface="DejaVu Serif Condensed"/>
              </a:rPr>
              <a:t>should</a:t>
            </a:r>
            <a:r>
              <a:rPr lang="it-IT" sz="1600" b="1" dirty="0">
                <a:latin typeface="DejaVu Serif Condensed"/>
              </a:rPr>
              <a:t> be re-</a:t>
            </a:r>
            <a:r>
              <a:rPr lang="it-IT" sz="1600" b="1" dirty="0" err="1">
                <a:latin typeface="DejaVu Serif Condensed"/>
              </a:rPr>
              <a:t>cleaned</a:t>
            </a:r>
            <a:endParaRPr lang="it-IT" sz="1600" b="1" dirty="0">
              <a:latin typeface="DejaVu Serif Condensed"/>
            </a:endParaRPr>
          </a:p>
          <a:p>
            <a:endParaRPr lang="it-IT" sz="300" dirty="0">
              <a:latin typeface="DejaVu Serif Condensed"/>
            </a:endParaRP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D17E2C03-B200-735F-6897-DCC1071CD3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64" y="951769"/>
            <a:ext cx="2860160" cy="2769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0FF77A15-F6AA-F362-C5B1-F4DE47BB8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12" y="147600"/>
            <a:ext cx="9973135" cy="468000"/>
          </a:xfrm>
        </p:spPr>
        <p:txBody>
          <a:bodyPr/>
          <a:lstStyle/>
          <a:p>
            <a:r>
              <a:rPr lang="en-US" sz="3200" spc="26" dirty="0">
                <a:solidFill>
                  <a:srgbClr val="000000"/>
                </a:solidFill>
                <a:latin typeface="Impact"/>
              </a:rPr>
              <a:t>Co-production pilot results</a:t>
            </a:r>
            <a:endParaRPr lang="it-IT" sz="3200" dirty="0"/>
          </a:p>
        </p:txBody>
      </p:sp>
      <p:sp>
        <p:nvSpPr>
          <p:cNvPr id="6" name="Google Shape;215;p4">
            <a:extLst>
              <a:ext uri="{FF2B5EF4-FFF2-40B4-BE49-F238E27FC236}">
                <a16:creationId xmlns:a16="http://schemas.microsoft.com/office/drawing/2014/main" id="{CBD6ABEE-1DC7-0D97-EEB1-468902A598A0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20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199697E4-9479-BA18-E564-A706552A6B0C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  <p:extLst>
      <p:ext uri="{BB962C8B-B14F-4D97-AF65-F5344CB8AC3E}">
        <p14:creationId xmlns:p14="http://schemas.microsoft.com/office/powerpoint/2010/main" val="389119954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0" name="Picture 15"/>
          <p:cNvPicPr/>
          <p:nvPr/>
        </p:nvPicPr>
        <p:blipFill>
          <a:blip r:embed="rId2"/>
          <a:srcRect t="5528"/>
          <a:stretch/>
        </p:blipFill>
        <p:spPr>
          <a:xfrm>
            <a:off x="4365902" y="700560"/>
            <a:ext cx="5355360" cy="3672000"/>
          </a:xfrm>
          <a:prstGeom prst="rect">
            <a:avLst/>
          </a:prstGeom>
          <a:ln w="0">
            <a:noFill/>
          </a:ln>
        </p:spPr>
      </p:pic>
      <p:sp>
        <p:nvSpPr>
          <p:cNvPr id="722" name="Connettore diritto 721"/>
          <p:cNvSpPr/>
          <p:nvPr/>
        </p:nvSpPr>
        <p:spPr>
          <a:xfrm>
            <a:off x="6316516" y="615600"/>
            <a:ext cx="15120" cy="3467880"/>
          </a:xfrm>
          <a:prstGeom prst="line">
            <a:avLst/>
          </a:prstGeom>
          <a:ln w="36000">
            <a:solidFill>
              <a:srgbClr val="ED1C24"/>
            </a:solidFill>
            <a:custDash>
              <a:ds d="197000" sp="127000"/>
            </a:custDash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ctr">
            <a:noAutofit/>
          </a:bodyPr>
          <a:lstStyle/>
          <a:p>
            <a:pPr algn="just"/>
            <a:endParaRPr lang="en-US" sz="12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2B09947C-AA0E-A913-0216-0F9E807EAC66}"/>
              </a:ext>
            </a:extLst>
          </p:cNvPr>
          <p:cNvSpPr txBox="1"/>
          <p:nvPr/>
        </p:nvSpPr>
        <p:spPr>
          <a:xfrm>
            <a:off x="340011" y="4008463"/>
            <a:ext cx="3504647" cy="1123384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>
                <a:latin typeface="DejaVu Serif Condensed"/>
              </a:rPr>
              <a:t>16</a:t>
            </a:r>
            <a:r>
              <a:rPr lang="it-IT" sz="1600" dirty="0">
                <a:latin typeface="DejaVu Serif Condensed"/>
              </a:rPr>
              <a:t> co-</a:t>
            </a:r>
            <a:r>
              <a:rPr lang="it-IT" sz="1600" dirty="0" err="1">
                <a:latin typeface="DejaVu Serif Condensed"/>
              </a:rPr>
              <a:t>produced</a:t>
            </a:r>
            <a:r>
              <a:rPr lang="it-IT" sz="1600" dirty="0">
                <a:latin typeface="DejaVu Serif Condensed"/>
              </a:rPr>
              <a:t> </a:t>
            </a:r>
            <a:r>
              <a:rPr lang="it-IT" sz="1600" dirty="0" err="1">
                <a:latin typeface="DejaVu Serif Condensed"/>
              </a:rPr>
              <a:t>protos</a:t>
            </a:r>
            <a:r>
              <a:rPr lang="it-IT" sz="1600" dirty="0">
                <a:latin typeface="DejaVu Serif Condensed"/>
              </a:rPr>
              <a:t> </a:t>
            </a:r>
            <a:r>
              <a:rPr lang="it-IT" sz="1600" dirty="0" err="1">
                <a:latin typeface="DejaVu Serif Condensed"/>
              </a:rPr>
              <a:t>have</a:t>
            </a:r>
            <a:r>
              <a:rPr lang="it-IT" sz="1600" dirty="0">
                <a:latin typeface="DejaVu Serif Condensed"/>
              </a:rPr>
              <a:t> </a:t>
            </a:r>
            <a:r>
              <a:rPr lang="it-IT" sz="1600" dirty="0" err="1">
                <a:latin typeface="DejaVu Serif Condensed"/>
              </a:rPr>
              <a:t>been</a:t>
            </a:r>
            <a:r>
              <a:rPr lang="it-IT" sz="1600" dirty="0">
                <a:latin typeface="DejaVu Serif Condensed"/>
              </a:rPr>
              <a:t> </a:t>
            </a:r>
            <a:r>
              <a:rPr lang="it-IT" sz="1600" dirty="0" err="1">
                <a:latin typeface="DejaVu Serif Condensed"/>
              </a:rPr>
              <a:t>delivered</a:t>
            </a:r>
            <a:r>
              <a:rPr lang="it-IT" sz="1600" dirty="0">
                <a:latin typeface="DejaVu Serif Condensed"/>
              </a:rPr>
              <a:t> and </a:t>
            </a:r>
            <a:r>
              <a:rPr lang="it-IT" sz="1600" dirty="0" err="1">
                <a:latin typeface="DejaVu Serif Condensed"/>
              </a:rPr>
              <a:t>tested</a:t>
            </a:r>
            <a:endParaRPr lang="it-IT" sz="1600" dirty="0">
              <a:latin typeface="DejaVu Serif Condensed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>
                <a:latin typeface="DejaVu Serif Condensed"/>
              </a:rPr>
              <a:t>10/16 (LNF) + 5/16 (CERN)</a:t>
            </a:r>
            <a:r>
              <a:rPr lang="it-IT" sz="1600" dirty="0">
                <a:latin typeface="DejaVu Serif Condensed"/>
              </a:rPr>
              <a:t> are fine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>
                <a:latin typeface="DejaVu Serif Condensed"/>
              </a:rPr>
              <a:t>1/16 </a:t>
            </a:r>
            <a:r>
              <a:rPr lang="it-IT" sz="1600" b="1" dirty="0" err="1">
                <a:latin typeface="DejaVu Serif Condensed"/>
              </a:rPr>
              <a:t>should</a:t>
            </a:r>
            <a:r>
              <a:rPr lang="it-IT" sz="1600" b="1" dirty="0">
                <a:latin typeface="DejaVu Serif Condensed"/>
              </a:rPr>
              <a:t> be re-</a:t>
            </a:r>
            <a:r>
              <a:rPr lang="it-IT" sz="1600" b="1" dirty="0" err="1">
                <a:latin typeface="DejaVu Serif Condensed"/>
              </a:rPr>
              <a:t>cleaned</a:t>
            </a:r>
            <a:endParaRPr lang="it-IT" sz="1600" b="1" dirty="0">
              <a:latin typeface="DejaVu Serif Condensed"/>
            </a:endParaRPr>
          </a:p>
          <a:p>
            <a:endParaRPr lang="it-IT" sz="300" dirty="0">
              <a:latin typeface="DejaVu Serif Condensed"/>
            </a:endParaRP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99EA9E6A-E91F-54CB-BA1F-9FC0102C5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664" y="951769"/>
            <a:ext cx="2860160" cy="2769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itolo 1">
            <a:extLst>
              <a:ext uri="{FF2B5EF4-FFF2-40B4-BE49-F238E27FC236}">
                <a16:creationId xmlns:a16="http://schemas.microsoft.com/office/drawing/2014/main" id="{19F13772-C3DE-E9E5-06FE-45AFAA8985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12" y="147600"/>
            <a:ext cx="9973135" cy="468000"/>
          </a:xfrm>
        </p:spPr>
        <p:txBody>
          <a:bodyPr/>
          <a:lstStyle/>
          <a:p>
            <a:r>
              <a:rPr lang="en-US" sz="3200" spc="26" dirty="0">
                <a:solidFill>
                  <a:srgbClr val="000000"/>
                </a:solidFill>
                <a:latin typeface="Impact"/>
              </a:rPr>
              <a:t>Max-gain vs resistivity</a:t>
            </a:r>
            <a:endParaRPr lang="it-IT" sz="3200" dirty="0"/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2C9B26E3-F199-0B29-44F4-57290562D8DB}"/>
              </a:ext>
            </a:extLst>
          </p:cNvPr>
          <p:cNvSpPr txBox="1"/>
          <p:nvPr/>
        </p:nvSpPr>
        <p:spPr>
          <a:xfrm>
            <a:off x="4428406" y="4372560"/>
            <a:ext cx="5480814" cy="75636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>
              <a:buClr>
                <a:srgbClr val="000000"/>
              </a:buClr>
              <a:buSzPct val="45000"/>
            </a:pPr>
            <a:r>
              <a:rPr lang="en-US" sz="1500" spc="-1" dirty="0">
                <a:solidFill>
                  <a:srgbClr val="000000"/>
                </a:solidFill>
                <a:latin typeface="DejaVu Serif Condensed"/>
              </a:rPr>
              <a:t>The </a:t>
            </a:r>
            <a:r>
              <a:rPr lang="en-US" sz="1500" b="1" spc="-1" dirty="0">
                <a:solidFill>
                  <a:srgbClr val="000000"/>
                </a:solidFill>
                <a:latin typeface="DejaVu Serif Condensed"/>
              </a:rPr>
              <a:t>maximum gain </a:t>
            </a:r>
            <a:r>
              <a:rPr lang="en-US" sz="1500" spc="-1" dirty="0">
                <a:solidFill>
                  <a:srgbClr val="000000"/>
                </a:solidFill>
                <a:latin typeface="DejaVu Serif Condensed"/>
              </a:rPr>
              <a:t>is larger for </a:t>
            </a:r>
            <a:r>
              <a:rPr lang="en-US" sz="1600" b="1" spc="-1" dirty="0">
                <a:latin typeface="DejaVu Serif Condensed"/>
                <a:sym typeface="Symbol" panose="05050102010706020507" pitchFamily="18" charset="2"/>
              </a:rPr>
              <a:t> ≥</a:t>
            </a:r>
            <a:r>
              <a:rPr lang="en-US" sz="1500" b="1" spc="-1" dirty="0">
                <a:solidFill>
                  <a:srgbClr val="000000"/>
                </a:solidFill>
                <a:latin typeface="DejaVu Serif Condensed"/>
              </a:rPr>
              <a:t> 40 </a:t>
            </a:r>
            <a:r>
              <a:rPr lang="en-US" sz="1600" b="1" spc="-1" dirty="0" err="1">
                <a:latin typeface="DejaVu Serif Condensed"/>
                <a:sym typeface="Symbol" panose="05050102010706020507" pitchFamily="18" charset="2"/>
              </a:rPr>
              <a:t>MOhm</a:t>
            </a:r>
            <a:r>
              <a:rPr lang="en-US" sz="1600" b="1" spc="-1" dirty="0">
                <a:latin typeface="DejaVu Serif Condensed"/>
                <a:sym typeface="Symbol" panose="05050102010706020507" pitchFamily="18" charset="2"/>
              </a:rPr>
              <a:t>/square</a:t>
            </a:r>
            <a:r>
              <a:rPr lang="en-US" sz="1500" spc="-1" dirty="0">
                <a:solidFill>
                  <a:srgbClr val="000000"/>
                </a:solidFill>
                <a:latin typeface="DejaVu Serif Condensed"/>
              </a:rPr>
              <a:t> </a:t>
            </a:r>
          </a:p>
        </p:txBody>
      </p:sp>
      <p:sp>
        <p:nvSpPr>
          <p:cNvPr id="3" name="Google Shape;215;p4">
            <a:extLst>
              <a:ext uri="{FF2B5EF4-FFF2-40B4-BE49-F238E27FC236}">
                <a16:creationId xmlns:a16="http://schemas.microsoft.com/office/drawing/2014/main" id="{CAB8B5FC-7BF0-752F-A55C-E69937015050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21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B3E8AE89-F855-D5D2-2D87-FF393A3AA20E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  <p:extLst>
      <p:ext uri="{BB962C8B-B14F-4D97-AF65-F5344CB8AC3E}">
        <p14:creationId xmlns:p14="http://schemas.microsoft.com/office/powerpoint/2010/main" val="6122667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Immagine che contiene testo, schermata, diagramma, linea&#10;&#10;Descrizione generata automaticamente">
            <a:extLst>
              <a:ext uri="{FF2B5EF4-FFF2-40B4-BE49-F238E27FC236}">
                <a16:creationId xmlns:a16="http://schemas.microsoft.com/office/drawing/2014/main" id="{3CDAB636-53EE-8F95-26D0-D7D092813F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930" y="1001227"/>
            <a:ext cx="4872930" cy="3542839"/>
          </a:xfrm>
          <a:prstGeom prst="rect">
            <a:avLst/>
          </a:prstGeom>
        </p:spPr>
      </p:pic>
      <p:sp>
        <p:nvSpPr>
          <p:cNvPr id="150" name="CasellaDiTesto 149"/>
          <p:cNvSpPr txBox="1"/>
          <p:nvPr/>
        </p:nvSpPr>
        <p:spPr>
          <a:xfrm>
            <a:off x="6179814" y="479295"/>
            <a:ext cx="3419424" cy="450720"/>
          </a:xfrm>
          <a:prstGeom prst="rect">
            <a:avLst/>
          </a:prstGeom>
          <a:noFill/>
          <a:ln w="18000">
            <a:solidFill>
              <a:srgbClr val="92D050"/>
            </a:solidFill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US" sz="1400" b="1" spc="-1" dirty="0">
                <a:solidFill>
                  <a:srgbClr val="000000"/>
                </a:solidFill>
                <a:latin typeface="DejaVu Serif Condensed"/>
              </a:rPr>
              <a:t>CS_01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</a:rPr>
              <a:t>   13 </a:t>
            </a:r>
            <a:r>
              <a:rPr lang="en-US" sz="1400" spc="-1" dirty="0" err="1">
                <a:solidFill>
                  <a:srgbClr val="000000"/>
                </a:solidFill>
                <a:latin typeface="DejaVu Serif Condensed"/>
              </a:rPr>
              <a:t>MOhm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</a:rPr>
              <a:t>/sq, area 46x38 cm</a:t>
            </a:r>
            <a:r>
              <a:rPr lang="en-US" sz="1400" spc="-1" baseline="33000" dirty="0">
                <a:solidFill>
                  <a:srgbClr val="000000"/>
                </a:solidFill>
                <a:latin typeface="DejaVu Serif Condensed"/>
              </a:rPr>
              <a:t>2</a:t>
            </a:r>
            <a:endParaRPr lang="en-US" sz="1400" spc="-1" dirty="0">
              <a:solidFill>
                <a:srgbClr val="000000"/>
              </a:solidFill>
              <a:latin typeface="DejaVu Serif Condensed"/>
            </a:endParaRPr>
          </a:p>
          <a:p>
            <a:pPr algn="ctr"/>
            <a:r>
              <a:rPr lang="en-US" sz="1400" b="1" spc="-1" dirty="0">
                <a:solidFill>
                  <a:srgbClr val="000000"/>
                </a:solidFill>
                <a:latin typeface="DejaVu Serif Condensed"/>
              </a:rPr>
              <a:t>M2R1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</a:rPr>
              <a:t> 260 </a:t>
            </a:r>
            <a:r>
              <a:rPr lang="en-US" sz="1400" spc="-1" dirty="0" err="1">
                <a:solidFill>
                  <a:srgbClr val="000000"/>
                </a:solidFill>
                <a:latin typeface="DejaVu Serif Condensed"/>
              </a:rPr>
              <a:t>MOhm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</a:rPr>
              <a:t>/sq, area 30x25 cm</a:t>
            </a:r>
            <a:r>
              <a:rPr lang="en-US" sz="1400" spc="-1" baseline="33000" dirty="0">
                <a:solidFill>
                  <a:srgbClr val="000000"/>
                </a:solidFill>
                <a:latin typeface="DejaVu Serif Condensed"/>
              </a:rPr>
              <a:t>2</a:t>
            </a:r>
            <a:endParaRPr lang="en-US" sz="1400" spc="-1" dirty="0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7" name="Titolo 1">
            <a:extLst>
              <a:ext uri="{FF2B5EF4-FFF2-40B4-BE49-F238E27FC236}">
                <a16:creationId xmlns:a16="http://schemas.microsoft.com/office/drawing/2014/main" id="{D65A119D-BC78-B054-64BB-5AFA61905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212" y="147600"/>
            <a:ext cx="9973135" cy="468000"/>
          </a:xfrm>
        </p:spPr>
        <p:txBody>
          <a:bodyPr/>
          <a:lstStyle/>
          <a:p>
            <a:r>
              <a:rPr lang="en-US" sz="3200" spc="26" dirty="0">
                <a:solidFill>
                  <a:srgbClr val="000000"/>
                </a:solidFill>
                <a:latin typeface="Impact"/>
              </a:rPr>
              <a:t>Max-gain: large size vs small size</a:t>
            </a:r>
            <a:endParaRPr lang="it-IT" sz="3200" dirty="0"/>
          </a:p>
        </p:txBody>
      </p:sp>
      <p:pic>
        <p:nvPicPr>
          <p:cNvPr id="9" name="Immagine 8" descr="Immagine che contiene testo, diagramma, numero, Diagramma&#10;&#10;Descrizione generata automaticamente">
            <a:extLst>
              <a:ext uri="{FF2B5EF4-FFF2-40B4-BE49-F238E27FC236}">
                <a16:creationId xmlns:a16="http://schemas.microsoft.com/office/drawing/2014/main" id="{6E3977BD-4E95-45C8-555F-1E35753F042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356" y="963067"/>
            <a:ext cx="4872930" cy="3542839"/>
          </a:xfrm>
          <a:prstGeom prst="rect">
            <a:avLst/>
          </a:prstGeom>
        </p:spPr>
      </p:pic>
      <p:sp>
        <p:nvSpPr>
          <p:cNvPr id="12" name="Google Shape;215;p4">
            <a:extLst>
              <a:ext uri="{FF2B5EF4-FFF2-40B4-BE49-F238E27FC236}">
                <a16:creationId xmlns:a16="http://schemas.microsoft.com/office/drawing/2014/main" id="{A5D78171-B9A8-58CA-38B6-F6A48EEF12DF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22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CE811173-DFFB-3B8B-D4B0-4D3D9B2C9698}"/>
              </a:ext>
            </a:extLst>
          </p:cNvPr>
          <p:cNvSpPr txBox="1"/>
          <p:nvPr/>
        </p:nvSpPr>
        <p:spPr>
          <a:xfrm>
            <a:off x="361389" y="4645898"/>
            <a:ext cx="9813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latin typeface="DejaVu Serif Condensed" panose="02060606050605020204"/>
              </a:rPr>
              <a:t>For large-size detectors, the max-gain increases with the DLC resistivity, although, compared to the small-size detectors, the </a:t>
            </a:r>
            <a:r>
              <a:rPr lang="en-US" sz="1600" b="1" dirty="0">
                <a:latin typeface="DejaVu Serif Condensed" panose="02060606050605020204"/>
              </a:rPr>
              <a:t>gain curve for the larger size is shifted towards lower values.</a:t>
            </a:r>
            <a:endParaRPr lang="it-IT" sz="1600" b="1" dirty="0">
              <a:latin typeface="DejaVu Serif Condensed" panose="02060606050605020204"/>
            </a:endParaRPr>
          </a:p>
        </p:txBody>
      </p:sp>
      <p:sp>
        <p:nvSpPr>
          <p:cNvPr id="2" name="Connettore diritto 1">
            <a:extLst>
              <a:ext uri="{FF2B5EF4-FFF2-40B4-BE49-F238E27FC236}">
                <a16:creationId xmlns:a16="http://schemas.microsoft.com/office/drawing/2014/main" id="{EF8A5E9E-8366-74FF-A538-D0E423C90512}"/>
              </a:ext>
            </a:extLst>
          </p:cNvPr>
          <p:cNvSpPr/>
          <p:nvPr/>
        </p:nvSpPr>
        <p:spPr>
          <a:xfrm flipV="1">
            <a:off x="6415808" y="1511466"/>
            <a:ext cx="2500200" cy="1043640"/>
          </a:xfrm>
          <a:prstGeom prst="line">
            <a:avLst/>
          </a:prstGeom>
          <a:ln w="36000">
            <a:solidFill>
              <a:srgbClr val="00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000" tIns="54000" rIns="99000" bIns="54000" anchor="ctr">
            <a:noAutofit/>
          </a:bodyPr>
          <a:lstStyle/>
          <a:p>
            <a:pPr algn="just"/>
            <a:endParaRPr lang="en-US" sz="1200" b="0" strike="noStrike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3" name="Connettore diritto 2">
            <a:extLst>
              <a:ext uri="{FF2B5EF4-FFF2-40B4-BE49-F238E27FC236}">
                <a16:creationId xmlns:a16="http://schemas.microsoft.com/office/drawing/2014/main" id="{AB9475BD-8606-13E6-CE4A-82C7A40C48D4}"/>
              </a:ext>
            </a:extLst>
          </p:cNvPr>
          <p:cNvSpPr/>
          <p:nvPr/>
        </p:nvSpPr>
        <p:spPr>
          <a:xfrm flipV="1">
            <a:off x="7532168" y="1798746"/>
            <a:ext cx="1846440" cy="756720"/>
          </a:xfrm>
          <a:prstGeom prst="line">
            <a:avLst/>
          </a:prstGeom>
          <a:ln w="3600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9000" tIns="54000" rIns="99000" bIns="54000" anchor="ctr">
            <a:noAutofit/>
          </a:bodyPr>
          <a:lstStyle/>
          <a:p>
            <a:pPr algn="just"/>
            <a:endParaRPr lang="en-US" sz="1200" b="0" strike="noStrike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D26D023B-6532-7A2A-3963-88B653904D16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>
            <a:extLst>
              <a:ext uri="{FF2B5EF4-FFF2-40B4-BE49-F238E27FC236}">
                <a16:creationId xmlns:a16="http://schemas.microsoft.com/office/drawing/2014/main" id="{248FB2BC-DBCA-0260-F76E-BA6FC665AF74}"/>
              </a:ext>
            </a:extLst>
          </p:cNvPr>
          <p:cNvSpPr txBox="1">
            <a:spLocks/>
          </p:cNvSpPr>
          <p:nvPr/>
        </p:nvSpPr>
        <p:spPr>
          <a:xfrm>
            <a:off x="251942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3200" kern="0" spc="26">
                <a:solidFill>
                  <a:srgbClr val="000000"/>
                </a:solidFill>
                <a:latin typeface="Impact"/>
              </a:rPr>
              <a:t>Summary</a:t>
            </a:r>
            <a:endParaRPr lang="en-US" sz="3200" strike="sngStrike" kern="0" spc="26" dirty="0">
              <a:solidFill>
                <a:srgbClr val="000000"/>
              </a:solidFill>
              <a:latin typeface="Impact"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B0AFF60-896A-9F69-2881-709D346E3B53}"/>
              </a:ext>
            </a:extLst>
          </p:cNvPr>
          <p:cNvSpPr txBox="1"/>
          <p:nvPr/>
        </p:nvSpPr>
        <p:spPr>
          <a:xfrm>
            <a:off x="335541" y="1147889"/>
            <a:ext cx="9771494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DejaVu Serif Condensed" panose="02060606050605020204"/>
              </a:rPr>
              <a:t>The μ-RWELL is a well-established technology with excellent performance.</a:t>
            </a:r>
          </a:p>
          <a:p>
            <a:endParaRPr lang="en-US" sz="1400" dirty="0">
              <a:latin typeface="DejaVu Serif Condensed" panose="02060606050605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DejaVu Serif Condensed" panose="02060606050605020204"/>
              </a:rPr>
              <a:t>Several 2D readout layouts have been tested, demonstrating spatial resolution up to 100 µm over a large particle incidence angle range (0°- 45°).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latin typeface="DejaVu Serif Condensed" panose="02060606050605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DejaVu Serif Condensed" panose="02060606050605020204"/>
              </a:rPr>
              <a:t>New layouts to improve stability, maximize gain, and enhance overall detector performance are under study.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latin typeface="DejaVu Serif Condensed" panose="02060606050605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DejaVu Serif Condensed" panose="02060606050605020204"/>
              </a:rPr>
              <a:t>A significant effort is being made to well define and simplify the manufacturing process and facilitate the technology transfer to industry.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200" dirty="0">
              <a:latin typeface="DejaVu Serif Condensed" panose="0206060605060502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latin typeface="DejaVu Serif Condensed" panose="02060606050605020204"/>
              </a:rPr>
              <a:t>The DLC sputtering process — a crucial manufacturing step— is now fully under our control.</a:t>
            </a:r>
          </a:p>
        </p:txBody>
      </p:sp>
      <p:sp>
        <p:nvSpPr>
          <p:cNvPr id="13" name="PlaceHolder 3">
            <a:extLst>
              <a:ext uri="{FF2B5EF4-FFF2-40B4-BE49-F238E27FC236}">
                <a16:creationId xmlns:a16="http://schemas.microsoft.com/office/drawing/2014/main" id="{00222B55-F522-0BAF-1817-C46257F97F65}"/>
              </a:ext>
            </a:extLst>
          </p:cNvPr>
          <p:cNvSpPr txBox="1">
            <a:spLocks/>
          </p:cNvSpPr>
          <p:nvPr/>
        </p:nvSpPr>
        <p:spPr>
          <a:xfrm>
            <a:off x="8596800" y="5326560"/>
            <a:ext cx="1224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r" defTabSz="914400" rtl="0" eaLnBrk="1" latinLnBrk="0" hangingPunct="1">
              <a:buNone/>
              <a:defRPr lang="en-US" sz="1000" b="0" strike="noStrike" kern="1200" spc="55">
                <a:solidFill>
                  <a:srgbClr val="B2B2B2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F3C87F37-3A2D-4C9D-9AB4-3860CCA571F6}" type="slidenum">
              <a:rPr lang="it-IT" smtClean="0"/>
              <a:pPr/>
              <a:t>23</a:t>
            </a:fld>
            <a:endParaRPr lang="it-IT" dirty="0"/>
          </a:p>
        </p:txBody>
      </p:sp>
      <p:sp>
        <p:nvSpPr>
          <p:cNvPr id="14" name="Segnaposto piè di pagina 3">
            <a:extLst>
              <a:ext uri="{FF2B5EF4-FFF2-40B4-BE49-F238E27FC236}">
                <a16:creationId xmlns:a16="http://schemas.microsoft.com/office/drawing/2014/main" id="{563B1396-0985-0C9B-1884-6B504C6E952C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>
            <a:extLst>
              <a:ext uri="{FF2B5EF4-FFF2-40B4-BE49-F238E27FC236}">
                <a16:creationId xmlns:a16="http://schemas.microsoft.com/office/drawing/2014/main" id="{0AFD26BB-2ED2-E4EB-C895-3D609E337A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701" y="704001"/>
            <a:ext cx="2777720" cy="2690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>
            <a:extLst>
              <a:ext uri="{FF2B5EF4-FFF2-40B4-BE49-F238E27FC236}">
                <a16:creationId xmlns:a16="http://schemas.microsoft.com/office/drawing/2014/main" id="{4A56BED8-F00A-4427-2246-A9B459F5AE9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4" r="6748"/>
          <a:stretch/>
        </p:blipFill>
        <p:spPr bwMode="auto">
          <a:xfrm>
            <a:off x="880224" y="3399207"/>
            <a:ext cx="2631193" cy="16868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366DCF3A-7C82-2E77-1F5B-D0D3D56512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1278" y="363981"/>
            <a:ext cx="2094009" cy="278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Immagine 9">
            <a:extLst>
              <a:ext uri="{FF2B5EF4-FFF2-40B4-BE49-F238E27FC236}">
                <a16:creationId xmlns:a16="http://schemas.microsoft.com/office/drawing/2014/main" id="{69980B62-F1DB-3991-2E79-3D6427E75500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7277584" y="3197285"/>
            <a:ext cx="2859244" cy="2021261"/>
          </a:xfrm>
          <a:prstGeom prst="rect">
            <a:avLst/>
          </a:prstGeom>
          <a:ln w="18000">
            <a:noFill/>
          </a:ln>
        </p:spPr>
      </p:pic>
      <p:pic>
        <p:nvPicPr>
          <p:cNvPr id="22" name="Immagine 21" descr="Immagine che contiene Rettangolo, interno&#10;&#10;Descrizione generata automaticamente">
            <a:extLst>
              <a:ext uri="{FF2B5EF4-FFF2-40B4-BE49-F238E27FC236}">
                <a16:creationId xmlns:a16="http://schemas.microsoft.com/office/drawing/2014/main" id="{0A00042C-5FC9-BEF7-52A1-6C443FF9DEB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9483" y="1075759"/>
            <a:ext cx="5098086" cy="3519032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E3F900D4-36B1-1362-5E98-7FD3A4EE70F4}"/>
              </a:ext>
            </a:extLst>
          </p:cNvPr>
          <p:cNvSpPr txBox="1"/>
          <p:nvPr/>
        </p:nvSpPr>
        <p:spPr>
          <a:xfrm>
            <a:off x="4205730" y="1899171"/>
            <a:ext cx="2448272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spc="-1" dirty="0">
                <a:ln>
                  <a:solidFill>
                    <a:srgbClr val="000000"/>
                  </a:solidFill>
                </a:ln>
                <a:solidFill>
                  <a:srgbClr val="FFFFFF"/>
                </a:solidFill>
                <a:latin typeface="Impact"/>
              </a:rPr>
              <a:t>MANY</a:t>
            </a:r>
            <a:br>
              <a:rPr lang="en-US" sz="4800" dirty="0"/>
            </a:br>
            <a:r>
              <a:rPr lang="en-US" sz="4800" spc="-1" dirty="0">
                <a:ln>
                  <a:solidFill>
                    <a:srgbClr val="000000"/>
                  </a:solidFill>
                </a:ln>
                <a:solidFill>
                  <a:srgbClr val="FFFFFF"/>
                </a:solidFill>
                <a:latin typeface="Impact"/>
              </a:rPr>
              <a:t>THANKS</a:t>
            </a:r>
            <a:endParaRPr lang="en-US" sz="4800" spc="-1" dirty="0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4" name="Google Shape;215;p4">
            <a:extLst>
              <a:ext uri="{FF2B5EF4-FFF2-40B4-BE49-F238E27FC236}">
                <a16:creationId xmlns:a16="http://schemas.microsoft.com/office/drawing/2014/main" id="{9889FCCB-ABB6-78FC-8E8E-D4392D1BA8C1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24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EBD8CED2-DC8F-D92D-31CE-320F2F6D3A5C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F75C3A7-E97F-1D1C-35BC-AE25B9FD4B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926" y="2259211"/>
            <a:ext cx="9973135" cy="468000"/>
          </a:xfrm>
        </p:spPr>
        <p:txBody>
          <a:bodyPr/>
          <a:lstStyle/>
          <a:p>
            <a:pPr algn="ctr"/>
            <a:r>
              <a:rPr lang="it-IT" sz="3600" dirty="0">
                <a:latin typeface="Impact" panose="020B0806030902050204" pitchFamily="34" charset="0"/>
              </a:rPr>
              <a:t>SPARE SLIDES</a:t>
            </a:r>
          </a:p>
        </p:txBody>
      </p:sp>
    </p:spTree>
    <p:extLst>
      <p:ext uri="{BB962C8B-B14F-4D97-AF65-F5344CB8AC3E}">
        <p14:creationId xmlns:p14="http://schemas.microsoft.com/office/powerpoint/2010/main" val="373345957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" name="PlaceHolder 1"/>
          <p:cNvSpPr>
            <a:spLocks noGrp="1"/>
          </p:cNvSpPr>
          <p:nvPr>
            <p:ph type="title"/>
          </p:nvPr>
        </p:nvSpPr>
        <p:spPr>
          <a:xfrm>
            <a:off x="274332" y="200782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3200" spc="26" dirty="0">
                <a:solidFill>
                  <a:srgbClr val="000000"/>
                </a:solidFill>
                <a:latin typeface="Impact"/>
              </a:rPr>
              <a:t>References</a:t>
            </a:r>
          </a:p>
        </p:txBody>
      </p:sp>
      <p:sp>
        <p:nvSpPr>
          <p:cNvPr id="2" name="Google Shape;215;p4">
            <a:extLst>
              <a:ext uri="{FF2B5EF4-FFF2-40B4-BE49-F238E27FC236}">
                <a16:creationId xmlns:a16="http://schemas.microsoft.com/office/drawing/2014/main" id="{05D6A0F1-169A-ED51-CA5B-7BAAD9344D9B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26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C5F72981-32B4-3DA2-E7DC-2658779D0CB9}"/>
              </a:ext>
            </a:extLst>
          </p:cNvPr>
          <p:cNvSpPr txBox="1"/>
          <p:nvPr/>
        </p:nvSpPr>
        <p:spPr>
          <a:xfrm>
            <a:off x="132525" y="1605968"/>
            <a:ext cx="103084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G. Bencivenni et al., </a:t>
            </a:r>
            <a:r>
              <a:rPr lang="it-IT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The micro-Resistive WELL detector: a </a:t>
            </a:r>
            <a:r>
              <a:rPr lang="en-US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compact spark-protected single amplification-stage MPGD</a:t>
            </a:r>
            <a:r>
              <a:rPr lang="en-US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, 2015 </a:t>
            </a:r>
            <a:r>
              <a:rPr lang="en-US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JINST </a:t>
            </a:r>
            <a:r>
              <a:rPr lang="en-US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10 P02008</a:t>
            </a:r>
          </a:p>
          <a:p>
            <a:r>
              <a:rPr lang="it-IT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G. Bencivenni et al., </a:t>
            </a:r>
            <a:r>
              <a:rPr lang="it-IT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The </a:t>
            </a:r>
            <a:r>
              <a:rPr lang="el-GR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μ</a:t>
            </a:r>
            <a:r>
              <a:rPr lang="it-IT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-RWEL detector</a:t>
            </a:r>
            <a:r>
              <a:rPr lang="en-US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, 2017 </a:t>
            </a:r>
            <a:r>
              <a:rPr lang="en-US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JINST </a:t>
            </a:r>
            <a:r>
              <a:rPr lang="en-US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12 C06027</a:t>
            </a:r>
          </a:p>
          <a:p>
            <a:r>
              <a:rPr lang="en-US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G. Bencivenni et al., </a:t>
            </a:r>
            <a:r>
              <a:rPr lang="en-US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Performance of </a:t>
            </a:r>
            <a:r>
              <a:rPr lang="el-GR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μ</a:t>
            </a:r>
            <a:r>
              <a:rPr lang="en-US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-RWELL detector vs resistivity of the resistive stage</a:t>
            </a:r>
            <a:r>
              <a:rPr lang="en-US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, </a:t>
            </a:r>
            <a:r>
              <a:rPr lang="en-US" sz="1400" i="1" spc="-1" dirty="0" err="1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Nucl</a:t>
            </a:r>
            <a:r>
              <a:rPr lang="en-US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. </a:t>
            </a:r>
            <a:r>
              <a:rPr lang="pt-BR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Instrum. Meth. </a:t>
            </a:r>
            <a:r>
              <a:rPr lang="pt-BR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A 886 (2018) 36.</a:t>
            </a:r>
            <a:endParaRPr lang="en-US" sz="1400" spc="-1" dirty="0">
              <a:solidFill>
                <a:schemeClr val="bg1">
                  <a:lumMod val="50000"/>
                </a:schemeClr>
              </a:solidFill>
              <a:latin typeface="DejaVu Serif Condensed"/>
            </a:endParaRPr>
          </a:p>
          <a:p>
            <a:r>
              <a:rPr lang="it-IT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G. Bencivenni et al., </a:t>
            </a:r>
            <a:r>
              <a:rPr lang="it-IT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The </a:t>
            </a:r>
            <a:r>
              <a:rPr lang="el-GR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μ</a:t>
            </a:r>
            <a:r>
              <a:rPr lang="it-IT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-RWELL layouts for high </a:t>
            </a:r>
            <a:r>
              <a:rPr lang="it-IT" sz="1400" i="1" spc="-1" dirty="0" err="1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particle</a:t>
            </a:r>
            <a:r>
              <a:rPr lang="it-IT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 rate</a:t>
            </a:r>
            <a:r>
              <a:rPr lang="en-US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, 2019 </a:t>
            </a:r>
            <a:r>
              <a:rPr lang="en-US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JINST </a:t>
            </a:r>
            <a:r>
              <a:rPr lang="en-US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14 P05014</a:t>
            </a:r>
          </a:p>
          <a:p>
            <a:pPr>
              <a:lnSpc>
                <a:spcPct val="100000"/>
              </a:lnSpc>
            </a:pPr>
            <a:r>
              <a:rPr lang="en-US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  <a:ea typeface="Droid Sans Fallback"/>
              </a:rPr>
              <a:t>G. Bencivenni et al., </a:t>
            </a:r>
            <a:r>
              <a:rPr lang="en-US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  <a:ea typeface="Droid Sans Fallback"/>
              </a:rPr>
              <a:t>On the space resolution of the </a:t>
            </a:r>
            <a:r>
              <a:rPr lang="el-GR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  <a:ea typeface="Droid Sans Fallback"/>
              </a:rPr>
              <a:t>μ</a:t>
            </a:r>
            <a:r>
              <a:rPr lang="it-IT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  <a:ea typeface="Droid Sans Fallback"/>
              </a:rPr>
              <a:t>-RWELL</a:t>
            </a:r>
            <a:r>
              <a:rPr lang="en-US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, 2020 </a:t>
            </a:r>
            <a:r>
              <a:rPr lang="en-US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JINST </a:t>
            </a:r>
            <a:r>
              <a:rPr lang="en-US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16 P08036</a:t>
            </a:r>
          </a:p>
          <a:p>
            <a:r>
              <a:rPr lang="it-IT" sz="1400" spc="-1" dirty="0" err="1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A.Ochi</a:t>
            </a:r>
            <a:r>
              <a:rPr lang="it-IT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 et al., </a:t>
            </a:r>
            <a:r>
              <a:rPr lang="it-IT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Carbon </a:t>
            </a:r>
            <a:r>
              <a:rPr lang="it-IT" sz="1400" i="1" spc="-1" dirty="0" err="1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sputtering</a:t>
            </a:r>
            <a:r>
              <a:rPr lang="it-IT" sz="1400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 Technology for MPDG detectors</a:t>
            </a:r>
            <a:r>
              <a:rPr lang="it-IT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, </a:t>
            </a:r>
            <a:r>
              <a:rPr lang="it-IT" sz="1400" spc="-1" dirty="0" err="1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PoS</a:t>
            </a:r>
            <a:r>
              <a:rPr lang="it-IT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(TIPP2014)351 (2014).</a:t>
            </a:r>
            <a:r>
              <a:rPr lang="en-US" sz="1400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.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B47B49CB-B83A-32FD-A7C8-39579A5F1D0D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Google Shape;620;p53">
            <a:extLst>
              <a:ext uri="{FF2B5EF4-FFF2-40B4-BE49-F238E27FC236}">
                <a16:creationId xmlns:a16="http://schemas.microsoft.com/office/drawing/2014/main" id="{B022BA56-CEE1-CA5C-3C20-5D2DFB23679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11700" y="1402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it" sz="3200" dirty="0">
                <a:latin typeface="Impact" panose="020B0806030902050204" pitchFamily="34" charset="0"/>
              </a:rPr>
              <a:t>Front end electronics: TIGER</a:t>
            </a:r>
            <a:endParaRPr sz="3200" dirty="0">
              <a:latin typeface="Impact" panose="020B0806030902050204" pitchFamily="34" charset="0"/>
            </a:endParaRPr>
          </a:p>
        </p:txBody>
      </p:sp>
      <p:pic>
        <p:nvPicPr>
          <p:cNvPr id="6" name="Google Shape;622;p53">
            <a:extLst>
              <a:ext uri="{FF2B5EF4-FFF2-40B4-BE49-F238E27FC236}">
                <a16:creationId xmlns:a16="http://schemas.microsoft.com/office/drawing/2014/main" id="{54257BAE-C086-8DFD-14FB-9DAE8924272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502797" y="1081454"/>
            <a:ext cx="5118775" cy="3014636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CasellaDiTesto 8">
            <a:extLst>
              <a:ext uri="{FF2B5EF4-FFF2-40B4-BE49-F238E27FC236}">
                <a16:creationId xmlns:a16="http://schemas.microsoft.com/office/drawing/2014/main" id="{5530EE3C-9A8E-4D43-DB8B-FA59A39B3DA0}"/>
              </a:ext>
            </a:extLst>
          </p:cNvPr>
          <p:cNvSpPr txBox="1"/>
          <p:nvPr/>
        </p:nvSpPr>
        <p:spPr>
          <a:xfrm>
            <a:off x="626942" y="4096090"/>
            <a:ext cx="9407604" cy="11541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595959"/>
                </a:solidFill>
                <a:latin typeface="DejaVu Serif Condensed" panose="02060606050605020204"/>
              </a:rPr>
              <a:t>Readout chain </a:t>
            </a:r>
          </a:p>
          <a:p>
            <a:endParaRPr lang="en-US" sz="500" b="1" dirty="0">
              <a:solidFill>
                <a:srgbClr val="595959"/>
              </a:solidFill>
              <a:latin typeface="DejaVu Serif Condensed" panose="02060606050605020204"/>
            </a:endParaRPr>
          </a:p>
          <a:p>
            <a:r>
              <a:rPr lang="en-US" sz="1600" dirty="0">
                <a:solidFill>
                  <a:srgbClr val="595959"/>
                </a:solidFill>
                <a:latin typeface="DejaVu Serif Condensed" panose="02060606050605020204"/>
              </a:rPr>
              <a:t>The full readout chain is well known. </a:t>
            </a:r>
          </a:p>
          <a:p>
            <a:r>
              <a:rPr lang="en-US" sz="1600" dirty="0">
                <a:solidFill>
                  <a:srgbClr val="595959"/>
                </a:solidFill>
                <a:latin typeface="DejaVu Serif Condensed" panose="02060606050605020204"/>
              </a:rPr>
              <a:t>A complete setup is under deployment in Beijing for the </a:t>
            </a:r>
            <a:r>
              <a:rPr lang="en-US" sz="1600" b="1" dirty="0">
                <a:solidFill>
                  <a:srgbClr val="595959"/>
                </a:solidFill>
                <a:latin typeface="DejaVu Serif Condensed" panose="02060606050605020204"/>
              </a:rPr>
              <a:t>BESIII CGEM-IT </a:t>
            </a:r>
            <a:r>
              <a:rPr lang="en-US" sz="1600" dirty="0">
                <a:solidFill>
                  <a:srgbClr val="595959"/>
                </a:solidFill>
                <a:latin typeface="DejaVu Serif Condensed" panose="02060606050605020204"/>
              </a:rPr>
              <a:t>where a cosmic ray data taking is ongoing since Dec. 2019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FB471BEC-BFF8-E8AF-C44E-F404356EE9D9}"/>
              </a:ext>
            </a:extLst>
          </p:cNvPr>
          <p:cNvSpPr txBox="1"/>
          <p:nvPr/>
        </p:nvSpPr>
        <p:spPr>
          <a:xfrm>
            <a:off x="5689146" y="1573716"/>
            <a:ext cx="4564648" cy="1762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algn="l" rtl="0">
              <a:lnSpc>
                <a:spcPct val="105000"/>
              </a:lnSpc>
              <a:spcBef>
                <a:spcPts val="0"/>
              </a:spcBef>
            </a:pPr>
            <a:r>
              <a:rPr lang="en-US" sz="1600" b="1" dirty="0">
                <a:solidFill>
                  <a:srgbClr val="595959"/>
                </a:solidFill>
                <a:latin typeface="DejaVu Serif Condensed" panose="02060606050605020204"/>
              </a:rPr>
              <a:t>TIGER chip features</a:t>
            </a:r>
          </a:p>
          <a:p>
            <a:pPr lvl="0" algn="l" rtl="0">
              <a:lnSpc>
                <a:spcPct val="105000"/>
              </a:lnSpc>
              <a:spcBef>
                <a:spcPts val="0"/>
              </a:spcBef>
            </a:pPr>
            <a:endParaRPr lang="en-US" sz="500" b="1" dirty="0">
              <a:solidFill>
                <a:srgbClr val="595959"/>
              </a:solidFill>
              <a:latin typeface="DejaVu Serif Condensed" panose="02060606050605020204"/>
            </a:endParaRPr>
          </a:p>
          <a:p>
            <a:pPr marL="285750" lvl="0" indent="-285750" algn="l" rtl="0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95959"/>
                </a:solidFill>
                <a:latin typeface="DejaVu Serif Condensed" panose="02060606050605020204"/>
              </a:rPr>
              <a:t>64 channels</a:t>
            </a:r>
          </a:p>
          <a:p>
            <a:pPr marL="285750" lvl="0" indent="-285750" algn="l" rtl="0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95959"/>
                </a:solidFill>
                <a:latin typeface="DejaVu Serif Condensed" panose="02060606050605020204"/>
              </a:rPr>
              <a:t>Event rate 100 kHz/</a:t>
            </a:r>
            <a:r>
              <a:rPr lang="en-US" sz="1600" dirty="0" err="1">
                <a:solidFill>
                  <a:srgbClr val="595959"/>
                </a:solidFill>
                <a:latin typeface="DejaVu Serif Condensed" panose="02060606050605020204"/>
              </a:rPr>
              <a:t>ch</a:t>
            </a:r>
            <a:endParaRPr lang="en-US" sz="1600" dirty="0">
              <a:solidFill>
                <a:srgbClr val="595959"/>
              </a:solidFill>
              <a:latin typeface="DejaVu Serif Condensed" panose="02060606050605020204"/>
            </a:endParaRPr>
          </a:p>
          <a:p>
            <a:pPr marL="285750" lvl="0" indent="-285750" algn="l" rtl="0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95959"/>
                </a:solidFill>
                <a:latin typeface="DejaVu Serif Condensed" panose="02060606050605020204"/>
              </a:rPr>
              <a:t>Input dynamic range up to 50 </a:t>
            </a:r>
            <a:r>
              <a:rPr lang="en-US" sz="1600" dirty="0" err="1">
                <a:solidFill>
                  <a:srgbClr val="595959"/>
                </a:solidFill>
                <a:latin typeface="DejaVu Serif Condensed" panose="02060606050605020204"/>
              </a:rPr>
              <a:t>fC</a:t>
            </a:r>
            <a:endParaRPr lang="en-US" sz="1600" dirty="0">
              <a:solidFill>
                <a:srgbClr val="595959"/>
              </a:solidFill>
              <a:latin typeface="DejaVu Serif Condensed" panose="02060606050605020204"/>
            </a:endParaRPr>
          </a:p>
          <a:p>
            <a:pPr marL="285750" lvl="0" indent="-285750" algn="l" rtl="0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95959"/>
                </a:solidFill>
                <a:latin typeface="DejaVu Serif Condensed" panose="02060606050605020204"/>
              </a:rPr>
              <a:t>Time resolution &lt; 5 ns </a:t>
            </a:r>
          </a:p>
          <a:p>
            <a:pPr marL="285750" lvl="0" indent="-285750" algn="l" rtl="0">
              <a:lnSpc>
                <a:spcPct val="105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595959"/>
                </a:solidFill>
                <a:latin typeface="DejaVu Serif Condensed" panose="02060606050605020204"/>
              </a:rPr>
              <a:t>ENC &lt; 2000 e</a:t>
            </a:r>
            <a:r>
              <a:rPr lang="en-US" sz="1600" baseline="30000" dirty="0">
                <a:solidFill>
                  <a:srgbClr val="595959"/>
                </a:solidFill>
                <a:latin typeface="DejaVu Serif Condensed" panose="02060606050605020204"/>
              </a:rPr>
              <a:t>-</a:t>
            </a:r>
            <a:r>
              <a:rPr lang="en-US" sz="1600" dirty="0">
                <a:solidFill>
                  <a:srgbClr val="595959"/>
                </a:solidFill>
                <a:latin typeface="DejaVu Serif Condensed" panose="02060606050605020204"/>
              </a:rPr>
              <a:t> rms with 100 pF input capacitance </a:t>
            </a:r>
          </a:p>
        </p:txBody>
      </p:sp>
      <p:sp>
        <p:nvSpPr>
          <p:cNvPr id="11" name="Segnaposto piè di pagina 3">
            <a:extLst>
              <a:ext uri="{FF2B5EF4-FFF2-40B4-BE49-F238E27FC236}">
                <a16:creationId xmlns:a16="http://schemas.microsoft.com/office/drawing/2014/main" id="{B3FEB8A1-983C-144D-13B4-99013907C565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  <p:sp>
        <p:nvSpPr>
          <p:cNvPr id="12" name="Google Shape;215;p4">
            <a:extLst>
              <a:ext uri="{FF2B5EF4-FFF2-40B4-BE49-F238E27FC236}">
                <a16:creationId xmlns:a16="http://schemas.microsoft.com/office/drawing/2014/main" id="{C6327FDD-4E91-D24F-8082-0E3E79AC8405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27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398951578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olo 1">
            <a:extLst>
              <a:ext uri="{FF2B5EF4-FFF2-40B4-BE49-F238E27FC236}">
                <a16:creationId xmlns:a16="http://schemas.microsoft.com/office/drawing/2014/main" id="{02A1472E-E537-382D-63C2-682D7D982213}"/>
              </a:ext>
            </a:extLst>
          </p:cNvPr>
          <p:cNvSpPr txBox="1">
            <a:spLocks/>
          </p:cNvSpPr>
          <p:nvPr/>
        </p:nvSpPr>
        <p:spPr>
          <a:xfrm>
            <a:off x="388182" y="108885"/>
            <a:ext cx="8031816" cy="642772"/>
          </a:xfrm>
          <a:prstGeom prst="rect">
            <a:avLst/>
          </a:prstGeom>
          <a:noFill/>
          <a:ln w="0">
            <a:noFill/>
          </a:ln>
        </p:spPr>
        <p:txBody>
          <a:bodyPr wrap="square" lIns="0" tIns="0" rIns="0" bIns="0" anchor="ctr">
            <a:normAutofit/>
          </a:bodyPr>
          <a:lstStyle>
            <a:lvl1pPr indent="0">
              <a:buNone/>
              <a:defRPr sz="4400" b="0" i="0">
                <a:solidFill>
                  <a:schemeClr val="bg1"/>
                </a:solidFill>
                <a:latin typeface="Impact"/>
                <a:ea typeface="+mj-ea"/>
                <a:cs typeface="Impact"/>
              </a:defRPr>
            </a:lvl1pPr>
          </a:lstStyle>
          <a:p>
            <a:pPr defTabSz="914221"/>
            <a:r>
              <a:rPr lang="en-GB" sz="3200" kern="0" dirty="0">
                <a:solidFill>
                  <a:prstClr val="black"/>
                </a:solidFill>
                <a:latin typeface="Impact" pitchFamily="34" charset="0"/>
              </a:rPr>
              <a:t>WP5 2024 – Front-end electronics</a:t>
            </a:r>
          </a:p>
        </p:txBody>
      </p:sp>
      <p:sp>
        <p:nvSpPr>
          <p:cNvPr id="4" name="object 4">
            <a:extLst>
              <a:ext uri="{FF2B5EF4-FFF2-40B4-BE49-F238E27FC236}">
                <a16:creationId xmlns:a16="http://schemas.microsoft.com/office/drawing/2014/main" id="{3A7E279B-6890-3219-181A-B243F1C97F92}"/>
              </a:ext>
            </a:extLst>
          </p:cNvPr>
          <p:cNvSpPr txBox="1"/>
          <p:nvPr/>
        </p:nvSpPr>
        <p:spPr>
          <a:xfrm>
            <a:off x="1006230" y="1024143"/>
            <a:ext cx="2956367" cy="1796628"/>
          </a:xfrm>
          <a:prstGeom prst="rect">
            <a:avLst/>
          </a:prstGeom>
        </p:spPr>
        <p:txBody>
          <a:bodyPr vert="horz" wrap="square" lIns="0" tIns="62212" rIns="0" bIns="0" rtlCol="0">
            <a:spAutoFit/>
          </a:bodyPr>
          <a:lstStyle/>
          <a:p>
            <a:pPr marL="63488" defTabSz="914221">
              <a:spcBef>
                <a:spcPts val="490"/>
              </a:spcBef>
            </a:pPr>
            <a:r>
              <a:rPr sz="1600" dirty="0">
                <a:solidFill>
                  <a:prstClr val="black"/>
                </a:solidFill>
                <a:latin typeface="DejaVu Serif Condensed"/>
                <a:cs typeface="Calibri"/>
              </a:rPr>
              <a:t>Detector</a:t>
            </a:r>
            <a:r>
              <a:rPr sz="1600" spc="204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dirty="0">
                <a:solidFill>
                  <a:prstClr val="black"/>
                </a:solidFill>
                <a:latin typeface="DejaVu Serif Condensed"/>
                <a:cs typeface="Calibri"/>
              </a:rPr>
              <a:t>under</a:t>
            </a:r>
            <a:r>
              <a:rPr sz="1600" spc="9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dirty="0">
                <a:solidFill>
                  <a:prstClr val="black"/>
                </a:solidFill>
                <a:latin typeface="DejaVu Serif Condensed"/>
                <a:cs typeface="Calibri"/>
              </a:rPr>
              <a:t>test</a:t>
            </a:r>
            <a:r>
              <a:rPr sz="1600" spc="-10" dirty="0">
                <a:solidFill>
                  <a:prstClr val="black"/>
                </a:solidFill>
                <a:latin typeface="DejaVu Serif Condensed"/>
                <a:cs typeface="Calibri"/>
              </a:rPr>
              <a:t>:</a:t>
            </a:r>
            <a:endParaRPr sz="1600" dirty="0">
              <a:solidFill>
                <a:prstClr val="black"/>
              </a:solidFill>
              <a:latin typeface="DejaVu Serif Condensed"/>
              <a:cs typeface="Calibri"/>
            </a:endParaRPr>
          </a:p>
          <a:p>
            <a:pPr marL="349182" indent="-228555" defTabSz="914221">
              <a:spcBef>
                <a:spcPts val="390"/>
              </a:spcBef>
              <a:buFont typeface="Arial"/>
              <a:buChar char="•"/>
              <a:tabLst>
                <a:tab pos="349182" algn="l"/>
              </a:tabLst>
            </a:pPr>
            <a:r>
              <a:rPr sz="1600" dirty="0">
                <a:solidFill>
                  <a:prstClr val="black"/>
                </a:solidFill>
                <a:latin typeface="DejaVu Serif Condensed"/>
                <a:cs typeface="Calibri"/>
              </a:rPr>
              <a:t>Active</a:t>
            </a:r>
            <a:r>
              <a:rPr sz="1600" spc="15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spc="60" dirty="0">
                <a:solidFill>
                  <a:prstClr val="black"/>
                </a:solidFill>
                <a:latin typeface="DejaVu Serif Condensed"/>
                <a:cs typeface="Calibri"/>
              </a:rPr>
              <a:t>area</a:t>
            </a:r>
            <a:r>
              <a:rPr sz="1600" spc="1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spc="50" dirty="0">
                <a:solidFill>
                  <a:prstClr val="black"/>
                </a:solidFill>
                <a:latin typeface="DejaVu Serif Condensed"/>
                <a:cs typeface="Calibri"/>
              </a:rPr>
              <a:t>=</a:t>
            </a:r>
            <a:r>
              <a:rPr sz="1600" spc="10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dirty="0">
                <a:solidFill>
                  <a:prstClr val="black"/>
                </a:solidFill>
                <a:latin typeface="DejaVu Serif Condensed"/>
                <a:cs typeface="Calibri"/>
              </a:rPr>
              <a:t>400x50</a:t>
            </a:r>
            <a:r>
              <a:rPr sz="1600" spc="95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spc="40" dirty="0">
                <a:solidFill>
                  <a:prstClr val="black"/>
                </a:solidFill>
                <a:latin typeface="DejaVu Serif Condensed"/>
                <a:cs typeface="Calibri"/>
              </a:rPr>
              <a:t>mm</a:t>
            </a:r>
            <a:r>
              <a:rPr sz="1600" spc="60" baseline="23148" dirty="0">
                <a:solidFill>
                  <a:prstClr val="black"/>
                </a:solidFill>
                <a:latin typeface="DejaVu Serif Condensed"/>
                <a:cs typeface="Calibri"/>
              </a:rPr>
              <a:t>2</a:t>
            </a:r>
            <a:endParaRPr sz="1600" baseline="23148" dirty="0">
              <a:solidFill>
                <a:prstClr val="black"/>
              </a:solidFill>
              <a:latin typeface="DejaVu Serif Condensed"/>
              <a:cs typeface="Calibri"/>
            </a:endParaRPr>
          </a:p>
          <a:p>
            <a:pPr marL="349182" indent="-228555" defTabSz="914221">
              <a:spcBef>
                <a:spcPts val="395"/>
              </a:spcBef>
              <a:buFont typeface="Arial"/>
              <a:buChar char="•"/>
              <a:tabLst>
                <a:tab pos="349182" algn="l"/>
              </a:tabLst>
            </a:pPr>
            <a:r>
              <a:rPr sz="1600" spc="10" dirty="0">
                <a:solidFill>
                  <a:prstClr val="black"/>
                </a:solidFill>
                <a:latin typeface="DejaVu Serif Condensed"/>
                <a:cs typeface="Calibri"/>
              </a:rPr>
              <a:t>Resistivity</a:t>
            </a:r>
            <a:r>
              <a:rPr sz="1600" spc="95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spc="50" dirty="0">
                <a:solidFill>
                  <a:prstClr val="black"/>
                </a:solidFill>
                <a:latin typeface="DejaVu Serif Condensed"/>
                <a:cs typeface="Calibri"/>
              </a:rPr>
              <a:t>=</a:t>
            </a:r>
            <a:r>
              <a:rPr sz="1600" spc="5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spc="50" dirty="0">
                <a:solidFill>
                  <a:prstClr val="black"/>
                </a:solidFill>
                <a:latin typeface="DejaVu Serif Condensed"/>
                <a:cs typeface="Calibri"/>
              </a:rPr>
              <a:t>80</a:t>
            </a:r>
            <a:r>
              <a:rPr sz="1600" spc="12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lang="it-IT" sz="1600" spc="120" dirty="0">
                <a:solidFill>
                  <a:prstClr val="black"/>
                </a:solidFill>
                <a:latin typeface="DejaVu Serif Condensed"/>
                <a:cs typeface="Calibri"/>
              </a:rPr>
              <a:t>M</a:t>
            </a:r>
            <a:r>
              <a:rPr sz="1600" spc="45" dirty="0">
                <a:solidFill>
                  <a:prstClr val="black"/>
                </a:solidFill>
                <a:latin typeface="DejaVu Serif Condensed"/>
                <a:cs typeface="Calibri"/>
              </a:rPr>
              <a:t>Ω/□</a:t>
            </a:r>
            <a:endParaRPr sz="1600" dirty="0">
              <a:solidFill>
                <a:prstClr val="black"/>
              </a:solidFill>
              <a:latin typeface="DejaVu Serif Condensed"/>
              <a:cs typeface="Calibri"/>
            </a:endParaRPr>
          </a:p>
          <a:p>
            <a:pPr marL="349182" indent="-228555" defTabSz="914221">
              <a:spcBef>
                <a:spcPts val="395"/>
              </a:spcBef>
              <a:buFont typeface="Arial"/>
              <a:buChar char="•"/>
              <a:tabLst>
                <a:tab pos="349182" algn="l"/>
              </a:tabLst>
            </a:pPr>
            <a:r>
              <a:rPr sz="1600" dirty="0">
                <a:solidFill>
                  <a:prstClr val="black"/>
                </a:solidFill>
                <a:latin typeface="DejaVu Serif Condensed"/>
                <a:cs typeface="Calibri"/>
              </a:rPr>
              <a:t>Strip</a:t>
            </a:r>
            <a:r>
              <a:rPr sz="1600" spc="-5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spc="55" dirty="0">
                <a:solidFill>
                  <a:prstClr val="black"/>
                </a:solidFill>
                <a:latin typeface="DejaVu Serif Condensed"/>
                <a:cs typeface="Calibri"/>
              </a:rPr>
              <a:t>pitch</a:t>
            </a:r>
            <a:r>
              <a:rPr sz="1600" spc="15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spc="50" dirty="0">
                <a:solidFill>
                  <a:prstClr val="black"/>
                </a:solidFill>
                <a:latin typeface="DejaVu Serif Condensed"/>
                <a:cs typeface="Calibri"/>
              </a:rPr>
              <a:t>= </a:t>
            </a:r>
            <a:r>
              <a:rPr sz="1600" dirty="0">
                <a:solidFill>
                  <a:prstClr val="black"/>
                </a:solidFill>
                <a:latin typeface="DejaVu Serif Condensed"/>
                <a:cs typeface="Calibri"/>
              </a:rPr>
              <a:t>0.4-</a:t>
            </a:r>
            <a:r>
              <a:rPr sz="1600" spc="55" dirty="0">
                <a:solidFill>
                  <a:prstClr val="black"/>
                </a:solidFill>
                <a:latin typeface="DejaVu Serif Condensed"/>
                <a:cs typeface="Calibri"/>
              </a:rPr>
              <a:t>1.6</a:t>
            </a:r>
            <a:r>
              <a:rPr sz="1600" spc="-4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spc="75" dirty="0">
                <a:solidFill>
                  <a:prstClr val="black"/>
                </a:solidFill>
                <a:latin typeface="DejaVu Serif Condensed"/>
                <a:cs typeface="Calibri"/>
              </a:rPr>
              <a:t>mm</a:t>
            </a:r>
            <a:endParaRPr sz="1600" dirty="0">
              <a:solidFill>
                <a:prstClr val="black"/>
              </a:solidFill>
              <a:latin typeface="DejaVu Serif Condensed"/>
              <a:cs typeface="Calibri"/>
            </a:endParaRPr>
          </a:p>
          <a:p>
            <a:pPr marL="349182" indent="-228555" defTabSz="914221">
              <a:spcBef>
                <a:spcPts val="390"/>
              </a:spcBef>
              <a:buFont typeface="Arial"/>
              <a:buChar char="•"/>
              <a:tabLst>
                <a:tab pos="349182" algn="l"/>
              </a:tabLst>
            </a:pPr>
            <a:r>
              <a:rPr sz="1600" dirty="0">
                <a:solidFill>
                  <a:prstClr val="black"/>
                </a:solidFill>
                <a:latin typeface="DejaVu Serif Condensed"/>
                <a:cs typeface="Calibri"/>
              </a:rPr>
              <a:t>Strip</a:t>
            </a:r>
            <a:r>
              <a:rPr sz="1600" spc="1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dirty="0">
                <a:solidFill>
                  <a:prstClr val="black"/>
                </a:solidFill>
                <a:latin typeface="DejaVu Serif Condensed"/>
                <a:cs typeface="Calibri"/>
              </a:rPr>
              <a:t>width</a:t>
            </a:r>
            <a:r>
              <a:rPr sz="1600" spc="35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spc="50" dirty="0">
                <a:solidFill>
                  <a:prstClr val="black"/>
                </a:solidFill>
                <a:latin typeface="DejaVu Serif Condensed"/>
                <a:cs typeface="Calibri"/>
              </a:rPr>
              <a:t>=</a:t>
            </a:r>
            <a:r>
              <a:rPr sz="1600" spc="-25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spc="55" dirty="0">
                <a:solidFill>
                  <a:prstClr val="black"/>
                </a:solidFill>
                <a:latin typeface="DejaVu Serif Condensed"/>
                <a:cs typeface="Calibri"/>
              </a:rPr>
              <a:t>0.15</a:t>
            </a:r>
            <a:r>
              <a:rPr sz="1600" spc="7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spc="40" dirty="0">
                <a:solidFill>
                  <a:prstClr val="black"/>
                </a:solidFill>
                <a:latin typeface="DejaVu Serif Condensed"/>
                <a:cs typeface="Calibri"/>
              </a:rPr>
              <a:t>mm</a:t>
            </a:r>
            <a:endParaRPr sz="1600" dirty="0">
              <a:solidFill>
                <a:prstClr val="black"/>
              </a:solidFill>
              <a:latin typeface="DejaVu Serif Condensed"/>
              <a:cs typeface="Calibri"/>
            </a:endParaRPr>
          </a:p>
          <a:p>
            <a:pPr marL="349182" indent="-228555" defTabSz="914221">
              <a:spcBef>
                <a:spcPts val="395"/>
              </a:spcBef>
              <a:buFont typeface="Arial"/>
              <a:buChar char="•"/>
              <a:tabLst>
                <a:tab pos="349182" algn="l"/>
              </a:tabLst>
            </a:pPr>
            <a:r>
              <a:rPr sz="1600" spc="85" dirty="0">
                <a:solidFill>
                  <a:prstClr val="black"/>
                </a:solidFill>
                <a:latin typeface="DejaVu Serif Condensed"/>
                <a:cs typeface="Calibri"/>
              </a:rPr>
              <a:t>1D</a:t>
            </a:r>
            <a:r>
              <a:rPr sz="1600" spc="-55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spc="-10" dirty="0">
                <a:solidFill>
                  <a:prstClr val="black"/>
                </a:solidFill>
                <a:latin typeface="DejaVu Serif Condensed"/>
                <a:cs typeface="Calibri"/>
              </a:rPr>
              <a:t>readout</a:t>
            </a:r>
            <a:endParaRPr sz="1600" dirty="0">
              <a:solidFill>
                <a:prstClr val="black"/>
              </a:solidFill>
              <a:latin typeface="DejaVu Serif Condensed"/>
              <a:cs typeface="Calibri"/>
            </a:endParaRPr>
          </a:p>
        </p:txBody>
      </p:sp>
      <p:pic>
        <p:nvPicPr>
          <p:cNvPr id="9" name="object 5">
            <a:extLst>
              <a:ext uri="{FF2B5EF4-FFF2-40B4-BE49-F238E27FC236}">
                <a16:creationId xmlns:a16="http://schemas.microsoft.com/office/drawing/2014/main" id="{AC4360B5-403E-62FA-9D4A-B4F710F497B4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99369" y="883974"/>
            <a:ext cx="2525323" cy="1851142"/>
          </a:xfrm>
          <a:prstGeom prst="rect">
            <a:avLst/>
          </a:prstGeom>
        </p:spPr>
      </p:pic>
      <p:pic>
        <p:nvPicPr>
          <p:cNvPr id="10" name="object 6">
            <a:extLst>
              <a:ext uri="{FF2B5EF4-FFF2-40B4-BE49-F238E27FC236}">
                <a16:creationId xmlns:a16="http://schemas.microsoft.com/office/drawing/2014/main" id="{9454C85B-00FB-BE9F-89AF-3174C1857A61}"/>
              </a:ext>
            </a:extLst>
          </p:cNvPr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7161464" y="1008945"/>
            <a:ext cx="2611024" cy="1601199"/>
          </a:xfrm>
          <a:prstGeom prst="rect">
            <a:avLst/>
          </a:prstGeom>
        </p:spPr>
      </p:pic>
      <p:sp>
        <p:nvSpPr>
          <p:cNvPr id="11" name="object 6">
            <a:extLst>
              <a:ext uri="{FF2B5EF4-FFF2-40B4-BE49-F238E27FC236}">
                <a16:creationId xmlns:a16="http://schemas.microsoft.com/office/drawing/2014/main" id="{094BD95C-DAF3-9C00-DBF2-0CB418DDD6A0}"/>
              </a:ext>
            </a:extLst>
          </p:cNvPr>
          <p:cNvSpPr txBox="1"/>
          <p:nvPr/>
        </p:nvSpPr>
        <p:spPr>
          <a:xfrm>
            <a:off x="816233" y="2964496"/>
            <a:ext cx="8836726" cy="323674"/>
          </a:xfrm>
          <a:prstGeom prst="rect">
            <a:avLst/>
          </a:prstGeom>
        </p:spPr>
        <p:txBody>
          <a:bodyPr vert="horz" wrap="square" lIns="0" tIns="15871" rIns="0" bIns="0" rtlCol="0">
            <a:spAutoFit/>
          </a:bodyPr>
          <a:lstStyle/>
          <a:p>
            <a:pPr marL="37458" marR="30474" defTabSz="914221">
              <a:spcBef>
                <a:spcPts val="125"/>
              </a:spcBef>
              <a:tabLst>
                <a:tab pos="266648" algn="l"/>
              </a:tabLst>
            </a:pPr>
            <a:r>
              <a:rPr sz="1999" dirty="0">
                <a:solidFill>
                  <a:prstClr val="black"/>
                </a:solidFill>
                <a:latin typeface="DejaVu Serif Condensed"/>
                <a:cs typeface="Calibri"/>
              </a:rPr>
              <a:t>The</a:t>
            </a:r>
            <a:r>
              <a:rPr sz="1999" spc="-4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999" dirty="0">
                <a:solidFill>
                  <a:prstClr val="black"/>
                </a:solidFill>
                <a:latin typeface="DejaVu Serif Condensed"/>
                <a:cs typeface="Calibri"/>
              </a:rPr>
              <a:t>data</a:t>
            </a:r>
            <a:r>
              <a:rPr sz="1999" spc="55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999" dirty="0">
                <a:solidFill>
                  <a:prstClr val="black"/>
                </a:solidFill>
                <a:latin typeface="DejaVu Serif Condensed"/>
                <a:cs typeface="Calibri"/>
              </a:rPr>
              <a:t>taking</a:t>
            </a:r>
            <a:r>
              <a:rPr sz="1999" spc="-5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999" spc="80" dirty="0">
                <a:solidFill>
                  <a:prstClr val="black"/>
                </a:solidFill>
                <a:latin typeface="DejaVu Serif Condensed"/>
                <a:cs typeface="Calibri"/>
              </a:rPr>
              <a:t>consisted</a:t>
            </a:r>
            <a:r>
              <a:rPr sz="1999" spc="1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999" dirty="0">
                <a:solidFill>
                  <a:prstClr val="black"/>
                </a:solidFill>
                <a:latin typeface="DejaVu Serif Condensed"/>
                <a:cs typeface="Calibri"/>
              </a:rPr>
              <a:t>of</a:t>
            </a:r>
            <a:r>
              <a:rPr sz="1999" spc="-15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999" u="sng" spc="10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DejaVu Serif Condensed"/>
                <a:cs typeface="Calibri"/>
              </a:rPr>
              <a:t>HV</a:t>
            </a:r>
            <a:r>
              <a:rPr sz="1999" u="sng" spc="-1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DejaVu Serif Condensed"/>
                <a:cs typeface="Calibri"/>
              </a:rPr>
              <a:t> </a:t>
            </a:r>
            <a:r>
              <a:rPr sz="1999" u="sng" spc="114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DejaVu Serif Condensed"/>
                <a:cs typeface="Calibri"/>
              </a:rPr>
              <a:t>scan</a:t>
            </a:r>
            <a:r>
              <a:rPr sz="1999" spc="114" dirty="0">
                <a:solidFill>
                  <a:prstClr val="black"/>
                </a:solidFill>
                <a:latin typeface="DejaVu Serif Condensed"/>
                <a:cs typeface="Calibri"/>
              </a:rPr>
              <a:t>,</a:t>
            </a:r>
            <a:r>
              <a:rPr sz="1999" spc="2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999" u="sng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DejaVu Serif Condensed"/>
                <a:cs typeface="Calibri"/>
              </a:rPr>
              <a:t>Drift </a:t>
            </a:r>
            <a:r>
              <a:rPr sz="1999" u="sng" spc="13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DejaVu Serif Condensed"/>
                <a:cs typeface="Calibri"/>
              </a:rPr>
              <a:t>scan</a:t>
            </a:r>
            <a:r>
              <a:rPr sz="1999" spc="1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999" spc="75" dirty="0">
                <a:solidFill>
                  <a:prstClr val="black"/>
                </a:solidFill>
                <a:latin typeface="DejaVu Serif Condensed"/>
                <a:cs typeface="Calibri"/>
              </a:rPr>
              <a:t>and</a:t>
            </a:r>
            <a:r>
              <a:rPr sz="1999" spc="-114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999" u="sng" spc="-35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DejaVu Serif Condensed"/>
                <a:cs typeface="Calibri"/>
              </a:rPr>
              <a:t> </a:t>
            </a:r>
            <a:r>
              <a:rPr sz="1999" u="sng" spc="-1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DejaVu Serif Condensed"/>
                <a:cs typeface="Calibri"/>
              </a:rPr>
              <a:t>Thr.</a:t>
            </a:r>
            <a:r>
              <a:rPr sz="1999" u="sng" spc="20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DejaVu Serif Condensed"/>
                <a:cs typeface="Calibri"/>
              </a:rPr>
              <a:t> </a:t>
            </a:r>
            <a:r>
              <a:rPr sz="1999" u="sng" spc="105" dirty="0">
                <a:solidFill>
                  <a:prstClr val="black"/>
                </a:solidFill>
                <a:uFill>
                  <a:solidFill>
                    <a:srgbClr val="000000"/>
                  </a:solidFill>
                </a:uFill>
                <a:latin typeface="DejaVu Serif Condensed"/>
                <a:cs typeface="Calibri"/>
              </a:rPr>
              <a:t>scan</a:t>
            </a:r>
            <a:r>
              <a:rPr sz="1999" spc="105" dirty="0">
                <a:solidFill>
                  <a:prstClr val="black"/>
                </a:solidFill>
                <a:latin typeface="DejaVu Serif Condensed"/>
                <a:cs typeface="Calibri"/>
              </a:rPr>
              <a:t>, </a:t>
            </a:r>
            <a:r>
              <a:rPr sz="1999" dirty="0">
                <a:solidFill>
                  <a:prstClr val="black"/>
                </a:solidFill>
                <a:latin typeface="DejaVu Serif Condensed"/>
                <a:cs typeface="Calibri"/>
              </a:rPr>
              <a:t>with</a:t>
            </a:r>
            <a:r>
              <a:rPr sz="1999" spc="-2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999" spc="-10" dirty="0">
                <a:solidFill>
                  <a:prstClr val="black"/>
                </a:solidFill>
                <a:latin typeface="DejaVu Serif Condensed"/>
                <a:cs typeface="Arial"/>
              </a:rPr>
              <a:t>Ar:CO</a:t>
            </a:r>
            <a:r>
              <a:rPr sz="2024" spc="-15" baseline="-18518" dirty="0">
                <a:solidFill>
                  <a:prstClr val="black"/>
                </a:solidFill>
                <a:latin typeface="DejaVu Serif Condensed"/>
                <a:cs typeface="Arial"/>
              </a:rPr>
              <a:t>2</a:t>
            </a:r>
            <a:r>
              <a:rPr sz="1999" spc="-10" dirty="0">
                <a:solidFill>
                  <a:prstClr val="black"/>
                </a:solidFill>
                <a:latin typeface="DejaVu Serif Condensed"/>
                <a:cs typeface="Arial"/>
              </a:rPr>
              <a:t>:CF</a:t>
            </a:r>
            <a:r>
              <a:rPr sz="2024" spc="-15" baseline="-18518" dirty="0">
                <a:solidFill>
                  <a:prstClr val="black"/>
                </a:solidFill>
                <a:latin typeface="DejaVu Serif Condensed"/>
                <a:cs typeface="Arial"/>
              </a:rPr>
              <a:t>4</a:t>
            </a:r>
            <a:endParaRPr sz="2024" baseline="-18518" dirty="0">
              <a:solidFill>
                <a:prstClr val="black"/>
              </a:solidFill>
              <a:latin typeface="DejaVu Serif Condensed"/>
              <a:cs typeface="Arial"/>
            </a:endParaRPr>
          </a:p>
        </p:txBody>
      </p:sp>
      <p:sp>
        <p:nvSpPr>
          <p:cNvPr id="12" name="object 7">
            <a:extLst>
              <a:ext uri="{FF2B5EF4-FFF2-40B4-BE49-F238E27FC236}">
                <a16:creationId xmlns:a16="http://schemas.microsoft.com/office/drawing/2014/main" id="{78BDDDFD-4BCA-D2AA-514C-EC5701A988A9}"/>
              </a:ext>
            </a:extLst>
          </p:cNvPr>
          <p:cNvSpPr txBox="1"/>
          <p:nvPr/>
        </p:nvSpPr>
        <p:spPr>
          <a:xfrm>
            <a:off x="623719" y="3898719"/>
            <a:ext cx="2780518" cy="754690"/>
          </a:xfrm>
          <a:prstGeom prst="rect">
            <a:avLst/>
          </a:prstGeom>
        </p:spPr>
        <p:txBody>
          <a:bodyPr vert="horz" wrap="square" lIns="0" tIns="15871" rIns="0" bIns="0" rtlCol="0">
            <a:spAutoFit/>
          </a:bodyPr>
          <a:lstStyle/>
          <a:p>
            <a:pPr marL="12063" marR="5079" defTabSz="914221">
              <a:spcBef>
                <a:spcPts val="125"/>
              </a:spcBef>
              <a:tabLst>
                <a:tab pos="241253" algn="l"/>
              </a:tabLst>
            </a:pPr>
            <a:r>
              <a:rPr lang="it-IT" sz="1600" dirty="0">
                <a:solidFill>
                  <a:prstClr val="black"/>
                </a:solidFill>
                <a:latin typeface="DejaVu Serif Condensed"/>
                <a:cs typeface="Calibri"/>
              </a:rPr>
              <a:t>D</a:t>
            </a:r>
            <a:r>
              <a:rPr sz="1600" dirty="0" err="1">
                <a:solidFill>
                  <a:prstClr val="black"/>
                </a:solidFill>
                <a:latin typeface="DejaVu Serif Condensed"/>
                <a:cs typeface="Calibri"/>
              </a:rPr>
              <a:t>ata</a:t>
            </a:r>
            <a:r>
              <a:rPr sz="1600" spc="65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b="1" spc="114" dirty="0">
                <a:solidFill>
                  <a:prstClr val="black"/>
                </a:solidFill>
                <a:latin typeface="DejaVu Serif Condensed"/>
                <a:cs typeface="Calibri"/>
              </a:rPr>
              <a:t>an</a:t>
            </a:r>
            <a:r>
              <a:rPr lang="it-IT" sz="1600" b="1" spc="114" dirty="0">
                <a:solidFill>
                  <a:prstClr val="black"/>
                </a:solidFill>
                <a:latin typeface="DejaVu Serif Condensed"/>
                <a:cs typeface="Calibri"/>
              </a:rPr>
              <a:t>a</a:t>
            </a:r>
            <a:r>
              <a:rPr sz="1600" b="1" spc="114" dirty="0">
                <a:solidFill>
                  <a:prstClr val="black"/>
                </a:solidFill>
                <a:latin typeface="DejaVu Serif Condensed"/>
                <a:cs typeface="Calibri"/>
              </a:rPr>
              <a:t>lysis</a:t>
            </a:r>
            <a:r>
              <a:rPr sz="1600" b="1" spc="15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b="1" spc="135" dirty="0">
                <a:solidFill>
                  <a:prstClr val="black"/>
                </a:solidFill>
                <a:latin typeface="DejaVu Serif Condensed"/>
                <a:cs typeface="Calibri"/>
              </a:rPr>
              <a:t>is</a:t>
            </a:r>
            <a:r>
              <a:rPr sz="1600" b="1" spc="25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sz="1600" b="1" spc="65" dirty="0">
                <a:solidFill>
                  <a:prstClr val="black"/>
                </a:solidFill>
                <a:latin typeface="DejaVu Serif Condensed"/>
                <a:cs typeface="Calibri"/>
              </a:rPr>
              <a:t>ongoing</a:t>
            </a:r>
            <a:r>
              <a:rPr lang="it-IT" sz="1600" spc="65" dirty="0">
                <a:solidFill>
                  <a:prstClr val="black"/>
                </a:solidFill>
                <a:latin typeface="DejaVu Serif Condensed"/>
                <a:cs typeface="Calibri"/>
              </a:rPr>
              <a:t>,</a:t>
            </a:r>
            <a:r>
              <a:rPr lang="it-IT" sz="1600" spc="1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lang="en-US" sz="1600" spc="75" dirty="0">
                <a:solidFill>
                  <a:prstClr val="black"/>
                </a:solidFill>
                <a:latin typeface="DejaVu Serif Condensed"/>
                <a:cs typeface="Calibri"/>
              </a:rPr>
              <a:t>and</a:t>
            </a:r>
            <a:r>
              <a:rPr lang="en-US" sz="1600" spc="1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DejaVu Serif Condensed"/>
                <a:cs typeface="Calibri"/>
              </a:rPr>
              <a:t>will</a:t>
            </a:r>
            <a:r>
              <a:rPr lang="en-US" sz="1600" spc="-2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lang="en-US" sz="1600" spc="60" dirty="0">
                <a:solidFill>
                  <a:prstClr val="black"/>
                </a:solidFill>
                <a:latin typeface="DejaVu Serif Condensed"/>
                <a:cs typeface="Calibri"/>
              </a:rPr>
              <a:t>be</a:t>
            </a:r>
            <a:r>
              <a:rPr lang="en-US" sz="1600" spc="1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DejaVu Serif Condensed"/>
                <a:cs typeface="Calibri"/>
              </a:rPr>
              <a:t>the</a:t>
            </a:r>
            <a:r>
              <a:rPr lang="en-US" sz="1600" spc="4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lang="en-US" sz="1600" spc="80" dirty="0">
                <a:solidFill>
                  <a:prstClr val="black"/>
                </a:solidFill>
                <a:latin typeface="DejaVu Serif Condensed"/>
                <a:cs typeface="Calibri"/>
              </a:rPr>
              <a:t>task</a:t>
            </a:r>
            <a:r>
              <a:rPr lang="en-US" sz="1600" spc="-5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DejaVu Serif Condensed"/>
                <a:cs typeface="Calibri"/>
              </a:rPr>
              <a:t>of</a:t>
            </a:r>
            <a:r>
              <a:rPr lang="en-US" sz="1600" spc="-3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lang="en-US" sz="1600" dirty="0">
                <a:solidFill>
                  <a:prstClr val="black"/>
                </a:solidFill>
                <a:latin typeface="DejaVu Serif Condensed"/>
                <a:cs typeface="Calibri"/>
              </a:rPr>
              <a:t>the</a:t>
            </a:r>
            <a:r>
              <a:rPr lang="en-US" sz="1600" spc="-30" dirty="0">
                <a:solidFill>
                  <a:prstClr val="black"/>
                </a:solidFill>
                <a:latin typeface="DejaVu Serif Condensed"/>
                <a:cs typeface="Calibri"/>
              </a:rPr>
              <a:t> </a:t>
            </a:r>
            <a:r>
              <a:rPr lang="en-US" sz="1600" b="1" spc="35" dirty="0">
                <a:solidFill>
                  <a:prstClr val="black"/>
                </a:solidFill>
                <a:latin typeface="DejaVu Serif Condensed"/>
                <a:cs typeface="Calibri"/>
              </a:rPr>
              <a:t>next </a:t>
            </a:r>
            <a:r>
              <a:rPr lang="en-US" sz="1600" b="1" spc="95" dirty="0">
                <a:solidFill>
                  <a:prstClr val="black"/>
                </a:solidFill>
                <a:latin typeface="DejaVu Serif Condensed"/>
                <a:cs typeface="Calibri"/>
              </a:rPr>
              <a:t>months</a:t>
            </a:r>
            <a:endParaRPr sz="1600" dirty="0">
              <a:solidFill>
                <a:prstClr val="black"/>
              </a:solidFill>
              <a:latin typeface="DejaVu Serif Condensed"/>
              <a:cs typeface="Calibri"/>
            </a:endParaRPr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104F1C89-1CF6-DD9B-1774-E0019CE34ADD}"/>
              </a:ext>
            </a:extLst>
          </p:cNvPr>
          <p:cNvGrpSpPr/>
          <p:nvPr/>
        </p:nvGrpSpPr>
        <p:grpSpPr>
          <a:xfrm>
            <a:off x="3591142" y="3358792"/>
            <a:ext cx="3494060" cy="1996516"/>
            <a:chOff x="403863" y="3673475"/>
            <a:chExt cx="3495038" cy="1997075"/>
          </a:xfrm>
        </p:grpSpPr>
        <p:grpSp>
          <p:nvGrpSpPr>
            <p:cNvPr id="13" name="object 8">
              <a:extLst>
                <a:ext uri="{FF2B5EF4-FFF2-40B4-BE49-F238E27FC236}">
                  <a16:creationId xmlns:a16="http://schemas.microsoft.com/office/drawing/2014/main" id="{D3C9CC9E-3A47-E5EF-B933-2238091902A3}"/>
                </a:ext>
              </a:extLst>
            </p:cNvPr>
            <p:cNvGrpSpPr/>
            <p:nvPr/>
          </p:nvGrpSpPr>
          <p:grpSpPr>
            <a:xfrm>
              <a:off x="403863" y="3673475"/>
              <a:ext cx="3495038" cy="1997075"/>
              <a:chOff x="352425" y="2657500"/>
              <a:chExt cx="5400675" cy="3552825"/>
            </a:xfrm>
          </p:grpSpPr>
          <p:pic>
            <p:nvPicPr>
              <p:cNvPr id="14" name="object 9">
                <a:extLst>
                  <a:ext uri="{FF2B5EF4-FFF2-40B4-BE49-F238E27FC236}">
                    <a16:creationId xmlns:a16="http://schemas.microsoft.com/office/drawing/2014/main" id="{6B62914C-B74B-D627-4B0F-DF790C182501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352425" y="2657500"/>
                <a:ext cx="5019675" cy="3448024"/>
              </a:xfrm>
              <a:prstGeom prst="rect">
                <a:avLst/>
              </a:prstGeom>
            </p:spPr>
          </p:pic>
          <p:sp>
            <p:nvSpPr>
              <p:cNvPr id="15" name="object 10">
                <a:extLst>
                  <a:ext uri="{FF2B5EF4-FFF2-40B4-BE49-F238E27FC236}">
                    <a16:creationId xmlns:a16="http://schemas.microsoft.com/office/drawing/2014/main" id="{8BD37EE5-1D8D-6780-03E9-C4BE2A504B51}"/>
                  </a:ext>
                </a:extLst>
              </p:cNvPr>
              <p:cNvSpPr/>
              <p:nvPr/>
            </p:nvSpPr>
            <p:spPr>
              <a:xfrm>
                <a:off x="4171950" y="5943599"/>
                <a:ext cx="1581150" cy="266700"/>
              </a:xfrm>
              <a:custGeom>
                <a:avLst/>
                <a:gdLst/>
                <a:ahLst/>
                <a:cxnLst/>
                <a:rect l="l" t="t" r="r" b="b"/>
                <a:pathLst>
                  <a:path w="1581150" h="266700">
                    <a:moveTo>
                      <a:pt x="1581150" y="0"/>
                    </a:moveTo>
                    <a:lnTo>
                      <a:pt x="0" y="0"/>
                    </a:lnTo>
                    <a:lnTo>
                      <a:pt x="0" y="266700"/>
                    </a:lnTo>
                    <a:lnTo>
                      <a:pt x="1581150" y="266700"/>
                    </a:lnTo>
                    <a:lnTo>
                      <a:pt x="1581150" y="0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pPr defTabSz="914221"/>
                <a:endParaRPr sz="1799">
                  <a:solidFill>
                    <a:prstClr val="black"/>
                  </a:solidFill>
                  <a:latin typeface="Calibri"/>
                </a:endParaRPr>
              </a:p>
            </p:txBody>
          </p:sp>
        </p:grpSp>
        <p:sp>
          <p:nvSpPr>
            <p:cNvPr id="17" name="object 11">
              <a:extLst>
                <a:ext uri="{FF2B5EF4-FFF2-40B4-BE49-F238E27FC236}">
                  <a16:creationId xmlns:a16="http://schemas.microsoft.com/office/drawing/2014/main" id="{744B49E3-B701-0C6E-9298-A231C87F2D99}"/>
                </a:ext>
              </a:extLst>
            </p:cNvPr>
            <p:cNvSpPr txBox="1"/>
            <p:nvPr/>
          </p:nvSpPr>
          <p:spPr>
            <a:xfrm>
              <a:off x="2875662" y="5464003"/>
              <a:ext cx="663575" cy="185355"/>
            </a:xfrm>
            <a:prstGeom prst="rect">
              <a:avLst/>
            </a:prstGeom>
          </p:spPr>
          <p:txBody>
            <a:bodyPr vert="horz" wrap="square" lIns="0" tIns="15871" rIns="0" bIns="0" rtlCol="0">
              <a:spAutoFit/>
            </a:bodyPr>
            <a:lstStyle/>
            <a:p>
              <a:pPr marL="12698" defTabSz="914221">
                <a:spcBef>
                  <a:spcPts val="125"/>
                </a:spcBef>
              </a:pPr>
              <a:r>
                <a:rPr sz="1100" dirty="0">
                  <a:solidFill>
                    <a:prstClr val="black"/>
                  </a:solidFill>
                  <a:latin typeface="Calibri"/>
                  <a:cs typeface="Calibri"/>
                </a:rPr>
                <a:t>charge</a:t>
              </a:r>
              <a:r>
                <a:rPr sz="1100" spc="-30" dirty="0">
                  <a:solidFill>
                    <a:prstClr val="black"/>
                  </a:solidFill>
                  <a:latin typeface="Calibri"/>
                  <a:cs typeface="Calibri"/>
                </a:rPr>
                <a:t> </a:t>
              </a:r>
              <a:r>
                <a:rPr sz="1100" spc="-20" dirty="0">
                  <a:solidFill>
                    <a:prstClr val="black"/>
                  </a:solidFill>
                  <a:latin typeface="Calibri"/>
                  <a:cs typeface="Calibri"/>
                </a:rPr>
                <a:t>[fQ]</a:t>
              </a:r>
              <a:endParaRPr sz="1100" dirty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</p:grpSp>
      <p:grpSp>
        <p:nvGrpSpPr>
          <p:cNvPr id="23" name="Gruppo 22">
            <a:extLst>
              <a:ext uri="{FF2B5EF4-FFF2-40B4-BE49-F238E27FC236}">
                <a16:creationId xmlns:a16="http://schemas.microsoft.com/office/drawing/2014/main" id="{5EEE2DB7-53D0-D1C9-0DDC-3496FDD48C92}"/>
              </a:ext>
            </a:extLst>
          </p:cNvPr>
          <p:cNvGrpSpPr/>
          <p:nvPr/>
        </p:nvGrpSpPr>
        <p:grpSpPr>
          <a:xfrm>
            <a:off x="6936645" y="3423905"/>
            <a:ext cx="2966706" cy="1918502"/>
            <a:chOff x="5740939" y="3704601"/>
            <a:chExt cx="2967536" cy="1919039"/>
          </a:xfrm>
        </p:grpSpPr>
        <p:pic>
          <p:nvPicPr>
            <p:cNvPr id="20" name="object 13">
              <a:extLst>
                <a:ext uri="{FF2B5EF4-FFF2-40B4-BE49-F238E27FC236}">
                  <a16:creationId xmlns:a16="http://schemas.microsoft.com/office/drawing/2014/main" id="{04BAEC30-B4BB-BC50-69F5-EFF0F01D3C01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909214" y="3709630"/>
              <a:ext cx="2799261" cy="1797306"/>
            </a:xfrm>
            <a:prstGeom prst="rect">
              <a:avLst/>
            </a:prstGeom>
          </p:spPr>
        </p:pic>
        <p:sp>
          <p:nvSpPr>
            <p:cNvPr id="21" name="object 14">
              <a:extLst>
                <a:ext uri="{FF2B5EF4-FFF2-40B4-BE49-F238E27FC236}">
                  <a16:creationId xmlns:a16="http://schemas.microsoft.com/office/drawing/2014/main" id="{C75E5F7F-C440-AEF0-ECAF-51B2B92E402B}"/>
                </a:ext>
              </a:extLst>
            </p:cNvPr>
            <p:cNvSpPr txBox="1"/>
            <p:nvPr/>
          </p:nvSpPr>
          <p:spPr>
            <a:xfrm>
              <a:off x="5740939" y="3704601"/>
              <a:ext cx="153931" cy="663575"/>
            </a:xfrm>
            <a:prstGeom prst="rect">
              <a:avLst/>
            </a:prstGeom>
          </p:spPr>
          <p:txBody>
            <a:bodyPr vert="vert270" wrap="square" lIns="0" tIns="0" rIns="0" bIns="0" rtlCol="0">
              <a:spAutoFit/>
            </a:bodyPr>
            <a:lstStyle/>
            <a:p>
              <a:pPr marL="12698" defTabSz="914221">
                <a:lnSpc>
                  <a:spcPts val="1165"/>
                </a:lnSpc>
              </a:pPr>
              <a:r>
                <a:rPr sz="1100" dirty="0">
                  <a:solidFill>
                    <a:prstClr val="black"/>
                  </a:solidFill>
                  <a:latin typeface="Calibri"/>
                  <a:cs typeface="Calibri"/>
                </a:rPr>
                <a:t>charge</a:t>
              </a:r>
              <a:r>
                <a:rPr sz="1100" spc="-30" dirty="0">
                  <a:solidFill>
                    <a:prstClr val="black"/>
                  </a:solidFill>
                  <a:latin typeface="Calibri"/>
                  <a:cs typeface="Calibri"/>
                </a:rPr>
                <a:t> </a:t>
              </a:r>
              <a:r>
                <a:rPr sz="1100" spc="-20" dirty="0">
                  <a:solidFill>
                    <a:prstClr val="black"/>
                  </a:solidFill>
                  <a:latin typeface="Calibri"/>
                  <a:cs typeface="Calibri"/>
                </a:rPr>
                <a:t>[fQ]</a:t>
              </a:r>
              <a:endParaRPr sz="1100" dirty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  <p:sp>
          <p:nvSpPr>
            <p:cNvPr id="22" name="object 15">
              <a:extLst>
                <a:ext uri="{FF2B5EF4-FFF2-40B4-BE49-F238E27FC236}">
                  <a16:creationId xmlns:a16="http://schemas.microsoft.com/office/drawing/2014/main" id="{DD24BFD3-C166-E15E-8287-97D75372857E}"/>
                </a:ext>
              </a:extLst>
            </p:cNvPr>
            <p:cNvSpPr txBox="1"/>
            <p:nvPr/>
          </p:nvSpPr>
          <p:spPr>
            <a:xfrm>
              <a:off x="8089900" y="5438285"/>
              <a:ext cx="531495" cy="185355"/>
            </a:xfrm>
            <a:prstGeom prst="rect">
              <a:avLst/>
            </a:prstGeom>
          </p:spPr>
          <p:txBody>
            <a:bodyPr vert="horz" wrap="square" lIns="0" tIns="15871" rIns="0" bIns="0" rtlCol="0">
              <a:spAutoFit/>
            </a:bodyPr>
            <a:lstStyle/>
            <a:p>
              <a:pPr marL="12698" defTabSz="914221">
                <a:spcBef>
                  <a:spcPts val="125"/>
                </a:spcBef>
              </a:pPr>
              <a:r>
                <a:rPr sz="1100" dirty="0">
                  <a:solidFill>
                    <a:prstClr val="black"/>
                  </a:solidFill>
                  <a:latin typeface="Calibri"/>
                  <a:cs typeface="Calibri"/>
                </a:rPr>
                <a:t>time</a:t>
              </a:r>
              <a:r>
                <a:rPr sz="1100" spc="-15" dirty="0">
                  <a:solidFill>
                    <a:prstClr val="black"/>
                  </a:solidFill>
                  <a:latin typeface="Calibri"/>
                  <a:cs typeface="Calibri"/>
                </a:rPr>
                <a:t> </a:t>
              </a:r>
              <a:r>
                <a:rPr sz="1100" spc="-20" dirty="0">
                  <a:solidFill>
                    <a:prstClr val="black"/>
                  </a:solidFill>
                  <a:latin typeface="Calibri"/>
                  <a:cs typeface="Calibri"/>
                </a:rPr>
                <a:t>[ns]</a:t>
              </a:r>
              <a:endParaRPr sz="1100" dirty="0">
                <a:solidFill>
                  <a:prstClr val="black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6" name="Segnaposto piè di pagina 3">
            <a:extLst>
              <a:ext uri="{FF2B5EF4-FFF2-40B4-BE49-F238E27FC236}">
                <a16:creationId xmlns:a16="http://schemas.microsoft.com/office/drawing/2014/main" id="{B8AD96BA-F707-4C0A-CD16-49DBBCEE87B4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  <p:sp>
        <p:nvSpPr>
          <p:cNvPr id="7" name="Google Shape;215;p4">
            <a:extLst>
              <a:ext uri="{FF2B5EF4-FFF2-40B4-BE49-F238E27FC236}">
                <a16:creationId xmlns:a16="http://schemas.microsoft.com/office/drawing/2014/main" id="{033CB4CA-A2F6-5626-520A-ED2E3786BDB7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28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394967804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7C97D08-E60E-ADED-CBA1-AE154BCEC58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3">
            <a:extLst>
              <a:ext uri="{FF2B5EF4-FFF2-40B4-BE49-F238E27FC236}">
                <a16:creationId xmlns:a16="http://schemas.microsoft.com/office/drawing/2014/main" id="{1418907F-ED2A-D3FF-5984-2646909D3593}"/>
              </a:ext>
            </a:extLst>
          </p:cNvPr>
          <p:cNvSpPr txBox="1">
            <a:spLocks/>
          </p:cNvSpPr>
          <p:nvPr/>
        </p:nvSpPr>
        <p:spPr>
          <a:xfrm>
            <a:off x="1348699" y="958909"/>
            <a:ext cx="7176536" cy="366855"/>
          </a:xfrm>
          <a:prstGeom prst="rect">
            <a:avLst/>
          </a:prstGeom>
          <a:noFill/>
          <a:ln w="0">
            <a:noFill/>
          </a:ln>
        </p:spPr>
        <p:txBody>
          <a:bodyPr vert="horz" wrap="square" lIns="0" tIns="10501" rIns="0" bIns="0" rtlCol="0" anchor="ctr">
            <a:spAutoFit/>
          </a:bodyPr>
          <a:lstStyle>
            <a:lvl1pPr indent="0">
              <a:buNone/>
              <a:defRPr sz="4400" b="0" i="0">
                <a:solidFill>
                  <a:schemeClr val="bg1"/>
                </a:solidFill>
                <a:latin typeface="Impact"/>
                <a:ea typeface="+mj-ea"/>
                <a:cs typeface="Impact"/>
              </a:defRPr>
            </a:lvl1pPr>
          </a:lstStyle>
          <a:p>
            <a:pPr marL="136521">
              <a:spcBef>
                <a:spcPts val="83"/>
              </a:spcBef>
            </a:pPr>
            <a:r>
              <a:rPr lang="en-US" sz="2315" kern="0"/>
              <a:t>Pitch</a:t>
            </a:r>
            <a:r>
              <a:rPr lang="en-US" sz="2315" kern="0" spc="-70"/>
              <a:t> </a:t>
            </a:r>
            <a:r>
              <a:rPr lang="en-US" sz="2315" kern="0"/>
              <a:t>scan</a:t>
            </a:r>
            <a:r>
              <a:rPr lang="en-US" sz="2315" kern="0" spc="-54"/>
              <a:t> </a:t>
            </a:r>
            <a:r>
              <a:rPr lang="en-US" sz="2315" kern="0" spc="-8"/>
              <a:t>comparison</a:t>
            </a:r>
            <a:r>
              <a:rPr lang="en-US" sz="2315" kern="0" spc="-91"/>
              <a:t> </a:t>
            </a:r>
            <a:r>
              <a:rPr lang="en-US" sz="2315" kern="0"/>
              <a:t>TIGER</a:t>
            </a:r>
            <a:r>
              <a:rPr lang="en-US" sz="2315" kern="0" spc="-50"/>
              <a:t> </a:t>
            </a:r>
            <a:r>
              <a:rPr lang="en-US" sz="2315" kern="0"/>
              <a:t>-</a:t>
            </a:r>
            <a:r>
              <a:rPr lang="en-US" sz="2315" kern="0" spc="-161"/>
              <a:t> </a:t>
            </a:r>
            <a:r>
              <a:rPr lang="en-US" sz="2315" kern="0" spc="-21"/>
              <a:t>APV</a:t>
            </a:r>
            <a:endParaRPr lang="en-US" sz="2315" kern="0"/>
          </a:p>
        </p:txBody>
      </p:sp>
      <p:sp>
        <p:nvSpPr>
          <p:cNvPr id="32" name="object 13">
            <a:extLst>
              <a:ext uri="{FF2B5EF4-FFF2-40B4-BE49-F238E27FC236}">
                <a16:creationId xmlns:a16="http://schemas.microsoft.com/office/drawing/2014/main" id="{F39D52D7-DA1D-3608-93BA-FAAB757ABD96}"/>
              </a:ext>
            </a:extLst>
          </p:cNvPr>
          <p:cNvSpPr txBox="1"/>
          <p:nvPr/>
        </p:nvSpPr>
        <p:spPr>
          <a:xfrm>
            <a:off x="580445" y="942358"/>
            <a:ext cx="9635955" cy="1409705"/>
          </a:xfrm>
          <a:prstGeom prst="rect">
            <a:avLst/>
          </a:prstGeom>
        </p:spPr>
        <p:txBody>
          <a:bodyPr vert="horz" wrap="square" lIns="0" tIns="10501" rIns="0" bIns="0" rtlCol="0">
            <a:spAutoFit/>
          </a:bodyPr>
          <a:lstStyle/>
          <a:p>
            <a:pPr marL="10502" marR="4201">
              <a:lnSpc>
                <a:spcPct val="114999"/>
              </a:lnSpc>
              <a:spcBef>
                <a:spcPts val="83"/>
              </a:spcBef>
            </a:pPr>
            <a:r>
              <a:rPr lang="en-US" sz="1600" dirty="0">
                <a:latin typeface="DejaVu Serif Condensed" panose="02060606050605020204"/>
              </a:rPr>
              <a:t>Similar results are obtained with </a:t>
            </a:r>
            <a:r>
              <a:rPr lang="en-US" sz="1600" b="1" dirty="0">
                <a:latin typeface="DejaVu Serif Condensed" panose="02060606050605020204"/>
              </a:rPr>
              <a:t>TIGER</a:t>
            </a:r>
            <a:r>
              <a:rPr lang="en-US" sz="1600" dirty="0">
                <a:latin typeface="DejaVu Serif Condensed" panose="02060606050605020204"/>
              </a:rPr>
              <a:t> electronics and </a:t>
            </a:r>
            <a:r>
              <a:rPr lang="en-US" sz="1600" b="1" dirty="0">
                <a:latin typeface="DejaVu Serif Condensed" panose="02060606050605020204"/>
              </a:rPr>
              <a:t>APV</a:t>
            </a:r>
            <a:r>
              <a:rPr lang="en-US" sz="1600" dirty="0">
                <a:latin typeface="DejaVu Serif Condensed" panose="02060606050605020204"/>
              </a:rPr>
              <a:t>, even though small differences are present in the two setups (noise, threshold): </a:t>
            </a:r>
            <a:r>
              <a:rPr lang="en-US" sz="1600" b="1" dirty="0">
                <a:latin typeface="DejaVu Serif Condensed" panose="02060606050605020204"/>
              </a:rPr>
              <a:t>1-2 </a:t>
            </a:r>
            <a:r>
              <a:rPr lang="en-US" sz="1600" b="1" dirty="0" err="1">
                <a:latin typeface="DejaVu Serif Condensed" panose="02060606050605020204"/>
              </a:rPr>
              <a:t>fC</a:t>
            </a:r>
            <a:r>
              <a:rPr lang="en-US" sz="1600" b="1" dirty="0">
                <a:latin typeface="DejaVu Serif Condensed" panose="02060606050605020204"/>
              </a:rPr>
              <a:t> with APV and 2-4 </a:t>
            </a:r>
            <a:r>
              <a:rPr lang="en-US" sz="1600" b="1" dirty="0" err="1">
                <a:latin typeface="DejaVu Serif Condensed" panose="02060606050605020204"/>
              </a:rPr>
              <a:t>fC</a:t>
            </a:r>
            <a:r>
              <a:rPr lang="en-US" sz="1600" b="1" dirty="0">
                <a:latin typeface="DejaVu Serif Condensed" panose="02060606050605020204"/>
              </a:rPr>
              <a:t> with TIGER.</a:t>
            </a:r>
            <a:br>
              <a:rPr lang="en-US" sz="1600" dirty="0">
                <a:latin typeface="DejaVu Serif Condensed" panose="02060606050605020204"/>
              </a:rPr>
            </a:br>
            <a:r>
              <a:rPr lang="en-US" sz="1600" dirty="0">
                <a:latin typeface="DejaVu Serif Condensed" panose="02060606050605020204"/>
              </a:rPr>
              <a:t>The grounding scheme must be improved in future setups.</a:t>
            </a:r>
            <a:br>
              <a:rPr lang="en-US" sz="1600" dirty="0">
                <a:latin typeface="DejaVu Serif Condensed" panose="02060606050605020204"/>
              </a:rPr>
            </a:br>
            <a:r>
              <a:rPr lang="en-US" sz="1600" dirty="0">
                <a:latin typeface="DejaVu Serif Condensed" panose="02060606050605020204"/>
              </a:rPr>
              <a:t>A spatial resolution of </a:t>
            </a:r>
            <a:r>
              <a:rPr lang="en-US" sz="1600" b="1" dirty="0">
                <a:latin typeface="DejaVu Serif Condensed" panose="02060606050605020204"/>
              </a:rPr>
              <a:t>100 µm </a:t>
            </a:r>
            <a:r>
              <a:rPr lang="en-US" sz="1600" dirty="0">
                <a:latin typeface="DejaVu Serif Condensed" panose="02060606050605020204"/>
              </a:rPr>
              <a:t>is achieved with a </a:t>
            </a:r>
            <a:r>
              <a:rPr lang="en-US" sz="1600" b="1" dirty="0">
                <a:latin typeface="DejaVu Serif Condensed" panose="02060606050605020204"/>
              </a:rPr>
              <a:t>0.4 mm strip pitch</a:t>
            </a:r>
            <a:r>
              <a:rPr lang="en-US" sz="1600" dirty="0">
                <a:latin typeface="DejaVu Serif Condensed" panose="02060606050605020204"/>
              </a:rPr>
              <a:t>, a shift between the efficiency plateaus of </a:t>
            </a:r>
            <a:r>
              <a:rPr lang="en-US" sz="1600" b="1" dirty="0">
                <a:latin typeface="DejaVu Serif Condensed" panose="02060606050605020204"/>
              </a:rPr>
              <a:t>0.4 mm </a:t>
            </a:r>
            <a:r>
              <a:rPr lang="en-US" sz="1600" dirty="0">
                <a:latin typeface="DejaVu Serif Condensed" panose="02060606050605020204"/>
              </a:rPr>
              <a:t>and </a:t>
            </a:r>
            <a:r>
              <a:rPr lang="en-US" sz="1600" b="1" dirty="0">
                <a:latin typeface="DejaVu Serif Condensed" panose="02060606050605020204"/>
              </a:rPr>
              <a:t>0.8 mm </a:t>
            </a:r>
            <a:r>
              <a:rPr lang="en-US" sz="1600" dirty="0">
                <a:latin typeface="DejaVu Serif Condensed" panose="02060606050605020204"/>
              </a:rPr>
              <a:t>pitch is observed, as expected (due to larger noise on the 0.8 mm detector)</a:t>
            </a:r>
            <a:r>
              <a:rPr sz="1600" dirty="0">
                <a:latin typeface="DejaVu Serif Condensed" panose="02060606050605020204"/>
                <a:cs typeface="Arial"/>
              </a:rPr>
              <a:t>	</a:t>
            </a:r>
          </a:p>
        </p:txBody>
      </p:sp>
      <p:sp>
        <p:nvSpPr>
          <p:cNvPr id="4" name="Titolo 1">
            <a:extLst>
              <a:ext uri="{FF2B5EF4-FFF2-40B4-BE49-F238E27FC236}">
                <a16:creationId xmlns:a16="http://schemas.microsoft.com/office/drawing/2014/main" id="{9B2D55AA-01E9-1050-0865-8A1C9A62231B}"/>
              </a:ext>
            </a:extLst>
          </p:cNvPr>
          <p:cNvSpPr txBox="1">
            <a:spLocks/>
          </p:cNvSpPr>
          <p:nvPr/>
        </p:nvSpPr>
        <p:spPr>
          <a:xfrm>
            <a:off x="388182" y="108885"/>
            <a:ext cx="8031816" cy="642772"/>
          </a:xfrm>
          <a:prstGeom prst="rect">
            <a:avLst/>
          </a:prstGeom>
          <a:noFill/>
          <a:ln w="0">
            <a:noFill/>
          </a:ln>
        </p:spPr>
        <p:txBody>
          <a:bodyPr wrap="square" lIns="0" tIns="0" rIns="0" bIns="0" anchor="ctr">
            <a:normAutofit/>
          </a:bodyPr>
          <a:lstStyle>
            <a:lvl1pPr indent="0">
              <a:buNone/>
              <a:defRPr sz="4400" b="0" i="0">
                <a:solidFill>
                  <a:schemeClr val="bg1"/>
                </a:solidFill>
                <a:latin typeface="Impact"/>
                <a:ea typeface="+mj-ea"/>
                <a:cs typeface="Impact"/>
              </a:defRPr>
            </a:lvl1pPr>
          </a:lstStyle>
          <a:p>
            <a:pPr defTabSz="914221"/>
            <a:r>
              <a:rPr lang="en-GB" sz="3200" kern="0" dirty="0">
                <a:solidFill>
                  <a:prstClr val="black"/>
                </a:solidFill>
                <a:latin typeface="Impact" pitchFamily="34" charset="0"/>
              </a:rPr>
              <a:t>WP5 2024 – Front-end electronics</a:t>
            </a:r>
          </a:p>
        </p:txBody>
      </p:sp>
      <p:grpSp>
        <p:nvGrpSpPr>
          <p:cNvPr id="12" name="Gruppo 11">
            <a:extLst>
              <a:ext uri="{FF2B5EF4-FFF2-40B4-BE49-F238E27FC236}">
                <a16:creationId xmlns:a16="http://schemas.microsoft.com/office/drawing/2014/main" id="{7A679C1C-0E15-E5E6-FFA3-D266CDFF25B5}"/>
              </a:ext>
            </a:extLst>
          </p:cNvPr>
          <p:cNvGrpSpPr/>
          <p:nvPr/>
        </p:nvGrpSpPr>
        <p:grpSpPr>
          <a:xfrm>
            <a:off x="135287" y="2478780"/>
            <a:ext cx="3347567" cy="2598533"/>
            <a:chOff x="399196" y="2491176"/>
            <a:chExt cx="3347567" cy="2598533"/>
          </a:xfrm>
        </p:grpSpPr>
        <p:grpSp>
          <p:nvGrpSpPr>
            <p:cNvPr id="5" name="object 4">
              <a:extLst>
                <a:ext uri="{FF2B5EF4-FFF2-40B4-BE49-F238E27FC236}">
                  <a16:creationId xmlns:a16="http://schemas.microsoft.com/office/drawing/2014/main" id="{BB801C90-3A62-81A6-CDBA-52EBD017A57B}"/>
                </a:ext>
              </a:extLst>
            </p:cNvPr>
            <p:cNvGrpSpPr/>
            <p:nvPr/>
          </p:nvGrpSpPr>
          <p:grpSpPr>
            <a:xfrm>
              <a:off x="399196" y="2587707"/>
              <a:ext cx="3258430" cy="2502002"/>
              <a:chOff x="1093390" y="2482875"/>
              <a:chExt cx="2804795" cy="2188210"/>
            </a:xfrm>
          </p:grpSpPr>
          <p:pic>
            <p:nvPicPr>
              <p:cNvPr id="6" name="object 5">
                <a:extLst>
                  <a:ext uri="{FF2B5EF4-FFF2-40B4-BE49-F238E27FC236}">
                    <a16:creationId xmlns:a16="http://schemas.microsoft.com/office/drawing/2014/main" id="{100247CD-6E2D-8D87-7F6D-28684DB0680B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1093390" y="2482875"/>
                <a:ext cx="2804210" cy="2187905"/>
              </a:xfrm>
              <a:prstGeom prst="rect">
                <a:avLst/>
              </a:prstGeom>
            </p:spPr>
          </p:pic>
          <p:sp>
            <p:nvSpPr>
              <p:cNvPr id="16" name="object 6">
                <a:extLst>
                  <a:ext uri="{FF2B5EF4-FFF2-40B4-BE49-F238E27FC236}">
                    <a16:creationId xmlns:a16="http://schemas.microsoft.com/office/drawing/2014/main" id="{C66A2CA7-7096-38E8-A597-438C1D3A342D}"/>
                  </a:ext>
                </a:extLst>
              </p:cNvPr>
              <p:cNvSpPr/>
              <p:nvPr/>
            </p:nvSpPr>
            <p:spPr>
              <a:xfrm>
                <a:off x="1465674" y="2848550"/>
                <a:ext cx="764540" cy="615950"/>
              </a:xfrm>
              <a:custGeom>
                <a:avLst/>
                <a:gdLst/>
                <a:ahLst/>
                <a:cxnLst/>
                <a:rect l="l" t="t" r="r" b="b"/>
                <a:pathLst>
                  <a:path w="764539" h="615950">
                    <a:moveTo>
                      <a:pt x="764099" y="615899"/>
                    </a:moveTo>
                    <a:lnTo>
                      <a:pt x="0" y="615899"/>
                    </a:lnTo>
                    <a:lnTo>
                      <a:pt x="0" y="0"/>
                    </a:lnTo>
                    <a:lnTo>
                      <a:pt x="764099" y="0"/>
                    </a:lnTo>
                    <a:lnTo>
                      <a:pt x="764099" y="615899"/>
                    </a:lnTo>
                    <a:close/>
                  </a:path>
                </a:pathLst>
              </a:custGeom>
              <a:solidFill>
                <a:srgbClr val="FFFFFF"/>
              </a:solidFill>
            </p:spPr>
            <p:txBody>
              <a:bodyPr wrap="square" lIns="0" tIns="0" rIns="0" bIns="0" rtlCol="0"/>
              <a:lstStyle/>
              <a:p>
                <a:endParaRPr sz="1488"/>
              </a:p>
            </p:txBody>
          </p:sp>
          <p:sp>
            <p:nvSpPr>
              <p:cNvPr id="18" name="object 7">
                <a:extLst>
                  <a:ext uri="{FF2B5EF4-FFF2-40B4-BE49-F238E27FC236}">
                    <a16:creationId xmlns:a16="http://schemas.microsoft.com/office/drawing/2014/main" id="{83ED1D92-0797-4549-02DD-B690C431630C}"/>
                  </a:ext>
                </a:extLst>
              </p:cNvPr>
              <p:cNvSpPr/>
              <p:nvPr/>
            </p:nvSpPr>
            <p:spPr>
              <a:xfrm>
                <a:off x="1465674" y="2848550"/>
                <a:ext cx="764540" cy="615950"/>
              </a:xfrm>
              <a:custGeom>
                <a:avLst/>
                <a:gdLst/>
                <a:ahLst/>
                <a:cxnLst/>
                <a:rect l="l" t="t" r="r" b="b"/>
                <a:pathLst>
                  <a:path w="764539" h="615950">
                    <a:moveTo>
                      <a:pt x="0" y="0"/>
                    </a:moveTo>
                    <a:lnTo>
                      <a:pt x="764099" y="0"/>
                    </a:lnTo>
                    <a:lnTo>
                      <a:pt x="764099" y="615899"/>
                    </a:lnTo>
                    <a:lnTo>
                      <a:pt x="0" y="615899"/>
                    </a:lnTo>
                    <a:lnTo>
                      <a:pt x="0" y="0"/>
                    </a:lnTo>
                    <a:close/>
                  </a:path>
                </a:pathLst>
              </a:custGeom>
              <a:ln w="9524">
                <a:solidFill>
                  <a:srgbClr val="595959"/>
                </a:solidFill>
              </a:ln>
            </p:spPr>
            <p:txBody>
              <a:bodyPr wrap="square" lIns="0" tIns="0" rIns="0" bIns="0" rtlCol="0"/>
              <a:lstStyle/>
              <a:p>
                <a:endParaRPr sz="1488"/>
              </a:p>
            </p:txBody>
          </p:sp>
          <p:pic>
            <p:nvPicPr>
              <p:cNvPr id="27" name="object 8">
                <a:extLst>
                  <a:ext uri="{FF2B5EF4-FFF2-40B4-BE49-F238E27FC236}">
                    <a16:creationId xmlns:a16="http://schemas.microsoft.com/office/drawing/2014/main" id="{DDFCD1B3-E570-D75E-94CA-2B8F5FADAF0F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1516800" y="2940975"/>
                <a:ext cx="661874" cy="460124"/>
              </a:xfrm>
              <a:prstGeom prst="rect">
                <a:avLst/>
              </a:prstGeom>
            </p:spPr>
          </p:pic>
          <p:pic>
            <p:nvPicPr>
              <p:cNvPr id="28" name="object 9">
                <a:extLst>
                  <a:ext uri="{FF2B5EF4-FFF2-40B4-BE49-F238E27FC236}">
                    <a16:creationId xmlns:a16="http://schemas.microsoft.com/office/drawing/2014/main" id="{8C94BA58-BFA3-D457-7786-E0E1F5F5FAF6}"/>
                  </a:ext>
                </a:extLst>
              </p:cNvPr>
              <p:cNvPicPr/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1668249" y="2919500"/>
                <a:ext cx="474550" cy="503049"/>
              </a:xfrm>
              <a:prstGeom prst="rect">
                <a:avLst/>
              </a:prstGeom>
            </p:spPr>
          </p:pic>
        </p:grpSp>
        <p:sp>
          <p:nvSpPr>
            <p:cNvPr id="9" name="CasellaDiTesto 8">
              <a:extLst>
                <a:ext uri="{FF2B5EF4-FFF2-40B4-BE49-F238E27FC236}">
                  <a16:creationId xmlns:a16="http://schemas.microsoft.com/office/drawing/2014/main" id="{32800C5C-8BF1-236A-9956-44BB6CF7A739}"/>
                </a:ext>
              </a:extLst>
            </p:cNvPr>
            <p:cNvSpPr txBox="1"/>
            <p:nvPr/>
          </p:nvSpPr>
          <p:spPr>
            <a:xfrm>
              <a:off x="3197638" y="2491176"/>
              <a:ext cx="549125" cy="346890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it-IT" sz="1654" b="1" dirty="0">
                  <a:solidFill>
                    <a:schemeClr val="bg1"/>
                  </a:solidFill>
                  <a:latin typeface="DejaVu Serif Condensed" panose="02060606050605020204"/>
                </a:rPr>
                <a:t>APV</a:t>
              </a:r>
            </a:p>
          </p:txBody>
        </p:sp>
      </p:grp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64277195-1828-1427-F498-DDC9D28D20DC}"/>
              </a:ext>
            </a:extLst>
          </p:cNvPr>
          <p:cNvGrpSpPr/>
          <p:nvPr/>
        </p:nvGrpSpPr>
        <p:grpSpPr>
          <a:xfrm>
            <a:off x="3482853" y="2372675"/>
            <a:ext cx="3336244" cy="2704289"/>
            <a:chOff x="3482853" y="2372675"/>
            <a:chExt cx="3336244" cy="2704289"/>
          </a:xfrm>
        </p:grpSpPr>
        <p:pic>
          <p:nvPicPr>
            <p:cNvPr id="17" name="Google Shape;786;p68">
              <a:extLst>
                <a:ext uri="{FF2B5EF4-FFF2-40B4-BE49-F238E27FC236}">
                  <a16:creationId xmlns:a16="http://schemas.microsoft.com/office/drawing/2014/main" id="{FD4D2D6A-7C52-3A1A-CA7A-3DA7AFBB414C}"/>
                </a:ext>
              </a:extLst>
            </p:cNvPr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3482853" y="2372675"/>
              <a:ext cx="3336244" cy="270428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" name="CasellaDiTesto 9">
              <a:extLst>
                <a:ext uri="{FF2B5EF4-FFF2-40B4-BE49-F238E27FC236}">
                  <a16:creationId xmlns:a16="http://schemas.microsoft.com/office/drawing/2014/main" id="{C75C9EFA-B64D-F5F8-C480-CF2A49A94C75}"/>
                </a:ext>
              </a:extLst>
            </p:cNvPr>
            <p:cNvSpPr txBox="1"/>
            <p:nvPr/>
          </p:nvSpPr>
          <p:spPr>
            <a:xfrm>
              <a:off x="6115058" y="2466384"/>
              <a:ext cx="704039" cy="346890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it-IT" sz="1654" b="1" dirty="0">
                  <a:solidFill>
                    <a:schemeClr val="bg1"/>
                  </a:solidFill>
                  <a:latin typeface="DejaVu Serif Condensed" panose="02060606050605020204"/>
                </a:rPr>
                <a:t>TIGER</a:t>
              </a:r>
            </a:p>
          </p:txBody>
        </p:sp>
      </p:grpSp>
      <p:grpSp>
        <p:nvGrpSpPr>
          <p:cNvPr id="21" name="Gruppo 20">
            <a:extLst>
              <a:ext uri="{FF2B5EF4-FFF2-40B4-BE49-F238E27FC236}">
                <a16:creationId xmlns:a16="http://schemas.microsoft.com/office/drawing/2014/main" id="{4471DC7A-F03E-45C9-9839-26D6B773E47C}"/>
              </a:ext>
            </a:extLst>
          </p:cNvPr>
          <p:cNvGrpSpPr/>
          <p:nvPr/>
        </p:nvGrpSpPr>
        <p:grpSpPr>
          <a:xfrm>
            <a:off x="6829402" y="2355174"/>
            <a:ext cx="3395822" cy="2704289"/>
            <a:chOff x="6829402" y="2355174"/>
            <a:chExt cx="3395822" cy="2704289"/>
          </a:xfrm>
        </p:grpSpPr>
        <p:pic>
          <p:nvPicPr>
            <p:cNvPr id="20" name="Google Shape;782;p68">
              <a:extLst>
                <a:ext uri="{FF2B5EF4-FFF2-40B4-BE49-F238E27FC236}">
                  <a16:creationId xmlns:a16="http://schemas.microsoft.com/office/drawing/2014/main" id="{C3701842-9837-07C9-A9E9-70D791DB2770}"/>
                </a:ext>
              </a:extLst>
            </p:cNvPr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829402" y="2355174"/>
              <a:ext cx="3336244" cy="270428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BD76ADA1-FF16-F85D-41C4-D7588E317BD0}"/>
                </a:ext>
              </a:extLst>
            </p:cNvPr>
            <p:cNvSpPr txBox="1"/>
            <p:nvPr/>
          </p:nvSpPr>
          <p:spPr>
            <a:xfrm>
              <a:off x="9521185" y="2998673"/>
              <a:ext cx="704039" cy="346890"/>
            </a:xfrm>
            <a:prstGeom prst="rect">
              <a:avLst/>
            </a:prstGeom>
            <a:solidFill>
              <a:srgbClr val="92D050"/>
            </a:solidFill>
          </p:spPr>
          <p:txBody>
            <a:bodyPr wrap="none" rtlCol="0">
              <a:spAutoFit/>
            </a:bodyPr>
            <a:lstStyle/>
            <a:p>
              <a:r>
                <a:rPr lang="it-IT" sz="1654" b="1" dirty="0">
                  <a:solidFill>
                    <a:schemeClr val="bg1"/>
                  </a:solidFill>
                  <a:latin typeface="DejaVu Serif Condensed" panose="02060606050605020204"/>
                </a:rPr>
                <a:t>TIGER</a:t>
              </a:r>
            </a:p>
          </p:txBody>
        </p:sp>
      </p:grpSp>
      <p:sp>
        <p:nvSpPr>
          <p:cNvPr id="22" name="Segnaposto piè di pagina 3">
            <a:extLst>
              <a:ext uri="{FF2B5EF4-FFF2-40B4-BE49-F238E27FC236}">
                <a16:creationId xmlns:a16="http://schemas.microsoft.com/office/drawing/2014/main" id="{DCA4F51C-628F-FEA6-CC19-E8E6239A19CD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  <p:sp>
        <p:nvSpPr>
          <p:cNvPr id="23" name="Google Shape;215;p4">
            <a:extLst>
              <a:ext uri="{FF2B5EF4-FFF2-40B4-BE49-F238E27FC236}">
                <a16:creationId xmlns:a16="http://schemas.microsoft.com/office/drawing/2014/main" id="{80DE5F34-4A5D-3463-4348-26E590AF6742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29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37176126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Impact" pitchFamily="34" charset="0"/>
                <a:ea typeface="Verdana" pitchFamily="34" charset="0"/>
              </a:rPr>
              <a:t>The </a:t>
            </a:r>
            <a:r>
              <a:rPr lang="el-GR" sz="3200" dirty="0">
                <a:latin typeface="Impact" pitchFamily="34" charset="0"/>
                <a:ea typeface="Verdana" pitchFamily="34" charset="0"/>
              </a:rPr>
              <a:t>μ</a:t>
            </a:r>
            <a:r>
              <a:rPr lang="en-US" sz="3200" dirty="0">
                <a:latin typeface="Impact" pitchFamily="34" charset="0"/>
                <a:ea typeface="Verdana" pitchFamily="34" charset="0"/>
              </a:rPr>
              <a:t>-RWELL: the layout</a:t>
            </a:r>
            <a:endParaRPr lang="en-GB" sz="3200" dirty="0"/>
          </a:p>
        </p:txBody>
      </p:sp>
      <p:pic>
        <p:nvPicPr>
          <p:cNvPr id="7" name="object 12">
            <a:extLst>
              <a:ext uri="{FF2B5EF4-FFF2-40B4-BE49-F238E27FC236}">
                <a16:creationId xmlns:a16="http://schemas.microsoft.com/office/drawing/2014/main" id="{C955C88C-A740-43C9-AF4A-A864A54535DA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732456" y="1430549"/>
            <a:ext cx="4536289" cy="2555649"/>
          </a:xfrm>
          <a:prstGeom prst="rect">
            <a:avLst/>
          </a:prstGeom>
        </p:spPr>
      </p:pic>
      <p:sp>
        <p:nvSpPr>
          <p:cNvPr id="17" name="object 30">
            <a:extLst>
              <a:ext uri="{FF2B5EF4-FFF2-40B4-BE49-F238E27FC236}">
                <a16:creationId xmlns:a16="http://schemas.microsoft.com/office/drawing/2014/main" id="{D9830C0C-E57F-4DEC-954A-C5B880CAEA4B}"/>
              </a:ext>
            </a:extLst>
          </p:cNvPr>
          <p:cNvSpPr txBox="1"/>
          <p:nvPr/>
        </p:nvSpPr>
        <p:spPr>
          <a:xfrm>
            <a:off x="277163" y="1438500"/>
            <a:ext cx="5362116" cy="2825368"/>
          </a:xfrm>
          <a:prstGeom prst="rect">
            <a:avLst/>
          </a:prstGeom>
        </p:spPr>
        <p:txBody>
          <a:bodyPr vert="horz" wrap="square" lIns="0" tIns="10139" rIns="0" bIns="0" rtlCol="0">
            <a:spAutoFit/>
          </a:bodyPr>
          <a:lstStyle/>
          <a:p>
            <a:pPr marL="10140" marR="4056" algn="just">
              <a:lnSpc>
                <a:spcPct val="97900"/>
              </a:lnSpc>
              <a:spcBef>
                <a:spcPts val="103"/>
              </a:spcBef>
            </a:pPr>
            <a:r>
              <a:rPr lang="en-US" sz="1600" spc="24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The</a:t>
            </a:r>
            <a:r>
              <a:rPr lang="en-US" sz="1600" spc="28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en-US" sz="1600" b="1" spc="3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μ-RWELL</a:t>
            </a:r>
            <a:r>
              <a:rPr lang="en-US" sz="1600" b="1" spc="36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en-US" sz="1600" spc="16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is</a:t>
            </a:r>
            <a:r>
              <a:rPr lang="en-US" sz="1600" spc="20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en-US" sz="1600" spc="43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a</a:t>
            </a:r>
            <a:r>
              <a:rPr lang="en-US" sz="1600" spc="48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en-US" sz="1600" b="1" spc="48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resistive </a:t>
            </a:r>
            <a:r>
              <a:rPr lang="en-US" sz="1600" b="1" spc="36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MPGD, with a GEM derived amplification stage, </a:t>
            </a:r>
            <a:r>
              <a:rPr lang="en-US" sz="1600" spc="20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composed</a:t>
            </a:r>
            <a:r>
              <a:rPr lang="en-US" sz="1600" spc="24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en-US" sz="1600" spc="1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of</a:t>
            </a:r>
            <a:r>
              <a:rPr lang="en-US" sz="1600" spc="16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en-US" sz="1600" spc="8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two</a:t>
            </a:r>
            <a:r>
              <a:rPr lang="en-US" sz="1600" spc="1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en-US" sz="1600" spc="24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elements:</a:t>
            </a:r>
            <a:r>
              <a:rPr lang="en-US" sz="1600" spc="28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</a:p>
          <a:p>
            <a:pPr marL="10140" marR="4056" algn="just">
              <a:lnSpc>
                <a:spcPct val="97900"/>
              </a:lnSpc>
              <a:spcBef>
                <a:spcPts val="103"/>
              </a:spcBef>
            </a:pPr>
            <a:endParaRPr lang="en-US" sz="700" spc="28" dirty="0">
              <a:latin typeface="DejaVu Serif Condensed"/>
              <a:ea typeface="Verdana" pitchFamily="34" charset="0"/>
              <a:cs typeface="Arial" panose="020B0604020202020204" pitchFamily="34" charset="0"/>
            </a:endParaRPr>
          </a:p>
          <a:p>
            <a:pPr marL="753090" marR="4056" lvl="1" indent="-285750" algn="just">
              <a:lnSpc>
                <a:spcPct val="97900"/>
              </a:lnSpc>
              <a:spcBef>
                <a:spcPts val="103"/>
              </a:spcBef>
              <a:buFont typeface="Arial" panose="020B0604020202020204" pitchFamily="34" charset="0"/>
              <a:buChar char="•"/>
            </a:pPr>
            <a:r>
              <a:rPr lang="en-US" sz="1600" b="1" spc="3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Cathode</a:t>
            </a:r>
            <a:endParaRPr lang="en-US" sz="1600" spc="28" dirty="0">
              <a:latin typeface="DejaVu Serif Condensed"/>
              <a:ea typeface="Verdana" pitchFamily="34" charset="0"/>
              <a:cs typeface="Arial" panose="020B0604020202020204" pitchFamily="34" charset="0"/>
            </a:endParaRPr>
          </a:p>
          <a:p>
            <a:pPr marL="743231" marR="4056" lvl="1" indent="-275892" algn="just">
              <a:lnSpc>
                <a:spcPct val="97900"/>
              </a:lnSpc>
              <a:spcBef>
                <a:spcPts val="103"/>
              </a:spcBef>
              <a:buFont typeface="Arial" pitchFamily="34" charset="0"/>
              <a:buChar char="•"/>
            </a:pPr>
            <a:r>
              <a:rPr lang="en-US" sz="1600" b="1" spc="43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μ-RWELL PCB</a:t>
            </a:r>
          </a:p>
          <a:p>
            <a:pPr marL="10140" marR="4056" algn="just">
              <a:lnSpc>
                <a:spcPct val="97900"/>
              </a:lnSpc>
              <a:spcBef>
                <a:spcPts val="103"/>
              </a:spcBef>
            </a:pPr>
            <a:endParaRPr lang="en-US" sz="700" spc="48" dirty="0">
              <a:latin typeface="DejaVu Serif Condensed"/>
              <a:ea typeface="Verdana" pitchFamily="34" charset="0"/>
              <a:cs typeface="Arial" panose="020B0604020202020204" pitchFamily="34" charset="0"/>
            </a:endParaRPr>
          </a:p>
          <a:p>
            <a:pPr marL="727458" lvl="1" indent="-275892">
              <a:spcBef>
                <a:spcPts val="80"/>
              </a:spcBef>
              <a:buFontTx/>
              <a:buChar char="‒"/>
              <a:tabLst>
                <a:tab pos="247907" algn="l"/>
                <a:tab pos="773123" algn="l"/>
                <a:tab pos="1483890" algn="l"/>
                <a:tab pos="2029892" algn="l"/>
                <a:tab pos="2371588" algn="l"/>
                <a:tab pos="2882102" algn="l"/>
              </a:tabLst>
            </a:pPr>
            <a:r>
              <a:rPr lang="it-IT" sz="1600" spc="-16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a</a:t>
            </a:r>
            <a:r>
              <a:rPr lang="it-IT" sz="1600" b="1" spc="-16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sz="1600" b="1" spc="-116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W</a:t>
            </a:r>
            <a:r>
              <a:rPr sz="1600" b="1" spc="-3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E</a:t>
            </a:r>
            <a:r>
              <a:rPr sz="1600" b="1" spc="-60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L</a:t>
            </a:r>
            <a:r>
              <a:rPr sz="1600" b="1" spc="-5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L</a:t>
            </a:r>
            <a:r>
              <a:rPr lang="it-IT" sz="1600" b="1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sz="1600" spc="20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p</a:t>
            </a:r>
            <a:r>
              <a:rPr sz="1600" spc="40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a</a:t>
            </a:r>
            <a:r>
              <a:rPr sz="1600" spc="24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t</a:t>
            </a:r>
            <a:r>
              <a:rPr sz="1600" spc="16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t</a:t>
            </a:r>
            <a:r>
              <a:rPr sz="1600" spc="3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e</a:t>
            </a:r>
            <a:r>
              <a:rPr sz="1600" spc="1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r</a:t>
            </a:r>
            <a:r>
              <a:rPr sz="1600" spc="20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n</a:t>
            </a:r>
            <a:r>
              <a:rPr sz="1600" spc="3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e</a:t>
            </a:r>
            <a:r>
              <a:rPr sz="1600" spc="20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d</a:t>
            </a:r>
            <a:r>
              <a:rPr lang="it-IT" sz="1600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sz="1600" b="1" spc="12" dirty="0" err="1">
                <a:latin typeface="DejaVu Serif Condensed"/>
                <a:ea typeface="Verdana" pitchFamily="34" charset="0"/>
                <a:cs typeface="Arial" panose="020B0604020202020204" pitchFamily="34" charset="0"/>
              </a:rPr>
              <a:t>k</a:t>
            </a:r>
            <a:r>
              <a:rPr sz="1600" b="1" spc="40" dirty="0" err="1">
                <a:latin typeface="DejaVu Serif Condensed"/>
                <a:ea typeface="Verdana" pitchFamily="34" charset="0"/>
                <a:cs typeface="Arial" panose="020B0604020202020204" pitchFamily="34" charset="0"/>
              </a:rPr>
              <a:t>a</a:t>
            </a:r>
            <a:r>
              <a:rPr sz="1600" b="1" spc="20" dirty="0" err="1">
                <a:latin typeface="DejaVu Serif Condensed"/>
                <a:ea typeface="Verdana" pitchFamily="34" charset="0"/>
                <a:cs typeface="Arial" panose="020B0604020202020204" pitchFamily="34" charset="0"/>
              </a:rPr>
              <a:t>p</a:t>
            </a:r>
            <a:r>
              <a:rPr sz="1600" b="1" spc="16" dirty="0" err="1">
                <a:latin typeface="DejaVu Serif Condensed"/>
                <a:ea typeface="Verdana" pitchFamily="34" charset="0"/>
                <a:cs typeface="Arial" panose="020B0604020202020204" pitchFamily="34" charset="0"/>
              </a:rPr>
              <a:t>t</a:t>
            </a:r>
            <a:r>
              <a:rPr sz="1600" b="1" spc="8" dirty="0" err="1">
                <a:latin typeface="DejaVu Serif Condensed"/>
                <a:ea typeface="Verdana" pitchFamily="34" charset="0"/>
                <a:cs typeface="Arial" panose="020B0604020202020204" pitchFamily="34" charset="0"/>
              </a:rPr>
              <a:t>o</a:t>
            </a:r>
            <a:r>
              <a:rPr sz="1600" b="1" spc="12" dirty="0" err="1">
                <a:latin typeface="DejaVu Serif Condensed"/>
                <a:ea typeface="Verdana" pitchFamily="34" charset="0"/>
                <a:cs typeface="Arial" panose="020B0604020202020204" pitchFamily="34" charset="0"/>
              </a:rPr>
              <a:t>n</a:t>
            </a:r>
            <a:r>
              <a:rPr lang="it-IT" sz="1600" b="1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sz="1600" b="1" spc="16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fo</a:t>
            </a:r>
            <a:r>
              <a:rPr sz="1600" b="1" spc="8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i</a:t>
            </a:r>
            <a:r>
              <a:rPr sz="1600" b="1" spc="1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l</a:t>
            </a:r>
            <a:r>
              <a:rPr lang="it-IT" sz="1600" b="1" spc="1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it-IT" sz="1600" spc="1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(with </a:t>
            </a:r>
            <a:r>
              <a:rPr lang="it-IT" sz="1600" b="1" spc="1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Cu-</a:t>
            </a:r>
            <a:r>
              <a:rPr lang="it-IT" sz="1600" b="1" spc="12" dirty="0" err="1">
                <a:latin typeface="DejaVu Serif Condensed"/>
                <a:ea typeface="Verdana" pitchFamily="34" charset="0"/>
                <a:cs typeface="Arial" panose="020B0604020202020204" pitchFamily="34" charset="0"/>
              </a:rPr>
              <a:t>layer</a:t>
            </a:r>
            <a:r>
              <a:rPr lang="it-IT" sz="1600" b="1" spc="1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on top</a:t>
            </a:r>
            <a:r>
              <a:rPr lang="it-IT" sz="1600" spc="1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)</a:t>
            </a:r>
            <a:r>
              <a:rPr lang="it-IT" sz="1600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sz="1600" spc="48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a</a:t>
            </a:r>
            <a:r>
              <a:rPr sz="1600" spc="56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c</a:t>
            </a:r>
            <a:r>
              <a:rPr sz="1600" spc="16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t</a:t>
            </a:r>
            <a:r>
              <a:rPr lang="it-IT" sz="1600" spc="8" dirty="0" err="1">
                <a:latin typeface="DejaVu Serif Condensed"/>
                <a:ea typeface="Verdana" pitchFamily="34" charset="0"/>
                <a:cs typeface="Arial" panose="020B0604020202020204" pitchFamily="34" charset="0"/>
              </a:rPr>
              <a:t>ing</a:t>
            </a:r>
            <a:r>
              <a:rPr lang="it-IT" sz="1600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sz="1600" spc="48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a</a:t>
            </a:r>
            <a:r>
              <a:rPr sz="1600" spc="28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s</a:t>
            </a:r>
            <a:r>
              <a:rPr lang="it-IT" sz="1600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sz="1600" b="1" spc="-24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amplification</a:t>
            </a:r>
            <a:r>
              <a:rPr sz="1600" b="1" spc="28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sz="1600" b="1" spc="8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stage</a:t>
            </a:r>
            <a:endParaRPr lang="it-IT" sz="1600" b="1" spc="8" dirty="0">
              <a:latin typeface="DejaVu Serif Condensed"/>
              <a:ea typeface="Verdana" pitchFamily="34" charset="0"/>
              <a:cs typeface="Arial" panose="020B0604020202020204" pitchFamily="34" charset="0"/>
            </a:endParaRPr>
          </a:p>
          <a:p>
            <a:pPr marL="451566" lvl="1">
              <a:spcBef>
                <a:spcPts val="80"/>
              </a:spcBef>
              <a:tabLst>
                <a:tab pos="247907" algn="l"/>
                <a:tab pos="773123" algn="l"/>
                <a:tab pos="1483890" algn="l"/>
                <a:tab pos="2029892" algn="l"/>
                <a:tab pos="2371588" algn="l"/>
                <a:tab pos="2882102" algn="l"/>
              </a:tabLst>
            </a:pPr>
            <a:endParaRPr lang="it-IT" sz="700" b="1" spc="8" dirty="0">
              <a:latin typeface="DejaVu Serif Condensed"/>
              <a:ea typeface="Verdana" pitchFamily="34" charset="0"/>
              <a:cs typeface="Arial" panose="020B0604020202020204" pitchFamily="34" charset="0"/>
            </a:endParaRPr>
          </a:p>
          <a:p>
            <a:pPr marL="727458" lvl="1" indent="-275892">
              <a:spcBef>
                <a:spcPts val="80"/>
              </a:spcBef>
              <a:buFontTx/>
              <a:buChar char="‒"/>
              <a:tabLst>
                <a:tab pos="247907" algn="l"/>
                <a:tab pos="773123" algn="l"/>
                <a:tab pos="1483890" algn="l"/>
                <a:tab pos="2029892" algn="l"/>
                <a:tab pos="2371588" algn="l"/>
                <a:tab pos="2882102" algn="l"/>
              </a:tabLst>
            </a:pPr>
            <a:r>
              <a:rPr lang="it-IT" sz="1600" spc="1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a</a:t>
            </a:r>
            <a:r>
              <a:rPr lang="it-IT" sz="1600" b="1" spc="1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it-IT" sz="1600" b="1" spc="12" dirty="0" err="1">
                <a:latin typeface="DejaVu Serif Condensed"/>
                <a:ea typeface="Verdana" pitchFamily="34" charset="0"/>
                <a:cs typeface="Arial" panose="020B0604020202020204" pitchFamily="34" charset="0"/>
              </a:rPr>
              <a:t>resisitive</a:t>
            </a:r>
            <a:r>
              <a:rPr lang="it-IT" sz="1600" b="1" spc="1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DLC film </a:t>
            </a:r>
            <a:r>
              <a:rPr lang="it-IT" sz="1600" spc="-1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with </a:t>
            </a:r>
            <a:r>
              <a:rPr lang="el-GR" sz="1600" b="1" spc="-12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ρ</a:t>
            </a:r>
            <a:r>
              <a:rPr lang="it-IT" sz="1600" b="1" spc="36" dirty="0">
                <a:latin typeface="DejaVu Serif Condensed"/>
                <a:ea typeface="Verdana" pitchFamily="34" charset="0"/>
                <a:cs typeface="Arial" panose="020B0604020202020204" pitchFamily="34" charset="0"/>
                <a:sym typeface="Symbol" panose="05050102010706020507" pitchFamily="18" charset="2"/>
              </a:rPr>
              <a:t></a:t>
            </a:r>
            <a:r>
              <a:rPr lang="it-IT" sz="1600" b="1" spc="43" dirty="0">
                <a:latin typeface="DejaVu Serif Condensed"/>
                <a:ea typeface="Verdana" pitchFamily="34" charset="0"/>
                <a:cs typeface="Arial" panose="020B0604020202020204" pitchFamily="34" charset="0"/>
                <a:sym typeface="Symbol" panose="05050102010706020507" pitchFamily="18" charset="2"/>
              </a:rPr>
              <a:t>50</a:t>
            </a:r>
            <a:r>
              <a:rPr lang="it-IT" sz="1600" b="1" spc="43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÷100 </a:t>
            </a:r>
            <a:r>
              <a:rPr lang="it-IT" sz="1600" b="1" spc="40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M</a:t>
            </a:r>
            <a:r>
              <a:rPr lang="el-GR" sz="1600" b="1" spc="40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Ω/□</a:t>
            </a:r>
            <a:endParaRPr lang="it-IT" sz="1600" b="1" spc="40" dirty="0">
              <a:latin typeface="DejaVu Serif Condensed"/>
              <a:ea typeface="Verdana" pitchFamily="34" charset="0"/>
              <a:cs typeface="Arial" panose="020B0604020202020204" pitchFamily="34" charset="0"/>
            </a:endParaRPr>
          </a:p>
          <a:p>
            <a:pPr marL="451566" lvl="1">
              <a:spcBef>
                <a:spcPts val="80"/>
              </a:spcBef>
              <a:tabLst>
                <a:tab pos="247907" algn="l"/>
                <a:tab pos="773123" algn="l"/>
                <a:tab pos="1483890" algn="l"/>
                <a:tab pos="2029892" algn="l"/>
                <a:tab pos="2371588" algn="l"/>
                <a:tab pos="2882102" algn="l"/>
              </a:tabLst>
            </a:pPr>
            <a:endParaRPr lang="it-IT" sz="700" b="1" spc="40" dirty="0">
              <a:latin typeface="DejaVu Serif Condensed"/>
              <a:ea typeface="Verdana" pitchFamily="34" charset="0"/>
              <a:cs typeface="Arial" panose="020B0604020202020204" pitchFamily="34" charset="0"/>
            </a:endParaRPr>
          </a:p>
          <a:p>
            <a:pPr marL="727458" lvl="1" indent="-275892">
              <a:spcBef>
                <a:spcPts val="80"/>
              </a:spcBef>
              <a:buFontTx/>
              <a:buChar char="‒"/>
              <a:tabLst>
                <a:tab pos="247907" algn="l"/>
                <a:tab pos="773123" algn="l"/>
                <a:tab pos="1483890" algn="l"/>
                <a:tab pos="2029892" algn="l"/>
                <a:tab pos="2371588" algn="l"/>
                <a:tab pos="2882102" algn="l"/>
              </a:tabLst>
            </a:pPr>
            <a:r>
              <a:rPr lang="en-US" sz="1600" spc="43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a</a:t>
            </a:r>
            <a:r>
              <a:rPr lang="en-US" sz="1600" spc="56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en-US" sz="1600" spc="24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standard</a:t>
            </a:r>
            <a:r>
              <a:rPr lang="en-US" sz="1600" spc="64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en-US" sz="1600" b="1" spc="20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readout</a:t>
            </a:r>
            <a:r>
              <a:rPr lang="en-US" sz="1600" b="1" spc="56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</a:t>
            </a:r>
            <a:r>
              <a:rPr lang="en-US" sz="1600" b="1" spc="68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PCB </a:t>
            </a:r>
            <a:r>
              <a:rPr lang="en-US" sz="1600" spc="68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with </a:t>
            </a:r>
            <a:r>
              <a:rPr lang="en-US" sz="1600" b="1" spc="68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pad/strip</a:t>
            </a:r>
            <a:r>
              <a:rPr lang="en-US" sz="1600" spc="68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 segmentation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F4C0AB6B-88DD-E7E6-BD64-D954B74E681D}"/>
              </a:ext>
            </a:extLst>
          </p:cNvPr>
          <p:cNvSpPr txBox="1"/>
          <p:nvPr/>
        </p:nvSpPr>
        <p:spPr>
          <a:xfrm>
            <a:off x="5810060" y="4203427"/>
            <a:ext cx="462445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>
                <a:latin typeface="DejaVu Serif Condensed"/>
              </a:rPr>
              <a:t>G. Bencivenni et al., The micro-Resistive WELL detector: a compact spark-protected single amplification-stage MPGD, 2015 JINST 10 P02008</a:t>
            </a:r>
            <a:endParaRPr lang="it-IT" sz="1000" i="1" dirty="0">
              <a:latin typeface="DejaVu Serif Condensed"/>
            </a:endParaRPr>
          </a:p>
        </p:txBody>
      </p:sp>
      <p:sp>
        <p:nvSpPr>
          <p:cNvPr id="3" name="Google Shape;215;p4">
            <a:extLst>
              <a:ext uri="{FF2B5EF4-FFF2-40B4-BE49-F238E27FC236}">
                <a16:creationId xmlns:a16="http://schemas.microsoft.com/office/drawing/2014/main" id="{0E8AB998-F4EC-EDB5-EA89-D0613FDAE374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3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5" name="Segnaposto piè di pagina 3">
            <a:extLst>
              <a:ext uri="{FF2B5EF4-FFF2-40B4-BE49-F238E27FC236}">
                <a16:creationId xmlns:a16="http://schemas.microsoft.com/office/drawing/2014/main" id="{C99A3DD7-DD72-73A5-8261-DDE35CD336E7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  <p:extLst>
      <p:ext uri="{BB962C8B-B14F-4D97-AF65-F5344CB8AC3E}">
        <p14:creationId xmlns:p14="http://schemas.microsoft.com/office/powerpoint/2010/main" val="114006246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1">
            <a:extLst>
              <a:ext uri="{FF2B5EF4-FFF2-40B4-BE49-F238E27FC236}">
                <a16:creationId xmlns:a16="http://schemas.microsoft.com/office/drawing/2014/main" id="{88993DDF-96DB-0770-A0F6-FA66E76A221F}"/>
              </a:ext>
            </a:extLst>
          </p:cNvPr>
          <p:cNvSpPr txBox="1">
            <a:spLocks/>
          </p:cNvSpPr>
          <p:nvPr/>
        </p:nvSpPr>
        <p:spPr>
          <a:xfrm>
            <a:off x="388182" y="108885"/>
            <a:ext cx="8031816" cy="642772"/>
          </a:xfrm>
          <a:prstGeom prst="rect">
            <a:avLst/>
          </a:prstGeom>
          <a:noFill/>
          <a:ln w="0">
            <a:noFill/>
          </a:ln>
        </p:spPr>
        <p:txBody>
          <a:bodyPr wrap="square" lIns="0" tIns="0" rIns="0" bIns="0" anchor="ctr">
            <a:normAutofit/>
          </a:bodyPr>
          <a:lstStyle>
            <a:lvl1pPr indent="0">
              <a:buNone/>
              <a:defRPr sz="4400" b="0" i="0">
                <a:solidFill>
                  <a:schemeClr val="bg1"/>
                </a:solidFill>
                <a:latin typeface="Impact"/>
                <a:ea typeface="+mj-ea"/>
                <a:cs typeface="Impact"/>
              </a:defRPr>
            </a:lvl1pPr>
          </a:lstStyle>
          <a:p>
            <a:pPr defTabSz="914221"/>
            <a:r>
              <a:rPr lang="en-GB" sz="3200" kern="0" dirty="0">
                <a:solidFill>
                  <a:prstClr val="black"/>
                </a:solidFill>
                <a:latin typeface="Impact" pitchFamily="34" charset="0"/>
              </a:rPr>
              <a:t>Testing CF</a:t>
            </a:r>
            <a:r>
              <a:rPr lang="en-GB" sz="3200" kern="0" baseline="-25000" dirty="0">
                <a:solidFill>
                  <a:prstClr val="black"/>
                </a:solidFill>
                <a:latin typeface="Impact" pitchFamily="34" charset="0"/>
              </a:rPr>
              <a:t>4</a:t>
            </a:r>
            <a:r>
              <a:rPr lang="en-GB" sz="3200" kern="0" dirty="0">
                <a:solidFill>
                  <a:prstClr val="black"/>
                </a:solidFill>
                <a:latin typeface="Impact" pitchFamily="34" charset="0"/>
              </a:rPr>
              <a:t>-free gas mixtures </a:t>
            </a:r>
          </a:p>
        </p:txBody>
      </p:sp>
      <p:sp>
        <p:nvSpPr>
          <p:cNvPr id="6" name="Google Shape;673;p58">
            <a:extLst>
              <a:ext uri="{FF2B5EF4-FFF2-40B4-BE49-F238E27FC236}">
                <a16:creationId xmlns:a16="http://schemas.microsoft.com/office/drawing/2014/main" id="{20074269-2E3A-4CF1-A8C0-30AD172834A9}"/>
              </a:ext>
            </a:extLst>
          </p:cNvPr>
          <p:cNvSpPr txBox="1"/>
          <p:nvPr/>
        </p:nvSpPr>
        <p:spPr>
          <a:xfrm>
            <a:off x="287598" y="989719"/>
            <a:ext cx="10052806" cy="13941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latin typeface="DejaVu Serif Condensed" panose="02060606050605020204"/>
              </a:rPr>
              <a:t>The gas mixtures based on </a:t>
            </a:r>
            <a:r>
              <a:rPr lang="en-US" sz="1600" b="1" dirty="0">
                <a:solidFill>
                  <a:schemeClr val="dk1"/>
                </a:solidFill>
                <a:latin typeface="DejaVu Serif Condensed" panose="02060606050605020204"/>
              </a:rPr>
              <a:t>CF</a:t>
            </a:r>
            <a:r>
              <a:rPr lang="en-US" sz="1600" b="1" baseline="-25000" dirty="0">
                <a:solidFill>
                  <a:schemeClr val="dk1"/>
                </a:solidFill>
                <a:latin typeface="DejaVu Serif Condensed" panose="02060606050605020204"/>
              </a:rPr>
              <a:t>4</a:t>
            </a:r>
            <a:r>
              <a:rPr lang="en-US" sz="1600" b="1" dirty="0">
                <a:solidFill>
                  <a:schemeClr val="dk1"/>
                </a:solidFill>
                <a:latin typeface="DejaVu Serif Condensed" panose="02060606050605020204"/>
              </a:rPr>
              <a:t> are effective for fast electron drift </a:t>
            </a:r>
            <a:r>
              <a:rPr lang="en-US" sz="1600" dirty="0">
                <a:solidFill>
                  <a:schemeClr val="dk1"/>
                </a:solidFill>
                <a:latin typeface="DejaVu Serif Condensed" panose="02060606050605020204"/>
              </a:rPr>
              <a:t>but are not considered eco-friendly. </a:t>
            </a:r>
          </a:p>
          <a:p>
            <a:pPr marL="0" lvl="0" indent="0" algn="l" rtl="0">
              <a:lnSpc>
                <a:spcPct val="115000"/>
              </a:lnSpc>
              <a:spcBef>
                <a:spcPts val="300"/>
              </a:spcBef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latin typeface="DejaVu Serif Condensed" panose="02060606050605020204"/>
              </a:rPr>
              <a:t>Alternatives to CF</a:t>
            </a:r>
            <a:r>
              <a:rPr lang="en-US" sz="1600" baseline="-25000" dirty="0">
                <a:solidFill>
                  <a:schemeClr val="dk1"/>
                </a:solidFill>
                <a:latin typeface="DejaVu Serif Condensed" panose="02060606050605020204"/>
              </a:rPr>
              <a:t>4</a:t>
            </a:r>
            <a:r>
              <a:rPr lang="en-US" sz="1600" dirty="0">
                <a:solidFill>
                  <a:schemeClr val="dk1"/>
                </a:solidFill>
                <a:latin typeface="DejaVu Serif Condensed" panose="02060606050605020204"/>
              </a:rPr>
              <a:t> are needed.  Here, we compare the performance of a μ-RWELL using </a:t>
            </a:r>
            <a:r>
              <a:rPr lang="en-US" sz="1600" b="1" dirty="0">
                <a:solidFill>
                  <a:schemeClr val="dk1"/>
                </a:solidFill>
                <a:latin typeface="DejaVu Serif Condensed" panose="02060606050605020204"/>
              </a:rPr>
              <a:t>Ar:CO</a:t>
            </a:r>
            <a:r>
              <a:rPr lang="en-US" sz="1600" b="1" baseline="-25000" dirty="0">
                <a:solidFill>
                  <a:schemeClr val="dk1"/>
                </a:solidFill>
                <a:latin typeface="DejaVu Serif Condensed" panose="02060606050605020204"/>
              </a:rPr>
              <a:t>2</a:t>
            </a:r>
            <a:r>
              <a:rPr lang="en-US" sz="1600" b="1" dirty="0">
                <a:solidFill>
                  <a:schemeClr val="dk1"/>
                </a:solidFill>
                <a:latin typeface="DejaVu Serif Condensed" panose="02060606050605020204"/>
              </a:rPr>
              <a:t> (70/30) </a:t>
            </a:r>
            <a:r>
              <a:rPr lang="en-US" sz="1600" dirty="0">
                <a:solidFill>
                  <a:schemeClr val="dk1"/>
                </a:solidFill>
                <a:latin typeface="DejaVu Serif Condensed" panose="02060606050605020204"/>
              </a:rPr>
              <a:t>and </a:t>
            </a:r>
            <a:r>
              <a:rPr lang="en-US" sz="1600" b="1" dirty="0">
                <a:solidFill>
                  <a:schemeClr val="dk1"/>
                </a:solidFill>
                <a:latin typeface="DejaVu Serif Condensed" panose="02060606050605020204"/>
              </a:rPr>
              <a:t>Ar:CO</a:t>
            </a:r>
            <a:r>
              <a:rPr lang="en-US" sz="1600" b="1" baseline="-25000" dirty="0">
                <a:solidFill>
                  <a:schemeClr val="dk1"/>
                </a:solidFill>
                <a:latin typeface="DejaVu Serif Condensed" panose="02060606050605020204"/>
              </a:rPr>
              <a:t>2</a:t>
            </a:r>
            <a:r>
              <a:rPr lang="en-US" sz="1600" b="1" dirty="0">
                <a:solidFill>
                  <a:schemeClr val="dk1"/>
                </a:solidFill>
                <a:latin typeface="DejaVu Serif Condensed" panose="02060606050605020204"/>
              </a:rPr>
              <a:t>:CF</a:t>
            </a:r>
            <a:r>
              <a:rPr lang="en-US" sz="1600" b="1" baseline="-25000" dirty="0">
                <a:solidFill>
                  <a:schemeClr val="dk1"/>
                </a:solidFill>
                <a:latin typeface="DejaVu Serif Condensed" panose="02060606050605020204"/>
              </a:rPr>
              <a:t>4</a:t>
            </a:r>
            <a:r>
              <a:rPr lang="en-US" sz="1600" b="1" dirty="0">
                <a:solidFill>
                  <a:schemeClr val="dk1"/>
                </a:solidFill>
                <a:latin typeface="DejaVu Serif Condensed" panose="02060606050605020204"/>
              </a:rPr>
              <a:t> (45:15:40).  </a:t>
            </a:r>
            <a:r>
              <a:rPr lang="en-US" sz="1600" dirty="0">
                <a:solidFill>
                  <a:schemeClr val="dk1"/>
                </a:solidFill>
                <a:latin typeface="DejaVu Serif Condensed" panose="02060606050605020204"/>
              </a:rPr>
              <a:t>A shift in the working point of approximately </a:t>
            </a:r>
            <a:r>
              <a:rPr lang="en-US" sz="1600" b="1" dirty="0">
                <a:solidFill>
                  <a:schemeClr val="dk1"/>
                </a:solidFill>
                <a:latin typeface="DejaVu Serif Condensed" panose="02060606050605020204"/>
              </a:rPr>
              <a:t>50-100V</a:t>
            </a:r>
            <a:r>
              <a:rPr lang="en-US" sz="1600" dirty="0">
                <a:solidFill>
                  <a:schemeClr val="dk1"/>
                </a:solidFill>
                <a:latin typeface="DejaVu Serif Condensed" panose="02060606050605020204"/>
              </a:rPr>
              <a:t> is observed due to the different Argon ratios, along with a </a:t>
            </a:r>
            <a:r>
              <a:rPr lang="en-US" sz="1600" b="1" dirty="0">
                <a:solidFill>
                  <a:schemeClr val="dk1"/>
                </a:solidFill>
                <a:latin typeface="DejaVu Serif Condensed" panose="02060606050605020204"/>
              </a:rPr>
              <a:t>reduction in the plateau </a:t>
            </a:r>
            <a:r>
              <a:rPr lang="en-US" sz="1600" dirty="0">
                <a:solidFill>
                  <a:schemeClr val="dk1"/>
                </a:solidFill>
                <a:latin typeface="DejaVu Serif Condensed" panose="02060606050605020204"/>
              </a:rPr>
              <a:t>width of about</a:t>
            </a:r>
            <a:r>
              <a:rPr lang="en-US" sz="1600" b="1" dirty="0">
                <a:solidFill>
                  <a:schemeClr val="dk1"/>
                </a:solidFill>
                <a:latin typeface="DejaVu Serif Condensed" panose="02060606050605020204"/>
              </a:rPr>
              <a:t> 50V</a:t>
            </a:r>
            <a:r>
              <a:rPr lang="en-US" sz="1600" dirty="0">
                <a:solidFill>
                  <a:schemeClr val="dk1"/>
                </a:solidFill>
                <a:latin typeface="DejaVu Serif Condensed" panose="02060606050605020204"/>
              </a:rPr>
              <a:t>.</a:t>
            </a:r>
          </a:p>
        </p:txBody>
      </p:sp>
      <p:pic>
        <p:nvPicPr>
          <p:cNvPr id="7" name="Google Shape;674;p58">
            <a:extLst>
              <a:ext uri="{FF2B5EF4-FFF2-40B4-BE49-F238E27FC236}">
                <a16:creationId xmlns:a16="http://schemas.microsoft.com/office/drawing/2014/main" id="{B2347AE7-B05D-115A-D366-65F86B508575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406471" y="2536843"/>
            <a:ext cx="3413221" cy="2699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675;p58">
            <a:extLst>
              <a:ext uri="{FF2B5EF4-FFF2-40B4-BE49-F238E27FC236}">
                <a16:creationId xmlns:a16="http://schemas.microsoft.com/office/drawing/2014/main" id="{7CB077C7-481A-5996-00A7-1DDD80E3480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12518" y="2509746"/>
            <a:ext cx="3413221" cy="269964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egnaposto piè di pagina 3">
            <a:extLst>
              <a:ext uri="{FF2B5EF4-FFF2-40B4-BE49-F238E27FC236}">
                <a16:creationId xmlns:a16="http://schemas.microsoft.com/office/drawing/2014/main" id="{9D85B6C0-D6F9-4F09-73C1-F08CCB394597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  <p:sp>
        <p:nvSpPr>
          <p:cNvPr id="10" name="Google Shape;215;p4">
            <a:extLst>
              <a:ext uri="{FF2B5EF4-FFF2-40B4-BE49-F238E27FC236}">
                <a16:creationId xmlns:a16="http://schemas.microsoft.com/office/drawing/2014/main" id="{667E18B0-E594-021B-991B-6D2B8838E79C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30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32284965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Google Shape;681;p59">
            <a:extLst>
              <a:ext uri="{FF2B5EF4-FFF2-40B4-BE49-F238E27FC236}">
                <a16:creationId xmlns:a16="http://schemas.microsoft.com/office/drawing/2014/main" id="{910E0B0D-076A-BFCE-855D-44166DCD6886}"/>
              </a:ext>
            </a:extLst>
          </p:cNvPr>
          <p:cNvSpPr txBox="1"/>
          <p:nvPr/>
        </p:nvSpPr>
        <p:spPr>
          <a:xfrm>
            <a:off x="760244" y="1063571"/>
            <a:ext cx="8920500" cy="13172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latin typeface="DejaVu Serif Condensed" panose="02060606050605020204"/>
              </a:rPr>
              <a:t>Comparing the time performance of the two gas mixtures: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dk1"/>
                </a:solidFill>
                <a:latin typeface="DejaVu Serif Condensed" panose="02060606050605020204"/>
              </a:rPr>
              <a:t>    </a:t>
            </a:r>
            <a:r>
              <a:rPr lang="en-US" sz="1600" b="1" dirty="0">
                <a:solidFill>
                  <a:schemeClr val="dk1"/>
                </a:solidFill>
                <a:latin typeface="DejaVu Serif Condensed" panose="02060606050605020204"/>
              </a:rPr>
              <a:t>12 ns </a:t>
            </a:r>
            <a:r>
              <a:rPr lang="en-US" sz="1600" dirty="0">
                <a:solidFill>
                  <a:schemeClr val="dk1"/>
                </a:solidFill>
                <a:latin typeface="DejaVu Serif Condensed" panose="02060606050605020204"/>
              </a:rPr>
              <a:t>is achieved with </a:t>
            </a:r>
            <a:r>
              <a:rPr lang="en-US" sz="1600" dirty="0" err="1">
                <a:solidFill>
                  <a:schemeClr val="dk1"/>
                </a:solidFill>
                <a:latin typeface="DejaVu Serif Condensed" panose="02060606050605020204"/>
              </a:rPr>
              <a:t>Ar</a:t>
            </a:r>
            <a:r>
              <a:rPr lang="en-US" sz="1600" dirty="0">
                <a:solidFill>
                  <a:schemeClr val="dk1"/>
                </a:solidFill>
                <a:latin typeface="DejaVu Serif Condensed" panose="02060606050605020204"/>
              </a:rPr>
              <a:t> with </a:t>
            </a:r>
            <a:r>
              <a:rPr lang="en-US" sz="1600" b="1" dirty="0">
                <a:solidFill>
                  <a:schemeClr val="dk1"/>
                </a:solidFill>
                <a:latin typeface="DejaVu Serif Condensed" panose="02060606050605020204"/>
              </a:rPr>
              <a:t>Ar:CO</a:t>
            </a:r>
            <a:r>
              <a:rPr lang="en-US" sz="1600" b="1" baseline="-25000" dirty="0">
                <a:solidFill>
                  <a:schemeClr val="dk1"/>
                </a:solidFill>
                <a:latin typeface="DejaVu Serif Condensed" panose="02060606050605020204"/>
              </a:rPr>
              <a:t>2</a:t>
            </a:r>
          </a:p>
          <a:p>
            <a:pPr marL="285750" lvl="0" indent="-285750" algn="l" rtl="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dk1"/>
                </a:solidFill>
                <a:latin typeface="DejaVu Serif Condensed" panose="02060606050605020204"/>
              </a:rPr>
              <a:t>    </a:t>
            </a:r>
            <a:r>
              <a:rPr lang="en-US" sz="1600" b="1" dirty="0">
                <a:solidFill>
                  <a:schemeClr val="dk1"/>
                </a:solidFill>
                <a:latin typeface="DejaVu Serif Condensed" panose="02060606050605020204"/>
              </a:rPr>
              <a:t>7.8 ns </a:t>
            </a:r>
            <a:r>
              <a:rPr lang="en-US" sz="1600" dirty="0">
                <a:solidFill>
                  <a:schemeClr val="dk1"/>
                </a:solidFill>
                <a:latin typeface="DejaVu Serif Condensed" panose="02060606050605020204"/>
              </a:rPr>
              <a:t>is achieved with </a:t>
            </a:r>
            <a:r>
              <a:rPr lang="en-US" sz="1600" b="1" dirty="0">
                <a:solidFill>
                  <a:schemeClr val="dk1"/>
                </a:solidFill>
                <a:latin typeface="DejaVu Serif Condensed" panose="02060606050605020204"/>
              </a:rPr>
              <a:t>Ar:CO</a:t>
            </a:r>
            <a:r>
              <a:rPr lang="en-US" sz="1600" b="1" baseline="-25000" dirty="0">
                <a:solidFill>
                  <a:schemeClr val="dk1"/>
                </a:solidFill>
                <a:latin typeface="DejaVu Serif Condensed" panose="02060606050605020204"/>
              </a:rPr>
              <a:t>2</a:t>
            </a:r>
            <a:r>
              <a:rPr lang="en-US" sz="1600" b="1" dirty="0">
                <a:solidFill>
                  <a:schemeClr val="dk1"/>
                </a:solidFill>
                <a:latin typeface="DejaVu Serif Condensed" panose="02060606050605020204"/>
              </a:rPr>
              <a:t>:CF</a:t>
            </a:r>
            <a:r>
              <a:rPr lang="en-US" sz="1600" b="1" baseline="-25000" dirty="0">
                <a:solidFill>
                  <a:schemeClr val="dk1"/>
                </a:solidFill>
                <a:latin typeface="DejaVu Serif Condensed" panose="02060606050605020204"/>
              </a:rPr>
              <a:t>4</a:t>
            </a:r>
          </a:p>
          <a:p>
            <a:pPr marL="0" lvl="0" indent="0" algn="l" rtl="0"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600" dirty="0">
                <a:solidFill>
                  <a:schemeClr val="dk1"/>
                </a:solidFill>
                <a:latin typeface="DejaVu Serif Condensed" panose="02060606050605020204"/>
              </a:rPr>
              <a:t>The contribution of the electronics (approximately </a:t>
            </a:r>
            <a:r>
              <a:rPr lang="en-US" sz="1600" b="1" dirty="0">
                <a:solidFill>
                  <a:schemeClr val="dk1"/>
                </a:solidFill>
                <a:latin typeface="DejaVu Serif Condensed" panose="02060606050605020204"/>
              </a:rPr>
              <a:t>2 ns</a:t>
            </a:r>
            <a:r>
              <a:rPr lang="en-US" sz="1600" dirty="0">
                <a:solidFill>
                  <a:schemeClr val="dk1"/>
                </a:solidFill>
                <a:latin typeface="DejaVu Serif Condensed" panose="02060606050605020204"/>
              </a:rPr>
              <a:t>) and time-walk are included.</a:t>
            </a:r>
          </a:p>
        </p:txBody>
      </p:sp>
      <p:grpSp>
        <p:nvGrpSpPr>
          <p:cNvPr id="13" name="Gruppo 12">
            <a:extLst>
              <a:ext uri="{FF2B5EF4-FFF2-40B4-BE49-F238E27FC236}">
                <a16:creationId xmlns:a16="http://schemas.microsoft.com/office/drawing/2014/main" id="{E533F899-5A4D-1B2B-9313-93DAA4261546}"/>
              </a:ext>
            </a:extLst>
          </p:cNvPr>
          <p:cNvGrpSpPr/>
          <p:nvPr/>
        </p:nvGrpSpPr>
        <p:grpSpPr>
          <a:xfrm>
            <a:off x="1668152" y="2514601"/>
            <a:ext cx="7020515" cy="2536336"/>
            <a:chOff x="1668152" y="2514601"/>
            <a:chExt cx="7020515" cy="2536336"/>
          </a:xfrm>
        </p:grpSpPr>
        <p:pic>
          <p:nvPicPr>
            <p:cNvPr id="6" name="Google Shape;682;p59">
              <a:extLst>
                <a:ext uri="{FF2B5EF4-FFF2-40B4-BE49-F238E27FC236}">
                  <a16:creationId xmlns:a16="http://schemas.microsoft.com/office/drawing/2014/main" id="{931C5EA0-3EAA-E5A5-04C2-D217028D0CA7}"/>
                </a:ext>
              </a:extLst>
            </p:cNvPr>
            <p:cNvPicPr preferRelativeResize="0"/>
            <p:nvPr/>
          </p:nvPicPr>
          <p:blipFill>
            <a:blip r:embed="rId2">
              <a:alphaModFix/>
            </a:blip>
            <a:stretch>
              <a:fillRect/>
            </a:stretch>
          </p:blipFill>
          <p:spPr>
            <a:xfrm>
              <a:off x="5394960" y="2514601"/>
              <a:ext cx="3293707" cy="253633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7" name="Google Shape;683;p59">
              <a:extLst>
                <a:ext uri="{FF2B5EF4-FFF2-40B4-BE49-F238E27FC236}">
                  <a16:creationId xmlns:a16="http://schemas.microsoft.com/office/drawing/2014/main" id="{80C82005-CA65-83FC-549F-0AD0BEF05534}"/>
                </a:ext>
              </a:extLst>
            </p:cNvPr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668152" y="2514601"/>
              <a:ext cx="3187323" cy="253633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" name="Google Shape;684;p59">
              <a:extLst>
                <a:ext uri="{FF2B5EF4-FFF2-40B4-BE49-F238E27FC236}">
                  <a16:creationId xmlns:a16="http://schemas.microsoft.com/office/drawing/2014/main" id="{A14B2030-C6C5-68F0-D8A3-57117F317413}"/>
                </a:ext>
              </a:extLst>
            </p:cNvPr>
            <p:cNvSpPr/>
            <p:nvPr/>
          </p:nvSpPr>
          <p:spPr>
            <a:xfrm rot="1239312">
              <a:off x="7684921" y="3234449"/>
              <a:ext cx="819438" cy="197702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b="0" i="0">
                  <a:ln w="9525" cap="flat" cmpd="sng">
                    <a:solidFill>
                      <a:srgbClr val="1155CC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noFill/>
                  <a:latin typeface="Arial"/>
                </a:rPr>
                <a:t>Preliminary</a:t>
              </a:r>
            </a:p>
          </p:txBody>
        </p:sp>
        <p:sp>
          <p:nvSpPr>
            <p:cNvPr id="9" name="Google Shape;685;p59">
              <a:extLst>
                <a:ext uri="{FF2B5EF4-FFF2-40B4-BE49-F238E27FC236}">
                  <a16:creationId xmlns:a16="http://schemas.microsoft.com/office/drawing/2014/main" id="{897AA758-139A-72BC-DF28-9F1B9B718534}"/>
                </a:ext>
              </a:extLst>
            </p:cNvPr>
            <p:cNvSpPr/>
            <p:nvPr/>
          </p:nvSpPr>
          <p:spPr>
            <a:xfrm rot="1239312">
              <a:off x="3716296" y="3234449"/>
              <a:ext cx="819438" cy="197702"/>
            </a:xfrm>
            <a:prstGeom prst="rect">
              <a:avLst/>
            </a:prstGeom>
          </p:spPr>
          <p:txBody>
            <a:bodyPr>
              <a:prstTxWarp prst="textPlain">
                <a:avLst/>
              </a:prstTxWarp>
            </a:bodyPr>
            <a:lstStyle/>
            <a:p>
              <a:pPr lvl="0" algn="ctr"/>
              <a:r>
                <a:rPr b="0" i="0" dirty="0">
                  <a:ln w="9525" cap="flat" cmpd="sng">
                    <a:solidFill>
                      <a:srgbClr val="1155CC"/>
                    </a:solidFill>
                    <a:prstDash val="solid"/>
                    <a:round/>
                    <a:headEnd type="none" w="sm" len="sm"/>
                    <a:tailEnd type="none" w="sm" len="sm"/>
                  </a:ln>
                  <a:noFill/>
                  <a:latin typeface="Arial"/>
                </a:rPr>
                <a:t>Preliminary</a:t>
              </a:r>
            </a:p>
          </p:txBody>
        </p:sp>
      </p:grpSp>
      <p:sp>
        <p:nvSpPr>
          <p:cNvPr id="10" name="Titolo 1">
            <a:extLst>
              <a:ext uri="{FF2B5EF4-FFF2-40B4-BE49-F238E27FC236}">
                <a16:creationId xmlns:a16="http://schemas.microsoft.com/office/drawing/2014/main" id="{C6DF4DFF-BD51-276D-02F2-B8025FC43870}"/>
              </a:ext>
            </a:extLst>
          </p:cNvPr>
          <p:cNvSpPr txBox="1">
            <a:spLocks/>
          </p:cNvSpPr>
          <p:nvPr/>
        </p:nvSpPr>
        <p:spPr>
          <a:xfrm>
            <a:off x="388182" y="108885"/>
            <a:ext cx="8031816" cy="642772"/>
          </a:xfrm>
          <a:prstGeom prst="rect">
            <a:avLst/>
          </a:prstGeom>
          <a:noFill/>
          <a:ln w="0">
            <a:noFill/>
          </a:ln>
        </p:spPr>
        <p:txBody>
          <a:bodyPr wrap="square" lIns="0" tIns="0" rIns="0" bIns="0" anchor="ctr">
            <a:normAutofit/>
          </a:bodyPr>
          <a:lstStyle>
            <a:lvl1pPr indent="0">
              <a:buNone/>
              <a:defRPr sz="4400" b="0" i="0">
                <a:solidFill>
                  <a:schemeClr val="bg1"/>
                </a:solidFill>
                <a:latin typeface="Impact"/>
                <a:ea typeface="+mj-ea"/>
                <a:cs typeface="Impact"/>
              </a:defRPr>
            </a:lvl1pPr>
          </a:lstStyle>
          <a:p>
            <a:pPr defTabSz="914221"/>
            <a:r>
              <a:rPr lang="en-GB" sz="3200" kern="0" dirty="0">
                <a:solidFill>
                  <a:prstClr val="black"/>
                </a:solidFill>
                <a:latin typeface="Impact" pitchFamily="34" charset="0"/>
              </a:rPr>
              <a:t>Testing CF</a:t>
            </a:r>
            <a:r>
              <a:rPr lang="en-GB" sz="3200" kern="0" baseline="-25000" dirty="0">
                <a:solidFill>
                  <a:prstClr val="black"/>
                </a:solidFill>
                <a:latin typeface="Impact" pitchFamily="34" charset="0"/>
              </a:rPr>
              <a:t>4</a:t>
            </a:r>
            <a:r>
              <a:rPr lang="en-GB" sz="3200" kern="0" dirty="0">
                <a:solidFill>
                  <a:prstClr val="black"/>
                </a:solidFill>
                <a:latin typeface="Impact" pitchFamily="34" charset="0"/>
              </a:rPr>
              <a:t>-free gas mixtures </a:t>
            </a:r>
          </a:p>
        </p:txBody>
      </p:sp>
      <p:sp>
        <p:nvSpPr>
          <p:cNvPr id="11" name="Segnaposto piè di pagina 3">
            <a:extLst>
              <a:ext uri="{FF2B5EF4-FFF2-40B4-BE49-F238E27FC236}">
                <a16:creationId xmlns:a16="http://schemas.microsoft.com/office/drawing/2014/main" id="{4EFD0CB6-A791-9B28-4253-92E4663BE503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  <p:sp>
        <p:nvSpPr>
          <p:cNvPr id="12" name="Google Shape;215;p4">
            <a:extLst>
              <a:ext uri="{FF2B5EF4-FFF2-40B4-BE49-F238E27FC236}">
                <a16:creationId xmlns:a16="http://schemas.microsoft.com/office/drawing/2014/main" id="{4F4C4118-BFE4-F76B-EAEF-41F521BF2525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31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</p:spTree>
    <p:extLst>
      <p:ext uri="{BB962C8B-B14F-4D97-AF65-F5344CB8AC3E}">
        <p14:creationId xmlns:p14="http://schemas.microsoft.com/office/powerpoint/2010/main" val="340428557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251942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3200" spc="55" dirty="0">
                <a:solidFill>
                  <a:srgbClr val="000000"/>
                </a:solidFill>
                <a:latin typeface="Impact"/>
              </a:rPr>
              <a:t>Spot Effect for SRL – Manufacturer plot</a:t>
            </a:r>
          </a:p>
        </p:txBody>
      </p:sp>
      <p:sp>
        <p:nvSpPr>
          <p:cNvPr id="93" name="CasellaDiTesto 92"/>
          <p:cNvSpPr txBox="1"/>
          <p:nvPr/>
        </p:nvSpPr>
        <p:spPr>
          <a:xfrm>
            <a:off x="276950" y="674221"/>
            <a:ext cx="3540925" cy="4248472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just"/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From the mathematical model of the resistive stage of a </a:t>
            </a:r>
            <a:r>
              <a:rPr lang="en-US" sz="1600" b="1" spc="43" dirty="0">
                <a:latin typeface="DejaVu Serif Condensed"/>
                <a:ea typeface="Verdana" pitchFamily="34" charset="0"/>
                <a:cs typeface="Arial" panose="020B0604020202020204" pitchFamily="34" charset="0"/>
              </a:rPr>
              <a:t>μ-RWELL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:</a:t>
            </a:r>
            <a:endParaRPr lang="en-US" sz="1600" b="1" spc="-1" dirty="0">
              <a:solidFill>
                <a:srgbClr val="000000"/>
              </a:solidFill>
              <a:latin typeface="DejaVu Serif Condensed" panose="02060606050605020204"/>
            </a:endParaRPr>
          </a:p>
          <a:p>
            <a:pPr algn="just"/>
            <a:endParaRPr lang="en-US" sz="600" spc="-1" dirty="0">
              <a:solidFill>
                <a:srgbClr val="000000"/>
              </a:solidFill>
              <a:latin typeface="DejaVu Serif Condensed" panose="02060606050605020204"/>
            </a:endParaRPr>
          </a:p>
          <a:p>
            <a:pPr algn="just"/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1.</a:t>
            </a:r>
            <a:r>
              <a:rPr lang="en-US" sz="1600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 detectors with 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same size </a:t>
            </a:r>
            <a:r>
              <a:rPr lang="en-US" sz="1600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but 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different resistivity</a:t>
            </a:r>
            <a:r>
              <a:rPr lang="en-US" sz="1600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 exhibit a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 rate capability </a:t>
            </a:r>
            <a:r>
              <a:rPr lang="en-US" sz="1600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scaling as the 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inverse of their resistivity.</a:t>
            </a:r>
            <a:endParaRPr lang="en-US" sz="1600" b="1" spc="-1" dirty="0">
              <a:solidFill>
                <a:srgbClr val="000000"/>
              </a:solidFill>
              <a:latin typeface="DejaVu Serif Condensed" panose="02060606050605020204"/>
            </a:endParaRPr>
          </a:p>
          <a:p>
            <a:pPr algn="just"/>
            <a:endParaRPr lang="en-US" sz="600" spc="-1" dirty="0">
              <a:solidFill>
                <a:srgbClr val="000000"/>
              </a:solidFill>
              <a:latin typeface="DejaVu Serif Condensed" panose="02060606050605020204"/>
            </a:endParaRPr>
          </a:p>
          <a:p>
            <a:pPr algn="just">
              <a:lnSpc>
                <a:spcPct val="100000"/>
              </a:lnSpc>
            </a:pP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2.</a:t>
            </a:r>
            <a:r>
              <a:rPr lang="en-US" sz="1600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 for the 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SRL</a:t>
            </a:r>
            <a:r>
              <a:rPr lang="en-US" sz="1600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, 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increasing the active area</a:t>
            </a:r>
            <a:r>
              <a:rPr lang="en-US" sz="1600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 from 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10x10 cm</a:t>
            </a:r>
            <a:r>
              <a:rPr lang="en-US" sz="1600" b="1" spc="-1" baseline="33000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2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 to 50x50 cm</a:t>
            </a:r>
            <a:r>
              <a:rPr lang="en-US" sz="1600" b="1" spc="-1" baseline="33000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2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 </a:t>
            </a:r>
            <a:r>
              <a:rPr lang="en-US" sz="1600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the 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rate capability should go down few kHz/cm</a:t>
            </a:r>
            <a:r>
              <a:rPr lang="en-US" sz="1600" b="1" spc="-1" baseline="33000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2</a:t>
            </a:r>
            <a:endParaRPr lang="en-US" sz="1600" b="1" spc="-1" dirty="0">
              <a:solidFill>
                <a:srgbClr val="000000"/>
              </a:solidFill>
              <a:latin typeface="DejaVu Serif Condensed" panose="02060606050605020204"/>
            </a:endParaRPr>
          </a:p>
          <a:p>
            <a:pPr algn="just"/>
            <a:endParaRPr lang="en-US" sz="600" spc="-1" dirty="0">
              <a:solidFill>
                <a:srgbClr val="000000"/>
              </a:solidFill>
              <a:latin typeface="DejaVu Serif Condensed" panose="02060606050605020204"/>
            </a:endParaRPr>
          </a:p>
          <a:p>
            <a:pPr algn="just"/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3.</a:t>
            </a:r>
            <a:r>
              <a:rPr lang="en-US" sz="1600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 By using a 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DLC</a:t>
            </a:r>
            <a:r>
              <a:rPr lang="en-US" sz="1600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 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ground sectoring</a:t>
            </a:r>
            <a:r>
              <a:rPr lang="en-US" sz="1600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 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every 10 cm</a:t>
            </a:r>
            <a:r>
              <a:rPr lang="en-US" sz="1600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, 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large (50x50cm</a:t>
            </a:r>
            <a:r>
              <a:rPr lang="en-US" sz="1600" b="1" spc="-1" baseline="33000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2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) detectors</a:t>
            </a:r>
            <a:r>
              <a:rPr lang="en-US" sz="1600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 could achieve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 rate capability </a:t>
            </a:r>
            <a:r>
              <a:rPr lang="en-US" sz="1600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up to </a:t>
            </a:r>
            <a:r>
              <a:rPr lang="en-US" sz="1600" b="1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100kHz/cm</a:t>
            </a:r>
            <a:r>
              <a:rPr lang="en-US" sz="1600" b="1" spc="-1" baseline="33000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2</a:t>
            </a:r>
            <a:r>
              <a:rPr lang="en-US" sz="1600" spc="-1" dirty="0">
                <a:solidFill>
                  <a:srgbClr val="000000"/>
                </a:solidFill>
                <a:latin typeface="DejaVu Serif Condensed" panose="02060606050605020204"/>
                <a:ea typeface="Droid Sans Fallback"/>
              </a:rPr>
              <a:t> (with X-ray)</a:t>
            </a:r>
            <a:endParaRPr lang="en-US" sz="1600" spc="-1" dirty="0">
              <a:solidFill>
                <a:srgbClr val="000000"/>
              </a:solidFill>
              <a:latin typeface="DejaVu Serif Condensed" panose="02060606050605020204"/>
            </a:endParaRPr>
          </a:p>
        </p:txBody>
      </p:sp>
      <p:pic>
        <p:nvPicPr>
          <p:cNvPr id="94" name="Immagine 93"/>
          <p:cNvPicPr/>
          <p:nvPr/>
        </p:nvPicPr>
        <p:blipFill>
          <a:blip r:embed="rId2"/>
          <a:stretch/>
        </p:blipFill>
        <p:spPr>
          <a:xfrm>
            <a:off x="3817875" y="590976"/>
            <a:ext cx="6428160" cy="4673520"/>
          </a:xfrm>
          <a:prstGeom prst="rect">
            <a:avLst/>
          </a:prstGeom>
          <a:ln w="18000">
            <a:noFill/>
          </a:ln>
        </p:spPr>
      </p:pic>
      <p:sp>
        <p:nvSpPr>
          <p:cNvPr id="95" name="Rettangolo 94"/>
          <p:cNvSpPr/>
          <p:nvPr/>
        </p:nvSpPr>
        <p:spPr>
          <a:xfrm>
            <a:off x="4284542" y="1205640"/>
            <a:ext cx="1028880" cy="249480"/>
          </a:xfrm>
          <a:prstGeom prst="rect">
            <a:avLst/>
          </a:prstGeom>
          <a:solidFill>
            <a:srgbClr val="FFFFFF">
              <a:alpha val="50000"/>
            </a:srgbClr>
          </a:solidFill>
          <a:ln w="18000">
            <a:solidFill>
              <a:srgbClr val="FAA61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ctr"/>
            <a:r>
              <a:rPr lang="en-US" sz="1200" b="1" spc="-1">
                <a:solidFill>
                  <a:srgbClr val="000000"/>
                </a:solidFill>
                <a:latin typeface="DejaVu Serif Condensed"/>
              </a:rPr>
              <a:t>10x10 cm</a:t>
            </a:r>
            <a:r>
              <a:rPr lang="en-US" sz="1200" b="1" spc="-1" baseline="33000">
                <a:solidFill>
                  <a:srgbClr val="000000"/>
                </a:solidFill>
                <a:latin typeface="DejaVu Serif Condensed"/>
              </a:rPr>
              <a:t>2</a:t>
            </a:r>
            <a:endParaRPr lang="en-US" sz="1200" b="1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96" name="Rettangolo 95"/>
          <p:cNvSpPr/>
          <p:nvPr/>
        </p:nvSpPr>
        <p:spPr>
          <a:xfrm>
            <a:off x="6602582" y="2140920"/>
            <a:ext cx="469080" cy="249120"/>
          </a:xfrm>
          <a:prstGeom prst="rect">
            <a:avLst/>
          </a:prstGeom>
          <a:solidFill>
            <a:srgbClr val="FFFFFF">
              <a:alpha val="50000"/>
            </a:srgbClr>
          </a:solidFill>
          <a:ln w="18000">
            <a:solidFill>
              <a:srgbClr val="FAA61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ctr"/>
            <a:r>
              <a:rPr lang="en-US" sz="1200" b="1" spc="-1">
                <a:solidFill>
                  <a:srgbClr val="000000"/>
                </a:solidFill>
                <a:latin typeface="DejaVu Serif Condensed"/>
                <a:ea typeface="DejaVu Serif Condensed"/>
              </a:rPr>
              <a:t>×</a:t>
            </a:r>
            <a:r>
              <a:rPr lang="en-US" sz="1200" b="1" spc="-1">
                <a:solidFill>
                  <a:srgbClr val="000000"/>
                </a:solidFill>
                <a:latin typeface="DejaVu Serif Condensed"/>
              </a:rPr>
              <a:t> 1/3</a:t>
            </a:r>
          </a:p>
        </p:txBody>
      </p:sp>
      <p:sp>
        <p:nvSpPr>
          <p:cNvPr id="97" name="Connettore diritto 96"/>
          <p:cNvSpPr/>
          <p:nvPr/>
        </p:nvSpPr>
        <p:spPr>
          <a:xfrm>
            <a:off x="7133222" y="2117520"/>
            <a:ext cx="0" cy="499320"/>
          </a:xfrm>
          <a:prstGeom prst="line">
            <a:avLst/>
          </a:prstGeom>
          <a:ln w="18000">
            <a:solidFill>
              <a:srgbClr val="F5822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just"/>
            <a:endParaRPr lang="en-US" sz="12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98" name="Rettangolo 97"/>
          <p:cNvSpPr/>
          <p:nvPr/>
        </p:nvSpPr>
        <p:spPr>
          <a:xfrm>
            <a:off x="4284542" y="2403000"/>
            <a:ext cx="1028880" cy="249120"/>
          </a:xfrm>
          <a:prstGeom prst="rect">
            <a:avLst/>
          </a:prstGeom>
          <a:solidFill>
            <a:srgbClr val="FFFFFF">
              <a:alpha val="50000"/>
            </a:srgbClr>
          </a:solidFill>
          <a:ln w="18000">
            <a:solidFill>
              <a:srgbClr val="FAA61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ctr"/>
            <a:r>
              <a:rPr lang="en-US" sz="1200" b="1" spc="-1">
                <a:solidFill>
                  <a:srgbClr val="000000"/>
                </a:solidFill>
                <a:latin typeface="DejaVu Serif Condensed"/>
              </a:rPr>
              <a:t>50x50 cm</a:t>
            </a:r>
            <a:r>
              <a:rPr lang="en-US" sz="1200" b="1" spc="-1" baseline="33000">
                <a:solidFill>
                  <a:srgbClr val="000000"/>
                </a:solidFill>
                <a:latin typeface="DejaVu Serif Condensed"/>
              </a:rPr>
              <a:t>2</a:t>
            </a:r>
            <a:endParaRPr lang="en-US" sz="1200" b="1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101" name="CasellaDiTesto 100"/>
          <p:cNvSpPr txBox="1"/>
          <p:nvPr/>
        </p:nvSpPr>
        <p:spPr>
          <a:xfrm>
            <a:off x="755998" y="4779491"/>
            <a:ext cx="2489400" cy="437400"/>
          </a:xfrm>
          <a:prstGeom prst="rect">
            <a:avLst/>
          </a:prstGeom>
          <a:solidFill>
            <a:srgbClr val="FFFFFF"/>
          </a:solidFill>
          <a:ln w="18000">
            <a:solidFill>
              <a:srgbClr val="ED1C24"/>
            </a:solidFill>
            <a:round/>
          </a:ln>
        </p:spPr>
        <p:txBody>
          <a:bodyPr lIns="99000" tIns="54000" rIns="99000" bIns="54000" anchor="ctr">
            <a:noAutofit/>
          </a:bodyPr>
          <a:lstStyle/>
          <a:p>
            <a:pPr algn="ctr"/>
            <a:r>
              <a:rPr lang="en-US" sz="1400" b="1" spc="-1" dirty="0">
                <a:solidFill>
                  <a:srgbClr val="CE181E"/>
                </a:solidFill>
                <a:latin typeface="DejaVu Serif Condensed"/>
              </a:rPr>
              <a:t>Different primary ionization </a:t>
            </a:r>
            <a:r>
              <a:rPr lang="en-US" sz="1400" b="1" spc="-1" dirty="0">
                <a:solidFill>
                  <a:srgbClr val="CE181E"/>
                </a:solidFill>
                <a:latin typeface="DejaVu Serif Condensed"/>
                <a:ea typeface="DejaVu Serif Condensed"/>
              </a:rPr>
              <a:t>⇒</a:t>
            </a:r>
            <a:endParaRPr lang="en-US" sz="1400" spc="-1" dirty="0">
              <a:solidFill>
                <a:srgbClr val="000000"/>
              </a:solidFill>
              <a:latin typeface="DejaVu Serif Condensed"/>
            </a:endParaRPr>
          </a:p>
          <a:p>
            <a:pPr algn="ctr"/>
            <a:r>
              <a:rPr lang="en-US" sz="1400" b="1" spc="-1" dirty="0">
                <a:solidFill>
                  <a:srgbClr val="CE181E"/>
                </a:solidFill>
                <a:latin typeface="DejaVu Serif Condensed"/>
              </a:rPr>
              <a:t>Rate </a:t>
            </a:r>
            <a:r>
              <a:rPr lang="en-US" sz="1400" b="1" spc="-1" dirty="0" err="1">
                <a:solidFill>
                  <a:srgbClr val="CE181E"/>
                </a:solidFill>
                <a:latin typeface="DejaVu Serif Condensed"/>
              </a:rPr>
              <a:t>Cap.</a:t>
            </a:r>
            <a:r>
              <a:rPr lang="en-US" sz="1400" b="1" spc="-1" baseline="-8000" dirty="0" err="1">
                <a:solidFill>
                  <a:srgbClr val="CE181E"/>
                </a:solidFill>
                <a:latin typeface="DejaVu Serif Condensed"/>
              </a:rPr>
              <a:t>m.i.p</a:t>
            </a:r>
            <a:r>
              <a:rPr lang="en-US" sz="1400" b="1" spc="-1" baseline="-8000" dirty="0">
                <a:solidFill>
                  <a:srgbClr val="CE181E"/>
                </a:solidFill>
                <a:latin typeface="DejaVu Serif Condensed"/>
              </a:rPr>
              <a:t>.</a:t>
            </a:r>
            <a:r>
              <a:rPr lang="en-US" sz="1400" b="1" spc="-1" dirty="0">
                <a:solidFill>
                  <a:srgbClr val="CE181E"/>
                </a:solidFill>
                <a:latin typeface="DejaVu Serif Condensed"/>
              </a:rPr>
              <a:t> = 3</a:t>
            </a:r>
            <a:r>
              <a:rPr lang="en-US" sz="1400" b="1" spc="-1" dirty="0">
                <a:solidFill>
                  <a:srgbClr val="CE181E"/>
                </a:solidFill>
                <a:latin typeface="DejaVu Serif Condensed"/>
                <a:ea typeface="DejaVu Serif Condensed"/>
              </a:rPr>
              <a:t>×Rate </a:t>
            </a:r>
            <a:r>
              <a:rPr lang="en-US" sz="1400" b="1" spc="-1" dirty="0" err="1">
                <a:solidFill>
                  <a:srgbClr val="CE181E"/>
                </a:solidFill>
                <a:latin typeface="DejaVu Serif Condensed"/>
                <a:ea typeface="DejaVu Serif Condensed"/>
              </a:rPr>
              <a:t>Cap.</a:t>
            </a:r>
            <a:r>
              <a:rPr lang="en-US" sz="1400" b="1" spc="-1" baseline="-8000" dirty="0" err="1">
                <a:solidFill>
                  <a:srgbClr val="CE181E"/>
                </a:solidFill>
                <a:latin typeface="DejaVu Serif Condensed"/>
                <a:ea typeface="DejaVu Serif Condensed"/>
              </a:rPr>
              <a:t>X</a:t>
            </a:r>
            <a:r>
              <a:rPr lang="en-US" sz="1400" b="1" spc="-1" baseline="-8000" dirty="0">
                <a:solidFill>
                  <a:srgbClr val="CE181E"/>
                </a:solidFill>
                <a:latin typeface="DejaVu Serif Condensed"/>
                <a:ea typeface="DejaVu Serif Condensed"/>
              </a:rPr>
              <a:t>-ray</a:t>
            </a:r>
            <a:endParaRPr lang="en-US" sz="1400" spc="-1" dirty="0">
              <a:solidFill>
                <a:srgbClr val="000000"/>
              </a:solidFill>
              <a:latin typeface="DejaVu Serif Condensed"/>
            </a:endParaRPr>
          </a:p>
        </p:txBody>
      </p:sp>
      <p:pic>
        <p:nvPicPr>
          <p:cNvPr id="102" name="Elemento grafico 101"/>
          <p:cNvPicPr/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/>
        </p:blipFill>
        <p:spPr>
          <a:xfrm>
            <a:off x="4788446" y="3717209"/>
            <a:ext cx="2489400" cy="745414"/>
          </a:xfrm>
          <a:prstGeom prst="rect">
            <a:avLst/>
          </a:prstGeom>
          <a:ln w="7200">
            <a:solidFill>
              <a:srgbClr val="000000"/>
            </a:solidFill>
            <a:round/>
          </a:ln>
        </p:spPr>
      </p:pic>
      <p:sp>
        <p:nvSpPr>
          <p:cNvPr id="103" name="Ovale 102"/>
          <p:cNvSpPr/>
          <p:nvPr/>
        </p:nvSpPr>
        <p:spPr>
          <a:xfrm>
            <a:off x="7421942" y="1919160"/>
            <a:ext cx="406080" cy="931680"/>
          </a:xfrm>
          <a:prstGeom prst="ellipse">
            <a:avLst/>
          </a:prstGeom>
          <a:noFill/>
          <a:ln w="36000">
            <a:solidFill>
              <a:srgbClr val="2A609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9000" tIns="54000" rIns="99000" bIns="54000" anchor="ctr">
            <a:noAutofit/>
          </a:bodyPr>
          <a:lstStyle/>
          <a:p>
            <a:pPr algn="just"/>
            <a:endParaRPr lang="en-US" sz="12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104" name="Ovale 103"/>
          <p:cNvSpPr/>
          <p:nvPr/>
        </p:nvSpPr>
        <p:spPr>
          <a:xfrm>
            <a:off x="9257942" y="3539520"/>
            <a:ext cx="406080" cy="931680"/>
          </a:xfrm>
          <a:prstGeom prst="ellipse">
            <a:avLst/>
          </a:prstGeom>
          <a:noFill/>
          <a:ln w="36000">
            <a:solidFill>
              <a:srgbClr val="2A6099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9000" tIns="54000" rIns="99000" bIns="54000" anchor="ctr">
            <a:noAutofit/>
          </a:bodyPr>
          <a:lstStyle/>
          <a:p>
            <a:pPr algn="just"/>
            <a:endParaRPr lang="en-US" sz="12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7" name="Google Shape;215;p4">
            <a:extLst>
              <a:ext uri="{FF2B5EF4-FFF2-40B4-BE49-F238E27FC236}">
                <a16:creationId xmlns:a16="http://schemas.microsoft.com/office/drawing/2014/main" id="{0016BF40-E4A0-BEDC-3AC2-BD36833072D3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32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8" name="Segnaposto piè di pagina 3">
            <a:extLst>
              <a:ext uri="{FF2B5EF4-FFF2-40B4-BE49-F238E27FC236}">
                <a16:creationId xmlns:a16="http://schemas.microsoft.com/office/drawing/2014/main" id="{9974AFE1-8147-CB31-3C46-3216584BCD2D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LNF-INFN, </a:t>
            </a:r>
          </a:p>
        </p:txBody>
      </p:sp>
    </p:spTree>
    <p:extLst>
      <p:ext uri="{BB962C8B-B14F-4D97-AF65-F5344CB8AC3E}">
        <p14:creationId xmlns:p14="http://schemas.microsoft.com/office/powerpoint/2010/main" val="111053931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202986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3200" spc="55" dirty="0">
                <a:solidFill>
                  <a:srgbClr val="000000"/>
                </a:solidFill>
                <a:latin typeface="Impact"/>
              </a:rPr>
              <a:t>Irradiation test of DLC and μ-RWELL</a:t>
            </a:r>
          </a:p>
        </p:txBody>
      </p:sp>
      <p:pic>
        <p:nvPicPr>
          <p:cNvPr id="68" name="Immagine 2"/>
          <p:cNvPicPr/>
          <p:nvPr/>
        </p:nvPicPr>
        <p:blipFill>
          <a:blip r:embed="rId2"/>
          <a:stretch/>
        </p:blipFill>
        <p:spPr>
          <a:xfrm>
            <a:off x="6962942" y="729720"/>
            <a:ext cx="2932560" cy="2098440"/>
          </a:xfrm>
          <a:prstGeom prst="rect">
            <a:avLst/>
          </a:prstGeom>
          <a:ln w="0">
            <a:noFill/>
          </a:ln>
        </p:spPr>
      </p:pic>
      <p:pic>
        <p:nvPicPr>
          <p:cNvPr id="69" name="Immagine 3"/>
          <p:cNvPicPr/>
          <p:nvPr/>
        </p:nvPicPr>
        <p:blipFill>
          <a:blip r:embed="rId3"/>
          <a:stretch/>
        </p:blipFill>
        <p:spPr>
          <a:xfrm>
            <a:off x="3990422" y="737280"/>
            <a:ext cx="2932560" cy="2098440"/>
          </a:xfrm>
          <a:prstGeom prst="rect">
            <a:avLst/>
          </a:prstGeom>
          <a:ln w="0">
            <a:noFill/>
          </a:ln>
        </p:spPr>
      </p:pic>
      <p:sp>
        <p:nvSpPr>
          <p:cNvPr id="70" name="Rettangolo 1"/>
          <p:cNvSpPr/>
          <p:nvPr/>
        </p:nvSpPr>
        <p:spPr>
          <a:xfrm>
            <a:off x="6598622" y="3001320"/>
            <a:ext cx="3414960" cy="288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it-IT" sz="1300" b="1" spc="-1">
                <a:solidFill>
                  <a:schemeClr val="dk1"/>
                </a:solidFill>
                <a:latin typeface="DejaVu Serif Condensed"/>
              </a:rPr>
              <a:t>GIF++ - Full area, Flux ~ 200 kHz/cm</a:t>
            </a:r>
            <a:r>
              <a:rPr lang="it-IT" sz="1300" b="1" spc="-1" baseline="30000">
                <a:solidFill>
                  <a:schemeClr val="dk1"/>
                </a:solidFill>
                <a:latin typeface="DejaVu Serif Condensed"/>
              </a:rPr>
              <a:t>2</a:t>
            </a:r>
            <a:endParaRPr lang="en-US" sz="1300" spc="-1">
              <a:solidFill>
                <a:srgbClr val="000000"/>
              </a:solidFill>
              <a:latin typeface="DejaVu Serif Condensed"/>
            </a:endParaRPr>
          </a:p>
        </p:txBody>
      </p:sp>
      <p:pic>
        <p:nvPicPr>
          <p:cNvPr id="71" name="Picture 3" descr="Qint_gif_logo.jpg"/>
          <p:cNvPicPr/>
          <p:nvPr/>
        </p:nvPicPr>
        <p:blipFill>
          <a:blip r:embed="rId4"/>
          <a:stretch/>
        </p:blipFill>
        <p:spPr>
          <a:xfrm>
            <a:off x="6760622" y="3243240"/>
            <a:ext cx="2932200" cy="2058120"/>
          </a:xfrm>
          <a:prstGeom prst="rect">
            <a:avLst/>
          </a:prstGeom>
          <a:ln w="0">
            <a:noFill/>
          </a:ln>
        </p:spPr>
      </p:pic>
      <p:pic>
        <p:nvPicPr>
          <p:cNvPr id="72" name="Picture 4" descr="Qint_PSI_logo.png"/>
          <p:cNvPicPr/>
          <p:nvPr/>
        </p:nvPicPr>
        <p:blipFill>
          <a:blip r:embed="rId5"/>
          <a:stretch/>
        </p:blipFill>
        <p:spPr>
          <a:xfrm>
            <a:off x="3587942" y="3253680"/>
            <a:ext cx="2915640" cy="2018160"/>
          </a:xfrm>
          <a:prstGeom prst="rect">
            <a:avLst/>
          </a:prstGeom>
          <a:ln w="0">
            <a:noFill/>
          </a:ln>
        </p:spPr>
      </p:pic>
      <p:sp>
        <p:nvSpPr>
          <p:cNvPr id="73" name="Rettangolo 22"/>
          <p:cNvSpPr/>
          <p:nvPr/>
        </p:nvSpPr>
        <p:spPr>
          <a:xfrm>
            <a:off x="3916262" y="2991960"/>
            <a:ext cx="2519640" cy="48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algn="ctr"/>
            <a:r>
              <a:rPr lang="it-IT" sz="1300" b="1" spc="-1">
                <a:solidFill>
                  <a:schemeClr val="dk1"/>
                </a:solidFill>
                <a:latin typeface="DejaVu Serif Condensed"/>
              </a:rPr>
              <a:t>PSI-1, beam spot ~ 9 cm</a:t>
            </a:r>
            <a:r>
              <a:rPr lang="it-IT" sz="1300" b="1" spc="-1" baseline="30000">
                <a:solidFill>
                  <a:schemeClr val="dk1"/>
                </a:solidFill>
                <a:latin typeface="DejaVu Serif Condensed"/>
              </a:rPr>
              <a:t>2</a:t>
            </a:r>
            <a:endParaRPr lang="en-US" sz="1300" spc="-1">
              <a:solidFill>
                <a:srgbClr val="000000"/>
              </a:solidFill>
              <a:latin typeface="DejaVu Serif Condensed"/>
            </a:endParaRPr>
          </a:p>
          <a:p>
            <a:pPr algn="ctr"/>
            <a:r>
              <a:rPr lang="el-GR" sz="1300" b="1" spc="-1">
                <a:solidFill>
                  <a:schemeClr val="dk1"/>
                </a:solidFill>
                <a:latin typeface="DejaVu Serif Condensed"/>
              </a:rPr>
              <a:t>Φ</a:t>
            </a:r>
            <a:r>
              <a:rPr lang="it-IT" sz="1300" b="1" spc="-1">
                <a:solidFill>
                  <a:schemeClr val="dk1"/>
                </a:solidFill>
                <a:latin typeface="DejaVu Serif Condensed"/>
              </a:rPr>
              <a:t> ~ 10 MHz/cm</a:t>
            </a:r>
            <a:r>
              <a:rPr lang="it-IT" sz="1300" b="1" spc="-1" baseline="30000">
                <a:solidFill>
                  <a:schemeClr val="dk1"/>
                </a:solidFill>
                <a:latin typeface="DejaVu Serif Condensed"/>
              </a:rPr>
              <a:t>2</a:t>
            </a:r>
            <a:endParaRPr lang="en-US" sz="1300" spc="-1">
              <a:solidFill>
                <a:srgbClr val="000000"/>
              </a:solidFill>
              <a:latin typeface="DejaVu Serif Condensed"/>
            </a:endParaRPr>
          </a:p>
        </p:txBody>
      </p:sp>
      <p:pic>
        <p:nvPicPr>
          <p:cNvPr id="74" name="Picture 5" descr="Qint_Xray_logo.png"/>
          <p:cNvPicPr/>
          <p:nvPr/>
        </p:nvPicPr>
        <p:blipFill>
          <a:blip r:embed="rId6"/>
          <a:stretch/>
        </p:blipFill>
        <p:spPr>
          <a:xfrm>
            <a:off x="594182" y="3220920"/>
            <a:ext cx="2891880" cy="2061000"/>
          </a:xfrm>
          <a:prstGeom prst="rect">
            <a:avLst/>
          </a:prstGeom>
          <a:ln w="0">
            <a:noFill/>
          </a:ln>
        </p:spPr>
      </p:pic>
      <p:sp>
        <p:nvSpPr>
          <p:cNvPr id="75" name="Rettangolo 26"/>
          <p:cNvSpPr/>
          <p:nvPr/>
        </p:nvSpPr>
        <p:spPr>
          <a:xfrm>
            <a:off x="1234473" y="2974320"/>
            <a:ext cx="1772578" cy="490988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spAutoFit/>
          </a:bodyPr>
          <a:lstStyle/>
          <a:p>
            <a:pPr algn="ctr"/>
            <a:r>
              <a:rPr lang="it-IT" sz="1300" b="1" spc="-1">
                <a:solidFill>
                  <a:schemeClr val="dk1"/>
                </a:solidFill>
                <a:latin typeface="DejaVu Serif Condensed"/>
              </a:rPr>
              <a:t>X-Ray gun- spot 50 cm</a:t>
            </a:r>
            <a:r>
              <a:rPr lang="it-IT" sz="1300" b="1" spc="-1" baseline="30000">
                <a:solidFill>
                  <a:schemeClr val="dk1"/>
                </a:solidFill>
                <a:latin typeface="DejaVu Serif Condensed"/>
              </a:rPr>
              <a:t>2</a:t>
            </a:r>
            <a:endParaRPr lang="en-US" sz="1300" spc="-1">
              <a:solidFill>
                <a:srgbClr val="000000"/>
              </a:solidFill>
              <a:latin typeface="DejaVu Serif Condensed"/>
            </a:endParaRPr>
          </a:p>
          <a:p>
            <a:pPr algn="ctr"/>
            <a:r>
              <a:rPr lang="el-GR" sz="1300" b="1" spc="-1">
                <a:solidFill>
                  <a:schemeClr val="dk1"/>
                </a:solidFill>
                <a:latin typeface="DejaVu Serif Condensed"/>
              </a:rPr>
              <a:t>Φ </a:t>
            </a:r>
            <a:r>
              <a:rPr lang="it-IT" sz="1300" b="1" spc="-1">
                <a:solidFill>
                  <a:schemeClr val="dk1"/>
                </a:solidFill>
                <a:latin typeface="DejaVu Serif Condensed"/>
              </a:rPr>
              <a:t>~ 700 kHz/cm</a:t>
            </a:r>
            <a:r>
              <a:rPr lang="it-IT" sz="1300" b="1" spc="-1" baseline="30000">
                <a:solidFill>
                  <a:schemeClr val="dk1"/>
                </a:solidFill>
                <a:latin typeface="DejaVu Serif Condensed"/>
              </a:rPr>
              <a:t>2</a:t>
            </a:r>
            <a:endParaRPr lang="en-US" sz="13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76" name="Rettangolo 75"/>
          <p:cNvSpPr/>
          <p:nvPr/>
        </p:nvSpPr>
        <p:spPr>
          <a:xfrm>
            <a:off x="2471942" y="4668120"/>
            <a:ext cx="895680" cy="235800"/>
          </a:xfrm>
          <a:prstGeom prst="rect">
            <a:avLst/>
          </a:prstGeom>
          <a:solidFill>
            <a:srgbClr val="FAA61A"/>
          </a:solidFill>
          <a:ln w="18000">
            <a:solidFill>
              <a:srgbClr val="F58220"/>
            </a:solidFill>
            <a:round/>
          </a:ln>
          <a:effectLst>
            <a:outerShdw blurRad="38160" dist="25455" dir="2700000" rotWithShape="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72000" tIns="27000" rIns="72000" bIns="27000" anchor="ctr">
            <a:noAutofit/>
          </a:bodyPr>
          <a:lstStyle/>
          <a:p>
            <a:pPr algn="ctr"/>
            <a:r>
              <a:rPr lang="en-US" sz="1200" b="1" spc="-1">
                <a:solidFill>
                  <a:srgbClr val="FFFFFF"/>
                </a:solidFill>
                <a:latin typeface="DejaVu Serif Condensed"/>
              </a:rPr>
              <a:t>90mC/cm</a:t>
            </a:r>
            <a:r>
              <a:rPr lang="en-US" sz="1200" b="1" spc="-1" baseline="33000">
                <a:solidFill>
                  <a:srgbClr val="FFFFFF"/>
                </a:solidFill>
                <a:latin typeface="DejaVu Serif Condensed"/>
              </a:rPr>
              <a:t>2</a:t>
            </a:r>
            <a:endParaRPr lang="en-US" sz="1200" b="1" spc="-1">
              <a:solidFill>
                <a:srgbClr val="FFFFFF"/>
              </a:solidFill>
              <a:latin typeface="DejaVu Serif Condensed"/>
            </a:endParaRPr>
          </a:p>
        </p:txBody>
      </p:sp>
      <p:sp>
        <p:nvSpPr>
          <p:cNvPr id="77" name="Rettangolo 76"/>
          <p:cNvSpPr/>
          <p:nvPr/>
        </p:nvSpPr>
        <p:spPr>
          <a:xfrm>
            <a:off x="5507102" y="4651200"/>
            <a:ext cx="895680" cy="235800"/>
          </a:xfrm>
          <a:prstGeom prst="rect">
            <a:avLst/>
          </a:prstGeom>
          <a:solidFill>
            <a:srgbClr val="FAA61A"/>
          </a:solidFill>
          <a:ln w="18000">
            <a:solidFill>
              <a:srgbClr val="F58220"/>
            </a:solidFill>
            <a:round/>
          </a:ln>
          <a:effectLst>
            <a:outerShdw blurRad="38160" dist="25455" dir="2700000" rotWithShape="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72000" tIns="27000" rIns="72000" bIns="27000" anchor="ctr">
            <a:noAutofit/>
          </a:bodyPr>
          <a:lstStyle/>
          <a:p>
            <a:pPr algn="ctr"/>
            <a:r>
              <a:rPr lang="en-US" sz="1200" b="1" spc="-1">
                <a:solidFill>
                  <a:srgbClr val="FFFFFF"/>
                </a:solidFill>
                <a:latin typeface="DejaVu Serif Condensed"/>
              </a:rPr>
              <a:t>125mC/cm</a:t>
            </a:r>
            <a:r>
              <a:rPr lang="en-US" sz="1200" b="1" spc="-1" baseline="33000">
                <a:solidFill>
                  <a:srgbClr val="FFFFFF"/>
                </a:solidFill>
                <a:latin typeface="DejaVu Serif Condensed"/>
              </a:rPr>
              <a:t>2</a:t>
            </a:r>
            <a:endParaRPr lang="en-US" sz="1200" b="1" spc="-1">
              <a:solidFill>
                <a:srgbClr val="FFFFFF"/>
              </a:solidFill>
              <a:latin typeface="DejaVu Serif Condensed"/>
            </a:endParaRPr>
          </a:p>
        </p:txBody>
      </p:sp>
      <p:sp>
        <p:nvSpPr>
          <p:cNvPr id="78" name="Rettangolo 77"/>
          <p:cNvSpPr/>
          <p:nvPr/>
        </p:nvSpPr>
        <p:spPr>
          <a:xfrm>
            <a:off x="8638742" y="4728240"/>
            <a:ext cx="895680" cy="235800"/>
          </a:xfrm>
          <a:prstGeom prst="rect">
            <a:avLst/>
          </a:prstGeom>
          <a:solidFill>
            <a:srgbClr val="FAA61A"/>
          </a:solidFill>
          <a:ln w="18000">
            <a:solidFill>
              <a:srgbClr val="F58220"/>
            </a:solidFill>
            <a:round/>
          </a:ln>
          <a:effectLst>
            <a:outerShdw blurRad="38160" dist="25455" dir="2700000" rotWithShape="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72000" tIns="27000" rIns="72000" bIns="27000" anchor="ctr">
            <a:noAutofit/>
          </a:bodyPr>
          <a:lstStyle/>
          <a:p>
            <a:pPr algn="ctr"/>
            <a:r>
              <a:rPr lang="en-US" sz="1200" b="1" spc="-1">
                <a:solidFill>
                  <a:srgbClr val="FFFFFF"/>
                </a:solidFill>
                <a:latin typeface="DejaVu Serif Condensed"/>
              </a:rPr>
              <a:t>175mC/cm</a:t>
            </a:r>
            <a:r>
              <a:rPr lang="en-US" sz="1200" b="1" spc="-1" baseline="33000">
                <a:solidFill>
                  <a:srgbClr val="FFFFFF"/>
                </a:solidFill>
                <a:latin typeface="DejaVu Serif Condensed"/>
              </a:rPr>
              <a:t>2</a:t>
            </a:r>
            <a:endParaRPr lang="en-US" sz="1200" b="1" spc="-1">
              <a:solidFill>
                <a:srgbClr val="FFFFFF"/>
              </a:solidFill>
              <a:latin typeface="DejaVu Serif Condensed"/>
            </a:endParaRPr>
          </a:p>
        </p:txBody>
      </p:sp>
      <p:sp>
        <p:nvSpPr>
          <p:cNvPr id="79" name="Rettangolo 78"/>
          <p:cNvSpPr/>
          <p:nvPr/>
        </p:nvSpPr>
        <p:spPr>
          <a:xfrm>
            <a:off x="5645342" y="2262600"/>
            <a:ext cx="895680" cy="235800"/>
          </a:xfrm>
          <a:prstGeom prst="rect">
            <a:avLst/>
          </a:prstGeom>
          <a:solidFill>
            <a:srgbClr val="FAA61A"/>
          </a:solidFill>
          <a:ln w="18000">
            <a:solidFill>
              <a:srgbClr val="F58220"/>
            </a:solidFill>
            <a:round/>
          </a:ln>
          <a:effectLst>
            <a:outerShdw blurRad="38160" dist="25455" dir="2700000" rotWithShape="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72000" tIns="27000" rIns="72000" bIns="27000" anchor="ctr">
            <a:noAutofit/>
          </a:bodyPr>
          <a:lstStyle/>
          <a:p>
            <a:pPr algn="ctr"/>
            <a:r>
              <a:rPr lang="en-US" sz="1200" b="1" spc="-1" dirty="0">
                <a:solidFill>
                  <a:srgbClr val="FFFFFF"/>
                </a:solidFill>
                <a:latin typeface="DejaVu Serif Condensed"/>
              </a:rPr>
              <a:t>500mC/cm</a:t>
            </a:r>
            <a:r>
              <a:rPr lang="en-US" sz="1200" b="1" spc="-1" baseline="33000" dirty="0">
                <a:solidFill>
                  <a:srgbClr val="FFFFFF"/>
                </a:solidFill>
                <a:latin typeface="DejaVu Serif Condensed"/>
              </a:rPr>
              <a:t>2</a:t>
            </a:r>
            <a:endParaRPr lang="en-US" sz="1200" b="1" spc="-1" dirty="0">
              <a:solidFill>
                <a:srgbClr val="FFFFFF"/>
              </a:solidFill>
              <a:latin typeface="DejaVu Serif Condensed"/>
            </a:endParaRPr>
          </a:p>
        </p:txBody>
      </p:sp>
      <p:sp>
        <p:nvSpPr>
          <p:cNvPr id="80" name="Rettangolo 79"/>
          <p:cNvSpPr/>
          <p:nvPr/>
        </p:nvSpPr>
        <p:spPr>
          <a:xfrm>
            <a:off x="8642702" y="2277000"/>
            <a:ext cx="895680" cy="235800"/>
          </a:xfrm>
          <a:prstGeom prst="rect">
            <a:avLst/>
          </a:prstGeom>
          <a:solidFill>
            <a:srgbClr val="FAA61A"/>
          </a:solidFill>
          <a:ln w="18000">
            <a:solidFill>
              <a:srgbClr val="F58220"/>
            </a:solidFill>
            <a:round/>
          </a:ln>
          <a:effectLst>
            <a:outerShdw blurRad="38160" dist="25455" dir="2700000" rotWithShape="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72000" tIns="27000" rIns="72000" bIns="27000" anchor="ctr">
            <a:noAutofit/>
          </a:bodyPr>
          <a:lstStyle/>
          <a:p>
            <a:pPr algn="ctr"/>
            <a:r>
              <a:rPr lang="en-US" sz="1200" b="1" spc="-1">
                <a:solidFill>
                  <a:srgbClr val="FFFFFF"/>
                </a:solidFill>
                <a:latin typeface="DejaVu Serif Condensed"/>
              </a:rPr>
              <a:t>600mC/cm</a:t>
            </a:r>
            <a:r>
              <a:rPr lang="en-US" sz="1200" b="1" spc="-1" baseline="33000">
                <a:solidFill>
                  <a:srgbClr val="FFFFFF"/>
                </a:solidFill>
                <a:latin typeface="DejaVu Serif Condensed"/>
              </a:rPr>
              <a:t>2</a:t>
            </a:r>
            <a:endParaRPr lang="en-US" sz="1200" b="1" spc="-1">
              <a:solidFill>
                <a:srgbClr val="FFFFFF"/>
              </a:solidFill>
              <a:latin typeface="DejaVu Serif Condensed"/>
            </a:endParaRPr>
          </a:p>
        </p:txBody>
      </p:sp>
      <p:sp>
        <p:nvSpPr>
          <p:cNvPr id="81" name="Rettangolo 80"/>
          <p:cNvSpPr/>
          <p:nvPr/>
        </p:nvSpPr>
        <p:spPr>
          <a:xfrm>
            <a:off x="3738062" y="615600"/>
            <a:ext cx="6072120" cy="2220120"/>
          </a:xfrm>
          <a:prstGeom prst="rect">
            <a:avLst/>
          </a:prstGeom>
          <a:noFill/>
          <a:ln w="54000">
            <a:solidFill>
              <a:srgbClr val="89C765"/>
            </a:solidFill>
            <a:round/>
          </a:ln>
          <a:effectLst>
            <a:outerShdw blurRad="38160" dist="25455" dir="2700000" rotWithShape="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just"/>
            <a:endParaRPr lang="en-US" sz="12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82" name="Rettangolo 81"/>
          <p:cNvSpPr/>
          <p:nvPr/>
        </p:nvSpPr>
        <p:spPr>
          <a:xfrm>
            <a:off x="324182" y="3001320"/>
            <a:ext cx="9689400" cy="2314440"/>
          </a:xfrm>
          <a:prstGeom prst="rect">
            <a:avLst/>
          </a:prstGeom>
          <a:noFill/>
          <a:ln w="54000">
            <a:solidFill>
              <a:srgbClr val="F58220"/>
            </a:solidFill>
            <a:round/>
          </a:ln>
          <a:effectLst>
            <a:outerShdw blurRad="38160" dist="25455" dir="2700000" rotWithShape="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just"/>
            <a:endParaRPr lang="en-US" sz="1200" spc="-1">
              <a:solidFill>
                <a:srgbClr val="FFFFFF"/>
              </a:solidFill>
              <a:latin typeface="DejaVu Serif Condensed"/>
            </a:endParaRPr>
          </a:p>
        </p:txBody>
      </p:sp>
      <p:sp>
        <p:nvSpPr>
          <p:cNvPr id="83" name="Rettangolo 82"/>
          <p:cNvSpPr/>
          <p:nvPr/>
        </p:nvSpPr>
        <p:spPr>
          <a:xfrm>
            <a:off x="818822" y="2765520"/>
            <a:ext cx="2481480" cy="235800"/>
          </a:xfrm>
          <a:prstGeom prst="rect">
            <a:avLst/>
          </a:prstGeom>
          <a:solidFill>
            <a:srgbClr val="FAA61A"/>
          </a:solidFill>
          <a:ln w="18000">
            <a:solidFill>
              <a:srgbClr val="F58220"/>
            </a:solidFill>
            <a:round/>
          </a:ln>
          <a:effectLst>
            <a:outerShdw blurRad="38160" dist="25455" dir="2700000" rotWithShape="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72000" tIns="27000" rIns="72000" bIns="27000" anchor="ctr">
            <a:noAutofit/>
          </a:bodyPr>
          <a:lstStyle/>
          <a:p>
            <a:pPr algn="ctr"/>
            <a:r>
              <a:rPr lang="en-US" sz="1200" spc="-1">
                <a:solidFill>
                  <a:srgbClr val="FFFFFF"/>
                </a:solidFill>
                <a:latin typeface="DejaVu Serif Condensed"/>
              </a:rPr>
              <a:t>μ-RWELL DETECTORS</a:t>
            </a:r>
          </a:p>
        </p:txBody>
      </p:sp>
      <p:sp>
        <p:nvSpPr>
          <p:cNvPr id="84" name="Rettangolo 83"/>
          <p:cNvSpPr/>
          <p:nvPr/>
        </p:nvSpPr>
        <p:spPr>
          <a:xfrm>
            <a:off x="8776982" y="465936"/>
            <a:ext cx="1236600" cy="218784"/>
          </a:xfrm>
          <a:prstGeom prst="rect">
            <a:avLst/>
          </a:prstGeom>
          <a:solidFill>
            <a:srgbClr val="C2E0AE"/>
          </a:solidFill>
          <a:ln w="18000">
            <a:solidFill>
              <a:srgbClr val="89C765"/>
            </a:solidFill>
            <a:round/>
          </a:ln>
          <a:effectLst>
            <a:outerShdw blurRad="38160" dist="25455" dir="2700000" rotWithShape="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72000" tIns="27000" rIns="72000" bIns="27000" anchor="ctr">
            <a:noAutofit/>
          </a:bodyPr>
          <a:lstStyle/>
          <a:p>
            <a:pPr algn="ctr"/>
            <a:r>
              <a:rPr lang="en-US" sz="1200" b="1" spc="-1">
                <a:solidFill>
                  <a:srgbClr val="000000"/>
                </a:solidFill>
                <a:latin typeface="DejaVu Serif Condensed"/>
              </a:rPr>
              <a:t>Bare DLC foils</a:t>
            </a:r>
          </a:p>
        </p:txBody>
      </p:sp>
      <p:sp>
        <p:nvSpPr>
          <p:cNvPr id="85" name="CasellaDiTesto 84"/>
          <p:cNvSpPr txBox="1"/>
          <p:nvPr/>
        </p:nvSpPr>
        <p:spPr>
          <a:xfrm>
            <a:off x="403742" y="684720"/>
            <a:ext cx="3144960" cy="203976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1" spc="-1" dirty="0">
                <a:solidFill>
                  <a:srgbClr val="000000"/>
                </a:solidFill>
                <a:latin typeface="DejaVu Serif Condensed"/>
              </a:rPr>
              <a:t>DLC foils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</a:rPr>
              <a:t>: monitoring of the resistivity of two foils under x-ray irradiation.</a:t>
            </a:r>
          </a:p>
          <a:p>
            <a:pPr marL="216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1400" b="1" spc="-1" dirty="0">
                <a:solidFill>
                  <a:srgbClr val="000000"/>
                </a:solidFill>
                <a:latin typeface="DejaVu Serif Condensed"/>
              </a:rPr>
              <a:t>μ-RWELL detectors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</a:rPr>
              <a:t>: prototypes irradiated with different radiation.</a:t>
            </a:r>
          </a:p>
        </p:txBody>
      </p:sp>
      <p:sp>
        <p:nvSpPr>
          <p:cNvPr id="3" name="Google Shape;215;p4">
            <a:extLst>
              <a:ext uri="{FF2B5EF4-FFF2-40B4-BE49-F238E27FC236}">
                <a16:creationId xmlns:a16="http://schemas.microsoft.com/office/drawing/2014/main" id="{ED49237F-8482-8306-6177-30FA8D5059E6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33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8768FCA-73BE-0697-48DB-D5C8DB45069B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PlaceHolder 1"/>
          <p:cNvSpPr>
            <a:spLocks noGrp="1"/>
          </p:cNvSpPr>
          <p:nvPr>
            <p:ph type="title"/>
          </p:nvPr>
        </p:nvSpPr>
        <p:spPr>
          <a:xfrm>
            <a:off x="323950" y="207035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3200" spc="55" dirty="0">
                <a:solidFill>
                  <a:srgbClr val="000000"/>
                </a:solidFill>
                <a:latin typeface="Impact"/>
              </a:rPr>
              <a:t>μ-RWELL + GEM</a:t>
            </a:r>
          </a:p>
        </p:txBody>
      </p:sp>
      <p:pic>
        <p:nvPicPr>
          <p:cNvPr id="249" name="Immagine 248"/>
          <p:cNvPicPr/>
          <p:nvPr/>
        </p:nvPicPr>
        <p:blipFill>
          <a:blip r:embed="rId2"/>
          <a:stretch/>
        </p:blipFill>
        <p:spPr>
          <a:xfrm>
            <a:off x="467822" y="1127160"/>
            <a:ext cx="4715640" cy="3096000"/>
          </a:xfrm>
          <a:prstGeom prst="rect">
            <a:avLst/>
          </a:prstGeom>
          <a:ln w="18000">
            <a:noFill/>
          </a:ln>
        </p:spPr>
      </p:pic>
      <p:sp>
        <p:nvSpPr>
          <p:cNvPr id="250" name="CasellaDiTesto 249"/>
          <p:cNvSpPr txBox="1"/>
          <p:nvPr/>
        </p:nvSpPr>
        <p:spPr>
          <a:xfrm>
            <a:off x="323950" y="4669380"/>
            <a:ext cx="5175720" cy="59508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just"/>
            <a:r>
              <a:rPr lang="en-US" sz="1000" b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L. </a:t>
            </a:r>
            <a:r>
              <a:rPr lang="en-US" sz="1000" b="1" spc="-1" dirty="0" err="1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Shekhtman</a:t>
            </a:r>
            <a:r>
              <a:rPr lang="en-US" sz="1000" b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, Nuclear Inst. and Methods in Physics Research, A 936 (2019) 401–404</a:t>
            </a:r>
          </a:p>
        </p:txBody>
      </p:sp>
      <p:grpSp>
        <p:nvGrpSpPr>
          <p:cNvPr id="6" name="Gruppo 5">
            <a:extLst>
              <a:ext uri="{FF2B5EF4-FFF2-40B4-BE49-F238E27FC236}">
                <a16:creationId xmlns:a16="http://schemas.microsoft.com/office/drawing/2014/main" id="{00683CE5-A73B-AC58-0972-069560846D56}"/>
              </a:ext>
            </a:extLst>
          </p:cNvPr>
          <p:cNvGrpSpPr/>
          <p:nvPr/>
        </p:nvGrpSpPr>
        <p:grpSpPr>
          <a:xfrm>
            <a:off x="5530142" y="667440"/>
            <a:ext cx="4251240" cy="3355560"/>
            <a:chOff x="5530142" y="667440"/>
            <a:chExt cx="4251240" cy="3355560"/>
          </a:xfrm>
        </p:grpSpPr>
        <p:pic>
          <p:nvPicPr>
            <p:cNvPr id="251" name="Immagine 250"/>
            <p:cNvPicPr/>
            <p:nvPr/>
          </p:nvPicPr>
          <p:blipFill>
            <a:blip r:embed="rId3"/>
            <a:srcRect t="30515"/>
            <a:stretch/>
          </p:blipFill>
          <p:spPr>
            <a:xfrm>
              <a:off x="6387662" y="1523880"/>
              <a:ext cx="2535840" cy="1222200"/>
            </a:xfrm>
            <a:prstGeom prst="rect">
              <a:avLst/>
            </a:prstGeom>
            <a:ln w="18000">
              <a:noFill/>
            </a:ln>
          </p:spPr>
        </p:pic>
        <p:pic>
          <p:nvPicPr>
            <p:cNvPr id="252" name="Immagine 251"/>
            <p:cNvPicPr/>
            <p:nvPr/>
          </p:nvPicPr>
          <p:blipFill>
            <a:blip r:embed="rId4"/>
            <a:srcRect b="50509"/>
            <a:stretch/>
          </p:blipFill>
          <p:spPr>
            <a:xfrm>
              <a:off x="6310982" y="3274560"/>
              <a:ext cx="2689560" cy="748440"/>
            </a:xfrm>
            <a:prstGeom prst="rect">
              <a:avLst/>
            </a:prstGeom>
            <a:ln w="18000">
              <a:noFill/>
            </a:ln>
          </p:spPr>
        </p:pic>
        <p:pic>
          <p:nvPicPr>
            <p:cNvPr id="253" name="Immagine 252"/>
            <p:cNvPicPr/>
            <p:nvPr/>
          </p:nvPicPr>
          <p:blipFill>
            <a:blip r:embed="rId4"/>
            <a:srcRect t="29893" b="50509"/>
            <a:stretch/>
          </p:blipFill>
          <p:spPr>
            <a:xfrm>
              <a:off x="6310982" y="667440"/>
              <a:ext cx="2689560" cy="295920"/>
            </a:xfrm>
            <a:prstGeom prst="rect">
              <a:avLst/>
            </a:prstGeom>
            <a:ln w="18000">
              <a:noFill/>
            </a:ln>
          </p:spPr>
        </p:pic>
        <p:sp>
          <p:nvSpPr>
            <p:cNvPr id="254" name="CasellaDiTesto 253"/>
            <p:cNvSpPr txBox="1"/>
            <p:nvPr/>
          </p:nvSpPr>
          <p:spPr>
            <a:xfrm>
              <a:off x="5719142" y="980640"/>
              <a:ext cx="3872880" cy="447480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90000" tIns="45000" rIns="90000" bIns="45000" anchor="ctr">
              <a:noAutofit/>
            </a:bodyPr>
            <a:lstStyle/>
            <a:p>
              <a:pPr algn="ctr"/>
              <a:r>
                <a:rPr lang="en-US" sz="1200" b="1" spc="-1" dirty="0">
                  <a:solidFill>
                    <a:srgbClr val="000000"/>
                  </a:solidFill>
                  <a:latin typeface="DejaVu Serif Condensed"/>
                </a:rPr>
                <a:t>Drift Gap:</a:t>
              </a:r>
              <a:r>
                <a:rPr lang="en-US" sz="1200" spc="-1" dirty="0">
                  <a:solidFill>
                    <a:srgbClr val="000000"/>
                  </a:solidFill>
                  <a:latin typeface="DejaVu Serif Condensed"/>
                </a:rPr>
                <a:t> </a:t>
              </a:r>
              <a:r>
                <a:rPr lang="en-US" sz="1200" spc="-1" dirty="0" err="1">
                  <a:solidFill>
                    <a:srgbClr val="000000"/>
                  </a:solidFill>
                  <a:latin typeface="DejaVu Serif Condensed"/>
                </a:rPr>
                <a:t>Shekhtman</a:t>
              </a:r>
              <a:r>
                <a:rPr lang="en-US" sz="1200" spc="-1" dirty="0">
                  <a:solidFill>
                    <a:srgbClr val="000000"/>
                  </a:solidFill>
                  <a:latin typeface="DejaVu Serif Condensed"/>
                </a:rPr>
                <a:t> </a:t>
              </a:r>
              <a:r>
                <a:rPr lang="en-US" sz="1200" b="1" spc="-1" dirty="0">
                  <a:solidFill>
                    <a:srgbClr val="000000"/>
                  </a:solidFill>
                  <a:latin typeface="DejaVu Serif Condensed"/>
                </a:rPr>
                <a:t>3mm</a:t>
              </a:r>
              <a:r>
                <a:rPr lang="en-US" sz="1200" spc="-1" dirty="0">
                  <a:solidFill>
                    <a:srgbClr val="000000"/>
                  </a:solidFill>
                  <a:latin typeface="DejaVu Serif Condensed"/>
                </a:rPr>
                <a:t> – LNF+Roma2 </a:t>
              </a:r>
              <a:r>
                <a:rPr lang="en-US" sz="1200" b="1" spc="-1" dirty="0">
                  <a:solidFill>
                    <a:srgbClr val="000000"/>
                  </a:solidFill>
                  <a:latin typeface="DejaVu Serif Condensed"/>
                </a:rPr>
                <a:t>6mm</a:t>
              </a:r>
              <a:endParaRPr lang="en-US" sz="1200" spc="-1" dirty="0">
                <a:solidFill>
                  <a:srgbClr val="000000"/>
                </a:solidFill>
                <a:latin typeface="DejaVu Serif Condensed"/>
              </a:endParaRPr>
            </a:p>
          </p:txBody>
        </p:sp>
        <p:sp>
          <p:nvSpPr>
            <p:cNvPr id="255" name="CasellaDiTesto 254"/>
            <p:cNvSpPr txBox="1"/>
            <p:nvPr/>
          </p:nvSpPr>
          <p:spPr>
            <a:xfrm>
              <a:off x="5530142" y="2781000"/>
              <a:ext cx="4251240" cy="447480"/>
            </a:xfrm>
            <a:prstGeom prst="rect">
              <a:avLst/>
            </a:prstGeom>
            <a:noFill/>
            <a:ln w="18000">
              <a:noFill/>
            </a:ln>
          </p:spPr>
          <p:txBody>
            <a:bodyPr lIns="90000" tIns="45000" rIns="90000" bIns="45000" anchor="ctr">
              <a:noAutofit/>
            </a:bodyPr>
            <a:lstStyle/>
            <a:p>
              <a:pPr algn="ctr"/>
              <a:r>
                <a:rPr lang="en-US" sz="1200" b="1" spc="-1">
                  <a:solidFill>
                    <a:srgbClr val="000000"/>
                  </a:solidFill>
                  <a:latin typeface="DejaVu Serif Condensed"/>
                </a:rPr>
                <a:t>Transfer Gap:</a:t>
              </a:r>
              <a:r>
                <a:rPr lang="en-US" sz="1200" spc="-1">
                  <a:solidFill>
                    <a:srgbClr val="000000"/>
                  </a:solidFill>
                  <a:latin typeface="DejaVu Serif Condensed"/>
                </a:rPr>
                <a:t> Shekhtman </a:t>
              </a:r>
              <a:r>
                <a:rPr lang="en-US" sz="1200" b="1" spc="-1">
                  <a:solidFill>
                    <a:srgbClr val="000000"/>
                  </a:solidFill>
                  <a:latin typeface="DejaVu Serif Condensed"/>
                </a:rPr>
                <a:t>3mm</a:t>
              </a:r>
              <a:r>
                <a:rPr lang="en-US" sz="1200" spc="-1">
                  <a:solidFill>
                    <a:srgbClr val="000000"/>
                  </a:solidFill>
                  <a:latin typeface="DejaVu Serif Condensed"/>
                </a:rPr>
                <a:t> – LNF+Roma2 </a:t>
              </a:r>
              <a:r>
                <a:rPr lang="en-US" sz="1200" b="1" spc="-1">
                  <a:solidFill>
                    <a:srgbClr val="000000"/>
                  </a:solidFill>
                  <a:latin typeface="DejaVu Serif Condensed"/>
                </a:rPr>
                <a:t>3mm</a:t>
              </a:r>
              <a:endParaRPr lang="en-US" sz="1200" spc="-1">
                <a:solidFill>
                  <a:srgbClr val="000000"/>
                </a:solidFill>
                <a:latin typeface="DejaVu Serif Condensed"/>
              </a:endParaRPr>
            </a:p>
          </p:txBody>
        </p:sp>
      </p:grpSp>
      <p:sp>
        <p:nvSpPr>
          <p:cNvPr id="256" name="CasellaDiTesto 255"/>
          <p:cNvSpPr txBox="1"/>
          <p:nvPr/>
        </p:nvSpPr>
        <p:spPr>
          <a:xfrm>
            <a:off x="7177502" y="742320"/>
            <a:ext cx="867960" cy="27072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just"/>
            <a:r>
              <a:rPr lang="en-US" sz="1200" b="1" spc="-1">
                <a:solidFill>
                  <a:srgbClr val="000000"/>
                </a:solidFill>
                <a:latin typeface="DejaVu Serif Condensed"/>
              </a:rPr>
              <a:t>Cathode</a:t>
            </a:r>
            <a:endParaRPr lang="en-US" sz="12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257" name="CasellaDiTesto 256"/>
          <p:cNvSpPr txBox="1"/>
          <p:nvPr/>
        </p:nvSpPr>
        <p:spPr>
          <a:xfrm>
            <a:off x="5434038" y="4157916"/>
            <a:ext cx="4539128" cy="86796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US" sz="1400" spc="-1" dirty="0">
                <a:solidFill>
                  <a:srgbClr val="000000"/>
                </a:solidFill>
                <a:latin typeface="DejaVu Serif Condensed"/>
              </a:rPr>
              <a:t>Developed for </a:t>
            </a:r>
            <a:r>
              <a:rPr lang="en-US" sz="1400" b="1" spc="-1" dirty="0">
                <a:solidFill>
                  <a:srgbClr val="000000"/>
                </a:solidFill>
                <a:latin typeface="DejaVu Serif Condensed"/>
              </a:rPr>
              <a:t>CMD3 upgrade disks 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</a:rPr>
              <a:t>(4 sectors 50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×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</a:rPr>
              <a:t>50cm</a:t>
            </a:r>
            <a:r>
              <a:rPr lang="en-US" sz="1400" spc="-1" baseline="33000" dirty="0">
                <a:solidFill>
                  <a:srgbClr val="000000"/>
                </a:solidFill>
                <a:latin typeface="DejaVu Serif Condensed"/>
              </a:rPr>
              <a:t>2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</a:rPr>
              <a:t>)</a:t>
            </a:r>
          </a:p>
          <a:p>
            <a:pPr algn="ctr"/>
            <a:endParaRPr lang="en-US" sz="800" spc="-1" dirty="0">
              <a:solidFill>
                <a:srgbClr val="000000"/>
              </a:solidFill>
              <a:latin typeface="DejaVu Serif Condensed"/>
            </a:endParaRPr>
          </a:p>
          <a:p>
            <a:pPr algn="ctr"/>
            <a:r>
              <a:rPr lang="en-US" sz="1400" spc="-1" dirty="0">
                <a:solidFill>
                  <a:srgbClr val="000000"/>
                </a:solidFill>
                <a:latin typeface="DejaVu Serif Condensed"/>
                <a:ea typeface="Droid Sans Fallback"/>
              </a:rPr>
              <a:t>The GEM </a:t>
            </a:r>
            <a:r>
              <a:rPr lang="en-US" sz="1400" b="1" spc="-1" dirty="0">
                <a:solidFill>
                  <a:srgbClr val="000000"/>
                </a:solidFill>
                <a:latin typeface="DejaVu Serif Condensed"/>
                <a:ea typeface="Droid Sans Fallback"/>
              </a:rPr>
              <a:t>must be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  <a:ea typeface="Droid Sans Fallback"/>
              </a:rPr>
              <a:t> stretched: sizes larger than 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</a:rPr>
              <a:t>50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×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</a:rPr>
              <a:t>50cm</a:t>
            </a:r>
            <a:r>
              <a:rPr lang="en-US" sz="1400" spc="-1" baseline="33000" dirty="0">
                <a:solidFill>
                  <a:srgbClr val="000000"/>
                </a:solidFill>
                <a:latin typeface="DejaVu Serif Condensed"/>
              </a:rPr>
              <a:t>2</a:t>
            </a:r>
            <a:r>
              <a:rPr lang="en-US" sz="1400" spc="-1" dirty="0">
                <a:solidFill>
                  <a:srgbClr val="000000"/>
                </a:solidFill>
                <a:latin typeface="DejaVu Serif Condensed"/>
              </a:rPr>
              <a:t> could be critical (depending on the gas gaps size).</a:t>
            </a:r>
          </a:p>
        </p:txBody>
      </p:sp>
      <p:sp>
        <p:nvSpPr>
          <p:cNvPr id="3" name="Google Shape;215;p4">
            <a:extLst>
              <a:ext uri="{FF2B5EF4-FFF2-40B4-BE49-F238E27FC236}">
                <a16:creationId xmlns:a16="http://schemas.microsoft.com/office/drawing/2014/main" id="{AF19C453-5CB2-72F1-0978-CE4ECEB5F510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34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3E4513B8-60D5-9FF5-8CE3-DF6CF89CBBD7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PlaceHolder 1"/>
          <p:cNvSpPr>
            <a:spLocks noGrp="1"/>
          </p:cNvSpPr>
          <p:nvPr>
            <p:ph type="title"/>
          </p:nvPr>
        </p:nvSpPr>
        <p:spPr>
          <a:xfrm>
            <a:off x="323950" y="207035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3200" spc="55" dirty="0">
                <a:solidFill>
                  <a:srgbClr val="000000"/>
                </a:solidFill>
                <a:latin typeface="Impact"/>
              </a:rPr>
              <a:t>μ-RWELL + GEM: gas gain</a:t>
            </a:r>
          </a:p>
        </p:txBody>
      </p:sp>
      <p:pic>
        <p:nvPicPr>
          <p:cNvPr id="259" name="Immagine 258"/>
          <p:cNvPicPr/>
          <p:nvPr/>
        </p:nvPicPr>
        <p:blipFill>
          <a:blip r:embed="rId2"/>
          <a:stretch/>
        </p:blipFill>
        <p:spPr>
          <a:xfrm>
            <a:off x="358022" y="963000"/>
            <a:ext cx="4646160" cy="3612600"/>
          </a:xfrm>
          <a:prstGeom prst="rect">
            <a:avLst/>
          </a:prstGeom>
          <a:ln w="18000">
            <a:noFill/>
          </a:ln>
        </p:spPr>
      </p:pic>
      <p:pic>
        <p:nvPicPr>
          <p:cNvPr id="260" name="Immagine 259"/>
          <p:cNvPicPr/>
          <p:nvPr/>
        </p:nvPicPr>
        <p:blipFill>
          <a:blip r:embed="rId3"/>
          <a:stretch/>
        </p:blipFill>
        <p:spPr>
          <a:xfrm>
            <a:off x="5175182" y="1129680"/>
            <a:ext cx="4784040" cy="3612600"/>
          </a:xfrm>
          <a:prstGeom prst="rect">
            <a:avLst/>
          </a:prstGeom>
          <a:ln w="18000">
            <a:noFill/>
          </a:ln>
        </p:spPr>
      </p:pic>
      <p:sp>
        <p:nvSpPr>
          <p:cNvPr id="261" name="Connettore diritto 260"/>
          <p:cNvSpPr/>
          <p:nvPr/>
        </p:nvSpPr>
        <p:spPr>
          <a:xfrm>
            <a:off x="3269702" y="3361320"/>
            <a:ext cx="0" cy="526680"/>
          </a:xfrm>
          <a:prstGeom prst="line">
            <a:avLst/>
          </a:prstGeom>
          <a:ln w="18000">
            <a:solidFill>
              <a:srgbClr val="F5822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just"/>
            <a:endParaRPr lang="en-US" sz="12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262" name="Connettore diritto 261"/>
          <p:cNvSpPr/>
          <p:nvPr/>
        </p:nvSpPr>
        <p:spPr>
          <a:xfrm>
            <a:off x="8219342" y="3646440"/>
            <a:ext cx="0" cy="236520"/>
          </a:xfrm>
          <a:prstGeom prst="line">
            <a:avLst/>
          </a:prstGeom>
          <a:ln w="18000">
            <a:solidFill>
              <a:srgbClr val="F58220"/>
            </a:solidFill>
            <a:round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just"/>
            <a:endParaRPr lang="en-US" sz="12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263" name="Connettore diritto 262"/>
          <p:cNvSpPr/>
          <p:nvPr/>
        </p:nvSpPr>
        <p:spPr>
          <a:xfrm>
            <a:off x="8219342" y="2194920"/>
            <a:ext cx="0" cy="723960"/>
          </a:xfrm>
          <a:prstGeom prst="line">
            <a:avLst/>
          </a:prstGeom>
          <a:ln w="18000">
            <a:solidFill>
              <a:srgbClr val="F5822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just"/>
            <a:endParaRPr lang="en-US" sz="12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264" name="CasellaDiTesto 263"/>
          <p:cNvSpPr txBox="1"/>
          <p:nvPr/>
        </p:nvSpPr>
        <p:spPr>
          <a:xfrm>
            <a:off x="3212822" y="3382920"/>
            <a:ext cx="938520" cy="30132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just"/>
            <a:r>
              <a:rPr lang="en-US" sz="1200" b="1" spc="-1">
                <a:solidFill>
                  <a:srgbClr val="FF8000"/>
                </a:solidFill>
                <a:latin typeface="DejaVu Serif Condensed"/>
              </a:rPr>
              <a:t>G</a:t>
            </a:r>
            <a:r>
              <a:rPr lang="en-US" sz="1200" b="1" spc="-1">
                <a:solidFill>
                  <a:srgbClr val="FF8000"/>
                </a:solidFill>
                <a:latin typeface="Arial"/>
                <a:ea typeface="Arial"/>
              </a:rPr>
              <a:t>~</a:t>
            </a:r>
            <a:r>
              <a:rPr lang="en-US" sz="1200" b="1" spc="-1">
                <a:solidFill>
                  <a:srgbClr val="FF8000"/>
                </a:solidFill>
                <a:latin typeface="DejaVu Serif Condensed"/>
                <a:ea typeface="Arial"/>
              </a:rPr>
              <a:t>2000</a:t>
            </a:r>
            <a:endParaRPr lang="en-US" sz="12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265" name="CasellaDiTesto 264"/>
          <p:cNvSpPr txBox="1"/>
          <p:nvPr/>
        </p:nvSpPr>
        <p:spPr>
          <a:xfrm>
            <a:off x="8297822" y="2003400"/>
            <a:ext cx="938520" cy="30132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just"/>
            <a:r>
              <a:rPr lang="en-US" sz="1200" b="1" spc="-1">
                <a:solidFill>
                  <a:srgbClr val="FF8000"/>
                </a:solidFill>
                <a:latin typeface="DejaVu Serif Condensed"/>
              </a:rPr>
              <a:t>G</a:t>
            </a:r>
            <a:r>
              <a:rPr lang="en-US" sz="1200" b="1" spc="-1">
                <a:solidFill>
                  <a:srgbClr val="FF8000"/>
                </a:solidFill>
                <a:latin typeface="Arial"/>
                <a:ea typeface="Arial"/>
              </a:rPr>
              <a:t>~</a:t>
            </a:r>
            <a:r>
              <a:rPr lang="en-US" sz="1200" b="1" spc="-1">
                <a:solidFill>
                  <a:srgbClr val="FF8000"/>
                </a:solidFill>
                <a:latin typeface="DejaVu Serif Condensed"/>
                <a:ea typeface="Arial"/>
              </a:rPr>
              <a:t>60000</a:t>
            </a:r>
            <a:endParaRPr lang="en-US" sz="12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266" name="Rettangolo 265"/>
          <p:cNvSpPr/>
          <p:nvPr/>
        </p:nvSpPr>
        <p:spPr>
          <a:xfrm>
            <a:off x="5746862" y="1243080"/>
            <a:ext cx="1420200" cy="202320"/>
          </a:xfrm>
          <a:prstGeom prst="rect">
            <a:avLst/>
          </a:prstGeom>
          <a:solidFill>
            <a:srgbClr val="FFFFFF"/>
          </a:solidFill>
          <a:ln w="18000">
            <a:solidFill>
              <a:srgbClr val="FAA61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ctr"/>
            <a:r>
              <a:rPr lang="en-US" sz="1200" b="1" spc="-1">
                <a:solidFill>
                  <a:srgbClr val="000000"/>
                </a:solidFill>
                <a:latin typeface="DejaVu Serif Condensed"/>
              </a:rPr>
              <a:t>μ-RWELL + GEM</a:t>
            </a:r>
          </a:p>
        </p:txBody>
      </p:sp>
      <p:sp>
        <p:nvSpPr>
          <p:cNvPr id="267" name="Rettangolo 266"/>
          <p:cNvSpPr/>
          <p:nvPr/>
        </p:nvSpPr>
        <p:spPr>
          <a:xfrm>
            <a:off x="1899902" y="1348200"/>
            <a:ext cx="864720" cy="202320"/>
          </a:xfrm>
          <a:prstGeom prst="rect">
            <a:avLst/>
          </a:prstGeom>
          <a:solidFill>
            <a:srgbClr val="FFFFFF"/>
          </a:solidFill>
          <a:ln w="18000">
            <a:solidFill>
              <a:srgbClr val="FAA61A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ctr">
            <a:noAutofit/>
          </a:bodyPr>
          <a:lstStyle/>
          <a:p>
            <a:pPr algn="ctr"/>
            <a:r>
              <a:rPr lang="en-US" sz="1200" b="1" spc="-1">
                <a:solidFill>
                  <a:srgbClr val="000000"/>
                </a:solidFill>
                <a:latin typeface="DejaVu Serif Condensed"/>
              </a:rPr>
              <a:t>μ-RWELL</a:t>
            </a:r>
          </a:p>
        </p:txBody>
      </p:sp>
      <p:sp>
        <p:nvSpPr>
          <p:cNvPr id="268" name="CasellaDiTesto 267"/>
          <p:cNvSpPr txBox="1"/>
          <p:nvPr/>
        </p:nvSpPr>
        <p:spPr>
          <a:xfrm>
            <a:off x="274526" y="4700083"/>
            <a:ext cx="5175720" cy="59508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just"/>
            <a:r>
              <a:rPr lang="en-US" sz="1000" spc="-1" dirty="0">
                <a:solidFill>
                  <a:srgbClr val="000000"/>
                </a:solidFill>
                <a:latin typeface="DejaVu Serif Condensed"/>
              </a:rPr>
              <a:t>L. </a:t>
            </a:r>
            <a:r>
              <a:rPr lang="en-US" sz="1000" spc="-1" dirty="0" err="1">
                <a:solidFill>
                  <a:srgbClr val="000000"/>
                </a:solidFill>
                <a:latin typeface="DejaVu Serif Condensed"/>
              </a:rPr>
              <a:t>Shekhtman</a:t>
            </a:r>
            <a:r>
              <a:rPr lang="en-US" sz="1000" spc="-1" dirty="0">
                <a:solidFill>
                  <a:srgbClr val="000000"/>
                </a:solidFill>
                <a:latin typeface="DejaVu Serif Condensed"/>
              </a:rPr>
              <a:t>, Nuclear Inst. and Methods in Physics Research, A 936 (2019) 401–404</a:t>
            </a:r>
          </a:p>
        </p:txBody>
      </p:sp>
      <p:sp>
        <p:nvSpPr>
          <p:cNvPr id="3" name="Google Shape;215;p4">
            <a:extLst>
              <a:ext uri="{FF2B5EF4-FFF2-40B4-BE49-F238E27FC236}">
                <a16:creationId xmlns:a16="http://schemas.microsoft.com/office/drawing/2014/main" id="{0C7F538F-A64D-D949-B4E9-2EF28F975B64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35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F12381AC-9421-00B7-A6DC-B9B7C42DD8AD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PlaceHolder 1"/>
          <p:cNvSpPr>
            <a:spLocks noGrp="1"/>
          </p:cNvSpPr>
          <p:nvPr>
            <p:ph type="title"/>
          </p:nvPr>
        </p:nvSpPr>
        <p:spPr>
          <a:xfrm>
            <a:off x="251942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3200" spc="55" dirty="0">
                <a:solidFill>
                  <a:srgbClr val="000000"/>
                </a:solidFill>
                <a:latin typeface="Impact"/>
              </a:rPr>
              <a:t>Low Mass μ-RWELL</a:t>
            </a:r>
          </a:p>
        </p:txBody>
      </p:sp>
      <p:pic>
        <p:nvPicPr>
          <p:cNvPr id="421" name="Immagine 420"/>
          <p:cNvPicPr/>
          <p:nvPr/>
        </p:nvPicPr>
        <p:blipFill>
          <a:blip r:embed="rId2"/>
          <a:stretch/>
        </p:blipFill>
        <p:spPr>
          <a:xfrm>
            <a:off x="766262" y="678240"/>
            <a:ext cx="8939160" cy="4525560"/>
          </a:xfrm>
          <a:prstGeom prst="rect">
            <a:avLst/>
          </a:prstGeom>
          <a:ln w="18000">
            <a:noFill/>
          </a:ln>
        </p:spPr>
      </p:pic>
      <p:sp>
        <p:nvSpPr>
          <p:cNvPr id="2" name="Google Shape;215;p4">
            <a:extLst>
              <a:ext uri="{FF2B5EF4-FFF2-40B4-BE49-F238E27FC236}">
                <a16:creationId xmlns:a16="http://schemas.microsoft.com/office/drawing/2014/main" id="{4E4430A0-8399-DB01-57A0-9F93F4922EF9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36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A9FB429F-C8E3-1025-9679-8E55A8A93BFF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C9B99D2-408A-3A3B-5FCD-A7FCA2C12A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>
                <a:latin typeface="Impact" panose="020B0806030902050204" pitchFamily="34" charset="0"/>
              </a:rPr>
              <a:t>Technology spread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object 15">
                <a:extLst>
                  <a:ext uri="{FF2B5EF4-FFF2-40B4-BE49-F238E27FC236}">
                    <a16:creationId xmlns:a16="http://schemas.microsoft.com/office/drawing/2014/main" id="{D1B5B181-DF5E-E938-44B3-FE703DD29737}"/>
                  </a:ext>
                </a:extLst>
              </p:cNvPr>
              <p:cNvSpPr txBox="1"/>
              <p:nvPr/>
            </p:nvSpPr>
            <p:spPr>
              <a:xfrm>
                <a:off x="179934" y="738282"/>
                <a:ext cx="10171776" cy="1505540"/>
              </a:xfrm>
              <a:prstGeom prst="rect">
                <a:avLst/>
              </a:prstGeom>
            </p:spPr>
            <p:txBody>
              <a:bodyPr vert="horz" wrap="square" lIns="0" tIns="15240" rIns="0" bIns="0" rtlCol="0">
                <a:spAutoFit/>
              </a:bodyPr>
              <a:lstStyle/>
              <a:p>
                <a:pPr marL="50800">
                  <a:lnSpc>
                    <a:spcPct val="100000"/>
                  </a:lnSpc>
                  <a:spcBef>
                    <a:spcPts val="120"/>
                  </a:spcBef>
                </a:pPr>
                <a:r>
                  <a:rPr lang="en-US" sz="1200" spc="40" dirty="0">
                    <a:latin typeface="DejaVu Serif Condensed" panose="02060606050605020204"/>
                    <a:cs typeface="Cambria"/>
                  </a:rPr>
                  <a:t>In the last years there has been a significant spread of the technology among several research groups working on Nuclear and Sub-Nuclear experiments</a:t>
                </a:r>
                <a:endParaRPr lang="en-US" sz="1200" dirty="0">
                  <a:latin typeface="DejaVu Serif Condensed" panose="02060606050605020204"/>
                  <a:cs typeface="Cambria"/>
                </a:endParaRPr>
              </a:p>
              <a:p>
                <a:pPr marL="334010" indent="-283845">
                  <a:lnSpc>
                    <a:spcPct val="100000"/>
                  </a:lnSpc>
                  <a:spcBef>
                    <a:spcPts val="40"/>
                  </a:spcBef>
                  <a:buAutoNum type="arabicPeriod"/>
                  <a:tabLst>
                    <a:tab pos="334010" algn="l"/>
                    <a:tab pos="334645" algn="l"/>
                  </a:tabLst>
                </a:pPr>
                <a:r>
                  <a:rPr lang="en-US" sz="1200" b="1" spc="40" dirty="0">
                    <a:latin typeface="DejaVu Serif Condensed" panose="02060606050605020204"/>
                    <a:cs typeface="Yu Gothic"/>
                  </a:rPr>
                  <a:t>CLAS12</a:t>
                </a:r>
                <a:r>
                  <a:rPr lang="en-US" sz="1200" b="1" spc="25" dirty="0">
                    <a:latin typeface="DejaVu Serif Condensed" panose="02060606050605020204"/>
                    <a:cs typeface="Yu Gothic"/>
                  </a:rPr>
                  <a:t> </a:t>
                </a:r>
                <a:r>
                  <a:rPr lang="en-US" sz="1200" b="1" spc="50" dirty="0">
                    <a:latin typeface="DejaVu Serif Condensed" panose="02060606050605020204"/>
                    <a:cs typeface="Yu Gothic"/>
                  </a:rPr>
                  <a:t>@</a:t>
                </a:r>
                <a:r>
                  <a:rPr lang="en-US" sz="1200" b="1" spc="40" dirty="0">
                    <a:latin typeface="DejaVu Serif Condensed" panose="02060606050605020204"/>
                    <a:cs typeface="Yu Gothic"/>
                  </a:rPr>
                  <a:t> JLAB (USA): </a:t>
                </a:r>
                <a:r>
                  <a:rPr lang="en-US" sz="1200" spc="55" dirty="0">
                    <a:latin typeface="DejaVu Serif Condensed" panose="02060606050605020204"/>
                    <a:cs typeface="Cambria"/>
                  </a:rPr>
                  <a:t>the</a:t>
                </a:r>
                <a:r>
                  <a:rPr lang="en-US" sz="1200" spc="8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60" dirty="0">
                    <a:latin typeface="DejaVu Serif Condensed" panose="02060606050605020204"/>
                    <a:cs typeface="Cambria"/>
                  </a:rPr>
                  <a:t>upgrade</a:t>
                </a:r>
                <a:r>
                  <a:rPr lang="en-US" sz="1200" spc="75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35" dirty="0">
                    <a:latin typeface="DejaVu Serif Condensed" panose="02060606050605020204"/>
                    <a:cs typeface="Cambria"/>
                  </a:rPr>
                  <a:t>of</a:t>
                </a:r>
                <a:r>
                  <a:rPr lang="en-US" sz="1200" spc="75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55" dirty="0">
                    <a:latin typeface="DejaVu Serif Condensed" panose="02060606050605020204"/>
                    <a:cs typeface="Cambria"/>
                  </a:rPr>
                  <a:t>the</a:t>
                </a:r>
                <a:r>
                  <a:rPr lang="en-US" sz="1200" spc="75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45" dirty="0">
                    <a:latin typeface="DejaVu Serif Condensed" panose="02060606050605020204"/>
                    <a:cs typeface="Cambria"/>
                  </a:rPr>
                  <a:t>muon</a:t>
                </a:r>
                <a:r>
                  <a:rPr lang="en-US" sz="1200" spc="8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50" dirty="0">
                    <a:latin typeface="DejaVu Serif Condensed" panose="02060606050605020204"/>
                    <a:cs typeface="Cambria"/>
                  </a:rPr>
                  <a:t>spectrometer</a:t>
                </a:r>
              </a:p>
              <a:p>
                <a:pPr marL="334010" indent="-283845">
                  <a:lnSpc>
                    <a:spcPct val="100000"/>
                  </a:lnSpc>
                  <a:spcBef>
                    <a:spcPts val="40"/>
                  </a:spcBef>
                  <a:buAutoNum type="arabicPeriod"/>
                  <a:tabLst>
                    <a:tab pos="334010" algn="l"/>
                    <a:tab pos="334645" algn="l"/>
                  </a:tabLst>
                </a:pPr>
                <a:r>
                  <a:rPr lang="en-US" sz="1200" b="1" spc="50" dirty="0">
                    <a:latin typeface="DejaVu Serif Condensed" panose="02060606050605020204"/>
                    <a:cs typeface="Cambria"/>
                  </a:rPr>
                  <a:t>EPIC @EIC (BNL - USA): </a:t>
                </a:r>
                <a:r>
                  <a:rPr lang="en-US" sz="1200" dirty="0">
                    <a:latin typeface="DejaVu Serif Condensed" panose="02060606050605020204"/>
                  </a:rPr>
                  <a:t>endcap tracker disks based on a hybrid GEM</a:t>
                </a:r>
                <a14:m>
                  <m:oMath xmlns:m="http://schemas.openxmlformats.org/officeDocument/2006/math">
                    <m:r>
                      <a:rPr lang="en-US" sz="12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US" sz="12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µ</m:t>
                    </m:r>
                    <m:r>
                      <m:rPr>
                        <m:sty m:val="p"/>
                      </m:rPr>
                      <a:rPr lang="it-IT" sz="1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RWELL</m:t>
                    </m:r>
                    <m:r>
                      <a:rPr lang="it-IT" sz="1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200" dirty="0">
                    <a:latin typeface="DejaVu Serif Condensed" panose="02060606050605020204"/>
                    <a:cs typeface="Cambria"/>
                  </a:rPr>
                  <a:t>technology</a:t>
                </a:r>
              </a:p>
              <a:p>
                <a:pPr marL="334010" indent="-283845">
                  <a:lnSpc>
                    <a:spcPct val="100000"/>
                  </a:lnSpc>
                  <a:spcBef>
                    <a:spcPts val="45"/>
                  </a:spcBef>
                  <a:buAutoNum type="arabicPeriod"/>
                  <a:tabLst>
                    <a:tab pos="334010" algn="l"/>
                    <a:tab pos="334645" algn="l"/>
                  </a:tabLst>
                </a:pPr>
                <a:r>
                  <a:rPr lang="en-US" sz="1200" b="1" spc="65" dirty="0">
                    <a:latin typeface="DejaVu Serif Condensed" panose="02060606050605020204"/>
                    <a:cs typeface="Yu Gothic"/>
                  </a:rPr>
                  <a:t>X17</a:t>
                </a:r>
                <a:r>
                  <a:rPr lang="en-US" sz="1200" b="1" spc="35" dirty="0">
                    <a:latin typeface="DejaVu Serif Condensed" panose="02060606050605020204"/>
                    <a:cs typeface="Yu Gothic"/>
                  </a:rPr>
                  <a:t> </a:t>
                </a:r>
                <a:r>
                  <a:rPr lang="en-US" sz="1200" b="1" spc="50" dirty="0">
                    <a:latin typeface="DejaVu Serif Condensed" panose="02060606050605020204"/>
                    <a:cs typeface="Yu Gothic"/>
                  </a:rPr>
                  <a:t>@ </a:t>
                </a:r>
                <a:r>
                  <a:rPr lang="en-US" sz="1200" b="1" spc="20" dirty="0" err="1">
                    <a:latin typeface="DejaVu Serif Condensed" panose="02060606050605020204"/>
                    <a:cs typeface="Yu Gothic"/>
                  </a:rPr>
                  <a:t>n_TOF</a:t>
                </a:r>
                <a:r>
                  <a:rPr lang="en-US" sz="1200" b="1" spc="45" dirty="0">
                    <a:latin typeface="DejaVu Serif Condensed" panose="02060606050605020204"/>
                    <a:cs typeface="Yu Gothic"/>
                  </a:rPr>
                  <a:t> </a:t>
                </a:r>
                <a:r>
                  <a:rPr lang="en-US" sz="1200" b="1" spc="65" dirty="0">
                    <a:latin typeface="DejaVu Serif Condensed" panose="02060606050605020204"/>
                    <a:cs typeface="Yu Gothic"/>
                  </a:rPr>
                  <a:t>EAR2 (CERN)</a:t>
                </a:r>
                <a:r>
                  <a:rPr lang="en-US" sz="1200" spc="65" dirty="0">
                    <a:latin typeface="DejaVu Serif Condensed" panose="02060606050605020204"/>
                    <a:cs typeface="Cambria"/>
                  </a:rPr>
                  <a:t>:TPC with a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µ</m:t>
                    </m:r>
                    <m:r>
                      <m:rPr>
                        <m:sty m:val="p"/>
                      </m:rPr>
                      <a:rPr lang="it-IT" sz="1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RWELL</m:t>
                    </m:r>
                    <m:r>
                      <a:rPr lang="it-IT" sz="120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it-IT" sz="1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based</m:t>
                    </m:r>
                    <m:r>
                      <a:rPr lang="it-IT" sz="12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200" spc="40" dirty="0">
                    <a:latin typeface="DejaVu Serif Condensed" panose="02060606050605020204"/>
                    <a:cs typeface="Cambria"/>
                  </a:rPr>
                  <a:t>amplification</a:t>
                </a:r>
                <a:r>
                  <a:rPr lang="en-US" sz="1200" spc="9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65" dirty="0">
                    <a:latin typeface="DejaVu Serif Condensed" panose="02060606050605020204"/>
                    <a:cs typeface="Cambria"/>
                  </a:rPr>
                  <a:t>stage</a:t>
                </a:r>
                <a:r>
                  <a:rPr lang="en-US" sz="1200" spc="85" dirty="0">
                    <a:latin typeface="DejaVu Serif Condensed" panose="02060606050605020204"/>
                    <a:cs typeface="Cambria"/>
                  </a:rPr>
                  <a:t>, for </a:t>
                </a:r>
                <a:r>
                  <a:rPr lang="en-US" sz="1200" spc="50" dirty="0">
                    <a:latin typeface="DejaVu Serif Condensed" panose="02060606050605020204"/>
                    <a:cs typeface="Cambria"/>
                  </a:rPr>
                  <a:t>the</a:t>
                </a:r>
                <a:r>
                  <a:rPr lang="en-US" sz="1200" spc="9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45" dirty="0">
                    <a:latin typeface="DejaVu Serif Condensed" panose="02060606050605020204"/>
                    <a:cs typeface="Cambria"/>
                  </a:rPr>
                  <a:t>detection</a:t>
                </a:r>
                <a:r>
                  <a:rPr lang="en-US" sz="1200" spc="85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35" dirty="0">
                    <a:latin typeface="DejaVu Serif Condensed" panose="02060606050605020204"/>
                    <a:cs typeface="Cambria"/>
                  </a:rPr>
                  <a:t>of</a:t>
                </a:r>
                <a:r>
                  <a:rPr lang="en-US" sz="1200" spc="85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55" dirty="0">
                    <a:latin typeface="DejaVu Serif Condensed" panose="02060606050605020204"/>
                    <a:cs typeface="Cambria"/>
                  </a:rPr>
                  <a:t>the</a:t>
                </a:r>
                <a:r>
                  <a:rPr lang="en-US" sz="1200" spc="85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60" dirty="0">
                    <a:latin typeface="DejaVu Serif Condensed" panose="02060606050605020204"/>
                    <a:cs typeface="Cambria"/>
                  </a:rPr>
                  <a:t>X17</a:t>
                </a:r>
                <a:r>
                  <a:rPr lang="en-US" sz="1200" spc="9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40" dirty="0">
                    <a:latin typeface="DejaVu Serif Condensed" panose="02060606050605020204"/>
                    <a:cs typeface="Cambria"/>
                  </a:rPr>
                  <a:t>boson</a:t>
                </a:r>
                <a:endParaRPr lang="en-US" sz="1200" dirty="0">
                  <a:latin typeface="DejaVu Serif Condensed" panose="02060606050605020204"/>
                  <a:cs typeface="Cambria"/>
                </a:endParaRPr>
              </a:p>
              <a:p>
                <a:pPr marL="334010" indent="-283845">
                  <a:lnSpc>
                    <a:spcPct val="100000"/>
                  </a:lnSpc>
                  <a:spcBef>
                    <a:spcPts val="45"/>
                  </a:spcBef>
                  <a:buAutoNum type="arabicPeriod"/>
                  <a:tabLst>
                    <a:tab pos="334010" algn="l"/>
                    <a:tab pos="334645" algn="l"/>
                  </a:tabLst>
                </a:pPr>
                <a:r>
                  <a:rPr lang="en-US" sz="1200" b="1" spc="30" dirty="0">
                    <a:latin typeface="DejaVu Serif Condensed" panose="02060606050605020204"/>
                    <a:cs typeface="Yu Gothic"/>
                  </a:rPr>
                  <a:t>TACTIC</a:t>
                </a:r>
                <a:r>
                  <a:rPr lang="en-US" sz="1200" b="1" spc="45" dirty="0">
                    <a:latin typeface="DejaVu Serif Condensed" panose="02060606050605020204"/>
                    <a:cs typeface="Yu Gothic"/>
                  </a:rPr>
                  <a:t> </a:t>
                </a:r>
                <a:r>
                  <a:rPr lang="en-US" sz="1200" b="1" spc="50" dirty="0">
                    <a:latin typeface="DejaVu Serif Condensed" panose="02060606050605020204"/>
                    <a:cs typeface="Yu Gothic"/>
                  </a:rPr>
                  <a:t>@</a:t>
                </a:r>
                <a:r>
                  <a:rPr lang="en-US" sz="1200" b="1" spc="45" dirty="0">
                    <a:latin typeface="DejaVu Serif Condensed" panose="02060606050605020204"/>
                    <a:cs typeface="Yu Gothic"/>
                  </a:rPr>
                  <a:t> </a:t>
                </a:r>
                <a:r>
                  <a:rPr lang="en-US" sz="1200" b="1" spc="50" dirty="0">
                    <a:latin typeface="DejaVu Serif Condensed" panose="02060606050605020204"/>
                    <a:cs typeface="Yu Gothic"/>
                  </a:rPr>
                  <a:t>YORK</a:t>
                </a:r>
                <a:r>
                  <a:rPr lang="en-US" sz="1200" b="1" spc="45" dirty="0">
                    <a:latin typeface="DejaVu Serif Condensed" panose="02060606050605020204"/>
                    <a:cs typeface="Yu Gothic"/>
                  </a:rPr>
                  <a:t> </a:t>
                </a:r>
                <a:r>
                  <a:rPr lang="en-US" sz="1200" b="1" spc="25" dirty="0">
                    <a:latin typeface="DejaVu Serif Condensed" panose="02060606050605020204"/>
                    <a:cs typeface="Yu Gothic"/>
                  </a:rPr>
                  <a:t>Univ. (UK):</a:t>
                </a:r>
                <a:r>
                  <a:rPr lang="en-US" sz="1200" b="1" spc="60" dirty="0">
                    <a:latin typeface="DejaVu Serif Condensed" panose="02060606050605020204"/>
                    <a:cs typeface="Yu Gothic"/>
                  </a:rPr>
                  <a:t> </a:t>
                </a:r>
                <a:r>
                  <a:rPr lang="en-US" sz="1200" spc="40" dirty="0">
                    <a:latin typeface="DejaVu Serif Condensed" panose="02060606050605020204"/>
                    <a:cs typeface="Cambria"/>
                  </a:rPr>
                  <a:t>radial</a:t>
                </a:r>
                <a:r>
                  <a:rPr lang="en-US" sz="1200" spc="8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85" dirty="0">
                    <a:latin typeface="DejaVu Serif Condensed" panose="02060606050605020204"/>
                    <a:cs typeface="Cambria"/>
                  </a:rPr>
                  <a:t>TPC </a:t>
                </a:r>
                <a:r>
                  <a:rPr lang="en-US" sz="1200" spc="35" dirty="0">
                    <a:latin typeface="DejaVu Serif Condensed" panose="02060606050605020204"/>
                    <a:cs typeface="Cambria"/>
                  </a:rPr>
                  <a:t>for</a:t>
                </a:r>
                <a:r>
                  <a:rPr lang="en-US" sz="1200" spc="8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45" dirty="0">
                    <a:latin typeface="DejaVu Serif Condensed" panose="02060606050605020204"/>
                    <a:cs typeface="Cambria"/>
                  </a:rPr>
                  <a:t>detection</a:t>
                </a:r>
                <a:r>
                  <a:rPr lang="en-US" sz="1200" spc="85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40" dirty="0">
                    <a:latin typeface="DejaVu Serif Condensed" panose="02060606050605020204"/>
                    <a:cs typeface="Cambria"/>
                  </a:rPr>
                  <a:t>of</a:t>
                </a:r>
                <a:r>
                  <a:rPr lang="en-US" sz="1200" spc="8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55" dirty="0">
                    <a:latin typeface="DejaVu Serif Condensed" panose="02060606050605020204"/>
                    <a:cs typeface="Cambria"/>
                  </a:rPr>
                  <a:t>nuclear</a:t>
                </a:r>
                <a:r>
                  <a:rPr lang="en-US" sz="1200" spc="8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50" dirty="0">
                    <a:latin typeface="DejaVu Serif Condensed" panose="02060606050605020204"/>
                    <a:cs typeface="Cambria"/>
                  </a:rPr>
                  <a:t>reactions</a:t>
                </a:r>
                <a:r>
                  <a:rPr lang="en-US" sz="1200" spc="9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30" dirty="0">
                    <a:latin typeface="DejaVu Serif Condensed" panose="02060606050605020204"/>
                    <a:cs typeface="Cambria"/>
                  </a:rPr>
                  <a:t>with</a:t>
                </a:r>
                <a:r>
                  <a:rPr lang="en-US" sz="1200" spc="85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45" dirty="0">
                    <a:latin typeface="DejaVu Serif Condensed" panose="02060606050605020204"/>
                    <a:cs typeface="Cambria"/>
                  </a:rPr>
                  <a:t>astrophysical</a:t>
                </a:r>
                <a:r>
                  <a:rPr lang="en-US" sz="1200" spc="85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55" dirty="0">
                    <a:latin typeface="DejaVu Serif Condensed" panose="02060606050605020204"/>
                    <a:cs typeface="Cambria"/>
                  </a:rPr>
                  <a:t>significance</a:t>
                </a:r>
                <a:endParaRPr lang="en-US" sz="1200" dirty="0">
                  <a:latin typeface="DejaVu Serif Condensed" panose="02060606050605020204"/>
                  <a:cs typeface="Cambria"/>
                </a:endParaRPr>
              </a:p>
              <a:p>
                <a:pPr marL="334010" indent="-283845">
                  <a:lnSpc>
                    <a:spcPct val="100000"/>
                  </a:lnSpc>
                  <a:spcBef>
                    <a:spcPts val="50"/>
                  </a:spcBef>
                  <a:buAutoNum type="arabicPeriod"/>
                  <a:tabLst>
                    <a:tab pos="334010" algn="l"/>
                    <a:tab pos="334645" algn="l"/>
                  </a:tabLst>
                </a:pPr>
                <a:r>
                  <a:rPr lang="en-US" sz="1200" b="1" spc="60" dirty="0">
                    <a:latin typeface="DejaVu Serif Condensed" panose="02060606050605020204"/>
                    <a:cs typeface="Yu Gothic"/>
                  </a:rPr>
                  <a:t>Muon</a:t>
                </a:r>
                <a:r>
                  <a:rPr lang="en-US" sz="1200" b="1" spc="25" dirty="0">
                    <a:latin typeface="DejaVu Serif Condensed" panose="02060606050605020204"/>
                    <a:cs typeface="Yu Gothic"/>
                  </a:rPr>
                  <a:t> </a:t>
                </a:r>
                <a:r>
                  <a:rPr lang="en-US" sz="1200" b="1" spc="45" dirty="0">
                    <a:latin typeface="DejaVu Serif Condensed" panose="02060606050605020204"/>
                    <a:cs typeface="Yu Gothic"/>
                  </a:rPr>
                  <a:t>collider: </a:t>
                </a:r>
                <a:r>
                  <a:rPr lang="en-US" sz="1200" spc="45" dirty="0">
                    <a:latin typeface="DejaVu Serif Condensed" panose="02060606050605020204"/>
                    <a:cs typeface="Yu Gothic"/>
                  </a:rPr>
                  <a:t>R&amp;D for a digital </a:t>
                </a:r>
                <a:r>
                  <a:rPr lang="en-US" sz="1200" spc="10" dirty="0">
                    <a:latin typeface="DejaVu Serif Condensed" panose="02060606050605020204"/>
                    <a:cs typeface="Yu Gothic"/>
                  </a:rPr>
                  <a:t> </a:t>
                </a:r>
                <a:r>
                  <a:rPr lang="en-US" sz="1200" spc="45" dirty="0">
                    <a:latin typeface="DejaVu Serif Condensed" panose="02060606050605020204"/>
                    <a:cs typeface="Cambria"/>
                  </a:rPr>
                  <a:t>hadron</a:t>
                </a:r>
                <a:r>
                  <a:rPr lang="en-US" sz="1200" spc="8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45" dirty="0">
                    <a:latin typeface="DejaVu Serif Condensed" panose="02060606050605020204"/>
                    <a:cs typeface="Cambria"/>
                  </a:rPr>
                  <a:t>calorimeter</a:t>
                </a:r>
                <a:endParaRPr lang="en-US" sz="1200" dirty="0">
                  <a:latin typeface="DejaVu Serif Condensed" panose="02060606050605020204"/>
                  <a:cs typeface="Cambria"/>
                </a:endParaRPr>
              </a:p>
              <a:p>
                <a:pPr marL="334010" indent="-283845">
                  <a:lnSpc>
                    <a:spcPct val="100000"/>
                  </a:lnSpc>
                  <a:spcBef>
                    <a:spcPts val="45"/>
                  </a:spcBef>
                  <a:buAutoNum type="arabicPeriod"/>
                  <a:tabLst>
                    <a:tab pos="334010" algn="l"/>
                    <a:tab pos="334645" algn="l"/>
                  </a:tabLst>
                </a:pPr>
                <a:r>
                  <a:rPr lang="en-US" sz="1200" b="1" spc="50" dirty="0">
                    <a:latin typeface="DejaVu Serif Condensed" panose="02060606050605020204"/>
                    <a:cs typeface="Yu Gothic"/>
                  </a:rPr>
                  <a:t>CMD3 (RU): </a:t>
                </a:r>
                <a:r>
                  <a:rPr lang="en-US" sz="1200" spc="50" dirty="0">
                    <a:latin typeface="DejaVu Serif Condensed" panose="02060606050605020204"/>
                    <a:cs typeface="Yu Gothic"/>
                  </a:rPr>
                  <a:t>GEM+</a:t>
                </a:r>
                <a:r>
                  <a:rPr lang="en-US" sz="1200" spc="40" dirty="0">
                    <a:latin typeface="DejaVu Serif Condensed" panose="02060606050605020204"/>
                    <a:cs typeface="Yu Gothic"/>
                  </a:rPr>
                  <a:t> </a:t>
                </a:r>
                <a14:m>
                  <m:oMath xmlns:m="http://schemas.openxmlformats.org/officeDocument/2006/math">
                    <m:r>
                      <a:rPr lang="en-US" sz="1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µ</m:t>
                    </m:r>
                  </m:oMath>
                </a14:m>
                <a:r>
                  <a:rPr lang="en-US" sz="1200" spc="75" dirty="0">
                    <a:latin typeface="DejaVu Serif Condensed" panose="02060606050605020204"/>
                    <a:cs typeface="Cambria"/>
                  </a:rPr>
                  <a:t>RWELL</a:t>
                </a:r>
                <a:r>
                  <a:rPr lang="en-US" sz="1200" spc="8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50" dirty="0">
                    <a:latin typeface="DejaVu Serif Condensed" panose="02060606050605020204"/>
                    <a:cs typeface="Cambria"/>
                  </a:rPr>
                  <a:t>disk</a:t>
                </a:r>
                <a:r>
                  <a:rPr lang="en-US" sz="1200" spc="8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35" dirty="0">
                    <a:latin typeface="DejaVu Serif Condensed" panose="02060606050605020204"/>
                    <a:cs typeface="Cambria"/>
                  </a:rPr>
                  <a:t>for</a:t>
                </a:r>
                <a:r>
                  <a:rPr lang="en-US" sz="1200" spc="8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50" dirty="0">
                    <a:latin typeface="DejaVu Serif Condensed" panose="02060606050605020204"/>
                    <a:cs typeface="Cambria"/>
                  </a:rPr>
                  <a:t>the</a:t>
                </a:r>
                <a:r>
                  <a:rPr lang="en-US" sz="1200" spc="8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60" dirty="0">
                    <a:latin typeface="DejaVu Serif Condensed" panose="02060606050605020204"/>
                    <a:cs typeface="Cambria"/>
                  </a:rPr>
                  <a:t>upgrade</a:t>
                </a:r>
                <a:r>
                  <a:rPr lang="en-US" sz="1200" spc="8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35" dirty="0">
                    <a:latin typeface="DejaVu Serif Condensed" panose="02060606050605020204"/>
                    <a:cs typeface="Cambria"/>
                  </a:rPr>
                  <a:t>of</a:t>
                </a:r>
                <a:r>
                  <a:rPr lang="en-US" sz="1200" spc="8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50" dirty="0">
                    <a:latin typeface="DejaVu Serif Condensed" panose="02060606050605020204"/>
                    <a:cs typeface="Cambria"/>
                  </a:rPr>
                  <a:t>the</a:t>
                </a:r>
                <a:r>
                  <a:rPr lang="en-US" sz="1200" spc="8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55" dirty="0">
                    <a:latin typeface="DejaVu Serif Condensed" panose="02060606050605020204"/>
                    <a:cs typeface="Cambria"/>
                  </a:rPr>
                  <a:t>tracking</a:t>
                </a:r>
                <a:r>
                  <a:rPr lang="en-US" sz="1200" spc="75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45" dirty="0">
                    <a:latin typeface="DejaVu Serif Condensed" panose="02060606050605020204"/>
                    <a:cs typeface="Cambria"/>
                  </a:rPr>
                  <a:t>system</a:t>
                </a:r>
                <a:endParaRPr lang="en-US" sz="1200" dirty="0">
                  <a:latin typeface="DejaVu Serif Condensed" panose="02060606050605020204"/>
                  <a:cs typeface="Cambria"/>
                </a:endParaRPr>
              </a:p>
              <a:p>
                <a:pPr marL="334010" indent="-283845">
                  <a:lnSpc>
                    <a:spcPct val="100000"/>
                  </a:lnSpc>
                  <a:spcBef>
                    <a:spcPts val="45"/>
                  </a:spcBef>
                  <a:buAutoNum type="arabicPeriod"/>
                  <a:tabLst>
                    <a:tab pos="334010" algn="l"/>
                    <a:tab pos="334645" algn="l"/>
                  </a:tabLst>
                </a:pPr>
                <a:r>
                  <a:rPr lang="en-US" sz="1200" b="1" spc="80" dirty="0">
                    <a:latin typeface="DejaVu Serif Condensed" panose="02060606050605020204"/>
                    <a:cs typeface="Yu Gothic"/>
                  </a:rPr>
                  <a:t>UKRI (UK):</a:t>
                </a:r>
                <a:r>
                  <a:rPr lang="en-US" sz="1200" b="1" spc="40" dirty="0">
                    <a:latin typeface="DejaVu Serif Condensed" panose="02060606050605020204"/>
                    <a:cs typeface="Yu Gothic"/>
                  </a:rPr>
                  <a:t> </a:t>
                </a:r>
                <a:r>
                  <a:rPr lang="en-US" sz="1200" spc="40" dirty="0">
                    <a:latin typeface="DejaVu Serif Condensed" panose="02060606050605020204"/>
                    <a:cs typeface="Yu Gothic"/>
                  </a:rPr>
                  <a:t>thermal</a:t>
                </a:r>
                <a:r>
                  <a:rPr lang="en-US" sz="1200" b="1" spc="40" dirty="0">
                    <a:latin typeface="DejaVu Serif Condensed" panose="02060606050605020204"/>
                    <a:cs typeface="Yu Gothic"/>
                  </a:rPr>
                  <a:t> </a:t>
                </a:r>
                <a:r>
                  <a:rPr lang="en-US" sz="1200" spc="40" dirty="0">
                    <a:latin typeface="DejaVu Serif Condensed" panose="02060606050605020204"/>
                    <a:cs typeface="Cambria"/>
                  </a:rPr>
                  <a:t>neutron</a:t>
                </a:r>
                <a:r>
                  <a:rPr lang="en-US" sz="1200" spc="85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45" dirty="0">
                    <a:latin typeface="DejaVu Serif Condensed" panose="02060606050605020204"/>
                    <a:cs typeface="Cambria"/>
                  </a:rPr>
                  <a:t>detection</a:t>
                </a:r>
                <a:r>
                  <a:rPr lang="en-US" sz="1200" spc="85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30" dirty="0">
                    <a:latin typeface="DejaVu Serif Condensed" panose="02060606050605020204"/>
                    <a:cs typeface="Cambria"/>
                  </a:rPr>
                  <a:t>with</a:t>
                </a:r>
                <a:r>
                  <a:rPr lang="en-US" sz="1200" spc="80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45" dirty="0">
                    <a:latin typeface="DejaVu Serif Condensed" panose="02060606050605020204"/>
                    <a:cs typeface="Cambria"/>
                  </a:rPr>
                  <a:t>pressurized</a:t>
                </a:r>
                <a:r>
                  <a:rPr lang="en-US" sz="1200" spc="114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82" baseline="27777" dirty="0">
                    <a:latin typeface="DejaVu Serif Condensed" panose="02060606050605020204"/>
                    <a:cs typeface="Cambria"/>
                  </a:rPr>
                  <a:t>3</a:t>
                </a:r>
                <a:r>
                  <a:rPr lang="en-US" sz="1200" spc="55" dirty="0">
                    <a:latin typeface="DejaVu Serif Condensed" panose="02060606050605020204"/>
                    <a:cs typeface="Cambria"/>
                  </a:rPr>
                  <a:t>He-based</a:t>
                </a:r>
                <a:r>
                  <a:rPr lang="en-US" sz="1200" spc="80" dirty="0">
                    <a:latin typeface="DejaVu Serif Condensed" panose="02060606050605020204"/>
                    <a:cs typeface="Cambria"/>
                  </a:rPr>
                  <a:t> gas</a:t>
                </a:r>
                <a:r>
                  <a:rPr lang="en-US" sz="1200" spc="85" dirty="0">
                    <a:latin typeface="DejaVu Serif Condensed" panose="02060606050605020204"/>
                    <a:cs typeface="Cambria"/>
                  </a:rPr>
                  <a:t> </a:t>
                </a:r>
                <a:r>
                  <a:rPr lang="en-US" sz="1200" spc="40" dirty="0">
                    <a:latin typeface="DejaVu Serif Condensed" panose="02060606050605020204"/>
                    <a:cs typeface="Cambria"/>
                  </a:rPr>
                  <a:t>mixtures</a:t>
                </a:r>
                <a:endParaRPr sz="1200" dirty="0">
                  <a:latin typeface="DejaVu Serif Condensed" panose="02060606050605020204"/>
                  <a:cs typeface="Cambria"/>
                </a:endParaRPr>
              </a:p>
            </p:txBody>
          </p:sp>
        </mc:Choice>
        <mc:Fallback xmlns="">
          <p:sp>
            <p:nvSpPr>
              <p:cNvPr id="4" name="object 15">
                <a:extLst>
                  <a:ext uri="{FF2B5EF4-FFF2-40B4-BE49-F238E27FC236}">
                    <a16:creationId xmlns:a16="http://schemas.microsoft.com/office/drawing/2014/main" id="{D1B5B181-DF5E-E938-44B3-FE703DD2973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9934" y="738282"/>
                <a:ext cx="10171776" cy="1505540"/>
              </a:xfrm>
              <a:prstGeom prst="rect">
                <a:avLst/>
              </a:prstGeom>
              <a:blipFill>
                <a:blip r:embed="rId2"/>
                <a:stretch>
                  <a:fillRect l="-480" t="-2024" r="-719" b="-566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object 7">
            <a:extLst>
              <a:ext uri="{FF2B5EF4-FFF2-40B4-BE49-F238E27FC236}">
                <a16:creationId xmlns:a16="http://schemas.microsoft.com/office/drawing/2014/main" id="{8795C1C4-6367-306A-9683-13B9F344A97D}"/>
              </a:ext>
            </a:extLst>
          </p:cNvPr>
          <p:cNvSpPr/>
          <p:nvPr/>
        </p:nvSpPr>
        <p:spPr>
          <a:xfrm>
            <a:off x="66" y="5576170"/>
            <a:ext cx="10153481" cy="93443"/>
          </a:xfrm>
          <a:custGeom>
            <a:avLst/>
            <a:gdLst/>
            <a:ahLst/>
            <a:cxnLst/>
            <a:rect l="l" t="t" r="r" b="b"/>
            <a:pathLst>
              <a:path w="10080625" h="91439">
                <a:moveTo>
                  <a:pt x="10080002" y="0"/>
                </a:moveTo>
                <a:lnTo>
                  <a:pt x="0" y="0"/>
                </a:lnTo>
                <a:lnTo>
                  <a:pt x="0" y="91440"/>
                </a:lnTo>
                <a:lnTo>
                  <a:pt x="5039995" y="91440"/>
                </a:lnTo>
                <a:lnTo>
                  <a:pt x="10080002" y="91440"/>
                </a:lnTo>
                <a:lnTo>
                  <a:pt x="10080002" y="0"/>
                </a:lnTo>
                <a:close/>
              </a:path>
            </a:pathLst>
          </a:custGeom>
          <a:solidFill>
            <a:srgbClr val="88C664"/>
          </a:solidFill>
        </p:spPr>
        <p:txBody>
          <a:bodyPr wrap="square" lIns="0" tIns="0" rIns="0" bIns="0" rtlCol="0"/>
          <a:lstStyle/>
          <a:p>
            <a:endParaRPr>
              <a:latin typeface="DejaVu Serif Condensed" panose="02060606050605020204"/>
            </a:endParaRPr>
          </a:p>
        </p:txBody>
      </p:sp>
      <p:sp>
        <p:nvSpPr>
          <p:cNvPr id="10" name="object 8">
            <a:extLst>
              <a:ext uri="{FF2B5EF4-FFF2-40B4-BE49-F238E27FC236}">
                <a16:creationId xmlns:a16="http://schemas.microsoft.com/office/drawing/2014/main" id="{4BAD2170-77D8-821F-F633-B9A65F016CA3}"/>
              </a:ext>
            </a:extLst>
          </p:cNvPr>
          <p:cNvSpPr/>
          <p:nvPr/>
        </p:nvSpPr>
        <p:spPr>
          <a:xfrm>
            <a:off x="66" y="5576170"/>
            <a:ext cx="10153481" cy="93443"/>
          </a:xfrm>
          <a:custGeom>
            <a:avLst/>
            <a:gdLst/>
            <a:ahLst/>
            <a:cxnLst/>
            <a:rect l="l" t="t" r="r" b="b"/>
            <a:pathLst>
              <a:path w="10080625" h="91439">
                <a:moveTo>
                  <a:pt x="5039995" y="91440"/>
                </a:moveTo>
                <a:lnTo>
                  <a:pt x="0" y="91440"/>
                </a:lnTo>
                <a:lnTo>
                  <a:pt x="0" y="0"/>
                </a:lnTo>
                <a:lnTo>
                  <a:pt x="10080002" y="0"/>
                </a:lnTo>
                <a:lnTo>
                  <a:pt x="10080002" y="91440"/>
                </a:lnTo>
                <a:lnTo>
                  <a:pt x="5039995" y="91440"/>
                </a:lnTo>
                <a:close/>
              </a:path>
            </a:pathLst>
          </a:custGeom>
          <a:ln w="17999">
            <a:solidFill>
              <a:srgbClr val="88C664"/>
            </a:solidFill>
          </a:ln>
        </p:spPr>
        <p:txBody>
          <a:bodyPr wrap="square" lIns="0" tIns="0" rIns="0" bIns="0" rtlCol="0"/>
          <a:lstStyle/>
          <a:p>
            <a:endParaRPr>
              <a:latin typeface="DejaVu Serif Condensed" panose="02060606050605020204"/>
            </a:endParaRPr>
          </a:p>
        </p:txBody>
      </p:sp>
      <p:sp>
        <p:nvSpPr>
          <p:cNvPr id="15" name="object 13">
            <a:extLst>
              <a:ext uri="{FF2B5EF4-FFF2-40B4-BE49-F238E27FC236}">
                <a16:creationId xmlns:a16="http://schemas.microsoft.com/office/drawing/2014/main" id="{39D5B7A2-36C9-B377-68B9-2E960997C8CC}"/>
              </a:ext>
            </a:extLst>
          </p:cNvPr>
          <p:cNvSpPr/>
          <p:nvPr/>
        </p:nvSpPr>
        <p:spPr>
          <a:xfrm>
            <a:off x="3329845" y="2259211"/>
            <a:ext cx="201471" cy="273190"/>
          </a:xfrm>
          <a:custGeom>
            <a:avLst/>
            <a:gdLst/>
            <a:ahLst/>
            <a:cxnLst/>
            <a:rect l="l" t="t" r="r" b="b"/>
            <a:pathLst>
              <a:path w="200025" h="267335">
                <a:moveTo>
                  <a:pt x="199796" y="0"/>
                </a:moveTo>
                <a:lnTo>
                  <a:pt x="0" y="0"/>
                </a:lnTo>
                <a:lnTo>
                  <a:pt x="0" y="267119"/>
                </a:lnTo>
                <a:lnTo>
                  <a:pt x="100075" y="267119"/>
                </a:lnTo>
                <a:lnTo>
                  <a:pt x="199796" y="267119"/>
                </a:lnTo>
                <a:lnTo>
                  <a:pt x="199796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>
            <a:endParaRPr>
              <a:latin typeface="DejaVu Serif Condensed" panose="02060606050605020204"/>
            </a:endParaRPr>
          </a:p>
        </p:txBody>
      </p:sp>
      <p:grpSp>
        <p:nvGrpSpPr>
          <p:cNvPr id="45" name="Gruppo 44">
            <a:extLst>
              <a:ext uri="{FF2B5EF4-FFF2-40B4-BE49-F238E27FC236}">
                <a16:creationId xmlns:a16="http://schemas.microsoft.com/office/drawing/2014/main" id="{4D35FDFA-A942-37C2-E564-A466ECBC1610}"/>
              </a:ext>
            </a:extLst>
          </p:cNvPr>
          <p:cNvGrpSpPr/>
          <p:nvPr/>
        </p:nvGrpSpPr>
        <p:grpSpPr>
          <a:xfrm>
            <a:off x="3291559" y="3703424"/>
            <a:ext cx="2200967" cy="1770996"/>
            <a:chOff x="3102264" y="3559743"/>
            <a:chExt cx="2200967" cy="1770996"/>
          </a:xfrm>
        </p:grpSpPr>
        <p:pic>
          <p:nvPicPr>
            <p:cNvPr id="14" name="object 12">
              <a:extLst>
                <a:ext uri="{FF2B5EF4-FFF2-40B4-BE49-F238E27FC236}">
                  <a16:creationId xmlns:a16="http://schemas.microsoft.com/office/drawing/2014/main" id="{B9C52134-1C6C-95F9-AFC1-A9FA3A56AEAD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102264" y="3559743"/>
              <a:ext cx="2200967" cy="1770996"/>
            </a:xfrm>
            <a:prstGeom prst="rect">
              <a:avLst/>
            </a:prstGeom>
          </p:spPr>
        </p:pic>
        <p:sp>
          <p:nvSpPr>
            <p:cNvPr id="16" name="object 16">
              <a:extLst>
                <a:ext uri="{FF2B5EF4-FFF2-40B4-BE49-F238E27FC236}">
                  <a16:creationId xmlns:a16="http://schemas.microsoft.com/office/drawing/2014/main" id="{9011A731-2A14-8F16-B34D-954E044D47A0}"/>
                </a:ext>
              </a:extLst>
            </p:cNvPr>
            <p:cNvSpPr txBox="1"/>
            <p:nvPr/>
          </p:nvSpPr>
          <p:spPr>
            <a:xfrm>
              <a:off x="3276278" y="3647700"/>
              <a:ext cx="107314" cy="19877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lang="it-IT" sz="1200" b="1" spc="5" dirty="0">
                  <a:latin typeface="DejaVu Serif Condensed" panose="02060606050605020204"/>
                  <a:cs typeface="Arial MT"/>
                </a:rPr>
                <a:t>3</a:t>
              </a:r>
              <a:endParaRPr sz="1200" b="1" dirty="0">
                <a:latin typeface="DejaVu Serif Condensed" panose="02060606050605020204"/>
                <a:cs typeface="Arial MT"/>
              </a:endParaRPr>
            </a:p>
          </p:txBody>
        </p:sp>
      </p:grpSp>
      <p:grpSp>
        <p:nvGrpSpPr>
          <p:cNvPr id="46" name="Gruppo 45">
            <a:extLst>
              <a:ext uri="{FF2B5EF4-FFF2-40B4-BE49-F238E27FC236}">
                <a16:creationId xmlns:a16="http://schemas.microsoft.com/office/drawing/2014/main" id="{9C623DBE-3CD1-9B36-930D-50A523BC40B7}"/>
              </a:ext>
            </a:extLst>
          </p:cNvPr>
          <p:cNvGrpSpPr/>
          <p:nvPr/>
        </p:nvGrpSpPr>
        <p:grpSpPr>
          <a:xfrm>
            <a:off x="6109779" y="1813573"/>
            <a:ext cx="2055359" cy="1885798"/>
            <a:chOff x="6054876" y="2045652"/>
            <a:chExt cx="1825917" cy="1760766"/>
          </a:xfrm>
        </p:grpSpPr>
        <p:pic>
          <p:nvPicPr>
            <p:cNvPr id="18" name="object 18">
              <a:extLst>
                <a:ext uri="{FF2B5EF4-FFF2-40B4-BE49-F238E27FC236}">
                  <a16:creationId xmlns:a16="http://schemas.microsoft.com/office/drawing/2014/main" id="{9F33BF40-3A5C-AE8E-FA01-D8E6FC4D659A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054876" y="2045652"/>
              <a:ext cx="1825917" cy="1760766"/>
            </a:xfrm>
            <a:prstGeom prst="rect">
              <a:avLst/>
            </a:prstGeom>
          </p:spPr>
        </p:pic>
        <p:sp>
          <p:nvSpPr>
            <p:cNvPr id="20" name="object 20">
              <a:extLst>
                <a:ext uri="{FF2B5EF4-FFF2-40B4-BE49-F238E27FC236}">
                  <a16:creationId xmlns:a16="http://schemas.microsoft.com/office/drawing/2014/main" id="{3E1CE4E1-D9A3-6FE0-ED94-99641FB8083A}"/>
                </a:ext>
              </a:extLst>
            </p:cNvPr>
            <p:cNvSpPr txBox="1"/>
            <p:nvPr/>
          </p:nvSpPr>
          <p:spPr>
            <a:xfrm>
              <a:off x="6133913" y="2091425"/>
              <a:ext cx="107314" cy="19877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lang="it-IT" sz="1200" b="1" spc="5" dirty="0">
                  <a:latin typeface="DejaVu Serif Condensed" panose="02060606050605020204"/>
                  <a:cs typeface="Arial MT"/>
                </a:rPr>
                <a:t>4</a:t>
              </a:r>
              <a:endParaRPr sz="1200" b="1" dirty="0">
                <a:latin typeface="DejaVu Serif Condensed" panose="02060606050605020204"/>
                <a:cs typeface="Arial MT"/>
              </a:endParaRPr>
            </a:p>
          </p:txBody>
        </p:sp>
      </p:grpSp>
      <p:grpSp>
        <p:nvGrpSpPr>
          <p:cNvPr id="47" name="Gruppo 46">
            <a:extLst>
              <a:ext uri="{FF2B5EF4-FFF2-40B4-BE49-F238E27FC236}">
                <a16:creationId xmlns:a16="http://schemas.microsoft.com/office/drawing/2014/main" id="{1DA5D32A-5F14-37A9-1019-61D3528F46C8}"/>
              </a:ext>
            </a:extLst>
          </p:cNvPr>
          <p:cNvGrpSpPr/>
          <p:nvPr/>
        </p:nvGrpSpPr>
        <p:grpSpPr>
          <a:xfrm>
            <a:off x="7772098" y="3771379"/>
            <a:ext cx="2370088" cy="1509838"/>
            <a:chOff x="7894470" y="4133595"/>
            <a:chExt cx="2117530" cy="1186120"/>
          </a:xfrm>
        </p:grpSpPr>
        <p:pic>
          <p:nvPicPr>
            <p:cNvPr id="22" name="object 22">
              <a:extLst>
                <a:ext uri="{FF2B5EF4-FFF2-40B4-BE49-F238E27FC236}">
                  <a16:creationId xmlns:a16="http://schemas.microsoft.com/office/drawing/2014/main" id="{2B20A9A8-6CEC-C8A5-61DB-58DEB874000C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894470" y="4133595"/>
              <a:ext cx="2117530" cy="1186120"/>
            </a:xfrm>
            <a:prstGeom prst="rect">
              <a:avLst/>
            </a:prstGeom>
          </p:spPr>
        </p:pic>
        <p:sp>
          <p:nvSpPr>
            <p:cNvPr id="24" name="object 24">
              <a:extLst>
                <a:ext uri="{FF2B5EF4-FFF2-40B4-BE49-F238E27FC236}">
                  <a16:creationId xmlns:a16="http://schemas.microsoft.com/office/drawing/2014/main" id="{25A2EE1D-0994-6CE1-DBD4-FD4E8E303256}"/>
                </a:ext>
              </a:extLst>
            </p:cNvPr>
            <p:cNvSpPr txBox="1"/>
            <p:nvPr/>
          </p:nvSpPr>
          <p:spPr>
            <a:xfrm>
              <a:off x="7925294" y="4187557"/>
              <a:ext cx="120503" cy="19877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1200" b="1" spc="5" dirty="0">
                  <a:latin typeface="DejaVu Serif Condensed" panose="02060606050605020204"/>
                  <a:cs typeface="Arial MT"/>
                </a:rPr>
                <a:t>7</a:t>
              </a:r>
              <a:endParaRPr sz="1200" b="1" dirty="0">
                <a:latin typeface="DejaVu Serif Condensed" panose="02060606050605020204"/>
                <a:cs typeface="Arial MT"/>
              </a:endParaRPr>
            </a:p>
          </p:txBody>
        </p:sp>
      </p:grpSp>
      <p:grpSp>
        <p:nvGrpSpPr>
          <p:cNvPr id="48" name="Gruppo 47">
            <a:extLst>
              <a:ext uri="{FF2B5EF4-FFF2-40B4-BE49-F238E27FC236}">
                <a16:creationId xmlns:a16="http://schemas.microsoft.com/office/drawing/2014/main" id="{206F0D6F-439F-DF23-E658-31C99349DA19}"/>
              </a:ext>
            </a:extLst>
          </p:cNvPr>
          <p:cNvGrpSpPr/>
          <p:nvPr/>
        </p:nvGrpSpPr>
        <p:grpSpPr>
          <a:xfrm>
            <a:off x="5743429" y="2124246"/>
            <a:ext cx="2366589" cy="3398704"/>
            <a:chOff x="5774829" y="2191237"/>
            <a:chExt cx="2366589" cy="3398704"/>
          </a:xfrm>
        </p:grpSpPr>
        <p:pic>
          <p:nvPicPr>
            <p:cNvPr id="33" name="object 33">
              <a:extLst>
                <a:ext uri="{FF2B5EF4-FFF2-40B4-BE49-F238E27FC236}">
                  <a16:creationId xmlns:a16="http://schemas.microsoft.com/office/drawing/2014/main" id="{A8DBDFF7-762F-0A60-B650-64D2312A684A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774829" y="3770415"/>
              <a:ext cx="1854658" cy="1819526"/>
            </a:xfrm>
            <a:prstGeom prst="rect">
              <a:avLst/>
            </a:prstGeom>
          </p:spPr>
        </p:pic>
        <p:sp>
          <p:nvSpPr>
            <p:cNvPr id="34" name="object 34">
              <a:extLst>
                <a:ext uri="{FF2B5EF4-FFF2-40B4-BE49-F238E27FC236}">
                  <a16:creationId xmlns:a16="http://schemas.microsoft.com/office/drawing/2014/main" id="{69BBB3CD-6E10-1DA0-0CFD-A38B19F1F91C}"/>
                </a:ext>
              </a:extLst>
            </p:cNvPr>
            <p:cNvSpPr/>
            <p:nvPr/>
          </p:nvSpPr>
          <p:spPr>
            <a:xfrm>
              <a:off x="7940161" y="2191237"/>
              <a:ext cx="201257" cy="276194"/>
            </a:xfrm>
            <a:custGeom>
              <a:avLst/>
              <a:gdLst/>
              <a:ahLst/>
              <a:cxnLst/>
              <a:rect l="l" t="t" r="r" b="b"/>
              <a:pathLst>
                <a:path w="200025" h="267335">
                  <a:moveTo>
                    <a:pt x="199796" y="0"/>
                  </a:moveTo>
                  <a:lnTo>
                    <a:pt x="0" y="0"/>
                  </a:lnTo>
                  <a:lnTo>
                    <a:pt x="0" y="267131"/>
                  </a:lnTo>
                  <a:lnTo>
                    <a:pt x="100088" y="267131"/>
                  </a:lnTo>
                  <a:lnTo>
                    <a:pt x="199796" y="267131"/>
                  </a:lnTo>
                  <a:lnTo>
                    <a:pt x="19979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 dirty="0"/>
            </a:p>
          </p:txBody>
        </p:sp>
        <p:sp>
          <p:nvSpPr>
            <p:cNvPr id="35" name="object 35">
              <a:extLst>
                <a:ext uri="{FF2B5EF4-FFF2-40B4-BE49-F238E27FC236}">
                  <a16:creationId xmlns:a16="http://schemas.microsoft.com/office/drawing/2014/main" id="{EC162637-B40B-9150-8AAB-C2C4DC9E0132}"/>
                </a:ext>
              </a:extLst>
            </p:cNvPr>
            <p:cNvSpPr txBox="1"/>
            <p:nvPr/>
          </p:nvSpPr>
          <p:spPr>
            <a:xfrm>
              <a:off x="7429461" y="3834098"/>
              <a:ext cx="200025" cy="19877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13970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110"/>
                </a:spcBef>
              </a:pPr>
              <a:r>
                <a:rPr lang="it-IT" sz="1200" b="1" spc="5" dirty="0">
                  <a:latin typeface="DejaVu Serif Condensed" panose="02060606050605020204"/>
                  <a:cs typeface="Arial MT"/>
                </a:rPr>
                <a:t>5</a:t>
              </a:r>
              <a:endParaRPr sz="1200" b="1" dirty="0">
                <a:latin typeface="DejaVu Serif Condensed" panose="02060606050605020204"/>
                <a:cs typeface="Arial MT"/>
              </a:endParaRPr>
            </a:p>
          </p:txBody>
        </p:sp>
      </p:grpSp>
      <p:grpSp>
        <p:nvGrpSpPr>
          <p:cNvPr id="44" name="Gruppo 43">
            <a:extLst>
              <a:ext uri="{FF2B5EF4-FFF2-40B4-BE49-F238E27FC236}">
                <a16:creationId xmlns:a16="http://schemas.microsoft.com/office/drawing/2014/main" id="{BF098171-8B0E-44FA-0DB4-8456DD6D0D16}"/>
              </a:ext>
            </a:extLst>
          </p:cNvPr>
          <p:cNvGrpSpPr/>
          <p:nvPr/>
        </p:nvGrpSpPr>
        <p:grpSpPr>
          <a:xfrm>
            <a:off x="453850" y="2375829"/>
            <a:ext cx="2544312" cy="3113459"/>
            <a:chOff x="-222384" y="2466683"/>
            <a:chExt cx="2361958" cy="2807639"/>
          </a:xfrm>
        </p:grpSpPr>
        <p:pic>
          <p:nvPicPr>
            <p:cNvPr id="29" name="object 29">
              <a:extLst>
                <a:ext uri="{FF2B5EF4-FFF2-40B4-BE49-F238E27FC236}">
                  <a16:creationId xmlns:a16="http://schemas.microsoft.com/office/drawing/2014/main" id="{54AA75B3-4291-FB76-10EE-245CFAC0B5A7}"/>
                </a:ext>
              </a:extLst>
            </p:cNvPr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-222384" y="2466683"/>
              <a:ext cx="2361958" cy="2807639"/>
            </a:xfrm>
            <a:prstGeom prst="rect">
              <a:avLst/>
            </a:prstGeom>
          </p:spPr>
        </p:pic>
        <p:sp>
          <p:nvSpPr>
            <p:cNvPr id="36" name="object 36">
              <a:extLst>
                <a:ext uri="{FF2B5EF4-FFF2-40B4-BE49-F238E27FC236}">
                  <a16:creationId xmlns:a16="http://schemas.microsoft.com/office/drawing/2014/main" id="{23C00157-67BF-7E19-2ADC-04D41C4420DC}"/>
                </a:ext>
              </a:extLst>
            </p:cNvPr>
            <p:cNvSpPr txBox="1"/>
            <p:nvPr/>
          </p:nvSpPr>
          <p:spPr>
            <a:xfrm>
              <a:off x="1908127" y="2502936"/>
              <a:ext cx="144015" cy="19877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sz="1200" b="1" spc="5" dirty="0">
                  <a:latin typeface="DejaVu Serif Condensed" panose="02060606050605020204"/>
                  <a:cs typeface="Arial MT"/>
                </a:rPr>
                <a:t>1</a:t>
              </a:r>
              <a:endParaRPr sz="1200" b="1" dirty="0">
                <a:latin typeface="DejaVu Serif Condensed" panose="02060606050605020204"/>
                <a:cs typeface="Arial MT"/>
              </a:endParaRPr>
            </a:p>
          </p:txBody>
        </p:sp>
      </p:grpSp>
      <p:grpSp>
        <p:nvGrpSpPr>
          <p:cNvPr id="43" name="Gruppo 42">
            <a:extLst>
              <a:ext uri="{FF2B5EF4-FFF2-40B4-BE49-F238E27FC236}">
                <a16:creationId xmlns:a16="http://schemas.microsoft.com/office/drawing/2014/main" id="{2A3FA086-3DBD-B53E-1357-2377ED3423D2}"/>
              </a:ext>
            </a:extLst>
          </p:cNvPr>
          <p:cNvGrpSpPr/>
          <p:nvPr/>
        </p:nvGrpSpPr>
        <p:grpSpPr>
          <a:xfrm>
            <a:off x="8231507" y="2062967"/>
            <a:ext cx="1966683" cy="1564396"/>
            <a:chOff x="2689470" y="4030828"/>
            <a:chExt cx="1652752" cy="1203477"/>
          </a:xfrm>
        </p:grpSpPr>
        <p:pic>
          <p:nvPicPr>
            <p:cNvPr id="39" name="object 39">
              <a:extLst>
                <a:ext uri="{FF2B5EF4-FFF2-40B4-BE49-F238E27FC236}">
                  <a16:creationId xmlns:a16="http://schemas.microsoft.com/office/drawing/2014/main" id="{979C478A-065D-3E0D-B54D-DBFCF7DC703D}"/>
                </a:ext>
              </a:extLst>
            </p:cNvPr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2689470" y="4030828"/>
              <a:ext cx="1652752" cy="1203477"/>
            </a:xfrm>
            <a:prstGeom prst="rect">
              <a:avLst/>
            </a:prstGeom>
          </p:spPr>
        </p:pic>
        <p:sp>
          <p:nvSpPr>
            <p:cNvPr id="41" name="object 41">
              <a:extLst>
                <a:ext uri="{FF2B5EF4-FFF2-40B4-BE49-F238E27FC236}">
                  <a16:creationId xmlns:a16="http://schemas.microsoft.com/office/drawing/2014/main" id="{D3ECAA76-8E5E-6D3A-7AE5-497D65624127}"/>
                </a:ext>
              </a:extLst>
            </p:cNvPr>
            <p:cNvSpPr txBox="1"/>
            <p:nvPr/>
          </p:nvSpPr>
          <p:spPr>
            <a:xfrm>
              <a:off x="2717545" y="4070409"/>
              <a:ext cx="107314" cy="19877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lang="it-IT" sz="1200" b="1" spc="5" dirty="0">
                  <a:latin typeface="DejaVu Serif Condensed" panose="02060606050605020204"/>
                  <a:cs typeface="Arial MT"/>
                </a:rPr>
                <a:t>6</a:t>
              </a:r>
              <a:endParaRPr sz="1200" b="1" dirty="0">
                <a:latin typeface="DejaVu Serif Condensed" panose="02060606050605020204"/>
                <a:cs typeface="Arial MT"/>
              </a:endParaRPr>
            </a:p>
          </p:txBody>
        </p:sp>
      </p:grpSp>
      <p:grpSp>
        <p:nvGrpSpPr>
          <p:cNvPr id="7" name="Gruppo 6">
            <a:extLst>
              <a:ext uri="{FF2B5EF4-FFF2-40B4-BE49-F238E27FC236}">
                <a16:creationId xmlns:a16="http://schemas.microsoft.com/office/drawing/2014/main" id="{014E497C-3CBA-81D2-27CA-0F732E317D8A}"/>
              </a:ext>
            </a:extLst>
          </p:cNvPr>
          <p:cNvGrpSpPr/>
          <p:nvPr/>
        </p:nvGrpSpPr>
        <p:grpSpPr>
          <a:xfrm>
            <a:off x="3139355" y="2468301"/>
            <a:ext cx="2657203" cy="1068834"/>
            <a:chOff x="3067347" y="2375829"/>
            <a:chExt cx="2657203" cy="1068834"/>
          </a:xfrm>
        </p:grpSpPr>
        <p:pic>
          <p:nvPicPr>
            <p:cNvPr id="5" name="Immagine 4" descr="Immagine che contiene rotondo&#10;&#10;Descrizione generata automaticamente">
              <a:extLst>
                <a:ext uri="{FF2B5EF4-FFF2-40B4-BE49-F238E27FC236}">
                  <a16:creationId xmlns:a16="http://schemas.microsoft.com/office/drawing/2014/main" id="{55FA10DB-4351-544D-0884-4975C4378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067347" y="2375829"/>
              <a:ext cx="2657203" cy="1068834"/>
            </a:xfrm>
            <a:prstGeom prst="rect">
              <a:avLst/>
            </a:prstGeom>
          </p:spPr>
        </p:pic>
        <p:sp>
          <p:nvSpPr>
            <p:cNvPr id="6" name="object 36">
              <a:extLst>
                <a:ext uri="{FF2B5EF4-FFF2-40B4-BE49-F238E27FC236}">
                  <a16:creationId xmlns:a16="http://schemas.microsoft.com/office/drawing/2014/main" id="{628DB879-8870-6C26-4C51-C983664FBE88}"/>
                </a:ext>
              </a:extLst>
            </p:cNvPr>
            <p:cNvSpPr txBox="1"/>
            <p:nvPr/>
          </p:nvSpPr>
          <p:spPr>
            <a:xfrm>
              <a:off x="3121144" y="2403227"/>
              <a:ext cx="155134" cy="198772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wrap="square" lIns="0" tIns="13970" rIns="0" bIns="0" rtlCol="0">
              <a:spAutoFit/>
            </a:bodyPr>
            <a:lstStyle/>
            <a:p>
              <a:pPr marL="12700">
                <a:lnSpc>
                  <a:spcPct val="100000"/>
                </a:lnSpc>
                <a:spcBef>
                  <a:spcPts val="110"/>
                </a:spcBef>
              </a:pPr>
              <a:r>
                <a:rPr lang="it-IT" sz="1200" b="1" spc="5" dirty="0">
                  <a:latin typeface="DejaVu Serif Condensed" panose="02060606050605020204"/>
                  <a:cs typeface="Arial MT"/>
                </a:rPr>
                <a:t>2</a:t>
              </a:r>
              <a:endParaRPr sz="1200" b="1" dirty="0">
                <a:latin typeface="DejaVu Serif Condensed" panose="02060606050605020204"/>
                <a:cs typeface="Arial MT"/>
              </a:endParaRPr>
            </a:p>
          </p:txBody>
        </p:sp>
      </p:grpSp>
      <p:sp>
        <p:nvSpPr>
          <p:cNvPr id="8" name="Google Shape;215;p4">
            <a:extLst>
              <a:ext uri="{FF2B5EF4-FFF2-40B4-BE49-F238E27FC236}">
                <a16:creationId xmlns:a16="http://schemas.microsoft.com/office/drawing/2014/main" id="{9B7442AB-B5B2-61CA-E3E0-A1746C093B33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37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22840540-5BE0-8A27-86CC-8BB2BACD973F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  <p:extLst>
      <p:ext uri="{BB962C8B-B14F-4D97-AF65-F5344CB8AC3E}">
        <p14:creationId xmlns:p14="http://schemas.microsoft.com/office/powerpoint/2010/main" val="240491272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3FFA61-EA21-F141-7BB5-4CE03922DD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>
                <a:solidFill>
                  <a:schemeClr val="tx1"/>
                </a:solidFill>
              </a:rPr>
              <a:t>High-rate layouts </a:t>
            </a:r>
            <a:r>
              <a:rPr lang="it-IT" sz="3200" dirty="0" err="1">
                <a:solidFill>
                  <a:schemeClr val="tx1"/>
                </a:solidFill>
              </a:rPr>
              <a:t>evolution</a:t>
            </a:r>
            <a:endParaRPr lang="it-IT" sz="3200" dirty="0">
              <a:solidFill>
                <a:schemeClr val="tx1"/>
              </a:solidFill>
            </a:endParaRPr>
          </a:p>
        </p:txBody>
      </p:sp>
      <p:sp>
        <p:nvSpPr>
          <p:cNvPr id="17" name="object 8">
            <a:extLst>
              <a:ext uri="{FF2B5EF4-FFF2-40B4-BE49-F238E27FC236}">
                <a16:creationId xmlns:a16="http://schemas.microsoft.com/office/drawing/2014/main" id="{93398C7C-90A4-3836-1414-41DAF8481D64}"/>
              </a:ext>
            </a:extLst>
          </p:cNvPr>
          <p:cNvSpPr/>
          <p:nvPr/>
        </p:nvSpPr>
        <p:spPr>
          <a:xfrm>
            <a:off x="8173684" y="4102198"/>
            <a:ext cx="37495" cy="36755"/>
          </a:xfrm>
          <a:custGeom>
            <a:avLst/>
            <a:gdLst/>
            <a:ahLst/>
            <a:cxnLst/>
            <a:rect l="l" t="t" r="r" b="b"/>
            <a:pathLst>
              <a:path w="85089" h="74294">
                <a:moveTo>
                  <a:pt x="0" y="0"/>
                </a:moveTo>
                <a:lnTo>
                  <a:pt x="42659" y="73748"/>
                </a:lnTo>
                <a:lnTo>
                  <a:pt x="84594" y="10121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2" name="object 5">
            <a:extLst>
              <a:ext uri="{FF2B5EF4-FFF2-40B4-BE49-F238E27FC236}">
                <a16:creationId xmlns:a16="http://schemas.microsoft.com/office/drawing/2014/main" id="{D3060906-53C8-7F81-6FCC-A69087844ECF}"/>
              </a:ext>
            </a:extLst>
          </p:cNvPr>
          <p:cNvSpPr txBox="1"/>
          <p:nvPr/>
        </p:nvSpPr>
        <p:spPr>
          <a:xfrm>
            <a:off x="251942" y="747043"/>
            <a:ext cx="10118234" cy="25840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8100" algn="ctr">
              <a:lnSpc>
                <a:spcPct val="100000"/>
              </a:lnSpc>
            </a:pPr>
            <a:r>
              <a:rPr lang="en-US" sz="1600" dirty="0">
                <a:latin typeface="DejaVu Serif Condensed" panose="02060606050605020204"/>
                <a:cs typeface="Calibri"/>
              </a:rPr>
              <a:t>Extensive R&amp;D has been performed to optimize the DLC grounding, enabling the detector to withstand up to 1MHz/cm</a:t>
            </a:r>
            <a:r>
              <a:rPr lang="en-US" sz="1600" baseline="30000" dirty="0">
                <a:latin typeface="DejaVu Serif Condensed" panose="02060606050605020204"/>
                <a:cs typeface="Calibri"/>
              </a:rPr>
              <a:t>2</a:t>
            </a:r>
            <a:endParaRPr lang="en-US" sz="1575" baseline="30000" dirty="0">
              <a:latin typeface="DejaVu Serif Condensed" panose="02060606050605020204"/>
              <a:cs typeface="Calibri"/>
            </a:endParaRPr>
          </a:p>
        </p:txBody>
      </p:sp>
      <p:grpSp>
        <p:nvGrpSpPr>
          <p:cNvPr id="47" name="Gruppo 46">
            <a:extLst>
              <a:ext uri="{FF2B5EF4-FFF2-40B4-BE49-F238E27FC236}">
                <a16:creationId xmlns:a16="http://schemas.microsoft.com/office/drawing/2014/main" id="{18BB2DA3-7C1C-D8CE-D752-647FA7FDDCCE}"/>
              </a:ext>
            </a:extLst>
          </p:cNvPr>
          <p:cNvGrpSpPr/>
          <p:nvPr/>
        </p:nvGrpSpPr>
        <p:grpSpPr>
          <a:xfrm>
            <a:off x="879369" y="1122424"/>
            <a:ext cx="2346504" cy="1347163"/>
            <a:chOff x="879369" y="1122424"/>
            <a:chExt cx="2346504" cy="1347163"/>
          </a:xfrm>
        </p:grpSpPr>
        <p:grpSp>
          <p:nvGrpSpPr>
            <p:cNvPr id="6" name="object 6">
              <a:extLst>
                <a:ext uri="{FF2B5EF4-FFF2-40B4-BE49-F238E27FC236}">
                  <a16:creationId xmlns:a16="http://schemas.microsoft.com/office/drawing/2014/main" id="{F257978B-0939-739A-F2B7-5ACB129B7D42}"/>
                </a:ext>
              </a:extLst>
            </p:cNvPr>
            <p:cNvGrpSpPr/>
            <p:nvPr/>
          </p:nvGrpSpPr>
          <p:grpSpPr>
            <a:xfrm>
              <a:off x="879369" y="1122424"/>
              <a:ext cx="2346504" cy="1347163"/>
              <a:chOff x="667512" y="1735835"/>
              <a:chExt cx="4660900" cy="2650490"/>
            </a:xfrm>
          </p:grpSpPr>
          <p:pic>
            <p:nvPicPr>
              <p:cNvPr id="7" name="object 7">
                <a:extLst>
                  <a:ext uri="{FF2B5EF4-FFF2-40B4-BE49-F238E27FC236}">
                    <a16:creationId xmlns:a16="http://schemas.microsoft.com/office/drawing/2014/main" id="{6783A1DE-1283-6AB3-BDA1-D30B2936D67C}"/>
                  </a:ext>
                </a:extLst>
              </p:cNvPr>
              <p:cNvPicPr/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667512" y="1735835"/>
                <a:ext cx="4660391" cy="2650223"/>
              </a:xfrm>
              <a:prstGeom prst="rect">
                <a:avLst/>
              </a:prstGeom>
            </p:spPr>
          </p:pic>
          <p:sp>
            <p:nvSpPr>
              <p:cNvPr id="8" name="object 8">
                <a:extLst>
                  <a:ext uri="{FF2B5EF4-FFF2-40B4-BE49-F238E27FC236}">
                    <a16:creationId xmlns:a16="http://schemas.microsoft.com/office/drawing/2014/main" id="{54E14CB2-B204-87F2-2A27-EFAC58D82917}"/>
                  </a:ext>
                </a:extLst>
              </p:cNvPr>
              <p:cNvSpPr/>
              <p:nvPr/>
            </p:nvSpPr>
            <p:spPr>
              <a:xfrm>
                <a:off x="1330452" y="2193035"/>
                <a:ext cx="238760" cy="177165"/>
              </a:xfrm>
              <a:custGeom>
                <a:avLst/>
                <a:gdLst/>
                <a:ahLst/>
                <a:cxnLst/>
                <a:rect l="l" t="t" r="r" b="b"/>
                <a:pathLst>
                  <a:path w="238759" h="177164">
                    <a:moveTo>
                      <a:pt x="0" y="0"/>
                    </a:moveTo>
                    <a:lnTo>
                      <a:pt x="238252" y="176771"/>
                    </a:lnTo>
                  </a:path>
                </a:pathLst>
              </a:custGeom>
              <a:ln w="12699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9" name="object 9">
                <a:extLst>
                  <a:ext uri="{FF2B5EF4-FFF2-40B4-BE49-F238E27FC236}">
                    <a16:creationId xmlns:a16="http://schemas.microsoft.com/office/drawing/2014/main" id="{B41504F1-3655-493C-F024-4FE9F96501B7}"/>
                  </a:ext>
                </a:extLst>
              </p:cNvPr>
              <p:cNvSpPr/>
              <p:nvPr/>
            </p:nvSpPr>
            <p:spPr>
              <a:xfrm>
                <a:off x="1535807" y="2331636"/>
                <a:ext cx="84455" cy="76200"/>
              </a:xfrm>
              <a:custGeom>
                <a:avLst/>
                <a:gdLst/>
                <a:ahLst/>
                <a:cxnLst/>
                <a:rect l="l" t="t" r="r" b="b"/>
                <a:pathLst>
                  <a:path w="84455" h="76200">
                    <a:moveTo>
                      <a:pt x="45402" y="0"/>
                    </a:moveTo>
                    <a:lnTo>
                      <a:pt x="0" y="61188"/>
                    </a:lnTo>
                    <a:lnTo>
                      <a:pt x="83896" y="75996"/>
                    </a:lnTo>
                    <a:lnTo>
                      <a:pt x="45402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3" name="object 20">
              <a:extLst>
                <a:ext uri="{FF2B5EF4-FFF2-40B4-BE49-F238E27FC236}">
                  <a16:creationId xmlns:a16="http://schemas.microsoft.com/office/drawing/2014/main" id="{85B2CB46-DFCB-F9D0-9467-D7A5D38B2CCF}"/>
                </a:ext>
              </a:extLst>
            </p:cNvPr>
            <p:cNvSpPr txBox="1"/>
            <p:nvPr/>
          </p:nvSpPr>
          <p:spPr>
            <a:xfrm>
              <a:off x="1526458" y="2212370"/>
              <a:ext cx="1647796" cy="227626"/>
            </a:xfrm>
            <a:prstGeom prst="rect">
              <a:avLst/>
            </a:prstGeom>
          </p:spPr>
          <p:txBody>
            <a:bodyPr vert="horz" wrap="square" lIns="0" tIns="12065" rIns="0" bIns="0" rtlCol="0">
              <a:spAutoFit/>
            </a:bodyPr>
            <a:lstStyle/>
            <a:p>
              <a:pPr marL="12700" algn="ctr">
                <a:lnSpc>
                  <a:spcPct val="100000"/>
                </a:lnSpc>
                <a:spcBef>
                  <a:spcPts val="95"/>
                </a:spcBef>
              </a:pPr>
              <a:r>
                <a:rPr sz="1400" b="1" dirty="0">
                  <a:latin typeface="DejaVu Serif Condensed" panose="02060606050605020204"/>
                  <a:cs typeface="Calibri"/>
                </a:rPr>
                <a:t>S</a:t>
              </a:r>
              <a:r>
                <a:rPr sz="1400" dirty="0">
                  <a:latin typeface="DejaVu Serif Condensed" panose="02060606050605020204"/>
                  <a:cs typeface="Calibri"/>
                </a:rPr>
                <a:t>ingle</a:t>
              </a:r>
              <a:r>
                <a:rPr lang="it-IT" sz="1400" dirty="0">
                  <a:latin typeface="DejaVu Serif Condensed" panose="02060606050605020204"/>
                  <a:cs typeface="Calibri"/>
                </a:rPr>
                <a:t> </a:t>
              </a:r>
              <a:r>
                <a:rPr lang="it-IT" sz="1400" b="1" dirty="0">
                  <a:latin typeface="DejaVu Serif Condensed" panose="02060606050605020204"/>
                  <a:cs typeface="Calibri"/>
                </a:rPr>
                <a:t>R</a:t>
              </a:r>
              <a:r>
                <a:rPr lang="it-IT" sz="1400" dirty="0">
                  <a:latin typeface="DejaVu Serif Condensed" panose="02060606050605020204"/>
                  <a:cs typeface="Calibri"/>
                </a:rPr>
                <a:t>esistive </a:t>
              </a:r>
              <a:r>
                <a:rPr sz="1400" spc="-40" dirty="0">
                  <a:latin typeface="DejaVu Serif Condensed" panose="02060606050605020204"/>
                  <a:cs typeface="Calibri"/>
                </a:rPr>
                <a:t> </a:t>
              </a:r>
              <a:r>
                <a:rPr sz="1400" b="1" spc="-10" dirty="0">
                  <a:latin typeface="DejaVu Serif Condensed" panose="02060606050605020204"/>
                  <a:cs typeface="Calibri"/>
                </a:rPr>
                <a:t>L</a:t>
              </a:r>
              <a:r>
                <a:rPr sz="1400" spc="-10" dirty="0">
                  <a:latin typeface="DejaVu Serif Condensed" panose="02060606050605020204"/>
                  <a:cs typeface="Calibri"/>
                </a:rPr>
                <a:t>ayer</a:t>
              </a:r>
              <a:endParaRPr sz="1400" dirty="0">
                <a:latin typeface="DejaVu Serif Condensed" panose="02060606050605020204"/>
                <a:cs typeface="Calibri"/>
              </a:endParaRPr>
            </a:p>
          </p:txBody>
        </p:sp>
      </p:grpSp>
      <p:sp>
        <p:nvSpPr>
          <p:cNvPr id="44" name="object 21">
            <a:extLst>
              <a:ext uri="{FF2B5EF4-FFF2-40B4-BE49-F238E27FC236}">
                <a16:creationId xmlns:a16="http://schemas.microsoft.com/office/drawing/2014/main" id="{FDDF6247-2AF6-B3BE-4226-D54010718021}"/>
              </a:ext>
            </a:extLst>
          </p:cNvPr>
          <p:cNvSpPr txBox="1"/>
          <p:nvPr/>
        </p:nvSpPr>
        <p:spPr>
          <a:xfrm>
            <a:off x="751260" y="2463041"/>
            <a:ext cx="3609948" cy="76367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24485" indent="-286385">
              <a:spcBef>
                <a:spcPts val="95"/>
              </a:spcBef>
              <a:buFont typeface="Arial MT"/>
              <a:buChar char="•"/>
              <a:tabLst>
                <a:tab pos="324485" algn="l"/>
              </a:tabLst>
            </a:pPr>
            <a:r>
              <a:rPr lang="it-IT" sz="1200" b="1" dirty="0">
                <a:latin typeface="DejaVu Serif Condensed"/>
              </a:rPr>
              <a:t>Single DLC </a:t>
            </a:r>
            <a:r>
              <a:rPr lang="it-IT" sz="1200" b="1" dirty="0" err="1">
                <a:latin typeface="DejaVu Serif Condensed"/>
              </a:rPr>
              <a:t>layer</a:t>
            </a:r>
            <a:r>
              <a:rPr lang="it-IT" sz="1200" b="1" dirty="0">
                <a:latin typeface="DejaVu Serif Condensed"/>
              </a:rPr>
              <a:t> with </a:t>
            </a:r>
            <a:r>
              <a:rPr lang="it-IT" sz="1200" b="1" dirty="0" err="1">
                <a:latin typeface="DejaVu Serif Condensed"/>
              </a:rPr>
              <a:t>edge</a:t>
            </a:r>
            <a:r>
              <a:rPr lang="it-IT" sz="1200" b="1" dirty="0">
                <a:latin typeface="DejaVu Serif Condensed"/>
              </a:rPr>
              <a:t> </a:t>
            </a:r>
            <a:r>
              <a:rPr lang="it-IT" sz="1200" b="1" dirty="0" err="1">
                <a:latin typeface="DejaVu Serif Condensed"/>
              </a:rPr>
              <a:t>conductive</a:t>
            </a:r>
            <a:r>
              <a:rPr lang="it-IT" sz="1200" b="1" dirty="0">
                <a:latin typeface="DejaVu Serif Condensed"/>
              </a:rPr>
              <a:t> line</a:t>
            </a:r>
          </a:p>
          <a:p>
            <a:pPr marL="324485" indent="-286385">
              <a:spcBef>
                <a:spcPts val="95"/>
              </a:spcBef>
              <a:buFont typeface="Arial MT"/>
              <a:buChar char="•"/>
              <a:tabLst>
                <a:tab pos="324485" algn="l"/>
              </a:tabLst>
            </a:pPr>
            <a:r>
              <a:rPr lang="it-IT" sz="1200" b="1" dirty="0">
                <a:latin typeface="DejaVu Serif Condensed" panose="02060606050605020204"/>
                <a:cs typeface="Calibri"/>
              </a:rPr>
              <a:t>2-D </a:t>
            </a:r>
            <a:r>
              <a:rPr lang="it-IT" sz="1200" b="1" dirty="0" err="1">
                <a:latin typeface="DejaVu Serif Condensed" panose="02060606050605020204"/>
                <a:cs typeface="Calibri"/>
              </a:rPr>
              <a:t>current</a:t>
            </a:r>
            <a:r>
              <a:rPr lang="it-IT" sz="1200" b="1" dirty="0">
                <a:latin typeface="DejaVu Serif Condensed" panose="02060606050605020204"/>
                <a:cs typeface="Calibri"/>
              </a:rPr>
              <a:t> </a:t>
            </a:r>
            <a:r>
              <a:rPr lang="it-IT" sz="1200" b="1" dirty="0" err="1">
                <a:latin typeface="DejaVu Serif Condensed" panose="02060606050605020204"/>
                <a:cs typeface="Calibri"/>
              </a:rPr>
              <a:t>evacuation</a:t>
            </a:r>
            <a:endParaRPr sz="1200" dirty="0">
              <a:latin typeface="DejaVu Serif Condensed" panose="02060606050605020204"/>
              <a:cs typeface="Calibri"/>
            </a:endParaRPr>
          </a:p>
          <a:p>
            <a:pPr marL="324485" indent="-286385">
              <a:lnSpc>
                <a:spcPct val="100000"/>
              </a:lnSpc>
              <a:buFont typeface="Arial MT"/>
              <a:buChar char="•"/>
              <a:tabLst>
                <a:tab pos="324485" algn="l"/>
              </a:tabLst>
            </a:pPr>
            <a:r>
              <a:rPr lang="it-IT" sz="1200" dirty="0">
                <a:latin typeface="DejaVu Serif Condensed" panose="02060606050605020204"/>
                <a:cs typeface="Calibri"/>
              </a:rPr>
              <a:t> rate capability  </a:t>
            </a:r>
            <a:r>
              <a:rPr lang="it-IT" sz="1200" b="1" dirty="0">
                <a:latin typeface="DejaVu Serif Condensed" panose="02060606050605020204"/>
                <a:cs typeface="Calibri"/>
              </a:rPr>
              <a:t>&lt; </a:t>
            </a:r>
            <a:r>
              <a:rPr sz="1200" b="1" dirty="0">
                <a:latin typeface="DejaVu Serif Condensed" panose="02060606050605020204"/>
                <a:cs typeface="Calibri"/>
              </a:rPr>
              <a:t>100</a:t>
            </a:r>
            <a:r>
              <a:rPr sz="1200" b="1" spc="-15" dirty="0">
                <a:latin typeface="DejaVu Serif Condensed" panose="02060606050605020204"/>
                <a:cs typeface="Calibri"/>
              </a:rPr>
              <a:t> </a:t>
            </a:r>
            <a:r>
              <a:rPr sz="1200" b="1" spc="-10" dirty="0">
                <a:latin typeface="DejaVu Serif Condensed" panose="02060606050605020204"/>
                <a:cs typeface="Calibri"/>
              </a:rPr>
              <a:t>kHz/cm</a:t>
            </a:r>
            <a:r>
              <a:rPr sz="1200" b="1" spc="-15" baseline="26455" dirty="0">
                <a:latin typeface="DejaVu Serif Condensed" panose="02060606050605020204"/>
                <a:cs typeface="Calibri"/>
              </a:rPr>
              <a:t>2</a:t>
            </a:r>
            <a:endParaRPr sz="1200" b="1" dirty="0">
              <a:latin typeface="DejaVu Serif Condensed" panose="02060606050605020204"/>
              <a:cs typeface="Calibri"/>
            </a:endParaRPr>
          </a:p>
          <a:p>
            <a:pPr marL="324485" indent="-286385">
              <a:lnSpc>
                <a:spcPct val="100000"/>
              </a:lnSpc>
              <a:buFont typeface="Arial MT"/>
              <a:buChar char="•"/>
              <a:tabLst>
                <a:tab pos="324485" algn="l"/>
              </a:tabLst>
            </a:pPr>
            <a:r>
              <a:rPr sz="1200" b="1" dirty="0">
                <a:latin typeface="DejaVu Serif Condensed" panose="02060606050605020204"/>
                <a:cs typeface="Calibri"/>
              </a:rPr>
              <a:t>Easy</a:t>
            </a:r>
            <a:r>
              <a:rPr sz="1200" b="1" spc="-75" dirty="0">
                <a:latin typeface="DejaVu Serif Condensed" panose="02060606050605020204"/>
                <a:cs typeface="Calibri"/>
              </a:rPr>
              <a:t> </a:t>
            </a:r>
            <a:r>
              <a:rPr sz="1200" b="1" dirty="0">
                <a:latin typeface="DejaVu Serif Condensed" panose="02060606050605020204"/>
                <a:cs typeface="Calibri"/>
              </a:rPr>
              <a:t>for</a:t>
            </a:r>
            <a:r>
              <a:rPr sz="1200" b="1" spc="-60" dirty="0">
                <a:latin typeface="DejaVu Serif Condensed" panose="02060606050605020204"/>
                <a:cs typeface="Calibri"/>
              </a:rPr>
              <a:t> </a:t>
            </a:r>
            <a:r>
              <a:rPr sz="1200" b="1" spc="-10" dirty="0">
                <a:latin typeface="DejaVu Serif Condensed" panose="02060606050605020204"/>
                <a:cs typeface="Calibri"/>
              </a:rPr>
              <a:t>industry</a:t>
            </a:r>
            <a:endParaRPr sz="1200" b="1" dirty="0">
              <a:latin typeface="DejaVu Serif Condensed" panose="02060606050605020204"/>
              <a:cs typeface="Calibri"/>
            </a:endParaRPr>
          </a:p>
        </p:txBody>
      </p:sp>
      <p:sp>
        <p:nvSpPr>
          <p:cNvPr id="45" name="object 22">
            <a:extLst>
              <a:ext uri="{FF2B5EF4-FFF2-40B4-BE49-F238E27FC236}">
                <a16:creationId xmlns:a16="http://schemas.microsoft.com/office/drawing/2014/main" id="{88DE59DE-3DF4-55A5-6E16-59DF665D30F8}"/>
              </a:ext>
            </a:extLst>
          </p:cNvPr>
          <p:cNvSpPr txBox="1"/>
          <p:nvPr/>
        </p:nvSpPr>
        <p:spPr>
          <a:xfrm>
            <a:off x="4822002" y="2475235"/>
            <a:ext cx="4790980" cy="75084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5731" indent="-285731" algn="just">
              <a:buFont typeface="Arial" pitchFamily="34" charset="0"/>
              <a:buChar char="•"/>
            </a:pPr>
            <a:r>
              <a:rPr lang="en-GB" sz="1200" b="1" dirty="0">
                <a:latin typeface="DejaVu Serif Condensed"/>
              </a:rPr>
              <a:t>Two stacked resistive layers </a:t>
            </a:r>
            <a:r>
              <a:rPr lang="en-GB" sz="1200" dirty="0">
                <a:latin typeface="DejaVu Serif Condensed"/>
              </a:rPr>
              <a:t>with a </a:t>
            </a:r>
            <a:r>
              <a:rPr lang="en-GB" sz="1200" b="1" dirty="0">
                <a:latin typeface="DejaVu Serif Condensed"/>
              </a:rPr>
              <a:t>double matrix of conductive vias</a:t>
            </a:r>
          </a:p>
          <a:p>
            <a:pPr marL="285731" indent="-285731" algn="just">
              <a:buFont typeface="Arial" pitchFamily="34" charset="0"/>
              <a:buChar char="•"/>
            </a:pPr>
            <a:r>
              <a:rPr lang="en-GB" sz="1200" dirty="0">
                <a:latin typeface="DejaVu Serif Condensed"/>
              </a:rPr>
              <a:t> </a:t>
            </a:r>
            <a:r>
              <a:rPr lang="en-GB" sz="1200" b="1" dirty="0">
                <a:latin typeface="DejaVu Serif Condensed"/>
              </a:rPr>
              <a:t>3-D current </a:t>
            </a:r>
            <a:r>
              <a:rPr lang="en-GB" sz="1200" dirty="0">
                <a:latin typeface="DejaVu Serif Condensed"/>
              </a:rPr>
              <a:t>evacuation</a:t>
            </a:r>
          </a:p>
          <a:p>
            <a:pPr marL="324485" indent="-286385">
              <a:lnSpc>
                <a:spcPct val="100000"/>
              </a:lnSpc>
              <a:buFont typeface="Arial MT"/>
              <a:buChar char="•"/>
              <a:tabLst>
                <a:tab pos="324485" algn="l"/>
              </a:tabLst>
            </a:pPr>
            <a:r>
              <a:rPr lang="it-IT" sz="1200" dirty="0">
                <a:latin typeface="DejaVu Serif Condensed" panose="02060606050605020204"/>
                <a:cs typeface="Calibri"/>
              </a:rPr>
              <a:t>Rate </a:t>
            </a:r>
            <a:r>
              <a:rPr lang="it-IT" sz="1200" spc="-55" dirty="0">
                <a:latin typeface="DejaVu Serif Condensed" panose="02060606050605020204"/>
                <a:cs typeface="Calibri"/>
              </a:rPr>
              <a:t>capability </a:t>
            </a:r>
            <a:r>
              <a:rPr sz="1200" spc="-40" dirty="0">
                <a:latin typeface="DejaVu Serif Condensed" panose="02060606050605020204"/>
                <a:cs typeface="Calibri"/>
              </a:rPr>
              <a:t> </a:t>
            </a:r>
            <a:r>
              <a:rPr sz="1200" b="1" spc="-10" dirty="0">
                <a:latin typeface="DejaVu Serif Condensed" panose="02060606050605020204"/>
                <a:cs typeface="Calibri"/>
              </a:rPr>
              <a:t>&gt;</a:t>
            </a:r>
            <a:r>
              <a:rPr lang="it-IT" sz="1200" b="1" spc="-10" dirty="0">
                <a:latin typeface="DejaVu Serif Condensed" panose="02060606050605020204"/>
                <a:cs typeface="Calibri"/>
              </a:rPr>
              <a:t> </a:t>
            </a:r>
            <a:r>
              <a:rPr sz="1200" b="1" spc="-10" dirty="0">
                <a:latin typeface="DejaVu Serif Condensed" panose="02060606050605020204"/>
                <a:cs typeface="Calibri"/>
              </a:rPr>
              <a:t>10MHz/cm</a:t>
            </a:r>
            <a:r>
              <a:rPr sz="1200" b="1" spc="-15" baseline="26455" dirty="0">
                <a:latin typeface="DejaVu Serif Condensed" panose="02060606050605020204"/>
                <a:cs typeface="Calibri"/>
              </a:rPr>
              <a:t>2</a:t>
            </a:r>
            <a:endParaRPr sz="1200" b="1" dirty="0">
              <a:latin typeface="DejaVu Serif Condensed" panose="02060606050605020204"/>
              <a:cs typeface="Calibri"/>
            </a:endParaRPr>
          </a:p>
          <a:p>
            <a:pPr marL="324485" indent="-286385">
              <a:lnSpc>
                <a:spcPct val="100000"/>
              </a:lnSpc>
              <a:buFont typeface="Arial MT"/>
              <a:buChar char="•"/>
              <a:tabLst>
                <a:tab pos="324485" algn="l"/>
              </a:tabLst>
            </a:pPr>
            <a:r>
              <a:rPr sz="1200" b="1" dirty="0">
                <a:latin typeface="DejaVu Serif Condensed" panose="02060606050605020204"/>
                <a:cs typeface="Calibri"/>
              </a:rPr>
              <a:t>Complex</a:t>
            </a:r>
            <a:r>
              <a:rPr sz="1200" b="1" spc="-75" dirty="0">
                <a:latin typeface="DejaVu Serif Condensed" panose="02060606050605020204"/>
                <a:cs typeface="Calibri"/>
              </a:rPr>
              <a:t> </a:t>
            </a:r>
            <a:r>
              <a:rPr sz="1200" b="1" spc="-10" dirty="0">
                <a:latin typeface="DejaVu Serif Condensed" panose="02060606050605020204"/>
                <a:cs typeface="Calibri"/>
              </a:rPr>
              <a:t>manufacturing</a:t>
            </a:r>
            <a:r>
              <a:rPr lang="it-IT" sz="1200" b="1" spc="-10" dirty="0">
                <a:latin typeface="DejaVu Serif Condensed" panose="02060606050605020204"/>
                <a:cs typeface="Calibri"/>
              </a:rPr>
              <a:t> </a:t>
            </a:r>
            <a:r>
              <a:rPr lang="it-IT" sz="1200" b="1" spc="-10" dirty="0" err="1">
                <a:latin typeface="DejaVu Serif Condensed" panose="02060606050605020204"/>
                <a:cs typeface="Calibri"/>
              </a:rPr>
              <a:t>not</a:t>
            </a:r>
            <a:r>
              <a:rPr lang="it-IT" sz="1200" b="1" spc="-10" dirty="0">
                <a:latin typeface="DejaVu Serif Condensed" panose="02060606050605020204"/>
                <a:cs typeface="Calibri"/>
              </a:rPr>
              <a:t> </a:t>
            </a:r>
            <a:r>
              <a:rPr lang="it-IT" sz="1200" b="1" spc="-10" dirty="0" err="1">
                <a:latin typeface="DejaVu Serif Condensed" panose="02060606050605020204"/>
                <a:cs typeface="Calibri"/>
              </a:rPr>
              <a:t>easily</a:t>
            </a:r>
            <a:r>
              <a:rPr lang="it-IT" sz="1200" b="1" spc="-10" dirty="0">
                <a:latin typeface="DejaVu Serif Condensed" panose="02060606050605020204"/>
                <a:cs typeface="Calibri"/>
              </a:rPr>
              <a:t> </a:t>
            </a:r>
            <a:r>
              <a:rPr lang="it-IT" sz="1200" b="1" spc="-10" dirty="0" err="1">
                <a:latin typeface="DejaVu Serif Condensed" panose="02060606050605020204"/>
                <a:cs typeface="Calibri"/>
              </a:rPr>
              <a:t>engineered</a:t>
            </a:r>
            <a:endParaRPr sz="1200" b="1" dirty="0">
              <a:latin typeface="DejaVu Serif Condensed" panose="02060606050605020204"/>
              <a:cs typeface="Calibri"/>
            </a:endParaRPr>
          </a:p>
        </p:txBody>
      </p:sp>
      <p:grpSp>
        <p:nvGrpSpPr>
          <p:cNvPr id="48" name="Gruppo 47">
            <a:extLst>
              <a:ext uri="{FF2B5EF4-FFF2-40B4-BE49-F238E27FC236}">
                <a16:creationId xmlns:a16="http://schemas.microsoft.com/office/drawing/2014/main" id="{DD02093D-CB70-7579-E55F-6E66546C3DFD}"/>
              </a:ext>
            </a:extLst>
          </p:cNvPr>
          <p:cNvGrpSpPr/>
          <p:nvPr/>
        </p:nvGrpSpPr>
        <p:grpSpPr>
          <a:xfrm>
            <a:off x="4916965" y="1142663"/>
            <a:ext cx="2391761" cy="1352317"/>
            <a:chOff x="4764560" y="1142663"/>
            <a:chExt cx="2391761" cy="1352317"/>
          </a:xfrm>
        </p:grpSpPr>
        <p:grpSp>
          <p:nvGrpSpPr>
            <p:cNvPr id="10" name="object 10">
              <a:extLst>
                <a:ext uri="{FF2B5EF4-FFF2-40B4-BE49-F238E27FC236}">
                  <a16:creationId xmlns:a16="http://schemas.microsoft.com/office/drawing/2014/main" id="{A8D40D47-F51A-EE38-6FD4-2A1CC41C404A}"/>
                </a:ext>
              </a:extLst>
            </p:cNvPr>
            <p:cNvGrpSpPr/>
            <p:nvPr/>
          </p:nvGrpSpPr>
          <p:grpSpPr>
            <a:xfrm>
              <a:off x="4764560" y="1142663"/>
              <a:ext cx="2346248" cy="1325074"/>
              <a:chOff x="6096000" y="1735835"/>
              <a:chExt cx="4790440" cy="2650490"/>
            </a:xfrm>
          </p:grpSpPr>
          <p:pic>
            <p:nvPicPr>
              <p:cNvPr id="11" name="object 11">
                <a:extLst>
                  <a:ext uri="{FF2B5EF4-FFF2-40B4-BE49-F238E27FC236}">
                    <a16:creationId xmlns:a16="http://schemas.microsoft.com/office/drawing/2014/main" id="{6383C60B-F9DD-B891-F11C-62A444313959}"/>
                  </a:ext>
                </a:extLst>
              </p:cNvPr>
              <p:cNvPicPr/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6096000" y="1735835"/>
                <a:ext cx="4789931" cy="2650235"/>
              </a:xfrm>
              <a:prstGeom prst="rect">
                <a:avLst/>
              </a:prstGeom>
            </p:spPr>
          </p:pic>
          <p:sp>
            <p:nvSpPr>
              <p:cNvPr id="12" name="object 12">
                <a:extLst>
                  <a:ext uri="{FF2B5EF4-FFF2-40B4-BE49-F238E27FC236}">
                    <a16:creationId xmlns:a16="http://schemas.microsoft.com/office/drawing/2014/main" id="{1DBDDF21-22AA-CC1C-8FB6-0C0D3BF6EE36}"/>
                  </a:ext>
                </a:extLst>
              </p:cNvPr>
              <p:cNvSpPr/>
              <p:nvPr/>
            </p:nvSpPr>
            <p:spPr>
              <a:xfrm>
                <a:off x="6969252" y="2193035"/>
                <a:ext cx="146050" cy="253365"/>
              </a:xfrm>
              <a:custGeom>
                <a:avLst/>
                <a:gdLst/>
                <a:ahLst/>
                <a:cxnLst/>
                <a:rect l="l" t="t" r="r" b="b"/>
                <a:pathLst>
                  <a:path w="146050" h="253364">
                    <a:moveTo>
                      <a:pt x="0" y="0"/>
                    </a:moveTo>
                    <a:lnTo>
                      <a:pt x="145592" y="252882"/>
                    </a:lnTo>
                  </a:path>
                </a:pathLst>
              </a:custGeom>
              <a:ln w="1270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  <p:sp>
            <p:nvSpPr>
              <p:cNvPr id="13" name="object 13">
                <a:extLst>
                  <a:ext uri="{FF2B5EF4-FFF2-40B4-BE49-F238E27FC236}">
                    <a16:creationId xmlns:a16="http://schemas.microsoft.com/office/drawing/2014/main" id="{C5B5ACEF-A250-F9F2-D1AD-8680FA74BFAC}"/>
                  </a:ext>
                </a:extLst>
              </p:cNvPr>
              <p:cNvSpPr/>
              <p:nvPr/>
            </p:nvSpPr>
            <p:spPr>
              <a:xfrm>
                <a:off x="7075495" y="2415898"/>
                <a:ext cx="71120" cy="85090"/>
              </a:xfrm>
              <a:custGeom>
                <a:avLst/>
                <a:gdLst/>
                <a:ahLst/>
                <a:cxnLst/>
                <a:rect l="l" t="t" r="r" b="b"/>
                <a:pathLst>
                  <a:path w="71120" h="85089">
                    <a:moveTo>
                      <a:pt x="66040" y="0"/>
                    </a:moveTo>
                    <a:lnTo>
                      <a:pt x="0" y="38023"/>
                    </a:lnTo>
                    <a:lnTo>
                      <a:pt x="71043" y="85051"/>
                    </a:lnTo>
                    <a:lnTo>
                      <a:pt x="66040" y="0"/>
                    </a:lnTo>
                    <a:close/>
                  </a:path>
                </a:pathLst>
              </a:custGeom>
              <a:solidFill>
                <a:srgbClr val="000000"/>
              </a:solidFill>
            </p:spPr>
            <p:txBody>
              <a:bodyPr wrap="square" lIns="0" tIns="0" rIns="0" bIns="0" rtlCol="0"/>
              <a:lstStyle/>
              <a:p>
                <a:endParaRPr/>
              </a:p>
            </p:txBody>
          </p:sp>
        </p:grpSp>
        <p:sp>
          <p:nvSpPr>
            <p:cNvPr id="46" name="CasellaDiTesto 45">
              <a:extLst>
                <a:ext uri="{FF2B5EF4-FFF2-40B4-BE49-F238E27FC236}">
                  <a16:creationId xmlns:a16="http://schemas.microsoft.com/office/drawing/2014/main" id="{46941184-DA2A-493F-19AC-DA806B612BEC}"/>
                </a:ext>
              </a:extLst>
            </p:cNvPr>
            <p:cNvSpPr txBox="1"/>
            <p:nvPr/>
          </p:nvSpPr>
          <p:spPr>
            <a:xfrm>
              <a:off x="5344863" y="2187203"/>
              <a:ext cx="18114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b="1" dirty="0">
                  <a:latin typeface="DejaVu Serif Condensed" panose="02060606050605020204"/>
                  <a:cs typeface="Calibri"/>
                </a:rPr>
                <a:t>D</a:t>
              </a:r>
              <a:r>
                <a:rPr lang="it-IT" sz="1400" dirty="0">
                  <a:latin typeface="DejaVu Serif Condensed" panose="02060606050605020204"/>
                  <a:cs typeface="Calibri"/>
                </a:rPr>
                <a:t>ouble </a:t>
              </a:r>
              <a:r>
                <a:rPr lang="it-IT" sz="1400" b="1" dirty="0">
                  <a:latin typeface="DejaVu Serif Condensed" panose="02060606050605020204"/>
                  <a:cs typeface="Calibri"/>
                </a:rPr>
                <a:t>R</a:t>
              </a:r>
              <a:r>
                <a:rPr lang="it-IT" sz="1400" dirty="0">
                  <a:latin typeface="DejaVu Serif Condensed" panose="02060606050605020204"/>
                  <a:cs typeface="Calibri"/>
                </a:rPr>
                <a:t>esistive</a:t>
              </a:r>
              <a:r>
                <a:rPr lang="it-IT" sz="1400" spc="-30" dirty="0">
                  <a:latin typeface="DejaVu Serif Condensed" panose="02060606050605020204"/>
                  <a:cs typeface="Calibri"/>
                </a:rPr>
                <a:t> </a:t>
              </a:r>
              <a:r>
                <a:rPr lang="it-IT" sz="1400" b="1" spc="-20" dirty="0">
                  <a:latin typeface="DejaVu Serif Condensed" panose="02060606050605020204"/>
                  <a:cs typeface="Calibri"/>
                </a:rPr>
                <a:t>L</a:t>
              </a:r>
              <a:r>
                <a:rPr lang="it-IT" sz="1400" spc="-20" dirty="0">
                  <a:latin typeface="DejaVu Serif Condensed" panose="02060606050605020204"/>
                  <a:cs typeface="Calibri"/>
                </a:rPr>
                <a:t>ayer</a:t>
              </a:r>
              <a:endParaRPr lang="it-IT" sz="1400" dirty="0">
                <a:latin typeface="DejaVu Serif Condensed" panose="02060606050605020204"/>
                <a:cs typeface="Calibri"/>
              </a:endParaRPr>
            </a:p>
          </p:txBody>
        </p:sp>
      </p:grpSp>
      <p:sp>
        <p:nvSpPr>
          <p:cNvPr id="49" name="object 21">
            <a:extLst>
              <a:ext uri="{FF2B5EF4-FFF2-40B4-BE49-F238E27FC236}">
                <a16:creationId xmlns:a16="http://schemas.microsoft.com/office/drawing/2014/main" id="{221B1FC9-E0F7-21A3-E6D5-DBA4C981C333}"/>
              </a:ext>
            </a:extLst>
          </p:cNvPr>
          <p:cNvSpPr txBox="1"/>
          <p:nvPr/>
        </p:nvSpPr>
        <p:spPr>
          <a:xfrm>
            <a:off x="5941257" y="4563467"/>
            <a:ext cx="4694728" cy="750847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85731" indent="-285731" algn="just">
              <a:buFont typeface="Arial" pitchFamily="34" charset="0"/>
              <a:buChar char="•"/>
            </a:pPr>
            <a:r>
              <a:rPr lang="en-US" sz="1200" b="1" dirty="0">
                <a:latin typeface="DejaVu Serif Condensed"/>
                <a:cs typeface="Arial" pitchFamily="34" charset="0"/>
              </a:rPr>
              <a:t>Single DLC layer</a:t>
            </a:r>
          </a:p>
          <a:p>
            <a:pPr marL="285731" indent="-285731" algn="just">
              <a:buFont typeface="Arial" pitchFamily="34" charset="0"/>
              <a:buChar char="•"/>
            </a:pPr>
            <a:r>
              <a:rPr lang="en-US" sz="1200" b="1" dirty="0">
                <a:latin typeface="DejaVu Serif Condensed"/>
                <a:cs typeface="Arial" pitchFamily="34" charset="0"/>
              </a:rPr>
              <a:t>2-D current evacuation </a:t>
            </a:r>
            <a:r>
              <a:rPr lang="en-US" sz="1200" dirty="0">
                <a:latin typeface="DejaVu Serif Condensed"/>
                <a:cs typeface="Arial" pitchFamily="34" charset="0"/>
              </a:rPr>
              <a:t>through </a:t>
            </a:r>
            <a:r>
              <a:rPr lang="en-US" sz="1200" b="1" dirty="0">
                <a:latin typeface="DejaVu Serif Condensed"/>
                <a:cs typeface="Arial" pitchFamily="34" charset="0"/>
              </a:rPr>
              <a:t>conductive grid on the DLC layer</a:t>
            </a:r>
          </a:p>
          <a:p>
            <a:pPr marL="324485" indent="-286385">
              <a:lnSpc>
                <a:spcPct val="100000"/>
              </a:lnSpc>
              <a:buFont typeface="Arial MT"/>
              <a:buChar char="•"/>
              <a:tabLst>
                <a:tab pos="324485" algn="l"/>
              </a:tabLst>
            </a:pPr>
            <a:r>
              <a:rPr lang="it-IT" sz="1200" dirty="0">
                <a:latin typeface="DejaVu Serif Condensed" panose="02060606050605020204"/>
                <a:cs typeface="Calibri"/>
              </a:rPr>
              <a:t>rate</a:t>
            </a:r>
            <a:r>
              <a:rPr lang="it-IT" sz="1200" spc="-55" dirty="0">
                <a:latin typeface="DejaVu Serif Condensed" panose="02060606050605020204"/>
                <a:cs typeface="Calibri"/>
              </a:rPr>
              <a:t> capability </a:t>
            </a:r>
            <a:r>
              <a:rPr lang="it-IT" sz="1200" spc="-40" dirty="0">
                <a:latin typeface="DejaVu Serif Condensed" panose="02060606050605020204"/>
                <a:cs typeface="Calibri"/>
              </a:rPr>
              <a:t> </a:t>
            </a:r>
            <a:r>
              <a:rPr lang="it-IT" sz="1200" b="1" spc="-10" dirty="0">
                <a:latin typeface="DejaVu Serif Condensed" panose="02060606050605020204"/>
                <a:cs typeface="Calibri"/>
              </a:rPr>
              <a:t>&gt; 10MHz/cm</a:t>
            </a:r>
            <a:r>
              <a:rPr lang="it-IT" sz="1200" b="1" spc="-15" baseline="26455" dirty="0">
                <a:latin typeface="DejaVu Serif Condensed" panose="02060606050605020204"/>
                <a:cs typeface="Calibri"/>
              </a:rPr>
              <a:t>2</a:t>
            </a:r>
            <a:endParaRPr lang="it-IT" sz="1200" b="1" dirty="0">
              <a:latin typeface="DejaVu Serif Condensed" panose="02060606050605020204"/>
              <a:cs typeface="Calibri"/>
            </a:endParaRPr>
          </a:p>
          <a:p>
            <a:pPr marL="324485" indent="-286385">
              <a:lnSpc>
                <a:spcPct val="100000"/>
              </a:lnSpc>
              <a:buFont typeface="Arial MT"/>
              <a:buChar char="•"/>
              <a:tabLst>
                <a:tab pos="324485" algn="l"/>
              </a:tabLst>
            </a:pPr>
            <a:r>
              <a:rPr sz="1200" b="1" dirty="0" err="1">
                <a:latin typeface="DejaVu Serif Condensed" panose="02060606050605020204"/>
                <a:cs typeface="Calibri"/>
              </a:rPr>
              <a:t>Eas</a:t>
            </a:r>
            <a:r>
              <a:rPr lang="it-IT" sz="1200" b="1" dirty="0" err="1">
                <a:latin typeface="DejaVu Serif Condensed" panose="02060606050605020204"/>
                <a:cs typeface="Calibri"/>
              </a:rPr>
              <a:t>ily</a:t>
            </a:r>
            <a:r>
              <a:rPr lang="it-IT" sz="1200" b="1" dirty="0">
                <a:latin typeface="DejaVu Serif Condensed" panose="02060606050605020204"/>
                <a:cs typeface="Calibri"/>
              </a:rPr>
              <a:t> </a:t>
            </a:r>
            <a:r>
              <a:rPr lang="it-IT" sz="1200" b="1" dirty="0" err="1">
                <a:latin typeface="DejaVu Serif Condensed" panose="02060606050605020204"/>
                <a:cs typeface="Calibri"/>
              </a:rPr>
              <a:t>engineered</a:t>
            </a:r>
            <a:r>
              <a:rPr lang="it-IT" sz="1200" b="1" spc="-10" dirty="0">
                <a:latin typeface="DejaVu Serif Condensed" panose="02060606050605020204"/>
                <a:cs typeface="Calibri"/>
              </a:rPr>
              <a:t>,</a:t>
            </a:r>
            <a:r>
              <a:rPr lang="en-US" sz="1200" b="1" spc="-40" dirty="0">
                <a:latin typeface="Calibri"/>
                <a:cs typeface="Calibri"/>
              </a:rPr>
              <a:t> </a:t>
            </a:r>
            <a:r>
              <a:rPr lang="en-US" sz="1200" dirty="0">
                <a:latin typeface="Calibri"/>
                <a:cs typeface="Calibri"/>
              </a:rPr>
              <a:t>BUT</a:t>
            </a:r>
            <a:r>
              <a:rPr lang="en-US" sz="1200" spc="-10" dirty="0">
                <a:latin typeface="Calibri"/>
                <a:cs typeface="Calibri"/>
              </a:rPr>
              <a:t> </a:t>
            </a:r>
            <a:r>
              <a:rPr lang="en-US" sz="1200" b="1" dirty="0">
                <a:latin typeface="Calibri"/>
                <a:cs typeface="Calibri"/>
              </a:rPr>
              <a:t>complex</a:t>
            </a:r>
            <a:r>
              <a:rPr lang="en-US" sz="1200" b="1" spc="-50" dirty="0">
                <a:latin typeface="Calibri"/>
                <a:cs typeface="Calibri"/>
              </a:rPr>
              <a:t> </a:t>
            </a:r>
            <a:r>
              <a:rPr lang="en-US" sz="1200" b="1" spc="-10" dirty="0" err="1">
                <a:latin typeface="Calibri"/>
                <a:cs typeface="Calibri"/>
              </a:rPr>
              <a:t>Cu+DLC</a:t>
            </a:r>
            <a:r>
              <a:rPr lang="en-US" sz="1200" b="1" spc="-10" dirty="0">
                <a:latin typeface="Calibri"/>
                <a:cs typeface="Calibri"/>
              </a:rPr>
              <a:t> sputtering</a:t>
            </a:r>
            <a:r>
              <a:rPr lang="en-US" sz="1200" b="1" spc="-30" dirty="0">
                <a:latin typeface="Calibri"/>
                <a:cs typeface="Calibri"/>
              </a:rPr>
              <a:t>/</a:t>
            </a:r>
            <a:r>
              <a:rPr lang="en-US" sz="1200" b="1" dirty="0">
                <a:latin typeface="Calibri"/>
                <a:cs typeface="Calibri"/>
              </a:rPr>
              <a:t>alignment</a:t>
            </a:r>
            <a:endParaRPr sz="1200" b="1" dirty="0">
              <a:latin typeface="DejaVu Serif Condensed" panose="02060606050605020204"/>
              <a:cs typeface="Calibri"/>
            </a:endParaRPr>
          </a:p>
        </p:txBody>
      </p:sp>
      <p:grpSp>
        <p:nvGrpSpPr>
          <p:cNvPr id="51" name="Gruppo 50">
            <a:extLst>
              <a:ext uri="{FF2B5EF4-FFF2-40B4-BE49-F238E27FC236}">
                <a16:creationId xmlns:a16="http://schemas.microsoft.com/office/drawing/2014/main" id="{BAFC690B-4BF9-DD98-81EF-8C2B2AD65B11}"/>
              </a:ext>
            </a:extLst>
          </p:cNvPr>
          <p:cNvGrpSpPr/>
          <p:nvPr/>
        </p:nvGrpSpPr>
        <p:grpSpPr>
          <a:xfrm>
            <a:off x="7380734" y="3227331"/>
            <a:ext cx="2345999" cy="1336136"/>
            <a:chOff x="7338991" y="3074926"/>
            <a:chExt cx="2345999" cy="1336136"/>
          </a:xfrm>
        </p:grpSpPr>
        <p:pic>
          <p:nvPicPr>
            <p:cNvPr id="15" name="object 6">
              <a:extLst>
                <a:ext uri="{FF2B5EF4-FFF2-40B4-BE49-F238E27FC236}">
                  <a16:creationId xmlns:a16="http://schemas.microsoft.com/office/drawing/2014/main" id="{A9D5AE60-88E0-CC1D-E92A-C55C47B45320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7338991" y="3074926"/>
              <a:ext cx="2345999" cy="1336136"/>
            </a:xfrm>
            <a:prstGeom prst="rect">
              <a:avLst/>
            </a:prstGeom>
          </p:spPr>
        </p:pic>
        <p:sp>
          <p:nvSpPr>
            <p:cNvPr id="50" name="CasellaDiTesto 49">
              <a:extLst>
                <a:ext uri="{FF2B5EF4-FFF2-40B4-BE49-F238E27FC236}">
                  <a16:creationId xmlns:a16="http://schemas.microsoft.com/office/drawing/2014/main" id="{DDE9E5C2-1702-F805-2BBA-6AD26C9A07B5}"/>
                </a:ext>
              </a:extLst>
            </p:cNvPr>
            <p:cNvSpPr txBox="1"/>
            <p:nvPr/>
          </p:nvSpPr>
          <p:spPr>
            <a:xfrm>
              <a:off x="8720954" y="3084855"/>
              <a:ext cx="95564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1400" b="1" dirty="0">
                  <a:latin typeface="DejaVu Serif Condensed" panose="02060606050605020204"/>
                  <a:cs typeface="Calibri"/>
                </a:rPr>
                <a:t>S</a:t>
              </a:r>
              <a:r>
                <a:rPr lang="it-IT" sz="1400" dirty="0">
                  <a:latin typeface="DejaVu Serif Condensed" panose="02060606050605020204"/>
                  <a:cs typeface="Calibri"/>
                </a:rPr>
                <a:t>ilver</a:t>
              </a:r>
              <a:r>
                <a:rPr lang="it-IT" sz="1400" b="1" dirty="0">
                  <a:latin typeface="DejaVu Serif Condensed" panose="02060606050605020204"/>
                  <a:cs typeface="Calibri"/>
                </a:rPr>
                <a:t> </a:t>
              </a:r>
              <a:r>
                <a:rPr lang="it-IT" sz="1400" b="1" dirty="0" err="1">
                  <a:latin typeface="DejaVu Serif Condensed" panose="02060606050605020204"/>
                  <a:cs typeface="Calibri"/>
                </a:rPr>
                <a:t>G</a:t>
              </a:r>
              <a:r>
                <a:rPr lang="it-IT" sz="1400" dirty="0" err="1">
                  <a:latin typeface="DejaVu Serif Condensed" panose="02060606050605020204"/>
                  <a:cs typeface="Calibri"/>
                </a:rPr>
                <a:t>rid</a:t>
              </a:r>
              <a:endParaRPr lang="it-IT" sz="1400" dirty="0">
                <a:latin typeface="DejaVu Serif Condensed" panose="02060606050605020204"/>
                <a:cs typeface="Calibri"/>
              </a:endParaRPr>
            </a:p>
          </p:txBody>
        </p:sp>
      </p:grpSp>
      <p:sp>
        <p:nvSpPr>
          <p:cNvPr id="52" name="TextBox 2">
            <a:extLst>
              <a:ext uri="{FF2B5EF4-FFF2-40B4-BE49-F238E27FC236}">
                <a16:creationId xmlns:a16="http://schemas.microsoft.com/office/drawing/2014/main" id="{B9B11D4A-512E-3385-8C6C-4350F3830443}"/>
              </a:ext>
            </a:extLst>
          </p:cNvPr>
          <p:cNvSpPr txBox="1"/>
          <p:nvPr/>
        </p:nvSpPr>
        <p:spPr>
          <a:xfrm>
            <a:off x="179934" y="4491459"/>
            <a:ext cx="57887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200" b="1" dirty="0">
                <a:latin typeface="DejaVu Serif Condensed"/>
              </a:rPr>
              <a:t>Single DLC </a:t>
            </a:r>
            <a:r>
              <a:rPr lang="it-IT" sz="1200" b="1" dirty="0" err="1">
                <a:latin typeface="DejaVu Serif Condensed"/>
              </a:rPr>
              <a:t>layer</a:t>
            </a:r>
            <a:endParaRPr lang="it-IT" sz="1200" b="1" dirty="0">
              <a:latin typeface="DejaVu Serif Condensed"/>
            </a:endParaRPr>
          </a:p>
          <a:p>
            <a:pPr marL="285731" indent="-285731">
              <a:buFont typeface="Arial" panose="020B0604020202020204" pitchFamily="34" charset="0"/>
              <a:buChar char="•"/>
            </a:pPr>
            <a:r>
              <a:rPr lang="it-IT" sz="1200" b="1" dirty="0">
                <a:latin typeface="DejaVu Serif Condensed"/>
              </a:rPr>
              <a:t>2-D </a:t>
            </a:r>
            <a:r>
              <a:rPr lang="it-IT" sz="1200" b="1" dirty="0" err="1">
                <a:latin typeface="DejaVu Serif Condensed"/>
              </a:rPr>
              <a:t>current</a:t>
            </a:r>
            <a:r>
              <a:rPr lang="it-IT" sz="1200" b="1" dirty="0">
                <a:latin typeface="DejaVu Serif Condensed"/>
              </a:rPr>
              <a:t> </a:t>
            </a:r>
            <a:r>
              <a:rPr lang="it-IT" sz="1200" b="1" dirty="0" err="1">
                <a:latin typeface="DejaVu Serif Condensed"/>
              </a:rPr>
              <a:t>evacuation</a:t>
            </a:r>
            <a:r>
              <a:rPr lang="it-IT" sz="1200" b="1" dirty="0">
                <a:latin typeface="DejaVu Serif Condensed"/>
              </a:rPr>
              <a:t>: </a:t>
            </a:r>
            <a:r>
              <a:rPr lang="it-IT" sz="1200" b="1" dirty="0" err="1">
                <a:latin typeface="DejaVu Serif Condensed"/>
              </a:rPr>
              <a:t>conductive</a:t>
            </a:r>
            <a:r>
              <a:rPr lang="it-IT" sz="1200" b="1" dirty="0">
                <a:latin typeface="DejaVu Serif Condensed"/>
              </a:rPr>
              <a:t> </a:t>
            </a:r>
            <a:r>
              <a:rPr lang="it-IT" sz="1200" b="1" dirty="0" err="1">
                <a:latin typeface="DejaVu Serif Condensed"/>
              </a:rPr>
              <a:t>grid</a:t>
            </a:r>
            <a:r>
              <a:rPr lang="it-IT" sz="1200" b="1" dirty="0">
                <a:latin typeface="DejaVu Serif Condensed"/>
              </a:rPr>
              <a:t> by </a:t>
            </a:r>
            <a:r>
              <a:rPr lang="it-IT" sz="1200" b="1" dirty="0" err="1">
                <a:latin typeface="DejaVu Serif Condensed"/>
              </a:rPr>
              <a:t>etching</a:t>
            </a:r>
            <a:r>
              <a:rPr lang="it-IT" sz="1200" b="1" dirty="0">
                <a:latin typeface="DejaVu Serif Condensed"/>
              </a:rPr>
              <a:t> </a:t>
            </a:r>
            <a:r>
              <a:rPr lang="it-IT" sz="1200" dirty="0">
                <a:latin typeface="DejaVu Serif Condensed"/>
              </a:rPr>
              <a:t>from the </a:t>
            </a:r>
            <a:r>
              <a:rPr lang="it-IT" sz="1200" b="1" dirty="0">
                <a:latin typeface="DejaVu Serif Condensed"/>
              </a:rPr>
              <a:t>top Cu, </a:t>
            </a:r>
            <a:r>
              <a:rPr lang="it-IT" sz="1200" b="1" dirty="0" err="1">
                <a:latin typeface="DejaVu Serif Condensed"/>
              </a:rPr>
              <a:t>through</a:t>
            </a:r>
            <a:r>
              <a:rPr lang="it-IT" sz="1200" b="1" dirty="0">
                <a:latin typeface="DejaVu Serif Condensed"/>
              </a:rPr>
              <a:t> </a:t>
            </a:r>
            <a:r>
              <a:rPr lang="it-IT" sz="1200" dirty="0">
                <a:latin typeface="DejaVu Serif Condensed"/>
              </a:rPr>
              <a:t>the </a:t>
            </a:r>
            <a:r>
              <a:rPr lang="it-IT" sz="1200" b="1" dirty="0" err="1">
                <a:latin typeface="DejaVu Serif Condensed"/>
              </a:rPr>
              <a:t>kapton</a:t>
            </a:r>
            <a:r>
              <a:rPr lang="it-IT" sz="1200" b="1" dirty="0">
                <a:latin typeface="DejaVu Serif Condensed"/>
              </a:rPr>
              <a:t> </a:t>
            </a:r>
            <a:r>
              <a:rPr lang="it-IT" sz="1200" b="1" dirty="0" err="1">
                <a:latin typeface="DejaVu Serif Condensed"/>
              </a:rPr>
              <a:t>foil</a:t>
            </a:r>
            <a:r>
              <a:rPr lang="it-IT" sz="1200" b="1" dirty="0">
                <a:latin typeface="DejaVu Serif Condensed"/>
              </a:rPr>
              <a:t> down to the DLC</a:t>
            </a:r>
          </a:p>
          <a:p>
            <a:pPr marL="285731" indent="-285731">
              <a:buFont typeface="Arial" panose="020B0604020202020204" pitchFamily="34" charset="0"/>
              <a:buChar char="•"/>
            </a:pPr>
            <a:r>
              <a:rPr lang="it-IT" sz="1200" b="1" dirty="0">
                <a:latin typeface="DejaVu Serif Condensed"/>
              </a:rPr>
              <a:t>No </a:t>
            </a:r>
            <a:r>
              <a:rPr lang="it-IT" sz="1200" b="1" dirty="0" err="1">
                <a:latin typeface="DejaVu Serif Condensed"/>
              </a:rPr>
              <a:t>grid</a:t>
            </a:r>
            <a:r>
              <a:rPr lang="it-IT" sz="1200" b="1" dirty="0">
                <a:latin typeface="DejaVu Serif Condensed"/>
              </a:rPr>
              <a:t> </a:t>
            </a:r>
            <a:r>
              <a:rPr lang="it-IT" sz="1200" b="1" dirty="0" err="1">
                <a:latin typeface="DejaVu Serif Condensed"/>
              </a:rPr>
              <a:t>alignment</a:t>
            </a:r>
            <a:r>
              <a:rPr lang="it-IT" sz="1200" b="1" dirty="0">
                <a:latin typeface="DejaVu Serif Condensed"/>
              </a:rPr>
              <a:t> </a:t>
            </a:r>
            <a:r>
              <a:rPr lang="it-IT" sz="1200" b="1" dirty="0" err="1">
                <a:latin typeface="DejaVu Serif Condensed"/>
              </a:rPr>
              <a:t>issues</a:t>
            </a:r>
            <a:r>
              <a:rPr lang="it-IT" sz="1200" b="1" dirty="0">
                <a:latin typeface="DejaVu Serif Condensed"/>
              </a:rPr>
              <a:t>, </a:t>
            </a:r>
            <a:r>
              <a:rPr lang="it-IT" sz="1200" b="1" dirty="0" err="1">
                <a:latin typeface="DejaVu Serif Condensed"/>
              </a:rPr>
              <a:t>scalable</a:t>
            </a:r>
            <a:r>
              <a:rPr lang="it-IT" sz="1200" b="1" dirty="0">
                <a:latin typeface="DejaVu Serif Condensed"/>
              </a:rPr>
              <a:t> to large size </a:t>
            </a:r>
            <a:r>
              <a:rPr lang="it-IT" sz="1200" dirty="0">
                <a:latin typeface="DejaVu Serif Condensed"/>
              </a:rPr>
              <a:t>– </a:t>
            </a:r>
            <a:r>
              <a:rPr lang="it-IT" sz="1200" b="1" dirty="0">
                <a:latin typeface="DejaVu Serif Condensed"/>
              </a:rPr>
              <a:t>large dead zone </a:t>
            </a:r>
            <a:r>
              <a:rPr lang="it-IT" sz="1200" dirty="0">
                <a:latin typeface="DejaVu Serif Condensed"/>
              </a:rPr>
              <a:t>(&gt;15%)</a:t>
            </a:r>
          </a:p>
          <a:p>
            <a:pPr marL="285731" indent="-285731">
              <a:buFont typeface="Arial" panose="020B0604020202020204" pitchFamily="34" charset="0"/>
              <a:buChar char="•"/>
            </a:pPr>
            <a:r>
              <a:rPr lang="it-IT" sz="1200" b="1" dirty="0" err="1">
                <a:latin typeface="DejaVu Serif Condensed"/>
              </a:rPr>
              <a:t>Easily</a:t>
            </a:r>
            <a:r>
              <a:rPr lang="it-IT" sz="1200" b="1" dirty="0">
                <a:latin typeface="DejaVu Serif Condensed"/>
              </a:rPr>
              <a:t> </a:t>
            </a:r>
            <a:r>
              <a:rPr lang="it-IT" sz="1200" b="1" dirty="0" err="1">
                <a:latin typeface="DejaVu Serif Condensed"/>
              </a:rPr>
              <a:t>engineered</a:t>
            </a:r>
            <a:r>
              <a:rPr lang="it-IT" sz="1200" b="1" dirty="0">
                <a:latin typeface="DejaVu Serif Condensed"/>
              </a:rPr>
              <a:t>, </a:t>
            </a:r>
            <a:r>
              <a:rPr lang="it-IT" sz="1200" b="1" dirty="0" err="1">
                <a:latin typeface="DejaVu Serif Condensed"/>
              </a:rPr>
              <a:t>because</a:t>
            </a:r>
            <a:r>
              <a:rPr lang="it-IT" sz="1200" b="1" dirty="0">
                <a:latin typeface="DejaVu Serif Condensed"/>
              </a:rPr>
              <a:t> </a:t>
            </a:r>
            <a:r>
              <a:rPr lang="it-IT" sz="1200" b="1" dirty="0" err="1">
                <a:latin typeface="DejaVu Serif Condensed"/>
              </a:rPr>
              <a:t>based</a:t>
            </a:r>
            <a:r>
              <a:rPr lang="it-IT" sz="1200" b="1" dirty="0">
                <a:latin typeface="DejaVu Serif Condensed"/>
              </a:rPr>
              <a:t> on</a:t>
            </a:r>
            <a:r>
              <a:rPr lang="it-IT" sz="1200" b="1" dirty="0">
                <a:latin typeface="DejaVu Serif Condensed"/>
                <a:sym typeface="Wingdings" panose="05000000000000000000" pitchFamily="2" charset="2"/>
              </a:rPr>
              <a:t> SBU </a:t>
            </a:r>
            <a:r>
              <a:rPr lang="it-IT" sz="1200" b="1" dirty="0" err="1">
                <a:latin typeface="DejaVu Serif Condensed"/>
                <a:sym typeface="Wingdings" panose="05000000000000000000" pitchFamily="2" charset="2"/>
              </a:rPr>
              <a:t>technology</a:t>
            </a:r>
            <a:endParaRPr lang="it-IT" sz="1200" b="1" dirty="0">
              <a:latin typeface="DejaVu Serif Condensed"/>
            </a:endParaRPr>
          </a:p>
        </p:txBody>
      </p:sp>
      <p:grpSp>
        <p:nvGrpSpPr>
          <p:cNvPr id="27" name="Gruppo 26">
            <a:extLst>
              <a:ext uri="{FF2B5EF4-FFF2-40B4-BE49-F238E27FC236}">
                <a16:creationId xmlns:a16="http://schemas.microsoft.com/office/drawing/2014/main" id="{A5425E87-83EB-CD78-35CD-AC6823F7FD4C}"/>
              </a:ext>
            </a:extLst>
          </p:cNvPr>
          <p:cNvGrpSpPr/>
          <p:nvPr/>
        </p:nvGrpSpPr>
        <p:grpSpPr>
          <a:xfrm>
            <a:off x="1766508" y="3223741"/>
            <a:ext cx="3001703" cy="1656245"/>
            <a:chOff x="1741341" y="3274075"/>
            <a:chExt cx="3001703" cy="1656245"/>
          </a:xfrm>
        </p:grpSpPr>
        <p:grpSp>
          <p:nvGrpSpPr>
            <p:cNvPr id="41" name="Gruppo 40">
              <a:extLst>
                <a:ext uri="{FF2B5EF4-FFF2-40B4-BE49-F238E27FC236}">
                  <a16:creationId xmlns:a16="http://schemas.microsoft.com/office/drawing/2014/main" id="{7250ABD8-874F-EE04-7057-F8B7650776A0}"/>
                </a:ext>
              </a:extLst>
            </p:cNvPr>
            <p:cNvGrpSpPr/>
            <p:nvPr/>
          </p:nvGrpSpPr>
          <p:grpSpPr>
            <a:xfrm>
              <a:off x="1794798" y="3274075"/>
              <a:ext cx="2861638" cy="1656245"/>
              <a:chOff x="2124150" y="3456615"/>
              <a:chExt cx="3240253" cy="1971009"/>
            </a:xfrm>
          </p:grpSpPr>
          <p:pic>
            <p:nvPicPr>
              <p:cNvPr id="39" name="object 3">
                <a:extLst>
                  <a:ext uri="{FF2B5EF4-FFF2-40B4-BE49-F238E27FC236}">
                    <a16:creationId xmlns:a16="http://schemas.microsoft.com/office/drawing/2014/main" id="{78870F0E-D39A-7FFB-EBF8-664420D78324}"/>
                  </a:ext>
                </a:extLst>
              </p:cNvPr>
              <p:cNvPicPr/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2124150" y="3456615"/>
                <a:ext cx="3240253" cy="1541057"/>
              </a:xfrm>
              <a:prstGeom prst="rect">
                <a:avLst/>
              </a:prstGeom>
            </p:spPr>
          </p:pic>
          <p:grpSp>
            <p:nvGrpSpPr>
              <p:cNvPr id="18" name="object 2">
                <a:extLst>
                  <a:ext uri="{FF2B5EF4-FFF2-40B4-BE49-F238E27FC236}">
                    <a16:creationId xmlns:a16="http://schemas.microsoft.com/office/drawing/2014/main" id="{BB8CCB55-46F5-9218-5BD7-2538385DE904}"/>
                  </a:ext>
                </a:extLst>
              </p:cNvPr>
              <p:cNvGrpSpPr/>
              <p:nvPr/>
            </p:nvGrpSpPr>
            <p:grpSpPr>
              <a:xfrm>
                <a:off x="4930774" y="3843390"/>
                <a:ext cx="283918" cy="1584234"/>
                <a:chOff x="7168134" y="1560928"/>
                <a:chExt cx="710945" cy="3565806"/>
              </a:xfrm>
            </p:grpSpPr>
            <p:sp>
              <p:nvSpPr>
                <p:cNvPr id="20" name="object 4">
                  <a:extLst>
                    <a:ext uri="{FF2B5EF4-FFF2-40B4-BE49-F238E27FC236}">
                      <a16:creationId xmlns:a16="http://schemas.microsoft.com/office/drawing/2014/main" id="{0E710A64-192B-A3CE-2465-F75DB02D3FFD}"/>
                    </a:ext>
                  </a:extLst>
                </p:cNvPr>
                <p:cNvSpPr/>
                <p:nvPr/>
              </p:nvSpPr>
              <p:spPr>
                <a:xfrm>
                  <a:off x="7699375" y="1560928"/>
                  <a:ext cx="114483" cy="14906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626110">
                      <a:moveTo>
                        <a:pt x="0" y="0"/>
                      </a:moveTo>
                      <a:lnTo>
                        <a:pt x="0" y="625602"/>
                      </a:lnTo>
                    </a:path>
                  </a:pathLst>
                </a:custGeom>
                <a:ln w="1905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1" name="object 5">
                  <a:extLst>
                    <a:ext uri="{FF2B5EF4-FFF2-40B4-BE49-F238E27FC236}">
                      <a16:creationId xmlns:a16="http://schemas.microsoft.com/office/drawing/2014/main" id="{5DFB6BA0-17B0-2239-CC8E-B7915AEC455E}"/>
                    </a:ext>
                  </a:extLst>
                </p:cNvPr>
                <p:cNvSpPr/>
                <p:nvPr/>
              </p:nvSpPr>
              <p:spPr>
                <a:xfrm>
                  <a:off x="7597901" y="3045714"/>
                  <a:ext cx="1778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77800">
                      <a:moveTo>
                        <a:pt x="0" y="0"/>
                      </a:moveTo>
                      <a:lnTo>
                        <a:pt x="177609" y="0"/>
                      </a:lnTo>
                    </a:path>
                  </a:pathLst>
                </a:custGeom>
                <a:ln w="1905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2" name="object 6">
                  <a:extLst>
                    <a:ext uri="{FF2B5EF4-FFF2-40B4-BE49-F238E27FC236}">
                      <a16:creationId xmlns:a16="http://schemas.microsoft.com/office/drawing/2014/main" id="{FDFC966B-5DB2-B936-F31E-0D4B745109B8}"/>
                    </a:ext>
                  </a:extLst>
                </p:cNvPr>
                <p:cNvSpPr/>
                <p:nvPr/>
              </p:nvSpPr>
              <p:spPr>
                <a:xfrm>
                  <a:off x="7504938" y="3109722"/>
                  <a:ext cx="355600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55600">
                      <a:moveTo>
                        <a:pt x="0" y="0"/>
                      </a:moveTo>
                      <a:lnTo>
                        <a:pt x="355168" y="0"/>
                      </a:lnTo>
                    </a:path>
                  </a:pathLst>
                </a:custGeom>
                <a:ln w="1905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3" name="object 7">
                  <a:extLst>
                    <a:ext uri="{FF2B5EF4-FFF2-40B4-BE49-F238E27FC236}">
                      <a16:creationId xmlns:a16="http://schemas.microsoft.com/office/drawing/2014/main" id="{D67573E8-2AF8-414C-93C8-8C750E15491E}"/>
                    </a:ext>
                  </a:extLst>
                </p:cNvPr>
                <p:cNvSpPr/>
                <p:nvPr/>
              </p:nvSpPr>
              <p:spPr>
                <a:xfrm>
                  <a:off x="7687817" y="3109722"/>
                  <a:ext cx="0" cy="179895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1798954">
                      <a:moveTo>
                        <a:pt x="0" y="0"/>
                      </a:moveTo>
                      <a:lnTo>
                        <a:pt x="0" y="1798955"/>
                      </a:lnTo>
                    </a:path>
                  </a:pathLst>
                </a:custGeom>
                <a:ln w="1905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4" name="object 8">
                  <a:extLst>
                    <a:ext uri="{FF2B5EF4-FFF2-40B4-BE49-F238E27FC236}">
                      <a16:creationId xmlns:a16="http://schemas.microsoft.com/office/drawing/2014/main" id="{39E4A2A5-B6ED-ADFA-5EA5-B4CEF59D0AF3}"/>
                    </a:ext>
                  </a:extLst>
                </p:cNvPr>
                <p:cNvSpPr/>
                <p:nvPr/>
              </p:nvSpPr>
              <p:spPr>
                <a:xfrm>
                  <a:off x="7168134" y="2772917"/>
                  <a:ext cx="520065" cy="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20065">
                      <a:moveTo>
                        <a:pt x="0" y="0"/>
                      </a:moveTo>
                      <a:lnTo>
                        <a:pt x="519696" y="0"/>
                      </a:lnTo>
                    </a:path>
                  </a:pathLst>
                </a:custGeom>
                <a:ln w="1905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sp>
              <p:nvSpPr>
                <p:cNvPr id="25" name="object 9">
                  <a:extLst>
                    <a:ext uri="{FF2B5EF4-FFF2-40B4-BE49-F238E27FC236}">
                      <a16:creationId xmlns:a16="http://schemas.microsoft.com/office/drawing/2014/main" id="{11A138DB-0B19-2BEA-CD0E-903EAC68BA13}"/>
                    </a:ext>
                  </a:extLst>
                </p:cNvPr>
                <p:cNvSpPr/>
                <p:nvPr/>
              </p:nvSpPr>
              <p:spPr>
                <a:xfrm>
                  <a:off x="7178801" y="2769870"/>
                  <a:ext cx="0" cy="67881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h="678814">
                      <a:moveTo>
                        <a:pt x="0" y="0"/>
                      </a:moveTo>
                      <a:lnTo>
                        <a:pt x="0" y="678268"/>
                      </a:lnTo>
                    </a:path>
                  </a:pathLst>
                </a:custGeom>
                <a:ln w="19050">
                  <a:solidFill>
                    <a:srgbClr val="000000"/>
                  </a:solidFill>
                </a:ln>
              </p:spPr>
              <p:txBody>
                <a:bodyPr wrap="square" lIns="0" tIns="0" rIns="0" bIns="0" rtlCol="0"/>
                <a:lstStyle/>
                <a:p>
                  <a:endParaRPr/>
                </a:p>
              </p:txBody>
            </p:sp>
            <p:pic>
              <p:nvPicPr>
                <p:cNvPr id="26" name="object 10">
                  <a:extLst>
                    <a:ext uri="{FF2B5EF4-FFF2-40B4-BE49-F238E27FC236}">
                      <a16:creationId xmlns:a16="http://schemas.microsoft.com/office/drawing/2014/main" id="{08492F84-AFFC-F57C-5EDE-91F3E42DB744}"/>
                    </a:ext>
                  </a:extLst>
                </p:cNvPr>
                <p:cNvPicPr/>
                <p:nvPr/>
              </p:nvPicPr>
              <p:blipFill>
                <a:blip r:embed="rId6" cstate="print"/>
                <a:stretch>
                  <a:fillRect/>
                </a:stretch>
              </p:blipFill>
              <p:spPr>
                <a:xfrm>
                  <a:off x="7488936" y="4535423"/>
                  <a:ext cx="390143" cy="591311"/>
                </a:xfrm>
                <a:prstGeom prst="rect">
                  <a:avLst/>
                </a:prstGeom>
              </p:spPr>
            </p:pic>
          </p:grpSp>
          <p:sp>
            <p:nvSpPr>
              <p:cNvPr id="38" name="object 42">
                <a:extLst>
                  <a:ext uri="{FF2B5EF4-FFF2-40B4-BE49-F238E27FC236}">
                    <a16:creationId xmlns:a16="http://schemas.microsoft.com/office/drawing/2014/main" id="{FD428EFF-32EC-6949-CC7A-C520C2A96B70}"/>
                  </a:ext>
                </a:extLst>
              </p:cNvPr>
              <p:cNvSpPr/>
              <p:nvPr/>
            </p:nvSpPr>
            <p:spPr>
              <a:xfrm flipV="1">
                <a:off x="3767696" y="5114396"/>
                <a:ext cx="1370612" cy="45719"/>
              </a:xfrm>
              <a:custGeom>
                <a:avLst/>
                <a:gdLst/>
                <a:ahLst/>
                <a:cxnLst/>
                <a:rect l="l" t="t" r="r" b="b"/>
                <a:pathLst>
                  <a:path w="3193415">
                    <a:moveTo>
                      <a:pt x="0" y="0"/>
                    </a:moveTo>
                    <a:lnTo>
                      <a:pt x="3192894" y="0"/>
                    </a:lnTo>
                  </a:path>
                </a:pathLst>
              </a:custGeom>
              <a:ln w="190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  <p:sp>
            <p:nvSpPr>
              <p:cNvPr id="40" name="object 41">
                <a:extLst>
                  <a:ext uri="{FF2B5EF4-FFF2-40B4-BE49-F238E27FC236}">
                    <a16:creationId xmlns:a16="http://schemas.microsoft.com/office/drawing/2014/main" id="{379E74DB-84AB-AE29-C0AD-46C6FB34C9FA}"/>
                  </a:ext>
                </a:extLst>
              </p:cNvPr>
              <p:cNvSpPr/>
              <p:nvPr/>
            </p:nvSpPr>
            <p:spPr>
              <a:xfrm>
                <a:off x="3776560" y="4898494"/>
                <a:ext cx="45719" cy="262711"/>
              </a:xfrm>
              <a:custGeom>
                <a:avLst/>
                <a:gdLst/>
                <a:ahLst/>
                <a:cxnLst/>
                <a:rect l="l" t="t" r="r" b="b"/>
                <a:pathLst>
                  <a:path h="748664">
                    <a:moveTo>
                      <a:pt x="0" y="0"/>
                    </a:moveTo>
                    <a:lnTo>
                      <a:pt x="0" y="748271"/>
                    </a:lnTo>
                  </a:path>
                </a:pathLst>
              </a:custGeom>
              <a:ln w="19050">
                <a:solidFill>
                  <a:srgbClr val="000000"/>
                </a:solidFill>
              </a:ln>
            </p:spPr>
            <p:txBody>
              <a:bodyPr wrap="square" lIns="0" tIns="0" rIns="0" bIns="0" rtlCol="0"/>
              <a:lstStyle/>
              <a:p>
                <a:endParaRPr dirty="0"/>
              </a:p>
            </p:txBody>
          </p:sp>
        </p:grpSp>
        <p:sp>
          <p:nvSpPr>
            <p:cNvPr id="53" name="CasellaDiTesto 52">
              <a:extLst>
                <a:ext uri="{FF2B5EF4-FFF2-40B4-BE49-F238E27FC236}">
                  <a16:creationId xmlns:a16="http://schemas.microsoft.com/office/drawing/2014/main" id="{4868DFF5-AFDF-ACAB-257A-345B10B63F18}"/>
                </a:ext>
              </a:extLst>
            </p:cNvPr>
            <p:cNvSpPr txBox="1"/>
            <p:nvPr/>
          </p:nvSpPr>
          <p:spPr>
            <a:xfrm>
              <a:off x="1741341" y="3687349"/>
              <a:ext cx="3001703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it-IT" sz="1200" b="1" dirty="0">
                  <a:solidFill>
                    <a:schemeClr val="bg1"/>
                  </a:solidFill>
                  <a:latin typeface="DejaVu Serif Condensed"/>
                </a:rPr>
                <a:t>PEP Groove (</a:t>
              </a:r>
              <a:r>
                <a:rPr lang="it-IT" sz="1200" b="1" dirty="0" err="1">
                  <a:solidFill>
                    <a:schemeClr val="bg1"/>
                  </a:solidFill>
                  <a:latin typeface="DejaVu Serif Condensed"/>
                </a:rPr>
                <a:t>Patterning</a:t>
              </a:r>
              <a:r>
                <a:rPr lang="it-IT" sz="1200" b="1" dirty="0">
                  <a:solidFill>
                    <a:schemeClr val="bg1"/>
                  </a:solidFill>
                  <a:latin typeface="DejaVu Serif Condensed"/>
                </a:rPr>
                <a:t> – </a:t>
              </a:r>
              <a:r>
                <a:rPr lang="it-IT" sz="1200" b="1" dirty="0" err="1">
                  <a:solidFill>
                    <a:schemeClr val="bg1"/>
                  </a:solidFill>
                  <a:latin typeface="DejaVu Serif Condensed"/>
                </a:rPr>
                <a:t>Etching</a:t>
              </a:r>
              <a:r>
                <a:rPr lang="it-IT" sz="1200" b="1" dirty="0">
                  <a:solidFill>
                    <a:schemeClr val="bg1"/>
                  </a:solidFill>
                  <a:latin typeface="DejaVu Serif Condensed"/>
                </a:rPr>
                <a:t> -</a:t>
              </a:r>
              <a:r>
                <a:rPr lang="it-IT" sz="1200" b="1" dirty="0" err="1">
                  <a:solidFill>
                    <a:schemeClr val="bg1"/>
                  </a:solidFill>
                  <a:latin typeface="DejaVu Serif Condensed"/>
                </a:rPr>
                <a:t>Plating</a:t>
              </a:r>
              <a:r>
                <a:rPr lang="it-IT" sz="1200" b="1" dirty="0">
                  <a:solidFill>
                    <a:schemeClr val="bg1"/>
                  </a:solidFill>
                  <a:latin typeface="DejaVu Serif Condensed"/>
                </a:rPr>
                <a:t>) </a:t>
              </a:r>
              <a:endParaRPr lang="en-GB" sz="12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4" name="Freccia a destra 85">
            <a:extLst>
              <a:ext uri="{FF2B5EF4-FFF2-40B4-BE49-F238E27FC236}">
                <a16:creationId xmlns:a16="http://schemas.microsoft.com/office/drawing/2014/main" id="{A0043393-DBCD-2FAD-8A6B-4780EC0DB67B}"/>
              </a:ext>
            </a:extLst>
          </p:cNvPr>
          <p:cNvSpPr/>
          <p:nvPr/>
        </p:nvSpPr>
        <p:spPr>
          <a:xfrm>
            <a:off x="3631970" y="1626424"/>
            <a:ext cx="641505" cy="36330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20880" rIns="90000" bIns="20880" anchor="ctr">
            <a:noAutofit/>
          </a:bodyPr>
          <a:lstStyle/>
          <a:p>
            <a:pPr algn="just"/>
            <a:endParaRPr lang="en-GB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56" name="Freccia curva 55">
            <a:extLst>
              <a:ext uri="{FF2B5EF4-FFF2-40B4-BE49-F238E27FC236}">
                <a16:creationId xmlns:a16="http://schemas.microsoft.com/office/drawing/2014/main" id="{B05DC4F1-CF52-35C0-E752-5E3E4AA56AEA}"/>
              </a:ext>
            </a:extLst>
          </p:cNvPr>
          <p:cNvSpPr/>
          <p:nvPr/>
        </p:nvSpPr>
        <p:spPr>
          <a:xfrm rot="5400000">
            <a:off x="8045653" y="1294535"/>
            <a:ext cx="813386" cy="1457175"/>
          </a:xfrm>
          <a:prstGeom prst="ben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57" name="Freccia a destra 85">
            <a:extLst>
              <a:ext uri="{FF2B5EF4-FFF2-40B4-BE49-F238E27FC236}">
                <a16:creationId xmlns:a16="http://schemas.microsoft.com/office/drawing/2014/main" id="{F4C843E3-0C00-B704-B4FE-4A782774B6A9}"/>
              </a:ext>
            </a:extLst>
          </p:cNvPr>
          <p:cNvSpPr/>
          <p:nvPr/>
        </p:nvSpPr>
        <p:spPr>
          <a:xfrm rot="10800000">
            <a:off x="5739267" y="3695679"/>
            <a:ext cx="641505" cy="363309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25560">
            <a:solidFill>
              <a:srgbClr val="FF0000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20880" rIns="90000" bIns="20880" anchor="ctr">
            <a:noAutofit/>
          </a:bodyPr>
          <a:lstStyle/>
          <a:p>
            <a:pPr algn="just"/>
            <a:endParaRPr lang="en-GB" sz="1800" b="0" strike="noStrike" spc="-1">
              <a:solidFill>
                <a:srgbClr val="FFFFFF"/>
              </a:solidFill>
              <a:latin typeface="Arial"/>
              <a:ea typeface="DejaVu Sans"/>
            </a:endParaRPr>
          </a:p>
        </p:txBody>
      </p:sp>
      <p:sp>
        <p:nvSpPr>
          <p:cNvPr id="62" name="Freccia curva 61">
            <a:extLst>
              <a:ext uri="{FF2B5EF4-FFF2-40B4-BE49-F238E27FC236}">
                <a16:creationId xmlns:a16="http://schemas.microsoft.com/office/drawing/2014/main" id="{4018EA48-BD31-BA30-5AE1-DBCD208809A7}"/>
              </a:ext>
            </a:extLst>
          </p:cNvPr>
          <p:cNvSpPr/>
          <p:nvPr/>
        </p:nvSpPr>
        <p:spPr>
          <a:xfrm rot="16200000" flipH="1">
            <a:off x="396114" y="3566833"/>
            <a:ext cx="763671" cy="1250956"/>
          </a:xfrm>
          <a:prstGeom prst="ben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4" name="PlaceHolder 3">
            <a:extLst>
              <a:ext uri="{FF2B5EF4-FFF2-40B4-BE49-F238E27FC236}">
                <a16:creationId xmlns:a16="http://schemas.microsoft.com/office/drawing/2014/main" id="{39165EDF-BFCA-0F06-7CF8-65327CD1BD01}"/>
              </a:ext>
            </a:extLst>
          </p:cNvPr>
          <p:cNvSpPr txBox="1">
            <a:spLocks/>
          </p:cNvSpPr>
          <p:nvPr/>
        </p:nvSpPr>
        <p:spPr>
          <a:xfrm>
            <a:off x="8596800" y="5326560"/>
            <a:ext cx="1224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r" defTabSz="914400" rtl="0" eaLnBrk="1" latinLnBrk="0" hangingPunct="1">
              <a:buNone/>
              <a:defRPr lang="en-US" sz="1000" b="0" strike="noStrike" kern="1200" spc="55">
                <a:solidFill>
                  <a:srgbClr val="B2B2B2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6F75C6B-7432-47AD-8A28-ADB0748246D1}" type="slidenum">
              <a:rPr lang="it-IT" smtClean="0"/>
              <a:pPr/>
              <a:t>38</a:t>
            </a:fld>
            <a:endParaRPr lang="it-IT" dirty="0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7056E1EF-29A3-E59C-C9F3-3F4D28A74D7E}"/>
              </a:ext>
            </a:extLst>
          </p:cNvPr>
          <p:cNvSpPr txBox="1"/>
          <p:nvPr/>
        </p:nvSpPr>
        <p:spPr>
          <a:xfrm>
            <a:off x="444594" y="1057638"/>
            <a:ext cx="930063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it-IT" sz="1200" b="1" dirty="0">
                <a:latin typeface="DejaVu Serif Condensed" panose="02060606050605020204"/>
              </a:rPr>
              <a:t>2014 - 2016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1C97F53D-E1B1-43C1-E4D0-00F2CB7A9A21}"/>
              </a:ext>
            </a:extLst>
          </p:cNvPr>
          <p:cNvSpPr txBox="1"/>
          <p:nvPr/>
        </p:nvSpPr>
        <p:spPr>
          <a:xfrm>
            <a:off x="4696472" y="1068631"/>
            <a:ext cx="498855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it-IT" sz="1200" b="1" dirty="0">
                <a:latin typeface="DejaVu Serif Condensed" panose="02060606050605020204"/>
              </a:rPr>
              <a:t>2017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D7C01241-7272-635C-41D6-0A44AC969C01}"/>
              </a:ext>
            </a:extLst>
          </p:cNvPr>
          <p:cNvSpPr txBox="1"/>
          <p:nvPr/>
        </p:nvSpPr>
        <p:spPr>
          <a:xfrm>
            <a:off x="9390798" y="3865441"/>
            <a:ext cx="930063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it-IT" sz="1200" b="1" dirty="0">
                <a:latin typeface="DejaVu Serif Condensed" panose="02060606050605020204"/>
              </a:rPr>
              <a:t>2018 - 2020</a:t>
            </a: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F68CB6E3-D236-27FA-A8B5-EA82D2C3C7AC}"/>
              </a:ext>
            </a:extLst>
          </p:cNvPr>
          <p:cNvSpPr txBox="1"/>
          <p:nvPr/>
        </p:nvSpPr>
        <p:spPr>
          <a:xfrm>
            <a:off x="1338103" y="3350364"/>
            <a:ext cx="721672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it-IT" sz="1200" b="1" dirty="0">
                <a:latin typeface="DejaVu Serif Condensed" panose="02060606050605020204"/>
              </a:rPr>
              <a:t>2021/22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8F181B5B-B37B-2737-B2F7-EC5D5E375B14}"/>
              </a:ext>
            </a:extLst>
          </p:cNvPr>
          <p:cNvSpPr txBox="1"/>
          <p:nvPr/>
        </p:nvSpPr>
        <p:spPr>
          <a:xfrm>
            <a:off x="5078093" y="269409"/>
            <a:ext cx="5324802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1100" b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G. Bencivenni et al., </a:t>
            </a:r>
            <a:r>
              <a:rPr lang="it-IT" sz="1100" b="1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The </a:t>
            </a:r>
            <a:r>
              <a:rPr lang="el-GR" sz="1100" b="1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μ</a:t>
            </a:r>
            <a:r>
              <a:rPr lang="it-IT" sz="1100" b="1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-RWELL layouts for high </a:t>
            </a:r>
            <a:r>
              <a:rPr lang="it-IT" sz="1100" b="1" i="1" spc="-1" dirty="0" err="1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particle</a:t>
            </a:r>
            <a:r>
              <a:rPr lang="it-IT" sz="1100" b="1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 rate</a:t>
            </a:r>
            <a:r>
              <a:rPr lang="en-US" sz="1100" b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, 2019 </a:t>
            </a:r>
            <a:r>
              <a:rPr lang="en-US" sz="1100" b="1" i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JINST </a:t>
            </a:r>
            <a:r>
              <a:rPr lang="en-US" sz="1100" b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14 P05014</a:t>
            </a:r>
          </a:p>
        </p:txBody>
      </p:sp>
      <p:sp>
        <p:nvSpPr>
          <p:cNvPr id="31" name="Google Shape;215;p4">
            <a:extLst>
              <a:ext uri="{FF2B5EF4-FFF2-40B4-BE49-F238E27FC236}">
                <a16:creationId xmlns:a16="http://schemas.microsoft.com/office/drawing/2014/main" id="{07C15442-BD07-A8A2-9722-05C67A164B9F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38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2" name="Segnaposto piè di pagina 3">
            <a:extLst>
              <a:ext uri="{FF2B5EF4-FFF2-40B4-BE49-F238E27FC236}">
                <a16:creationId xmlns:a16="http://schemas.microsoft.com/office/drawing/2014/main" id="{92DB154B-0AAD-5378-C4A7-358E50917CFA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</a:t>
            </a:r>
          </a:p>
        </p:txBody>
      </p:sp>
    </p:spTree>
    <p:extLst>
      <p:ext uri="{BB962C8B-B14F-4D97-AF65-F5344CB8AC3E}">
        <p14:creationId xmlns:p14="http://schemas.microsoft.com/office/powerpoint/2010/main" val="198806182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PlaceHolder 1"/>
          <p:cNvSpPr>
            <a:spLocks noGrp="1"/>
          </p:cNvSpPr>
          <p:nvPr>
            <p:ph type="title"/>
          </p:nvPr>
        </p:nvSpPr>
        <p:spPr>
          <a:xfrm>
            <a:off x="251942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3200" spc="26" dirty="0">
                <a:latin typeface="Impact"/>
              </a:rPr>
              <a:t>High-rate layouts: </a:t>
            </a:r>
            <a:r>
              <a:rPr lang="en-US" sz="3200" spc="26" dirty="0">
                <a:solidFill>
                  <a:srgbClr val="000000"/>
                </a:solidFill>
                <a:latin typeface="Impact"/>
              </a:rPr>
              <a:t>PEP layouts comparison</a:t>
            </a:r>
          </a:p>
        </p:txBody>
      </p:sp>
      <p:pic>
        <p:nvPicPr>
          <p:cNvPr id="221" name="Immagine 220"/>
          <p:cNvPicPr/>
          <p:nvPr/>
        </p:nvPicPr>
        <p:blipFill>
          <a:blip r:embed="rId3"/>
          <a:srcRect t="38296" b="14117"/>
          <a:stretch/>
        </p:blipFill>
        <p:spPr>
          <a:xfrm>
            <a:off x="480823" y="4348499"/>
            <a:ext cx="4300200" cy="748800"/>
          </a:xfrm>
          <a:prstGeom prst="rect">
            <a:avLst/>
          </a:prstGeom>
          <a:ln w="18000">
            <a:noFill/>
          </a:ln>
        </p:spPr>
      </p:pic>
      <p:sp>
        <p:nvSpPr>
          <p:cNvPr id="245" name="Connettore diritto 244"/>
          <p:cNvSpPr/>
          <p:nvPr/>
        </p:nvSpPr>
        <p:spPr>
          <a:xfrm flipH="1">
            <a:off x="5131847" y="1328868"/>
            <a:ext cx="10749" cy="3774492"/>
          </a:xfrm>
          <a:prstGeom prst="line">
            <a:avLst/>
          </a:prstGeom>
          <a:ln w="38100">
            <a:solidFill>
              <a:srgbClr val="00B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just"/>
            <a:endParaRPr lang="en-US" sz="12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246" name="Rettangolo 245"/>
          <p:cNvSpPr/>
          <p:nvPr/>
        </p:nvSpPr>
        <p:spPr>
          <a:xfrm>
            <a:off x="528858" y="932331"/>
            <a:ext cx="671760" cy="267480"/>
          </a:xfrm>
          <a:prstGeom prst="rect">
            <a:avLst/>
          </a:prstGeom>
          <a:solidFill>
            <a:srgbClr val="92D050"/>
          </a:solidFill>
          <a:ln w="18000">
            <a:solidFill>
              <a:srgbClr val="00B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algn="ctr">
              <a:spcBef>
                <a:spcPts val="850"/>
              </a:spcBef>
              <a:spcAft>
                <a:spcPts val="850"/>
              </a:spcAft>
            </a:pPr>
            <a:r>
              <a:rPr lang="en-US" sz="1400" b="1" spc="-1" dirty="0">
                <a:solidFill>
                  <a:srgbClr val="FFFFFF"/>
                </a:solidFill>
                <a:latin typeface="DejaVu Serif Condensed"/>
                <a:ea typeface="Droid Sans Fallback"/>
              </a:rPr>
              <a:t>2022</a:t>
            </a:r>
            <a:endParaRPr lang="en-US" sz="1400" b="1" spc="-1" dirty="0">
              <a:solidFill>
                <a:srgbClr val="FFFFFF"/>
              </a:solidFill>
              <a:latin typeface="DejaVu Serif Condensed"/>
            </a:endParaRPr>
          </a:p>
        </p:txBody>
      </p:sp>
      <p:sp>
        <p:nvSpPr>
          <p:cNvPr id="247" name="Rettangolo 246"/>
          <p:cNvSpPr/>
          <p:nvPr/>
        </p:nvSpPr>
        <p:spPr>
          <a:xfrm>
            <a:off x="5354527" y="884791"/>
            <a:ext cx="595800" cy="267480"/>
          </a:xfrm>
          <a:prstGeom prst="rect">
            <a:avLst/>
          </a:prstGeom>
          <a:solidFill>
            <a:srgbClr val="92D050"/>
          </a:solidFill>
          <a:ln w="18000">
            <a:solidFill>
              <a:srgbClr val="00B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algn="ctr">
              <a:spcBef>
                <a:spcPts val="850"/>
              </a:spcBef>
              <a:spcAft>
                <a:spcPts val="850"/>
              </a:spcAft>
            </a:pPr>
            <a:r>
              <a:rPr lang="en-US" sz="1400" b="1" spc="-1" dirty="0">
                <a:solidFill>
                  <a:srgbClr val="FFFFFF"/>
                </a:solidFill>
                <a:latin typeface="DejaVu Serif Condensed"/>
                <a:ea typeface="Droid Sans Fallback"/>
              </a:rPr>
              <a:t>2023</a:t>
            </a:r>
            <a:endParaRPr lang="en-US" sz="1400" b="1" spc="-1" dirty="0">
              <a:solidFill>
                <a:srgbClr val="FFFFFF"/>
              </a:solidFill>
              <a:latin typeface="DejaVu Serif Condensed"/>
            </a:endParaRPr>
          </a:p>
        </p:txBody>
      </p:sp>
      <p:sp>
        <p:nvSpPr>
          <p:cNvPr id="248" name="CasellaDiTesto 247"/>
          <p:cNvSpPr txBox="1"/>
          <p:nvPr/>
        </p:nvSpPr>
        <p:spPr>
          <a:xfrm>
            <a:off x="426854" y="1107083"/>
            <a:ext cx="2544984" cy="2010116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r>
              <a:rPr lang="en-US" sz="1400" b="1" spc="-1" dirty="0">
                <a:solidFill>
                  <a:srgbClr val="000000"/>
                </a:solidFill>
                <a:latin typeface="DejaVu Serif Condensed"/>
              </a:rPr>
              <a:t>PEP-Groove:</a:t>
            </a:r>
          </a:p>
          <a:p>
            <a:r>
              <a:rPr lang="en-US" sz="1200" b="1" spc="-1" dirty="0">
                <a:solidFill>
                  <a:srgbClr val="000000"/>
                </a:solidFill>
                <a:latin typeface="DejaVu Serif Condensed"/>
              </a:rPr>
              <a:t>DLC grounding through conductive groove to ground line</a:t>
            </a:r>
          </a:p>
          <a:p>
            <a:endParaRPr lang="en-US" sz="300" b="1" spc="-1" dirty="0">
              <a:solidFill>
                <a:srgbClr val="000000"/>
              </a:solidFill>
              <a:latin typeface="DejaVu Serif Condensed"/>
            </a:endParaRPr>
          </a:p>
          <a:p>
            <a:pPr>
              <a:lnSpc>
                <a:spcPct val="100000"/>
              </a:lnSpc>
            </a:pPr>
            <a:r>
              <a:rPr lang="en-US" sz="1200" b="1" spc="-1" dirty="0">
                <a:solidFill>
                  <a:srgbClr val="000000"/>
                </a:solidFill>
                <a:latin typeface="DejaVu Serif Condensed"/>
              </a:rPr>
              <a:t>Pad R/O = 9</a:t>
            </a:r>
            <a:r>
              <a:rPr lang="en-US" sz="1200" b="1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×</a:t>
            </a:r>
            <a:r>
              <a:rPr lang="en-US" sz="1200" b="1" spc="-1" dirty="0">
                <a:solidFill>
                  <a:srgbClr val="000000"/>
                </a:solidFill>
                <a:latin typeface="DejaVu Serif Condensed"/>
              </a:rPr>
              <a:t>9mm</a:t>
            </a:r>
            <a:r>
              <a:rPr lang="en-US" sz="1200" b="1" spc="-1" baseline="33000" dirty="0">
                <a:solidFill>
                  <a:srgbClr val="000000"/>
                </a:solidFill>
                <a:latin typeface="DejaVu Serif Condensed"/>
              </a:rPr>
              <a:t>2</a:t>
            </a:r>
            <a:endParaRPr lang="en-US" sz="1200" b="1" spc="-1" dirty="0">
              <a:solidFill>
                <a:srgbClr val="000000"/>
              </a:solidFill>
              <a:latin typeface="DejaVu Serif Condensed"/>
            </a:endParaRPr>
          </a:p>
          <a:p>
            <a:r>
              <a:rPr lang="en-US" sz="1200" b="1" spc="-1" dirty="0">
                <a:solidFill>
                  <a:srgbClr val="000000"/>
                </a:solidFill>
                <a:latin typeface="DejaVu Serif Condensed"/>
              </a:rPr>
              <a:t>Grounding:</a:t>
            </a:r>
          </a:p>
          <a:p>
            <a:r>
              <a:rPr lang="en-US" sz="1200" b="1" spc="-1" dirty="0">
                <a:solidFill>
                  <a:srgbClr val="000000"/>
                </a:solidFill>
                <a:latin typeface="DejaVu Serif Condensed"/>
              </a:rPr>
              <a:t>- Groove pitch = 9mm</a:t>
            </a:r>
          </a:p>
          <a:p>
            <a:r>
              <a:rPr lang="en-US" sz="1200" b="1" spc="-1" dirty="0">
                <a:solidFill>
                  <a:srgbClr val="000000"/>
                </a:solidFill>
                <a:latin typeface="DejaVu Serif Condensed"/>
              </a:rPr>
              <a:t>- width = 1.1mm</a:t>
            </a:r>
          </a:p>
          <a:p>
            <a:endParaRPr lang="en-US" sz="400" b="1" spc="-1" dirty="0">
              <a:solidFill>
                <a:srgbClr val="000000"/>
              </a:solidFill>
              <a:latin typeface="DejaVu Serif Condensed"/>
            </a:endParaRPr>
          </a:p>
          <a:p>
            <a:r>
              <a:rPr lang="en-US" sz="1200" b="1" spc="-1" dirty="0">
                <a:solidFill>
                  <a:srgbClr val="000000"/>
                </a:solidFill>
                <a:latin typeface="DejaVu Serif Condensed"/>
              </a:rPr>
              <a:t>→ 84% geometric acceptance</a:t>
            </a:r>
          </a:p>
        </p:txBody>
      </p:sp>
      <p:sp>
        <p:nvSpPr>
          <p:cNvPr id="249" name="CasellaDiTesto 248"/>
          <p:cNvSpPr txBox="1"/>
          <p:nvPr/>
        </p:nvSpPr>
        <p:spPr>
          <a:xfrm>
            <a:off x="5243151" y="1072348"/>
            <a:ext cx="2754436" cy="1978951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r>
              <a:rPr lang="en-US" sz="1400" b="1" spc="-1" dirty="0">
                <a:solidFill>
                  <a:srgbClr val="000000"/>
                </a:solidFill>
                <a:latin typeface="DejaVu Serif Condensed"/>
              </a:rPr>
              <a:t>PEP-DOT:</a:t>
            </a:r>
          </a:p>
          <a:p>
            <a:r>
              <a:rPr lang="en-US" sz="1200" b="1" spc="-1" dirty="0">
                <a:solidFill>
                  <a:srgbClr val="000000"/>
                </a:solidFill>
                <a:latin typeface="DejaVu Serif Condensed"/>
              </a:rPr>
              <a:t>DLC grounding through conductive dots </a:t>
            </a:r>
          </a:p>
          <a:p>
            <a:r>
              <a:rPr lang="en-US" sz="1200" b="1" spc="-1" dirty="0">
                <a:solidFill>
                  <a:srgbClr val="000000"/>
                </a:solidFill>
                <a:latin typeface="DejaVu Serif Condensed"/>
              </a:rPr>
              <a:t>connecting the DLC with pad r/outs</a:t>
            </a:r>
          </a:p>
          <a:p>
            <a:endParaRPr lang="en-US" sz="300" b="1" spc="-1" dirty="0">
              <a:solidFill>
                <a:srgbClr val="000000"/>
              </a:solidFill>
              <a:latin typeface="DejaVu Serif Condensed"/>
            </a:endParaRPr>
          </a:p>
          <a:p>
            <a:r>
              <a:rPr lang="en-US" sz="1200" b="1" spc="-1" dirty="0">
                <a:solidFill>
                  <a:srgbClr val="000000"/>
                </a:solidFill>
                <a:latin typeface="DejaVu Serif Condensed"/>
              </a:rPr>
              <a:t>Pad R/O = 9</a:t>
            </a:r>
            <a:r>
              <a:rPr lang="en-US" sz="1200" b="1" spc="-1" dirty="0">
                <a:solidFill>
                  <a:srgbClr val="000000"/>
                </a:solidFill>
                <a:latin typeface="DejaVu Serif Condensed"/>
                <a:ea typeface="DejaVu Serif Condensed"/>
              </a:rPr>
              <a:t>×</a:t>
            </a:r>
            <a:r>
              <a:rPr lang="en-US" sz="1200" b="1" spc="-1" dirty="0">
                <a:solidFill>
                  <a:srgbClr val="000000"/>
                </a:solidFill>
                <a:latin typeface="DejaVu Serif Condensed"/>
              </a:rPr>
              <a:t>9mm</a:t>
            </a:r>
            <a:r>
              <a:rPr lang="en-US" sz="1200" b="1" spc="-1" baseline="33000" dirty="0">
                <a:solidFill>
                  <a:srgbClr val="000000"/>
                </a:solidFill>
                <a:latin typeface="DejaVu Serif Condensed"/>
              </a:rPr>
              <a:t>2</a:t>
            </a:r>
          </a:p>
          <a:p>
            <a:r>
              <a:rPr lang="en-US" sz="1200" b="1" spc="-1" dirty="0">
                <a:solidFill>
                  <a:srgbClr val="000000"/>
                </a:solidFill>
                <a:latin typeface="DejaVu Serif Condensed"/>
              </a:rPr>
              <a:t>Grounding:</a:t>
            </a:r>
          </a:p>
          <a:p>
            <a:r>
              <a:rPr lang="en-US" sz="1200" b="1" spc="-1" dirty="0">
                <a:solidFill>
                  <a:srgbClr val="000000"/>
                </a:solidFill>
                <a:latin typeface="DejaVu Serif Condensed"/>
              </a:rPr>
              <a:t>- Dot pitch = 9mm</a:t>
            </a:r>
          </a:p>
          <a:p>
            <a:r>
              <a:rPr lang="en-US" sz="1200" b="1" spc="-1" dirty="0">
                <a:solidFill>
                  <a:srgbClr val="000000"/>
                </a:solidFill>
                <a:latin typeface="DejaVu Serif Condensed"/>
              </a:rPr>
              <a:t>- dot rim = 1.3mm</a:t>
            </a:r>
          </a:p>
          <a:p>
            <a:endParaRPr lang="en-US" sz="400" b="1" spc="-1" dirty="0">
              <a:solidFill>
                <a:srgbClr val="000000"/>
              </a:solidFill>
              <a:latin typeface="DejaVu Serif Condensed"/>
            </a:endParaRPr>
          </a:p>
          <a:p>
            <a:r>
              <a:rPr lang="en-US" sz="1200" b="1" spc="-1" dirty="0">
                <a:solidFill>
                  <a:srgbClr val="000000"/>
                </a:solidFill>
                <a:latin typeface="DejaVu Serif Condensed"/>
              </a:rPr>
              <a:t> → 97% geometric acceptance</a:t>
            </a:r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1B80DB8E-4C59-8150-B46B-098DD0539C1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052" b="39416"/>
          <a:stretch/>
        </p:blipFill>
        <p:spPr bwMode="auto">
          <a:xfrm>
            <a:off x="5623275" y="4352760"/>
            <a:ext cx="4300201" cy="785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7579F8A0-6630-3727-814E-A45F54C895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354" y="1170369"/>
            <a:ext cx="1880930" cy="18809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>
            <a:extLst>
              <a:ext uri="{FF2B5EF4-FFF2-40B4-BE49-F238E27FC236}">
                <a16:creationId xmlns:a16="http://schemas.microsoft.com/office/drawing/2014/main" id="{FE236EF7-BC50-07D8-B2B5-DD2266ACC0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14" r="6748"/>
          <a:stretch/>
        </p:blipFill>
        <p:spPr bwMode="auto">
          <a:xfrm>
            <a:off x="7910425" y="1187409"/>
            <a:ext cx="2480444" cy="1590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4" descr="A computer generated image of a book&#10;&#10;Description automatically generated">
            <a:extLst>
              <a:ext uri="{FF2B5EF4-FFF2-40B4-BE49-F238E27FC236}">
                <a16:creationId xmlns:a16="http://schemas.microsoft.com/office/drawing/2014/main" id="{F0341A28-D254-DA2E-6279-8219CAE3651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20" b="4778"/>
          <a:stretch/>
        </p:blipFill>
        <p:spPr>
          <a:xfrm>
            <a:off x="505328" y="3195315"/>
            <a:ext cx="4289453" cy="104838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" name="Straight Connector 26">
            <a:extLst>
              <a:ext uri="{FF2B5EF4-FFF2-40B4-BE49-F238E27FC236}">
                <a16:creationId xmlns:a16="http://schemas.microsoft.com/office/drawing/2014/main" id="{8098BCF4-BEE5-1912-5F5D-CB8BD01D4EF8}"/>
              </a:ext>
            </a:extLst>
          </p:cNvPr>
          <p:cNvCxnSpPr/>
          <p:nvPr/>
        </p:nvCxnSpPr>
        <p:spPr>
          <a:xfrm>
            <a:off x="1623018" y="3950291"/>
            <a:ext cx="0" cy="161186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27">
            <a:extLst>
              <a:ext uri="{FF2B5EF4-FFF2-40B4-BE49-F238E27FC236}">
                <a16:creationId xmlns:a16="http://schemas.microsoft.com/office/drawing/2014/main" id="{19FD9994-8887-DEF8-49CD-D6998C82B4AB}"/>
              </a:ext>
            </a:extLst>
          </p:cNvPr>
          <p:cNvCxnSpPr/>
          <p:nvPr/>
        </p:nvCxnSpPr>
        <p:spPr>
          <a:xfrm>
            <a:off x="2612519" y="3952425"/>
            <a:ext cx="0" cy="161186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29">
            <a:extLst>
              <a:ext uri="{FF2B5EF4-FFF2-40B4-BE49-F238E27FC236}">
                <a16:creationId xmlns:a16="http://schemas.microsoft.com/office/drawing/2014/main" id="{4A2B1801-4684-31F8-DC4D-8D15C3B9E2B2}"/>
              </a:ext>
            </a:extLst>
          </p:cNvPr>
          <p:cNvCxnSpPr/>
          <p:nvPr/>
        </p:nvCxnSpPr>
        <p:spPr>
          <a:xfrm flipV="1">
            <a:off x="1623018" y="4065031"/>
            <a:ext cx="989501" cy="2134"/>
          </a:xfrm>
          <a:prstGeom prst="straightConnector1">
            <a:avLst/>
          </a:prstGeom>
          <a:ln w="635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Box 30">
            <a:extLst>
              <a:ext uri="{FF2B5EF4-FFF2-40B4-BE49-F238E27FC236}">
                <a16:creationId xmlns:a16="http://schemas.microsoft.com/office/drawing/2014/main" id="{51301BE6-12E9-624C-CC71-32E0901A2054}"/>
              </a:ext>
            </a:extLst>
          </p:cNvPr>
          <p:cNvSpPr txBox="1"/>
          <p:nvPr/>
        </p:nvSpPr>
        <p:spPr>
          <a:xfrm>
            <a:off x="1741704" y="4046681"/>
            <a:ext cx="75212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700" b="1" dirty="0">
                <a:solidFill>
                  <a:schemeClr val="bg1"/>
                </a:solidFill>
                <a:latin typeface="DejaVu Serif Condensed" panose="02060606050605020204"/>
              </a:rPr>
              <a:t>DOCA 0.48 mm</a:t>
            </a:r>
            <a:endParaRPr lang="en-US" sz="700" b="1" dirty="0">
              <a:solidFill>
                <a:schemeClr val="bg1"/>
              </a:solidFill>
              <a:latin typeface="DejaVu Serif Condensed" panose="02060606050605020204"/>
            </a:endParaRPr>
          </a:p>
        </p:txBody>
      </p:sp>
      <p:cxnSp>
        <p:nvCxnSpPr>
          <p:cNvPr id="14" name="Straight Connector 31">
            <a:extLst>
              <a:ext uri="{FF2B5EF4-FFF2-40B4-BE49-F238E27FC236}">
                <a16:creationId xmlns:a16="http://schemas.microsoft.com/office/drawing/2014/main" id="{3EA8699F-0F48-58C8-5822-F44CF0607392}"/>
              </a:ext>
            </a:extLst>
          </p:cNvPr>
          <p:cNvCxnSpPr>
            <a:cxnSpLocks/>
          </p:cNvCxnSpPr>
          <p:nvPr/>
        </p:nvCxnSpPr>
        <p:spPr>
          <a:xfrm>
            <a:off x="1835866" y="3293025"/>
            <a:ext cx="0" cy="311581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32">
            <a:extLst>
              <a:ext uri="{FF2B5EF4-FFF2-40B4-BE49-F238E27FC236}">
                <a16:creationId xmlns:a16="http://schemas.microsoft.com/office/drawing/2014/main" id="{A71BF950-80CE-E318-0C75-73534A424E7C}"/>
              </a:ext>
            </a:extLst>
          </p:cNvPr>
          <p:cNvCxnSpPr>
            <a:cxnSpLocks/>
          </p:cNvCxnSpPr>
          <p:nvPr/>
        </p:nvCxnSpPr>
        <p:spPr>
          <a:xfrm>
            <a:off x="3498029" y="3293025"/>
            <a:ext cx="0" cy="313715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33">
            <a:extLst>
              <a:ext uri="{FF2B5EF4-FFF2-40B4-BE49-F238E27FC236}">
                <a16:creationId xmlns:a16="http://schemas.microsoft.com/office/drawing/2014/main" id="{8832C890-39BA-80BD-9EAB-4ED03F63DAC8}"/>
              </a:ext>
            </a:extLst>
          </p:cNvPr>
          <p:cNvCxnSpPr>
            <a:cxnSpLocks/>
          </p:cNvCxnSpPr>
          <p:nvPr/>
        </p:nvCxnSpPr>
        <p:spPr>
          <a:xfrm>
            <a:off x="1835866" y="3381021"/>
            <a:ext cx="1662163" cy="0"/>
          </a:xfrm>
          <a:prstGeom prst="straightConnector1">
            <a:avLst/>
          </a:prstGeom>
          <a:ln w="635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37">
            <a:extLst>
              <a:ext uri="{FF2B5EF4-FFF2-40B4-BE49-F238E27FC236}">
                <a16:creationId xmlns:a16="http://schemas.microsoft.com/office/drawing/2014/main" id="{2BA4BB30-F90C-1C77-D901-1E7389722E28}"/>
              </a:ext>
            </a:extLst>
          </p:cNvPr>
          <p:cNvSpPr txBox="1"/>
          <p:nvPr/>
        </p:nvSpPr>
        <p:spPr>
          <a:xfrm>
            <a:off x="2215480" y="3196588"/>
            <a:ext cx="8691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700" b="1" dirty="0">
                <a:solidFill>
                  <a:schemeClr val="bg1"/>
                </a:solidFill>
                <a:latin typeface="DejaVu Serif Condensed" panose="02060606050605020204"/>
              </a:rPr>
              <a:t>Dead area 1.1 mm</a:t>
            </a:r>
            <a:endParaRPr lang="en-US" sz="700" b="1" dirty="0">
              <a:solidFill>
                <a:schemeClr val="bg1"/>
              </a:solidFill>
              <a:latin typeface="DejaVu Serif Condensed" panose="02060606050605020204"/>
            </a:endParaRPr>
          </a:p>
        </p:txBody>
      </p:sp>
      <p:cxnSp>
        <p:nvCxnSpPr>
          <p:cNvPr id="18" name="Straight Connector 38">
            <a:extLst>
              <a:ext uri="{FF2B5EF4-FFF2-40B4-BE49-F238E27FC236}">
                <a16:creationId xmlns:a16="http://schemas.microsoft.com/office/drawing/2014/main" id="{4233CC61-37D6-1BF1-DFC2-4F8D97126A4C}"/>
              </a:ext>
            </a:extLst>
          </p:cNvPr>
          <p:cNvCxnSpPr>
            <a:cxnSpLocks/>
          </p:cNvCxnSpPr>
          <p:nvPr/>
        </p:nvCxnSpPr>
        <p:spPr>
          <a:xfrm>
            <a:off x="1988597" y="3482969"/>
            <a:ext cx="0" cy="121638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40">
            <a:extLst>
              <a:ext uri="{FF2B5EF4-FFF2-40B4-BE49-F238E27FC236}">
                <a16:creationId xmlns:a16="http://schemas.microsoft.com/office/drawing/2014/main" id="{B882D9AD-69C0-BE6C-BB5A-EC9950F76953}"/>
              </a:ext>
            </a:extLst>
          </p:cNvPr>
          <p:cNvCxnSpPr>
            <a:cxnSpLocks/>
          </p:cNvCxnSpPr>
          <p:nvPr/>
        </p:nvCxnSpPr>
        <p:spPr>
          <a:xfrm>
            <a:off x="2383422" y="3482968"/>
            <a:ext cx="0" cy="121638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41">
            <a:extLst>
              <a:ext uri="{FF2B5EF4-FFF2-40B4-BE49-F238E27FC236}">
                <a16:creationId xmlns:a16="http://schemas.microsoft.com/office/drawing/2014/main" id="{9766A4E7-F068-3BE8-7734-28A60ECDDCFA}"/>
              </a:ext>
            </a:extLst>
          </p:cNvPr>
          <p:cNvCxnSpPr>
            <a:cxnSpLocks/>
          </p:cNvCxnSpPr>
          <p:nvPr/>
        </p:nvCxnSpPr>
        <p:spPr>
          <a:xfrm>
            <a:off x="2951422" y="3482968"/>
            <a:ext cx="0" cy="121638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42">
            <a:extLst>
              <a:ext uri="{FF2B5EF4-FFF2-40B4-BE49-F238E27FC236}">
                <a16:creationId xmlns:a16="http://schemas.microsoft.com/office/drawing/2014/main" id="{56AC096C-7A31-C15B-DE3C-D31F060D74CA}"/>
              </a:ext>
            </a:extLst>
          </p:cNvPr>
          <p:cNvCxnSpPr>
            <a:cxnSpLocks/>
          </p:cNvCxnSpPr>
          <p:nvPr/>
        </p:nvCxnSpPr>
        <p:spPr>
          <a:xfrm>
            <a:off x="3353453" y="3482969"/>
            <a:ext cx="0" cy="121638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43">
            <a:extLst>
              <a:ext uri="{FF2B5EF4-FFF2-40B4-BE49-F238E27FC236}">
                <a16:creationId xmlns:a16="http://schemas.microsoft.com/office/drawing/2014/main" id="{36F7A75B-315B-B251-9938-7F554C33197E}"/>
              </a:ext>
            </a:extLst>
          </p:cNvPr>
          <p:cNvCxnSpPr>
            <a:cxnSpLocks/>
          </p:cNvCxnSpPr>
          <p:nvPr/>
        </p:nvCxnSpPr>
        <p:spPr>
          <a:xfrm>
            <a:off x="1835866" y="3525079"/>
            <a:ext cx="152731" cy="0"/>
          </a:xfrm>
          <a:prstGeom prst="straightConnector1">
            <a:avLst/>
          </a:prstGeom>
          <a:ln w="635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45">
            <a:extLst>
              <a:ext uri="{FF2B5EF4-FFF2-40B4-BE49-F238E27FC236}">
                <a16:creationId xmlns:a16="http://schemas.microsoft.com/office/drawing/2014/main" id="{1E8B18E1-39AD-CFBF-1682-8D7E72CD6F28}"/>
              </a:ext>
            </a:extLst>
          </p:cNvPr>
          <p:cNvCxnSpPr>
            <a:cxnSpLocks/>
          </p:cNvCxnSpPr>
          <p:nvPr/>
        </p:nvCxnSpPr>
        <p:spPr>
          <a:xfrm>
            <a:off x="2385047" y="3525079"/>
            <a:ext cx="566375" cy="0"/>
          </a:xfrm>
          <a:prstGeom prst="straightConnector1">
            <a:avLst/>
          </a:prstGeom>
          <a:ln w="635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47">
            <a:extLst>
              <a:ext uri="{FF2B5EF4-FFF2-40B4-BE49-F238E27FC236}">
                <a16:creationId xmlns:a16="http://schemas.microsoft.com/office/drawing/2014/main" id="{759A0CC6-E698-9B96-E15D-5A1FAF7EEB51}"/>
              </a:ext>
            </a:extLst>
          </p:cNvPr>
          <p:cNvCxnSpPr>
            <a:cxnSpLocks/>
          </p:cNvCxnSpPr>
          <p:nvPr/>
        </p:nvCxnSpPr>
        <p:spPr>
          <a:xfrm>
            <a:off x="2951422" y="3523372"/>
            <a:ext cx="402031" cy="0"/>
          </a:xfrm>
          <a:prstGeom prst="straightConnector1">
            <a:avLst/>
          </a:prstGeom>
          <a:ln w="6350">
            <a:solidFill>
              <a:schemeClr val="bg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50">
            <a:extLst>
              <a:ext uri="{FF2B5EF4-FFF2-40B4-BE49-F238E27FC236}">
                <a16:creationId xmlns:a16="http://schemas.microsoft.com/office/drawing/2014/main" id="{7294BCCB-B983-27E4-2F60-5E2B3AB86EBC}"/>
              </a:ext>
            </a:extLst>
          </p:cNvPr>
          <p:cNvCxnSpPr>
            <a:cxnSpLocks/>
          </p:cNvCxnSpPr>
          <p:nvPr/>
        </p:nvCxnSpPr>
        <p:spPr>
          <a:xfrm>
            <a:off x="1234826" y="3525079"/>
            <a:ext cx="576323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53">
            <a:extLst>
              <a:ext uri="{FF2B5EF4-FFF2-40B4-BE49-F238E27FC236}">
                <a16:creationId xmlns:a16="http://schemas.microsoft.com/office/drawing/2014/main" id="{DF77ED67-43C6-4141-BFA8-850C27454C16}"/>
              </a:ext>
            </a:extLst>
          </p:cNvPr>
          <p:cNvSpPr txBox="1"/>
          <p:nvPr/>
        </p:nvSpPr>
        <p:spPr>
          <a:xfrm>
            <a:off x="1098837" y="3317677"/>
            <a:ext cx="67358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700" b="1" dirty="0">
                <a:solidFill>
                  <a:schemeClr val="bg1"/>
                </a:solidFill>
                <a:latin typeface="DejaVu Serif Condensed" panose="02060606050605020204"/>
              </a:rPr>
              <a:t>Cu 0.142 mm</a:t>
            </a:r>
            <a:endParaRPr lang="en-US" sz="700" b="1" dirty="0">
              <a:solidFill>
                <a:schemeClr val="bg1"/>
              </a:solidFill>
              <a:latin typeface="DejaVu Serif Condensed" panose="02060606050605020204"/>
            </a:endParaRPr>
          </a:p>
        </p:txBody>
      </p:sp>
      <p:sp>
        <p:nvSpPr>
          <p:cNvPr id="27" name="TextBox 55">
            <a:extLst>
              <a:ext uri="{FF2B5EF4-FFF2-40B4-BE49-F238E27FC236}">
                <a16:creationId xmlns:a16="http://schemas.microsoft.com/office/drawing/2014/main" id="{390FFE0E-8829-CAC4-9D35-00ABB7AB1580}"/>
              </a:ext>
            </a:extLst>
          </p:cNvPr>
          <p:cNvSpPr txBox="1"/>
          <p:nvPr/>
        </p:nvSpPr>
        <p:spPr>
          <a:xfrm>
            <a:off x="2312223" y="3361773"/>
            <a:ext cx="705641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700" b="1" dirty="0">
                <a:solidFill>
                  <a:schemeClr val="bg1"/>
                </a:solidFill>
                <a:latin typeface="DejaVu Serif Condensed" panose="02060606050605020204"/>
              </a:rPr>
              <a:t>GND 0.35 mm</a:t>
            </a:r>
            <a:endParaRPr lang="en-US" sz="700" b="1" dirty="0">
              <a:solidFill>
                <a:schemeClr val="bg1"/>
              </a:solidFill>
              <a:latin typeface="DejaVu Serif Condensed" panose="02060606050605020204"/>
            </a:endParaRPr>
          </a:p>
        </p:txBody>
      </p:sp>
      <p:sp>
        <p:nvSpPr>
          <p:cNvPr id="28" name="TextBox 56">
            <a:extLst>
              <a:ext uri="{FF2B5EF4-FFF2-40B4-BE49-F238E27FC236}">
                <a16:creationId xmlns:a16="http://schemas.microsoft.com/office/drawing/2014/main" id="{2E8EDCE0-5F0A-261F-8FF9-91EF74930ED4}"/>
              </a:ext>
            </a:extLst>
          </p:cNvPr>
          <p:cNvSpPr txBox="1"/>
          <p:nvPr/>
        </p:nvSpPr>
        <p:spPr>
          <a:xfrm>
            <a:off x="2896596" y="3361073"/>
            <a:ext cx="51167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700" b="1" dirty="0">
                <a:solidFill>
                  <a:schemeClr val="bg1"/>
                </a:solidFill>
                <a:latin typeface="DejaVu Serif Condensed" panose="02060606050605020204"/>
              </a:rPr>
              <a:t>0.23 mm</a:t>
            </a:r>
            <a:endParaRPr lang="en-US" sz="700" b="1" dirty="0">
              <a:solidFill>
                <a:schemeClr val="bg1"/>
              </a:solidFill>
              <a:latin typeface="DejaVu Serif Condensed" panose="02060606050605020204"/>
            </a:endParaRPr>
          </a:p>
        </p:txBody>
      </p:sp>
      <p:cxnSp>
        <p:nvCxnSpPr>
          <p:cNvPr id="29" name="Straight Connector 58">
            <a:extLst>
              <a:ext uri="{FF2B5EF4-FFF2-40B4-BE49-F238E27FC236}">
                <a16:creationId xmlns:a16="http://schemas.microsoft.com/office/drawing/2014/main" id="{E8B1CA97-0331-24D7-056A-6F24D34DBE95}"/>
              </a:ext>
            </a:extLst>
          </p:cNvPr>
          <p:cNvCxnSpPr>
            <a:cxnSpLocks/>
          </p:cNvCxnSpPr>
          <p:nvPr/>
        </p:nvCxnSpPr>
        <p:spPr>
          <a:xfrm>
            <a:off x="2926269" y="3781756"/>
            <a:ext cx="1395" cy="307324"/>
          </a:xfrm>
          <a:prstGeom prst="line">
            <a:avLst/>
          </a:prstGeom>
          <a:ln w="9525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Straight Connector 64">
            <a:extLst>
              <a:ext uri="{FF2B5EF4-FFF2-40B4-BE49-F238E27FC236}">
                <a16:creationId xmlns:a16="http://schemas.microsoft.com/office/drawing/2014/main" id="{982D0B51-06D1-8DFB-4E88-5432BFEB47B9}"/>
              </a:ext>
            </a:extLst>
          </p:cNvPr>
          <p:cNvCxnSpPr/>
          <p:nvPr/>
        </p:nvCxnSpPr>
        <p:spPr>
          <a:xfrm>
            <a:off x="2769440" y="4089079"/>
            <a:ext cx="311960" cy="0"/>
          </a:xfrm>
          <a:prstGeom prst="line">
            <a:avLst/>
          </a:prstGeom>
          <a:ln w="9525" cap="rnd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65">
            <a:extLst>
              <a:ext uri="{FF2B5EF4-FFF2-40B4-BE49-F238E27FC236}">
                <a16:creationId xmlns:a16="http://schemas.microsoft.com/office/drawing/2014/main" id="{D4B98669-CE24-794F-2D7F-ED6BE18B86C9}"/>
              </a:ext>
            </a:extLst>
          </p:cNvPr>
          <p:cNvCxnSpPr>
            <a:cxnSpLocks/>
          </p:cNvCxnSpPr>
          <p:nvPr/>
        </p:nvCxnSpPr>
        <p:spPr>
          <a:xfrm>
            <a:off x="2811054" y="4124293"/>
            <a:ext cx="234334" cy="0"/>
          </a:xfrm>
          <a:prstGeom prst="line">
            <a:avLst/>
          </a:prstGeom>
          <a:ln w="9525" cap="rnd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67">
            <a:extLst>
              <a:ext uri="{FF2B5EF4-FFF2-40B4-BE49-F238E27FC236}">
                <a16:creationId xmlns:a16="http://schemas.microsoft.com/office/drawing/2014/main" id="{E10666C3-FB7B-0B3C-940E-48EC4C7A7D9D}"/>
              </a:ext>
            </a:extLst>
          </p:cNvPr>
          <p:cNvCxnSpPr>
            <a:cxnSpLocks/>
          </p:cNvCxnSpPr>
          <p:nvPr/>
        </p:nvCxnSpPr>
        <p:spPr>
          <a:xfrm>
            <a:off x="2846354" y="4159507"/>
            <a:ext cx="159813" cy="0"/>
          </a:xfrm>
          <a:prstGeom prst="line">
            <a:avLst/>
          </a:prstGeom>
          <a:ln w="9525" cap="rnd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71">
            <a:extLst>
              <a:ext uri="{FF2B5EF4-FFF2-40B4-BE49-F238E27FC236}">
                <a16:creationId xmlns:a16="http://schemas.microsoft.com/office/drawing/2014/main" id="{335B1BB8-9064-9788-3F6D-A6B2D505CD32}"/>
              </a:ext>
            </a:extLst>
          </p:cNvPr>
          <p:cNvCxnSpPr>
            <a:cxnSpLocks/>
          </p:cNvCxnSpPr>
          <p:nvPr/>
        </p:nvCxnSpPr>
        <p:spPr>
          <a:xfrm>
            <a:off x="2881965" y="4194722"/>
            <a:ext cx="91399" cy="0"/>
          </a:xfrm>
          <a:prstGeom prst="line">
            <a:avLst/>
          </a:prstGeom>
          <a:ln w="9525" cap="rnd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76">
            <a:extLst>
              <a:ext uri="{FF2B5EF4-FFF2-40B4-BE49-F238E27FC236}">
                <a16:creationId xmlns:a16="http://schemas.microsoft.com/office/drawing/2014/main" id="{A0AB20F0-4713-38D9-FD9F-34E1112A6796}"/>
              </a:ext>
            </a:extLst>
          </p:cNvPr>
          <p:cNvCxnSpPr/>
          <p:nvPr/>
        </p:nvCxnSpPr>
        <p:spPr>
          <a:xfrm>
            <a:off x="2927665" y="3986292"/>
            <a:ext cx="318986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78">
            <a:extLst>
              <a:ext uri="{FF2B5EF4-FFF2-40B4-BE49-F238E27FC236}">
                <a16:creationId xmlns:a16="http://schemas.microsoft.com/office/drawing/2014/main" id="{9D21ACEF-F58A-F561-0BE9-1029CE4C85D2}"/>
              </a:ext>
            </a:extLst>
          </p:cNvPr>
          <p:cNvCxnSpPr/>
          <p:nvPr/>
        </p:nvCxnSpPr>
        <p:spPr>
          <a:xfrm>
            <a:off x="3246651" y="3937492"/>
            <a:ext cx="0" cy="97601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79">
            <a:extLst>
              <a:ext uri="{FF2B5EF4-FFF2-40B4-BE49-F238E27FC236}">
                <a16:creationId xmlns:a16="http://schemas.microsoft.com/office/drawing/2014/main" id="{38074459-38D7-B1DA-A907-6862719E96B2}"/>
              </a:ext>
            </a:extLst>
          </p:cNvPr>
          <p:cNvCxnSpPr>
            <a:cxnSpLocks/>
          </p:cNvCxnSpPr>
          <p:nvPr/>
        </p:nvCxnSpPr>
        <p:spPr>
          <a:xfrm>
            <a:off x="3300269" y="3965267"/>
            <a:ext cx="0" cy="4239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82">
            <a:extLst>
              <a:ext uri="{FF2B5EF4-FFF2-40B4-BE49-F238E27FC236}">
                <a16:creationId xmlns:a16="http://schemas.microsoft.com/office/drawing/2014/main" id="{CC9DFE63-0E2F-0A50-B195-25CEF0320196}"/>
              </a:ext>
            </a:extLst>
          </p:cNvPr>
          <p:cNvCxnSpPr/>
          <p:nvPr/>
        </p:nvCxnSpPr>
        <p:spPr>
          <a:xfrm>
            <a:off x="3550236" y="3781756"/>
            <a:ext cx="0" cy="204537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84">
            <a:extLst>
              <a:ext uri="{FF2B5EF4-FFF2-40B4-BE49-F238E27FC236}">
                <a16:creationId xmlns:a16="http://schemas.microsoft.com/office/drawing/2014/main" id="{D0D7048B-7465-5A06-63DE-B9D8774483E5}"/>
              </a:ext>
            </a:extLst>
          </p:cNvPr>
          <p:cNvCxnSpPr/>
          <p:nvPr/>
        </p:nvCxnSpPr>
        <p:spPr>
          <a:xfrm>
            <a:off x="3300269" y="3986292"/>
            <a:ext cx="249967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uppo 3">
            <a:extLst>
              <a:ext uri="{FF2B5EF4-FFF2-40B4-BE49-F238E27FC236}">
                <a16:creationId xmlns:a16="http://schemas.microsoft.com/office/drawing/2014/main" id="{0D584838-5DF2-3AD7-2E31-1E1EB387D8BB}"/>
              </a:ext>
            </a:extLst>
          </p:cNvPr>
          <p:cNvGrpSpPr/>
          <p:nvPr/>
        </p:nvGrpSpPr>
        <p:grpSpPr>
          <a:xfrm>
            <a:off x="5625477" y="3195315"/>
            <a:ext cx="4313957" cy="1123667"/>
            <a:chOff x="5625477" y="3195315"/>
            <a:chExt cx="4313957" cy="1123667"/>
          </a:xfrm>
        </p:grpSpPr>
        <p:pic>
          <p:nvPicPr>
            <p:cNvPr id="40" name="Picture 4">
              <a:extLst>
                <a:ext uri="{FF2B5EF4-FFF2-40B4-BE49-F238E27FC236}">
                  <a16:creationId xmlns:a16="http://schemas.microsoft.com/office/drawing/2014/main" id="{7CE3610E-84DD-A074-57D0-5C8F4BE1E5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583" b="5629"/>
            <a:stretch/>
          </p:blipFill>
          <p:spPr>
            <a:xfrm>
              <a:off x="5625477" y="3195315"/>
              <a:ext cx="4313957" cy="1064906"/>
            </a:xfrm>
            <a:prstGeom prst="rect">
              <a:avLst/>
            </a:prstGeom>
          </p:spPr>
        </p:pic>
        <p:cxnSp>
          <p:nvCxnSpPr>
            <p:cNvPr id="41" name="Straight Connector 5">
              <a:extLst>
                <a:ext uri="{FF2B5EF4-FFF2-40B4-BE49-F238E27FC236}">
                  <a16:creationId xmlns:a16="http://schemas.microsoft.com/office/drawing/2014/main" id="{774110A3-59C8-EDF7-7CFF-ABF6EC90073B}"/>
                </a:ext>
              </a:extLst>
            </p:cNvPr>
            <p:cNvCxnSpPr>
              <a:cxnSpLocks/>
            </p:cNvCxnSpPr>
            <p:nvPr/>
          </p:nvCxnSpPr>
          <p:spPr>
            <a:xfrm>
              <a:off x="6869169" y="3227691"/>
              <a:ext cx="0" cy="324443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2" name="Straight Connector 6">
              <a:extLst>
                <a:ext uri="{FF2B5EF4-FFF2-40B4-BE49-F238E27FC236}">
                  <a16:creationId xmlns:a16="http://schemas.microsoft.com/office/drawing/2014/main" id="{A6B94322-88C8-30FB-36A6-3036067EF5A2}"/>
                </a:ext>
              </a:extLst>
            </p:cNvPr>
            <p:cNvCxnSpPr>
              <a:cxnSpLocks/>
            </p:cNvCxnSpPr>
            <p:nvPr/>
          </p:nvCxnSpPr>
          <p:spPr>
            <a:xfrm>
              <a:off x="8675188" y="3227691"/>
              <a:ext cx="0" cy="326665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Straight Arrow Connector 7">
              <a:extLst>
                <a:ext uri="{FF2B5EF4-FFF2-40B4-BE49-F238E27FC236}">
                  <a16:creationId xmlns:a16="http://schemas.microsoft.com/office/drawing/2014/main" id="{6322217B-AE3A-C902-C320-09852E04968B}"/>
                </a:ext>
              </a:extLst>
            </p:cNvPr>
            <p:cNvCxnSpPr>
              <a:cxnSpLocks/>
            </p:cNvCxnSpPr>
            <p:nvPr/>
          </p:nvCxnSpPr>
          <p:spPr>
            <a:xfrm>
              <a:off x="6869169" y="3363602"/>
              <a:ext cx="1806018" cy="0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extBox 8">
              <a:extLst>
                <a:ext uri="{FF2B5EF4-FFF2-40B4-BE49-F238E27FC236}">
                  <a16:creationId xmlns:a16="http://schemas.microsoft.com/office/drawing/2014/main" id="{1AE1421A-6A89-8C94-A0B2-3726628BF07D}"/>
                </a:ext>
              </a:extLst>
            </p:cNvPr>
            <p:cNvSpPr txBox="1"/>
            <p:nvPr/>
          </p:nvSpPr>
          <p:spPr>
            <a:xfrm>
              <a:off x="7292721" y="3214415"/>
              <a:ext cx="958917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700" b="1" dirty="0">
                  <a:solidFill>
                    <a:schemeClr val="bg1"/>
                  </a:solidFill>
                  <a:latin typeface="DejaVu Serif Condensed" panose="02060606050605020204"/>
                  <a:cs typeface="Arial" panose="020B0604020202020204" pitchFamily="34" charset="0"/>
                </a:rPr>
                <a:t>Dead area 1.305 mm</a:t>
              </a:r>
              <a:endParaRPr lang="en-US" sz="700" b="1" dirty="0">
                <a:solidFill>
                  <a:schemeClr val="bg1"/>
                </a:solidFill>
                <a:latin typeface="DejaVu Serif Condensed" panose="02060606050605020204"/>
                <a:cs typeface="Arial" panose="020B0604020202020204" pitchFamily="34" charset="0"/>
              </a:endParaRPr>
            </a:p>
          </p:txBody>
        </p:sp>
        <p:cxnSp>
          <p:nvCxnSpPr>
            <p:cNvPr id="45" name="Straight Connector 10">
              <a:extLst>
                <a:ext uri="{FF2B5EF4-FFF2-40B4-BE49-F238E27FC236}">
                  <a16:creationId xmlns:a16="http://schemas.microsoft.com/office/drawing/2014/main" id="{BBAFFAF1-BB83-D3B5-0BDE-FED05B2CEA79}"/>
                </a:ext>
              </a:extLst>
            </p:cNvPr>
            <p:cNvCxnSpPr>
              <a:cxnSpLocks/>
            </p:cNvCxnSpPr>
            <p:nvPr/>
          </p:nvCxnSpPr>
          <p:spPr>
            <a:xfrm>
              <a:off x="6622579" y="3758881"/>
              <a:ext cx="0" cy="461408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6" name="Straight Connector 11">
              <a:extLst>
                <a:ext uri="{FF2B5EF4-FFF2-40B4-BE49-F238E27FC236}">
                  <a16:creationId xmlns:a16="http://schemas.microsoft.com/office/drawing/2014/main" id="{6CC8E02D-6690-B38F-B618-FA3D3F2100E6}"/>
                </a:ext>
              </a:extLst>
            </p:cNvPr>
            <p:cNvCxnSpPr>
              <a:cxnSpLocks/>
            </p:cNvCxnSpPr>
            <p:nvPr/>
          </p:nvCxnSpPr>
          <p:spPr>
            <a:xfrm>
              <a:off x="7074083" y="3758881"/>
              <a:ext cx="0" cy="324443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7" name="Straight Arrow Connector 12">
              <a:extLst>
                <a:ext uri="{FF2B5EF4-FFF2-40B4-BE49-F238E27FC236}">
                  <a16:creationId xmlns:a16="http://schemas.microsoft.com/office/drawing/2014/main" id="{FDB40E8E-1B3F-CB99-1056-05DE3F39A522}"/>
                </a:ext>
              </a:extLst>
            </p:cNvPr>
            <p:cNvCxnSpPr>
              <a:cxnSpLocks/>
            </p:cNvCxnSpPr>
            <p:nvPr/>
          </p:nvCxnSpPr>
          <p:spPr>
            <a:xfrm>
              <a:off x="6622579" y="3995882"/>
              <a:ext cx="451504" cy="0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18">
              <a:extLst>
                <a:ext uri="{FF2B5EF4-FFF2-40B4-BE49-F238E27FC236}">
                  <a16:creationId xmlns:a16="http://schemas.microsoft.com/office/drawing/2014/main" id="{121F569A-0360-7F3B-CC5F-F8E8411B6347}"/>
                </a:ext>
              </a:extLst>
            </p:cNvPr>
            <p:cNvSpPr txBox="1"/>
            <p:nvPr/>
          </p:nvSpPr>
          <p:spPr>
            <a:xfrm>
              <a:off x="5995416" y="3955533"/>
              <a:ext cx="673582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700" b="1" dirty="0">
                  <a:solidFill>
                    <a:schemeClr val="bg1"/>
                  </a:solidFill>
                  <a:latin typeface="DejaVu Serif Condensed" panose="02060606050605020204"/>
                  <a:cs typeface="Arial" panose="020B0604020202020204" pitchFamily="34" charset="0"/>
                </a:rPr>
                <a:t>Cu 0.094 mm</a:t>
              </a:r>
              <a:endParaRPr lang="en-US" sz="700" b="1" dirty="0">
                <a:solidFill>
                  <a:schemeClr val="bg1"/>
                </a:solidFill>
                <a:latin typeface="DejaVu Serif Condensed" panose="02060606050605020204"/>
                <a:cs typeface="Arial" panose="020B0604020202020204" pitchFamily="34" charset="0"/>
              </a:endParaRPr>
            </a:p>
          </p:txBody>
        </p:sp>
        <p:cxnSp>
          <p:nvCxnSpPr>
            <p:cNvPr id="49" name="Straight Connector 19">
              <a:extLst>
                <a:ext uri="{FF2B5EF4-FFF2-40B4-BE49-F238E27FC236}">
                  <a16:creationId xmlns:a16="http://schemas.microsoft.com/office/drawing/2014/main" id="{7D94DB12-AAC6-3862-6E9B-A9FC483A5FCC}"/>
                </a:ext>
              </a:extLst>
            </p:cNvPr>
            <p:cNvCxnSpPr>
              <a:cxnSpLocks/>
            </p:cNvCxnSpPr>
            <p:nvPr/>
          </p:nvCxnSpPr>
          <p:spPr>
            <a:xfrm>
              <a:off x="6017280" y="3989822"/>
              <a:ext cx="597300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20">
              <a:extLst>
                <a:ext uri="{FF2B5EF4-FFF2-40B4-BE49-F238E27FC236}">
                  <a16:creationId xmlns:a16="http://schemas.microsoft.com/office/drawing/2014/main" id="{594F95C5-CB65-B756-0AC3-575819480384}"/>
                </a:ext>
              </a:extLst>
            </p:cNvPr>
            <p:cNvCxnSpPr>
              <a:cxnSpLocks/>
            </p:cNvCxnSpPr>
            <p:nvPr/>
          </p:nvCxnSpPr>
          <p:spPr>
            <a:xfrm>
              <a:off x="7306781" y="3392134"/>
              <a:ext cx="0" cy="324443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1" name="Straight Connector 21">
              <a:extLst>
                <a:ext uri="{FF2B5EF4-FFF2-40B4-BE49-F238E27FC236}">
                  <a16:creationId xmlns:a16="http://schemas.microsoft.com/office/drawing/2014/main" id="{B50B5A7A-5586-44F7-8DDF-B51DEB9AFF6F}"/>
                </a:ext>
              </a:extLst>
            </p:cNvPr>
            <p:cNvCxnSpPr>
              <a:cxnSpLocks/>
            </p:cNvCxnSpPr>
            <p:nvPr/>
          </p:nvCxnSpPr>
          <p:spPr>
            <a:xfrm>
              <a:off x="8232595" y="3392134"/>
              <a:ext cx="0" cy="69119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2" name="Straight Arrow Connector 22">
              <a:extLst>
                <a:ext uri="{FF2B5EF4-FFF2-40B4-BE49-F238E27FC236}">
                  <a16:creationId xmlns:a16="http://schemas.microsoft.com/office/drawing/2014/main" id="{45228171-21FC-5E0E-F706-5B5A0B097A4A}"/>
                </a:ext>
              </a:extLst>
            </p:cNvPr>
            <p:cNvCxnSpPr>
              <a:cxnSpLocks/>
            </p:cNvCxnSpPr>
            <p:nvPr/>
          </p:nvCxnSpPr>
          <p:spPr>
            <a:xfrm>
              <a:off x="7310255" y="3429299"/>
              <a:ext cx="922341" cy="0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24">
              <a:extLst>
                <a:ext uri="{FF2B5EF4-FFF2-40B4-BE49-F238E27FC236}">
                  <a16:creationId xmlns:a16="http://schemas.microsoft.com/office/drawing/2014/main" id="{BEDBA25D-CA76-F98E-58A9-1F99681A4EA7}"/>
                </a:ext>
              </a:extLst>
            </p:cNvPr>
            <p:cNvSpPr txBox="1"/>
            <p:nvPr/>
          </p:nvSpPr>
          <p:spPr>
            <a:xfrm>
              <a:off x="7396915" y="3392134"/>
              <a:ext cx="750526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700" b="1" dirty="0">
                  <a:solidFill>
                    <a:schemeClr val="bg1"/>
                  </a:solidFill>
                  <a:latin typeface="DejaVu Serif Condensed" panose="02060606050605020204"/>
                  <a:cs typeface="Arial" panose="020B0604020202020204" pitchFamily="34" charset="0"/>
                </a:rPr>
                <a:t>GND 0.767 mm</a:t>
              </a:r>
              <a:endParaRPr lang="en-US" sz="700" b="1" dirty="0">
                <a:solidFill>
                  <a:schemeClr val="bg1"/>
                </a:solidFill>
                <a:latin typeface="DejaVu Serif Condensed" panose="02060606050605020204"/>
                <a:cs typeface="Arial" panose="020B0604020202020204" pitchFamily="34" charset="0"/>
              </a:endParaRPr>
            </a:p>
          </p:txBody>
        </p:sp>
        <p:cxnSp>
          <p:nvCxnSpPr>
            <p:cNvPr id="54" name="Straight Connector 25">
              <a:extLst>
                <a:ext uri="{FF2B5EF4-FFF2-40B4-BE49-F238E27FC236}">
                  <a16:creationId xmlns:a16="http://schemas.microsoft.com/office/drawing/2014/main" id="{157096DE-9810-2983-361D-35505F7FA9B5}"/>
                </a:ext>
              </a:extLst>
            </p:cNvPr>
            <p:cNvCxnSpPr>
              <a:cxnSpLocks/>
            </p:cNvCxnSpPr>
            <p:nvPr/>
          </p:nvCxnSpPr>
          <p:spPr>
            <a:xfrm>
              <a:off x="8465294" y="3758881"/>
              <a:ext cx="0" cy="324443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Arrow Connector 26">
              <a:extLst>
                <a:ext uri="{FF2B5EF4-FFF2-40B4-BE49-F238E27FC236}">
                  <a16:creationId xmlns:a16="http://schemas.microsoft.com/office/drawing/2014/main" id="{0479B08D-5C98-5D2E-F267-EEB5734417F4}"/>
                </a:ext>
              </a:extLst>
            </p:cNvPr>
            <p:cNvCxnSpPr>
              <a:cxnSpLocks/>
            </p:cNvCxnSpPr>
            <p:nvPr/>
          </p:nvCxnSpPr>
          <p:spPr>
            <a:xfrm>
              <a:off x="8232595" y="3987664"/>
              <a:ext cx="236172" cy="319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TextBox 28">
              <a:extLst>
                <a:ext uri="{FF2B5EF4-FFF2-40B4-BE49-F238E27FC236}">
                  <a16:creationId xmlns:a16="http://schemas.microsoft.com/office/drawing/2014/main" id="{92050305-77E9-7332-39E2-DD5683B6EB98}"/>
                </a:ext>
              </a:extLst>
            </p:cNvPr>
            <p:cNvSpPr txBox="1"/>
            <p:nvPr/>
          </p:nvSpPr>
          <p:spPr>
            <a:xfrm>
              <a:off x="8423183" y="3955533"/>
              <a:ext cx="55656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700" b="1" dirty="0">
                  <a:solidFill>
                    <a:schemeClr val="bg1"/>
                  </a:solidFill>
                  <a:latin typeface="DejaVu Serif Condensed" panose="02060606050605020204"/>
                  <a:cs typeface="Arial" panose="020B0604020202020204" pitchFamily="34" charset="0"/>
                </a:rPr>
                <a:t>0.175 mm</a:t>
              </a:r>
              <a:endParaRPr lang="en-US" sz="700" b="1" dirty="0">
                <a:solidFill>
                  <a:schemeClr val="bg1"/>
                </a:solidFill>
                <a:latin typeface="DejaVu Serif Condensed" panose="02060606050605020204"/>
                <a:cs typeface="Arial" panose="020B0604020202020204" pitchFamily="34" charset="0"/>
              </a:endParaRPr>
            </a:p>
          </p:txBody>
        </p:sp>
        <p:cxnSp>
          <p:nvCxnSpPr>
            <p:cNvPr id="57" name="Straight Connector 30">
              <a:extLst>
                <a:ext uri="{FF2B5EF4-FFF2-40B4-BE49-F238E27FC236}">
                  <a16:creationId xmlns:a16="http://schemas.microsoft.com/office/drawing/2014/main" id="{5F1ECB8F-E6B4-7BB3-3FED-170264DD1A8A}"/>
                </a:ext>
              </a:extLst>
            </p:cNvPr>
            <p:cNvCxnSpPr>
              <a:cxnSpLocks/>
            </p:cNvCxnSpPr>
            <p:nvPr/>
          </p:nvCxnSpPr>
          <p:spPr>
            <a:xfrm>
              <a:off x="7383190" y="3758881"/>
              <a:ext cx="0" cy="461409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Arrow Connector 31">
              <a:extLst>
                <a:ext uri="{FF2B5EF4-FFF2-40B4-BE49-F238E27FC236}">
                  <a16:creationId xmlns:a16="http://schemas.microsoft.com/office/drawing/2014/main" id="{DD3A60E1-55EA-5F5A-995D-1B822794BB04}"/>
                </a:ext>
              </a:extLst>
            </p:cNvPr>
            <p:cNvCxnSpPr>
              <a:cxnSpLocks/>
            </p:cNvCxnSpPr>
            <p:nvPr/>
          </p:nvCxnSpPr>
          <p:spPr>
            <a:xfrm>
              <a:off x="6622579" y="4135176"/>
              <a:ext cx="760611" cy="0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triangle"/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35">
              <a:extLst>
                <a:ext uri="{FF2B5EF4-FFF2-40B4-BE49-F238E27FC236}">
                  <a16:creationId xmlns:a16="http://schemas.microsoft.com/office/drawing/2014/main" id="{180EAB3B-CE50-D047-C021-E061A45D2668}"/>
                </a:ext>
              </a:extLst>
            </p:cNvPr>
            <p:cNvSpPr txBox="1"/>
            <p:nvPr/>
          </p:nvSpPr>
          <p:spPr>
            <a:xfrm>
              <a:off x="6604378" y="4118927"/>
              <a:ext cx="797013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700" b="1" dirty="0">
                  <a:solidFill>
                    <a:schemeClr val="bg1"/>
                  </a:solidFill>
                  <a:latin typeface="DejaVu Serif Condensed" panose="02060606050605020204"/>
                  <a:cs typeface="Arial" panose="020B0604020202020204" pitchFamily="34" charset="0"/>
                </a:rPr>
                <a:t>DOCA 0.535 mm</a:t>
              </a:r>
              <a:endParaRPr lang="en-US" sz="700" b="1" dirty="0">
                <a:solidFill>
                  <a:schemeClr val="bg1"/>
                </a:solidFill>
                <a:latin typeface="DejaVu Serif Condensed" panose="02060606050605020204"/>
                <a:cs typeface="Arial" panose="020B0604020202020204" pitchFamily="34" charset="0"/>
              </a:endParaRPr>
            </a:p>
          </p:txBody>
        </p:sp>
        <p:cxnSp>
          <p:nvCxnSpPr>
            <p:cNvPr id="60" name="Straight Connector 37">
              <a:extLst>
                <a:ext uri="{FF2B5EF4-FFF2-40B4-BE49-F238E27FC236}">
                  <a16:creationId xmlns:a16="http://schemas.microsoft.com/office/drawing/2014/main" id="{580C63D6-9A73-28D1-9790-2BB2C4FFB14A}"/>
                </a:ext>
              </a:extLst>
            </p:cNvPr>
            <p:cNvCxnSpPr>
              <a:cxnSpLocks/>
            </p:cNvCxnSpPr>
            <p:nvPr/>
          </p:nvCxnSpPr>
          <p:spPr>
            <a:xfrm>
              <a:off x="8465294" y="3987664"/>
              <a:ext cx="480654" cy="0"/>
            </a:xfrm>
            <a:prstGeom prst="line">
              <a:avLst/>
            </a:prstGeom>
            <a:ln w="6350">
              <a:solidFill>
                <a:schemeClr val="bg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39">
              <a:extLst>
                <a:ext uri="{FF2B5EF4-FFF2-40B4-BE49-F238E27FC236}">
                  <a16:creationId xmlns:a16="http://schemas.microsoft.com/office/drawing/2014/main" id="{4099FE02-F148-5723-1601-9364802A47AE}"/>
                </a:ext>
              </a:extLst>
            </p:cNvPr>
            <p:cNvCxnSpPr>
              <a:cxnSpLocks/>
            </p:cNvCxnSpPr>
            <p:nvPr/>
          </p:nvCxnSpPr>
          <p:spPr>
            <a:xfrm>
              <a:off x="7948778" y="3830209"/>
              <a:ext cx="1446" cy="320009"/>
            </a:xfrm>
            <a:prstGeom prst="line">
              <a:avLst/>
            </a:prstGeom>
            <a:ln w="9525"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Straight Connector 40">
              <a:extLst>
                <a:ext uri="{FF2B5EF4-FFF2-40B4-BE49-F238E27FC236}">
                  <a16:creationId xmlns:a16="http://schemas.microsoft.com/office/drawing/2014/main" id="{74683CC4-6980-CF34-3984-3265A495E380}"/>
                </a:ext>
              </a:extLst>
            </p:cNvPr>
            <p:cNvCxnSpPr/>
            <p:nvPr/>
          </p:nvCxnSpPr>
          <p:spPr>
            <a:xfrm>
              <a:off x="7786241" y="4150218"/>
              <a:ext cx="323315" cy="0"/>
            </a:xfrm>
            <a:prstGeom prst="line">
              <a:avLst/>
            </a:prstGeom>
            <a:ln w="952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41">
              <a:extLst>
                <a:ext uri="{FF2B5EF4-FFF2-40B4-BE49-F238E27FC236}">
                  <a16:creationId xmlns:a16="http://schemas.microsoft.com/office/drawing/2014/main" id="{1BACF472-9520-6788-F208-550C246FDC0E}"/>
                </a:ext>
              </a:extLst>
            </p:cNvPr>
            <p:cNvCxnSpPr>
              <a:cxnSpLocks/>
            </p:cNvCxnSpPr>
            <p:nvPr/>
          </p:nvCxnSpPr>
          <p:spPr>
            <a:xfrm>
              <a:off x="7829370" y="4186886"/>
              <a:ext cx="242864" cy="0"/>
            </a:xfrm>
            <a:prstGeom prst="line">
              <a:avLst/>
            </a:prstGeom>
            <a:ln w="952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42">
              <a:extLst>
                <a:ext uri="{FF2B5EF4-FFF2-40B4-BE49-F238E27FC236}">
                  <a16:creationId xmlns:a16="http://schemas.microsoft.com/office/drawing/2014/main" id="{5477F69A-1867-E90D-7FAB-B36727FFA2F4}"/>
                </a:ext>
              </a:extLst>
            </p:cNvPr>
            <p:cNvCxnSpPr>
              <a:cxnSpLocks/>
            </p:cNvCxnSpPr>
            <p:nvPr/>
          </p:nvCxnSpPr>
          <p:spPr>
            <a:xfrm>
              <a:off x="7865954" y="4223553"/>
              <a:ext cx="165630" cy="0"/>
            </a:xfrm>
            <a:prstGeom prst="line">
              <a:avLst/>
            </a:prstGeom>
            <a:ln w="952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43">
              <a:extLst>
                <a:ext uri="{FF2B5EF4-FFF2-40B4-BE49-F238E27FC236}">
                  <a16:creationId xmlns:a16="http://schemas.microsoft.com/office/drawing/2014/main" id="{FB94CF31-89FC-CAE0-C696-4BF1F8F24C82}"/>
                </a:ext>
              </a:extLst>
            </p:cNvPr>
            <p:cNvCxnSpPr>
              <a:cxnSpLocks/>
            </p:cNvCxnSpPr>
            <p:nvPr/>
          </p:nvCxnSpPr>
          <p:spPr>
            <a:xfrm>
              <a:off x="7902862" y="4260221"/>
              <a:ext cx="94725" cy="0"/>
            </a:xfrm>
            <a:prstGeom prst="line">
              <a:avLst/>
            </a:prstGeom>
            <a:ln w="9525" cap="rnd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Connector 44">
              <a:extLst>
                <a:ext uri="{FF2B5EF4-FFF2-40B4-BE49-F238E27FC236}">
                  <a16:creationId xmlns:a16="http://schemas.microsoft.com/office/drawing/2014/main" id="{23FBE352-997A-B6DC-A710-1C84FE77635D}"/>
                </a:ext>
              </a:extLst>
            </p:cNvPr>
            <p:cNvCxnSpPr>
              <a:cxnSpLocks/>
            </p:cNvCxnSpPr>
            <p:nvPr/>
          </p:nvCxnSpPr>
          <p:spPr>
            <a:xfrm>
              <a:off x="7950224" y="4121107"/>
              <a:ext cx="1077316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Connector 45">
              <a:extLst>
                <a:ext uri="{FF2B5EF4-FFF2-40B4-BE49-F238E27FC236}">
                  <a16:creationId xmlns:a16="http://schemas.microsoft.com/office/drawing/2014/main" id="{59A7C742-F314-7B56-1A13-1AECE94A1ADF}"/>
                </a:ext>
              </a:extLst>
            </p:cNvPr>
            <p:cNvCxnSpPr/>
            <p:nvPr/>
          </p:nvCxnSpPr>
          <p:spPr>
            <a:xfrm>
              <a:off x="9027540" y="4070293"/>
              <a:ext cx="0" cy="101629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46">
              <a:extLst>
                <a:ext uri="{FF2B5EF4-FFF2-40B4-BE49-F238E27FC236}">
                  <a16:creationId xmlns:a16="http://schemas.microsoft.com/office/drawing/2014/main" id="{1A2CE91E-F0CA-FCD6-FA67-58BA9580927D}"/>
                </a:ext>
              </a:extLst>
            </p:cNvPr>
            <p:cNvCxnSpPr>
              <a:cxnSpLocks/>
            </p:cNvCxnSpPr>
            <p:nvPr/>
          </p:nvCxnSpPr>
          <p:spPr>
            <a:xfrm>
              <a:off x="9083110" y="4099214"/>
              <a:ext cx="0" cy="4414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47">
              <a:extLst>
                <a:ext uri="{FF2B5EF4-FFF2-40B4-BE49-F238E27FC236}">
                  <a16:creationId xmlns:a16="http://schemas.microsoft.com/office/drawing/2014/main" id="{E6200A02-07F4-AF47-E8D4-AD48846A0437}"/>
                </a:ext>
              </a:extLst>
            </p:cNvPr>
            <p:cNvCxnSpPr>
              <a:cxnSpLocks/>
            </p:cNvCxnSpPr>
            <p:nvPr/>
          </p:nvCxnSpPr>
          <p:spPr>
            <a:xfrm>
              <a:off x="9286605" y="3740831"/>
              <a:ext cx="0" cy="38027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48">
              <a:extLst>
                <a:ext uri="{FF2B5EF4-FFF2-40B4-BE49-F238E27FC236}">
                  <a16:creationId xmlns:a16="http://schemas.microsoft.com/office/drawing/2014/main" id="{578CE951-90A4-C3F7-221A-08453D6945B3}"/>
                </a:ext>
              </a:extLst>
            </p:cNvPr>
            <p:cNvCxnSpPr>
              <a:cxnSpLocks/>
            </p:cNvCxnSpPr>
            <p:nvPr/>
          </p:nvCxnSpPr>
          <p:spPr>
            <a:xfrm>
              <a:off x="9083110" y="4121107"/>
              <a:ext cx="20349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1C45E63E-85B5-EE35-CF44-745FA99CDAAE}"/>
              </a:ext>
            </a:extLst>
          </p:cNvPr>
          <p:cNvSpPr txBox="1"/>
          <p:nvPr/>
        </p:nvSpPr>
        <p:spPr>
          <a:xfrm>
            <a:off x="8346946" y="2817966"/>
            <a:ext cx="16671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200" b="1" dirty="0">
                <a:latin typeface="DejaVu Serif Condensed" panose="02060606050605020204"/>
              </a:rPr>
              <a:t>DOT </a:t>
            </a:r>
            <a:r>
              <a:rPr lang="it-IT" sz="1200" b="1" dirty="0">
                <a:latin typeface="DejaVu Serif Condensed" panose="02060606050605020204"/>
                <a:sym typeface="Symbol" panose="05050102010706020507" pitchFamily="18" charset="2"/>
              </a:rPr>
              <a:t> </a:t>
            </a:r>
            <a:r>
              <a:rPr lang="it-IT" sz="1200" b="1" dirty="0" err="1">
                <a:latin typeface="DejaVu Serif Condensed" panose="02060606050605020204"/>
              </a:rPr>
              <a:t>plated</a:t>
            </a:r>
            <a:r>
              <a:rPr lang="it-IT" sz="1200" b="1" dirty="0">
                <a:latin typeface="DejaVu Serif Condensed" panose="02060606050605020204"/>
              </a:rPr>
              <a:t> blind </a:t>
            </a:r>
            <a:r>
              <a:rPr lang="it-IT" sz="1200" b="1" dirty="0" err="1">
                <a:latin typeface="DejaVu Serif Condensed" panose="02060606050605020204"/>
              </a:rPr>
              <a:t>vias</a:t>
            </a:r>
            <a:endParaRPr lang="it-IT" sz="1200" b="1" dirty="0">
              <a:latin typeface="DejaVu Serif Condensed" panose="02060606050605020204"/>
            </a:endParaRPr>
          </a:p>
        </p:txBody>
      </p:sp>
      <p:sp>
        <p:nvSpPr>
          <p:cNvPr id="6" name="Google Shape;215;p4">
            <a:extLst>
              <a:ext uri="{FF2B5EF4-FFF2-40B4-BE49-F238E27FC236}">
                <a16:creationId xmlns:a16="http://schemas.microsoft.com/office/drawing/2014/main" id="{E19EF980-E308-C699-4CF1-87902FF32E02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39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0" name="Segnaposto piè di pagina 3">
            <a:extLst>
              <a:ext uri="{FF2B5EF4-FFF2-40B4-BE49-F238E27FC236}">
                <a16:creationId xmlns:a16="http://schemas.microsoft.com/office/drawing/2014/main" id="{EED5E982-EFD7-2FC5-B180-D95D8ABE37F2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LNF-INFN, </a:t>
            </a:r>
          </a:p>
        </p:txBody>
      </p:sp>
    </p:spTree>
    <p:extLst>
      <p:ext uri="{BB962C8B-B14F-4D97-AF65-F5344CB8AC3E}">
        <p14:creationId xmlns:p14="http://schemas.microsoft.com/office/powerpoint/2010/main" val="10898895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Impact" pitchFamily="34" charset="0"/>
                <a:ea typeface="Verdana" pitchFamily="34" charset="0"/>
              </a:rPr>
              <a:t>The </a:t>
            </a:r>
            <a:r>
              <a:rPr lang="el-GR" sz="3200" dirty="0">
                <a:latin typeface="Impact" pitchFamily="34" charset="0"/>
                <a:ea typeface="Verdana" pitchFamily="34" charset="0"/>
              </a:rPr>
              <a:t>μ</a:t>
            </a:r>
            <a:r>
              <a:rPr lang="en-US" sz="3200" dirty="0">
                <a:latin typeface="Impact" pitchFamily="34" charset="0"/>
                <a:ea typeface="Verdana" pitchFamily="34" charset="0"/>
              </a:rPr>
              <a:t>-RWELL: principle of operation</a:t>
            </a:r>
            <a:endParaRPr lang="en-GB" sz="3200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024F9CD2-2763-73A2-283A-A69EDF19A36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60" r="7032" b="11284"/>
          <a:stretch/>
        </p:blipFill>
        <p:spPr>
          <a:xfrm>
            <a:off x="6235649" y="749678"/>
            <a:ext cx="3981050" cy="2395549"/>
          </a:xfrm>
          <a:prstGeom prst="rect">
            <a:avLst/>
          </a:prstGeom>
        </p:spPr>
      </p:pic>
      <p:sp>
        <p:nvSpPr>
          <p:cNvPr id="5" name="TextBox 42">
            <a:extLst>
              <a:ext uri="{FF2B5EF4-FFF2-40B4-BE49-F238E27FC236}">
                <a16:creationId xmlns:a16="http://schemas.microsoft.com/office/drawing/2014/main" id="{AE4EEC45-72E3-47B8-30E3-9F178FD64603}"/>
              </a:ext>
            </a:extLst>
          </p:cNvPr>
          <p:cNvSpPr txBox="1"/>
          <p:nvPr/>
        </p:nvSpPr>
        <p:spPr>
          <a:xfrm>
            <a:off x="269212" y="999956"/>
            <a:ext cx="57477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defRPr/>
            </a:pP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Applying a suitable voltage between </a:t>
            </a:r>
            <a:r>
              <a:rPr lang="en-US" sz="1600" b="1" dirty="0">
                <a:latin typeface="DejaVu Serif Condensed"/>
                <a:ea typeface="Adobe Ming Std L" pitchFamily="18" charset="-128"/>
                <a:cs typeface="Arial" pitchFamily="34" charset="0"/>
              </a:rPr>
              <a:t>the top Cu-layer and the DLC the “WELL” acts  as a multiplication channel</a:t>
            </a: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  for the ionization produced in the conversion/drift gas gap.</a:t>
            </a:r>
          </a:p>
        </p:txBody>
      </p:sp>
      <p:sp>
        <p:nvSpPr>
          <p:cNvPr id="12" name="TextBox 43">
            <a:extLst>
              <a:ext uri="{FF2B5EF4-FFF2-40B4-BE49-F238E27FC236}">
                <a16:creationId xmlns:a16="http://schemas.microsoft.com/office/drawing/2014/main" id="{9021CA0F-6C05-4642-392A-693B269B0521}"/>
              </a:ext>
            </a:extLst>
          </p:cNvPr>
          <p:cNvSpPr txBox="1"/>
          <p:nvPr/>
        </p:nvSpPr>
        <p:spPr>
          <a:xfrm>
            <a:off x="287979" y="2019942"/>
            <a:ext cx="594767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>
                <a:latin typeface="DejaVu Serif Condensed"/>
                <a:cs typeface="Arial" pitchFamily="34" charset="0"/>
              </a:rPr>
              <a:t>The</a:t>
            </a: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 charge induced on the resistive foil is dispersed with a </a:t>
            </a:r>
          </a:p>
          <a:p>
            <a:pPr algn="just"/>
            <a:r>
              <a:rPr lang="en-US" sz="1600" i="1" dirty="0">
                <a:latin typeface="DejaVu Serif Condensed"/>
                <a:ea typeface="Adobe Ming Std L" pitchFamily="18" charset="-128"/>
                <a:cs typeface="Arial" pitchFamily="34" charset="0"/>
              </a:rPr>
              <a:t>time constant, </a:t>
            </a:r>
            <a:r>
              <a:rPr lang="el-GR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τ </a:t>
            </a:r>
            <a:r>
              <a:rPr lang="el-GR" sz="1600" dirty="0">
                <a:latin typeface="DejaVu Serif Condensed"/>
                <a:ea typeface="Adobe Ming Std L" pitchFamily="18" charset="-128"/>
                <a:cs typeface="Arial"/>
                <a:sym typeface="Symbol" panose="05050102010706020507" pitchFamily="18" charset="2"/>
              </a:rPr>
              <a:t></a:t>
            </a:r>
            <a:r>
              <a:rPr lang="el-GR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 </a:t>
            </a:r>
            <a:r>
              <a:rPr lang="el-GR" sz="1600" dirty="0">
                <a:latin typeface="DejaVu Serif Condensed"/>
                <a:ea typeface="Adobe Ming Std L" pitchFamily="18" charset="-128"/>
                <a:cs typeface="Arial" pitchFamily="34" charset="0"/>
                <a:sym typeface="Symbol" panose="05050102010706020507" pitchFamily="18" charset="2"/>
              </a:rPr>
              <a:t></a:t>
            </a:r>
            <a:r>
              <a:rPr lang="it-IT" sz="1600" dirty="0">
                <a:latin typeface="DejaVu Serif Condensed"/>
                <a:ea typeface="Adobe Ming Std L" pitchFamily="18" charset="-128"/>
                <a:cs typeface="Arial" pitchFamily="34" charset="0"/>
                <a:sym typeface="Symbol"/>
              </a:rPr>
              <a:t></a:t>
            </a: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C  </a:t>
            </a: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  <a:sym typeface="Symbol" panose="05050102010706020507" pitchFamily="18" charset="2"/>
              </a:rPr>
              <a:t>[</a:t>
            </a:r>
            <a:r>
              <a:rPr lang="en-US" sz="1600" i="1" noProof="1">
                <a:latin typeface="DejaVu Serif Condensed"/>
                <a:cs typeface="Arial" pitchFamily="34" charset="0"/>
                <a:sym typeface="Symbol" panose="05050102010706020507" pitchFamily="18" charset="2"/>
              </a:rPr>
              <a:t>M.S. Dixit et al., NIMA </a:t>
            </a:r>
            <a:r>
              <a:rPr lang="en-US" sz="1600" i="1" dirty="0">
                <a:latin typeface="DejaVu Serif Condensed"/>
                <a:cs typeface="Arial" pitchFamily="34" charset="0"/>
              </a:rPr>
              <a:t> 566 (2006) 281</a:t>
            </a:r>
            <a:r>
              <a:rPr lang="en-US" sz="1600" dirty="0">
                <a:latin typeface="DejaVu Serif Condensed"/>
                <a:cs typeface="Arial" pitchFamily="34" charset="0"/>
              </a:rPr>
              <a:t>]:</a:t>
            </a:r>
            <a:endParaRPr lang="en-US" sz="1600" dirty="0">
              <a:latin typeface="DejaVu Serif Condensed"/>
              <a:ea typeface="Adobe Ming Std L" pitchFamily="18" charset="-128"/>
              <a:cs typeface="Arial" pitchFamily="34" charset="0"/>
            </a:endParaRPr>
          </a:p>
          <a:p>
            <a:pPr algn="just"/>
            <a:endParaRPr lang="en-US" sz="1050" dirty="0">
              <a:latin typeface="DejaVu Serif Condensed"/>
              <a:ea typeface="Adobe Ming Std L" pitchFamily="18" charset="-128"/>
              <a:cs typeface="Arial" pitchFamily="34" charset="0"/>
            </a:endParaRPr>
          </a:p>
          <a:p>
            <a:pPr marL="345586" indent="-345586" algn="just">
              <a:buSzPct val="150000"/>
              <a:buFont typeface="Arial" pitchFamily="34" charset="0"/>
              <a:buChar char="•"/>
            </a:pP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 the </a:t>
            </a:r>
            <a:r>
              <a:rPr lang="en-US" sz="1600" b="1" dirty="0">
                <a:latin typeface="DejaVu Serif Condensed"/>
                <a:ea typeface="Adobe Ming Std L" pitchFamily="18" charset="-128"/>
                <a:cs typeface="Arial" pitchFamily="34" charset="0"/>
              </a:rPr>
              <a:t>DLC surface resistivity  </a:t>
            </a: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  <a:sym typeface="Wingdings" pitchFamily="2" charset="2"/>
              </a:rPr>
              <a:t></a:t>
            </a: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  </a:t>
            </a:r>
            <a:r>
              <a:rPr lang="en-US" sz="1600" b="1" dirty="0">
                <a:latin typeface="DejaVu Serif Condensed"/>
                <a:ea typeface="Adobe Ming Std L" pitchFamily="18" charset="-128"/>
                <a:cs typeface="Arial" pitchFamily="34" charset="0"/>
                <a:sym typeface="Symbol" panose="05050102010706020507" pitchFamily="18" charset="2"/>
              </a:rPr>
              <a:t></a:t>
            </a:r>
            <a:endParaRPr lang="en-US" sz="1600" b="1" dirty="0">
              <a:latin typeface="DejaVu Serif Condensed"/>
              <a:ea typeface="Adobe Ming Std L" pitchFamily="18" charset="-128"/>
              <a:cs typeface="Arial" pitchFamily="34" charset="0"/>
            </a:endParaRPr>
          </a:p>
          <a:p>
            <a:pPr marL="345586" indent="-345586" algn="just">
              <a:buSzPct val="150000"/>
              <a:buFont typeface="Arial" pitchFamily="34" charset="0"/>
              <a:buChar char="•"/>
            </a:pP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 the </a:t>
            </a:r>
            <a:r>
              <a:rPr lang="en-US" sz="1600" b="1" dirty="0">
                <a:latin typeface="DejaVu Serif Condensed"/>
                <a:ea typeface="Adobe Ming Std L" pitchFamily="18" charset="-128"/>
                <a:cs typeface="Arial" pitchFamily="34" charset="0"/>
              </a:rPr>
              <a:t>capacitance per unit area</a:t>
            </a: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, which depends on the distance between the resistive foil and the pad/strip readout plane  </a:t>
            </a:r>
            <a:r>
              <a:rPr lang="en-US" sz="1600" b="1" dirty="0">
                <a:latin typeface="DejaVu Serif Condensed"/>
                <a:ea typeface="Adobe Ming Std L" pitchFamily="18" charset="-128"/>
                <a:cs typeface="Arial" pitchFamily="34" charset="0"/>
                <a:sym typeface="Wingdings" pitchFamily="2" charset="2"/>
              </a:rPr>
              <a:t> </a:t>
            </a:r>
            <a:r>
              <a:rPr lang="en-US" sz="1600" b="1" dirty="0">
                <a:latin typeface="DejaVu Serif Condensed"/>
                <a:ea typeface="Adobe Ming Std L" pitchFamily="18" charset="-128"/>
                <a:cs typeface="Arial" pitchFamily="34" charset="0"/>
              </a:rPr>
              <a:t> t </a:t>
            </a:r>
          </a:p>
          <a:p>
            <a:pPr marL="345586" indent="-345586" algn="just">
              <a:buSzPct val="150000"/>
              <a:buFont typeface="Arial" pitchFamily="34" charset="0"/>
              <a:buChar char="•"/>
            </a:pP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 the </a:t>
            </a:r>
            <a:r>
              <a:rPr lang="en-US" sz="1600" b="1" dirty="0">
                <a:latin typeface="DejaVu Serif Condensed"/>
                <a:ea typeface="Adobe Ming Std L" pitchFamily="18" charset="-128"/>
                <a:cs typeface="Arial" pitchFamily="34" charset="0"/>
              </a:rPr>
              <a:t>dielectric constant </a:t>
            </a: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of the insulating medium </a:t>
            </a: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  <a:sym typeface="Wingdings" pitchFamily="2" charset="2"/>
              </a:rPr>
              <a:t> </a:t>
            </a:r>
            <a:r>
              <a:rPr lang="en-US" sz="1600" b="1" dirty="0">
                <a:latin typeface="DejaVu Serif Condensed"/>
                <a:cs typeface="Arial" pitchFamily="34" charset="0"/>
                <a:sym typeface="Symbol" panose="05050102010706020507" pitchFamily="18" charset="2"/>
              </a:rPr>
              <a:t></a:t>
            </a:r>
            <a:r>
              <a:rPr lang="en-US" sz="1600" b="1" baseline="-25000" dirty="0">
                <a:latin typeface="DejaVu Serif Condensed"/>
                <a:cs typeface="Arial" pitchFamily="34" charset="0"/>
                <a:sym typeface="Symbol" panose="05050102010706020507" pitchFamily="18" charset="2"/>
              </a:rPr>
              <a:t>r      </a:t>
            </a:r>
            <a:endParaRPr lang="en-US" sz="1600" b="1" dirty="0">
              <a:latin typeface="DejaVu Serif Condensed"/>
              <a:cs typeface="Arial" pitchFamily="34" charset="0"/>
            </a:endParaRPr>
          </a:p>
        </p:txBody>
      </p:sp>
      <p:sp>
        <p:nvSpPr>
          <p:cNvPr id="15" name="TextBox 44">
            <a:extLst>
              <a:ext uri="{FF2B5EF4-FFF2-40B4-BE49-F238E27FC236}">
                <a16:creationId xmlns:a16="http://schemas.microsoft.com/office/drawing/2014/main" id="{EE1CC67F-891D-A738-3F35-40EEDD59B826}"/>
              </a:ext>
            </a:extLst>
          </p:cNvPr>
          <p:cNvSpPr txBox="1"/>
          <p:nvPr/>
        </p:nvSpPr>
        <p:spPr>
          <a:xfrm>
            <a:off x="287979" y="3971501"/>
            <a:ext cx="9829059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5586" indent="-345586">
              <a:buSzPct val="150000"/>
              <a:buFont typeface="Arial" pitchFamily="34" charset="0"/>
              <a:buChar char="•"/>
            </a:pP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The main effect of the </a:t>
            </a:r>
            <a:r>
              <a:rPr lang="en-US" sz="1600" b="1" dirty="0">
                <a:latin typeface="DejaVu Serif Condensed"/>
                <a:ea typeface="Adobe Ming Std L" pitchFamily="18" charset="-128"/>
                <a:cs typeface="Arial" pitchFamily="34" charset="0"/>
              </a:rPr>
              <a:t>introduction of the resistive stage </a:t>
            </a: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is </a:t>
            </a:r>
            <a:r>
              <a:rPr lang="en-US" sz="1600" b="1" dirty="0">
                <a:latin typeface="DejaVu Serif Condensed"/>
                <a:ea typeface="Adobe Ming Std L" pitchFamily="18" charset="-128"/>
                <a:cs typeface="Arial" pitchFamily="34" charset="0"/>
              </a:rPr>
              <a:t>the suppression of the transition from streamer to spark</a:t>
            </a: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, with a consequent </a:t>
            </a:r>
            <a:r>
              <a:rPr lang="en-US" sz="1600" b="1" dirty="0">
                <a:latin typeface="DejaVu Serif Condensed"/>
                <a:ea typeface="Adobe Ming Std L" pitchFamily="18" charset="-128"/>
                <a:cs typeface="Arial" pitchFamily="34" charset="0"/>
              </a:rPr>
              <a:t>reduction of the spark-amplitude</a:t>
            </a:r>
          </a:p>
          <a:p>
            <a:pPr>
              <a:buSzPct val="150000"/>
            </a:pPr>
            <a:endParaRPr lang="en-US" sz="900" b="1" dirty="0">
              <a:latin typeface="DejaVu Serif Condensed"/>
              <a:ea typeface="Adobe Ming Std L" pitchFamily="18" charset="-128"/>
              <a:cs typeface="Arial" pitchFamily="34" charset="0"/>
            </a:endParaRPr>
          </a:p>
          <a:p>
            <a:pPr marL="345586" indent="-345586">
              <a:buSzPct val="150000"/>
              <a:buFont typeface="Arial" pitchFamily="34" charset="0"/>
              <a:buChar char="•"/>
            </a:pPr>
            <a:r>
              <a:rPr lang="en-GB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As a drawback, </a:t>
            </a:r>
            <a:r>
              <a:rPr lang="en-GB" sz="1600" dirty="0" err="1">
                <a:latin typeface="DejaVu Serif Condensed"/>
                <a:ea typeface="Adobe Ming Std L" pitchFamily="18" charset="-128"/>
                <a:cs typeface="Arial" pitchFamily="34" charset="0"/>
              </a:rPr>
              <a:t>t</a:t>
            </a:r>
            <a:r>
              <a:rPr lang="en-US" sz="1600" b="1" dirty="0">
                <a:latin typeface="DejaVu Serif Condensed"/>
                <a:ea typeface="Adobe Ming Std L" pitchFamily="18" charset="-128"/>
                <a:cs typeface="Arial" pitchFamily="34" charset="0"/>
              </a:rPr>
              <a:t>he capability to stand high particle fluxes is reduced</a:t>
            </a: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, but </a:t>
            </a:r>
            <a:r>
              <a:rPr lang="en-US" sz="1600" b="1" dirty="0">
                <a:latin typeface="DejaVu Serif Condensed"/>
                <a:ea typeface="Adobe Ming Std L" pitchFamily="18" charset="-128"/>
                <a:cs typeface="Arial" pitchFamily="34" charset="0"/>
              </a:rPr>
              <a:t>appropriate  grounding schemes </a:t>
            </a: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of the resistive layer solves this problem (</a:t>
            </a:r>
            <a:r>
              <a:rPr lang="en-US" sz="1600" i="1" dirty="0">
                <a:latin typeface="DejaVu Serif Condensed"/>
                <a:ea typeface="Adobe Ming Std L" pitchFamily="18" charset="-128"/>
                <a:cs typeface="Arial" pitchFamily="34" charset="0"/>
              </a:rPr>
              <a:t>see High-Rate layouts</a:t>
            </a:r>
            <a:r>
              <a:rPr lang="en-US" sz="1600" dirty="0">
                <a:latin typeface="DejaVu Serif Condensed"/>
                <a:ea typeface="Adobe Ming Std L" pitchFamily="18" charset="-128"/>
                <a:cs typeface="Arial" pitchFamily="34" charset="0"/>
              </a:rPr>
              <a:t>)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DD2EF2DC-9830-6B77-E3DE-A901A130A12D}"/>
                  </a:ext>
                </a:extLst>
              </p:cNvPr>
              <p:cNvSpPr txBox="1"/>
              <p:nvPr/>
            </p:nvSpPr>
            <p:spPr>
              <a:xfrm>
                <a:off x="6440891" y="3364028"/>
                <a:ext cx="3570565" cy="49346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177" b="1" i="1">
                          <a:latin typeface="Cambria Math"/>
                        </a:rPr>
                        <m:t>𝑪</m:t>
                      </m:r>
                      <m:r>
                        <a:rPr lang="it-IT" sz="2177" b="1" i="1">
                          <a:latin typeface="Cambria Math"/>
                        </a:rPr>
                        <m:t>= </m:t>
                      </m:r>
                      <m:sSub>
                        <m:sSubPr>
                          <m:ctrlPr>
                            <a:rPr lang="it-IT" sz="2177" b="1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it-IT" sz="2177" b="1" i="1">
                              <a:latin typeface="Cambria Math"/>
                              <a:ea typeface="Cambria Math"/>
                            </a:rPr>
                            <m:t>𝜺</m:t>
                          </m:r>
                        </m:e>
                        <m:sub>
                          <m:r>
                            <a:rPr lang="it-IT" sz="2177" b="1" i="1">
                              <a:latin typeface="Cambria Math"/>
                            </a:rPr>
                            <m:t>𝟎</m:t>
                          </m:r>
                        </m:sub>
                      </m:sSub>
                      <m:r>
                        <a:rPr lang="it-IT" sz="2177" b="1" i="1">
                          <a:latin typeface="Cambria Math"/>
                          <a:ea typeface="Cambria Math"/>
                        </a:rPr>
                        <m:t>×</m:t>
                      </m:r>
                      <m:sSub>
                        <m:sSubPr>
                          <m:ctrlPr>
                            <a:rPr lang="it-IT" sz="2177" b="1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it-IT" sz="2177" b="1" i="1">
                              <a:latin typeface="Cambria Math"/>
                              <a:ea typeface="Cambria Math"/>
                            </a:rPr>
                            <m:t>𝜺</m:t>
                          </m:r>
                        </m:e>
                        <m:sub>
                          <m:r>
                            <a:rPr lang="it-IT" sz="2177" b="1" i="1">
                              <a:latin typeface="Cambria Math"/>
                              <a:ea typeface="Cambria Math"/>
                            </a:rPr>
                            <m:t>𝒓</m:t>
                          </m:r>
                        </m:sub>
                      </m:sSub>
                      <m:r>
                        <a:rPr lang="it-IT" sz="2177" b="1" i="1">
                          <a:latin typeface="Cambria Math"/>
                          <a:ea typeface="Cambria Math"/>
                        </a:rPr>
                        <m:t>×</m:t>
                      </m:r>
                      <m:box>
                        <m:boxPr>
                          <m:ctrlPr>
                            <a:rPr lang="it-IT" sz="2177" b="1" i="1"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boxPr>
                        <m:e>
                          <m:argPr>
                            <m:argSz m:val="-1"/>
                          </m:argPr>
                          <m:f>
                            <m:fPr>
                              <m:ctrlPr>
                                <a:rPr lang="it-IT" sz="2177" b="1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it-IT" sz="2177" b="1" i="1">
                                  <a:latin typeface="Cambria Math"/>
                                  <a:ea typeface="Cambria Math"/>
                                </a:rPr>
                                <m:t>𝑺</m:t>
                              </m:r>
                            </m:num>
                            <m:den>
                              <m:r>
                                <a:rPr lang="it-IT" sz="2177" b="1" i="1">
                                  <a:latin typeface="Cambria Math"/>
                                  <a:ea typeface="Cambria Math"/>
                                </a:rPr>
                                <m:t>𝒕</m:t>
                              </m:r>
                            </m:den>
                          </m:f>
                        </m:e>
                      </m:box>
                    </m:oMath>
                  </m:oMathPara>
                </a14:m>
                <a:endParaRPr lang="en-GB" sz="2177" b="1" dirty="0"/>
              </a:p>
            </p:txBody>
          </p:sp>
        </mc:Choice>
        <mc:Fallback>
          <p:sp>
            <p:nvSpPr>
              <p:cNvPr id="16" name="CasellaDiTesto 15">
                <a:extLst>
                  <a:ext uri="{FF2B5EF4-FFF2-40B4-BE49-F238E27FC236}">
                    <a16:creationId xmlns:a16="http://schemas.microsoft.com/office/drawing/2014/main" id="{DD2EF2DC-9830-6B77-E3DE-A901A130A1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0891" y="3364028"/>
                <a:ext cx="3570565" cy="493468"/>
              </a:xfrm>
              <a:prstGeom prst="rect">
                <a:avLst/>
              </a:prstGeom>
              <a:blipFill>
                <a:blip r:embed="rId3"/>
                <a:stretch>
                  <a:fillRect b="-1205"/>
                </a:stretch>
              </a:blipFill>
              <a:ln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Google Shape;215;p4">
            <a:extLst>
              <a:ext uri="{FF2B5EF4-FFF2-40B4-BE49-F238E27FC236}">
                <a16:creationId xmlns:a16="http://schemas.microsoft.com/office/drawing/2014/main" id="{F719871C-9FE7-ECB7-F037-69E497E12359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4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7" name="Segnaposto piè di pagina 3">
            <a:extLst>
              <a:ext uri="{FF2B5EF4-FFF2-40B4-BE49-F238E27FC236}">
                <a16:creationId xmlns:a16="http://schemas.microsoft.com/office/drawing/2014/main" id="{B21B2409-938A-6ED1-8C4C-54F5CC398466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  <p:extLst>
      <p:ext uri="{BB962C8B-B14F-4D97-AF65-F5344CB8AC3E}">
        <p14:creationId xmlns:p14="http://schemas.microsoft.com/office/powerpoint/2010/main" val="131137812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1250C97-7D9B-53DC-EF01-3EE33224E6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spc="26" dirty="0">
                <a:solidFill>
                  <a:srgbClr val="000000"/>
                </a:solidFill>
                <a:latin typeface="Impact"/>
                <a:ea typeface="Droid Sans Fallback"/>
              </a:rPr>
              <a:t>Groove vs DOT </a:t>
            </a:r>
            <a:r>
              <a:rPr lang="en-US" sz="2800" spc="26" dirty="0">
                <a:solidFill>
                  <a:srgbClr val="000000"/>
                </a:solidFill>
                <a:latin typeface="Impact"/>
                <a:ea typeface="Droid Sans Fallback"/>
              </a:rPr>
              <a:t>(X-ray characterization)</a:t>
            </a:r>
            <a:endParaRPr lang="it-IT" sz="2800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3EBF4894-527E-0BCC-C832-86823A4E8F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982" y="940669"/>
            <a:ext cx="2862974" cy="2085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504CD917-AB4B-CA29-EE0C-C5047ED514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8164" y="931103"/>
            <a:ext cx="2862974" cy="20774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CC0ECC09-52BC-9ACC-56B3-0DC06D03F6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5742" y="3153805"/>
            <a:ext cx="3015440" cy="2201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D62B7B9F-6BA2-787C-E9B3-64CD59CF3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646" y="3126420"/>
            <a:ext cx="3049138" cy="2229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Connettore diritto 6">
            <a:extLst>
              <a:ext uri="{FF2B5EF4-FFF2-40B4-BE49-F238E27FC236}">
                <a16:creationId xmlns:a16="http://schemas.microsoft.com/office/drawing/2014/main" id="{21605724-2096-C4EB-D9D0-63AD516B089B}"/>
              </a:ext>
            </a:extLst>
          </p:cNvPr>
          <p:cNvSpPr/>
          <p:nvPr/>
        </p:nvSpPr>
        <p:spPr>
          <a:xfrm flipH="1">
            <a:off x="5164700" y="758519"/>
            <a:ext cx="8207" cy="4453019"/>
          </a:xfrm>
          <a:prstGeom prst="line">
            <a:avLst/>
          </a:prstGeom>
          <a:ln w="38100">
            <a:solidFill>
              <a:srgbClr val="00B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just"/>
            <a:endParaRPr lang="en-US" sz="12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9B354EC5-9377-DD38-EED6-50CC1AD3FE3E}"/>
              </a:ext>
            </a:extLst>
          </p:cNvPr>
          <p:cNvSpPr/>
          <p:nvPr/>
        </p:nvSpPr>
        <p:spPr>
          <a:xfrm>
            <a:off x="301690" y="862200"/>
            <a:ext cx="671760" cy="267480"/>
          </a:xfrm>
          <a:prstGeom prst="rect">
            <a:avLst/>
          </a:prstGeom>
          <a:solidFill>
            <a:srgbClr val="92D050"/>
          </a:solidFill>
          <a:ln w="18000">
            <a:solidFill>
              <a:srgbClr val="00B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algn="ctr">
              <a:spcBef>
                <a:spcPts val="850"/>
              </a:spcBef>
              <a:spcAft>
                <a:spcPts val="850"/>
              </a:spcAft>
            </a:pPr>
            <a:r>
              <a:rPr lang="en-US" sz="1400" b="1" spc="-1" dirty="0">
                <a:solidFill>
                  <a:srgbClr val="FFFFFF"/>
                </a:solidFill>
                <a:latin typeface="DejaVu Serif Condensed"/>
                <a:ea typeface="Droid Sans Fallback"/>
              </a:rPr>
              <a:t>2022</a:t>
            </a:r>
            <a:endParaRPr lang="en-US" sz="1400" b="1" spc="-1" dirty="0">
              <a:solidFill>
                <a:srgbClr val="FFFFFF"/>
              </a:solidFill>
              <a:latin typeface="DejaVu Serif Condensed"/>
            </a:endParaRPr>
          </a:p>
        </p:txBody>
      </p:sp>
      <p:sp>
        <p:nvSpPr>
          <p:cNvPr id="9" name="Rettangolo 8">
            <a:extLst>
              <a:ext uri="{FF2B5EF4-FFF2-40B4-BE49-F238E27FC236}">
                <a16:creationId xmlns:a16="http://schemas.microsoft.com/office/drawing/2014/main" id="{B32515E3-945B-431A-CB2B-5824685D046F}"/>
              </a:ext>
            </a:extLst>
          </p:cNvPr>
          <p:cNvSpPr/>
          <p:nvPr/>
        </p:nvSpPr>
        <p:spPr>
          <a:xfrm>
            <a:off x="5347717" y="862200"/>
            <a:ext cx="595800" cy="267480"/>
          </a:xfrm>
          <a:prstGeom prst="rect">
            <a:avLst/>
          </a:prstGeom>
          <a:solidFill>
            <a:srgbClr val="92D050"/>
          </a:solidFill>
          <a:ln w="18000">
            <a:solidFill>
              <a:srgbClr val="00B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0" tIns="45000" rIns="90000" bIns="45000" anchor="t">
            <a:noAutofit/>
          </a:bodyPr>
          <a:lstStyle/>
          <a:p>
            <a:pPr algn="ctr">
              <a:spcBef>
                <a:spcPts val="850"/>
              </a:spcBef>
              <a:spcAft>
                <a:spcPts val="850"/>
              </a:spcAft>
            </a:pPr>
            <a:r>
              <a:rPr lang="en-US" sz="1400" b="1" spc="-1" dirty="0">
                <a:solidFill>
                  <a:srgbClr val="FFFFFF"/>
                </a:solidFill>
                <a:latin typeface="DejaVu Serif Condensed"/>
                <a:ea typeface="Droid Sans Fallback"/>
              </a:rPr>
              <a:t>2023</a:t>
            </a:r>
            <a:endParaRPr lang="en-US" sz="1400" b="1" spc="-1" dirty="0">
              <a:solidFill>
                <a:srgbClr val="FFFFFF"/>
              </a:solidFill>
              <a:latin typeface="DejaVu Serif Condensed"/>
            </a:endParaRP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63CD4172-67E8-5B5B-FDA0-FBE330394CF0}"/>
              </a:ext>
            </a:extLst>
          </p:cNvPr>
          <p:cNvSpPr txBox="1"/>
          <p:nvPr/>
        </p:nvSpPr>
        <p:spPr>
          <a:xfrm>
            <a:off x="1602119" y="682521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Impact" panose="020B0806030902050204" pitchFamily="34" charset="0"/>
              </a:rPr>
              <a:t>PEP-Groove layout</a:t>
            </a:r>
          </a:p>
        </p:txBody>
      </p:sp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4E9693CB-8650-B143-E89F-585C87F8EDCE}"/>
              </a:ext>
            </a:extLst>
          </p:cNvPr>
          <p:cNvSpPr txBox="1"/>
          <p:nvPr/>
        </p:nvSpPr>
        <p:spPr>
          <a:xfrm>
            <a:off x="7341690" y="684204"/>
            <a:ext cx="15728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Impact" panose="020B0806030902050204" pitchFamily="34" charset="0"/>
              </a:rPr>
              <a:t>PEP-DOT layout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34D57FFF-AA81-E93D-BDF8-76EE370D8E88}"/>
              </a:ext>
            </a:extLst>
          </p:cNvPr>
          <p:cNvSpPr txBox="1"/>
          <p:nvPr/>
        </p:nvSpPr>
        <p:spPr>
          <a:xfrm>
            <a:off x="4028899" y="3172263"/>
            <a:ext cx="2302451" cy="1661993"/>
          </a:xfrm>
          <a:prstGeom prst="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DejaVu Serif Condensed"/>
              </a:rPr>
              <a:t>Both layouts exhibit </a:t>
            </a:r>
            <a:r>
              <a:rPr lang="en-US" sz="1400" b="1" dirty="0">
                <a:latin typeface="DejaVu Serif Condensed"/>
              </a:rPr>
              <a:t>satisfactory performance:</a:t>
            </a:r>
          </a:p>
          <a:p>
            <a:endParaRPr lang="en-US" sz="200" dirty="0">
              <a:latin typeface="DejaVu Serif Condensed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DejaVu Serif Condensed"/>
              </a:rPr>
              <a:t> </a:t>
            </a:r>
            <a:r>
              <a:rPr lang="en-US" sz="1400" b="1" dirty="0">
                <a:latin typeface="DejaVu Serif Condensed"/>
              </a:rPr>
              <a:t>gas</a:t>
            </a:r>
            <a:r>
              <a:rPr lang="en-US" sz="1400" dirty="0">
                <a:latin typeface="DejaVu Serif Condensed"/>
              </a:rPr>
              <a:t> </a:t>
            </a:r>
            <a:r>
              <a:rPr lang="en-US" sz="1400" b="1" dirty="0">
                <a:latin typeface="DejaVu Serif Condensed"/>
              </a:rPr>
              <a:t>gain </a:t>
            </a:r>
            <a:r>
              <a:rPr lang="en-US" sz="1400" dirty="0">
                <a:latin typeface="DejaVu Serif Condensed"/>
              </a:rPr>
              <a:t>up to </a:t>
            </a:r>
            <a:r>
              <a:rPr lang="en-US" sz="1400" b="1" dirty="0">
                <a:latin typeface="DejaVu Serif Condensed"/>
              </a:rPr>
              <a:t>10</a:t>
            </a:r>
            <a:r>
              <a:rPr lang="en-US" sz="1400" b="1" baseline="30000" dirty="0">
                <a:latin typeface="DejaVu Serif Condensed"/>
              </a:rPr>
              <a:t>4</a:t>
            </a:r>
            <a:endParaRPr lang="en-US" sz="1400" b="1" dirty="0">
              <a:latin typeface="DejaVu Serif Condensed"/>
            </a:endParaRPr>
          </a:p>
          <a:p>
            <a:endParaRPr lang="en-US" sz="200" dirty="0">
              <a:latin typeface="DejaVu Serif Condensed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sz="1400" dirty="0">
                <a:latin typeface="DejaVu Serif Condensed"/>
              </a:rPr>
              <a:t> </a:t>
            </a:r>
            <a:r>
              <a:rPr lang="en-US" sz="1400" b="1" dirty="0">
                <a:latin typeface="DejaVu Serif Condensed"/>
              </a:rPr>
              <a:t>rate capability </a:t>
            </a:r>
            <a:r>
              <a:rPr lang="en-US" sz="1400" dirty="0">
                <a:latin typeface="DejaVu Serif Condensed"/>
              </a:rPr>
              <a:t>(@ 90% gain drop) &gt; </a:t>
            </a:r>
            <a:r>
              <a:rPr lang="en-US" sz="1400" b="1" dirty="0">
                <a:latin typeface="DejaVu Serif Condensed"/>
              </a:rPr>
              <a:t>10 MHz/cm</a:t>
            </a:r>
            <a:r>
              <a:rPr lang="en-US" sz="1400" b="1" baseline="30000" dirty="0">
                <a:latin typeface="DejaVu Serif Condensed"/>
              </a:rPr>
              <a:t>2 </a:t>
            </a:r>
            <a:r>
              <a:rPr lang="en-US" sz="1400" b="1" dirty="0">
                <a:latin typeface="DejaVu Serif Condensed"/>
              </a:rPr>
              <a:t>, </a:t>
            </a:r>
            <a:r>
              <a:rPr lang="en-US" sz="1400" dirty="0">
                <a:latin typeface="DejaVu Serif Condensed"/>
              </a:rPr>
              <a:t>measured with </a:t>
            </a:r>
            <a:r>
              <a:rPr lang="en-US" sz="1400" b="1" dirty="0">
                <a:latin typeface="DejaVu Serif Condensed"/>
              </a:rPr>
              <a:t>different irradiation spot size.</a:t>
            </a:r>
            <a:endParaRPr lang="en-US" sz="1400" b="1" baseline="30000" dirty="0">
              <a:latin typeface="DejaVu Serif Condensed"/>
            </a:endParaRPr>
          </a:p>
        </p:txBody>
      </p:sp>
      <p:pic>
        <p:nvPicPr>
          <p:cNvPr id="14" name="Immagine 38">
            <a:extLst>
              <a:ext uri="{FF2B5EF4-FFF2-40B4-BE49-F238E27FC236}">
                <a16:creationId xmlns:a16="http://schemas.microsoft.com/office/drawing/2014/main" id="{2A920036-F723-ED61-3F8C-24E67604F75F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12737" t="12572" r="4537"/>
          <a:stretch>
            <a:fillRect/>
          </a:stretch>
        </p:blipFill>
        <p:spPr>
          <a:xfrm>
            <a:off x="4168470" y="1508395"/>
            <a:ext cx="1991147" cy="13759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Google Shape;215;p4">
            <a:extLst>
              <a:ext uri="{FF2B5EF4-FFF2-40B4-BE49-F238E27FC236}">
                <a16:creationId xmlns:a16="http://schemas.microsoft.com/office/drawing/2014/main" id="{31685513-6435-3204-5402-4E606CCB5713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40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6D3921FF-170A-C74E-C10A-A39B15AE5005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LNF-INFN, </a:t>
            </a:r>
          </a:p>
        </p:txBody>
      </p:sp>
    </p:spTree>
    <p:extLst>
      <p:ext uri="{BB962C8B-B14F-4D97-AF65-F5344CB8AC3E}">
        <p14:creationId xmlns:p14="http://schemas.microsoft.com/office/powerpoint/2010/main" val="393530621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E6AC4B56-7B0E-B034-77AA-3E75294A813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2" y="994104"/>
            <a:ext cx="6141600" cy="20812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olo 1">
            <a:extLst>
              <a:ext uri="{FF2B5EF4-FFF2-40B4-BE49-F238E27FC236}">
                <a16:creationId xmlns:a16="http://schemas.microsoft.com/office/drawing/2014/main" id="{FBED5001-98F0-DEF1-533B-F726179BEA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1942" y="147600"/>
            <a:ext cx="9628920" cy="468000"/>
          </a:xfrm>
        </p:spPr>
        <p:txBody>
          <a:bodyPr/>
          <a:lstStyle/>
          <a:p>
            <a:r>
              <a:rPr lang="en-US" sz="3200" spc="26" dirty="0">
                <a:solidFill>
                  <a:srgbClr val="000000"/>
                </a:solidFill>
                <a:latin typeface="Impact"/>
                <a:ea typeface="Droid Sans Fallback"/>
              </a:rPr>
              <a:t>Groove vs DOT </a:t>
            </a:r>
            <a:r>
              <a:rPr lang="en-US" sz="2800" spc="26" dirty="0">
                <a:solidFill>
                  <a:srgbClr val="000000"/>
                </a:solidFill>
                <a:latin typeface="Impact"/>
                <a:ea typeface="Droid Sans Fallback"/>
              </a:rPr>
              <a:t>(test beam characterization)</a:t>
            </a:r>
            <a:endParaRPr lang="it-IT" sz="2800" dirty="0"/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0554359F-FC4B-7156-21BF-36F609B7C850}"/>
              </a:ext>
            </a:extLst>
          </p:cNvPr>
          <p:cNvSpPr txBox="1"/>
          <p:nvPr/>
        </p:nvSpPr>
        <p:spPr>
          <a:xfrm>
            <a:off x="1287199" y="747398"/>
            <a:ext cx="1879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Impact" panose="020B0806030902050204" pitchFamily="34" charset="0"/>
              </a:rPr>
              <a:t>PEP-Groove layout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390DB4B3-EBF2-0616-0F0D-106E78C501CC}"/>
              </a:ext>
            </a:extLst>
          </p:cNvPr>
          <p:cNvSpPr txBox="1"/>
          <p:nvPr/>
        </p:nvSpPr>
        <p:spPr>
          <a:xfrm>
            <a:off x="4623348" y="747398"/>
            <a:ext cx="15295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>
                <a:latin typeface="Impact" panose="020B0806030902050204" pitchFamily="34" charset="0"/>
              </a:rPr>
              <a:t>PEP-Dot layout</a:t>
            </a:r>
          </a:p>
        </p:txBody>
      </p:sp>
      <p:pic>
        <p:nvPicPr>
          <p:cNvPr id="1030" name="Picture 6" descr="A graph of a graph with numbers and a red line&#10;&#10;Description automatically generated">
            <a:extLst>
              <a:ext uri="{FF2B5EF4-FFF2-40B4-BE49-F238E27FC236}">
                <a16:creationId xmlns:a16="http://schemas.microsoft.com/office/drawing/2014/main" id="{6A9332B9-0D83-7069-F865-91FFBA8E2C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34" y="3087559"/>
            <a:ext cx="2806269" cy="2218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A graph of a graph showing the number of points&#10;&#10;Description automatically generated with medium confidence">
            <a:extLst>
              <a:ext uri="{FF2B5EF4-FFF2-40B4-BE49-F238E27FC236}">
                <a16:creationId xmlns:a16="http://schemas.microsoft.com/office/drawing/2014/main" id="{1D97FC07-B73A-179F-D70A-A7888CE68F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3901" y="3083883"/>
            <a:ext cx="2747760" cy="221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6" name="Gruppo 5">
            <a:extLst>
              <a:ext uri="{FF2B5EF4-FFF2-40B4-BE49-F238E27FC236}">
                <a16:creationId xmlns:a16="http://schemas.microsoft.com/office/drawing/2014/main" id="{E46DCC53-E39B-B72F-1EE4-F3FF375A54BD}"/>
              </a:ext>
            </a:extLst>
          </p:cNvPr>
          <p:cNvGrpSpPr/>
          <p:nvPr/>
        </p:nvGrpSpPr>
        <p:grpSpPr>
          <a:xfrm>
            <a:off x="7081586" y="3205977"/>
            <a:ext cx="2820519" cy="2221586"/>
            <a:chOff x="7081586" y="3150127"/>
            <a:chExt cx="2820519" cy="2221586"/>
          </a:xfrm>
        </p:grpSpPr>
        <p:pic>
          <p:nvPicPr>
            <p:cNvPr id="1028" name="Picture 4" descr="A graph with numbers and colored dots&#10;&#10;Description automatically generated with medium confidence">
              <a:extLst>
                <a:ext uri="{FF2B5EF4-FFF2-40B4-BE49-F238E27FC236}">
                  <a16:creationId xmlns:a16="http://schemas.microsoft.com/office/drawing/2014/main" id="{0A8C8C2C-D891-03C7-94AE-22F388ADC2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81586" y="3150127"/>
              <a:ext cx="2820519" cy="222158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CasellaDiTesto 11">
              <a:extLst>
                <a:ext uri="{FF2B5EF4-FFF2-40B4-BE49-F238E27FC236}">
                  <a16:creationId xmlns:a16="http://schemas.microsoft.com/office/drawing/2014/main" id="{B7852210-47B5-D394-40D4-D35A5B3553D1}"/>
                </a:ext>
              </a:extLst>
            </p:cNvPr>
            <p:cNvSpPr txBox="1"/>
            <p:nvPr/>
          </p:nvSpPr>
          <p:spPr>
            <a:xfrm>
              <a:off x="7599108" y="3483972"/>
              <a:ext cx="4651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00B050"/>
                  </a:solidFill>
                  <a:latin typeface="Impact" panose="020B0806030902050204" pitchFamily="34" charset="0"/>
                </a:rPr>
                <a:t>DOT</a:t>
              </a:r>
            </a:p>
          </p:txBody>
        </p:sp>
        <p:sp>
          <p:nvSpPr>
            <p:cNvPr id="13" name="CasellaDiTesto 12">
              <a:extLst>
                <a:ext uri="{FF2B5EF4-FFF2-40B4-BE49-F238E27FC236}">
                  <a16:creationId xmlns:a16="http://schemas.microsoft.com/office/drawing/2014/main" id="{C2E0C02C-403E-1BAB-83CE-F48591390F7D}"/>
                </a:ext>
              </a:extLst>
            </p:cNvPr>
            <p:cNvSpPr txBox="1"/>
            <p:nvPr/>
          </p:nvSpPr>
          <p:spPr>
            <a:xfrm>
              <a:off x="8388846" y="3751634"/>
              <a:ext cx="7008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FF0000"/>
                  </a:solidFill>
                  <a:latin typeface="Impact" panose="020B0806030902050204" pitchFamily="34" charset="0"/>
                </a:rPr>
                <a:t>Groove</a:t>
              </a:r>
            </a:p>
          </p:txBody>
        </p:sp>
      </p:grpSp>
      <p:grpSp>
        <p:nvGrpSpPr>
          <p:cNvPr id="4" name="Gruppo 3">
            <a:extLst>
              <a:ext uri="{FF2B5EF4-FFF2-40B4-BE49-F238E27FC236}">
                <a16:creationId xmlns:a16="http://schemas.microsoft.com/office/drawing/2014/main" id="{72FE5B9E-174A-3F53-EC70-FEE39CCB3EFC}"/>
              </a:ext>
            </a:extLst>
          </p:cNvPr>
          <p:cNvGrpSpPr/>
          <p:nvPr/>
        </p:nvGrpSpPr>
        <p:grpSpPr>
          <a:xfrm>
            <a:off x="7092304" y="923775"/>
            <a:ext cx="2752345" cy="2194014"/>
            <a:chOff x="7092304" y="747043"/>
            <a:chExt cx="2752345" cy="2194014"/>
          </a:xfrm>
        </p:grpSpPr>
        <p:pic>
          <p:nvPicPr>
            <p:cNvPr id="1026" name="Picture 2" descr="A graph of a number of points&#10;&#10;Description automatically generated">
              <a:extLst>
                <a:ext uri="{FF2B5EF4-FFF2-40B4-BE49-F238E27FC236}">
                  <a16:creationId xmlns:a16="http://schemas.microsoft.com/office/drawing/2014/main" id="{530EEB48-A428-F2AB-E7CB-440C2A3174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92304" y="747043"/>
              <a:ext cx="2752345" cy="21940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1" name="CasellaDiTesto 10">
              <a:extLst>
                <a:ext uri="{FF2B5EF4-FFF2-40B4-BE49-F238E27FC236}">
                  <a16:creationId xmlns:a16="http://schemas.microsoft.com/office/drawing/2014/main" id="{16206A85-9ECE-A144-5DF5-15FAF495453C}"/>
                </a:ext>
              </a:extLst>
            </p:cNvPr>
            <p:cNvSpPr txBox="1"/>
            <p:nvPr/>
          </p:nvSpPr>
          <p:spPr>
            <a:xfrm>
              <a:off x="7599108" y="994104"/>
              <a:ext cx="46519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00B050"/>
                  </a:solidFill>
                  <a:latin typeface="Impact" panose="020B0806030902050204" pitchFamily="34" charset="0"/>
                </a:rPr>
                <a:t>DOT</a:t>
              </a:r>
            </a:p>
          </p:txBody>
        </p:sp>
        <p:sp>
          <p:nvSpPr>
            <p:cNvPr id="14" name="CasellaDiTesto 13">
              <a:extLst>
                <a:ext uri="{FF2B5EF4-FFF2-40B4-BE49-F238E27FC236}">
                  <a16:creationId xmlns:a16="http://schemas.microsoft.com/office/drawing/2014/main" id="{46C5C506-BEED-2EA3-CC1E-349E918FF5A4}"/>
                </a:ext>
              </a:extLst>
            </p:cNvPr>
            <p:cNvSpPr txBox="1"/>
            <p:nvPr/>
          </p:nvSpPr>
          <p:spPr>
            <a:xfrm>
              <a:off x="8071888" y="1908022"/>
              <a:ext cx="70083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>
                  <a:solidFill>
                    <a:srgbClr val="FF0000"/>
                  </a:solidFill>
                  <a:latin typeface="Impact" panose="020B0806030902050204" pitchFamily="34" charset="0"/>
                </a:rPr>
                <a:t>Groove</a:t>
              </a:r>
            </a:p>
          </p:txBody>
        </p:sp>
      </p:grp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61623D7-4487-C40A-2549-595378406974}"/>
              </a:ext>
            </a:extLst>
          </p:cNvPr>
          <p:cNvSpPr txBox="1"/>
          <p:nvPr/>
        </p:nvSpPr>
        <p:spPr>
          <a:xfrm>
            <a:off x="8138477" y="494425"/>
            <a:ext cx="1618521" cy="338554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600" dirty="0">
                <a:solidFill>
                  <a:schemeClr val="bg1"/>
                </a:solidFill>
                <a:latin typeface="DejaVu Serif Condensed" panose="02060606050605020204"/>
              </a:rPr>
              <a:t>APV25 </a:t>
            </a:r>
            <a:r>
              <a:rPr lang="it-IT" sz="1600" dirty="0" err="1">
                <a:solidFill>
                  <a:schemeClr val="bg1"/>
                </a:solidFill>
                <a:latin typeface="DejaVu Serif Condensed" panose="02060606050605020204"/>
              </a:rPr>
              <a:t>based</a:t>
            </a:r>
            <a:r>
              <a:rPr lang="it-IT" sz="1600" dirty="0">
                <a:solidFill>
                  <a:schemeClr val="bg1"/>
                </a:solidFill>
                <a:latin typeface="DejaVu Serif Condensed" panose="02060606050605020204"/>
              </a:rPr>
              <a:t> </a:t>
            </a:r>
            <a:r>
              <a:rPr lang="it-IT" sz="1600" dirty="0" err="1">
                <a:solidFill>
                  <a:schemeClr val="bg1"/>
                </a:solidFill>
                <a:latin typeface="DejaVu Serif Condensed" panose="02060606050605020204"/>
              </a:rPr>
              <a:t>Fee</a:t>
            </a:r>
            <a:endParaRPr lang="it-IT" sz="1600" dirty="0">
              <a:solidFill>
                <a:schemeClr val="bg1"/>
              </a:solidFill>
              <a:latin typeface="DejaVu Serif Condensed" panose="02060606050605020204"/>
            </a:endParaRPr>
          </a:p>
        </p:txBody>
      </p:sp>
      <p:sp>
        <p:nvSpPr>
          <p:cNvPr id="2" name="Google Shape;215;p4">
            <a:extLst>
              <a:ext uri="{FF2B5EF4-FFF2-40B4-BE49-F238E27FC236}">
                <a16:creationId xmlns:a16="http://schemas.microsoft.com/office/drawing/2014/main" id="{8081CC71-1F3B-0A3A-30CF-7D9A107ACA99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41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5" name="Segnaposto piè di pagina 3">
            <a:extLst>
              <a:ext uri="{FF2B5EF4-FFF2-40B4-BE49-F238E27FC236}">
                <a16:creationId xmlns:a16="http://schemas.microsoft.com/office/drawing/2014/main" id="{5F7D32D6-F6F2-5811-7CA9-DCE669418A98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LNF-INFN, </a:t>
            </a:r>
          </a:p>
        </p:txBody>
      </p:sp>
    </p:spTree>
    <p:extLst>
      <p:ext uri="{BB962C8B-B14F-4D97-AF65-F5344CB8AC3E}">
        <p14:creationId xmlns:p14="http://schemas.microsoft.com/office/powerpoint/2010/main" val="304767180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91636" y="8"/>
            <a:ext cx="0" cy="1097280"/>
          </a:xfrm>
          <a:custGeom>
            <a:avLst/>
            <a:gdLst/>
            <a:ahLst/>
            <a:cxnLst/>
            <a:rect l="l" t="t" r="r" b="b"/>
            <a:pathLst>
              <a:path h="1097280">
                <a:moveTo>
                  <a:pt x="0" y="1097280"/>
                </a:moveTo>
                <a:lnTo>
                  <a:pt x="0" y="0"/>
                </a:lnTo>
              </a:path>
            </a:pathLst>
          </a:custGeom>
          <a:ln w="17999">
            <a:solidFill>
              <a:srgbClr val="ACD489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7" name="object 7"/>
          <p:cNvGrpSpPr/>
          <p:nvPr/>
        </p:nvGrpSpPr>
        <p:grpSpPr>
          <a:xfrm>
            <a:off x="160497" y="1"/>
            <a:ext cx="10116820" cy="5706745"/>
            <a:chOff x="-18097" y="0"/>
            <a:chExt cx="10116820" cy="5706745"/>
          </a:xfrm>
        </p:grpSpPr>
        <p:sp>
          <p:nvSpPr>
            <p:cNvPr id="8" name="object 8"/>
            <p:cNvSpPr/>
            <p:nvPr/>
          </p:nvSpPr>
          <p:spPr>
            <a:xfrm>
              <a:off x="0" y="146884"/>
              <a:ext cx="1920239" cy="0"/>
            </a:xfrm>
            <a:custGeom>
              <a:avLst/>
              <a:gdLst/>
              <a:ahLst/>
              <a:cxnLst/>
              <a:rect l="l" t="t" r="r" b="b"/>
              <a:pathLst>
                <a:path w="1920239">
                  <a:moveTo>
                    <a:pt x="1920239" y="0"/>
                  </a:moveTo>
                  <a:lnTo>
                    <a:pt x="0" y="0"/>
                  </a:lnTo>
                </a:path>
              </a:pathLst>
            </a:custGeom>
            <a:ln w="35999">
              <a:solidFill>
                <a:srgbClr val="88C6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9" name="object 9"/>
            <p:cNvSpPr/>
            <p:nvPr/>
          </p:nvSpPr>
          <p:spPr>
            <a:xfrm>
              <a:off x="0" y="8"/>
              <a:ext cx="10080625" cy="91440"/>
            </a:xfrm>
            <a:custGeom>
              <a:avLst/>
              <a:gdLst/>
              <a:ahLst/>
              <a:cxnLst/>
              <a:rect l="l" t="t" r="r" b="b"/>
              <a:pathLst>
                <a:path w="10080625" h="91440">
                  <a:moveTo>
                    <a:pt x="10080002" y="0"/>
                  </a:moveTo>
                  <a:lnTo>
                    <a:pt x="0" y="0"/>
                  </a:lnTo>
                  <a:lnTo>
                    <a:pt x="0" y="91440"/>
                  </a:lnTo>
                  <a:lnTo>
                    <a:pt x="5039995" y="91440"/>
                  </a:lnTo>
                  <a:lnTo>
                    <a:pt x="10080002" y="91440"/>
                  </a:lnTo>
                  <a:lnTo>
                    <a:pt x="10080002" y="0"/>
                  </a:lnTo>
                  <a:close/>
                </a:path>
              </a:pathLst>
            </a:custGeom>
            <a:solidFill>
              <a:srgbClr val="88C6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0" name="object 10"/>
            <p:cNvSpPr/>
            <p:nvPr/>
          </p:nvSpPr>
          <p:spPr>
            <a:xfrm>
              <a:off x="0" y="8"/>
              <a:ext cx="10080625" cy="91440"/>
            </a:xfrm>
            <a:custGeom>
              <a:avLst/>
              <a:gdLst/>
              <a:ahLst/>
              <a:cxnLst/>
              <a:rect l="l" t="t" r="r" b="b"/>
              <a:pathLst>
                <a:path w="10080625" h="91440">
                  <a:moveTo>
                    <a:pt x="5039995" y="91440"/>
                  </a:moveTo>
                  <a:lnTo>
                    <a:pt x="0" y="91440"/>
                  </a:lnTo>
                  <a:lnTo>
                    <a:pt x="0" y="0"/>
                  </a:lnTo>
                  <a:lnTo>
                    <a:pt x="10080002" y="0"/>
                  </a:lnTo>
                  <a:lnTo>
                    <a:pt x="10080002" y="91440"/>
                  </a:lnTo>
                  <a:lnTo>
                    <a:pt x="5039995" y="91440"/>
                  </a:lnTo>
                  <a:close/>
                </a:path>
              </a:pathLst>
            </a:custGeom>
            <a:ln w="17999">
              <a:solidFill>
                <a:srgbClr val="88C6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46799" y="8"/>
              <a:ext cx="0" cy="1463040"/>
            </a:xfrm>
            <a:custGeom>
              <a:avLst/>
              <a:gdLst/>
              <a:ahLst/>
              <a:cxnLst/>
              <a:rect l="l" t="t" r="r" b="b"/>
              <a:pathLst>
                <a:path h="1463040">
                  <a:moveTo>
                    <a:pt x="0" y="1463040"/>
                  </a:moveTo>
                  <a:lnTo>
                    <a:pt x="0" y="0"/>
                  </a:lnTo>
                </a:path>
              </a:pathLst>
            </a:custGeom>
            <a:ln w="35999">
              <a:solidFill>
                <a:srgbClr val="ACD4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2" name="object 12"/>
            <p:cNvSpPr/>
            <p:nvPr/>
          </p:nvSpPr>
          <p:spPr>
            <a:xfrm>
              <a:off x="171361" y="8"/>
              <a:ext cx="9796145" cy="5670550"/>
            </a:xfrm>
            <a:custGeom>
              <a:avLst/>
              <a:gdLst/>
              <a:ahLst/>
              <a:cxnLst/>
              <a:rect l="l" t="t" r="r" b="b"/>
              <a:pathLst>
                <a:path w="9796145" h="5670550">
                  <a:moveTo>
                    <a:pt x="0" y="287997"/>
                  </a:moveTo>
                  <a:lnTo>
                    <a:pt x="2882" y="0"/>
                  </a:lnTo>
                </a:path>
                <a:path w="9796145" h="5670550">
                  <a:moveTo>
                    <a:pt x="9795954" y="4572723"/>
                  </a:moveTo>
                  <a:lnTo>
                    <a:pt x="9795954" y="5670003"/>
                  </a:lnTo>
                </a:path>
              </a:pathLst>
            </a:custGeom>
            <a:ln w="17999">
              <a:solidFill>
                <a:srgbClr val="ACD4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3" name="object 13"/>
            <p:cNvSpPr/>
            <p:nvPr/>
          </p:nvSpPr>
          <p:spPr>
            <a:xfrm>
              <a:off x="0" y="5578572"/>
              <a:ext cx="10080625" cy="91440"/>
            </a:xfrm>
            <a:custGeom>
              <a:avLst/>
              <a:gdLst/>
              <a:ahLst/>
              <a:cxnLst/>
              <a:rect l="l" t="t" r="r" b="b"/>
              <a:pathLst>
                <a:path w="10080625" h="91439">
                  <a:moveTo>
                    <a:pt x="10080002" y="0"/>
                  </a:moveTo>
                  <a:lnTo>
                    <a:pt x="0" y="0"/>
                  </a:lnTo>
                  <a:lnTo>
                    <a:pt x="0" y="91440"/>
                  </a:lnTo>
                  <a:lnTo>
                    <a:pt x="5039995" y="91440"/>
                  </a:lnTo>
                  <a:lnTo>
                    <a:pt x="10080002" y="91440"/>
                  </a:lnTo>
                  <a:lnTo>
                    <a:pt x="10080002" y="0"/>
                  </a:lnTo>
                  <a:close/>
                </a:path>
              </a:pathLst>
            </a:custGeom>
            <a:solidFill>
              <a:srgbClr val="88C664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4" name="object 14"/>
            <p:cNvSpPr/>
            <p:nvPr/>
          </p:nvSpPr>
          <p:spPr>
            <a:xfrm>
              <a:off x="0" y="5578572"/>
              <a:ext cx="10080625" cy="91440"/>
            </a:xfrm>
            <a:custGeom>
              <a:avLst/>
              <a:gdLst/>
              <a:ahLst/>
              <a:cxnLst/>
              <a:rect l="l" t="t" r="r" b="b"/>
              <a:pathLst>
                <a:path w="10080625" h="91439">
                  <a:moveTo>
                    <a:pt x="5039995" y="91440"/>
                  </a:moveTo>
                  <a:lnTo>
                    <a:pt x="0" y="91440"/>
                  </a:lnTo>
                  <a:lnTo>
                    <a:pt x="0" y="0"/>
                  </a:lnTo>
                  <a:lnTo>
                    <a:pt x="10080002" y="0"/>
                  </a:lnTo>
                  <a:lnTo>
                    <a:pt x="10080002" y="91440"/>
                  </a:lnTo>
                  <a:lnTo>
                    <a:pt x="5039995" y="91440"/>
                  </a:lnTo>
                  <a:close/>
                </a:path>
              </a:pathLst>
            </a:custGeom>
            <a:ln w="17999">
              <a:solidFill>
                <a:srgbClr val="88C6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8159763" y="5524572"/>
              <a:ext cx="1920239" cy="0"/>
            </a:xfrm>
            <a:custGeom>
              <a:avLst/>
              <a:gdLst/>
              <a:ahLst/>
              <a:cxnLst/>
              <a:rect l="l" t="t" r="r" b="b"/>
              <a:pathLst>
                <a:path w="1920240">
                  <a:moveTo>
                    <a:pt x="0" y="0"/>
                  </a:moveTo>
                  <a:lnTo>
                    <a:pt x="1920240" y="0"/>
                  </a:lnTo>
                </a:path>
              </a:pathLst>
            </a:custGeom>
            <a:ln w="35999">
              <a:solidFill>
                <a:srgbClr val="88C664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6" name="object 16"/>
            <p:cNvSpPr/>
            <p:nvPr/>
          </p:nvSpPr>
          <p:spPr>
            <a:xfrm>
              <a:off x="10033558" y="4206972"/>
              <a:ext cx="0" cy="1463040"/>
            </a:xfrm>
            <a:custGeom>
              <a:avLst/>
              <a:gdLst/>
              <a:ahLst/>
              <a:cxnLst/>
              <a:rect l="l" t="t" r="r" b="b"/>
              <a:pathLst>
                <a:path h="1463039">
                  <a:moveTo>
                    <a:pt x="0" y="0"/>
                  </a:moveTo>
                  <a:lnTo>
                    <a:pt x="0" y="1463040"/>
                  </a:lnTo>
                </a:path>
              </a:pathLst>
            </a:custGeom>
            <a:ln w="35999">
              <a:solidFill>
                <a:srgbClr val="ACD4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7" name="object 17"/>
            <p:cNvSpPr/>
            <p:nvPr/>
          </p:nvSpPr>
          <p:spPr>
            <a:xfrm>
              <a:off x="9906114" y="5382014"/>
              <a:ext cx="3175" cy="288290"/>
            </a:xfrm>
            <a:custGeom>
              <a:avLst/>
              <a:gdLst/>
              <a:ahLst/>
              <a:cxnLst/>
              <a:rect l="l" t="t" r="r" b="b"/>
              <a:pathLst>
                <a:path w="3175" h="288289">
                  <a:moveTo>
                    <a:pt x="2882" y="0"/>
                  </a:moveTo>
                  <a:lnTo>
                    <a:pt x="0" y="287997"/>
                  </a:lnTo>
                </a:path>
              </a:pathLst>
            </a:custGeom>
            <a:ln w="17999">
              <a:solidFill>
                <a:srgbClr val="ACD489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8" name="object 18"/>
          <p:cNvSpPr txBox="1">
            <a:spLocks noGrp="1"/>
          </p:cNvSpPr>
          <p:nvPr>
            <p:ph type="title"/>
          </p:nvPr>
        </p:nvSpPr>
        <p:spPr>
          <a:xfrm>
            <a:off x="425811" y="128820"/>
            <a:ext cx="7912541" cy="505267"/>
          </a:xfrm>
          <a:prstGeom prst="rect">
            <a:avLst/>
          </a:prstGeom>
        </p:spPr>
        <p:txBody>
          <a:bodyPr vert="horz" wrap="square" lIns="0" tIns="12700" rIns="0" bIns="0" rtlCol="0" anchor="ctr">
            <a:spAutoFit/>
          </a:bodyPr>
          <a:lstStyle/>
          <a:p>
            <a:pPr marL="12700">
              <a:spcBef>
                <a:spcPts val="100"/>
              </a:spcBef>
            </a:pPr>
            <a:r>
              <a:rPr sz="3200" spc="15" dirty="0">
                <a:solidFill>
                  <a:srgbClr val="000000"/>
                </a:solidFill>
              </a:rPr>
              <a:t>PEP</a:t>
            </a:r>
            <a:r>
              <a:rPr sz="3200" spc="35" dirty="0">
                <a:solidFill>
                  <a:srgbClr val="000000"/>
                </a:solidFill>
              </a:rPr>
              <a:t> </a:t>
            </a:r>
            <a:r>
              <a:rPr sz="3200" spc="15" dirty="0">
                <a:solidFill>
                  <a:srgbClr val="000000"/>
                </a:solidFill>
              </a:rPr>
              <a:t>DOT</a:t>
            </a:r>
            <a:r>
              <a:rPr sz="3200" spc="30" dirty="0">
                <a:solidFill>
                  <a:srgbClr val="000000"/>
                </a:solidFill>
              </a:rPr>
              <a:t> </a:t>
            </a:r>
            <a:r>
              <a:rPr sz="3200" dirty="0">
                <a:solidFill>
                  <a:srgbClr val="000000"/>
                </a:solidFill>
              </a:rPr>
              <a:t>–</a:t>
            </a:r>
            <a:r>
              <a:rPr sz="3200" spc="40" dirty="0">
                <a:solidFill>
                  <a:srgbClr val="000000"/>
                </a:solidFill>
              </a:rPr>
              <a:t> </a:t>
            </a:r>
            <a:r>
              <a:rPr lang="it-IT" sz="3200" spc="20" dirty="0">
                <a:solidFill>
                  <a:srgbClr val="000000"/>
                </a:solidFill>
              </a:rPr>
              <a:t>time performance (</a:t>
            </a:r>
            <a:r>
              <a:rPr lang="it-IT" sz="3200" spc="20" dirty="0" err="1">
                <a:solidFill>
                  <a:srgbClr val="000000"/>
                </a:solidFill>
              </a:rPr>
              <a:t>preliminary</a:t>
            </a:r>
            <a:r>
              <a:rPr lang="it-IT" sz="3200" spc="20" dirty="0">
                <a:solidFill>
                  <a:srgbClr val="000000"/>
                </a:solidFill>
              </a:rPr>
              <a:t>)</a:t>
            </a:r>
            <a:endParaRPr sz="3200" dirty="0"/>
          </a:p>
        </p:txBody>
      </p:sp>
      <p:grpSp>
        <p:nvGrpSpPr>
          <p:cNvPr id="40" name="Gruppo 39">
            <a:extLst>
              <a:ext uri="{FF2B5EF4-FFF2-40B4-BE49-F238E27FC236}">
                <a16:creationId xmlns:a16="http://schemas.microsoft.com/office/drawing/2014/main" id="{8C4427FC-4590-FCFB-6BA3-E529023F9EA7}"/>
              </a:ext>
            </a:extLst>
          </p:cNvPr>
          <p:cNvGrpSpPr/>
          <p:nvPr/>
        </p:nvGrpSpPr>
        <p:grpSpPr>
          <a:xfrm>
            <a:off x="656856" y="1226951"/>
            <a:ext cx="4851670" cy="2889622"/>
            <a:chOff x="5475326" y="757459"/>
            <a:chExt cx="4603559" cy="2878556"/>
          </a:xfrm>
        </p:grpSpPr>
        <p:pic>
          <p:nvPicPr>
            <p:cNvPr id="20" name="object 20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5475326" y="757459"/>
              <a:ext cx="4603559" cy="2878556"/>
            </a:xfrm>
            <a:prstGeom prst="rect">
              <a:avLst/>
            </a:prstGeom>
          </p:spPr>
        </p:pic>
        <p:sp>
          <p:nvSpPr>
            <p:cNvPr id="29" name="object 29"/>
            <p:cNvSpPr txBox="1"/>
            <p:nvPr/>
          </p:nvSpPr>
          <p:spPr>
            <a:xfrm>
              <a:off x="8666678" y="1790645"/>
              <a:ext cx="1063625" cy="186590"/>
            </a:xfrm>
            <a:prstGeom prst="rect">
              <a:avLst/>
            </a:prstGeom>
            <a:ln w="17999">
              <a:solidFill>
                <a:srgbClr val="F9A519"/>
              </a:solidFill>
            </a:ln>
          </p:spPr>
          <p:txBody>
            <a:bodyPr vert="horz" wrap="square" lIns="0" tIns="1905" rIns="0" bIns="0" rtlCol="0">
              <a:spAutoFit/>
            </a:bodyPr>
            <a:lstStyle/>
            <a:p>
              <a:pPr marL="100330">
                <a:spcBef>
                  <a:spcPts val="15"/>
                </a:spcBef>
              </a:pPr>
              <a:r>
                <a:rPr sz="1200" b="1" spc="10" dirty="0">
                  <a:latin typeface="Yu Gothic"/>
                  <a:cs typeface="Yu Gothic"/>
                </a:rPr>
                <a:t>DOT</a:t>
              </a:r>
              <a:r>
                <a:rPr sz="1200" b="1" spc="-20" dirty="0">
                  <a:latin typeface="Yu Gothic"/>
                  <a:cs typeface="Yu Gothic"/>
                </a:rPr>
                <a:t> </a:t>
              </a:r>
              <a:r>
                <a:rPr sz="1200" b="1" spc="20" dirty="0">
                  <a:latin typeface="Yu Gothic"/>
                  <a:cs typeface="Yu Gothic"/>
                </a:rPr>
                <a:t>layout</a:t>
              </a:r>
              <a:endParaRPr sz="1200">
                <a:latin typeface="Yu Gothic"/>
                <a:cs typeface="Yu Gothic"/>
              </a:endParaRPr>
            </a:p>
          </p:txBody>
        </p:sp>
      </p:grpSp>
      <p:grpSp>
        <p:nvGrpSpPr>
          <p:cNvPr id="41" name="Gruppo 40">
            <a:extLst>
              <a:ext uri="{FF2B5EF4-FFF2-40B4-BE49-F238E27FC236}">
                <a16:creationId xmlns:a16="http://schemas.microsoft.com/office/drawing/2014/main" id="{47EDA70E-B319-4AA3-3534-DE99A3FEE81B}"/>
              </a:ext>
            </a:extLst>
          </p:cNvPr>
          <p:cNvGrpSpPr/>
          <p:nvPr/>
        </p:nvGrpSpPr>
        <p:grpSpPr>
          <a:xfrm>
            <a:off x="5714676" y="1255707"/>
            <a:ext cx="3610274" cy="2718308"/>
            <a:chOff x="7452742" y="3242736"/>
            <a:chExt cx="2757595" cy="2250753"/>
          </a:xfrm>
        </p:grpSpPr>
        <p:pic>
          <p:nvPicPr>
            <p:cNvPr id="42" name="object 23">
              <a:extLst>
                <a:ext uri="{FF2B5EF4-FFF2-40B4-BE49-F238E27FC236}">
                  <a16:creationId xmlns:a16="http://schemas.microsoft.com/office/drawing/2014/main" id="{4F44960B-64BB-D389-B28E-93859846082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7452742" y="3242736"/>
              <a:ext cx="2757595" cy="2250753"/>
            </a:xfrm>
            <a:prstGeom prst="rect">
              <a:avLst/>
            </a:prstGeom>
          </p:spPr>
        </p:pic>
        <p:sp>
          <p:nvSpPr>
            <p:cNvPr id="43" name="object 24">
              <a:extLst>
                <a:ext uri="{FF2B5EF4-FFF2-40B4-BE49-F238E27FC236}">
                  <a16:creationId xmlns:a16="http://schemas.microsoft.com/office/drawing/2014/main" id="{54A282AE-4CC8-DE61-9D5A-B9CF66FD92B1}"/>
                </a:ext>
              </a:extLst>
            </p:cNvPr>
            <p:cNvSpPr txBox="1"/>
            <p:nvPr/>
          </p:nvSpPr>
          <p:spPr>
            <a:xfrm>
              <a:off x="9253261" y="4328439"/>
              <a:ext cx="864517" cy="815536"/>
            </a:xfrm>
            <a:prstGeom prst="rect">
              <a:avLst/>
            </a:prstGeom>
            <a:solidFill>
              <a:schemeClr val="bg1"/>
            </a:solidFill>
            <a:ln w="28575">
              <a:solidFill>
                <a:srgbClr val="00B050"/>
              </a:solidFill>
            </a:ln>
          </p:spPr>
          <p:txBody>
            <a:bodyPr vert="horz" wrap="square" lIns="0" tIns="15875" rIns="0" bIns="0" rtlCol="0">
              <a:spAutoFit/>
            </a:bodyPr>
            <a:lstStyle/>
            <a:p>
              <a:pPr marL="12700" marR="5080" algn="ctr">
                <a:lnSpc>
                  <a:spcPct val="97900"/>
                </a:lnSpc>
                <a:spcBef>
                  <a:spcPts val="125"/>
                </a:spcBef>
              </a:pPr>
              <a:r>
                <a:rPr sz="1650" b="1" spc="-270" baseline="5050" dirty="0" err="1">
                  <a:latin typeface="Yu Gothic"/>
                  <a:cs typeface="Yu Gothic"/>
                </a:rPr>
                <a:t>σ</a:t>
              </a:r>
              <a:r>
                <a:rPr sz="650" b="1" spc="-180" dirty="0" err="1">
                  <a:latin typeface="Yu Gothic"/>
                  <a:cs typeface="Yu Gothic"/>
                </a:rPr>
                <a:t>t</a:t>
              </a:r>
              <a:r>
                <a:rPr sz="650" b="1" spc="-170" dirty="0">
                  <a:latin typeface="Yu Gothic"/>
                  <a:cs typeface="Yu Gothic"/>
                </a:rPr>
                <a:t> </a:t>
              </a:r>
              <a:r>
                <a:rPr lang="it-IT" sz="650" b="1" spc="-170" dirty="0">
                  <a:latin typeface="Yu Gothic"/>
                  <a:cs typeface="Yu Gothic"/>
                </a:rPr>
                <a:t>            </a:t>
              </a:r>
              <a:r>
                <a:rPr sz="1650" b="1" spc="30" baseline="5050" dirty="0">
                  <a:latin typeface="Yu Gothic"/>
                  <a:cs typeface="Yu Gothic"/>
                </a:rPr>
                <a:t>~7ns </a:t>
              </a:r>
              <a:r>
                <a:rPr sz="1650" b="1" spc="37" baseline="5050" dirty="0">
                  <a:latin typeface="Yu Gothic"/>
                  <a:cs typeface="Yu Gothic"/>
                </a:rPr>
                <a:t> </a:t>
              </a:r>
              <a:endParaRPr lang="it-IT" sz="1100" b="1" spc="30" baseline="5050" dirty="0">
                <a:latin typeface="Cambria"/>
                <a:cs typeface="Yu Gothic"/>
              </a:endParaRPr>
            </a:p>
            <a:p>
              <a:pPr marL="12700" marR="5080" algn="ctr">
                <a:lnSpc>
                  <a:spcPct val="97900"/>
                </a:lnSpc>
                <a:spcBef>
                  <a:spcPts val="125"/>
                </a:spcBef>
              </a:pPr>
              <a:r>
                <a:rPr sz="1650" b="1" spc="15" baseline="5050" dirty="0">
                  <a:latin typeface="Yu Gothic"/>
                  <a:cs typeface="Yu Gothic"/>
                </a:rPr>
                <a:t>CF</a:t>
              </a:r>
              <a:r>
                <a:rPr sz="650" b="1" spc="10" dirty="0">
                  <a:latin typeface="Yu Gothic"/>
                  <a:cs typeface="Yu Gothic"/>
                </a:rPr>
                <a:t>4</a:t>
              </a:r>
              <a:r>
                <a:rPr sz="1650" b="1" spc="-7" baseline="5050" dirty="0">
                  <a:latin typeface="Yu Gothic"/>
                  <a:cs typeface="Yu Gothic"/>
                </a:rPr>
                <a:t> </a:t>
              </a:r>
              <a:r>
                <a:rPr sz="1650" b="1" baseline="5050" dirty="0">
                  <a:latin typeface="Yu Gothic"/>
                  <a:cs typeface="Yu Gothic"/>
                </a:rPr>
                <a:t> </a:t>
              </a:r>
              <a:r>
                <a:rPr sz="1100" spc="55" dirty="0">
                  <a:latin typeface="Cambria"/>
                  <a:cs typeface="Cambria"/>
                </a:rPr>
                <a:t>gas</a:t>
              </a:r>
              <a:r>
                <a:rPr sz="1100" spc="5" dirty="0">
                  <a:latin typeface="Cambria"/>
                  <a:cs typeface="Cambria"/>
                </a:rPr>
                <a:t> </a:t>
              </a:r>
              <a:r>
                <a:rPr sz="1100" spc="20" dirty="0">
                  <a:latin typeface="Cambria"/>
                  <a:cs typeface="Cambria"/>
                </a:rPr>
                <a:t>mixture</a:t>
              </a:r>
              <a:endParaRPr lang="it-IT" sz="1100" spc="20" dirty="0">
                <a:latin typeface="Cambria"/>
                <a:cs typeface="Cambria"/>
              </a:endParaRPr>
            </a:p>
            <a:p>
              <a:pPr marL="12700" marR="5080" algn="ctr">
                <a:lnSpc>
                  <a:spcPct val="97900"/>
                </a:lnSpc>
                <a:spcBef>
                  <a:spcPts val="125"/>
                </a:spcBef>
              </a:pPr>
              <a:r>
                <a:rPr lang="it-IT" sz="1100" b="1" spc="20" dirty="0" err="1">
                  <a:latin typeface="Cambria"/>
                  <a:cs typeface="Cambria"/>
                </a:rPr>
                <a:t>Thr</a:t>
              </a:r>
              <a:r>
                <a:rPr lang="it-IT" sz="1100" b="1" spc="20" dirty="0">
                  <a:latin typeface="Cambria"/>
                  <a:cs typeface="Cambria"/>
                </a:rPr>
                <a:t> = 6.5 </a:t>
              </a:r>
              <a:r>
                <a:rPr lang="it-IT" sz="1100" b="1" spc="20" dirty="0" err="1">
                  <a:latin typeface="Cambria"/>
                  <a:cs typeface="Cambria"/>
                </a:rPr>
                <a:t>fC</a:t>
              </a:r>
              <a:endParaRPr lang="it-IT" sz="1100" b="1" spc="20" dirty="0">
                <a:latin typeface="Cambria"/>
                <a:cs typeface="Cambria"/>
              </a:endParaRPr>
            </a:p>
            <a:p>
              <a:pPr marL="12700" marR="5080" algn="ctr">
                <a:lnSpc>
                  <a:spcPct val="97900"/>
                </a:lnSpc>
                <a:spcBef>
                  <a:spcPts val="125"/>
                </a:spcBef>
              </a:pPr>
              <a:r>
                <a:rPr lang="it-IT" sz="1100" b="1" spc="20" dirty="0">
                  <a:latin typeface="Cambria"/>
                  <a:cs typeface="Cambria"/>
                </a:rPr>
                <a:t>HV = 620 V</a:t>
              </a:r>
            </a:p>
            <a:p>
              <a:pPr marL="12700" marR="5080" algn="ctr">
                <a:lnSpc>
                  <a:spcPct val="97900"/>
                </a:lnSpc>
                <a:spcBef>
                  <a:spcPts val="125"/>
                </a:spcBef>
              </a:pPr>
              <a:r>
                <a:rPr lang="it-IT" sz="1100" b="1" spc="20" dirty="0">
                  <a:latin typeface="Cambria"/>
                  <a:cs typeface="Cambria"/>
                </a:rPr>
                <a:t>Gas Gain = 6000</a:t>
              </a:r>
            </a:p>
            <a:p>
              <a:pPr marL="12700" marR="5080" algn="ctr">
                <a:lnSpc>
                  <a:spcPct val="97900"/>
                </a:lnSpc>
                <a:spcBef>
                  <a:spcPts val="125"/>
                </a:spcBef>
              </a:pPr>
              <a:endParaRPr sz="400" b="1" dirty="0">
                <a:latin typeface="Cambria"/>
                <a:cs typeface="Cambria"/>
              </a:endParaRPr>
            </a:p>
          </p:txBody>
        </p:sp>
      </p:grpSp>
      <p:sp>
        <p:nvSpPr>
          <p:cNvPr id="46" name="CasellaDiTesto 45">
            <a:extLst>
              <a:ext uri="{FF2B5EF4-FFF2-40B4-BE49-F238E27FC236}">
                <a16:creationId xmlns:a16="http://schemas.microsoft.com/office/drawing/2014/main" id="{F2241975-85BE-A010-3A2C-1ABFCDB19566}"/>
              </a:ext>
            </a:extLst>
          </p:cNvPr>
          <p:cNvSpPr txBox="1"/>
          <p:nvPr/>
        </p:nvSpPr>
        <p:spPr>
          <a:xfrm>
            <a:off x="35472" y="4384107"/>
            <a:ext cx="10080626" cy="830997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it-IT" sz="1600" b="1" dirty="0">
                <a:latin typeface="DejaVu Serif Condensed" panose="02060606050605020204"/>
              </a:rPr>
              <a:t>TB-2023 </a:t>
            </a:r>
            <a:r>
              <a:rPr lang="it-IT" sz="1600" b="1" dirty="0" err="1">
                <a:latin typeface="DejaVu Serif Condensed" panose="02060606050605020204"/>
              </a:rPr>
              <a:t>at</a:t>
            </a:r>
            <a:r>
              <a:rPr lang="it-IT" sz="1600" b="1" dirty="0">
                <a:latin typeface="DejaVu Serif Condensed" panose="02060606050605020204"/>
              </a:rPr>
              <a:t> H8C </a:t>
            </a:r>
            <a:r>
              <a:rPr lang="it-IT" sz="1600" dirty="0">
                <a:latin typeface="DejaVu Serif Condensed" panose="02060606050605020204"/>
              </a:rPr>
              <a:t>with </a:t>
            </a:r>
            <a:r>
              <a:rPr lang="it-IT" sz="1600" b="1" dirty="0" err="1">
                <a:latin typeface="DejaVu Serif Condensed" panose="02060606050605020204"/>
              </a:rPr>
              <a:t>preliminary</a:t>
            </a:r>
            <a:r>
              <a:rPr lang="it-IT" sz="1600" b="1" dirty="0">
                <a:latin typeface="DejaVu Serif Condensed" panose="02060606050605020204"/>
              </a:rPr>
              <a:t> </a:t>
            </a:r>
            <a:r>
              <a:rPr lang="it-IT" sz="1600" b="1" dirty="0" err="1">
                <a:latin typeface="DejaVu Serif Condensed" panose="02060606050605020204"/>
              </a:rPr>
              <a:t>version</a:t>
            </a:r>
            <a:r>
              <a:rPr lang="it-IT" sz="1600" b="1" dirty="0">
                <a:latin typeface="DejaVu Serif Condensed" panose="02060606050605020204"/>
              </a:rPr>
              <a:t> of the FATIC chip </a:t>
            </a:r>
            <a:r>
              <a:rPr lang="it-IT" sz="1600" dirty="0">
                <a:latin typeface="DejaVu Serif Condensed" panose="02060606050605020204"/>
              </a:rPr>
              <a:t>(</a:t>
            </a:r>
            <a:r>
              <a:rPr lang="it-IT" sz="1600" dirty="0" err="1">
                <a:latin typeface="DejaVu Serif Condensed" panose="02060606050605020204"/>
              </a:rPr>
              <a:t>developed</a:t>
            </a:r>
            <a:r>
              <a:rPr lang="it-IT" sz="1600" dirty="0">
                <a:latin typeface="DejaVu Serif Condensed" panose="02060606050605020204"/>
              </a:rPr>
              <a:t> by Bari Group)  in the framework of the R&amp;D for the </a:t>
            </a:r>
            <a:r>
              <a:rPr lang="it-IT" sz="1600" b="1" dirty="0" err="1">
                <a:latin typeface="DejaVu Serif Condensed" panose="02060606050605020204"/>
              </a:rPr>
              <a:t>LHCb-Muon</a:t>
            </a:r>
            <a:r>
              <a:rPr lang="it-IT" sz="1600" b="1" dirty="0">
                <a:latin typeface="DejaVu Serif Condensed" panose="02060606050605020204"/>
              </a:rPr>
              <a:t> upgrade</a:t>
            </a:r>
            <a:r>
              <a:rPr lang="it-IT" sz="1600" dirty="0">
                <a:latin typeface="DejaVu Serif Condensed" panose="02060606050605020204"/>
              </a:rPr>
              <a:t>. A new </a:t>
            </a:r>
            <a:r>
              <a:rPr lang="it-IT" sz="1600" b="1" dirty="0">
                <a:latin typeface="DejaVu Serif Condensed" panose="02060606050605020204"/>
              </a:rPr>
              <a:t>test </a:t>
            </a:r>
            <a:r>
              <a:rPr lang="it-IT" sz="1600" b="1" dirty="0" err="1">
                <a:latin typeface="DejaVu Serif Condensed" panose="02060606050605020204"/>
              </a:rPr>
              <a:t>beam</a:t>
            </a:r>
            <a:r>
              <a:rPr lang="it-IT" sz="1600" b="1" dirty="0">
                <a:latin typeface="DejaVu Serif Condensed" panose="02060606050605020204"/>
              </a:rPr>
              <a:t> </a:t>
            </a:r>
            <a:r>
              <a:rPr lang="it-IT" sz="1600" b="1" dirty="0" err="1">
                <a:latin typeface="DejaVu Serif Condensed" panose="02060606050605020204"/>
              </a:rPr>
              <a:t>foreseen</a:t>
            </a:r>
            <a:r>
              <a:rPr lang="it-IT" sz="1600" b="1" dirty="0">
                <a:latin typeface="DejaVu Serif Condensed" panose="02060606050605020204"/>
              </a:rPr>
              <a:t> </a:t>
            </a:r>
            <a:r>
              <a:rPr lang="it-IT" sz="1600" b="1" dirty="0" err="1">
                <a:latin typeface="DejaVu Serif Condensed" panose="02060606050605020204"/>
              </a:rPr>
              <a:t>next</a:t>
            </a:r>
            <a:r>
              <a:rPr lang="it-IT" sz="1600" b="1" dirty="0">
                <a:latin typeface="DejaVu Serif Condensed" panose="02060606050605020204"/>
              </a:rPr>
              <a:t> Nov. ‘24 </a:t>
            </a:r>
            <a:r>
              <a:rPr lang="it-IT" sz="1600" dirty="0">
                <a:latin typeface="DejaVu Serif Condensed" panose="02060606050605020204"/>
              </a:rPr>
              <a:t>with </a:t>
            </a:r>
            <a:r>
              <a:rPr lang="it-IT" sz="1600" b="1" dirty="0">
                <a:latin typeface="DejaVu Serif Condensed" panose="02060606050605020204"/>
              </a:rPr>
              <a:t>an </a:t>
            </a:r>
            <a:r>
              <a:rPr lang="it-IT" sz="1600" b="1" dirty="0" err="1">
                <a:latin typeface="DejaVu Serif Condensed" panose="02060606050605020204"/>
              </a:rPr>
              <a:t>updated</a:t>
            </a:r>
            <a:r>
              <a:rPr lang="it-IT" sz="1600" b="1" dirty="0">
                <a:latin typeface="DejaVu Serif Condensed" panose="02060606050605020204"/>
              </a:rPr>
              <a:t> </a:t>
            </a:r>
            <a:r>
              <a:rPr lang="it-IT" sz="1600" b="1" dirty="0" err="1">
                <a:latin typeface="DejaVu Serif Condensed" panose="02060606050605020204"/>
              </a:rPr>
              <a:t>version</a:t>
            </a:r>
            <a:r>
              <a:rPr lang="it-IT" sz="1600" b="1" dirty="0">
                <a:latin typeface="DejaVu Serif Condensed" panose="02060606050605020204"/>
              </a:rPr>
              <a:t> of the ASIC</a:t>
            </a:r>
            <a:r>
              <a:rPr lang="it-IT" sz="1600" dirty="0">
                <a:latin typeface="DejaVu Serif Condensed" panose="02060606050605020204"/>
              </a:rPr>
              <a:t>, </a:t>
            </a:r>
            <a:r>
              <a:rPr lang="it-IT" sz="1600" dirty="0" err="1">
                <a:latin typeface="DejaVu Serif Condensed" panose="02060606050605020204"/>
              </a:rPr>
              <a:t>aiming</a:t>
            </a:r>
            <a:r>
              <a:rPr lang="it-IT" sz="1600" dirty="0">
                <a:latin typeface="DejaVu Serif Condensed" panose="02060606050605020204"/>
              </a:rPr>
              <a:t> to reduce the </a:t>
            </a:r>
            <a:r>
              <a:rPr lang="it-IT" sz="1600" b="1" dirty="0">
                <a:latin typeface="DejaVu Serif Condensed" panose="02060606050605020204"/>
              </a:rPr>
              <a:t>FEE </a:t>
            </a:r>
            <a:r>
              <a:rPr lang="it-IT" sz="1600" b="1" dirty="0" err="1">
                <a:latin typeface="DejaVu Serif Condensed" panose="02060606050605020204"/>
              </a:rPr>
              <a:t>thr</a:t>
            </a:r>
            <a:r>
              <a:rPr lang="it-IT" sz="1600" b="1" dirty="0">
                <a:latin typeface="DejaVu Serif Condensed" panose="02060606050605020204"/>
              </a:rPr>
              <a:t> down 3 – 3.5 </a:t>
            </a:r>
            <a:r>
              <a:rPr lang="it-IT" sz="1600" b="1" dirty="0" err="1">
                <a:latin typeface="DejaVu Serif Condensed" panose="02060606050605020204"/>
              </a:rPr>
              <a:t>fC</a:t>
            </a:r>
            <a:r>
              <a:rPr lang="it-IT" sz="1600" b="1" dirty="0">
                <a:latin typeface="DejaVu Serif Condensed" panose="02060606050605020204"/>
              </a:rPr>
              <a:t>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AC3D5B14-89EE-E900-54E2-5AF4810600B3}"/>
              </a:ext>
            </a:extLst>
          </p:cNvPr>
          <p:cNvSpPr txBox="1"/>
          <p:nvPr/>
        </p:nvSpPr>
        <p:spPr>
          <a:xfrm>
            <a:off x="7740774" y="768529"/>
            <a:ext cx="1515031" cy="338554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pPr algn="ctr"/>
            <a:r>
              <a:rPr lang="it-IT" sz="1600" dirty="0">
                <a:solidFill>
                  <a:schemeClr val="bg1"/>
                </a:solidFill>
                <a:latin typeface="DejaVu Serif Condensed" panose="02060606050605020204"/>
              </a:rPr>
              <a:t>FATIC </a:t>
            </a:r>
            <a:r>
              <a:rPr lang="it-IT" sz="1600" dirty="0" err="1">
                <a:solidFill>
                  <a:schemeClr val="bg1"/>
                </a:solidFill>
                <a:latin typeface="DejaVu Serif Condensed" panose="02060606050605020204"/>
              </a:rPr>
              <a:t>based</a:t>
            </a:r>
            <a:r>
              <a:rPr lang="it-IT" sz="1600" dirty="0">
                <a:solidFill>
                  <a:schemeClr val="bg1"/>
                </a:solidFill>
                <a:latin typeface="DejaVu Serif Condensed" panose="02060606050605020204"/>
              </a:rPr>
              <a:t> </a:t>
            </a:r>
            <a:r>
              <a:rPr lang="it-IT" sz="1600" dirty="0" err="1">
                <a:solidFill>
                  <a:schemeClr val="bg1"/>
                </a:solidFill>
                <a:latin typeface="DejaVu Serif Condensed" panose="02060606050605020204"/>
              </a:rPr>
              <a:t>Fee</a:t>
            </a:r>
            <a:endParaRPr lang="it-IT" sz="1600" dirty="0">
              <a:solidFill>
                <a:schemeClr val="bg1"/>
              </a:solidFill>
              <a:latin typeface="DejaVu Serif Condensed" panose="02060606050605020204"/>
            </a:endParaRPr>
          </a:p>
        </p:txBody>
      </p:sp>
      <p:sp>
        <p:nvSpPr>
          <p:cNvPr id="19" name="Google Shape;215;p4">
            <a:extLst>
              <a:ext uri="{FF2B5EF4-FFF2-40B4-BE49-F238E27FC236}">
                <a16:creationId xmlns:a16="http://schemas.microsoft.com/office/drawing/2014/main" id="{4F20EB95-785F-CD5F-DCF9-3A839368D0D3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42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1" name="Segnaposto piè di pagina 3">
            <a:extLst>
              <a:ext uri="{FF2B5EF4-FFF2-40B4-BE49-F238E27FC236}">
                <a16:creationId xmlns:a16="http://schemas.microsoft.com/office/drawing/2014/main" id="{CFF19C7E-5F79-7DE3-56DB-6458F5A8C64D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LNF-INFN,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218340" y="19062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3200" spc="55" dirty="0">
                <a:solidFill>
                  <a:srgbClr val="000000"/>
                </a:solidFill>
                <a:latin typeface="Impact"/>
              </a:rPr>
              <a:t>Detector washing and electrical cleaning</a:t>
            </a:r>
          </a:p>
        </p:txBody>
      </p:sp>
      <p:sp>
        <p:nvSpPr>
          <p:cNvPr id="144" name="CasellaDiTesto 143"/>
          <p:cNvSpPr txBox="1"/>
          <p:nvPr/>
        </p:nvSpPr>
        <p:spPr>
          <a:xfrm>
            <a:off x="878582" y="702000"/>
            <a:ext cx="8263080" cy="102960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just"/>
            <a:r>
              <a:rPr lang="en-US" sz="1500" spc="-1" dirty="0">
                <a:solidFill>
                  <a:schemeClr val="dk1"/>
                </a:solidFill>
                <a:latin typeface="DejaVu Serif Condensed"/>
                <a:ea typeface="DejaVu Sans"/>
              </a:rPr>
              <a:t>At LNF, we are installing a </a:t>
            </a:r>
            <a:r>
              <a:rPr lang="en-US" sz="1500" b="1" spc="-1" dirty="0">
                <a:solidFill>
                  <a:schemeClr val="dk1"/>
                </a:solidFill>
                <a:latin typeface="DejaVu Serif Condensed"/>
                <a:ea typeface="DejaVu Sans"/>
              </a:rPr>
              <a:t>detector washing station</a:t>
            </a:r>
            <a:r>
              <a:rPr lang="en-US" sz="1500" spc="-1" dirty="0">
                <a:solidFill>
                  <a:schemeClr val="dk1"/>
                </a:solidFill>
                <a:latin typeface="DejaVu Serif Condensed"/>
                <a:ea typeface="DejaVu Sans"/>
              </a:rPr>
              <a:t> with a stainless-steel tank and a high-pressure car-washing machine using deionized water. </a:t>
            </a:r>
            <a:endParaRPr lang="en-US" sz="1500" spc="-1" dirty="0">
              <a:solidFill>
                <a:srgbClr val="000000"/>
              </a:solidFill>
              <a:latin typeface="DejaVu Serif Condensed"/>
            </a:endParaRPr>
          </a:p>
          <a:p>
            <a:pPr algn="just"/>
            <a:r>
              <a:rPr lang="en-US" sz="1500" spc="-1" dirty="0">
                <a:solidFill>
                  <a:schemeClr val="dk1"/>
                </a:solidFill>
                <a:latin typeface="DejaVu Serif Condensed"/>
                <a:ea typeface="DejaVu Sans"/>
              </a:rPr>
              <a:t>After washing, the detector is placed in an </a:t>
            </a:r>
            <a:r>
              <a:rPr lang="en-US" sz="1500" b="1" spc="-1" dirty="0">
                <a:solidFill>
                  <a:schemeClr val="dk1"/>
                </a:solidFill>
                <a:latin typeface="DejaVu Serif Condensed"/>
                <a:ea typeface="DejaVu Sans"/>
              </a:rPr>
              <a:t>oven at 90°C</a:t>
            </a:r>
            <a:r>
              <a:rPr lang="en-US" sz="1500" spc="-1" dirty="0">
                <a:solidFill>
                  <a:schemeClr val="dk1"/>
                </a:solidFill>
                <a:latin typeface="DejaVu Serif Condensed"/>
                <a:ea typeface="DejaVu Sans"/>
              </a:rPr>
              <a:t>. After 24 hours, it is gradually powered by increasing voltage from 300V to 680V, following Rui's guidelines.</a:t>
            </a:r>
            <a:endParaRPr lang="en-US" sz="1500" spc="-1" dirty="0">
              <a:solidFill>
                <a:srgbClr val="000000"/>
              </a:solidFill>
              <a:latin typeface="DejaVu Serif Condensed"/>
            </a:endParaRPr>
          </a:p>
        </p:txBody>
      </p:sp>
      <p:pic>
        <p:nvPicPr>
          <p:cNvPr id="145" name="Immagine 144"/>
          <p:cNvPicPr/>
          <p:nvPr/>
        </p:nvPicPr>
        <p:blipFill>
          <a:blip r:embed="rId2"/>
          <a:stretch/>
        </p:blipFill>
        <p:spPr>
          <a:xfrm>
            <a:off x="865622" y="1811880"/>
            <a:ext cx="3766680" cy="3320640"/>
          </a:xfrm>
          <a:prstGeom prst="rect">
            <a:avLst/>
          </a:prstGeom>
          <a:ln w="18000">
            <a:noFill/>
          </a:ln>
        </p:spPr>
      </p:pic>
      <p:pic>
        <p:nvPicPr>
          <p:cNvPr id="146" name="Immagine 145"/>
          <p:cNvPicPr/>
          <p:nvPr/>
        </p:nvPicPr>
        <p:blipFill>
          <a:blip r:embed="rId3"/>
          <a:stretch/>
        </p:blipFill>
        <p:spPr>
          <a:xfrm>
            <a:off x="4998062" y="1818360"/>
            <a:ext cx="4164120" cy="3298680"/>
          </a:xfrm>
          <a:prstGeom prst="rect">
            <a:avLst/>
          </a:prstGeom>
          <a:ln w="18000">
            <a:noFill/>
          </a:ln>
        </p:spPr>
      </p:pic>
      <p:sp>
        <p:nvSpPr>
          <p:cNvPr id="2" name="Google Shape;215;p4">
            <a:extLst>
              <a:ext uri="{FF2B5EF4-FFF2-40B4-BE49-F238E27FC236}">
                <a16:creationId xmlns:a16="http://schemas.microsoft.com/office/drawing/2014/main" id="{0A20D254-6406-A728-12C6-4F973AAFBBDB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43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2F8CC7F7-FF64-CEB0-9B01-83DE3E3423C2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40102" y="147600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2800" spc="55">
                <a:solidFill>
                  <a:srgbClr val="000000"/>
                </a:solidFill>
                <a:latin typeface="Impact"/>
              </a:rPr>
              <a:t>The DOCA</a:t>
            </a:r>
          </a:p>
        </p:txBody>
      </p:sp>
      <p:pic>
        <p:nvPicPr>
          <p:cNvPr id="117" name="Immagine 87"/>
          <p:cNvPicPr/>
          <p:nvPr/>
        </p:nvPicPr>
        <p:blipFill>
          <a:blip r:embed="rId2"/>
          <a:stretch/>
        </p:blipFill>
        <p:spPr>
          <a:xfrm>
            <a:off x="796142" y="840600"/>
            <a:ext cx="4506120" cy="2590920"/>
          </a:xfrm>
          <a:prstGeom prst="rect">
            <a:avLst/>
          </a:prstGeom>
          <a:ln w="18000">
            <a:noFill/>
          </a:ln>
        </p:spPr>
      </p:pic>
      <p:pic>
        <p:nvPicPr>
          <p:cNvPr id="118" name="Immagine 89"/>
          <p:cNvPicPr/>
          <p:nvPr/>
        </p:nvPicPr>
        <p:blipFill>
          <a:blip r:embed="rId3"/>
          <a:stretch/>
        </p:blipFill>
        <p:spPr>
          <a:xfrm>
            <a:off x="6360302" y="388440"/>
            <a:ext cx="3476520" cy="2486520"/>
          </a:xfrm>
          <a:prstGeom prst="rect">
            <a:avLst/>
          </a:prstGeom>
          <a:ln w="18000">
            <a:noFill/>
          </a:ln>
        </p:spPr>
      </p:pic>
      <p:pic>
        <p:nvPicPr>
          <p:cNvPr id="119" name="Immagine 90"/>
          <p:cNvPicPr/>
          <p:nvPr/>
        </p:nvPicPr>
        <p:blipFill>
          <a:blip r:embed="rId4"/>
          <a:srcRect t="15140" b="49251"/>
          <a:stretch/>
        </p:blipFill>
        <p:spPr>
          <a:xfrm>
            <a:off x="6948686" y="4059411"/>
            <a:ext cx="2637720" cy="1035720"/>
          </a:xfrm>
          <a:prstGeom prst="rect">
            <a:avLst/>
          </a:prstGeom>
          <a:ln w="18000">
            <a:noFill/>
          </a:ln>
        </p:spPr>
      </p:pic>
      <p:sp>
        <p:nvSpPr>
          <p:cNvPr id="120" name="CasellaDiTesto 119"/>
          <p:cNvSpPr txBox="1"/>
          <p:nvPr/>
        </p:nvSpPr>
        <p:spPr>
          <a:xfrm>
            <a:off x="642422" y="3516120"/>
            <a:ext cx="5196600" cy="169488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just"/>
            <a:r>
              <a:rPr lang="en-US" sz="1400" spc="-1">
                <a:solidFill>
                  <a:srgbClr val="000000"/>
                </a:solidFill>
                <a:latin typeface="DejaVu Serif Condensed"/>
                <a:ea typeface="DejaVu Sans"/>
              </a:rPr>
              <a:t>Cross-section of a μ-RWELL with a conductive line on the DLC (High-Rate scheme). </a:t>
            </a:r>
            <a:endParaRPr lang="en-US" sz="1400" spc="-1">
              <a:solidFill>
                <a:srgbClr val="000000"/>
              </a:solidFill>
              <a:latin typeface="DejaVu Serif Condensed"/>
            </a:endParaRPr>
          </a:p>
          <a:p>
            <a:pPr algn="just"/>
            <a:r>
              <a:rPr lang="en-US" sz="1400" spc="-1">
                <a:solidFill>
                  <a:srgbClr val="000000"/>
                </a:solidFill>
                <a:latin typeface="DejaVu Serif Condensed"/>
                <a:ea typeface="DejaVu Sans"/>
              </a:rPr>
              <a:t>The concept of </a:t>
            </a:r>
            <a:r>
              <a:rPr lang="en-US" sz="1400" b="1" spc="-1">
                <a:solidFill>
                  <a:srgbClr val="000000"/>
                </a:solidFill>
                <a:latin typeface="DejaVu Serif Condensed"/>
                <a:ea typeface="DejaVu Sans"/>
              </a:rPr>
              <a:t>DOCA</a:t>
            </a:r>
            <a:r>
              <a:rPr lang="en-US" sz="1400" spc="-1">
                <a:solidFill>
                  <a:srgbClr val="000000"/>
                </a:solidFill>
                <a:latin typeface="DejaVu Serif Condensed"/>
                <a:ea typeface="DejaVu Sans"/>
              </a:rPr>
              <a:t> (Distance-Of-Closest-Approach) before discharge is fundamental for the </a:t>
            </a:r>
            <a:r>
              <a:rPr lang="en-US" sz="1400" b="1" spc="-1">
                <a:solidFill>
                  <a:srgbClr val="000000"/>
                </a:solidFill>
                <a:latin typeface="DejaVu Serif Condensed"/>
                <a:ea typeface="DejaVu Sans"/>
              </a:rPr>
              <a:t>stability</a:t>
            </a:r>
            <a:r>
              <a:rPr lang="en-US" sz="1400" spc="-1">
                <a:solidFill>
                  <a:srgbClr val="000000"/>
                </a:solidFill>
                <a:latin typeface="DejaVu Serif Condensed"/>
                <a:ea typeface="DejaVu Sans"/>
              </a:rPr>
              <a:t> of the detector. </a:t>
            </a:r>
            <a:endParaRPr lang="en-US" sz="1400" spc="-1">
              <a:solidFill>
                <a:srgbClr val="000000"/>
              </a:solidFill>
              <a:latin typeface="DejaVu Serif Condensed"/>
            </a:endParaRPr>
          </a:p>
          <a:p>
            <a:pPr algn="just"/>
            <a:r>
              <a:rPr lang="en-US" sz="1400" spc="-1">
                <a:solidFill>
                  <a:srgbClr val="000000"/>
                </a:solidFill>
                <a:latin typeface="DejaVu Serif Condensed"/>
                <a:ea typeface="DejaVu Sans"/>
              </a:rPr>
              <a:t>The </a:t>
            </a:r>
            <a:r>
              <a:rPr lang="en-US" sz="1400" b="1" spc="-1">
                <a:solidFill>
                  <a:srgbClr val="000000"/>
                </a:solidFill>
                <a:latin typeface="DejaVu Serif Condensed"/>
                <a:ea typeface="DejaVu Sans"/>
              </a:rPr>
              <a:t>DOCA </a:t>
            </a:r>
            <a:r>
              <a:rPr lang="en-US" sz="1400" spc="-1">
                <a:solidFill>
                  <a:srgbClr val="000000"/>
                </a:solidFill>
                <a:latin typeface="DejaVu Serif Condensed"/>
                <a:ea typeface="DejaVu Sans"/>
              </a:rPr>
              <a:t>is defined as the </a:t>
            </a:r>
            <a:r>
              <a:rPr lang="en-US" sz="1400" b="1" spc="-1">
                <a:solidFill>
                  <a:srgbClr val="000000"/>
                </a:solidFill>
                <a:latin typeface="DejaVu Serif Condensed"/>
                <a:ea typeface="DejaVu Sans"/>
              </a:rPr>
              <a:t>distance between</a:t>
            </a:r>
            <a:r>
              <a:rPr lang="en-US" sz="1400" spc="-1">
                <a:solidFill>
                  <a:srgbClr val="000000"/>
                </a:solidFill>
                <a:latin typeface="DejaVu Serif Condensed"/>
                <a:ea typeface="DejaVu Sans"/>
              </a:rPr>
              <a:t> the edges of the </a:t>
            </a:r>
            <a:r>
              <a:rPr lang="en-US" sz="1400" b="1" spc="-1">
                <a:solidFill>
                  <a:srgbClr val="000000"/>
                </a:solidFill>
                <a:latin typeface="DejaVu Serif Condensed"/>
                <a:ea typeface="DejaVu Sans"/>
              </a:rPr>
              <a:t>conductive lines</a:t>
            </a:r>
            <a:r>
              <a:rPr lang="en-US" sz="1400" spc="-1">
                <a:solidFill>
                  <a:srgbClr val="000000"/>
                </a:solidFill>
                <a:latin typeface="DejaVu Serif Condensed"/>
                <a:ea typeface="DejaVu Sans"/>
              </a:rPr>
              <a:t> and its </a:t>
            </a:r>
            <a:r>
              <a:rPr lang="en-US" sz="1400" b="1" spc="-1">
                <a:solidFill>
                  <a:srgbClr val="000000"/>
                </a:solidFill>
                <a:latin typeface="DejaVu Serif Condensed"/>
                <a:ea typeface="DejaVu Sans"/>
              </a:rPr>
              <a:t>closest amplification hole</a:t>
            </a:r>
            <a:r>
              <a:rPr lang="en-US" sz="1400" spc="-1">
                <a:solidFill>
                  <a:srgbClr val="000000"/>
                </a:solidFill>
                <a:latin typeface="DejaVu Serif Condensed"/>
                <a:ea typeface="DejaVu Sans"/>
              </a:rPr>
              <a:t>.</a:t>
            </a:r>
            <a:endParaRPr lang="en-US" sz="14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121" name="CasellaDiTesto 120"/>
          <p:cNvSpPr txBox="1"/>
          <p:nvPr/>
        </p:nvSpPr>
        <p:spPr>
          <a:xfrm>
            <a:off x="6084182" y="2857680"/>
            <a:ext cx="3866040" cy="134460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just"/>
            <a:r>
              <a:rPr lang="en-US" sz="1400" spc="-1">
                <a:solidFill>
                  <a:srgbClr val="000000"/>
                </a:solidFill>
                <a:latin typeface="DejaVu Serif Condensed"/>
                <a:ea typeface="DejaVu Sans"/>
              </a:rPr>
              <a:t>The </a:t>
            </a:r>
            <a:r>
              <a:rPr lang="en-US" sz="1400" b="1" spc="-1">
                <a:solidFill>
                  <a:srgbClr val="000000"/>
                </a:solidFill>
                <a:latin typeface="DejaVu Serif Condensed"/>
                <a:ea typeface="DejaVu Sans"/>
              </a:rPr>
              <a:t>DOCA (before discharge) </a:t>
            </a:r>
            <a:r>
              <a:rPr lang="en-US" sz="1400" spc="-1">
                <a:solidFill>
                  <a:srgbClr val="000000"/>
                </a:solidFill>
                <a:latin typeface="DejaVu Serif Condensed"/>
                <a:ea typeface="DejaVu Sans"/>
              </a:rPr>
              <a:t>as a function of the DLC </a:t>
            </a:r>
            <a:r>
              <a:rPr lang="en-US" sz="1400" b="1" spc="-1">
                <a:solidFill>
                  <a:srgbClr val="000000"/>
                </a:solidFill>
                <a:latin typeface="DejaVu Serif Condensed"/>
                <a:ea typeface="DejaVu Sans"/>
              </a:rPr>
              <a:t>resistivity</a:t>
            </a:r>
            <a:r>
              <a:rPr lang="en-US" sz="1400" spc="-1">
                <a:solidFill>
                  <a:srgbClr val="000000"/>
                </a:solidFill>
                <a:latin typeface="DejaVu Serif Condensed"/>
                <a:ea typeface="DejaVu Sans"/>
              </a:rPr>
              <a:t>, for different </a:t>
            </a:r>
            <a:r>
              <a:rPr lang="en-US" sz="1400" b="1" spc="-1">
                <a:solidFill>
                  <a:srgbClr val="000000"/>
                </a:solidFill>
                <a:latin typeface="DejaVu Serif Condensed"/>
                <a:ea typeface="DejaVu Sans"/>
              </a:rPr>
              <a:t>voltages</a:t>
            </a:r>
            <a:r>
              <a:rPr lang="en-US" sz="1400" spc="-1">
                <a:solidFill>
                  <a:srgbClr val="000000"/>
                </a:solidFill>
                <a:latin typeface="DejaVu Serif Condensed"/>
                <a:ea typeface="DejaVu Sans"/>
              </a:rPr>
              <a:t>.</a:t>
            </a:r>
            <a:endParaRPr lang="en-US" sz="1400" spc="-1">
              <a:solidFill>
                <a:srgbClr val="000000"/>
              </a:solidFill>
              <a:latin typeface="DejaVu Serif Condensed"/>
            </a:endParaRPr>
          </a:p>
          <a:p>
            <a:pPr algn="just"/>
            <a:r>
              <a:rPr lang="en-US" sz="1400" spc="-1">
                <a:solidFill>
                  <a:srgbClr val="000000"/>
                </a:solidFill>
                <a:latin typeface="DejaVu Serif Condensed"/>
                <a:ea typeface="DejaVu Sans"/>
              </a:rPr>
              <a:t>The study has been performed with a custom tool, with two thin conductive movable tips.</a:t>
            </a:r>
            <a:endParaRPr lang="en-US" sz="1400" spc="-1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122" name="Rettangolo 121"/>
          <p:cNvSpPr/>
          <p:nvPr/>
        </p:nvSpPr>
        <p:spPr>
          <a:xfrm>
            <a:off x="574742" y="766800"/>
            <a:ext cx="1399320" cy="511200"/>
          </a:xfrm>
          <a:prstGeom prst="rect">
            <a:avLst/>
          </a:prstGeom>
          <a:solidFill>
            <a:srgbClr val="C2E0AE"/>
          </a:solidFill>
          <a:ln w="18000">
            <a:solidFill>
              <a:srgbClr val="89C765"/>
            </a:solidFill>
            <a:round/>
          </a:ln>
          <a:effectLst>
            <a:outerShdw blurRad="38160" dist="25455" dir="2700000" rotWithShape="0">
              <a:srgbClr val="808080"/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72000" tIns="27000" rIns="72000" bIns="27000" anchor="ctr">
            <a:noAutofit/>
          </a:bodyPr>
          <a:lstStyle/>
          <a:p>
            <a:pPr algn="ctr"/>
            <a:r>
              <a:rPr lang="en-US" sz="1200" spc="-1">
                <a:solidFill>
                  <a:srgbClr val="000000"/>
                </a:solidFill>
                <a:latin typeface="DejaVu Serif Condensed"/>
              </a:rPr>
              <a:t>A study born with</a:t>
            </a:r>
          </a:p>
          <a:p>
            <a:pPr algn="ctr"/>
            <a:r>
              <a:rPr lang="en-US" sz="1200" spc="-1">
                <a:solidFill>
                  <a:srgbClr val="000000"/>
                </a:solidFill>
                <a:latin typeface="DejaVu Serif Condensed"/>
              </a:rPr>
              <a:t>the SG μ-RWELL</a:t>
            </a:r>
          </a:p>
        </p:txBody>
      </p:sp>
      <p:sp>
        <p:nvSpPr>
          <p:cNvPr id="2" name="Google Shape;215;p4">
            <a:extLst>
              <a:ext uri="{FF2B5EF4-FFF2-40B4-BE49-F238E27FC236}">
                <a16:creationId xmlns:a16="http://schemas.microsoft.com/office/drawing/2014/main" id="{03980DF4-40B4-FEC1-98BC-BAC72C830854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44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6CFBD740-551A-29B0-8EBE-D5C58F9ACDCB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PlaceHolder 1"/>
          <p:cNvSpPr>
            <a:spLocks noGrp="1"/>
          </p:cNvSpPr>
          <p:nvPr>
            <p:ph type="title"/>
          </p:nvPr>
        </p:nvSpPr>
        <p:spPr>
          <a:xfrm>
            <a:off x="323950" y="207035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3200" spc="55" dirty="0">
                <a:solidFill>
                  <a:srgbClr val="000000"/>
                </a:solidFill>
                <a:latin typeface="Impact"/>
              </a:rPr>
              <a:t>Prepreg thickness optimization</a:t>
            </a:r>
          </a:p>
        </p:txBody>
      </p:sp>
      <p:pic>
        <p:nvPicPr>
          <p:cNvPr id="244" name="Immagine 243"/>
          <p:cNvPicPr/>
          <p:nvPr/>
        </p:nvPicPr>
        <p:blipFill>
          <a:blip r:embed="rId2"/>
          <a:stretch/>
        </p:blipFill>
        <p:spPr>
          <a:xfrm>
            <a:off x="412742" y="1144923"/>
            <a:ext cx="4656240" cy="3385080"/>
          </a:xfrm>
          <a:prstGeom prst="rect">
            <a:avLst/>
          </a:prstGeom>
          <a:ln w="18000">
            <a:noFill/>
          </a:ln>
        </p:spPr>
      </p:pic>
      <p:pic>
        <p:nvPicPr>
          <p:cNvPr id="245" name="Immagine 244"/>
          <p:cNvPicPr/>
          <p:nvPr/>
        </p:nvPicPr>
        <p:blipFill>
          <a:blip r:embed="rId3"/>
          <a:stretch/>
        </p:blipFill>
        <p:spPr>
          <a:xfrm>
            <a:off x="5040902" y="989403"/>
            <a:ext cx="5113800" cy="3718080"/>
          </a:xfrm>
          <a:prstGeom prst="rect">
            <a:avLst/>
          </a:prstGeom>
          <a:ln w="18000">
            <a:noFill/>
          </a:ln>
        </p:spPr>
      </p:pic>
      <p:pic>
        <p:nvPicPr>
          <p:cNvPr id="247" name="Immagine 246"/>
          <p:cNvPicPr/>
          <p:nvPr/>
        </p:nvPicPr>
        <p:blipFill>
          <a:blip r:embed="rId4"/>
          <a:stretch/>
        </p:blipFill>
        <p:spPr>
          <a:xfrm>
            <a:off x="9208800" y="207035"/>
            <a:ext cx="1025616" cy="744120"/>
          </a:xfrm>
          <a:prstGeom prst="rect">
            <a:avLst/>
          </a:prstGeom>
          <a:ln w="18000">
            <a:noFill/>
          </a:ln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5CECC41C-4C79-3621-C570-4F45DEEA5CDB}"/>
              </a:ext>
            </a:extLst>
          </p:cNvPr>
          <p:cNvSpPr txBox="1"/>
          <p:nvPr/>
        </p:nvSpPr>
        <p:spPr>
          <a:xfrm>
            <a:off x="329837" y="4681147"/>
            <a:ext cx="5511716" cy="523220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spc="-1" dirty="0">
                <a:latin typeface="DejaVu Serif Condensed"/>
                <a:sym typeface="Wingdings" panose="05000000000000000000" pitchFamily="2" charset="2"/>
              </a:rPr>
              <a:t>28µm thick prepreg maximize</a:t>
            </a:r>
            <a:r>
              <a:rPr lang="en-US" sz="1400" spc="-1" dirty="0">
                <a:latin typeface="DejaVu Serif Condensed"/>
                <a:sym typeface="Wingdings" panose="05000000000000000000" pitchFamily="2" charset="2"/>
              </a:rPr>
              <a:t> both the </a:t>
            </a:r>
            <a:r>
              <a:rPr lang="en-US" sz="1400" b="1" spc="-1" dirty="0">
                <a:latin typeface="DejaVu Serif Condensed"/>
                <a:sym typeface="Wingdings" panose="05000000000000000000" pitchFamily="2" charset="2"/>
              </a:rPr>
              <a:t>amplitude of the signa</a:t>
            </a:r>
            <a:r>
              <a:rPr lang="en-US" sz="1400" spc="-1" dirty="0">
                <a:latin typeface="DejaVu Serif Condensed"/>
                <a:sym typeface="Wingdings" panose="05000000000000000000" pitchFamily="2" charset="2"/>
              </a:rPr>
              <a:t>l induced on the pad readout, and </a:t>
            </a:r>
            <a:r>
              <a:rPr lang="en-US" sz="1400" b="1" spc="-1" dirty="0">
                <a:latin typeface="DejaVu Serif Condensed"/>
                <a:sym typeface="Wingdings" panose="05000000000000000000" pitchFamily="2" charset="2"/>
              </a:rPr>
              <a:t>S/N ratio </a:t>
            </a:r>
            <a:r>
              <a:rPr lang="en-US" sz="1400" spc="-1" dirty="0">
                <a:latin typeface="DejaVu Serif Condensed"/>
                <a:sym typeface="Wingdings" panose="05000000000000000000" pitchFamily="2" charset="2"/>
              </a:rPr>
              <a:t>(measurement done with APV25)</a:t>
            </a:r>
          </a:p>
        </p:txBody>
      </p:sp>
      <p:sp>
        <p:nvSpPr>
          <p:cNvPr id="5" name="Google Shape;215;p4">
            <a:extLst>
              <a:ext uri="{FF2B5EF4-FFF2-40B4-BE49-F238E27FC236}">
                <a16:creationId xmlns:a16="http://schemas.microsoft.com/office/drawing/2014/main" id="{E0DF63D2-C3F5-550B-0EC8-BC5D8A1188C8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45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15F115A7-B1D0-E2E0-239C-74663B82EDEB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  <p:extLst>
      <p:ext uri="{BB962C8B-B14F-4D97-AF65-F5344CB8AC3E}">
        <p14:creationId xmlns:p14="http://schemas.microsoft.com/office/powerpoint/2010/main" val="42551415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Titolo 1">
            <a:extLst>
              <a:ext uri="{FF2B5EF4-FFF2-40B4-BE49-F238E27FC236}">
                <a16:creationId xmlns:a16="http://schemas.microsoft.com/office/drawing/2014/main" id="{E045F374-612D-6152-87A8-1FB044C01898}"/>
              </a:ext>
            </a:extLst>
          </p:cNvPr>
          <p:cNvSpPr txBox="1">
            <a:spLocks/>
          </p:cNvSpPr>
          <p:nvPr/>
        </p:nvSpPr>
        <p:spPr>
          <a:xfrm>
            <a:off x="269212" y="147600"/>
            <a:ext cx="9973135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>
            <a:lvl1pPr>
              <a:defRPr sz="4400" b="0" i="0">
                <a:solidFill>
                  <a:schemeClr val="bg1"/>
                </a:solidFill>
                <a:latin typeface="Impact"/>
                <a:cs typeface="Impact"/>
              </a:defRPr>
            </a:lvl1pPr>
          </a:lstStyle>
          <a:p>
            <a:r>
              <a:rPr lang="en-US" sz="3200" kern="0" dirty="0">
                <a:solidFill>
                  <a:schemeClr val="tx1"/>
                </a:solidFill>
                <a:latin typeface="Impact" pitchFamily="34" charset="0"/>
                <a:ea typeface="Verdana" pitchFamily="34" charset="0"/>
              </a:rPr>
              <a:t>The </a:t>
            </a:r>
            <a:r>
              <a:rPr lang="it-IT" sz="3200" kern="0" dirty="0">
                <a:solidFill>
                  <a:schemeClr val="tx1"/>
                </a:solidFill>
                <a:latin typeface="Impact" pitchFamily="34" charset="0"/>
                <a:ea typeface="Verdana" pitchFamily="34" charset="0"/>
              </a:rPr>
              <a:t>R&amp;D steps</a:t>
            </a:r>
            <a:endParaRPr lang="en-GB" sz="3200" kern="0" dirty="0">
              <a:solidFill>
                <a:schemeClr val="tx1"/>
              </a:solidFill>
            </a:endParaRPr>
          </a:p>
        </p:txBody>
      </p:sp>
      <p:grpSp>
        <p:nvGrpSpPr>
          <p:cNvPr id="126" name="Gruppo 125">
            <a:extLst>
              <a:ext uri="{FF2B5EF4-FFF2-40B4-BE49-F238E27FC236}">
                <a16:creationId xmlns:a16="http://schemas.microsoft.com/office/drawing/2014/main" id="{DED05CF5-4933-1E0C-2643-8C1D42A675F3}"/>
              </a:ext>
            </a:extLst>
          </p:cNvPr>
          <p:cNvGrpSpPr/>
          <p:nvPr/>
        </p:nvGrpSpPr>
        <p:grpSpPr>
          <a:xfrm>
            <a:off x="179241" y="1124527"/>
            <a:ext cx="9807469" cy="4073607"/>
            <a:chOff x="179241" y="1124527"/>
            <a:chExt cx="9807469" cy="4073607"/>
          </a:xfrm>
        </p:grpSpPr>
        <p:sp>
          <p:nvSpPr>
            <p:cNvPr id="5" name="Google Shape;204;p34">
              <a:extLst>
                <a:ext uri="{FF2B5EF4-FFF2-40B4-BE49-F238E27FC236}">
                  <a16:creationId xmlns:a16="http://schemas.microsoft.com/office/drawing/2014/main" id="{03F4E96E-E70D-035A-EA36-A12A0631180F}"/>
                </a:ext>
              </a:extLst>
            </p:cNvPr>
            <p:cNvSpPr/>
            <p:nvPr/>
          </p:nvSpPr>
          <p:spPr>
            <a:xfrm>
              <a:off x="4714005" y="2223940"/>
              <a:ext cx="673075" cy="222415"/>
            </a:xfrm>
            <a:custGeom>
              <a:avLst/>
              <a:gdLst/>
              <a:ahLst/>
              <a:cxnLst/>
              <a:rect l="l" t="t" r="r" b="b"/>
              <a:pathLst>
                <a:path w="741680" h="421640" extrusionOk="0">
                  <a:moveTo>
                    <a:pt x="0" y="421640"/>
                  </a:moveTo>
                  <a:lnTo>
                    <a:pt x="421640" y="0"/>
                  </a:lnTo>
                  <a:lnTo>
                    <a:pt x="741680" y="0"/>
                  </a:lnTo>
                </a:path>
              </a:pathLst>
            </a:custGeom>
            <a:noFill/>
            <a:ln w="38100" cap="flat" cmpd="sng">
              <a:solidFill>
                <a:srgbClr val="00B0F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" name="Google Shape;205;p34">
              <a:extLst>
                <a:ext uri="{FF2B5EF4-FFF2-40B4-BE49-F238E27FC236}">
                  <a16:creationId xmlns:a16="http://schemas.microsoft.com/office/drawing/2014/main" id="{115DD813-41EB-724E-CF6A-2CF75BAAF2C0}"/>
                </a:ext>
              </a:extLst>
            </p:cNvPr>
            <p:cNvSpPr txBox="1"/>
            <p:nvPr/>
          </p:nvSpPr>
          <p:spPr>
            <a:xfrm>
              <a:off x="4443723" y="1124622"/>
              <a:ext cx="5337900" cy="2616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099" b="1" i="0" u="none" strike="noStrike" cap="non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R&amp;D on high-rate layout</a:t>
              </a:r>
              <a:endParaRPr sz="1099" b="1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8" name="Google Shape;207;p34" descr="F:\DCIM\100OLYMP\P7150428.JPG">
              <a:extLst>
                <a:ext uri="{FF2B5EF4-FFF2-40B4-BE49-F238E27FC236}">
                  <a16:creationId xmlns:a16="http://schemas.microsoft.com/office/drawing/2014/main" id="{69D3E832-12A7-014A-1100-3F71C190E4DD}"/>
                </a:ext>
              </a:extLst>
            </p:cNvPr>
            <p:cNvPicPr preferRelativeResize="0"/>
            <p:nvPr/>
          </p:nvPicPr>
          <p:blipFill rotWithShape="1">
            <a:blip r:embed="rId2">
              <a:alphaModFix/>
            </a:blip>
            <a:srcRect t="21064" b="7384"/>
            <a:stretch/>
          </p:blipFill>
          <p:spPr>
            <a:xfrm>
              <a:off x="853191" y="3500779"/>
              <a:ext cx="1135575" cy="1090075"/>
            </a:xfrm>
            <a:prstGeom prst="rect">
              <a:avLst/>
            </a:prstGeom>
            <a:noFill/>
            <a:ln>
              <a:noFill/>
            </a:ln>
          </p:spPr>
        </p:pic>
        <p:grpSp>
          <p:nvGrpSpPr>
            <p:cNvPr id="9" name="Google Shape;208;p34">
              <a:extLst>
                <a:ext uri="{FF2B5EF4-FFF2-40B4-BE49-F238E27FC236}">
                  <a16:creationId xmlns:a16="http://schemas.microsoft.com/office/drawing/2014/main" id="{A53671A1-545B-19CF-3DB1-3AD5B69866BC}"/>
                </a:ext>
              </a:extLst>
            </p:cNvPr>
            <p:cNvGrpSpPr/>
            <p:nvPr/>
          </p:nvGrpSpPr>
          <p:grpSpPr>
            <a:xfrm>
              <a:off x="901137" y="2545795"/>
              <a:ext cx="9032187" cy="804492"/>
              <a:chOff x="90438" y="2796692"/>
              <a:chExt cx="10050281" cy="889531"/>
            </a:xfrm>
          </p:grpSpPr>
          <p:cxnSp>
            <p:nvCxnSpPr>
              <p:cNvPr id="10" name="Google Shape;209;p34">
                <a:extLst>
                  <a:ext uri="{FF2B5EF4-FFF2-40B4-BE49-F238E27FC236}">
                    <a16:creationId xmlns:a16="http://schemas.microsoft.com/office/drawing/2014/main" id="{1766611E-15A0-8E21-FB77-25353BE8DEC4}"/>
                  </a:ext>
                </a:extLst>
              </p:cNvPr>
              <p:cNvCxnSpPr/>
              <p:nvPr/>
            </p:nvCxnSpPr>
            <p:spPr>
              <a:xfrm rot="10800000" flipH="1">
                <a:off x="1300619" y="2940906"/>
                <a:ext cx="8840100" cy="23700"/>
              </a:xfrm>
              <a:prstGeom prst="straightConnector1">
                <a:avLst/>
              </a:prstGeom>
              <a:noFill/>
              <a:ln w="7620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triangle" w="med" len="med"/>
              </a:ln>
            </p:spPr>
          </p:cxnSp>
          <p:sp>
            <p:nvSpPr>
              <p:cNvPr id="11" name="Google Shape;210;p34">
                <a:extLst>
                  <a:ext uri="{FF2B5EF4-FFF2-40B4-BE49-F238E27FC236}">
                    <a16:creationId xmlns:a16="http://schemas.microsoft.com/office/drawing/2014/main" id="{6F9CD72B-1F1F-55B1-B6BE-72608445EF7E}"/>
                  </a:ext>
                </a:extLst>
              </p:cNvPr>
              <p:cNvSpPr txBox="1"/>
              <p:nvPr/>
            </p:nvSpPr>
            <p:spPr>
              <a:xfrm rot="-2702506">
                <a:off x="887554" y="3203498"/>
                <a:ext cx="582090" cy="3243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it" sz="1300" b="1" i="0" u="none" strike="noStrike" cap="none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2014</a:t>
                </a:r>
                <a:endParaRPr sz="13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2" name="Google Shape;211;p34">
                <a:extLst>
                  <a:ext uri="{FF2B5EF4-FFF2-40B4-BE49-F238E27FC236}">
                    <a16:creationId xmlns:a16="http://schemas.microsoft.com/office/drawing/2014/main" id="{2D7D8469-921C-33FF-7A2E-7ABE87A95BC1}"/>
                  </a:ext>
                </a:extLst>
              </p:cNvPr>
              <p:cNvSpPr txBox="1"/>
              <p:nvPr/>
            </p:nvSpPr>
            <p:spPr>
              <a:xfrm rot="-2702506">
                <a:off x="3068877" y="3189558"/>
                <a:ext cx="582090" cy="3243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it" sz="13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2017</a:t>
                </a:r>
                <a:endParaRPr sz="13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3" name="Google Shape;212;p34">
                <a:extLst>
                  <a:ext uri="{FF2B5EF4-FFF2-40B4-BE49-F238E27FC236}">
                    <a16:creationId xmlns:a16="http://schemas.microsoft.com/office/drawing/2014/main" id="{E8E140AB-7DFF-598E-83F3-FB8200777811}"/>
                  </a:ext>
                </a:extLst>
              </p:cNvPr>
              <p:cNvSpPr txBox="1"/>
              <p:nvPr/>
            </p:nvSpPr>
            <p:spPr>
              <a:xfrm rot="-2702506">
                <a:off x="3941805" y="3190988"/>
                <a:ext cx="582090" cy="3243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it" sz="13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2018</a:t>
                </a:r>
                <a:endParaRPr sz="13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4" name="Google Shape;213;p34">
                <a:extLst>
                  <a:ext uri="{FF2B5EF4-FFF2-40B4-BE49-F238E27FC236}">
                    <a16:creationId xmlns:a16="http://schemas.microsoft.com/office/drawing/2014/main" id="{81C5DA08-B0BE-CAB1-92E7-D329BCEA1CED}"/>
                  </a:ext>
                </a:extLst>
              </p:cNvPr>
              <p:cNvSpPr txBox="1"/>
              <p:nvPr/>
            </p:nvSpPr>
            <p:spPr>
              <a:xfrm rot="-2702506">
                <a:off x="4941086" y="3192421"/>
                <a:ext cx="582090" cy="3243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it" sz="13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2019</a:t>
                </a:r>
                <a:endParaRPr sz="13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5" name="Google Shape;214;p34">
                <a:extLst>
                  <a:ext uri="{FF2B5EF4-FFF2-40B4-BE49-F238E27FC236}">
                    <a16:creationId xmlns:a16="http://schemas.microsoft.com/office/drawing/2014/main" id="{F2FF6DAD-4E40-F985-227D-ED3D3020670A}"/>
                  </a:ext>
                </a:extLst>
              </p:cNvPr>
              <p:cNvSpPr txBox="1"/>
              <p:nvPr/>
            </p:nvSpPr>
            <p:spPr>
              <a:xfrm rot="-2702506">
                <a:off x="5855623" y="3150112"/>
                <a:ext cx="582090" cy="3243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it" sz="13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2020</a:t>
                </a:r>
                <a:endParaRPr sz="13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6" name="Google Shape;215;p34">
                <a:extLst>
                  <a:ext uri="{FF2B5EF4-FFF2-40B4-BE49-F238E27FC236}">
                    <a16:creationId xmlns:a16="http://schemas.microsoft.com/office/drawing/2014/main" id="{AFCC3944-E73D-34EC-A495-330E024BC1FD}"/>
                  </a:ext>
                </a:extLst>
              </p:cNvPr>
              <p:cNvSpPr txBox="1"/>
              <p:nvPr/>
            </p:nvSpPr>
            <p:spPr>
              <a:xfrm rot="-2702506">
                <a:off x="6816193" y="3150111"/>
                <a:ext cx="582090" cy="3243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it" sz="13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2021</a:t>
                </a:r>
                <a:endParaRPr sz="13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7" name="Google Shape;216;p34">
                <a:extLst>
                  <a:ext uri="{FF2B5EF4-FFF2-40B4-BE49-F238E27FC236}">
                    <a16:creationId xmlns:a16="http://schemas.microsoft.com/office/drawing/2014/main" id="{6EE25924-470B-728D-564D-E0F387C5F779}"/>
                  </a:ext>
                </a:extLst>
              </p:cNvPr>
              <p:cNvSpPr txBox="1"/>
              <p:nvPr/>
            </p:nvSpPr>
            <p:spPr>
              <a:xfrm rot="-2702506">
                <a:off x="7639169" y="3176708"/>
                <a:ext cx="582090" cy="3243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it" sz="13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2022</a:t>
                </a:r>
                <a:endParaRPr sz="13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18" name="Google Shape;217;p34">
                <a:extLst>
                  <a:ext uri="{FF2B5EF4-FFF2-40B4-BE49-F238E27FC236}">
                    <a16:creationId xmlns:a16="http://schemas.microsoft.com/office/drawing/2014/main" id="{692ECA16-6664-21FA-2356-2F9D7FDB5ACA}"/>
                  </a:ext>
                </a:extLst>
              </p:cNvPr>
              <p:cNvSpPr txBox="1"/>
              <p:nvPr/>
            </p:nvSpPr>
            <p:spPr>
              <a:xfrm rot="-2702506">
                <a:off x="8559184" y="3173864"/>
                <a:ext cx="582090" cy="3243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it" sz="13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2023</a:t>
                </a:r>
                <a:endParaRPr sz="13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cxnSp>
            <p:nvCxnSpPr>
              <p:cNvPr id="19" name="Google Shape;218;p34">
                <a:extLst>
                  <a:ext uri="{FF2B5EF4-FFF2-40B4-BE49-F238E27FC236}">
                    <a16:creationId xmlns:a16="http://schemas.microsoft.com/office/drawing/2014/main" id="{39518D93-8D36-A9D6-2172-499593CBEC25}"/>
                  </a:ext>
                </a:extLst>
              </p:cNvPr>
              <p:cNvCxnSpPr/>
              <p:nvPr/>
            </p:nvCxnSpPr>
            <p:spPr>
              <a:xfrm>
                <a:off x="1301702" y="2806917"/>
                <a:ext cx="0" cy="273000"/>
              </a:xfrm>
              <a:prstGeom prst="straightConnector1">
                <a:avLst/>
              </a:prstGeom>
              <a:noFill/>
              <a:ln w="5715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20" name="Google Shape;219;p34">
                <a:extLst>
                  <a:ext uri="{FF2B5EF4-FFF2-40B4-BE49-F238E27FC236}">
                    <a16:creationId xmlns:a16="http://schemas.microsoft.com/office/drawing/2014/main" id="{4F556675-65C1-DC38-8FEA-E05AEF7952BA}"/>
                  </a:ext>
                </a:extLst>
              </p:cNvPr>
              <p:cNvCxnSpPr/>
              <p:nvPr/>
            </p:nvCxnSpPr>
            <p:spPr>
              <a:xfrm>
                <a:off x="3435557" y="2822329"/>
                <a:ext cx="0" cy="273000"/>
              </a:xfrm>
              <a:prstGeom prst="straightConnector1">
                <a:avLst/>
              </a:prstGeom>
              <a:noFill/>
              <a:ln w="5715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21" name="Google Shape;220;p34">
                <a:extLst>
                  <a:ext uri="{FF2B5EF4-FFF2-40B4-BE49-F238E27FC236}">
                    <a16:creationId xmlns:a16="http://schemas.microsoft.com/office/drawing/2014/main" id="{8C6C9D24-B7BB-51B5-9B6E-A8D42BB869E0}"/>
                  </a:ext>
                </a:extLst>
              </p:cNvPr>
              <p:cNvCxnSpPr/>
              <p:nvPr/>
            </p:nvCxnSpPr>
            <p:spPr>
              <a:xfrm>
                <a:off x="4293197" y="2822329"/>
                <a:ext cx="0" cy="273000"/>
              </a:xfrm>
              <a:prstGeom prst="straightConnector1">
                <a:avLst/>
              </a:prstGeom>
              <a:noFill/>
              <a:ln w="5715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22" name="Google Shape;221;p34">
                <a:extLst>
                  <a:ext uri="{FF2B5EF4-FFF2-40B4-BE49-F238E27FC236}">
                    <a16:creationId xmlns:a16="http://schemas.microsoft.com/office/drawing/2014/main" id="{006BB7D7-0BF6-3FD6-7798-4F1094E769A6}"/>
                  </a:ext>
                </a:extLst>
              </p:cNvPr>
              <p:cNvCxnSpPr/>
              <p:nvPr/>
            </p:nvCxnSpPr>
            <p:spPr>
              <a:xfrm>
                <a:off x="5250509" y="2822329"/>
                <a:ext cx="0" cy="273000"/>
              </a:xfrm>
              <a:prstGeom prst="straightConnector1">
                <a:avLst/>
              </a:prstGeom>
              <a:noFill/>
              <a:ln w="5715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23" name="Google Shape;222;p34">
                <a:extLst>
                  <a:ext uri="{FF2B5EF4-FFF2-40B4-BE49-F238E27FC236}">
                    <a16:creationId xmlns:a16="http://schemas.microsoft.com/office/drawing/2014/main" id="{48D2AAE6-C029-5505-4F14-F191191CBFEC}"/>
                  </a:ext>
                </a:extLst>
              </p:cNvPr>
              <p:cNvCxnSpPr/>
              <p:nvPr/>
            </p:nvCxnSpPr>
            <p:spPr>
              <a:xfrm>
                <a:off x="6190281" y="2801691"/>
                <a:ext cx="0" cy="273000"/>
              </a:xfrm>
              <a:prstGeom prst="straightConnector1">
                <a:avLst/>
              </a:prstGeom>
              <a:noFill/>
              <a:ln w="5715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24" name="Google Shape;223;p34">
                <a:extLst>
                  <a:ext uri="{FF2B5EF4-FFF2-40B4-BE49-F238E27FC236}">
                    <a16:creationId xmlns:a16="http://schemas.microsoft.com/office/drawing/2014/main" id="{81437BA4-08C6-7044-E6CE-A1D47B6D836B}"/>
                  </a:ext>
                </a:extLst>
              </p:cNvPr>
              <p:cNvCxnSpPr/>
              <p:nvPr/>
            </p:nvCxnSpPr>
            <p:spPr>
              <a:xfrm>
                <a:off x="7112179" y="2796692"/>
                <a:ext cx="0" cy="273000"/>
              </a:xfrm>
              <a:prstGeom prst="straightConnector1">
                <a:avLst/>
              </a:prstGeom>
              <a:noFill/>
              <a:ln w="5715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25" name="Google Shape;224;p34">
                <a:extLst>
                  <a:ext uri="{FF2B5EF4-FFF2-40B4-BE49-F238E27FC236}">
                    <a16:creationId xmlns:a16="http://schemas.microsoft.com/office/drawing/2014/main" id="{DFDC5348-F4DA-26F9-E631-2E4955E465FE}"/>
                  </a:ext>
                </a:extLst>
              </p:cNvPr>
              <p:cNvCxnSpPr/>
              <p:nvPr/>
            </p:nvCxnSpPr>
            <p:spPr>
              <a:xfrm>
                <a:off x="8019327" y="2806616"/>
                <a:ext cx="0" cy="273000"/>
              </a:xfrm>
              <a:prstGeom prst="straightConnector1">
                <a:avLst/>
              </a:prstGeom>
              <a:noFill/>
              <a:ln w="5715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26" name="Google Shape;225;p34">
                <a:extLst>
                  <a:ext uri="{FF2B5EF4-FFF2-40B4-BE49-F238E27FC236}">
                    <a16:creationId xmlns:a16="http://schemas.microsoft.com/office/drawing/2014/main" id="{07070296-2D27-1D13-1B41-42D9D17D9164}"/>
                  </a:ext>
                </a:extLst>
              </p:cNvPr>
              <p:cNvCxnSpPr/>
              <p:nvPr/>
            </p:nvCxnSpPr>
            <p:spPr>
              <a:xfrm>
                <a:off x="8815880" y="2803770"/>
                <a:ext cx="0" cy="273000"/>
              </a:xfrm>
              <a:prstGeom prst="straightConnector1">
                <a:avLst/>
              </a:prstGeom>
              <a:noFill/>
              <a:ln w="57150" cap="flat" cmpd="sng">
                <a:solidFill>
                  <a:srgbClr val="000000"/>
                </a:solidFill>
                <a:prstDash val="solid"/>
                <a:miter lim="800000"/>
                <a:headEnd type="none" w="sm" len="sm"/>
                <a:tailEnd type="none" w="sm" len="sm"/>
              </a:ln>
            </p:spPr>
          </p:cxnSp>
          <p:cxnSp>
            <p:nvCxnSpPr>
              <p:cNvPr id="27" name="Google Shape;226;p34">
                <a:extLst>
                  <a:ext uri="{FF2B5EF4-FFF2-40B4-BE49-F238E27FC236}">
                    <a16:creationId xmlns:a16="http://schemas.microsoft.com/office/drawing/2014/main" id="{8B176803-1B9A-8152-F1D1-E1F2E25CADA6}"/>
                  </a:ext>
                </a:extLst>
              </p:cNvPr>
              <p:cNvCxnSpPr/>
              <p:nvPr/>
            </p:nvCxnSpPr>
            <p:spPr>
              <a:xfrm rot="10800000" flipH="1">
                <a:off x="431800" y="2958904"/>
                <a:ext cx="741000" cy="2400"/>
              </a:xfrm>
              <a:prstGeom prst="straightConnector1">
                <a:avLst/>
              </a:prstGeom>
              <a:noFill/>
              <a:ln w="63500" cap="flat" cmpd="sng">
                <a:solidFill>
                  <a:srgbClr val="FF0000"/>
                </a:solidFill>
                <a:prstDash val="dash"/>
                <a:miter lim="800000"/>
                <a:headEnd type="none" w="sm" len="sm"/>
                <a:tailEnd type="none" w="sm" len="sm"/>
              </a:ln>
            </p:spPr>
          </p:cxnSp>
          <p:sp>
            <p:nvSpPr>
              <p:cNvPr id="28" name="Google Shape;227;p34">
                <a:extLst>
                  <a:ext uri="{FF2B5EF4-FFF2-40B4-BE49-F238E27FC236}">
                    <a16:creationId xmlns:a16="http://schemas.microsoft.com/office/drawing/2014/main" id="{2526EDAE-1F79-7D50-90D0-7E1149231D64}"/>
                  </a:ext>
                </a:extLst>
              </p:cNvPr>
              <p:cNvSpPr txBox="1"/>
              <p:nvPr/>
            </p:nvSpPr>
            <p:spPr>
              <a:xfrm rot="-2702506">
                <a:off x="119793" y="3176851"/>
                <a:ext cx="582090" cy="32435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it" sz="1300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2009</a:t>
                </a:r>
                <a:endParaRPr sz="13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cxnSp>
          <p:nvCxnSpPr>
            <p:cNvPr id="29" name="Google Shape;228;p34">
              <a:extLst>
                <a:ext uri="{FF2B5EF4-FFF2-40B4-BE49-F238E27FC236}">
                  <a16:creationId xmlns:a16="http://schemas.microsoft.com/office/drawing/2014/main" id="{6B66DA3B-2609-46FB-34DD-1BCCC47D0D10}"/>
                </a:ext>
              </a:extLst>
            </p:cNvPr>
            <p:cNvCxnSpPr/>
            <p:nvPr/>
          </p:nvCxnSpPr>
          <p:spPr>
            <a:xfrm>
              <a:off x="1337364" y="2161131"/>
              <a:ext cx="0" cy="26430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30" name="Google Shape;229;p34">
              <a:extLst>
                <a:ext uri="{FF2B5EF4-FFF2-40B4-BE49-F238E27FC236}">
                  <a16:creationId xmlns:a16="http://schemas.microsoft.com/office/drawing/2014/main" id="{87C8F0FE-E847-DE39-08BE-FAEB2A9CD852}"/>
                </a:ext>
              </a:extLst>
            </p:cNvPr>
            <p:cNvSpPr txBox="1"/>
            <p:nvPr/>
          </p:nvSpPr>
          <p:spPr>
            <a:xfrm>
              <a:off x="1464467" y="2342131"/>
              <a:ext cx="12642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4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R&amp;D start</a:t>
              </a:r>
              <a:endParaRPr/>
            </a:p>
          </p:txBody>
        </p:sp>
        <p:grpSp>
          <p:nvGrpSpPr>
            <p:cNvPr id="31" name="Google Shape;230;p34">
              <a:extLst>
                <a:ext uri="{FF2B5EF4-FFF2-40B4-BE49-F238E27FC236}">
                  <a16:creationId xmlns:a16="http://schemas.microsoft.com/office/drawing/2014/main" id="{9C2FC6E0-0309-4B6F-8C72-5D034C22E442}"/>
                </a:ext>
              </a:extLst>
            </p:cNvPr>
            <p:cNvGrpSpPr/>
            <p:nvPr/>
          </p:nvGrpSpPr>
          <p:grpSpPr>
            <a:xfrm>
              <a:off x="3804980" y="1444475"/>
              <a:ext cx="1364290" cy="845817"/>
              <a:chOff x="3764397" y="1250876"/>
              <a:chExt cx="1518071" cy="935224"/>
            </a:xfrm>
          </p:grpSpPr>
          <p:pic>
            <p:nvPicPr>
              <p:cNvPr id="32" name="Google Shape;231;p34">
                <a:extLst>
                  <a:ext uri="{FF2B5EF4-FFF2-40B4-BE49-F238E27FC236}">
                    <a16:creationId xmlns:a16="http://schemas.microsoft.com/office/drawing/2014/main" id="{CFFC8D59-1542-DC6F-A899-8932510A57E3}"/>
                  </a:ext>
                </a:extLst>
              </p:cNvPr>
              <p:cNvPicPr preferRelativeResize="0"/>
              <p:nvPr/>
            </p:nvPicPr>
            <p:blipFill rotWithShape="1">
              <a:blip r:embed="rId3">
                <a:alphaModFix/>
              </a:blip>
              <a:srcRect l="19291" r="19309"/>
              <a:stretch/>
            </p:blipFill>
            <p:spPr>
              <a:xfrm>
                <a:off x="3855883" y="1250876"/>
                <a:ext cx="1426585" cy="843009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3" name="Google Shape;232;p34">
                <a:extLst>
                  <a:ext uri="{FF2B5EF4-FFF2-40B4-BE49-F238E27FC236}">
                    <a16:creationId xmlns:a16="http://schemas.microsoft.com/office/drawing/2014/main" id="{AADB2F0E-7195-E193-053D-4D5E84F30DAB}"/>
                  </a:ext>
                </a:extLst>
              </p:cNvPr>
              <p:cNvSpPr txBox="1"/>
              <p:nvPr/>
            </p:nvSpPr>
            <p:spPr>
              <a:xfrm>
                <a:off x="3764397" y="1878300"/>
                <a:ext cx="644400" cy="30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it" sz="1209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DRL</a:t>
                </a:r>
                <a:endParaRPr sz="1209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sp>
          <p:nvSpPr>
            <p:cNvPr id="34" name="Google Shape;233;p34">
              <a:extLst>
                <a:ext uri="{FF2B5EF4-FFF2-40B4-BE49-F238E27FC236}">
                  <a16:creationId xmlns:a16="http://schemas.microsoft.com/office/drawing/2014/main" id="{692BAEBA-96C4-8D18-3A29-B432F71F72FA}"/>
                </a:ext>
              </a:extLst>
            </p:cNvPr>
            <p:cNvSpPr txBox="1"/>
            <p:nvPr/>
          </p:nvSpPr>
          <p:spPr>
            <a:xfrm>
              <a:off x="2076036" y="1124527"/>
              <a:ext cx="2172300" cy="2616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099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R&amp;D on low-rate layout</a:t>
              </a:r>
              <a:endParaRPr sz="1099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35" name="Google Shape;234;p34">
              <a:extLst>
                <a:ext uri="{FF2B5EF4-FFF2-40B4-BE49-F238E27FC236}">
                  <a16:creationId xmlns:a16="http://schemas.microsoft.com/office/drawing/2014/main" id="{7BAD050C-BCC4-91C2-2430-036380AAFAA1}"/>
                </a:ext>
              </a:extLst>
            </p:cNvPr>
            <p:cNvGrpSpPr/>
            <p:nvPr/>
          </p:nvGrpSpPr>
          <p:grpSpPr>
            <a:xfrm>
              <a:off x="2487811" y="1454904"/>
              <a:ext cx="1350383" cy="818288"/>
              <a:chOff x="2312062" y="1262407"/>
              <a:chExt cx="1502596" cy="904786"/>
            </a:xfrm>
          </p:grpSpPr>
          <p:pic>
            <p:nvPicPr>
              <p:cNvPr id="36" name="Google Shape;235;p34">
                <a:extLst>
                  <a:ext uri="{FF2B5EF4-FFF2-40B4-BE49-F238E27FC236}">
                    <a16:creationId xmlns:a16="http://schemas.microsoft.com/office/drawing/2014/main" id="{219FD04A-C3CC-1824-D006-BD63559A0625}"/>
                  </a:ext>
                </a:extLst>
              </p:cNvPr>
              <p:cNvPicPr preferRelativeResize="0"/>
              <p:nvPr/>
            </p:nvPicPr>
            <p:blipFill rotWithShape="1">
              <a:blip r:embed="rId4">
                <a:alphaModFix/>
              </a:blip>
              <a:srcRect/>
              <a:stretch/>
            </p:blipFill>
            <p:spPr>
              <a:xfrm>
                <a:off x="2376024" y="1262407"/>
                <a:ext cx="1438634" cy="792054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7" name="Google Shape;236;p34">
                <a:extLst>
                  <a:ext uri="{FF2B5EF4-FFF2-40B4-BE49-F238E27FC236}">
                    <a16:creationId xmlns:a16="http://schemas.microsoft.com/office/drawing/2014/main" id="{75C8E29D-9A91-CE8B-C689-CDB432C348DA}"/>
                  </a:ext>
                </a:extLst>
              </p:cNvPr>
              <p:cNvSpPr txBox="1"/>
              <p:nvPr/>
            </p:nvSpPr>
            <p:spPr>
              <a:xfrm>
                <a:off x="2312062" y="1859393"/>
                <a:ext cx="788400" cy="30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it" sz="1209" b="1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SRL</a:t>
                </a:r>
                <a:endParaRPr sz="1209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</p:grpSp>
        <p:grpSp>
          <p:nvGrpSpPr>
            <p:cNvPr id="38" name="Google Shape;237;p34">
              <a:extLst>
                <a:ext uri="{FF2B5EF4-FFF2-40B4-BE49-F238E27FC236}">
                  <a16:creationId xmlns:a16="http://schemas.microsoft.com/office/drawing/2014/main" id="{E23DA0F2-D31B-A498-9BD0-B634B621348C}"/>
                </a:ext>
              </a:extLst>
            </p:cNvPr>
            <p:cNvGrpSpPr/>
            <p:nvPr/>
          </p:nvGrpSpPr>
          <p:grpSpPr>
            <a:xfrm>
              <a:off x="5171462" y="1425619"/>
              <a:ext cx="1334133" cy="836973"/>
              <a:chOff x="5284908" y="1230026"/>
              <a:chExt cx="1484514" cy="925446"/>
            </a:xfrm>
          </p:grpSpPr>
          <p:pic>
            <p:nvPicPr>
              <p:cNvPr id="39" name="Google Shape;238;p34">
                <a:extLst>
                  <a:ext uri="{FF2B5EF4-FFF2-40B4-BE49-F238E27FC236}">
                    <a16:creationId xmlns:a16="http://schemas.microsoft.com/office/drawing/2014/main" id="{714911F3-717C-C345-5F3E-335FE3C6C6AE}"/>
                  </a:ext>
                </a:extLst>
              </p:cNvPr>
              <p:cNvPicPr preferRelativeResize="0"/>
              <p:nvPr/>
            </p:nvPicPr>
            <p:blipFill rotWithShape="1">
              <a:blip r:embed="rId5">
                <a:alphaModFix/>
              </a:blip>
              <a:srcRect l="19394" r="19443"/>
              <a:stretch/>
            </p:blipFill>
            <p:spPr>
              <a:xfrm>
                <a:off x="5318727" y="1230026"/>
                <a:ext cx="1450696" cy="84300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40" name="Google Shape;239;p34">
                <a:extLst>
                  <a:ext uri="{FF2B5EF4-FFF2-40B4-BE49-F238E27FC236}">
                    <a16:creationId xmlns:a16="http://schemas.microsoft.com/office/drawing/2014/main" id="{6FBA595F-0EA2-53D0-77BB-43F6C27D0425}"/>
                  </a:ext>
                </a:extLst>
              </p:cNvPr>
              <p:cNvSpPr txBox="1"/>
              <p:nvPr/>
            </p:nvSpPr>
            <p:spPr>
              <a:xfrm>
                <a:off x="5284908" y="1847672"/>
                <a:ext cx="593400" cy="3078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spAutoFit/>
              </a:bodyPr>
              <a:lstStyle/>
              <a:p>
                <a:pPr marL="0" marR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it" sz="1200" b="1" dirty="0">
                    <a:solidFill>
                      <a:srgbClr val="000000"/>
                    </a:solidFill>
                    <a:latin typeface="DejaVu Serif Condensed" panose="02060606050605020204"/>
                    <a:ea typeface="Calibri"/>
                    <a:cs typeface="Calibri"/>
                    <a:sym typeface="Calibri"/>
                  </a:rPr>
                  <a:t>SG</a:t>
                </a:r>
                <a:endParaRPr sz="1200" b="1" dirty="0">
                  <a:solidFill>
                    <a:srgbClr val="000000"/>
                  </a:solidFill>
                  <a:latin typeface="DejaVu Serif Condensed" panose="02060606050605020204"/>
                  <a:ea typeface="Calibri"/>
                  <a:cs typeface="Calibri"/>
                  <a:sym typeface="Calibri"/>
                </a:endParaRPr>
              </a:p>
            </p:txBody>
          </p:sp>
        </p:grpSp>
        <p:pic>
          <p:nvPicPr>
            <p:cNvPr id="44" name="Google Shape;243;p34">
              <a:extLst>
                <a:ext uri="{FF2B5EF4-FFF2-40B4-BE49-F238E27FC236}">
                  <a16:creationId xmlns:a16="http://schemas.microsoft.com/office/drawing/2014/main" id="{80CD9066-A4CE-E55D-1C2A-BC974762F70D}"/>
                </a:ext>
              </a:extLst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 rot="5400000">
              <a:off x="1902869" y="3965632"/>
              <a:ext cx="1267639" cy="708543"/>
            </a:xfrm>
            <a:prstGeom prst="rect">
              <a:avLst/>
            </a:prstGeom>
            <a:noFill/>
            <a:ln>
              <a:noFill/>
            </a:ln>
          </p:spPr>
        </p:pic>
        <p:cxnSp>
          <p:nvCxnSpPr>
            <p:cNvPr id="45" name="Google Shape;244;p34">
              <a:extLst>
                <a:ext uri="{FF2B5EF4-FFF2-40B4-BE49-F238E27FC236}">
                  <a16:creationId xmlns:a16="http://schemas.microsoft.com/office/drawing/2014/main" id="{F1E3C178-E64C-E225-5DDE-4927CF78C747}"/>
                </a:ext>
              </a:extLst>
            </p:cNvPr>
            <p:cNvCxnSpPr>
              <a:endCxn id="11" idx="1"/>
            </p:cNvCxnSpPr>
            <p:nvPr/>
          </p:nvCxnSpPr>
          <p:spPr>
            <a:xfrm rot="10800000" flipH="1">
              <a:off x="1489950" y="3246642"/>
              <a:ext cx="204300" cy="436500"/>
            </a:xfrm>
            <a:prstGeom prst="straightConnector1">
              <a:avLst/>
            </a:prstGeom>
            <a:noFill/>
            <a:ln w="38100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triangle" w="med" len="med"/>
            </a:ln>
          </p:spPr>
        </p:cxnSp>
        <p:sp>
          <p:nvSpPr>
            <p:cNvPr id="46" name="Google Shape;245;p34">
              <a:extLst>
                <a:ext uri="{FF2B5EF4-FFF2-40B4-BE49-F238E27FC236}">
                  <a16:creationId xmlns:a16="http://schemas.microsoft.com/office/drawing/2014/main" id="{C64270DB-673E-CBE9-A14A-6AB44D63C5CC}"/>
                </a:ext>
              </a:extLst>
            </p:cNvPr>
            <p:cNvSpPr txBox="1"/>
            <p:nvPr/>
          </p:nvSpPr>
          <p:spPr>
            <a:xfrm rot="18887489">
              <a:off x="2239675" y="2876466"/>
              <a:ext cx="524606" cy="2923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3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2015</a:t>
              </a:r>
              <a:endParaRPr sz="13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47" name="Google Shape;246;p34">
              <a:extLst>
                <a:ext uri="{FF2B5EF4-FFF2-40B4-BE49-F238E27FC236}">
                  <a16:creationId xmlns:a16="http://schemas.microsoft.com/office/drawing/2014/main" id="{8330E414-F559-2866-F8F6-F8EDC6D60880}"/>
                </a:ext>
              </a:extLst>
            </p:cNvPr>
            <p:cNvCxnSpPr/>
            <p:nvPr/>
          </p:nvCxnSpPr>
          <p:spPr>
            <a:xfrm>
              <a:off x="3145217" y="2569102"/>
              <a:ext cx="0" cy="246900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cxnSp>
          <p:nvCxnSpPr>
            <p:cNvPr id="48" name="Google Shape;247;p34">
              <a:extLst>
                <a:ext uri="{FF2B5EF4-FFF2-40B4-BE49-F238E27FC236}">
                  <a16:creationId xmlns:a16="http://schemas.microsoft.com/office/drawing/2014/main" id="{0AAAED17-CEBB-7346-0AB5-55B575FFFDF1}"/>
                </a:ext>
              </a:extLst>
            </p:cNvPr>
            <p:cNvCxnSpPr/>
            <p:nvPr/>
          </p:nvCxnSpPr>
          <p:spPr>
            <a:xfrm>
              <a:off x="2521027" y="2569102"/>
              <a:ext cx="0" cy="246900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49" name="Google Shape;248;p34">
              <a:extLst>
                <a:ext uri="{FF2B5EF4-FFF2-40B4-BE49-F238E27FC236}">
                  <a16:creationId xmlns:a16="http://schemas.microsoft.com/office/drawing/2014/main" id="{A1F0B1B1-D338-2C72-AF4E-3F9207ED75C9}"/>
                </a:ext>
              </a:extLst>
            </p:cNvPr>
            <p:cNvSpPr txBox="1"/>
            <p:nvPr/>
          </p:nvSpPr>
          <p:spPr>
            <a:xfrm rot="18887489">
              <a:off x="2797528" y="2886368"/>
              <a:ext cx="524606" cy="292319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3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2016</a:t>
              </a:r>
              <a:endParaRPr sz="13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2" name="Google Shape;251;p34">
              <a:extLst>
                <a:ext uri="{FF2B5EF4-FFF2-40B4-BE49-F238E27FC236}">
                  <a16:creationId xmlns:a16="http://schemas.microsoft.com/office/drawing/2014/main" id="{05A1A80B-57C7-8793-B557-8DBEA7E2389A}"/>
                </a:ext>
              </a:extLst>
            </p:cNvPr>
            <p:cNvSpPr txBox="1"/>
            <p:nvPr/>
          </p:nvSpPr>
          <p:spPr>
            <a:xfrm>
              <a:off x="5000960" y="2337119"/>
              <a:ext cx="1264200" cy="3078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4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TT @ ELTOS</a:t>
              </a:r>
              <a:endParaRPr/>
            </a:p>
          </p:txBody>
        </p:sp>
        <p:pic>
          <p:nvPicPr>
            <p:cNvPr id="53" name="Google Shape;252;p34">
              <a:extLst>
                <a:ext uri="{FF2B5EF4-FFF2-40B4-BE49-F238E27FC236}">
                  <a16:creationId xmlns:a16="http://schemas.microsoft.com/office/drawing/2014/main" id="{3820030F-0D9C-B82A-7E53-EB46606F6DB5}"/>
                </a:ext>
              </a:extLst>
            </p:cNvPr>
            <p:cNvPicPr preferRelativeResize="0"/>
            <p:nvPr/>
          </p:nvPicPr>
          <p:blipFill rotWithShape="1">
            <a:blip r:embed="rId7">
              <a:alphaModFix/>
            </a:blip>
            <a:srcRect/>
            <a:stretch/>
          </p:blipFill>
          <p:spPr>
            <a:xfrm>
              <a:off x="2696396" y="3232043"/>
              <a:ext cx="1403071" cy="794245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" name="Google Shape;253;p34" descr="IMG-20170719-WA0001.jpg">
              <a:extLst>
                <a:ext uri="{FF2B5EF4-FFF2-40B4-BE49-F238E27FC236}">
                  <a16:creationId xmlns:a16="http://schemas.microsoft.com/office/drawing/2014/main" id="{26F04AEB-7030-8249-D65C-50B3D1A30824}"/>
                </a:ext>
              </a:extLst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3925766" y="3778458"/>
              <a:ext cx="835843" cy="112154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5" name="Google Shape;254;p34">
              <a:extLst>
                <a:ext uri="{FF2B5EF4-FFF2-40B4-BE49-F238E27FC236}">
                  <a16:creationId xmlns:a16="http://schemas.microsoft.com/office/drawing/2014/main" id="{EE59E574-0507-4FBE-BA27-B572417ABCF6}"/>
                </a:ext>
              </a:extLst>
            </p:cNvPr>
            <p:cNvPicPr preferRelativeResize="0"/>
            <p:nvPr/>
          </p:nvPicPr>
          <p:blipFill rotWithShape="1">
            <a:blip r:embed="rId9">
              <a:alphaModFix/>
            </a:blip>
            <a:srcRect/>
            <a:stretch/>
          </p:blipFill>
          <p:spPr>
            <a:xfrm rot="5400000">
              <a:off x="2789836" y="4236173"/>
              <a:ext cx="1150049" cy="6428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6" name="Google Shape;255;p34">
              <a:extLst>
                <a:ext uri="{FF2B5EF4-FFF2-40B4-BE49-F238E27FC236}">
                  <a16:creationId xmlns:a16="http://schemas.microsoft.com/office/drawing/2014/main" id="{45F8F729-49C4-08FB-C20D-4D0D603E3CA0}"/>
                </a:ext>
              </a:extLst>
            </p:cNvPr>
            <p:cNvSpPr txBox="1"/>
            <p:nvPr/>
          </p:nvSpPr>
          <p:spPr>
            <a:xfrm>
              <a:off x="3927296" y="4936534"/>
              <a:ext cx="5443200" cy="261600"/>
            </a:xfrm>
            <a:prstGeom prst="rect">
              <a:avLst/>
            </a:prstGeom>
            <a:solidFill>
              <a:srgbClr val="FFFFFF"/>
            </a:solidFill>
            <a:ln w="9525" cap="flat" cmpd="sng">
              <a:solidFill>
                <a:srgbClr val="00B05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099" b="1">
                  <a:latin typeface="Calibri"/>
                  <a:ea typeface="Calibri"/>
                  <a:cs typeface="Calibri"/>
                  <a:sym typeface="Calibri"/>
                </a:rPr>
                <a:t>R&amp;D on large area and 2D readout</a:t>
              </a:r>
              <a:endParaRPr sz="1099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1" name="Google Shape;300;p34">
              <a:extLst>
                <a:ext uri="{FF2B5EF4-FFF2-40B4-BE49-F238E27FC236}">
                  <a16:creationId xmlns:a16="http://schemas.microsoft.com/office/drawing/2014/main" id="{05411442-56C6-2608-D561-F06B9877B79D}"/>
                </a:ext>
              </a:extLst>
            </p:cNvPr>
            <p:cNvSpPr/>
            <p:nvPr/>
          </p:nvSpPr>
          <p:spPr>
            <a:xfrm rot="10800000">
              <a:off x="8897110" y="2719709"/>
              <a:ext cx="394945" cy="569214"/>
            </a:xfrm>
            <a:custGeom>
              <a:avLst/>
              <a:gdLst/>
              <a:ahLst/>
              <a:cxnLst/>
              <a:rect l="l" t="t" r="r" b="b"/>
              <a:pathLst>
                <a:path w="741680" h="421640" extrusionOk="0">
                  <a:moveTo>
                    <a:pt x="0" y="421640"/>
                  </a:moveTo>
                  <a:lnTo>
                    <a:pt x="421640" y="0"/>
                  </a:lnTo>
                  <a:lnTo>
                    <a:pt x="741680" y="0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B050"/>
                </a:solidFill>
                <a:highlight>
                  <a:srgbClr val="FF0000"/>
                </a:highlight>
                <a:latin typeface="Calibri"/>
                <a:ea typeface="Calibri"/>
                <a:cs typeface="Calibri"/>
                <a:sym typeface="Calibri"/>
              </a:endParaRPr>
            </a:p>
          </p:txBody>
        </p:sp>
        <p:cxnSp>
          <p:nvCxnSpPr>
            <p:cNvPr id="102" name="Google Shape;301;p34">
              <a:extLst>
                <a:ext uri="{FF2B5EF4-FFF2-40B4-BE49-F238E27FC236}">
                  <a16:creationId xmlns:a16="http://schemas.microsoft.com/office/drawing/2014/main" id="{20C3697B-1138-C79A-63EB-71D758E0B0BF}"/>
                </a:ext>
              </a:extLst>
            </p:cNvPr>
            <p:cNvCxnSpPr/>
            <p:nvPr/>
          </p:nvCxnSpPr>
          <p:spPr>
            <a:xfrm>
              <a:off x="9352292" y="2552196"/>
              <a:ext cx="0" cy="246900"/>
            </a:xfrm>
            <a:prstGeom prst="straightConnector1">
              <a:avLst/>
            </a:prstGeom>
            <a:noFill/>
            <a:ln w="57150" cap="flat" cmpd="sng">
              <a:solidFill>
                <a:srgbClr val="000000"/>
              </a:solidFill>
              <a:prstDash val="solid"/>
              <a:miter lim="800000"/>
              <a:headEnd type="none" w="sm" len="sm"/>
              <a:tailEnd type="none" w="sm" len="sm"/>
            </a:ln>
          </p:spPr>
        </p:cxnSp>
        <p:sp>
          <p:nvSpPr>
            <p:cNvPr id="103" name="Google Shape;302;p34">
              <a:extLst>
                <a:ext uri="{FF2B5EF4-FFF2-40B4-BE49-F238E27FC236}">
                  <a16:creationId xmlns:a16="http://schemas.microsoft.com/office/drawing/2014/main" id="{D253712D-874D-C6DA-A4C2-137D6BB32890}"/>
                </a:ext>
              </a:extLst>
            </p:cNvPr>
            <p:cNvSpPr txBox="1"/>
            <p:nvPr/>
          </p:nvSpPr>
          <p:spPr>
            <a:xfrm rot="18886105">
              <a:off x="9044608" y="2887282"/>
              <a:ext cx="524819" cy="292531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300" b="1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202</a:t>
              </a:r>
              <a:r>
                <a:rPr lang="it" sz="1300" b="1">
                  <a:latin typeface="Calibri"/>
                  <a:ea typeface="Calibri"/>
                  <a:cs typeface="Calibri"/>
                  <a:sym typeface="Calibri"/>
                </a:rPr>
                <a:t>4</a:t>
              </a:r>
              <a:endParaRPr sz="1300" b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4" name="Google Shape;303;p34">
              <a:extLst>
                <a:ext uri="{FF2B5EF4-FFF2-40B4-BE49-F238E27FC236}">
                  <a16:creationId xmlns:a16="http://schemas.microsoft.com/office/drawing/2014/main" id="{3B56993B-7D9D-2BDD-6101-FEA66DEB3620}"/>
                </a:ext>
              </a:extLst>
            </p:cNvPr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5826902" y="3232858"/>
              <a:ext cx="1135576" cy="87197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5" name="Google Shape;304;p34">
              <a:extLst>
                <a:ext uri="{FF2B5EF4-FFF2-40B4-BE49-F238E27FC236}">
                  <a16:creationId xmlns:a16="http://schemas.microsoft.com/office/drawing/2014/main" id="{98CEC97F-F28D-8AAC-D695-7BF9E9FF0EF7}"/>
                </a:ext>
              </a:extLst>
            </p:cNvPr>
            <p:cNvSpPr txBox="1"/>
            <p:nvPr/>
          </p:nvSpPr>
          <p:spPr>
            <a:xfrm>
              <a:off x="5903110" y="4089819"/>
              <a:ext cx="1264200" cy="4617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200" b="1">
                  <a:latin typeface="Calibri"/>
                  <a:ea typeface="Calibri"/>
                  <a:cs typeface="Calibri"/>
                  <a:sym typeface="Calibri"/>
                </a:rPr>
                <a:t>DLC</a:t>
              </a:r>
              <a:br>
                <a:rPr lang="it" sz="1200" b="1"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it" sz="1200" b="1">
                  <a:latin typeface="Calibri"/>
                  <a:ea typeface="Calibri"/>
                  <a:cs typeface="Calibri"/>
                  <a:sym typeface="Calibri"/>
                </a:rPr>
                <a:t>Resistivity</a:t>
              </a:r>
              <a:endParaRPr sz="1200"/>
            </a:p>
          </p:txBody>
        </p:sp>
        <p:sp>
          <p:nvSpPr>
            <p:cNvPr id="106" name="Google Shape;305;p34">
              <a:extLst>
                <a:ext uri="{FF2B5EF4-FFF2-40B4-BE49-F238E27FC236}">
                  <a16:creationId xmlns:a16="http://schemas.microsoft.com/office/drawing/2014/main" id="{39E6A52F-4094-3441-E052-190378AE3FB3}"/>
                </a:ext>
              </a:extLst>
            </p:cNvPr>
            <p:cNvSpPr/>
            <p:nvPr/>
          </p:nvSpPr>
          <p:spPr>
            <a:xfrm rot="10800000">
              <a:off x="6886078" y="2869262"/>
              <a:ext cx="207670" cy="384747"/>
            </a:xfrm>
            <a:custGeom>
              <a:avLst/>
              <a:gdLst/>
              <a:ahLst/>
              <a:cxnLst/>
              <a:rect l="l" t="t" r="r" b="b"/>
              <a:pathLst>
                <a:path w="741680" h="421640" extrusionOk="0">
                  <a:moveTo>
                    <a:pt x="0" y="421640"/>
                  </a:moveTo>
                  <a:lnTo>
                    <a:pt x="421640" y="0"/>
                  </a:lnTo>
                  <a:lnTo>
                    <a:pt x="741680" y="0"/>
                  </a:lnTo>
                </a:path>
              </a:pathLst>
            </a:custGeom>
            <a:noFill/>
            <a:ln w="38100" cap="flat" cmpd="sng">
              <a:solidFill>
                <a:srgbClr val="92D05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07" name="Google Shape;306;p34">
              <a:extLst>
                <a:ext uri="{FF2B5EF4-FFF2-40B4-BE49-F238E27FC236}">
                  <a16:creationId xmlns:a16="http://schemas.microsoft.com/office/drawing/2014/main" id="{0E7BE79C-7EE2-682F-A1D8-365CE5EF9134}"/>
                </a:ext>
              </a:extLst>
            </p:cNvPr>
            <p:cNvPicPr preferRelativeResize="0"/>
            <p:nvPr/>
          </p:nvPicPr>
          <p:blipFill>
            <a:blip r:embed="rId11">
              <a:alphaModFix/>
            </a:blip>
            <a:stretch>
              <a:fillRect/>
            </a:stretch>
          </p:blipFill>
          <p:spPr>
            <a:xfrm>
              <a:off x="7017554" y="3246408"/>
              <a:ext cx="1064975" cy="857863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8" name="Google Shape;307;p34">
              <a:extLst>
                <a:ext uri="{FF2B5EF4-FFF2-40B4-BE49-F238E27FC236}">
                  <a16:creationId xmlns:a16="http://schemas.microsoft.com/office/drawing/2014/main" id="{05C5A264-22D2-8927-9008-48CAC78009A2}"/>
                </a:ext>
              </a:extLst>
            </p:cNvPr>
            <p:cNvSpPr/>
            <p:nvPr/>
          </p:nvSpPr>
          <p:spPr>
            <a:xfrm rot="10800000">
              <a:off x="7492417" y="2853857"/>
              <a:ext cx="446862" cy="373151"/>
            </a:xfrm>
            <a:custGeom>
              <a:avLst/>
              <a:gdLst/>
              <a:ahLst/>
              <a:cxnLst/>
              <a:rect l="l" t="t" r="r" b="b"/>
              <a:pathLst>
                <a:path w="741680" h="421640" extrusionOk="0">
                  <a:moveTo>
                    <a:pt x="0" y="421640"/>
                  </a:moveTo>
                  <a:lnTo>
                    <a:pt x="421640" y="0"/>
                  </a:lnTo>
                  <a:lnTo>
                    <a:pt x="741680" y="0"/>
                  </a:lnTo>
                </a:path>
              </a:pathLst>
            </a:custGeom>
            <a:noFill/>
            <a:ln w="38100" cap="flat" cmpd="sng">
              <a:solidFill>
                <a:srgbClr val="00B0F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09" name="Google Shape;308;p34">
              <a:extLst>
                <a:ext uri="{FF2B5EF4-FFF2-40B4-BE49-F238E27FC236}">
                  <a16:creationId xmlns:a16="http://schemas.microsoft.com/office/drawing/2014/main" id="{4BF527D2-3AC9-CB0C-371F-5474FB184376}"/>
                </a:ext>
              </a:extLst>
            </p:cNvPr>
            <p:cNvSpPr txBox="1"/>
            <p:nvPr/>
          </p:nvSpPr>
          <p:spPr>
            <a:xfrm>
              <a:off x="6893710" y="4089819"/>
              <a:ext cx="1264200" cy="8310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200" b="1">
                  <a:latin typeface="Calibri"/>
                  <a:ea typeface="Calibri"/>
                  <a:cs typeface="Calibri"/>
                  <a:sym typeface="Calibri"/>
                </a:rPr>
                <a:t>Readout segmentation</a:t>
              </a:r>
              <a:br>
                <a:rPr lang="it" sz="1200" b="1"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it" sz="1200" b="1">
                  <a:latin typeface="Calibri"/>
                  <a:ea typeface="Calibri"/>
                  <a:cs typeface="Calibri"/>
                  <a:sym typeface="Calibri"/>
                </a:rPr>
                <a:t>+ </a:t>
              </a:r>
              <a:br>
                <a:rPr lang="it" sz="1200" b="1"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it" sz="1200" b="1">
                  <a:solidFill>
                    <a:schemeClr val="dk1"/>
                  </a:solidFill>
                  <a:latin typeface="Calibri"/>
                  <a:ea typeface="Calibri"/>
                  <a:cs typeface="Calibri"/>
                  <a:sym typeface="Calibri"/>
                </a:rPr>
                <a:t>2D readout</a:t>
              </a:r>
              <a:endParaRPr sz="1200"/>
            </a:p>
          </p:txBody>
        </p:sp>
        <p:pic>
          <p:nvPicPr>
            <p:cNvPr id="110" name="Google Shape;309;p34">
              <a:extLst>
                <a:ext uri="{FF2B5EF4-FFF2-40B4-BE49-F238E27FC236}">
                  <a16:creationId xmlns:a16="http://schemas.microsoft.com/office/drawing/2014/main" id="{BF52A9B0-BCCC-1EA4-1837-B5A4FF12EFE6}"/>
                </a:ext>
              </a:extLst>
            </p:cNvPr>
            <p:cNvPicPr preferRelativeResize="0"/>
            <p:nvPr/>
          </p:nvPicPr>
          <p:blipFill rotWithShape="1">
            <a:blip r:embed="rId12">
              <a:alphaModFix/>
            </a:blip>
            <a:srcRect r="50241"/>
            <a:stretch/>
          </p:blipFill>
          <p:spPr>
            <a:xfrm>
              <a:off x="8137606" y="3245483"/>
              <a:ext cx="642825" cy="846726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1" name="Google Shape;310;p34">
              <a:extLst>
                <a:ext uri="{FF2B5EF4-FFF2-40B4-BE49-F238E27FC236}">
                  <a16:creationId xmlns:a16="http://schemas.microsoft.com/office/drawing/2014/main" id="{BD340926-5D82-79A2-D7E5-2241F372EC16}"/>
                </a:ext>
              </a:extLst>
            </p:cNvPr>
            <p:cNvSpPr txBox="1"/>
            <p:nvPr/>
          </p:nvSpPr>
          <p:spPr>
            <a:xfrm>
              <a:off x="7808110" y="4089819"/>
              <a:ext cx="12642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200" b="1">
                  <a:latin typeface="Calibri"/>
                  <a:ea typeface="Calibri"/>
                  <a:cs typeface="Calibri"/>
                  <a:sym typeface="Calibri"/>
                </a:rPr>
                <a:t>2D readout</a:t>
              </a:r>
              <a:endParaRPr sz="1200"/>
            </a:p>
          </p:txBody>
        </p:sp>
        <p:sp>
          <p:nvSpPr>
            <p:cNvPr id="112" name="Google Shape;311;p34">
              <a:extLst>
                <a:ext uri="{FF2B5EF4-FFF2-40B4-BE49-F238E27FC236}">
                  <a16:creationId xmlns:a16="http://schemas.microsoft.com/office/drawing/2014/main" id="{A9F5D8C3-936C-DB4A-E01C-466B06A7B938}"/>
                </a:ext>
              </a:extLst>
            </p:cNvPr>
            <p:cNvSpPr/>
            <p:nvPr/>
          </p:nvSpPr>
          <p:spPr>
            <a:xfrm rot="10800000">
              <a:off x="8394077" y="2835016"/>
              <a:ext cx="287401" cy="383692"/>
            </a:xfrm>
            <a:custGeom>
              <a:avLst/>
              <a:gdLst/>
              <a:ahLst/>
              <a:cxnLst/>
              <a:rect l="l" t="t" r="r" b="b"/>
              <a:pathLst>
                <a:path w="741680" h="421640" extrusionOk="0">
                  <a:moveTo>
                    <a:pt x="0" y="421640"/>
                  </a:moveTo>
                  <a:lnTo>
                    <a:pt x="421640" y="0"/>
                  </a:lnTo>
                  <a:lnTo>
                    <a:pt x="741680" y="0"/>
                  </a:lnTo>
                </a:path>
              </a:pathLst>
            </a:custGeom>
            <a:noFill/>
            <a:ln w="38100" cap="flat" cmpd="sng">
              <a:solidFill>
                <a:srgbClr val="FFC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pic>
          <p:nvPicPr>
            <p:cNvPr id="113" name="Google Shape;312;p34">
              <a:extLst>
                <a:ext uri="{FF2B5EF4-FFF2-40B4-BE49-F238E27FC236}">
                  <a16:creationId xmlns:a16="http://schemas.microsoft.com/office/drawing/2014/main" id="{81D1A8C0-B9AA-3BD9-F1B6-EA5A1EC13CF3}"/>
                </a:ext>
              </a:extLst>
            </p:cNvPr>
            <p:cNvPicPr preferRelativeResize="0"/>
            <p:nvPr/>
          </p:nvPicPr>
          <p:blipFill rotWithShape="1">
            <a:blip r:embed="rId13">
              <a:alphaModFix/>
            </a:blip>
            <a:srcRect l="26798" t="32038" b="19755"/>
            <a:stretch/>
          </p:blipFill>
          <p:spPr>
            <a:xfrm>
              <a:off x="8857066" y="3300983"/>
              <a:ext cx="946362" cy="8310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4" name="Google Shape;313;p34">
              <a:extLst>
                <a:ext uri="{FF2B5EF4-FFF2-40B4-BE49-F238E27FC236}">
                  <a16:creationId xmlns:a16="http://schemas.microsoft.com/office/drawing/2014/main" id="{C06FC079-6829-29BD-9CDB-7F6735BE11F8}"/>
                </a:ext>
              </a:extLst>
            </p:cNvPr>
            <p:cNvSpPr txBox="1"/>
            <p:nvPr/>
          </p:nvSpPr>
          <p:spPr>
            <a:xfrm>
              <a:off x="8722510" y="4089819"/>
              <a:ext cx="1264200" cy="276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200" b="1">
                  <a:latin typeface="Calibri"/>
                  <a:ea typeface="Calibri"/>
                  <a:cs typeface="Calibri"/>
                  <a:sym typeface="Calibri"/>
                </a:rPr>
                <a:t>TIGER FEE</a:t>
              </a:r>
              <a:endParaRPr sz="1200"/>
            </a:p>
          </p:txBody>
        </p:sp>
        <p:sp>
          <p:nvSpPr>
            <p:cNvPr id="116" name="Google Shape;315;p34">
              <a:extLst>
                <a:ext uri="{FF2B5EF4-FFF2-40B4-BE49-F238E27FC236}">
                  <a16:creationId xmlns:a16="http://schemas.microsoft.com/office/drawing/2014/main" id="{21D65CA8-0EF1-A019-FBC7-CA75CA69F707}"/>
                </a:ext>
              </a:extLst>
            </p:cNvPr>
            <p:cNvSpPr/>
            <p:nvPr/>
          </p:nvSpPr>
          <p:spPr>
            <a:xfrm rot="10800000" flipH="1">
              <a:off x="4858504" y="2720187"/>
              <a:ext cx="394945" cy="853821"/>
            </a:xfrm>
            <a:custGeom>
              <a:avLst/>
              <a:gdLst/>
              <a:ahLst/>
              <a:cxnLst/>
              <a:rect l="l" t="t" r="r" b="b"/>
              <a:pathLst>
                <a:path w="741680" h="421640" extrusionOk="0">
                  <a:moveTo>
                    <a:pt x="0" y="421640"/>
                  </a:moveTo>
                  <a:lnTo>
                    <a:pt x="421640" y="0"/>
                  </a:lnTo>
                  <a:lnTo>
                    <a:pt x="741680" y="0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B050"/>
                </a:solidFill>
                <a:highlight>
                  <a:srgbClr val="FF0000"/>
                </a:highlight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7" name="Google Shape;316;p34">
              <a:extLst>
                <a:ext uri="{FF2B5EF4-FFF2-40B4-BE49-F238E27FC236}">
                  <a16:creationId xmlns:a16="http://schemas.microsoft.com/office/drawing/2014/main" id="{DB7F26C2-DD13-D391-6812-9E9AC3C81363}"/>
                </a:ext>
              </a:extLst>
            </p:cNvPr>
            <p:cNvSpPr txBox="1"/>
            <p:nvPr/>
          </p:nvSpPr>
          <p:spPr>
            <a:xfrm>
              <a:off x="4889954" y="3618733"/>
              <a:ext cx="879000" cy="11082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45700" rIns="91425" bIns="45700" anchor="t" anchorCtr="0">
              <a:sp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it" sz="11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IDEA </a:t>
              </a:r>
              <a:br>
                <a:rPr lang="it" sz="11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it" sz="11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slice test:</a:t>
              </a:r>
              <a:br>
                <a:rPr lang="it" sz="11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it" sz="11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DC+</a:t>
              </a:r>
              <a:br>
                <a:rPr lang="it" sz="11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it" sz="11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preshower+</a:t>
              </a:r>
              <a:br>
                <a:rPr lang="it" sz="11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</a:br>
              <a:r>
                <a:rPr lang="it" sz="1100" b="1">
                  <a:solidFill>
                    <a:srgbClr val="FF0000"/>
                  </a:solidFill>
                  <a:latin typeface="Calibri"/>
                  <a:ea typeface="Calibri"/>
                  <a:cs typeface="Calibri"/>
                  <a:sym typeface="Calibri"/>
                </a:rPr>
                <a:t>dual_calo+muon</a:t>
              </a:r>
              <a:endParaRPr sz="1100"/>
            </a:p>
          </p:txBody>
        </p:sp>
        <p:sp>
          <p:nvSpPr>
            <p:cNvPr id="118" name="テキスト ボックス 50">
              <a:extLst>
                <a:ext uri="{FF2B5EF4-FFF2-40B4-BE49-F238E27FC236}">
                  <a16:creationId xmlns:a16="http://schemas.microsoft.com/office/drawing/2014/main" id="{307DE679-600E-523E-6E0B-252CCA5F9AFC}"/>
                </a:ext>
              </a:extLst>
            </p:cNvPr>
            <p:cNvSpPr txBox="1"/>
            <p:nvPr/>
          </p:nvSpPr>
          <p:spPr>
            <a:xfrm>
              <a:off x="179241" y="1438928"/>
              <a:ext cx="2310803" cy="646331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txBody>
            <a:bodyPr wrap="square" rtlCol="0">
              <a:spAutoFit/>
            </a:bodyPr>
            <a:lstStyle/>
            <a:p>
              <a:pPr algn="ctr" defTabSz="756117">
                <a:defRPr/>
              </a:pPr>
              <a:r>
                <a:rPr lang="en-GB" sz="1200" b="1" kern="100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Initial Concept in the 2009, but we really started the R&amp;D on this new MPGD on the 2014</a:t>
              </a:r>
              <a:endParaRPr kumimoji="1" lang="en-US" altLang="ja-JP" sz="1158" b="1" dirty="0">
                <a:solidFill>
                  <a:srgbClr val="FF0000"/>
                </a:solidFill>
                <a:latin typeface="DejaVu Serif Condensed" panose="02060606050605020204"/>
                <a:ea typeface="ＭＳ Ｐゴシック" panose="020B0600070205080204" pitchFamily="34" charset="-128"/>
              </a:endParaRPr>
            </a:p>
          </p:txBody>
        </p:sp>
        <p:pic>
          <p:nvPicPr>
            <p:cNvPr id="121" name="Picture 4">
              <a:extLst>
                <a:ext uri="{FF2B5EF4-FFF2-40B4-BE49-F238E27FC236}">
                  <a16:creationId xmlns:a16="http://schemas.microsoft.com/office/drawing/2014/main" id="{D260FCD9-2DCF-C29D-1E5F-5854C5EFCAB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583" b="5629"/>
            <a:stretch/>
          </p:blipFill>
          <p:spPr>
            <a:xfrm>
              <a:off x="8196280" y="1579259"/>
              <a:ext cx="1652734" cy="471035"/>
            </a:xfrm>
            <a:prstGeom prst="rect">
              <a:avLst/>
            </a:prstGeom>
          </p:spPr>
        </p:pic>
        <p:pic>
          <p:nvPicPr>
            <p:cNvPr id="122" name="Picture 24" descr="A computer generated image of a book&#10;&#10;Description automatically generated">
              <a:extLst>
                <a:ext uri="{FF2B5EF4-FFF2-40B4-BE49-F238E27FC236}">
                  <a16:creationId xmlns:a16="http://schemas.microsoft.com/office/drawing/2014/main" id="{AE902BD1-41C6-EE28-C322-35D4FE38F18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1820" b="4778"/>
            <a:stretch/>
          </p:blipFill>
          <p:spPr>
            <a:xfrm>
              <a:off x="6528805" y="1582007"/>
              <a:ext cx="1632010" cy="459917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23" name="CasellaDiTesto 122">
              <a:extLst>
                <a:ext uri="{FF2B5EF4-FFF2-40B4-BE49-F238E27FC236}">
                  <a16:creationId xmlns:a16="http://schemas.microsoft.com/office/drawing/2014/main" id="{B915B0FC-8F03-1FE9-E57A-E180240118C3}"/>
                </a:ext>
              </a:extLst>
            </p:cNvPr>
            <p:cNvSpPr txBox="1"/>
            <p:nvPr/>
          </p:nvSpPr>
          <p:spPr>
            <a:xfrm>
              <a:off x="7020172" y="1950510"/>
              <a:ext cx="750525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900" b="1" dirty="0">
                  <a:latin typeface="DejaVu Serif Condensed" panose="02060606050605020204"/>
                </a:rPr>
                <a:t>PEP-Groove</a:t>
              </a:r>
            </a:p>
          </p:txBody>
        </p:sp>
        <p:sp>
          <p:nvSpPr>
            <p:cNvPr id="124" name="CasellaDiTesto 123">
              <a:extLst>
                <a:ext uri="{FF2B5EF4-FFF2-40B4-BE49-F238E27FC236}">
                  <a16:creationId xmlns:a16="http://schemas.microsoft.com/office/drawing/2014/main" id="{E1EDD4E0-BAEE-220C-C9D0-0000B3982D19}"/>
                </a:ext>
              </a:extLst>
            </p:cNvPr>
            <p:cNvSpPr txBox="1"/>
            <p:nvPr/>
          </p:nvSpPr>
          <p:spPr>
            <a:xfrm>
              <a:off x="8743714" y="1942410"/>
              <a:ext cx="572594" cy="2308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it-IT" sz="900" b="1" dirty="0">
                  <a:latin typeface="DejaVu Serif Condensed" panose="02060606050605020204"/>
                </a:rPr>
                <a:t>PEP-Dot</a:t>
              </a:r>
            </a:p>
          </p:txBody>
        </p:sp>
        <p:sp>
          <p:nvSpPr>
            <p:cNvPr id="51" name="Google Shape;250;p34">
              <a:extLst>
                <a:ext uri="{FF2B5EF4-FFF2-40B4-BE49-F238E27FC236}">
                  <a16:creationId xmlns:a16="http://schemas.microsoft.com/office/drawing/2014/main" id="{F3F2B410-386D-4149-B853-4796C7320A20}"/>
                </a:ext>
              </a:extLst>
            </p:cNvPr>
            <p:cNvSpPr/>
            <p:nvPr/>
          </p:nvSpPr>
          <p:spPr>
            <a:xfrm>
              <a:off x="6410164" y="2137149"/>
              <a:ext cx="839697" cy="374103"/>
            </a:xfrm>
            <a:custGeom>
              <a:avLst/>
              <a:gdLst/>
              <a:ahLst/>
              <a:cxnLst/>
              <a:rect l="l" t="t" r="r" b="b"/>
              <a:pathLst>
                <a:path w="741680" h="421640" extrusionOk="0">
                  <a:moveTo>
                    <a:pt x="0" y="421640"/>
                  </a:moveTo>
                  <a:lnTo>
                    <a:pt x="421640" y="0"/>
                  </a:lnTo>
                  <a:lnTo>
                    <a:pt x="741680" y="0"/>
                  </a:lnTo>
                </a:path>
              </a:pathLst>
            </a:custGeom>
            <a:noFill/>
            <a:ln w="38100" cap="flat" cmpd="sng">
              <a:solidFill>
                <a:srgbClr val="FFC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15" name="Google Shape;314;p34">
              <a:extLst>
                <a:ext uri="{FF2B5EF4-FFF2-40B4-BE49-F238E27FC236}">
                  <a16:creationId xmlns:a16="http://schemas.microsoft.com/office/drawing/2014/main" id="{CEEB41F7-203A-3867-6D09-515EBBFDECCB}"/>
                </a:ext>
              </a:extLst>
            </p:cNvPr>
            <p:cNvSpPr/>
            <p:nvPr/>
          </p:nvSpPr>
          <p:spPr>
            <a:xfrm>
              <a:off x="8272945" y="2137149"/>
              <a:ext cx="703575" cy="423221"/>
            </a:xfrm>
            <a:custGeom>
              <a:avLst/>
              <a:gdLst/>
              <a:ahLst/>
              <a:cxnLst/>
              <a:rect l="l" t="t" r="r" b="b"/>
              <a:pathLst>
                <a:path w="741680" h="421640" extrusionOk="0">
                  <a:moveTo>
                    <a:pt x="0" y="421640"/>
                  </a:moveTo>
                  <a:lnTo>
                    <a:pt x="421640" y="0"/>
                  </a:lnTo>
                  <a:lnTo>
                    <a:pt x="741680" y="0"/>
                  </a:lnTo>
                </a:path>
              </a:pathLst>
            </a:custGeom>
            <a:noFill/>
            <a:ln w="38100" cap="flat" cmpd="sng">
              <a:solidFill>
                <a:srgbClr val="FF000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B050"/>
                </a:solidFill>
                <a:highlight>
                  <a:srgbClr val="FF0000"/>
                </a:highlight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50" name="Google Shape;249;p34">
              <a:extLst>
                <a:ext uri="{FF2B5EF4-FFF2-40B4-BE49-F238E27FC236}">
                  <a16:creationId xmlns:a16="http://schemas.microsoft.com/office/drawing/2014/main" id="{0FCAE2B6-2C22-00A8-9698-87279746CA87}"/>
                </a:ext>
              </a:extLst>
            </p:cNvPr>
            <p:cNvSpPr/>
            <p:nvPr/>
          </p:nvSpPr>
          <p:spPr>
            <a:xfrm>
              <a:off x="3909334" y="2223940"/>
              <a:ext cx="425461" cy="229452"/>
            </a:xfrm>
            <a:custGeom>
              <a:avLst/>
              <a:gdLst/>
              <a:ahLst/>
              <a:cxnLst/>
              <a:rect l="l" t="t" r="r" b="b"/>
              <a:pathLst>
                <a:path w="741680" h="421640" extrusionOk="0">
                  <a:moveTo>
                    <a:pt x="0" y="421640"/>
                  </a:moveTo>
                  <a:lnTo>
                    <a:pt x="421640" y="0"/>
                  </a:lnTo>
                  <a:lnTo>
                    <a:pt x="741680" y="0"/>
                  </a:lnTo>
                </a:path>
              </a:pathLst>
            </a:custGeom>
            <a:noFill/>
            <a:ln w="38100" cap="flat" cmpd="sng">
              <a:solidFill>
                <a:srgbClr val="92D05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125" name="Google Shape;249;p34">
              <a:extLst>
                <a:ext uri="{FF2B5EF4-FFF2-40B4-BE49-F238E27FC236}">
                  <a16:creationId xmlns:a16="http://schemas.microsoft.com/office/drawing/2014/main" id="{5C432474-F712-332A-0455-51EF80202F14}"/>
                </a:ext>
              </a:extLst>
            </p:cNvPr>
            <p:cNvSpPr/>
            <p:nvPr/>
          </p:nvSpPr>
          <p:spPr>
            <a:xfrm>
              <a:off x="2558927" y="2223940"/>
              <a:ext cx="456695" cy="294391"/>
            </a:xfrm>
            <a:custGeom>
              <a:avLst/>
              <a:gdLst/>
              <a:ahLst/>
              <a:cxnLst/>
              <a:rect l="l" t="t" r="r" b="b"/>
              <a:pathLst>
                <a:path w="741680" h="421640" extrusionOk="0">
                  <a:moveTo>
                    <a:pt x="0" y="421640"/>
                  </a:moveTo>
                  <a:lnTo>
                    <a:pt x="421640" y="0"/>
                  </a:lnTo>
                  <a:lnTo>
                    <a:pt x="741680" y="0"/>
                  </a:lnTo>
                </a:path>
              </a:pathLst>
            </a:custGeom>
            <a:noFill/>
            <a:ln w="38100" cap="flat" cmpd="sng">
              <a:solidFill>
                <a:srgbClr val="7030A0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>
                <a:solidFill>
                  <a:srgbClr val="00B050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27" name="Google Shape;215;p4">
            <a:extLst>
              <a:ext uri="{FF2B5EF4-FFF2-40B4-BE49-F238E27FC236}">
                <a16:creationId xmlns:a16="http://schemas.microsoft.com/office/drawing/2014/main" id="{7AF7F56F-A93C-C3AB-43B0-89FA937E25D7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5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128" name="Segnaposto piè di pagina 3">
            <a:extLst>
              <a:ext uri="{FF2B5EF4-FFF2-40B4-BE49-F238E27FC236}">
                <a16:creationId xmlns:a16="http://schemas.microsoft.com/office/drawing/2014/main" id="{5B5BB4ED-EF6B-A9DD-8B96-724E35C2F580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  <p:extLst>
      <p:ext uri="{BB962C8B-B14F-4D97-AF65-F5344CB8AC3E}">
        <p14:creationId xmlns:p14="http://schemas.microsoft.com/office/powerpoint/2010/main" val="2514691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magine 10" descr="Immagine che contiene testo, diagramma, Diagramma, linea&#10;&#10;Descrizione generata automaticamente">
            <a:extLst>
              <a:ext uri="{FF2B5EF4-FFF2-40B4-BE49-F238E27FC236}">
                <a16:creationId xmlns:a16="http://schemas.microsoft.com/office/drawing/2014/main" id="{8442E58D-0ED1-E608-C8B2-84724D6B986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113" y="959346"/>
            <a:ext cx="4192231" cy="3065438"/>
          </a:xfrm>
          <a:prstGeom prst="rect">
            <a:avLst/>
          </a:prstGeom>
        </p:spPr>
      </p:pic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323950" y="163366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3200" spc="55" dirty="0">
                <a:solidFill>
                  <a:srgbClr val="000000"/>
                </a:solidFill>
                <a:latin typeface="Impact"/>
              </a:rPr>
              <a:t>1-D Tracking studies</a:t>
            </a:r>
          </a:p>
        </p:txBody>
      </p:sp>
      <p:sp>
        <p:nvSpPr>
          <p:cNvPr id="141" name="Rettangolo 140"/>
          <p:cNvSpPr/>
          <p:nvPr/>
        </p:nvSpPr>
        <p:spPr>
          <a:xfrm>
            <a:off x="3924350" y="640325"/>
            <a:ext cx="1355040" cy="267120"/>
          </a:xfrm>
          <a:prstGeom prst="rect">
            <a:avLst/>
          </a:prstGeom>
          <a:solidFill>
            <a:srgbClr val="00B050"/>
          </a:solidFill>
          <a:ln w="18000">
            <a:solidFill>
              <a:srgbClr val="00B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" tIns="9000" rIns="9000" bIns="9000" anchor="ctr">
            <a:noAutofit/>
          </a:bodyPr>
          <a:lstStyle/>
          <a:p>
            <a:pPr algn="ctr"/>
            <a:r>
              <a:rPr lang="en-GB" sz="1200" b="1" spc="-1">
                <a:solidFill>
                  <a:srgbClr val="FFFFFF"/>
                </a:solidFill>
                <a:latin typeface="DejaVu Serif Condensed"/>
              </a:rPr>
              <a:t>Resistivity scan</a:t>
            </a:r>
          </a:p>
        </p:txBody>
      </p:sp>
      <p:sp>
        <p:nvSpPr>
          <p:cNvPr id="2" name="CasellaDiTesto 1">
            <a:extLst>
              <a:ext uri="{FF2B5EF4-FFF2-40B4-BE49-F238E27FC236}">
                <a16:creationId xmlns:a16="http://schemas.microsoft.com/office/drawing/2014/main" id="{FCDEAE6E-BC0E-25D1-66BF-43540390833D}"/>
              </a:ext>
            </a:extLst>
          </p:cNvPr>
          <p:cNvSpPr txBox="1"/>
          <p:nvPr/>
        </p:nvSpPr>
        <p:spPr>
          <a:xfrm>
            <a:off x="561039" y="4041408"/>
            <a:ext cx="4211641" cy="954107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00000"/>
              </a:lnSpc>
            </a:pPr>
            <a:r>
              <a:rPr lang="en-US" sz="1400" dirty="0">
                <a:latin typeface="DejaVu Serif Condensed" panose="02060606050605020204"/>
              </a:rPr>
              <a:t>With a </a:t>
            </a:r>
            <a:r>
              <a:rPr lang="en-US" sz="1400" b="1" dirty="0">
                <a:latin typeface="DejaVu Serif Condensed" panose="02060606050605020204"/>
              </a:rPr>
              <a:t>0.4 mm  strip pitch</a:t>
            </a:r>
            <a:r>
              <a:rPr lang="en-US" sz="1400" dirty="0">
                <a:latin typeface="DejaVu Serif Condensed" panose="02060606050605020204"/>
              </a:rPr>
              <a:t> and </a:t>
            </a:r>
            <a:r>
              <a:rPr lang="en-US" sz="1400" b="1" dirty="0">
                <a:latin typeface="DejaVu Serif Condensed" panose="02060606050605020204"/>
              </a:rPr>
              <a:t>0.15 mm strip width</a:t>
            </a:r>
            <a:r>
              <a:rPr lang="en-US" sz="1400" dirty="0">
                <a:latin typeface="DejaVu Serif Condensed" panose="02060606050605020204"/>
              </a:rPr>
              <a:t>, no effects were observed within this resistivity range. </a:t>
            </a:r>
          </a:p>
          <a:p>
            <a:pPr algn="just">
              <a:lnSpc>
                <a:spcPct val="100000"/>
              </a:lnSpc>
            </a:pPr>
            <a:r>
              <a:rPr lang="en-US" sz="1400" dirty="0">
                <a:latin typeface="DejaVu Serif Condensed" panose="02060606050605020204"/>
              </a:rPr>
              <a:t>Additionally, DLC resistivity uniformity is not a critical parameter for spatial resolution.</a:t>
            </a:r>
            <a:endParaRPr lang="en-US" sz="1400" spc="-1" dirty="0">
              <a:solidFill>
                <a:srgbClr val="000000"/>
              </a:solidFill>
              <a:latin typeface="DejaVu Serif Condensed" panose="02060606050605020204"/>
            </a:endParaRP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25154AA0-C8C0-29B9-1776-1C15DF3E909D}"/>
              </a:ext>
            </a:extLst>
          </p:cNvPr>
          <p:cNvSpPr txBox="1"/>
          <p:nvPr/>
        </p:nvSpPr>
        <p:spPr>
          <a:xfrm>
            <a:off x="5818214" y="4095973"/>
            <a:ext cx="3641400" cy="738360"/>
          </a:xfrm>
          <a:prstGeom prst="rect">
            <a:avLst/>
          </a:prstGeom>
          <a:noFill/>
          <a:ln w="19050">
            <a:solidFill>
              <a:srgbClr val="00B050"/>
            </a:solidFill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US" sz="1400" b="1" dirty="0">
                <a:latin typeface="DejaVu Serif Condensed" panose="02060606050605020204"/>
              </a:rPr>
              <a:t>Increasing the r/out  strip pitch </a:t>
            </a:r>
            <a:r>
              <a:rPr lang="en-US" sz="1400" dirty="0">
                <a:latin typeface="DejaVu Serif Condensed" panose="02060606050605020204"/>
              </a:rPr>
              <a:t>will </a:t>
            </a:r>
            <a:r>
              <a:rPr lang="en-US" sz="1400" b="1" dirty="0">
                <a:latin typeface="DejaVu Serif Condensed" panose="02060606050605020204"/>
              </a:rPr>
              <a:t>reduce</a:t>
            </a:r>
            <a:r>
              <a:rPr lang="en-US" sz="1400" dirty="0">
                <a:latin typeface="DejaVu Serif Condensed" panose="02060606050605020204"/>
              </a:rPr>
              <a:t> the spatial resolution: </a:t>
            </a:r>
            <a:r>
              <a:rPr lang="en-US" sz="1400" b="1" dirty="0">
                <a:latin typeface="DejaVu Serif Condensed" panose="02060606050605020204"/>
              </a:rPr>
              <a:t> </a:t>
            </a:r>
            <a:r>
              <a:rPr lang="en-US" sz="1400" b="1" dirty="0">
                <a:latin typeface="DejaVu Serif Condensed" panose="02060606050605020204"/>
                <a:sym typeface="Symbol" panose="05050102010706020507" pitchFamily="18" charset="2"/>
              </a:rPr>
              <a:t></a:t>
            </a:r>
            <a:r>
              <a:rPr lang="en-US" sz="1400" b="1" baseline="-25000" dirty="0">
                <a:latin typeface="DejaVu Serif Condensed" panose="02060606050605020204"/>
                <a:sym typeface="Symbol" panose="05050102010706020507" pitchFamily="18" charset="2"/>
              </a:rPr>
              <a:t>X</a:t>
            </a:r>
            <a:r>
              <a:rPr lang="en-US" sz="1400" b="1" dirty="0">
                <a:latin typeface="DejaVu Serif Condensed" panose="02060606050605020204"/>
                <a:sym typeface="Symbol" panose="05050102010706020507" pitchFamily="18" charset="2"/>
              </a:rPr>
              <a:t> </a:t>
            </a:r>
            <a:r>
              <a:rPr lang="en-US" sz="1400" b="1" dirty="0">
                <a:latin typeface="DejaVu Serif Condensed" panose="02060606050605020204"/>
                <a:sym typeface="Wingdings" panose="05000000000000000000" pitchFamily="2" charset="2"/>
              </a:rPr>
              <a:t> </a:t>
            </a:r>
            <a:r>
              <a:rPr lang="en-US" sz="1400" b="1" dirty="0">
                <a:latin typeface="DejaVu Serif Condensed" panose="02060606050605020204"/>
                <a:sym typeface="Symbol" panose="05050102010706020507" pitchFamily="18" charset="2"/>
              </a:rPr>
              <a:t>12pitch</a:t>
            </a:r>
            <a:endParaRPr lang="en-US" sz="1400" spc="-1" dirty="0">
              <a:solidFill>
                <a:srgbClr val="000000"/>
              </a:solidFill>
              <a:latin typeface="DejaVu Serif Condensed" panose="02060606050605020204"/>
            </a:endParaRPr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25407F61-8CED-A97F-B6FB-C5D94F4E1219}"/>
              </a:ext>
            </a:extLst>
          </p:cNvPr>
          <p:cNvSpPr/>
          <p:nvPr/>
        </p:nvSpPr>
        <p:spPr>
          <a:xfrm>
            <a:off x="8460854" y="631366"/>
            <a:ext cx="1315440" cy="267120"/>
          </a:xfrm>
          <a:prstGeom prst="rect">
            <a:avLst/>
          </a:prstGeom>
          <a:solidFill>
            <a:srgbClr val="00B050"/>
          </a:solidFill>
          <a:ln w="18000">
            <a:solidFill>
              <a:srgbClr val="00B05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000" tIns="9000" rIns="9000" bIns="9000" anchor="ctr">
            <a:noAutofit/>
          </a:bodyPr>
          <a:lstStyle/>
          <a:p>
            <a:pPr algn="ctr"/>
            <a:r>
              <a:rPr lang="en-GB" sz="1200" b="1" spc="-1" dirty="0">
                <a:solidFill>
                  <a:srgbClr val="FFFFFF"/>
                </a:solidFill>
                <a:latin typeface="DejaVu Serif Condensed"/>
              </a:rPr>
              <a:t>R/O pitch scan</a:t>
            </a:r>
          </a:p>
        </p:txBody>
      </p:sp>
      <p:sp>
        <p:nvSpPr>
          <p:cNvPr id="5" name="Google Shape;215;p4">
            <a:extLst>
              <a:ext uri="{FF2B5EF4-FFF2-40B4-BE49-F238E27FC236}">
                <a16:creationId xmlns:a16="http://schemas.microsoft.com/office/drawing/2014/main" id="{E9C91E76-AD86-8F72-BA2B-EDCCB20161A3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6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pic>
        <p:nvPicPr>
          <p:cNvPr id="3" name="Immagine 2" descr="Immagine che contiene testo, schermata, numero, diagramma&#10;&#10;Descrizione generata automaticamente">
            <a:extLst>
              <a:ext uri="{FF2B5EF4-FFF2-40B4-BE49-F238E27FC236}">
                <a16:creationId xmlns:a16="http://schemas.microsoft.com/office/drawing/2014/main" id="{550FAF95-209B-DDD3-A82F-3E7599359B5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7837" y="1135647"/>
            <a:ext cx="4103137" cy="2908249"/>
          </a:xfrm>
          <a:prstGeom prst="rect">
            <a:avLst/>
          </a:prstGeom>
        </p:spPr>
      </p:pic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DB0A721-EE65-CD1D-E7D2-AA8921269236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PlaceHolder 1"/>
          <p:cNvSpPr>
            <a:spLocks noGrp="1"/>
          </p:cNvSpPr>
          <p:nvPr>
            <p:ph type="title"/>
          </p:nvPr>
        </p:nvSpPr>
        <p:spPr>
          <a:xfrm>
            <a:off x="272568" y="196455"/>
            <a:ext cx="9628920" cy="468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GB" sz="3200" spc="55" dirty="0">
                <a:solidFill>
                  <a:srgbClr val="000000"/>
                </a:solidFill>
                <a:latin typeface="Impact"/>
              </a:rPr>
              <a:t>1-D tracking (inclined tracks)</a:t>
            </a:r>
            <a:endParaRPr lang="en-US" sz="3200" spc="55" dirty="0">
              <a:solidFill>
                <a:srgbClr val="000000"/>
              </a:solidFill>
              <a:latin typeface="Impact"/>
            </a:endParaRPr>
          </a:p>
        </p:txBody>
      </p:sp>
      <p:pic>
        <p:nvPicPr>
          <p:cNvPr id="128" name="Immagine 127"/>
          <p:cNvPicPr/>
          <p:nvPr/>
        </p:nvPicPr>
        <p:blipFill>
          <a:blip r:embed="rId2"/>
          <a:stretch/>
        </p:blipFill>
        <p:spPr>
          <a:xfrm>
            <a:off x="526142" y="2797200"/>
            <a:ext cx="5615640" cy="1985760"/>
          </a:xfrm>
          <a:prstGeom prst="rect">
            <a:avLst/>
          </a:prstGeom>
          <a:ln w="18000">
            <a:noFill/>
          </a:ln>
        </p:spPr>
      </p:pic>
      <p:sp>
        <p:nvSpPr>
          <p:cNvPr id="129" name="Rettangolo 128"/>
          <p:cNvSpPr/>
          <p:nvPr/>
        </p:nvSpPr>
        <p:spPr>
          <a:xfrm>
            <a:off x="804782" y="3514680"/>
            <a:ext cx="341640" cy="226080"/>
          </a:xfrm>
          <a:prstGeom prst="rect">
            <a:avLst/>
          </a:prstGeom>
          <a:solidFill>
            <a:srgbClr val="FAA61A"/>
          </a:solidFill>
          <a:ln w="18000">
            <a:solidFill>
              <a:srgbClr val="F5822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9000" tIns="54000" rIns="99000" bIns="54000" anchor="ctr">
            <a:noAutofit/>
          </a:bodyPr>
          <a:lstStyle/>
          <a:p>
            <a:pPr algn="ctr"/>
            <a:r>
              <a:rPr lang="en-GB" sz="1400" b="1" spc="-1">
                <a:solidFill>
                  <a:srgbClr val="FFFFFF"/>
                </a:solidFill>
                <a:latin typeface="DejaVu Serif Condensed"/>
              </a:rPr>
              <a:t>CC</a:t>
            </a:r>
          </a:p>
        </p:txBody>
      </p:sp>
      <p:sp>
        <p:nvSpPr>
          <p:cNvPr id="130" name="Rettangolo 129"/>
          <p:cNvSpPr/>
          <p:nvPr/>
        </p:nvSpPr>
        <p:spPr>
          <a:xfrm>
            <a:off x="3393902" y="3514680"/>
            <a:ext cx="560520" cy="226080"/>
          </a:xfrm>
          <a:prstGeom prst="rect">
            <a:avLst/>
          </a:prstGeom>
          <a:solidFill>
            <a:srgbClr val="FAA61A"/>
          </a:solidFill>
          <a:ln w="18000">
            <a:solidFill>
              <a:srgbClr val="F5822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99000" tIns="54000" rIns="99000" bIns="54000" anchor="ctr">
            <a:noAutofit/>
          </a:bodyPr>
          <a:lstStyle/>
          <a:p>
            <a:pPr algn="ctr"/>
            <a:r>
              <a:rPr lang="en-GB" sz="1400" b="1" spc="-1">
                <a:solidFill>
                  <a:srgbClr val="FFFFFF"/>
                </a:solidFill>
                <a:latin typeface="DejaVu Serif Condensed"/>
              </a:rPr>
              <a:t>μTPC</a:t>
            </a:r>
          </a:p>
        </p:txBody>
      </p:sp>
      <p:sp>
        <p:nvSpPr>
          <p:cNvPr id="131" name="CasellaDiTesto 130"/>
          <p:cNvSpPr txBox="1"/>
          <p:nvPr/>
        </p:nvSpPr>
        <p:spPr>
          <a:xfrm>
            <a:off x="423251" y="947566"/>
            <a:ext cx="4941259" cy="200503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just"/>
            <a:r>
              <a:rPr lang="en-GB" sz="1400" spc="-1" dirty="0">
                <a:solidFill>
                  <a:srgbClr val="000000"/>
                </a:solidFill>
                <a:latin typeface="DejaVu Serif Condensed"/>
              </a:rPr>
              <a:t>For</a:t>
            </a:r>
            <a:r>
              <a:rPr lang="en-GB" sz="1400" b="1" spc="-1" dirty="0">
                <a:solidFill>
                  <a:srgbClr val="000000"/>
                </a:solidFill>
                <a:latin typeface="DejaVu Serif Condensed"/>
              </a:rPr>
              <a:t> inclined tracks</a:t>
            </a:r>
            <a:r>
              <a:rPr lang="en-GB" sz="1400" spc="-1" dirty="0">
                <a:solidFill>
                  <a:srgbClr val="000000"/>
                </a:solidFill>
                <a:latin typeface="DejaVu Serif Condensed"/>
              </a:rPr>
              <a:t> and/or in presence of high B fields, the</a:t>
            </a:r>
            <a:r>
              <a:rPr lang="en-GB" sz="1400" b="1" spc="-1" dirty="0">
                <a:solidFill>
                  <a:srgbClr val="000000"/>
                </a:solidFill>
                <a:latin typeface="DejaVu Serif Condensed"/>
              </a:rPr>
              <a:t> charge centroid (CC) </a:t>
            </a:r>
            <a:r>
              <a:rPr lang="en-GB" sz="1400" spc="-1" dirty="0">
                <a:solidFill>
                  <a:srgbClr val="000000"/>
                </a:solidFill>
                <a:latin typeface="DejaVu Serif Condensed"/>
              </a:rPr>
              <a:t>method</a:t>
            </a:r>
            <a:r>
              <a:rPr lang="en-GB" sz="1400" b="1" spc="-1" dirty="0">
                <a:solidFill>
                  <a:srgbClr val="000000"/>
                </a:solidFill>
                <a:latin typeface="DejaVu Serif Condensed"/>
              </a:rPr>
              <a:t> </a:t>
            </a:r>
            <a:r>
              <a:rPr lang="en-GB" sz="1400" spc="-1" dirty="0">
                <a:solidFill>
                  <a:srgbClr val="000000"/>
                </a:solidFill>
                <a:latin typeface="DejaVu Serif Condensed"/>
              </a:rPr>
              <a:t>gives a </a:t>
            </a:r>
            <a:r>
              <a:rPr lang="en-GB" sz="1400" b="1" spc="-1" dirty="0">
                <a:solidFill>
                  <a:srgbClr val="000000"/>
                </a:solidFill>
                <a:latin typeface="DejaVu Serif Condensed"/>
              </a:rPr>
              <a:t>very broad spatial resolution</a:t>
            </a:r>
            <a:r>
              <a:rPr lang="en-GB" sz="1400" spc="-1" dirty="0">
                <a:solidFill>
                  <a:srgbClr val="000000"/>
                </a:solidFill>
                <a:latin typeface="DejaVu Serif Condensed"/>
              </a:rPr>
              <a:t> on the anode-strip plane (typical effect observed on MPGDs).</a:t>
            </a:r>
            <a:endParaRPr lang="en-US" sz="1400" spc="-1" dirty="0">
              <a:solidFill>
                <a:srgbClr val="000000"/>
              </a:solidFill>
              <a:latin typeface="DejaVu Serif Condensed"/>
            </a:endParaRPr>
          </a:p>
          <a:p>
            <a:pPr algn="just"/>
            <a:endParaRPr lang="en-US" sz="900" spc="-1" dirty="0">
              <a:solidFill>
                <a:srgbClr val="000000"/>
              </a:solidFill>
              <a:latin typeface="DejaVu Serif Condensed"/>
            </a:endParaRPr>
          </a:p>
          <a:p>
            <a:pPr algn="just"/>
            <a:r>
              <a:rPr lang="en-GB" sz="1400" spc="-1" dirty="0">
                <a:solidFill>
                  <a:srgbClr val="000000"/>
                </a:solidFill>
                <a:latin typeface="DejaVu Serif Condensed"/>
              </a:rPr>
              <a:t>Implementing the </a:t>
            </a:r>
            <a:r>
              <a:rPr lang="en-GB" sz="1400" b="1" spc="-1" dirty="0" err="1">
                <a:solidFill>
                  <a:srgbClr val="000000"/>
                </a:solidFill>
                <a:latin typeface="DejaVu Serif Condensed"/>
              </a:rPr>
              <a:t>μTPC</a:t>
            </a:r>
            <a:r>
              <a:rPr lang="en-GB" sz="1400" b="1" spc="-1" dirty="0">
                <a:solidFill>
                  <a:srgbClr val="000000"/>
                </a:solidFill>
                <a:latin typeface="DejaVu Serif Condensed"/>
              </a:rPr>
              <a:t> mode</a:t>
            </a:r>
            <a:r>
              <a:rPr lang="en-GB" sz="1400" b="1" spc="-1" baseline="33000" dirty="0">
                <a:solidFill>
                  <a:srgbClr val="000000"/>
                </a:solidFill>
                <a:latin typeface="DejaVu Serif Condensed"/>
              </a:rPr>
              <a:t>[1]</a:t>
            </a:r>
            <a:r>
              <a:rPr lang="en-GB" sz="1400" spc="-1" dirty="0">
                <a:solidFill>
                  <a:srgbClr val="000000"/>
                </a:solidFill>
                <a:latin typeface="DejaVu Serif Condensed"/>
              </a:rPr>
              <a:t>, using the knowledge of the </a:t>
            </a:r>
            <a:r>
              <a:rPr lang="en-GB" sz="1400" b="1" spc="-1" dirty="0">
                <a:solidFill>
                  <a:srgbClr val="000000"/>
                </a:solidFill>
                <a:latin typeface="DejaVu Serif Condensed"/>
              </a:rPr>
              <a:t>drift time </a:t>
            </a:r>
            <a:r>
              <a:rPr lang="en-GB" sz="1400" spc="-1" dirty="0">
                <a:solidFill>
                  <a:srgbClr val="000000"/>
                </a:solidFill>
                <a:latin typeface="DejaVu Serif Condensed"/>
              </a:rPr>
              <a:t>of the electrons </a:t>
            </a:r>
            <a:r>
              <a:rPr lang="en-GB" sz="1400" b="1" spc="-1" dirty="0">
                <a:solidFill>
                  <a:srgbClr val="000000"/>
                </a:solidFill>
                <a:latin typeface="DejaVu Serif Condensed"/>
              </a:rPr>
              <a:t>each ionization cluster is projected inside the conversion gap</a:t>
            </a:r>
            <a:r>
              <a:rPr lang="en-GB" sz="1400" spc="-1" dirty="0">
                <a:solidFill>
                  <a:srgbClr val="000000"/>
                </a:solidFill>
                <a:latin typeface="DejaVu Serif Condensed"/>
              </a:rPr>
              <a:t>, and </a:t>
            </a:r>
            <a:r>
              <a:rPr lang="en-GB" sz="1400" b="1" spc="-1" dirty="0">
                <a:solidFill>
                  <a:srgbClr val="000000"/>
                </a:solidFill>
                <a:latin typeface="DejaVu Serif Condensed"/>
              </a:rPr>
              <a:t>the track segment </a:t>
            </a:r>
            <a:r>
              <a:rPr lang="en-GB" sz="1400" spc="-1" dirty="0">
                <a:solidFill>
                  <a:srgbClr val="000000"/>
                </a:solidFill>
                <a:latin typeface="DejaVu Serif Condensed"/>
              </a:rPr>
              <a:t>in the gas gap </a:t>
            </a:r>
            <a:r>
              <a:rPr lang="en-GB" sz="1400" b="1" spc="-1" dirty="0">
                <a:solidFill>
                  <a:srgbClr val="000000"/>
                </a:solidFill>
                <a:latin typeface="DejaVu Serif Condensed"/>
              </a:rPr>
              <a:t>is reconstructed.</a:t>
            </a:r>
            <a:endParaRPr lang="en-US" sz="1400" b="1" spc="-1" dirty="0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132" name="CasellaDiTesto 131"/>
          <p:cNvSpPr txBox="1"/>
          <p:nvPr/>
        </p:nvSpPr>
        <p:spPr>
          <a:xfrm>
            <a:off x="568422" y="4833275"/>
            <a:ext cx="3067896" cy="35892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GB" sz="1000" b="1" spc="-1" dirty="0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[1] introduced for ATLAS MMs by T. </a:t>
            </a:r>
            <a:r>
              <a:rPr lang="en-GB" sz="1000" b="1" spc="-1" dirty="0" err="1">
                <a:solidFill>
                  <a:schemeClr val="bg1">
                    <a:lumMod val="50000"/>
                  </a:schemeClr>
                </a:solidFill>
                <a:latin typeface="DejaVu Serif Condensed"/>
              </a:rPr>
              <a:t>Alexopoulos</a:t>
            </a:r>
            <a:endParaRPr lang="en-US" sz="1000" spc="-1" dirty="0">
              <a:solidFill>
                <a:schemeClr val="bg1">
                  <a:lumMod val="50000"/>
                </a:schemeClr>
              </a:solidFill>
              <a:latin typeface="DejaVu Serif Condensed"/>
            </a:endParaRPr>
          </a:p>
        </p:txBody>
      </p:sp>
      <p:sp>
        <p:nvSpPr>
          <p:cNvPr id="133" name="CasellaDiTesto 132"/>
          <p:cNvSpPr txBox="1"/>
          <p:nvPr/>
        </p:nvSpPr>
        <p:spPr>
          <a:xfrm>
            <a:off x="6327638" y="3967239"/>
            <a:ext cx="3830145" cy="102060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just"/>
            <a:r>
              <a:rPr lang="en-GB" sz="1400" spc="-1" dirty="0">
                <a:solidFill>
                  <a:srgbClr val="000000"/>
                </a:solidFill>
                <a:latin typeface="DejaVu Serif Condensed"/>
                <a:ea typeface="Droid Sans Fallback"/>
              </a:rPr>
              <a:t>Combining the CC and </a:t>
            </a:r>
            <a:r>
              <a:rPr lang="en-GB" sz="1400" spc="-1" dirty="0" err="1">
                <a:solidFill>
                  <a:srgbClr val="000000"/>
                </a:solidFill>
                <a:latin typeface="DejaVu Serif Condensed"/>
                <a:ea typeface="Droid Sans Fallback"/>
              </a:rPr>
              <a:t>μTPC</a:t>
            </a:r>
            <a:r>
              <a:rPr lang="en-GB" sz="1400" spc="-1" dirty="0">
                <a:solidFill>
                  <a:srgbClr val="000000"/>
                </a:solidFill>
                <a:latin typeface="DejaVu Serif Condensed"/>
                <a:ea typeface="Droid Sans Fallback"/>
              </a:rPr>
              <a:t> reconstruction (through a </a:t>
            </a:r>
            <a:r>
              <a:rPr lang="en-GB" sz="1400" spc="-1" dirty="0" err="1">
                <a:solidFill>
                  <a:srgbClr val="000000"/>
                </a:solidFill>
                <a:latin typeface="DejaVu Serif Condensed"/>
                <a:ea typeface="Droid Sans Fallback"/>
              </a:rPr>
              <a:t>wheighted</a:t>
            </a:r>
            <a:r>
              <a:rPr lang="en-GB" sz="1400" spc="-1" dirty="0">
                <a:solidFill>
                  <a:srgbClr val="000000"/>
                </a:solidFill>
                <a:latin typeface="DejaVu Serif Condensed"/>
                <a:ea typeface="Droid Sans Fallback"/>
              </a:rPr>
              <a:t> average) </a:t>
            </a:r>
            <a:r>
              <a:rPr lang="en-GB" sz="1400" b="1" spc="-1" dirty="0">
                <a:solidFill>
                  <a:srgbClr val="000000"/>
                </a:solidFill>
                <a:latin typeface="DejaVu Serif Condensed"/>
                <a:ea typeface="Droid Sans Fallback"/>
              </a:rPr>
              <a:t>a</a:t>
            </a:r>
            <a:r>
              <a:rPr lang="en-GB" sz="1400" b="1" spc="-1" dirty="0">
                <a:solidFill>
                  <a:srgbClr val="000000"/>
                </a:solidFill>
                <a:latin typeface="DejaVu Serif Condensed"/>
              </a:rPr>
              <a:t> resolution well below 100 </a:t>
            </a:r>
            <a:r>
              <a:rPr lang="en-GB" sz="1400" b="1" spc="-1" dirty="0" err="1">
                <a:solidFill>
                  <a:srgbClr val="000000"/>
                </a:solidFill>
                <a:latin typeface="DejaVu Serif Condensed"/>
              </a:rPr>
              <a:t>μm</a:t>
            </a:r>
            <a:r>
              <a:rPr lang="en-GB" sz="1400" spc="-1" dirty="0">
                <a:solidFill>
                  <a:srgbClr val="000000"/>
                </a:solidFill>
                <a:latin typeface="DejaVu Serif Condensed"/>
              </a:rPr>
              <a:t> could be reached over a wide incidence angle range.</a:t>
            </a:r>
            <a:endParaRPr lang="en-US" sz="1400" spc="-1" dirty="0">
              <a:solidFill>
                <a:srgbClr val="000000"/>
              </a:solidFill>
              <a:latin typeface="DejaVu Serif Condensed"/>
            </a:endParaRPr>
          </a:p>
        </p:txBody>
      </p:sp>
      <p:sp>
        <p:nvSpPr>
          <p:cNvPr id="134" name="CasellaDiTesto 133"/>
          <p:cNvSpPr txBox="1"/>
          <p:nvPr/>
        </p:nvSpPr>
        <p:spPr>
          <a:xfrm>
            <a:off x="5580534" y="544095"/>
            <a:ext cx="4657308" cy="255868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GB" sz="1000" b="1" spc="-1" dirty="0">
                <a:solidFill>
                  <a:srgbClr val="B2B2B2"/>
                </a:solidFill>
                <a:latin typeface="DejaVu Serif Condensed"/>
              </a:rPr>
              <a:t>M. Giovannetti et al., </a:t>
            </a:r>
            <a:r>
              <a:rPr lang="en-GB" sz="1000" b="1" i="1" spc="-1" dirty="0">
                <a:solidFill>
                  <a:srgbClr val="B2B2B2"/>
                </a:solidFill>
                <a:latin typeface="DejaVu Serif Condensed"/>
              </a:rPr>
              <a:t>On the space resolution </a:t>
            </a:r>
            <a:r>
              <a:rPr lang="en-GB" sz="1000" b="1" i="1" spc="-1" dirty="0" err="1">
                <a:solidFill>
                  <a:srgbClr val="B2B2B2"/>
                </a:solidFill>
                <a:latin typeface="DejaVu Serif Condensed"/>
              </a:rPr>
              <a:t>fo</a:t>
            </a:r>
            <a:r>
              <a:rPr lang="en-GB" sz="1000" b="1" i="1" spc="-1" dirty="0">
                <a:solidFill>
                  <a:srgbClr val="B2B2B2"/>
                </a:solidFill>
                <a:latin typeface="DejaVu Serif Condensed"/>
              </a:rPr>
              <a:t> the μ-RWELL</a:t>
            </a:r>
            <a:r>
              <a:rPr lang="en-GB" sz="1000" b="1" spc="-1" dirty="0">
                <a:solidFill>
                  <a:srgbClr val="B2B2B2"/>
                </a:solidFill>
                <a:latin typeface="DejaVu Serif Condensed"/>
              </a:rPr>
              <a:t>, 2020 JINST 16 P08036</a:t>
            </a:r>
            <a:endParaRPr lang="en-US" sz="1000" spc="-1" dirty="0">
              <a:solidFill>
                <a:srgbClr val="000000"/>
              </a:solidFill>
              <a:latin typeface="DejaVu Serif Condensed"/>
            </a:endParaRPr>
          </a:p>
        </p:txBody>
      </p:sp>
      <p:pic>
        <p:nvPicPr>
          <p:cNvPr id="135" name="Immagine 134"/>
          <p:cNvPicPr/>
          <p:nvPr/>
        </p:nvPicPr>
        <p:blipFill>
          <a:blip r:embed="rId3"/>
          <a:stretch/>
        </p:blipFill>
        <p:spPr>
          <a:xfrm>
            <a:off x="5861956" y="860498"/>
            <a:ext cx="4354920" cy="3185280"/>
          </a:xfrm>
          <a:prstGeom prst="rect">
            <a:avLst/>
          </a:prstGeom>
          <a:ln w="18000">
            <a:noFill/>
          </a:ln>
        </p:spPr>
      </p:pic>
      <p:sp>
        <p:nvSpPr>
          <p:cNvPr id="136" name="CasellaDiTesto 135"/>
          <p:cNvSpPr txBox="1"/>
          <p:nvPr/>
        </p:nvSpPr>
        <p:spPr>
          <a:xfrm>
            <a:off x="6386731" y="879473"/>
            <a:ext cx="3711960" cy="330120"/>
          </a:xfrm>
          <a:prstGeom prst="rect">
            <a:avLst/>
          </a:prstGeom>
          <a:noFill/>
          <a:ln w="18000">
            <a:noFill/>
          </a:ln>
        </p:spPr>
        <p:txBody>
          <a:bodyPr lIns="90000" tIns="45000" rIns="90000" bIns="45000" anchor="ctr">
            <a:noAutofit/>
          </a:bodyPr>
          <a:lstStyle/>
          <a:p>
            <a:pPr algn="ctr"/>
            <a:r>
              <a:rPr lang="en-US" sz="1200" b="1" spc="-1" dirty="0">
                <a:solidFill>
                  <a:srgbClr val="000000"/>
                </a:solidFill>
                <a:latin typeface="DejaVu Serif Condensed" panose="02060606050605020204"/>
              </a:rPr>
              <a:t>1D Strip R/O: 400um pitch</a:t>
            </a:r>
          </a:p>
        </p:txBody>
      </p:sp>
      <p:sp>
        <p:nvSpPr>
          <p:cNvPr id="6" name="Google Shape;215;p4">
            <a:extLst>
              <a:ext uri="{FF2B5EF4-FFF2-40B4-BE49-F238E27FC236}">
                <a16:creationId xmlns:a16="http://schemas.microsoft.com/office/drawing/2014/main" id="{E6EAA180-C4C0-7650-6AC1-F5231159DC1D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7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A7F6E35A-CEC3-860C-EB0A-BF02ABBA6EE7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93B4B01-3C47-A8AA-4028-D65A810AE7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>
                <a:latin typeface="Impact" panose="020B0806030902050204" pitchFamily="34" charset="0"/>
              </a:rPr>
              <a:t>2-D Tracking layouts</a:t>
            </a:r>
            <a:endParaRPr lang="it-IT" sz="3200" dirty="0"/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C2CC53C5-F71F-4B64-AC1F-FAB22A28F55C}"/>
              </a:ext>
            </a:extLst>
          </p:cNvPr>
          <p:cNvSpPr txBox="1"/>
          <p:nvPr/>
        </p:nvSpPr>
        <p:spPr>
          <a:xfrm>
            <a:off x="3416157" y="3803441"/>
            <a:ext cx="3388513" cy="143116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 defTabSz="1105252"/>
            <a:r>
              <a:rPr lang="it-IT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The </a:t>
            </a:r>
            <a:r>
              <a:rPr lang="it-IT" sz="1400" b="1" dirty="0" err="1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charge</a:t>
            </a:r>
            <a:r>
              <a:rPr lang="it-IT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</a:t>
            </a:r>
            <a:r>
              <a:rPr lang="en-GB" sz="1400" b="1" dirty="0">
                <a:latin typeface="DejaVu Serif Condensed" panose="02060606050605020204"/>
              </a:rPr>
              <a:t>sharing </a:t>
            </a:r>
            <a:r>
              <a:rPr lang="en-GB" sz="1400" dirty="0">
                <a:latin typeface="DejaVu Serif Condensed" panose="02060606050605020204"/>
              </a:rPr>
              <a:t>is</a:t>
            </a:r>
            <a:r>
              <a:rPr lang="en-GB" sz="1400" b="1" dirty="0">
                <a:latin typeface="DejaVu Serif Condensed" panose="02060606050605020204"/>
              </a:rPr>
              <a:t> </a:t>
            </a:r>
            <a:r>
              <a:rPr lang="en-GB" sz="1400" dirty="0">
                <a:latin typeface="DejaVu Serif Condensed" panose="02060606050605020204"/>
              </a:rPr>
              <a:t>performed through the </a:t>
            </a:r>
            <a:r>
              <a:rPr lang="en-GB" sz="1400" b="1" dirty="0">
                <a:latin typeface="DejaVu Serif Condensed" panose="02060606050605020204"/>
              </a:rPr>
              <a:t>capacitive coupling </a:t>
            </a:r>
            <a:r>
              <a:rPr lang="en-GB" sz="1400" dirty="0">
                <a:latin typeface="DejaVu Serif Condensed" panose="02060606050605020204"/>
              </a:rPr>
              <a:t>between a</a:t>
            </a:r>
            <a:r>
              <a:rPr lang="en-GB" sz="1400" b="1" dirty="0">
                <a:latin typeface="DejaVu Serif Condensed" panose="02060606050605020204"/>
              </a:rPr>
              <a:t> stack of layers</a:t>
            </a:r>
            <a:r>
              <a:rPr lang="en-GB" sz="1400" dirty="0">
                <a:latin typeface="DejaVu Serif Condensed" panose="02060606050605020204"/>
              </a:rPr>
              <a:t> </a:t>
            </a:r>
            <a:r>
              <a:rPr lang="en-GB" sz="1400" b="1" dirty="0">
                <a:latin typeface="DejaVu Serif Condensed" panose="02060606050605020204"/>
              </a:rPr>
              <a:t>of pads </a:t>
            </a:r>
            <a:r>
              <a:rPr lang="en-GB" sz="1400" dirty="0">
                <a:latin typeface="DejaVu Serif Condensed" panose="02060606050605020204"/>
              </a:rPr>
              <a:t>and </a:t>
            </a:r>
            <a:r>
              <a:rPr lang="en-GB" sz="1400" b="1" dirty="0">
                <a:latin typeface="DejaVu Serif Condensed" panose="02060606050605020204"/>
              </a:rPr>
              <a:t>the r/out board.</a:t>
            </a:r>
          </a:p>
          <a:p>
            <a:pPr algn="just" defTabSz="1105252"/>
            <a:r>
              <a:rPr lang="en-GB" sz="1400" b="1" dirty="0">
                <a:latin typeface="DejaVu Serif Condensed" panose="02060606050605020204"/>
              </a:rPr>
              <a:t> - 1.2 mm X-Y strip pitch.</a:t>
            </a:r>
          </a:p>
          <a:p>
            <a:pPr algn="just" defTabSz="1105252"/>
            <a:r>
              <a:rPr lang="en-GB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Reduce </a:t>
            </a:r>
            <a:r>
              <a:rPr lang="en-GB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the </a:t>
            </a:r>
            <a:r>
              <a:rPr lang="en-GB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FEE channels</a:t>
            </a:r>
            <a:r>
              <a:rPr lang="en-GB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, but the total</a:t>
            </a:r>
            <a:r>
              <a:rPr lang="en-GB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charge is shared between </a:t>
            </a:r>
            <a:r>
              <a:rPr lang="en-GB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the</a:t>
            </a:r>
            <a:r>
              <a:rPr lang="en-GB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X &amp; Y </a:t>
            </a:r>
            <a:r>
              <a:rPr lang="en-GB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r/out.</a:t>
            </a:r>
          </a:p>
          <a:p>
            <a:pPr algn="just" defTabSz="1105252"/>
            <a:endParaRPr lang="en-GB" sz="300" b="1" dirty="0">
              <a:solidFill>
                <a:prstClr val="black"/>
              </a:solidFill>
              <a:latin typeface="DejaVu Serif Condensed" panose="02060606050605020204"/>
              <a:ea typeface="Cambria" panose="02040503050406030204" pitchFamily="18" charset="0"/>
            </a:endParaRPr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29D55B09-0B6C-74EF-7EC0-0035BC4EE040}"/>
              </a:ext>
            </a:extLst>
          </p:cNvPr>
          <p:cNvSpPr txBox="1"/>
          <p:nvPr/>
        </p:nvSpPr>
        <p:spPr>
          <a:xfrm>
            <a:off x="210590" y="3803441"/>
            <a:ext cx="3149644" cy="100027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defTabSz="1105252"/>
            <a:r>
              <a:rPr lang="it-IT" sz="1400" dirty="0" err="1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Operation</a:t>
            </a:r>
            <a:r>
              <a:rPr lang="it-IT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</a:t>
            </a:r>
            <a:r>
              <a:rPr lang="it-IT" sz="1400" dirty="0" err="1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at</a:t>
            </a:r>
            <a:r>
              <a:rPr lang="it-IT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</a:t>
            </a:r>
            <a:r>
              <a:rPr lang="it-IT" sz="1400" b="1" dirty="0" err="1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lower</a:t>
            </a:r>
            <a:r>
              <a:rPr lang="it-IT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gas gain </a:t>
            </a:r>
            <a:r>
              <a:rPr lang="it-IT" sz="1400" dirty="0" err="1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wrt</a:t>
            </a:r>
            <a:r>
              <a:rPr lang="it-IT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the «COMPASS» r/out (X-Y r/out </a:t>
            </a:r>
            <a:r>
              <a:rPr lang="it-IT" sz="1400" dirty="0" err="1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decoupled</a:t>
            </a:r>
            <a:r>
              <a:rPr lang="it-IT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)</a:t>
            </a:r>
          </a:p>
          <a:p>
            <a:pPr defTabSz="1105252"/>
            <a:r>
              <a:rPr lang="it-IT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- 0.4 mm (0.8mm) X-Y strip pitch </a:t>
            </a:r>
            <a:r>
              <a:rPr lang="it-IT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for </a:t>
            </a:r>
            <a:r>
              <a:rPr lang="it-IT" sz="1400" b="1" dirty="0" err="1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pre-shower</a:t>
            </a:r>
            <a:r>
              <a:rPr lang="it-IT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(</a:t>
            </a:r>
            <a:r>
              <a:rPr lang="it-IT" sz="1400" b="1" dirty="0" err="1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Muon</a:t>
            </a:r>
            <a:r>
              <a:rPr lang="it-IT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).</a:t>
            </a:r>
          </a:p>
          <a:p>
            <a:pPr defTabSz="1105252"/>
            <a:endParaRPr lang="it-IT" sz="300" b="1" dirty="0">
              <a:solidFill>
                <a:prstClr val="black"/>
              </a:solidFill>
              <a:latin typeface="DejaVu Serif Condensed" panose="02060606050605020204"/>
              <a:ea typeface="Cambria" panose="02040503050406030204" pitchFamily="18" charset="0"/>
              <a:sym typeface="Wingdings" panose="05000000000000000000" pitchFamily="2" charset="2"/>
            </a:endParaRPr>
          </a:p>
        </p:txBody>
      </p:sp>
      <p:sp>
        <p:nvSpPr>
          <p:cNvPr id="18" name="CasellaDiTesto 17">
            <a:extLst>
              <a:ext uri="{FF2B5EF4-FFF2-40B4-BE49-F238E27FC236}">
                <a16:creationId xmlns:a16="http://schemas.microsoft.com/office/drawing/2014/main" id="{AA532CCF-FFF8-4667-25C5-93D78EE7E605}"/>
              </a:ext>
            </a:extLst>
          </p:cNvPr>
          <p:cNvSpPr txBox="1"/>
          <p:nvPr/>
        </p:nvSpPr>
        <p:spPr>
          <a:xfrm>
            <a:off x="7142963" y="3697772"/>
            <a:ext cx="3087435" cy="1692771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just" defTabSz="1105252"/>
            <a:r>
              <a:rPr lang="it-IT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The </a:t>
            </a:r>
            <a:r>
              <a:rPr lang="it-IT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TOP-</a:t>
            </a:r>
            <a:r>
              <a:rPr lang="it-IT" sz="1400" b="1" dirty="0" err="1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readout</a:t>
            </a:r>
            <a:r>
              <a:rPr lang="it-IT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 layout</a:t>
            </a:r>
            <a:r>
              <a:rPr lang="it-IT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</a:t>
            </a:r>
            <a:r>
              <a:rPr lang="it-IT" sz="1400" dirty="0" err="1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allows</a:t>
            </a:r>
            <a:r>
              <a:rPr lang="it-IT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to work </a:t>
            </a:r>
            <a:r>
              <a:rPr lang="it-IT" sz="1400" dirty="0" err="1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at</a:t>
            </a:r>
            <a:r>
              <a:rPr lang="it-IT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</a:t>
            </a:r>
            <a:r>
              <a:rPr lang="it-IT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low gas gain </a:t>
            </a:r>
            <a:r>
              <a:rPr lang="it-IT" sz="1400" dirty="0" err="1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wrt</a:t>
            </a:r>
            <a:r>
              <a:rPr lang="it-IT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the «COMPASS» r/out (X-Y r/out </a:t>
            </a:r>
            <a:r>
              <a:rPr lang="it-IT" sz="1400" dirty="0" err="1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decoupled</a:t>
            </a:r>
            <a:r>
              <a:rPr lang="it-IT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).</a:t>
            </a:r>
          </a:p>
          <a:p>
            <a:pPr algn="just" defTabSz="1105252"/>
            <a:r>
              <a:rPr lang="it-IT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- 0.8 mm X-Y strip pitch.</a:t>
            </a:r>
            <a:endParaRPr lang="it-IT" sz="300" b="1" dirty="0">
              <a:solidFill>
                <a:prstClr val="black"/>
              </a:solidFill>
              <a:latin typeface="DejaVu Serif Condensed" panose="02060606050605020204"/>
              <a:ea typeface="Cambria" panose="02040503050406030204" pitchFamily="18" charset="0"/>
            </a:endParaRPr>
          </a:p>
          <a:p>
            <a:pPr algn="just" defTabSz="1105252"/>
            <a:r>
              <a:rPr lang="it-IT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X strips </a:t>
            </a:r>
            <a:r>
              <a:rPr lang="it-IT" sz="1400" dirty="0" err="1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patterned</a:t>
            </a:r>
            <a:r>
              <a:rPr lang="it-IT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on the TOP of the </a:t>
            </a:r>
            <a:r>
              <a:rPr lang="it-IT" sz="1400" dirty="0" err="1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amplification</a:t>
            </a:r>
            <a:r>
              <a:rPr lang="it-IT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stage </a:t>
            </a:r>
            <a:r>
              <a:rPr lang="it-IT" sz="1400" dirty="0" err="1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introduces</a:t>
            </a:r>
            <a:r>
              <a:rPr lang="it-IT" sz="1400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</a:t>
            </a:r>
            <a:r>
              <a:rPr lang="it-IT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dead zone in the </a:t>
            </a:r>
            <a:r>
              <a:rPr lang="it-IT" sz="1400" b="1" dirty="0" err="1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active</a:t>
            </a:r>
            <a:r>
              <a:rPr lang="it-IT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 area.</a:t>
            </a:r>
          </a:p>
          <a:p>
            <a:pPr algn="just" defTabSz="1105252"/>
            <a:endParaRPr lang="it-IT" sz="300" b="1" dirty="0">
              <a:solidFill>
                <a:prstClr val="black"/>
              </a:solidFill>
              <a:latin typeface="DejaVu Serif Condensed" panose="02060606050605020204"/>
              <a:ea typeface="Cambria" panose="02040503050406030204" pitchFamily="18" charset="0"/>
            </a:endParaRPr>
          </a:p>
        </p:txBody>
      </p:sp>
      <p:sp>
        <p:nvSpPr>
          <p:cNvPr id="51" name="CasellaDiTesto 50">
            <a:extLst>
              <a:ext uri="{FF2B5EF4-FFF2-40B4-BE49-F238E27FC236}">
                <a16:creationId xmlns:a16="http://schemas.microsoft.com/office/drawing/2014/main" id="{A902781E-BF52-03A1-D4F9-CCAB8B35E016}"/>
              </a:ext>
            </a:extLst>
          </p:cNvPr>
          <p:cNvSpPr txBox="1"/>
          <p:nvPr/>
        </p:nvSpPr>
        <p:spPr>
          <a:xfrm>
            <a:off x="919185" y="861214"/>
            <a:ext cx="21386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Impact" pitchFamily="34" charset="0"/>
              </a:rPr>
              <a:t> N.2 u-</a:t>
            </a:r>
            <a:r>
              <a:rPr lang="it-IT" sz="1400" dirty="0" err="1">
                <a:latin typeface="Impact" pitchFamily="34" charset="0"/>
              </a:rPr>
              <a:t>RWELLs</a:t>
            </a:r>
            <a:r>
              <a:rPr lang="it-IT" sz="1400" dirty="0">
                <a:latin typeface="Impact" pitchFamily="34" charset="0"/>
              </a:rPr>
              <a:t> 1D (2</a:t>
            </a:r>
            <a:r>
              <a:rPr lang="it-IT" sz="1400" dirty="0">
                <a:effectLst/>
                <a:latin typeface="DejaVu Serif Condensed"/>
                <a:ea typeface="Arial" panose="020B0604020202020204" pitchFamily="34" charset="0"/>
                <a:sym typeface="Symbol" panose="05050102010706020507" pitchFamily="18" charset="2"/>
              </a:rPr>
              <a:t></a:t>
            </a:r>
            <a:r>
              <a:rPr lang="it-IT" sz="1400" dirty="0">
                <a:latin typeface="Impact" pitchFamily="34" charset="0"/>
              </a:rPr>
              <a:t>1D)</a:t>
            </a:r>
          </a:p>
        </p:txBody>
      </p:sp>
      <p:sp>
        <p:nvSpPr>
          <p:cNvPr id="52" name="CasellaDiTesto 51">
            <a:extLst>
              <a:ext uri="{FF2B5EF4-FFF2-40B4-BE49-F238E27FC236}">
                <a16:creationId xmlns:a16="http://schemas.microsoft.com/office/drawing/2014/main" id="{1DBA6052-6D1B-D76A-DCB1-FD3443472843}"/>
              </a:ext>
            </a:extLst>
          </p:cNvPr>
          <p:cNvSpPr txBox="1"/>
          <p:nvPr/>
        </p:nvSpPr>
        <p:spPr>
          <a:xfrm>
            <a:off x="3688112" y="829360"/>
            <a:ext cx="28344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Impact" pitchFamily="34" charset="0"/>
              </a:rPr>
              <a:t>   u-RWELL - Capacitive Sharing r/out</a:t>
            </a:r>
          </a:p>
        </p:txBody>
      </p:sp>
      <p:sp>
        <p:nvSpPr>
          <p:cNvPr id="53" name="CasellaDiTesto 52">
            <a:extLst>
              <a:ext uri="{FF2B5EF4-FFF2-40B4-BE49-F238E27FC236}">
                <a16:creationId xmlns:a16="http://schemas.microsoft.com/office/drawing/2014/main" id="{FB73AD34-9468-545F-5E55-3FCEF9B21D93}"/>
              </a:ext>
            </a:extLst>
          </p:cNvPr>
          <p:cNvSpPr txBox="1"/>
          <p:nvPr/>
        </p:nvSpPr>
        <p:spPr>
          <a:xfrm>
            <a:off x="7901775" y="829360"/>
            <a:ext cx="15937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>
                <a:latin typeface="Impact" pitchFamily="34" charset="0"/>
              </a:rPr>
              <a:t>   u-RWELL TOP r/out</a:t>
            </a:r>
          </a:p>
        </p:txBody>
      </p:sp>
      <p:grpSp>
        <p:nvGrpSpPr>
          <p:cNvPr id="61" name="Gruppo 60">
            <a:extLst>
              <a:ext uri="{FF2B5EF4-FFF2-40B4-BE49-F238E27FC236}">
                <a16:creationId xmlns:a16="http://schemas.microsoft.com/office/drawing/2014/main" id="{C4109D87-BD1C-B7BE-16F9-F8AFA6582A04}"/>
              </a:ext>
            </a:extLst>
          </p:cNvPr>
          <p:cNvGrpSpPr/>
          <p:nvPr/>
        </p:nvGrpSpPr>
        <p:grpSpPr>
          <a:xfrm>
            <a:off x="239436" y="1366231"/>
            <a:ext cx="3120798" cy="2331219"/>
            <a:chOff x="239436" y="1366231"/>
            <a:chExt cx="3120798" cy="2331219"/>
          </a:xfrm>
        </p:grpSpPr>
        <p:pic>
          <p:nvPicPr>
            <p:cNvPr id="55" name="Immagine 54" descr="Immagine che contiene arredo, schermata, design, letto&#10;&#10;Descrizione generata automaticamente">
              <a:extLst>
                <a:ext uri="{FF2B5EF4-FFF2-40B4-BE49-F238E27FC236}">
                  <a16:creationId xmlns:a16="http://schemas.microsoft.com/office/drawing/2014/main" id="{CDC3E195-979D-D076-521C-14F7C0AF606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1942" y="1366231"/>
              <a:ext cx="3108292" cy="2331219"/>
            </a:xfrm>
            <a:prstGeom prst="rect">
              <a:avLst/>
            </a:prstGeom>
          </p:spPr>
        </p:pic>
        <p:sp>
          <p:nvSpPr>
            <p:cNvPr id="56" name="CasellaDiTesto 55">
              <a:extLst>
                <a:ext uri="{FF2B5EF4-FFF2-40B4-BE49-F238E27FC236}">
                  <a16:creationId xmlns:a16="http://schemas.microsoft.com/office/drawing/2014/main" id="{7F296AD0-29B0-A1A0-7386-F406105A62F3}"/>
                </a:ext>
              </a:extLst>
            </p:cNvPr>
            <p:cNvSpPr txBox="1"/>
            <p:nvPr/>
          </p:nvSpPr>
          <p:spPr>
            <a:xfrm>
              <a:off x="1105999" y="2369067"/>
              <a:ext cx="151035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/>
                <a:t>Common </a:t>
              </a:r>
              <a:r>
                <a:rPr lang="it-IT" sz="1200" b="1" dirty="0" err="1"/>
                <a:t>Cathode</a:t>
              </a:r>
              <a:endParaRPr lang="it-IT" sz="1200" b="1" dirty="0"/>
            </a:p>
          </p:txBody>
        </p:sp>
        <p:sp>
          <p:nvSpPr>
            <p:cNvPr id="57" name="CasellaDiTesto 56">
              <a:extLst>
                <a:ext uri="{FF2B5EF4-FFF2-40B4-BE49-F238E27FC236}">
                  <a16:creationId xmlns:a16="http://schemas.microsoft.com/office/drawing/2014/main" id="{65FB0B09-13CC-8A42-4EC1-1901F8D4F05D}"/>
                </a:ext>
              </a:extLst>
            </p:cNvPr>
            <p:cNvSpPr txBox="1"/>
            <p:nvPr/>
          </p:nvSpPr>
          <p:spPr>
            <a:xfrm>
              <a:off x="1476078" y="2072011"/>
              <a:ext cx="8178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err="1"/>
                <a:t>Drift</a:t>
              </a:r>
              <a:r>
                <a:rPr lang="it-IT" sz="1200" b="1" dirty="0"/>
                <a:t> gap</a:t>
              </a:r>
            </a:p>
          </p:txBody>
        </p:sp>
        <p:sp>
          <p:nvSpPr>
            <p:cNvPr id="58" name="CasellaDiTesto 57">
              <a:extLst>
                <a:ext uri="{FF2B5EF4-FFF2-40B4-BE49-F238E27FC236}">
                  <a16:creationId xmlns:a16="http://schemas.microsoft.com/office/drawing/2014/main" id="{4AAE0AE2-9906-C3FD-C362-3066B1046DE9}"/>
                </a:ext>
              </a:extLst>
            </p:cNvPr>
            <p:cNvSpPr txBox="1"/>
            <p:nvPr/>
          </p:nvSpPr>
          <p:spPr>
            <a:xfrm>
              <a:off x="1476078" y="2672679"/>
              <a:ext cx="8178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err="1"/>
                <a:t>Drift</a:t>
              </a:r>
              <a:r>
                <a:rPr lang="it-IT" sz="1200" b="1" dirty="0"/>
                <a:t> gap</a:t>
              </a:r>
            </a:p>
          </p:txBody>
        </p:sp>
        <p:sp>
          <p:nvSpPr>
            <p:cNvPr id="59" name="CasellaDiTesto 58">
              <a:extLst>
                <a:ext uri="{FF2B5EF4-FFF2-40B4-BE49-F238E27FC236}">
                  <a16:creationId xmlns:a16="http://schemas.microsoft.com/office/drawing/2014/main" id="{4E79FAEA-1575-C561-2EDF-536AB4D9EA7E}"/>
                </a:ext>
              </a:extLst>
            </p:cNvPr>
            <p:cNvSpPr txBox="1"/>
            <p:nvPr/>
          </p:nvSpPr>
          <p:spPr>
            <a:xfrm>
              <a:off x="239436" y="3408063"/>
              <a:ext cx="7569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/>
                <a:t>X-strips</a:t>
              </a:r>
            </a:p>
          </p:txBody>
        </p:sp>
        <p:sp>
          <p:nvSpPr>
            <p:cNvPr id="60" name="CasellaDiTesto 59">
              <a:extLst>
                <a:ext uri="{FF2B5EF4-FFF2-40B4-BE49-F238E27FC236}">
                  <a16:creationId xmlns:a16="http://schemas.microsoft.com/office/drawing/2014/main" id="{EB8225ED-6952-1A5D-7656-C3BDB1DB7581}"/>
                </a:ext>
              </a:extLst>
            </p:cNvPr>
            <p:cNvSpPr txBox="1"/>
            <p:nvPr/>
          </p:nvSpPr>
          <p:spPr>
            <a:xfrm>
              <a:off x="1510766" y="1377841"/>
              <a:ext cx="7484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/>
                <a:t>Y-strips</a:t>
              </a:r>
            </a:p>
          </p:txBody>
        </p:sp>
      </p:grpSp>
      <p:grpSp>
        <p:nvGrpSpPr>
          <p:cNvPr id="70" name="Gruppo 69">
            <a:extLst>
              <a:ext uri="{FF2B5EF4-FFF2-40B4-BE49-F238E27FC236}">
                <a16:creationId xmlns:a16="http://schemas.microsoft.com/office/drawing/2014/main" id="{CB724FAA-ED85-20B0-7E01-4EA555B23C44}"/>
              </a:ext>
            </a:extLst>
          </p:cNvPr>
          <p:cNvGrpSpPr/>
          <p:nvPr/>
        </p:nvGrpSpPr>
        <p:grpSpPr>
          <a:xfrm>
            <a:off x="3636318" y="1366231"/>
            <a:ext cx="3035916" cy="2404549"/>
            <a:chOff x="3636318" y="1366231"/>
            <a:chExt cx="3035916" cy="2404549"/>
          </a:xfrm>
        </p:grpSpPr>
        <p:pic>
          <p:nvPicPr>
            <p:cNvPr id="63" name="Immagine 62" descr="Immagine che contiene schermata, cielo, design&#10;&#10;Descrizione generata automaticamente">
              <a:extLst>
                <a:ext uri="{FF2B5EF4-FFF2-40B4-BE49-F238E27FC236}">
                  <a16:creationId xmlns:a16="http://schemas.microsoft.com/office/drawing/2014/main" id="{000F8EFE-9416-1ED3-987B-EF3AA86312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542" r="9173"/>
            <a:stretch/>
          </p:blipFill>
          <p:spPr>
            <a:xfrm>
              <a:off x="3636318" y="1366231"/>
              <a:ext cx="3035916" cy="2342867"/>
            </a:xfrm>
            <a:prstGeom prst="rect">
              <a:avLst/>
            </a:prstGeom>
          </p:spPr>
        </p:pic>
        <p:sp>
          <p:nvSpPr>
            <p:cNvPr id="64" name="CasellaDiTesto 63">
              <a:extLst>
                <a:ext uri="{FF2B5EF4-FFF2-40B4-BE49-F238E27FC236}">
                  <a16:creationId xmlns:a16="http://schemas.microsoft.com/office/drawing/2014/main" id="{0BC4DDDE-7940-86D8-4690-3B8AED92C09E}"/>
                </a:ext>
              </a:extLst>
            </p:cNvPr>
            <p:cNvSpPr txBox="1"/>
            <p:nvPr/>
          </p:nvSpPr>
          <p:spPr>
            <a:xfrm>
              <a:off x="4726057" y="2349926"/>
              <a:ext cx="8178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/>
                <a:t>Drift gap</a:t>
              </a:r>
            </a:p>
          </p:txBody>
        </p:sp>
        <p:sp>
          <p:nvSpPr>
            <p:cNvPr id="65" name="CasellaDiTesto 64">
              <a:extLst>
                <a:ext uri="{FF2B5EF4-FFF2-40B4-BE49-F238E27FC236}">
                  <a16:creationId xmlns:a16="http://schemas.microsoft.com/office/drawing/2014/main" id="{1C337777-94F8-C253-621E-6FDC7C8C68CE}"/>
                </a:ext>
              </a:extLst>
            </p:cNvPr>
            <p:cNvSpPr txBox="1"/>
            <p:nvPr/>
          </p:nvSpPr>
          <p:spPr>
            <a:xfrm>
              <a:off x="4733222" y="1724527"/>
              <a:ext cx="8002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err="1"/>
                <a:t>Chatode</a:t>
              </a:r>
              <a:endParaRPr lang="it-IT" sz="1200" b="1" dirty="0"/>
            </a:p>
          </p:txBody>
        </p:sp>
        <p:sp>
          <p:nvSpPr>
            <p:cNvPr id="68" name="CasellaDiTesto 67">
              <a:extLst>
                <a:ext uri="{FF2B5EF4-FFF2-40B4-BE49-F238E27FC236}">
                  <a16:creationId xmlns:a16="http://schemas.microsoft.com/office/drawing/2014/main" id="{B7E88E2A-728C-58AD-503F-4DF584EF8B15}"/>
                </a:ext>
              </a:extLst>
            </p:cNvPr>
            <p:cNvSpPr txBox="1"/>
            <p:nvPr/>
          </p:nvSpPr>
          <p:spPr>
            <a:xfrm>
              <a:off x="5431592" y="3493781"/>
              <a:ext cx="7484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/>
                <a:t>Y-strips</a:t>
              </a:r>
            </a:p>
          </p:txBody>
        </p:sp>
        <p:sp>
          <p:nvSpPr>
            <p:cNvPr id="69" name="CasellaDiTesto 68">
              <a:extLst>
                <a:ext uri="{FF2B5EF4-FFF2-40B4-BE49-F238E27FC236}">
                  <a16:creationId xmlns:a16="http://schemas.microsoft.com/office/drawing/2014/main" id="{07EFE75A-36A9-FA79-6EFE-D9D2F2953B8F}"/>
                </a:ext>
              </a:extLst>
            </p:cNvPr>
            <p:cNvSpPr txBox="1"/>
            <p:nvPr/>
          </p:nvSpPr>
          <p:spPr>
            <a:xfrm>
              <a:off x="4155550" y="3446855"/>
              <a:ext cx="7569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/>
                <a:t>X-strips</a:t>
              </a:r>
            </a:p>
          </p:txBody>
        </p:sp>
      </p:grpSp>
      <p:grpSp>
        <p:nvGrpSpPr>
          <p:cNvPr id="77" name="Gruppo 76">
            <a:extLst>
              <a:ext uri="{FF2B5EF4-FFF2-40B4-BE49-F238E27FC236}">
                <a16:creationId xmlns:a16="http://schemas.microsoft.com/office/drawing/2014/main" id="{B14B1418-3D5E-1314-B4CE-6C745BD7E419}"/>
              </a:ext>
            </a:extLst>
          </p:cNvPr>
          <p:cNvGrpSpPr/>
          <p:nvPr/>
        </p:nvGrpSpPr>
        <p:grpSpPr>
          <a:xfrm>
            <a:off x="7259535" y="1377841"/>
            <a:ext cx="2933620" cy="2154682"/>
            <a:chOff x="7259535" y="1377841"/>
            <a:chExt cx="2933620" cy="2154682"/>
          </a:xfrm>
        </p:grpSpPr>
        <p:pic>
          <p:nvPicPr>
            <p:cNvPr id="72" name="Immagine 71" descr="Immagine che contiene schermata, design&#10;&#10;Descrizione generata automaticamente">
              <a:extLst>
                <a:ext uri="{FF2B5EF4-FFF2-40B4-BE49-F238E27FC236}">
                  <a16:creationId xmlns:a16="http://schemas.microsoft.com/office/drawing/2014/main" id="{BA586630-6941-54C9-2428-14B87C7DEA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701" r="15366"/>
            <a:stretch/>
          </p:blipFill>
          <p:spPr>
            <a:xfrm>
              <a:off x="7259535" y="1377841"/>
              <a:ext cx="2933620" cy="2122618"/>
            </a:xfrm>
            <a:prstGeom prst="rect">
              <a:avLst/>
            </a:prstGeom>
          </p:spPr>
        </p:pic>
        <p:sp>
          <p:nvSpPr>
            <p:cNvPr id="73" name="CasellaDiTesto 72">
              <a:extLst>
                <a:ext uri="{FF2B5EF4-FFF2-40B4-BE49-F238E27FC236}">
                  <a16:creationId xmlns:a16="http://schemas.microsoft.com/office/drawing/2014/main" id="{FE492DB4-5EA3-00D5-42E1-E381A6D60E00}"/>
                </a:ext>
              </a:extLst>
            </p:cNvPr>
            <p:cNvSpPr txBox="1"/>
            <p:nvPr/>
          </p:nvSpPr>
          <p:spPr>
            <a:xfrm>
              <a:off x="8132558" y="2227928"/>
              <a:ext cx="8178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/>
                <a:t>Drift gap</a:t>
              </a:r>
            </a:p>
          </p:txBody>
        </p:sp>
        <p:sp>
          <p:nvSpPr>
            <p:cNvPr id="74" name="CasellaDiTesto 73">
              <a:extLst>
                <a:ext uri="{FF2B5EF4-FFF2-40B4-BE49-F238E27FC236}">
                  <a16:creationId xmlns:a16="http://schemas.microsoft.com/office/drawing/2014/main" id="{4A152FCC-E2DD-8CFD-0A6E-56D26B56AC0E}"/>
                </a:ext>
              </a:extLst>
            </p:cNvPr>
            <p:cNvSpPr txBox="1"/>
            <p:nvPr/>
          </p:nvSpPr>
          <p:spPr>
            <a:xfrm>
              <a:off x="7431709" y="3255524"/>
              <a:ext cx="74847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/>
                <a:t>Y-strips</a:t>
              </a:r>
            </a:p>
          </p:txBody>
        </p:sp>
        <p:sp>
          <p:nvSpPr>
            <p:cNvPr id="75" name="CasellaDiTesto 74">
              <a:extLst>
                <a:ext uri="{FF2B5EF4-FFF2-40B4-BE49-F238E27FC236}">
                  <a16:creationId xmlns:a16="http://schemas.microsoft.com/office/drawing/2014/main" id="{CC6A468B-B231-E578-B0A4-86C447B1DF97}"/>
                </a:ext>
              </a:extLst>
            </p:cNvPr>
            <p:cNvSpPr txBox="1"/>
            <p:nvPr/>
          </p:nvSpPr>
          <p:spPr>
            <a:xfrm>
              <a:off x="9337714" y="2488318"/>
              <a:ext cx="75693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/>
                <a:t>X-strips</a:t>
              </a:r>
            </a:p>
          </p:txBody>
        </p:sp>
        <p:sp>
          <p:nvSpPr>
            <p:cNvPr id="76" name="CasellaDiTesto 75">
              <a:extLst>
                <a:ext uri="{FF2B5EF4-FFF2-40B4-BE49-F238E27FC236}">
                  <a16:creationId xmlns:a16="http://schemas.microsoft.com/office/drawing/2014/main" id="{191A9A8F-7542-635C-DA2D-C168D1ED6DFA}"/>
                </a:ext>
              </a:extLst>
            </p:cNvPr>
            <p:cNvSpPr txBox="1"/>
            <p:nvPr/>
          </p:nvSpPr>
          <p:spPr>
            <a:xfrm>
              <a:off x="8326236" y="1505921"/>
              <a:ext cx="80021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200" b="1" dirty="0" err="1"/>
                <a:t>Chatode</a:t>
              </a:r>
              <a:endParaRPr lang="it-IT" sz="1200" b="1" dirty="0"/>
            </a:p>
          </p:txBody>
        </p:sp>
      </p:grpSp>
      <p:sp>
        <p:nvSpPr>
          <p:cNvPr id="4" name="Google Shape;215;p4">
            <a:extLst>
              <a:ext uri="{FF2B5EF4-FFF2-40B4-BE49-F238E27FC236}">
                <a16:creationId xmlns:a16="http://schemas.microsoft.com/office/drawing/2014/main" id="{92DA1BC4-92DA-859B-3EFE-DA78C7C463F4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8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3" name="Segnaposto piè di pagina 3">
            <a:extLst>
              <a:ext uri="{FF2B5EF4-FFF2-40B4-BE49-F238E27FC236}">
                <a16:creationId xmlns:a16="http://schemas.microsoft.com/office/drawing/2014/main" id="{7C65F862-AE16-25AD-1359-C84EB73010B9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  <p:pic>
        <p:nvPicPr>
          <p:cNvPr id="6" name="Google Shape;520;p47">
            <a:extLst>
              <a:ext uri="{FF2B5EF4-FFF2-40B4-BE49-F238E27FC236}">
                <a16:creationId xmlns:a16="http://schemas.microsoft.com/office/drawing/2014/main" id="{BA9CCF22-7236-AB65-9115-D27127EC1F0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022088" y="1267753"/>
            <a:ext cx="2264375" cy="3059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914671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14"/>
          <p:cNvSpPr txBox="1">
            <a:spLocks noGrp="1"/>
          </p:cNvSpPr>
          <p:nvPr>
            <p:ph type="title"/>
          </p:nvPr>
        </p:nvSpPr>
        <p:spPr>
          <a:xfrm>
            <a:off x="251942" y="193391"/>
            <a:ext cx="9628920" cy="46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/>
          <a:p>
            <a:pPr rtl="0">
              <a:buClr>
                <a:srgbClr val="000000"/>
              </a:buClr>
              <a:buSzPts val="2800"/>
            </a:pPr>
            <a:r>
              <a:rPr lang="en-GB" sz="3200" dirty="0">
                <a:solidFill>
                  <a:srgbClr val="000000"/>
                </a:solidFill>
                <a:latin typeface="Impact" panose="020B0806030902050204" pitchFamily="34" charset="0"/>
              </a:rPr>
              <a:t>2D layouts performance</a:t>
            </a:r>
            <a:endParaRPr sz="2000" dirty="0">
              <a:latin typeface="Impact" panose="020B0806030902050204" pitchFamily="34" charset="0"/>
            </a:endParaRPr>
          </a:p>
        </p:txBody>
      </p:sp>
      <p:pic>
        <p:nvPicPr>
          <p:cNvPr id="182" name="Google Shape;182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6567" y="1133091"/>
            <a:ext cx="1988550" cy="1581875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4"/>
          <p:cNvSpPr txBox="1"/>
          <p:nvPr/>
        </p:nvSpPr>
        <p:spPr>
          <a:xfrm>
            <a:off x="984222" y="4350295"/>
            <a:ext cx="2052186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it-IT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0.4 mm X-Y strip pitch</a:t>
            </a:r>
            <a:br>
              <a:rPr lang="en-GB" sz="1400" dirty="0">
                <a:latin typeface="DejaVu Serif Condensed" panose="02060606050605020204"/>
                <a:ea typeface="Calibri"/>
                <a:cs typeface="Calibri"/>
                <a:sym typeface="Calibri"/>
              </a:rPr>
            </a:br>
            <a:r>
              <a:rPr lang="en-GB" sz="1400" b="1" dirty="0">
                <a:latin typeface="DejaVu Serif Condensed" panose="02060606050605020204"/>
                <a:ea typeface="Calibri"/>
                <a:cs typeface="Calibri"/>
                <a:sym typeface="Symbol" panose="05050102010706020507" pitchFamily="18" charset="2"/>
              </a:rPr>
              <a:t></a:t>
            </a:r>
            <a:r>
              <a:rPr lang="en-GB" sz="1400" b="1" baseline="-25000" dirty="0">
                <a:latin typeface="DejaVu Serif Condensed" panose="02060606050605020204"/>
                <a:ea typeface="Calibri"/>
                <a:cs typeface="Calibri"/>
                <a:sym typeface="Calibri"/>
              </a:rPr>
              <a:t>X</a:t>
            </a:r>
            <a:r>
              <a:rPr lang="en-GB" sz="1400" b="1" dirty="0">
                <a:latin typeface="DejaVu Serif Condensed" panose="02060606050605020204"/>
                <a:ea typeface="Calibri"/>
                <a:cs typeface="Calibri"/>
                <a:sym typeface="Calibri"/>
              </a:rPr>
              <a:t> = 85µm</a:t>
            </a:r>
            <a:br>
              <a:rPr lang="en-GB" sz="1400" b="1" dirty="0">
                <a:latin typeface="DejaVu Serif Condensed" panose="02060606050605020204"/>
                <a:ea typeface="Calibri"/>
                <a:cs typeface="Calibri"/>
                <a:sym typeface="Calibri"/>
              </a:rPr>
            </a:br>
            <a:r>
              <a:rPr lang="en-GB" sz="1400" b="1" dirty="0">
                <a:latin typeface="DejaVu Serif Condensed" panose="02060606050605020204"/>
                <a:ea typeface="Calibri"/>
                <a:cs typeface="Calibri"/>
                <a:sym typeface="Symbol" panose="05050102010706020507" pitchFamily="18" charset="2"/>
              </a:rPr>
              <a:t></a:t>
            </a:r>
            <a:r>
              <a:rPr lang="en-GB" sz="1400" b="1" baseline="-25000" dirty="0">
                <a:latin typeface="DejaVu Serif Condensed" panose="02060606050605020204"/>
                <a:ea typeface="Calibri"/>
                <a:cs typeface="Calibri"/>
                <a:sym typeface="Calibri"/>
              </a:rPr>
              <a:t>Y</a:t>
            </a:r>
            <a:r>
              <a:rPr lang="en-GB" sz="1400" b="1" dirty="0">
                <a:latin typeface="DejaVu Serif Condensed" panose="02060606050605020204"/>
                <a:ea typeface="Calibri"/>
                <a:cs typeface="Calibri"/>
                <a:sym typeface="Calibri"/>
              </a:rPr>
              <a:t> = 121µm</a:t>
            </a:r>
            <a:endParaRPr sz="1400" b="1" dirty="0">
              <a:latin typeface="DejaVu Serif Condensed" panose="02060606050605020204"/>
              <a:ea typeface="Calibri"/>
              <a:cs typeface="Calibri"/>
              <a:sym typeface="Calibri"/>
            </a:endParaRPr>
          </a:p>
        </p:txBody>
      </p:sp>
      <p:pic>
        <p:nvPicPr>
          <p:cNvPr id="184" name="Google Shape;184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21467" y="1166643"/>
            <a:ext cx="1951000" cy="1514774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14"/>
          <p:cNvSpPr txBox="1"/>
          <p:nvPr/>
        </p:nvSpPr>
        <p:spPr>
          <a:xfrm>
            <a:off x="3570697" y="4350295"/>
            <a:ext cx="2052186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it-IT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1.2 mm X-Y strip pitch</a:t>
            </a:r>
            <a:br>
              <a:rPr lang="en-GB" sz="1400" dirty="0">
                <a:latin typeface="DejaVu Serif Condensed" panose="02060606050605020204"/>
                <a:ea typeface="Calibri"/>
                <a:cs typeface="Calibri"/>
                <a:sym typeface="Calibri"/>
              </a:rPr>
            </a:br>
            <a:r>
              <a:rPr lang="en-GB" sz="1400" b="1" dirty="0">
                <a:latin typeface="DejaVu Serif Condensed" panose="02060606050605020204"/>
                <a:ea typeface="Calibri"/>
                <a:cs typeface="Calibri"/>
                <a:sym typeface="Symbol" panose="05050102010706020507" pitchFamily="18" charset="2"/>
              </a:rPr>
              <a:t></a:t>
            </a:r>
            <a:r>
              <a:rPr lang="en-GB" sz="1400" b="1" baseline="-25000" dirty="0">
                <a:latin typeface="DejaVu Serif Condensed" panose="02060606050605020204"/>
                <a:ea typeface="Calibri"/>
                <a:cs typeface="Calibri"/>
                <a:sym typeface="Calibri"/>
              </a:rPr>
              <a:t>X</a:t>
            </a:r>
            <a:r>
              <a:rPr lang="en-GB" sz="1400" b="1" dirty="0">
                <a:latin typeface="DejaVu Serif Condensed" panose="02060606050605020204"/>
                <a:ea typeface="Calibri"/>
                <a:cs typeface="Calibri"/>
                <a:sym typeface="Calibri"/>
              </a:rPr>
              <a:t> = 142 µm</a:t>
            </a:r>
            <a:br>
              <a:rPr lang="en-GB" sz="1400" b="1" dirty="0">
                <a:latin typeface="DejaVu Serif Condensed" panose="02060606050605020204"/>
                <a:ea typeface="Calibri"/>
                <a:cs typeface="Calibri"/>
                <a:sym typeface="Calibri"/>
              </a:rPr>
            </a:br>
            <a:r>
              <a:rPr lang="en-GB" sz="1400" b="1" dirty="0">
                <a:latin typeface="DejaVu Serif Condensed" panose="02060606050605020204"/>
                <a:ea typeface="Calibri"/>
                <a:cs typeface="Calibri"/>
                <a:sym typeface="Symbol" panose="05050102010706020507" pitchFamily="18" charset="2"/>
              </a:rPr>
              <a:t></a:t>
            </a:r>
            <a:r>
              <a:rPr lang="en-GB" sz="1400" b="1" baseline="-25000" dirty="0">
                <a:latin typeface="DejaVu Serif Condensed" panose="02060606050605020204"/>
                <a:ea typeface="Calibri"/>
                <a:cs typeface="Calibri"/>
                <a:sym typeface="Calibri"/>
              </a:rPr>
              <a:t>Y</a:t>
            </a:r>
            <a:r>
              <a:rPr lang="en-GB" sz="1400" b="1" dirty="0">
                <a:latin typeface="DejaVu Serif Condensed" panose="02060606050605020204"/>
                <a:ea typeface="Calibri"/>
                <a:cs typeface="Calibri"/>
                <a:sym typeface="Calibri"/>
              </a:rPr>
              <a:t> = 147 µm</a:t>
            </a:r>
            <a:endParaRPr sz="1400" b="1" dirty="0">
              <a:latin typeface="DejaVu Serif Condensed" panose="02060606050605020204"/>
              <a:ea typeface="Calibri"/>
              <a:cs typeface="Calibri"/>
              <a:sym typeface="Calibri"/>
            </a:endParaRPr>
          </a:p>
        </p:txBody>
      </p:sp>
      <p:pic>
        <p:nvPicPr>
          <p:cNvPr id="186" name="Google Shape;186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470861" y="2710582"/>
            <a:ext cx="2052200" cy="157370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34743" y="2710571"/>
            <a:ext cx="2052200" cy="157373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p14"/>
          <p:cNvSpPr txBox="1"/>
          <p:nvPr/>
        </p:nvSpPr>
        <p:spPr>
          <a:xfrm rot="2550936">
            <a:off x="8641287" y="1626331"/>
            <a:ext cx="1639412" cy="4616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-GB" dirty="0">
                <a:latin typeface="Impact" panose="020B0806030902050204" pitchFamily="34" charset="0"/>
                <a:ea typeface="Calibri"/>
                <a:cs typeface="Calibri"/>
                <a:sym typeface="Calibri"/>
              </a:rPr>
              <a:t>PROFILE 2D</a:t>
            </a:r>
            <a:endParaRPr dirty="0">
              <a:latin typeface="Impact" panose="020B0806030902050204" pitchFamily="34" charset="0"/>
              <a:ea typeface="Calibri"/>
              <a:cs typeface="Calibri"/>
              <a:sym typeface="Calibri"/>
            </a:endParaRPr>
          </a:p>
        </p:txBody>
      </p:sp>
      <p:sp>
        <p:nvSpPr>
          <p:cNvPr id="189" name="Google Shape;189;p14"/>
          <p:cNvSpPr txBox="1"/>
          <p:nvPr/>
        </p:nvSpPr>
        <p:spPr>
          <a:xfrm rot="2550936">
            <a:off x="8641287" y="3378931"/>
            <a:ext cx="1639412" cy="4616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r>
              <a:rPr lang="en-GB">
                <a:latin typeface="Impact" panose="020B0806030902050204" pitchFamily="34" charset="0"/>
                <a:ea typeface="Calibri"/>
                <a:cs typeface="Calibri"/>
                <a:sym typeface="Calibri"/>
              </a:rPr>
              <a:t>RESIDUAL 2D</a:t>
            </a:r>
            <a:endParaRPr>
              <a:latin typeface="Impact" panose="020B0806030902050204" pitchFamily="34" charset="0"/>
              <a:ea typeface="Calibri"/>
              <a:cs typeface="Calibri"/>
              <a:sym typeface="Calibri"/>
            </a:endParaRPr>
          </a:p>
        </p:txBody>
      </p:sp>
      <p:pic>
        <p:nvPicPr>
          <p:cNvPr id="190" name="Google Shape;190;p1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158292" y="1166645"/>
            <a:ext cx="1950999" cy="15356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14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107697" y="2721040"/>
            <a:ext cx="2052186" cy="15737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14"/>
          <p:cNvSpPr txBox="1"/>
          <p:nvPr/>
        </p:nvSpPr>
        <p:spPr>
          <a:xfrm>
            <a:off x="6107697" y="4360745"/>
            <a:ext cx="2052186" cy="8309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algn="ctr"/>
            <a:r>
              <a:rPr lang="it-IT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0.8 mm X-Y strip pitch</a:t>
            </a:r>
            <a:br>
              <a:rPr lang="en-GB" sz="1400" dirty="0">
                <a:latin typeface="DejaVu Serif Condensed" panose="02060606050605020204"/>
                <a:ea typeface="Calibri"/>
                <a:cs typeface="Calibri"/>
                <a:sym typeface="Calibri"/>
              </a:rPr>
            </a:br>
            <a:r>
              <a:rPr lang="en-GB" sz="1400" b="1" dirty="0">
                <a:latin typeface="DejaVu Serif Condensed" panose="02060606050605020204"/>
                <a:ea typeface="Calibri"/>
                <a:cs typeface="Calibri"/>
                <a:sym typeface="Symbol" panose="05050102010706020507" pitchFamily="18" charset="2"/>
              </a:rPr>
              <a:t></a:t>
            </a:r>
            <a:r>
              <a:rPr lang="en-GB" sz="1400" b="1" baseline="-25000" dirty="0">
                <a:latin typeface="DejaVu Serif Condensed" panose="02060606050605020204"/>
                <a:ea typeface="Calibri"/>
                <a:cs typeface="Calibri"/>
                <a:sym typeface="Calibri"/>
              </a:rPr>
              <a:t>X</a:t>
            </a:r>
            <a:r>
              <a:rPr lang="en-GB" sz="1400" b="1" dirty="0">
                <a:latin typeface="DejaVu Serif Condensed" panose="02060606050605020204"/>
                <a:ea typeface="Calibri"/>
                <a:cs typeface="Calibri"/>
                <a:sym typeface="Calibri"/>
              </a:rPr>
              <a:t> = 173 µm</a:t>
            </a:r>
            <a:br>
              <a:rPr lang="en-GB" sz="1400" b="1" dirty="0">
                <a:latin typeface="DejaVu Serif Condensed" panose="02060606050605020204"/>
                <a:ea typeface="Calibri"/>
                <a:cs typeface="Calibri"/>
                <a:sym typeface="Calibri"/>
              </a:rPr>
            </a:br>
            <a:r>
              <a:rPr lang="en-GB" sz="1400" b="1" dirty="0">
                <a:latin typeface="DejaVu Serif Condensed" panose="02060606050605020204"/>
                <a:ea typeface="Calibri"/>
                <a:cs typeface="Calibri"/>
                <a:sym typeface="Symbol" panose="05050102010706020507" pitchFamily="18" charset="2"/>
              </a:rPr>
              <a:t></a:t>
            </a:r>
            <a:r>
              <a:rPr lang="en-GB" sz="1400" b="1" baseline="-25000" dirty="0">
                <a:latin typeface="DejaVu Serif Condensed" panose="02060606050605020204"/>
                <a:ea typeface="Calibri"/>
                <a:cs typeface="Calibri"/>
                <a:sym typeface="Calibri"/>
              </a:rPr>
              <a:t>Y</a:t>
            </a:r>
            <a:r>
              <a:rPr lang="en-GB" sz="1400" b="1" dirty="0">
                <a:latin typeface="DejaVu Serif Condensed" panose="02060606050605020204"/>
                <a:ea typeface="Calibri"/>
                <a:cs typeface="Calibri"/>
                <a:sym typeface="Calibri"/>
              </a:rPr>
              <a:t> = 250 µm</a:t>
            </a:r>
            <a:endParaRPr sz="1400" b="1" dirty="0">
              <a:latin typeface="DejaVu Serif Condensed" panose="02060606050605020204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14"/>
          <p:cNvSpPr/>
          <p:nvPr/>
        </p:nvSpPr>
        <p:spPr>
          <a:xfrm>
            <a:off x="949925" y="1019067"/>
            <a:ext cx="2145600" cy="235800"/>
          </a:xfrm>
          <a:prstGeom prst="rect">
            <a:avLst/>
          </a:prstGeom>
          <a:solidFill>
            <a:srgbClr val="00B050"/>
          </a:solidFill>
          <a:ln w="18000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>
            <a:outerShdw blurRad="38160" dist="25455" dir="2700000" rotWithShape="0">
              <a:srgbClr val="808080"/>
            </a:outerShdw>
          </a:effectLst>
        </p:spPr>
        <p:txBody>
          <a:bodyPr spcFirstLastPara="1" wrap="square" lIns="72000" tIns="27000" rIns="72000" bIns="27000" anchor="ctr" anchorCtr="0">
            <a:no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DejaVu Serif Condensed" panose="02060606050605020204"/>
                <a:ea typeface="Arial"/>
                <a:cs typeface="Arial"/>
                <a:sym typeface="Arial"/>
              </a:rPr>
              <a:t>n.2  1D μ-RWELL [2×1D]</a:t>
            </a:r>
            <a:endParaRPr dirty="0">
              <a:solidFill>
                <a:schemeClr val="bg1"/>
              </a:solidFill>
              <a:latin typeface="DejaVu Serif Condensed" panose="02060606050605020204"/>
            </a:endParaRPr>
          </a:p>
        </p:txBody>
      </p:sp>
      <p:sp>
        <p:nvSpPr>
          <p:cNvPr id="194" name="Google Shape;194;p14"/>
          <p:cNvSpPr/>
          <p:nvPr/>
        </p:nvSpPr>
        <p:spPr>
          <a:xfrm>
            <a:off x="3598804" y="1019067"/>
            <a:ext cx="1776600" cy="235800"/>
          </a:xfrm>
          <a:prstGeom prst="rect">
            <a:avLst/>
          </a:prstGeom>
          <a:solidFill>
            <a:srgbClr val="00B050"/>
          </a:solidFill>
          <a:ln w="18000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>
            <a:outerShdw blurRad="38160" dist="25455" dir="2700000" rotWithShape="0">
              <a:srgbClr val="808080"/>
            </a:outerShdw>
          </a:effectLst>
        </p:spPr>
        <p:txBody>
          <a:bodyPr spcFirstLastPara="1" wrap="square" lIns="72000" tIns="27000" rIns="72000" bIns="27000" anchor="ctr" anchorCtr="0">
            <a:noAutofit/>
          </a:bodyPr>
          <a:lstStyle/>
          <a:p>
            <a:pPr algn="ctr"/>
            <a:r>
              <a:rPr lang="en-GB" sz="1200" b="1" dirty="0">
                <a:solidFill>
                  <a:schemeClr val="bg1"/>
                </a:solidFill>
                <a:latin typeface="DejaVu Serif Condensed" panose="02060606050605020204"/>
                <a:ea typeface="Arial"/>
                <a:cs typeface="Arial"/>
                <a:sym typeface="Arial"/>
              </a:rPr>
              <a:t>Capacitive Sharing</a:t>
            </a:r>
            <a:endParaRPr dirty="0">
              <a:solidFill>
                <a:schemeClr val="bg1"/>
              </a:solidFill>
              <a:latin typeface="DejaVu Serif Condensed" panose="02060606050605020204"/>
            </a:endParaRPr>
          </a:p>
        </p:txBody>
      </p:sp>
      <p:sp>
        <p:nvSpPr>
          <p:cNvPr id="195" name="Google Shape;195;p14"/>
          <p:cNvSpPr/>
          <p:nvPr/>
        </p:nvSpPr>
        <p:spPr>
          <a:xfrm>
            <a:off x="6688564" y="1019067"/>
            <a:ext cx="750900" cy="235800"/>
          </a:xfrm>
          <a:prstGeom prst="rect">
            <a:avLst/>
          </a:prstGeom>
          <a:solidFill>
            <a:srgbClr val="00B050"/>
          </a:solidFill>
          <a:ln w="18000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  <a:effectLst>
            <a:outerShdw blurRad="38160" dist="25455" dir="2700000" rotWithShape="0">
              <a:srgbClr val="808080"/>
            </a:outerShdw>
          </a:effectLst>
        </p:spPr>
        <p:txBody>
          <a:bodyPr spcFirstLastPara="1" wrap="square" lIns="72000" tIns="27000" rIns="72000" bIns="27000" anchor="ctr" anchorCtr="0">
            <a:noAutofit/>
          </a:bodyPr>
          <a:lstStyle/>
          <a:p>
            <a:pPr algn="ctr"/>
            <a:r>
              <a:rPr lang="en-GB" sz="1200" b="1">
                <a:solidFill>
                  <a:schemeClr val="bg1"/>
                </a:solidFill>
                <a:latin typeface="DejaVu Serif Condensed" panose="02060606050605020204"/>
                <a:ea typeface="Arial"/>
                <a:cs typeface="Arial"/>
                <a:sym typeface="Arial"/>
              </a:rPr>
              <a:t>Top R/O</a:t>
            </a:r>
            <a:endParaRPr>
              <a:solidFill>
                <a:schemeClr val="bg1"/>
              </a:solidFill>
              <a:latin typeface="DejaVu Serif Condensed" panose="02060606050605020204"/>
            </a:endParaRPr>
          </a:p>
        </p:txBody>
      </p:sp>
      <p:sp>
        <p:nvSpPr>
          <p:cNvPr id="5" name="Google Shape;215;p4">
            <a:extLst>
              <a:ext uri="{FF2B5EF4-FFF2-40B4-BE49-F238E27FC236}">
                <a16:creationId xmlns:a16="http://schemas.microsoft.com/office/drawing/2014/main" id="{8C71BF2D-E116-28A0-FCAB-2460095A7B1A}"/>
              </a:ext>
            </a:extLst>
          </p:cNvPr>
          <p:cNvSpPr txBox="1"/>
          <p:nvPr/>
        </p:nvSpPr>
        <p:spPr>
          <a:xfrm>
            <a:off x="9599238" y="5313146"/>
            <a:ext cx="450374" cy="1679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13953" rIns="0" bIns="0" anchor="t" anchorCtr="0">
            <a:spAutoFit/>
          </a:bodyPr>
          <a:lstStyle/>
          <a:p>
            <a:pPr marL="38093" algn="ctr"/>
            <a:fld id="{00000000-1234-1234-1234-123412341234}" type="slidenum">
              <a:rPr lang="it-IT" sz="1000">
                <a:solidFill>
                  <a:srgbClr val="CCCCCC"/>
                </a:solidFill>
                <a:latin typeface="Impact"/>
                <a:ea typeface="Impact"/>
                <a:cs typeface="Impact"/>
                <a:sym typeface="Impact"/>
              </a:rPr>
              <a:pPr marL="38093" algn="ctr"/>
              <a:t>9</a:t>
            </a:fld>
            <a:endParaRPr sz="1000" dirty="0">
              <a:solidFill>
                <a:schemeClr val="dk1"/>
              </a:solidFill>
              <a:latin typeface="Impact"/>
              <a:ea typeface="Impact"/>
              <a:cs typeface="Impact"/>
              <a:sym typeface="Impact"/>
            </a:endParaRPr>
          </a:p>
        </p:txBody>
      </p:sp>
      <p:sp>
        <p:nvSpPr>
          <p:cNvPr id="2" name="Segnaposto piè di pagina 3">
            <a:extLst>
              <a:ext uri="{FF2B5EF4-FFF2-40B4-BE49-F238E27FC236}">
                <a16:creationId xmlns:a16="http://schemas.microsoft.com/office/drawing/2014/main" id="{3DFE30E7-66D5-4E66-0048-181220F11C97}"/>
              </a:ext>
            </a:extLst>
          </p:cNvPr>
          <p:cNvSpPr txBox="1">
            <a:spLocks/>
          </p:cNvSpPr>
          <p:nvPr/>
        </p:nvSpPr>
        <p:spPr>
          <a:xfrm>
            <a:off x="2700494" y="5270950"/>
            <a:ext cx="5040000" cy="252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defPPr>
              <a:defRPr lang="it-IT"/>
            </a:defPPr>
            <a:lvl1pPr marL="0" indent="0" algn="ctr" defTabSz="914400" rtl="0" eaLnBrk="1" latinLnBrk="0" hangingPunct="1">
              <a:buNone/>
              <a:defRPr lang="en-US" sz="1000" b="0" strike="noStrike" kern="1200" spc="26">
                <a:solidFill>
                  <a:srgbClr val="CCCCCC"/>
                </a:solidFill>
                <a:latin typeface="Impac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G. Bencivenni, LNF-INFN – 2</a:t>
            </a:r>
            <a:r>
              <a:rPr lang="en-US" baseline="30000" dirty="0"/>
              <a:t>nd</a:t>
            </a:r>
            <a:r>
              <a:rPr lang="en-US" dirty="0"/>
              <a:t> FCC Italy-France Workshop, Venezia 4</a:t>
            </a:r>
            <a:r>
              <a:rPr lang="en-US" baseline="30000" dirty="0"/>
              <a:t>th</a:t>
            </a:r>
            <a:r>
              <a:rPr lang="en-US" dirty="0"/>
              <a:t> Nov 2024 </a:t>
            </a:r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D7889A14-60E8-A739-41D7-467C81AEB420}"/>
              </a:ext>
            </a:extLst>
          </p:cNvPr>
          <p:cNvSpPr txBox="1"/>
          <p:nvPr/>
        </p:nvSpPr>
        <p:spPr>
          <a:xfrm>
            <a:off x="6655934" y="453224"/>
            <a:ext cx="18249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b="1" dirty="0">
                <a:solidFill>
                  <a:prstClr val="black"/>
                </a:solidFill>
                <a:latin typeface="DejaVu Serif Condensed" panose="02060606050605020204"/>
                <a:ea typeface="Cambria" panose="02040503050406030204" pitchFamily="18" charset="0"/>
              </a:rPr>
              <a:t>0.4 mm X-Y strip pitch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192492</TotalTime>
  <Words>4370</Words>
  <Application>Microsoft Office PowerPoint</Application>
  <PresentationFormat>Personalizzato</PresentationFormat>
  <Paragraphs>570</Paragraphs>
  <Slides>45</Slides>
  <Notes>5</Notes>
  <HiddenSlides>1</HiddenSlides>
  <MMClips>0</MMClips>
  <ScaleCrop>false</ScaleCrop>
  <HeadingPairs>
    <vt:vector size="6" baseType="variant">
      <vt:variant>
        <vt:lpstr>Caratteri utilizzati</vt:lpstr>
      </vt:variant>
      <vt:variant>
        <vt:i4>12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45</vt:i4>
      </vt:variant>
    </vt:vector>
  </HeadingPairs>
  <TitlesOfParts>
    <vt:vector size="58" baseType="lpstr">
      <vt:lpstr>Yu Gothic</vt:lpstr>
      <vt:lpstr>Aptos</vt:lpstr>
      <vt:lpstr>Arial</vt:lpstr>
      <vt:lpstr>Arial MT</vt:lpstr>
      <vt:lpstr>Calibri</vt:lpstr>
      <vt:lpstr>Cambria</vt:lpstr>
      <vt:lpstr>Cambria Math</vt:lpstr>
      <vt:lpstr>DejaVu Serif Condensed</vt:lpstr>
      <vt:lpstr>Impact</vt:lpstr>
      <vt:lpstr>OpenSymbol</vt:lpstr>
      <vt:lpstr>Wingdings</vt:lpstr>
      <vt:lpstr>Wingdings 2</vt:lpstr>
      <vt:lpstr>Office Theme</vt:lpstr>
      <vt:lpstr>The µ-RWELL technology for the IDEA  MUON and pre-shower system </vt:lpstr>
      <vt:lpstr>IDEA apparatus &amp; the μ-RWELL</vt:lpstr>
      <vt:lpstr>The μ-RWELL: the layout</vt:lpstr>
      <vt:lpstr>The μ-RWELL: principle of operation</vt:lpstr>
      <vt:lpstr>Presentazione standard di PowerPoint</vt:lpstr>
      <vt:lpstr>1-D Tracking studies</vt:lpstr>
      <vt:lpstr>1-D tracking (inclined tracks)</vt:lpstr>
      <vt:lpstr>2-D Tracking layouts</vt:lpstr>
      <vt:lpstr>2D layouts performance</vt:lpstr>
      <vt:lpstr>2D layouts performance</vt:lpstr>
      <vt:lpstr>New technology solutions</vt:lpstr>
      <vt:lpstr>GEM + µ-RWELL</vt:lpstr>
      <vt:lpstr>Tracking technologies comparison</vt:lpstr>
      <vt:lpstr>Presentazione standard di PowerPoint</vt:lpstr>
      <vt:lpstr>Detector Manufacturing &amp; TT</vt:lpstr>
      <vt:lpstr>Detector Manufacturing flow chart</vt:lpstr>
      <vt:lpstr>Detector manufacturing steps</vt:lpstr>
      <vt:lpstr>DLC sputtering</vt:lpstr>
      <vt:lpstr>     Electrical Hot Cleaning</vt:lpstr>
      <vt:lpstr>Co-production pilot results</vt:lpstr>
      <vt:lpstr>Max-gain vs resistivity</vt:lpstr>
      <vt:lpstr>Max-gain: large size vs small size</vt:lpstr>
      <vt:lpstr>Presentazione standard di PowerPoint</vt:lpstr>
      <vt:lpstr>Presentazione standard di PowerPoint</vt:lpstr>
      <vt:lpstr>SPARE SLIDES</vt:lpstr>
      <vt:lpstr>References</vt:lpstr>
      <vt:lpstr>Front end electronics: TIGER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Spot Effect for SRL – Manufacturer plot</vt:lpstr>
      <vt:lpstr>Irradiation test of DLC and μ-RWELL</vt:lpstr>
      <vt:lpstr>μ-RWELL + GEM</vt:lpstr>
      <vt:lpstr>μ-RWELL + GEM: gas gain</vt:lpstr>
      <vt:lpstr>Low Mass μ-RWELL</vt:lpstr>
      <vt:lpstr>Technology spread</vt:lpstr>
      <vt:lpstr>High-rate layouts evolution</vt:lpstr>
      <vt:lpstr>High-rate layouts: PEP layouts comparison</vt:lpstr>
      <vt:lpstr>Groove vs DOT (X-ray characterization)</vt:lpstr>
      <vt:lpstr>Groove vs DOT (test beam characterization)</vt:lpstr>
      <vt:lpstr>PEP DOT – time performance (preliminary)</vt:lpstr>
      <vt:lpstr>Detector washing and electrical cleaning</vt:lpstr>
      <vt:lpstr>The DOCA</vt:lpstr>
      <vt:lpstr>Prepreg thickness optimization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PEP preliminary results</dc:title>
  <dc:creator>gbencivenni</dc:creator>
  <cp:lastModifiedBy>Giovanni Bencivenni</cp:lastModifiedBy>
  <cp:revision>1079</cp:revision>
  <dcterms:created xsi:type="dcterms:W3CDTF">2020-02-11T10:20:47Z</dcterms:created>
  <dcterms:modified xsi:type="dcterms:W3CDTF">2024-11-05T08:38:33Z</dcterms:modified>
  <dc:language>en-GB</dc:language>
</cp:coreProperties>
</file>