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27"/>
  </p:notesMasterIdLst>
  <p:sldIdLst>
    <p:sldId id="256" r:id="rId2"/>
    <p:sldId id="259" r:id="rId3"/>
    <p:sldId id="324" r:id="rId4"/>
    <p:sldId id="257" r:id="rId5"/>
    <p:sldId id="261" r:id="rId6"/>
    <p:sldId id="277" r:id="rId7"/>
    <p:sldId id="268" r:id="rId8"/>
    <p:sldId id="269" r:id="rId9"/>
    <p:sldId id="278" r:id="rId10"/>
    <p:sldId id="258" r:id="rId11"/>
    <p:sldId id="326" r:id="rId12"/>
    <p:sldId id="264" r:id="rId13"/>
    <p:sldId id="280" r:id="rId14"/>
    <p:sldId id="323" r:id="rId15"/>
    <p:sldId id="271" r:id="rId16"/>
    <p:sldId id="319" r:id="rId17"/>
    <p:sldId id="272" r:id="rId18"/>
    <p:sldId id="325" r:id="rId19"/>
    <p:sldId id="281" r:id="rId20"/>
    <p:sldId id="283" r:id="rId21"/>
    <p:sldId id="266" r:id="rId22"/>
    <p:sldId id="265" r:id="rId23"/>
    <p:sldId id="260" r:id="rId24"/>
    <p:sldId id="267" r:id="rId25"/>
    <p:sldId id="276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/>
    <p:restoredTop sz="94572"/>
  </p:normalViewPr>
  <p:slideViewPr>
    <p:cSldViewPr snapToGrid="0">
      <p:cViewPr varScale="1">
        <p:scale>
          <a:sx n="102" d="100"/>
          <a:sy n="102" d="100"/>
        </p:scale>
        <p:origin x="8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30T11:59:56.86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6555,'38'0,"-4"0,-25 0,1 0,10-2,-9 1,9-2,-6-1,1-1,2-1,-3 0,4-2,-5 3,4-2,1-1,-4 3,4-4,-4 3,-2-1,6-3,-7 3,4-4,-3-2,-1 1,5-7,-4 2,3-5,-1-3,-1 1,-2 3,-3 6,-1 1,2 0,-1-1,3-2,-1-1,1 0,-1 1,-2 1,-1 2,0 1,4-4,-3 3,4-8,-3 1,-1-2,2 0,3-7,-6 12,6-10,-6 9,2-5,-1-2,-2 3,0 0,-1-3,2-6,-3 12,2-11,0 9,1-6,0-4,-2 3,0-1,1 0,-1 2,-1 4,0 2,-1 0,2-3,0-4,1-4,0-2,1 2,0 0,-2 6,0 3,0 2,-1 1,1 2,0-2,0 0,-1 2,0 0,-2 7,0-7,0 6,-1-5,3 0,-1 6,1-6,0 0,-1 5,1-7,-1 8,0-3,-1-1,0 0,0 1,2-4,-3 7,3-4,-1-2,-2 6,2-10,-1 10,1-5,-1 2,0 0,0-6,-1 5,1-4,-1 7,1-6,-1 6,1-4,1-1,-1 3,1-4,0 4,0 1,0-1,0 0,0-1,0-3,-1 4,2-2,-2 3,1 2,0-6,0 0,2-1,0-1,1-3,1-2,0-3,0 0,-1 0,-1 3,1 2,-2 3,2 2,-1 0,0 2,0-2,0 3,0-1,0 1,-1 1,0-1,0-1,0 1,-1-1,2-1,0 1,0 0,-1 0,0 1,0-1,0 2,-1-3,1 3,-2-4,-1 2,-1 3,-1-7,0 8,1-8,0 3,1 2,0-1,-1-2,0 2,0-6,0 3,0-1,0-1,0 0,0 1,1 0,-1 1,2 1,-1 1,0 1,0 2,0-3,0 2,0-1,0 0,-1 2,0-5,1 6,0-10,0 10,0-5,2-1,-2 6,2-7,-1 6,0-2,0-1,0 1,0-2,-1 3,-1 0,3-5,-2 5,2-4,0 3,-1 0,1-1,0 0,0 0,1-3,-1 1,1-1,1 0,0-2,1-2,0 0,0-1,0 2,0 1,-1 2,0 1,0 1,0 4,0-1,-2 0,1 1,2-4,-2 7,4-8,-2 4,1 1,0-2,-1 4,0-3,0 0,-1 1,0-1,3-2,-2 0,4-3,-2 1,0 1,-1 0,-1 3,-1 3,1-4,2 2,-1-2,2 1,-3 1,0-1,0 0,1-2,-1 4,2-4,-1 0,2-5,3-7,0-2,1-1,-2 2,-2 3,-1 4,0 2,-2 2,1 1,0 1,-2 1,1 0,-1 1,-1 1,3-3,-1 3,1-2,0 3,2-3,-2 3,2-4,0 2,0-1,0-2,-1 3,-2 1,1 0,-1 2,2-2,2-3,-1 3,0-2,-2 3,-2 0,2-2,0-2,0 1,-1 0,-1 3,2-4,-3 5,5-6,-2 6,1 0,6-6,-3 4,5-6,-2 1,-1-2,-1 1,0 1,-1 2,1 2,-1 1,-2 3,3-3,-2 2,1 0,1-2,-3 6,2-5,5-7,-1 0,5-5,-4 5,-4 5,-4 3,1 2,1-1,1 0,2-1,-1 2,0 0,-1 0,0-2,-1 1,0-3,-1 3,1-1,4-4,2-5,10-11,4-7,5-4,-2 1,-6 9,-6 7,-7 10,-5 7,2 1,4-1,-1 2,2-3,-5 4,3-2,0-1,5-1,-2 0,1 0,0-2,1-1,1-4,0 0,-1 0,-4 2,-2 4,-4 2,3-2,0 2,3-1,3 0,-4 3,1-1,-2 2,2 0,0 0,1-1,0 0,-4 1,5-4,-7 5,7-3,-3 2,4-1,2-2,1-1,0-1,-4 2,-3 2,0 0,1 2,1 0,1 0,-3 1,3 0,1 0,1 0,0 0,0 0,-1 0,-1 0,0 0,1 0,-1 1,2-1,0 1,0-1,-2 1,-1 0,1 0,-5 0,10-1,-9 1,6-2,-5 0,0 1,4 1,-4-1,2 1,0 1,0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05T07:42:14.6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7922 0,'-56'0,"1"0,8 0,-3 0,-4 0,3 0,0 0,4 0,3 0,3 3,3 6,3 6,-1 2,3 0,3-1,0-2,-2 3,-4-1,-3 1,-4 1,1-2,3 0,2-1,3-2,3 1,0-1,2 2,0 1,2-1,1 2,-4 0,-3 0,-6 4,-2 0,-3 0,2-1,2 0,3-1,8-3,3-2,3-2,0-1,0 0,-3 1,1 0,-4 1,-2-1,0-1,-2 2,2 0,1-1,3-2,1-2,3-1,2-1,2 1,3-2,3 0,-5 6,0-1,-10 8,0-1,-3 3,1-1,1 0,1 1,-1-1,-2 5,-1 2,0 4,0 1,1-2,-1-1,2-2,-1 0,3 0,1-2,2 0,1-2,-1-2,-2 0,-3 2,-5 0,-1 1,4-1,2-3,3 0,0 0,-4 1,1 0,-1 0,1-1,2 1,-1-1,-2 1,-3 3,-1 4,-2 6,-1 2,0 1,-1 0,3-3,2 0,1-3,0 0,1 0,1-1,0 0,0-2,-2-2,-1-3,-1-1,-1-1,-1 0,-1 0,-1 1,-3 2,0 0,-1 3,-1 2,-4 2,-1 3,-1 0,0 0,2-1,-1 3,2-1,4 1,-2 1,1 1,-2 0,0 1,2 0,3-1,1-1,1 0,2-2,0 1,2-1,0-1,0 0,0 1,-1 1,3-1,-3 1,0 1,-3 3,-6 3,-2 0,-6 1,-5 3,0 1,0-1,5-3,3-3,0-3,2 2,-3 0,0 2,-2 3,2 1,2 2,0 5,0 4,-2 2,2-1,5-2,3-6,5-3,2-2,1-4,4 1,0 2,2 0,-4 1,13-17,-2 4,12-13,-1 2,0-3,1-5,-3 1,-6 8,-3 10,-5 7,1 4,-2-1,0-2,1-4,-2 1,0-3,-1 0,1 1,0-3,-2 2,1 0,-4 1,1 3,1-1,3-1,4 0,-2-1,-1 2,0 0,0 0,1 0,2-2,1 2,1-3,1 0,-3 1,1-1,0-3,-2-1,1-4,1-2,1-2,0-2,-2 2,-3 2,-2 2,0 0,1-3,1-4,4-1,2-1,3-2,3 0,0-1,5-7,-13-8,11 4,-8-9,2 19,0-2,-4 6,1 0,8-8,-6-2,2-3,-11 5,1 4,-1 3,5-3,3-4,2-3,6 1,2-1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DCC3C-BDD9-419F-9CCE-38F6921203D0}" type="datetimeFigureOut">
              <a:rPr lang="it-IT" smtClean="0"/>
              <a:t>05/11/24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47C4A-29A1-413B-B616-7BDD7F8568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28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16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360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044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992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7606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740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47C4A-29A1-413B-B616-7BDD7F856863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768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D0DD11-4CAA-FB57-2C12-11197CEC3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7B0802D-22F0-B4D4-BF5B-0FF201B83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7F7FBA-8B4A-C740-FF22-2D5FE36F7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08E0-A33B-4568-9F2C-6DD8D529F070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FEB958-26B7-D4B2-0147-881170F6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8D4C32-5357-FCF7-6EF1-74F766A48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0681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60DAB0-9161-D4AD-E349-E4CDF9595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4894A2E-7875-B39F-CC07-901697F2F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344ED-8569-115C-722C-D19E3D18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DA3F-C9CC-4023-BB8F-6915FDF15E03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683ECE-8CBD-83F6-3F2D-A7CB50AE4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B83CF1-0276-76B2-F2C2-857891278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741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27F402A-4036-B5CE-7097-B74B0CCD4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4B9D511-154A-5B67-496F-F8D0A73258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8A2426-8F22-EFE5-4847-F3C4BBF1C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00E3-1AD8-4A2A-8A64-0B21D223EB48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67FBFD-A6BC-4099-2A51-24EDD47E1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7FCB59-62A0-8BB4-80B8-8889AF64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920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EAFFA1-D75E-A965-2661-D467CBC60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752FF9-D383-F239-F6E1-528137C71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CFCA39-3184-7581-038B-807346192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BF66-120C-4F00-A62C-F688F74F7AAA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868FB0-952E-C378-C3D2-8AF5E1456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8F855C-14ED-B224-453F-453D3628C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6096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26C1AF-DE6E-A8F7-1A98-E73BAE944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9F02BDB-9228-E6FE-8DEB-E22FF53CE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7878D4-54E8-59FD-839B-8EC6A49F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1575A-65EB-48AA-8AB9-EDDAC641CAE7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086444-EC18-9B7C-8618-5B125327D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955FCB-FAA3-A67C-1EC6-7705458CE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53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0359A8-C78D-6164-0CBE-F8EA2482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6D0395-E2FF-1A20-E502-199133B3B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5542010-09B0-328A-30D1-B01C2A55D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33AFBC9-4B1B-A98D-5EEB-9D4219546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5739-39BE-4AF7-A583-B099C8DAECFE}" type="datetime1">
              <a:rPr lang="it-IT" smtClean="0"/>
              <a:t>05/11/24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A15EA5-DBFF-0F62-9838-C632DB627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72AB655-B620-65DD-C473-DF10BEA9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3680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4AEB42-E14F-C30D-5235-65E43C0F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8E5E43-D1F6-4173-2ADF-84BD5C3E3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AE32123-916A-D321-6334-E15F9E4F4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3DEB7DB-032F-9256-D89A-C5B03059CE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22A68DD-163B-8ED4-6651-C9E07D3D3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FAE0A82-F696-178F-8739-ED0E73703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BD24A-515E-4BF5-AB09-382DF481899C}" type="datetime1">
              <a:rPr lang="it-IT" smtClean="0"/>
              <a:t>05/11/24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6B2BC1F-3F5A-95A2-7D57-1310FCD93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6A834C2-935C-FD99-CAC2-3AF850542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468931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A10A78-6F50-9141-5E8F-48BDE06A5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459EC21-7AA9-F9BB-B00F-324CB634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1DA9-4632-4696-9731-F888BFAEC032}" type="datetime1">
              <a:rPr lang="it-IT" smtClean="0"/>
              <a:t>05/11/24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84A0B65-4605-DADA-DA14-D029AC6B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24CBAEC-B36F-45CB-03A2-087D34D5C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504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22E5F58-48CA-5EE2-A4D1-12FCEBC2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DBA0-634E-40E7-85DD-A5C9CEFF0FC3}" type="datetime1">
              <a:rPr lang="it-IT" smtClean="0"/>
              <a:t>05/11/24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5B7479-CFD0-662B-A665-57245EB4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ECB277-F502-0876-633D-864566325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99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37625F-1D6E-7170-B1BC-D7E8F45E8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C57AEB-4D22-0B95-4A6B-C2EA2C0A7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5DD0AED-CF76-2F7F-2AA3-735AA39EB1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8C1E31B-358D-68B3-FD81-4A7EA31D7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59875-9C76-411C-A820-27A4AF4D08DC}" type="datetime1">
              <a:rPr lang="it-IT" smtClean="0"/>
              <a:t>05/11/24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3A69E69-3F0C-C9DD-99EF-E288EBD3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EFB0BE-9384-3F88-EBA3-FC2CC725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579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42F82A-251B-4A2C-29A5-5F6EC2944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AC208B2-FD3D-1C58-8324-3D7CB7E55F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8E1BCC1-174A-E65F-F3D0-AF203D681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1D482EE-F433-D2F9-8F69-40BD6B298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92382-5CAC-4317-953D-0BD5E58D588A}" type="datetime1">
              <a:rPr lang="it-IT" smtClean="0"/>
              <a:t>05/11/24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BE441BF-9779-E4AA-2BCE-61FE8810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C56D502-6C6A-6ABD-090D-B7B97E649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628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8E8F1D5-4500-E189-421C-90AE91E13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28AC78-7F27-CA5B-73CD-3C399362D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D2B37F-F02B-DAD5-A588-7B0389A0C3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BD24A-515E-4BF5-AB09-382DF481899C}" type="datetime1">
              <a:rPr lang="it-IT" smtClean="0"/>
              <a:t>05/11/24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876A2C-02F1-0971-B48C-6B3A0DE61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Medical application of radiation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7641BC-11DC-38FB-003B-F719D7461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B0289-D86B-4C6A-A9C4-A99A9820BC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771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.jpe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70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authors/1607111" TargetMode="External"/><Relationship Id="rId13" Type="http://schemas.openxmlformats.org/officeDocument/2006/relationships/hyperlink" Target="https://inspirehep.net/authors/2793612" TargetMode="External"/><Relationship Id="rId18" Type="http://schemas.openxmlformats.org/officeDocument/2006/relationships/image" Target="../media/image17.png"/><Relationship Id="rId3" Type="http://schemas.openxmlformats.org/officeDocument/2006/relationships/image" Target="../media/image1.jpeg"/><Relationship Id="rId7" Type="http://schemas.openxmlformats.org/officeDocument/2006/relationships/hyperlink" Target="https://inspirehep.net/literature?q=collaboration:ATLAS" TargetMode="External"/><Relationship Id="rId12" Type="http://schemas.openxmlformats.org/officeDocument/2006/relationships/hyperlink" Target="https://inspirehep.net/authors/1941234" TargetMode="External"/><Relationship Id="rId17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inspirehep.net/authors/1001757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6.jpeg"/><Relationship Id="rId5" Type="http://schemas.openxmlformats.org/officeDocument/2006/relationships/image" Target="../media/image2.jpeg"/><Relationship Id="rId15" Type="http://schemas.openxmlformats.org/officeDocument/2006/relationships/hyperlink" Target="https://inspirehep.net/authors/1002131" TargetMode="External"/><Relationship Id="rId10" Type="http://schemas.openxmlformats.org/officeDocument/2006/relationships/hyperlink" Target="https://inspirehep.net/institutions/907692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inspirehep.net/institutions/904475" TargetMode="External"/><Relationship Id="rId14" Type="http://schemas.openxmlformats.org/officeDocument/2006/relationships/hyperlink" Target="https://inspirehep.net/authors/140435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31F33D-72F3-9E8F-3323-0EFCDB46A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376679"/>
            <a:ext cx="9144000" cy="2052321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Resistive Plate Chamber for the Muon apparatus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D9F9E92-D906-4CD4-FA41-C8861B35A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1322" y="3621848"/>
            <a:ext cx="8310027" cy="1174505"/>
          </a:xfrm>
        </p:spPr>
        <p:txBody>
          <a:bodyPr>
            <a:normAutofit/>
          </a:bodyPr>
          <a:lstStyle/>
          <a:p>
            <a:pPr algn="l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 </a:t>
            </a:r>
          </a:p>
          <a:p>
            <a:pPr algn="l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thanks to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Bencivenni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Giacomelli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Laktineh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Lee, Poli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Lener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Ramos for useful discussions and support.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F08EBD12-72CB-E532-B236-F6B74CC8DED0}"/>
              </a:ext>
            </a:extLst>
          </p:cNvPr>
          <p:cNvSpPr txBox="1">
            <a:spLocks/>
          </p:cNvSpPr>
          <p:nvPr/>
        </p:nvSpPr>
        <p:spPr>
          <a:xfrm>
            <a:off x="3468414" y="5158463"/>
            <a:ext cx="8025245" cy="1109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 of the RPC community and participants to RPC2024  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C4069EA1-C5FE-BE8B-6879-35A35B3A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34B85A33-A62B-1E0F-A8B0-AC878C986A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882" y="4961898"/>
            <a:ext cx="1164918" cy="114004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80B23C0-2F50-27BA-5264-7992F1BC64E3}"/>
              </a:ext>
            </a:extLst>
          </p:cNvPr>
          <p:cNvSpPr txBox="1"/>
          <p:nvPr/>
        </p:nvSpPr>
        <p:spPr>
          <a:xfrm>
            <a:off x="0" y="58456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9614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10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CAFBB11-B44F-D663-DFE0-068B5E1D7506}"/>
              </a:ext>
            </a:extLst>
          </p:cNvPr>
          <p:cNvSpPr txBox="1"/>
          <p:nvPr/>
        </p:nvSpPr>
        <p:spPr>
          <a:xfrm>
            <a:off x="8433948" y="5921836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Alessandro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Rocchi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435260" y="-21147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</a:t>
            </a:r>
            <a:r>
              <a:rPr lang="en-GB"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phenolic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laminate (Roma2)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1C9BEE5-4B8D-BA8B-ACCA-0572381D66F9}"/>
              </a:ext>
            </a:extLst>
          </p:cNvPr>
          <p:cNvSpPr txBox="1"/>
          <p:nvPr/>
        </p:nvSpPr>
        <p:spPr>
          <a:xfrm>
            <a:off x="312516" y="1545439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lang="en-GB" sz="1800" b="1" u="sng" spc="5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Phenolic</a:t>
            </a:r>
            <a:r>
              <a:rPr lang="en-GB" sz="1800" b="1" u="sng" spc="9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u="sng" spc="6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r>
              <a:rPr lang="en-GB" sz="1800" b="1" u="sng" spc="1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u="sng" spc="-1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properties: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7185" indent="-286385">
              <a:lnSpc>
                <a:spcPct val="100000"/>
              </a:lnSpc>
              <a:buFont typeface="Arial"/>
              <a:buChar char="•"/>
              <a:tabLst>
                <a:tab pos="337185" algn="l"/>
              </a:tabLst>
            </a:pPr>
            <a:r>
              <a:rPr lang="en-GB" sz="18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en-GB" sz="1800" spc="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Resistivity,</a:t>
            </a:r>
            <a:r>
              <a:rPr lang="en-GB" sz="1800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en-GB" sz="18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value:</a:t>
            </a:r>
            <a:r>
              <a:rPr lang="en-GB" sz="1800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2-4</a:t>
            </a:r>
            <a:r>
              <a:rPr lang="en-GB" sz="1800" spc="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1800" spc="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800" baseline="264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1800" spc="405" baseline="264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4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7185" indent="-286385">
              <a:lnSpc>
                <a:spcPct val="100000"/>
              </a:lnSpc>
              <a:buFont typeface="Arial"/>
              <a:buChar char="•"/>
              <a:tabLst>
                <a:tab pos="337185" algn="l"/>
              </a:tabLst>
            </a:pP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Dielectric</a:t>
            </a:r>
            <a:r>
              <a:rPr lang="en-GB" sz="18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Constant,</a:t>
            </a:r>
            <a:r>
              <a:rPr lang="en-GB" sz="18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en-GB" sz="1800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value:</a:t>
            </a:r>
            <a:r>
              <a:rPr lang="en-GB" sz="18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5.10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7185" indent="-286385">
              <a:lnSpc>
                <a:spcPct val="100000"/>
              </a:lnSpc>
              <a:buFont typeface="Arial"/>
              <a:buChar char="•"/>
              <a:tabLst>
                <a:tab pos="337185" algn="l"/>
              </a:tabLst>
            </a:pP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Dielectric</a:t>
            </a:r>
            <a:r>
              <a:rPr lang="en-GB" sz="18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Breakdown,</a:t>
            </a:r>
            <a:r>
              <a:rPr lang="en-GB" sz="18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en-GB" sz="1800" spc="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value:</a:t>
            </a:r>
            <a:r>
              <a:rPr lang="en-GB" sz="18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30000</a:t>
            </a:r>
            <a:r>
              <a:rPr lang="en-GB" sz="1800" spc="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</a:p>
        </p:txBody>
      </p:sp>
      <p:pic>
        <p:nvPicPr>
          <p:cNvPr id="11" name="Picture 3" descr="A diagram of a diagram of a diagram&#10;&#10;Description automatically generated">
            <a:extLst>
              <a:ext uri="{FF2B5EF4-FFF2-40B4-BE49-F238E27FC236}">
                <a16:creationId xmlns:a16="http://schemas.microsoft.com/office/drawing/2014/main" id="{86C84D84-EB50-FEA9-EE9F-21B3911839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48" t="21716"/>
          <a:stretch/>
        </p:blipFill>
        <p:spPr>
          <a:xfrm>
            <a:off x="6214486" y="1182893"/>
            <a:ext cx="5139314" cy="2244201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3CA3DD3-947C-E053-4EEC-56D5930088CB}"/>
              </a:ext>
            </a:extLst>
          </p:cNvPr>
          <p:cNvSpPr txBox="1"/>
          <p:nvPr/>
        </p:nvSpPr>
        <p:spPr>
          <a:xfrm>
            <a:off x="494918" y="3347694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">
              <a:lnSpc>
                <a:spcPct val="100000"/>
              </a:lnSpc>
              <a:spcBef>
                <a:spcPts val="100"/>
              </a:spcBef>
            </a:pPr>
            <a:r>
              <a:rPr lang="en-GB" sz="1800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r>
              <a:rPr lang="en-GB" sz="1800" b="1" u="sng" spc="480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u="sng" spc="45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lang="en-GB" sz="18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r>
              <a:rPr lang="en-GB" sz="1800" spc="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configurations:</a:t>
            </a:r>
            <a:r>
              <a:rPr lang="en-GB" sz="1800" spc="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spc="1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</a:t>
            </a:r>
            <a:r>
              <a:rPr lang="en-GB" sz="1800" spc="1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lang="en-GB" sz="1800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gap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lang="en-GB" sz="1800" spc="10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Electrode </a:t>
            </a:r>
            <a:r>
              <a:rPr lang="en-GB" sz="1800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thickness:</a:t>
            </a:r>
            <a:r>
              <a:rPr lang="en-GB" sz="1800" spc="1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r>
              <a:rPr lang="en-GB" sz="1800" spc="14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lang="en-GB" sz="1800" spc="114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Gas-gap</a:t>
            </a:r>
            <a:r>
              <a:rPr lang="en-GB" sz="1800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thickness:</a:t>
            </a:r>
            <a:r>
              <a:rPr lang="en-GB" sz="1800" spc="1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r>
              <a:rPr lang="en-GB" sz="1800" spc="14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8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lang="en-GB" sz="18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</a:t>
            </a:r>
            <a:r>
              <a:rPr lang="en-GB" sz="1800" spc="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surface:</a:t>
            </a:r>
            <a:r>
              <a:rPr lang="en-GB" sz="1800" spc="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800" spc="1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spc="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1800" spc="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sz="1800" spc="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</a:tabLst>
            </a:pPr>
            <a:r>
              <a:rPr lang="en-GB" sz="18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Spacer</a:t>
            </a:r>
            <a:r>
              <a:rPr lang="en-GB" sz="1800" spc="2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lattice:</a:t>
            </a:r>
            <a:r>
              <a:rPr lang="en-GB" sz="1800" spc="2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spc="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spc="20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1800" spc="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r>
              <a:rPr lang="en-GB" sz="18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lang="en-GB" sz="18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Electrode</a:t>
            </a:r>
            <a:r>
              <a:rPr lang="en-GB" sz="1800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material:</a:t>
            </a:r>
            <a:r>
              <a:rPr lang="en-GB" sz="1800" spc="2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phenolic</a:t>
            </a:r>
            <a:r>
              <a:rPr lang="en-GB" sz="1800" spc="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object 5">
            <a:extLst>
              <a:ext uri="{FF2B5EF4-FFF2-40B4-BE49-F238E27FC236}">
                <a16:creationId xmlns:a16="http://schemas.microsoft.com/office/drawing/2014/main" id="{F5BF70E0-C3EF-A87B-262F-81A4DA6B4CE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90918" y="3077939"/>
            <a:ext cx="4303191" cy="2852082"/>
          </a:xfrm>
          <a:prstGeom prst="rect">
            <a:avLst/>
          </a:prstGeom>
        </p:spPr>
      </p:pic>
      <p:sp>
        <p:nvSpPr>
          <p:cNvPr id="3" name="Ovale 2">
            <a:extLst>
              <a:ext uri="{FF2B5EF4-FFF2-40B4-BE49-F238E27FC236}">
                <a16:creationId xmlns:a16="http://schemas.microsoft.com/office/drawing/2014/main" id="{40AEDCE5-7101-80A1-1F3C-8AA5BB8B94B0}"/>
              </a:ext>
            </a:extLst>
          </p:cNvPr>
          <p:cNvSpPr/>
          <p:nvPr/>
        </p:nvSpPr>
        <p:spPr>
          <a:xfrm>
            <a:off x="7054804" y="3509600"/>
            <a:ext cx="96831" cy="61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3BBA9A64-7988-1A37-D33E-2DA89912C3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109" y="5727236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28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11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CAFBB11-B44F-D663-DFE0-068B5E1D7506}"/>
              </a:ext>
            </a:extLst>
          </p:cNvPr>
          <p:cNvSpPr txBox="1"/>
          <p:nvPr/>
        </p:nvSpPr>
        <p:spPr>
          <a:xfrm>
            <a:off x="8678278" y="5944871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Alessandro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Rocchi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</a:t>
            </a:r>
            <a:r>
              <a:rPr lang="en-GB"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phenolic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laminate (Roma2)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E2AF45D2-1154-F27A-CCF3-44DEED320979}"/>
              </a:ext>
            </a:extLst>
          </p:cNvPr>
          <p:cNvSpPr txBox="1"/>
          <p:nvPr/>
        </p:nvSpPr>
        <p:spPr>
          <a:xfrm>
            <a:off x="928764" y="1359075"/>
            <a:ext cx="3670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capability at GIF++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550F4EB-2DC1-9D90-79CF-3FEDB062732D}"/>
              </a:ext>
            </a:extLst>
          </p:cNvPr>
          <p:cNvSpPr txBox="1"/>
          <p:nvPr/>
        </p:nvSpPr>
        <p:spPr>
          <a:xfrm>
            <a:off x="652104" y="5271467"/>
            <a:ext cx="4739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rate capability of approximately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kHz/cm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(ABS 10)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75% efficiency is observed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object 44">
            <a:extLst>
              <a:ext uri="{FF2B5EF4-FFF2-40B4-BE49-F238E27FC236}">
                <a16:creationId xmlns:a16="http://schemas.microsoft.com/office/drawing/2014/main" id="{7BC3371E-75BC-45CA-CD9D-26BE68954A64}"/>
              </a:ext>
            </a:extLst>
          </p:cNvPr>
          <p:cNvGrpSpPr/>
          <p:nvPr/>
        </p:nvGrpSpPr>
        <p:grpSpPr>
          <a:xfrm>
            <a:off x="6206983" y="1952683"/>
            <a:ext cx="4942591" cy="3507592"/>
            <a:chOff x="4881257" y="4070332"/>
            <a:chExt cx="3406140" cy="2184400"/>
          </a:xfrm>
        </p:grpSpPr>
        <p:pic>
          <p:nvPicPr>
            <p:cNvPr id="45" name="object 45">
              <a:extLst>
                <a:ext uri="{FF2B5EF4-FFF2-40B4-BE49-F238E27FC236}">
                  <a16:creationId xmlns:a16="http://schemas.microsoft.com/office/drawing/2014/main" id="{CD19DA6B-AF73-39E2-D2F8-9AE594499930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81257" y="4070332"/>
              <a:ext cx="3406140" cy="2184400"/>
            </a:xfrm>
            <a:prstGeom prst="rect">
              <a:avLst/>
            </a:prstGeom>
          </p:spPr>
        </p:pic>
        <p:sp>
          <p:nvSpPr>
            <p:cNvPr id="46" name="object 46">
              <a:extLst>
                <a:ext uri="{FF2B5EF4-FFF2-40B4-BE49-F238E27FC236}">
                  <a16:creationId xmlns:a16="http://schemas.microsoft.com/office/drawing/2014/main" id="{5E9A05F5-3FF5-8661-8125-4137CAB1D8BB}"/>
                </a:ext>
              </a:extLst>
            </p:cNvPr>
            <p:cNvSpPr/>
            <p:nvPr/>
          </p:nvSpPr>
          <p:spPr>
            <a:xfrm>
              <a:off x="5593080" y="4988941"/>
              <a:ext cx="142240" cy="7620"/>
            </a:xfrm>
            <a:custGeom>
              <a:avLst/>
              <a:gdLst/>
              <a:ahLst/>
              <a:cxnLst/>
              <a:rect l="l" t="t" r="r" b="b"/>
              <a:pathLst>
                <a:path w="142239" h="7620">
                  <a:moveTo>
                    <a:pt x="142239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142239" y="7620"/>
                  </a:lnTo>
                  <a:lnTo>
                    <a:pt x="1422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0BE0E8C-2850-5E3A-ECFE-5FD09D149893}"/>
              </a:ext>
            </a:extLst>
          </p:cNvPr>
          <p:cNvSpPr txBox="1"/>
          <p:nvPr/>
        </p:nvSpPr>
        <p:spPr>
          <a:xfrm>
            <a:off x="6646185" y="1379337"/>
            <a:ext cx="4288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resolution on the H8 beam line</a:t>
            </a: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C80ACE46-9F2E-6673-FE7D-DD5227E8139B}"/>
              </a:ext>
            </a:extLst>
          </p:cNvPr>
          <p:cNvGrpSpPr/>
          <p:nvPr/>
        </p:nvGrpSpPr>
        <p:grpSpPr>
          <a:xfrm>
            <a:off x="7222361" y="5299904"/>
            <a:ext cx="1385413" cy="796852"/>
            <a:chOff x="5294377" y="4616767"/>
            <a:chExt cx="989965" cy="524616"/>
          </a:xfrm>
        </p:grpSpPr>
        <p:sp>
          <p:nvSpPr>
            <p:cNvPr id="48" name="object 47">
              <a:extLst>
                <a:ext uri="{FF2B5EF4-FFF2-40B4-BE49-F238E27FC236}">
                  <a16:creationId xmlns:a16="http://schemas.microsoft.com/office/drawing/2014/main" id="{4A365A01-0FB3-D1B8-C8A7-A85A442D72B5}"/>
                </a:ext>
              </a:extLst>
            </p:cNvPr>
            <p:cNvSpPr txBox="1"/>
            <p:nvPr/>
          </p:nvSpPr>
          <p:spPr>
            <a:xfrm>
              <a:off x="5581650" y="4991100"/>
              <a:ext cx="170180" cy="15028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400" spc="-25" dirty="0">
                  <a:latin typeface="Cambria Math"/>
                  <a:cs typeface="Cambria Math"/>
                </a:rPr>
                <a:t>√𝟐</a:t>
              </a:r>
              <a:endParaRPr sz="1400" dirty="0">
                <a:latin typeface="Cambria Math"/>
                <a:cs typeface="Cambria Math"/>
              </a:endParaRPr>
            </a:p>
          </p:txBody>
        </p:sp>
        <p:sp>
          <p:nvSpPr>
            <p:cNvPr id="49" name="object 48">
              <a:extLst>
                <a:ext uri="{FF2B5EF4-FFF2-40B4-BE49-F238E27FC236}">
                  <a16:creationId xmlns:a16="http://schemas.microsoft.com/office/drawing/2014/main" id="{2B9A1169-5D63-ABDB-AAF1-4BD87D4A9B53}"/>
                </a:ext>
              </a:extLst>
            </p:cNvPr>
            <p:cNvSpPr txBox="1"/>
            <p:nvPr/>
          </p:nvSpPr>
          <p:spPr>
            <a:xfrm>
              <a:off x="5294377" y="4813045"/>
              <a:ext cx="989965" cy="17295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238760" algn="ctr">
                <a:lnSpc>
                  <a:spcPts val="880"/>
                </a:lnSpc>
                <a:spcBef>
                  <a:spcPts val="100"/>
                </a:spcBef>
              </a:pPr>
              <a:r>
                <a:rPr sz="1400" spc="-50" dirty="0">
                  <a:latin typeface="Cambria Math"/>
                  <a:cs typeface="Cambria Math"/>
                </a:rPr>
                <a:t>𝝈</a:t>
              </a:r>
              <a:endParaRPr sz="1400" dirty="0">
                <a:latin typeface="Cambria Math"/>
                <a:cs typeface="Cambria Math"/>
              </a:endParaRPr>
            </a:p>
            <a:p>
              <a:pPr algn="ctr">
                <a:lnSpc>
                  <a:spcPts val="880"/>
                </a:lnSpc>
                <a:tabLst>
                  <a:tab pos="436880" algn="l"/>
                </a:tabLst>
              </a:pPr>
              <a:r>
                <a:rPr sz="1400" dirty="0">
                  <a:latin typeface="Cambria Math"/>
                  <a:cs typeface="Cambria Math"/>
                </a:rPr>
                <a:t>𝝈</a:t>
              </a:r>
              <a:r>
                <a:rPr sz="1400" baseline="-17094" dirty="0">
                  <a:latin typeface="Cambria Math"/>
                  <a:cs typeface="Cambria Math"/>
                </a:rPr>
                <a:t>𝒕</a:t>
              </a:r>
              <a:r>
                <a:rPr sz="1400" spc="209" baseline="-17094" dirty="0">
                  <a:latin typeface="Cambria Math"/>
                  <a:cs typeface="Cambria Math"/>
                </a:rPr>
                <a:t> </a:t>
              </a:r>
              <a:r>
                <a:rPr sz="1400" spc="-60" dirty="0">
                  <a:latin typeface="Cambria Math"/>
                  <a:cs typeface="Cambria Math"/>
                </a:rPr>
                <a:t>=</a:t>
              </a:r>
              <a:r>
                <a:rPr sz="1400" dirty="0">
                  <a:latin typeface="Cambria Math"/>
                  <a:cs typeface="Cambria Math"/>
                </a:rPr>
                <a:t>	=</a:t>
              </a:r>
              <a:r>
                <a:rPr sz="1400" spc="40" dirty="0">
                  <a:latin typeface="Cambria Math"/>
                  <a:cs typeface="Cambria Math"/>
                </a:rPr>
                <a:t> </a:t>
              </a:r>
              <a:r>
                <a:rPr sz="1400" dirty="0">
                  <a:latin typeface="Cambria Math"/>
                  <a:cs typeface="Cambria Math"/>
                </a:rPr>
                <a:t>𝟏𝟕𝟎</a:t>
              </a:r>
              <a:r>
                <a:rPr sz="1400" spc="-5" dirty="0">
                  <a:latin typeface="Cambria Math"/>
                  <a:cs typeface="Cambria Math"/>
                </a:rPr>
                <a:t> </a:t>
              </a:r>
              <a:r>
                <a:rPr sz="1400" spc="-25" dirty="0">
                  <a:latin typeface="Cambria Math"/>
                  <a:cs typeface="Cambria Math"/>
                </a:rPr>
                <a:t>𝒑𝒔</a:t>
              </a:r>
              <a:endParaRPr sz="1400" dirty="0">
                <a:latin typeface="Cambria Math"/>
                <a:cs typeface="Cambria Math"/>
              </a:endParaRPr>
            </a:p>
          </p:txBody>
        </p:sp>
        <p:sp>
          <p:nvSpPr>
            <p:cNvPr id="50" name="object 49">
              <a:extLst>
                <a:ext uri="{FF2B5EF4-FFF2-40B4-BE49-F238E27FC236}">
                  <a16:creationId xmlns:a16="http://schemas.microsoft.com/office/drawing/2014/main" id="{CD02C9D3-504F-E5EC-2F8B-F717E1BE2BC9}"/>
                </a:ext>
              </a:extLst>
            </p:cNvPr>
            <p:cNvSpPr txBox="1"/>
            <p:nvPr/>
          </p:nvSpPr>
          <p:spPr>
            <a:xfrm>
              <a:off x="5318378" y="4616767"/>
              <a:ext cx="904240" cy="1705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600" spc="65" dirty="0">
                  <a:latin typeface="Cambria"/>
                  <a:cs typeface="Cambria"/>
                </a:rPr>
                <a:t>All</a:t>
              </a:r>
              <a:r>
                <a:rPr sz="1600" spc="85" dirty="0">
                  <a:latin typeface="Cambria"/>
                  <a:cs typeface="Cambria"/>
                </a:rPr>
                <a:t> </a:t>
              </a:r>
              <a:r>
                <a:rPr sz="1600" spc="35" dirty="0">
                  <a:latin typeface="Cambria"/>
                  <a:cs typeface="Cambria"/>
                </a:rPr>
                <a:t>channels</a:t>
              </a:r>
              <a:endParaRPr sz="1600" dirty="0">
                <a:latin typeface="Cambria"/>
                <a:cs typeface="Cambria"/>
              </a:endParaRPr>
            </a:p>
          </p:txBody>
        </p:sp>
      </p:grpSp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E8446FAB-3A09-52A4-A3BE-9A52BB5CF3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1701" y="5742998"/>
            <a:ext cx="544198" cy="53257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FDB1835-693F-B1E3-6982-BAF8060ABF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428" y="1797881"/>
            <a:ext cx="4580139" cy="338315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id="{4287C0F6-B92A-1995-D63F-BBEB53FC7FD2}"/>
                  </a:ext>
                </a:extLst>
              </p14:cNvPr>
              <p14:cNvContentPartPr/>
              <p14:nvPr/>
            </p14:nvContentPartPr>
            <p14:xfrm>
              <a:off x="2019891" y="2673621"/>
              <a:ext cx="2852280" cy="217152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4287C0F6-B92A-1995-D63F-BBEB53FC7FD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66251" y="2565621"/>
                <a:ext cx="2959920" cy="238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7215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12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CAFBB11-B44F-D663-DFE0-068B5E1D7506}"/>
              </a:ext>
            </a:extLst>
          </p:cNvPr>
          <p:cNvSpPr txBox="1"/>
          <p:nvPr/>
        </p:nvSpPr>
        <p:spPr>
          <a:xfrm>
            <a:off x="8433948" y="5877708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Alessandro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Rocchi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</a:t>
            </a:r>
            <a:r>
              <a:rPr lang="en-GB"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phenolic</a:t>
            </a:r>
            <a:r>
              <a:rPr lang="en-GB" sz="3600" spc="2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laminate (Roma2)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object 11">
            <a:extLst>
              <a:ext uri="{FF2B5EF4-FFF2-40B4-BE49-F238E27FC236}">
                <a16:creationId xmlns:a16="http://schemas.microsoft.com/office/drawing/2014/main" id="{FB5D5716-8FC6-B942-611A-9DF848D1A22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2516" y="2159367"/>
            <a:ext cx="6012631" cy="2997005"/>
          </a:xfrm>
          <a:prstGeom prst="rect">
            <a:avLst/>
          </a:prstGeom>
        </p:spPr>
      </p:pic>
      <p:grpSp>
        <p:nvGrpSpPr>
          <p:cNvPr id="48" name="Gruppo 47">
            <a:extLst>
              <a:ext uri="{FF2B5EF4-FFF2-40B4-BE49-F238E27FC236}">
                <a16:creationId xmlns:a16="http://schemas.microsoft.com/office/drawing/2014/main" id="{F5F17A89-AE24-82FB-EC23-9FD10E3CF8DE}"/>
              </a:ext>
            </a:extLst>
          </p:cNvPr>
          <p:cNvGrpSpPr/>
          <p:nvPr/>
        </p:nvGrpSpPr>
        <p:grpSpPr>
          <a:xfrm>
            <a:off x="1972631" y="5216196"/>
            <a:ext cx="2692400" cy="513080"/>
            <a:chOff x="2946400" y="5524817"/>
            <a:chExt cx="2692400" cy="513080"/>
          </a:xfrm>
        </p:grpSpPr>
        <p:sp>
          <p:nvSpPr>
            <p:cNvPr id="10" name="object 12">
              <a:extLst>
                <a:ext uri="{FF2B5EF4-FFF2-40B4-BE49-F238E27FC236}">
                  <a16:creationId xmlns:a16="http://schemas.microsoft.com/office/drawing/2014/main" id="{BD0AA47B-66B6-BF12-92E0-289F529E9FA7}"/>
                </a:ext>
              </a:extLst>
            </p:cNvPr>
            <p:cNvSpPr txBox="1"/>
            <p:nvPr/>
          </p:nvSpPr>
          <p:spPr>
            <a:xfrm>
              <a:off x="2946400" y="5659437"/>
              <a:ext cx="425450" cy="2387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00"/>
                </a:spcBef>
              </a:pPr>
              <a:r>
                <a:rPr sz="1400" dirty="0">
                  <a:latin typeface="Cambria Math"/>
                  <a:cs typeface="Cambria Math"/>
                </a:rPr>
                <a:t>𝜎</a:t>
              </a:r>
              <a:r>
                <a:rPr sz="1500" baseline="-16666" dirty="0">
                  <a:latin typeface="Cambria Math"/>
                  <a:cs typeface="Cambria Math"/>
                </a:rPr>
                <a:t>𝑠</a:t>
              </a:r>
              <a:r>
                <a:rPr sz="1500" spc="277" baseline="-16666" dirty="0">
                  <a:latin typeface="Cambria Math"/>
                  <a:cs typeface="Cambria Math"/>
                </a:rPr>
                <a:t> </a:t>
              </a:r>
              <a:r>
                <a:rPr sz="1400" spc="-50" dirty="0">
                  <a:latin typeface="Cambria Math"/>
                  <a:cs typeface="Cambria Math"/>
                </a:rPr>
                <a:t>=</a:t>
              </a:r>
              <a:endParaRPr sz="1400">
                <a:latin typeface="Cambria Math"/>
                <a:cs typeface="Cambria Math"/>
              </a:endParaRPr>
            </a:p>
          </p:txBody>
        </p:sp>
        <p:sp>
          <p:nvSpPr>
            <p:cNvPr id="11" name="object 13">
              <a:extLst>
                <a:ext uri="{FF2B5EF4-FFF2-40B4-BE49-F238E27FC236}">
                  <a16:creationId xmlns:a16="http://schemas.microsoft.com/office/drawing/2014/main" id="{57AA8157-7DF8-8803-AF14-D66A1760137E}"/>
                </a:ext>
              </a:extLst>
            </p:cNvPr>
            <p:cNvSpPr/>
            <p:nvPr/>
          </p:nvSpPr>
          <p:spPr>
            <a:xfrm>
              <a:off x="3382517" y="5789295"/>
              <a:ext cx="332740" cy="12700"/>
            </a:xfrm>
            <a:custGeom>
              <a:avLst/>
              <a:gdLst/>
              <a:ahLst/>
              <a:cxnLst/>
              <a:rect l="l" t="t" r="r" b="b"/>
              <a:pathLst>
                <a:path w="332739" h="12700">
                  <a:moveTo>
                    <a:pt x="332739" y="0"/>
                  </a:moveTo>
                  <a:lnTo>
                    <a:pt x="0" y="0"/>
                  </a:lnTo>
                  <a:lnTo>
                    <a:pt x="0" y="12699"/>
                  </a:lnTo>
                  <a:lnTo>
                    <a:pt x="332739" y="12699"/>
                  </a:lnTo>
                  <a:lnTo>
                    <a:pt x="3327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52898EB2-F714-90E7-6072-FD6306DB79B9}"/>
                </a:ext>
              </a:extLst>
            </p:cNvPr>
            <p:cNvSpPr txBox="1"/>
            <p:nvPr/>
          </p:nvSpPr>
          <p:spPr>
            <a:xfrm>
              <a:off x="3370579" y="5524817"/>
              <a:ext cx="358140" cy="2387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400" spc="-20" dirty="0">
                  <a:latin typeface="Cambria Math"/>
                  <a:cs typeface="Cambria Math"/>
                </a:rPr>
                <a:t>0.77</a:t>
              </a:r>
              <a:endParaRPr sz="1400" dirty="0">
                <a:latin typeface="Cambria Math"/>
                <a:cs typeface="Cambria Math"/>
              </a:endParaRPr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27406655-1129-D67A-5041-3C00D8A28E7B}"/>
                </a:ext>
              </a:extLst>
            </p:cNvPr>
            <p:cNvSpPr txBox="1"/>
            <p:nvPr/>
          </p:nvSpPr>
          <p:spPr>
            <a:xfrm>
              <a:off x="3429000" y="5799137"/>
              <a:ext cx="241300" cy="2387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400" spc="-25" dirty="0">
                  <a:latin typeface="Cambria Math"/>
                  <a:cs typeface="Cambria Math"/>
                </a:rPr>
                <a:t>√2</a:t>
              </a:r>
              <a:endParaRPr sz="1400">
                <a:latin typeface="Cambria Math"/>
                <a:cs typeface="Cambria Math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object 16">
                  <a:extLst>
                    <a:ext uri="{FF2B5EF4-FFF2-40B4-BE49-F238E27FC236}">
                      <a16:creationId xmlns:a16="http://schemas.microsoft.com/office/drawing/2014/main" id="{347E5441-FF98-CB0C-41DC-81FC1F4FA3E8}"/>
                    </a:ext>
                  </a:extLst>
                </p:cNvPr>
                <p:cNvSpPr txBox="1"/>
                <p:nvPr/>
              </p:nvSpPr>
              <p:spPr>
                <a:xfrm>
                  <a:off x="3731259" y="5659437"/>
                  <a:ext cx="1907541" cy="228268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100"/>
                    </a:spcBef>
                  </a:pPr>
                  <a:r>
                    <a:rPr sz="1400" dirty="0">
                      <a:latin typeface="Cambria Math"/>
                      <a:cs typeface="Cambria Math"/>
                    </a:rPr>
                    <a:t>𝑚𝑚</a:t>
                  </a:r>
                  <a:r>
                    <a:rPr sz="1400" spc="390" dirty="0">
                      <a:latin typeface="Cambria Math"/>
                      <a:cs typeface="Cambria Math"/>
                    </a:rPr>
                    <a:t> </a:t>
                  </a:r>
                  <a:r>
                    <a:rPr sz="1400" dirty="0">
                      <a:latin typeface="Cambria Math"/>
                      <a:cs typeface="Cambria Math"/>
                    </a:rPr>
                    <a:t>=</a:t>
                  </a:r>
                  <a:r>
                    <a:rPr lang="it-IT" sz="1400" spc="75" dirty="0">
                      <a:latin typeface="Cambria Math"/>
                      <a:cs typeface="Cambria Math"/>
                    </a:rPr>
                    <a:t> </a:t>
                  </a:r>
                  <a:r>
                    <a:rPr lang="it-IT" sz="1400" dirty="0">
                      <a:latin typeface="Cambria Math"/>
                      <a:cs typeface="Cambria Math"/>
                    </a:rPr>
                    <a:t>0,543</a:t>
                  </a:r>
                  <a14:m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/>
                        </a:rPr>
                        <m:t>±</m:t>
                      </m:r>
                    </m:oMath>
                  </a14:m>
                  <a:r>
                    <a:rPr lang="it-IT" sz="1400" spc="-15" dirty="0">
                      <a:latin typeface="Cambria Math"/>
                      <a:cs typeface="Cambria Math"/>
                    </a:rPr>
                    <a:t>0,016</a:t>
                  </a:r>
                  <a:r>
                    <a:rPr sz="1400" spc="-15" dirty="0">
                      <a:latin typeface="Cambria Math"/>
                      <a:cs typeface="Cambria Math"/>
                    </a:rPr>
                    <a:t> </a:t>
                  </a:r>
                  <a:r>
                    <a:rPr sz="1400" spc="-25" dirty="0">
                      <a:latin typeface="Cambria Math"/>
                      <a:cs typeface="Cambria Math"/>
                    </a:rPr>
                    <a:t>𝑚𝑚</a:t>
                  </a:r>
                  <a:endParaRPr sz="1400" dirty="0">
                    <a:latin typeface="Cambria Math"/>
                    <a:cs typeface="Cambria Math"/>
                  </a:endParaRPr>
                </a:p>
              </p:txBody>
            </p:sp>
          </mc:Choice>
          <mc:Fallback xmlns="">
            <p:sp>
              <p:nvSpPr>
                <p:cNvPr id="41" name="object 16">
                  <a:extLst>
                    <a:ext uri="{FF2B5EF4-FFF2-40B4-BE49-F238E27FC236}">
                      <a16:creationId xmlns:a16="http://schemas.microsoft.com/office/drawing/2014/main" id="{347E5441-FF98-CB0C-41DC-81FC1F4FA3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1259" y="5659437"/>
                  <a:ext cx="1907541" cy="228268"/>
                </a:xfrm>
                <a:prstGeom prst="rect">
                  <a:avLst/>
                </a:prstGeom>
                <a:blipFill>
                  <a:blip r:embed="rId5"/>
                  <a:stretch>
                    <a:fillRect l="-4605" t="-21053" r="-5263" b="-4210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21E9F08-3B2F-3AF7-8989-AF0830B6269D}"/>
              </a:ext>
            </a:extLst>
          </p:cNvPr>
          <p:cNvSpPr txBox="1"/>
          <p:nvPr/>
        </p:nvSpPr>
        <p:spPr>
          <a:xfrm>
            <a:off x="505428" y="1474703"/>
            <a:ext cx="6012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resolution with the charge centroid method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F0D5CF8-F1B9-A739-4657-565E16DC0D86}"/>
              </a:ext>
            </a:extLst>
          </p:cNvPr>
          <p:cNvSpPr txBox="1"/>
          <p:nvPr/>
        </p:nvSpPr>
        <p:spPr>
          <a:xfrm>
            <a:off x="6989810" y="2084651"/>
            <a:ext cx="411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Perspective for tracking – timing – high-rate capability </a:t>
            </a:r>
          </a:p>
          <a:p>
            <a:pPr algn="just"/>
            <a:endParaRPr lang="en-GB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3E16524A-797B-A433-3CAB-C26FEC02EF55}"/>
              </a:ext>
            </a:extLst>
          </p:cNvPr>
          <p:cNvSpPr txBox="1"/>
          <p:nvPr/>
        </p:nvSpPr>
        <p:spPr>
          <a:xfrm>
            <a:off x="6871277" y="3147758"/>
            <a:ext cx="4815295" cy="15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56895" lvl="4" algn="just">
              <a:lnSpc>
                <a:spcPts val="1600"/>
              </a:lnSpc>
              <a:spcBef>
                <a:spcPts val="100"/>
              </a:spcBef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graphite resistivity</a:t>
            </a:r>
          </a:p>
          <a:p>
            <a:pPr marL="12700" marR="556895" lvl="4" algn="just">
              <a:lnSpc>
                <a:spcPts val="1600"/>
              </a:lnSpc>
              <a:spcBef>
                <a:spcPts val="100"/>
              </a:spcBef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56895" lvl="8" algn="just">
              <a:lnSpc>
                <a:spcPts val="1600"/>
              </a:lnSpc>
              <a:spcBef>
                <a:spcPts val="100"/>
              </a:spcBef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strip pitch </a:t>
            </a:r>
          </a:p>
          <a:p>
            <a:pPr marL="12700" marR="556895" lvl="8" algn="just">
              <a:lnSpc>
                <a:spcPts val="1600"/>
              </a:lnSpc>
              <a:spcBef>
                <a:spcPts val="100"/>
              </a:spcBef>
            </a:pP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56895" lvl="4" algn="just">
              <a:lnSpc>
                <a:spcPts val="1600"/>
              </a:lnSpc>
              <a:spcBef>
                <a:spcPts val="100"/>
              </a:spcBef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phenolic glass resistivity by optimizing production processes and selection.</a:t>
            </a:r>
          </a:p>
        </p:txBody>
      </p:sp>
      <p:pic>
        <p:nvPicPr>
          <p:cNvPr id="3" name="Immagine 2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AA5285CC-1AB0-9230-60CA-92828B340A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663" y="5726958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20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41CEC-C6D8-0E64-9E6D-DAE48AFAE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C879DF-DDF4-D19D-0C68-28A6CF273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24869" y="1978778"/>
            <a:ext cx="3524502" cy="3673516"/>
          </a:xfrm>
          <a:prstGeom prst="rect">
            <a:avLst/>
          </a:prstGeom>
        </p:spPr>
      </p:pic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8E9615A-2FD0-A67E-891F-6BD46588D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1EF01A5-4BEE-65B3-F6A2-EDE6A1FB9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13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9EA0AA4-3E04-A456-5589-5EA85E882E09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6F149D34-AD86-980D-2E83-72F35E3E0F9D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63E70A9-D1DC-F46D-AFFC-780A93DA2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080CCCD5-0CB1-097C-E793-DE944441CCEF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 1 mm gas gap (Bari-KODEL)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E7978252-DD6A-DE3D-E907-DC0D6F459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2D1CB2-396E-8E56-5201-AFBC519B13A5}"/>
              </a:ext>
            </a:extLst>
          </p:cNvPr>
          <p:cNvSpPr txBox="1"/>
          <p:nvPr/>
        </p:nvSpPr>
        <p:spPr>
          <a:xfrm>
            <a:off x="425726" y="1252231"/>
            <a:ext cx="7133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Times" pitchFamily="2" charset="0"/>
              </a:rPr>
              <a:t>Double gap HPL equipped with CMS  front-end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  <a:latin typeface="Times" pitchFamily="2" charset="0"/>
              </a:rPr>
              <a:t>1 mm gap thick and 1.4 electrode thick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405FCCB-FD76-6F0F-B292-C953278796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799959" y="1927807"/>
            <a:ext cx="3621281" cy="377438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40475D8-DFC2-185F-4633-458BC5376278}"/>
              </a:ext>
            </a:extLst>
          </p:cNvPr>
          <p:cNvSpPr txBox="1"/>
          <p:nvPr/>
        </p:nvSpPr>
        <p:spPr>
          <a:xfrm>
            <a:off x="2418390" y="5496126"/>
            <a:ext cx="7293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92% efficiency up to ∼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2.2 kHz/cm</a:t>
            </a:r>
            <a:r>
              <a:rPr lang="en-US" baseline="30000" dirty="0">
                <a:solidFill>
                  <a:srgbClr val="FF0000"/>
                </a:solidFill>
                <a:latin typeface="Times" pitchFamily="2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Working point average ∼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6 kV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40BD17E-F256-AA8E-CC14-8FD00428CF13}"/>
              </a:ext>
            </a:extLst>
          </p:cNvPr>
          <p:cNvSpPr txBox="1"/>
          <p:nvPr/>
        </p:nvSpPr>
        <p:spPr>
          <a:xfrm>
            <a:off x="9562607" y="5962097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D. Ramos</a:t>
            </a:r>
          </a:p>
        </p:txBody>
      </p:sp>
    </p:spTree>
    <p:extLst>
      <p:ext uri="{BB962C8B-B14F-4D97-AF65-F5344CB8AC3E}">
        <p14:creationId xmlns:p14="http://schemas.microsoft.com/office/powerpoint/2010/main" val="3179488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58CCE-C53B-AF97-A4E4-822242990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D05D41B-E929-E884-A231-A998322DF6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B3AB115-5BA8-2A02-C146-49D2F5F7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14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FF2D93C-962E-4DF7-F46F-79831A5F116E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1E370A7-EAC0-D69F-2DB8-32622645FA2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6B87D625-D5B9-2E62-6E9E-F487A09C9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26A37100-9A44-C03C-169F-973B553F160E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500 </a:t>
            </a:r>
            <a:r>
              <a:rPr lang="en-GB" sz="3600" dirty="0"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Glass RPC (Bari-KODEL)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0D88F15B-0BD5-14FB-0C24-846899CC6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E44ECF-46EE-B30E-9279-E6E621EAFA36}"/>
              </a:ext>
            </a:extLst>
          </p:cNvPr>
          <p:cNvSpPr txBox="1"/>
          <p:nvPr/>
        </p:nvSpPr>
        <p:spPr>
          <a:xfrm>
            <a:off x="328947" y="1508772"/>
            <a:ext cx="48282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latin typeface="Times" pitchFamily="2" charset="0"/>
              </a:rPr>
              <a:t>50x50cm</a:t>
            </a:r>
            <a:r>
              <a:rPr lang="en-GB" sz="1600" b="1" baseline="30000" dirty="0">
                <a:latin typeface="Times" pitchFamily="2" charset="0"/>
              </a:rPr>
              <a:t>2</a:t>
            </a:r>
            <a:r>
              <a:rPr lang="en-GB" sz="1600" b="1" dirty="0">
                <a:latin typeface="Times" pitchFamily="2" charset="0"/>
              </a:rPr>
              <a:t> prototype double gap glass RPC </a:t>
            </a:r>
            <a:r>
              <a:rPr lang="en-GB" sz="1600" dirty="0">
                <a:latin typeface="Times" pitchFamily="2" charset="0"/>
              </a:rPr>
              <a:t>with gas thickness of 500 um under test for fast timing RPC prototype.</a:t>
            </a:r>
          </a:p>
          <a:p>
            <a:pPr algn="just"/>
            <a:endParaRPr lang="en-GB" sz="1600" dirty="0">
              <a:latin typeface="Times" pitchFamily="2" charset="0"/>
            </a:endParaRPr>
          </a:p>
          <a:p>
            <a:pPr algn="just"/>
            <a:r>
              <a:rPr lang="en-GB" sz="1600" dirty="0">
                <a:latin typeface="Times" pitchFamily="2" charset="0"/>
              </a:rPr>
              <a:t>Preliminary signal study by using CAEN digitizer DT5742, strip PCB 5 mm pitch and cosmic trigger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ACE30B-A404-873D-85D5-235B2DA5FDB4}"/>
              </a:ext>
            </a:extLst>
          </p:cNvPr>
          <p:cNvGrpSpPr>
            <a:grpSpLocks noChangeAspect="1"/>
          </p:cNvGrpSpPr>
          <p:nvPr/>
        </p:nvGrpSpPr>
        <p:grpSpPr>
          <a:xfrm>
            <a:off x="7172016" y="1340727"/>
            <a:ext cx="3250080" cy="1205032"/>
            <a:chOff x="2973539" y="6435691"/>
            <a:chExt cx="5151086" cy="1853677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A48D8250-4F98-C108-34F8-C76DB3895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3539" y="6435692"/>
              <a:ext cx="2471568" cy="1853676"/>
            </a:xfrm>
            <a:prstGeom prst="rect">
              <a:avLst/>
            </a:prstGeom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DBEDCA42-EAC7-44F3-D0FF-7FACB7D55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3626" y="6435691"/>
              <a:ext cx="2470999" cy="1853677"/>
            </a:xfrm>
            <a:prstGeom prst="rect">
              <a:avLst/>
            </a:prstGeom>
          </p:spPr>
        </p:pic>
      </p:grpSp>
      <p:grpSp>
        <p:nvGrpSpPr>
          <p:cNvPr id="16" name="그룹 74">
            <a:extLst>
              <a:ext uri="{FF2B5EF4-FFF2-40B4-BE49-F238E27FC236}">
                <a16:creationId xmlns:a16="http://schemas.microsoft.com/office/drawing/2014/main" id="{A8DBE7A3-1889-2A94-F863-5B45A4D04773}"/>
              </a:ext>
            </a:extLst>
          </p:cNvPr>
          <p:cNvGrpSpPr>
            <a:grpSpLocks noChangeAspect="1"/>
          </p:cNvGrpSpPr>
          <p:nvPr/>
        </p:nvGrpSpPr>
        <p:grpSpPr>
          <a:xfrm>
            <a:off x="7215163" y="2663323"/>
            <a:ext cx="3295710" cy="709827"/>
            <a:chOff x="5684709" y="1628967"/>
            <a:chExt cx="5592059" cy="1399983"/>
          </a:xfrm>
        </p:grpSpPr>
        <p:grpSp>
          <p:nvGrpSpPr>
            <p:cNvPr id="19" name="그룹 70">
              <a:extLst>
                <a:ext uri="{FF2B5EF4-FFF2-40B4-BE49-F238E27FC236}">
                  <a16:creationId xmlns:a16="http://schemas.microsoft.com/office/drawing/2014/main" id="{F66C7820-5710-080A-5982-67EC6C06FD99}"/>
                </a:ext>
              </a:extLst>
            </p:cNvPr>
            <p:cNvGrpSpPr/>
            <p:nvPr/>
          </p:nvGrpSpPr>
          <p:grpSpPr>
            <a:xfrm>
              <a:off x="5684709" y="1628967"/>
              <a:ext cx="5592059" cy="1399983"/>
              <a:chOff x="8123874" y="4235570"/>
              <a:chExt cx="3969066" cy="978415"/>
            </a:xfrm>
          </p:grpSpPr>
          <p:sp>
            <p:nvSpPr>
              <p:cNvPr id="24" name="직사각형 16">
                <a:extLst>
                  <a:ext uri="{FF2B5EF4-FFF2-40B4-BE49-F238E27FC236}">
                    <a16:creationId xmlns:a16="http://schemas.microsoft.com/office/drawing/2014/main" id="{43E66847-87DB-7747-0C49-1AD5BF33E5EE}"/>
                  </a:ext>
                </a:extLst>
              </p:cNvPr>
              <p:cNvSpPr/>
              <p:nvPr/>
            </p:nvSpPr>
            <p:spPr>
              <a:xfrm>
                <a:off x="8652510" y="4613790"/>
                <a:ext cx="2876606" cy="1544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직사각형 17">
                <a:extLst>
                  <a:ext uri="{FF2B5EF4-FFF2-40B4-BE49-F238E27FC236}">
                    <a16:creationId xmlns:a16="http://schemas.microsoft.com/office/drawing/2014/main" id="{AD973B59-F20C-B2CB-8514-72A068481B95}"/>
                  </a:ext>
                </a:extLst>
              </p:cNvPr>
              <p:cNvSpPr/>
              <p:nvPr/>
            </p:nvSpPr>
            <p:spPr>
              <a:xfrm>
                <a:off x="8652510" y="4886087"/>
                <a:ext cx="2876606" cy="13081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사각형 18">
                <a:extLst>
                  <a:ext uri="{FF2B5EF4-FFF2-40B4-BE49-F238E27FC236}">
                    <a16:creationId xmlns:a16="http://schemas.microsoft.com/office/drawing/2014/main" id="{DA1A2165-26F7-0EDD-7C68-431550845D86}"/>
                  </a:ext>
                </a:extLst>
              </p:cNvPr>
              <p:cNvSpPr/>
              <p:nvPr/>
            </p:nvSpPr>
            <p:spPr>
              <a:xfrm>
                <a:off x="9144000" y="4450199"/>
                <a:ext cx="1920240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사각형 22">
                <a:extLst>
                  <a:ext uri="{FF2B5EF4-FFF2-40B4-BE49-F238E27FC236}">
                    <a16:creationId xmlns:a16="http://schemas.microsoft.com/office/drawing/2014/main" id="{D8D9DA1C-8298-1E5D-C042-4CCC47EF406A}"/>
                  </a:ext>
                </a:extLst>
              </p:cNvPr>
              <p:cNvSpPr/>
              <p:nvPr/>
            </p:nvSpPr>
            <p:spPr>
              <a:xfrm>
                <a:off x="8657786" y="5168266"/>
                <a:ext cx="287660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모서리가 둥근 직사각형 26">
                <a:extLst>
                  <a:ext uri="{FF2B5EF4-FFF2-40B4-BE49-F238E27FC236}">
                    <a16:creationId xmlns:a16="http://schemas.microsoft.com/office/drawing/2014/main" id="{4DA6F5DD-2242-A21B-3EC9-DAC2E28B81B1}"/>
                  </a:ext>
                </a:extLst>
              </p:cNvPr>
              <p:cNvSpPr/>
              <p:nvPr/>
            </p:nvSpPr>
            <p:spPr>
              <a:xfrm>
                <a:off x="9374911" y="4768215"/>
                <a:ext cx="201528" cy="11787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모서리가 둥근 직사각형 27">
                <a:extLst>
                  <a:ext uri="{FF2B5EF4-FFF2-40B4-BE49-F238E27FC236}">
                    <a16:creationId xmlns:a16="http://schemas.microsoft.com/office/drawing/2014/main" id="{EC6918FA-0400-3826-4D96-3ED915D75431}"/>
                  </a:ext>
                </a:extLst>
              </p:cNvPr>
              <p:cNvSpPr/>
              <p:nvPr/>
            </p:nvSpPr>
            <p:spPr>
              <a:xfrm>
                <a:off x="10051257" y="4778535"/>
                <a:ext cx="224999" cy="104337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모서리가 둥근 직사각형 28">
                <a:extLst>
                  <a:ext uri="{FF2B5EF4-FFF2-40B4-BE49-F238E27FC236}">
                    <a16:creationId xmlns:a16="http://schemas.microsoft.com/office/drawing/2014/main" id="{F3BCEC27-5A4C-36DC-36CF-A34BBD9E9532}"/>
                  </a:ext>
                </a:extLst>
              </p:cNvPr>
              <p:cNvSpPr/>
              <p:nvPr/>
            </p:nvSpPr>
            <p:spPr>
              <a:xfrm>
                <a:off x="10674664" y="4767516"/>
                <a:ext cx="196560" cy="115356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모서리가 둥근 직사각형 29">
                <a:extLst>
                  <a:ext uri="{FF2B5EF4-FFF2-40B4-BE49-F238E27FC236}">
                    <a16:creationId xmlns:a16="http://schemas.microsoft.com/office/drawing/2014/main" id="{F0B74288-1DF4-BF9B-0479-5585A65C0C12}"/>
                  </a:ext>
                </a:extLst>
              </p:cNvPr>
              <p:cNvSpPr/>
              <p:nvPr/>
            </p:nvSpPr>
            <p:spPr>
              <a:xfrm>
                <a:off x="8656278" y="4775151"/>
                <a:ext cx="244832" cy="11093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모서리가 둥근 직사각형 30">
                <a:extLst>
                  <a:ext uri="{FF2B5EF4-FFF2-40B4-BE49-F238E27FC236}">
                    <a16:creationId xmlns:a16="http://schemas.microsoft.com/office/drawing/2014/main" id="{42542029-CC1A-18EE-EABD-8F17BF01A08F}"/>
                  </a:ext>
                </a:extLst>
              </p:cNvPr>
              <p:cNvSpPr/>
              <p:nvPr/>
            </p:nvSpPr>
            <p:spPr>
              <a:xfrm>
                <a:off x="11297056" y="4776203"/>
                <a:ext cx="242001" cy="109882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직사각형 34">
                <a:extLst>
                  <a:ext uri="{FF2B5EF4-FFF2-40B4-BE49-F238E27FC236}">
                    <a16:creationId xmlns:a16="http://schemas.microsoft.com/office/drawing/2014/main" id="{114324CC-C39F-E5BD-2B94-B1294A696088}"/>
                  </a:ext>
                </a:extLst>
              </p:cNvPr>
              <p:cNvSpPr/>
              <p:nvPr/>
            </p:nvSpPr>
            <p:spPr>
              <a:xfrm>
                <a:off x="8648166" y="4247000"/>
                <a:ext cx="460480" cy="27535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직사각형 35">
                <a:extLst>
                  <a:ext uri="{FF2B5EF4-FFF2-40B4-BE49-F238E27FC236}">
                    <a16:creationId xmlns:a16="http://schemas.microsoft.com/office/drawing/2014/main" id="{5EFAAD35-FDDA-F41C-4E00-94758E2DE30C}"/>
                  </a:ext>
                </a:extLst>
              </p:cNvPr>
              <p:cNvSpPr/>
              <p:nvPr/>
            </p:nvSpPr>
            <p:spPr>
              <a:xfrm>
                <a:off x="11090006" y="4249622"/>
                <a:ext cx="449051" cy="27535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5" name="그룹 38">
                <a:extLst>
                  <a:ext uri="{FF2B5EF4-FFF2-40B4-BE49-F238E27FC236}">
                    <a16:creationId xmlns:a16="http://schemas.microsoft.com/office/drawing/2014/main" id="{4FCA3FB5-4AD0-B4BC-9373-ED4CCCA6B662}"/>
                  </a:ext>
                </a:extLst>
              </p:cNvPr>
              <p:cNvGrpSpPr/>
              <p:nvPr/>
            </p:nvGrpSpPr>
            <p:grpSpPr>
              <a:xfrm>
                <a:off x="8123874" y="4235570"/>
                <a:ext cx="773941" cy="324761"/>
                <a:chOff x="9098547" y="5802747"/>
                <a:chExt cx="1120605" cy="306705"/>
              </a:xfrm>
            </p:grpSpPr>
            <p:sp>
              <p:nvSpPr>
                <p:cNvPr id="43" name="모서리가 둥근 직사각형 36">
                  <a:extLst>
                    <a:ext uri="{FF2B5EF4-FFF2-40B4-BE49-F238E27FC236}">
                      <a16:creationId xmlns:a16="http://schemas.microsoft.com/office/drawing/2014/main" id="{AB0E04D0-F0F0-1349-839C-AB546FB75461}"/>
                    </a:ext>
                  </a:extLst>
                </p:cNvPr>
                <p:cNvSpPr/>
                <p:nvPr/>
              </p:nvSpPr>
              <p:spPr>
                <a:xfrm>
                  <a:off x="9098547" y="5802747"/>
                  <a:ext cx="779849" cy="306705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모서리가 둥근 직사각형 37">
                  <a:extLst>
                    <a:ext uri="{FF2B5EF4-FFF2-40B4-BE49-F238E27FC236}">
                      <a16:creationId xmlns:a16="http://schemas.microsoft.com/office/drawing/2014/main" id="{7306DBFA-C6A2-213D-7D4C-FE6D10AF93CA}"/>
                    </a:ext>
                  </a:extLst>
                </p:cNvPr>
                <p:cNvSpPr/>
                <p:nvPr/>
              </p:nvSpPr>
              <p:spPr>
                <a:xfrm>
                  <a:off x="9744569" y="5861802"/>
                  <a:ext cx="474583" cy="190500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6" name="직사각형 39">
                <a:extLst>
                  <a:ext uri="{FF2B5EF4-FFF2-40B4-BE49-F238E27FC236}">
                    <a16:creationId xmlns:a16="http://schemas.microsoft.com/office/drawing/2014/main" id="{974DC077-0890-918D-2F41-263744394410}"/>
                  </a:ext>
                </a:extLst>
              </p:cNvPr>
              <p:cNvSpPr/>
              <p:nvPr/>
            </p:nvSpPr>
            <p:spPr>
              <a:xfrm>
                <a:off x="8922055" y="4543585"/>
                <a:ext cx="45719" cy="246380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직사각형 40">
                <a:extLst>
                  <a:ext uri="{FF2B5EF4-FFF2-40B4-BE49-F238E27FC236}">
                    <a16:creationId xmlns:a16="http://schemas.microsoft.com/office/drawing/2014/main" id="{B306293A-28BA-5684-188B-9776CEF6A15A}"/>
                  </a:ext>
                </a:extLst>
              </p:cNvPr>
              <p:cNvSpPr/>
              <p:nvPr/>
            </p:nvSpPr>
            <p:spPr>
              <a:xfrm>
                <a:off x="11221663" y="4618551"/>
                <a:ext cx="45719" cy="161650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8" name="그룹 56">
                <a:extLst>
                  <a:ext uri="{FF2B5EF4-FFF2-40B4-BE49-F238E27FC236}">
                    <a16:creationId xmlns:a16="http://schemas.microsoft.com/office/drawing/2014/main" id="{F2F72F10-FDB1-5857-9B2C-AC48EDAF281A}"/>
                  </a:ext>
                </a:extLst>
              </p:cNvPr>
              <p:cNvGrpSpPr/>
              <p:nvPr/>
            </p:nvGrpSpPr>
            <p:grpSpPr>
              <a:xfrm flipH="1">
                <a:off x="11292372" y="4239012"/>
                <a:ext cx="800568" cy="308015"/>
                <a:chOff x="9098547" y="5794793"/>
                <a:chExt cx="1120605" cy="306705"/>
              </a:xfrm>
            </p:grpSpPr>
            <p:sp>
              <p:nvSpPr>
                <p:cNvPr id="41" name="모서리가 둥근 직사각형 57">
                  <a:extLst>
                    <a:ext uri="{FF2B5EF4-FFF2-40B4-BE49-F238E27FC236}">
                      <a16:creationId xmlns:a16="http://schemas.microsoft.com/office/drawing/2014/main" id="{E1331F4F-C48E-8886-F985-B9EEAB8EA91F}"/>
                    </a:ext>
                  </a:extLst>
                </p:cNvPr>
                <p:cNvSpPr/>
                <p:nvPr/>
              </p:nvSpPr>
              <p:spPr>
                <a:xfrm>
                  <a:off x="9098547" y="5794793"/>
                  <a:ext cx="779849" cy="306705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모서리가 둥근 직사각형 58">
                  <a:extLst>
                    <a:ext uri="{FF2B5EF4-FFF2-40B4-BE49-F238E27FC236}">
                      <a16:creationId xmlns:a16="http://schemas.microsoft.com/office/drawing/2014/main" id="{73531B4F-0C01-4B7C-401F-E8FE3D081C34}"/>
                    </a:ext>
                  </a:extLst>
                </p:cNvPr>
                <p:cNvSpPr/>
                <p:nvPr/>
              </p:nvSpPr>
              <p:spPr>
                <a:xfrm>
                  <a:off x="9744569" y="5861802"/>
                  <a:ext cx="474583" cy="190500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39" name="직선 연결선 67">
                <a:extLst>
                  <a:ext uri="{FF2B5EF4-FFF2-40B4-BE49-F238E27FC236}">
                    <a16:creationId xmlns:a16="http://schemas.microsoft.com/office/drawing/2014/main" id="{DC47650F-AA81-BBC8-1B73-30F1FF4691D7}"/>
                  </a:ext>
                </a:extLst>
              </p:cNvPr>
              <p:cNvCxnSpPr/>
              <p:nvPr/>
            </p:nvCxnSpPr>
            <p:spPr>
              <a:xfrm>
                <a:off x="8955428" y="5098595"/>
                <a:ext cx="2243548" cy="161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68">
                <a:extLst>
                  <a:ext uri="{FF2B5EF4-FFF2-40B4-BE49-F238E27FC236}">
                    <a16:creationId xmlns:a16="http://schemas.microsoft.com/office/drawing/2014/main" id="{E56FC017-1FF2-484E-00FD-E17C19A92F59}"/>
                  </a:ext>
                </a:extLst>
              </p:cNvPr>
              <p:cNvCxnSpPr/>
              <p:nvPr/>
            </p:nvCxnSpPr>
            <p:spPr>
              <a:xfrm>
                <a:off x="8967774" y="4563393"/>
                <a:ext cx="2243548" cy="161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모서리가 둥근 직사각형 71">
              <a:extLst>
                <a:ext uri="{FF2B5EF4-FFF2-40B4-BE49-F238E27FC236}">
                  <a16:creationId xmlns:a16="http://schemas.microsoft.com/office/drawing/2014/main" id="{4393B299-A67C-D406-4B6D-977CA1AC90B3}"/>
                </a:ext>
              </a:extLst>
            </p:cNvPr>
            <p:cNvSpPr/>
            <p:nvPr/>
          </p:nvSpPr>
          <p:spPr>
            <a:xfrm>
              <a:off x="6553612" y="1755692"/>
              <a:ext cx="404253" cy="288627"/>
            </a:xfrm>
            <a:prstGeom prst="roundRect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모서리가 둥근 직사각형 73">
              <a:extLst>
                <a:ext uri="{FF2B5EF4-FFF2-40B4-BE49-F238E27FC236}">
                  <a16:creationId xmlns:a16="http://schemas.microsoft.com/office/drawing/2014/main" id="{C7CF25B1-AF88-ED5A-3800-1D89904FA145}"/>
                </a:ext>
              </a:extLst>
            </p:cNvPr>
            <p:cNvSpPr/>
            <p:nvPr/>
          </p:nvSpPr>
          <p:spPr>
            <a:xfrm>
              <a:off x="9979103" y="1777280"/>
              <a:ext cx="428543" cy="288627"/>
            </a:xfrm>
            <a:prstGeom prst="roundRect">
              <a:avLst/>
            </a:prstGeom>
            <a:solidFill>
              <a:schemeClr val="bg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49" name="Picture 9" descr="A screen with wires and wires&#10;&#10;Description automatically generated">
            <a:extLst>
              <a:ext uri="{FF2B5EF4-FFF2-40B4-BE49-F238E27FC236}">
                <a16:creationId xmlns:a16="http://schemas.microsoft.com/office/drawing/2014/main" id="{87DF3E8D-27EA-7A65-D9A3-961BA354479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907" r="28944" b="7560"/>
          <a:stretch/>
        </p:blipFill>
        <p:spPr>
          <a:xfrm rot="5400000">
            <a:off x="7764086" y="3589561"/>
            <a:ext cx="2060831" cy="2375397"/>
          </a:xfrm>
          <a:prstGeom prst="rect">
            <a:avLst/>
          </a:prstGeom>
        </p:spPr>
      </p:pic>
      <p:pic>
        <p:nvPicPr>
          <p:cNvPr id="1065" name="Picture 1064">
            <a:extLst>
              <a:ext uri="{FF2B5EF4-FFF2-40B4-BE49-F238E27FC236}">
                <a16:creationId xmlns:a16="http://schemas.microsoft.com/office/drawing/2014/main" id="{9BC9D7D2-475C-1B99-5606-3EF5F93BD7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124" y="3269186"/>
            <a:ext cx="4313934" cy="1733209"/>
          </a:xfrm>
          <a:prstGeom prst="rect">
            <a:avLst/>
          </a:prstGeom>
        </p:spPr>
      </p:pic>
      <p:sp>
        <p:nvSpPr>
          <p:cNvPr id="1066" name="TextBox 1065">
            <a:extLst>
              <a:ext uri="{FF2B5EF4-FFF2-40B4-BE49-F238E27FC236}">
                <a16:creationId xmlns:a16="http://schemas.microsoft.com/office/drawing/2014/main" id="{C5177635-E72E-BE22-A3E1-28F5378B952D}"/>
              </a:ext>
            </a:extLst>
          </p:cNvPr>
          <p:cNvSpPr txBox="1"/>
          <p:nvPr/>
        </p:nvSpPr>
        <p:spPr>
          <a:xfrm>
            <a:off x="1140880" y="4655894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jitter = time_thr – time_0 </a:t>
            </a:r>
          </a:p>
        </p:txBody>
      </p:sp>
      <p:sp>
        <p:nvSpPr>
          <p:cNvPr id="1070" name="Rectangle 1069">
            <a:extLst>
              <a:ext uri="{FF2B5EF4-FFF2-40B4-BE49-F238E27FC236}">
                <a16:creationId xmlns:a16="http://schemas.microsoft.com/office/drawing/2014/main" id="{D17FAA95-A636-F50E-27FF-4737BF95D21D}"/>
              </a:ext>
            </a:extLst>
          </p:cNvPr>
          <p:cNvSpPr/>
          <p:nvPr/>
        </p:nvSpPr>
        <p:spPr>
          <a:xfrm>
            <a:off x="8971681" y="1233360"/>
            <a:ext cx="1754239" cy="168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E441C696-8BF1-56D2-E97E-C1A7AB111AC9}"/>
              </a:ext>
            </a:extLst>
          </p:cNvPr>
          <p:cNvSpPr txBox="1"/>
          <p:nvPr/>
        </p:nvSpPr>
        <p:spPr>
          <a:xfrm>
            <a:off x="851186" y="5139398"/>
            <a:ext cx="638045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000" dirty="0">
                <a:latin typeface="Times" pitchFamily="2" charset="0"/>
              </a:rPr>
              <a:t>Study jitter distribution @ 4 kV with standard CMS mixture</a:t>
            </a:r>
          </a:p>
          <a:p>
            <a:r>
              <a:rPr lang="en-GB" sz="2000" dirty="0">
                <a:latin typeface="Times" pitchFamily="2" charset="0"/>
              </a:rPr>
              <a:t>                             </a:t>
            </a:r>
            <a:r>
              <a:rPr lang="en-GB" sz="2400" dirty="0">
                <a:solidFill>
                  <a:srgbClr val="FF0000"/>
                </a:solidFill>
                <a:highlight>
                  <a:srgbClr val="FFFF00"/>
                </a:highlight>
                <a:latin typeface="Times" pitchFamily="2" charset="0"/>
              </a:rPr>
              <a:t>Preliminary:</a:t>
            </a:r>
            <a:r>
              <a:rPr lang="en-GB" sz="2400" dirty="0">
                <a:solidFill>
                  <a:srgbClr val="FF0000"/>
                </a:solidFill>
                <a:latin typeface="Times" pitchFamily="2" charset="0"/>
              </a:rPr>
              <a:t> 220 </a:t>
            </a:r>
            <a:r>
              <a:rPr lang="en-GB" sz="2400" dirty="0" err="1">
                <a:solidFill>
                  <a:srgbClr val="FF0000"/>
                </a:solidFill>
                <a:latin typeface="Times" pitchFamily="2" charset="0"/>
              </a:rPr>
              <a:t>ps</a:t>
            </a:r>
            <a:endParaRPr lang="en-GB" sz="2400" dirty="0">
              <a:solidFill>
                <a:srgbClr val="FF0000"/>
              </a:solidFill>
              <a:latin typeface="Times" pitchFamily="2" charset="0"/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A16A483F-540A-9EA0-84BC-8643DD7D4099}"/>
              </a:ext>
            </a:extLst>
          </p:cNvPr>
          <p:cNvCxnSpPr>
            <a:cxnSpLocks/>
          </p:cNvCxnSpPr>
          <p:nvPr/>
        </p:nvCxnSpPr>
        <p:spPr>
          <a:xfrm flipV="1">
            <a:off x="1507231" y="4278640"/>
            <a:ext cx="1708671" cy="5570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8125831-AC4B-7C51-559D-054B5BEF55FD}"/>
              </a:ext>
            </a:extLst>
          </p:cNvPr>
          <p:cNvSpPr txBox="1"/>
          <p:nvPr/>
        </p:nvSpPr>
        <p:spPr>
          <a:xfrm>
            <a:off x="9562607" y="5962097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D. Ramos</a:t>
            </a:r>
          </a:p>
        </p:txBody>
      </p:sp>
    </p:spTree>
    <p:extLst>
      <p:ext uri="{BB962C8B-B14F-4D97-AF65-F5344CB8AC3E}">
        <p14:creationId xmlns:p14="http://schemas.microsoft.com/office/powerpoint/2010/main" val="1917949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15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new melamine electrodes (KODEL)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5">
            <a:extLst>
              <a:ext uri="{FF2B5EF4-FFF2-40B4-BE49-F238E27FC236}">
                <a16:creationId xmlns:a16="http://schemas.microsoft.com/office/drawing/2014/main" id="{8CD378C2-9DEC-37E2-6B7E-477356170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18" y="4237883"/>
            <a:ext cx="4444544" cy="1849163"/>
          </a:xfrm>
          <a:prstGeom prst="rect">
            <a:avLst/>
          </a:prstGeom>
        </p:spPr>
      </p:pic>
      <p:sp>
        <p:nvSpPr>
          <p:cNvPr id="8" name="직사각형 56">
            <a:extLst>
              <a:ext uri="{FF2B5EF4-FFF2-40B4-BE49-F238E27FC236}">
                <a16:creationId xmlns:a16="http://schemas.microsoft.com/office/drawing/2014/main" id="{3A1F7FF2-70BC-DBF4-AE51-AC0905861496}"/>
              </a:ext>
            </a:extLst>
          </p:cNvPr>
          <p:cNvSpPr/>
          <p:nvPr/>
        </p:nvSpPr>
        <p:spPr>
          <a:xfrm>
            <a:off x="7504917" y="3633729"/>
            <a:ext cx="4281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 melamine sheets (</a:t>
            </a:r>
            <a:r>
              <a:rPr lang="el-GR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ρ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~ 1.5 </a:t>
            </a:r>
            <a:r>
              <a:rPr lang="ko-KR" altLang="en-US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ⅹ 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10</a:t>
            </a:r>
            <a:r>
              <a:rPr lang="en-US" altLang="ko-KR" sz="16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11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l-GR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Ω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cm) 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polycarbonate sheet to support the gas gaps </a:t>
            </a:r>
            <a:endParaRPr lang="ko-KR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그림 4">
            <a:extLst>
              <a:ext uri="{FF2B5EF4-FFF2-40B4-BE49-F238E27FC236}">
                <a16:creationId xmlns:a16="http://schemas.microsoft.com/office/drawing/2014/main" id="{03BFD5E1-7F6E-A4DC-6088-CE4B8011697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475" y="1796611"/>
            <a:ext cx="1283638" cy="1711518"/>
          </a:xfrm>
          <a:prstGeom prst="rect">
            <a:avLst/>
          </a:prstGeom>
        </p:spPr>
      </p:pic>
      <p:pic>
        <p:nvPicPr>
          <p:cNvPr id="22" name="그림 5">
            <a:extLst>
              <a:ext uri="{FF2B5EF4-FFF2-40B4-BE49-F238E27FC236}">
                <a16:creationId xmlns:a16="http://schemas.microsoft.com/office/drawing/2014/main" id="{080F7826-EBC9-9A78-DE56-A210E1DDD9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913" y="1774224"/>
            <a:ext cx="1283638" cy="1711518"/>
          </a:xfrm>
          <a:prstGeom prst="rect">
            <a:avLst/>
          </a:prstGeom>
        </p:spPr>
      </p:pic>
      <p:sp>
        <p:nvSpPr>
          <p:cNvPr id="3" name="직사각형 3">
            <a:extLst>
              <a:ext uri="{FF2B5EF4-FFF2-40B4-BE49-F238E27FC236}">
                <a16:creationId xmlns:a16="http://schemas.microsoft.com/office/drawing/2014/main" id="{B1D05398-1FB3-88A6-D380-D04B4CF2EAFA}"/>
              </a:ext>
            </a:extLst>
          </p:cNvPr>
          <p:cNvSpPr/>
          <p:nvPr/>
        </p:nvSpPr>
        <p:spPr>
          <a:xfrm>
            <a:off x="494918" y="1151158"/>
            <a:ext cx="10561323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en-US" altLang="ko-KR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RPC electrode material (Melamine sheet):</a:t>
            </a:r>
            <a:endParaRPr lang="en-US" altLang="ko-KR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4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Thinner gas gap volumes to achieve a better time resolution (~ 300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better)</a:t>
            </a:r>
          </a:p>
          <a:p>
            <a:pPr marL="504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mm thick gas volume RPCs → 1 mm thick gas volume RPCs </a:t>
            </a:r>
          </a:p>
          <a:p>
            <a:pPr marL="218250" algn="just">
              <a:lnSpc>
                <a:spcPct val="95000"/>
              </a:lnSpc>
              <a:spcAft>
                <a:spcPts val="300"/>
              </a:spcAft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→ In next R&amp;D, 0.5 mm thick gas volume RPCs</a:t>
            </a:r>
          </a:p>
          <a:p>
            <a:pPr marL="504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Thinner RPC electrode for higher rate capability (&gt; 5 kHz cm</a:t>
            </a:r>
            <a:r>
              <a:rPr lang="en-US" altLang="ko-K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504000" indent="-285750" algn="just">
              <a:lnSpc>
                <a:spcPct val="95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Hopefully NO oil varnishing  needed</a:t>
            </a:r>
          </a:p>
          <a:p>
            <a:pPr marL="504000" indent="-285750" algn="just">
              <a:lnSpc>
                <a:spcPct val="95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NOT soda-lime glass instead? (commonly used for timing RPCs) </a:t>
            </a:r>
          </a:p>
          <a:p>
            <a:pPr marL="39600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Resistivity ~ 10</a:t>
            </a:r>
            <a:r>
              <a:rPr lang="en-US" altLang="ko-K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→ Too high to be used at high-rate environment</a:t>
            </a:r>
          </a:p>
          <a:p>
            <a:pPr marL="110250" algn="just">
              <a:lnSpc>
                <a:spcPct val="95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→ The rate capability at best ~ 1 kHz cm</a:t>
            </a:r>
            <a:r>
              <a:rPr lang="en-US" altLang="ko-K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96000" indent="-285750" algn="just">
              <a:lnSpc>
                <a:spcPct val="95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 fragile to make large sized trigger RPC gaps </a:t>
            </a:r>
            <a:endParaRPr lang="en-US" altLang="ko-KR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B45330CF-D41A-73F3-F6CB-4EDB27D9AB05}"/>
              </a:ext>
            </a:extLst>
          </p:cNvPr>
          <p:cNvGrpSpPr/>
          <p:nvPr/>
        </p:nvGrpSpPr>
        <p:grpSpPr>
          <a:xfrm>
            <a:off x="5829782" y="4588463"/>
            <a:ext cx="5865627" cy="1067155"/>
            <a:chOff x="5920307" y="4842030"/>
            <a:chExt cx="5865627" cy="1067155"/>
          </a:xfrm>
        </p:grpSpPr>
        <p:sp>
          <p:nvSpPr>
            <p:cNvPr id="23" name="직사각형 57">
              <a:extLst>
                <a:ext uri="{FF2B5EF4-FFF2-40B4-BE49-F238E27FC236}">
                  <a16:creationId xmlns:a16="http://schemas.microsoft.com/office/drawing/2014/main" id="{E38CA750-E32D-97D2-105D-4B014B1ECBF1}"/>
                </a:ext>
              </a:extLst>
            </p:cNvPr>
            <p:cNvSpPr/>
            <p:nvPr/>
          </p:nvSpPr>
          <p:spPr>
            <a:xfrm>
              <a:off x="8251901" y="5003103"/>
              <a:ext cx="3534033" cy="1112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58">
              <a:extLst>
                <a:ext uri="{FF2B5EF4-FFF2-40B4-BE49-F238E27FC236}">
                  <a16:creationId xmlns:a16="http://schemas.microsoft.com/office/drawing/2014/main" id="{100113DF-BB3B-58E8-02FF-4CD2FBE48950}"/>
                </a:ext>
              </a:extLst>
            </p:cNvPr>
            <p:cNvSpPr/>
            <p:nvPr/>
          </p:nvSpPr>
          <p:spPr>
            <a:xfrm>
              <a:off x="8251900" y="5123589"/>
              <a:ext cx="3534033" cy="11121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59">
              <a:extLst>
                <a:ext uri="{FF2B5EF4-FFF2-40B4-BE49-F238E27FC236}">
                  <a16:creationId xmlns:a16="http://schemas.microsoft.com/office/drawing/2014/main" id="{0653CE26-D9F7-8AFC-93CD-88D1167233A2}"/>
                </a:ext>
              </a:extLst>
            </p:cNvPr>
            <p:cNvSpPr/>
            <p:nvPr/>
          </p:nvSpPr>
          <p:spPr>
            <a:xfrm>
              <a:off x="8251899" y="5566283"/>
              <a:ext cx="3534033" cy="33707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0.5 mm or 1 mm thick Polycarbonate</a:t>
              </a:r>
              <a:endParaRPr lang="ko-KR" alt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직선 연결선 61">
              <a:extLst>
                <a:ext uri="{FF2B5EF4-FFF2-40B4-BE49-F238E27FC236}">
                  <a16:creationId xmlns:a16="http://schemas.microsoft.com/office/drawing/2014/main" id="{8DDB2694-B6E9-1FDC-9B81-F3E9E7463758}"/>
                </a:ext>
              </a:extLst>
            </p:cNvPr>
            <p:cNvCxnSpPr/>
            <p:nvPr/>
          </p:nvCxnSpPr>
          <p:spPr>
            <a:xfrm>
              <a:off x="8251899" y="5487350"/>
              <a:ext cx="353403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직사각형 62">
              <a:extLst>
                <a:ext uri="{FF2B5EF4-FFF2-40B4-BE49-F238E27FC236}">
                  <a16:creationId xmlns:a16="http://schemas.microsoft.com/office/drawing/2014/main" id="{653C8001-86E7-62CE-FFF8-0DF89D9C62E7}"/>
                </a:ext>
              </a:extLst>
            </p:cNvPr>
            <p:cNvSpPr/>
            <p:nvPr/>
          </p:nvSpPr>
          <p:spPr>
            <a:xfrm>
              <a:off x="5920307" y="4842030"/>
              <a:ext cx="271511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 ~ 500 </a:t>
              </a:r>
              <a:r>
                <a:rPr lang="en-US" altLang="ko-KR" sz="1400" dirty="0" err="1"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μm</a:t>
              </a:r>
              <a:r>
                <a:rPr lang="en-US" altLang="ko-KR" sz="1400" dirty="0">
                  <a:latin typeface="Times New Roman" panose="02020603050405020304" pitchFamily="18" charset="0"/>
                  <a:ea typeface="맑은 고딕" panose="020B0503020000020004" pitchFamily="50" charset="-127"/>
                  <a:cs typeface="Times New Roman" panose="02020603050405020304" pitchFamily="18" charset="0"/>
                </a:rPr>
                <a:t> thick </a:t>
              </a:r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Melamine 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직사각형 63">
              <a:extLst>
                <a:ext uri="{FF2B5EF4-FFF2-40B4-BE49-F238E27FC236}">
                  <a16:creationId xmlns:a16="http://schemas.microsoft.com/office/drawing/2014/main" id="{B116868E-1EEF-D076-666E-2B00C627BB84}"/>
                </a:ext>
              </a:extLst>
            </p:cNvPr>
            <p:cNvSpPr/>
            <p:nvPr/>
          </p:nvSpPr>
          <p:spPr>
            <a:xfrm>
              <a:off x="7442421" y="5028880"/>
              <a:ext cx="82907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Phenol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직사각형 64">
              <a:extLst>
                <a:ext uri="{FF2B5EF4-FFF2-40B4-BE49-F238E27FC236}">
                  <a16:creationId xmlns:a16="http://schemas.microsoft.com/office/drawing/2014/main" id="{04355486-6A4C-29BC-4D93-371F5267E5FB}"/>
                </a:ext>
              </a:extLst>
            </p:cNvPr>
            <p:cNvSpPr/>
            <p:nvPr/>
          </p:nvSpPr>
          <p:spPr>
            <a:xfrm>
              <a:off x="6640560" y="5345142"/>
              <a:ext cx="1611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Graphite coating on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직사각형 65">
              <a:extLst>
                <a:ext uri="{FF2B5EF4-FFF2-40B4-BE49-F238E27FC236}">
                  <a16:creationId xmlns:a16="http://schemas.microsoft.com/office/drawing/2014/main" id="{8B090121-D31F-5AF3-DFEB-41E42206B401}"/>
                </a:ext>
              </a:extLst>
            </p:cNvPr>
            <p:cNvSpPr/>
            <p:nvPr/>
          </p:nvSpPr>
          <p:spPr>
            <a:xfrm>
              <a:off x="7321716" y="5601408"/>
              <a:ext cx="94977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PC plate 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화살표: 아래쪽 2">
              <a:extLst>
                <a:ext uri="{FF2B5EF4-FFF2-40B4-BE49-F238E27FC236}">
                  <a16:creationId xmlns:a16="http://schemas.microsoft.com/office/drawing/2014/main" id="{0CF6FA21-D7FF-0B8E-668E-9B8DE47D9EC4}"/>
                </a:ext>
              </a:extLst>
            </p:cNvPr>
            <p:cNvSpPr/>
            <p:nvPr/>
          </p:nvSpPr>
          <p:spPr>
            <a:xfrm>
              <a:off x="8635418" y="5283781"/>
              <a:ext cx="755335" cy="16366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22">
              <a:extLst>
                <a:ext uri="{FF2B5EF4-FFF2-40B4-BE49-F238E27FC236}">
                  <a16:creationId xmlns:a16="http://schemas.microsoft.com/office/drawing/2014/main" id="{D1764525-AB14-FBFD-E784-17AAB2ADFA8E}"/>
                </a:ext>
              </a:extLst>
            </p:cNvPr>
            <p:cNvSpPr txBox="1"/>
            <p:nvPr/>
          </p:nvSpPr>
          <p:spPr>
            <a:xfrm>
              <a:off x="9359113" y="5165834"/>
              <a:ext cx="232745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Glued to be one piece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FF19393-2136-8382-CDEE-D8A718F64DD0}"/>
              </a:ext>
            </a:extLst>
          </p:cNvPr>
          <p:cNvSpPr txBox="1"/>
          <p:nvPr/>
        </p:nvSpPr>
        <p:spPr>
          <a:xfrm>
            <a:off x="9197560" y="5917296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K. Lee</a:t>
            </a:r>
          </a:p>
        </p:txBody>
      </p:sp>
    </p:spTree>
    <p:extLst>
      <p:ext uri="{BB962C8B-B14F-4D97-AF65-F5344CB8AC3E}">
        <p14:creationId xmlns:p14="http://schemas.microsoft.com/office/powerpoint/2010/main" val="3574635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16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new melamine electrodes (KODEL)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직사각형 8">
            <a:extLst>
              <a:ext uri="{FF2B5EF4-FFF2-40B4-BE49-F238E27FC236}">
                <a16:creationId xmlns:a16="http://schemas.microsoft.com/office/drawing/2014/main" id="{3E025731-E68E-403F-7A38-B2D1EC6D9BCC}"/>
              </a:ext>
            </a:extLst>
          </p:cNvPr>
          <p:cNvSpPr/>
          <p:nvPr/>
        </p:nvSpPr>
        <p:spPr>
          <a:xfrm>
            <a:off x="312516" y="1121615"/>
            <a:ext cx="1052381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tabLst>
                <a:tab pos="457200" algn="l"/>
              </a:tabLst>
            </a:pPr>
            <a:r>
              <a:rPr lang="en-US" altLang="ko-KR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1-mm thick gas-volume double-gap RPC made of 500 </a:t>
            </a:r>
            <a:r>
              <a:rPr lang="el-GR" altLang="ko-KR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ko-KR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m-thick melamine-based sheets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area of the detector: 26.4 x 26.4 cm</a:t>
            </a:r>
            <a:r>
              <a:rPr lang="en-US" altLang="ko-K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Strip pitches</a:t>
            </a:r>
          </a:p>
          <a:p>
            <a:pPr marL="540000" indent="-28575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mm to address a 1 ~ 2 mm position resolution </a:t>
            </a:r>
          </a:p>
          <a:p>
            <a:pPr marL="540000" indent="-28575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mm for typical RPC triggers 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resistivity of graphite ~ 500 k</a:t>
            </a:r>
            <a:r>
              <a:rPr lang="el-GR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sq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Absence of good front-end-electronics with a time resolution better than 100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400"/>
              </a:spcAft>
              <a:tabLst>
                <a:tab pos="457200" algn="l"/>
              </a:tabLst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→ Unable to check the time characteristics of the detectors</a:t>
            </a:r>
          </a:p>
        </p:txBody>
      </p:sp>
      <p:pic>
        <p:nvPicPr>
          <p:cNvPr id="23" name="그림 7">
            <a:extLst>
              <a:ext uri="{FF2B5EF4-FFF2-40B4-BE49-F238E27FC236}">
                <a16:creationId xmlns:a16="http://schemas.microsoft.com/office/drawing/2014/main" id="{1E520E11-0A70-D7EB-7B15-8AA0320F18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74626" y="3344678"/>
            <a:ext cx="1722509" cy="3060905"/>
          </a:xfrm>
          <a:prstGeom prst="rect">
            <a:avLst/>
          </a:prstGeom>
        </p:spPr>
      </p:pic>
      <p:pic>
        <p:nvPicPr>
          <p:cNvPr id="24" name="그림 6">
            <a:extLst>
              <a:ext uri="{FF2B5EF4-FFF2-40B4-BE49-F238E27FC236}">
                <a16:creationId xmlns:a16="http://schemas.microsoft.com/office/drawing/2014/main" id="{856772FF-B1E0-801A-E5EE-FB3F9AF087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879" y="1908219"/>
            <a:ext cx="4101605" cy="3828166"/>
          </a:xfrm>
          <a:prstGeom prst="rect">
            <a:avLst/>
          </a:prstGeom>
        </p:spPr>
      </p:pic>
      <p:sp>
        <p:nvSpPr>
          <p:cNvPr id="25" name="직사각형 7">
            <a:extLst>
              <a:ext uri="{FF2B5EF4-FFF2-40B4-BE49-F238E27FC236}">
                <a16:creationId xmlns:a16="http://schemas.microsoft.com/office/drawing/2014/main" id="{52AAAA22-F2F9-3F54-07F8-B13D2A469424}"/>
              </a:ext>
            </a:extLst>
          </p:cNvPr>
          <p:cNvSpPr/>
          <p:nvPr/>
        </p:nvSpPr>
        <p:spPr>
          <a:xfrm>
            <a:off x="3720418" y="4055558"/>
            <a:ext cx="4137415" cy="16671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mm pitch strips (read only 24 strip among 32 strips)</a:t>
            </a:r>
          </a:p>
          <a:p>
            <a:pPr>
              <a:spcAft>
                <a:spcPts val="4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Digitization threshold = 0.33 mV (~ 50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4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</a:t>
            </a:r>
            <a:r>
              <a:rPr lang="en-US" altLang="ko-KR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HV(abs 95%) + 100 V = 5.71 kV </a:t>
            </a:r>
          </a:p>
          <a:p>
            <a:pPr>
              <a:spcAft>
                <a:spcPts val="4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@HV</a:t>
            </a:r>
            <a:r>
              <a:rPr lang="en-US" altLang="ko-KR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0.972, </a:t>
            </a:r>
            <a:r>
              <a:rPr lang="el-GR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ko-KR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0.990</a:t>
            </a:r>
          </a:p>
          <a:p>
            <a:pPr>
              <a:spcAft>
                <a:spcPts val="4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cluster size @WP = 2.5</a:t>
            </a:r>
          </a:p>
          <a:p>
            <a:pPr>
              <a:spcAft>
                <a:spcPts val="400"/>
              </a:spcAft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Noise rate ~ 10.8 Hz cm</a:t>
            </a:r>
            <a:r>
              <a:rPr lang="en-US" altLang="ko-KR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23.1 </a:t>
            </a:r>
            <a:r>
              <a:rPr lang="en-US" altLang="ko-KR" sz="14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A5A03F2-6F40-ECBC-923C-FFCFB9C692E6}"/>
              </a:ext>
            </a:extLst>
          </p:cNvPr>
          <p:cNvSpPr txBox="1"/>
          <p:nvPr/>
        </p:nvSpPr>
        <p:spPr>
          <a:xfrm>
            <a:off x="9197560" y="5917296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K. Lee</a:t>
            </a:r>
          </a:p>
        </p:txBody>
      </p:sp>
    </p:spTree>
    <p:extLst>
      <p:ext uri="{BB962C8B-B14F-4D97-AF65-F5344CB8AC3E}">
        <p14:creationId xmlns:p14="http://schemas.microsoft.com/office/powerpoint/2010/main" val="301606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17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glass electrodes (Lyon, Tsinghua)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5D2FF5A-CF84-87CD-69B8-01E9443D8FCF}"/>
              </a:ext>
            </a:extLst>
          </p:cNvPr>
          <p:cNvSpPr txBox="1"/>
          <p:nvPr/>
        </p:nvSpPr>
        <p:spPr>
          <a:xfrm>
            <a:off x="312516" y="1373448"/>
            <a:ext cx="4892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glass RPC have low-rate detection capability (a few hundreds of Hz/cm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Tsinghua  has developed  a low resistive glass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it-IT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it-IT" dirty="0"/>
              <a:t> Ω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cm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doped glass with metal components)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very high surface uniformity, with a roughness below 10 nm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05CD437-49CA-F9E3-6BFA-861433D47440}"/>
              </a:ext>
            </a:extLst>
          </p:cNvPr>
          <p:cNvSpPr txBox="1"/>
          <p:nvPr/>
        </p:nvSpPr>
        <p:spPr>
          <a:xfrm>
            <a:off x="529076" y="594062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 </a:t>
            </a:r>
            <a:r>
              <a:rPr lang="it-IT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Lagarde et al 2016 JINST 11 C09006</a:t>
            </a:r>
          </a:p>
        </p:txBody>
      </p:sp>
      <p:pic>
        <p:nvPicPr>
          <p:cNvPr id="15" name="Immagine 14" descr="Immagine che contiene testo, linea, Carattere, numero&#10;&#10;Descrizione generata automaticamente">
            <a:extLst>
              <a:ext uri="{FF2B5EF4-FFF2-40B4-BE49-F238E27FC236}">
                <a16:creationId xmlns:a16="http://schemas.microsoft.com/office/drawing/2014/main" id="{13154A01-70E8-1C06-D428-C14166839B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"/>
          <a:stretch/>
        </p:blipFill>
        <p:spPr>
          <a:xfrm>
            <a:off x="5397660" y="1151158"/>
            <a:ext cx="6125189" cy="2890585"/>
          </a:xfrm>
          <a:prstGeom prst="rect">
            <a:avLst/>
          </a:prstGeom>
        </p:spPr>
      </p:pic>
      <p:pic>
        <p:nvPicPr>
          <p:cNvPr id="16" name="Immagine 15" descr="Immagine che contiene finestra, Rettangolo, Materiale composito, interno&#10;&#10;Descrizione generata automaticamente">
            <a:extLst>
              <a:ext uri="{FF2B5EF4-FFF2-40B4-BE49-F238E27FC236}">
                <a16:creationId xmlns:a16="http://schemas.microsoft.com/office/drawing/2014/main" id="{85A22298-CEEA-B797-C05F-D2090AFF7F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872" y="4136829"/>
            <a:ext cx="2850812" cy="2121379"/>
          </a:xfrm>
          <a:prstGeom prst="rect">
            <a:avLst/>
          </a:prstGeom>
        </p:spPr>
      </p:pic>
      <p:sp>
        <p:nvSpPr>
          <p:cNvPr id="17" name="ZoneTexte 2">
            <a:extLst>
              <a:ext uri="{FF2B5EF4-FFF2-40B4-BE49-F238E27FC236}">
                <a16:creationId xmlns:a16="http://schemas.microsoft.com/office/drawing/2014/main" id="{06936995-FE06-11AE-A83E-360BAAE6EE41}"/>
              </a:ext>
            </a:extLst>
          </p:cNvPr>
          <p:cNvSpPr txBox="1"/>
          <p:nvPr/>
        </p:nvSpPr>
        <p:spPr>
          <a:xfrm>
            <a:off x="1294931" y="4538880"/>
            <a:ext cx="3970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 (30  cm x  30 cm) is a problem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Freccia destra 17">
            <a:extLst>
              <a:ext uri="{FF2B5EF4-FFF2-40B4-BE49-F238E27FC236}">
                <a16:creationId xmlns:a16="http://schemas.microsoft.com/office/drawing/2014/main" id="{0C966AB9-5F17-AC8E-6DB7-1DF7D3C09760}"/>
              </a:ext>
            </a:extLst>
          </p:cNvPr>
          <p:cNvSpPr/>
          <p:nvPr/>
        </p:nvSpPr>
        <p:spPr>
          <a:xfrm>
            <a:off x="5675757" y="4951958"/>
            <a:ext cx="657497" cy="40287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B4879E9-9F5C-A227-1AB6-B830BC0FBB6A}"/>
              </a:ext>
            </a:extLst>
          </p:cNvPr>
          <p:cNvSpPr txBox="1"/>
          <p:nvPr/>
        </p:nvSpPr>
        <p:spPr>
          <a:xfrm>
            <a:off x="9562607" y="5962097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I.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Laktineh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05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18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age1image1915520">
            <a:extLst>
              <a:ext uri="{FF2B5EF4-FFF2-40B4-BE49-F238E27FC236}">
                <a16:creationId xmlns:a16="http://schemas.microsoft.com/office/drawing/2014/main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737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plastic electrodes (Lyon)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4E9527E2-9744-6760-FDF5-75685277E17B}"/>
              </a:ext>
            </a:extLst>
          </p:cNvPr>
          <p:cNvSpPr txBox="1"/>
          <p:nvPr/>
        </p:nvSpPr>
        <p:spPr>
          <a:xfrm>
            <a:off x="411729" y="1335526"/>
            <a:ext cx="64908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PVdF</a:t>
            </a:r>
            <a:r>
              <a:rPr lang="en-US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PEEK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very stable and chemically inert thermoplastic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kind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PVdF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developed with the help of PolyOne (Germany). Doped with CNT we achieved a bulk resistivity of 10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11-12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Symbol" pitchFamily="2" charset="2"/>
                <a:cs typeface="Times New Roman" panose="02020603050405020304" pitchFamily="18" charset="0"/>
              </a:rPr>
              <a:t>W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cm.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charged PEEK developed with the help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Krefine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(Japan).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Doped with BC a bulk resistivity of 10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Symbol" pitchFamily="2" charset="2"/>
                <a:cs typeface="Times New Roman" panose="02020603050405020304" pitchFamily="18" charset="0"/>
              </a:rPr>
              <a:t>W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  was achieved.</a:t>
            </a:r>
          </a:p>
        </p:txBody>
      </p:sp>
      <p:pic>
        <p:nvPicPr>
          <p:cNvPr id="8" name="Image 14">
            <a:extLst>
              <a:ext uri="{FF2B5EF4-FFF2-40B4-BE49-F238E27FC236}">
                <a16:creationId xmlns:a16="http://schemas.microsoft.com/office/drawing/2014/main" id="{E7E1C940-76A1-634A-60DA-EBC929F7C30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125" y="1377348"/>
            <a:ext cx="2991354" cy="1915909"/>
          </a:xfrm>
          <a:prstGeom prst="rect">
            <a:avLst/>
          </a:prstGeom>
        </p:spPr>
      </p:pic>
      <p:sp>
        <p:nvSpPr>
          <p:cNvPr id="10" name="ZoneTexte 15">
            <a:extLst>
              <a:ext uri="{FF2B5EF4-FFF2-40B4-BE49-F238E27FC236}">
                <a16:creationId xmlns:a16="http://schemas.microsoft.com/office/drawing/2014/main" id="{C4D72413-7732-C4BB-3F6E-01E43AF78592}"/>
              </a:ext>
            </a:extLst>
          </p:cNvPr>
          <p:cNvSpPr txBox="1"/>
          <p:nvPr/>
        </p:nvSpPr>
        <p:spPr>
          <a:xfrm>
            <a:off x="4779809" y="3730582"/>
            <a:ext cx="63289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few small detectors were made using doped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PVdF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plates of 2-3 mm thickness. An excellent efficiency is obtained with cosmic,  but resistivity is not low enough for reaching  high rate.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Plates made with charged PEEK were produced  reaching   10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Symbol" pitchFamily="2" charset="2"/>
                <a:cs typeface="Times New Roman" panose="02020603050405020304" pitchFamily="18" charset="0"/>
              </a:rPr>
              <a:t>W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  which could allow reaching rates of hundreds of kHz/cm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but  some homogeneity issues are still there. </a:t>
            </a:r>
          </a:p>
          <a:p>
            <a:pPr algn="just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efforts  and funding are needed to finalize this material.</a:t>
            </a:r>
          </a:p>
        </p:txBody>
      </p:sp>
      <p:pic>
        <p:nvPicPr>
          <p:cNvPr id="12" name="Image 4">
            <a:extLst>
              <a:ext uri="{FF2B5EF4-FFF2-40B4-BE49-F238E27FC236}">
                <a16:creationId xmlns:a16="http://schemas.microsoft.com/office/drawing/2014/main" id="{1BA5408F-C204-50E3-BA38-D2AD32A76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88" y="3190959"/>
            <a:ext cx="3340262" cy="299527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5">
            <a:extLst>
              <a:ext uri="{FF2B5EF4-FFF2-40B4-BE49-F238E27FC236}">
                <a16:creationId xmlns:a16="http://schemas.microsoft.com/office/drawing/2014/main" id="{8DED5D73-39B6-A6D9-1645-3A962FA29C4C}"/>
              </a:ext>
            </a:extLst>
          </p:cNvPr>
          <p:cNvSpPr txBox="1"/>
          <p:nvPr/>
        </p:nvSpPr>
        <p:spPr>
          <a:xfrm>
            <a:off x="1797271" y="5444606"/>
            <a:ext cx="12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AIDA2020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3F885C6-6EFC-BD6E-237D-B01C87D7047D}"/>
              </a:ext>
            </a:extLst>
          </p:cNvPr>
          <p:cNvSpPr txBox="1"/>
          <p:nvPr/>
        </p:nvSpPr>
        <p:spPr>
          <a:xfrm>
            <a:off x="9562607" y="5962097"/>
            <a:ext cx="332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I.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Laktineh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257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5AF15-10BC-0A0D-839D-14035AFA7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9AF4303-8F56-7E90-A234-2E8FB018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1CD9BBF-10F2-4A56-5C18-5D23673D3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19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8BCBE1F-ABEC-3568-9EE2-3A77EAA15C9D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0B1FB228-D7CA-F21B-7798-D3D282AA38DD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DC073CDC-18A5-A26C-63C8-D2A3406B0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9AF941C3-5455-5143-D1F9-75EFBD65F8A8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Sustainable RPC operation 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5063F0B2-CA8D-3266-C525-C88D69986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08DF7C-36E8-49CD-E6EF-25862CFB68B5}"/>
              </a:ext>
            </a:extLst>
          </p:cNvPr>
          <p:cNvSpPr txBox="1"/>
          <p:nvPr/>
        </p:nvSpPr>
        <p:spPr>
          <a:xfrm>
            <a:off x="312515" y="1089622"/>
            <a:ext cx="1062180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" pitchFamily="2" charset="0"/>
              </a:rPr>
              <a:t>Eco-friendly mixtures  requirements:</a:t>
            </a:r>
            <a:r>
              <a:rPr lang="en-US" sz="1600" dirty="0">
                <a:solidFill>
                  <a:srgbClr val="FF0000"/>
                </a:solidFill>
                <a:latin typeface="Times" pitchFamily="2" charset="0"/>
              </a:rPr>
              <a:t> </a:t>
            </a:r>
            <a:r>
              <a:rPr lang="en-US" sz="1600" dirty="0">
                <a:latin typeface="Times" pitchFamily="2" charset="0"/>
              </a:rPr>
              <a:t>Low GWP, low toxicity, not flammable, detector performance comparable with standard one. Actions: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Replace C</a:t>
            </a:r>
            <a:r>
              <a:rPr lang="en-US" sz="1600" baseline="-25000" dirty="0">
                <a:latin typeface="Times" pitchFamily="2" charset="0"/>
              </a:rPr>
              <a:t>2</a:t>
            </a:r>
            <a:r>
              <a:rPr lang="en-US" sz="1600" dirty="0">
                <a:latin typeface="Times" pitchFamily="2" charset="0"/>
              </a:rPr>
              <a:t>H</a:t>
            </a:r>
            <a:r>
              <a:rPr lang="en-US" sz="1600" baseline="-25000" dirty="0">
                <a:latin typeface="Times" pitchFamily="2" charset="0"/>
              </a:rPr>
              <a:t>2</a:t>
            </a:r>
            <a:r>
              <a:rPr lang="en-US" sz="1600" dirty="0">
                <a:latin typeface="Times" pitchFamily="2" charset="0"/>
              </a:rPr>
              <a:t>F</a:t>
            </a:r>
            <a:r>
              <a:rPr lang="en-US" sz="1600" baseline="-25000" dirty="0">
                <a:latin typeface="Times" pitchFamily="2" charset="0"/>
              </a:rPr>
              <a:t>4</a:t>
            </a:r>
            <a:r>
              <a:rPr lang="en-US" sz="1600" dirty="0">
                <a:latin typeface="Times" pitchFamily="2" charset="0"/>
              </a:rPr>
              <a:t> with  HFO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Addition of CO</a:t>
            </a:r>
            <a:r>
              <a:rPr lang="en-US" sz="1600" baseline="-25000" dirty="0">
                <a:latin typeface="Times" pitchFamily="2" charset="0"/>
              </a:rPr>
              <a:t>2</a:t>
            </a:r>
            <a:r>
              <a:rPr lang="en-US" sz="1600" dirty="0">
                <a:latin typeface="Times" pitchFamily="2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latin typeface="Times" pitchFamily="2" charset="0"/>
              </a:rPr>
              <a:t>SF</a:t>
            </a:r>
            <a:r>
              <a:rPr lang="en-US" sz="1600" baseline="-25000" dirty="0">
                <a:latin typeface="Times" pitchFamily="2" charset="0"/>
              </a:rPr>
              <a:t>6</a:t>
            </a:r>
            <a:r>
              <a:rPr lang="en-US" sz="1600" dirty="0">
                <a:latin typeface="Times" pitchFamily="2" charset="0"/>
              </a:rPr>
              <a:t> still needed but studies on replacement on going</a:t>
            </a:r>
          </a:p>
          <a:p>
            <a:pPr algn="just"/>
            <a:endParaRPr lang="en-US" sz="1600" dirty="0">
              <a:latin typeface="Times" pitchFamily="2" charset="0"/>
            </a:endParaRPr>
          </a:p>
          <a:p>
            <a:pPr algn="just"/>
            <a:r>
              <a:rPr lang="en-US" sz="1600" dirty="0">
                <a:latin typeface="Times" pitchFamily="2" charset="0"/>
              </a:rPr>
              <a:t>HFO moves the operating voltage (WP) at much higher values, so the the addition of CO</a:t>
            </a:r>
            <a:r>
              <a:rPr lang="en-US" sz="1600" baseline="-25000" dirty="0">
                <a:latin typeface="Times" pitchFamily="2" charset="0"/>
              </a:rPr>
              <a:t>2</a:t>
            </a:r>
            <a:r>
              <a:rPr lang="en-US" sz="1600" dirty="0">
                <a:latin typeface="Times" pitchFamily="2" charset="0"/>
              </a:rPr>
              <a:t> helps in limiting this increase. For thin gap RPC (es. sub-mm gaps), this might be less important </a:t>
            </a:r>
          </a:p>
          <a:p>
            <a:pPr algn="just"/>
            <a:endParaRPr lang="en-GB" sz="1600" dirty="0">
              <a:solidFill>
                <a:srgbClr val="4C4C4C"/>
              </a:solidFill>
              <a:latin typeface="Times" pitchFamily="2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E09096A-4692-B1C9-DDB9-CF0293DB7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912829"/>
              </p:ext>
            </p:extLst>
          </p:nvPr>
        </p:nvGraphicFramePr>
        <p:xfrm>
          <a:off x="2718149" y="3578344"/>
          <a:ext cx="5185620" cy="247121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03516">
                  <a:extLst>
                    <a:ext uri="{9D8B030D-6E8A-4147-A177-3AD203B41FA5}">
                      <a16:colId xmlns:a16="http://schemas.microsoft.com/office/drawing/2014/main" val="3024934656"/>
                    </a:ext>
                  </a:extLst>
                </a:gridCol>
                <a:gridCol w="626752">
                  <a:extLst>
                    <a:ext uri="{9D8B030D-6E8A-4147-A177-3AD203B41FA5}">
                      <a16:colId xmlns:a16="http://schemas.microsoft.com/office/drawing/2014/main" val="306572505"/>
                    </a:ext>
                  </a:extLst>
                </a:gridCol>
                <a:gridCol w="581306">
                  <a:extLst>
                    <a:ext uri="{9D8B030D-6E8A-4147-A177-3AD203B41FA5}">
                      <a16:colId xmlns:a16="http://schemas.microsoft.com/office/drawing/2014/main" val="1616651263"/>
                    </a:ext>
                  </a:extLst>
                </a:gridCol>
                <a:gridCol w="581306">
                  <a:extLst>
                    <a:ext uri="{9D8B030D-6E8A-4147-A177-3AD203B41FA5}">
                      <a16:colId xmlns:a16="http://schemas.microsoft.com/office/drawing/2014/main" val="1528644623"/>
                    </a:ext>
                  </a:extLst>
                </a:gridCol>
                <a:gridCol w="678125">
                  <a:extLst>
                    <a:ext uri="{9D8B030D-6E8A-4147-A177-3AD203B41FA5}">
                      <a16:colId xmlns:a16="http://schemas.microsoft.com/office/drawing/2014/main" val="3459694696"/>
                    </a:ext>
                  </a:extLst>
                </a:gridCol>
                <a:gridCol w="715666">
                  <a:extLst>
                    <a:ext uri="{9D8B030D-6E8A-4147-A177-3AD203B41FA5}">
                      <a16:colId xmlns:a16="http://schemas.microsoft.com/office/drawing/2014/main" val="3173038012"/>
                    </a:ext>
                  </a:extLst>
                </a:gridCol>
                <a:gridCol w="632680">
                  <a:extLst>
                    <a:ext uri="{9D8B030D-6E8A-4147-A177-3AD203B41FA5}">
                      <a16:colId xmlns:a16="http://schemas.microsoft.com/office/drawing/2014/main" val="2187608064"/>
                    </a:ext>
                  </a:extLst>
                </a:gridCol>
                <a:gridCol w="666269">
                  <a:extLst>
                    <a:ext uri="{9D8B030D-6E8A-4147-A177-3AD203B41FA5}">
                      <a16:colId xmlns:a16="http://schemas.microsoft.com/office/drawing/2014/main" val="1323188890"/>
                    </a:ext>
                  </a:extLst>
                </a:gridCol>
              </a:tblGrid>
              <a:tr h="558017">
                <a:tc>
                  <a:txBody>
                    <a:bodyPr/>
                    <a:lstStyle/>
                    <a:p>
                      <a:pPr algn="ctr"/>
                      <a:endParaRPr lang="en-US" sz="1100" b="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TFE </a:t>
                      </a:r>
                    </a:p>
                    <a:p>
                      <a:pPr algn="ctr"/>
                      <a:r>
                        <a:rPr lang="en-US" sz="1100" b="1" dirty="0"/>
                        <a:t>(%)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HFO</a:t>
                      </a:r>
                    </a:p>
                    <a:p>
                      <a:pPr algn="ctr"/>
                      <a:r>
                        <a:rPr lang="en-US" sz="1100" b="1" dirty="0"/>
                        <a:t>(%)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</a:t>
                      </a:r>
                      <a:r>
                        <a:rPr lang="en-US" sz="1100" b="1" baseline="-25000" dirty="0"/>
                        <a:t>2</a:t>
                      </a:r>
                      <a:r>
                        <a:rPr lang="en-US" sz="1100" b="1" dirty="0"/>
                        <a:t> </a:t>
                      </a:r>
                    </a:p>
                    <a:p>
                      <a:pPr algn="ctr"/>
                      <a:r>
                        <a:rPr lang="en-US" sz="1100" b="1" dirty="0"/>
                        <a:t>(%)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iC</a:t>
                      </a:r>
                      <a:r>
                        <a:rPr lang="en-US" sz="1100" b="1" baseline="-25000" dirty="0"/>
                        <a:t>4</a:t>
                      </a:r>
                      <a:r>
                        <a:rPr lang="en-US" sz="1100" b="1" dirty="0"/>
                        <a:t>H</a:t>
                      </a:r>
                      <a:r>
                        <a:rPr lang="en-US" sz="1100" b="1" baseline="-25000" dirty="0"/>
                        <a:t>10</a:t>
                      </a:r>
                    </a:p>
                    <a:p>
                      <a:pPr algn="ctr"/>
                      <a:r>
                        <a:rPr lang="en-US" sz="1100" b="1" dirty="0"/>
                        <a:t>(%)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SF6 </a:t>
                      </a:r>
                    </a:p>
                    <a:p>
                      <a:pPr algn="ctr"/>
                      <a:r>
                        <a:rPr lang="en-US" sz="1100" b="1" dirty="0"/>
                        <a:t>(%)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GWP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</a:t>
                      </a:r>
                      <a:r>
                        <a:rPr lang="en-US" sz="1100" b="1" baseline="-25000" dirty="0"/>
                        <a:t>2</a:t>
                      </a:r>
                      <a:r>
                        <a:rPr lang="en-US" sz="1100" b="1" dirty="0"/>
                        <a:t>e</a:t>
                      </a:r>
                    </a:p>
                    <a:p>
                      <a:pPr algn="ctr"/>
                      <a:r>
                        <a:rPr lang="en-US" sz="1100" b="1" dirty="0"/>
                        <a:t>(g/l)*</a:t>
                      </a:r>
                      <a:endParaRPr lang="en-US" sz="1100" b="1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2496930"/>
                  </a:ext>
                </a:extLst>
              </a:tr>
              <a:tr h="33879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STD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95.2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4.5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0.3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1485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6824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405879"/>
                  </a:ext>
                </a:extLst>
              </a:tr>
              <a:tr h="33879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ECO2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35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60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4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476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1522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4294133"/>
                  </a:ext>
                </a:extLst>
              </a:tr>
              <a:tr h="33879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ECO3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25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69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5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527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6"/>
                          </a:solidFill>
                        </a:rPr>
                        <a:t>1519</a:t>
                      </a:r>
                      <a:endParaRPr lang="en-US" sz="1100" b="1" dirty="0">
                        <a:solidFill>
                          <a:schemeClr val="accent6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5590604"/>
                  </a:ext>
                </a:extLst>
              </a:tr>
              <a:tr h="55801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Density (g/l)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4.68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5.26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1.98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2.69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6.61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290879"/>
                  </a:ext>
                </a:extLst>
              </a:tr>
              <a:tr h="33879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GWP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1430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22800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</a:t>
                      </a:r>
                      <a:endParaRPr lang="en-US" sz="1100" dirty="0">
                        <a:latin typeface="Avenir Next" panose="020B05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4254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15EF542-C503-3022-0D6A-7E6EF58B569F}"/>
              </a:ext>
            </a:extLst>
          </p:cNvPr>
          <p:cNvSpPr txBox="1"/>
          <p:nvPr/>
        </p:nvSpPr>
        <p:spPr>
          <a:xfrm>
            <a:off x="8312331" y="4602940"/>
            <a:ext cx="24427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4C4C4C"/>
                </a:solidFill>
                <a:effectLst/>
                <a:latin typeface="Times" pitchFamily="2" charset="0"/>
              </a:rPr>
              <a:t>*GWP with respect to CO</a:t>
            </a:r>
            <a:r>
              <a:rPr lang="en-GB" sz="1200" baseline="-25000" dirty="0">
                <a:solidFill>
                  <a:srgbClr val="4C4C4C"/>
                </a:solidFill>
                <a:effectLst/>
                <a:latin typeface="Times" pitchFamily="2" charset="0"/>
              </a:rPr>
              <a:t>2</a:t>
            </a:r>
            <a:r>
              <a:rPr lang="en-GB" sz="1200" dirty="0">
                <a:solidFill>
                  <a:srgbClr val="4C4C4C"/>
                </a:solidFill>
                <a:effectLst/>
                <a:latin typeface="Times" pitchFamily="2" charset="0"/>
              </a:rPr>
              <a:t>, and their CO</a:t>
            </a:r>
            <a:r>
              <a:rPr lang="en-GB" sz="1200" baseline="-25000" dirty="0">
                <a:solidFill>
                  <a:srgbClr val="4C4C4C"/>
                </a:solidFill>
                <a:effectLst/>
                <a:latin typeface="Times" pitchFamily="2" charset="0"/>
              </a:rPr>
              <a:t>2</a:t>
            </a:r>
            <a:r>
              <a:rPr lang="en-GB" sz="1200" dirty="0">
                <a:solidFill>
                  <a:srgbClr val="4C4C4C"/>
                </a:solidFill>
                <a:effectLst/>
                <a:latin typeface="Times" pitchFamily="2" charset="0"/>
              </a:rPr>
              <a:t>e, in grams, for one litre of mixture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276B1C-803E-CCB3-E98E-3EC4AF6857AD}"/>
              </a:ext>
            </a:extLst>
          </p:cNvPr>
          <p:cNvSpPr txBox="1"/>
          <p:nvPr/>
        </p:nvSpPr>
        <p:spPr>
          <a:xfrm>
            <a:off x="7810839" y="596787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Times" pitchFamily="2" charset="0"/>
              </a:rPr>
              <a:t>Courtesy of RPC </a:t>
            </a:r>
            <a:r>
              <a:rPr lang="en-US" sz="1400" i="1" dirty="0" err="1">
                <a:solidFill>
                  <a:srgbClr val="FF0000"/>
                </a:solidFill>
                <a:latin typeface="Times" pitchFamily="2" charset="0"/>
              </a:rPr>
              <a:t>EcoGas@GIF</a:t>
            </a:r>
            <a:r>
              <a:rPr lang="en-US" sz="1400" i="1" dirty="0">
                <a:solidFill>
                  <a:srgbClr val="FF0000"/>
                </a:solidFill>
                <a:latin typeface="Times" pitchFamily="2" charset="0"/>
              </a:rPr>
              <a:t>++ collaboration</a:t>
            </a:r>
            <a:endParaRPr lang="it-IT" sz="1400" i="1" dirty="0">
              <a:solidFill>
                <a:srgbClr val="FF0000"/>
              </a:solidFill>
            </a:endParaRP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B20D694-3C0C-9C4F-C6AA-9CD54FE03F75}"/>
              </a:ext>
            </a:extLst>
          </p:cNvPr>
          <p:cNvCxnSpPr/>
          <p:nvPr/>
        </p:nvCxnSpPr>
        <p:spPr>
          <a:xfrm flipH="1" flipV="1">
            <a:off x="7810839" y="4005654"/>
            <a:ext cx="501492" cy="4151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94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0906A7BE-E0C9-5161-6A54-11CE8F390A8A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RPC2024 conference outlook</a:t>
            </a:r>
          </a:p>
        </p:txBody>
      </p:sp>
      <p:pic>
        <p:nvPicPr>
          <p:cNvPr id="11" name="Picture 2" descr="page1image1915520">
            <a:extLst>
              <a:ext uri="{FF2B5EF4-FFF2-40B4-BE49-F238E27FC236}">
                <a16:creationId xmlns:a16="http://schemas.microsoft.com/office/drawing/2014/main" id="{7818AC6B-E05F-FACA-2E07-8D111BA39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5" descr="C:\Users\aielli\Documents\rpcDet-eps-converted-to_2.png">
            <a:extLst>
              <a:ext uri="{FF2B5EF4-FFF2-40B4-BE49-F238E27FC236}">
                <a16:creationId xmlns:a16="http://schemas.microsoft.com/office/drawing/2014/main" id="{BDEF1048-F871-C239-514D-D62E740574A9}"/>
              </a:ext>
            </a:extLst>
          </p:cNvPr>
          <p:cNvPicPr>
            <a:picLocks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EJndZhMAAAAlAAAAEQ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ERyxAX///8BAAAAAAAAAAAAAAAAAAAAAAAAAAAAAAAAAAAAAAAAAAAAAAACf39/AOfm5gPMzMwAwMD/AH9/fwAAAAAAAAAAAAAAAAD///8AAAAAACEAAAAYAAAAFAAAAIwIAABpBwAAAkMAAGsbAAAQAAAAJgAAAAgAAAABgQAA/x8AAA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374148" y="1703796"/>
            <a:ext cx="4168355" cy="14383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DE86932-A186-F309-1640-A5CDF0948A96}"/>
              </a:ext>
            </a:extLst>
          </p:cNvPr>
          <p:cNvSpPr txBox="1"/>
          <p:nvPr/>
        </p:nvSpPr>
        <p:spPr>
          <a:xfrm>
            <a:off x="1339515" y="1336387"/>
            <a:ext cx="2209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RPC</a:t>
            </a:r>
          </a:p>
        </p:txBody>
      </p:sp>
      <p:pic>
        <p:nvPicPr>
          <p:cNvPr id="17" name="Immagine 16" descr="Immagine che contiene testo, Carattere, schermata, documento&#10;&#10;Descrizione generata automaticamente">
            <a:extLst>
              <a:ext uri="{FF2B5EF4-FFF2-40B4-BE49-F238E27FC236}">
                <a16:creationId xmlns:a16="http://schemas.microsoft.com/office/drawing/2014/main" id="{5EA674FA-4BFC-D02F-3116-617840B2C7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689" y="1857412"/>
            <a:ext cx="6414504" cy="3636432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504A4CA-1B4A-4BA8-F8F9-96C58A26F2C1}"/>
              </a:ext>
            </a:extLst>
          </p:cNvPr>
          <p:cNvSpPr txBox="1"/>
          <p:nvPr/>
        </p:nvSpPr>
        <p:spPr>
          <a:xfrm>
            <a:off x="1339515" y="3750421"/>
            <a:ext cx="2662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Multigap  RPC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3CEEC7D-4232-0B8A-924B-64D03566612C}"/>
              </a:ext>
            </a:extLst>
          </p:cNvPr>
          <p:cNvSpPr txBox="1"/>
          <p:nvPr/>
        </p:nvSpPr>
        <p:spPr>
          <a:xfrm>
            <a:off x="6538452" y="1349853"/>
            <a:ext cx="4430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Statement from prof. </a:t>
            </a:r>
            <a:r>
              <a:rPr lang="en-GB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Santonico</a:t>
            </a:r>
            <a:endParaRPr lang="en-GB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4DD8F46C-3A31-620D-3C16-ADBF2324F80A}"/>
              </a:ext>
            </a:extLst>
          </p:cNvPr>
          <p:cNvSpPr/>
          <p:nvPr/>
        </p:nvSpPr>
        <p:spPr>
          <a:xfrm>
            <a:off x="5801032" y="3675628"/>
            <a:ext cx="5692628" cy="532578"/>
          </a:xfrm>
          <a:prstGeom prst="rect">
            <a:avLst/>
          </a:prstGeom>
          <a:solidFill>
            <a:srgbClr val="FF0000">
              <a:alpha val="4501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 descr="Immagine che contiene schermata, linea, diagramma, Diagramma&#10;&#10;Descrizione generata automaticamente">
            <a:extLst>
              <a:ext uri="{FF2B5EF4-FFF2-40B4-BE49-F238E27FC236}">
                <a16:creationId xmlns:a16="http://schemas.microsoft.com/office/drawing/2014/main" id="{2BFFCFC1-D24C-C24E-5E81-9FA74446CD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09" y="4208206"/>
            <a:ext cx="3792141" cy="1511899"/>
          </a:xfrm>
          <a:prstGeom prst="rect">
            <a:avLst/>
          </a:prstGeom>
        </p:spPr>
      </p:pic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1536B2CF-6759-AEA4-580A-B523DE6707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025" y="1331949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13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5AF15-10BC-0A0D-839D-14035AFA7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9AF4303-8F56-7E90-A234-2E8FB018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1CD9BBF-10F2-4A56-5C18-5D23673D3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20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8BCBE1F-ABEC-3568-9EE2-3A77EAA15C9D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0B1FB228-D7CA-F21B-7798-D3D282AA38DD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DC073CDC-18A5-A26C-63C8-D2A3406B0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9AF941C3-5455-5143-D1F9-75EFBD65F8A8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R&amp;D: Sustainable RPC operation 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5063F0B2-CA8D-3266-C525-C88D69986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29AFDF1-8381-D437-0361-28CACC19289D}"/>
              </a:ext>
            </a:extLst>
          </p:cNvPr>
          <p:cNvSpPr txBox="1"/>
          <p:nvPr/>
        </p:nvSpPr>
        <p:spPr>
          <a:xfrm>
            <a:off x="1831072" y="1368738"/>
            <a:ext cx="575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Efficiency single gap HPL RPC         2mm vs 1mm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F794CBC-B48D-2B25-0968-3810810ED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60791" y="2166020"/>
            <a:ext cx="3842505" cy="400496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7ECF883-4156-A246-1BD3-6BEF1A294DB2}"/>
              </a:ext>
            </a:extLst>
          </p:cNvPr>
          <p:cNvGrpSpPr/>
          <p:nvPr/>
        </p:nvGrpSpPr>
        <p:grpSpPr>
          <a:xfrm>
            <a:off x="1050362" y="1885558"/>
            <a:ext cx="3765478" cy="3842506"/>
            <a:chOff x="5275296" y="3243906"/>
            <a:chExt cx="2570866" cy="3032592"/>
          </a:xfrm>
        </p:grpSpPr>
        <p:pic>
          <p:nvPicPr>
            <p:cNvPr id="25" name="Picture 24" descr="A graph of a number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B5F6B625-0217-E157-48FB-D5CD1DF78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48"/>
            <a:stretch/>
          </p:blipFill>
          <p:spPr>
            <a:xfrm>
              <a:off x="5275296" y="3243906"/>
              <a:ext cx="2570866" cy="303259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2CED59-256B-1ECA-FE6E-72375B566CD1}"/>
                </a:ext>
              </a:extLst>
            </p:cNvPr>
            <p:cNvSpPr txBox="1"/>
            <p:nvPr/>
          </p:nvSpPr>
          <p:spPr>
            <a:xfrm>
              <a:off x="5574829" y="4075680"/>
              <a:ext cx="10871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Single gap (2.0mm)</a:t>
              </a:r>
            </a:p>
          </p:txBody>
        </p:sp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F16797-4808-9321-A396-B3764803F3EF}"/>
              </a:ext>
            </a:extLst>
          </p:cNvPr>
          <p:cNvSpPr txBox="1"/>
          <p:nvPr/>
        </p:nvSpPr>
        <p:spPr>
          <a:xfrm>
            <a:off x="7810839" y="596787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Times" pitchFamily="2" charset="0"/>
              </a:rPr>
              <a:t>Courtesy of RPC </a:t>
            </a:r>
            <a:r>
              <a:rPr lang="en-US" sz="1400" i="1" dirty="0" err="1">
                <a:solidFill>
                  <a:srgbClr val="FF0000"/>
                </a:solidFill>
                <a:latin typeface="Times" pitchFamily="2" charset="0"/>
              </a:rPr>
              <a:t>EcoGas@GIF</a:t>
            </a:r>
            <a:r>
              <a:rPr lang="en-US" sz="1400" i="1" dirty="0">
                <a:solidFill>
                  <a:srgbClr val="FF0000"/>
                </a:solidFill>
                <a:latin typeface="Times" pitchFamily="2" charset="0"/>
              </a:rPr>
              <a:t>++ collaboration</a:t>
            </a:r>
            <a:endParaRPr lang="it-IT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821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21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physics case: Long Lived Particles</a:t>
            </a:r>
          </a:p>
        </p:txBody>
      </p:sp>
      <p:pic>
        <p:nvPicPr>
          <p:cNvPr id="21" name="Picture 2" descr="page1image1915520">
            <a:extLst>
              <a:ext uri="{FF2B5EF4-FFF2-40B4-BE49-F238E27FC236}">
                <a16:creationId xmlns:a16="http://schemas.microsoft.com/office/drawing/2014/main" id="{C20A53C3-3759-6C61-CE1F-3D7C55239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582DEF2C-89EF-4B8E-B217-C12D9B240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77" y="1197871"/>
            <a:ext cx="8761386" cy="4904877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B2BE103-49E8-0496-95A2-65E1F14E88F6}"/>
              </a:ext>
            </a:extLst>
          </p:cNvPr>
          <p:cNvSpPr txBox="1"/>
          <p:nvPr/>
        </p:nvSpPr>
        <p:spPr>
          <a:xfrm>
            <a:off x="1194619" y="1545256"/>
            <a:ext cx="3102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ANUBIS proposal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EC90CDC-5D57-BBB0-42F8-C11865413071}"/>
              </a:ext>
            </a:extLst>
          </p:cNvPr>
          <p:cNvSpPr txBox="1"/>
          <p:nvPr/>
        </p:nvSpPr>
        <p:spPr>
          <a:xfrm>
            <a:off x="8967863" y="5917392"/>
            <a:ext cx="332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Oleg Brandt</a:t>
            </a:r>
          </a:p>
        </p:txBody>
      </p:sp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702DD5D6-D184-2AF4-76C9-C58A89AA5B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/>
          <a:stretch/>
        </p:blipFill>
        <p:spPr>
          <a:xfrm>
            <a:off x="9576620" y="2771720"/>
            <a:ext cx="2353802" cy="275559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DA4EF8-B751-31EC-CDF1-F5F7929C811F}"/>
              </a:ext>
            </a:extLst>
          </p:cNvPr>
          <p:cNvSpPr txBox="1"/>
          <p:nvPr/>
        </p:nvSpPr>
        <p:spPr>
          <a:xfrm>
            <a:off x="9089922" y="1817631"/>
            <a:ext cx="267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 with RPC  the  ATLAS roof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2C9B969C-C40D-7068-06E6-E5F8D9D4FABB}"/>
              </a:ext>
            </a:extLst>
          </p:cNvPr>
          <p:cNvCxnSpPr/>
          <p:nvPr/>
        </p:nvCxnSpPr>
        <p:spPr>
          <a:xfrm>
            <a:off x="9861755" y="2408903"/>
            <a:ext cx="527849" cy="17698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4AD6CCD0-2EA7-19C4-0EF3-C2E4E8FB54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5742117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94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22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physic case: Long Lived Particles</a:t>
            </a:r>
          </a:p>
        </p:txBody>
      </p:sp>
      <p:pic>
        <p:nvPicPr>
          <p:cNvPr id="21" name="Picture 2" descr="page1image1915520">
            <a:extLst>
              <a:ext uri="{FF2B5EF4-FFF2-40B4-BE49-F238E27FC236}">
                <a16:creationId xmlns:a16="http://schemas.microsoft.com/office/drawing/2014/main" id="{C20A53C3-3759-6C61-CE1F-3D7C55239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EC90CDC-5D57-BBB0-42F8-C11865413071}"/>
              </a:ext>
            </a:extLst>
          </p:cNvPr>
          <p:cNvSpPr txBox="1"/>
          <p:nvPr/>
        </p:nvSpPr>
        <p:spPr>
          <a:xfrm>
            <a:off x="8865656" y="5860281"/>
            <a:ext cx="332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</a:t>
            </a:r>
            <a:r>
              <a:rPr lang="en-GB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Aashaq</a:t>
            </a:r>
            <a:r>
              <a:rPr lang="en-GB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Shah</a:t>
            </a:r>
          </a:p>
        </p:txBody>
      </p:sp>
      <p:pic>
        <p:nvPicPr>
          <p:cNvPr id="19" name="Immagine 18" descr="Immagine che contiene testo, Carattere, schermata, bianco&#10;&#10;Descrizione generata automaticamente">
            <a:extLst>
              <a:ext uri="{FF2B5EF4-FFF2-40B4-BE49-F238E27FC236}">
                <a16:creationId xmlns:a16="http://schemas.microsoft.com/office/drawing/2014/main" id="{0DBD3285-899B-33F1-4304-78A665FAB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16" y="1182058"/>
            <a:ext cx="3497157" cy="1793034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ACF0B39-B4A9-CEA7-71F7-EE415D94D302}"/>
              </a:ext>
            </a:extLst>
          </p:cNvPr>
          <p:cNvSpPr txBox="1"/>
          <p:nvPr/>
        </p:nvSpPr>
        <p:spPr>
          <a:xfrm>
            <a:off x="4654352" y="2068743"/>
            <a:ext cx="601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</a:t>
            </a:r>
            <a:r>
              <a:rPr lang="en-GB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proANUBIS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demonstrator with LHC data  </a:t>
            </a:r>
          </a:p>
        </p:txBody>
      </p:sp>
      <p:pic>
        <p:nvPicPr>
          <p:cNvPr id="23" name="Immagine 22" descr="Immagine che contiene diagramma, linea, schermata, Diagramma&#10;&#10;Descrizione generata automaticamente">
            <a:extLst>
              <a:ext uri="{FF2B5EF4-FFF2-40B4-BE49-F238E27FC236}">
                <a16:creationId xmlns:a16="http://schemas.microsoft.com/office/drawing/2014/main" id="{2C9699D3-2A4B-AAC6-AB29-2AD6320CA0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9" r="57203"/>
          <a:stretch/>
        </p:blipFill>
        <p:spPr>
          <a:xfrm>
            <a:off x="7935486" y="2801721"/>
            <a:ext cx="3418314" cy="3079339"/>
          </a:xfrm>
          <a:prstGeom prst="rect">
            <a:avLst/>
          </a:prstGeom>
        </p:spPr>
      </p:pic>
      <p:pic>
        <p:nvPicPr>
          <p:cNvPr id="24" name="Immagine 23" descr="Immagine che contiene diagramma, linea, schermata, Diagramma&#10;&#10;Descrizione generata automaticamente">
            <a:extLst>
              <a:ext uri="{FF2B5EF4-FFF2-40B4-BE49-F238E27FC236}">
                <a16:creationId xmlns:a16="http://schemas.microsoft.com/office/drawing/2014/main" id="{EA7DF0D7-5229-51BA-792B-C0AD7B692A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1" t="8689"/>
          <a:stretch/>
        </p:blipFill>
        <p:spPr>
          <a:xfrm>
            <a:off x="2603107" y="2764026"/>
            <a:ext cx="4750076" cy="3202739"/>
          </a:xfrm>
          <a:prstGeom prst="rect">
            <a:avLst/>
          </a:prstGeom>
        </p:spPr>
      </p:pic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BF3AA9BA-EF3D-330B-BBAA-954F602213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2782" y="5727901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90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23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Facility productions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 descr="Immagine che contiene schermata, testo, Parallelo&#10;&#10;Descrizione generata automaticamente">
            <a:extLst>
              <a:ext uri="{FF2B5EF4-FFF2-40B4-BE49-F238E27FC236}">
                <a16:creationId xmlns:a16="http://schemas.microsoft.com/office/drawing/2014/main" id="{D02454F6-FA83-C992-C652-F57997B7E4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" r="2443"/>
          <a:stretch/>
        </p:blipFill>
        <p:spPr>
          <a:xfrm>
            <a:off x="613457" y="1306052"/>
            <a:ext cx="4328933" cy="2514491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E9270D-1447-E348-47D8-92D8088B0BD0}"/>
              </a:ext>
            </a:extLst>
          </p:cNvPr>
          <p:cNvSpPr txBox="1"/>
          <p:nvPr/>
        </p:nvSpPr>
        <p:spPr>
          <a:xfrm>
            <a:off x="5340153" y="1665620"/>
            <a:ext cx="60136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GB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Tecnica</a:t>
            </a:r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(Italy)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produced the gas gaps  for ATLAS phase I and CMS Barrel. It is now producing  the new ATLAS RPC gas  gap for phase II. Also ready to respond to R&amp;D requests.</a:t>
            </a:r>
          </a:p>
        </p:txBody>
      </p:sp>
      <p:pic>
        <p:nvPicPr>
          <p:cNvPr id="6" name="그림 4">
            <a:extLst>
              <a:ext uri="{FF2B5EF4-FFF2-40B4-BE49-F238E27FC236}">
                <a16:creationId xmlns:a16="http://schemas.microsoft.com/office/drawing/2014/main" id="{31302E95-1942-61E7-0C32-F8A917EBD4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463" t="9188" r="15426" b="26133"/>
          <a:stretch/>
        </p:blipFill>
        <p:spPr>
          <a:xfrm>
            <a:off x="741402" y="4010235"/>
            <a:ext cx="3480619" cy="217599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53648A3-A221-64D4-5773-6EDA098EB956}"/>
              </a:ext>
            </a:extLst>
          </p:cNvPr>
          <p:cNvSpPr txBox="1"/>
          <p:nvPr/>
        </p:nvSpPr>
        <p:spPr>
          <a:xfrm>
            <a:off x="5340153" y="4240336"/>
            <a:ext cx="60136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KODEL@Korea</a:t>
            </a:r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produced the gas gaps  for CMS forward (still in production). Also, the group significatively active in R&amp;D activity. Under discussion the future of the mass production facility. Input from scientific community needed.</a:t>
            </a:r>
          </a:p>
        </p:txBody>
      </p:sp>
    </p:spTree>
    <p:extLst>
      <p:ext uri="{BB962C8B-B14F-4D97-AF65-F5344CB8AC3E}">
        <p14:creationId xmlns:p14="http://schemas.microsoft.com/office/powerpoint/2010/main" val="3332022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24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Facility productions (new entries)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E9270D-1447-E348-47D8-92D8088B0BD0}"/>
              </a:ext>
            </a:extLst>
          </p:cNvPr>
          <p:cNvSpPr txBox="1"/>
          <p:nvPr/>
        </p:nvSpPr>
        <p:spPr>
          <a:xfrm>
            <a:off x="4766220" y="1252231"/>
            <a:ext cx="60136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science and technology of China (USTC)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undertaking a major effort to set up a gas gap production facility for the  ATLAS RPC. Preparatory work is over. Ready for production.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53648A3-A221-64D4-5773-6EDA098EB956}"/>
              </a:ext>
            </a:extLst>
          </p:cNvPr>
          <p:cNvSpPr txBox="1"/>
          <p:nvPr/>
        </p:nvSpPr>
        <p:spPr>
          <a:xfrm>
            <a:off x="4895621" y="3862859"/>
            <a:ext cx="60136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Plank Institute (MPI)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recently put in operation a new facility for the ATLAS gas gap production. Also, the MPI group has started to establish two additional manufacturers:</a:t>
            </a:r>
          </a:p>
        </p:txBody>
      </p:sp>
      <p:pic>
        <p:nvPicPr>
          <p:cNvPr id="11" name="Immagine 10" descr="Immagine che contiene interno, macchina, acciaio, Alluminio&#10;&#10;Descrizione generata automaticamente">
            <a:extLst>
              <a:ext uri="{FF2B5EF4-FFF2-40B4-BE49-F238E27FC236}">
                <a16:creationId xmlns:a16="http://schemas.microsoft.com/office/drawing/2014/main" id="{C6CEE6B7-56D0-6E61-54C9-55FFC60BAD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15" y="1278741"/>
            <a:ext cx="3320660" cy="2478161"/>
          </a:xfrm>
          <a:prstGeom prst="rect">
            <a:avLst/>
          </a:prstGeom>
        </p:spPr>
      </p:pic>
      <p:pic>
        <p:nvPicPr>
          <p:cNvPr id="12" name="Immagine 11" descr="Immagine che contiene interno, arredo, macchina, Attrezzature mediche&#10;&#10;Descrizione generata automaticamente">
            <a:extLst>
              <a:ext uri="{FF2B5EF4-FFF2-40B4-BE49-F238E27FC236}">
                <a16:creationId xmlns:a16="http://schemas.microsoft.com/office/drawing/2014/main" id="{2260C865-1319-6FB7-6228-449D89A1C8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7" y="3908185"/>
            <a:ext cx="3510896" cy="2135381"/>
          </a:xfrm>
          <a:prstGeom prst="rect">
            <a:avLst/>
          </a:prstGeom>
        </p:spPr>
      </p:pic>
      <p:pic>
        <p:nvPicPr>
          <p:cNvPr id="15" name="Immagine 14" descr="Immagine che contiene testo, Carattere, schermata&#10;&#10;Descrizione generata automaticamente">
            <a:extLst>
              <a:ext uri="{FF2B5EF4-FFF2-40B4-BE49-F238E27FC236}">
                <a16:creationId xmlns:a16="http://schemas.microsoft.com/office/drawing/2014/main" id="{FD698086-00B3-BA02-35E6-A825243BAD7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t="10735" r="8684" b="41828"/>
          <a:stretch/>
        </p:blipFill>
        <p:spPr>
          <a:xfrm>
            <a:off x="4622523" y="5104848"/>
            <a:ext cx="6486239" cy="103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02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25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E9270D-1447-E348-47D8-92D8088B0BD0}"/>
              </a:ext>
            </a:extLst>
          </p:cNvPr>
          <p:cNvSpPr txBox="1"/>
          <p:nvPr/>
        </p:nvSpPr>
        <p:spPr>
          <a:xfrm>
            <a:off x="312516" y="1341936"/>
            <a:ext cx="10439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performance such as: rate capability of  4-5  kHz/cm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time resolution of  200-300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space resolution of 400-500 </a:t>
            </a:r>
            <a:r>
              <a:rPr lang="en-GB" dirty="0"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are easily achievable with the present  technology for “standard RPC”.  Improvement of at least a factor of 2 is within reach.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Inputs  from community on FCC muon detector baseline are needed.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E1F33AA-9B98-1762-96FA-09C46ADD8CB1}"/>
              </a:ext>
            </a:extLst>
          </p:cNvPr>
          <p:cNvSpPr txBox="1"/>
          <p:nvPr/>
        </p:nvSpPr>
        <p:spPr>
          <a:xfrm>
            <a:off x="312516" y="2630022"/>
            <a:ext cx="1043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R&amp;D should be performed  on novel material for electrodes and assembly procedure for thin gas gas RPC (0.2-0.5 mm)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89D412-3F58-5E06-1809-7B88502F377D}"/>
              </a:ext>
            </a:extLst>
          </p:cNvPr>
          <p:cNvSpPr txBox="1"/>
          <p:nvPr/>
        </p:nvSpPr>
        <p:spPr>
          <a:xfrm>
            <a:off x="312516" y="3479563"/>
            <a:ext cx="1043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eco-gas puzzle needs some special effort, but there is the evidence that operation with thin gas gaps would  facilitate the definition of a proper  eco-friendly mixture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897BB52-8ADB-9160-3114-4E6D7A110C68}"/>
              </a:ext>
            </a:extLst>
          </p:cNvPr>
          <p:cNvSpPr txBox="1"/>
          <p:nvPr/>
        </p:nvSpPr>
        <p:spPr>
          <a:xfrm>
            <a:off x="312516" y="4394488"/>
            <a:ext cx="10439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facilities are now in operation and can respond to possible call for production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B9D3ED7-199B-91D0-B7DF-E7F650B90FF3}"/>
              </a:ext>
            </a:extLst>
          </p:cNvPr>
          <p:cNvSpPr txBox="1"/>
          <p:nvPr/>
        </p:nvSpPr>
        <p:spPr>
          <a:xfrm>
            <a:off x="312516" y="4949949"/>
            <a:ext cx="1043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DRD1 has offered a unique platform for collaborative network and could facilitate the discussion for possible FCC muon detector ideas</a:t>
            </a:r>
          </a:p>
        </p:txBody>
      </p:sp>
    </p:spTree>
    <p:extLst>
      <p:ext uri="{BB962C8B-B14F-4D97-AF65-F5344CB8AC3E}">
        <p14:creationId xmlns:p14="http://schemas.microsoft.com/office/powerpoint/2010/main" val="217114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igura a mano libera 5">
            <a:extLst>
              <a:ext uri="{FF2B5EF4-FFF2-40B4-BE49-F238E27FC236}">
                <a16:creationId xmlns:a16="http://schemas.microsoft.com/office/drawing/2014/main" id="{99657785-2E36-4382-49AC-492FC535029E}"/>
              </a:ext>
            </a:extLst>
          </p:cNvPr>
          <p:cNvSpPr/>
          <p:nvPr/>
        </p:nvSpPr>
        <p:spPr>
          <a:xfrm>
            <a:off x="312515" y="4907201"/>
            <a:ext cx="11325885" cy="1243244"/>
          </a:xfrm>
          <a:custGeom>
            <a:avLst/>
            <a:gdLst>
              <a:gd name="connsiteX0" fmla="*/ 733331 w 11325885"/>
              <a:gd name="connsiteY0" fmla="*/ 81481 h 1810693"/>
              <a:gd name="connsiteX1" fmla="*/ 353085 w 11325885"/>
              <a:gd name="connsiteY1" fmla="*/ 99588 h 1810693"/>
              <a:gd name="connsiteX2" fmla="*/ 235390 w 11325885"/>
              <a:gd name="connsiteY2" fmla="*/ 108641 h 1810693"/>
              <a:gd name="connsiteX3" fmla="*/ 172016 w 11325885"/>
              <a:gd name="connsiteY3" fmla="*/ 126748 h 1810693"/>
              <a:gd name="connsiteX4" fmla="*/ 153909 w 11325885"/>
              <a:gd name="connsiteY4" fmla="*/ 153909 h 1810693"/>
              <a:gd name="connsiteX5" fmla="*/ 90535 w 11325885"/>
              <a:gd name="connsiteY5" fmla="*/ 235390 h 1810693"/>
              <a:gd name="connsiteX6" fmla="*/ 54321 w 11325885"/>
              <a:gd name="connsiteY6" fmla="*/ 316871 h 1810693"/>
              <a:gd name="connsiteX7" fmla="*/ 45268 w 11325885"/>
              <a:gd name="connsiteY7" fmla="*/ 353085 h 1810693"/>
              <a:gd name="connsiteX8" fmla="*/ 27161 w 11325885"/>
              <a:gd name="connsiteY8" fmla="*/ 407406 h 1810693"/>
              <a:gd name="connsiteX9" fmla="*/ 0 w 11325885"/>
              <a:gd name="connsiteY9" fmla="*/ 525101 h 1810693"/>
              <a:gd name="connsiteX10" fmla="*/ 9054 w 11325885"/>
              <a:gd name="connsiteY10" fmla="*/ 1023041 h 1810693"/>
              <a:gd name="connsiteX11" fmla="*/ 27161 w 11325885"/>
              <a:gd name="connsiteY11" fmla="*/ 1113576 h 1810693"/>
              <a:gd name="connsiteX12" fmla="*/ 45268 w 11325885"/>
              <a:gd name="connsiteY12" fmla="*/ 1186004 h 1810693"/>
              <a:gd name="connsiteX13" fmla="*/ 63374 w 11325885"/>
              <a:gd name="connsiteY13" fmla="*/ 1267485 h 1810693"/>
              <a:gd name="connsiteX14" fmla="*/ 81481 w 11325885"/>
              <a:gd name="connsiteY14" fmla="*/ 1321806 h 1810693"/>
              <a:gd name="connsiteX15" fmla="*/ 126749 w 11325885"/>
              <a:gd name="connsiteY15" fmla="*/ 1403287 h 1810693"/>
              <a:gd name="connsiteX16" fmla="*/ 208230 w 11325885"/>
              <a:gd name="connsiteY16" fmla="*/ 1457608 h 1810693"/>
              <a:gd name="connsiteX17" fmla="*/ 235390 w 11325885"/>
              <a:gd name="connsiteY17" fmla="*/ 1475715 h 1810693"/>
              <a:gd name="connsiteX18" fmla="*/ 325925 w 11325885"/>
              <a:gd name="connsiteY18" fmla="*/ 1502875 h 1810693"/>
              <a:gd name="connsiteX19" fmla="*/ 407406 w 11325885"/>
              <a:gd name="connsiteY19" fmla="*/ 1530036 h 1810693"/>
              <a:gd name="connsiteX20" fmla="*/ 434567 w 11325885"/>
              <a:gd name="connsiteY20" fmla="*/ 1539089 h 1810693"/>
              <a:gd name="connsiteX21" fmla="*/ 470780 w 11325885"/>
              <a:gd name="connsiteY21" fmla="*/ 1548142 h 1810693"/>
              <a:gd name="connsiteX22" fmla="*/ 497941 w 11325885"/>
              <a:gd name="connsiteY22" fmla="*/ 1566249 h 1810693"/>
              <a:gd name="connsiteX23" fmla="*/ 597529 w 11325885"/>
              <a:gd name="connsiteY23" fmla="*/ 1602463 h 1810693"/>
              <a:gd name="connsiteX24" fmla="*/ 660903 w 11325885"/>
              <a:gd name="connsiteY24" fmla="*/ 1629624 h 1810693"/>
              <a:gd name="connsiteX25" fmla="*/ 688064 w 11325885"/>
              <a:gd name="connsiteY25" fmla="*/ 1647731 h 1810693"/>
              <a:gd name="connsiteX26" fmla="*/ 715224 w 11325885"/>
              <a:gd name="connsiteY26" fmla="*/ 1656784 h 1810693"/>
              <a:gd name="connsiteX27" fmla="*/ 751438 w 11325885"/>
              <a:gd name="connsiteY27" fmla="*/ 1674891 h 1810693"/>
              <a:gd name="connsiteX28" fmla="*/ 778598 w 11325885"/>
              <a:gd name="connsiteY28" fmla="*/ 1683944 h 1810693"/>
              <a:gd name="connsiteX29" fmla="*/ 814812 w 11325885"/>
              <a:gd name="connsiteY29" fmla="*/ 1702051 h 1810693"/>
              <a:gd name="connsiteX30" fmla="*/ 869133 w 11325885"/>
              <a:gd name="connsiteY30" fmla="*/ 1729212 h 1810693"/>
              <a:gd name="connsiteX31" fmla="*/ 968721 w 11325885"/>
              <a:gd name="connsiteY31" fmla="*/ 1747319 h 1810693"/>
              <a:gd name="connsiteX32" fmla="*/ 1195058 w 11325885"/>
              <a:gd name="connsiteY32" fmla="*/ 1774479 h 1810693"/>
              <a:gd name="connsiteX33" fmla="*/ 1765426 w 11325885"/>
              <a:gd name="connsiteY33" fmla="*/ 1756372 h 1810693"/>
              <a:gd name="connsiteX34" fmla="*/ 1846907 w 11325885"/>
              <a:gd name="connsiteY34" fmla="*/ 1747319 h 1810693"/>
              <a:gd name="connsiteX35" fmla="*/ 2136618 w 11325885"/>
              <a:gd name="connsiteY35" fmla="*/ 1729212 h 1810693"/>
              <a:gd name="connsiteX36" fmla="*/ 2670773 w 11325885"/>
              <a:gd name="connsiteY36" fmla="*/ 1720158 h 1810693"/>
              <a:gd name="connsiteX37" fmla="*/ 4101220 w 11325885"/>
              <a:gd name="connsiteY37" fmla="*/ 1738265 h 1810693"/>
              <a:gd name="connsiteX38" fmla="*/ 4399984 w 11325885"/>
              <a:gd name="connsiteY38" fmla="*/ 1747319 h 1810693"/>
              <a:gd name="connsiteX39" fmla="*/ 4617268 w 11325885"/>
              <a:gd name="connsiteY39" fmla="*/ 1756372 h 1810693"/>
              <a:gd name="connsiteX40" fmla="*/ 7025489 w 11325885"/>
              <a:gd name="connsiteY40" fmla="*/ 1765426 h 1810693"/>
              <a:gd name="connsiteX41" fmla="*/ 7514376 w 11325885"/>
              <a:gd name="connsiteY41" fmla="*/ 1783533 h 1810693"/>
              <a:gd name="connsiteX42" fmla="*/ 7677339 w 11325885"/>
              <a:gd name="connsiteY42" fmla="*/ 1792586 h 1810693"/>
              <a:gd name="connsiteX43" fmla="*/ 8365402 w 11325885"/>
              <a:gd name="connsiteY43" fmla="*/ 1783533 h 1810693"/>
              <a:gd name="connsiteX44" fmla="*/ 8691327 w 11325885"/>
              <a:gd name="connsiteY44" fmla="*/ 1765426 h 1810693"/>
              <a:gd name="connsiteX45" fmla="*/ 8944824 w 11325885"/>
              <a:gd name="connsiteY45" fmla="*/ 1756372 h 1810693"/>
              <a:gd name="connsiteX46" fmla="*/ 9804903 w 11325885"/>
              <a:gd name="connsiteY46" fmla="*/ 1783533 h 1810693"/>
              <a:gd name="connsiteX47" fmla="*/ 10185149 w 11325885"/>
              <a:gd name="connsiteY47" fmla="*/ 1801639 h 1810693"/>
              <a:gd name="connsiteX48" fmla="*/ 10456753 w 11325885"/>
              <a:gd name="connsiteY48" fmla="*/ 1810693 h 1810693"/>
              <a:gd name="connsiteX49" fmla="*/ 10529180 w 11325885"/>
              <a:gd name="connsiteY49" fmla="*/ 1801639 h 1810693"/>
              <a:gd name="connsiteX50" fmla="*/ 10655929 w 11325885"/>
              <a:gd name="connsiteY50" fmla="*/ 1792586 h 1810693"/>
              <a:gd name="connsiteX51" fmla="*/ 10701196 w 11325885"/>
              <a:gd name="connsiteY51" fmla="*/ 1783533 h 1810693"/>
              <a:gd name="connsiteX52" fmla="*/ 10827945 w 11325885"/>
              <a:gd name="connsiteY52" fmla="*/ 1765426 h 1810693"/>
              <a:gd name="connsiteX53" fmla="*/ 10864159 w 11325885"/>
              <a:gd name="connsiteY53" fmla="*/ 1756372 h 1810693"/>
              <a:gd name="connsiteX54" fmla="*/ 10945640 w 11325885"/>
              <a:gd name="connsiteY54" fmla="*/ 1738265 h 1810693"/>
              <a:gd name="connsiteX55" fmla="*/ 10999961 w 11325885"/>
              <a:gd name="connsiteY55" fmla="*/ 1720158 h 1810693"/>
              <a:gd name="connsiteX56" fmla="*/ 11054281 w 11325885"/>
              <a:gd name="connsiteY56" fmla="*/ 1683944 h 1810693"/>
              <a:gd name="connsiteX57" fmla="*/ 11090495 w 11325885"/>
              <a:gd name="connsiteY57" fmla="*/ 1629624 h 1810693"/>
              <a:gd name="connsiteX58" fmla="*/ 11117656 w 11325885"/>
              <a:gd name="connsiteY58" fmla="*/ 1602463 h 1810693"/>
              <a:gd name="connsiteX59" fmla="*/ 11153870 w 11325885"/>
              <a:gd name="connsiteY59" fmla="*/ 1548142 h 1810693"/>
              <a:gd name="connsiteX60" fmla="*/ 11199137 w 11325885"/>
              <a:gd name="connsiteY60" fmla="*/ 1466661 h 1810693"/>
              <a:gd name="connsiteX61" fmla="*/ 11217244 w 11325885"/>
              <a:gd name="connsiteY61" fmla="*/ 1439501 h 1810693"/>
              <a:gd name="connsiteX62" fmla="*/ 11235351 w 11325885"/>
              <a:gd name="connsiteY62" fmla="*/ 1412340 h 1810693"/>
              <a:gd name="connsiteX63" fmla="*/ 11271565 w 11325885"/>
              <a:gd name="connsiteY63" fmla="*/ 1303699 h 1810693"/>
              <a:gd name="connsiteX64" fmla="*/ 11280618 w 11325885"/>
              <a:gd name="connsiteY64" fmla="*/ 1276539 h 1810693"/>
              <a:gd name="connsiteX65" fmla="*/ 11298725 w 11325885"/>
              <a:gd name="connsiteY65" fmla="*/ 1213164 h 1810693"/>
              <a:gd name="connsiteX66" fmla="*/ 11307778 w 11325885"/>
              <a:gd name="connsiteY66" fmla="*/ 1149790 h 1810693"/>
              <a:gd name="connsiteX67" fmla="*/ 11325885 w 11325885"/>
              <a:gd name="connsiteY67" fmla="*/ 932507 h 1810693"/>
              <a:gd name="connsiteX68" fmla="*/ 11316832 w 11325885"/>
              <a:gd name="connsiteY68" fmla="*/ 543208 h 1810693"/>
              <a:gd name="connsiteX69" fmla="*/ 11298725 w 11325885"/>
              <a:gd name="connsiteY69" fmla="*/ 461727 h 1810693"/>
              <a:gd name="connsiteX70" fmla="*/ 11280618 w 11325885"/>
              <a:gd name="connsiteY70" fmla="*/ 434566 h 1810693"/>
              <a:gd name="connsiteX71" fmla="*/ 11199137 w 11325885"/>
              <a:gd name="connsiteY71" fmla="*/ 362139 h 1810693"/>
              <a:gd name="connsiteX72" fmla="*/ 11171976 w 11325885"/>
              <a:gd name="connsiteY72" fmla="*/ 353085 h 1810693"/>
              <a:gd name="connsiteX73" fmla="*/ 11117656 w 11325885"/>
              <a:gd name="connsiteY73" fmla="*/ 325925 h 1810693"/>
              <a:gd name="connsiteX74" fmla="*/ 11090495 w 11325885"/>
              <a:gd name="connsiteY74" fmla="*/ 307818 h 1810693"/>
              <a:gd name="connsiteX75" fmla="*/ 11054281 w 11325885"/>
              <a:gd name="connsiteY75" fmla="*/ 280657 h 1810693"/>
              <a:gd name="connsiteX76" fmla="*/ 11027121 w 11325885"/>
              <a:gd name="connsiteY76" fmla="*/ 271604 h 1810693"/>
              <a:gd name="connsiteX77" fmla="*/ 10972800 w 11325885"/>
              <a:gd name="connsiteY77" fmla="*/ 235390 h 1810693"/>
              <a:gd name="connsiteX78" fmla="*/ 10945640 w 11325885"/>
              <a:gd name="connsiteY78" fmla="*/ 217283 h 1810693"/>
              <a:gd name="connsiteX79" fmla="*/ 10891319 w 11325885"/>
              <a:gd name="connsiteY79" fmla="*/ 199176 h 1810693"/>
              <a:gd name="connsiteX80" fmla="*/ 10864159 w 11325885"/>
              <a:gd name="connsiteY80" fmla="*/ 190123 h 1810693"/>
              <a:gd name="connsiteX81" fmla="*/ 10610662 w 11325885"/>
              <a:gd name="connsiteY81" fmla="*/ 172016 h 1810693"/>
              <a:gd name="connsiteX82" fmla="*/ 10502020 w 11325885"/>
              <a:gd name="connsiteY82" fmla="*/ 153909 h 1810693"/>
              <a:gd name="connsiteX83" fmla="*/ 10474860 w 11325885"/>
              <a:gd name="connsiteY83" fmla="*/ 144855 h 1810693"/>
              <a:gd name="connsiteX84" fmla="*/ 10420539 w 11325885"/>
              <a:gd name="connsiteY84" fmla="*/ 135802 h 1810693"/>
              <a:gd name="connsiteX85" fmla="*/ 10384325 w 11325885"/>
              <a:gd name="connsiteY85" fmla="*/ 126748 h 1810693"/>
              <a:gd name="connsiteX86" fmla="*/ 10311897 w 11325885"/>
              <a:gd name="connsiteY86" fmla="*/ 117695 h 1810693"/>
              <a:gd name="connsiteX87" fmla="*/ 10049347 w 11325885"/>
              <a:gd name="connsiteY87" fmla="*/ 126748 h 1810693"/>
              <a:gd name="connsiteX88" fmla="*/ 9859224 w 11325885"/>
              <a:gd name="connsiteY88" fmla="*/ 144855 h 1810693"/>
              <a:gd name="connsiteX89" fmla="*/ 9678155 w 11325885"/>
              <a:gd name="connsiteY89" fmla="*/ 153909 h 1810693"/>
              <a:gd name="connsiteX90" fmla="*/ 9451818 w 11325885"/>
              <a:gd name="connsiteY90" fmla="*/ 144855 h 1810693"/>
              <a:gd name="connsiteX91" fmla="*/ 9252642 w 11325885"/>
              <a:gd name="connsiteY91" fmla="*/ 153909 h 1810693"/>
              <a:gd name="connsiteX92" fmla="*/ 8999145 w 11325885"/>
              <a:gd name="connsiteY92" fmla="*/ 162962 h 1810693"/>
              <a:gd name="connsiteX93" fmla="*/ 8492151 w 11325885"/>
              <a:gd name="connsiteY93" fmla="*/ 135802 h 1810693"/>
              <a:gd name="connsiteX94" fmla="*/ 8401616 w 11325885"/>
              <a:gd name="connsiteY94" fmla="*/ 126748 h 1810693"/>
              <a:gd name="connsiteX95" fmla="*/ 8003264 w 11325885"/>
              <a:gd name="connsiteY95" fmla="*/ 135802 h 1810693"/>
              <a:gd name="connsiteX96" fmla="*/ 7894622 w 11325885"/>
              <a:gd name="connsiteY96" fmla="*/ 144855 h 1810693"/>
              <a:gd name="connsiteX97" fmla="*/ 7604911 w 11325885"/>
              <a:gd name="connsiteY97" fmla="*/ 153909 h 1810693"/>
              <a:gd name="connsiteX98" fmla="*/ 7161291 w 11325885"/>
              <a:gd name="connsiteY98" fmla="*/ 162962 h 1810693"/>
              <a:gd name="connsiteX99" fmla="*/ 6916848 w 11325885"/>
              <a:gd name="connsiteY99" fmla="*/ 172016 h 1810693"/>
              <a:gd name="connsiteX100" fmla="*/ 6237838 w 11325885"/>
              <a:gd name="connsiteY100" fmla="*/ 181069 h 1810693"/>
              <a:gd name="connsiteX101" fmla="*/ 5468293 w 11325885"/>
              <a:gd name="connsiteY101" fmla="*/ 172016 h 1810693"/>
              <a:gd name="connsiteX102" fmla="*/ 5187636 w 11325885"/>
              <a:gd name="connsiteY102" fmla="*/ 144855 h 1810693"/>
              <a:gd name="connsiteX103" fmla="*/ 5097101 w 11325885"/>
              <a:gd name="connsiteY103" fmla="*/ 135802 h 1810693"/>
              <a:gd name="connsiteX104" fmla="*/ 4997513 w 11325885"/>
              <a:gd name="connsiteY104" fmla="*/ 126748 h 1810693"/>
              <a:gd name="connsiteX105" fmla="*/ 4925085 w 11325885"/>
              <a:gd name="connsiteY105" fmla="*/ 117695 h 1810693"/>
              <a:gd name="connsiteX106" fmla="*/ 4698749 w 11325885"/>
              <a:gd name="connsiteY106" fmla="*/ 90535 h 1810693"/>
              <a:gd name="connsiteX107" fmla="*/ 4590107 w 11325885"/>
              <a:gd name="connsiteY107" fmla="*/ 72428 h 1810693"/>
              <a:gd name="connsiteX108" fmla="*/ 4526733 w 11325885"/>
              <a:gd name="connsiteY108" fmla="*/ 63374 h 1810693"/>
              <a:gd name="connsiteX109" fmla="*/ 4481466 w 11325885"/>
              <a:gd name="connsiteY109" fmla="*/ 54321 h 1810693"/>
              <a:gd name="connsiteX110" fmla="*/ 4409038 w 11325885"/>
              <a:gd name="connsiteY110" fmla="*/ 45267 h 1810693"/>
              <a:gd name="connsiteX111" fmla="*/ 4046899 w 11325885"/>
              <a:gd name="connsiteY111" fmla="*/ 63374 h 1810693"/>
              <a:gd name="connsiteX112" fmla="*/ 3965418 w 11325885"/>
              <a:gd name="connsiteY112" fmla="*/ 72428 h 1810693"/>
              <a:gd name="connsiteX113" fmla="*/ 3911097 w 11325885"/>
              <a:gd name="connsiteY113" fmla="*/ 81481 h 1810693"/>
              <a:gd name="connsiteX114" fmla="*/ 3693814 w 11325885"/>
              <a:gd name="connsiteY114" fmla="*/ 99588 h 1810693"/>
              <a:gd name="connsiteX115" fmla="*/ 3304515 w 11325885"/>
              <a:gd name="connsiteY115" fmla="*/ 117695 h 1810693"/>
              <a:gd name="connsiteX116" fmla="*/ 3232087 w 11325885"/>
              <a:gd name="connsiteY116" fmla="*/ 135802 h 1810693"/>
              <a:gd name="connsiteX117" fmla="*/ 3195874 w 11325885"/>
              <a:gd name="connsiteY117" fmla="*/ 153909 h 1810693"/>
              <a:gd name="connsiteX118" fmla="*/ 3150606 w 11325885"/>
              <a:gd name="connsiteY118" fmla="*/ 162962 h 1810693"/>
              <a:gd name="connsiteX119" fmla="*/ 3123446 w 11325885"/>
              <a:gd name="connsiteY119" fmla="*/ 172016 h 1810693"/>
              <a:gd name="connsiteX120" fmla="*/ 3087232 w 11325885"/>
              <a:gd name="connsiteY120" fmla="*/ 181069 h 1810693"/>
              <a:gd name="connsiteX121" fmla="*/ 3060072 w 11325885"/>
              <a:gd name="connsiteY121" fmla="*/ 190123 h 1810693"/>
              <a:gd name="connsiteX122" fmla="*/ 2996697 w 11325885"/>
              <a:gd name="connsiteY122" fmla="*/ 199176 h 1810693"/>
              <a:gd name="connsiteX123" fmla="*/ 2761307 w 11325885"/>
              <a:gd name="connsiteY123" fmla="*/ 190123 h 1810693"/>
              <a:gd name="connsiteX124" fmla="*/ 2571184 w 11325885"/>
              <a:gd name="connsiteY124" fmla="*/ 172016 h 1810693"/>
              <a:gd name="connsiteX125" fmla="*/ 2489703 w 11325885"/>
              <a:gd name="connsiteY125" fmla="*/ 153909 h 1810693"/>
              <a:gd name="connsiteX126" fmla="*/ 2381062 w 11325885"/>
              <a:gd name="connsiteY126" fmla="*/ 126748 h 1810693"/>
              <a:gd name="connsiteX127" fmla="*/ 2344848 w 11325885"/>
              <a:gd name="connsiteY127" fmla="*/ 117695 h 1810693"/>
              <a:gd name="connsiteX128" fmla="*/ 2299580 w 11325885"/>
              <a:gd name="connsiteY128" fmla="*/ 108641 h 1810693"/>
              <a:gd name="connsiteX129" fmla="*/ 2190939 w 11325885"/>
              <a:gd name="connsiteY129" fmla="*/ 90535 h 1810693"/>
              <a:gd name="connsiteX130" fmla="*/ 2145672 w 11325885"/>
              <a:gd name="connsiteY130" fmla="*/ 81481 h 1810693"/>
              <a:gd name="connsiteX131" fmla="*/ 1964602 w 11325885"/>
              <a:gd name="connsiteY131" fmla="*/ 63374 h 1810693"/>
              <a:gd name="connsiteX132" fmla="*/ 1810693 w 11325885"/>
              <a:gd name="connsiteY132" fmla="*/ 45267 h 1810693"/>
              <a:gd name="connsiteX133" fmla="*/ 1656784 w 11325885"/>
              <a:gd name="connsiteY133" fmla="*/ 36214 h 1810693"/>
              <a:gd name="connsiteX134" fmla="*/ 1493822 w 11325885"/>
              <a:gd name="connsiteY134" fmla="*/ 18107 h 1810693"/>
              <a:gd name="connsiteX135" fmla="*/ 1276539 w 11325885"/>
              <a:gd name="connsiteY135" fmla="*/ 0 h 1810693"/>
              <a:gd name="connsiteX136" fmla="*/ 1041149 w 11325885"/>
              <a:gd name="connsiteY136" fmla="*/ 18107 h 1810693"/>
              <a:gd name="connsiteX137" fmla="*/ 995881 w 11325885"/>
              <a:gd name="connsiteY137" fmla="*/ 27160 h 1810693"/>
              <a:gd name="connsiteX138" fmla="*/ 832919 w 11325885"/>
              <a:gd name="connsiteY138" fmla="*/ 45267 h 1810693"/>
              <a:gd name="connsiteX139" fmla="*/ 651850 w 11325885"/>
              <a:gd name="connsiteY139" fmla="*/ 54321 h 181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1325885" h="1810693">
                <a:moveTo>
                  <a:pt x="733331" y="81481"/>
                </a:moveTo>
                <a:cubicBezTo>
                  <a:pt x="556515" y="106742"/>
                  <a:pt x="735048" y="83674"/>
                  <a:pt x="353085" y="99588"/>
                </a:cubicBezTo>
                <a:cubicBezTo>
                  <a:pt x="313772" y="101226"/>
                  <a:pt x="274622" y="105623"/>
                  <a:pt x="235390" y="108641"/>
                </a:cubicBezTo>
                <a:cubicBezTo>
                  <a:pt x="233027" y="109232"/>
                  <a:pt x="177918" y="122026"/>
                  <a:pt x="172016" y="126748"/>
                </a:cubicBezTo>
                <a:cubicBezTo>
                  <a:pt x="163519" y="133545"/>
                  <a:pt x="160875" y="145550"/>
                  <a:pt x="153909" y="153909"/>
                </a:cubicBezTo>
                <a:cubicBezTo>
                  <a:pt x="116651" y="198619"/>
                  <a:pt x="124859" y="166741"/>
                  <a:pt x="90535" y="235390"/>
                </a:cubicBezTo>
                <a:cubicBezTo>
                  <a:pt x="74761" y="266938"/>
                  <a:pt x="65880" y="282195"/>
                  <a:pt x="54321" y="316871"/>
                </a:cubicBezTo>
                <a:cubicBezTo>
                  <a:pt x="50386" y="328675"/>
                  <a:pt x="48843" y="341167"/>
                  <a:pt x="45268" y="353085"/>
                </a:cubicBezTo>
                <a:cubicBezTo>
                  <a:pt x="39784" y="371367"/>
                  <a:pt x="31790" y="388889"/>
                  <a:pt x="27161" y="407406"/>
                </a:cubicBezTo>
                <a:cubicBezTo>
                  <a:pt x="5322" y="494762"/>
                  <a:pt x="13935" y="455432"/>
                  <a:pt x="0" y="525101"/>
                </a:cubicBezTo>
                <a:cubicBezTo>
                  <a:pt x="3018" y="691081"/>
                  <a:pt x="3702" y="857120"/>
                  <a:pt x="9054" y="1023041"/>
                </a:cubicBezTo>
                <a:cubicBezTo>
                  <a:pt x="11185" y="1089097"/>
                  <a:pt x="15058" y="1069198"/>
                  <a:pt x="27161" y="1113576"/>
                </a:cubicBezTo>
                <a:cubicBezTo>
                  <a:pt x="33709" y="1137585"/>
                  <a:pt x="40388" y="1161602"/>
                  <a:pt x="45268" y="1186004"/>
                </a:cubicBezTo>
                <a:cubicBezTo>
                  <a:pt x="50436" y="1211845"/>
                  <a:pt x="55704" y="1241917"/>
                  <a:pt x="63374" y="1267485"/>
                </a:cubicBezTo>
                <a:cubicBezTo>
                  <a:pt x="68858" y="1285767"/>
                  <a:pt x="75445" y="1303699"/>
                  <a:pt x="81481" y="1321806"/>
                </a:cubicBezTo>
                <a:cubicBezTo>
                  <a:pt x="90915" y="1350108"/>
                  <a:pt x="100068" y="1385500"/>
                  <a:pt x="126749" y="1403287"/>
                </a:cubicBezTo>
                <a:lnTo>
                  <a:pt x="208230" y="1457608"/>
                </a:lnTo>
                <a:cubicBezTo>
                  <a:pt x="217283" y="1463644"/>
                  <a:pt x="225068" y="1472274"/>
                  <a:pt x="235390" y="1475715"/>
                </a:cubicBezTo>
                <a:cubicBezTo>
                  <a:pt x="427445" y="1539733"/>
                  <a:pt x="189098" y="1461828"/>
                  <a:pt x="325925" y="1502875"/>
                </a:cubicBezTo>
                <a:cubicBezTo>
                  <a:pt x="325992" y="1502895"/>
                  <a:pt x="393793" y="1525498"/>
                  <a:pt x="407406" y="1530036"/>
                </a:cubicBezTo>
                <a:cubicBezTo>
                  <a:pt x="416460" y="1533054"/>
                  <a:pt x="425309" y="1536774"/>
                  <a:pt x="434567" y="1539089"/>
                </a:cubicBezTo>
                <a:lnTo>
                  <a:pt x="470780" y="1548142"/>
                </a:lnTo>
                <a:cubicBezTo>
                  <a:pt x="479834" y="1554178"/>
                  <a:pt x="487998" y="1561830"/>
                  <a:pt x="497941" y="1566249"/>
                </a:cubicBezTo>
                <a:cubicBezTo>
                  <a:pt x="573990" y="1600048"/>
                  <a:pt x="529167" y="1568282"/>
                  <a:pt x="597529" y="1602463"/>
                </a:cubicBezTo>
                <a:cubicBezTo>
                  <a:pt x="660052" y="1633725"/>
                  <a:pt x="585532" y="1610780"/>
                  <a:pt x="660903" y="1629624"/>
                </a:cubicBezTo>
                <a:cubicBezTo>
                  <a:pt x="669957" y="1635660"/>
                  <a:pt x="678332" y="1642865"/>
                  <a:pt x="688064" y="1647731"/>
                </a:cubicBezTo>
                <a:cubicBezTo>
                  <a:pt x="696600" y="1651999"/>
                  <a:pt x="706453" y="1653025"/>
                  <a:pt x="715224" y="1656784"/>
                </a:cubicBezTo>
                <a:cubicBezTo>
                  <a:pt x="727629" y="1662100"/>
                  <a:pt x="739033" y="1669575"/>
                  <a:pt x="751438" y="1674891"/>
                </a:cubicBezTo>
                <a:cubicBezTo>
                  <a:pt x="760209" y="1678650"/>
                  <a:pt x="769827" y="1680185"/>
                  <a:pt x="778598" y="1683944"/>
                </a:cubicBezTo>
                <a:cubicBezTo>
                  <a:pt x="791003" y="1689260"/>
                  <a:pt x="803094" y="1695355"/>
                  <a:pt x="814812" y="1702051"/>
                </a:cubicBezTo>
                <a:cubicBezTo>
                  <a:pt x="849230" y="1721718"/>
                  <a:pt x="832250" y="1719991"/>
                  <a:pt x="869133" y="1729212"/>
                </a:cubicBezTo>
                <a:cubicBezTo>
                  <a:pt x="891046" y="1734690"/>
                  <a:pt x="948555" y="1744294"/>
                  <a:pt x="968721" y="1747319"/>
                </a:cubicBezTo>
                <a:cubicBezTo>
                  <a:pt x="1109153" y="1768384"/>
                  <a:pt x="1068052" y="1762934"/>
                  <a:pt x="1195058" y="1774479"/>
                </a:cubicBezTo>
                <a:cubicBezTo>
                  <a:pt x="1489381" y="1749953"/>
                  <a:pt x="1130644" y="1777531"/>
                  <a:pt x="1765426" y="1756372"/>
                </a:cubicBezTo>
                <a:cubicBezTo>
                  <a:pt x="1792738" y="1755462"/>
                  <a:pt x="1819692" y="1749793"/>
                  <a:pt x="1846907" y="1747319"/>
                </a:cubicBezTo>
                <a:cubicBezTo>
                  <a:pt x="1924498" y="1740265"/>
                  <a:pt x="2067371" y="1730988"/>
                  <a:pt x="2136618" y="1729212"/>
                </a:cubicBezTo>
                <a:lnTo>
                  <a:pt x="2670773" y="1720158"/>
                </a:lnTo>
                <a:lnTo>
                  <a:pt x="4101220" y="1738265"/>
                </a:lnTo>
                <a:cubicBezTo>
                  <a:pt x="4200843" y="1739698"/>
                  <a:pt x="4300412" y="1743825"/>
                  <a:pt x="4399984" y="1747319"/>
                </a:cubicBezTo>
                <a:cubicBezTo>
                  <a:pt x="4472430" y="1749861"/>
                  <a:pt x="4544779" y="1755872"/>
                  <a:pt x="4617268" y="1756372"/>
                </a:cubicBezTo>
                <a:lnTo>
                  <a:pt x="7025489" y="1765426"/>
                </a:lnTo>
                <a:cubicBezTo>
                  <a:pt x="7342902" y="1785263"/>
                  <a:pt x="6984303" y="1764602"/>
                  <a:pt x="7514376" y="1783533"/>
                </a:cubicBezTo>
                <a:cubicBezTo>
                  <a:pt x="7568746" y="1785475"/>
                  <a:pt x="7623018" y="1789568"/>
                  <a:pt x="7677339" y="1792586"/>
                </a:cubicBezTo>
                <a:lnTo>
                  <a:pt x="8365402" y="1783533"/>
                </a:lnTo>
                <a:cubicBezTo>
                  <a:pt x="8474172" y="1780620"/>
                  <a:pt x="8582587" y="1769310"/>
                  <a:pt x="8691327" y="1765426"/>
                </a:cubicBezTo>
                <a:lnTo>
                  <a:pt x="8944824" y="1756372"/>
                </a:lnTo>
                <a:lnTo>
                  <a:pt x="9804903" y="1783533"/>
                </a:lnTo>
                <a:lnTo>
                  <a:pt x="10185149" y="1801639"/>
                </a:lnTo>
                <a:lnTo>
                  <a:pt x="10456753" y="1810693"/>
                </a:lnTo>
                <a:cubicBezTo>
                  <a:pt x="10480895" y="1807675"/>
                  <a:pt x="10504950" y="1803842"/>
                  <a:pt x="10529180" y="1801639"/>
                </a:cubicBezTo>
                <a:cubicBezTo>
                  <a:pt x="10571363" y="1797804"/>
                  <a:pt x="10613804" y="1797020"/>
                  <a:pt x="10655929" y="1792586"/>
                </a:cubicBezTo>
                <a:cubicBezTo>
                  <a:pt x="10671232" y="1790975"/>
                  <a:pt x="10685997" y="1785933"/>
                  <a:pt x="10701196" y="1783533"/>
                </a:cubicBezTo>
                <a:cubicBezTo>
                  <a:pt x="10743352" y="1776877"/>
                  <a:pt x="10786541" y="1775778"/>
                  <a:pt x="10827945" y="1765426"/>
                </a:cubicBezTo>
                <a:cubicBezTo>
                  <a:pt x="10840016" y="1762408"/>
                  <a:pt x="10852012" y="1759071"/>
                  <a:pt x="10864159" y="1756372"/>
                </a:cubicBezTo>
                <a:cubicBezTo>
                  <a:pt x="10897404" y="1748984"/>
                  <a:pt x="10914085" y="1747732"/>
                  <a:pt x="10945640" y="1738265"/>
                </a:cubicBezTo>
                <a:cubicBezTo>
                  <a:pt x="10963921" y="1732780"/>
                  <a:pt x="10984080" y="1730745"/>
                  <a:pt x="10999961" y="1720158"/>
                </a:cubicBezTo>
                <a:lnTo>
                  <a:pt x="11054281" y="1683944"/>
                </a:lnTo>
                <a:cubicBezTo>
                  <a:pt x="11066352" y="1665837"/>
                  <a:pt x="11075107" y="1645012"/>
                  <a:pt x="11090495" y="1629624"/>
                </a:cubicBezTo>
                <a:cubicBezTo>
                  <a:pt x="11099549" y="1620570"/>
                  <a:pt x="11109795" y="1612570"/>
                  <a:pt x="11117656" y="1602463"/>
                </a:cubicBezTo>
                <a:cubicBezTo>
                  <a:pt x="11131017" y="1585285"/>
                  <a:pt x="11153870" y="1548142"/>
                  <a:pt x="11153870" y="1548142"/>
                </a:cubicBezTo>
                <a:cubicBezTo>
                  <a:pt x="11169804" y="1500337"/>
                  <a:pt x="11157630" y="1528922"/>
                  <a:pt x="11199137" y="1466661"/>
                </a:cubicBezTo>
                <a:lnTo>
                  <a:pt x="11217244" y="1439501"/>
                </a:lnTo>
                <a:lnTo>
                  <a:pt x="11235351" y="1412340"/>
                </a:lnTo>
                <a:lnTo>
                  <a:pt x="11271565" y="1303699"/>
                </a:lnTo>
                <a:lnTo>
                  <a:pt x="11280618" y="1276539"/>
                </a:lnTo>
                <a:cubicBezTo>
                  <a:pt x="11288377" y="1253263"/>
                  <a:pt x="11294177" y="1238181"/>
                  <a:pt x="11298725" y="1213164"/>
                </a:cubicBezTo>
                <a:cubicBezTo>
                  <a:pt x="11302542" y="1192169"/>
                  <a:pt x="11305131" y="1170964"/>
                  <a:pt x="11307778" y="1149790"/>
                </a:cubicBezTo>
                <a:cubicBezTo>
                  <a:pt x="11319834" y="1053340"/>
                  <a:pt x="11318348" y="1045571"/>
                  <a:pt x="11325885" y="932507"/>
                </a:cubicBezTo>
                <a:cubicBezTo>
                  <a:pt x="11322867" y="802741"/>
                  <a:pt x="11322126" y="672901"/>
                  <a:pt x="11316832" y="543208"/>
                </a:cubicBezTo>
                <a:cubicBezTo>
                  <a:pt x="11316214" y="528066"/>
                  <a:pt x="11308382" y="481040"/>
                  <a:pt x="11298725" y="461727"/>
                </a:cubicBezTo>
                <a:cubicBezTo>
                  <a:pt x="11293859" y="451995"/>
                  <a:pt x="11287847" y="442699"/>
                  <a:pt x="11280618" y="434566"/>
                </a:cubicBezTo>
                <a:cubicBezTo>
                  <a:pt x="11261420" y="412968"/>
                  <a:pt x="11229411" y="377275"/>
                  <a:pt x="11199137" y="362139"/>
                </a:cubicBezTo>
                <a:cubicBezTo>
                  <a:pt x="11190601" y="357871"/>
                  <a:pt x="11180512" y="357353"/>
                  <a:pt x="11171976" y="353085"/>
                </a:cubicBezTo>
                <a:cubicBezTo>
                  <a:pt x="11101779" y="317986"/>
                  <a:pt x="11185920" y="348679"/>
                  <a:pt x="11117656" y="325925"/>
                </a:cubicBezTo>
                <a:cubicBezTo>
                  <a:pt x="11108602" y="319889"/>
                  <a:pt x="11099349" y="314143"/>
                  <a:pt x="11090495" y="307818"/>
                </a:cubicBezTo>
                <a:cubicBezTo>
                  <a:pt x="11078216" y="299048"/>
                  <a:pt x="11067382" y="288143"/>
                  <a:pt x="11054281" y="280657"/>
                </a:cubicBezTo>
                <a:cubicBezTo>
                  <a:pt x="11045995" y="275922"/>
                  <a:pt x="11036174" y="274622"/>
                  <a:pt x="11027121" y="271604"/>
                </a:cubicBezTo>
                <a:lnTo>
                  <a:pt x="10972800" y="235390"/>
                </a:lnTo>
                <a:cubicBezTo>
                  <a:pt x="10963747" y="229354"/>
                  <a:pt x="10955962" y="220724"/>
                  <a:pt x="10945640" y="217283"/>
                </a:cubicBezTo>
                <a:lnTo>
                  <a:pt x="10891319" y="199176"/>
                </a:lnTo>
                <a:cubicBezTo>
                  <a:pt x="10882266" y="196158"/>
                  <a:pt x="10873669" y="190916"/>
                  <a:pt x="10864159" y="190123"/>
                </a:cubicBezTo>
                <a:cubicBezTo>
                  <a:pt x="10707305" y="177051"/>
                  <a:pt x="10791786" y="183336"/>
                  <a:pt x="10610662" y="172016"/>
                </a:cubicBezTo>
                <a:cubicBezTo>
                  <a:pt x="10574903" y="166907"/>
                  <a:pt x="10537314" y="162733"/>
                  <a:pt x="10502020" y="153909"/>
                </a:cubicBezTo>
                <a:cubicBezTo>
                  <a:pt x="10492762" y="151594"/>
                  <a:pt x="10484176" y="146925"/>
                  <a:pt x="10474860" y="144855"/>
                </a:cubicBezTo>
                <a:cubicBezTo>
                  <a:pt x="10456940" y="140873"/>
                  <a:pt x="10438539" y="139402"/>
                  <a:pt x="10420539" y="135802"/>
                </a:cubicBezTo>
                <a:cubicBezTo>
                  <a:pt x="10408338" y="133362"/>
                  <a:pt x="10396599" y="128794"/>
                  <a:pt x="10384325" y="126748"/>
                </a:cubicBezTo>
                <a:cubicBezTo>
                  <a:pt x="10360326" y="122748"/>
                  <a:pt x="10336040" y="120713"/>
                  <a:pt x="10311897" y="117695"/>
                </a:cubicBezTo>
                <a:cubicBezTo>
                  <a:pt x="10224380" y="120713"/>
                  <a:pt x="10136758" y="121503"/>
                  <a:pt x="10049347" y="126748"/>
                </a:cubicBezTo>
                <a:cubicBezTo>
                  <a:pt x="9985800" y="130561"/>
                  <a:pt x="9922806" y="141676"/>
                  <a:pt x="9859224" y="144855"/>
                </a:cubicBezTo>
                <a:lnTo>
                  <a:pt x="9678155" y="153909"/>
                </a:lnTo>
                <a:cubicBezTo>
                  <a:pt x="9602709" y="150891"/>
                  <a:pt x="9527324" y="144855"/>
                  <a:pt x="9451818" y="144855"/>
                </a:cubicBezTo>
                <a:cubicBezTo>
                  <a:pt x="9385357" y="144855"/>
                  <a:pt x="9319049" y="151253"/>
                  <a:pt x="9252642" y="153909"/>
                </a:cubicBezTo>
                <a:lnTo>
                  <a:pt x="8999145" y="162962"/>
                </a:lnTo>
                <a:cubicBezTo>
                  <a:pt x="8859565" y="157146"/>
                  <a:pt x="8621456" y="148733"/>
                  <a:pt x="8492151" y="135802"/>
                </a:cubicBezTo>
                <a:lnTo>
                  <a:pt x="8401616" y="126748"/>
                </a:lnTo>
                <a:lnTo>
                  <a:pt x="8003264" y="135802"/>
                </a:lnTo>
                <a:cubicBezTo>
                  <a:pt x="7966948" y="137099"/>
                  <a:pt x="7930924" y="143205"/>
                  <a:pt x="7894622" y="144855"/>
                </a:cubicBezTo>
                <a:cubicBezTo>
                  <a:pt x="7798104" y="149242"/>
                  <a:pt x="7701499" y="151524"/>
                  <a:pt x="7604911" y="153909"/>
                </a:cubicBezTo>
                <a:lnTo>
                  <a:pt x="7161291" y="162962"/>
                </a:lnTo>
                <a:cubicBezTo>
                  <a:pt x="7079782" y="165107"/>
                  <a:pt x="6998369" y="170418"/>
                  <a:pt x="6916848" y="172016"/>
                </a:cubicBezTo>
                <a:lnTo>
                  <a:pt x="6237838" y="181069"/>
                </a:lnTo>
                <a:cubicBezTo>
                  <a:pt x="5981323" y="178051"/>
                  <a:pt x="5724673" y="180857"/>
                  <a:pt x="5468293" y="172016"/>
                </a:cubicBezTo>
                <a:cubicBezTo>
                  <a:pt x="5374359" y="168777"/>
                  <a:pt x="5281181" y="153981"/>
                  <a:pt x="5187636" y="144855"/>
                </a:cubicBezTo>
                <a:lnTo>
                  <a:pt x="5097101" y="135802"/>
                </a:lnTo>
                <a:cubicBezTo>
                  <a:pt x="5063918" y="132642"/>
                  <a:pt x="5030589" y="130882"/>
                  <a:pt x="4997513" y="126748"/>
                </a:cubicBezTo>
                <a:lnTo>
                  <a:pt x="4925085" y="117695"/>
                </a:lnTo>
                <a:cubicBezTo>
                  <a:pt x="4830060" y="106516"/>
                  <a:pt x="4808719" y="106246"/>
                  <a:pt x="4698749" y="90535"/>
                </a:cubicBezTo>
                <a:cubicBezTo>
                  <a:pt x="4491641" y="60947"/>
                  <a:pt x="4748960" y="98904"/>
                  <a:pt x="4590107" y="72428"/>
                </a:cubicBezTo>
                <a:cubicBezTo>
                  <a:pt x="4569058" y="68920"/>
                  <a:pt x="4547782" y="66882"/>
                  <a:pt x="4526733" y="63374"/>
                </a:cubicBezTo>
                <a:cubicBezTo>
                  <a:pt x="4511555" y="60844"/>
                  <a:pt x="4496675" y="56661"/>
                  <a:pt x="4481466" y="54321"/>
                </a:cubicBezTo>
                <a:cubicBezTo>
                  <a:pt x="4457418" y="50621"/>
                  <a:pt x="4433181" y="48285"/>
                  <a:pt x="4409038" y="45267"/>
                </a:cubicBezTo>
                <a:cubicBezTo>
                  <a:pt x="4181306" y="53120"/>
                  <a:pt x="4207762" y="47288"/>
                  <a:pt x="4046899" y="63374"/>
                </a:cubicBezTo>
                <a:cubicBezTo>
                  <a:pt x="4019707" y="66093"/>
                  <a:pt x="3992506" y="68816"/>
                  <a:pt x="3965418" y="72428"/>
                </a:cubicBezTo>
                <a:cubicBezTo>
                  <a:pt x="3947222" y="74854"/>
                  <a:pt x="3929363" y="79654"/>
                  <a:pt x="3911097" y="81481"/>
                </a:cubicBezTo>
                <a:cubicBezTo>
                  <a:pt x="3838779" y="88713"/>
                  <a:pt x="3766439" y="96795"/>
                  <a:pt x="3693814" y="99588"/>
                </a:cubicBezTo>
                <a:cubicBezTo>
                  <a:pt x="3407070" y="110616"/>
                  <a:pt x="3536810" y="104030"/>
                  <a:pt x="3304515" y="117695"/>
                </a:cubicBezTo>
                <a:cubicBezTo>
                  <a:pt x="3277942" y="123009"/>
                  <a:pt x="3256448" y="125361"/>
                  <a:pt x="3232087" y="135802"/>
                </a:cubicBezTo>
                <a:cubicBezTo>
                  <a:pt x="3219682" y="141118"/>
                  <a:pt x="3208677" y="149641"/>
                  <a:pt x="3195874" y="153909"/>
                </a:cubicBezTo>
                <a:cubicBezTo>
                  <a:pt x="3181276" y="158775"/>
                  <a:pt x="3165535" y="159230"/>
                  <a:pt x="3150606" y="162962"/>
                </a:cubicBezTo>
                <a:cubicBezTo>
                  <a:pt x="3141348" y="165277"/>
                  <a:pt x="3132622" y="169394"/>
                  <a:pt x="3123446" y="172016"/>
                </a:cubicBezTo>
                <a:cubicBezTo>
                  <a:pt x="3111482" y="175434"/>
                  <a:pt x="3099196" y="177651"/>
                  <a:pt x="3087232" y="181069"/>
                </a:cubicBezTo>
                <a:cubicBezTo>
                  <a:pt x="3078056" y="183691"/>
                  <a:pt x="3069430" y="188251"/>
                  <a:pt x="3060072" y="190123"/>
                </a:cubicBezTo>
                <a:cubicBezTo>
                  <a:pt x="3039147" y="194308"/>
                  <a:pt x="3017822" y="196158"/>
                  <a:pt x="2996697" y="199176"/>
                </a:cubicBezTo>
                <a:lnTo>
                  <a:pt x="2761307" y="190123"/>
                </a:lnTo>
                <a:cubicBezTo>
                  <a:pt x="2668742" y="185376"/>
                  <a:pt x="2652116" y="182132"/>
                  <a:pt x="2571184" y="172016"/>
                </a:cubicBezTo>
                <a:cubicBezTo>
                  <a:pt x="2445774" y="140661"/>
                  <a:pt x="2639022" y="188367"/>
                  <a:pt x="2489703" y="153909"/>
                </a:cubicBezTo>
                <a:cubicBezTo>
                  <a:pt x="2489580" y="153881"/>
                  <a:pt x="2399231" y="131290"/>
                  <a:pt x="2381062" y="126748"/>
                </a:cubicBezTo>
                <a:cubicBezTo>
                  <a:pt x="2368991" y="123730"/>
                  <a:pt x="2357049" y="120135"/>
                  <a:pt x="2344848" y="117695"/>
                </a:cubicBezTo>
                <a:cubicBezTo>
                  <a:pt x="2329759" y="114677"/>
                  <a:pt x="2314734" y="111315"/>
                  <a:pt x="2299580" y="108641"/>
                </a:cubicBezTo>
                <a:cubicBezTo>
                  <a:pt x="2263425" y="102261"/>
                  <a:pt x="2226939" y="97735"/>
                  <a:pt x="2190939" y="90535"/>
                </a:cubicBezTo>
                <a:cubicBezTo>
                  <a:pt x="2175850" y="87517"/>
                  <a:pt x="2160881" y="83821"/>
                  <a:pt x="2145672" y="81481"/>
                </a:cubicBezTo>
                <a:cubicBezTo>
                  <a:pt x="2067786" y="69499"/>
                  <a:pt x="2051785" y="72092"/>
                  <a:pt x="1964602" y="63374"/>
                </a:cubicBezTo>
                <a:cubicBezTo>
                  <a:pt x="1896644" y="56578"/>
                  <a:pt x="1880878" y="50666"/>
                  <a:pt x="1810693" y="45267"/>
                </a:cubicBezTo>
                <a:cubicBezTo>
                  <a:pt x="1759453" y="41325"/>
                  <a:pt x="1708035" y="40010"/>
                  <a:pt x="1656784" y="36214"/>
                </a:cubicBezTo>
                <a:cubicBezTo>
                  <a:pt x="1574481" y="30117"/>
                  <a:pt x="1570320" y="26607"/>
                  <a:pt x="1493822" y="18107"/>
                </a:cubicBezTo>
                <a:cubicBezTo>
                  <a:pt x="1398270" y="7490"/>
                  <a:pt x="1381684" y="7510"/>
                  <a:pt x="1276539" y="0"/>
                </a:cubicBezTo>
                <a:lnTo>
                  <a:pt x="1041149" y="18107"/>
                </a:lnTo>
                <a:cubicBezTo>
                  <a:pt x="1025866" y="19905"/>
                  <a:pt x="1011090" y="24820"/>
                  <a:pt x="995881" y="27160"/>
                </a:cubicBezTo>
                <a:cubicBezTo>
                  <a:pt x="961840" y="32397"/>
                  <a:pt x="862299" y="43241"/>
                  <a:pt x="832919" y="45267"/>
                </a:cubicBezTo>
                <a:cubicBezTo>
                  <a:pt x="699336" y="54480"/>
                  <a:pt x="716143" y="54321"/>
                  <a:pt x="651850" y="54321"/>
                </a:cubicBezTo>
              </a:path>
            </a:pathLst>
          </a:custGeom>
          <a:solidFill>
            <a:schemeClr val="accent4">
              <a:lumMod val="20000"/>
              <a:lumOff val="80000"/>
              <a:alpha val="27005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>
                <a:solidFill>
                  <a:schemeClr val="tx1"/>
                </a:solidFill>
                <a:latin typeface="Times" pitchFamily="2" charset="0"/>
              </a:rPr>
              <a:t>                                            Study Eco-friendly mixtures</a:t>
            </a:r>
            <a:endParaRPr lang="it-IT" dirty="0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3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0906A7BE-E0C9-5161-6A54-11CE8F390A8A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“standard RPC”</a:t>
            </a:r>
          </a:p>
        </p:txBody>
      </p:sp>
      <p:pic>
        <p:nvPicPr>
          <p:cNvPr id="11" name="Picture 2" descr="page1image1915520">
            <a:extLst>
              <a:ext uri="{FF2B5EF4-FFF2-40B4-BE49-F238E27FC236}">
                <a16:creationId xmlns:a16="http://schemas.microsoft.com/office/drawing/2014/main" id="{7818AC6B-E05F-FACA-2E07-8D111BA39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EFCEED75-0C7B-4C38-073A-BBDABA9FD783}"/>
              </a:ext>
            </a:extLst>
          </p:cNvPr>
          <p:cNvSpPr/>
          <p:nvPr/>
        </p:nvSpPr>
        <p:spPr>
          <a:xfrm>
            <a:off x="446313" y="1478150"/>
            <a:ext cx="3039292" cy="343055"/>
          </a:xfrm>
          <a:prstGeom prst="rect">
            <a:avLst/>
          </a:prstGeom>
          <a:solidFill>
            <a:srgbClr val="A801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C158DFE-F49E-9C59-7D13-ECEC5F65ECE1}"/>
              </a:ext>
            </a:extLst>
          </p:cNvPr>
          <p:cNvSpPr/>
          <p:nvPr/>
        </p:nvSpPr>
        <p:spPr>
          <a:xfrm>
            <a:off x="446313" y="2128853"/>
            <a:ext cx="3039292" cy="266623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27E3768-826F-2EBF-F7B8-C1A6CBEAFFE4}"/>
              </a:ext>
            </a:extLst>
          </p:cNvPr>
          <p:cNvSpPr/>
          <p:nvPr/>
        </p:nvSpPr>
        <p:spPr>
          <a:xfrm>
            <a:off x="4307241" y="1556184"/>
            <a:ext cx="3039292" cy="266623"/>
          </a:xfrm>
          <a:prstGeom prst="rect">
            <a:avLst/>
          </a:prstGeom>
          <a:solidFill>
            <a:srgbClr val="A801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3BEC9A78-5003-97EB-BAE7-039E7EEFE793}"/>
              </a:ext>
            </a:extLst>
          </p:cNvPr>
          <p:cNvSpPr/>
          <p:nvPr/>
        </p:nvSpPr>
        <p:spPr>
          <a:xfrm>
            <a:off x="4307241" y="1999823"/>
            <a:ext cx="3039292" cy="266623"/>
          </a:xfrm>
          <a:prstGeom prst="rect">
            <a:avLst/>
          </a:prstGeom>
          <a:solidFill>
            <a:srgbClr val="A80100"/>
          </a:solidFill>
          <a:ln>
            <a:solidFill>
              <a:srgbClr val="A80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66EDD838-31BF-9FD3-38B0-F5DF5F808C42}"/>
              </a:ext>
            </a:extLst>
          </p:cNvPr>
          <p:cNvSpPr/>
          <p:nvPr/>
        </p:nvSpPr>
        <p:spPr>
          <a:xfrm>
            <a:off x="446313" y="1753511"/>
            <a:ext cx="3039292" cy="342683"/>
          </a:xfrm>
          <a:prstGeom prst="rect">
            <a:avLst/>
          </a:prstGeom>
          <a:pattFill prst="dashHorz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231B8F49-E589-44AD-0229-E03B3D7CB8B8}"/>
              </a:ext>
            </a:extLst>
          </p:cNvPr>
          <p:cNvSpPr/>
          <p:nvPr/>
        </p:nvSpPr>
        <p:spPr>
          <a:xfrm>
            <a:off x="4307241" y="1829714"/>
            <a:ext cx="3039292" cy="166184"/>
          </a:xfrm>
          <a:prstGeom prst="rect">
            <a:avLst/>
          </a:prstGeom>
          <a:pattFill prst="dashHorz">
            <a:fgClr>
              <a:srgbClr val="00B0F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0B65C77A-0857-B9EC-3F72-15755C340491}"/>
              </a:ext>
            </a:extLst>
          </p:cNvPr>
          <p:cNvSpPr/>
          <p:nvPr/>
        </p:nvSpPr>
        <p:spPr>
          <a:xfrm>
            <a:off x="8210987" y="1434106"/>
            <a:ext cx="3039292" cy="116555"/>
          </a:xfrm>
          <a:prstGeom prst="rect">
            <a:avLst/>
          </a:prstGeom>
          <a:solidFill>
            <a:srgbClr val="A801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697830B1-B3ED-CDE5-20F1-71A3EC42A131}"/>
              </a:ext>
            </a:extLst>
          </p:cNvPr>
          <p:cNvSpPr/>
          <p:nvPr/>
        </p:nvSpPr>
        <p:spPr>
          <a:xfrm>
            <a:off x="8210987" y="1727677"/>
            <a:ext cx="3039292" cy="1149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19619E92-2E51-6D8D-85BC-4F19A2500138}"/>
              </a:ext>
            </a:extLst>
          </p:cNvPr>
          <p:cNvSpPr/>
          <p:nvPr/>
        </p:nvSpPr>
        <p:spPr>
          <a:xfrm>
            <a:off x="8210987" y="1557568"/>
            <a:ext cx="3039292" cy="166184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B889060F-EE72-150D-F3BF-7BF4E3B16EAD}"/>
              </a:ext>
            </a:extLst>
          </p:cNvPr>
          <p:cNvSpPr/>
          <p:nvPr/>
        </p:nvSpPr>
        <p:spPr>
          <a:xfrm>
            <a:off x="8210987" y="1889364"/>
            <a:ext cx="3039292" cy="11655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46EA8917-6231-2F13-D3D7-AEA10A65C3C3}"/>
              </a:ext>
            </a:extLst>
          </p:cNvPr>
          <p:cNvSpPr/>
          <p:nvPr/>
        </p:nvSpPr>
        <p:spPr>
          <a:xfrm>
            <a:off x="8210987" y="2182935"/>
            <a:ext cx="3039292" cy="1149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62FEDEB8-9F87-2F64-4BB8-B1A0C83E3DB2}"/>
              </a:ext>
            </a:extLst>
          </p:cNvPr>
          <p:cNvSpPr/>
          <p:nvPr/>
        </p:nvSpPr>
        <p:spPr>
          <a:xfrm>
            <a:off x="8210987" y="1991054"/>
            <a:ext cx="3039292" cy="166184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DE983F1-9510-645E-ACC7-7C9F02F6E733}"/>
              </a:ext>
            </a:extLst>
          </p:cNvPr>
          <p:cNvSpPr txBox="1"/>
          <p:nvPr/>
        </p:nvSpPr>
        <p:spPr>
          <a:xfrm>
            <a:off x="964473" y="2410024"/>
            <a:ext cx="20029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 gas gap </a:t>
            </a:r>
            <a:endParaRPr lang="it-IT" sz="1600" dirty="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A17D32D0-0B56-3868-6A65-E01856D8BE13}"/>
              </a:ext>
            </a:extLst>
          </p:cNvPr>
          <p:cNvSpPr txBox="1"/>
          <p:nvPr/>
        </p:nvSpPr>
        <p:spPr>
          <a:xfrm>
            <a:off x="4307241" y="2461331"/>
            <a:ext cx="30392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 electrode thickness </a:t>
            </a:r>
            <a:endParaRPr lang="it-IT" sz="1600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66829F2-C7CA-F5F5-2807-2CAE3F93C666}"/>
              </a:ext>
            </a:extLst>
          </p:cNvPr>
          <p:cNvSpPr txBox="1"/>
          <p:nvPr/>
        </p:nvSpPr>
        <p:spPr>
          <a:xfrm>
            <a:off x="8033657" y="2366258"/>
            <a:ext cx="38970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gap concept, decrease the charge on a single gap, study new electrodes </a:t>
            </a:r>
            <a:endParaRPr lang="it-IT" sz="1400" dirty="0"/>
          </a:p>
        </p:txBody>
      </p:sp>
      <p:sp>
        <p:nvSpPr>
          <p:cNvPr id="35" name="Freccia destra 34">
            <a:extLst>
              <a:ext uri="{FF2B5EF4-FFF2-40B4-BE49-F238E27FC236}">
                <a16:creationId xmlns:a16="http://schemas.microsoft.com/office/drawing/2014/main" id="{3531B16A-F5C2-9275-2DD8-4EABC492BFF0}"/>
              </a:ext>
            </a:extLst>
          </p:cNvPr>
          <p:cNvSpPr/>
          <p:nvPr/>
        </p:nvSpPr>
        <p:spPr>
          <a:xfrm>
            <a:off x="3750553" y="1737750"/>
            <a:ext cx="291739" cy="3157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destra 35">
            <a:extLst>
              <a:ext uri="{FF2B5EF4-FFF2-40B4-BE49-F238E27FC236}">
                <a16:creationId xmlns:a16="http://schemas.microsoft.com/office/drawing/2014/main" id="{1E4E9B05-DF92-77CD-31E9-58CBC34C63FD}"/>
              </a:ext>
            </a:extLst>
          </p:cNvPr>
          <p:cNvSpPr/>
          <p:nvPr/>
        </p:nvSpPr>
        <p:spPr>
          <a:xfrm>
            <a:off x="7611482" y="1662956"/>
            <a:ext cx="291739" cy="3157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9" name="Immagine 38" descr="Immagine che contiene testo, numero, Carattere, schermata&#10;&#10;Descrizione generata automaticamente">
            <a:extLst>
              <a:ext uri="{FF2B5EF4-FFF2-40B4-BE49-F238E27FC236}">
                <a16:creationId xmlns:a16="http://schemas.microsoft.com/office/drawing/2014/main" id="{25B255B8-CED2-3B2A-9115-2F2DA660EE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" t="15504" r="34141" b="22090"/>
          <a:stretch/>
        </p:blipFill>
        <p:spPr>
          <a:xfrm>
            <a:off x="3336831" y="3276078"/>
            <a:ext cx="3480968" cy="1562451"/>
          </a:xfrm>
          <a:prstGeom prst="rect">
            <a:avLst/>
          </a:prstGeom>
        </p:spPr>
      </p:pic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132B90D5-40B6-EAB6-67AD-C6C369C32C06}"/>
              </a:ext>
            </a:extLst>
          </p:cNvPr>
          <p:cNvSpPr txBox="1"/>
          <p:nvPr/>
        </p:nvSpPr>
        <p:spPr>
          <a:xfrm>
            <a:off x="7114686" y="3518504"/>
            <a:ext cx="420961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front end to achieve order 10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fC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threshold sensitivity and low noise</a:t>
            </a:r>
            <a:endParaRPr lang="it-IT" sz="1600" dirty="0"/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D73016A9-33FF-E68E-95B3-6BDE250638D9}"/>
              </a:ext>
            </a:extLst>
          </p:cNvPr>
          <p:cNvSpPr/>
          <p:nvPr/>
        </p:nvSpPr>
        <p:spPr>
          <a:xfrm rot="19647900">
            <a:off x="21932" y="1426015"/>
            <a:ext cx="15985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</a:p>
        </p:txBody>
      </p:sp>
      <p:pic>
        <p:nvPicPr>
          <p:cNvPr id="44" name="Immagine 43" descr="Immagine che contiene elettronica, circuito, Componente elettrico, Ingegneria elettronica&#10;&#10;Descrizione generata automaticamente">
            <a:extLst>
              <a:ext uri="{FF2B5EF4-FFF2-40B4-BE49-F238E27FC236}">
                <a16:creationId xmlns:a16="http://schemas.microsoft.com/office/drawing/2014/main" id="{1997B689-0F0A-A3D3-984D-479646CF1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43" y="3197845"/>
            <a:ext cx="1687944" cy="1718915"/>
          </a:xfrm>
          <a:prstGeom prst="rect">
            <a:avLst/>
          </a:prstGeom>
        </p:spPr>
      </p:pic>
      <p:sp>
        <p:nvSpPr>
          <p:cNvPr id="47" name="Rettangolo 46">
            <a:extLst>
              <a:ext uri="{FF2B5EF4-FFF2-40B4-BE49-F238E27FC236}">
                <a16:creationId xmlns:a16="http://schemas.microsoft.com/office/drawing/2014/main" id="{F318A09C-9E10-21DB-F4EA-ADF4FDF4DFB7}"/>
              </a:ext>
            </a:extLst>
          </p:cNvPr>
          <p:cNvSpPr/>
          <p:nvPr/>
        </p:nvSpPr>
        <p:spPr>
          <a:xfrm rot="19647900">
            <a:off x="-37288" y="3224102"/>
            <a:ext cx="16882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200" b="0" cap="none" spc="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Fron</a:t>
            </a:r>
            <a:r>
              <a:rPr lang="en-GB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-end</a:t>
            </a: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10005234-AC5F-8468-B5B6-528F6CA52817}"/>
              </a:ext>
            </a:extLst>
          </p:cNvPr>
          <p:cNvSpPr/>
          <p:nvPr/>
        </p:nvSpPr>
        <p:spPr>
          <a:xfrm rot="19647900">
            <a:off x="108459" y="5151767"/>
            <a:ext cx="18261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2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</a:p>
        </p:txBody>
      </p:sp>
      <p:pic>
        <p:nvPicPr>
          <p:cNvPr id="54" name="Picture 4" descr="File:HFO-1234ze alt.svg - Wikimedia Commons">
            <a:extLst>
              <a:ext uri="{FF2B5EF4-FFF2-40B4-BE49-F238E27FC236}">
                <a16:creationId xmlns:a16="http://schemas.microsoft.com/office/drawing/2014/main" id="{F4EFDF20-C824-DA21-2CF8-02FE884C1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9126" y="5275015"/>
            <a:ext cx="992054" cy="784731"/>
          </a:xfrm>
          <a:prstGeom prst="rect">
            <a:avLst/>
          </a:prstGeom>
          <a:noFill/>
        </p:spPr>
      </p:pic>
      <p:sp>
        <p:nvSpPr>
          <p:cNvPr id="17" name="Figura a mano libera 16">
            <a:extLst>
              <a:ext uri="{FF2B5EF4-FFF2-40B4-BE49-F238E27FC236}">
                <a16:creationId xmlns:a16="http://schemas.microsoft.com/office/drawing/2014/main" id="{AA93A974-C7A5-4C89-351F-8AEB657DC6A3}"/>
              </a:ext>
            </a:extLst>
          </p:cNvPr>
          <p:cNvSpPr/>
          <p:nvPr/>
        </p:nvSpPr>
        <p:spPr>
          <a:xfrm>
            <a:off x="191430" y="1148628"/>
            <a:ext cx="11325885" cy="1810693"/>
          </a:xfrm>
          <a:custGeom>
            <a:avLst/>
            <a:gdLst>
              <a:gd name="connsiteX0" fmla="*/ 733331 w 11325885"/>
              <a:gd name="connsiteY0" fmla="*/ 81481 h 1810693"/>
              <a:gd name="connsiteX1" fmla="*/ 353085 w 11325885"/>
              <a:gd name="connsiteY1" fmla="*/ 99588 h 1810693"/>
              <a:gd name="connsiteX2" fmla="*/ 235390 w 11325885"/>
              <a:gd name="connsiteY2" fmla="*/ 108641 h 1810693"/>
              <a:gd name="connsiteX3" fmla="*/ 172016 w 11325885"/>
              <a:gd name="connsiteY3" fmla="*/ 126748 h 1810693"/>
              <a:gd name="connsiteX4" fmla="*/ 153909 w 11325885"/>
              <a:gd name="connsiteY4" fmla="*/ 153909 h 1810693"/>
              <a:gd name="connsiteX5" fmla="*/ 90535 w 11325885"/>
              <a:gd name="connsiteY5" fmla="*/ 235390 h 1810693"/>
              <a:gd name="connsiteX6" fmla="*/ 54321 w 11325885"/>
              <a:gd name="connsiteY6" fmla="*/ 316871 h 1810693"/>
              <a:gd name="connsiteX7" fmla="*/ 45268 w 11325885"/>
              <a:gd name="connsiteY7" fmla="*/ 353085 h 1810693"/>
              <a:gd name="connsiteX8" fmla="*/ 27161 w 11325885"/>
              <a:gd name="connsiteY8" fmla="*/ 407406 h 1810693"/>
              <a:gd name="connsiteX9" fmla="*/ 0 w 11325885"/>
              <a:gd name="connsiteY9" fmla="*/ 525101 h 1810693"/>
              <a:gd name="connsiteX10" fmla="*/ 9054 w 11325885"/>
              <a:gd name="connsiteY10" fmla="*/ 1023041 h 1810693"/>
              <a:gd name="connsiteX11" fmla="*/ 27161 w 11325885"/>
              <a:gd name="connsiteY11" fmla="*/ 1113576 h 1810693"/>
              <a:gd name="connsiteX12" fmla="*/ 45268 w 11325885"/>
              <a:gd name="connsiteY12" fmla="*/ 1186004 h 1810693"/>
              <a:gd name="connsiteX13" fmla="*/ 63374 w 11325885"/>
              <a:gd name="connsiteY13" fmla="*/ 1267485 h 1810693"/>
              <a:gd name="connsiteX14" fmla="*/ 81481 w 11325885"/>
              <a:gd name="connsiteY14" fmla="*/ 1321806 h 1810693"/>
              <a:gd name="connsiteX15" fmla="*/ 126749 w 11325885"/>
              <a:gd name="connsiteY15" fmla="*/ 1403287 h 1810693"/>
              <a:gd name="connsiteX16" fmla="*/ 208230 w 11325885"/>
              <a:gd name="connsiteY16" fmla="*/ 1457608 h 1810693"/>
              <a:gd name="connsiteX17" fmla="*/ 235390 w 11325885"/>
              <a:gd name="connsiteY17" fmla="*/ 1475715 h 1810693"/>
              <a:gd name="connsiteX18" fmla="*/ 325925 w 11325885"/>
              <a:gd name="connsiteY18" fmla="*/ 1502875 h 1810693"/>
              <a:gd name="connsiteX19" fmla="*/ 407406 w 11325885"/>
              <a:gd name="connsiteY19" fmla="*/ 1530036 h 1810693"/>
              <a:gd name="connsiteX20" fmla="*/ 434567 w 11325885"/>
              <a:gd name="connsiteY20" fmla="*/ 1539089 h 1810693"/>
              <a:gd name="connsiteX21" fmla="*/ 470780 w 11325885"/>
              <a:gd name="connsiteY21" fmla="*/ 1548142 h 1810693"/>
              <a:gd name="connsiteX22" fmla="*/ 497941 w 11325885"/>
              <a:gd name="connsiteY22" fmla="*/ 1566249 h 1810693"/>
              <a:gd name="connsiteX23" fmla="*/ 597529 w 11325885"/>
              <a:gd name="connsiteY23" fmla="*/ 1602463 h 1810693"/>
              <a:gd name="connsiteX24" fmla="*/ 660903 w 11325885"/>
              <a:gd name="connsiteY24" fmla="*/ 1629624 h 1810693"/>
              <a:gd name="connsiteX25" fmla="*/ 688064 w 11325885"/>
              <a:gd name="connsiteY25" fmla="*/ 1647731 h 1810693"/>
              <a:gd name="connsiteX26" fmla="*/ 715224 w 11325885"/>
              <a:gd name="connsiteY26" fmla="*/ 1656784 h 1810693"/>
              <a:gd name="connsiteX27" fmla="*/ 751438 w 11325885"/>
              <a:gd name="connsiteY27" fmla="*/ 1674891 h 1810693"/>
              <a:gd name="connsiteX28" fmla="*/ 778598 w 11325885"/>
              <a:gd name="connsiteY28" fmla="*/ 1683944 h 1810693"/>
              <a:gd name="connsiteX29" fmla="*/ 814812 w 11325885"/>
              <a:gd name="connsiteY29" fmla="*/ 1702051 h 1810693"/>
              <a:gd name="connsiteX30" fmla="*/ 869133 w 11325885"/>
              <a:gd name="connsiteY30" fmla="*/ 1729212 h 1810693"/>
              <a:gd name="connsiteX31" fmla="*/ 968721 w 11325885"/>
              <a:gd name="connsiteY31" fmla="*/ 1747319 h 1810693"/>
              <a:gd name="connsiteX32" fmla="*/ 1195058 w 11325885"/>
              <a:gd name="connsiteY32" fmla="*/ 1774479 h 1810693"/>
              <a:gd name="connsiteX33" fmla="*/ 1765426 w 11325885"/>
              <a:gd name="connsiteY33" fmla="*/ 1756372 h 1810693"/>
              <a:gd name="connsiteX34" fmla="*/ 1846907 w 11325885"/>
              <a:gd name="connsiteY34" fmla="*/ 1747319 h 1810693"/>
              <a:gd name="connsiteX35" fmla="*/ 2136618 w 11325885"/>
              <a:gd name="connsiteY35" fmla="*/ 1729212 h 1810693"/>
              <a:gd name="connsiteX36" fmla="*/ 2670773 w 11325885"/>
              <a:gd name="connsiteY36" fmla="*/ 1720158 h 1810693"/>
              <a:gd name="connsiteX37" fmla="*/ 4101220 w 11325885"/>
              <a:gd name="connsiteY37" fmla="*/ 1738265 h 1810693"/>
              <a:gd name="connsiteX38" fmla="*/ 4399984 w 11325885"/>
              <a:gd name="connsiteY38" fmla="*/ 1747319 h 1810693"/>
              <a:gd name="connsiteX39" fmla="*/ 4617268 w 11325885"/>
              <a:gd name="connsiteY39" fmla="*/ 1756372 h 1810693"/>
              <a:gd name="connsiteX40" fmla="*/ 7025489 w 11325885"/>
              <a:gd name="connsiteY40" fmla="*/ 1765426 h 1810693"/>
              <a:gd name="connsiteX41" fmla="*/ 7514376 w 11325885"/>
              <a:gd name="connsiteY41" fmla="*/ 1783533 h 1810693"/>
              <a:gd name="connsiteX42" fmla="*/ 7677339 w 11325885"/>
              <a:gd name="connsiteY42" fmla="*/ 1792586 h 1810693"/>
              <a:gd name="connsiteX43" fmla="*/ 8365402 w 11325885"/>
              <a:gd name="connsiteY43" fmla="*/ 1783533 h 1810693"/>
              <a:gd name="connsiteX44" fmla="*/ 8691327 w 11325885"/>
              <a:gd name="connsiteY44" fmla="*/ 1765426 h 1810693"/>
              <a:gd name="connsiteX45" fmla="*/ 8944824 w 11325885"/>
              <a:gd name="connsiteY45" fmla="*/ 1756372 h 1810693"/>
              <a:gd name="connsiteX46" fmla="*/ 9804903 w 11325885"/>
              <a:gd name="connsiteY46" fmla="*/ 1783533 h 1810693"/>
              <a:gd name="connsiteX47" fmla="*/ 10185149 w 11325885"/>
              <a:gd name="connsiteY47" fmla="*/ 1801639 h 1810693"/>
              <a:gd name="connsiteX48" fmla="*/ 10456753 w 11325885"/>
              <a:gd name="connsiteY48" fmla="*/ 1810693 h 1810693"/>
              <a:gd name="connsiteX49" fmla="*/ 10529180 w 11325885"/>
              <a:gd name="connsiteY49" fmla="*/ 1801639 h 1810693"/>
              <a:gd name="connsiteX50" fmla="*/ 10655929 w 11325885"/>
              <a:gd name="connsiteY50" fmla="*/ 1792586 h 1810693"/>
              <a:gd name="connsiteX51" fmla="*/ 10701196 w 11325885"/>
              <a:gd name="connsiteY51" fmla="*/ 1783533 h 1810693"/>
              <a:gd name="connsiteX52" fmla="*/ 10827945 w 11325885"/>
              <a:gd name="connsiteY52" fmla="*/ 1765426 h 1810693"/>
              <a:gd name="connsiteX53" fmla="*/ 10864159 w 11325885"/>
              <a:gd name="connsiteY53" fmla="*/ 1756372 h 1810693"/>
              <a:gd name="connsiteX54" fmla="*/ 10945640 w 11325885"/>
              <a:gd name="connsiteY54" fmla="*/ 1738265 h 1810693"/>
              <a:gd name="connsiteX55" fmla="*/ 10999961 w 11325885"/>
              <a:gd name="connsiteY55" fmla="*/ 1720158 h 1810693"/>
              <a:gd name="connsiteX56" fmla="*/ 11054281 w 11325885"/>
              <a:gd name="connsiteY56" fmla="*/ 1683944 h 1810693"/>
              <a:gd name="connsiteX57" fmla="*/ 11090495 w 11325885"/>
              <a:gd name="connsiteY57" fmla="*/ 1629624 h 1810693"/>
              <a:gd name="connsiteX58" fmla="*/ 11117656 w 11325885"/>
              <a:gd name="connsiteY58" fmla="*/ 1602463 h 1810693"/>
              <a:gd name="connsiteX59" fmla="*/ 11153870 w 11325885"/>
              <a:gd name="connsiteY59" fmla="*/ 1548142 h 1810693"/>
              <a:gd name="connsiteX60" fmla="*/ 11199137 w 11325885"/>
              <a:gd name="connsiteY60" fmla="*/ 1466661 h 1810693"/>
              <a:gd name="connsiteX61" fmla="*/ 11217244 w 11325885"/>
              <a:gd name="connsiteY61" fmla="*/ 1439501 h 1810693"/>
              <a:gd name="connsiteX62" fmla="*/ 11235351 w 11325885"/>
              <a:gd name="connsiteY62" fmla="*/ 1412340 h 1810693"/>
              <a:gd name="connsiteX63" fmla="*/ 11271565 w 11325885"/>
              <a:gd name="connsiteY63" fmla="*/ 1303699 h 1810693"/>
              <a:gd name="connsiteX64" fmla="*/ 11280618 w 11325885"/>
              <a:gd name="connsiteY64" fmla="*/ 1276539 h 1810693"/>
              <a:gd name="connsiteX65" fmla="*/ 11298725 w 11325885"/>
              <a:gd name="connsiteY65" fmla="*/ 1213164 h 1810693"/>
              <a:gd name="connsiteX66" fmla="*/ 11307778 w 11325885"/>
              <a:gd name="connsiteY66" fmla="*/ 1149790 h 1810693"/>
              <a:gd name="connsiteX67" fmla="*/ 11325885 w 11325885"/>
              <a:gd name="connsiteY67" fmla="*/ 932507 h 1810693"/>
              <a:gd name="connsiteX68" fmla="*/ 11316832 w 11325885"/>
              <a:gd name="connsiteY68" fmla="*/ 543208 h 1810693"/>
              <a:gd name="connsiteX69" fmla="*/ 11298725 w 11325885"/>
              <a:gd name="connsiteY69" fmla="*/ 461727 h 1810693"/>
              <a:gd name="connsiteX70" fmla="*/ 11280618 w 11325885"/>
              <a:gd name="connsiteY70" fmla="*/ 434566 h 1810693"/>
              <a:gd name="connsiteX71" fmla="*/ 11199137 w 11325885"/>
              <a:gd name="connsiteY71" fmla="*/ 362139 h 1810693"/>
              <a:gd name="connsiteX72" fmla="*/ 11171976 w 11325885"/>
              <a:gd name="connsiteY72" fmla="*/ 353085 h 1810693"/>
              <a:gd name="connsiteX73" fmla="*/ 11117656 w 11325885"/>
              <a:gd name="connsiteY73" fmla="*/ 325925 h 1810693"/>
              <a:gd name="connsiteX74" fmla="*/ 11090495 w 11325885"/>
              <a:gd name="connsiteY74" fmla="*/ 307818 h 1810693"/>
              <a:gd name="connsiteX75" fmla="*/ 11054281 w 11325885"/>
              <a:gd name="connsiteY75" fmla="*/ 280657 h 1810693"/>
              <a:gd name="connsiteX76" fmla="*/ 11027121 w 11325885"/>
              <a:gd name="connsiteY76" fmla="*/ 271604 h 1810693"/>
              <a:gd name="connsiteX77" fmla="*/ 10972800 w 11325885"/>
              <a:gd name="connsiteY77" fmla="*/ 235390 h 1810693"/>
              <a:gd name="connsiteX78" fmla="*/ 10945640 w 11325885"/>
              <a:gd name="connsiteY78" fmla="*/ 217283 h 1810693"/>
              <a:gd name="connsiteX79" fmla="*/ 10891319 w 11325885"/>
              <a:gd name="connsiteY79" fmla="*/ 199176 h 1810693"/>
              <a:gd name="connsiteX80" fmla="*/ 10864159 w 11325885"/>
              <a:gd name="connsiteY80" fmla="*/ 190123 h 1810693"/>
              <a:gd name="connsiteX81" fmla="*/ 10610662 w 11325885"/>
              <a:gd name="connsiteY81" fmla="*/ 172016 h 1810693"/>
              <a:gd name="connsiteX82" fmla="*/ 10502020 w 11325885"/>
              <a:gd name="connsiteY82" fmla="*/ 153909 h 1810693"/>
              <a:gd name="connsiteX83" fmla="*/ 10474860 w 11325885"/>
              <a:gd name="connsiteY83" fmla="*/ 144855 h 1810693"/>
              <a:gd name="connsiteX84" fmla="*/ 10420539 w 11325885"/>
              <a:gd name="connsiteY84" fmla="*/ 135802 h 1810693"/>
              <a:gd name="connsiteX85" fmla="*/ 10384325 w 11325885"/>
              <a:gd name="connsiteY85" fmla="*/ 126748 h 1810693"/>
              <a:gd name="connsiteX86" fmla="*/ 10311897 w 11325885"/>
              <a:gd name="connsiteY86" fmla="*/ 117695 h 1810693"/>
              <a:gd name="connsiteX87" fmla="*/ 10049347 w 11325885"/>
              <a:gd name="connsiteY87" fmla="*/ 126748 h 1810693"/>
              <a:gd name="connsiteX88" fmla="*/ 9859224 w 11325885"/>
              <a:gd name="connsiteY88" fmla="*/ 144855 h 1810693"/>
              <a:gd name="connsiteX89" fmla="*/ 9678155 w 11325885"/>
              <a:gd name="connsiteY89" fmla="*/ 153909 h 1810693"/>
              <a:gd name="connsiteX90" fmla="*/ 9451818 w 11325885"/>
              <a:gd name="connsiteY90" fmla="*/ 144855 h 1810693"/>
              <a:gd name="connsiteX91" fmla="*/ 9252642 w 11325885"/>
              <a:gd name="connsiteY91" fmla="*/ 153909 h 1810693"/>
              <a:gd name="connsiteX92" fmla="*/ 8999145 w 11325885"/>
              <a:gd name="connsiteY92" fmla="*/ 162962 h 1810693"/>
              <a:gd name="connsiteX93" fmla="*/ 8492151 w 11325885"/>
              <a:gd name="connsiteY93" fmla="*/ 135802 h 1810693"/>
              <a:gd name="connsiteX94" fmla="*/ 8401616 w 11325885"/>
              <a:gd name="connsiteY94" fmla="*/ 126748 h 1810693"/>
              <a:gd name="connsiteX95" fmla="*/ 8003264 w 11325885"/>
              <a:gd name="connsiteY95" fmla="*/ 135802 h 1810693"/>
              <a:gd name="connsiteX96" fmla="*/ 7894622 w 11325885"/>
              <a:gd name="connsiteY96" fmla="*/ 144855 h 1810693"/>
              <a:gd name="connsiteX97" fmla="*/ 7604911 w 11325885"/>
              <a:gd name="connsiteY97" fmla="*/ 153909 h 1810693"/>
              <a:gd name="connsiteX98" fmla="*/ 7161291 w 11325885"/>
              <a:gd name="connsiteY98" fmla="*/ 162962 h 1810693"/>
              <a:gd name="connsiteX99" fmla="*/ 6916848 w 11325885"/>
              <a:gd name="connsiteY99" fmla="*/ 172016 h 1810693"/>
              <a:gd name="connsiteX100" fmla="*/ 6237838 w 11325885"/>
              <a:gd name="connsiteY100" fmla="*/ 181069 h 1810693"/>
              <a:gd name="connsiteX101" fmla="*/ 5468293 w 11325885"/>
              <a:gd name="connsiteY101" fmla="*/ 172016 h 1810693"/>
              <a:gd name="connsiteX102" fmla="*/ 5187636 w 11325885"/>
              <a:gd name="connsiteY102" fmla="*/ 144855 h 1810693"/>
              <a:gd name="connsiteX103" fmla="*/ 5097101 w 11325885"/>
              <a:gd name="connsiteY103" fmla="*/ 135802 h 1810693"/>
              <a:gd name="connsiteX104" fmla="*/ 4997513 w 11325885"/>
              <a:gd name="connsiteY104" fmla="*/ 126748 h 1810693"/>
              <a:gd name="connsiteX105" fmla="*/ 4925085 w 11325885"/>
              <a:gd name="connsiteY105" fmla="*/ 117695 h 1810693"/>
              <a:gd name="connsiteX106" fmla="*/ 4698749 w 11325885"/>
              <a:gd name="connsiteY106" fmla="*/ 90535 h 1810693"/>
              <a:gd name="connsiteX107" fmla="*/ 4590107 w 11325885"/>
              <a:gd name="connsiteY107" fmla="*/ 72428 h 1810693"/>
              <a:gd name="connsiteX108" fmla="*/ 4526733 w 11325885"/>
              <a:gd name="connsiteY108" fmla="*/ 63374 h 1810693"/>
              <a:gd name="connsiteX109" fmla="*/ 4481466 w 11325885"/>
              <a:gd name="connsiteY109" fmla="*/ 54321 h 1810693"/>
              <a:gd name="connsiteX110" fmla="*/ 4409038 w 11325885"/>
              <a:gd name="connsiteY110" fmla="*/ 45267 h 1810693"/>
              <a:gd name="connsiteX111" fmla="*/ 4046899 w 11325885"/>
              <a:gd name="connsiteY111" fmla="*/ 63374 h 1810693"/>
              <a:gd name="connsiteX112" fmla="*/ 3965418 w 11325885"/>
              <a:gd name="connsiteY112" fmla="*/ 72428 h 1810693"/>
              <a:gd name="connsiteX113" fmla="*/ 3911097 w 11325885"/>
              <a:gd name="connsiteY113" fmla="*/ 81481 h 1810693"/>
              <a:gd name="connsiteX114" fmla="*/ 3693814 w 11325885"/>
              <a:gd name="connsiteY114" fmla="*/ 99588 h 1810693"/>
              <a:gd name="connsiteX115" fmla="*/ 3304515 w 11325885"/>
              <a:gd name="connsiteY115" fmla="*/ 117695 h 1810693"/>
              <a:gd name="connsiteX116" fmla="*/ 3232087 w 11325885"/>
              <a:gd name="connsiteY116" fmla="*/ 135802 h 1810693"/>
              <a:gd name="connsiteX117" fmla="*/ 3195874 w 11325885"/>
              <a:gd name="connsiteY117" fmla="*/ 153909 h 1810693"/>
              <a:gd name="connsiteX118" fmla="*/ 3150606 w 11325885"/>
              <a:gd name="connsiteY118" fmla="*/ 162962 h 1810693"/>
              <a:gd name="connsiteX119" fmla="*/ 3123446 w 11325885"/>
              <a:gd name="connsiteY119" fmla="*/ 172016 h 1810693"/>
              <a:gd name="connsiteX120" fmla="*/ 3087232 w 11325885"/>
              <a:gd name="connsiteY120" fmla="*/ 181069 h 1810693"/>
              <a:gd name="connsiteX121" fmla="*/ 3060072 w 11325885"/>
              <a:gd name="connsiteY121" fmla="*/ 190123 h 1810693"/>
              <a:gd name="connsiteX122" fmla="*/ 2996697 w 11325885"/>
              <a:gd name="connsiteY122" fmla="*/ 199176 h 1810693"/>
              <a:gd name="connsiteX123" fmla="*/ 2761307 w 11325885"/>
              <a:gd name="connsiteY123" fmla="*/ 190123 h 1810693"/>
              <a:gd name="connsiteX124" fmla="*/ 2571184 w 11325885"/>
              <a:gd name="connsiteY124" fmla="*/ 172016 h 1810693"/>
              <a:gd name="connsiteX125" fmla="*/ 2489703 w 11325885"/>
              <a:gd name="connsiteY125" fmla="*/ 153909 h 1810693"/>
              <a:gd name="connsiteX126" fmla="*/ 2381062 w 11325885"/>
              <a:gd name="connsiteY126" fmla="*/ 126748 h 1810693"/>
              <a:gd name="connsiteX127" fmla="*/ 2344848 w 11325885"/>
              <a:gd name="connsiteY127" fmla="*/ 117695 h 1810693"/>
              <a:gd name="connsiteX128" fmla="*/ 2299580 w 11325885"/>
              <a:gd name="connsiteY128" fmla="*/ 108641 h 1810693"/>
              <a:gd name="connsiteX129" fmla="*/ 2190939 w 11325885"/>
              <a:gd name="connsiteY129" fmla="*/ 90535 h 1810693"/>
              <a:gd name="connsiteX130" fmla="*/ 2145672 w 11325885"/>
              <a:gd name="connsiteY130" fmla="*/ 81481 h 1810693"/>
              <a:gd name="connsiteX131" fmla="*/ 1964602 w 11325885"/>
              <a:gd name="connsiteY131" fmla="*/ 63374 h 1810693"/>
              <a:gd name="connsiteX132" fmla="*/ 1810693 w 11325885"/>
              <a:gd name="connsiteY132" fmla="*/ 45267 h 1810693"/>
              <a:gd name="connsiteX133" fmla="*/ 1656784 w 11325885"/>
              <a:gd name="connsiteY133" fmla="*/ 36214 h 1810693"/>
              <a:gd name="connsiteX134" fmla="*/ 1493822 w 11325885"/>
              <a:gd name="connsiteY134" fmla="*/ 18107 h 1810693"/>
              <a:gd name="connsiteX135" fmla="*/ 1276539 w 11325885"/>
              <a:gd name="connsiteY135" fmla="*/ 0 h 1810693"/>
              <a:gd name="connsiteX136" fmla="*/ 1041149 w 11325885"/>
              <a:gd name="connsiteY136" fmla="*/ 18107 h 1810693"/>
              <a:gd name="connsiteX137" fmla="*/ 995881 w 11325885"/>
              <a:gd name="connsiteY137" fmla="*/ 27160 h 1810693"/>
              <a:gd name="connsiteX138" fmla="*/ 832919 w 11325885"/>
              <a:gd name="connsiteY138" fmla="*/ 45267 h 1810693"/>
              <a:gd name="connsiteX139" fmla="*/ 651850 w 11325885"/>
              <a:gd name="connsiteY139" fmla="*/ 54321 h 181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1325885" h="1810693">
                <a:moveTo>
                  <a:pt x="733331" y="81481"/>
                </a:moveTo>
                <a:cubicBezTo>
                  <a:pt x="556515" y="106742"/>
                  <a:pt x="735048" y="83674"/>
                  <a:pt x="353085" y="99588"/>
                </a:cubicBezTo>
                <a:cubicBezTo>
                  <a:pt x="313772" y="101226"/>
                  <a:pt x="274622" y="105623"/>
                  <a:pt x="235390" y="108641"/>
                </a:cubicBezTo>
                <a:cubicBezTo>
                  <a:pt x="233027" y="109232"/>
                  <a:pt x="177918" y="122026"/>
                  <a:pt x="172016" y="126748"/>
                </a:cubicBezTo>
                <a:cubicBezTo>
                  <a:pt x="163519" y="133545"/>
                  <a:pt x="160875" y="145550"/>
                  <a:pt x="153909" y="153909"/>
                </a:cubicBezTo>
                <a:cubicBezTo>
                  <a:pt x="116651" y="198619"/>
                  <a:pt x="124859" y="166741"/>
                  <a:pt x="90535" y="235390"/>
                </a:cubicBezTo>
                <a:cubicBezTo>
                  <a:pt x="74761" y="266938"/>
                  <a:pt x="65880" y="282195"/>
                  <a:pt x="54321" y="316871"/>
                </a:cubicBezTo>
                <a:cubicBezTo>
                  <a:pt x="50386" y="328675"/>
                  <a:pt x="48843" y="341167"/>
                  <a:pt x="45268" y="353085"/>
                </a:cubicBezTo>
                <a:cubicBezTo>
                  <a:pt x="39784" y="371367"/>
                  <a:pt x="31790" y="388889"/>
                  <a:pt x="27161" y="407406"/>
                </a:cubicBezTo>
                <a:cubicBezTo>
                  <a:pt x="5322" y="494762"/>
                  <a:pt x="13935" y="455432"/>
                  <a:pt x="0" y="525101"/>
                </a:cubicBezTo>
                <a:cubicBezTo>
                  <a:pt x="3018" y="691081"/>
                  <a:pt x="3702" y="857120"/>
                  <a:pt x="9054" y="1023041"/>
                </a:cubicBezTo>
                <a:cubicBezTo>
                  <a:pt x="11185" y="1089097"/>
                  <a:pt x="15058" y="1069198"/>
                  <a:pt x="27161" y="1113576"/>
                </a:cubicBezTo>
                <a:cubicBezTo>
                  <a:pt x="33709" y="1137585"/>
                  <a:pt x="40388" y="1161602"/>
                  <a:pt x="45268" y="1186004"/>
                </a:cubicBezTo>
                <a:cubicBezTo>
                  <a:pt x="50436" y="1211845"/>
                  <a:pt x="55704" y="1241917"/>
                  <a:pt x="63374" y="1267485"/>
                </a:cubicBezTo>
                <a:cubicBezTo>
                  <a:pt x="68858" y="1285767"/>
                  <a:pt x="75445" y="1303699"/>
                  <a:pt x="81481" y="1321806"/>
                </a:cubicBezTo>
                <a:cubicBezTo>
                  <a:pt x="90915" y="1350108"/>
                  <a:pt x="100068" y="1385500"/>
                  <a:pt x="126749" y="1403287"/>
                </a:cubicBezTo>
                <a:lnTo>
                  <a:pt x="208230" y="1457608"/>
                </a:lnTo>
                <a:cubicBezTo>
                  <a:pt x="217283" y="1463644"/>
                  <a:pt x="225068" y="1472274"/>
                  <a:pt x="235390" y="1475715"/>
                </a:cubicBezTo>
                <a:cubicBezTo>
                  <a:pt x="427445" y="1539733"/>
                  <a:pt x="189098" y="1461828"/>
                  <a:pt x="325925" y="1502875"/>
                </a:cubicBezTo>
                <a:cubicBezTo>
                  <a:pt x="325992" y="1502895"/>
                  <a:pt x="393793" y="1525498"/>
                  <a:pt x="407406" y="1530036"/>
                </a:cubicBezTo>
                <a:cubicBezTo>
                  <a:pt x="416460" y="1533054"/>
                  <a:pt x="425309" y="1536774"/>
                  <a:pt x="434567" y="1539089"/>
                </a:cubicBezTo>
                <a:lnTo>
                  <a:pt x="470780" y="1548142"/>
                </a:lnTo>
                <a:cubicBezTo>
                  <a:pt x="479834" y="1554178"/>
                  <a:pt x="487998" y="1561830"/>
                  <a:pt x="497941" y="1566249"/>
                </a:cubicBezTo>
                <a:cubicBezTo>
                  <a:pt x="573990" y="1600048"/>
                  <a:pt x="529167" y="1568282"/>
                  <a:pt x="597529" y="1602463"/>
                </a:cubicBezTo>
                <a:cubicBezTo>
                  <a:pt x="660052" y="1633725"/>
                  <a:pt x="585532" y="1610780"/>
                  <a:pt x="660903" y="1629624"/>
                </a:cubicBezTo>
                <a:cubicBezTo>
                  <a:pt x="669957" y="1635660"/>
                  <a:pt x="678332" y="1642865"/>
                  <a:pt x="688064" y="1647731"/>
                </a:cubicBezTo>
                <a:cubicBezTo>
                  <a:pt x="696600" y="1651999"/>
                  <a:pt x="706453" y="1653025"/>
                  <a:pt x="715224" y="1656784"/>
                </a:cubicBezTo>
                <a:cubicBezTo>
                  <a:pt x="727629" y="1662100"/>
                  <a:pt x="739033" y="1669575"/>
                  <a:pt x="751438" y="1674891"/>
                </a:cubicBezTo>
                <a:cubicBezTo>
                  <a:pt x="760209" y="1678650"/>
                  <a:pt x="769827" y="1680185"/>
                  <a:pt x="778598" y="1683944"/>
                </a:cubicBezTo>
                <a:cubicBezTo>
                  <a:pt x="791003" y="1689260"/>
                  <a:pt x="803094" y="1695355"/>
                  <a:pt x="814812" y="1702051"/>
                </a:cubicBezTo>
                <a:cubicBezTo>
                  <a:pt x="849230" y="1721718"/>
                  <a:pt x="832250" y="1719991"/>
                  <a:pt x="869133" y="1729212"/>
                </a:cubicBezTo>
                <a:cubicBezTo>
                  <a:pt x="891046" y="1734690"/>
                  <a:pt x="948555" y="1744294"/>
                  <a:pt x="968721" y="1747319"/>
                </a:cubicBezTo>
                <a:cubicBezTo>
                  <a:pt x="1109153" y="1768384"/>
                  <a:pt x="1068052" y="1762934"/>
                  <a:pt x="1195058" y="1774479"/>
                </a:cubicBezTo>
                <a:cubicBezTo>
                  <a:pt x="1489381" y="1749953"/>
                  <a:pt x="1130644" y="1777531"/>
                  <a:pt x="1765426" y="1756372"/>
                </a:cubicBezTo>
                <a:cubicBezTo>
                  <a:pt x="1792738" y="1755462"/>
                  <a:pt x="1819692" y="1749793"/>
                  <a:pt x="1846907" y="1747319"/>
                </a:cubicBezTo>
                <a:cubicBezTo>
                  <a:pt x="1924498" y="1740265"/>
                  <a:pt x="2067371" y="1730988"/>
                  <a:pt x="2136618" y="1729212"/>
                </a:cubicBezTo>
                <a:lnTo>
                  <a:pt x="2670773" y="1720158"/>
                </a:lnTo>
                <a:lnTo>
                  <a:pt x="4101220" y="1738265"/>
                </a:lnTo>
                <a:cubicBezTo>
                  <a:pt x="4200843" y="1739698"/>
                  <a:pt x="4300412" y="1743825"/>
                  <a:pt x="4399984" y="1747319"/>
                </a:cubicBezTo>
                <a:cubicBezTo>
                  <a:pt x="4472430" y="1749861"/>
                  <a:pt x="4544779" y="1755872"/>
                  <a:pt x="4617268" y="1756372"/>
                </a:cubicBezTo>
                <a:lnTo>
                  <a:pt x="7025489" y="1765426"/>
                </a:lnTo>
                <a:cubicBezTo>
                  <a:pt x="7342902" y="1785263"/>
                  <a:pt x="6984303" y="1764602"/>
                  <a:pt x="7514376" y="1783533"/>
                </a:cubicBezTo>
                <a:cubicBezTo>
                  <a:pt x="7568746" y="1785475"/>
                  <a:pt x="7623018" y="1789568"/>
                  <a:pt x="7677339" y="1792586"/>
                </a:cubicBezTo>
                <a:lnTo>
                  <a:pt x="8365402" y="1783533"/>
                </a:lnTo>
                <a:cubicBezTo>
                  <a:pt x="8474172" y="1780620"/>
                  <a:pt x="8582587" y="1769310"/>
                  <a:pt x="8691327" y="1765426"/>
                </a:cubicBezTo>
                <a:lnTo>
                  <a:pt x="8944824" y="1756372"/>
                </a:lnTo>
                <a:lnTo>
                  <a:pt x="9804903" y="1783533"/>
                </a:lnTo>
                <a:lnTo>
                  <a:pt x="10185149" y="1801639"/>
                </a:lnTo>
                <a:lnTo>
                  <a:pt x="10456753" y="1810693"/>
                </a:lnTo>
                <a:cubicBezTo>
                  <a:pt x="10480895" y="1807675"/>
                  <a:pt x="10504950" y="1803842"/>
                  <a:pt x="10529180" y="1801639"/>
                </a:cubicBezTo>
                <a:cubicBezTo>
                  <a:pt x="10571363" y="1797804"/>
                  <a:pt x="10613804" y="1797020"/>
                  <a:pt x="10655929" y="1792586"/>
                </a:cubicBezTo>
                <a:cubicBezTo>
                  <a:pt x="10671232" y="1790975"/>
                  <a:pt x="10685997" y="1785933"/>
                  <a:pt x="10701196" y="1783533"/>
                </a:cubicBezTo>
                <a:cubicBezTo>
                  <a:pt x="10743352" y="1776877"/>
                  <a:pt x="10786541" y="1775778"/>
                  <a:pt x="10827945" y="1765426"/>
                </a:cubicBezTo>
                <a:cubicBezTo>
                  <a:pt x="10840016" y="1762408"/>
                  <a:pt x="10852012" y="1759071"/>
                  <a:pt x="10864159" y="1756372"/>
                </a:cubicBezTo>
                <a:cubicBezTo>
                  <a:pt x="10897404" y="1748984"/>
                  <a:pt x="10914085" y="1747732"/>
                  <a:pt x="10945640" y="1738265"/>
                </a:cubicBezTo>
                <a:cubicBezTo>
                  <a:pt x="10963921" y="1732780"/>
                  <a:pt x="10984080" y="1730745"/>
                  <a:pt x="10999961" y="1720158"/>
                </a:cubicBezTo>
                <a:lnTo>
                  <a:pt x="11054281" y="1683944"/>
                </a:lnTo>
                <a:cubicBezTo>
                  <a:pt x="11066352" y="1665837"/>
                  <a:pt x="11075107" y="1645012"/>
                  <a:pt x="11090495" y="1629624"/>
                </a:cubicBezTo>
                <a:cubicBezTo>
                  <a:pt x="11099549" y="1620570"/>
                  <a:pt x="11109795" y="1612570"/>
                  <a:pt x="11117656" y="1602463"/>
                </a:cubicBezTo>
                <a:cubicBezTo>
                  <a:pt x="11131017" y="1585285"/>
                  <a:pt x="11153870" y="1548142"/>
                  <a:pt x="11153870" y="1548142"/>
                </a:cubicBezTo>
                <a:cubicBezTo>
                  <a:pt x="11169804" y="1500337"/>
                  <a:pt x="11157630" y="1528922"/>
                  <a:pt x="11199137" y="1466661"/>
                </a:cubicBezTo>
                <a:lnTo>
                  <a:pt x="11217244" y="1439501"/>
                </a:lnTo>
                <a:lnTo>
                  <a:pt x="11235351" y="1412340"/>
                </a:lnTo>
                <a:lnTo>
                  <a:pt x="11271565" y="1303699"/>
                </a:lnTo>
                <a:lnTo>
                  <a:pt x="11280618" y="1276539"/>
                </a:lnTo>
                <a:cubicBezTo>
                  <a:pt x="11288377" y="1253263"/>
                  <a:pt x="11294177" y="1238181"/>
                  <a:pt x="11298725" y="1213164"/>
                </a:cubicBezTo>
                <a:cubicBezTo>
                  <a:pt x="11302542" y="1192169"/>
                  <a:pt x="11305131" y="1170964"/>
                  <a:pt x="11307778" y="1149790"/>
                </a:cubicBezTo>
                <a:cubicBezTo>
                  <a:pt x="11319834" y="1053340"/>
                  <a:pt x="11318348" y="1045571"/>
                  <a:pt x="11325885" y="932507"/>
                </a:cubicBezTo>
                <a:cubicBezTo>
                  <a:pt x="11322867" y="802741"/>
                  <a:pt x="11322126" y="672901"/>
                  <a:pt x="11316832" y="543208"/>
                </a:cubicBezTo>
                <a:cubicBezTo>
                  <a:pt x="11316214" y="528066"/>
                  <a:pt x="11308382" y="481040"/>
                  <a:pt x="11298725" y="461727"/>
                </a:cubicBezTo>
                <a:cubicBezTo>
                  <a:pt x="11293859" y="451995"/>
                  <a:pt x="11287847" y="442699"/>
                  <a:pt x="11280618" y="434566"/>
                </a:cubicBezTo>
                <a:cubicBezTo>
                  <a:pt x="11261420" y="412968"/>
                  <a:pt x="11229411" y="377275"/>
                  <a:pt x="11199137" y="362139"/>
                </a:cubicBezTo>
                <a:cubicBezTo>
                  <a:pt x="11190601" y="357871"/>
                  <a:pt x="11180512" y="357353"/>
                  <a:pt x="11171976" y="353085"/>
                </a:cubicBezTo>
                <a:cubicBezTo>
                  <a:pt x="11101779" y="317986"/>
                  <a:pt x="11185920" y="348679"/>
                  <a:pt x="11117656" y="325925"/>
                </a:cubicBezTo>
                <a:cubicBezTo>
                  <a:pt x="11108602" y="319889"/>
                  <a:pt x="11099349" y="314143"/>
                  <a:pt x="11090495" y="307818"/>
                </a:cubicBezTo>
                <a:cubicBezTo>
                  <a:pt x="11078216" y="299048"/>
                  <a:pt x="11067382" y="288143"/>
                  <a:pt x="11054281" y="280657"/>
                </a:cubicBezTo>
                <a:cubicBezTo>
                  <a:pt x="11045995" y="275922"/>
                  <a:pt x="11036174" y="274622"/>
                  <a:pt x="11027121" y="271604"/>
                </a:cubicBezTo>
                <a:lnTo>
                  <a:pt x="10972800" y="235390"/>
                </a:lnTo>
                <a:cubicBezTo>
                  <a:pt x="10963747" y="229354"/>
                  <a:pt x="10955962" y="220724"/>
                  <a:pt x="10945640" y="217283"/>
                </a:cubicBezTo>
                <a:lnTo>
                  <a:pt x="10891319" y="199176"/>
                </a:lnTo>
                <a:cubicBezTo>
                  <a:pt x="10882266" y="196158"/>
                  <a:pt x="10873669" y="190916"/>
                  <a:pt x="10864159" y="190123"/>
                </a:cubicBezTo>
                <a:cubicBezTo>
                  <a:pt x="10707305" y="177051"/>
                  <a:pt x="10791786" y="183336"/>
                  <a:pt x="10610662" y="172016"/>
                </a:cubicBezTo>
                <a:cubicBezTo>
                  <a:pt x="10574903" y="166907"/>
                  <a:pt x="10537314" y="162733"/>
                  <a:pt x="10502020" y="153909"/>
                </a:cubicBezTo>
                <a:cubicBezTo>
                  <a:pt x="10492762" y="151594"/>
                  <a:pt x="10484176" y="146925"/>
                  <a:pt x="10474860" y="144855"/>
                </a:cubicBezTo>
                <a:cubicBezTo>
                  <a:pt x="10456940" y="140873"/>
                  <a:pt x="10438539" y="139402"/>
                  <a:pt x="10420539" y="135802"/>
                </a:cubicBezTo>
                <a:cubicBezTo>
                  <a:pt x="10408338" y="133362"/>
                  <a:pt x="10396599" y="128794"/>
                  <a:pt x="10384325" y="126748"/>
                </a:cubicBezTo>
                <a:cubicBezTo>
                  <a:pt x="10360326" y="122748"/>
                  <a:pt x="10336040" y="120713"/>
                  <a:pt x="10311897" y="117695"/>
                </a:cubicBezTo>
                <a:cubicBezTo>
                  <a:pt x="10224380" y="120713"/>
                  <a:pt x="10136758" y="121503"/>
                  <a:pt x="10049347" y="126748"/>
                </a:cubicBezTo>
                <a:cubicBezTo>
                  <a:pt x="9985800" y="130561"/>
                  <a:pt x="9922806" y="141676"/>
                  <a:pt x="9859224" y="144855"/>
                </a:cubicBezTo>
                <a:lnTo>
                  <a:pt x="9678155" y="153909"/>
                </a:lnTo>
                <a:cubicBezTo>
                  <a:pt x="9602709" y="150891"/>
                  <a:pt x="9527324" y="144855"/>
                  <a:pt x="9451818" y="144855"/>
                </a:cubicBezTo>
                <a:cubicBezTo>
                  <a:pt x="9385357" y="144855"/>
                  <a:pt x="9319049" y="151253"/>
                  <a:pt x="9252642" y="153909"/>
                </a:cubicBezTo>
                <a:lnTo>
                  <a:pt x="8999145" y="162962"/>
                </a:lnTo>
                <a:cubicBezTo>
                  <a:pt x="8859565" y="157146"/>
                  <a:pt x="8621456" y="148733"/>
                  <a:pt x="8492151" y="135802"/>
                </a:cubicBezTo>
                <a:lnTo>
                  <a:pt x="8401616" y="126748"/>
                </a:lnTo>
                <a:lnTo>
                  <a:pt x="8003264" y="135802"/>
                </a:lnTo>
                <a:cubicBezTo>
                  <a:pt x="7966948" y="137099"/>
                  <a:pt x="7930924" y="143205"/>
                  <a:pt x="7894622" y="144855"/>
                </a:cubicBezTo>
                <a:cubicBezTo>
                  <a:pt x="7798104" y="149242"/>
                  <a:pt x="7701499" y="151524"/>
                  <a:pt x="7604911" y="153909"/>
                </a:cubicBezTo>
                <a:lnTo>
                  <a:pt x="7161291" y="162962"/>
                </a:lnTo>
                <a:cubicBezTo>
                  <a:pt x="7079782" y="165107"/>
                  <a:pt x="6998369" y="170418"/>
                  <a:pt x="6916848" y="172016"/>
                </a:cubicBezTo>
                <a:lnTo>
                  <a:pt x="6237838" y="181069"/>
                </a:lnTo>
                <a:cubicBezTo>
                  <a:pt x="5981323" y="178051"/>
                  <a:pt x="5724673" y="180857"/>
                  <a:pt x="5468293" y="172016"/>
                </a:cubicBezTo>
                <a:cubicBezTo>
                  <a:pt x="5374359" y="168777"/>
                  <a:pt x="5281181" y="153981"/>
                  <a:pt x="5187636" y="144855"/>
                </a:cubicBezTo>
                <a:lnTo>
                  <a:pt x="5097101" y="135802"/>
                </a:lnTo>
                <a:cubicBezTo>
                  <a:pt x="5063918" y="132642"/>
                  <a:pt x="5030589" y="130882"/>
                  <a:pt x="4997513" y="126748"/>
                </a:cubicBezTo>
                <a:lnTo>
                  <a:pt x="4925085" y="117695"/>
                </a:lnTo>
                <a:cubicBezTo>
                  <a:pt x="4830060" y="106516"/>
                  <a:pt x="4808719" y="106246"/>
                  <a:pt x="4698749" y="90535"/>
                </a:cubicBezTo>
                <a:cubicBezTo>
                  <a:pt x="4491641" y="60947"/>
                  <a:pt x="4748960" y="98904"/>
                  <a:pt x="4590107" y="72428"/>
                </a:cubicBezTo>
                <a:cubicBezTo>
                  <a:pt x="4569058" y="68920"/>
                  <a:pt x="4547782" y="66882"/>
                  <a:pt x="4526733" y="63374"/>
                </a:cubicBezTo>
                <a:cubicBezTo>
                  <a:pt x="4511555" y="60844"/>
                  <a:pt x="4496675" y="56661"/>
                  <a:pt x="4481466" y="54321"/>
                </a:cubicBezTo>
                <a:cubicBezTo>
                  <a:pt x="4457418" y="50621"/>
                  <a:pt x="4433181" y="48285"/>
                  <a:pt x="4409038" y="45267"/>
                </a:cubicBezTo>
                <a:cubicBezTo>
                  <a:pt x="4181306" y="53120"/>
                  <a:pt x="4207762" y="47288"/>
                  <a:pt x="4046899" y="63374"/>
                </a:cubicBezTo>
                <a:cubicBezTo>
                  <a:pt x="4019707" y="66093"/>
                  <a:pt x="3992506" y="68816"/>
                  <a:pt x="3965418" y="72428"/>
                </a:cubicBezTo>
                <a:cubicBezTo>
                  <a:pt x="3947222" y="74854"/>
                  <a:pt x="3929363" y="79654"/>
                  <a:pt x="3911097" y="81481"/>
                </a:cubicBezTo>
                <a:cubicBezTo>
                  <a:pt x="3838779" y="88713"/>
                  <a:pt x="3766439" y="96795"/>
                  <a:pt x="3693814" y="99588"/>
                </a:cubicBezTo>
                <a:cubicBezTo>
                  <a:pt x="3407070" y="110616"/>
                  <a:pt x="3536810" y="104030"/>
                  <a:pt x="3304515" y="117695"/>
                </a:cubicBezTo>
                <a:cubicBezTo>
                  <a:pt x="3277942" y="123009"/>
                  <a:pt x="3256448" y="125361"/>
                  <a:pt x="3232087" y="135802"/>
                </a:cubicBezTo>
                <a:cubicBezTo>
                  <a:pt x="3219682" y="141118"/>
                  <a:pt x="3208677" y="149641"/>
                  <a:pt x="3195874" y="153909"/>
                </a:cubicBezTo>
                <a:cubicBezTo>
                  <a:pt x="3181276" y="158775"/>
                  <a:pt x="3165535" y="159230"/>
                  <a:pt x="3150606" y="162962"/>
                </a:cubicBezTo>
                <a:cubicBezTo>
                  <a:pt x="3141348" y="165277"/>
                  <a:pt x="3132622" y="169394"/>
                  <a:pt x="3123446" y="172016"/>
                </a:cubicBezTo>
                <a:cubicBezTo>
                  <a:pt x="3111482" y="175434"/>
                  <a:pt x="3099196" y="177651"/>
                  <a:pt x="3087232" y="181069"/>
                </a:cubicBezTo>
                <a:cubicBezTo>
                  <a:pt x="3078056" y="183691"/>
                  <a:pt x="3069430" y="188251"/>
                  <a:pt x="3060072" y="190123"/>
                </a:cubicBezTo>
                <a:cubicBezTo>
                  <a:pt x="3039147" y="194308"/>
                  <a:pt x="3017822" y="196158"/>
                  <a:pt x="2996697" y="199176"/>
                </a:cubicBezTo>
                <a:lnTo>
                  <a:pt x="2761307" y="190123"/>
                </a:lnTo>
                <a:cubicBezTo>
                  <a:pt x="2668742" y="185376"/>
                  <a:pt x="2652116" y="182132"/>
                  <a:pt x="2571184" y="172016"/>
                </a:cubicBezTo>
                <a:cubicBezTo>
                  <a:pt x="2445774" y="140661"/>
                  <a:pt x="2639022" y="188367"/>
                  <a:pt x="2489703" y="153909"/>
                </a:cubicBezTo>
                <a:cubicBezTo>
                  <a:pt x="2489580" y="153881"/>
                  <a:pt x="2399231" y="131290"/>
                  <a:pt x="2381062" y="126748"/>
                </a:cubicBezTo>
                <a:cubicBezTo>
                  <a:pt x="2368991" y="123730"/>
                  <a:pt x="2357049" y="120135"/>
                  <a:pt x="2344848" y="117695"/>
                </a:cubicBezTo>
                <a:cubicBezTo>
                  <a:pt x="2329759" y="114677"/>
                  <a:pt x="2314734" y="111315"/>
                  <a:pt x="2299580" y="108641"/>
                </a:cubicBezTo>
                <a:cubicBezTo>
                  <a:pt x="2263425" y="102261"/>
                  <a:pt x="2226939" y="97735"/>
                  <a:pt x="2190939" y="90535"/>
                </a:cubicBezTo>
                <a:cubicBezTo>
                  <a:pt x="2175850" y="87517"/>
                  <a:pt x="2160881" y="83821"/>
                  <a:pt x="2145672" y="81481"/>
                </a:cubicBezTo>
                <a:cubicBezTo>
                  <a:pt x="2067786" y="69499"/>
                  <a:pt x="2051785" y="72092"/>
                  <a:pt x="1964602" y="63374"/>
                </a:cubicBezTo>
                <a:cubicBezTo>
                  <a:pt x="1896644" y="56578"/>
                  <a:pt x="1880878" y="50666"/>
                  <a:pt x="1810693" y="45267"/>
                </a:cubicBezTo>
                <a:cubicBezTo>
                  <a:pt x="1759453" y="41325"/>
                  <a:pt x="1708035" y="40010"/>
                  <a:pt x="1656784" y="36214"/>
                </a:cubicBezTo>
                <a:cubicBezTo>
                  <a:pt x="1574481" y="30117"/>
                  <a:pt x="1570320" y="26607"/>
                  <a:pt x="1493822" y="18107"/>
                </a:cubicBezTo>
                <a:cubicBezTo>
                  <a:pt x="1398270" y="7490"/>
                  <a:pt x="1381684" y="7510"/>
                  <a:pt x="1276539" y="0"/>
                </a:cubicBezTo>
                <a:lnTo>
                  <a:pt x="1041149" y="18107"/>
                </a:lnTo>
                <a:cubicBezTo>
                  <a:pt x="1025866" y="19905"/>
                  <a:pt x="1011090" y="24820"/>
                  <a:pt x="995881" y="27160"/>
                </a:cubicBezTo>
                <a:cubicBezTo>
                  <a:pt x="961840" y="32397"/>
                  <a:pt x="862299" y="43241"/>
                  <a:pt x="832919" y="45267"/>
                </a:cubicBezTo>
                <a:cubicBezTo>
                  <a:pt x="699336" y="54480"/>
                  <a:pt x="716143" y="54321"/>
                  <a:pt x="651850" y="54321"/>
                </a:cubicBezTo>
              </a:path>
            </a:pathLst>
          </a:custGeom>
          <a:solidFill>
            <a:schemeClr val="bg1">
              <a:lumMod val="85000"/>
              <a:alpha val="27005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igura a mano libera 3">
            <a:extLst>
              <a:ext uri="{FF2B5EF4-FFF2-40B4-BE49-F238E27FC236}">
                <a16:creationId xmlns:a16="http://schemas.microsoft.com/office/drawing/2014/main" id="{A2605DCB-6DB7-34C7-9F8E-10385BEE8DBC}"/>
              </a:ext>
            </a:extLst>
          </p:cNvPr>
          <p:cNvSpPr/>
          <p:nvPr/>
        </p:nvSpPr>
        <p:spPr>
          <a:xfrm>
            <a:off x="312516" y="3042492"/>
            <a:ext cx="11325885" cy="1810693"/>
          </a:xfrm>
          <a:custGeom>
            <a:avLst/>
            <a:gdLst>
              <a:gd name="connsiteX0" fmla="*/ 733331 w 11325885"/>
              <a:gd name="connsiteY0" fmla="*/ 81481 h 1810693"/>
              <a:gd name="connsiteX1" fmla="*/ 353085 w 11325885"/>
              <a:gd name="connsiteY1" fmla="*/ 99588 h 1810693"/>
              <a:gd name="connsiteX2" fmla="*/ 235390 w 11325885"/>
              <a:gd name="connsiteY2" fmla="*/ 108641 h 1810693"/>
              <a:gd name="connsiteX3" fmla="*/ 172016 w 11325885"/>
              <a:gd name="connsiteY3" fmla="*/ 126748 h 1810693"/>
              <a:gd name="connsiteX4" fmla="*/ 153909 w 11325885"/>
              <a:gd name="connsiteY4" fmla="*/ 153909 h 1810693"/>
              <a:gd name="connsiteX5" fmla="*/ 90535 w 11325885"/>
              <a:gd name="connsiteY5" fmla="*/ 235390 h 1810693"/>
              <a:gd name="connsiteX6" fmla="*/ 54321 w 11325885"/>
              <a:gd name="connsiteY6" fmla="*/ 316871 h 1810693"/>
              <a:gd name="connsiteX7" fmla="*/ 45268 w 11325885"/>
              <a:gd name="connsiteY7" fmla="*/ 353085 h 1810693"/>
              <a:gd name="connsiteX8" fmla="*/ 27161 w 11325885"/>
              <a:gd name="connsiteY8" fmla="*/ 407406 h 1810693"/>
              <a:gd name="connsiteX9" fmla="*/ 0 w 11325885"/>
              <a:gd name="connsiteY9" fmla="*/ 525101 h 1810693"/>
              <a:gd name="connsiteX10" fmla="*/ 9054 w 11325885"/>
              <a:gd name="connsiteY10" fmla="*/ 1023041 h 1810693"/>
              <a:gd name="connsiteX11" fmla="*/ 27161 w 11325885"/>
              <a:gd name="connsiteY11" fmla="*/ 1113576 h 1810693"/>
              <a:gd name="connsiteX12" fmla="*/ 45268 w 11325885"/>
              <a:gd name="connsiteY12" fmla="*/ 1186004 h 1810693"/>
              <a:gd name="connsiteX13" fmla="*/ 63374 w 11325885"/>
              <a:gd name="connsiteY13" fmla="*/ 1267485 h 1810693"/>
              <a:gd name="connsiteX14" fmla="*/ 81481 w 11325885"/>
              <a:gd name="connsiteY14" fmla="*/ 1321806 h 1810693"/>
              <a:gd name="connsiteX15" fmla="*/ 126749 w 11325885"/>
              <a:gd name="connsiteY15" fmla="*/ 1403287 h 1810693"/>
              <a:gd name="connsiteX16" fmla="*/ 208230 w 11325885"/>
              <a:gd name="connsiteY16" fmla="*/ 1457608 h 1810693"/>
              <a:gd name="connsiteX17" fmla="*/ 235390 w 11325885"/>
              <a:gd name="connsiteY17" fmla="*/ 1475715 h 1810693"/>
              <a:gd name="connsiteX18" fmla="*/ 325925 w 11325885"/>
              <a:gd name="connsiteY18" fmla="*/ 1502875 h 1810693"/>
              <a:gd name="connsiteX19" fmla="*/ 407406 w 11325885"/>
              <a:gd name="connsiteY19" fmla="*/ 1530036 h 1810693"/>
              <a:gd name="connsiteX20" fmla="*/ 434567 w 11325885"/>
              <a:gd name="connsiteY20" fmla="*/ 1539089 h 1810693"/>
              <a:gd name="connsiteX21" fmla="*/ 470780 w 11325885"/>
              <a:gd name="connsiteY21" fmla="*/ 1548142 h 1810693"/>
              <a:gd name="connsiteX22" fmla="*/ 497941 w 11325885"/>
              <a:gd name="connsiteY22" fmla="*/ 1566249 h 1810693"/>
              <a:gd name="connsiteX23" fmla="*/ 597529 w 11325885"/>
              <a:gd name="connsiteY23" fmla="*/ 1602463 h 1810693"/>
              <a:gd name="connsiteX24" fmla="*/ 660903 w 11325885"/>
              <a:gd name="connsiteY24" fmla="*/ 1629624 h 1810693"/>
              <a:gd name="connsiteX25" fmla="*/ 688064 w 11325885"/>
              <a:gd name="connsiteY25" fmla="*/ 1647731 h 1810693"/>
              <a:gd name="connsiteX26" fmla="*/ 715224 w 11325885"/>
              <a:gd name="connsiteY26" fmla="*/ 1656784 h 1810693"/>
              <a:gd name="connsiteX27" fmla="*/ 751438 w 11325885"/>
              <a:gd name="connsiteY27" fmla="*/ 1674891 h 1810693"/>
              <a:gd name="connsiteX28" fmla="*/ 778598 w 11325885"/>
              <a:gd name="connsiteY28" fmla="*/ 1683944 h 1810693"/>
              <a:gd name="connsiteX29" fmla="*/ 814812 w 11325885"/>
              <a:gd name="connsiteY29" fmla="*/ 1702051 h 1810693"/>
              <a:gd name="connsiteX30" fmla="*/ 869133 w 11325885"/>
              <a:gd name="connsiteY30" fmla="*/ 1729212 h 1810693"/>
              <a:gd name="connsiteX31" fmla="*/ 968721 w 11325885"/>
              <a:gd name="connsiteY31" fmla="*/ 1747319 h 1810693"/>
              <a:gd name="connsiteX32" fmla="*/ 1195058 w 11325885"/>
              <a:gd name="connsiteY32" fmla="*/ 1774479 h 1810693"/>
              <a:gd name="connsiteX33" fmla="*/ 1765426 w 11325885"/>
              <a:gd name="connsiteY33" fmla="*/ 1756372 h 1810693"/>
              <a:gd name="connsiteX34" fmla="*/ 1846907 w 11325885"/>
              <a:gd name="connsiteY34" fmla="*/ 1747319 h 1810693"/>
              <a:gd name="connsiteX35" fmla="*/ 2136618 w 11325885"/>
              <a:gd name="connsiteY35" fmla="*/ 1729212 h 1810693"/>
              <a:gd name="connsiteX36" fmla="*/ 2670773 w 11325885"/>
              <a:gd name="connsiteY36" fmla="*/ 1720158 h 1810693"/>
              <a:gd name="connsiteX37" fmla="*/ 4101220 w 11325885"/>
              <a:gd name="connsiteY37" fmla="*/ 1738265 h 1810693"/>
              <a:gd name="connsiteX38" fmla="*/ 4399984 w 11325885"/>
              <a:gd name="connsiteY38" fmla="*/ 1747319 h 1810693"/>
              <a:gd name="connsiteX39" fmla="*/ 4617268 w 11325885"/>
              <a:gd name="connsiteY39" fmla="*/ 1756372 h 1810693"/>
              <a:gd name="connsiteX40" fmla="*/ 7025489 w 11325885"/>
              <a:gd name="connsiteY40" fmla="*/ 1765426 h 1810693"/>
              <a:gd name="connsiteX41" fmla="*/ 7514376 w 11325885"/>
              <a:gd name="connsiteY41" fmla="*/ 1783533 h 1810693"/>
              <a:gd name="connsiteX42" fmla="*/ 7677339 w 11325885"/>
              <a:gd name="connsiteY42" fmla="*/ 1792586 h 1810693"/>
              <a:gd name="connsiteX43" fmla="*/ 8365402 w 11325885"/>
              <a:gd name="connsiteY43" fmla="*/ 1783533 h 1810693"/>
              <a:gd name="connsiteX44" fmla="*/ 8691327 w 11325885"/>
              <a:gd name="connsiteY44" fmla="*/ 1765426 h 1810693"/>
              <a:gd name="connsiteX45" fmla="*/ 8944824 w 11325885"/>
              <a:gd name="connsiteY45" fmla="*/ 1756372 h 1810693"/>
              <a:gd name="connsiteX46" fmla="*/ 9804903 w 11325885"/>
              <a:gd name="connsiteY46" fmla="*/ 1783533 h 1810693"/>
              <a:gd name="connsiteX47" fmla="*/ 10185149 w 11325885"/>
              <a:gd name="connsiteY47" fmla="*/ 1801639 h 1810693"/>
              <a:gd name="connsiteX48" fmla="*/ 10456753 w 11325885"/>
              <a:gd name="connsiteY48" fmla="*/ 1810693 h 1810693"/>
              <a:gd name="connsiteX49" fmla="*/ 10529180 w 11325885"/>
              <a:gd name="connsiteY49" fmla="*/ 1801639 h 1810693"/>
              <a:gd name="connsiteX50" fmla="*/ 10655929 w 11325885"/>
              <a:gd name="connsiteY50" fmla="*/ 1792586 h 1810693"/>
              <a:gd name="connsiteX51" fmla="*/ 10701196 w 11325885"/>
              <a:gd name="connsiteY51" fmla="*/ 1783533 h 1810693"/>
              <a:gd name="connsiteX52" fmla="*/ 10827945 w 11325885"/>
              <a:gd name="connsiteY52" fmla="*/ 1765426 h 1810693"/>
              <a:gd name="connsiteX53" fmla="*/ 10864159 w 11325885"/>
              <a:gd name="connsiteY53" fmla="*/ 1756372 h 1810693"/>
              <a:gd name="connsiteX54" fmla="*/ 10945640 w 11325885"/>
              <a:gd name="connsiteY54" fmla="*/ 1738265 h 1810693"/>
              <a:gd name="connsiteX55" fmla="*/ 10999961 w 11325885"/>
              <a:gd name="connsiteY55" fmla="*/ 1720158 h 1810693"/>
              <a:gd name="connsiteX56" fmla="*/ 11054281 w 11325885"/>
              <a:gd name="connsiteY56" fmla="*/ 1683944 h 1810693"/>
              <a:gd name="connsiteX57" fmla="*/ 11090495 w 11325885"/>
              <a:gd name="connsiteY57" fmla="*/ 1629624 h 1810693"/>
              <a:gd name="connsiteX58" fmla="*/ 11117656 w 11325885"/>
              <a:gd name="connsiteY58" fmla="*/ 1602463 h 1810693"/>
              <a:gd name="connsiteX59" fmla="*/ 11153870 w 11325885"/>
              <a:gd name="connsiteY59" fmla="*/ 1548142 h 1810693"/>
              <a:gd name="connsiteX60" fmla="*/ 11199137 w 11325885"/>
              <a:gd name="connsiteY60" fmla="*/ 1466661 h 1810693"/>
              <a:gd name="connsiteX61" fmla="*/ 11217244 w 11325885"/>
              <a:gd name="connsiteY61" fmla="*/ 1439501 h 1810693"/>
              <a:gd name="connsiteX62" fmla="*/ 11235351 w 11325885"/>
              <a:gd name="connsiteY62" fmla="*/ 1412340 h 1810693"/>
              <a:gd name="connsiteX63" fmla="*/ 11271565 w 11325885"/>
              <a:gd name="connsiteY63" fmla="*/ 1303699 h 1810693"/>
              <a:gd name="connsiteX64" fmla="*/ 11280618 w 11325885"/>
              <a:gd name="connsiteY64" fmla="*/ 1276539 h 1810693"/>
              <a:gd name="connsiteX65" fmla="*/ 11298725 w 11325885"/>
              <a:gd name="connsiteY65" fmla="*/ 1213164 h 1810693"/>
              <a:gd name="connsiteX66" fmla="*/ 11307778 w 11325885"/>
              <a:gd name="connsiteY66" fmla="*/ 1149790 h 1810693"/>
              <a:gd name="connsiteX67" fmla="*/ 11325885 w 11325885"/>
              <a:gd name="connsiteY67" fmla="*/ 932507 h 1810693"/>
              <a:gd name="connsiteX68" fmla="*/ 11316832 w 11325885"/>
              <a:gd name="connsiteY68" fmla="*/ 543208 h 1810693"/>
              <a:gd name="connsiteX69" fmla="*/ 11298725 w 11325885"/>
              <a:gd name="connsiteY69" fmla="*/ 461727 h 1810693"/>
              <a:gd name="connsiteX70" fmla="*/ 11280618 w 11325885"/>
              <a:gd name="connsiteY70" fmla="*/ 434566 h 1810693"/>
              <a:gd name="connsiteX71" fmla="*/ 11199137 w 11325885"/>
              <a:gd name="connsiteY71" fmla="*/ 362139 h 1810693"/>
              <a:gd name="connsiteX72" fmla="*/ 11171976 w 11325885"/>
              <a:gd name="connsiteY72" fmla="*/ 353085 h 1810693"/>
              <a:gd name="connsiteX73" fmla="*/ 11117656 w 11325885"/>
              <a:gd name="connsiteY73" fmla="*/ 325925 h 1810693"/>
              <a:gd name="connsiteX74" fmla="*/ 11090495 w 11325885"/>
              <a:gd name="connsiteY74" fmla="*/ 307818 h 1810693"/>
              <a:gd name="connsiteX75" fmla="*/ 11054281 w 11325885"/>
              <a:gd name="connsiteY75" fmla="*/ 280657 h 1810693"/>
              <a:gd name="connsiteX76" fmla="*/ 11027121 w 11325885"/>
              <a:gd name="connsiteY76" fmla="*/ 271604 h 1810693"/>
              <a:gd name="connsiteX77" fmla="*/ 10972800 w 11325885"/>
              <a:gd name="connsiteY77" fmla="*/ 235390 h 1810693"/>
              <a:gd name="connsiteX78" fmla="*/ 10945640 w 11325885"/>
              <a:gd name="connsiteY78" fmla="*/ 217283 h 1810693"/>
              <a:gd name="connsiteX79" fmla="*/ 10891319 w 11325885"/>
              <a:gd name="connsiteY79" fmla="*/ 199176 h 1810693"/>
              <a:gd name="connsiteX80" fmla="*/ 10864159 w 11325885"/>
              <a:gd name="connsiteY80" fmla="*/ 190123 h 1810693"/>
              <a:gd name="connsiteX81" fmla="*/ 10610662 w 11325885"/>
              <a:gd name="connsiteY81" fmla="*/ 172016 h 1810693"/>
              <a:gd name="connsiteX82" fmla="*/ 10502020 w 11325885"/>
              <a:gd name="connsiteY82" fmla="*/ 153909 h 1810693"/>
              <a:gd name="connsiteX83" fmla="*/ 10474860 w 11325885"/>
              <a:gd name="connsiteY83" fmla="*/ 144855 h 1810693"/>
              <a:gd name="connsiteX84" fmla="*/ 10420539 w 11325885"/>
              <a:gd name="connsiteY84" fmla="*/ 135802 h 1810693"/>
              <a:gd name="connsiteX85" fmla="*/ 10384325 w 11325885"/>
              <a:gd name="connsiteY85" fmla="*/ 126748 h 1810693"/>
              <a:gd name="connsiteX86" fmla="*/ 10311897 w 11325885"/>
              <a:gd name="connsiteY86" fmla="*/ 117695 h 1810693"/>
              <a:gd name="connsiteX87" fmla="*/ 10049347 w 11325885"/>
              <a:gd name="connsiteY87" fmla="*/ 126748 h 1810693"/>
              <a:gd name="connsiteX88" fmla="*/ 9859224 w 11325885"/>
              <a:gd name="connsiteY88" fmla="*/ 144855 h 1810693"/>
              <a:gd name="connsiteX89" fmla="*/ 9678155 w 11325885"/>
              <a:gd name="connsiteY89" fmla="*/ 153909 h 1810693"/>
              <a:gd name="connsiteX90" fmla="*/ 9451818 w 11325885"/>
              <a:gd name="connsiteY90" fmla="*/ 144855 h 1810693"/>
              <a:gd name="connsiteX91" fmla="*/ 9252642 w 11325885"/>
              <a:gd name="connsiteY91" fmla="*/ 153909 h 1810693"/>
              <a:gd name="connsiteX92" fmla="*/ 8999145 w 11325885"/>
              <a:gd name="connsiteY92" fmla="*/ 162962 h 1810693"/>
              <a:gd name="connsiteX93" fmla="*/ 8492151 w 11325885"/>
              <a:gd name="connsiteY93" fmla="*/ 135802 h 1810693"/>
              <a:gd name="connsiteX94" fmla="*/ 8401616 w 11325885"/>
              <a:gd name="connsiteY94" fmla="*/ 126748 h 1810693"/>
              <a:gd name="connsiteX95" fmla="*/ 8003264 w 11325885"/>
              <a:gd name="connsiteY95" fmla="*/ 135802 h 1810693"/>
              <a:gd name="connsiteX96" fmla="*/ 7894622 w 11325885"/>
              <a:gd name="connsiteY96" fmla="*/ 144855 h 1810693"/>
              <a:gd name="connsiteX97" fmla="*/ 7604911 w 11325885"/>
              <a:gd name="connsiteY97" fmla="*/ 153909 h 1810693"/>
              <a:gd name="connsiteX98" fmla="*/ 7161291 w 11325885"/>
              <a:gd name="connsiteY98" fmla="*/ 162962 h 1810693"/>
              <a:gd name="connsiteX99" fmla="*/ 6916848 w 11325885"/>
              <a:gd name="connsiteY99" fmla="*/ 172016 h 1810693"/>
              <a:gd name="connsiteX100" fmla="*/ 6237838 w 11325885"/>
              <a:gd name="connsiteY100" fmla="*/ 181069 h 1810693"/>
              <a:gd name="connsiteX101" fmla="*/ 5468293 w 11325885"/>
              <a:gd name="connsiteY101" fmla="*/ 172016 h 1810693"/>
              <a:gd name="connsiteX102" fmla="*/ 5187636 w 11325885"/>
              <a:gd name="connsiteY102" fmla="*/ 144855 h 1810693"/>
              <a:gd name="connsiteX103" fmla="*/ 5097101 w 11325885"/>
              <a:gd name="connsiteY103" fmla="*/ 135802 h 1810693"/>
              <a:gd name="connsiteX104" fmla="*/ 4997513 w 11325885"/>
              <a:gd name="connsiteY104" fmla="*/ 126748 h 1810693"/>
              <a:gd name="connsiteX105" fmla="*/ 4925085 w 11325885"/>
              <a:gd name="connsiteY105" fmla="*/ 117695 h 1810693"/>
              <a:gd name="connsiteX106" fmla="*/ 4698749 w 11325885"/>
              <a:gd name="connsiteY106" fmla="*/ 90535 h 1810693"/>
              <a:gd name="connsiteX107" fmla="*/ 4590107 w 11325885"/>
              <a:gd name="connsiteY107" fmla="*/ 72428 h 1810693"/>
              <a:gd name="connsiteX108" fmla="*/ 4526733 w 11325885"/>
              <a:gd name="connsiteY108" fmla="*/ 63374 h 1810693"/>
              <a:gd name="connsiteX109" fmla="*/ 4481466 w 11325885"/>
              <a:gd name="connsiteY109" fmla="*/ 54321 h 1810693"/>
              <a:gd name="connsiteX110" fmla="*/ 4409038 w 11325885"/>
              <a:gd name="connsiteY110" fmla="*/ 45267 h 1810693"/>
              <a:gd name="connsiteX111" fmla="*/ 4046899 w 11325885"/>
              <a:gd name="connsiteY111" fmla="*/ 63374 h 1810693"/>
              <a:gd name="connsiteX112" fmla="*/ 3965418 w 11325885"/>
              <a:gd name="connsiteY112" fmla="*/ 72428 h 1810693"/>
              <a:gd name="connsiteX113" fmla="*/ 3911097 w 11325885"/>
              <a:gd name="connsiteY113" fmla="*/ 81481 h 1810693"/>
              <a:gd name="connsiteX114" fmla="*/ 3693814 w 11325885"/>
              <a:gd name="connsiteY114" fmla="*/ 99588 h 1810693"/>
              <a:gd name="connsiteX115" fmla="*/ 3304515 w 11325885"/>
              <a:gd name="connsiteY115" fmla="*/ 117695 h 1810693"/>
              <a:gd name="connsiteX116" fmla="*/ 3232087 w 11325885"/>
              <a:gd name="connsiteY116" fmla="*/ 135802 h 1810693"/>
              <a:gd name="connsiteX117" fmla="*/ 3195874 w 11325885"/>
              <a:gd name="connsiteY117" fmla="*/ 153909 h 1810693"/>
              <a:gd name="connsiteX118" fmla="*/ 3150606 w 11325885"/>
              <a:gd name="connsiteY118" fmla="*/ 162962 h 1810693"/>
              <a:gd name="connsiteX119" fmla="*/ 3123446 w 11325885"/>
              <a:gd name="connsiteY119" fmla="*/ 172016 h 1810693"/>
              <a:gd name="connsiteX120" fmla="*/ 3087232 w 11325885"/>
              <a:gd name="connsiteY120" fmla="*/ 181069 h 1810693"/>
              <a:gd name="connsiteX121" fmla="*/ 3060072 w 11325885"/>
              <a:gd name="connsiteY121" fmla="*/ 190123 h 1810693"/>
              <a:gd name="connsiteX122" fmla="*/ 2996697 w 11325885"/>
              <a:gd name="connsiteY122" fmla="*/ 199176 h 1810693"/>
              <a:gd name="connsiteX123" fmla="*/ 2761307 w 11325885"/>
              <a:gd name="connsiteY123" fmla="*/ 190123 h 1810693"/>
              <a:gd name="connsiteX124" fmla="*/ 2571184 w 11325885"/>
              <a:gd name="connsiteY124" fmla="*/ 172016 h 1810693"/>
              <a:gd name="connsiteX125" fmla="*/ 2489703 w 11325885"/>
              <a:gd name="connsiteY125" fmla="*/ 153909 h 1810693"/>
              <a:gd name="connsiteX126" fmla="*/ 2381062 w 11325885"/>
              <a:gd name="connsiteY126" fmla="*/ 126748 h 1810693"/>
              <a:gd name="connsiteX127" fmla="*/ 2344848 w 11325885"/>
              <a:gd name="connsiteY127" fmla="*/ 117695 h 1810693"/>
              <a:gd name="connsiteX128" fmla="*/ 2299580 w 11325885"/>
              <a:gd name="connsiteY128" fmla="*/ 108641 h 1810693"/>
              <a:gd name="connsiteX129" fmla="*/ 2190939 w 11325885"/>
              <a:gd name="connsiteY129" fmla="*/ 90535 h 1810693"/>
              <a:gd name="connsiteX130" fmla="*/ 2145672 w 11325885"/>
              <a:gd name="connsiteY130" fmla="*/ 81481 h 1810693"/>
              <a:gd name="connsiteX131" fmla="*/ 1964602 w 11325885"/>
              <a:gd name="connsiteY131" fmla="*/ 63374 h 1810693"/>
              <a:gd name="connsiteX132" fmla="*/ 1810693 w 11325885"/>
              <a:gd name="connsiteY132" fmla="*/ 45267 h 1810693"/>
              <a:gd name="connsiteX133" fmla="*/ 1656784 w 11325885"/>
              <a:gd name="connsiteY133" fmla="*/ 36214 h 1810693"/>
              <a:gd name="connsiteX134" fmla="*/ 1493822 w 11325885"/>
              <a:gd name="connsiteY134" fmla="*/ 18107 h 1810693"/>
              <a:gd name="connsiteX135" fmla="*/ 1276539 w 11325885"/>
              <a:gd name="connsiteY135" fmla="*/ 0 h 1810693"/>
              <a:gd name="connsiteX136" fmla="*/ 1041149 w 11325885"/>
              <a:gd name="connsiteY136" fmla="*/ 18107 h 1810693"/>
              <a:gd name="connsiteX137" fmla="*/ 995881 w 11325885"/>
              <a:gd name="connsiteY137" fmla="*/ 27160 h 1810693"/>
              <a:gd name="connsiteX138" fmla="*/ 832919 w 11325885"/>
              <a:gd name="connsiteY138" fmla="*/ 45267 h 1810693"/>
              <a:gd name="connsiteX139" fmla="*/ 651850 w 11325885"/>
              <a:gd name="connsiteY139" fmla="*/ 54321 h 1810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1325885" h="1810693">
                <a:moveTo>
                  <a:pt x="733331" y="81481"/>
                </a:moveTo>
                <a:cubicBezTo>
                  <a:pt x="556515" y="106742"/>
                  <a:pt x="735048" y="83674"/>
                  <a:pt x="353085" y="99588"/>
                </a:cubicBezTo>
                <a:cubicBezTo>
                  <a:pt x="313772" y="101226"/>
                  <a:pt x="274622" y="105623"/>
                  <a:pt x="235390" y="108641"/>
                </a:cubicBezTo>
                <a:cubicBezTo>
                  <a:pt x="233027" y="109232"/>
                  <a:pt x="177918" y="122026"/>
                  <a:pt x="172016" y="126748"/>
                </a:cubicBezTo>
                <a:cubicBezTo>
                  <a:pt x="163519" y="133545"/>
                  <a:pt x="160875" y="145550"/>
                  <a:pt x="153909" y="153909"/>
                </a:cubicBezTo>
                <a:cubicBezTo>
                  <a:pt x="116651" y="198619"/>
                  <a:pt x="124859" y="166741"/>
                  <a:pt x="90535" y="235390"/>
                </a:cubicBezTo>
                <a:cubicBezTo>
                  <a:pt x="74761" y="266938"/>
                  <a:pt x="65880" y="282195"/>
                  <a:pt x="54321" y="316871"/>
                </a:cubicBezTo>
                <a:cubicBezTo>
                  <a:pt x="50386" y="328675"/>
                  <a:pt x="48843" y="341167"/>
                  <a:pt x="45268" y="353085"/>
                </a:cubicBezTo>
                <a:cubicBezTo>
                  <a:pt x="39784" y="371367"/>
                  <a:pt x="31790" y="388889"/>
                  <a:pt x="27161" y="407406"/>
                </a:cubicBezTo>
                <a:cubicBezTo>
                  <a:pt x="5322" y="494762"/>
                  <a:pt x="13935" y="455432"/>
                  <a:pt x="0" y="525101"/>
                </a:cubicBezTo>
                <a:cubicBezTo>
                  <a:pt x="3018" y="691081"/>
                  <a:pt x="3702" y="857120"/>
                  <a:pt x="9054" y="1023041"/>
                </a:cubicBezTo>
                <a:cubicBezTo>
                  <a:pt x="11185" y="1089097"/>
                  <a:pt x="15058" y="1069198"/>
                  <a:pt x="27161" y="1113576"/>
                </a:cubicBezTo>
                <a:cubicBezTo>
                  <a:pt x="33709" y="1137585"/>
                  <a:pt x="40388" y="1161602"/>
                  <a:pt x="45268" y="1186004"/>
                </a:cubicBezTo>
                <a:cubicBezTo>
                  <a:pt x="50436" y="1211845"/>
                  <a:pt x="55704" y="1241917"/>
                  <a:pt x="63374" y="1267485"/>
                </a:cubicBezTo>
                <a:cubicBezTo>
                  <a:pt x="68858" y="1285767"/>
                  <a:pt x="75445" y="1303699"/>
                  <a:pt x="81481" y="1321806"/>
                </a:cubicBezTo>
                <a:cubicBezTo>
                  <a:pt x="90915" y="1350108"/>
                  <a:pt x="100068" y="1385500"/>
                  <a:pt x="126749" y="1403287"/>
                </a:cubicBezTo>
                <a:lnTo>
                  <a:pt x="208230" y="1457608"/>
                </a:lnTo>
                <a:cubicBezTo>
                  <a:pt x="217283" y="1463644"/>
                  <a:pt x="225068" y="1472274"/>
                  <a:pt x="235390" y="1475715"/>
                </a:cubicBezTo>
                <a:cubicBezTo>
                  <a:pt x="427445" y="1539733"/>
                  <a:pt x="189098" y="1461828"/>
                  <a:pt x="325925" y="1502875"/>
                </a:cubicBezTo>
                <a:cubicBezTo>
                  <a:pt x="325992" y="1502895"/>
                  <a:pt x="393793" y="1525498"/>
                  <a:pt x="407406" y="1530036"/>
                </a:cubicBezTo>
                <a:cubicBezTo>
                  <a:pt x="416460" y="1533054"/>
                  <a:pt x="425309" y="1536774"/>
                  <a:pt x="434567" y="1539089"/>
                </a:cubicBezTo>
                <a:lnTo>
                  <a:pt x="470780" y="1548142"/>
                </a:lnTo>
                <a:cubicBezTo>
                  <a:pt x="479834" y="1554178"/>
                  <a:pt x="487998" y="1561830"/>
                  <a:pt x="497941" y="1566249"/>
                </a:cubicBezTo>
                <a:cubicBezTo>
                  <a:pt x="573990" y="1600048"/>
                  <a:pt x="529167" y="1568282"/>
                  <a:pt x="597529" y="1602463"/>
                </a:cubicBezTo>
                <a:cubicBezTo>
                  <a:pt x="660052" y="1633725"/>
                  <a:pt x="585532" y="1610780"/>
                  <a:pt x="660903" y="1629624"/>
                </a:cubicBezTo>
                <a:cubicBezTo>
                  <a:pt x="669957" y="1635660"/>
                  <a:pt x="678332" y="1642865"/>
                  <a:pt x="688064" y="1647731"/>
                </a:cubicBezTo>
                <a:cubicBezTo>
                  <a:pt x="696600" y="1651999"/>
                  <a:pt x="706453" y="1653025"/>
                  <a:pt x="715224" y="1656784"/>
                </a:cubicBezTo>
                <a:cubicBezTo>
                  <a:pt x="727629" y="1662100"/>
                  <a:pt x="739033" y="1669575"/>
                  <a:pt x="751438" y="1674891"/>
                </a:cubicBezTo>
                <a:cubicBezTo>
                  <a:pt x="760209" y="1678650"/>
                  <a:pt x="769827" y="1680185"/>
                  <a:pt x="778598" y="1683944"/>
                </a:cubicBezTo>
                <a:cubicBezTo>
                  <a:pt x="791003" y="1689260"/>
                  <a:pt x="803094" y="1695355"/>
                  <a:pt x="814812" y="1702051"/>
                </a:cubicBezTo>
                <a:cubicBezTo>
                  <a:pt x="849230" y="1721718"/>
                  <a:pt x="832250" y="1719991"/>
                  <a:pt x="869133" y="1729212"/>
                </a:cubicBezTo>
                <a:cubicBezTo>
                  <a:pt x="891046" y="1734690"/>
                  <a:pt x="948555" y="1744294"/>
                  <a:pt x="968721" y="1747319"/>
                </a:cubicBezTo>
                <a:cubicBezTo>
                  <a:pt x="1109153" y="1768384"/>
                  <a:pt x="1068052" y="1762934"/>
                  <a:pt x="1195058" y="1774479"/>
                </a:cubicBezTo>
                <a:cubicBezTo>
                  <a:pt x="1489381" y="1749953"/>
                  <a:pt x="1130644" y="1777531"/>
                  <a:pt x="1765426" y="1756372"/>
                </a:cubicBezTo>
                <a:cubicBezTo>
                  <a:pt x="1792738" y="1755462"/>
                  <a:pt x="1819692" y="1749793"/>
                  <a:pt x="1846907" y="1747319"/>
                </a:cubicBezTo>
                <a:cubicBezTo>
                  <a:pt x="1924498" y="1740265"/>
                  <a:pt x="2067371" y="1730988"/>
                  <a:pt x="2136618" y="1729212"/>
                </a:cubicBezTo>
                <a:lnTo>
                  <a:pt x="2670773" y="1720158"/>
                </a:lnTo>
                <a:lnTo>
                  <a:pt x="4101220" y="1738265"/>
                </a:lnTo>
                <a:cubicBezTo>
                  <a:pt x="4200843" y="1739698"/>
                  <a:pt x="4300412" y="1743825"/>
                  <a:pt x="4399984" y="1747319"/>
                </a:cubicBezTo>
                <a:cubicBezTo>
                  <a:pt x="4472430" y="1749861"/>
                  <a:pt x="4544779" y="1755872"/>
                  <a:pt x="4617268" y="1756372"/>
                </a:cubicBezTo>
                <a:lnTo>
                  <a:pt x="7025489" y="1765426"/>
                </a:lnTo>
                <a:cubicBezTo>
                  <a:pt x="7342902" y="1785263"/>
                  <a:pt x="6984303" y="1764602"/>
                  <a:pt x="7514376" y="1783533"/>
                </a:cubicBezTo>
                <a:cubicBezTo>
                  <a:pt x="7568746" y="1785475"/>
                  <a:pt x="7623018" y="1789568"/>
                  <a:pt x="7677339" y="1792586"/>
                </a:cubicBezTo>
                <a:lnTo>
                  <a:pt x="8365402" y="1783533"/>
                </a:lnTo>
                <a:cubicBezTo>
                  <a:pt x="8474172" y="1780620"/>
                  <a:pt x="8582587" y="1769310"/>
                  <a:pt x="8691327" y="1765426"/>
                </a:cubicBezTo>
                <a:lnTo>
                  <a:pt x="8944824" y="1756372"/>
                </a:lnTo>
                <a:lnTo>
                  <a:pt x="9804903" y="1783533"/>
                </a:lnTo>
                <a:lnTo>
                  <a:pt x="10185149" y="1801639"/>
                </a:lnTo>
                <a:lnTo>
                  <a:pt x="10456753" y="1810693"/>
                </a:lnTo>
                <a:cubicBezTo>
                  <a:pt x="10480895" y="1807675"/>
                  <a:pt x="10504950" y="1803842"/>
                  <a:pt x="10529180" y="1801639"/>
                </a:cubicBezTo>
                <a:cubicBezTo>
                  <a:pt x="10571363" y="1797804"/>
                  <a:pt x="10613804" y="1797020"/>
                  <a:pt x="10655929" y="1792586"/>
                </a:cubicBezTo>
                <a:cubicBezTo>
                  <a:pt x="10671232" y="1790975"/>
                  <a:pt x="10685997" y="1785933"/>
                  <a:pt x="10701196" y="1783533"/>
                </a:cubicBezTo>
                <a:cubicBezTo>
                  <a:pt x="10743352" y="1776877"/>
                  <a:pt x="10786541" y="1775778"/>
                  <a:pt x="10827945" y="1765426"/>
                </a:cubicBezTo>
                <a:cubicBezTo>
                  <a:pt x="10840016" y="1762408"/>
                  <a:pt x="10852012" y="1759071"/>
                  <a:pt x="10864159" y="1756372"/>
                </a:cubicBezTo>
                <a:cubicBezTo>
                  <a:pt x="10897404" y="1748984"/>
                  <a:pt x="10914085" y="1747732"/>
                  <a:pt x="10945640" y="1738265"/>
                </a:cubicBezTo>
                <a:cubicBezTo>
                  <a:pt x="10963921" y="1732780"/>
                  <a:pt x="10984080" y="1730745"/>
                  <a:pt x="10999961" y="1720158"/>
                </a:cubicBezTo>
                <a:lnTo>
                  <a:pt x="11054281" y="1683944"/>
                </a:lnTo>
                <a:cubicBezTo>
                  <a:pt x="11066352" y="1665837"/>
                  <a:pt x="11075107" y="1645012"/>
                  <a:pt x="11090495" y="1629624"/>
                </a:cubicBezTo>
                <a:cubicBezTo>
                  <a:pt x="11099549" y="1620570"/>
                  <a:pt x="11109795" y="1612570"/>
                  <a:pt x="11117656" y="1602463"/>
                </a:cubicBezTo>
                <a:cubicBezTo>
                  <a:pt x="11131017" y="1585285"/>
                  <a:pt x="11153870" y="1548142"/>
                  <a:pt x="11153870" y="1548142"/>
                </a:cubicBezTo>
                <a:cubicBezTo>
                  <a:pt x="11169804" y="1500337"/>
                  <a:pt x="11157630" y="1528922"/>
                  <a:pt x="11199137" y="1466661"/>
                </a:cubicBezTo>
                <a:lnTo>
                  <a:pt x="11217244" y="1439501"/>
                </a:lnTo>
                <a:lnTo>
                  <a:pt x="11235351" y="1412340"/>
                </a:lnTo>
                <a:lnTo>
                  <a:pt x="11271565" y="1303699"/>
                </a:lnTo>
                <a:lnTo>
                  <a:pt x="11280618" y="1276539"/>
                </a:lnTo>
                <a:cubicBezTo>
                  <a:pt x="11288377" y="1253263"/>
                  <a:pt x="11294177" y="1238181"/>
                  <a:pt x="11298725" y="1213164"/>
                </a:cubicBezTo>
                <a:cubicBezTo>
                  <a:pt x="11302542" y="1192169"/>
                  <a:pt x="11305131" y="1170964"/>
                  <a:pt x="11307778" y="1149790"/>
                </a:cubicBezTo>
                <a:cubicBezTo>
                  <a:pt x="11319834" y="1053340"/>
                  <a:pt x="11318348" y="1045571"/>
                  <a:pt x="11325885" y="932507"/>
                </a:cubicBezTo>
                <a:cubicBezTo>
                  <a:pt x="11322867" y="802741"/>
                  <a:pt x="11322126" y="672901"/>
                  <a:pt x="11316832" y="543208"/>
                </a:cubicBezTo>
                <a:cubicBezTo>
                  <a:pt x="11316214" y="528066"/>
                  <a:pt x="11308382" y="481040"/>
                  <a:pt x="11298725" y="461727"/>
                </a:cubicBezTo>
                <a:cubicBezTo>
                  <a:pt x="11293859" y="451995"/>
                  <a:pt x="11287847" y="442699"/>
                  <a:pt x="11280618" y="434566"/>
                </a:cubicBezTo>
                <a:cubicBezTo>
                  <a:pt x="11261420" y="412968"/>
                  <a:pt x="11229411" y="377275"/>
                  <a:pt x="11199137" y="362139"/>
                </a:cubicBezTo>
                <a:cubicBezTo>
                  <a:pt x="11190601" y="357871"/>
                  <a:pt x="11180512" y="357353"/>
                  <a:pt x="11171976" y="353085"/>
                </a:cubicBezTo>
                <a:cubicBezTo>
                  <a:pt x="11101779" y="317986"/>
                  <a:pt x="11185920" y="348679"/>
                  <a:pt x="11117656" y="325925"/>
                </a:cubicBezTo>
                <a:cubicBezTo>
                  <a:pt x="11108602" y="319889"/>
                  <a:pt x="11099349" y="314143"/>
                  <a:pt x="11090495" y="307818"/>
                </a:cubicBezTo>
                <a:cubicBezTo>
                  <a:pt x="11078216" y="299048"/>
                  <a:pt x="11067382" y="288143"/>
                  <a:pt x="11054281" y="280657"/>
                </a:cubicBezTo>
                <a:cubicBezTo>
                  <a:pt x="11045995" y="275922"/>
                  <a:pt x="11036174" y="274622"/>
                  <a:pt x="11027121" y="271604"/>
                </a:cubicBezTo>
                <a:lnTo>
                  <a:pt x="10972800" y="235390"/>
                </a:lnTo>
                <a:cubicBezTo>
                  <a:pt x="10963747" y="229354"/>
                  <a:pt x="10955962" y="220724"/>
                  <a:pt x="10945640" y="217283"/>
                </a:cubicBezTo>
                <a:lnTo>
                  <a:pt x="10891319" y="199176"/>
                </a:lnTo>
                <a:cubicBezTo>
                  <a:pt x="10882266" y="196158"/>
                  <a:pt x="10873669" y="190916"/>
                  <a:pt x="10864159" y="190123"/>
                </a:cubicBezTo>
                <a:cubicBezTo>
                  <a:pt x="10707305" y="177051"/>
                  <a:pt x="10791786" y="183336"/>
                  <a:pt x="10610662" y="172016"/>
                </a:cubicBezTo>
                <a:cubicBezTo>
                  <a:pt x="10574903" y="166907"/>
                  <a:pt x="10537314" y="162733"/>
                  <a:pt x="10502020" y="153909"/>
                </a:cubicBezTo>
                <a:cubicBezTo>
                  <a:pt x="10492762" y="151594"/>
                  <a:pt x="10484176" y="146925"/>
                  <a:pt x="10474860" y="144855"/>
                </a:cubicBezTo>
                <a:cubicBezTo>
                  <a:pt x="10456940" y="140873"/>
                  <a:pt x="10438539" y="139402"/>
                  <a:pt x="10420539" y="135802"/>
                </a:cubicBezTo>
                <a:cubicBezTo>
                  <a:pt x="10408338" y="133362"/>
                  <a:pt x="10396599" y="128794"/>
                  <a:pt x="10384325" y="126748"/>
                </a:cubicBezTo>
                <a:cubicBezTo>
                  <a:pt x="10360326" y="122748"/>
                  <a:pt x="10336040" y="120713"/>
                  <a:pt x="10311897" y="117695"/>
                </a:cubicBezTo>
                <a:cubicBezTo>
                  <a:pt x="10224380" y="120713"/>
                  <a:pt x="10136758" y="121503"/>
                  <a:pt x="10049347" y="126748"/>
                </a:cubicBezTo>
                <a:cubicBezTo>
                  <a:pt x="9985800" y="130561"/>
                  <a:pt x="9922806" y="141676"/>
                  <a:pt x="9859224" y="144855"/>
                </a:cubicBezTo>
                <a:lnTo>
                  <a:pt x="9678155" y="153909"/>
                </a:lnTo>
                <a:cubicBezTo>
                  <a:pt x="9602709" y="150891"/>
                  <a:pt x="9527324" y="144855"/>
                  <a:pt x="9451818" y="144855"/>
                </a:cubicBezTo>
                <a:cubicBezTo>
                  <a:pt x="9385357" y="144855"/>
                  <a:pt x="9319049" y="151253"/>
                  <a:pt x="9252642" y="153909"/>
                </a:cubicBezTo>
                <a:lnTo>
                  <a:pt x="8999145" y="162962"/>
                </a:lnTo>
                <a:cubicBezTo>
                  <a:pt x="8859565" y="157146"/>
                  <a:pt x="8621456" y="148733"/>
                  <a:pt x="8492151" y="135802"/>
                </a:cubicBezTo>
                <a:lnTo>
                  <a:pt x="8401616" y="126748"/>
                </a:lnTo>
                <a:lnTo>
                  <a:pt x="8003264" y="135802"/>
                </a:lnTo>
                <a:cubicBezTo>
                  <a:pt x="7966948" y="137099"/>
                  <a:pt x="7930924" y="143205"/>
                  <a:pt x="7894622" y="144855"/>
                </a:cubicBezTo>
                <a:cubicBezTo>
                  <a:pt x="7798104" y="149242"/>
                  <a:pt x="7701499" y="151524"/>
                  <a:pt x="7604911" y="153909"/>
                </a:cubicBezTo>
                <a:lnTo>
                  <a:pt x="7161291" y="162962"/>
                </a:lnTo>
                <a:cubicBezTo>
                  <a:pt x="7079782" y="165107"/>
                  <a:pt x="6998369" y="170418"/>
                  <a:pt x="6916848" y="172016"/>
                </a:cubicBezTo>
                <a:lnTo>
                  <a:pt x="6237838" y="181069"/>
                </a:lnTo>
                <a:cubicBezTo>
                  <a:pt x="5981323" y="178051"/>
                  <a:pt x="5724673" y="180857"/>
                  <a:pt x="5468293" y="172016"/>
                </a:cubicBezTo>
                <a:cubicBezTo>
                  <a:pt x="5374359" y="168777"/>
                  <a:pt x="5281181" y="153981"/>
                  <a:pt x="5187636" y="144855"/>
                </a:cubicBezTo>
                <a:lnTo>
                  <a:pt x="5097101" y="135802"/>
                </a:lnTo>
                <a:cubicBezTo>
                  <a:pt x="5063918" y="132642"/>
                  <a:pt x="5030589" y="130882"/>
                  <a:pt x="4997513" y="126748"/>
                </a:cubicBezTo>
                <a:lnTo>
                  <a:pt x="4925085" y="117695"/>
                </a:lnTo>
                <a:cubicBezTo>
                  <a:pt x="4830060" y="106516"/>
                  <a:pt x="4808719" y="106246"/>
                  <a:pt x="4698749" y="90535"/>
                </a:cubicBezTo>
                <a:cubicBezTo>
                  <a:pt x="4491641" y="60947"/>
                  <a:pt x="4748960" y="98904"/>
                  <a:pt x="4590107" y="72428"/>
                </a:cubicBezTo>
                <a:cubicBezTo>
                  <a:pt x="4569058" y="68920"/>
                  <a:pt x="4547782" y="66882"/>
                  <a:pt x="4526733" y="63374"/>
                </a:cubicBezTo>
                <a:cubicBezTo>
                  <a:pt x="4511555" y="60844"/>
                  <a:pt x="4496675" y="56661"/>
                  <a:pt x="4481466" y="54321"/>
                </a:cubicBezTo>
                <a:cubicBezTo>
                  <a:pt x="4457418" y="50621"/>
                  <a:pt x="4433181" y="48285"/>
                  <a:pt x="4409038" y="45267"/>
                </a:cubicBezTo>
                <a:cubicBezTo>
                  <a:pt x="4181306" y="53120"/>
                  <a:pt x="4207762" y="47288"/>
                  <a:pt x="4046899" y="63374"/>
                </a:cubicBezTo>
                <a:cubicBezTo>
                  <a:pt x="4019707" y="66093"/>
                  <a:pt x="3992506" y="68816"/>
                  <a:pt x="3965418" y="72428"/>
                </a:cubicBezTo>
                <a:cubicBezTo>
                  <a:pt x="3947222" y="74854"/>
                  <a:pt x="3929363" y="79654"/>
                  <a:pt x="3911097" y="81481"/>
                </a:cubicBezTo>
                <a:cubicBezTo>
                  <a:pt x="3838779" y="88713"/>
                  <a:pt x="3766439" y="96795"/>
                  <a:pt x="3693814" y="99588"/>
                </a:cubicBezTo>
                <a:cubicBezTo>
                  <a:pt x="3407070" y="110616"/>
                  <a:pt x="3536810" y="104030"/>
                  <a:pt x="3304515" y="117695"/>
                </a:cubicBezTo>
                <a:cubicBezTo>
                  <a:pt x="3277942" y="123009"/>
                  <a:pt x="3256448" y="125361"/>
                  <a:pt x="3232087" y="135802"/>
                </a:cubicBezTo>
                <a:cubicBezTo>
                  <a:pt x="3219682" y="141118"/>
                  <a:pt x="3208677" y="149641"/>
                  <a:pt x="3195874" y="153909"/>
                </a:cubicBezTo>
                <a:cubicBezTo>
                  <a:pt x="3181276" y="158775"/>
                  <a:pt x="3165535" y="159230"/>
                  <a:pt x="3150606" y="162962"/>
                </a:cubicBezTo>
                <a:cubicBezTo>
                  <a:pt x="3141348" y="165277"/>
                  <a:pt x="3132622" y="169394"/>
                  <a:pt x="3123446" y="172016"/>
                </a:cubicBezTo>
                <a:cubicBezTo>
                  <a:pt x="3111482" y="175434"/>
                  <a:pt x="3099196" y="177651"/>
                  <a:pt x="3087232" y="181069"/>
                </a:cubicBezTo>
                <a:cubicBezTo>
                  <a:pt x="3078056" y="183691"/>
                  <a:pt x="3069430" y="188251"/>
                  <a:pt x="3060072" y="190123"/>
                </a:cubicBezTo>
                <a:cubicBezTo>
                  <a:pt x="3039147" y="194308"/>
                  <a:pt x="3017822" y="196158"/>
                  <a:pt x="2996697" y="199176"/>
                </a:cubicBezTo>
                <a:lnTo>
                  <a:pt x="2761307" y="190123"/>
                </a:lnTo>
                <a:cubicBezTo>
                  <a:pt x="2668742" y="185376"/>
                  <a:pt x="2652116" y="182132"/>
                  <a:pt x="2571184" y="172016"/>
                </a:cubicBezTo>
                <a:cubicBezTo>
                  <a:pt x="2445774" y="140661"/>
                  <a:pt x="2639022" y="188367"/>
                  <a:pt x="2489703" y="153909"/>
                </a:cubicBezTo>
                <a:cubicBezTo>
                  <a:pt x="2489580" y="153881"/>
                  <a:pt x="2399231" y="131290"/>
                  <a:pt x="2381062" y="126748"/>
                </a:cubicBezTo>
                <a:cubicBezTo>
                  <a:pt x="2368991" y="123730"/>
                  <a:pt x="2357049" y="120135"/>
                  <a:pt x="2344848" y="117695"/>
                </a:cubicBezTo>
                <a:cubicBezTo>
                  <a:pt x="2329759" y="114677"/>
                  <a:pt x="2314734" y="111315"/>
                  <a:pt x="2299580" y="108641"/>
                </a:cubicBezTo>
                <a:cubicBezTo>
                  <a:pt x="2263425" y="102261"/>
                  <a:pt x="2226939" y="97735"/>
                  <a:pt x="2190939" y="90535"/>
                </a:cubicBezTo>
                <a:cubicBezTo>
                  <a:pt x="2175850" y="87517"/>
                  <a:pt x="2160881" y="83821"/>
                  <a:pt x="2145672" y="81481"/>
                </a:cubicBezTo>
                <a:cubicBezTo>
                  <a:pt x="2067786" y="69499"/>
                  <a:pt x="2051785" y="72092"/>
                  <a:pt x="1964602" y="63374"/>
                </a:cubicBezTo>
                <a:cubicBezTo>
                  <a:pt x="1896644" y="56578"/>
                  <a:pt x="1880878" y="50666"/>
                  <a:pt x="1810693" y="45267"/>
                </a:cubicBezTo>
                <a:cubicBezTo>
                  <a:pt x="1759453" y="41325"/>
                  <a:pt x="1708035" y="40010"/>
                  <a:pt x="1656784" y="36214"/>
                </a:cubicBezTo>
                <a:cubicBezTo>
                  <a:pt x="1574481" y="30117"/>
                  <a:pt x="1570320" y="26607"/>
                  <a:pt x="1493822" y="18107"/>
                </a:cubicBezTo>
                <a:cubicBezTo>
                  <a:pt x="1398270" y="7490"/>
                  <a:pt x="1381684" y="7510"/>
                  <a:pt x="1276539" y="0"/>
                </a:cubicBezTo>
                <a:lnTo>
                  <a:pt x="1041149" y="18107"/>
                </a:lnTo>
                <a:cubicBezTo>
                  <a:pt x="1025866" y="19905"/>
                  <a:pt x="1011090" y="24820"/>
                  <a:pt x="995881" y="27160"/>
                </a:cubicBezTo>
                <a:cubicBezTo>
                  <a:pt x="961840" y="32397"/>
                  <a:pt x="862299" y="43241"/>
                  <a:pt x="832919" y="45267"/>
                </a:cubicBezTo>
                <a:cubicBezTo>
                  <a:pt x="699336" y="54480"/>
                  <a:pt x="716143" y="54321"/>
                  <a:pt x="651850" y="54321"/>
                </a:cubicBezTo>
              </a:path>
            </a:pathLst>
          </a:custGeom>
          <a:solidFill>
            <a:schemeClr val="accent6">
              <a:lumMod val="60000"/>
              <a:lumOff val="40000"/>
              <a:alpha val="27005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2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4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ATLAS RPC upgrade for LHC</a:t>
            </a:r>
          </a:p>
        </p:txBody>
      </p:sp>
      <p:pic>
        <p:nvPicPr>
          <p:cNvPr id="15" name="Segnaposto contenuto 4">
            <a:extLst>
              <a:ext uri="{FF2B5EF4-FFF2-40B4-BE49-F238E27FC236}">
                <a16:creationId xmlns:a16="http://schemas.microsoft.com/office/drawing/2014/main" id="{58718EE7-CDAF-EC41-F4E8-F16F09322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744" y="3095852"/>
            <a:ext cx="2906462" cy="2799016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1199285-43E2-6A4F-D07E-0ADFF8E3E415}"/>
              </a:ext>
            </a:extLst>
          </p:cNvPr>
          <p:cNvSpPr txBox="1"/>
          <p:nvPr/>
        </p:nvSpPr>
        <p:spPr>
          <a:xfrm>
            <a:off x="505428" y="1749617"/>
            <a:ext cx="3751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thin-gap RPCs (1 mm)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time resolution (0.4 ns) for time-of-flight measurements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9BCE8C2-4EC8-A990-643C-4FF227F0459F}"/>
              </a:ext>
            </a:extLst>
          </p:cNvPr>
          <p:cNvSpPr txBox="1"/>
          <p:nvPr/>
        </p:nvSpPr>
        <p:spPr>
          <a:xfrm>
            <a:off x="9083063" y="5936865"/>
            <a:ext cx="2855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Paolo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Camarri</a:t>
            </a:r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EBE4479-B85D-1172-B42D-FE3D9F3B6C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375" t="16666" r="5250" b="33218"/>
          <a:stretch/>
        </p:blipFill>
        <p:spPr>
          <a:xfrm>
            <a:off x="179607" y="2945852"/>
            <a:ext cx="4908045" cy="2920476"/>
          </a:xfrm>
          <a:prstGeom prst="rect">
            <a:avLst/>
          </a:prstGeom>
        </p:spPr>
      </p:pic>
      <p:sp>
        <p:nvSpPr>
          <p:cNvPr id="19" name="Segnaposto contenuto 2">
            <a:extLst>
              <a:ext uri="{FF2B5EF4-FFF2-40B4-BE49-F238E27FC236}">
                <a16:creationId xmlns:a16="http://schemas.microsoft.com/office/drawing/2014/main" id="{25FCCD4B-E791-9D94-B3EA-F6E439A9435E}"/>
              </a:ext>
            </a:extLst>
          </p:cNvPr>
          <p:cNvSpPr txBox="1">
            <a:spLocks/>
          </p:cNvSpPr>
          <p:nvPr/>
        </p:nvSpPr>
        <p:spPr>
          <a:xfrm>
            <a:off x="4933312" y="1727732"/>
            <a:ext cx="7172279" cy="9233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Gas-gap thickness: reduced from 2 mm to 1 mm.</a:t>
            </a:r>
          </a:p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Electrode thickness: reduced from 1.8 mm to 1.4 mm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7F9B2D2-389B-A1E0-1FBE-29E8633C527F}"/>
              </a:ext>
            </a:extLst>
          </p:cNvPr>
          <p:cNvSpPr txBox="1"/>
          <p:nvPr/>
        </p:nvSpPr>
        <p:spPr>
          <a:xfrm>
            <a:off x="364201" y="1121615"/>
            <a:ext cx="5653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gap layout</a:t>
            </a:r>
          </a:p>
        </p:txBody>
      </p:sp>
      <p:pic>
        <p:nvPicPr>
          <p:cNvPr id="21" name="Picture 2" descr="page1image1915520">
            <a:extLst>
              <a:ext uri="{FF2B5EF4-FFF2-40B4-BE49-F238E27FC236}">
                <a16:creationId xmlns:a16="http://schemas.microsoft.com/office/drawing/2014/main" id="{D376C647-4E46-ADFA-627E-36A9A5340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D9B4D74-6919-1637-C921-BDAA52625A24}"/>
              </a:ext>
            </a:extLst>
          </p:cNvPr>
          <p:cNvSpPr txBox="1"/>
          <p:nvPr/>
        </p:nvSpPr>
        <p:spPr>
          <a:xfrm>
            <a:off x="4479001" y="3319196"/>
            <a:ext cx="1980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mm gap</a:t>
            </a:r>
          </a:p>
        </p:txBody>
      </p:sp>
      <p:pic>
        <p:nvPicPr>
          <p:cNvPr id="3" name="Immagine 2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439A3FD7-F823-6D91-ECF8-58BFA1DCC1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094" y="5758766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2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5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ATLAS RPC upgrade for LHC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9BCE8C2-4EC8-A990-643C-4FF227F0459F}"/>
              </a:ext>
            </a:extLst>
          </p:cNvPr>
          <p:cNvSpPr txBox="1"/>
          <p:nvPr/>
        </p:nvSpPr>
        <p:spPr>
          <a:xfrm>
            <a:off x="8877601" y="5937056"/>
            <a:ext cx="2882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Luca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Pizzimento</a:t>
            </a:r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3" name="Immagine 2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B331F7F8-C2A1-97DB-323E-24C3D0E931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6" r="1026" b="50707"/>
          <a:stretch/>
        </p:blipFill>
        <p:spPr>
          <a:xfrm>
            <a:off x="505428" y="1261767"/>
            <a:ext cx="10212536" cy="211611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D5C4C1C-9725-C23D-088F-A2FE47AF6967}"/>
              </a:ext>
            </a:extLst>
          </p:cNvPr>
          <p:cNvSpPr txBox="1"/>
          <p:nvPr/>
        </p:nvSpPr>
        <p:spPr>
          <a:xfrm>
            <a:off x="1815705" y="3814434"/>
            <a:ext cx="2579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electronics</a:t>
            </a:r>
          </a:p>
        </p:txBody>
      </p:sp>
      <p:pic>
        <p:nvPicPr>
          <p:cNvPr id="21" name="Picture 2" descr="page1image1915520">
            <a:extLst>
              <a:ext uri="{FF2B5EF4-FFF2-40B4-BE49-F238E27FC236}">
                <a16:creationId xmlns:a16="http://schemas.microsoft.com/office/drawing/2014/main" id="{C20A53C3-3759-6C61-CE1F-3D7C55239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DF2CC4E-616E-DA79-419D-1427B9ED7F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983" y="1527387"/>
            <a:ext cx="4779283" cy="3664117"/>
          </a:xfrm>
          <a:prstGeom prst="rect">
            <a:avLst/>
          </a:prstGeom>
        </p:spPr>
      </p:pic>
      <p:pic>
        <p:nvPicPr>
          <p:cNvPr id="6" name="Immagine 5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A658461D-1EA9-F323-F749-0B22903081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" t="49049" r="2449" b="23874"/>
          <a:stretch/>
        </p:blipFill>
        <p:spPr>
          <a:xfrm>
            <a:off x="431591" y="4964519"/>
            <a:ext cx="8294619" cy="1263427"/>
          </a:xfrm>
          <a:prstGeom prst="rect">
            <a:avLst/>
          </a:prstGeom>
        </p:spPr>
      </p:pic>
      <p:pic>
        <p:nvPicPr>
          <p:cNvPr id="2" name="Immagine 1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166C157E-90DF-70E2-9913-D2883256CF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266" y="5735511"/>
            <a:ext cx="544198" cy="53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6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6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385" y="47593"/>
            <a:ext cx="837907" cy="83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53F8C0D8-8E14-506C-C812-ACCEAED9001B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ATLAS RPC upgrade for LHC</a:t>
            </a:r>
          </a:p>
        </p:txBody>
      </p:sp>
      <p:pic>
        <p:nvPicPr>
          <p:cNvPr id="4097" name="Picture 1" descr="page1image1915104">
            <a:extLst>
              <a:ext uri="{FF2B5EF4-FFF2-40B4-BE49-F238E27FC236}">
                <a16:creationId xmlns:a16="http://schemas.microsoft.com/office/drawing/2014/main" id="{F56632E7-C7B0-5BD4-115D-AAAD01457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7912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ge1image1915520">
            <a:extLst>
              <a:ext uri="{FF2B5EF4-FFF2-40B4-BE49-F238E27FC236}">
                <a16:creationId xmlns:a16="http://schemas.microsoft.com/office/drawing/2014/main" id="{4C73D9CE-5276-DE44-AEA1-FEB717274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age1image1915728">
            <a:extLst>
              <a:ext uri="{FF2B5EF4-FFF2-40B4-BE49-F238E27FC236}">
                <a16:creationId xmlns:a16="http://schemas.microsoft.com/office/drawing/2014/main" id="{9F74B7C9-42E1-1C8F-8973-B60BA16BF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7912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354847C-F137-4294-97F5-7EAE7B1DAE85}"/>
              </a:ext>
            </a:extLst>
          </p:cNvPr>
          <p:cNvSpPr txBox="1"/>
          <p:nvPr/>
        </p:nvSpPr>
        <p:spPr>
          <a:xfrm>
            <a:off x="1865031" y="1240457"/>
            <a:ext cx="247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Timing </a:t>
            </a:r>
          </a:p>
        </p:txBody>
      </p:sp>
      <p:pic>
        <p:nvPicPr>
          <p:cNvPr id="2" name="Picture 1" descr="page7image1718161200">
            <a:extLst>
              <a:ext uri="{FF2B5EF4-FFF2-40B4-BE49-F238E27FC236}">
                <a16:creationId xmlns:a16="http://schemas.microsoft.com/office/drawing/2014/main" id="{13C636F7-E154-1C56-4850-20CB7F5DDD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3" r="48871"/>
          <a:stretch/>
        </p:blipFill>
        <p:spPr bwMode="auto">
          <a:xfrm>
            <a:off x="1030942" y="1766931"/>
            <a:ext cx="3553427" cy="288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B1A7B82-7454-1D7D-930F-A536D2105B43}"/>
              </a:ext>
            </a:extLst>
          </p:cNvPr>
          <p:cNvSpPr txBox="1"/>
          <p:nvPr/>
        </p:nvSpPr>
        <p:spPr>
          <a:xfrm>
            <a:off x="1030942" y="4779188"/>
            <a:ext cx="38312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latin typeface="Times" pitchFamily="2" charset="0"/>
              </a:rPr>
              <a:t>T</a:t>
            </a:r>
            <a:r>
              <a:rPr lang="en-GB" sz="1600" dirty="0">
                <a:effectLst/>
                <a:latin typeface="Times" pitchFamily="2" charset="0"/>
              </a:rPr>
              <a:t>ime resolution applying the time walk correction ∼ 330 </a:t>
            </a:r>
            <a:r>
              <a:rPr lang="en-GB" sz="1600" dirty="0" err="1">
                <a:effectLst/>
                <a:latin typeface="Times" pitchFamily="2" charset="0"/>
              </a:rPr>
              <a:t>ps</a:t>
            </a:r>
            <a:r>
              <a:rPr lang="en-GB" sz="1600" dirty="0">
                <a:effectLst/>
                <a:latin typeface="Times" pitchFamily="2" charset="0"/>
              </a:rPr>
              <a:t> with a mono-gap RPC</a:t>
            </a:r>
            <a:endParaRPr lang="it-IT" sz="16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899807E-5026-9656-01A7-383D60BA78F7}"/>
              </a:ext>
            </a:extLst>
          </p:cNvPr>
          <p:cNvSpPr txBox="1"/>
          <p:nvPr/>
        </p:nvSpPr>
        <p:spPr>
          <a:xfrm>
            <a:off x="501701" y="5634803"/>
            <a:ext cx="519367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the BIS78 RPC detectors: a new concept of electronics and detector integration for high-rate and fast timing large size RPCs</a:t>
            </a:r>
          </a:p>
          <a:p>
            <a:pPr algn="l"/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ATLAS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Luca Pizzimento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Rome U., Tor Vergata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and 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INFN, Rome3</a:t>
            </a:r>
            <a:r>
              <a:rPr lang="en-GB" sz="1000" b="0" i="0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000" b="0" i="0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F08BC2-5AFF-A809-CB21-5FAAA023BF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8" b="54015"/>
          <a:stretch/>
        </p:blipFill>
        <p:spPr bwMode="auto">
          <a:xfrm>
            <a:off x="6957068" y="1890385"/>
            <a:ext cx="4096539" cy="320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FFA2DE3-8AD4-49B6-85BD-B33C2402A3C9}"/>
              </a:ext>
            </a:extLst>
          </p:cNvPr>
          <p:cNvSpPr txBox="1"/>
          <p:nvPr/>
        </p:nvSpPr>
        <p:spPr>
          <a:xfrm>
            <a:off x="7188125" y="5532187"/>
            <a:ext cx="42269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new generation of Resistive Plate Chambers operating with alternative gas mixtures</a:t>
            </a:r>
          </a:p>
          <a:p>
            <a:pPr algn="l"/>
            <a:r>
              <a:rPr lang="en-GB" sz="10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Nucl.Instrum.Meth.A</a:t>
            </a:r>
            <a:r>
              <a:rPr lang="en-GB" sz="1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1066 (2024) 169580</a:t>
            </a:r>
          </a:p>
          <a:p>
            <a:pPr algn="l"/>
            <a:r>
              <a:rPr lang="en-GB" sz="1000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Giorgia Proto</a:t>
            </a:r>
            <a:r>
              <a:rPr lang="en-GB" sz="100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000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N. Bangaru</a:t>
            </a:r>
            <a:r>
              <a:rPr lang="en-GB" sz="100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000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Fallavollita</a:t>
            </a:r>
            <a:r>
              <a:rPr lang="en-GB" sz="100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000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O. Kortner</a:t>
            </a:r>
            <a:r>
              <a:rPr lang="en-GB" sz="100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000" b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H. Kroha</a:t>
            </a:r>
            <a:endParaRPr lang="en-GB" sz="10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id="{C5A551FE-55E1-FA3E-2EA6-E65858045BFF}"/>
                  </a:ext>
                </a:extLst>
              </p14:cNvPr>
              <p14:cNvContentPartPr/>
              <p14:nvPr/>
            </p14:nvContentPartPr>
            <p14:xfrm>
              <a:off x="7561717" y="1982884"/>
              <a:ext cx="1297080" cy="235980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C5A551FE-55E1-FA3E-2EA6-E65858045BF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507717" y="1874900"/>
                <a:ext cx="1404720" cy="2575407"/>
              </a:xfrm>
              <a:prstGeom prst="rect">
                <a:avLst/>
              </a:prstGeom>
            </p:spPr>
          </p:pic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6E2277-5841-C923-53B5-599579C328D5}"/>
              </a:ext>
            </a:extLst>
          </p:cNvPr>
          <p:cNvSpPr txBox="1"/>
          <p:nvPr/>
        </p:nvSpPr>
        <p:spPr>
          <a:xfrm>
            <a:off x="8066015" y="1287456"/>
            <a:ext cx="247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</a:p>
        </p:txBody>
      </p:sp>
    </p:spTree>
    <p:extLst>
      <p:ext uri="{BB962C8B-B14F-4D97-AF65-F5344CB8AC3E}">
        <p14:creationId xmlns:p14="http://schemas.microsoft.com/office/powerpoint/2010/main" val="345500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7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A516900D-E65C-3EE3-AF3F-FF03167177D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2" t="5404"/>
          <a:stretch/>
        </p:blipFill>
        <p:spPr>
          <a:xfrm>
            <a:off x="6654347" y="1328106"/>
            <a:ext cx="4839313" cy="4503836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DB0810-C919-977F-5F6D-21DD9321D358}"/>
              </a:ext>
            </a:extLst>
          </p:cNvPr>
          <p:cNvSpPr txBox="1">
            <a:spLocks/>
          </p:cNvSpPr>
          <p:nvPr/>
        </p:nvSpPr>
        <p:spPr>
          <a:xfrm>
            <a:off x="164190" y="1471552"/>
            <a:ext cx="6631096" cy="138102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Gas-gap thickness: reduced from 2 mm to 1.4 mm.</a:t>
            </a:r>
          </a:p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Sub-ns time resolution</a:t>
            </a:r>
          </a:p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background capability up to 2 kHz/cm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Innovative FEB with low sensitivity threshold ( below 50 fc)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A554AA1-3A8E-58FB-8DB2-8D66766F4F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213" t="22927" r="5250" b="70061"/>
          <a:stretch/>
        </p:blipFill>
        <p:spPr>
          <a:xfrm>
            <a:off x="538149" y="2944655"/>
            <a:ext cx="5176470" cy="57459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79C49ED-1826-822B-123A-CB92BB9F99C7}"/>
              </a:ext>
            </a:extLst>
          </p:cNvPr>
          <p:cNvSpPr txBox="1"/>
          <p:nvPr/>
        </p:nvSpPr>
        <p:spPr>
          <a:xfrm>
            <a:off x="4813562" y="2996025"/>
            <a:ext cx="1980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 mm gap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7375BC37-C7EF-43FC-9CD6-E6E9C66FF35F}"/>
              </a:ext>
            </a:extLst>
          </p:cNvPr>
          <p:cNvSpPr txBox="1">
            <a:spLocks/>
          </p:cNvSpPr>
          <p:nvPr/>
        </p:nvSpPr>
        <p:spPr>
          <a:xfrm>
            <a:off x="164190" y="4194229"/>
            <a:ext cx="6288927" cy="1501403"/>
          </a:xfrm>
          <a:prstGeom prst="rect">
            <a:avLst/>
          </a:prstGeom>
          <a:solidFill>
            <a:schemeClr val="bg1"/>
          </a:solidFill>
        </p:spPr>
        <p:txBody>
          <a:bodyPr vert="horz" lIns="0" tIns="144000" rIns="18000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side strip readout for XY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recostruction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FEB based on ASIC petiROC2C, specially designed by</a:t>
            </a:r>
          </a:p>
          <a:p>
            <a:pPr algn="just">
              <a:lnSpc>
                <a:spcPts val="1200"/>
              </a:lnSpc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OMEGA group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0461D8E-CB01-395B-B529-8B2DFE2C87D1}"/>
              </a:ext>
            </a:extLst>
          </p:cNvPr>
          <p:cNvSpPr txBox="1"/>
          <p:nvPr/>
        </p:nvSpPr>
        <p:spPr>
          <a:xfrm>
            <a:off x="8610600" y="5921880"/>
            <a:ext cx="329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Maxime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Gouzevitch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magine 10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C366FA1B-B624-E609-50C3-36A629FAD7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1191" y="5740614"/>
            <a:ext cx="544198" cy="532578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EEFED773-535E-1A1F-2CEF-1846A1AF09F9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CMS RPC upgrade for LHC</a:t>
            </a:r>
          </a:p>
        </p:txBody>
      </p:sp>
    </p:spTree>
    <p:extLst>
      <p:ext uri="{BB962C8B-B14F-4D97-AF65-F5344CB8AC3E}">
        <p14:creationId xmlns:p14="http://schemas.microsoft.com/office/powerpoint/2010/main" val="667568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8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 descr="Immagine che contiene testo, linea, Carattere, Parallelo&#10;&#10;Descrizione generata automaticamente">
            <a:extLst>
              <a:ext uri="{FF2B5EF4-FFF2-40B4-BE49-F238E27FC236}">
                <a16:creationId xmlns:a16="http://schemas.microsoft.com/office/drawing/2014/main" id="{FE334EC3-E262-C98A-F9B6-3FF20F87E9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1" t="7712" b="26825"/>
          <a:stretch/>
        </p:blipFill>
        <p:spPr>
          <a:xfrm>
            <a:off x="66384" y="2313304"/>
            <a:ext cx="5885305" cy="3426030"/>
          </a:xfrm>
          <a:prstGeom prst="rect">
            <a:avLst/>
          </a:prstGeom>
        </p:spPr>
      </p:pic>
      <p:pic>
        <p:nvPicPr>
          <p:cNvPr id="8" name="Immagine 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392993C4-DFA6-5125-55F8-6A9FD90BEE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4" t="54228" r="4572" b="-1"/>
          <a:stretch/>
        </p:blipFill>
        <p:spPr>
          <a:xfrm>
            <a:off x="5951689" y="2468545"/>
            <a:ext cx="6009208" cy="345664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F5D45CE-9609-3D7E-91C5-0341D5A74312}"/>
              </a:ext>
            </a:extLst>
          </p:cNvPr>
          <p:cNvSpPr txBox="1"/>
          <p:nvPr/>
        </p:nvSpPr>
        <p:spPr>
          <a:xfrm>
            <a:off x="7110717" y="1410689"/>
            <a:ext cx="3998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resolution on x coordinate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21C473E-88A9-4DDA-71E2-106F529532CC}"/>
              </a:ext>
            </a:extLst>
          </p:cNvPr>
          <p:cNvSpPr txBox="1"/>
          <p:nvPr/>
        </p:nvSpPr>
        <p:spPr>
          <a:xfrm>
            <a:off x="494918" y="1127275"/>
            <a:ext cx="4019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Timing</a:t>
            </a:r>
          </a:p>
        </p:txBody>
      </p:sp>
      <p:pic>
        <p:nvPicPr>
          <p:cNvPr id="11" name="Immagine 10" descr="Immagine che contiene testo, linea, Carattere, Parallelo&#10;&#10;Descrizione generata automaticamente">
            <a:extLst>
              <a:ext uri="{FF2B5EF4-FFF2-40B4-BE49-F238E27FC236}">
                <a16:creationId xmlns:a16="http://schemas.microsoft.com/office/drawing/2014/main" id="{8205305B-2234-53D1-45FC-5BE501D46A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86" t="84111"/>
          <a:stretch/>
        </p:blipFill>
        <p:spPr>
          <a:xfrm>
            <a:off x="494918" y="5596938"/>
            <a:ext cx="4897773" cy="63498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8D5F9D3-0852-D4BF-467B-F50C3AC9C99C}"/>
              </a:ext>
            </a:extLst>
          </p:cNvPr>
          <p:cNvSpPr txBox="1"/>
          <p:nvPr/>
        </p:nvSpPr>
        <p:spPr>
          <a:xfrm>
            <a:off x="312516" y="1527730"/>
            <a:ext cx="4586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Absolute time resolution of a two chambers system: 780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A60647B-2FAF-D329-C369-4EBCB88FCFE0}"/>
              </a:ext>
            </a:extLst>
          </p:cNvPr>
          <p:cNvSpPr txBox="1"/>
          <p:nvPr/>
        </p:nvSpPr>
        <p:spPr>
          <a:xfrm>
            <a:off x="8610600" y="5925193"/>
            <a:ext cx="329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Maxime </a:t>
            </a:r>
            <a:r>
              <a:rPr lang="en-GB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Gouzevitch</a:t>
            </a:r>
            <a:endParaRPr lang="en-GB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9DAFB94E-0301-2C18-098D-AF9113A3CB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374" y="5737746"/>
            <a:ext cx="544198" cy="532578"/>
          </a:xfrm>
          <a:prstGeom prst="rect">
            <a:avLst/>
          </a:prstGeom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D0BBCD37-3DCA-4B36-383B-9C28D160B1E6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CMS RPC upgrade for LHC</a:t>
            </a:r>
          </a:p>
        </p:txBody>
      </p:sp>
    </p:spTree>
    <p:extLst>
      <p:ext uri="{BB962C8B-B14F-4D97-AF65-F5344CB8AC3E}">
        <p14:creationId xmlns:p14="http://schemas.microsoft.com/office/powerpoint/2010/main" val="249477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5BBAE8-39C0-6F88-9523-8E1A5CBC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4918" y="6455905"/>
            <a:ext cx="10439402" cy="365125"/>
          </a:xfrm>
        </p:spPr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2nd  FCC ITALY &amp; FRANCE WORKSJHOP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Venezia November  4- 2024.                                       RESISTIVE PLATE CHAMBERS         G. Iaselli et all.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591A2B-EBB2-6C3E-FE63-A18C98A7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525"/>
            <a:ext cx="2743200" cy="365125"/>
          </a:xfrm>
        </p:spPr>
        <p:txBody>
          <a:bodyPr/>
          <a:lstStyle/>
          <a:p>
            <a:fld id="{F05B0289-D86B-4C6A-A9C4-A99A9820BC13}" type="slidenum">
              <a:rPr lang="it-IT" smtClean="0"/>
              <a:t>9</a:t>
            </a:fld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B4E0D46-6505-F396-8278-C8162C6BA3B7}"/>
              </a:ext>
            </a:extLst>
          </p:cNvPr>
          <p:cNvSpPr/>
          <p:nvPr/>
        </p:nvSpPr>
        <p:spPr>
          <a:xfrm>
            <a:off x="312516" y="890121"/>
            <a:ext cx="11181144" cy="2314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5D565950-F3C6-924C-AC06-97F42EEE0659}"/>
              </a:ext>
            </a:extLst>
          </p:cNvPr>
          <p:cNvSpPr/>
          <p:nvPr/>
        </p:nvSpPr>
        <p:spPr>
          <a:xfrm>
            <a:off x="505428" y="6291344"/>
            <a:ext cx="11181144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INFN - Istituto Nazionale di Fisica Nucleare">
            <a:extLst>
              <a:ext uri="{FF2B5EF4-FFF2-40B4-BE49-F238E27FC236}">
                <a16:creationId xmlns:a16="http://schemas.microsoft.com/office/drawing/2014/main" id="{8B3F6FAF-9908-AFD3-BCF1-0FBB509A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308" y="47594"/>
            <a:ext cx="812984" cy="8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ge1image1915520">
            <a:extLst>
              <a:ext uri="{FF2B5EF4-FFF2-40B4-BE49-F238E27FC236}">
                <a16:creationId xmlns:a16="http://schemas.microsoft.com/office/drawing/2014/main" id="{4196C96A-2A3A-0C93-CB2F-E0C391815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0" y="18993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4CAE8F6E-48E0-850A-F6B9-45EC89ADFC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61" y="1326607"/>
            <a:ext cx="6790193" cy="4186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D92623-AFFB-A586-F172-DC9D430BA28A}"/>
              </a:ext>
            </a:extLst>
          </p:cNvPr>
          <p:cNvSpPr txBox="1"/>
          <p:nvPr/>
        </p:nvSpPr>
        <p:spPr>
          <a:xfrm>
            <a:off x="7912298" y="2078843"/>
            <a:ext cx="377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Efficiency  plateau at 2.3 kHz/cm</a:t>
            </a:r>
            <a:r>
              <a:rPr lang="en-US" baseline="30000" dirty="0">
                <a:solidFill>
                  <a:srgbClr val="FF0000"/>
                </a:solidFill>
                <a:latin typeface="Times" pitchFamily="2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 background rate.</a:t>
            </a:r>
          </a:p>
          <a:p>
            <a:endParaRPr lang="en-US" dirty="0"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D63DEBB-DD7D-0B0C-8C12-0D2F95E44945}"/>
              </a:ext>
            </a:extLst>
          </p:cNvPr>
          <p:cNvSpPr txBox="1"/>
          <p:nvPr/>
        </p:nvSpPr>
        <p:spPr>
          <a:xfrm>
            <a:off x="7986018" y="3533622"/>
            <a:ext cx="377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Efficiency  plateau at 1.0 kHz/cm</a:t>
            </a:r>
            <a:r>
              <a:rPr lang="en-US" baseline="30000" dirty="0">
                <a:solidFill>
                  <a:srgbClr val="FF0000"/>
                </a:solidFill>
                <a:latin typeface="Times" pitchFamily="2" charset="0"/>
              </a:rPr>
              <a:t>2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 background rate.</a:t>
            </a:r>
          </a:p>
          <a:p>
            <a:endParaRPr lang="en-US" dirty="0"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FD8A562C-8CA3-E36D-A93D-CED330A2D21D}"/>
              </a:ext>
            </a:extLst>
          </p:cNvPr>
          <p:cNvSpPr/>
          <p:nvPr/>
        </p:nvSpPr>
        <p:spPr>
          <a:xfrm>
            <a:off x="5042648" y="2252383"/>
            <a:ext cx="2709581" cy="3299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CCBA11E6-D743-59C9-F232-071A59B0E1EB}"/>
              </a:ext>
            </a:extLst>
          </p:cNvPr>
          <p:cNvCxnSpPr>
            <a:cxnSpLocks/>
          </p:cNvCxnSpPr>
          <p:nvPr/>
        </p:nvCxnSpPr>
        <p:spPr>
          <a:xfrm flipH="1">
            <a:off x="4279703" y="2310337"/>
            <a:ext cx="3600273" cy="429969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D83EF8EC-FA50-40F2-F4B9-05735A12075D}"/>
              </a:ext>
            </a:extLst>
          </p:cNvPr>
          <p:cNvCxnSpPr>
            <a:cxnSpLocks/>
          </p:cNvCxnSpPr>
          <p:nvPr/>
        </p:nvCxnSpPr>
        <p:spPr>
          <a:xfrm flipH="1" flipV="1">
            <a:off x="3586622" y="2974342"/>
            <a:ext cx="4255994" cy="938188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DB3FB37-31F0-A50C-DB17-BDF52A16CCC3}"/>
              </a:ext>
            </a:extLst>
          </p:cNvPr>
          <p:cNvSpPr txBox="1"/>
          <p:nvPr/>
        </p:nvSpPr>
        <p:spPr>
          <a:xfrm>
            <a:off x="7523078" y="5876418"/>
            <a:ext cx="37874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</a:t>
            </a:r>
            <a:r>
              <a:rPr lang="it-IT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Jules </a:t>
            </a:r>
            <a:r>
              <a:rPr lang="it-IT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Vandenbroeck</a:t>
            </a:r>
            <a:r>
              <a:rPr lang="it-IT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Mehar</a:t>
            </a:r>
            <a:r>
              <a:rPr lang="it-IT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Ali Shah</a:t>
            </a:r>
          </a:p>
        </p:txBody>
      </p:sp>
      <p:pic>
        <p:nvPicPr>
          <p:cNvPr id="18" name="Immagine 17" descr="Immagine che contiene Carattere, Elementi grafici, logo, simbolo&#10;&#10;Descrizione generata automaticamente">
            <a:extLst>
              <a:ext uri="{FF2B5EF4-FFF2-40B4-BE49-F238E27FC236}">
                <a16:creationId xmlns:a16="http://schemas.microsoft.com/office/drawing/2014/main" id="{3F7E89DC-F95E-6D51-78B4-B11F199C54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374" y="5737746"/>
            <a:ext cx="544198" cy="532578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6C4E6C57-C1CC-364F-6276-C283D0C89D4D}"/>
              </a:ext>
            </a:extLst>
          </p:cNvPr>
          <p:cNvSpPr txBox="1">
            <a:spLocks/>
          </p:cNvSpPr>
          <p:nvPr/>
        </p:nvSpPr>
        <p:spPr>
          <a:xfrm>
            <a:off x="1050362" y="-9985"/>
            <a:ext cx="10058400" cy="7654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CMS RPC upgrade for LHC</a:t>
            </a:r>
          </a:p>
        </p:txBody>
      </p:sp>
    </p:spTree>
    <p:extLst>
      <p:ext uri="{BB962C8B-B14F-4D97-AF65-F5344CB8AC3E}">
        <p14:creationId xmlns:p14="http://schemas.microsoft.com/office/powerpoint/2010/main" val="662856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F55CAE-7795-4846-BE18-53D1AD56F0FB}">
  <we:reference id="wa104381909" version="3.3.0.0" store="en-US" storeType="OMEX"/>
  <we:alternateReferences>
    <we:reference id="WA104381909" version="3.3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7319</TotalTime>
  <Words>2372</Words>
  <Application>Microsoft Macintosh PowerPoint</Application>
  <PresentationFormat>Widescreen</PresentationFormat>
  <Paragraphs>305</Paragraphs>
  <Slides>25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6" baseType="lpstr">
      <vt:lpstr>Arial</vt:lpstr>
      <vt:lpstr>Avenir Next</vt:lpstr>
      <vt:lpstr>Calibri</vt:lpstr>
      <vt:lpstr>Calibri Light</vt:lpstr>
      <vt:lpstr>Cambria</vt:lpstr>
      <vt:lpstr>Cambria Math</vt:lpstr>
      <vt:lpstr>Symbol</vt:lpstr>
      <vt:lpstr>Times</vt:lpstr>
      <vt:lpstr>Times New Roman</vt:lpstr>
      <vt:lpstr>Wingdings</vt:lpstr>
      <vt:lpstr>Tema di Office</vt:lpstr>
      <vt:lpstr>Resistive Plate Chamber for the Muon apparatus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Applied nuclear phsyics</dc:title>
  <dc:creator>Nicola Ferrara</dc:creator>
  <cp:lastModifiedBy>Prof. Giuseppe Iaselli</cp:lastModifiedBy>
  <cp:revision>122</cp:revision>
  <dcterms:created xsi:type="dcterms:W3CDTF">2023-10-25T10:22:07Z</dcterms:created>
  <dcterms:modified xsi:type="dcterms:W3CDTF">2024-11-05T09:06:37Z</dcterms:modified>
</cp:coreProperties>
</file>