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18" r:id="rId2"/>
    <p:sldId id="2520" r:id="rId3"/>
    <p:sldId id="2519" r:id="rId4"/>
    <p:sldId id="2522" r:id="rId5"/>
    <p:sldId id="2523" r:id="rId6"/>
    <p:sldId id="2528" r:id="rId7"/>
    <p:sldId id="2532" r:id="rId8"/>
    <p:sldId id="3152" r:id="rId9"/>
    <p:sldId id="2533" r:id="rId10"/>
    <p:sldId id="315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Malgeri" initials="L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D27CF"/>
    <a:srgbClr val="6DEEEA"/>
    <a:srgbClr val="F97BFF"/>
    <a:srgbClr val="00F800"/>
    <a:srgbClr val="00D008"/>
    <a:srgbClr val="0050C1"/>
    <a:srgbClr val="D000BE"/>
    <a:srgbClr val="DF69DE"/>
    <a:srgbClr val="00B30B"/>
    <a:srgbClr val="00D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7" autoAdjust="0"/>
    <p:restoredTop sz="95976" autoAdjust="0"/>
  </p:normalViewPr>
  <p:slideViewPr>
    <p:cSldViewPr snapToGrid="0" snapToObjects="1">
      <p:cViewPr varScale="1">
        <p:scale>
          <a:sx n="120" d="100"/>
          <a:sy n="120" d="100"/>
        </p:scale>
        <p:origin x="184" y="2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-253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11/5/24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11/5/24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40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42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9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08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79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62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24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09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00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61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47A8E-5EA4-D044-997E-655F96C855B6}" type="datetime1">
              <a:rPr lang="fr-FR" smtClean="0"/>
              <a:t>05/11/2024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9F6B2-B415-6040-9B9A-D8CF73265845}" type="datetime1">
              <a:rPr lang="fr-FR" smtClean="0"/>
              <a:t>05/11/2024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EE4F6-B18D-314B-94CB-9113B3775DC6}" type="datetime1">
              <a:rPr lang="fr-FR" smtClean="0"/>
              <a:t>05/11/2024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8"/>
            <a:ext cx="12192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12192000" cy="6110378"/>
          </a:xfrm>
        </p:spPr>
        <p:txBody>
          <a:bodyPr/>
          <a:lstStyle>
            <a:lvl1pPr marL="274320" indent="-274320">
              <a:spcBef>
                <a:spcPts val="6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600"/>
              </a:spcBef>
              <a:buFont typeface="Lucida Grande"/>
              <a:buChar char="-"/>
              <a:defRPr sz="20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buFont typeface="Lucida Grande"/>
              <a:buChar char="-"/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1219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96B0-67DA-C94C-B798-7543832C3C93}" type="datetime1">
              <a:rPr lang="fr-FR" smtClean="0"/>
              <a:t>05/11/2024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A30F8-04A8-B04B-9E7E-84C2EF54047F}" type="datetime1">
              <a:rPr lang="fr-FR" smtClean="0"/>
              <a:t>05/11/2024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768106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73CD-C9AA-374A-A10E-028045C2877E}" type="datetime1">
              <a:rPr lang="fr-FR" smtClean="0"/>
              <a:t>05/11/2024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8F5E-F853-7C4B-815D-AB0BB56C948C}" type="datetime1">
              <a:rPr lang="fr-FR" smtClean="0"/>
              <a:t>05/11/2024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9600" y="747622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016A-2CA5-404B-BFE7-45136B4A05DC}" type="datetime1">
              <a:rPr lang="fr-FR" smtClean="0"/>
              <a:t>05/11/2024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1396-FD77-D549-9326-6130907CCCE5}" type="datetime1">
              <a:rPr lang="fr-FR" smtClean="0"/>
              <a:t>05/11/2024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504B6-A62E-D641-B842-F82A9CEC3315}" type="datetime1">
              <a:rPr lang="fr-FR" smtClean="0"/>
              <a:t>05/11/2024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588"/>
            <a:ext cx="109728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747622"/>
            <a:ext cx="109728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8F060-896E-4A4E-84B5-2DEC33511EA1}" type="datetime1">
              <a:rPr lang="fr-FR" smtClean="0"/>
              <a:t>05/11/2024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6435" y="1"/>
            <a:ext cx="2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6112" y="1"/>
            <a:ext cx="1335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032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1083146/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pdf/2407.18528" TargetMode="Externa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E75DE30-B300-08B4-2C3E-1E1689A4A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1" cy="6858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68840" y="3075057"/>
            <a:ext cx="11851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ToF</a:t>
            </a: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PiD</a:t>
            </a: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 for FCC-</a:t>
            </a:r>
            <a:r>
              <a:rPr lang="en-US" sz="4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ee</a:t>
            </a: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 with Monolithic-CMOS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AB1271-DF00-67EA-CCD1-6BAB87F3F81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6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28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4294" y="1355748"/>
            <a:ext cx="4723412" cy="41465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CF5474-4ADE-E86A-C91A-793D1558EA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840" y="118649"/>
            <a:ext cx="833242" cy="3366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6C87F1-3547-52DD-7010-37C98C4DCD41}"/>
              </a:ext>
            </a:extLst>
          </p:cNvPr>
          <p:cNvSpPr txBox="1"/>
          <p:nvPr/>
        </p:nvSpPr>
        <p:spPr>
          <a:xfrm>
            <a:off x="4157259" y="6445668"/>
            <a:ext cx="38774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D. </a:t>
            </a:r>
            <a:r>
              <a:rPr lang="en-US" sz="1600" dirty="0" err="1">
                <a:solidFill>
                  <a:schemeClr val="bg1"/>
                </a:solidFill>
                <a:latin typeface="Avenir Next" panose="020B0503020202020204" pitchFamily="34" charset="0"/>
              </a:rPr>
              <a:t>Contardo</a:t>
            </a:r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 (IP2I), P. </a:t>
            </a:r>
            <a:r>
              <a:rPr lang="en-US" sz="1600" dirty="0" err="1">
                <a:solidFill>
                  <a:schemeClr val="bg1"/>
                </a:solidFill>
                <a:latin typeface="Avenir Next" panose="020B0503020202020204" pitchFamily="34" charset="0"/>
              </a:rPr>
              <a:t>Schwemling</a:t>
            </a:r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 (IRFU)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1DC3D9-308B-ACD9-5B11-CF80487F03F0}"/>
              </a:ext>
            </a:extLst>
          </p:cNvPr>
          <p:cNvSpPr txBox="1"/>
          <p:nvPr/>
        </p:nvSpPr>
        <p:spPr>
          <a:xfrm>
            <a:off x="2651760" y="101104"/>
            <a:ext cx="7315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FCC FRANCE &amp; ITALY 2</a:t>
            </a:r>
            <a:r>
              <a:rPr lang="en-US" sz="1600" baseline="30000" dirty="0">
                <a:solidFill>
                  <a:schemeClr val="bg1"/>
                </a:solidFill>
                <a:latin typeface="Avenir Next" panose="020B0503020202020204" pitchFamily="34" charset="0"/>
              </a:rPr>
              <a:t>nd</a:t>
            </a:r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 workshop, Venice, 4 - 6 November 2024</a:t>
            </a:r>
            <a:endParaRPr lang="en-FR" sz="1600" dirty="0"/>
          </a:p>
        </p:txBody>
      </p:sp>
    </p:spTree>
    <p:extLst>
      <p:ext uri="{BB962C8B-B14F-4D97-AF65-F5344CB8AC3E}">
        <p14:creationId xmlns:p14="http://schemas.microsoft.com/office/powerpoint/2010/main" val="2887084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C3E9A0-D761-5BB8-071D-B7A2E1C92B70}"/>
              </a:ext>
            </a:extLst>
          </p:cNvPr>
          <p:cNvSpPr/>
          <p:nvPr/>
        </p:nvSpPr>
        <p:spPr>
          <a:xfrm>
            <a:off x="4246098" y="782703"/>
            <a:ext cx="36998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Outlook</a:t>
            </a:r>
          </a:p>
        </p:txBody>
      </p:sp>
      <p:sp>
        <p:nvSpPr>
          <p:cNvPr id="20" name="ZoneTexte 7">
            <a:extLst>
              <a:ext uri="{FF2B5EF4-FFF2-40B4-BE49-F238E27FC236}">
                <a16:creationId xmlns:a16="http://schemas.microsoft.com/office/drawing/2014/main" id="{AFB92E9E-8CF5-230F-7B8A-3A4D8D575CE2}"/>
              </a:ext>
            </a:extLst>
          </p:cNvPr>
          <p:cNvSpPr/>
          <p:nvPr/>
        </p:nvSpPr>
        <p:spPr>
          <a:xfrm>
            <a:off x="928733" y="1656472"/>
            <a:ext cx="10334535" cy="41920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>
              <a:lnSpc>
                <a:spcPct val="100000"/>
              </a:lnSpc>
              <a:spcAft>
                <a:spcPts val="300"/>
              </a:spcAft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latin typeface="Avenir Next" panose="020B0503020202020204" pitchFamily="34" charset="0"/>
                <a:ea typeface="DejaVu Sans"/>
              </a:rPr>
              <a:t>Sensor R&amp;D medium and longer-term prospect</a:t>
            </a:r>
          </a:p>
          <a:p>
            <a:pPr marL="800100" lvl="1" indent="-342900"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consider progress in different process/designs for intrinsic timing precision</a:t>
            </a:r>
          </a:p>
          <a:p>
            <a:pPr marL="1257300" lvl="2" indent="-342900"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z="160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CACTUS LF 150 nm, CASSIA TJ 180 nm, ARCADIA LF 110 nm,  </a:t>
            </a:r>
            <a:r>
              <a:rPr lang="en-US" sz="1600" strike="noStrike" spc="-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TPSCo</a:t>
            </a:r>
            <a:r>
              <a:rPr lang="en-US" sz="160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 65nm… </a:t>
            </a:r>
            <a:r>
              <a:rPr lang="en-US" sz="16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w/o and w/ gain</a:t>
            </a:r>
            <a:endParaRPr lang="en-US" sz="1600" strike="noStrike" spc="-1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  <a:ea typeface="DejaVu Sans"/>
            </a:endParaRPr>
          </a:p>
          <a:p>
            <a:pPr marL="800100" lvl="1" indent="-342900">
              <a:spcAft>
                <a:spcPts val="300"/>
              </a:spcAft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address power consumption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 versus channel density and position/timing precision</a:t>
            </a:r>
          </a:p>
          <a:p>
            <a:pPr marL="800100" lvl="1" indent="-342900">
              <a:spcAft>
                <a:spcPts val="1200"/>
              </a:spcAft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c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onsider large size sensors and 3D </a:t>
            </a:r>
            <a:r>
              <a:rPr lang="en-US" spc="-1" dirty="0">
                <a:latin typeface="Avenir Next" panose="020B0503020202020204" pitchFamily="34" charset="0"/>
                <a:ea typeface="DejaVu Sans"/>
              </a:rPr>
              <a:t>wafer stacking</a:t>
            </a:r>
          </a:p>
          <a:p>
            <a:pPr marL="342900" indent="-342900">
              <a:spcAft>
                <a:spcPts val="300"/>
              </a:spcAft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latin typeface="Avenir Next" panose="020B0503020202020204" pitchFamily="34" charset="0"/>
                <a:ea typeface="DejaVu Sans"/>
              </a:rPr>
              <a:t>S</a:t>
            </a:r>
            <a:r>
              <a:rPr lang="en-US" sz="2000" strike="noStrike" spc="-1" dirty="0">
                <a:latin typeface="Avenir Next" panose="020B0503020202020204" pitchFamily="34" charset="0"/>
                <a:ea typeface="DejaVu Sans"/>
              </a:rPr>
              <a:t>ystem design in tracking configuration, start studie</a:t>
            </a:r>
            <a:r>
              <a:rPr lang="en-US" sz="2000" spc="-1" dirty="0">
                <a:latin typeface="Avenir Next" panose="020B0503020202020204" pitchFamily="34" charset="0"/>
                <a:ea typeface="DejaVu Sans"/>
              </a:rPr>
              <a:t>s of:</a:t>
            </a:r>
            <a:endParaRPr lang="en-US" sz="2000" strike="noStrike" spc="-1" dirty="0">
              <a:latin typeface="Avenir Next" panose="020B0503020202020204" pitchFamily="34" charset="0"/>
              <a:ea typeface="DejaVu Sans"/>
            </a:endParaRPr>
          </a:p>
          <a:p>
            <a:pPr marL="800100" lvl="1" indent="-342900"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cooling requirements versus power consumption</a:t>
            </a:r>
          </a:p>
          <a:p>
            <a:pPr marL="800100" lvl="1" indent="-342900"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cooling impact on material (X/X</a:t>
            </a:r>
            <a:r>
              <a:rPr lang="en-US" spc="-1" baseline="-25000" dirty="0">
                <a:latin typeface="Avenir Next" panose="020B0503020202020204" pitchFamily="34" charset="0"/>
                <a:ea typeface="DejaVu Sans"/>
              </a:rPr>
              <a:t>0</a:t>
            </a:r>
            <a:r>
              <a:rPr lang="en-US" spc="-1" dirty="0">
                <a:latin typeface="Avenir Next" panose="020B0503020202020204" pitchFamily="34" charset="0"/>
                <a:ea typeface="DejaVu Sans"/>
              </a:rPr>
              <a:t>)</a:t>
            </a:r>
          </a:p>
          <a:p>
            <a:pPr marL="800100" lvl="1" indent="-342900">
              <a:spcAft>
                <a:spcPts val="1200"/>
              </a:spcAft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mechanical structures and services</a:t>
            </a:r>
          </a:p>
          <a:p>
            <a:pPr marL="342900" indent="-342900">
              <a:spcAft>
                <a:spcPts val="1800"/>
              </a:spcAft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z="2000" spc="-1" dirty="0">
                <a:latin typeface="Avenir Next" panose="020B0503020202020204" pitchFamily="34" charset="0"/>
                <a:ea typeface="DejaVu Sans"/>
                <a:sym typeface="Wingdings" pitchFamily="2" charset="2"/>
              </a:rPr>
              <a:t>Include </a:t>
            </a:r>
            <a:r>
              <a:rPr lang="en-US" sz="2000" spc="-1" dirty="0" err="1">
                <a:latin typeface="Avenir Next" panose="020B0503020202020204" pitchFamily="34" charset="0"/>
                <a:ea typeface="DejaVu Sans"/>
                <a:sym typeface="Wingdings" pitchFamily="2" charset="2"/>
              </a:rPr>
              <a:t>ToF</a:t>
            </a:r>
            <a:r>
              <a:rPr lang="en-US" sz="2000" spc="-1" dirty="0">
                <a:latin typeface="Avenir Next" panose="020B0503020202020204" pitchFamily="34" charset="0"/>
                <a:ea typeface="DejaVu Sans"/>
                <a:sym typeface="Wingdings" pitchFamily="2" charset="2"/>
              </a:rPr>
              <a:t> layers in tracking simulation studies</a:t>
            </a:r>
            <a:endParaRPr lang="en-US" sz="2000" spc="-1" dirty="0">
              <a:latin typeface="Avenir Next" panose="020B0503020202020204" pitchFamily="34" charset="0"/>
              <a:ea typeface="DejaVu Sans"/>
            </a:endParaRPr>
          </a:p>
          <a:p>
            <a:pPr algn="ctr">
              <a:buClr>
                <a:srgbClr val="595959"/>
              </a:buClr>
            </a:pPr>
            <a:r>
              <a:rPr lang="en-US" sz="2000" spc="-1" dirty="0">
                <a:latin typeface="Avenir Next" panose="020B0503020202020204" pitchFamily="34" charset="0"/>
                <a:ea typeface="DejaVu Sans"/>
              </a:rPr>
              <a:t>IP2I and IRFU are preparing an </a:t>
            </a:r>
            <a:r>
              <a:rPr lang="en-US" sz="2000" spc="-1" dirty="0" err="1">
                <a:latin typeface="Avenir Next" panose="020B0503020202020204" pitchFamily="34" charset="0"/>
                <a:ea typeface="DejaVu Sans"/>
              </a:rPr>
              <a:t>EoI</a:t>
            </a:r>
            <a:r>
              <a:rPr lang="en-US" sz="2000" spc="-1" dirty="0">
                <a:latin typeface="Avenir Next" panose="020B0503020202020204" pitchFamily="34" charset="0"/>
                <a:ea typeface="DejaVu Sans"/>
              </a:rPr>
              <a:t> for the ESPP process </a:t>
            </a:r>
          </a:p>
          <a:p>
            <a:pPr algn="ctr">
              <a:buClr>
                <a:srgbClr val="595959"/>
              </a:buClr>
            </a:pP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“ </a:t>
            </a:r>
            <a:r>
              <a:rPr lang="en-US" sz="2000" i="1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T</a:t>
            </a:r>
            <a:r>
              <a:rPr lang="en-GB" sz="2000" b="0" i="1" u="none" strike="noStrike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venir Next" panose="020B0503020202020204" pitchFamily="34" charset="0"/>
              </a:rPr>
              <a:t>oward</a:t>
            </a:r>
            <a:r>
              <a:rPr lang="en-GB" sz="2000" b="0" i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venir Next" panose="020B0503020202020204" pitchFamily="34" charset="0"/>
              </a:rPr>
              <a:t> a </a:t>
            </a:r>
            <a:r>
              <a:rPr lang="en-GB" sz="2000" b="0" i="1" u="none" strike="noStrike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venir Next" panose="020B0503020202020204" pitchFamily="34" charset="0"/>
              </a:rPr>
              <a:t>ToF</a:t>
            </a:r>
            <a:r>
              <a:rPr lang="en-GB" sz="2000" b="0" i="1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venir Next" panose="020B0503020202020204" pitchFamily="34" charset="0"/>
              </a:rPr>
              <a:t> PID detector with Tracking Layers 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” </a:t>
            </a:r>
            <a:endParaRPr lang="en-US" sz="2000" strike="noStrike" spc="-1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58400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ZoneTexte 9">
            <a:extLst>
              <a:ext uri="{FF2B5EF4-FFF2-40B4-BE49-F238E27FC236}">
                <a16:creationId xmlns:a16="http://schemas.microsoft.com/office/drawing/2014/main" id="{E82B5497-1FC3-F28D-65B2-5685F3FB99BA}"/>
              </a:ext>
            </a:extLst>
          </p:cNvPr>
          <p:cNvSpPr txBox="1"/>
          <p:nvPr/>
        </p:nvSpPr>
        <p:spPr>
          <a:xfrm>
            <a:off x="-10123" y="6355711"/>
            <a:ext cx="110238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Large Gas Volume Detectors  - Drift </a:t>
            </a:r>
            <a:r>
              <a:rPr lang="en-US" sz="1400" i="1" dirty="0" err="1">
                <a:latin typeface="Avenir Next" panose="020B0503020202020204" pitchFamily="34" charset="0"/>
              </a:rPr>
              <a:t>CHamber</a:t>
            </a:r>
            <a:r>
              <a:rPr lang="en-US" sz="1400" i="1" dirty="0">
                <a:latin typeface="Avenir Next" panose="020B0503020202020204" pitchFamily="34" charset="0"/>
              </a:rPr>
              <a:t> or Time Projection Chamber</a:t>
            </a:r>
          </a:p>
          <a:p>
            <a:r>
              <a:rPr lang="en-US" sz="1400" i="1" dirty="0">
                <a:latin typeface="Avenir Next" panose="020B0503020202020204" pitchFamily="34" charset="0"/>
              </a:rPr>
              <a:t>** the technology could be deployed </a:t>
            </a:r>
            <a:r>
              <a:rPr lang="en-FR" sz="1400" i="1" dirty="0">
                <a:latin typeface="Avenir Next" panose="020B0503020202020204" pitchFamily="34" charset="0"/>
              </a:rPr>
              <a:t>in first layers of a Si/W elctromagnetic calorimeter and a LumiCal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EFA291-AB8E-11BE-D83C-165D124B00D6}"/>
              </a:ext>
            </a:extLst>
          </p:cNvPr>
          <p:cNvSpPr txBox="1"/>
          <p:nvPr/>
        </p:nvSpPr>
        <p:spPr>
          <a:xfrm>
            <a:off x="1060322" y="5210678"/>
            <a:ext cx="10071356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FR" sz="2000" dirty="0">
                <a:latin typeface="Avenir Next" panose="020B0503020202020204" pitchFamily="34" charset="0"/>
              </a:rPr>
              <a:t>Monolithoc CMOS sensors is a technology option for layers surrounding a LGVD 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 to enable at the same time high position precison for track momentum ant PID ToF**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12C1FA-FBDF-DBE2-0396-1C4D22844B2C}"/>
              </a:ext>
            </a:extLst>
          </p:cNvPr>
          <p:cNvGrpSpPr/>
          <p:nvPr/>
        </p:nvGrpSpPr>
        <p:grpSpPr>
          <a:xfrm>
            <a:off x="1181993" y="2001379"/>
            <a:ext cx="9515035" cy="3048000"/>
            <a:chOff x="2132969" y="1781327"/>
            <a:chExt cx="9515035" cy="3048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6E4F672-BD36-0047-F4FF-440385C0FC3C}"/>
                </a:ext>
              </a:extLst>
            </p:cNvPr>
            <p:cNvGrpSpPr/>
            <p:nvPr/>
          </p:nvGrpSpPr>
          <p:grpSpPr>
            <a:xfrm>
              <a:off x="2132969" y="1781327"/>
              <a:ext cx="7926063" cy="3048000"/>
              <a:chOff x="1791747" y="1924010"/>
              <a:chExt cx="7926063" cy="3048000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588E70D9-5651-0914-568F-2335D9EA44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91747" y="1924010"/>
                <a:ext cx="4064000" cy="3048000"/>
              </a:xfrm>
              <a:prstGeom prst="rect">
                <a:avLst/>
              </a:prstGeom>
            </p:spPr>
          </p:pic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ED99DEDF-55A4-FD78-3DF5-563C0C89EF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3810" y="1924010"/>
                <a:ext cx="4064000" cy="3048000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8FE7AD-0275-0633-E82E-42F0AAD20853}"/>
                </a:ext>
              </a:extLst>
            </p:cNvPr>
            <p:cNvSpPr txBox="1"/>
            <p:nvPr/>
          </p:nvSpPr>
          <p:spPr>
            <a:xfrm>
              <a:off x="9679260" y="4205804"/>
              <a:ext cx="19687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venir Next" panose="020B0503020202020204" pitchFamily="34" charset="0"/>
                </a:rPr>
                <a:t>courtesy of R. </a:t>
              </a:r>
              <a:r>
                <a:rPr lang="en-US" sz="1400" dirty="0" err="1">
                  <a:latin typeface="Avenir Next" panose="020B0503020202020204" pitchFamily="34" charset="0"/>
                </a:rPr>
                <a:t>Aleksan</a:t>
              </a:r>
              <a:endParaRPr lang="en-FR" sz="14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F23742B-F664-34CB-4252-C037FDFF7477}"/>
              </a:ext>
            </a:extLst>
          </p:cNvPr>
          <p:cNvSpPr txBox="1"/>
          <p:nvPr/>
        </p:nvSpPr>
        <p:spPr>
          <a:xfrm>
            <a:off x="8794665" y="2966591"/>
            <a:ext cx="242409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 layer at 15 cm would cover 3σ discrimination </a:t>
            </a:r>
          </a:p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up to the 2 T-field cutoff </a:t>
            </a:r>
          </a:p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of 0.66 GeV at 2.2 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3787AD-E1D6-4118-177D-A4E7431F9EB3}"/>
              </a:ext>
            </a:extLst>
          </p:cNvPr>
          <p:cNvSpPr/>
          <p:nvPr/>
        </p:nvSpPr>
        <p:spPr>
          <a:xfrm>
            <a:off x="147084" y="258213"/>
            <a:ext cx="11897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Motivation for PID</a:t>
            </a:r>
          </a:p>
          <a:p>
            <a:pPr algn="ctr"/>
            <a:r>
              <a:rPr lang="en-US" sz="2000" dirty="0">
                <a:latin typeface="Avenir Next" panose="020B0503020202020204" pitchFamily="34" charset="0"/>
                <a:sym typeface="Wingdings"/>
              </a:rPr>
              <a:t>Flavor physics, Higgs decays to fermions, HNL mass…</a:t>
            </a:r>
          </a:p>
          <a:p>
            <a:pPr algn="ctr"/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ToF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 ≃ 30 </a:t>
            </a: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ps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 precision at ≃ 2.2(0.15) m provide ≳ 3σ π/K discrimination up to 3(0.66) GeV standalone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needed to complete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/dx in LGVD*, 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possibly lower range (precision requirement) with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/dx measurements in DCH </a:t>
            </a:r>
          </a:p>
        </p:txBody>
      </p:sp>
    </p:spTree>
    <p:extLst>
      <p:ext uri="{BB962C8B-B14F-4D97-AF65-F5344CB8AC3E}">
        <p14:creationId xmlns:p14="http://schemas.microsoft.com/office/powerpoint/2010/main" val="225761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1696023" y="765316"/>
            <a:ext cx="8799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Technology consideration for timing precision</a:t>
            </a:r>
          </a:p>
        </p:txBody>
      </p:sp>
      <p:sp>
        <p:nvSpPr>
          <p:cNvPr id="2" name="ZoneTexte 27">
            <a:extLst>
              <a:ext uri="{FF2B5EF4-FFF2-40B4-BE49-F238E27FC236}">
                <a16:creationId xmlns:a16="http://schemas.microsoft.com/office/drawing/2014/main" id="{C92B745D-6A25-2A4D-C3E6-BB26DB4B5BFA}"/>
              </a:ext>
            </a:extLst>
          </p:cNvPr>
          <p:cNvSpPr txBox="1"/>
          <p:nvPr/>
        </p:nvSpPr>
        <p:spPr>
          <a:xfrm>
            <a:off x="988310" y="1938719"/>
            <a:ext cx="76530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 err="1">
                <a:latin typeface="Avenir Next" panose="020B0503020202020204" pitchFamily="34" charset="0"/>
              </a:rPr>
              <a:t>σ</a:t>
            </a:r>
            <a:r>
              <a:rPr lang="en-US" sz="2400" baseline="-25000" dirty="0" err="1">
                <a:latin typeface="Avenir Next" panose="020B0503020202020204" pitchFamily="34" charset="0"/>
              </a:rPr>
              <a:t>t</a:t>
            </a:r>
            <a:r>
              <a:rPr lang="en-US" sz="2400" baseline="-25000" dirty="0">
                <a:latin typeface="Avenir Next" panose="020B0503020202020204" pitchFamily="34" charset="0"/>
              </a:rPr>
              <a:t>  </a:t>
            </a:r>
            <a:r>
              <a:rPr lang="en-US" sz="2400" dirty="0">
                <a:latin typeface="Avenir Next" panose="020B0503020202020204" pitchFamily="34" charset="0"/>
              </a:rPr>
              <a:t>=</a:t>
            </a:r>
            <a:r>
              <a:rPr lang="en-US" sz="2400" baseline="-25000" dirty="0">
                <a:latin typeface="Avenir Next" panose="020B0503020202020204" pitchFamily="34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latin typeface="Avenir Next" panose="020B0503020202020204" pitchFamily="34" charset="0"/>
              </a:rPr>
              <a:t>σ</a:t>
            </a:r>
            <a:r>
              <a:rPr lang="en-US" sz="2400" baseline="-25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signal</a:t>
            </a:r>
            <a:r>
              <a:rPr lang="en-US" sz="24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Avenir Next" panose="020B0503020202020204" pitchFamily="34" charset="0"/>
              </a:rPr>
              <a:t>⊕ </a:t>
            </a:r>
            <a:r>
              <a:rPr lang="en-US" sz="2400" dirty="0" err="1">
                <a:solidFill>
                  <a:srgbClr val="C00000"/>
                </a:solidFill>
                <a:latin typeface="Avenir Next" panose="020B0503020202020204" pitchFamily="34" charset="0"/>
              </a:rPr>
              <a:t>σ</a:t>
            </a:r>
            <a:r>
              <a:rPr lang="en-US" sz="2400" baseline="-25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jitter</a:t>
            </a:r>
            <a:r>
              <a:rPr lang="en-US" sz="24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 </a:t>
            </a:r>
            <a:r>
              <a:rPr lang="en-US" sz="2400" dirty="0">
                <a:latin typeface="Avenir Next" panose="020B0503020202020204" pitchFamily="34" charset="0"/>
              </a:rPr>
              <a:t>⊕ </a:t>
            </a:r>
            <a:r>
              <a:rPr lang="en-US" sz="2400" dirty="0" err="1">
                <a:latin typeface="Avenir Next" panose="020B0503020202020204" pitchFamily="34" charset="0"/>
              </a:rPr>
              <a:t>σ</a:t>
            </a:r>
            <a:r>
              <a:rPr lang="en-US" sz="2400" baseline="-25000" dirty="0" err="1">
                <a:latin typeface="Avenir Next" panose="020B0503020202020204" pitchFamily="34" charset="0"/>
              </a:rPr>
              <a:t>time</a:t>
            </a:r>
            <a:r>
              <a:rPr lang="en-US" sz="2400" baseline="-25000" dirty="0">
                <a:latin typeface="Avenir Next" panose="020B0503020202020204" pitchFamily="34" charset="0"/>
              </a:rPr>
              <a:t>-walk </a:t>
            </a:r>
            <a:r>
              <a:rPr lang="en-US" sz="2400" dirty="0">
                <a:latin typeface="Avenir Next" panose="020B0503020202020204" pitchFamily="34" charset="0"/>
              </a:rPr>
              <a:t>⊕ </a:t>
            </a:r>
            <a:r>
              <a:rPr lang="en-US" sz="2400" dirty="0" err="1">
                <a:latin typeface="Avenir Next" panose="020B0503020202020204" pitchFamily="34" charset="0"/>
              </a:rPr>
              <a:t>σ</a:t>
            </a:r>
            <a:r>
              <a:rPr lang="en-US" sz="2400" baseline="-25000" dirty="0" err="1">
                <a:latin typeface="Avenir Next" panose="020B0503020202020204" pitchFamily="34" charset="0"/>
              </a:rPr>
              <a:t>TDC</a:t>
            </a:r>
            <a:r>
              <a:rPr lang="en-US" sz="2400" baseline="-25000" dirty="0">
                <a:latin typeface="Avenir Next" panose="020B0503020202020204" pitchFamily="34" charset="0"/>
              </a:rPr>
              <a:t> </a:t>
            </a:r>
            <a:r>
              <a:rPr lang="en-US" sz="2400" dirty="0">
                <a:latin typeface="Avenir Next" panose="020B0503020202020204" pitchFamily="34" charset="0"/>
              </a:rPr>
              <a:t>⊕ </a:t>
            </a:r>
            <a:r>
              <a:rPr lang="en-US" sz="2400" dirty="0" err="1">
                <a:latin typeface="Avenir Next" panose="020B0503020202020204" pitchFamily="34" charset="0"/>
              </a:rPr>
              <a:t>σ</a:t>
            </a:r>
            <a:r>
              <a:rPr lang="en-US" sz="2400" baseline="-25000" dirty="0" err="1">
                <a:latin typeface="Avenir Next" panose="020B0503020202020204" pitchFamily="34" charset="0"/>
              </a:rPr>
              <a:t>clock</a:t>
            </a:r>
            <a:endParaRPr lang="en-US" sz="2400" baseline="-25000" dirty="0">
              <a:latin typeface="Avenir Next" panose="020B0503020202020204" pitchFamily="34" charset="0"/>
            </a:endParaRPr>
          </a:p>
        </p:txBody>
      </p:sp>
      <p:grpSp>
        <p:nvGrpSpPr>
          <p:cNvPr id="3" name="Groupe 5">
            <a:extLst>
              <a:ext uri="{FF2B5EF4-FFF2-40B4-BE49-F238E27FC236}">
                <a16:creationId xmlns:a16="http://schemas.microsoft.com/office/drawing/2014/main" id="{1A5B20E2-ADFA-78FD-4DAB-10E858E9627A}"/>
              </a:ext>
            </a:extLst>
          </p:cNvPr>
          <p:cNvGrpSpPr/>
          <p:nvPr/>
        </p:nvGrpSpPr>
        <p:grpSpPr>
          <a:xfrm>
            <a:off x="8585761" y="1430514"/>
            <a:ext cx="2801462" cy="4396020"/>
            <a:chOff x="8598401" y="868888"/>
            <a:chExt cx="3392878" cy="46701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F9E6B15-212D-34C0-957A-0EA088AFA6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367"/>
            <a:stretch/>
          </p:blipFill>
          <p:spPr>
            <a:xfrm>
              <a:off x="8598401" y="3547651"/>
              <a:ext cx="3153652" cy="1991369"/>
            </a:xfrm>
            <a:prstGeom prst="rect">
              <a:avLst/>
            </a:prstGeom>
          </p:spPr>
        </p:pic>
        <p:grpSp>
          <p:nvGrpSpPr>
            <p:cNvPr id="6" name="Groupe 17">
              <a:extLst>
                <a:ext uri="{FF2B5EF4-FFF2-40B4-BE49-F238E27FC236}">
                  <a16:creationId xmlns:a16="http://schemas.microsoft.com/office/drawing/2014/main" id="{51640436-7623-E595-90FD-CC7A2D5BD2E4}"/>
                </a:ext>
              </a:extLst>
            </p:cNvPr>
            <p:cNvGrpSpPr/>
            <p:nvPr/>
          </p:nvGrpSpPr>
          <p:grpSpPr>
            <a:xfrm>
              <a:off x="9048854" y="868888"/>
              <a:ext cx="2942425" cy="2565789"/>
              <a:chOff x="7854557" y="1540027"/>
              <a:chExt cx="3909946" cy="3378624"/>
            </a:xfrm>
          </p:grpSpPr>
          <p:pic>
            <p:nvPicPr>
              <p:cNvPr id="8" name="Picture 2">
                <a:extLst>
                  <a:ext uri="{FF2B5EF4-FFF2-40B4-BE49-F238E27FC236}">
                    <a16:creationId xmlns:a16="http://schemas.microsoft.com/office/drawing/2014/main" id="{892066E1-0DBB-CF33-114E-8ED4C35D76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7715" b="12662"/>
              <a:stretch/>
            </p:blipFill>
            <p:spPr>
              <a:xfrm>
                <a:off x="7854557" y="1540027"/>
                <a:ext cx="3669499" cy="33786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</p:pic>
          <p:sp>
            <p:nvSpPr>
              <p:cNvPr id="10" name="ZoneTexte 22">
                <a:extLst>
                  <a:ext uri="{FF2B5EF4-FFF2-40B4-BE49-F238E27FC236}">
                    <a16:creationId xmlns:a16="http://schemas.microsoft.com/office/drawing/2014/main" id="{858EEF08-56F0-E7C2-8859-C6D0CC972752}"/>
                  </a:ext>
                </a:extLst>
              </p:cNvPr>
              <p:cNvSpPr txBox="1"/>
              <p:nvPr/>
            </p:nvSpPr>
            <p:spPr>
              <a:xfrm>
                <a:off x="8129588" y="4478808"/>
                <a:ext cx="3401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t</a:t>
                </a:r>
                <a:r>
                  <a:rPr lang="fr-FR" baseline="-25000" dirty="0"/>
                  <a:t>0</a:t>
                </a:r>
                <a:endParaRPr lang="fr-FR" dirty="0"/>
              </a:p>
            </p:txBody>
          </p:sp>
          <p:sp>
            <p:nvSpPr>
              <p:cNvPr id="13" name="ZoneTexte 23">
                <a:extLst>
                  <a:ext uri="{FF2B5EF4-FFF2-40B4-BE49-F238E27FC236}">
                    <a16:creationId xmlns:a16="http://schemas.microsoft.com/office/drawing/2014/main" id="{4C0D011E-C9EB-614D-A7BA-118E953A5B3B}"/>
                  </a:ext>
                </a:extLst>
              </p:cNvPr>
              <p:cNvSpPr txBox="1"/>
              <p:nvPr/>
            </p:nvSpPr>
            <p:spPr>
              <a:xfrm>
                <a:off x="9789524" y="3630742"/>
                <a:ext cx="1974979" cy="3874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/>
                  <a:t>Time over </a:t>
                </a:r>
                <a:r>
                  <a:rPr lang="fr-FR" sz="1200" dirty="0" err="1"/>
                  <a:t>Thres</a:t>
                </a:r>
                <a:r>
                  <a:rPr lang="fr-FR" sz="1200" dirty="0"/>
                  <a:t>.</a:t>
                </a:r>
              </a:p>
            </p:txBody>
          </p:sp>
          <p:cxnSp>
            <p:nvCxnSpPr>
              <p:cNvPr id="14" name="Connecteur droit 24">
                <a:extLst>
                  <a:ext uri="{FF2B5EF4-FFF2-40B4-BE49-F238E27FC236}">
                    <a16:creationId xmlns:a16="http://schemas.microsoft.com/office/drawing/2014/main" id="{4CC9D58D-3651-27DA-6241-473AAC2F3069}"/>
                  </a:ext>
                </a:extLst>
              </p:cNvPr>
              <p:cNvCxnSpPr/>
              <p:nvPr/>
            </p:nvCxnSpPr>
            <p:spPr>
              <a:xfrm>
                <a:off x="8972550" y="3957638"/>
                <a:ext cx="1685925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Connecteur droit avec flèche 4">
              <a:extLst>
                <a:ext uri="{FF2B5EF4-FFF2-40B4-BE49-F238E27FC236}">
                  <a16:creationId xmlns:a16="http://schemas.microsoft.com/office/drawing/2014/main" id="{79107925-4B13-C28F-A9C5-73BAD222DAA8}"/>
                </a:ext>
              </a:extLst>
            </p:cNvPr>
            <p:cNvCxnSpPr/>
            <p:nvPr/>
          </p:nvCxnSpPr>
          <p:spPr>
            <a:xfrm>
              <a:off x="10081792" y="2335931"/>
              <a:ext cx="0" cy="201733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A87A622-BBE0-5189-2651-EAAF50ADD5CA}"/>
              </a:ext>
            </a:extLst>
          </p:cNvPr>
          <p:cNvSpPr txBox="1"/>
          <p:nvPr/>
        </p:nvSpPr>
        <p:spPr>
          <a:xfrm>
            <a:off x="816573" y="2429853"/>
            <a:ext cx="7996554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σ</a:t>
            </a:r>
            <a:r>
              <a:rPr lang="en-US" sz="2000" baseline="-25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signal</a:t>
            </a:r>
            <a:r>
              <a:rPr lang="en-US" sz="20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parameters: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L</a:t>
            </a:r>
            <a:r>
              <a:rPr lang="en-GB" dirty="0">
                <a:latin typeface="Avenir Next" panose="020B0503020202020204" pitchFamily="34" charset="0"/>
              </a:rPr>
              <a:t>a</a:t>
            </a:r>
            <a:r>
              <a:rPr lang="en-FR" dirty="0">
                <a:latin typeface="Avenir Next" panose="020B0503020202020204" pitchFamily="34" charset="0"/>
              </a:rPr>
              <a:t>ndau fluctuation in “thicker sensors” with “large” electrodes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LGAD, MCMOS (no Landau fluctuations in 3D designs ex. Timespot)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pitch effect in “thiner” sensors with “small” electrodes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F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ex. TPSCO 65 nm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σ</a:t>
            </a:r>
            <a:r>
              <a:rPr lang="en-US" sz="2000" baseline="-25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jitter</a:t>
            </a:r>
            <a:r>
              <a:rPr lang="en-US" sz="20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∝ Noise/(</a:t>
            </a: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dV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/dt) parameters: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charge collection velocity - uniform weighting field (sensor design)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FE speed and noise - sensor capacitance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amplification (LGADs)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latin typeface="Avenir Next" panose="020B0503020202020204" pitchFamily="34" charset="0"/>
              </a:rPr>
              <a:t>compromise between </a:t>
            </a: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σ</a:t>
            </a:r>
            <a:r>
              <a:rPr lang="en-US" sz="2000" baseline="-25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signal</a:t>
            </a:r>
            <a:r>
              <a:rPr lang="en-US" sz="20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 </a:t>
            </a:r>
            <a:r>
              <a:rPr lang="en-US" sz="2000" dirty="0">
                <a:latin typeface="Avenir Next" panose="020B0503020202020204" pitchFamily="34" charset="0"/>
              </a:rPr>
              <a:t>and</a:t>
            </a:r>
            <a:r>
              <a:rPr lang="en-US" sz="20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σ</a:t>
            </a:r>
            <a:r>
              <a:rPr lang="en-US" sz="2000" baseline="-25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jitter</a:t>
            </a:r>
            <a:r>
              <a:rPr lang="en-US" sz="20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  </a:t>
            </a:r>
            <a:r>
              <a:rPr lang="en-US" sz="2000" dirty="0">
                <a:latin typeface="Avenir Next" panose="020B0503020202020204" pitchFamily="34" charset="0"/>
              </a:rPr>
              <a:t>technology-dependent</a:t>
            </a:r>
          </a:p>
        </p:txBody>
      </p:sp>
      <p:sp>
        <p:nvSpPr>
          <p:cNvPr id="19" name="ZoneTexte 9">
            <a:extLst>
              <a:ext uri="{FF2B5EF4-FFF2-40B4-BE49-F238E27FC236}">
                <a16:creationId xmlns:a16="http://schemas.microsoft.com/office/drawing/2014/main" id="{94AEE3EF-4D6D-BC5F-AD8A-F63392938452}"/>
              </a:ext>
            </a:extLst>
          </p:cNvPr>
          <p:cNvSpPr txBox="1"/>
          <p:nvPr/>
        </p:nvSpPr>
        <p:spPr>
          <a:xfrm>
            <a:off x="-10123" y="6589885"/>
            <a:ext cx="86807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i="1" dirty="0">
                <a:latin typeface="Avenir Next" panose="020B0503020202020204" pitchFamily="34" charset="0"/>
              </a:rPr>
              <a:t>CERN EP seminar W. </a:t>
            </a:r>
            <a:r>
              <a:rPr lang="en-US" sz="1400" i="1" dirty="0" err="1">
                <a:latin typeface="Avenir Next" panose="020B0503020202020204" pitchFamily="34" charset="0"/>
              </a:rPr>
              <a:t>Riegler</a:t>
            </a:r>
            <a:r>
              <a:rPr lang="en-US" sz="1400" i="1" dirty="0">
                <a:latin typeface="Avenir Next" panose="020B0503020202020204" pitchFamily="34" charset="0"/>
              </a:rPr>
              <a:t>: </a:t>
            </a:r>
            <a:r>
              <a:rPr lang="fr-FR" sz="1400" i="1" u="sng" dirty="0">
                <a:latin typeface="Avenir Next" panose="020B0503020202020204" pitchFamily="34" charset="0"/>
                <a:hlinkClick r:id="rId5"/>
              </a:rPr>
              <a:t>https://indico.cern.ch/event/1083146/</a:t>
            </a:r>
            <a:r>
              <a:rPr lang="en-US" sz="1400" i="1" dirty="0">
                <a:latin typeface="Avenir Next" panose="020B0503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4195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802998" y="788462"/>
            <a:ext cx="10466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R&amp;D work at IRFU: CACTUS project</a:t>
            </a:r>
          </a:p>
          <a:p>
            <a:pPr algn="ctr"/>
            <a:r>
              <a:rPr lang="en-US" sz="2000" strike="noStrike" spc="-1" dirty="0" err="1">
                <a:solidFill>
                  <a:srgbClr val="C00000"/>
                </a:solidFill>
                <a:latin typeface="Avenir Next" panose="020B0503020202020204" pitchFamily="34" charset="0"/>
                <a:ea typeface="DejaVu Sans"/>
              </a:rPr>
              <a:t>LFoundry</a:t>
            </a:r>
            <a:r>
              <a:rPr lang="en-US" sz="2000" strike="noStrike" spc="-1" dirty="0">
                <a:solidFill>
                  <a:srgbClr val="C00000"/>
                </a:solidFill>
                <a:latin typeface="Avenir Next" panose="020B0503020202020204" pitchFamily="34" charset="0"/>
                <a:ea typeface="DejaVu Sans"/>
              </a:rPr>
              <a:t> 150 nm HV-CMOS process</a:t>
            </a:r>
            <a:endParaRPr lang="en-US" sz="3200" strike="noStrike" spc="-1" dirty="0">
              <a:solidFill>
                <a:srgbClr val="C00000"/>
              </a:solidFill>
              <a:latin typeface="Avenir Next" panose="020B0503020202020204" pitchFamily="34" charset="0"/>
              <a:ea typeface="DejaVu Sans"/>
              <a:sym typeface="Wingdings"/>
            </a:endParaRPr>
          </a:p>
          <a:p>
            <a:pPr algn="ctr"/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  <a:sym typeface="Wingdings"/>
              </a:rPr>
              <a:t>Large size demonstrators for ATLAS ITK - </a:t>
            </a:r>
            <a:r>
              <a:rPr lang="en-US" sz="200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LF-CPIX, LF-MONOPIX1 and 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CD73868-D0B8-13B7-A5E9-096BB6DEB6B0}"/>
              </a:ext>
            </a:extLst>
          </p:cNvPr>
          <p:cNvGrpSpPr/>
          <p:nvPr/>
        </p:nvGrpSpPr>
        <p:grpSpPr>
          <a:xfrm>
            <a:off x="1746461" y="2363663"/>
            <a:ext cx="8579996" cy="2348092"/>
            <a:chOff x="1807052" y="2891393"/>
            <a:chExt cx="8484004" cy="2348092"/>
          </a:xfrm>
        </p:grpSpPr>
        <p:pic>
          <p:nvPicPr>
            <p:cNvPr id="16" name="Image 2">
              <a:extLst>
                <a:ext uri="{FF2B5EF4-FFF2-40B4-BE49-F238E27FC236}">
                  <a16:creationId xmlns:a16="http://schemas.microsoft.com/office/drawing/2014/main" id="{3FA095DE-9DEA-660D-76A4-4A978998C56A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1807052" y="2891393"/>
              <a:ext cx="3343683" cy="2348092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7" name="ZoneTexte 10">
              <a:extLst>
                <a:ext uri="{FF2B5EF4-FFF2-40B4-BE49-F238E27FC236}">
                  <a16:creationId xmlns:a16="http://schemas.microsoft.com/office/drawing/2014/main" id="{D938BAB2-2598-1C3B-5A6D-632EE0C55B19}"/>
                </a:ext>
              </a:extLst>
            </p:cNvPr>
            <p:cNvSpPr/>
            <p:nvPr/>
          </p:nvSpPr>
          <p:spPr>
            <a:xfrm>
              <a:off x="5143592" y="3024107"/>
              <a:ext cx="5147464" cy="19452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 anchor="t">
              <a:spAutoFit/>
            </a:bodyPr>
            <a:lstStyle/>
            <a:p>
              <a:pPr marL="285750" indent="-285750">
                <a:lnSpc>
                  <a:spcPct val="100000"/>
                </a:lnSpc>
                <a:spcAft>
                  <a:spcPts val="300"/>
                </a:spcAft>
                <a:buClr>
                  <a:srgbClr val="595959"/>
                </a:buClr>
                <a:buFont typeface="Arial" panose="020B0604020202020204" pitchFamily="34" charset="0"/>
                <a:buChar char="•"/>
              </a:pPr>
              <a:r>
                <a:rPr lang="en-US" b="0" strike="noStrike" spc="-1" dirty="0">
                  <a:latin typeface="Avenir Next" panose="020B0503020202020204" pitchFamily="34" charset="0"/>
                  <a:ea typeface="DejaVu Sans"/>
                </a:rPr>
                <a:t>DNW/HR p-substrate charge collection diode</a:t>
              </a:r>
              <a:endParaRPr lang="fr-FR" b="0" strike="noStrike" spc="-1" dirty="0">
                <a:latin typeface="Avenir Next" panose="020B0503020202020204" pitchFamily="34" charset="0"/>
              </a:endParaRPr>
            </a:p>
            <a:p>
              <a:pPr marL="285750" indent="-285750">
                <a:lnSpc>
                  <a:spcPct val="100000"/>
                </a:lnSpc>
                <a:spcAft>
                  <a:spcPts val="300"/>
                </a:spcAft>
                <a:buClr>
                  <a:srgbClr val="595959"/>
                </a:buClr>
                <a:buFont typeface="Arial" panose="020B0604020202020204" pitchFamily="34" charset="0"/>
                <a:buChar char="•"/>
              </a:pPr>
              <a:r>
                <a:rPr lang="en-US" b="0" strike="noStrike" spc="-1" dirty="0">
                  <a:latin typeface="Avenir Next" panose="020B0503020202020204" pitchFamily="34" charset="0"/>
                  <a:ea typeface="DejaVu Sans"/>
                </a:rPr>
                <a:t>HV (≥ 300 V) applied from top or back</a:t>
              </a:r>
              <a:endParaRPr lang="fr-FR" b="0" strike="noStrike" spc="-1" dirty="0">
                <a:latin typeface="Avenir Next" panose="020B0503020202020204" pitchFamily="34" charset="0"/>
              </a:endParaRPr>
            </a:p>
            <a:p>
              <a:pPr marL="285750" indent="-285750">
                <a:lnSpc>
                  <a:spcPct val="100000"/>
                </a:lnSpc>
                <a:spcAft>
                  <a:spcPts val="300"/>
                </a:spcAft>
                <a:buClr>
                  <a:srgbClr val="595959"/>
                </a:buClr>
                <a:buFont typeface="Arial" panose="020B0604020202020204" pitchFamily="34" charset="0"/>
                <a:buChar char="•"/>
              </a:pPr>
              <a:r>
                <a:rPr lang="en-US" spc="-1" dirty="0">
                  <a:latin typeface="Avenir Next" panose="020B0503020202020204" pitchFamily="34" charset="0"/>
                  <a:ea typeface="DejaVu Sans"/>
                </a:rPr>
                <a:t>l</a:t>
              </a:r>
              <a:r>
                <a:rPr lang="en-US" b="0" strike="noStrike" spc="-1" dirty="0">
                  <a:latin typeface="Avenir Next" panose="020B0503020202020204" pitchFamily="34" charset="0"/>
                  <a:ea typeface="DejaVu Sans"/>
                </a:rPr>
                <a:t>arge depletion depth (≥ 300 µm)</a:t>
              </a:r>
              <a:endParaRPr lang="fr-FR" b="0" strike="noStrike" spc="-1" dirty="0">
                <a:latin typeface="Avenir Next" panose="020B0503020202020204" pitchFamily="34" charset="0"/>
              </a:endParaRPr>
            </a:p>
            <a:p>
              <a:pPr marL="285750" indent="-285750">
                <a:lnSpc>
                  <a:spcPct val="100000"/>
                </a:lnSpc>
                <a:spcAft>
                  <a:spcPts val="300"/>
                </a:spcAft>
                <a:buClr>
                  <a:srgbClr val="595959"/>
                </a:buClr>
                <a:buFont typeface="Arial" panose="020B0604020202020204" pitchFamily="34" charset="0"/>
                <a:buChar char="•"/>
              </a:pPr>
              <a:r>
                <a:rPr lang="en-US" spc="-1" dirty="0">
                  <a:latin typeface="Avenir Next" panose="020B0503020202020204" pitchFamily="34" charset="0"/>
                  <a:ea typeface="DejaVu Sans"/>
                </a:rPr>
                <a:t>fast c</a:t>
              </a:r>
              <a:r>
                <a:rPr lang="en-US" strike="noStrike" spc="-1" dirty="0">
                  <a:latin typeface="Avenir Next" panose="020B0503020202020204" pitchFamily="34" charset="0"/>
                  <a:ea typeface="DejaVu Sans"/>
                </a:rPr>
                <a:t>harge collection by </a:t>
              </a:r>
              <a:r>
                <a:rPr lang="en-US" strike="noStrike" spc="-1" dirty="0">
                  <a:uFillTx/>
                  <a:latin typeface="Avenir Next" panose="020B0503020202020204" pitchFamily="34" charset="0"/>
                  <a:ea typeface="DejaVu Sans"/>
                </a:rPr>
                <a:t>drift</a:t>
              </a:r>
              <a:r>
                <a:rPr lang="en-US" strike="noStrike" spc="-1" dirty="0">
                  <a:latin typeface="Avenir Next" panose="020B0503020202020204" pitchFamily="34" charset="0"/>
                  <a:ea typeface="DejaVu Sans"/>
                </a:rPr>
                <a:t> </a:t>
              </a:r>
              <a:endParaRPr lang="fr-FR" strike="noStrike" spc="-1" dirty="0">
                <a:latin typeface="Avenir Next" panose="020B0503020202020204" pitchFamily="34" charset="0"/>
              </a:endParaRPr>
            </a:p>
            <a:p>
              <a:pPr marL="285750" indent="-285750">
                <a:lnSpc>
                  <a:spcPct val="100000"/>
                </a:lnSpc>
                <a:spcAft>
                  <a:spcPts val="300"/>
                </a:spcAft>
                <a:buClr>
                  <a:srgbClr val="595959"/>
                </a:buClr>
                <a:buFont typeface="Arial" panose="020B0604020202020204" pitchFamily="34" charset="0"/>
                <a:buChar char="•"/>
              </a:pPr>
              <a:r>
                <a:rPr lang="en-US" spc="-1" dirty="0">
                  <a:latin typeface="Avenir Next" panose="020B0503020202020204" pitchFamily="34" charset="0"/>
                  <a:ea typeface="DejaVu Sans"/>
                </a:rPr>
                <a:t>n</a:t>
              </a:r>
              <a:r>
                <a:rPr lang="en-US" strike="noStrike" spc="-1" dirty="0">
                  <a:latin typeface="Avenir Next" panose="020B0503020202020204" pitchFamily="34" charset="0"/>
                  <a:ea typeface="DejaVu Sans"/>
                </a:rPr>
                <a:t>o internal amplification</a:t>
              </a:r>
              <a:endParaRPr lang="fr-FR" strike="noStrike" spc="-1" dirty="0">
                <a:latin typeface="Avenir Next" panose="020B0503020202020204" pitchFamily="34" charset="0"/>
              </a:endParaRPr>
            </a:p>
            <a:p>
              <a:pPr marL="285750" indent="-285750">
                <a:lnSpc>
                  <a:spcPct val="100000"/>
                </a:lnSpc>
                <a:spcAft>
                  <a:spcPts val="300"/>
                </a:spcAft>
                <a:buClr>
                  <a:srgbClr val="595959"/>
                </a:buClr>
                <a:buFont typeface="Arial" panose="020B0604020202020204" pitchFamily="34" charset="0"/>
                <a:buChar char="•"/>
              </a:pPr>
              <a:r>
                <a:rPr lang="en-US" spc="-1" dirty="0">
                  <a:latin typeface="Avenir Next" panose="020B0503020202020204" pitchFamily="34" charset="0"/>
                  <a:ea typeface="DejaVu Sans"/>
                </a:rPr>
                <a:t>e</a:t>
              </a:r>
              <a:r>
                <a:rPr lang="en-US" b="0" strike="noStrike" spc="-1" dirty="0">
                  <a:latin typeface="Avenir Next" panose="020B0503020202020204" pitchFamily="34" charset="0"/>
                  <a:ea typeface="DejaVu Sans"/>
                </a:rPr>
                <a:t>lectronics integrated with collection diode</a:t>
              </a:r>
              <a:endParaRPr lang="fr-FR" b="0" strike="noStrike" spc="-1" dirty="0">
                <a:latin typeface="Avenir Next" panose="020B0503020202020204" pitchFamily="34" charset="0"/>
              </a:endParaRPr>
            </a:p>
          </p:txBody>
        </p:sp>
      </p:grpSp>
      <p:sp>
        <p:nvSpPr>
          <p:cNvPr id="22" name="ZoneTexte 8">
            <a:extLst>
              <a:ext uri="{FF2B5EF4-FFF2-40B4-BE49-F238E27FC236}">
                <a16:creationId xmlns:a16="http://schemas.microsoft.com/office/drawing/2014/main" id="{22972F6F-C2CE-F3D7-2FF9-543D74B01DB1}"/>
              </a:ext>
            </a:extLst>
          </p:cNvPr>
          <p:cNvSpPr/>
          <p:nvPr/>
        </p:nvSpPr>
        <p:spPr>
          <a:xfrm>
            <a:off x="557039" y="4991728"/>
            <a:ext cx="11077923" cy="1091153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spcAft>
                <a:spcPts val="300"/>
              </a:spcAft>
              <a:buClr>
                <a:srgbClr val="595959"/>
              </a:buClr>
            </a:pPr>
            <a:r>
              <a:rPr lang="en-US" sz="2000" strike="noStrike" spc="-1" dirty="0">
                <a:latin typeface="Avenir Next" panose="020B0503020202020204" pitchFamily="34" charset="0"/>
                <a:ea typeface="DejaVu Sans"/>
              </a:rPr>
              <a:t>Cactus </a:t>
            </a:r>
            <a:r>
              <a:rPr lang="en-US" sz="2000" spc="-1" dirty="0">
                <a:latin typeface="Avenir Next" panose="020B0503020202020204" pitchFamily="34" charset="0"/>
                <a:ea typeface="DejaVu Sans"/>
              </a:rPr>
              <a:t>d</a:t>
            </a:r>
            <a:r>
              <a:rPr lang="en-US" sz="2000" strike="noStrike" spc="-1" dirty="0">
                <a:latin typeface="Avenir Next" panose="020B0503020202020204" pitchFamily="34" charset="0"/>
                <a:ea typeface="DejaVu Sans"/>
              </a:rPr>
              <a:t>evelopments for sub-100ps started in 2017 (ATLAS HGTD and high 𝜂 muon tagger)</a:t>
            </a:r>
          </a:p>
          <a:p>
            <a:pPr algn="ctr">
              <a:lnSpc>
                <a:spcPct val="100000"/>
              </a:lnSpc>
              <a:spcAft>
                <a:spcPts val="300"/>
              </a:spcAft>
              <a:buClr>
                <a:srgbClr val="595959"/>
              </a:buClr>
            </a:pPr>
            <a:r>
              <a:rPr lang="en-US" sz="2000" strike="noStrike" spc="-1" dirty="0">
                <a:latin typeface="Avenir Next" panose="020B0503020202020204" pitchFamily="34" charset="0"/>
              </a:rPr>
              <a:t>first chip</a:t>
            </a:r>
            <a:r>
              <a:rPr lang="en-US" sz="2000" spc="-1" dirty="0">
                <a:latin typeface="Avenir Next" panose="020B0503020202020204" pitchFamily="34" charset="0"/>
              </a:rPr>
              <a:t> issues</a:t>
            </a:r>
            <a:r>
              <a:rPr lang="en-US" sz="2000" strike="noStrike" spc="-1" dirty="0">
                <a:latin typeface="Avenir Next" panose="020B0503020202020204" pitchFamily="34" charset="0"/>
              </a:rPr>
              <a:t> parasitic capacitance (low S/N) &amp; pulse ringing due to analog digital coupling</a:t>
            </a:r>
          </a:p>
          <a:p>
            <a:pPr algn="ctr">
              <a:lnSpc>
                <a:spcPct val="100000"/>
              </a:lnSpc>
              <a:spcAft>
                <a:spcPts val="300"/>
              </a:spcAft>
              <a:buClr>
                <a:srgbClr val="595959"/>
              </a:buClr>
            </a:pPr>
            <a:r>
              <a:rPr lang="en-GB" sz="2000" b="0" strike="noStrike" spc="-1" dirty="0">
                <a:solidFill>
                  <a:srgbClr val="C00000"/>
                </a:solidFill>
                <a:latin typeface="Avenir Next" panose="020B0503020202020204" pitchFamily="34" charset="0"/>
                <a:ea typeface="DejaVu Sans"/>
              </a:rPr>
              <a:t>modest timing performance ≃ 500 </a:t>
            </a:r>
            <a:r>
              <a:rPr lang="en-GB" sz="2000" b="0" strike="noStrike" spc="-1" dirty="0" err="1">
                <a:solidFill>
                  <a:srgbClr val="C00000"/>
                </a:solidFill>
                <a:latin typeface="Avenir Next" panose="020B0503020202020204" pitchFamily="34" charset="0"/>
                <a:ea typeface="DejaVu Sans"/>
              </a:rPr>
              <a:t>ps</a:t>
            </a:r>
            <a:endParaRPr lang="fr-FR" strike="noStrike" spc="-1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28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2633165" y="556975"/>
            <a:ext cx="6925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R&amp;D work at IRFU: Mini-CACTUS V1</a:t>
            </a:r>
          </a:p>
        </p:txBody>
      </p:sp>
      <p:sp>
        <p:nvSpPr>
          <p:cNvPr id="5" name="ZoneTexte 7">
            <a:extLst>
              <a:ext uri="{FF2B5EF4-FFF2-40B4-BE49-F238E27FC236}">
                <a16:creationId xmlns:a16="http://schemas.microsoft.com/office/drawing/2014/main" id="{07499180-F390-9548-EF2D-2AD81682BF49}"/>
              </a:ext>
            </a:extLst>
          </p:cNvPr>
          <p:cNvSpPr/>
          <p:nvPr/>
        </p:nvSpPr>
        <p:spPr>
          <a:xfrm>
            <a:off x="3217765" y="1603812"/>
            <a:ext cx="8426366" cy="175287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>
              <a:lnSpc>
                <a:spcPct val="100000"/>
              </a:lnSpc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small </a:t>
            </a:r>
            <a:r>
              <a:rPr lang="en-US" spc="-1" dirty="0">
                <a:latin typeface="Avenir Next" panose="020B0503020202020204" pitchFamily="34" charset="0"/>
                <a:ea typeface="DejaVu Sans"/>
              </a:rPr>
              <a:t>size demonstrator 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to address low S/N issue </a:t>
            </a:r>
          </a:p>
          <a:p>
            <a:pPr marL="342900" indent="-342900">
              <a:lnSpc>
                <a:spcPct val="100000"/>
              </a:lnSpc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8 pixels: 0.5 mm x 1 mm – 1 mm x 1 mm – </a:t>
            </a:r>
            <a:r>
              <a:rPr lang="en-US" spc="-1" dirty="0">
                <a:latin typeface="Avenir Next" panose="020B0503020202020204" pitchFamily="34" charset="0"/>
                <a:ea typeface="DejaVu Sans"/>
              </a:rPr>
              <a:t>2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 pixels 50 </a:t>
            </a:r>
            <a:r>
              <a:rPr lang="en-US" strike="noStrike" spc="-1" dirty="0" err="1">
                <a:latin typeface="Avenir Next" panose="020B0503020202020204" pitchFamily="34" charset="0"/>
                <a:ea typeface="DejaVu Sans"/>
              </a:rPr>
              <a:t>μm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 x 50/150 </a:t>
            </a:r>
            <a:r>
              <a:rPr lang="en-US" strike="noStrike" spc="-1" dirty="0" err="1">
                <a:latin typeface="Avenir Next" panose="020B0503020202020204" pitchFamily="34" charset="0"/>
                <a:ea typeface="DejaVu Sans"/>
              </a:rPr>
              <a:t>μm</a:t>
            </a:r>
            <a:endParaRPr lang="fr-FR" spc="-1" dirty="0">
              <a:latin typeface="Avenir Next" panose="020B0503020202020204" pitchFamily="34" charset="0"/>
            </a:endParaRPr>
          </a:p>
          <a:p>
            <a:pPr marL="342900" indent="-342900">
              <a:lnSpc>
                <a:spcPct val="100000"/>
              </a:lnSpc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8 FE at column level (pixels mostly passive)</a:t>
            </a:r>
            <a:endParaRPr lang="fr-FR" spc="-1" dirty="0">
              <a:latin typeface="Avenir Next" panose="020B0503020202020204" pitchFamily="34" charset="0"/>
            </a:endParaRPr>
          </a:p>
          <a:p>
            <a:pPr marL="342900" indent="-342900">
              <a:lnSpc>
                <a:spcPct val="100000"/>
              </a:lnSpc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fr-FR" strike="noStrike" spc="-1" dirty="0">
                <a:latin typeface="Avenir Next" panose="020B0503020202020204" pitchFamily="34" charset="0"/>
                <a:ea typeface="DejaVu Sans"/>
              </a:rPr>
              <a:t>o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n-chip Slow Control, DACs, bias circuitry</a:t>
            </a:r>
            <a:endParaRPr lang="fr-FR" spc="-1" dirty="0">
              <a:latin typeface="Avenir Next" panose="020B0503020202020204" pitchFamily="34" charset="0"/>
            </a:endParaRPr>
          </a:p>
          <a:p>
            <a:pPr marL="342900" indent="-342900">
              <a:lnSpc>
                <a:spcPct val="100000"/>
              </a:lnSpc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2 discriminated digital (LVDS) &amp; 2 analog monitoring outputs for 2 columns</a:t>
            </a:r>
            <a:endParaRPr lang="fr-FR" spc="-1" dirty="0">
              <a:latin typeface="Avenir Next" panose="020B0503020202020204" pitchFamily="34" charset="0"/>
            </a:endParaRPr>
          </a:p>
          <a:p>
            <a:pPr marL="342900" indent="-342900">
              <a:lnSpc>
                <a:spcPct val="100000"/>
              </a:lnSpc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sensors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 thinned to 100, 200, 300 µm, backside processing </a:t>
            </a:r>
            <a:r>
              <a:rPr lang="en-US" spc="-1" dirty="0">
                <a:latin typeface="Avenir Next" panose="020B0503020202020204" pitchFamily="34" charset="0"/>
                <a:ea typeface="DejaVu Sans"/>
              </a:rPr>
              <a:t>for 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polarization</a:t>
            </a:r>
            <a:endParaRPr lang="fr-FR" strike="noStrike" spc="-1" dirty="0">
              <a:latin typeface="Avenir Next" panose="020B0503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9BED03F-6217-E1E4-7260-68458E5E35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596"/>
          <a:stretch/>
        </p:blipFill>
        <p:spPr>
          <a:xfrm>
            <a:off x="1026384" y="1109008"/>
            <a:ext cx="2089024" cy="2583319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05EAE6CF-7FB3-A4DD-E258-C80287E45FB1}"/>
              </a:ext>
            </a:extLst>
          </p:cNvPr>
          <p:cNvGrpSpPr/>
          <p:nvPr/>
        </p:nvGrpSpPr>
        <p:grpSpPr>
          <a:xfrm>
            <a:off x="339207" y="3859438"/>
            <a:ext cx="11466973" cy="2609135"/>
            <a:chOff x="339207" y="3917313"/>
            <a:chExt cx="11466973" cy="2609135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4022DFA-F888-8F09-1DF2-B41366CFC655}"/>
                </a:ext>
              </a:extLst>
            </p:cNvPr>
            <p:cNvGrpSpPr/>
            <p:nvPr/>
          </p:nvGrpSpPr>
          <p:grpSpPr>
            <a:xfrm>
              <a:off x="4400295" y="3917313"/>
              <a:ext cx="7405885" cy="2609135"/>
              <a:chOff x="2499161" y="3963613"/>
              <a:chExt cx="7405885" cy="2609135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9DCBB05B-03E2-BB78-0D83-757A997DAD97}"/>
                  </a:ext>
                </a:extLst>
              </p:cNvPr>
              <p:cNvGrpSpPr/>
              <p:nvPr/>
            </p:nvGrpSpPr>
            <p:grpSpPr>
              <a:xfrm>
                <a:off x="6094653" y="3963613"/>
                <a:ext cx="3810393" cy="2609135"/>
                <a:chOff x="6719684" y="3627947"/>
                <a:chExt cx="3810393" cy="2609135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AEA89944-9FBB-45A2-E6B2-65403AE8B2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971946" y="3627947"/>
                  <a:ext cx="3558131" cy="2360687"/>
                </a:xfrm>
                <a:prstGeom prst="rect">
                  <a:avLst/>
                </a:prstGeom>
              </p:spPr>
            </p:pic>
            <p:sp>
              <p:nvSpPr>
                <p:cNvPr id="31" name="ZoneTexte 173">
                  <a:extLst>
                    <a:ext uri="{FF2B5EF4-FFF2-40B4-BE49-F238E27FC236}">
                      <a16:creationId xmlns:a16="http://schemas.microsoft.com/office/drawing/2014/main" id="{582E1CE0-B12E-2841-766C-D8CCEFE3F6B5}"/>
                    </a:ext>
                  </a:extLst>
                </p:cNvPr>
                <p:cNvSpPr/>
                <p:nvPr/>
              </p:nvSpPr>
              <p:spPr>
                <a:xfrm rot="16200000">
                  <a:off x="5974823" y="4606625"/>
                  <a:ext cx="1796046" cy="306323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>
                    <a:lnSpc>
                      <a:spcPct val="100000"/>
                    </a:lnSpc>
                    <a:buNone/>
                  </a:pPr>
                  <a:r>
                    <a:rPr lang="fr-FR" sz="1400" b="0" strike="noStrike" spc="-1" dirty="0">
                      <a:solidFill>
                        <a:srgbClr val="000000"/>
                      </a:solidFill>
                      <a:latin typeface="Avenir Next" panose="020B0503020202020204" pitchFamily="34" charset="0"/>
                    </a:rPr>
                    <a:t>Time </a:t>
                  </a:r>
                  <a:r>
                    <a:rPr lang="fr-FR" sz="1400" b="0" strike="noStrike" spc="-1" dirty="0" err="1">
                      <a:solidFill>
                        <a:srgbClr val="000000"/>
                      </a:solidFill>
                      <a:latin typeface="Avenir Next" panose="020B0503020202020204" pitchFamily="34" charset="0"/>
                    </a:rPr>
                    <a:t>resolution</a:t>
                  </a:r>
                  <a:r>
                    <a:rPr lang="fr-FR" sz="1400" b="0" strike="noStrike" spc="-1" dirty="0">
                      <a:solidFill>
                        <a:srgbClr val="000000"/>
                      </a:solidFill>
                      <a:latin typeface="Avenir Next" panose="020B0503020202020204" pitchFamily="34" charset="0"/>
                    </a:rPr>
                    <a:t> (</a:t>
                  </a:r>
                  <a:r>
                    <a:rPr lang="fr-FR" sz="1400" b="0" strike="noStrike" spc="-1" dirty="0" err="1">
                      <a:solidFill>
                        <a:srgbClr val="000000"/>
                      </a:solidFill>
                      <a:latin typeface="Avenir Next" panose="020B0503020202020204" pitchFamily="34" charset="0"/>
                    </a:rPr>
                    <a:t>ps</a:t>
                  </a:r>
                  <a:r>
                    <a:rPr lang="fr-FR" sz="1400" b="0" strike="noStrike" spc="-1" dirty="0">
                      <a:solidFill>
                        <a:srgbClr val="000000"/>
                      </a:solidFill>
                      <a:latin typeface="Avenir Next" panose="020B0503020202020204" pitchFamily="34" charset="0"/>
                    </a:rPr>
                    <a:t>)</a:t>
                  </a:r>
                  <a:endParaRPr lang="fr-FR" sz="1400" b="0" strike="noStrike" spc="-1" dirty="0">
                    <a:latin typeface="Avenir Next" panose="020B0503020202020204" pitchFamily="34" charset="0"/>
                  </a:endParaRPr>
                </a:p>
              </p:txBody>
            </p:sp>
            <p:sp>
              <p:nvSpPr>
                <p:cNvPr id="32" name="ZoneTexte 173">
                  <a:extLst>
                    <a:ext uri="{FF2B5EF4-FFF2-40B4-BE49-F238E27FC236}">
                      <a16:creationId xmlns:a16="http://schemas.microsoft.com/office/drawing/2014/main" id="{8C7D7C5B-9D9A-5189-FBF1-D9D1B622FE8A}"/>
                    </a:ext>
                  </a:extLst>
                </p:cNvPr>
                <p:cNvSpPr/>
                <p:nvPr/>
              </p:nvSpPr>
              <p:spPr>
                <a:xfrm>
                  <a:off x="7923239" y="5930759"/>
                  <a:ext cx="1438064" cy="306323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t">
                  <a:spAutoFit/>
                </a:bodyPr>
                <a:lstStyle/>
                <a:p>
                  <a:pPr>
                    <a:lnSpc>
                      <a:spcPct val="100000"/>
                    </a:lnSpc>
                    <a:buNone/>
                  </a:pPr>
                  <a:r>
                    <a:rPr lang="fr-FR" sz="1400" spc="-1" dirty="0" err="1">
                      <a:solidFill>
                        <a:srgbClr val="000000"/>
                      </a:solidFill>
                      <a:latin typeface="Avenir Next" panose="020B0503020202020204" pitchFamily="34" charset="0"/>
                    </a:rPr>
                    <a:t>Bias</a:t>
                  </a:r>
                  <a:r>
                    <a:rPr lang="fr-FR" sz="1400" spc="-1" dirty="0">
                      <a:solidFill>
                        <a:srgbClr val="000000"/>
                      </a:solidFill>
                      <a:latin typeface="Avenir Next" panose="020B0503020202020204" pitchFamily="34" charset="0"/>
                    </a:rPr>
                    <a:t> voltage</a:t>
                  </a:r>
                  <a:r>
                    <a:rPr lang="fr-FR" sz="1400" b="0" strike="noStrike" spc="-1" dirty="0">
                      <a:solidFill>
                        <a:srgbClr val="000000"/>
                      </a:solidFill>
                      <a:latin typeface="Avenir Next" panose="020B0503020202020204" pitchFamily="34" charset="0"/>
                    </a:rPr>
                    <a:t> (V)</a:t>
                  </a:r>
                  <a:endParaRPr lang="fr-FR" sz="1400" b="0" strike="noStrike" spc="-1" dirty="0">
                    <a:latin typeface="Avenir Next" panose="020B0503020202020204" pitchFamily="34" charset="0"/>
                  </a:endParaRPr>
                </a:p>
              </p:txBody>
            </p:sp>
          </p:grp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D7F8E9A-D312-65DF-3336-19DB0D34A64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11396" b="7723"/>
              <a:stretch/>
            </p:blipFill>
            <p:spPr>
              <a:xfrm>
                <a:off x="2499161" y="4053654"/>
                <a:ext cx="3458921" cy="2180603"/>
              </a:xfrm>
              <a:prstGeom prst="rect">
                <a:avLst/>
              </a:prstGeom>
            </p:spPr>
          </p:pic>
        </p:grp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9DDABF63-FFEB-22E0-EC00-2CDB670D9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15757"/>
            <a:stretch/>
          </p:blipFill>
          <p:spPr>
            <a:xfrm>
              <a:off x="339207" y="4009911"/>
              <a:ext cx="3870970" cy="2256076"/>
            </a:xfrm>
            <a:prstGeom prst="rect">
              <a:avLst/>
            </a:prstGeom>
          </p:spPr>
        </p:pic>
      </p:grpSp>
      <p:sp>
        <p:nvSpPr>
          <p:cNvPr id="44" name="ZoneTexte 17">
            <a:extLst>
              <a:ext uri="{FF2B5EF4-FFF2-40B4-BE49-F238E27FC236}">
                <a16:creationId xmlns:a16="http://schemas.microsoft.com/office/drawing/2014/main" id="{85965800-9C38-E56A-7407-487130CC7737}"/>
              </a:ext>
            </a:extLst>
          </p:cNvPr>
          <p:cNvSpPr/>
          <p:nvPr/>
        </p:nvSpPr>
        <p:spPr>
          <a:xfrm>
            <a:off x="8890381" y="3916942"/>
            <a:ext cx="1844264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r-FR" sz="1400" strike="noStrike" spc="-1" dirty="0">
                <a:latin typeface="Avenir Next" panose="020B0503020202020204" pitchFamily="34" charset="0"/>
                <a:ea typeface="DejaVu Sans"/>
              </a:rPr>
              <a:t>0.5 x 1 mm², 200 µm</a:t>
            </a:r>
            <a:endParaRPr lang="fr-FR" sz="1400" strike="noStrike" spc="-1" dirty="0">
              <a:latin typeface="Avenir Next" panose="020B0503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7CDC813-11F5-15CA-9921-81BCA2E3D080}"/>
              </a:ext>
            </a:extLst>
          </p:cNvPr>
          <p:cNvSpPr txBox="1"/>
          <p:nvPr/>
        </p:nvSpPr>
        <p:spPr>
          <a:xfrm>
            <a:off x="8713773" y="3540303"/>
            <a:ext cx="2626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t</a:t>
            </a: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ime resolution ≃ 60 ps</a:t>
            </a:r>
          </a:p>
        </p:txBody>
      </p:sp>
    </p:spTree>
    <p:extLst>
      <p:ext uri="{BB962C8B-B14F-4D97-AF65-F5344CB8AC3E}">
        <p14:creationId xmlns:p14="http://schemas.microsoft.com/office/powerpoint/2010/main" val="3408321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1533870" y="580122"/>
            <a:ext cx="91242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R&amp;D work at IRFU: Mini-CACTUS V2</a:t>
            </a:r>
          </a:p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Y.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Degerli</a:t>
            </a:r>
            <a:r>
              <a:rPr lang="en-US" sz="1600" b="0" strike="noStrike" spc="-1" dirty="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, F.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Guilloux</a:t>
            </a:r>
            <a:r>
              <a:rPr lang="en-US" sz="1600" b="0" strike="noStrike" spc="-1" dirty="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, J-P. Meyer, P.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Schwemling</a:t>
            </a:r>
            <a:r>
              <a:rPr lang="en-US" sz="1600" b="0" strike="noStrike" spc="-1" dirty="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 (IRFU</a:t>
            </a:r>
            <a:r>
              <a:rPr lang="fr-FR" sz="1600" spc="-1" dirty="0">
                <a:latin typeface="Avenir Next" panose="020B0503020202020204" pitchFamily="34" charset="0"/>
              </a:rPr>
              <a:t>); </a:t>
            </a:r>
            <a:r>
              <a:rPr lang="fr-FR" sz="1600" b="0" strike="noStrike" spc="-1" dirty="0">
                <a:solidFill>
                  <a:srgbClr val="000000"/>
                </a:solidFill>
                <a:latin typeface="Avenir Next" panose="020B0503020202020204" pitchFamily="34" charset="0"/>
                <a:ea typeface="Calibri"/>
              </a:rPr>
              <a:t>R. Casanova, Y Gan, S.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Avenir Next" panose="020B0503020202020204" pitchFamily="34" charset="0"/>
                <a:ea typeface="Calibri"/>
              </a:rPr>
              <a:t>Grinstein</a:t>
            </a:r>
            <a:r>
              <a:rPr lang="fr-FR" sz="1600" b="0" strike="noStrike" spc="-1" dirty="0">
                <a:solidFill>
                  <a:srgbClr val="000000"/>
                </a:solidFill>
                <a:latin typeface="Avenir Next" panose="020B0503020202020204" pitchFamily="34" charset="0"/>
                <a:ea typeface="Calibri"/>
              </a:rPr>
              <a:t> (IFAE)</a:t>
            </a:r>
            <a:endParaRPr lang="fr-FR" sz="1600" b="0" strike="noStrike" spc="-1" dirty="0">
              <a:latin typeface="Avenir Next" panose="020B0503020202020204" pitchFamily="34" charset="0"/>
            </a:endParaRPr>
          </a:p>
        </p:txBody>
      </p:sp>
      <p:sp>
        <p:nvSpPr>
          <p:cNvPr id="6" name="ZoneTexte 115">
            <a:extLst>
              <a:ext uri="{FF2B5EF4-FFF2-40B4-BE49-F238E27FC236}">
                <a16:creationId xmlns:a16="http://schemas.microsoft.com/office/drawing/2014/main" id="{A9ED3769-FDDE-BA02-F322-7C875C491304}"/>
              </a:ext>
            </a:extLst>
          </p:cNvPr>
          <p:cNvSpPr/>
          <p:nvPr/>
        </p:nvSpPr>
        <p:spPr>
          <a:xfrm>
            <a:off x="4548851" y="1735876"/>
            <a:ext cx="7629861" cy="20298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twice larger than Mini-CACTUS V1, 150, 175 &amp; 200 µm</a:t>
            </a:r>
            <a:r>
              <a:rPr lang="en-US" spc="-1" baseline="3000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 </a:t>
            </a:r>
            <a:r>
              <a:rPr lang="en-US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thick</a:t>
            </a:r>
            <a:endParaRPr lang="en-US" sz="1800" b="0" strike="noStrike" spc="-1">
              <a:latin typeface="Avenir Next" panose="020B050302020202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0.5 x 1 mm</a:t>
            </a:r>
            <a:r>
              <a:rPr lang="en-US" sz="1800" b="0" strike="noStrike" spc="-1" baseline="3000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, 1 x 1 mm</a:t>
            </a:r>
            <a:r>
              <a:rPr lang="en-US" sz="1800" b="0" strike="noStrike" spc="-1" baseline="3000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 7&amp; 0.5 x 0.5 mm</a:t>
            </a:r>
            <a:r>
              <a:rPr lang="en-US" sz="1800" b="0" strike="noStrike" spc="-1" baseline="3000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 diodes</a:t>
            </a:r>
            <a:endParaRPr lang="en-US" sz="1800" b="0" strike="noStrike" spc="-1">
              <a:latin typeface="Avenir Next" panose="020B050302020202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50 x 150 µm</a:t>
            </a:r>
            <a:r>
              <a:rPr lang="en-US" sz="1800" b="0" strike="noStrike" spc="-1" baseline="3000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 and 2 time 50 x 50 µm</a:t>
            </a:r>
            <a:r>
              <a:rPr lang="en-US" sz="1800" b="0" strike="noStrike" spc="-1" baseline="3000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2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 test diodes</a:t>
            </a:r>
            <a:endParaRPr lang="en-US" sz="1800" b="0" strike="noStrike" spc="-1">
              <a:latin typeface="Avenir Next" panose="020B050302020202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3 pre-amp (CACTUS  V1 CSA, new V2 CSA &amp; VPA</a:t>
            </a:r>
            <a:endParaRPr lang="en-US" sz="1800" b="0" strike="noStrike" spc="-1">
              <a:latin typeface="Avenir Next" panose="020B050302020202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n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ew multi-stage discriminator </a:t>
            </a:r>
            <a:r>
              <a:rPr lang="en-US" sz="180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with programmable hysteresis</a:t>
            </a:r>
            <a:endParaRPr lang="en-US" sz="1800" strike="noStrike" spc="-1">
              <a:latin typeface="Avenir Next" panose="020B050302020202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i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mproved layout </a:t>
            </a:r>
            <a:r>
              <a:rPr lang="en-US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to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 </a:t>
            </a:r>
            <a:r>
              <a:rPr lang="en-US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reduce analog-digital 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coupling</a:t>
            </a:r>
            <a:endParaRPr lang="en-US" sz="1800" b="0" strike="noStrike" spc="-1">
              <a:latin typeface="Avenir Next" panose="020B050302020202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s</a:t>
            </a:r>
            <a:r>
              <a:rPr lang="en-US" sz="1800" b="0" strike="noStrike" spc="-1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ubmitted in May 2023, back from post-processing end May 2024</a:t>
            </a:r>
            <a:endParaRPr lang="en-US" sz="1800" b="0" strike="noStrike" spc="-1">
              <a:latin typeface="Avenir Next" panose="020B0503020202020204" pitchFamily="34" charset="0"/>
            </a:endParaRPr>
          </a:p>
        </p:txBody>
      </p:sp>
      <p:pic>
        <p:nvPicPr>
          <p:cNvPr id="14" name="Image 751">
            <a:extLst>
              <a:ext uri="{FF2B5EF4-FFF2-40B4-BE49-F238E27FC236}">
                <a16:creationId xmlns:a16="http://schemas.microsoft.com/office/drawing/2014/main" id="{A7FBA6A2-B9F0-15ED-96F1-93C7138F640A}"/>
              </a:ext>
            </a:extLst>
          </p:cNvPr>
          <p:cNvPicPr/>
          <p:nvPr/>
        </p:nvPicPr>
        <p:blipFill>
          <a:blip r:embed="rId3"/>
          <a:srcRect l="23172" t="12874" r="23228" b="14080"/>
          <a:stretch/>
        </p:blipFill>
        <p:spPr>
          <a:xfrm>
            <a:off x="2476984" y="1761239"/>
            <a:ext cx="1973530" cy="2016081"/>
          </a:xfrm>
          <a:prstGeom prst="rect">
            <a:avLst/>
          </a:prstGeom>
          <a:ln w="0"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2FF266C-950E-FB67-E626-3F5D22F15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531" y="1542540"/>
            <a:ext cx="2092321" cy="2246357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AC99B61-4715-BADE-0BAC-194DC63501D0}"/>
              </a:ext>
            </a:extLst>
          </p:cNvPr>
          <p:cNvSpPr txBox="1"/>
          <p:nvPr/>
        </p:nvSpPr>
        <p:spPr>
          <a:xfrm>
            <a:off x="508491" y="4690961"/>
            <a:ext cx="3315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>
                <a:latin typeface="Avenir Next" panose="020B0503020202020204" pitchFamily="34" charset="0"/>
              </a:rPr>
              <a:t>beam test Jun. 2024 </a:t>
            </a:r>
          </a:p>
          <a:p>
            <a:pPr algn="ctr"/>
            <a:r>
              <a:rPr lang="en-FR" dirty="0">
                <a:latin typeface="Avenir Next" panose="020B0503020202020204" pitchFamily="34" charset="0"/>
              </a:rPr>
              <a:t>175 </a:t>
            </a:r>
            <a:r>
              <a:rPr lang="fr-FR" sz="1800" b="0" strike="noStrike" spc="-1" dirty="0">
                <a:solidFill>
                  <a:srgbClr val="000000"/>
                </a:solidFill>
                <a:latin typeface="Avenir Next" panose="020B0503020202020204" pitchFamily="34" charset="0"/>
                <a:ea typeface="DejaVu Sans"/>
              </a:rPr>
              <a:t>µm,</a:t>
            </a:r>
            <a:r>
              <a:rPr lang="en-FR" dirty="0">
                <a:latin typeface="Avenir Next" panose="020B0503020202020204" pitchFamily="34" charset="0"/>
              </a:rPr>
              <a:t>  </a:t>
            </a:r>
            <a:r>
              <a:rPr lang="en-GB" dirty="0">
                <a:latin typeface="Avenir Next" panose="020B0503020202020204" pitchFamily="34" charset="0"/>
              </a:rPr>
              <a:t>0.5 x 0.5 mm</a:t>
            </a:r>
            <a:r>
              <a:rPr lang="en-GB" baseline="30000" dirty="0">
                <a:latin typeface="Avenir Next" panose="020B0503020202020204" pitchFamily="34" charset="0"/>
              </a:rPr>
              <a:t>2</a:t>
            </a:r>
            <a:r>
              <a:rPr lang="en-GB" dirty="0">
                <a:latin typeface="Avenir Next" panose="020B0503020202020204" pitchFamily="34" charset="0"/>
              </a:rPr>
              <a:t>, 300 V </a:t>
            </a: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t</a:t>
            </a: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ime resolution ≃ 60 ps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D8C0BB-B498-DDA2-C3F8-87B2DD3098B9}"/>
              </a:ext>
            </a:extLst>
          </p:cNvPr>
          <p:cNvGrpSpPr/>
          <p:nvPr/>
        </p:nvGrpSpPr>
        <p:grpSpPr>
          <a:xfrm>
            <a:off x="3997371" y="3993019"/>
            <a:ext cx="7552110" cy="2282786"/>
            <a:chOff x="387277" y="3957394"/>
            <a:chExt cx="7552110" cy="228278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18EBA0F-9429-818F-DE1A-75DB2C324185}"/>
                </a:ext>
              </a:extLst>
            </p:cNvPr>
            <p:cNvGrpSpPr/>
            <p:nvPr/>
          </p:nvGrpSpPr>
          <p:grpSpPr>
            <a:xfrm>
              <a:off x="2456223" y="4018304"/>
              <a:ext cx="2089288" cy="2151004"/>
              <a:chOff x="2549515" y="3844682"/>
              <a:chExt cx="1989823" cy="1925569"/>
            </a:xfrm>
          </p:grpSpPr>
          <p:pic>
            <p:nvPicPr>
              <p:cNvPr id="13" name="Image 750">
                <a:extLst>
                  <a:ext uri="{FF2B5EF4-FFF2-40B4-BE49-F238E27FC236}">
                    <a16:creationId xmlns:a16="http://schemas.microsoft.com/office/drawing/2014/main" id="{0F9249B5-15FF-2AA5-EC61-366F1613A045}"/>
                  </a:ext>
                </a:extLst>
              </p:cNvPr>
              <p:cNvPicPr/>
              <p:nvPr/>
            </p:nvPicPr>
            <p:blipFill>
              <a:blip r:embed="rId5"/>
              <a:srcRect l="33886" t="28725" r="33938" b="20399"/>
              <a:stretch/>
            </p:blipFill>
            <p:spPr>
              <a:xfrm>
                <a:off x="2659765" y="3844682"/>
                <a:ext cx="1879573" cy="1925569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8DD01A-59A2-81A4-4DAD-9E58C7CAEBF7}"/>
                  </a:ext>
                </a:extLst>
              </p:cNvPr>
              <p:cNvSpPr txBox="1"/>
              <p:nvPr/>
            </p:nvSpPr>
            <p:spPr>
              <a:xfrm>
                <a:off x="2549515" y="4033514"/>
                <a:ext cx="5501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R" sz="1400" dirty="0">
                    <a:solidFill>
                      <a:srgbClr val="00F800"/>
                    </a:solidFill>
                    <a:latin typeface="Avenir Next" panose="020B0503020202020204" pitchFamily="34" charset="0"/>
                  </a:rPr>
                  <a:t>PMT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41DA707-D956-919B-B24F-D2D93B89EE12}"/>
                  </a:ext>
                </a:extLst>
              </p:cNvPr>
              <p:cNvSpPr txBox="1"/>
              <p:nvPr/>
            </p:nvSpPr>
            <p:spPr>
              <a:xfrm>
                <a:off x="3639857" y="4612805"/>
                <a:ext cx="7489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R" sz="1400" dirty="0">
                    <a:solidFill>
                      <a:srgbClr val="6DEEEA"/>
                    </a:solidFill>
                    <a:latin typeface="Avenir Next" panose="020B0503020202020204" pitchFamily="34" charset="0"/>
                  </a:rPr>
                  <a:t>analog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B70AE5-6F9C-A3C8-C71B-A3995E4B4061}"/>
                  </a:ext>
                </a:extLst>
              </p:cNvPr>
              <p:cNvSpPr txBox="1"/>
              <p:nvPr/>
            </p:nvSpPr>
            <p:spPr>
              <a:xfrm>
                <a:off x="3302240" y="4214516"/>
                <a:ext cx="7008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FR" sz="1400" dirty="0">
                    <a:solidFill>
                      <a:srgbClr val="F97BFF"/>
                    </a:solidFill>
                    <a:latin typeface="Avenir Next" panose="020B0503020202020204" pitchFamily="34" charset="0"/>
                  </a:rPr>
                  <a:t>digital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368C2CF-4BC7-A6D6-13B9-DC488ECED5AC}"/>
                </a:ext>
              </a:extLst>
            </p:cNvPr>
            <p:cNvGrpSpPr/>
            <p:nvPr/>
          </p:nvGrpSpPr>
          <p:grpSpPr>
            <a:xfrm>
              <a:off x="387277" y="3993823"/>
              <a:ext cx="2092322" cy="2246357"/>
              <a:chOff x="6938847" y="3930450"/>
              <a:chExt cx="2092322" cy="2246357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EC2989A2-127E-A247-11A3-5A5E615881FC}"/>
                  </a:ext>
                </a:extLst>
              </p:cNvPr>
              <p:cNvGrpSpPr/>
              <p:nvPr/>
            </p:nvGrpSpPr>
            <p:grpSpPr>
              <a:xfrm>
                <a:off x="6938847" y="3930450"/>
                <a:ext cx="2092322" cy="2246357"/>
                <a:chOff x="376002" y="3839940"/>
                <a:chExt cx="2092322" cy="2246357"/>
              </a:xfrm>
            </p:grpSpPr>
            <p:pic>
              <p:nvPicPr>
                <p:cNvPr id="23" name="Espace réservé du contenu 1">
                  <a:extLst>
                    <a:ext uri="{FF2B5EF4-FFF2-40B4-BE49-F238E27FC236}">
                      <a16:creationId xmlns:a16="http://schemas.microsoft.com/office/drawing/2014/main" id="{FB27DAB2-FE00-8D7C-4083-D95EA3B20264}"/>
                    </a:ext>
                  </a:extLst>
                </p:cNvPr>
                <p:cNvPicPr/>
                <p:nvPr/>
              </p:nvPicPr>
              <p:blipFill rotWithShape="1">
                <a:blip r:embed="rId6"/>
                <a:srcRect l="11548" t="3678"/>
                <a:stretch/>
              </p:blipFill>
              <p:spPr>
                <a:xfrm>
                  <a:off x="376002" y="3839940"/>
                  <a:ext cx="2092322" cy="2246357"/>
                </a:xfrm>
                <a:prstGeom prst="rect">
                  <a:avLst/>
                </a:prstGeom>
                <a:ln w="0">
                  <a:noFill/>
                </a:ln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977C4B2-572A-1BD3-5799-758D8D18956F}"/>
                    </a:ext>
                  </a:extLst>
                </p:cNvPr>
                <p:cNvSpPr txBox="1"/>
                <p:nvPr/>
              </p:nvSpPr>
              <p:spPr>
                <a:xfrm>
                  <a:off x="1053654" y="5682449"/>
                  <a:ext cx="581628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fr-FR" sz="1400" b="0" strike="noStrike" spc="-1" dirty="0">
                      <a:solidFill>
                        <a:srgbClr val="000000"/>
                      </a:solidFill>
                      <a:latin typeface="Avenir Next" panose="020B0503020202020204" pitchFamily="34" charset="0"/>
                      <a:ea typeface="DejaVu Sans"/>
                    </a:rPr>
                    <a:t>5 ns </a:t>
                  </a:r>
                  <a:endParaRPr lang="en-FR" sz="1400" dirty="0">
                    <a:latin typeface="Avenir Next" panose="020B0503020202020204" pitchFamily="34" charset="0"/>
                  </a:endParaRP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1B18EB7-E51A-DD86-C04A-BF1C2D2954B1}"/>
                    </a:ext>
                  </a:extLst>
                </p:cNvPr>
                <p:cNvSpPr txBox="1"/>
                <p:nvPr/>
              </p:nvSpPr>
              <p:spPr>
                <a:xfrm>
                  <a:off x="416086" y="3931511"/>
                  <a:ext cx="673736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fr-FR" sz="1400" b="0" strike="noStrike" spc="-1" dirty="0">
                      <a:solidFill>
                        <a:srgbClr val="000000"/>
                      </a:solidFill>
                      <a:latin typeface="Avenir Next" panose="020B0503020202020204" pitchFamily="34" charset="0"/>
                      <a:ea typeface="DejaVu Sans"/>
                    </a:rPr>
                    <a:t>12 </a:t>
                  </a:r>
                  <a:r>
                    <a:rPr lang="fr-FR" sz="1400" b="0" strike="noStrike" spc="-1" dirty="0" err="1">
                      <a:solidFill>
                        <a:srgbClr val="000000"/>
                      </a:solidFill>
                      <a:latin typeface="Avenir Next" panose="020B0503020202020204" pitchFamily="34" charset="0"/>
                      <a:ea typeface="DejaVu Sans"/>
                    </a:rPr>
                    <a:t>ke</a:t>
                  </a:r>
                  <a:r>
                    <a:rPr lang="fr-FR" sz="1400" b="0" strike="noStrike" spc="-1" baseline="30000" dirty="0">
                      <a:solidFill>
                        <a:srgbClr val="000000"/>
                      </a:solidFill>
                      <a:latin typeface="Avenir Next" panose="020B0503020202020204" pitchFamily="34" charset="0"/>
                      <a:ea typeface="DejaVu Sans"/>
                    </a:rPr>
                    <a:t>-</a:t>
                  </a:r>
                  <a:endParaRPr lang="en-FR" sz="1400" dirty="0"/>
                </a:p>
              </p:txBody>
            </p: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AB1B0B10-04BE-0F73-DAC1-C35BD8F5D181}"/>
                    </a:ext>
                  </a:extLst>
                </p:cNvPr>
                <p:cNvCxnSpPr/>
                <p:nvPr/>
              </p:nvCxnSpPr>
              <p:spPr>
                <a:xfrm>
                  <a:off x="904627" y="5826304"/>
                  <a:ext cx="216000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2814E13-F99B-32C5-5D84-69EF8D913F70}"/>
                  </a:ext>
                </a:extLst>
              </p:cNvPr>
              <p:cNvSpPr txBox="1"/>
              <p:nvPr/>
            </p:nvSpPr>
            <p:spPr>
              <a:xfrm>
                <a:off x="8082550" y="3977754"/>
                <a:ext cx="8229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latin typeface="Avenir Next" panose="020B0503020202020204" pitchFamily="34" charset="0"/>
                  </a:rPr>
                  <a:t>S</a:t>
                </a:r>
                <a:r>
                  <a:rPr lang="en-FR" sz="1000" dirty="0">
                    <a:latin typeface="Avenir Next" panose="020B0503020202020204" pitchFamily="34" charset="0"/>
                  </a:rPr>
                  <a:t>imulation</a:t>
                </a:r>
              </a:p>
              <a:p>
                <a:r>
                  <a:rPr lang="en-FR" sz="1000" dirty="0">
                    <a:solidFill>
                      <a:srgbClr val="1D27CF"/>
                    </a:solidFill>
                    <a:latin typeface="Avenir Next" panose="020B0503020202020204" pitchFamily="34" charset="0"/>
                  </a:rPr>
                  <a:t>V1 CSA</a:t>
                </a:r>
              </a:p>
              <a:p>
                <a:r>
                  <a:rPr lang="en-GB" sz="1000" dirty="0">
                    <a:solidFill>
                      <a:srgbClr val="FF0000"/>
                    </a:solidFill>
                    <a:latin typeface="Avenir Next" panose="020B0503020202020204" pitchFamily="34" charset="0"/>
                  </a:rPr>
                  <a:t>V2</a:t>
                </a:r>
                <a:r>
                  <a:rPr lang="en-FR" sz="1000" dirty="0">
                    <a:solidFill>
                      <a:srgbClr val="FF0000"/>
                    </a:solidFill>
                    <a:latin typeface="Avenir Next" panose="020B0503020202020204" pitchFamily="34" charset="0"/>
                  </a:rPr>
                  <a:t> CSA </a:t>
                </a:r>
              </a:p>
              <a:p>
                <a:r>
                  <a:rPr lang="en-GB" sz="1000" dirty="0">
                    <a:solidFill>
                      <a:srgbClr val="92D050"/>
                    </a:solidFill>
                    <a:latin typeface="Avenir Next" panose="020B0503020202020204" pitchFamily="34" charset="0"/>
                  </a:rPr>
                  <a:t>N</a:t>
                </a:r>
                <a:r>
                  <a:rPr lang="en-FR" sz="1000" dirty="0">
                    <a:solidFill>
                      <a:srgbClr val="92D050"/>
                    </a:solidFill>
                    <a:latin typeface="Avenir Next" panose="020B0503020202020204" pitchFamily="34" charset="0"/>
                  </a:rPr>
                  <a:t>ew VPA</a:t>
                </a: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F6F5ABC-F044-9EA4-2762-F7A8B51CB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42897" y="3957394"/>
              <a:ext cx="3396490" cy="22827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9328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938FCD7C-C910-F372-4F94-9C3060529FA5}"/>
              </a:ext>
            </a:extLst>
          </p:cNvPr>
          <p:cNvSpPr txBox="1">
            <a:spLocks/>
          </p:cNvSpPr>
          <p:nvPr/>
        </p:nvSpPr>
        <p:spPr>
          <a:xfrm>
            <a:off x="1032076" y="2558656"/>
            <a:ext cx="10127848" cy="315280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56032" indent="-342900" algn="l" defTabSz="457200" rtl="0" eaLnBrk="1" latinLnBrk="0" hangingPunct="1">
              <a:spcBef>
                <a:spcPct val="20000"/>
              </a:spcBef>
              <a:buFont typeface="Courier New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 indent="-3240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latin typeface="Avenir Next" panose="020B0503020202020204" pitchFamily="34" charset="0"/>
              </a:rPr>
              <a:t>Test structures passive sensors have been submitted in May 2024 LF15A MPW</a:t>
            </a:r>
          </a:p>
          <a:p>
            <a:pPr marL="432000" indent="-3240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latin typeface="Avenir Next" panose="020B0503020202020204" pitchFamily="34" charset="0"/>
              </a:rPr>
              <a:t>Six different layouts, identified as promising with TCAD simulations</a:t>
            </a:r>
          </a:p>
          <a:p>
            <a:pPr marL="432000" indent="-324000">
              <a:spcBef>
                <a:spcPts val="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latin typeface="Avenir Next" panose="020B0503020202020204" pitchFamily="34" charset="0"/>
              </a:rPr>
              <a:t>Production implies only minimal modifications to LF15A standard process</a:t>
            </a:r>
          </a:p>
          <a:p>
            <a:pPr marL="825750" lvl="1">
              <a:spcBef>
                <a:spcPts val="0"/>
              </a:spcBef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8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changes of implant energies for two layers</a:t>
            </a:r>
          </a:p>
          <a:p>
            <a:pPr marL="825750" lvl="1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8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addition of </a:t>
            </a:r>
            <a:r>
              <a:rPr lang="en-US" sz="1800" spc="-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one Customer </a:t>
            </a:r>
            <a:r>
              <a:rPr lang="en-US" sz="18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Reserved Layer</a:t>
            </a:r>
          </a:p>
          <a:p>
            <a:pPr marL="432000" indent="-3240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latin typeface="Avenir Next" panose="020B0503020202020204" pitchFamily="34" charset="0"/>
              </a:rPr>
              <a:t>HR wafers as for </a:t>
            </a:r>
            <a:r>
              <a:rPr lang="en-US" spc="-1" dirty="0" err="1">
                <a:latin typeface="Avenir Next" panose="020B0503020202020204" pitchFamily="34" charset="0"/>
              </a:rPr>
              <a:t>MiniCactus</a:t>
            </a:r>
            <a:r>
              <a:rPr lang="en-US" spc="-1" dirty="0">
                <a:latin typeface="Avenir Next" panose="020B0503020202020204" pitchFamily="34" charset="0"/>
              </a:rPr>
              <a:t>, post-processing underway</a:t>
            </a:r>
          </a:p>
          <a:p>
            <a:pPr marL="432000" indent="-3240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latin typeface="Avenir Next" panose="020B0503020202020204" pitchFamily="34" charset="0"/>
              </a:rPr>
              <a:t>30 </a:t>
            </a:r>
            <a:r>
              <a:rPr lang="en-US" spc="-1" dirty="0" err="1">
                <a:latin typeface="Avenir Next" panose="020B0503020202020204" pitchFamily="34" charset="0"/>
              </a:rPr>
              <a:t>μm</a:t>
            </a:r>
            <a:r>
              <a:rPr lang="en-US" spc="-1" dirty="0">
                <a:latin typeface="Avenir Next" panose="020B0503020202020204" pitchFamily="34" charset="0"/>
              </a:rPr>
              <a:t> epitaxial wafers (no post-processing), dicing underway</a:t>
            </a:r>
          </a:p>
          <a:p>
            <a:pPr marL="432000" indent="-32400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>
                <a:latin typeface="Avenir Next" panose="020B0503020202020204" pitchFamily="34" charset="0"/>
              </a:rPr>
              <a:t>Chips expected by end-2024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C3E9A0-D761-5BB8-071D-B7A2E1C92B70}"/>
              </a:ext>
            </a:extLst>
          </p:cNvPr>
          <p:cNvSpPr/>
          <p:nvPr/>
        </p:nvSpPr>
        <p:spPr>
          <a:xfrm>
            <a:off x="786653" y="1453044"/>
            <a:ext cx="1061869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>
                <a:latin typeface="Avenir Next" panose="020B0503020202020204" pitchFamily="34" charset="0"/>
                <a:sym typeface="Wingdings"/>
              </a:rPr>
              <a:t>R&amp;D work at IRFU: LF15A MCMOS with amplification</a:t>
            </a:r>
          </a:p>
          <a:p>
            <a:pPr marL="540000" lvl="1">
              <a:lnSpc>
                <a:spcPct val="100000"/>
              </a:lnSpc>
              <a:buClr>
                <a:srgbClr val="000000"/>
              </a:buClr>
              <a:buSzPct val="75000"/>
            </a:pPr>
            <a:r>
              <a:rPr lang="en-US" sz="2000" b="0" strike="noStrike" spc="-1">
                <a:solidFill>
                  <a:srgbClr val="C00000"/>
                </a:solidFill>
                <a:latin typeface="Avenir Next" panose="020B0503020202020204" pitchFamily="34" charset="0"/>
              </a:rPr>
              <a:t>higher S/N,</a:t>
            </a:r>
            <a:r>
              <a:rPr lang="en-US" sz="2000" spc="-1">
                <a:solidFill>
                  <a:srgbClr val="C00000"/>
                </a:solidFill>
                <a:latin typeface="Avenir Next" panose="020B0503020202020204" pitchFamily="34" charset="0"/>
              </a:rPr>
              <a:t> lower</a:t>
            </a:r>
            <a:r>
              <a:rPr lang="en-US" sz="2000" b="0" strike="noStrike" spc="-1">
                <a:solidFill>
                  <a:srgbClr val="C00000"/>
                </a:solidFill>
                <a:latin typeface="Avenir Next" panose="020B0503020202020204" pitchFamily="34" charset="0"/>
              </a:rPr>
              <a:t> FE power consumption </a:t>
            </a:r>
            <a:r>
              <a:rPr lang="en-US" sz="2000" spc="-1">
                <a:solidFill>
                  <a:srgbClr val="C00000"/>
                </a:solidFill>
                <a:latin typeface="Avenir Next" panose="020B0503020202020204" pitchFamily="34" charset="0"/>
              </a:rPr>
              <a:t>, smaller</a:t>
            </a:r>
            <a:r>
              <a:rPr lang="en-US" sz="2000" b="0" strike="noStrike" spc="-1">
                <a:solidFill>
                  <a:srgbClr val="C00000"/>
                </a:solidFill>
                <a:latin typeface="Avenir Next" panose="020B0503020202020204" pitchFamily="34" charset="0"/>
              </a:rPr>
              <a:t> pitch toward 20 ps resolution</a:t>
            </a:r>
          </a:p>
        </p:txBody>
      </p:sp>
    </p:spTree>
    <p:extLst>
      <p:ext uri="{BB962C8B-B14F-4D97-AF65-F5344CB8AC3E}">
        <p14:creationId xmlns:p14="http://schemas.microsoft.com/office/powerpoint/2010/main" val="772469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ED3055-3002-DB2B-BA29-DF109EDD1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8A1B94-0BD3-FE02-D3EE-55B86544D91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4761" y="1045512"/>
            <a:ext cx="3502917" cy="537445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5B86B1-16CA-9024-3C8F-F8C7C68B94D4}"/>
              </a:ext>
            </a:extLst>
          </p:cNvPr>
          <p:cNvSpPr txBox="1"/>
          <p:nvPr/>
        </p:nvSpPr>
        <p:spPr>
          <a:xfrm>
            <a:off x="5189126" y="2023204"/>
            <a:ext cx="531268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  <a:ea typeface="Arial" panose="020B0604020202020204" pitchFamily="34" charset="0"/>
              </a:rPr>
              <a:t>Specifications</a:t>
            </a:r>
          </a:p>
          <a:p>
            <a:pPr marL="62280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TJ 180 nm (25 </a:t>
            </a:r>
            <a:r>
              <a:rPr lang="en-GB" dirty="0" err="1">
                <a:latin typeface="Avenir Next" panose="020B0503020202020204" pitchFamily="34" charset="0"/>
                <a:ea typeface="Arial" panose="020B0604020202020204" pitchFamily="34" charset="0"/>
              </a:rPr>
              <a:t>μm</a:t>
            </a: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 epitaxial layer)</a:t>
            </a:r>
          </a:p>
          <a:p>
            <a:pPr marL="62280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128 x 128 pixels - 42 </a:t>
            </a:r>
            <a:r>
              <a:rPr lang="en-GB" dirty="0" err="1">
                <a:latin typeface="Avenir Next" panose="020B0503020202020204" pitchFamily="34" charset="0"/>
                <a:ea typeface="Arial" panose="020B0604020202020204" pitchFamily="34" charset="0"/>
              </a:rPr>
              <a:t>μm</a:t>
            </a: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 pitch </a:t>
            </a:r>
          </a:p>
          <a:p>
            <a:pPr marL="62280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Dynamic range Qin ≃ 1ke</a:t>
            </a:r>
            <a:r>
              <a:rPr lang="en-GB" baseline="30000" dirty="0">
                <a:latin typeface="Avenir Next" panose="020B0503020202020204" pitchFamily="34" charset="0"/>
                <a:ea typeface="Arial" panose="020B0604020202020204" pitchFamily="34" charset="0"/>
              </a:rPr>
              <a:t>-</a:t>
            </a: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 to 1Me</a:t>
            </a:r>
            <a:r>
              <a:rPr lang="en-GB" baseline="30000" dirty="0">
                <a:latin typeface="Avenir Next" panose="020B0503020202020204" pitchFamily="34" charset="0"/>
                <a:ea typeface="Arial" panose="020B0604020202020204" pitchFamily="34" charset="0"/>
              </a:rPr>
              <a:t>-</a:t>
            </a:r>
          </a:p>
          <a:p>
            <a:pPr marL="62280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Hit rate ≃ 1kHz/cm</a:t>
            </a:r>
            <a:r>
              <a:rPr lang="en-GB" baseline="30000" dirty="0">
                <a:latin typeface="Avenir Next" panose="020B0503020202020204" pitchFamily="34" charset="0"/>
                <a:ea typeface="Arial" panose="020B0604020202020204" pitchFamily="34" charset="0"/>
              </a:rPr>
              <a:t>2</a:t>
            </a:r>
          </a:p>
          <a:p>
            <a:pPr marL="62280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Frame rate ≃ 5kHz</a:t>
            </a:r>
          </a:p>
          <a:p>
            <a:pPr marL="62280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  <a:ea typeface="Arial" panose="020B0604020202020204" pitchFamily="34" charset="0"/>
              </a:rPr>
              <a:t>Output (serial data) frequency 160 MHz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F0D89A-0979-ECB2-8450-5E34BD48FD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422" y="1289332"/>
            <a:ext cx="7017776" cy="31824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2B037E-B711-9400-AA65-FB4F09E5CF77}"/>
              </a:ext>
            </a:extLst>
          </p:cNvPr>
          <p:cNvSpPr txBox="1"/>
          <p:nvPr/>
        </p:nvSpPr>
        <p:spPr>
          <a:xfrm>
            <a:off x="4357422" y="4619472"/>
            <a:ext cx="742636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venir Next" panose="020B0503020202020204" pitchFamily="34" charset="0"/>
              </a:rPr>
              <a:t>fixed top-to-bottom priority column drain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p</a:t>
            </a:r>
            <a:r>
              <a:rPr lang="en-GB" dirty="0">
                <a:effectLst/>
                <a:latin typeface="Avenir Next" panose="020B0503020202020204" pitchFamily="34" charset="0"/>
              </a:rPr>
              <a:t>ixel data are asynchronously read at the bottom of each column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d</a:t>
            </a:r>
            <a:r>
              <a:rPr lang="en-GB" dirty="0">
                <a:effectLst/>
                <a:latin typeface="Avenir Next" panose="020B0503020202020204" pitchFamily="34" charset="0"/>
              </a:rPr>
              <a:t>igital read-out unit at each pixel with foundry standard cells</a:t>
            </a:r>
            <a:endParaRPr lang="en-GB" dirty="0">
              <a:latin typeface="Avenir Next" panose="020B05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effectLst/>
                <a:latin typeface="Avenir Next" panose="020B0503020202020204" pitchFamily="34" charset="0"/>
              </a:rPr>
              <a:t>ToT</a:t>
            </a:r>
            <a:r>
              <a:rPr lang="en-GB" dirty="0">
                <a:latin typeface="Avenir Next" panose="020B0503020202020204" pitchFamily="34" charset="0"/>
              </a:rPr>
              <a:t> with </a:t>
            </a:r>
            <a:r>
              <a:rPr lang="en-GB" dirty="0">
                <a:effectLst/>
                <a:latin typeface="Avenir Next" panose="020B0503020202020204" pitchFamily="34" charset="0"/>
              </a:rPr>
              <a:t>4b timestamp in pixel memory at Leading or Trailing E</a:t>
            </a:r>
            <a:r>
              <a:rPr lang="en-GB" dirty="0">
                <a:latin typeface="Avenir Next" panose="020B0503020202020204" pitchFamily="34" charset="0"/>
              </a:rPr>
              <a:t>dge with </a:t>
            </a:r>
            <a:r>
              <a:rPr lang="en-GB" dirty="0">
                <a:effectLst/>
                <a:latin typeface="Avenir Next" panose="020B0503020202020204" pitchFamily="34" charset="0"/>
              </a:rPr>
              <a:t>10b extension at the </a:t>
            </a:r>
            <a:r>
              <a:rPr lang="en-GB" dirty="0" err="1">
                <a:effectLst/>
                <a:latin typeface="Avenir Next" panose="020B0503020202020204" pitchFamily="34" charset="0"/>
              </a:rPr>
              <a:t>EoC</a:t>
            </a:r>
            <a:r>
              <a:rPr lang="en-GB" dirty="0">
                <a:effectLst/>
                <a:latin typeface="Avenir Next" panose="020B0503020202020204" pitchFamily="34" charset="0"/>
              </a:rPr>
              <a:t> level</a:t>
            </a:r>
            <a:endParaRPr lang="en-GB" dirty="0">
              <a:latin typeface="Avenir Next" panose="020B05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L</a:t>
            </a:r>
            <a:r>
              <a:rPr lang="en-GB" dirty="0">
                <a:effectLst/>
                <a:latin typeface="Avenir Next" panose="020B0503020202020204" pitchFamily="34" charset="0"/>
              </a:rPr>
              <a:t>E and TE timestamps are serialized </a:t>
            </a:r>
            <a:r>
              <a:rPr lang="en-GB" dirty="0">
                <a:latin typeface="Avenir Next" panose="020B0503020202020204" pitchFamily="34" charset="0"/>
              </a:rPr>
              <a:t>in</a:t>
            </a:r>
            <a:r>
              <a:rPr lang="en-GB" dirty="0">
                <a:effectLst/>
                <a:latin typeface="Avenir Next" panose="020B0503020202020204" pitchFamily="34" charset="0"/>
              </a:rPr>
              <a:t> three 160Mbps output links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C31E61-7278-A46D-5508-8EB6D56143F5}"/>
              </a:ext>
            </a:extLst>
          </p:cNvPr>
          <p:cNvCxnSpPr/>
          <p:nvPr/>
        </p:nvCxnSpPr>
        <p:spPr>
          <a:xfrm>
            <a:off x="3915142" y="2175189"/>
            <a:ext cx="4168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E3F719E-5D0E-71BC-53B7-6D5490EAA883}"/>
              </a:ext>
            </a:extLst>
          </p:cNvPr>
          <p:cNvSpPr txBox="1"/>
          <p:nvPr/>
        </p:nvSpPr>
        <p:spPr>
          <a:xfrm>
            <a:off x="1596193" y="1705878"/>
            <a:ext cx="1764000" cy="1384995"/>
          </a:xfrm>
          <a:prstGeom prst="rect">
            <a:avLst/>
          </a:prstGeom>
          <a:solidFill>
            <a:srgbClr val="FFF9E3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venir Next" panose="020B0503020202020204" pitchFamily="34" charset="0"/>
                <a:ea typeface="Arial" panose="020B0604020202020204" pitchFamily="34" charset="0"/>
              </a:rPr>
              <a:t>128 x 128 pixels </a:t>
            </a:r>
          </a:p>
          <a:p>
            <a:pPr algn="ctr"/>
            <a:r>
              <a:rPr lang="en-GB" sz="1400" dirty="0">
                <a:latin typeface="Avenir Next" panose="020B0503020202020204" pitchFamily="34" charset="0"/>
                <a:ea typeface="Arial" panose="020B0604020202020204" pitchFamily="34" charset="0"/>
              </a:rPr>
              <a:t>≃ 41 </a:t>
            </a:r>
            <a:r>
              <a:rPr lang="en-GB" sz="1400" dirty="0" err="1">
                <a:latin typeface="Avenir Next" panose="020B0503020202020204" pitchFamily="34" charset="0"/>
                <a:ea typeface="Arial" panose="020B0604020202020204" pitchFamily="34" charset="0"/>
              </a:rPr>
              <a:t>μm</a:t>
            </a:r>
            <a:r>
              <a:rPr lang="en-GB" sz="1400" dirty="0">
                <a:latin typeface="Avenir Next" panose="020B0503020202020204" pitchFamily="34" charset="0"/>
                <a:ea typeface="Arial" panose="020B0604020202020204" pitchFamily="34" charset="0"/>
              </a:rPr>
              <a:t> pitch </a:t>
            </a:r>
          </a:p>
          <a:p>
            <a:pPr algn="ctr"/>
            <a:r>
              <a:rPr lang="en-GB" sz="1400" dirty="0">
                <a:latin typeface="Avenir Next" panose="020B0503020202020204" pitchFamily="34" charset="0"/>
                <a:ea typeface="Arial" panose="020B0604020202020204" pitchFamily="34" charset="0"/>
              </a:rPr>
              <a:t>≃ 1ke</a:t>
            </a:r>
            <a:r>
              <a:rPr lang="en-GB" sz="1400" baseline="30000" dirty="0">
                <a:latin typeface="Avenir Next" panose="020B0503020202020204" pitchFamily="34" charset="0"/>
                <a:ea typeface="Arial" panose="020B0604020202020204" pitchFamily="34" charset="0"/>
              </a:rPr>
              <a:t>-</a:t>
            </a:r>
            <a:r>
              <a:rPr lang="en-GB" sz="1400" dirty="0">
                <a:latin typeface="Avenir Next" panose="020B0503020202020204" pitchFamily="34" charset="0"/>
                <a:ea typeface="Arial" panose="020B0604020202020204" pitchFamily="34" charset="0"/>
              </a:rPr>
              <a:t> to 1Me</a:t>
            </a:r>
            <a:r>
              <a:rPr lang="en-GB" sz="1400" baseline="30000" dirty="0">
                <a:latin typeface="Avenir Next" panose="020B0503020202020204" pitchFamily="34" charset="0"/>
                <a:ea typeface="Arial" panose="020B0604020202020204" pitchFamily="34" charset="0"/>
              </a:rPr>
              <a:t>-</a:t>
            </a:r>
          </a:p>
          <a:p>
            <a:pPr algn="ctr"/>
            <a:r>
              <a:rPr lang="en-GB" sz="1400" dirty="0">
                <a:latin typeface="Avenir Next" panose="020B0503020202020204" pitchFamily="34" charset="0"/>
                <a:ea typeface="Arial" panose="020B0604020202020204" pitchFamily="34" charset="0"/>
              </a:rPr>
              <a:t>hit rate ≃ 1kHz/cm</a:t>
            </a:r>
            <a:r>
              <a:rPr lang="en-GB" sz="1400" baseline="30000" dirty="0">
                <a:latin typeface="Avenir Next" panose="020B0503020202020204" pitchFamily="34" charset="0"/>
                <a:ea typeface="Arial" panose="020B0604020202020204" pitchFamily="34" charset="0"/>
              </a:rPr>
              <a:t>2</a:t>
            </a:r>
          </a:p>
          <a:p>
            <a:pPr algn="ctr"/>
            <a:r>
              <a:rPr lang="en-GB" sz="1400" dirty="0">
                <a:latin typeface="Avenir Next" panose="020B0503020202020204" pitchFamily="34" charset="0"/>
                <a:ea typeface="Arial" panose="020B0604020202020204" pitchFamily="34" charset="0"/>
              </a:rPr>
              <a:t>frame rate ≃ 5kHz</a:t>
            </a:r>
          </a:p>
          <a:p>
            <a:pPr algn="ctr"/>
            <a:r>
              <a:rPr lang="en-GB" sz="1400" dirty="0">
                <a:latin typeface="Avenir Next" panose="020B0503020202020204" pitchFamily="34" charset="0"/>
                <a:ea typeface="Arial" panose="020B0604020202020204" pitchFamily="34" charset="0"/>
              </a:rPr>
              <a:t>output 160 MHz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14B3AE-5B6A-84E7-28AF-5EBDDEC89834}"/>
              </a:ext>
            </a:extLst>
          </p:cNvPr>
          <p:cNvSpPr txBox="1"/>
          <p:nvPr/>
        </p:nvSpPr>
        <p:spPr>
          <a:xfrm>
            <a:off x="572049" y="225462"/>
            <a:ext cx="110479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MCMOS design </a:t>
            </a:r>
            <a:r>
              <a:rPr lang="fr-FR" sz="2800" dirty="0" err="1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work</a:t>
            </a:r>
            <a:r>
              <a:rPr lang="fr-FR" sz="2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at IP2I: TIIX  </a:t>
            </a:r>
          </a:p>
          <a:p>
            <a:pPr algn="ctr"/>
            <a:r>
              <a:rPr lang="en-GB" sz="2000" dirty="0">
                <a:solidFill>
                  <a:srgbClr val="C00000"/>
                </a:solidFill>
                <a:latin typeface="Avenir Next" panose="020B0503020202020204" pitchFamily="34" charset="0"/>
                <a:ea typeface="Arial" panose="020B0604020202020204" pitchFamily="34" charset="0"/>
              </a:rPr>
              <a:t> TJ 180 nm (25 </a:t>
            </a:r>
            <a:r>
              <a:rPr lang="en-GB" sz="2000" dirty="0" err="1">
                <a:solidFill>
                  <a:srgbClr val="C00000"/>
                </a:solidFill>
                <a:latin typeface="Avenir Next" panose="020B0503020202020204" pitchFamily="34" charset="0"/>
                <a:ea typeface="Arial" panose="020B0604020202020204" pitchFamily="34" charset="0"/>
              </a:rPr>
              <a:t>μm</a:t>
            </a:r>
            <a:r>
              <a:rPr lang="en-GB" sz="2000" dirty="0">
                <a:solidFill>
                  <a:srgbClr val="C00000"/>
                </a:solidFill>
                <a:latin typeface="Avenir Next" panose="020B0503020202020204" pitchFamily="34" charset="0"/>
                <a:ea typeface="Arial" panose="020B0604020202020204" pitchFamily="34" charset="0"/>
              </a:rPr>
              <a:t> epitaxial layer) - submission end-2024</a:t>
            </a:r>
            <a:endParaRPr lang="fr-FR" sz="2800" dirty="0">
              <a:solidFill>
                <a:srgbClr val="C00000"/>
              </a:solidFill>
              <a:latin typeface="Avenir Next" panose="020B0503020202020204" pitchFamily="34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359EAF-1B87-5BB1-0997-2213A9C1665A}"/>
              </a:ext>
            </a:extLst>
          </p:cNvPr>
          <p:cNvSpPr txBox="1"/>
          <p:nvPr/>
        </p:nvSpPr>
        <p:spPr>
          <a:xfrm rot="16200000">
            <a:off x="-1043570" y="3077998"/>
            <a:ext cx="31135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IP2I</a:t>
            </a:r>
            <a:r>
              <a:rPr lang="en-US" sz="18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 – </a:t>
            </a:r>
            <a:r>
              <a:rPr lang="en-US" sz="1800" dirty="0">
                <a:solidFill>
                  <a:schemeClr val="accent6"/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IPHC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2751495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C3E9A0-D761-5BB8-071D-B7A2E1C92B70}"/>
              </a:ext>
            </a:extLst>
          </p:cNvPr>
          <p:cNvSpPr/>
          <p:nvPr/>
        </p:nvSpPr>
        <p:spPr>
          <a:xfrm>
            <a:off x="1116744" y="787208"/>
            <a:ext cx="99585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R&amp;D proposal at IP2I in DRD3 WP1</a:t>
            </a:r>
          </a:p>
          <a:p>
            <a:pPr marL="540000" lvl="1" algn="ctr">
              <a:lnSpc>
                <a:spcPct val="100000"/>
              </a:lnSpc>
              <a:buClr>
                <a:srgbClr val="000000"/>
              </a:buClr>
              <a:buSzPct val="75000"/>
            </a:pPr>
            <a:r>
              <a:rPr lang="en-US" sz="2000" b="0" strike="noStrike" spc="-1" dirty="0">
                <a:solidFill>
                  <a:srgbClr val="C00000"/>
                </a:solidFill>
                <a:latin typeface="Avenir Next" panose="020B0503020202020204" pitchFamily="34" charset="0"/>
              </a:rPr>
              <a:t>study readout architecture for precision timing in </a:t>
            </a:r>
            <a:r>
              <a:rPr lang="en-US" sz="2000" b="0" strike="noStrike" spc="-1" dirty="0" err="1">
                <a:solidFill>
                  <a:srgbClr val="C00000"/>
                </a:solidFill>
                <a:latin typeface="Avenir Next" panose="020B0503020202020204" pitchFamily="34" charset="0"/>
              </a:rPr>
              <a:t>TPSco</a:t>
            </a:r>
            <a:r>
              <a:rPr lang="en-US" sz="2000" b="0" strike="noStrike" spc="-1" dirty="0">
                <a:solidFill>
                  <a:srgbClr val="C00000"/>
                </a:solidFill>
                <a:latin typeface="Avenir Next" panose="020B0503020202020204" pitchFamily="34" charset="0"/>
              </a:rPr>
              <a:t> 65 nm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993378-76E2-AF68-3BF9-951A2A020C9B}"/>
              </a:ext>
            </a:extLst>
          </p:cNvPr>
          <p:cNvGrpSpPr/>
          <p:nvPr/>
        </p:nvGrpSpPr>
        <p:grpSpPr>
          <a:xfrm>
            <a:off x="2676520" y="3582691"/>
            <a:ext cx="6838961" cy="2526447"/>
            <a:chOff x="2291788" y="2091850"/>
            <a:chExt cx="6838961" cy="252644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99E106A-5A94-D076-903A-E1979C67B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2148" y="2103425"/>
              <a:ext cx="4408601" cy="251487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30143D1-16E9-8F27-375E-89DCC8FF2B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4301" b="20246"/>
            <a:stretch/>
          </p:blipFill>
          <p:spPr>
            <a:xfrm>
              <a:off x="2291788" y="2091850"/>
              <a:ext cx="2386544" cy="237589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F9CC2A2-A357-9E20-3040-077475742C79}"/>
                </a:ext>
              </a:extLst>
            </p:cNvPr>
            <p:cNvSpPr txBox="1"/>
            <p:nvPr/>
          </p:nvSpPr>
          <p:spPr>
            <a:xfrm>
              <a:off x="5591364" y="2279393"/>
              <a:ext cx="2422458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err="1">
                  <a:latin typeface="Avenir Next" panose="020B0503020202020204" pitchFamily="34" charset="0"/>
                </a:rPr>
                <a:t>TPSCo</a:t>
              </a:r>
              <a:r>
                <a:rPr lang="en-GB" sz="1400" dirty="0">
                  <a:latin typeface="Avenir Next" panose="020B0503020202020204" pitchFamily="34" charset="0"/>
                </a:rPr>
                <a:t> 65 nm</a:t>
              </a:r>
            </a:p>
            <a:p>
              <a:pPr algn="ctr"/>
              <a:r>
                <a:rPr lang="en-GB" sz="1400" dirty="0">
                  <a:latin typeface="Avenir Next" panose="020B0503020202020204" pitchFamily="34" charset="0"/>
                </a:rPr>
                <a:t>design “modified with gap”</a:t>
              </a:r>
            </a:p>
            <a:p>
              <a:pPr algn="ctr"/>
              <a:r>
                <a:rPr lang="en-GB" sz="1400" dirty="0">
                  <a:latin typeface="Avenir Next" panose="020B0503020202020204" pitchFamily="34" charset="0"/>
                </a:rPr>
                <a:t>p</a:t>
              </a:r>
              <a:r>
                <a:rPr lang="en-FR" sz="1400" dirty="0">
                  <a:latin typeface="Avenir Next" panose="020B0503020202020204" pitchFamily="34" charset="0"/>
                </a:rPr>
                <a:t>itch 10 μm</a:t>
              </a:r>
            </a:p>
            <a:p>
              <a:pPr algn="ctr"/>
              <a:r>
                <a:rPr lang="en-FR" sz="14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63 ps resolution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A5DDD91-2B87-0C59-AA82-94239CF0EC55}"/>
              </a:ext>
            </a:extLst>
          </p:cNvPr>
          <p:cNvSpPr txBox="1"/>
          <p:nvPr/>
        </p:nvSpPr>
        <p:spPr>
          <a:xfrm>
            <a:off x="787113" y="3174739"/>
            <a:ext cx="106177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FR" dirty="0">
                <a:latin typeface="Avenir Next" panose="020B0503020202020204" pitchFamily="34" charset="0"/>
              </a:rPr>
              <a:t>Study with Analog Pixel Test Structure Operational Amplifier APTS-OA </a:t>
            </a:r>
            <a:r>
              <a:rPr lang="en-FR" sz="1400" dirty="0">
                <a:latin typeface="Avenir Next" panose="020B0503020202020204" pitchFamily="34" charset="0"/>
                <a:hlinkClick r:id="rId5"/>
              </a:rPr>
              <a:t>https://arxiv.org/pdf/2407.18528</a:t>
            </a:r>
            <a:r>
              <a:rPr lang="en-FR" sz="1400" dirty="0">
                <a:latin typeface="Avenir Next" panose="020B0503020202020204" pitchFamily="34" charset="0"/>
              </a:rPr>
              <a:t> * </a:t>
            </a:r>
          </a:p>
        </p:txBody>
      </p:sp>
      <p:sp>
        <p:nvSpPr>
          <p:cNvPr id="20" name="ZoneTexte 7">
            <a:extLst>
              <a:ext uri="{FF2B5EF4-FFF2-40B4-BE49-F238E27FC236}">
                <a16:creationId xmlns:a16="http://schemas.microsoft.com/office/drawing/2014/main" id="{AFB92E9E-8CF5-230F-7B8A-3A4D8D575CE2}"/>
              </a:ext>
            </a:extLst>
          </p:cNvPr>
          <p:cNvSpPr/>
          <p:nvPr/>
        </p:nvSpPr>
        <p:spPr>
          <a:xfrm>
            <a:off x="1647234" y="1794566"/>
            <a:ext cx="8897532" cy="113731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42900" indent="-342900">
              <a:lnSpc>
                <a:spcPct val="100000"/>
              </a:lnSpc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plan to develop 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TDC IP variants based on vernier ring oscillator and delay lines</a:t>
            </a:r>
          </a:p>
          <a:p>
            <a:pPr marL="342900" indent="-342900">
              <a:lnSpc>
                <a:spcPct val="100000"/>
              </a:lnSpc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pc="-1" dirty="0">
                <a:latin typeface="Avenir Next" panose="020B0503020202020204" pitchFamily="34" charset="0"/>
                <a:ea typeface="DejaVu Sans"/>
              </a:rPr>
              <a:t>study i</a:t>
            </a:r>
            <a:r>
              <a:rPr lang="en-US" strike="noStrike" spc="-1" dirty="0">
                <a:latin typeface="Avenir Next" panose="020B0503020202020204" pitchFamily="34" charset="0"/>
                <a:ea typeface="DejaVu Sans"/>
              </a:rPr>
              <a:t>mplementation of asynchronous readout architecture (similar to TIIX)</a:t>
            </a:r>
          </a:p>
          <a:p>
            <a:pPr marL="800100" lvl="1" indent="-342900"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z="160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with </a:t>
            </a:r>
            <a:r>
              <a:rPr lang="en-US" sz="1600" strike="noStrike" spc="-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ToA</a:t>
            </a:r>
            <a:r>
              <a:rPr lang="en-US" sz="160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 and </a:t>
            </a:r>
            <a:r>
              <a:rPr lang="en-US" sz="1600" strike="noStrike" spc="-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ToT</a:t>
            </a:r>
            <a:r>
              <a:rPr lang="en-US" sz="160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 at end of column</a:t>
            </a:r>
          </a:p>
          <a:p>
            <a:pPr marL="800100" lvl="1" indent="-342900">
              <a:buClr>
                <a:srgbClr val="595959"/>
              </a:buClr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on top of low pitch </a:t>
            </a:r>
            <a:r>
              <a:rPr lang="en-US" sz="1600" spc="-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TPSCo</a:t>
            </a:r>
            <a:r>
              <a:rPr lang="en-US" sz="1600" spc="-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ea typeface="DejaVu Sans"/>
              </a:rPr>
              <a:t> 65 nm analog design “modified with gap” process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4BB200-D31B-2890-80FF-09243618D8E0}"/>
              </a:ext>
            </a:extLst>
          </p:cNvPr>
          <p:cNvSpPr txBox="1"/>
          <p:nvPr/>
        </p:nvSpPr>
        <p:spPr>
          <a:xfrm>
            <a:off x="1" y="6557958"/>
            <a:ext cx="5832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the power consumption constraint is not considered in this study   </a:t>
            </a:r>
          </a:p>
        </p:txBody>
      </p:sp>
    </p:spTree>
    <p:extLst>
      <p:ext uri="{BB962C8B-B14F-4D97-AF65-F5344CB8AC3E}">
        <p14:creationId xmlns:p14="http://schemas.microsoft.com/office/powerpoint/2010/main" val="3514195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336314</TotalTime>
  <Words>1172</Words>
  <Application>Microsoft Macintosh PowerPoint</Application>
  <PresentationFormat>Widescreen</PresentationFormat>
  <Paragraphs>149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Avenir Next</vt:lpstr>
      <vt:lpstr>Calibri</vt:lpstr>
      <vt:lpstr>Courier New</vt:lpstr>
      <vt:lpstr>Lucida Grande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Microsoft Office User</cp:lastModifiedBy>
  <cp:revision>14264</cp:revision>
  <cp:lastPrinted>2020-01-16T15:11:18Z</cp:lastPrinted>
  <dcterms:created xsi:type="dcterms:W3CDTF">2015-10-09T13:44:56Z</dcterms:created>
  <dcterms:modified xsi:type="dcterms:W3CDTF">2024-11-05T11:46:17Z</dcterms:modified>
</cp:coreProperties>
</file>