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0" r:id="rId2"/>
    <p:sldId id="325" r:id="rId3"/>
    <p:sldId id="326" r:id="rId4"/>
    <p:sldId id="327" r:id="rId5"/>
    <p:sldId id="330" r:id="rId6"/>
    <p:sldId id="328" r:id="rId7"/>
    <p:sldId id="329" r:id="rId8"/>
    <p:sldId id="333" r:id="rId9"/>
    <p:sldId id="337" r:id="rId10"/>
    <p:sldId id="334" r:id="rId11"/>
    <p:sldId id="335" r:id="rId12"/>
    <p:sldId id="332" r:id="rId13"/>
    <p:sldId id="338" r:id="rId14"/>
    <p:sldId id="274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hieu MARCHAND" initials="MM" lastIdx="0" clrIdx="0">
    <p:extLst>
      <p:ext uri="{19B8F6BF-5375-455C-9EA6-DF929625EA0E}">
        <p15:presenceInfo xmlns:p15="http://schemas.microsoft.com/office/powerpoint/2012/main" userId="S-1-5-21-2060718226-1440286284-1606240830-128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77" autoAdjust="0"/>
    <p:restoredTop sz="95268" autoAdjust="0"/>
  </p:normalViewPr>
  <p:slideViewPr>
    <p:cSldViewPr snapToGrid="0">
      <p:cViewPr varScale="1">
        <p:scale>
          <a:sx n="82" d="100"/>
          <a:sy n="82" d="100"/>
        </p:scale>
        <p:origin x="576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D7773C0-E0BC-4885-9F4C-5A69EBB200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2nd FCC Italy &amp; France Workshop </a:t>
            </a: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1D0EA5C-03D6-437F-BEF8-A44AF33926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76746-CA4B-4E57-840D-4248861163FC}" type="datetime1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F0F0760-6900-4ECC-94B9-996E38A1EF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EFF1415-C864-4C6C-939A-E142BF58009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0AD5A-7595-4016-AA01-8FA8DFFDBD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686579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2nd FCC Italy &amp; France Workshop 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CD2A4-5D69-49FE-828A-15DC3CD66AA7}" type="datetime1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10EE93-58F3-4003-8742-24FD30616E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5458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049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3D469B1C-406F-4789-B7BB-32CF5443FCA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9387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86604B52-3EB7-4FBC-BB93-945F82E1643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0717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21FDCD1A-CAF4-4338-A123-2FDDDB00F4C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501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898D3290-C78B-4C5F-98EE-1C488B6A644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56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27F690C4-E37A-4ED4-B49D-895FAAB4E7D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846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52BAE123-666F-4B81-AAB5-F2185912283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312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52FEC2AB-6E93-4A89-B1FE-A15485B7A3F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599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2A96E2F8-9332-422A-BDDF-8B74C5028B4F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923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1256EE28-D44B-4435-B9EA-777C6AF7A5B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126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000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B7265CD1-03CA-4FC8-8F14-C72500A6F80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576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5B999614-3622-46D5-B6FF-78D15290B4D7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235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4E02587F-E1AA-4A21-B474-B7065DC5A45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2nd FCC Italy &amp; France Workshop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403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7EF60B-D06B-4EFD-A79F-5882C1439B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3BE4282-F3F6-48A3-BE36-0F0C23FB0E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5AFD37-49F8-4181-8930-E6362C548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57E5B-93A9-4A5C-ABB6-CC5223EC7518}" type="datetime1">
              <a:rPr lang="fr-FR" smtClean="0"/>
              <a:t>04/11/2024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3AC1E7-9858-4120-AFB9-DD7142803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919DEE-A13A-472D-A0BF-643490D3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41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9F641-9B03-4F9C-A7EF-24409CE51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4FA5C1E-324B-45D4-8028-DF3B0D1F08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877A30-6617-403D-BB29-FD2D6E690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7BC8-00A5-4AE3-8F77-5165ABBABB57}" type="datetime1">
              <a:rPr lang="fr-FR" smtClean="0"/>
              <a:t>04/11/2024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78CC25-ACCA-46EC-B738-81F975D71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9DDAE4-EFDF-4DDA-B012-86BE6938B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12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025A156-BC2D-4BC7-8C8B-F257EF0BC8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E979B03-5722-4EBD-9D02-083B3D1204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854F1D-BBF9-452F-A1C6-DC8D4417D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C38EC-9863-4895-822D-2C617DA41E50}" type="datetime1">
              <a:rPr lang="fr-FR" smtClean="0"/>
              <a:t>04/11/2024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4C4A8E-0BA8-4682-BBF8-FDBE892CF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C4378F3-5A8F-4B5B-9F16-622C07E57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200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981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429F12-8688-4ACA-A709-4A9E68FE0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08EC65-6927-45FA-8FD3-B3F97DCB5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675CF3-5FBC-4C3A-A76A-D422996D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AA12D-19F2-4B93-A147-1FE3FB0299B3}" type="datetime1">
              <a:rPr lang="fr-FR" smtClean="0"/>
              <a:t>04/11/2024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B41D95-71CF-43B2-8DA0-E7B68078C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936039-DA3F-432C-850A-ACBEA5C7D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970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0A4542-D649-4FDE-B633-08F99A2E9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D56505-591D-4AA9-B7F0-CF87A338D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F827E99-D0DE-48D4-87A1-04F9DBE83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FE92-1BF8-4793-BF7B-0B5E82B8A6C3}" type="datetime1">
              <a:rPr lang="fr-FR" smtClean="0"/>
              <a:t>04/11/2024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2B07BC-65CF-4897-A966-69603C0F0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8E98FF3-1378-4596-87CD-3484CB970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723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295E3A-03AA-426C-8BC5-D4CC383C3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2B91F3-A764-422B-BA38-49C815D53B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5ED30E6-AD40-4412-B788-AB14EAA72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AD3CD09-9E0B-4CF5-BD27-41916F624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3289-426C-4807-BA76-238FD2F0C3D1}" type="datetime1">
              <a:rPr lang="fr-FR" smtClean="0"/>
              <a:t>04/11/2024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2291CD-3893-4E27-B182-7DEABA28A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B25F863-3C18-4DF6-9FCB-24AF4F97A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99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3CC5D7-5422-41A3-A297-27A1D4D0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3BEB69C-6131-471C-A49E-EE43893D9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F0F4FD4-F23A-4C94-98ED-28F34585F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05F0F7B-A2FD-404C-9C3A-1A3F7F4448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5707E9C-5100-4806-9A2E-E7D7F76073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F7E5898-D632-4D5A-B2B5-5811156CC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BA80-95D8-4C74-A7A3-0D58F896A440}" type="datetime1">
              <a:rPr lang="fr-FR" smtClean="0"/>
              <a:t>04/11/2024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BCDF400-BA11-4563-A5FC-D22DBF365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B74D9E0-F683-4672-A345-1D0B0B001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27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BAB900-2779-4A05-9292-DA40CDB6C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1DA0CFA-82AC-4966-AA59-F3E46040B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D6F8-A8B5-49A5-ABE9-4204E1D09532}" type="datetime1">
              <a:rPr lang="fr-FR" smtClean="0"/>
              <a:t>04/11/2024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95EB269-2091-4F6A-BCD3-64987B74B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A44F168-E102-4873-86FC-FAF87A30F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657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DDFADA2-A898-49F8-89B1-4E5023322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AFDA-E247-45AC-B0B6-53A451AA21D0}" type="datetime1">
              <a:rPr lang="fr-FR" smtClean="0"/>
              <a:t>04/11/2024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4F5893-4137-49D0-919C-E8A35396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51E022-7B4F-4701-BD9F-582D2208D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867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2E786A-D0AB-4349-8BB2-1BD50D218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B1F770-BF27-492A-8780-CC6FA86EC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770603D-10F7-48A3-91DA-4C7F5AEC4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751B96C-910C-4250-AD43-A35567AF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6B8F-D8CB-429B-97CF-298E841D18AF}" type="datetime1">
              <a:rPr lang="fr-FR" smtClean="0"/>
              <a:t>04/11/2024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13BFC1A-0527-4C57-B66D-2BFB88FDE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48547CD-C635-4B44-80C9-CDB500EE1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6566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985929-3DFC-4565-A28F-4DBF06199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7F1BDB3-4F09-4A55-BAD5-FFA1E2F5AB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5A53315-44E1-4CCB-A264-6F84C0041F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9EB18A-1878-4545-A1CE-D7D90B727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A8C15-9B4C-41B7-BD86-8FC4EF76B04F}" type="datetime1">
              <a:rPr lang="fr-FR" smtClean="0"/>
              <a:t>04/11/2024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4D3EC4-8A1A-463B-AA2C-DA596ED5D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C94699-621E-46C1-9510-AF59E652B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195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E0312A6-F32D-418E-B412-298AEE482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6A4122-6ADA-4273-A4A4-19C887F48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3E221A-D44F-4194-AFFB-5C9B10A75B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F93BF-1CEA-43CE-AFA8-C4F969377832}" type="datetime1">
              <a:rPr lang="fr-FR" smtClean="0"/>
              <a:t>04/11/2024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8CD7CC-2B60-4717-BE4D-1E68F59E92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8E0421-3A78-4267-B6B8-64DA3E302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461D1-CAB5-4F2D-8CCA-B8C2AA535E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49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9CC7E04-19B7-4D87-B0CE-6DDE2DFA5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892007"/>
          </a:xfrm>
          <a:prstGeom prst="rect">
            <a:avLst/>
          </a:prstGeom>
        </p:spPr>
      </p:pic>
      <p:sp>
        <p:nvSpPr>
          <p:cNvPr id="9" name="Titel 2">
            <a:extLst>
              <a:ext uri="{FF2B5EF4-FFF2-40B4-BE49-F238E27FC236}">
                <a16:creationId xmlns:a16="http://schemas.microsoft.com/office/drawing/2014/main" id="{A3B2CAE5-EAAA-43F1-B766-0D7CA736BB40}"/>
              </a:ext>
            </a:extLst>
          </p:cNvPr>
          <p:cNvSpPr txBox="1">
            <a:spLocks/>
          </p:cNvSpPr>
          <p:nvPr/>
        </p:nvSpPr>
        <p:spPr>
          <a:xfrm>
            <a:off x="0" y="1678777"/>
            <a:ext cx="12192000" cy="158990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685800" rtl="0" eaLnBrk="1" latinLnBrk="0" hangingPunct="1">
              <a:lnSpc>
                <a:spcPts val="3563"/>
              </a:lnSpc>
              <a:spcBef>
                <a:spcPct val="0"/>
              </a:spcBef>
              <a:buNone/>
              <a:defRPr sz="36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BR" b="1" dirty="0">
                <a:solidFill>
                  <a:srgbClr val="FFFFFF"/>
                </a:solidFill>
                <a:latin typeface="Arial"/>
              </a:rPr>
              <a:t>R&amp;D ACTIVITIES :</a:t>
            </a:r>
            <a:endParaRPr lang="en-GB" sz="6000" b="1" dirty="0">
              <a:solidFill>
                <a:srgbClr val="FFFFFF"/>
              </a:solidFill>
              <a:latin typeface="Arial"/>
            </a:endParaRPr>
          </a:p>
          <a:p>
            <a:pPr lvl="0">
              <a:defRPr/>
            </a:pPr>
            <a:r>
              <a:rPr lang="pt-BR" b="1" dirty="0">
                <a:solidFill>
                  <a:srgbClr val="FFFFFF"/>
                </a:solidFill>
                <a:latin typeface="Arial"/>
              </a:rPr>
              <a:t>HTS QuadrupolE and Beampipe</a:t>
            </a:r>
          </a:p>
        </p:txBody>
      </p:sp>
      <p:sp>
        <p:nvSpPr>
          <p:cNvPr id="11" name="Sous-titre 13">
            <a:extLst>
              <a:ext uri="{FF2B5EF4-FFF2-40B4-BE49-F238E27FC236}">
                <a16:creationId xmlns:a16="http://schemas.microsoft.com/office/drawing/2014/main" id="{FACF54D7-E8D9-4982-8EBF-5E488F9B4F45}"/>
              </a:ext>
            </a:extLst>
          </p:cNvPr>
          <p:cNvSpPr txBox="1">
            <a:spLocks/>
          </p:cNvSpPr>
          <p:nvPr/>
        </p:nvSpPr>
        <p:spPr>
          <a:xfrm>
            <a:off x="2452883" y="4700204"/>
            <a:ext cx="7156580" cy="11264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FR" sz="1600" u="sng" dirty="0">
                <a:solidFill>
                  <a:srgbClr val="FFFFFF"/>
                </a:solidFill>
                <a:latin typeface="Arial"/>
              </a:rPr>
              <a:t>Matthieu Marchand</a:t>
            </a:r>
            <a:r>
              <a:rPr lang="fr-FR" sz="1600" dirty="0">
                <a:solidFill>
                  <a:srgbClr val="FFFFFF"/>
                </a:solidFill>
                <a:latin typeface="Arial"/>
              </a:rPr>
              <a:t>, Laurent </a:t>
            </a:r>
            <a:r>
              <a:rPr lang="fr-FR" sz="1600" dirty="0" err="1">
                <a:solidFill>
                  <a:srgbClr val="FFFFFF"/>
                </a:solidFill>
                <a:latin typeface="Arial"/>
              </a:rPr>
              <a:t>Brunetti</a:t>
            </a:r>
            <a:r>
              <a:rPr lang="fr-FR" sz="1600" dirty="0">
                <a:solidFill>
                  <a:srgbClr val="FFFFFF"/>
                </a:solidFill>
                <a:latin typeface="Arial"/>
              </a:rPr>
              <a:t>,</a:t>
            </a:r>
          </a:p>
          <a:p>
            <a:pPr lvl="0"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Gaël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Balik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J.P. Baud, </a:t>
            </a:r>
            <a:r>
              <a:rPr lang="fr-FR" sz="1600" dirty="0">
                <a:solidFill>
                  <a:srgbClr val="FFFFFF"/>
                </a:solidFill>
                <a:latin typeface="Arial"/>
              </a:rPr>
              <a:t>Isabelle  De Bonis, Agnès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Dominjon, </a:t>
            </a:r>
            <a:r>
              <a:rPr lang="fr-FR" sz="1600" dirty="0">
                <a:solidFill>
                  <a:srgbClr val="FFFFFF"/>
                </a:solidFill>
                <a:latin typeface="Arial"/>
              </a:rPr>
              <a:t>Giovanni </a:t>
            </a:r>
            <a:r>
              <a:rPr lang="fr-FR" sz="1600" dirty="0" err="1">
                <a:solidFill>
                  <a:srgbClr val="FFFFFF"/>
                </a:solidFill>
                <a:latin typeface="Arial"/>
              </a:rPr>
              <a:t>Lamanna</a:t>
            </a:r>
            <a:r>
              <a:rPr lang="fr-FR" sz="1600" dirty="0">
                <a:solidFill>
                  <a:srgbClr val="FFFFFF"/>
                </a:solidFill>
                <a:latin typeface="Arial"/>
              </a:rPr>
              <a:t>, Freddy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Poirier | LAPP – IN2P3</a:t>
            </a:r>
          </a:p>
          <a:p>
            <a:pPr lvl="0">
              <a:defRPr/>
            </a:pP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M.Koratzinos</a:t>
            </a:r>
            <a:r>
              <a:rPr lang="fr-FR" sz="1600" dirty="0">
                <a:solidFill>
                  <a:srgbClr val="FFFFFF"/>
                </a:solidFill>
                <a:latin typeface="Arial"/>
              </a:rPr>
              <a:t>, A. </a:t>
            </a:r>
            <a:r>
              <a:rPr lang="fr-FR" sz="1600" dirty="0" err="1">
                <a:solidFill>
                  <a:srgbClr val="FFFFFF"/>
                </a:solidFill>
                <a:latin typeface="Arial"/>
              </a:rPr>
              <a:t>Thabuis</a:t>
            </a:r>
            <a:r>
              <a:rPr lang="fr-FR" sz="1600" dirty="0">
                <a:solidFill>
                  <a:srgbClr val="FFFFFF"/>
                </a:solidFill>
                <a:latin typeface="Arial"/>
              </a:rPr>
              <a:t> | PSI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05.11.2024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7923A46-A981-4F1C-9583-BF8E9B284A64}"/>
              </a:ext>
            </a:extLst>
          </p:cNvPr>
          <p:cNvSpPr/>
          <p:nvPr/>
        </p:nvSpPr>
        <p:spPr>
          <a:xfrm>
            <a:off x="851097" y="3420486"/>
            <a:ext cx="10360152" cy="508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ts val="3563"/>
              </a:lnSpc>
              <a:spcBef>
                <a:spcPct val="0"/>
              </a:spcBef>
              <a:defRPr/>
            </a:pPr>
            <a:r>
              <a:rPr lang="en-GB" sz="2400" b="1" dirty="0">
                <a:solidFill>
                  <a:srgbClr val="FFFFFF"/>
                </a:solidFill>
                <a:latin typeface="Arial"/>
              </a:rPr>
              <a:t>2</a:t>
            </a:r>
            <a:r>
              <a:rPr lang="en-GB" sz="2400" b="1" baseline="30000" dirty="0">
                <a:solidFill>
                  <a:srgbClr val="FFFFFF"/>
                </a:solidFill>
                <a:latin typeface="Arial"/>
              </a:rPr>
              <a:t>nd </a:t>
            </a:r>
            <a:r>
              <a:rPr lang="en-GB" sz="2400" b="1" dirty="0">
                <a:solidFill>
                  <a:srgbClr val="FFFFFF"/>
                </a:solidFill>
                <a:latin typeface="Arial"/>
              </a:rPr>
              <a:t>FCC Italy &amp; France Workshop</a:t>
            </a:r>
            <a:endParaRPr lang="en-GB" sz="2400" b="1" baseline="300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6618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E932ED1-A6F3-4ED2-971B-C7DC3B233A13}"/>
              </a:ext>
            </a:extLst>
          </p:cNvPr>
          <p:cNvSpPr txBox="1"/>
          <p:nvPr/>
        </p:nvSpPr>
        <p:spPr>
          <a:xfrm>
            <a:off x="182879" y="559128"/>
            <a:ext cx="7449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BEAM PIPE– Design (2/2)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85F2FA4-DB93-4764-8C3C-C4CC576175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816" t="20401" b="15709"/>
          <a:stretch/>
        </p:blipFill>
        <p:spPr>
          <a:xfrm flipH="1">
            <a:off x="3979095" y="3383109"/>
            <a:ext cx="4233809" cy="229395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07E783C-9AFD-4872-9529-F2C07EDC66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573" b="17694"/>
          <a:stretch/>
        </p:blipFill>
        <p:spPr>
          <a:xfrm flipH="1">
            <a:off x="199152" y="1785913"/>
            <a:ext cx="4662842" cy="226224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DF66C4ED-DD85-4D7C-9BB9-F8F3E173E7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129593" y="4228126"/>
            <a:ext cx="3556051" cy="2472205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6B9E417-E870-4397-BB50-8BD410A430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0760" y="751500"/>
            <a:ext cx="2404504" cy="2610126"/>
          </a:xfrm>
          <a:prstGeom prst="rect">
            <a:avLst/>
          </a:prstGeom>
        </p:spPr>
      </p:pic>
      <p:graphicFrame>
        <p:nvGraphicFramePr>
          <p:cNvPr id="19" name="Tableau 18">
            <a:extLst>
              <a:ext uri="{FF2B5EF4-FFF2-40B4-BE49-F238E27FC236}">
                <a16:creationId xmlns:a16="http://schemas.microsoft.com/office/drawing/2014/main" id="{7688AF76-B70F-421D-9C4B-3DAA527580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12838"/>
              </p:ext>
            </p:extLst>
          </p:nvPr>
        </p:nvGraphicFramePr>
        <p:xfrm>
          <a:off x="8603879" y="571828"/>
          <a:ext cx="3414001" cy="59204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14001">
                  <a:extLst>
                    <a:ext uri="{9D8B030D-6E8A-4147-A177-3AD203B41FA5}">
                      <a16:colId xmlns:a16="http://schemas.microsoft.com/office/drawing/2014/main" val="757052933"/>
                    </a:ext>
                  </a:extLst>
                </a:gridCol>
              </a:tblGrid>
              <a:tr h="297808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Beam pipe specifications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34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/>
                        <a:t>Main characteristics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271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Two flanges with inside water channels + a double wall pipe with a intern double spiral structure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058540"/>
                  </a:ext>
                </a:extLst>
              </a:tr>
              <a:tr h="219201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Stainless steel =&gt; Strong rigidity and non corrosive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880676"/>
                  </a:ext>
                </a:extLst>
              </a:tr>
              <a:tr h="235166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Fluid =&gt; water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459328"/>
                  </a:ext>
                </a:extLst>
              </a:tr>
              <a:tr h="235166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Airtight and leakproof (water flow inside the pipe walls + ultra vacuum inside the pipe + primary vacuum outside the pipe)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533039"/>
                  </a:ext>
                </a:extLst>
              </a:tr>
              <a:tr h="253044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/>
                        <a:t>General dimensions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198214"/>
                  </a:ext>
                </a:extLst>
              </a:tr>
              <a:tr h="254028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3 meters long (~cryostat length)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758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30mm intern diameter</a:t>
                      </a:r>
                    </a:p>
                    <a:p>
                      <a:pPr algn="ctr"/>
                      <a:r>
                        <a:rPr lang="en-GB" sz="1200" noProof="0" dirty="0"/>
                        <a:t>36mm outside diameter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1mm thick wall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721780"/>
                  </a:ext>
                </a:extLst>
              </a:tr>
              <a:tr h="281612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1mm thick space for the water flow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42951"/>
                  </a:ext>
                </a:extLst>
              </a:tr>
              <a:tr h="2540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Surface finish sufficient to not disrupt the internal water flow =&gt; to be determine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18816"/>
                  </a:ext>
                </a:extLst>
              </a:tr>
              <a:tr h="177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/>
                        <a:t>The Flanges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922068"/>
                  </a:ext>
                </a:extLst>
              </a:tr>
              <a:tr h="224804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90mm diameter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486457"/>
                  </a:ext>
                </a:extLst>
              </a:tr>
              <a:tr h="242584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16,7mm thick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560575"/>
                  </a:ext>
                </a:extLst>
              </a:tr>
              <a:tr h="242584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2 1/8” holes for water inlet and outlet for the hydraulics connectors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977731"/>
                  </a:ext>
                </a:extLst>
              </a:tr>
              <a:tr h="257824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6*7mm diameter holes to connect the flanges to other beam pipe sections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766958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940CB25A-F685-4748-9BAC-0C963EE66151}"/>
              </a:ext>
            </a:extLst>
          </p:cNvPr>
          <p:cNvSpPr/>
          <p:nvPr/>
        </p:nvSpPr>
        <p:spPr>
          <a:xfrm>
            <a:off x="3798989" y="5657671"/>
            <a:ext cx="4662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rgbClr val="002060"/>
                </a:solidFill>
              </a:rPr>
              <a:t>Conclusion :</a:t>
            </a:r>
            <a:r>
              <a:rPr lang="en-GB" dirty="0">
                <a:solidFill>
                  <a:srgbClr val="002060"/>
                </a:solidFill>
              </a:rPr>
              <a:t> Due to the singular geometry, dimensions and specific water flow, this system needs a strong fluid, thermic and mechanical analysis to study its feasibility.  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FFC286-3E38-4FA0-8ACD-EFD1086B85CF}"/>
              </a:ext>
            </a:extLst>
          </p:cNvPr>
          <p:cNvSpPr/>
          <p:nvPr/>
        </p:nvSpPr>
        <p:spPr>
          <a:xfrm>
            <a:off x="44863" y="1020793"/>
            <a:ext cx="120382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A singular pipe with strong specifications </a:t>
            </a:r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5D459F1A-85DB-4D19-A9C2-89C5513A120B}"/>
              </a:ext>
            </a:extLst>
          </p:cNvPr>
          <p:cNvSpPr txBox="1"/>
          <p:nvPr/>
        </p:nvSpPr>
        <p:spPr>
          <a:xfrm>
            <a:off x="4900643" y="5415458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Beam pipe CAD the flange next to the IP  </a:t>
            </a:r>
            <a:endParaRPr lang="en-US" sz="1000" dirty="0"/>
          </a:p>
        </p:txBody>
      </p:sp>
      <p:sp>
        <p:nvSpPr>
          <p:cNvPr id="18" name="TextBox 5">
            <a:extLst>
              <a:ext uri="{FF2B5EF4-FFF2-40B4-BE49-F238E27FC236}">
                <a16:creationId xmlns:a16="http://schemas.microsoft.com/office/drawing/2014/main" id="{D868E5B9-ADAD-4100-BC86-294760A978D1}"/>
              </a:ext>
            </a:extLst>
          </p:cNvPr>
          <p:cNvSpPr txBox="1"/>
          <p:nvPr/>
        </p:nvSpPr>
        <p:spPr>
          <a:xfrm>
            <a:off x="1773433" y="1810931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Beam pipe CAD and the flange out of the cryostat  </a:t>
            </a:r>
            <a:endParaRPr lang="en-US" sz="1000" dirty="0"/>
          </a:p>
        </p:txBody>
      </p:sp>
      <p:sp>
        <p:nvSpPr>
          <p:cNvPr id="22" name="TextBox 5">
            <a:extLst>
              <a:ext uri="{FF2B5EF4-FFF2-40B4-BE49-F238E27FC236}">
                <a16:creationId xmlns:a16="http://schemas.microsoft.com/office/drawing/2014/main" id="{9986917F-0779-4271-8D03-88016F824D96}"/>
              </a:ext>
            </a:extLst>
          </p:cNvPr>
          <p:cNvSpPr txBox="1"/>
          <p:nvPr/>
        </p:nvSpPr>
        <p:spPr>
          <a:xfrm>
            <a:off x="966968" y="6438721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Beam pipe CAD – Cutting view </a:t>
            </a:r>
            <a:endParaRPr lang="en-US" sz="1000" dirty="0"/>
          </a:p>
        </p:txBody>
      </p:sp>
      <p:sp>
        <p:nvSpPr>
          <p:cNvPr id="23" name="TextBox 5">
            <a:extLst>
              <a:ext uri="{FF2B5EF4-FFF2-40B4-BE49-F238E27FC236}">
                <a16:creationId xmlns:a16="http://schemas.microsoft.com/office/drawing/2014/main" id="{E21D3458-91FC-4EFD-9D48-2FEEC9CC3864}"/>
              </a:ext>
            </a:extLst>
          </p:cNvPr>
          <p:cNvSpPr txBox="1"/>
          <p:nvPr/>
        </p:nvSpPr>
        <p:spPr>
          <a:xfrm>
            <a:off x="5539182" y="3142216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Flange CAD with the fluid inlet/outlet</a:t>
            </a:r>
            <a:endParaRPr lang="en-US" sz="10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2CB6B40-E6A3-4C7D-B2FC-497B1F610CB1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10 </a:t>
            </a:r>
          </a:p>
        </p:txBody>
      </p:sp>
    </p:spTree>
    <p:extLst>
      <p:ext uri="{BB962C8B-B14F-4D97-AF65-F5344CB8AC3E}">
        <p14:creationId xmlns:p14="http://schemas.microsoft.com/office/powerpoint/2010/main" val="3288102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E932ED1-A6F3-4ED2-971B-C7DC3B233A13}"/>
              </a:ext>
            </a:extLst>
          </p:cNvPr>
          <p:cNvSpPr txBox="1"/>
          <p:nvPr/>
        </p:nvSpPr>
        <p:spPr>
          <a:xfrm>
            <a:off x="182879" y="559128"/>
            <a:ext cx="7449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BEAM PIPE– Fluid, thermic and mechanical analysis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C47E2D-E2BB-4B0B-82C3-ACBC9DC82FCE}"/>
              </a:ext>
            </a:extLst>
          </p:cNvPr>
          <p:cNvSpPr/>
          <p:nvPr/>
        </p:nvSpPr>
        <p:spPr>
          <a:xfrm>
            <a:off x="44864" y="1020793"/>
            <a:ext cx="744956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Several types of numerical simulation =&gt; validation of the beam pipe concept + design optimization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Static analysis to study its mechanical performance.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Modal analysis to study vibrations.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Fluid analysis to study the evolution of temperature, pressure, velocity and turbulences along the pipe.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Simulations in progress (temperature, turbulences) =&gt; some leads of improvement are identified (smoother shapes in tube/flange, multi-channels, …).</a:t>
            </a:r>
          </a:p>
          <a:p>
            <a:pPr algn="just"/>
            <a:endParaRPr lang="en-GB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7B80C2E-6756-44CB-9EEA-D73A4E06CA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910"/>
          <a:stretch/>
        </p:blipFill>
        <p:spPr>
          <a:xfrm>
            <a:off x="181773" y="4621779"/>
            <a:ext cx="3904631" cy="2116504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FFC5BB6-938F-44C4-8CF8-05F2420264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654" y="3829897"/>
            <a:ext cx="6369591" cy="739026"/>
          </a:xfrm>
          <a:prstGeom prst="rect">
            <a:avLst/>
          </a:prstGeom>
        </p:spPr>
      </p:pic>
      <p:sp>
        <p:nvSpPr>
          <p:cNvPr id="21" name="AutoShape 2" descr="https://lapp-mail.in2p3.fr/service/home/~/?auth=co&amp;loc=en_GB&amp;id=4885&amp;part=2.9&amp;t=1725357973743">
            <a:extLst>
              <a:ext uri="{FF2B5EF4-FFF2-40B4-BE49-F238E27FC236}">
                <a16:creationId xmlns:a16="http://schemas.microsoft.com/office/drawing/2014/main" id="{F4D51D9E-0284-4A63-95FD-5F9CCDAEDF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93209" y="2881252"/>
            <a:ext cx="542925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577A2AE4-79F6-4B1D-8CB1-62E9248F7D8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8"/>
          <a:stretch/>
        </p:blipFill>
        <p:spPr>
          <a:xfrm>
            <a:off x="4482611" y="4621779"/>
            <a:ext cx="3590235" cy="2236221"/>
          </a:xfrm>
          <a:prstGeom prst="rect">
            <a:avLst/>
          </a:prstGeom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3CDCDE6-04B8-4825-9297-0F84EB1743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9910679"/>
              </p:ext>
            </p:extLst>
          </p:nvPr>
        </p:nvGraphicFramePr>
        <p:xfrm>
          <a:off x="7598418" y="578561"/>
          <a:ext cx="4484725" cy="33424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4580">
                  <a:extLst>
                    <a:ext uri="{9D8B030D-6E8A-4147-A177-3AD203B41FA5}">
                      <a16:colId xmlns:a16="http://schemas.microsoft.com/office/drawing/2014/main" val="651021349"/>
                    </a:ext>
                  </a:extLst>
                </a:gridCol>
                <a:gridCol w="2150145">
                  <a:extLst>
                    <a:ext uri="{9D8B030D-6E8A-4147-A177-3AD203B41FA5}">
                      <a16:colId xmlns:a16="http://schemas.microsoft.com/office/drawing/2014/main" val="2225908820"/>
                    </a:ext>
                  </a:extLst>
                </a:gridCol>
              </a:tblGrid>
              <a:tr h="294423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Boundary conditions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/>
                        <a:t>Resolutions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081105"/>
                  </a:ext>
                </a:extLst>
              </a:tr>
              <a:tr h="257243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noProof="0" dirty="0"/>
                        <a:t>Mechanical analysis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577330"/>
                  </a:ext>
                </a:extLst>
              </a:tr>
              <a:tr h="2572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Fixed at its two flanges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/>
                        <a:t>Max displacement : 0,6mm 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1824"/>
                  </a:ext>
                </a:extLst>
              </a:tr>
              <a:tr h="428739"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Intern hydrostatic pressure for water flow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/>
                        <a:t>Max stress :  5,5 MPa</a:t>
                      </a:r>
                      <a:endParaRPr lang="en-GB" sz="1200" noProof="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397500"/>
                  </a:ext>
                </a:extLst>
              </a:tr>
              <a:tr h="428739">
                <a:tc>
                  <a:txBody>
                    <a:bodyPr/>
                    <a:lstStyle/>
                    <a:p>
                      <a:r>
                        <a:rPr lang="fr-FR" sz="1200" dirty="0"/>
                        <a:t>Inside ultra vacuum (1</a:t>
                      </a:r>
                      <a:r>
                        <a:rPr lang="fr-FR" sz="1200" baseline="30000" dirty="0"/>
                        <a:t>e</a:t>
                      </a:r>
                      <a:r>
                        <a:rPr lang="fr-FR" sz="1200" dirty="0"/>
                        <a:t>-10Pa) and </a:t>
                      </a:r>
                      <a:r>
                        <a:rPr lang="fr-FR" sz="1200" dirty="0" err="1"/>
                        <a:t>outside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primary</a:t>
                      </a:r>
                      <a:r>
                        <a:rPr lang="fr-FR" sz="1200" dirty="0"/>
                        <a:t> vacuum (1</a:t>
                      </a:r>
                      <a:r>
                        <a:rPr lang="fr-FR" sz="1200" baseline="30000" dirty="0"/>
                        <a:t>e</a:t>
                      </a:r>
                      <a:r>
                        <a:rPr lang="fr-FR" sz="1200" dirty="0"/>
                        <a:t>-4Pa)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First mode : 23Hz</a:t>
                      </a:r>
                      <a:endParaRPr lang="fr-FR" sz="12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585039"/>
                  </a:ext>
                </a:extLst>
              </a:tr>
              <a:tr h="257243"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noProof="0" dirty="0"/>
                        <a:t>Fluidic analysis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479555"/>
                  </a:ext>
                </a:extLst>
              </a:tr>
              <a:tr h="257243"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Velocity inlet : 1 m/s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Inlet pressure : to be determine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306311"/>
                  </a:ext>
                </a:extLst>
              </a:tr>
              <a:tr h="257243"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Temperature inlet : 20°C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pipe temp : to be determine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791681"/>
                  </a:ext>
                </a:extLst>
              </a:tr>
              <a:tr h="428739"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Surface heat transfer (100W/m) : 1037 W/2 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Water velocity : to be determine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899767"/>
                  </a:ext>
                </a:extLst>
              </a:tr>
              <a:tr h="294423">
                <a:tc>
                  <a:txBody>
                    <a:bodyPr/>
                    <a:lstStyle/>
                    <a:p>
                      <a:endParaRPr lang="en-GB" sz="1200" noProof="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noProof="0" dirty="0"/>
                        <a:t>Turbulences : to be determine 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9806521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F52688B0-6C50-49A3-9064-1E8D117E178B}"/>
              </a:ext>
            </a:extLst>
          </p:cNvPr>
          <p:cNvSpPr/>
          <p:nvPr/>
        </p:nvSpPr>
        <p:spPr>
          <a:xfrm>
            <a:off x="8188763" y="5278224"/>
            <a:ext cx="39159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rgbClr val="002060"/>
                </a:solidFill>
              </a:rPr>
              <a:t>Conclusion : </a:t>
            </a:r>
            <a:r>
              <a:rPr lang="en-GB" dirty="0">
                <a:solidFill>
                  <a:srgbClr val="002060"/>
                </a:solidFill>
              </a:rPr>
              <a:t>need to prototype the pipe to test it and compare the simulation =&gt; well-defined manufacturing process.</a:t>
            </a:r>
          </a:p>
        </p:txBody>
      </p:sp>
      <p:sp>
        <p:nvSpPr>
          <p:cNvPr id="25" name="TextBox 5">
            <a:extLst>
              <a:ext uri="{FF2B5EF4-FFF2-40B4-BE49-F238E27FC236}">
                <a16:creationId xmlns:a16="http://schemas.microsoft.com/office/drawing/2014/main" id="{FEF0A51D-B7E3-4329-8A0B-3E74E487E7CE}"/>
              </a:ext>
            </a:extLst>
          </p:cNvPr>
          <p:cNvSpPr txBox="1"/>
          <p:nvPr/>
        </p:nvSpPr>
        <p:spPr>
          <a:xfrm>
            <a:off x="279240" y="6483465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Velocity and turbulence analysis</a:t>
            </a:r>
            <a:endParaRPr lang="en-US" sz="1000" dirty="0"/>
          </a:p>
        </p:txBody>
      </p:sp>
      <p:sp>
        <p:nvSpPr>
          <p:cNvPr id="26" name="TextBox 5">
            <a:extLst>
              <a:ext uri="{FF2B5EF4-FFF2-40B4-BE49-F238E27FC236}">
                <a16:creationId xmlns:a16="http://schemas.microsoft.com/office/drawing/2014/main" id="{9F541304-5DA0-4073-9139-EA2F797EEE8E}"/>
              </a:ext>
            </a:extLst>
          </p:cNvPr>
          <p:cNvSpPr txBox="1"/>
          <p:nvPr/>
        </p:nvSpPr>
        <p:spPr>
          <a:xfrm>
            <a:off x="4461213" y="6496515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Velocity and turbulence analysis</a:t>
            </a:r>
            <a:endParaRPr lang="en-US" sz="1000" dirty="0"/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id="{EB05567F-4854-4A68-8F9D-FD48AB40DA9B}"/>
              </a:ext>
            </a:extLst>
          </p:cNvPr>
          <p:cNvSpPr txBox="1"/>
          <p:nvPr/>
        </p:nvSpPr>
        <p:spPr>
          <a:xfrm>
            <a:off x="2246143" y="3843358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Mechanical displacement analysis</a:t>
            </a:r>
            <a:endParaRPr lang="en-US" sz="1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C9383B-2BDF-4200-8925-16F6C4D32D7F}"/>
              </a:ext>
            </a:extLst>
          </p:cNvPr>
          <p:cNvSpPr/>
          <p:nvPr/>
        </p:nvSpPr>
        <p:spPr>
          <a:xfrm>
            <a:off x="8210368" y="4102019"/>
            <a:ext cx="38727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Need of more precise specifications, especially for turbulences, to  adapt the design.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B9DD217-141B-4B49-843D-DC24322ABD0A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11 </a:t>
            </a:r>
          </a:p>
        </p:txBody>
      </p:sp>
    </p:spTree>
    <p:extLst>
      <p:ext uri="{BB962C8B-B14F-4D97-AF65-F5344CB8AC3E}">
        <p14:creationId xmlns:p14="http://schemas.microsoft.com/office/powerpoint/2010/main" val="298295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E932ED1-A6F3-4ED2-971B-C7DC3B233A13}"/>
              </a:ext>
            </a:extLst>
          </p:cNvPr>
          <p:cNvSpPr txBox="1"/>
          <p:nvPr/>
        </p:nvSpPr>
        <p:spPr>
          <a:xfrm>
            <a:off x="182879" y="559128"/>
            <a:ext cx="7449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BEAM PIPE– Manufacturing and pre-prototyping at LAPP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F5891AA-3E2E-4E96-BE32-6F240E50C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5903" y="1104576"/>
            <a:ext cx="5471233" cy="331418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D832BBB-9091-40C1-950F-E92808FF2447}"/>
              </a:ext>
            </a:extLst>
          </p:cNvPr>
          <p:cNvSpPr/>
          <p:nvPr/>
        </p:nvSpPr>
        <p:spPr>
          <a:xfrm>
            <a:off x="44864" y="1020793"/>
            <a:ext cx="65235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 manufacturing process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A pipe separated in several sections =&gt; a pipe segment, two custom made flanges with a small pipe segment incorporated and a junction part.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Each section made by 3D metal printing =&gt; some machines can combine 3D printing with machining for a better surface finish (inside the cooling channel).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Sections assembled by welding =&gt; TIG, electron beam or laser welding : process to be determined according the metal properties and the precisions needed.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The quadrupoles mounted before the second flange welding, due to the diameter interference.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Dis-assembly has to be studied</a:t>
            </a:r>
            <a:r>
              <a:rPr lang="en-GB" i="1" dirty="0"/>
              <a:t>.</a:t>
            </a:r>
          </a:p>
          <a:p>
            <a:pPr algn="just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ED5029-34CB-4928-8EBC-0ECF83719436}"/>
              </a:ext>
            </a:extLst>
          </p:cNvPr>
          <p:cNvSpPr/>
          <p:nvPr/>
        </p:nvSpPr>
        <p:spPr>
          <a:xfrm>
            <a:off x="129448" y="4690150"/>
            <a:ext cx="119642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Just as for the HTS quadrupole: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Building a solid local industrial network =&gt; combine efforts to find same partners for both parts.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Pre-prototyping each of the 4 beam pipe sections =&gt; collaboration LAPP – USMB 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n-GB" dirty="0"/>
              <a:t>Identify the potential difficulties we could face during an industrial manufacturing and adapt the design if necessary =&gt;  establish a precise 3D printing strategy.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en-GB" dirty="0"/>
              <a:t>Use this first sections to start assembling (welding), water, thermic, vibration and metrology tests =&gt; validation of the process and pipe concept.</a:t>
            </a: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EEFE7CF5-0E97-4358-A53C-BBD73F59DEE2}"/>
              </a:ext>
            </a:extLst>
          </p:cNvPr>
          <p:cNvSpPr txBox="1"/>
          <p:nvPr/>
        </p:nvSpPr>
        <p:spPr>
          <a:xfrm>
            <a:off x="8955933" y="4151541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Beam pipe assembled sections</a:t>
            </a:r>
            <a:endParaRPr lang="en-US" sz="10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1C5C214-C6B0-48C5-A26D-F0FB549720BD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12 </a:t>
            </a:r>
          </a:p>
        </p:txBody>
      </p:sp>
    </p:spTree>
    <p:extLst>
      <p:ext uri="{BB962C8B-B14F-4D97-AF65-F5344CB8AC3E}">
        <p14:creationId xmlns:p14="http://schemas.microsoft.com/office/powerpoint/2010/main" val="1722776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E932ED1-A6F3-4ED2-971B-C7DC3B233A13}"/>
              </a:ext>
            </a:extLst>
          </p:cNvPr>
          <p:cNvSpPr txBox="1"/>
          <p:nvPr/>
        </p:nvSpPr>
        <p:spPr>
          <a:xfrm>
            <a:off x="182879" y="559128"/>
            <a:ext cx="7449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Summary and Outlook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554897-B924-4D90-AA49-A3B15D0AB83C}"/>
              </a:ext>
            </a:extLst>
          </p:cNvPr>
          <p:cNvSpPr/>
          <p:nvPr/>
        </p:nvSpPr>
        <p:spPr>
          <a:xfrm>
            <a:off x="44863" y="1020793"/>
            <a:ext cx="1196425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There are major technological and economical benefits for FCC by using HTS magnets. It’s a technology which has a bright future and the FCC project has the opportunity to be one of the major actors in its development.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After the manufacturing of a HTS </a:t>
            </a:r>
            <a:r>
              <a:rPr lang="en-GB" dirty="0" err="1"/>
              <a:t>sextupole</a:t>
            </a:r>
            <a:r>
              <a:rPr lang="en-GB" dirty="0"/>
              <a:t> and waiting for its cold test, an HTS quadrupole is under study.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 singular magnet design and its environmental constraints make that we need to develop a specific cryostat beam pipe compatible with the quadrupole.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 first steps of both parts manufacturing has started with their pre-prototyping =&gt; validate their concept and anticipate a prototyping at a larger scale. </a:t>
            </a:r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 short term actions: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Improve the magnet design and manufacturing process through the pre-prototyping project =&gt; groove and section design and manufacturing tolerances and strategy.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Improve the pipe design and manufacturing process through the pre-prototyping project =&gt; adapt the design for turbulences + more precise simulations + start to study in detail the welding process for the pipe.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Prepare the manufacturing of the final prototypes (manufacturers are already identified).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 mid term actions: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Manufacture the magnet and the pipe prototypes with all the instrumental tests (metrology, vibrations analysis, magnet cold tests, beam pipe cooling tests…).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E776866-08A7-4053-9AEB-B843C6E2B8C3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13 </a:t>
            </a:r>
          </a:p>
        </p:txBody>
      </p:sp>
    </p:spTree>
    <p:extLst>
      <p:ext uri="{BB962C8B-B14F-4D97-AF65-F5344CB8AC3E}">
        <p14:creationId xmlns:p14="http://schemas.microsoft.com/office/powerpoint/2010/main" val="2939649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attention!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11660401" y="129898"/>
            <a:ext cx="385972" cy="22676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z="1800"/>
              <a:pPr/>
              <a:t>14</a:t>
            </a:fld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E03A3D7-A44C-4D94-AB26-F0AD807177CA}"/>
              </a:ext>
            </a:extLst>
          </p:cNvPr>
          <p:cNvSpPr txBox="1"/>
          <p:nvPr/>
        </p:nvSpPr>
        <p:spPr>
          <a:xfrm>
            <a:off x="182879" y="559128"/>
            <a:ext cx="5570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HTS MAGNET IN FCC – Definition</a:t>
            </a:r>
          </a:p>
        </p:txBody>
      </p:sp>
      <p:pic>
        <p:nvPicPr>
          <p:cNvPr id="7" name="Image 6" descr="https://d3i71xaburhd42.cloudfront.net/7780f5f863c781a95765fa374c0c735c246496a8/1-Figure1-1.png">
            <a:extLst>
              <a:ext uri="{FF2B5EF4-FFF2-40B4-BE49-F238E27FC236}">
                <a16:creationId xmlns:a16="http://schemas.microsoft.com/office/drawing/2014/main" id="{97558616-190A-42DD-B2C8-29E365BC901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83" y="3311221"/>
            <a:ext cx="4277154" cy="2862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E4003FA-681C-4B84-9A7A-12C57D16D4F2}"/>
              </a:ext>
            </a:extLst>
          </p:cNvPr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0119" y="985061"/>
            <a:ext cx="2071052" cy="162929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0741124-8E80-44FC-B383-EA1F55290DA4}"/>
              </a:ext>
            </a:extLst>
          </p:cNvPr>
          <p:cNvSpPr txBox="1"/>
          <p:nvPr/>
        </p:nvSpPr>
        <p:spPr>
          <a:xfrm>
            <a:off x="4721583" y="3429000"/>
            <a:ext cx="675958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/>
              <a:t>A Canted Cosine Theta (CCT) magnet =&gt; a magnet design using two opposed solenoid fields. The HTS material (ribbon) is coiled inside a single and canted groove =&gt; reduce the mechanical stress on the conductor + gain of space since it’s a very compact design</a:t>
            </a:r>
            <a:endParaRPr lang="en-GB" dirty="0"/>
          </a:p>
          <a:p>
            <a:pPr lvl="1" algn="just"/>
            <a:r>
              <a:rPr lang="en-US" sz="1050" i="1" dirty="0">
                <a:solidFill>
                  <a:prstClr val="black"/>
                </a:solidFill>
              </a:rPr>
              <a:t>=&gt; S. Caspi and all “Canted–Cosine–Theta Magnet (CCT)— A Concept for High Field Accelerator Magnets”, IEEE Transactions on Applied Superconductivity · June 2014</a:t>
            </a:r>
            <a:endParaRPr lang="en-GB" dirty="0"/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741259F0-99C9-45E8-9EE0-B706801CC2F9}"/>
              </a:ext>
            </a:extLst>
          </p:cNvPr>
          <p:cNvSpPr txBox="1"/>
          <p:nvPr/>
        </p:nvSpPr>
        <p:spPr>
          <a:xfrm>
            <a:off x="182879" y="6173543"/>
            <a:ext cx="43666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/>
              <a:t>Example of a 2-layer CCT magnet layout with rectangular cable  - L. Garcia Fajardo </a:t>
            </a:r>
            <a:endParaRPr lang="en-US" sz="1000" i="1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D8EB1AB-5135-4475-B417-A608C2159868}"/>
              </a:ext>
            </a:extLst>
          </p:cNvPr>
          <p:cNvSpPr txBox="1"/>
          <p:nvPr/>
        </p:nvSpPr>
        <p:spPr>
          <a:xfrm>
            <a:off x="-1" y="1070734"/>
            <a:ext cx="93154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FCC project must face technologic, economic and ecologic challenges =&gt; HTS magnet can be part of the solution </a:t>
            </a:r>
            <a:r>
              <a:rPr lang="en-US" dirty="0"/>
              <a:t> </a:t>
            </a:r>
          </a:p>
          <a:p>
            <a:pPr algn="just"/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/>
              <a:t>A High Temperature Superconducting (HTS) magnet =&gt; operate at temperature above 30°K, versus 2°K for classic superconducting magnet (</a:t>
            </a:r>
            <a:r>
              <a:rPr lang="en-US" dirty="0" err="1"/>
              <a:t>NbTi</a:t>
            </a:r>
            <a:r>
              <a:rPr lang="en-US" dirty="0"/>
              <a:t>) =&gt; sustainable and economical solution since much less energy is needed to cool down the magnets</a:t>
            </a:r>
          </a:p>
          <a:p>
            <a:pPr lvl="1" algn="just"/>
            <a:r>
              <a:rPr lang="en-GB" sz="1100" i="1" dirty="0">
                <a:solidFill>
                  <a:prstClr val="black"/>
                </a:solidFill>
              </a:rPr>
              <a:t>=&gt;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sz="1100" i="1" dirty="0">
                <a:solidFill>
                  <a:prstClr val="black"/>
                </a:solidFill>
              </a:rPr>
              <a:t>M. </a:t>
            </a:r>
            <a:r>
              <a:rPr lang="en-GB" sz="1100" i="1" dirty="0" err="1">
                <a:solidFill>
                  <a:prstClr val="black"/>
                </a:solidFill>
              </a:rPr>
              <a:t>Koratzinos</a:t>
            </a:r>
            <a:r>
              <a:rPr lang="en-GB" sz="1100" i="1" dirty="0">
                <a:solidFill>
                  <a:prstClr val="black"/>
                </a:solidFill>
              </a:rPr>
              <a:t>, “The FCCee-HTS4 project”, FCC week 2024, San Francisco </a:t>
            </a:r>
            <a:endParaRPr lang="en-US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FBCC7DE-15F0-49BF-A63D-6A6A25697F1C}"/>
              </a:ext>
            </a:extLst>
          </p:cNvPr>
          <p:cNvSpPr txBox="1"/>
          <p:nvPr/>
        </p:nvSpPr>
        <p:spPr>
          <a:xfrm>
            <a:off x="4861596" y="5859473"/>
            <a:ext cx="736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</a:rPr>
              <a:t>HTS technology is a promising and relevant technology for FCC</a:t>
            </a:r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741259F0-99C9-45E8-9EE0-B706801CC2F9}"/>
              </a:ext>
            </a:extLst>
          </p:cNvPr>
          <p:cNvSpPr txBox="1"/>
          <p:nvPr/>
        </p:nvSpPr>
        <p:spPr>
          <a:xfrm>
            <a:off x="8946693" y="2679977"/>
            <a:ext cx="207105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/>
              <a:t>REBCO ribbon</a:t>
            </a:r>
            <a:endParaRPr lang="en-US" sz="1000" i="1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467500B-3515-4CA5-9936-29A484A92CE4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2 </a:t>
            </a:r>
          </a:p>
        </p:txBody>
      </p:sp>
    </p:spTree>
    <p:extLst>
      <p:ext uri="{BB962C8B-B14F-4D97-AF65-F5344CB8AC3E}">
        <p14:creationId xmlns:p14="http://schemas.microsoft.com/office/powerpoint/2010/main" val="2697057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E03A3D7-A44C-4D94-AB26-F0AD807177CA}"/>
              </a:ext>
            </a:extLst>
          </p:cNvPr>
          <p:cNvSpPr txBox="1"/>
          <p:nvPr/>
        </p:nvSpPr>
        <p:spPr>
          <a:xfrm>
            <a:off x="182879" y="559128"/>
            <a:ext cx="7664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HTS MAGNET IN FCC – Status and Objectives</a:t>
            </a:r>
          </a:p>
        </p:txBody>
      </p:sp>
      <p:pic>
        <p:nvPicPr>
          <p:cNvPr id="15" name="Content Placeholder 5">
            <a:extLst>
              <a:ext uri="{FF2B5EF4-FFF2-40B4-BE49-F238E27FC236}">
                <a16:creationId xmlns:a16="http://schemas.microsoft.com/office/drawing/2014/main" id="{FCC7C71D-F361-4B91-A4C8-DBEA91DF52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263" t="21281" r="19777" b="18109"/>
          <a:stretch/>
        </p:blipFill>
        <p:spPr>
          <a:xfrm>
            <a:off x="8427744" y="586271"/>
            <a:ext cx="3167455" cy="2130575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DDBB8956-2217-4C15-9D3E-19FC15DB315B}"/>
              </a:ext>
            </a:extLst>
          </p:cNvPr>
          <p:cNvSpPr txBox="1"/>
          <p:nvPr/>
        </p:nvSpPr>
        <p:spPr>
          <a:xfrm>
            <a:off x="35454" y="998293"/>
            <a:ext cx="7473822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HTS project for FFC (HTS4) started in 2022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In August 2023 =&gt; successful cold test of a CCT </a:t>
            </a:r>
            <a:r>
              <a:rPr lang="en-GB" dirty="0" err="1"/>
              <a:t>NbTi</a:t>
            </a:r>
            <a:r>
              <a:rPr lang="en-GB" dirty="0"/>
              <a:t> quadrupole at PSI</a:t>
            </a:r>
          </a:p>
          <a:p>
            <a:pPr marL="628650" lvl="1" indent="-171450" algn="just">
              <a:buFont typeface="Symbol" panose="05050102010706020507" pitchFamily="18" charset="2"/>
              <a:buChar char="Þ"/>
            </a:pPr>
            <a:r>
              <a:rPr lang="en-GB" sz="1100" i="1" dirty="0" err="1"/>
              <a:t>M.Koratzinos</a:t>
            </a:r>
            <a:r>
              <a:rPr lang="en-GB" sz="1100" i="1" dirty="0"/>
              <a:t>, “New design of FF quads using HTS” in Frascati 2023</a:t>
            </a:r>
          </a:p>
          <a:p>
            <a:pPr lvl="1" algn="just"/>
            <a:endParaRPr lang="en-GB" sz="1100" i="1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In June 2024 =&gt; a successful manufacturing and winding of HTS CCT </a:t>
            </a:r>
            <a:r>
              <a:rPr lang="en-GB" dirty="0" err="1"/>
              <a:t>sextupole</a:t>
            </a:r>
            <a:r>
              <a:rPr lang="en-GB" dirty="0"/>
              <a:t> at CERN. It will be followed by the cold test in 2025.</a:t>
            </a:r>
          </a:p>
          <a:p>
            <a:pPr lvl="1" algn="just"/>
            <a:r>
              <a:rPr lang="en-GB" sz="1100" i="1" dirty="0"/>
              <a:t>=&gt; </a:t>
            </a:r>
            <a:r>
              <a:rPr lang="en-GB" sz="1100" i="1" dirty="0" err="1"/>
              <a:t>M.Koratzinos</a:t>
            </a:r>
            <a:r>
              <a:rPr lang="en-GB" sz="1100" i="1" dirty="0"/>
              <a:t>, “The FCCee-HTS4 project”, FCC week 2024, San Francisco</a:t>
            </a:r>
          </a:p>
          <a:p>
            <a:pPr lvl="1" algn="just"/>
            <a:endParaRPr lang="en-GB" dirty="0"/>
          </a:p>
        </p:txBody>
      </p:sp>
      <p:pic>
        <p:nvPicPr>
          <p:cNvPr id="22" name="Picture 5" descr="A metal tube on a table">
            <a:extLst>
              <a:ext uri="{FF2B5EF4-FFF2-40B4-BE49-F238E27FC236}">
                <a16:creationId xmlns:a16="http://schemas.microsoft.com/office/drawing/2014/main" id="{1541E3F1-0D4F-45D5-AFCC-2460396A648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" y="4887428"/>
            <a:ext cx="2379346" cy="1784509"/>
          </a:xfrm>
          <a:prstGeom prst="rect">
            <a:avLst/>
          </a:prstGeom>
        </p:spPr>
      </p:pic>
      <p:pic>
        <p:nvPicPr>
          <p:cNvPr id="1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4D2B489C-3C13-4DEE-927C-71069694ADC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660" y="2851933"/>
            <a:ext cx="2462069" cy="1985109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D53A2CE8-5C4E-4771-A2EC-59254E33F544}"/>
              </a:ext>
            </a:extLst>
          </p:cNvPr>
          <p:cNvSpPr txBox="1"/>
          <p:nvPr/>
        </p:nvSpPr>
        <p:spPr>
          <a:xfrm>
            <a:off x="6344286" y="2827773"/>
            <a:ext cx="57051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Approach of the HTS CCT quadrupole manufacturing (LAPP):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Quadrupole part is built according to the coil using magnetic field simulation (</a:t>
            </a:r>
            <a:r>
              <a:rPr lang="en-GB" dirty="0" err="1"/>
              <a:t>M.Koratzinos</a:t>
            </a:r>
            <a:r>
              <a:rPr lang="en-GB" dirty="0"/>
              <a:t>) =&gt; compromise between magnetic and mechanical specifications.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2060"/>
                </a:solidFill>
              </a:rPr>
              <a:t>Main objectives : </a:t>
            </a:r>
            <a:r>
              <a:rPr lang="en-GB" dirty="0">
                <a:solidFill>
                  <a:srgbClr val="002060"/>
                </a:solidFill>
              </a:rPr>
              <a:t>Mechanical design, manufacturing process and prototyping of the HTS quadrupole with local manufacturers</a:t>
            </a:r>
            <a:r>
              <a:rPr lang="en-GB" dirty="0"/>
              <a:t>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In parallel =&gt; </a:t>
            </a:r>
            <a:r>
              <a:rPr lang="en-GB" dirty="0">
                <a:solidFill>
                  <a:srgbClr val="002060"/>
                </a:solidFill>
              </a:rPr>
              <a:t>development of the beam pipe compatible with the quadrupole design.</a:t>
            </a: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17D1DB6E-EB34-406B-A4FC-A2A4F7786E94}"/>
              </a:ext>
            </a:extLst>
          </p:cNvPr>
          <p:cNvSpPr txBox="1"/>
          <p:nvPr/>
        </p:nvSpPr>
        <p:spPr>
          <a:xfrm>
            <a:off x="8427744" y="548346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Magnetic simulation / HTS shape – </a:t>
            </a:r>
            <a:r>
              <a:rPr lang="en-US" sz="1100" dirty="0" err="1">
                <a:solidFill>
                  <a:schemeClr val="bg1"/>
                </a:solidFill>
              </a:rPr>
              <a:t>M.Koratzinos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5" name="TextBox 5">
            <a:extLst>
              <a:ext uri="{FF2B5EF4-FFF2-40B4-BE49-F238E27FC236}">
                <a16:creationId xmlns:a16="http://schemas.microsoft.com/office/drawing/2014/main" id="{27A9A9A5-E9EF-4DE5-874B-A7AC4B803A11}"/>
              </a:ext>
            </a:extLst>
          </p:cNvPr>
          <p:cNvSpPr txBox="1"/>
          <p:nvPr/>
        </p:nvSpPr>
        <p:spPr>
          <a:xfrm>
            <a:off x="3789102" y="2827773"/>
            <a:ext cx="23904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HTS CCT </a:t>
            </a:r>
            <a:r>
              <a:rPr lang="en-US" sz="1100" dirty="0" err="1">
                <a:solidFill>
                  <a:schemeClr val="bg1"/>
                </a:solidFill>
              </a:rPr>
              <a:t>sextupole</a:t>
            </a:r>
            <a:r>
              <a:rPr lang="en-US" sz="1100" dirty="0">
                <a:solidFill>
                  <a:schemeClr val="bg1"/>
                </a:solidFill>
              </a:rPr>
              <a:t> wiring – </a:t>
            </a:r>
            <a:r>
              <a:rPr lang="en-US" sz="1100" dirty="0" err="1">
                <a:solidFill>
                  <a:schemeClr val="bg1"/>
                </a:solidFill>
              </a:rPr>
              <a:t>M.Koratzinos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26" name="Content Placeholder 5">
            <a:extLst>
              <a:ext uri="{FF2B5EF4-FFF2-40B4-BE49-F238E27FC236}">
                <a16:creationId xmlns:a16="http://schemas.microsoft.com/office/drawing/2014/main" id="{EACC2A9F-191E-4E66-A0F6-62DE499247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3835659" y="4927665"/>
            <a:ext cx="2462069" cy="1846552"/>
          </a:xfrm>
        </p:spPr>
      </p:pic>
      <p:sp>
        <p:nvSpPr>
          <p:cNvPr id="27" name="TextBox 5">
            <a:extLst>
              <a:ext uri="{FF2B5EF4-FFF2-40B4-BE49-F238E27FC236}">
                <a16:creationId xmlns:a16="http://schemas.microsoft.com/office/drawing/2014/main" id="{E2FF3B9E-61BF-4E6B-BAEA-83FF5A1D0078}"/>
              </a:ext>
            </a:extLst>
          </p:cNvPr>
          <p:cNvSpPr txBox="1"/>
          <p:nvPr/>
        </p:nvSpPr>
        <p:spPr>
          <a:xfrm>
            <a:off x="3772365" y="6487294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CCT quadrupole cold test – </a:t>
            </a:r>
            <a:r>
              <a:rPr lang="en-US" sz="1100" dirty="0" err="1">
                <a:solidFill>
                  <a:schemeClr val="bg1"/>
                </a:solidFill>
              </a:rPr>
              <a:t>M.Koratzinos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9" name="TextBox 5">
            <a:extLst>
              <a:ext uri="{FF2B5EF4-FFF2-40B4-BE49-F238E27FC236}">
                <a16:creationId xmlns:a16="http://schemas.microsoft.com/office/drawing/2014/main" id="{0DC33B07-5F97-476F-A52A-39807920259D}"/>
              </a:ext>
            </a:extLst>
          </p:cNvPr>
          <p:cNvSpPr txBox="1"/>
          <p:nvPr/>
        </p:nvSpPr>
        <p:spPr>
          <a:xfrm>
            <a:off x="350496" y="6410327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HTS CCT </a:t>
            </a:r>
            <a:r>
              <a:rPr lang="en-US" sz="1100" dirty="0" err="1"/>
              <a:t>sextupole</a:t>
            </a:r>
            <a:r>
              <a:rPr lang="en-US" sz="1100" dirty="0"/>
              <a:t> – </a:t>
            </a:r>
            <a:r>
              <a:rPr lang="en-US" sz="1100" dirty="0" err="1"/>
              <a:t>M.Koratzinos</a:t>
            </a:r>
            <a:endParaRPr lang="en-US" sz="1000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FB03B9F3-602A-40D6-8881-AAC5314EBD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496" y="2816635"/>
            <a:ext cx="2674850" cy="1999024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190CD92A-4A06-47A0-8B99-E7F9E3A7832A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3 </a:t>
            </a:r>
          </a:p>
        </p:txBody>
      </p:sp>
    </p:spTree>
    <p:extLst>
      <p:ext uri="{BB962C8B-B14F-4D97-AF65-F5344CB8AC3E}">
        <p14:creationId xmlns:p14="http://schemas.microsoft.com/office/powerpoint/2010/main" val="2102581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FF3D5DA-6823-4311-B977-6794EACF59D9}"/>
              </a:ext>
            </a:extLst>
          </p:cNvPr>
          <p:cNvSpPr txBox="1"/>
          <p:nvPr/>
        </p:nvSpPr>
        <p:spPr>
          <a:xfrm>
            <a:off x="182879" y="559128"/>
            <a:ext cx="7233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HTS MAGNET IN FCC – Quadrupole Design (1/2)</a:t>
            </a:r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9E4FEDC0-E6F3-4C71-868F-19F9A35A50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80" t="-576" r="11432" b="4996"/>
          <a:stretch/>
        </p:blipFill>
        <p:spPr>
          <a:xfrm>
            <a:off x="318697" y="4072278"/>
            <a:ext cx="3533775" cy="2661298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CE0C60AB-5E0E-45C7-B948-FED70B4344A1}"/>
              </a:ext>
            </a:extLst>
          </p:cNvPr>
          <p:cNvSpPr txBox="1"/>
          <p:nvPr/>
        </p:nvSpPr>
        <p:spPr>
          <a:xfrm>
            <a:off x="8603879" y="3962330"/>
            <a:ext cx="3118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Mettre données en tableau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C099360-A25F-4DAC-8A4D-068F6620714F}"/>
              </a:ext>
            </a:extLst>
          </p:cNvPr>
          <p:cNvSpPr txBox="1"/>
          <p:nvPr/>
        </p:nvSpPr>
        <p:spPr>
          <a:xfrm>
            <a:off x="53657" y="1000186"/>
            <a:ext cx="8421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A part with a specific geometry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To ensure the correct magnetic field is generated =&gt; two square aluminium  alloy part. The beam pipe passes trough the inner body (yellow), nested in the outer body (blue).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b="1" dirty="0"/>
              <a:t>A final part 700mm long and a 400mm long prototype =&gt; the design/prototyping process must be adapted to the final dimensions.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A single narrow and canted groove is winded along each magnet, with specifications hard to meet =&gt; 4 to 8 mm deep, 1mm width and canted up to +/- 60° with very high tolerances (+0,01mm).</a:t>
            </a:r>
          </a:p>
          <a:p>
            <a:pPr lvl="1" algn="just"/>
            <a:endParaRPr lang="en-GB"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3E7F7898-0366-4D69-91FB-24E19F6742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081409"/>
              </p:ext>
            </p:extLst>
          </p:nvPr>
        </p:nvGraphicFramePr>
        <p:xfrm>
          <a:off x="8603879" y="571828"/>
          <a:ext cx="3414001" cy="609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14001">
                  <a:extLst>
                    <a:ext uri="{9D8B030D-6E8A-4147-A177-3AD203B41FA5}">
                      <a16:colId xmlns:a16="http://schemas.microsoft.com/office/drawing/2014/main" val="757052933"/>
                    </a:ext>
                  </a:extLst>
                </a:gridCol>
              </a:tblGrid>
              <a:tr h="297808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Quadrupole specifications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634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/>
                        <a:t>Main characteristics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271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Two bodies in  =&gt; the inner body nested in the outer body 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058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Aluminium alloy =&gt; to be determine according the best machining process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880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Square shape + rounded edges to facilitate the assembling of both bodies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459328"/>
                  </a:ext>
                </a:extLst>
              </a:tr>
              <a:tr h="253044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/>
                        <a:t>General dimensions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198214"/>
                  </a:ext>
                </a:extLst>
              </a:tr>
              <a:tr h="254028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700mm long (400mm for the prototype) =&gt; two 350mm sections (200mm sections)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758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Inner part =&gt;  40mm diameter for the 36mm diameter beam pipe crossing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721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Inner body maximal diameter =&gt; 65mm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Outer body maximal diameter =&gt; 64mm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42951"/>
                  </a:ext>
                </a:extLst>
              </a:tr>
              <a:tr h="2540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/>
                        <a:t>A 0,3mm space between the two bodies =&gt; no contact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18816"/>
                  </a:ext>
                </a:extLst>
              </a:tr>
              <a:tr h="177828">
                <a:tc>
                  <a:txBody>
                    <a:bodyPr/>
                    <a:lstStyle/>
                    <a:p>
                      <a:pPr algn="ctr"/>
                      <a:r>
                        <a:rPr lang="en-GB" sz="1200" b="1" noProof="0" dirty="0"/>
                        <a:t>The groove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922068"/>
                  </a:ext>
                </a:extLst>
              </a:tr>
              <a:tr h="224804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4mm (plane surfaces) to 8 mm deep (rounded surfaces)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486457"/>
                  </a:ext>
                </a:extLst>
              </a:tr>
              <a:tr h="242584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1mm width with a +0,01mm tolerance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560575"/>
                  </a:ext>
                </a:extLst>
              </a:tr>
              <a:tr h="242584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A 1,8mm space between each pass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977731"/>
                  </a:ext>
                </a:extLst>
              </a:tr>
              <a:tr h="257824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0 to +/- 60° inclination relative to the magnet axis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766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noProof="0" dirty="0"/>
                        <a:t>A surface finish precise enough to not damage the tape =&gt; to be determined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796003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BC55FF83-5588-439B-9C1C-CB6F0C6486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5389" y="4109848"/>
            <a:ext cx="4043469" cy="2422355"/>
          </a:xfrm>
          <a:prstGeom prst="rect">
            <a:avLst/>
          </a:prstGeom>
        </p:spPr>
      </p:pic>
      <p:sp>
        <p:nvSpPr>
          <p:cNvPr id="27" name="TextBox 5">
            <a:extLst>
              <a:ext uri="{FF2B5EF4-FFF2-40B4-BE49-F238E27FC236}">
                <a16:creationId xmlns:a16="http://schemas.microsoft.com/office/drawing/2014/main" id="{08EF9F9E-CF46-4741-A9CA-BEF5DD63B2FC}"/>
              </a:ext>
            </a:extLst>
          </p:cNvPr>
          <p:cNvSpPr txBox="1"/>
          <p:nvPr/>
        </p:nvSpPr>
        <p:spPr>
          <a:xfrm>
            <a:off x="112390" y="6573436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Quadrupole CAD – </a:t>
            </a:r>
            <a:r>
              <a:rPr lang="en-US" sz="1100" i="1" dirty="0" err="1"/>
              <a:t>M.Koratzinos</a:t>
            </a:r>
            <a:endParaRPr lang="en-US" sz="1000" i="1" dirty="0"/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08EF9F9E-CF46-4741-A9CA-BEF5DD63B2FC}"/>
              </a:ext>
            </a:extLst>
          </p:cNvPr>
          <p:cNvSpPr txBox="1"/>
          <p:nvPr/>
        </p:nvSpPr>
        <p:spPr>
          <a:xfrm>
            <a:off x="5412059" y="6225545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Quadrupole prototype CAD – </a:t>
            </a:r>
            <a:r>
              <a:rPr lang="en-US" sz="1100" i="1" dirty="0" err="1"/>
              <a:t>M.Marchand</a:t>
            </a:r>
            <a:endParaRPr lang="en-US" sz="1000" i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9BC304F-0A05-4EA0-B8F6-978A0AEB6D50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4 </a:t>
            </a:r>
          </a:p>
        </p:txBody>
      </p:sp>
    </p:spTree>
    <p:extLst>
      <p:ext uri="{BB962C8B-B14F-4D97-AF65-F5344CB8AC3E}">
        <p14:creationId xmlns:p14="http://schemas.microsoft.com/office/powerpoint/2010/main" val="4186046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33">
            <a:extLst>
              <a:ext uri="{FF2B5EF4-FFF2-40B4-BE49-F238E27FC236}">
                <a16:creationId xmlns:a16="http://schemas.microsoft.com/office/drawing/2014/main" id="{F655FF9B-6C2A-42FA-ACCC-35A9B132B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615808"/>
            <a:ext cx="7015310" cy="2244898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FF3D5DA-6823-4311-B977-6794EACF59D9}"/>
              </a:ext>
            </a:extLst>
          </p:cNvPr>
          <p:cNvSpPr txBox="1"/>
          <p:nvPr/>
        </p:nvSpPr>
        <p:spPr>
          <a:xfrm>
            <a:off x="182879" y="559128"/>
            <a:ext cx="7792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HTS MAGNET IN FCC – Quadrupole Design (2/2)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BCB952-679D-40A6-9E03-1C88AB2DE63B}"/>
              </a:ext>
            </a:extLst>
          </p:cNvPr>
          <p:cNvSpPr/>
          <p:nvPr/>
        </p:nvSpPr>
        <p:spPr>
          <a:xfrm>
            <a:off x="0" y="2540824"/>
            <a:ext cx="671167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Bodies constituted of two sections assembled together: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Each body is separated in two complementary sections.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The bodies are cut along the groove trajectory =&gt; clean cut and facilitate the assembling.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Two opposed and complementary sections aligned and indexed by a pins and hole system. </a:t>
            </a:r>
          </a:p>
          <a:p>
            <a:pPr marL="1200150" lvl="2" indent="-285750" algn="just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895523F-3785-40F2-BE44-527109C8BB80}"/>
              </a:ext>
            </a:extLst>
          </p:cNvPr>
          <p:cNvSpPr txBox="1"/>
          <p:nvPr/>
        </p:nvSpPr>
        <p:spPr>
          <a:xfrm>
            <a:off x="7015309" y="5863589"/>
            <a:ext cx="5222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rgbClr val="002060"/>
                </a:solidFill>
              </a:rPr>
              <a:t>Conclusion</a:t>
            </a:r>
            <a:r>
              <a:rPr lang="en-US" dirty="0">
                <a:solidFill>
                  <a:srgbClr val="002060"/>
                </a:solidFill>
              </a:rPr>
              <a:t>: a very complex part with high tolerances  =&gt; find the right manufacturing process and manufacturers.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F72A34BA-BB64-4204-9B2D-FD598D1817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8500" y="574347"/>
            <a:ext cx="4078451" cy="3642888"/>
          </a:xfrm>
          <a:prstGeom prst="rect">
            <a:avLst/>
          </a:prstGeom>
        </p:spPr>
      </p:pic>
      <p:sp>
        <p:nvSpPr>
          <p:cNvPr id="36" name="Ellipse 35">
            <a:extLst>
              <a:ext uri="{FF2B5EF4-FFF2-40B4-BE49-F238E27FC236}">
                <a16:creationId xmlns:a16="http://schemas.microsoft.com/office/drawing/2014/main" id="{F3CD0C22-7CCA-4C5A-8619-19F434004F83}"/>
              </a:ext>
            </a:extLst>
          </p:cNvPr>
          <p:cNvSpPr/>
          <p:nvPr/>
        </p:nvSpPr>
        <p:spPr>
          <a:xfrm>
            <a:off x="8693897" y="1401792"/>
            <a:ext cx="292100" cy="292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FFE362BE-3CD2-4EED-8DC1-B3A6F9C4ADEF}"/>
              </a:ext>
            </a:extLst>
          </p:cNvPr>
          <p:cNvSpPr/>
          <p:nvPr/>
        </p:nvSpPr>
        <p:spPr>
          <a:xfrm>
            <a:off x="10644486" y="1414492"/>
            <a:ext cx="292100" cy="292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6950DFF8-922D-4C21-990C-264866957FB2}"/>
              </a:ext>
            </a:extLst>
          </p:cNvPr>
          <p:cNvSpPr/>
          <p:nvPr/>
        </p:nvSpPr>
        <p:spPr>
          <a:xfrm>
            <a:off x="9491391" y="3668107"/>
            <a:ext cx="292100" cy="292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1C815E7E-610B-4590-8A75-61C49F4A47B1}"/>
              </a:ext>
            </a:extLst>
          </p:cNvPr>
          <p:cNvSpPr/>
          <p:nvPr/>
        </p:nvSpPr>
        <p:spPr>
          <a:xfrm>
            <a:off x="9029120" y="1109692"/>
            <a:ext cx="379279" cy="450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8BEF3835-4AAC-4BC8-9A8A-1C8F527B0F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3491" y="2037628"/>
            <a:ext cx="1194001" cy="1266720"/>
          </a:xfrm>
          <a:prstGeom prst="rect">
            <a:avLst/>
          </a:prstGeom>
        </p:spPr>
      </p:pic>
      <p:sp>
        <p:nvSpPr>
          <p:cNvPr id="41" name="Ellipse 40">
            <a:extLst>
              <a:ext uri="{FF2B5EF4-FFF2-40B4-BE49-F238E27FC236}">
                <a16:creationId xmlns:a16="http://schemas.microsoft.com/office/drawing/2014/main" id="{535DB964-18D0-43C8-9A01-30A2BCA423C8}"/>
              </a:ext>
            </a:extLst>
          </p:cNvPr>
          <p:cNvSpPr/>
          <p:nvPr/>
        </p:nvSpPr>
        <p:spPr>
          <a:xfrm>
            <a:off x="10025362" y="2216178"/>
            <a:ext cx="87761" cy="10001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CA253DC0-497A-4391-AD68-DE98462F8888}"/>
              </a:ext>
            </a:extLst>
          </p:cNvPr>
          <p:cNvSpPr/>
          <p:nvPr/>
        </p:nvSpPr>
        <p:spPr>
          <a:xfrm>
            <a:off x="10745516" y="2324302"/>
            <a:ext cx="87761" cy="10001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346189D9-BA53-4195-BD9C-2B1F52B1D8E6}"/>
              </a:ext>
            </a:extLst>
          </p:cNvPr>
          <p:cNvSpPr/>
          <p:nvPr/>
        </p:nvSpPr>
        <p:spPr>
          <a:xfrm>
            <a:off x="9911062" y="2939773"/>
            <a:ext cx="87761" cy="10001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00E4F405-612B-4C55-B12E-A214F3F33F23}"/>
              </a:ext>
            </a:extLst>
          </p:cNvPr>
          <p:cNvSpPr/>
          <p:nvPr/>
        </p:nvSpPr>
        <p:spPr>
          <a:xfrm>
            <a:off x="10644486" y="3069860"/>
            <a:ext cx="87761" cy="10001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5">
            <a:extLst>
              <a:ext uri="{FF2B5EF4-FFF2-40B4-BE49-F238E27FC236}">
                <a16:creationId xmlns:a16="http://schemas.microsoft.com/office/drawing/2014/main" id="{08EF9F9E-CF46-4741-A9CA-BEF5DD63B2FC}"/>
              </a:ext>
            </a:extLst>
          </p:cNvPr>
          <p:cNvSpPr txBox="1"/>
          <p:nvPr/>
        </p:nvSpPr>
        <p:spPr>
          <a:xfrm>
            <a:off x="2515634" y="6473518"/>
            <a:ext cx="31272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Quadrupole prototype CAD in 2 parts</a:t>
            </a:r>
            <a:endParaRPr lang="en-US" sz="1000" i="1" dirty="0"/>
          </a:p>
        </p:txBody>
      </p:sp>
      <p:sp>
        <p:nvSpPr>
          <p:cNvPr id="23" name="TextBox 5">
            <a:extLst>
              <a:ext uri="{FF2B5EF4-FFF2-40B4-BE49-F238E27FC236}">
                <a16:creationId xmlns:a16="http://schemas.microsoft.com/office/drawing/2014/main" id="{08EF9F9E-CF46-4741-A9CA-BEF5DD63B2FC}"/>
              </a:ext>
            </a:extLst>
          </p:cNvPr>
          <p:cNvSpPr txBox="1"/>
          <p:nvPr/>
        </p:nvSpPr>
        <p:spPr>
          <a:xfrm>
            <a:off x="7048500" y="3957916"/>
            <a:ext cx="41116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/>
              <a:t>Quadrupole prototype locking and alignment system</a:t>
            </a:r>
            <a:endParaRPr lang="en-US" sz="1000" i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0F10F2-4F3B-47DC-BF28-31922AD5DFF4}"/>
              </a:ext>
            </a:extLst>
          </p:cNvPr>
          <p:cNvSpPr/>
          <p:nvPr/>
        </p:nvSpPr>
        <p:spPr>
          <a:xfrm>
            <a:off x="6816037" y="4349900"/>
            <a:ext cx="51105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Assembling and fixation made by an external cage (like for the </a:t>
            </a:r>
            <a:r>
              <a:rPr lang="en-GB" dirty="0" err="1"/>
              <a:t>sextupole</a:t>
            </a:r>
            <a:r>
              <a:rPr lang="en-GB" dirty="0"/>
              <a:t>) =&gt; compression of each elements to stop their movements.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A99738-FAA1-4A92-9A64-F5D595B3BBDD}"/>
              </a:ext>
            </a:extLst>
          </p:cNvPr>
          <p:cNvSpPr/>
          <p:nvPr/>
        </p:nvSpPr>
        <p:spPr>
          <a:xfrm>
            <a:off x="4657" y="983278"/>
            <a:ext cx="68113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Feedback from the manufacturers following the feasibility study: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Very complex geometry with high precision =&gt; magnet is too long to keep the tolerances with current machine technology.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Choose between dimensions and precisions =&gt; adaptation of the design.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0D36211-6CB0-4649-B595-54E46184D2BC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5 </a:t>
            </a:r>
          </a:p>
        </p:txBody>
      </p:sp>
    </p:spTree>
    <p:extLst>
      <p:ext uri="{BB962C8B-B14F-4D97-AF65-F5344CB8AC3E}">
        <p14:creationId xmlns:p14="http://schemas.microsoft.com/office/powerpoint/2010/main" val="83709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E932ED1-A6F3-4ED2-971B-C7DC3B233A13}"/>
              </a:ext>
            </a:extLst>
          </p:cNvPr>
          <p:cNvSpPr txBox="1"/>
          <p:nvPr/>
        </p:nvSpPr>
        <p:spPr>
          <a:xfrm>
            <a:off x="182879" y="559128"/>
            <a:ext cx="5570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HTS MAGNET IN FCC - Manufacturing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85704BB-91DC-4400-927E-9A66C74B6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314" y="606887"/>
            <a:ext cx="4022396" cy="28221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B749EB0-FB65-4C2E-B2BD-298E1A6BB0A8}"/>
              </a:ext>
            </a:extLst>
          </p:cNvPr>
          <p:cNvSpPr/>
          <p:nvPr/>
        </p:nvSpPr>
        <p:spPr>
          <a:xfrm>
            <a:off x="44864" y="1020793"/>
            <a:ext cx="750631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 manufacturing process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Electro-erosion wiring cutting =&gt; for the particular shape of the intern and extern surfaces.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Continue multi-axes machining =&gt; enables to realise the groove tilt and the section cut geometry.</a:t>
            </a:r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Vibrations analysis dedicated to the machining process.</a:t>
            </a:r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Identification of a local industrial network with a strong expertise to manufacture the 40 FCC final focus quadrupoles (and the hundreds of </a:t>
            </a:r>
            <a:r>
              <a:rPr lang="en-GB" dirty="0" err="1"/>
              <a:t>sextupoles</a:t>
            </a:r>
            <a:r>
              <a:rPr lang="en-GB" dirty="0"/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An evolving design =&gt; several evolutions to meet the manufacturing limits and physical specifications =&gt; find the best compromises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GB" dirty="0"/>
              <a:t>A smaller HTS ribbon =&gt; 3mm deep groove.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GB" dirty="0"/>
              <a:t>A groove stretching around the section cut area =&gt; make easier the indexation and fewer the machine errors.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GB" dirty="0"/>
              <a:t>Tolerances reduced to match the machine’s precision.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3281754-92BE-44F2-9452-32ECFF8201B6}"/>
              </a:ext>
            </a:extLst>
          </p:cNvPr>
          <p:cNvSpPr txBox="1"/>
          <p:nvPr/>
        </p:nvSpPr>
        <p:spPr>
          <a:xfrm>
            <a:off x="7173403" y="5827077"/>
            <a:ext cx="5049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Observation</a:t>
            </a:r>
            <a:r>
              <a:rPr lang="en-US" dirty="0">
                <a:solidFill>
                  <a:srgbClr val="002060"/>
                </a:solidFill>
              </a:rPr>
              <a:t> : there is a high risk of manufacturing iteration due to the specifications =&gt; need to reduce this risk and the prototyping cost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7664976-0A61-4AC2-B2CC-B2F7CF1C5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3686" y="3688413"/>
            <a:ext cx="2516296" cy="1777310"/>
          </a:xfrm>
          <a:prstGeom prst="rect">
            <a:avLst/>
          </a:prstGeom>
        </p:spPr>
      </p:pic>
      <p:sp>
        <p:nvSpPr>
          <p:cNvPr id="10" name="TextBox 5">
            <a:extLst>
              <a:ext uri="{FF2B5EF4-FFF2-40B4-BE49-F238E27FC236}">
                <a16:creationId xmlns:a16="http://schemas.microsoft.com/office/drawing/2014/main" id="{08EF9F9E-CF46-4741-A9CA-BEF5DD63B2FC}"/>
              </a:ext>
            </a:extLst>
          </p:cNvPr>
          <p:cNvSpPr txBox="1"/>
          <p:nvPr/>
        </p:nvSpPr>
        <p:spPr>
          <a:xfrm>
            <a:off x="8515500" y="5494060"/>
            <a:ext cx="25444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/>
              <a:t>First flexion mode at several hundred Hz</a:t>
            </a:r>
            <a:endParaRPr lang="en-US" sz="1000" i="1" dirty="0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08EF9F9E-CF46-4741-A9CA-BEF5DD63B2FC}"/>
              </a:ext>
            </a:extLst>
          </p:cNvPr>
          <p:cNvSpPr txBox="1"/>
          <p:nvPr/>
        </p:nvSpPr>
        <p:spPr>
          <a:xfrm>
            <a:off x="8359271" y="3353634"/>
            <a:ext cx="25444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/>
              <a:t>Magnet prototype drawing</a:t>
            </a:r>
            <a:endParaRPr lang="en-US" sz="1000" i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02A1DBC-7DED-4647-B876-8B2A5007056B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6 </a:t>
            </a:r>
          </a:p>
        </p:txBody>
      </p:sp>
    </p:spTree>
    <p:extLst>
      <p:ext uri="{BB962C8B-B14F-4D97-AF65-F5344CB8AC3E}">
        <p14:creationId xmlns:p14="http://schemas.microsoft.com/office/powerpoint/2010/main" val="3505028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6E9551F7-8D7B-42C5-B52E-321563F3B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1" y="2728953"/>
            <a:ext cx="1558275" cy="931502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E932ED1-A6F3-4ED2-971B-C7DC3B233A13}"/>
              </a:ext>
            </a:extLst>
          </p:cNvPr>
          <p:cNvSpPr txBox="1"/>
          <p:nvPr/>
        </p:nvSpPr>
        <p:spPr>
          <a:xfrm>
            <a:off x="182879" y="559128"/>
            <a:ext cx="7449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HTS MAGNET IN FCC – Pre-prototyping at LAPP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C47E2D-E2BB-4B0B-82C3-ACBC9DC82FCE}"/>
              </a:ext>
            </a:extLst>
          </p:cNvPr>
          <p:cNvSpPr/>
          <p:nvPr/>
        </p:nvSpPr>
        <p:spPr>
          <a:xfrm>
            <a:off x="43892" y="1079522"/>
            <a:ext cx="77275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Pre-prototyping one section of the outer body magnet at a reduced scale =&gt; collaboration local university mechanical department (USMB)  and LAPP.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Using the local resources to machine the key elements of the part =&gt; manufacturing a 100mm section of the magnet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strong mechanical expertise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5 axis machine for the 3-5 groove turns and the section’s cut 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Wire cutting machine for the external surfaces </a:t>
            </a:r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Identify the “hard spots” and potential difficulties of the machining process =&gt; adapt the design and determine an efficient manufacturing process before launching a production at a real scale.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B4121DD-4B59-4622-A779-D5F24E6168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1" t="3147" r="12881" b="7881"/>
          <a:stretch/>
        </p:blipFill>
        <p:spPr>
          <a:xfrm>
            <a:off x="8047182" y="732552"/>
            <a:ext cx="2520569" cy="330604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8C251AA-2BFA-44D9-83A7-A1F2E6B97C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55484" y="854321"/>
            <a:ext cx="1491652" cy="14859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60F781-D9E3-4180-BA6C-95646A384066}"/>
              </a:ext>
            </a:extLst>
          </p:cNvPr>
          <p:cNvSpPr/>
          <p:nvPr/>
        </p:nvSpPr>
        <p:spPr>
          <a:xfrm>
            <a:off x="5496385" y="4427332"/>
            <a:ext cx="65867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Manufacturing other sections of the magnet with metrology, vibration analysis, alignment and assembling tests =&gt; validation for the real scale prototyping with an industrial partner.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2060"/>
                </a:solidFill>
              </a:rPr>
              <a:t>Objective : I</a:t>
            </a:r>
            <a:r>
              <a:rPr lang="en-GB" dirty="0">
                <a:solidFill>
                  <a:srgbClr val="002060"/>
                </a:solidFill>
              </a:rPr>
              <a:t>ncrease number of low-cost trials to solve manufacturing problems =&gt; reduce the iteration risks for the industrial prototyping =&gt; “one shot”.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08EF9F9E-CF46-4741-A9CA-BEF5DD63B2FC}"/>
              </a:ext>
            </a:extLst>
          </p:cNvPr>
          <p:cNvSpPr txBox="1"/>
          <p:nvPr/>
        </p:nvSpPr>
        <p:spPr>
          <a:xfrm>
            <a:off x="8799197" y="4038600"/>
            <a:ext cx="24624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/>
              <a:t>Pre-prototyping : Quadrupole section</a:t>
            </a:r>
            <a:endParaRPr lang="en-US" sz="1000" i="1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249ED70-E46D-4C5A-A485-32CB8502602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1" t="19850" r="4463" b="15758"/>
          <a:stretch/>
        </p:blipFill>
        <p:spPr>
          <a:xfrm>
            <a:off x="985966" y="4503732"/>
            <a:ext cx="3593607" cy="1795140"/>
          </a:xfrm>
          <a:prstGeom prst="rect">
            <a:avLst/>
          </a:prstGeom>
        </p:spPr>
      </p:pic>
      <p:sp>
        <p:nvSpPr>
          <p:cNvPr id="16" name="TextBox 5">
            <a:extLst>
              <a:ext uri="{FF2B5EF4-FFF2-40B4-BE49-F238E27FC236}">
                <a16:creationId xmlns:a16="http://schemas.microsoft.com/office/drawing/2014/main" id="{4D4BCCBE-1B86-459C-A2C2-28EC8470307B}"/>
              </a:ext>
            </a:extLst>
          </p:cNvPr>
          <p:cNvSpPr txBox="1"/>
          <p:nvPr/>
        </p:nvSpPr>
        <p:spPr>
          <a:xfrm>
            <a:off x="961677" y="6298872"/>
            <a:ext cx="3593606" cy="267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/>
              <a:t>Quadrupole section made by wire cutting at USMB</a:t>
            </a:r>
            <a:endParaRPr lang="en-US" sz="1000" i="1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1E6B3D7-FA75-447A-955E-CE6D1AEE5730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7 </a:t>
            </a:r>
          </a:p>
        </p:txBody>
      </p:sp>
    </p:spTree>
    <p:extLst>
      <p:ext uri="{BB962C8B-B14F-4D97-AF65-F5344CB8AC3E}">
        <p14:creationId xmlns:p14="http://schemas.microsoft.com/office/powerpoint/2010/main" val="3155825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 descr="Diagram&#10;&#10;Description automatically generated">
            <a:extLst>
              <a:ext uri="{FF2B5EF4-FFF2-40B4-BE49-F238E27FC236}">
                <a16:creationId xmlns:a16="http://schemas.microsoft.com/office/drawing/2014/main" id="{9302A5F1-0DC0-42C5-8706-0AC9E46C5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4684" y="4623710"/>
            <a:ext cx="3695337" cy="195433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E932ED1-A6F3-4ED2-971B-C7DC3B233A13}"/>
              </a:ext>
            </a:extLst>
          </p:cNvPr>
          <p:cNvSpPr txBox="1"/>
          <p:nvPr/>
        </p:nvSpPr>
        <p:spPr>
          <a:xfrm>
            <a:off x="182879" y="559128"/>
            <a:ext cx="7449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BEAM PIPE– Definition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C47E2D-E2BB-4B0B-82C3-ACBC9DC82FCE}"/>
              </a:ext>
            </a:extLst>
          </p:cNvPr>
          <p:cNvSpPr/>
          <p:nvPr/>
        </p:nvSpPr>
        <p:spPr>
          <a:xfrm>
            <a:off x="44864" y="1020793"/>
            <a:ext cx="7769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The cryostat beam pipe needs to be compatible with the HTS quadrupole design =&gt; development of a beam pipe to respect the local constraints 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C517E0-646B-4F98-8FA6-53E25F269549}"/>
              </a:ext>
            </a:extLst>
          </p:cNvPr>
          <p:cNvSpPr/>
          <p:nvPr/>
        </p:nvSpPr>
        <p:spPr>
          <a:xfrm>
            <a:off x="0" y="5947171"/>
            <a:ext cx="7837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solidFill>
                  <a:srgbClr val="002060"/>
                </a:solidFill>
              </a:rPr>
              <a:t>Conclusion : </a:t>
            </a:r>
            <a:r>
              <a:rPr lang="en-GB" dirty="0">
                <a:solidFill>
                  <a:srgbClr val="002060"/>
                </a:solidFill>
              </a:rPr>
              <a:t>Due to the geometry of the HTS quadrupole and the physical specifications, a specific beam pipe, compatible with the magnet design, has to be developed.</a:t>
            </a:r>
            <a:endParaRPr lang="en-GB" dirty="0"/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5F0884C0-AC23-4765-B95A-599471E30E80}"/>
              </a:ext>
            </a:extLst>
          </p:cNvPr>
          <p:cNvSpPr txBox="1"/>
          <p:nvPr/>
        </p:nvSpPr>
        <p:spPr>
          <a:xfrm>
            <a:off x="8144684" y="6562724"/>
            <a:ext cx="302026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100" i="1"/>
            </a:lvl1pPr>
          </a:lstStyle>
          <a:p>
            <a:r>
              <a:rPr lang="en-US" dirty="0"/>
              <a:t>CAD of a cryostat by F. </a:t>
            </a:r>
            <a:r>
              <a:rPr lang="en-US" dirty="0" err="1"/>
              <a:t>Fransesini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5CF980-D980-4C14-BFFF-3BD9848DA6C3}"/>
              </a:ext>
            </a:extLst>
          </p:cNvPr>
          <p:cNvSpPr/>
          <p:nvPr/>
        </p:nvSpPr>
        <p:spPr>
          <a:xfrm>
            <a:off x="44863" y="1643786"/>
            <a:ext cx="86619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/>
              <a:t>Heat dissipation due to the beam radiation =&gt; need of a cooling system for the beam pipe.</a:t>
            </a:r>
          </a:p>
          <a:p>
            <a:pPr lvl="1" algn="just"/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A very compact magnet with a 40mm inside diameter and a fixed internal beam pipe diameter of 30mm =&gt; a 5mm gap to ensure the beam pipe cooling and the thermic isolation from the cryogeny  =&gt; integrated cooling system to the beam pipe.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FCE176-19CE-4DFF-9E85-2F5B134A1F19}"/>
              </a:ext>
            </a:extLst>
          </p:cNvPr>
          <p:cNvSpPr/>
          <p:nvPr/>
        </p:nvSpPr>
        <p:spPr>
          <a:xfrm>
            <a:off x="-12676" y="3655944"/>
            <a:ext cx="87067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/>
              <a:t>Very little space between the </a:t>
            </a:r>
            <a:r>
              <a:rPr lang="en-US" dirty="0" err="1"/>
              <a:t>LumiCal</a:t>
            </a:r>
            <a:r>
              <a:rPr lang="en-US" dirty="0"/>
              <a:t> and the anti-solenoid, next to the QC1L1 =&gt; not enough space to have an access for calorific fluid =&gt; fluid access (</a:t>
            </a:r>
            <a:r>
              <a:rPr lang="en-US" dirty="0" err="1"/>
              <a:t>inlet+outlet</a:t>
            </a:r>
            <a:r>
              <a:rPr lang="en-US" dirty="0"/>
              <a:t>) need to be in the same extremity of the pipe, next to QC1L3.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They share the same environment =&gt; complementary integration issues.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HTS magnet and beam pipe =&gt; same industrial local network.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B79285E-4F3C-4038-A484-1FE8748D36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592045" y="673850"/>
            <a:ext cx="3531798" cy="3302354"/>
          </a:xfrm>
          <a:prstGeom prst="rect">
            <a:avLst/>
          </a:prstGeom>
        </p:spPr>
      </p:pic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8C0F3F12-3D0D-4DF7-A003-20A34FB96CCC}"/>
              </a:ext>
            </a:extLst>
          </p:cNvPr>
          <p:cNvCxnSpPr>
            <a:cxnSpLocks/>
          </p:cNvCxnSpPr>
          <p:nvPr/>
        </p:nvCxnSpPr>
        <p:spPr>
          <a:xfrm>
            <a:off x="11594624" y="1541036"/>
            <a:ext cx="0" cy="1538848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8624CC8A-83DA-482B-ACB8-8D0098BC94A2}"/>
              </a:ext>
            </a:extLst>
          </p:cNvPr>
          <p:cNvCxnSpPr>
            <a:cxnSpLocks/>
          </p:cNvCxnSpPr>
          <p:nvPr/>
        </p:nvCxnSpPr>
        <p:spPr>
          <a:xfrm>
            <a:off x="10493259" y="1729572"/>
            <a:ext cx="0" cy="115007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9B011537-F954-437F-A0B9-99021577D1A0}"/>
              </a:ext>
            </a:extLst>
          </p:cNvPr>
          <p:cNvSpPr txBox="1"/>
          <p:nvPr/>
        </p:nvSpPr>
        <p:spPr>
          <a:xfrm>
            <a:off x="11046453" y="2207985"/>
            <a:ext cx="12726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C00000"/>
                </a:solidFill>
              </a:rPr>
              <a:t>40mm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8F29CB0-563F-465D-8912-9656D689EE02}"/>
              </a:ext>
            </a:extLst>
          </p:cNvPr>
          <p:cNvSpPr txBox="1"/>
          <p:nvPr/>
        </p:nvSpPr>
        <p:spPr>
          <a:xfrm>
            <a:off x="10018003" y="2239812"/>
            <a:ext cx="12726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C00000"/>
                </a:solidFill>
              </a:rPr>
              <a:t>30mm</a:t>
            </a:r>
          </a:p>
        </p:txBody>
      </p:sp>
      <p:sp>
        <p:nvSpPr>
          <p:cNvPr id="20" name="TextBox 5">
            <a:extLst>
              <a:ext uri="{FF2B5EF4-FFF2-40B4-BE49-F238E27FC236}">
                <a16:creationId xmlns:a16="http://schemas.microsoft.com/office/drawing/2014/main" id="{5F0884C0-AC23-4765-B95A-599471E30E80}"/>
              </a:ext>
            </a:extLst>
          </p:cNvPr>
          <p:cNvSpPr txBox="1"/>
          <p:nvPr/>
        </p:nvSpPr>
        <p:spPr>
          <a:xfrm>
            <a:off x="8847813" y="4040050"/>
            <a:ext cx="302026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100" i="1"/>
            </a:lvl1pPr>
          </a:lstStyle>
          <a:p>
            <a:r>
              <a:rPr lang="en-US" dirty="0"/>
              <a:t>Cutting view of the magnet and pipe assembly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C8015FB-4932-4A68-94A2-EF46F16092E0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8 </a:t>
            </a:r>
          </a:p>
        </p:txBody>
      </p:sp>
    </p:spTree>
    <p:extLst>
      <p:ext uri="{BB962C8B-B14F-4D97-AF65-F5344CB8AC3E}">
        <p14:creationId xmlns:p14="http://schemas.microsoft.com/office/powerpoint/2010/main" val="2501972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CECC5D36-1917-450B-A093-F66635B02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087" y="157440"/>
            <a:ext cx="7692309" cy="2227308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65092A63-D083-48C4-9DE5-6A346EEA5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12223157" cy="47534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E932ED1-A6F3-4ED2-971B-C7DC3B233A13}"/>
              </a:ext>
            </a:extLst>
          </p:cNvPr>
          <p:cNvSpPr txBox="1"/>
          <p:nvPr/>
        </p:nvSpPr>
        <p:spPr>
          <a:xfrm>
            <a:off x="182879" y="559128"/>
            <a:ext cx="7449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BEAM PIPE– Design (1/2)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C47E2D-E2BB-4B0B-82C3-ACBC9DC82FCE}"/>
              </a:ext>
            </a:extLst>
          </p:cNvPr>
          <p:cNvSpPr/>
          <p:nvPr/>
        </p:nvSpPr>
        <p:spPr>
          <a:xfrm>
            <a:off x="51427" y="1135283"/>
            <a:ext cx="44099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A beam pipe with a singular integrated cooling system (</a:t>
            </a:r>
            <a:r>
              <a:rPr lang="en-GB" dirty="0" err="1"/>
              <a:t>M.Koratzinos</a:t>
            </a:r>
            <a:r>
              <a:rPr lang="en-GB" dirty="0"/>
              <a:t> concept):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2FE90B-0A6D-479F-A8B4-B6B87F0B98BF}"/>
              </a:ext>
            </a:extLst>
          </p:cNvPr>
          <p:cNvSpPr/>
          <p:nvPr/>
        </p:nvSpPr>
        <p:spPr>
          <a:xfrm>
            <a:off x="-121414" y="3005768"/>
            <a:ext cx="454450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en-US" dirty="0"/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/>
              <a:t>A tube with an internal structure in helix between two walls =&gt; a cooling flow all around the tube, back and forth, cooling it down.</a:t>
            </a:r>
          </a:p>
          <a:p>
            <a:pPr lvl="1" algn="just"/>
            <a:r>
              <a:rPr lang="en-US" sz="1100" i="1" dirty="0"/>
              <a:t>=&gt; </a:t>
            </a:r>
            <a:r>
              <a:rPr lang="en-US" sz="1100" i="1" dirty="0" err="1"/>
              <a:t>M.Koratzinos</a:t>
            </a:r>
            <a:r>
              <a:rPr lang="en-US" sz="1100" i="1" dirty="0"/>
              <a:t>, “FCC </a:t>
            </a:r>
            <a:r>
              <a:rPr lang="en-US" sz="1100" i="1" dirty="0" err="1"/>
              <a:t>ee</a:t>
            </a:r>
            <a:r>
              <a:rPr lang="en-US" sz="1100" i="1" dirty="0"/>
              <a:t> interaction region Concepts” 2022 FCC Week, London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08EF9F9E-CF46-4741-A9CA-BEF5DD63B2FC}"/>
              </a:ext>
            </a:extLst>
          </p:cNvPr>
          <p:cNvSpPr txBox="1"/>
          <p:nvPr/>
        </p:nvSpPr>
        <p:spPr>
          <a:xfrm>
            <a:off x="8877915" y="1618196"/>
            <a:ext cx="24835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/>
              <a:t>Beam pipe CAD with its internal helix structure</a:t>
            </a:r>
            <a:endParaRPr lang="en-US" sz="1000" i="1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0D6B718-D10F-4738-B516-C537155274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0649" y="2919415"/>
            <a:ext cx="2102534" cy="1385624"/>
          </a:xfrm>
          <a:prstGeom prst="rect">
            <a:avLst/>
          </a:prstGeom>
        </p:spPr>
      </p:pic>
      <p:sp>
        <p:nvSpPr>
          <p:cNvPr id="13" name="TextBox 5">
            <a:extLst>
              <a:ext uri="{FF2B5EF4-FFF2-40B4-BE49-F238E27FC236}">
                <a16:creationId xmlns:a16="http://schemas.microsoft.com/office/drawing/2014/main" id="{56DA0B5E-08BF-4C04-8AEE-85FA6506FFE2}"/>
              </a:ext>
            </a:extLst>
          </p:cNvPr>
          <p:cNvSpPr txBox="1"/>
          <p:nvPr/>
        </p:nvSpPr>
        <p:spPr>
          <a:xfrm>
            <a:off x="5055702" y="4043429"/>
            <a:ext cx="24835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i="1" dirty="0" err="1"/>
              <a:t>M.Koratzinos</a:t>
            </a:r>
            <a:r>
              <a:rPr lang="en-US" sz="1100" i="1" dirty="0"/>
              <a:t> beam pipe concept</a:t>
            </a:r>
            <a:endParaRPr lang="en-US" sz="1000" i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EB4CCF7-3B48-4D5D-AA8B-BAE5EDD61EA0}"/>
              </a:ext>
            </a:extLst>
          </p:cNvPr>
          <p:cNvSpPr txBox="1"/>
          <p:nvPr/>
        </p:nvSpPr>
        <p:spPr>
          <a:xfrm>
            <a:off x="5138481" y="1112800"/>
            <a:ext cx="60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accent1">
                    <a:lumMod val="75000"/>
                  </a:schemeClr>
                </a:solidFill>
              </a:rPr>
              <a:t>inlet</a:t>
            </a:r>
            <a:endParaRPr lang="fr-F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0F8D932-D983-4382-A742-7B0389AAFF27}"/>
              </a:ext>
            </a:extLst>
          </p:cNvPr>
          <p:cNvSpPr txBox="1"/>
          <p:nvPr/>
        </p:nvSpPr>
        <p:spPr>
          <a:xfrm>
            <a:off x="5288967" y="1872583"/>
            <a:ext cx="749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outlet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A649A23-0350-4CF7-B5C8-8E6DB48EC4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3426" y="3198295"/>
            <a:ext cx="3994896" cy="326327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FA412C7-EFB6-4BCF-BDA0-A4822AF602FB}"/>
              </a:ext>
            </a:extLst>
          </p:cNvPr>
          <p:cNvSpPr/>
          <p:nvPr/>
        </p:nvSpPr>
        <p:spPr>
          <a:xfrm>
            <a:off x="-121414" y="1875838"/>
            <a:ext cx="42984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/>
              <a:t>A custom flange outside the cryostat, near to QC1L3, with inlet and outlet for the two-way water flow.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99C4EBB-78BF-4D4B-91B8-2785B7A0B1CF}"/>
              </a:ext>
            </a:extLst>
          </p:cNvPr>
          <p:cNvSpPr/>
          <p:nvPr/>
        </p:nvSpPr>
        <p:spPr>
          <a:xfrm>
            <a:off x="-121414" y="5122474"/>
            <a:ext cx="7560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/>
              <a:t>A second custom flange inside the cryostat close to the IP (without access to external pipes) =&gt; an inside channel enabling the fluid to change directions and come back towards the first flange (outlet).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A1A8E3E-E77C-42B8-9D62-A2893485D07C}"/>
              </a:ext>
            </a:extLst>
          </p:cNvPr>
          <p:cNvSpPr txBox="1"/>
          <p:nvPr/>
        </p:nvSpPr>
        <p:spPr>
          <a:xfrm>
            <a:off x="845353" y="83783"/>
            <a:ext cx="11508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2nd FCC Italy &amp; France Workshop,</a:t>
            </a:r>
            <a:r>
              <a:rPr lang="en-GB" sz="1400" dirty="0">
                <a:solidFill>
                  <a:schemeClr val="bg1"/>
                </a:solidFill>
              </a:rPr>
              <a:t> 05/11/2024|		|HTS quadrupole R&amp;D activities, Marchand Matthieu|			9 </a:t>
            </a:r>
          </a:p>
        </p:txBody>
      </p:sp>
    </p:spTree>
    <p:extLst>
      <p:ext uri="{BB962C8B-B14F-4D97-AF65-F5344CB8AC3E}">
        <p14:creationId xmlns:p14="http://schemas.microsoft.com/office/powerpoint/2010/main" val="32044952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13307</TotalTime>
  <Words>2794</Words>
  <Application>Microsoft Office PowerPoint</Application>
  <PresentationFormat>Grand écran</PresentationFormat>
  <Paragraphs>244</Paragraphs>
  <Slides>14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 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Matthieu MARCHAND</dc:creator>
  <cp:lastModifiedBy>Matthieu MARCHAND</cp:lastModifiedBy>
  <cp:revision>222</cp:revision>
  <dcterms:created xsi:type="dcterms:W3CDTF">2024-09-16T07:59:47Z</dcterms:created>
  <dcterms:modified xsi:type="dcterms:W3CDTF">2024-11-04T10:04:07Z</dcterms:modified>
</cp:coreProperties>
</file>