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7" r:id="rId2"/>
    <p:sldId id="552" r:id="rId3"/>
    <p:sldId id="260" r:id="rId4"/>
    <p:sldId id="546" r:id="rId5"/>
    <p:sldId id="279" r:id="rId6"/>
    <p:sldId id="539" r:id="rId7"/>
    <p:sldId id="547" r:id="rId8"/>
    <p:sldId id="559" r:id="rId9"/>
    <p:sldId id="549" r:id="rId10"/>
    <p:sldId id="558" r:id="rId11"/>
    <p:sldId id="548" r:id="rId12"/>
    <p:sldId id="567" r:id="rId13"/>
    <p:sldId id="556" r:id="rId14"/>
    <p:sldId id="551" r:id="rId15"/>
    <p:sldId id="554" r:id="rId16"/>
    <p:sldId id="565" r:id="rId17"/>
    <p:sldId id="574" r:id="rId18"/>
    <p:sldId id="572" r:id="rId19"/>
    <p:sldId id="570" r:id="rId20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000"/>
    <a:srgbClr val="4297B4"/>
    <a:srgbClr val="002D4B"/>
    <a:srgbClr val="009999"/>
    <a:srgbClr val="FF8083"/>
    <a:srgbClr val="66FF33"/>
    <a:srgbClr val="FB00FB"/>
    <a:srgbClr val="83CBEB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84" autoAdjust="0"/>
    <p:restoredTop sz="84294" autoAdjust="0"/>
  </p:normalViewPr>
  <p:slideViewPr>
    <p:cSldViewPr snapToGrid="0">
      <p:cViewPr varScale="1">
        <p:scale>
          <a:sx n="80" d="100"/>
          <a:sy n="80" d="100"/>
        </p:scale>
        <p:origin x="6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F1684-55F7-594D-83A0-45EDB01CF417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7A289-D1EA-DC44-8A9B-2CAAC4DBF55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33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Good, afternoon, I thank the organizers for this contribution to the INFN-Milano activities on FCC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1AC61-C0BE-4947-AF82-84E8BE17163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15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Light speed</a:t>
            </a:r>
          </a:p>
          <a:p>
            <a:r>
              <a:rPr lang="it-IT" dirty="0"/>
              <a:t>Dire bene dove si piazza il </a:t>
            </a:r>
            <a:r>
              <a:rPr lang="it-IT" dirty="0" err="1"/>
              <a:t>buncher</a:t>
            </a:r>
            <a:r>
              <a:rPr lang="it-IT" dirty="0"/>
              <a:t>!!!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7A289-D1EA-DC44-8A9B-2CAAC4DBF55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117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È stato un nostro esercizio,</a:t>
            </a:r>
            <a:br>
              <a:rPr lang="it-IT" dirty="0"/>
            </a:br>
            <a:r>
              <a:rPr lang="it-IT" dirty="0"/>
              <a:t>ma </a:t>
            </a:r>
            <a:r>
              <a:rPr lang="it-IT" dirty="0" err="1"/>
              <a:t>chiarmaente</a:t>
            </a:r>
            <a:r>
              <a:rPr lang="it-IT" dirty="0"/>
              <a:t> ci dobbiamo confrontare con la parte che veramente entrerà nel Damping Ring</a:t>
            </a:r>
            <a:br>
              <a:rPr lang="it-IT" dirty="0"/>
            </a:br>
            <a:r>
              <a:rPr lang="it-IT" dirty="0"/>
              <a:t>che è nota, ma non l’abbiamo ancora inserirla in questi conti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7A289-D1EA-DC44-8A9B-2CAAC4DBF55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6336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6D834-BD08-8C43-A0A0-A464CF0322E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253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7A289-D1EA-DC44-8A9B-2CAAC4DBF55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379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7A289-D1EA-DC44-8A9B-2CAAC4DBF55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655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Invited @ ERL UN MESE FA</a:t>
            </a:r>
          </a:p>
          <a:p>
            <a:r>
              <a:rPr lang="en-US" noProof="0" dirty="0"/>
              <a:t>In principle it can drive a generic code, or python script</a:t>
            </a:r>
          </a:p>
          <a:p>
            <a:r>
              <a:rPr lang="en-US" noProof="0" dirty="0" err="1"/>
              <a:t>keyikey</a:t>
            </a:r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04D6A-7FA4-4FF0-8916-11339AE429C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3818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Positron</a:t>
            </a:r>
            <a:r>
              <a:rPr lang="it-IT" dirty="0"/>
              <a:t> </a:t>
            </a:r>
            <a:r>
              <a:rPr lang="it-IT" dirty="0" err="1"/>
              <a:t>yeld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7A289-D1EA-DC44-8A9B-2CAAC4DBF55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930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Helmholtz coils.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We built the field profile with </a:t>
            </a:r>
            <a:r>
              <a:rPr lang="en-US" dirty="0" err="1"/>
              <a:t>superfish</a:t>
            </a:r>
            <a:r>
              <a:rPr lang="en-US" dirty="0"/>
              <a:t>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E792E3-A076-46FC-823F-FF9E8E0528A7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6475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04D6A-7FA4-4FF0-8916-11339AE429C6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2361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Last weeks news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7A289-D1EA-DC44-8A9B-2CAAC4DBF55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199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buncher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a </a:t>
            </a:r>
            <a:r>
              <a:rPr lang="it-IT" dirty="0" err="1"/>
              <a:t>lot</a:t>
            </a:r>
            <a:r>
              <a:rPr lang="it-IT" dirty="0"/>
              <a:t> of benefits on BD</a:t>
            </a:r>
          </a:p>
          <a:p>
            <a:r>
              <a:rPr lang="it-IT" dirty="0" err="1"/>
              <a:t>Buncher</a:t>
            </a:r>
            <a:r>
              <a:rPr lang="it-IT" dirty="0"/>
              <a:t> under </a:t>
            </a:r>
            <a:r>
              <a:rPr lang="it-IT" dirty="0" err="1"/>
              <a:t>constructon</a:t>
            </a:r>
            <a:r>
              <a:rPr lang="it-IT" dirty="0"/>
              <a:t> in Milano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7A289-D1EA-DC44-8A9B-2CAAC4DBF55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023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Raccontare che è una comparazione tra 4 diversi piani trasversi al centro del </a:t>
            </a:r>
            <a:r>
              <a:rPr lang="it-IT" dirty="0" err="1"/>
              <a:t>buncher</a:t>
            </a:r>
            <a:r>
              <a:rPr lang="it-IT" dirty="0"/>
              <a:t> cambiando la </a:t>
            </a:r>
            <a:r>
              <a:rPr lang="it-IT" dirty="0" err="1"/>
              <a:t>frequeza</a:t>
            </a:r>
            <a:r>
              <a:rPr lang="it-IT" dirty="0"/>
              <a:t> del </a:t>
            </a:r>
            <a:r>
              <a:rPr lang="it-IT" dirty="0" err="1"/>
              <a:t>buncher</a:t>
            </a:r>
            <a:br>
              <a:rPr lang="it-IT" dirty="0"/>
            </a:br>
            <a:r>
              <a:rPr lang="it-IT" dirty="0"/>
              <a:t>Le emittanze sono dopo il </a:t>
            </a:r>
            <a:r>
              <a:rPr lang="it-IT" dirty="0" err="1"/>
              <a:t>buncher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7A289-D1EA-DC44-8A9B-2CAAC4DBF55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661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63D58-60A8-7C88-FFE1-B15DF344F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818420-F355-0BFB-F4BE-95851C1D3D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C1DE1-F516-6D02-B547-B7399F276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A805D-FCB2-635A-90BF-3C63024E4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BCDE4-34DB-8310-03A5-351A3FE9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03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B1EF1-977A-1F8A-2068-69B556F5B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335A56-B362-B9E0-9134-645C599AA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B82B2-9AF2-5073-6D85-913029049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D74B7-EEFD-1465-90A5-8E0BFB61B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AEB89-D161-1465-B865-FD6EF8998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342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03C18-F46D-C72A-BFEF-C0B7EB99F4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6A6402-1542-E0A2-B5B3-DEB0DF167B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E445A-9846-03BA-911D-00529504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161EC-3A9A-0539-49E3-998BA6671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88EB8-5260-1FE4-6B82-E160F9FA7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635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541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293F9-E644-ED00-BBE9-FB061C096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2DC9C-119E-9B26-5C2D-7E14A8D81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B95BE-D52B-F33A-65AF-0737FC90B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AF47E-800C-D227-F4B8-673385C0D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8A3E6-C933-F3ED-3501-4974FBA49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46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18A39-C3CE-33E7-2006-44A26E9F4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FBCDF-A8D2-AFB6-170E-5EDEE2C12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7641D-CB0D-AF6D-9CBF-546C49759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29C79-11FD-7F3B-FA84-EBA2F3EE2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C22AB-DF36-9AF1-A704-31B5D7DEC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026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523BB-AC87-932A-A12F-0E53F6B46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991F5-B203-DB96-705E-81E917321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3DE64-15BB-7BA1-0DD5-14B0736783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440235-315A-AA82-4817-1BFD9A7A2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5A4CF-9EDF-B79C-737C-C8CED3FAC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B19E28-6514-983A-F567-E04475F84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053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EE53F-49D6-1BC1-97AE-AE2B50A44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3548F-6586-8007-E8C2-22B9B95E1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6ADAB6-7842-8606-7C94-9BB944235A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6377DD-2227-30D4-758B-7DE0EC40F1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CC45C4-BC10-3E11-246D-4D183F3E3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8B6542-5087-75D4-9418-F6A89FEAD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B27B1E-88AB-C4CE-BD83-BB4BEA668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A6AF75-8A3A-8F24-9687-0F86731D8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980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001B7-F20D-3318-946E-7C620F9F4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6030AB-9881-8D22-99B1-064CAEFFE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618A0D-F025-63C5-4E5E-0BD6D0D1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D6111F-B60E-9CC4-CD97-FED0DC114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419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6C419F-F47B-5846-421D-1A1C8E1CA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F69418-4A8F-5EEE-5C76-FE92AF0FB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62C8E1-987D-E1DE-801E-ADE25AB10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192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9A350-3B8D-808C-A26E-7CF1C270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B578A-A5AC-642E-372E-2C29BFCAB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DF2A4F-3872-5C3E-86D7-05C2B9C4B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80512-1E25-15ED-0610-E45A52990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3EB4A4-5CC8-38DB-C064-37F6C863F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03D1A0-A94A-EF74-FC97-D99E06AB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979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9B0A1-223A-58E2-BAB8-C386D9A3A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AADC82-8F7D-E525-FB56-71F9071512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BF67-4256-A257-0A12-083A4A3AD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3AA98-E6E2-D3D7-64B6-60EE717C2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0A1F5-D51E-D8EC-5E94-526A69990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106984-5919-9090-3FB7-28BA03456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47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68B3A8-A67C-AF82-74F2-576657AAA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20475-7A57-EC6A-6A61-CBCA71306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CCBB6-5986-65FA-F8AC-B880C173F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6E38F-6562-7A4D-8ACF-6B4F4121407D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6FEB7-5EBC-70DD-EBC3-0686AEC8DA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29899-5246-B406-9EEB-D7528A1AC3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C3510-0B9D-9C4B-BDD4-AABFCC23BAC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883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1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7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4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hape 92"/>
          <p:cNvCxnSpPr>
            <a:cxnSpLocks/>
          </p:cNvCxnSpPr>
          <p:nvPr/>
        </p:nvCxnSpPr>
        <p:spPr>
          <a:xfrm>
            <a:off x="0" y="4895745"/>
            <a:ext cx="12272963" cy="0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57"/>
          <p:cNvSpPr txBox="1">
            <a:spLocks/>
          </p:cNvSpPr>
          <p:nvPr/>
        </p:nvSpPr>
        <p:spPr>
          <a:xfrm>
            <a:off x="0" y="2349382"/>
            <a:ext cx="12192000" cy="197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algn="ctr">
              <a:buSzPct val="25000"/>
            </a:pPr>
            <a:r>
              <a:rPr lang="en-US" sz="3600" b="1" dirty="0">
                <a:solidFill>
                  <a:srgbClr val="002D4B"/>
                </a:solidFill>
                <a:latin typeface="Aptos" panose="020B0004020202020204" pitchFamily="34" charset="0"/>
                <a:ea typeface="Malgun Gothic" panose="020B0503020000020004" pitchFamily="34" charset="-127"/>
                <a:cs typeface="Lora"/>
                <a:sym typeface="Lora"/>
              </a:rPr>
              <a:t>Positron source optimization </a:t>
            </a:r>
          </a:p>
          <a:p>
            <a:pPr algn="ctr">
              <a:buSzPct val="25000"/>
            </a:pPr>
            <a:r>
              <a:rPr lang="en-US" sz="3600" b="1" dirty="0">
                <a:solidFill>
                  <a:srgbClr val="002D4B"/>
                </a:solidFill>
                <a:latin typeface="Aptos" panose="020B0004020202020204" pitchFamily="34" charset="0"/>
                <a:ea typeface="Malgun Gothic" panose="020B0503020000020004" pitchFamily="34" charset="-127"/>
                <a:cs typeface="Lora"/>
                <a:sym typeface="Lora"/>
              </a:rPr>
              <a:t>with GIOTTO and a sub-harmonic buncher</a:t>
            </a:r>
            <a:endParaRPr lang="en" sz="3600" b="1" dirty="0">
              <a:solidFill>
                <a:srgbClr val="002D4B"/>
              </a:solidFill>
              <a:latin typeface="Aptos" panose="020B0004020202020204" pitchFamily="34" charset="0"/>
              <a:ea typeface="Malgun Gothic" panose="020B0503020000020004" pitchFamily="34" charset="-127"/>
              <a:cs typeface="Lora"/>
              <a:sym typeface="Lora"/>
            </a:endParaRPr>
          </a:p>
        </p:txBody>
      </p:sp>
      <p:sp>
        <p:nvSpPr>
          <p:cNvPr id="7" name="Shape 192"/>
          <p:cNvSpPr txBox="1">
            <a:spLocks/>
          </p:cNvSpPr>
          <p:nvPr/>
        </p:nvSpPr>
        <p:spPr>
          <a:xfrm>
            <a:off x="3619501" y="4492058"/>
            <a:ext cx="4343400" cy="788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spcBef>
                <a:spcPts val="0"/>
              </a:spcBef>
              <a:buFont typeface="Lora"/>
              <a:buNone/>
              <a:defRPr/>
            </a:lvl3pPr>
            <a:lvl4pPr marL="0" marR="0" indent="0" algn="l" rtl="0">
              <a:spcBef>
                <a:spcPts val="0"/>
              </a:spcBef>
              <a:buFont typeface="Lora"/>
              <a:buNone/>
              <a:defRPr/>
            </a:lvl4pPr>
            <a:lvl5pPr marL="0" marR="0" indent="0" algn="l" rtl="0">
              <a:spcBef>
                <a:spcPts val="0"/>
              </a:spcBef>
              <a:buFont typeface="Lora"/>
              <a:buNone/>
              <a:defRPr/>
            </a:lvl5pPr>
            <a:lvl6pPr marL="0" marR="0" indent="0" algn="l" rtl="0">
              <a:spcBef>
                <a:spcPts val="0"/>
              </a:spcBef>
              <a:buFont typeface="Lora"/>
              <a:buNone/>
              <a:defRPr/>
            </a:lvl6pPr>
            <a:lvl7pPr marL="0" marR="0" indent="0" algn="l" rtl="0">
              <a:spcBef>
                <a:spcPts val="0"/>
              </a:spcBef>
              <a:buFont typeface="Lora"/>
              <a:buNone/>
              <a:defRPr/>
            </a:lvl7pPr>
            <a:lvl8pPr marL="0" marR="0" indent="0" algn="l" rtl="0">
              <a:spcBef>
                <a:spcPts val="0"/>
              </a:spcBef>
              <a:buFont typeface="Lora"/>
              <a:buNone/>
              <a:defRPr/>
            </a:lvl8pPr>
            <a:lvl9pPr marL="0" marR="0" indent="0" algn="l" rtl="0">
              <a:spcBef>
                <a:spcPts val="0"/>
              </a:spcBef>
              <a:buFont typeface="Lora"/>
              <a:buNone/>
              <a:defRPr/>
            </a:lvl9pPr>
          </a:lstStyle>
          <a:p>
            <a:pPr algn="ctr">
              <a:buSzPct val="25000"/>
            </a:pPr>
            <a:r>
              <a:rPr lang="en" sz="2400" dirty="0">
                <a:solidFill>
                  <a:srgbClr val="002D4B"/>
                </a:solidFill>
                <a:highlight>
                  <a:srgbClr val="FFFFFF"/>
                </a:highlight>
                <a:latin typeface="Aptos" panose="020B0004020202020204" pitchFamily="34" charset="0"/>
                <a:ea typeface="Lora"/>
                <a:cs typeface="Lora"/>
                <a:sym typeface="Lora"/>
              </a:rPr>
              <a:t>A. Bacci, </a:t>
            </a:r>
            <a:r>
              <a:rPr lang="it-IT" sz="2400" dirty="0">
                <a:solidFill>
                  <a:srgbClr val="002D4B"/>
                </a:solidFill>
                <a:highlight>
                  <a:srgbClr val="FFFFFF"/>
                </a:highlight>
                <a:latin typeface="Aptos" panose="020B0004020202020204" pitchFamily="34" charset="0"/>
                <a:ea typeface="Lora"/>
                <a:cs typeface="Lora"/>
                <a:sym typeface="Lora"/>
              </a:rPr>
              <a:t>M. Rossetti Conti</a:t>
            </a:r>
            <a:br>
              <a:rPr lang="it-IT" sz="2400" dirty="0">
                <a:solidFill>
                  <a:srgbClr val="002D4B"/>
                </a:solidFill>
                <a:highlight>
                  <a:srgbClr val="FFFFFF"/>
                </a:highlight>
                <a:latin typeface="Aptos" panose="020B0004020202020204" pitchFamily="34" charset="0"/>
                <a:ea typeface="Lora"/>
                <a:cs typeface="Lora"/>
                <a:sym typeface="Lora"/>
              </a:rPr>
            </a:br>
            <a:r>
              <a:rPr lang="it-IT" sz="2300" dirty="0">
                <a:solidFill>
                  <a:srgbClr val="002D4B"/>
                </a:solidFill>
                <a:highlight>
                  <a:srgbClr val="FFFFFF"/>
                </a:highlight>
                <a:latin typeface="Aptos" panose="020B0004020202020204" pitchFamily="34" charset="0"/>
                <a:ea typeface="Lora"/>
                <a:cs typeface="Lora"/>
                <a:sym typeface="Lora"/>
              </a:rPr>
              <a:t>&amp; I. </a:t>
            </a:r>
            <a:r>
              <a:rPr lang="it-IT" sz="2300" dirty="0" err="1">
                <a:solidFill>
                  <a:srgbClr val="002D4B"/>
                </a:solidFill>
                <a:highlight>
                  <a:srgbClr val="FFFFFF"/>
                </a:highlight>
                <a:latin typeface="Aptos" panose="020B0004020202020204" pitchFamily="34" charset="0"/>
                <a:ea typeface="Lora"/>
                <a:cs typeface="Lora"/>
                <a:sym typeface="Lora"/>
              </a:rPr>
              <a:t>Drebot</a:t>
            </a:r>
            <a:r>
              <a:rPr lang="it-IT" sz="2300" dirty="0">
                <a:solidFill>
                  <a:srgbClr val="002D4B"/>
                </a:solidFill>
                <a:highlight>
                  <a:srgbClr val="FFFFFF"/>
                </a:highlight>
                <a:latin typeface="Aptos" panose="020B0004020202020204" pitchFamily="34" charset="0"/>
                <a:ea typeface="Lora"/>
                <a:cs typeface="Lora"/>
                <a:sym typeface="Lora"/>
              </a:rPr>
              <a:t> (on ICS)</a:t>
            </a:r>
            <a:endParaRPr lang="en" sz="2300" dirty="0">
              <a:solidFill>
                <a:srgbClr val="002D4B"/>
              </a:solidFill>
              <a:highlight>
                <a:srgbClr val="FFFFFF"/>
              </a:highlight>
              <a:latin typeface="Aptos" panose="020B0004020202020204" pitchFamily="34" charset="0"/>
              <a:ea typeface="Lora"/>
              <a:cs typeface="Lora"/>
              <a:sym typeface="Lora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049" y="305735"/>
            <a:ext cx="2022849" cy="1080749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554276" y="1388002"/>
            <a:ext cx="23118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>
                <a:solidFill>
                  <a:srgbClr val="002D4B"/>
                </a:solidFill>
              </a:rPr>
              <a:t>Istituto</a:t>
            </a:r>
            <a:r>
              <a:rPr lang="en-US" sz="1050" b="1" dirty="0">
                <a:solidFill>
                  <a:srgbClr val="002D4B"/>
                </a:solidFill>
              </a:rPr>
              <a:t> </a:t>
            </a:r>
            <a:r>
              <a:rPr lang="en-US" sz="1050" b="1" dirty="0" err="1">
                <a:solidFill>
                  <a:srgbClr val="002D4B"/>
                </a:solidFill>
              </a:rPr>
              <a:t>Nazionale</a:t>
            </a:r>
            <a:r>
              <a:rPr lang="en-US" sz="1050" b="1" dirty="0">
                <a:solidFill>
                  <a:srgbClr val="002D4B"/>
                </a:solidFill>
              </a:rPr>
              <a:t> di </a:t>
            </a:r>
            <a:r>
              <a:rPr lang="en-US" sz="1050" b="1" dirty="0" err="1">
                <a:solidFill>
                  <a:srgbClr val="002D4B"/>
                </a:solidFill>
              </a:rPr>
              <a:t>Fisica</a:t>
            </a:r>
            <a:r>
              <a:rPr lang="en-US" sz="1050" b="1" dirty="0">
                <a:solidFill>
                  <a:srgbClr val="002D4B"/>
                </a:solidFill>
              </a:rPr>
              <a:t> </a:t>
            </a:r>
            <a:r>
              <a:rPr lang="en-US" sz="1050" b="1" dirty="0" err="1">
                <a:solidFill>
                  <a:srgbClr val="002D4B"/>
                </a:solidFill>
              </a:rPr>
              <a:t>Nucleare</a:t>
            </a:r>
            <a:endParaRPr lang="en-US" sz="1050" b="1" dirty="0">
              <a:solidFill>
                <a:srgbClr val="002D4B"/>
              </a:solidFill>
            </a:endParaRPr>
          </a:p>
        </p:txBody>
      </p:sp>
      <p:sp>
        <p:nvSpPr>
          <p:cNvPr id="9" name="Shape 192"/>
          <p:cNvSpPr txBox="1">
            <a:spLocks/>
          </p:cNvSpPr>
          <p:nvPr/>
        </p:nvSpPr>
        <p:spPr>
          <a:xfrm>
            <a:off x="0" y="6160907"/>
            <a:ext cx="12192000" cy="6759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spcBef>
                <a:spcPts val="0"/>
              </a:spcBef>
              <a:buFont typeface="Lora"/>
              <a:buNone/>
              <a:defRPr/>
            </a:lvl3pPr>
            <a:lvl4pPr marL="0" marR="0" indent="0" algn="l" rtl="0">
              <a:spcBef>
                <a:spcPts val="0"/>
              </a:spcBef>
              <a:buFont typeface="Lora"/>
              <a:buNone/>
              <a:defRPr/>
            </a:lvl4pPr>
            <a:lvl5pPr marL="0" marR="0" indent="0" algn="l" rtl="0">
              <a:spcBef>
                <a:spcPts val="0"/>
              </a:spcBef>
              <a:buFont typeface="Lora"/>
              <a:buNone/>
              <a:defRPr/>
            </a:lvl5pPr>
            <a:lvl6pPr marL="0" marR="0" indent="0" algn="l" rtl="0">
              <a:spcBef>
                <a:spcPts val="0"/>
              </a:spcBef>
              <a:buFont typeface="Lora"/>
              <a:buNone/>
              <a:defRPr/>
            </a:lvl6pPr>
            <a:lvl7pPr marL="0" marR="0" indent="0" algn="l" rtl="0">
              <a:spcBef>
                <a:spcPts val="0"/>
              </a:spcBef>
              <a:buFont typeface="Lora"/>
              <a:buNone/>
              <a:defRPr/>
            </a:lvl7pPr>
            <a:lvl8pPr marL="0" marR="0" indent="0" algn="l" rtl="0">
              <a:spcBef>
                <a:spcPts val="0"/>
              </a:spcBef>
              <a:buFont typeface="Lora"/>
              <a:buNone/>
              <a:defRPr/>
            </a:lvl8pPr>
            <a:lvl9pPr marL="0" marR="0" indent="0" algn="l" rtl="0">
              <a:spcBef>
                <a:spcPts val="0"/>
              </a:spcBef>
              <a:buFont typeface="Lora"/>
              <a:buNone/>
              <a:defRPr/>
            </a:lvl9pPr>
          </a:lstStyle>
          <a:p>
            <a:pPr algn="ctr">
              <a:buSzPct val="25000"/>
            </a:pPr>
            <a:r>
              <a:rPr lang="en-US" sz="1600" b="1" dirty="0">
                <a:solidFill>
                  <a:srgbClr val="002D4B"/>
                </a:solidFill>
                <a:latin typeface="Aptos" panose="020B0004020202020204" pitchFamily="34" charset="0"/>
                <a:ea typeface="Lora"/>
                <a:cs typeface="Lora"/>
                <a:sym typeface="Lora"/>
              </a:rPr>
              <a:t>2</a:t>
            </a:r>
            <a:r>
              <a:rPr lang="en-US" sz="1600" b="1" baseline="30000" dirty="0">
                <a:solidFill>
                  <a:srgbClr val="002D4B"/>
                </a:solidFill>
                <a:latin typeface="Aptos" panose="020B0004020202020204" pitchFamily="34" charset="0"/>
                <a:ea typeface="Lora"/>
                <a:cs typeface="Lora"/>
                <a:sym typeface="Lora"/>
              </a:rPr>
              <a:t>nd</a:t>
            </a:r>
            <a:r>
              <a:rPr lang="en-US" sz="1600" b="1" dirty="0">
                <a:solidFill>
                  <a:srgbClr val="002D4B"/>
                </a:solidFill>
                <a:latin typeface="Aptos" panose="020B0004020202020204" pitchFamily="34" charset="0"/>
                <a:ea typeface="Lora"/>
                <a:cs typeface="Lora"/>
                <a:sym typeface="Lora"/>
              </a:rPr>
              <a:t> FCC Italy &amp; France Workshop</a:t>
            </a:r>
            <a:r>
              <a:rPr lang="en-US" sz="1600" dirty="0">
                <a:solidFill>
                  <a:srgbClr val="002D4B"/>
                </a:solidFill>
                <a:latin typeface="Aptos" panose="020B0004020202020204" pitchFamily="34" charset="0"/>
                <a:ea typeface="Lora"/>
                <a:cs typeface="Lora"/>
                <a:sym typeface="Lora"/>
              </a:rPr>
              <a:t>, </a:t>
            </a:r>
            <a:r>
              <a:rPr lang="en-US" sz="1600" i="1" dirty="0">
                <a:solidFill>
                  <a:srgbClr val="002D4B"/>
                </a:solidFill>
                <a:latin typeface="Aptos" panose="020B0004020202020204" pitchFamily="34" charset="0"/>
                <a:ea typeface="Lora"/>
                <a:cs typeface="Lora"/>
                <a:sym typeface="Lora"/>
              </a:rPr>
              <a:t>4-6</a:t>
            </a:r>
            <a:r>
              <a:rPr lang="en-US" sz="1600" i="1" dirty="0">
                <a:solidFill>
                  <a:srgbClr val="002D4B"/>
                </a:solidFill>
                <a:latin typeface="Aptos" panose="020B0004020202020204" pitchFamily="34" charset="0"/>
              </a:rPr>
              <a:t> November 2024, Venice, Italy</a:t>
            </a:r>
            <a:endParaRPr lang="en" sz="1600" dirty="0">
              <a:solidFill>
                <a:srgbClr val="002D4B"/>
              </a:solidFill>
              <a:latin typeface="Aptos" panose="020B0004020202020204" pitchFamily="34" charset="0"/>
              <a:ea typeface="Lora"/>
              <a:cs typeface="Lora"/>
              <a:sym typeface="Lora"/>
            </a:endParaRPr>
          </a:p>
        </p:txBody>
      </p:sp>
    </p:spTree>
    <p:extLst>
      <p:ext uri="{BB962C8B-B14F-4D97-AF65-F5344CB8AC3E}">
        <p14:creationId xmlns:p14="http://schemas.microsoft.com/office/powerpoint/2010/main" val="176895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 descr="Immagine che contiene testo, Policromia, schermata&#10;&#10;Descrizione generata automaticamente">
            <a:extLst>
              <a:ext uri="{FF2B5EF4-FFF2-40B4-BE49-F238E27FC236}">
                <a16:creationId xmlns:a16="http://schemas.microsoft.com/office/drawing/2014/main" id="{500382B5-1B72-6081-D0B2-A39F56D62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35" y="2024063"/>
            <a:ext cx="5399184" cy="451362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C9340A6B-543A-3510-7BDE-476F4B74C847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DCAD276-BE7A-E4D4-9144-DEB9CE789D89}"/>
              </a:ext>
            </a:extLst>
          </p:cNvPr>
          <p:cNvSpPr txBox="1"/>
          <p:nvPr/>
        </p:nvSpPr>
        <p:spPr>
          <a:xfrm>
            <a:off x="-4786" y="85661"/>
            <a:ext cx="121967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</a:rPr>
              <a:t>Focus on the low-frequency buncher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14DEBE4-81EC-413B-D7C5-6F66C8715BCE}"/>
              </a:ext>
            </a:extLst>
          </p:cNvPr>
          <p:cNvSpPr txBox="1"/>
          <p:nvPr/>
        </p:nvSpPr>
        <p:spPr>
          <a:xfrm>
            <a:off x="2210331" y="682133"/>
            <a:ext cx="6803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ptos" panose="020B0004020202020204" pitchFamily="34" charset="0"/>
              </a:rPr>
              <a:t>Lower frequency </a:t>
            </a:r>
            <a:r>
              <a:rPr lang="en-US" dirty="0">
                <a:latin typeface="Aptos" panose="020B0004020202020204" pitchFamily="34" charset="0"/>
              </a:rPr>
              <a:t>buncher: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ptos" panose="020B0004020202020204" pitchFamily="34" charset="0"/>
              </a:rPr>
              <a:t>a more linear </a:t>
            </a:r>
            <a:r>
              <a:rPr lang="en-US" dirty="0">
                <a:latin typeface="Aptos" panose="020B0004020202020204" pitchFamily="34" charset="0"/>
              </a:rPr>
              <a:t>field</a:t>
            </a:r>
            <a:r>
              <a:rPr lang="en-US" b="1" dirty="0">
                <a:latin typeface="Aptos" panose="020B0004020202020204" pitchFamily="34" charset="0"/>
              </a:rPr>
              <a:t> == </a:t>
            </a:r>
            <a:r>
              <a:rPr lang="en-US" dirty="0">
                <a:latin typeface="Aptos" panose="020B0004020202020204" pitchFamily="34" charset="0"/>
              </a:rPr>
              <a:t>a </a:t>
            </a:r>
            <a:r>
              <a:rPr lang="en-US" b="1" dirty="0">
                <a:latin typeface="Aptos" panose="020B0004020202020204" pitchFamily="34" charset="0"/>
              </a:rPr>
              <a:t>lower chromatism</a:t>
            </a:r>
            <a:endParaRPr lang="en-US" dirty="0">
              <a:latin typeface="Aptos" panose="020B00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</a:rPr>
              <a:t>cavities with </a:t>
            </a:r>
            <a:r>
              <a:rPr lang="en-US" b="1" dirty="0">
                <a:latin typeface="Aptos" panose="020B0004020202020204" pitchFamily="34" charset="0"/>
              </a:rPr>
              <a:t>large irises </a:t>
            </a:r>
            <a:r>
              <a:rPr lang="en-US" dirty="0">
                <a:latin typeface="Aptos" panose="020B0004020202020204" pitchFamily="34" charset="0"/>
              </a:rPr>
              <a:t>== </a:t>
            </a:r>
            <a:r>
              <a:rPr lang="en-US" b="1" dirty="0">
                <a:latin typeface="Aptos" panose="020B0004020202020204" pitchFamily="34" charset="0"/>
              </a:rPr>
              <a:t>larger </a:t>
            </a:r>
            <a:r>
              <a:rPr lang="en-US" dirty="0">
                <a:latin typeface="Aptos" panose="020B0004020202020204" pitchFamily="34" charset="0"/>
              </a:rPr>
              <a:t>particles</a:t>
            </a:r>
            <a:r>
              <a:rPr lang="en-US" b="1" dirty="0">
                <a:latin typeface="Aptos" panose="020B0004020202020204" pitchFamily="34" charset="0"/>
              </a:rPr>
              <a:t> acceptance</a:t>
            </a:r>
            <a:endParaRPr lang="en-US" b="1" i="1" dirty="0">
              <a:latin typeface="Aptos" panose="020B0004020202020204" pitchFamily="34" charset="0"/>
            </a:endParaRPr>
          </a:p>
        </p:txBody>
      </p:sp>
      <p:pic>
        <p:nvPicPr>
          <p:cNvPr id="21" name="Immagine 20" descr="Immagine che contiene testo, schermata, Policromia, Diagramma&#10;&#10;Descrizione generata automaticamente">
            <a:extLst>
              <a:ext uri="{FF2B5EF4-FFF2-40B4-BE49-F238E27FC236}">
                <a16:creationId xmlns:a16="http://schemas.microsoft.com/office/drawing/2014/main" id="{99A6673E-C8D9-E03E-0A8D-770F730A9F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729" y="2024063"/>
            <a:ext cx="5399184" cy="451362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913EFE70-C594-1499-4EE8-0AE03C538227}"/>
                  </a:ext>
                </a:extLst>
              </p:cNvPr>
              <p:cNvSpPr txBox="1"/>
              <p:nvPr/>
            </p:nvSpPr>
            <p:spPr>
              <a:xfrm>
                <a:off x="365327" y="1277361"/>
                <a:ext cx="1029249" cy="656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913EFE70-C594-1499-4EE8-0AE03C5382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327" y="1277361"/>
                <a:ext cx="1029249" cy="65620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uppo 30">
            <a:extLst>
              <a:ext uri="{FF2B5EF4-FFF2-40B4-BE49-F238E27FC236}">
                <a16:creationId xmlns:a16="http://schemas.microsoft.com/office/drawing/2014/main" id="{D96B3B3D-4982-0913-7A49-ACC2E940D0DB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A40747F6-99A0-A158-A903-C9A8D5D98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33" name="Segnaposto numero diapositiva 1">
              <a:extLst>
                <a:ext uri="{FF2B5EF4-FFF2-40B4-BE49-F238E27FC236}">
                  <a16:creationId xmlns:a16="http://schemas.microsoft.com/office/drawing/2014/main" id="{BC7A3891-3C23-09FD-34EB-3CC45CEA1BB6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10</a:t>
              </a:fld>
              <a:endParaRPr lang="en-US" dirty="0"/>
            </a:p>
          </p:txBody>
        </p:sp>
        <p:cxnSp>
          <p:nvCxnSpPr>
            <p:cNvPr id="34" name="Shape 92">
              <a:extLst>
                <a:ext uri="{FF2B5EF4-FFF2-40B4-BE49-F238E27FC236}">
                  <a16:creationId xmlns:a16="http://schemas.microsoft.com/office/drawing/2014/main" id="{991E990A-1CE0-B734-2DBC-EB3615735337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92">
              <a:extLst>
                <a:ext uri="{FF2B5EF4-FFF2-40B4-BE49-F238E27FC236}">
                  <a16:creationId xmlns:a16="http://schemas.microsoft.com/office/drawing/2014/main" id="{FDBDE3A4-262E-8592-60A8-1EBBA20D95AE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427271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magine 40">
            <a:extLst>
              <a:ext uri="{FF2B5EF4-FFF2-40B4-BE49-F238E27FC236}">
                <a16:creationId xmlns:a16="http://schemas.microsoft.com/office/drawing/2014/main" id="{5FD9868F-0EB2-BCDF-0D27-E05895D7D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749" y="1952847"/>
            <a:ext cx="7206024" cy="258622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E4EFC1C0-C9B9-A333-5058-9B64921A17A3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2E5271AB-7FAA-36EF-6E5A-3FDECAA8853D}"/>
                  </a:ext>
                </a:extLst>
              </p:cNvPr>
              <p:cNvSpPr txBox="1"/>
              <p:nvPr/>
            </p:nvSpPr>
            <p:spPr>
              <a:xfrm>
                <a:off x="481019" y="564244"/>
                <a:ext cx="12192000" cy="934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Aptos" panose="020B0004020202020204" pitchFamily="34" charset="0"/>
                  </a:rPr>
                  <a:t>Study of two cases for a </a:t>
                </a:r>
                <a:r>
                  <a:rPr lang="en-US" sz="1600" dirty="0">
                    <a:solidFill>
                      <a:srgbClr val="00B0F0"/>
                    </a:solidFill>
                    <a:latin typeface="Aptos" panose="020B0004020202020204" pitchFamily="34" charset="0"/>
                  </a:rPr>
                  <a:t>buncher injecting</a:t>
                </a:r>
                <a:r>
                  <a:rPr lang="en-US" sz="1600" dirty="0">
                    <a:latin typeface="Aptos" panose="020B0004020202020204" pitchFamily="34" charset="0"/>
                  </a:rPr>
                  <a:t> an L-band </a:t>
                </a:r>
                <a:r>
                  <a:rPr lang="en-US" sz="1600" dirty="0">
                    <a:solidFill>
                      <a:srgbClr val="00B0F0"/>
                    </a:solidFill>
                    <a:latin typeface="Aptos" panose="020B0004020202020204" pitchFamily="34" charset="0"/>
                  </a:rPr>
                  <a:t>LINAC 2GHz,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160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6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it-IT" sz="16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AU" sz="160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AU" sz="160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rgbClr val="00B0F0"/>
                    </a:solidFill>
                    <a:latin typeface="Aptos" panose="020B0004020202020204" pitchFamily="34" charset="0"/>
                  </a:rPr>
                  <a:t>cavities </a:t>
                </a:r>
                <a:r>
                  <a:rPr lang="en-US" sz="1600" dirty="0">
                    <a:latin typeface="Aptos" panose="020B0004020202020204" pitchFamily="34" charset="0"/>
                  </a:rPr>
                  <a:t>: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1600" dirty="0">
                    <a:latin typeface="Aptos" panose="020B0004020202020204" pitchFamily="34" charset="0"/>
                  </a:rPr>
                  <a:t>A </a:t>
                </a:r>
                <a:r>
                  <a:rPr lang="en-US" sz="1600" u="sng" dirty="0">
                    <a:latin typeface="Aptos" panose="020B0004020202020204" pitchFamily="34" charset="0"/>
                  </a:rPr>
                  <a:t>low </a:t>
                </a:r>
                <a:r>
                  <a:rPr lang="en-US" sz="1600" i="1" u="sng" dirty="0" err="1">
                    <a:latin typeface="Aptos" panose="020B0004020202020204" pitchFamily="34" charset="0"/>
                  </a:rPr>
                  <a:t>v</a:t>
                </a:r>
                <a:r>
                  <a:rPr lang="en-US" sz="1600" i="1" u="sng" baseline="-25000" dirty="0" err="1">
                    <a:latin typeface="Aptos" panose="020B0004020202020204" pitchFamily="34" charset="0"/>
                  </a:rPr>
                  <a:t>ph</a:t>
                </a:r>
                <a:r>
                  <a:rPr lang="en-US" sz="1600" u="sng" dirty="0">
                    <a:latin typeface="Aptos" panose="020B0004020202020204" pitchFamily="34" charset="0"/>
                  </a:rPr>
                  <a:t> 325 MHz </a:t>
                </a:r>
                <a:r>
                  <a:rPr lang="en-US" sz="1600" dirty="0">
                    <a:latin typeface="Aptos" panose="020B0004020202020204" pitchFamily="34" charset="0"/>
                  </a:rPr>
                  <a:t>buncher cavity </a:t>
                </a:r>
                <a:r>
                  <a:rPr lang="it-IT" sz="1600" dirty="0">
                    <a:latin typeface="Aptos" panose="020B0004020202020204" pitchFamily="34" charset="0"/>
                  </a:rPr>
                  <a:t>~ 1/6 of 2 GHz </a:t>
                </a:r>
                <a:endParaRPr lang="en-US" sz="1600" dirty="0">
                  <a:latin typeface="Aptos" panose="020B0004020202020204" pitchFamily="34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1600" dirty="0">
                    <a:latin typeface="Aptos" panose="020B0004020202020204" pitchFamily="34" charset="0"/>
                  </a:rPr>
                  <a:t>A </a:t>
                </a:r>
                <a:r>
                  <a:rPr lang="en-US" sz="1600" u="sng" dirty="0">
                    <a:latin typeface="Aptos" panose="020B0004020202020204" pitchFamily="34" charset="0"/>
                  </a:rPr>
                  <a:t>500 MHz </a:t>
                </a:r>
                <a:r>
                  <a:rPr lang="en-US" sz="1600" dirty="0">
                    <a:latin typeface="Aptos" panose="020B0004020202020204" pitchFamily="34" charset="0"/>
                  </a:rPr>
                  <a:t>buncher as first trapping device cavity for L-banc 2GHz acc. cavities</a:t>
                </a:r>
                <a:endParaRPr lang="en-US" sz="1600" i="1" dirty="0">
                  <a:latin typeface="Aptos" panose="020B0004020202020204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2E5271AB-7FAA-36EF-6E5A-3FDECAA88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19" y="564244"/>
                <a:ext cx="12192000" cy="934487"/>
              </a:xfrm>
              <a:prstGeom prst="rect">
                <a:avLst/>
              </a:prstGeom>
              <a:blipFill>
                <a:blip r:embed="rId4"/>
                <a:stretch>
                  <a:fillRect l="-300" b="-784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538BE8C-EA96-3618-E664-CADCB38B6C06}"/>
                  </a:ext>
                </a:extLst>
              </p:cNvPr>
              <p:cNvSpPr txBox="1"/>
              <p:nvPr/>
            </p:nvSpPr>
            <p:spPr>
              <a:xfrm>
                <a:off x="155729" y="5693738"/>
                <a:ext cx="3420728" cy="81227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1">
                    <a:shade val="1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FFC000"/>
                    </a:solidFill>
                  </a:rPr>
                  <a:t>325 MHz </a:t>
                </a:r>
                <a:r>
                  <a:rPr lang="it-IT" dirty="0" err="1">
                    <a:solidFill>
                      <a:srgbClr val="FFC000"/>
                    </a:solidFill>
                  </a:rPr>
                  <a:t>Buncher</a:t>
                </a:r>
                <a:r>
                  <a:rPr lang="it-IT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it-IT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≌</m:t>
                    </m:r>
                  </m:oMath>
                </a14:m>
                <a:r>
                  <a:rPr lang="it-IT" dirty="0">
                    <a:solidFill>
                      <a:srgbClr val="FFC000"/>
                    </a:solidFill>
                  </a:rPr>
                  <a:t> 0.7</a:t>
                </a:r>
                <a:r>
                  <a:rPr lang="it-IT" dirty="0">
                    <a:solidFill>
                      <a:srgbClr val="FFC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it-IT" dirty="0">
                  <a:solidFill>
                    <a:srgbClr val="FFC000"/>
                  </a:solidFill>
                </a:endParaRPr>
              </a:p>
              <a:p>
                <a:endParaRPr lang="it-IT" sz="800" dirty="0">
                  <a:solidFill>
                    <a:srgbClr val="FFC000"/>
                  </a:solidFill>
                </a:endParaRPr>
              </a:p>
              <a:p>
                <a:r>
                  <a:rPr lang="it-IT" dirty="0"/>
                  <a:t>2) 500 MHz </a:t>
                </a:r>
                <a:r>
                  <a:rPr lang="it-IT" dirty="0" err="1"/>
                  <a:t>Buncher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538BE8C-EA96-3618-E664-CADCB38B6C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729" y="5693738"/>
                <a:ext cx="3420728" cy="812274"/>
              </a:xfrm>
              <a:prstGeom prst="rect">
                <a:avLst/>
              </a:prstGeom>
              <a:blipFill>
                <a:blip r:embed="rId5"/>
                <a:stretch>
                  <a:fillRect l="-1418" t="-2206" b="-7353"/>
                </a:stretch>
              </a:blipFill>
              <a:ln w="19050">
                <a:solidFill>
                  <a:schemeClr val="accent1">
                    <a:shade val="1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14E5AB62-FD41-CE82-E055-3CFB4E84B1DF}"/>
              </a:ext>
            </a:extLst>
          </p:cNvPr>
          <p:cNvCxnSpPr>
            <a:cxnSpLocks/>
          </p:cNvCxnSpPr>
          <p:nvPr/>
        </p:nvCxnSpPr>
        <p:spPr>
          <a:xfrm>
            <a:off x="1389843" y="4200211"/>
            <a:ext cx="0" cy="1508916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D625210A-F027-F0F2-C10D-41C0DFDB831D}"/>
                  </a:ext>
                </a:extLst>
              </p:cNvPr>
              <p:cNvSpPr txBox="1"/>
              <p:nvPr/>
            </p:nvSpPr>
            <p:spPr>
              <a:xfrm>
                <a:off x="155729" y="5709127"/>
                <a:ext cx="3420728" cy="390748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19050">
                <a:solidFill>
                  <a:schemeClr val="accent1">
                    <a:shade val="1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FFC000"/>
                    </a:solidFill>
                  </a:rPr>
                  <a:t>1) 325 MHz </a:t>
                </a:r>
                <a:r>
                  <a:rPr lang="it-IT" dirty="0" err="1">
                    <a:solidFill>
                      <a:srgbClr val="FFC000"/>
                    </a:solidFill>
                  </a:rPr>
                  <a:t>Buncher</a:t>
                </a:r>
                <a:r>
                  <a:rPr lang="it-IT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it-IT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it-IT" i="1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≌</m:t>
                    </m:r>
                  </m:oMath>
                </a14:m>
                <a:r>
                  <a:rPr lang="it-IT" dirty="0">
                    <a:solidFill>
                      <a:srgbClr val="FFC000"/>
                    </a:solidFill>
                  </a:rPr>
                  <a:t> 0.7</a:t>
                </a:r>
                <a:r>
                  <a:rPr lang="it-IT" dirty="0">
                    <a:solidFill>
                      <a:srgbClr val="FFC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it-IT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D625210A-F027-F0F2-C10D-41C0DFDB83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729" y="5709127"/>
                <a:ext cx="3420728" cy="390748"/>
              </a:xfrm>
              <a:prstGeom prst="rect">
                <a:avLst/>
              </a:prstGeom>
              <a:blipFill>
                <a:blip r:embed="rId6"/>
                <a:stretch>
                  <a:fillRect l="-1418" t="-5970" b="-16418"/>
                </a:stretch>
              </a:blipFill>
              <a:ln w="19050">
                <a:solidFill>
                  <a:schemeClr val="accent1">
                    <a:shade val="1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9" name="Gruppo 68">
            <a:extLst>
              <a:ext uri="{FF2B5EF4-FFF2-40B4-BE49-F238E27FC236}">
                <a16:creationId xmlns:a16="http://schemas.microsoft.com/office/drawing/2014/main" id="{91A9A46B-0929-D4AA-EC25-CBF478C9579D}"/>
              </a:ext>
            </a:extLst>
          </p:cNvPr>
          <p:cNvGrpSpPr/>
          <p:nvPr/>
        </p:nvGrpSpPr>
        <p:grpSpPr>
          <a:xfrm>
            <a:off x="3576457" y="3147882"/>
            <a:ext cx="7949804" cy="3484030"/>
            <a:chOff x="4024132" y="3147882"/>
            <a:chExt cx="7949804" cy="34840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44F63BC6-9B09-50DF-4280-16926C5967B3}"/>
                    </a:ext>
                  </a:extLst>
                </p:cNvPr>
                <p:cNvSpPr txBox="1"/>
                <p:nvPr/>
              </p:nvSpPr>
              <p:spPr>
                <a:xfrm>
                  <a:off x="4429686" y="5062802"/>
                  <a:ext cx="3420728" cy="944746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9050">
                  <a:solidFill>
                    <a:schemeClr val="accent1">
                      <a:shade val="1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>
                      <a:solidFill>
                        <a:srgbClr val="FFC000"/>
                      </a:solidFill>
                    </a:rPr>
                    <a:t>Low</a:t>
                  </a:r>
                  <a14:m>
                    <m:oMath xmlns:m="http://schemas.openxmlformats.org/officeDocument/2006/math">
                      <m:r>
                        <a:rPr lang="it-IT" b="0" i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it-IT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a14:m>
                  <a:r>
                    <a:rPr lang="it-IT" dirty="0">
                      <a:solidFill>
                        <a:srgbClr val="FFC000"/>
                      </a:solidFill>
                    </a:rPr>
                    <a:t> </a:t>
                  </a:r>
                  <a:r>
                    <a:rPr lang="it-IT" dirty="0" err="1">
                      <a:solidFill>
                        <a:srgbClr val="FFC000"/>
                      </a:solidFill>
                    </a:rPr>
                    <a:t>Bunchers</a:t>
                  </a:r>
                  <a:r>
                    <a:rPr lang="it-IT" dirty="0">
                      <a:solidFill>
                        <a:srgbClr val="FFC000"/>
                      </a:solidFill>
                    </a:rPr>
                    <a:t> exploit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it-IT" dirty="0">
                      <a:solidFill>
                        <a:srgbClr val="FFC000"/>
                      </a:solidFill>
                    </a:rPr>
                    <a:t> </a:t>
                  </a:r>
                  <a:r>
                    <a:rPr lang="it-IT" dirty="0" err="1">
                      <a:solidFill>
                        <a:srgbClr val="FFC000"/>
                      </a:solidFill>
                    </a:rPr>
                    <a:t>modified</a:t>
                  </a:r>
                  <a:r>
                    <a:rPr lang="it-IT" dirty="0">
                      <a:solidFill>
                        <a:srgbClr val="FFC000"/>
                      </a:solidFill>
                    </a:rPr>
                    <a:t> Bessel </a:t>
                  </a:r>
                  <a:r>
                    <a:rPr lang="it-IT" dirty="0" err="1">
                      <a:solidFill>
                        <a:srgbClr val="FFC000"/>
                      </a:solidFill>
                    </a:rPr>
                    <a:t>function</a:t>
                  </a:r>
                  <a:r>
                    <a:rPr lang="it-IT" dirty="0">
                      <a:solidFill>
                        <a:srgbClr val="FFC000"/>
                      </a:solidFill>
                    </a:rPr>
                    <a:t>, for </a:t>
                  </a:r>
                  <a:r>
                    <a:rPr lang="it-IT" dirty="0" err="1">
                      <a:solidFill>
                        <a:srgbClr val="FFC000"/>
                      </a:solidFill>
                    </a:rPr>
                    <a:t>non-linear</a:t>
                  </a:r>
                  <a:r>
                    <a:rPr lang="it-IT" dirty="0">
                      <a:solidFill>
                        <a:srgbClr val="FFC000"/>
                      </a:solidFill>
                    </a:rPr>
                    <a:t> </a:t>
                  </a:r>
                  <a:r>
                    <a:rPr lang="it-IT" dirty="0" err="1">
                      <a:solidFill>
                        <a:srgbClr val="FFC000"/>
                      </a:solidFill>
                    </a:rPr>
                    <a:t>distribution</a:t>
                  </a:r>
                  <a:r>
                    <a:rPr lang="it-IT" dirty="0">
                      <a:solidFill>
                        <a:srgbClr val="FFC000"/>
                      </a:solidFill>
                    </a:rPr>
                    <a:t> </a:t>
                  </a:r>
                  <a:r>
                    <a:rPr lang="it-IT" dirty="0" err="1">
                      <a:solidFill>
                        <a:srgbClr val="FFC000"/>
                      </a:solidFill>
                    </a:rPr>
                    <a:t>corrections</a:t>
                  </a:r>
                  <a:endParaRPr lang="it-IT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44F63BC6-9B09-50DF-4280-16926C5967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9686" y="5062802"/>
                  <a:ext cx="3420728" cy="944746"/>
                </a:xfrm>
                <a:prstGeom prst="rect">
                  <a:avLst/>
                </a:prstGeom>
                <a:blipFill>
                  <a:blip r:embed="rId7"/>
                  <a:stretch>
                    <a:fillRect l="-1241" t="-2548" b="-8917"/>
                  </a:stretch>
                </a:blipFill>
                <a:ln w="19050">
                  <a:solidFill>
                    <a:schemeClr val="accent1">
                      <a:shade val="1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A0B35ADF-B890-694C-3537-AC0F90E0DEB2}"/>
                </a:ext>
              </a:extLst>
            </p:cNvPr>
            <p:cNvCxnSpPr>
              <a:cxnSpLocks/>
              <a:stCxn id="21" idx="3"/>
              <a:endCxn id="58" idx="1"/>
            </p:cNvCxnSpPr>
            <p:nvPr/>
          </p:nvCxnSpPr>
          <p:spPr>
            <a:xfrm flipV="1">
              <a:off x="7850414" y="4977176"/>
              <a:ext cx="983857" cy="557999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2 36">
              <a:extLst>
                <a:ext uri="{FF2B5EF4-FFF2-40B4-BE49-F238E27FC236}">
                  <a16:creationId xmlns:a16="http://schemas.microsoft.com/office/drawing/2014/main" id="{E02CA1F6-AF61-16E1-CF99-BFCBCD74FA91}"/>
                </a:ext>
              </a:extLst>
            </p:cNvPr>
            <p:cNvCxnSpPr>
              <a:cxnSpLocks/>
              <a:stCxn id="21" idx="1"/>
              <a:endCxn id="46" idx="3"/>
            </p:cNvCxnSpPr>
            <p:nvPr/>
          </p:nvCxnSpPr>
          <p:spPr>
            <a:xfrm flipH="1">
              <a:off x="4024132" y="5535175"/>
              <a:ext cx="405554" cy="36932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uppo 64">
              <a:extLst>
                <a:ext uri="{FF2B5EF4-FFF2-40B4-BE49-F238E27FC236}">
                  <a16:creationId xmlns:a16="http://schemas.microsoft.com/office/drawing/2014/main" id="{C222DAB2-FBAB-69A0-AAB5-4FBC07A67488}"/>
                </a:ext>
              </a:extLst>
            </p:cNvPr>
            <p:cNvGrpSpPr/>
            <p:nvPr/>
          </p:nvGrpSpPr>
          <p:grpSpPr>
            <a:xfrm>
              <a:off x="8834271" y="3147882"/>
              <a:ext cx="3139665" cy="3484030"/>
              <a:chOff x="8591892" y="2821670"/>
              <a:chExt cx="3455474" cy="3766982"/>
            </a:xfrm>
          </p:grpSpPr>
          <p:pic>
            <p:nvPicPr>
              <p:cNvPr id="20" name="Immagine 19">
                <a:extLst>
                  <a:ext uri="{FF2B5EF4-FFF2-40B4-BE49-F238E27FC236}">
                    <a16:creationId xmlns:a16="http://schemas.microsoft.com/office/drawing/2014/main" id="{EFA46D0E-088D-DC46-5738-573DCAB28E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 b="86838"/>
              <a:stretch/>
            </p:blipFill>
            <p:spPr>
              <a:xfrm>
                <a:off x="8683889" y="2821670"/>
                <a:ext cx="3319796" cy="229501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8" name="Immagine 57">
                <a:extLst>
                  <a:ext uri="{FF2B5EF4-FFF2-40B4-BE49-F238E27FC236}">
                    <a16:creationId xmlns:a16="http://schemas.microsoft.com/office/drawing/2014/main" id="{B1A8B141-EEF9-FF3E-95C9-2A8C053D57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591892" y="3010403"/>
                <a:ext cx="3455474" cy="3578249"/>
              </a:xfrm>
              <a:prstGeom prst="rect">
                <a:avLst/>
              </a:prstGeom>
            </p:spPr>
          </p:pic>
        </p:grpSp>
      </p:grpSp>
      <p:grpSp>
        <p:nvGrpSpPr>
          <p:cNvPr id="72" name="Gruppo 71">
            <a:extLst>
              <a:ext uri="{FF2B5EF4-FFF2-40B4-BE49-F238E27FC236}">
                <a16:creationId xmlns:a16="http://schemas.microsoft.com/office/drawing/2014/main" id="{A4F11672-40EC-0F7C-9903-1B8C430C020C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73" name="Immagine 72">
              <a:extLst>
                <a:ext uri="{FF2B5EF4-FFF2-40B4-BE49-F238E27FC236}">
                  <a16:creationId xmlns:a16="http://schemas.microsoft.com/office/drawing/2014/main" id="{942C27E5-F573-1E90-F431-A9764C843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74" name="Segnaposto numero diapositiva 1">
              <a:extLst>
                <a:ext uri="{FF2B5EF4-FFF2-40B4-BE49-F238E27FC236}">
                  <a16:creationId xmlns:a16="http://schemas.microsoft.com/office/drawing/2014/main" id="{31E6AF12-26E1-7A5A-C4AC-479DF371762E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11</a:t>
              </a:fld>
              <a:endParaRPr lang="en-US" dirty="0"/>
            </a:p>
          </p:txBody>
        </p:sp>
        <p:cxnSp>
          <p:nvCxnSpPr>
            <p:cNvPr id="75" name="Shape 92">
              <a:extLst>
                <a:ext uri="{FF2B5EF4-FFF2-40B4-BE49-F238E27FC236}">
                  <a16:creationId xmlns:a16="http://schemas.microsoft.com/office/drawing/2014/main" id="{A0C2086F-E3C3-5A5D-0A87-2D1C6DB571AC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Shape 92">
              <a:extLst>
                <a:ext uri="{FF2B5EF4-FFF2-40B4-BE49-F238E27FC236}">
                  <a16:creationId xmlns:a16="http://schemas.microsoft.com/office/drawing/2014/main" id="{95B18A01-D6B3-41F3-20F5-0E4D787EB0D6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7" name="CasellaDiTesto 76">
            <a:extLst>
              <a:ext uri="{FF2B5EF4-FFF2-40B4-BE49-F238E27FC236}">
                <a16:creationId xmlns:a16="http://schemas.microsoft.com/office/drawing/2014/main" id="{7F0C890E-751C-DBEF-1174-F17E1888FF3D}"/>
              </a:ext>
            </a:extLst>
          </p:cNvPr>
          <p:cNvSpPr txBox="1"/>
          <p:nvPr/>
        </p:nvSpPr>
        <p:spPr>
          <a:xfrm>
            <a:off x="-4786" y="85657"/>
            <a:ext cx="121967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</a:rPr>
              <a:t>Focus on the low-frequency buncher &amp; low </a:t>
            </a:r>
            <a:r>
              <a:rPr lang="en-US" sz="2400" b="1" i="1" dirty="0" err="1">
                <a:solidFill>
                  <a:srgbClr val="4297B4"/>
                </a:solidFill>
                <a:latin typeface="Aptos" panose="020B0004020202020204" pitchFamily="34" charset="0"/>
              </a:rPr>
              <a:t>v</a:t>
            </a:r>
            <a:r>
              <a:rPr lang="en-US" sz="2400" b="1" i="1" baseline="-25000" dirty="0" err="1">
                <a:solidFill>
                  <a:srgbClr val="4297B4"/>
                </a:solidFill>
                <a:latin typeface="Aptos" panose="020B0004020202020204" pitchFamily="34" charset="0"/>
              </a:rPr>
              <a:t>ph</a:t>
            </a:r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</a:rPr>
              <a:t> 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1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magine 33">
            <a:extLst>
              <a:ext uri="{FF2B5EF4-FFF2-40B4-BE49-F238E27FC236}">
                <a16:creationId xmlns:a16="http://schemas.microsoft.com/office/drawing/2014/main" id="{23DD1D99-A595-9251-933D-7EE6D5F67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1913" y="3121407"/>
            <a:ext cx="4372389" cy="309710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E4EFC1C0-C9B9-A333-5058-9B64921A17A3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8354C92-4F25-F5E2-08C2-A3B1570C106D}"/>
              </a:ext>
            </a:extLst>
          </p:cNvPr>
          <p:cNvSpPr txBox="1"/>
          <p:nvPr/>
        </p:nvSpPr>
        <p:spPr>
          <a:xfrm>
            <a:off x="0" y="85730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</a:rPr>
              <a:t>Focus on </a:t>
            </a:r>
            <a:r>
              <a:rPr lang="en-AU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 </a:t>
            </a:r>
            <a:r>
              <a:rPr lang="en-AU" sz="2400" b="1" i="1" dirty="0" err="1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AU" sz="2400" b="1" baseline="-25000" dirty="0" err="1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</a:t>
            </a:r>
            <a:r>
              <a:rPr lang="en-AU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l-GR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it-IT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&lt; 1 </a:t>
            </a:r>
            <a:r>
              <a:rPr lang="en-AU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positron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EFA46D0E-088D-DC46-5738-573DCAB28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291" y="4474909"/>
            <a:ext cx="3468925" cy="174360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44F63BC6-9B09-50DF-4280-16926C5967B3}"/>
                  </a:ext>
                </a:extLst>
              </p:cNvPr>
              <p:cNvSpPr txBox="1"/>
              <p:nvPr/>
            </p:nvSpPr>
            <p:spPr>
              <a:xfrm>
                <a:off x="599773" y="2513605"/>
                <a:ext cx="3420728" cy="923330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19050">
                <a:solidFill>
                  <a:schemeClr val="accent1">
                    <a:shade val="1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FFC000"/>
                    </a:solidFill>
                  </a:rPr>
                  <a:t>Low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it-IT" dirty="0">
                    <a:solidFill>
                      <a:srgbClr val="FFC000"/>
                    </a:solidFill>
                  </a:rPr>
                  <a:t> </a:t>
                </a:r>
                <a:r>
                  <a:rPr lang="it-IT" dirty="0" err="1">
                    <a:solidFill>
                      <a:srgbClr val="FFC000"/>
                    </a:solidFill>
                  </a:rPr>
                  <a:t>Bunchers</a:t>
                </a:r>
                <a:r>
                  <a:rPr lang="it-IT" dirty="0">
                    <a:solidFill>
                      <a:srgbClr val="FFC000"/>
                    </a:solidFill>
                  </a:rPr>
                  <a:t> exploit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it-IT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rgbClr val="FFC000"/>
                    </a:solidFill>
                  </a:rPr>
                  <a:t> </a:t>
                </a:r>
                <a:r>
                  <a:rPr lang="it-IT" dirty="0" err="1">
                    <a:solidFill>
                      <a:srgbClr val="FFC000"/>
                    </a:solidFill>
                  </a:rPr>
                  <a:t>modified</a:t>
                </a:r>
                <a:r>
                  <a:rPr lang="it-IT" dirty="0">
                    <a:solidFill>
                      <a:srgbClr val="FFC000"/>
                    </a:solidFill>
                  </a:rPr>
                  <a:t> Bessel </a:t>
                </a:r>
                <a:r>
                  <a:rPr lang="it-IT" dirty="0" err="1">
                    <a:solidFill>
                      <a:srgbClr val="FFC000"/>
                    </a:solidFill>
                  </a:rPr>
                  <a:t>function</a:t>
                </a:r>
                <a:r>
                  <a:rPr lang="it-IT" dirty="0">
                    <a:solidFill>
                      <a:srgbClr val="FFC000"/>
                    </a:solidFill>
                  </a:rPr>
                  <a:t>, for </a:t>
                </a:r>
                <a:r>
                  <a:rPr lang="it-IT" dirty="0" err="1">
                    <a:solidFill>
                      <a:srgbClr val="FFC000"/>
                    </a:solidFill>
                  </a:rPr>
                  <a:t>non-linear</a:t>
                </a:r>
                <a:r>
                  <a:rPr lang="it-IT" dirty="0">
                    <a:solidFill>
                      <a:srgbClr val="FFC000"/>
                    </a:solidFill>
                  </a:rPr>
                  <a:t> </a:t>
                </a:r>
                <a:r>
                  <a:rPr lang="it-IT" dirty="0" err="1">
                    <a:solidFill>
                      <a:srgbClr val="FFC000"/>
                    </a:solidFill>
                  </a:rPr>
                  <a:t>distribution</a:t>
                </a:r>
                <a:r>
                  <a:rPr lang="it-IT" dirty="0">
                    <a:solidFill>
                      <a:srgbClr val="FFC000"/>
                    </a:solidFill>
                  </a:rPr>
                  <a:t> </a:t>
                </a:r>
                <a:r>
                  <a:rPr lang="it-IT" dirty="0" err="1">
                    <a:solidFill>
                      <a:srgbClr val="FFC000"/>
                    </a:solidFill>
                  </a:rPr>
                  <a:t>corrections</a:t>
                </a:r>
                <a:endParaRPr lang="it-IT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44F63BC6-9B09-50DF-4280-16926C596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773" y="2513605"/>
                <a:ext cx="3420728" cy="923330"/>
              </a:xfrm>
              <a:prstGeom prst="rect">
                <a:avLst/>
              </a:prstGeom>
              <a:blipFill>
                <a:blip r:embed="rId4"/>
                <a:stretch>
                  <a:fillRect l="-1239" t="-2581" b="-7742"/>
                </a:stretch>
              </a:blipFill>
              <a:ln w="19050">
                <a:solidFill>
                  <a:schemeClr val="accent1">
                    <a:shade val="1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A0B35ADF-B890-694C-3537-AC0F90E0DEB2}"/>
              </a:ext>
            </a:extLst>
          </p:cNvPr>
          <p:cNvCxnSpPr>
            <a:cxnSpLocks/>
            <a:stCxn id="21" idx="2"/>
            <a:endCxn id="20" idx="0"/>
          </p:cNvCxnSpPr>
          <p:nvPr/>
        </p:nvCxnSpPr>
        <p:spPr>
          <a:xfrm>
            <a:off x="2310137" y="3436935"/>
            <a:ext cx="980617" cy="103797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E02CA1F6-AF61-16E1-CF99-BFCBCD74FA91}"/>
              </a:ext>
            </a:extLst>
          </p:cNvPr>
          <p:cNvCxnSpPr>
            <a:cxnSpLocks/>
            <a:stCxn id="21" idx="0"/>
            <a:endCxn id="16" idx="2"/>
          </p:cNvCxnSpPr>
          <p:nvPr/>
        </p:nvCxnSpPr>
        <p:spPr>
          <a:xfrm flipV="1">
            <a:off x="2310137" y="1858913"/>
            <a:ext cx="9050" cy="65469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F0699DAD-3A0B-A282-1AC1-8AA2FD4DCA68}"/>
              </a:ext>
            </a:extLst>
          </p:cNvPr>
          <p:cNvGrpSpPr/>
          <p:nvPr/>
        </p:nvGrpSpPr>
        <p:grpSpPr>
          <a:xfrm>
            <a:off x="608823" y="1046639"/>
            <a:ext cx="3420728" cy="812274"/>
            <a:chOff x="155729" y="5693738"/>
            <a:chExt cx="3420728" cy="81227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8538BE8C-EA96-3618-E664-CADCB38B6C06}"/>
                    </a:ext>
                  </a:extLst>
                </p:cNvPr>
                <p:cNvSpPr txBox="1"/>
                <p:nvPr/>
              </p:nvSpPr>
              <p:spPr>
                <a:xfrm>
                  <a:off x="155729" y="5693738"/>
                  <a:ext cx="3420728" cy="81227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accent1">
                      <a:shade val="1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>
                      <a:solidFill>
                        <a:srgbClr val="FFC000"/>
                      </a:solidFill>
                    </a:rPr>
                    <a:t>325 MHz </a:t>
                  </a:r>
                  <a:r>
                    <a:rPr lang="it-IT" dirty="0" err="1">
                      <a:solidFill>
                        <a:srgbClr val="FFC000"/>
                      </a:solidFill>
                    </a:rPr>
                    <a:t>Buncher</a:t>
                  </a:r>
                  <a:r>
                    <a:rPr lang="it-IT" dirty="0">
                      <a:solidFill>
                        <a:srgbClr val="FFC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≌</m:t>
                      </m:r>
                    </m:oMath>
                  </a14:m>
                  <a:r>
                    <a:rPr lang="it-IT" dirty="0">
                      <a:solidFill>
                        <a:srgbClr val="FFC000"/>
                      </a:solidFill>
                    </a:rPr>
                    <a:t> 0.7</a:t>
                  </a:r>
                  <a:r>
                    <a:rPr lang="it-IT" dirty="0">
                      <a:solidFill>
                        <a:srgbClr val="FFC000"/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</m:oMath>
                  </a14:m>
                  <a:endParaRPr lang="it-IT" dirty="0">
                    <a:solidFill>
                      <a:srgbClr val="FFC000"/>
                    </a:solidFill>
                  </a:endParaRPr>
                </a:p>
                <a:p>
                  <a:endParaRPr lang="it-IT" sz="800" dirty="0">
                    <a:solidFill>
                      <a:srgbClr val="FFC000"/>
                    </a:solidFill>
                  </a:endParaRPr>
                </a:p>
                <a:p>
                  <a:r>
                    <a:rPr lang="it-IT" dirty="0"/>
                    <a:t>2) 500 MHz </a:t>
                  </a:r>
                  <a:r>
                    <a:rPr lang="it-IT" dirty="0" err="1"/>
                    <a:t>Buncher</a:t>
                  </a:r>
                  <a:r>
                    <a:rPr lang="it-IT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</m:oMath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8538BE8C-EA96-3618-E664-CADCB38B6C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29" y="5693738"/>
                  <a:ext cx="3420728" cy="812274"/>
                </a:xfrm>
                <a:prstGeom prst="rect">
                  <a:avLst/>
                </a:prstGeom>
                <a:blipFill>
                  <a:blip r:embed="rId5"/>
                  <a:stretch>
                    <a:fillRect l="-1418" t="-2941" b="-7353"/>
                  </a:stretch>
                </a:blipFill>
                <a:ln w="19050">
                  <a:solidFill>
                    <a:schemeClr val="accent1">
                      <a:shade val="1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CasellaDiTesto 45">
                  <a:extLst>
                    <a:ext uri="{FF2B5EF4-FFF2-40B4-BE49-F238E27FC236}">
                      <a16:creationId xmlns:a16="http://schemas.microsoft.com/office/drawing/2014/main" id="{D625210A-F027-F0F2-C10D-41C0DFDB831D}"/>
                    </a:ext>
                  </a:extLst>
                </p:cNvPr>
                <p:cNvSpPr txBox="1"/>
                <p:nvPr/>
              </p:nvSpPr>
              <p:spPr>
                <a:xfrm>
                  <a:off x="155729" y="5709127"/>
                  <a:ext cx="3420728" cy="390748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9050">
                  <a:solidFill>
                    <a:schemeClr val="accent1">
                      <a:shade val="1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>
                      <a:solidFill>
                        <a:srgbClr val="FFC000"/>
                      </a:solidFill>
                    </a:rPr>
                    <a:t>1) 325 MHz </a:t>
                  </a:r>
                  <a:r>
                    <a:rPr lang="it-IT" dirty="0" err="1">
                      <a:solidFill>
                        <a:srgbClr val="FFC000"/>
                      </a:solidFill>
                    </a:rPr>
                    <a:t>Buncher</a:t>
                  </a:r>
                  <a:r>
                    <a:rPr lang="it-IT" dirty="0">
                      <a:solidFill>
                        <a:srgbClr val="FFC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it-IT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≌</m:t>
                      </m:r>
                    </m:oMath>
                  </a14:m>
                  <a:r>
                    <a:rPr lang="it-IT" dirty="0">
                      <a:solidFill>
                        <a:srgbClr val="FFC000"/>
                      </a:solidFill>
                    </a:rPr>
                    <a:t> </a:t>
                  </a:r>
                  <a:r>
                    <a:rPr lang="it-IT" dirty="0">
                      <a:solidFill>
                        <a:srgbClr val="92D050"/>
                      </a:solidFill>
                    </a:rPr>
                    <a:t>0.7</a:t>
                  </a:r>
                  <a:r>
                    <a:rPr lang="it-IT" dirty="0">
                      <a:solidFill>
                        <a:srgbClr val="92D050"/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it-IT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</m:oMath>
                  </a14:m>
                  <a:endParaRPr lang="it-IT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46" name="CasellaDiTesto 45">
                  <a:extLst>
                    <a:ext uri="{FF2B5EF4-FFF2-40B4-BE49-F238E27FC236}">
                      <a16:creationId xmlns:a16="http://schemas.microsoft.com/office/drawing/2014/main" id="{D625210A-F027-F0F2-C10D-41C0DFDB83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29" y="5709127"/>
                  <a:ext cx="3420728" cy="390748"/>
                </a:xfrm>
                <a:prstGeom prst="rect">
                  <a:avLst/>
                </a:prstGeom>
                <a:blipFill>
                  <a:blip r:embed="rId6"/>
                  <a:stretch>
                    <a:fillRect l="-1418" t="-4478" b="-16418"/>
                  </a:stretch>
                </a:blipFill>
                <a:ln w="19050">
                  <a:solidFill>
                    <a:schemeClr val="accent1">
                      <a:shade val="1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Rettangolo 37">
            <a:extLst>
              <a:ext uri="{FF2B5EF4-FFF2-40B4-BE49-F238E27FC236}">
                <a16:creationId xmlns:a16="http://schemas.microsoft.com/office/drawing/2014/main" id="{70DFE6EB-2C68-FA7D-7A24-F2D7BFC72267}"/>
              </a:ext>
            </a:extLst>
          </p:cNvPr>
          <p:cNvSpPr/>
          <p:nvPr/>
        </p:nvSpPr>
        <p:spPr>
          <a:xfrm rot="5400000">
            <a:off x="9089585" y="3877246"/>
            <a:ext cx="633600" cy="3617388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F121B62F-FEDD-88E6-E48C-2A33B41977B9}"/>
              </a:ext>
            </a:extLst>
          </p:cNvPr>
          <p:cNvGrpSpPr/>
          <p:nvPr/>
        </p:nvGrpSpPr>
        <p:grpSpPr>
          <a:xfrm>
            <a:off x="5204430" y="968471"/>
            <a:ext cx="4669786" cy="3672712"/>
            <a:chOff x="5215091" y="1251456"/>
            <a:chExt cx="4669786" cy="3672712"/>
          </a:xfrm>
        </p:grpSpPr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03DBB873-FC02-D8BD-C1B7-80E9C9F16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15091" y="1325874"/>
              <a:ext cx="4669786" cy="359829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DCE91651-729F-88F0-C66E-6BCC3FBCA009}"/>
                </a:ext>
              </a:extLst>
            </p:cNvPr>
            <p:cNvSpPr txBox="1"/>
            <p:nvPr/>
          </p:nvSpPr>
          <p:spPr>
            <a:xfrm>
              <a:off x="6076085" y="1251456"/>
              <a:ext cx="3317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/>
                <a:t>Distribution leaving the target</a:t>
              </a:r>
            </a:p>
          </p:txBody>
        </p:sp>
      </p:grpSp>
      <p:sp>
        <p:nvSpPr>
          <p:cNvPr id="36" name="Rettangolo 35">
            <a:extLst>
              <a:ext uri="{FF2B5EF4-FFF2-40B4-BE49-F238E27FC236}">
                <a16:creationId xmlns:a16="http://schemas.microsoft.com/office/drawing/2014/main" id="{87E2E276-D635-B98F-E3A1-A62A36456B92}"/>
              </a:ext>
            </a:extLst>
          </p:cNvPr>
          <p:cNvSpPr/>
          <p:nvPr/>
        </p:nvSpPr>
        <p:spPr>
          <a:xfrm>
            <a:off x="5748134" y="1254340"/>
            <a:ext cx="991583" cy="2970704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0921335A-48DA-6049-BCFB-FBB866915856}"/>
              </a:ext>
            </a:extLst>
          </p:cNvPr>
          <p:cNvCxnSpPr/>
          <p:nvPr/>
        </p:nvCxnSpPr>
        <p:spPr>
          <a:xfrm>
            <a:off x="6263700" y="4231003"/>
            <a:ext cx="3112851" cy="1132178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E6F4198D-0E05-0329-D58A-71DBBB7B6A11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44" name="Immagine 43">
              <a:extLst>
                <a:ext uri="{FF2B5EF4-FFF2-40B4-BE49-F238E27FC236}">
                  <a16:creationId xmlns:a16="http://schemas.microsoft.com/office/drawing/2014/main" id="{4FA9935F-88BE-124C-EFC6-514A62AC8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45" name="Segnaposto numero diapositiva 1">
              <a:extLst>
                <a:ext uri="{FF2B5EF4-FFF2-40B4-BE49-F238E27FC236}">
                  <a16:creationId xmlns:a16="http://schemas.microsoft.com/office/drawing/2014/main" id="{2BE211FB-07BB-2B0A-135E-44BD8DF738C0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12</a:t>
              </a:fld>
              <a:endParaRPr lang="en-US" dirty="0"/>
            </a:p>
          </p:txBody>
        </p:sp>
        <p:cxnSp>
          <p:nvCxnSpPr>
            <p:cNvPr id="47" name="Shape 92">
              <a:extLst>
                <a:ext uri="{FF2B5EF4-FFF2-40B4-BE49-F238E27FC236}">
                  <a16:creationId xmlns:a16="http://schemas.microsoft.com/office/drawing/2014/main" id="{BA36D900-891F-3EA8-1CA0-E118358A6A9F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92">
              <a:extLst>
                <a:ext uri="{FF2B5EF4-FFF2-40B4-BE49-F238E27FC236}">
                  <a16:creationId xmlns:a16="http://schemas.microsoft.com/office/drawing/2014/main" id="{69377DAB-9EF7-9D5D-60A1-25AC544E24E5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89116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uppo 31">
            <a:extLst>
              <a:ext uri="{FF2B5EF4-FFF2-40B4-BE49-F238E27FC236}">
                <a16:creationId xmlns:a16="http://schemas.microsoft.com/office/drawing/2014/main" id="{8D208A33-DBBA-A903-5619-0EADABFEA13F}"/>
              </a:ext>
            </a:extLst>
          </p:cNvPr>
          <p:cNvGrpSpPr/>
          <p:nvPr/>
        </p:nvGrpSpPr>
        <p:grpSpPr>
          <a:xfrm>
            <a:off x="6616611" y="890104"/>
            <a:ext cx="4484315" cy="2869808"/>
            <a:chOff x="6574210" y="807544"/>
            <a:chExt cx="4484315" cy="2869808"/>
          </a:xfrm>
        </p:grpSpPr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3C0ADF24-1047-DB8C-24DA-EFF396B77D97}"/>
                </a:ext>
              </a:extLst>
            </p:cNvPr>
            <p:cNvSpPr/>
            <p:nvPr/>
          </p:nvSpPr>
          <p:spPr>
            <a:xfrm>
              <a:off x="6574210" y="807544"/>
              <a:ext cx="4484315" cy="2869808"/>
            </a:xfrm>
            <a:prstGeom prst="rect">
              <a:avLst/>
            </a:prstGeom>
            <a:solidFill>
              <a:schemeClr val="bg1"/>
            </a:solidFill>
            <a:ln w="22225"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50C77DFC-4C87-18A7-B623-3F9596FD3894}"/>
                </a:ext>
              </a:extLst>
            </p:cNvPr>
            <p:cNvGrpSpPr/>
            <p:nvPr/>
          </p:nvGrpSpPr>
          <p:grpSpPr>
            <a:xfrm>
              <a:off x="6640885" y="836119"/>
              <a:ext cx="4123135" cy="2824376"/>
              <a:chOff x="6640885" y="836119"/>
              <a:chExt cx="4123135" cy="2824376"/>
            </a:xfrm>
          </p:grpSpPr>
          <p:pic>
            <p:nvPicPr>
              <p:cNvPr id="3" name="Immagine 2">
                <a:extLst>
                  <a:ext uri="{FF2B5EF4-FFF2-40B4-BE49-F238E27FC236}">
                    <a16:creationId xmlns:a16="http://schemas.microsoft.com/office/drawing/2014/main" id="{57CB6A3E-ADF9-3D3C-5BAE-AA0B4BA4D3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640885" y="836119"/>
                <a:ext cx="4123135" cy="2824376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3DC71DED-E6BE-60DA-364E-0D92089C4F39}"/>
                  </a:ext>
                </a:extLst>
              </p:cNvPr>
              <p:cNvSpPr txBox="1"/>
              <p:nvPr/>
            </p:nvSpPr>
            <p:spPr>
              <a:xfrm>
                <a:off x="6918296" y="971076"/>
                <a:ext cx="3028734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b="1" dirty="0"/>
                  <a:t>89% of </a:t>
                </a:r>
                <a:r>
                  <a:rPr lang="it-IT" sz="1400" b="1" dirty="0" err="1"/>
                  <a:t>extracted</a:t>
                </a:r>
                <a:r>
                  <a:rPr lang="it-IT" sz="1400" b="1" dirty="0"/>
                  <a:t>  e</a:t>
                </a:r>
                <a:r>
                  <a:rPr lang="it-IT" sz="1400" b="1" baseline="30000" dirty="0"/>
                  <a:t>+</a:t>
                </a:r>
                <a:r>
                  <a:rPr lang="it-IT" sz="1400" b="1" dirty="0"/>
                  <a:t> in 1</a:t>
                </a:r>
                <a:r>
                  <a:rPr lang="it-IT" sz="1400" b="1" baseline="30000" dirty="0"/>
                  <a:t>st</a:t>
                </a:r>
                <a:r>
                  <a:rPr lang="it-IT" sz="1400" b="1" dirty="0"/>
                  <a:t> RF bucket</a:t>
                </a:r>
              </a:p>
              <a:p>
                <a:r>
                  <a:rPr lang="it-IT" sz="1400" dirty="0"/>
                  <a:t>E=126 MeV </a:t>
                </a:r>
              </a:p>
              <a:p>
                <a:r>
                  <a:rPr lang="it-IT" sz="1400" dirty="0"/>
                  <a:t>∆E = 56.7 MeV (45.0% ∆E/E)</a:t>
                </a:r>
              </a:p>
              <a:p>
                <a:r>
                  <a:rPr lang="it-IT" sz="1400" dirty="0"/>
                  <a:t>ε</a:t>
                </a:r>
                <a:r>
                  <a:rPr lang="it-IT" sz="1400" baseline="-25000" dirty="0"/>
                  <a:t>n,x</a:t>
                </a:r>
                <a:r>
                  <a:rPr lang="it-IT" sz="1400" dirty="0"/>
                  <a:t>=52 10</a:t>
                </a:r>
                <a:r>
                  <a:rPr lang="it-IT" sz="1400" baseline="30000" dirty="0"/>
                  <a:t>3 </a:t>
                </a:r>
                <a:r>
                  <a:rPr lang="it-IT" sz="1400" dirty="0"/>
                  <a:t>mm-mrad</a:t>
                </a:r>
              </a:p>
              <a:p>
                <a:r>
                  <a:rPr lang="el-GR" sz="1400" dirty="0"/>
                  <a:t>σ</a:t>
                </a:r>
                <a:r>
                  <a:rPr lang="it-IT" sz="1400" baseline="-25000" dirty="0"/>
                  <a:t>x</a:t>
                </a:r>
                <a:r>
                  <a:rPr lang="it-IT" sz="1400" dirty="0"/>
                  <a:t>= 16 mm</a:t>
                </a:r>
              </a:p>
              <a:p>
                <a:r>
                  <a:rPr lang="el-GR" sz="1400" dirty="0"/>
                  <a:t>σ</a:t>
                </a:r>
                <a:r>
                  <a:rPr lang="it-IT" sz="1400" baseline="-25000" dirty="0"/>
                  <a:t>z</a:t>
                </a:r>
                <a:r>
                  <a:rPr lang="it-IT" sz="1400" dirty="0"/>
                  <a:t>= 11 mm</a:t>
                </a:r>
              </a:p>
            </p:txBody>
          </p:sp>
        </p:grpSp>
      </p:grp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54569011-AB39-C8AD-000A-DACEB3497F0E}"/>
              </a:ext>
            </a:extLst>
          </p:cNvPr>
          <p:cNvGrpSpPr/>
          <p:nvPr/>
        </p:nvGrpSpPr>
        <p:grpSpPr>
          <a:xfrm>
            <a:off x="6628429" y="3838126"/>
            <a:ext cx="4484315" cy="2869808"/>
            <a:chOff x="6574210" y="3785927"/>
            <a:chExt cx="4484315" cy="2869808"/>
          </a:xfrm>
        </p:grpSpPr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73063853-1B62-A8B1-A695-64408B285C33}"/>
                </a:ext>
              </a:extLst>
            </p:cNvPr>
            <p:cNvSpPr/>
            <p:nvPr/>
          </p:nvSpPr>
          <p:spPr>
            <a:xfrm>
              <a:off x="6574210" y="3785927"/>
              <a:ext cx="4484315" cy="2869808"/>
            </a:xfrm>
            <a:prstGeom prst="rect">
              <a:avLst/>
            </a:prstGeom>
            <a:solidFill>
              <a:schemeClr val="bg1"/>
            </a:solidFill>
            <a:ln w="22225"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EE861B9B-7F5F-26B3-9526-B3351645710E}"/>
                </a:ext>
              </a:extLst>
            </p:cNvPr>
            <p:cNvGrpSpPr/>
            <p:nvPr/>
          </p:nvGrpSpPr>
          <p:grpSpPr>
            <a:xfrm>
              <a:off x="6696222" y="3795452"/>
              <a:ext cx="4249007" cy="2846184"/>
              <a:chOff x="6696222" y="3795452"/>
              <a:chExt cx="4249007" cy="2846184"/>
            </a:xfrm>
          </p:grpSpPr>
          <p:pic>
            <p:nvPicPr>
              <p:cNvPr id="7" name="Immagine 6">
                <a:extLst>
                  <a:ext uri="{FF2B5EF4-FFF2-40B4-BE49-F238E27FC236}">
                    <a16:creationId xmlns:a16="http://schemas.microsoft.com/office/drawing/2014/main" id="{C9B0FFC8-832C-97C0-BF3E-EF0D591E51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96222" y="3795452"/>
                <a:ext cx="4249007" cy="2846184"/>
              </a:xfrm>
              <a:prstGeom prst="rect">
                <a:avLst/>
              </a:prstGeom>
            </p:spPr>
          </p:pic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294814CC-0F29-8754-A27B-D8D2E1BCA9FC}"/>
                  </a:ext>
                </a:extLst>
              </p:cNvPr>
              <p:cNvSpPr txBox="1"/>
              <p:nvPr/>
            </p:nvSpPr>
            <p:spPr>
              <a:xfrm>
                <a:off x="7103244" y="3929459"/>
                <a:ext cx="3272412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b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88.9%</a:t>
                </a:r>
                <a:r>
                  <a:rPr lang="it-IT" sz="1400" b="1" dirty="0"/>
                  <a:t> of </a:t>
                </a:r>
                <a:r>
                  <a:rPr lang="it-IT" sz="1400" b="1" dirty="0" err="1"/>
                  <a:t>extracted</a:t>
                </a:r>
                <a:r>
                  <a:rPr lang="it-IT" sz="1400" b="1" dirty="0"/>
                  <a:t>  e</a:t>
                </a:r>
                <a:r>
                  <a:rPr lang="it-IT" sz="1400" b="1" baseline="30000" dirty="0"/>
                  <a:t>+</a:t>
                </a:r>
                <a:r>
                  <a:rPr lang="it-IT" sz="1400" b="1" dirty="0"/>
                  <a:t> in 1</a:t>
                </a:r>
                <a:r>
                  <a:rPr lang="it-IT" sz="1400" b="1" baseline="30000" dirty="0"/>
                  <a:t>st</a:t>
                </a:r>
                <a:r>
                  <a:rPr lang="it-IT" sz="1400" b="1" dirty="0"/>
                  <a:t> RF bucket</a:t>
                </a:r>
              </a:p>
              <a:p>
                <a:r>
                  <a:rPr lang="it-IT" sz="1400" dirty="0"/>
                  <a:t>E=126 MeV </a:t>
                </a:r>
              </a:p>
              <a:p>
                <a:r>
                  <a:rPr lang="it-IT" sz="1400" dirty="0"/>
                  <a:t>∆E = </a:t>
                </a:r>
                <a:r>
                  <a:rPr lang="it-IT" sz="1400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57.1 </a:t>
                </a:r>
                <a:r>
                  <a:rPr lang="it-IT" sz="1400" dirty="0"/>
                  <a:t>MeV (45.3% ∆E/E)</a:t>
                </a:r>
              </a:p>
              <a:p>
                <a:r>
                  <a:rPr lang="it-IT" sz="1400" dirty="0"/>
                  <a:t>ε</a:t>
                </a:r>
                <a:r>
                  <a:rPr lang="it-IT" sz="1400" baseline="-25000" dirty="0"/>
                  <a:t>n,x</a:t>
                </a:r>
                <a:r>
                  <a:rPr lang="it-IT" sz="1400" dirty="0"/>
                  <a:t>=</a:t>
                </a:r>
                <a:r>
                  <a:rPr lang="it-IT" sz="1400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53 10</a:t>
                </a:r>
                <a:r>
                  <a:rPr lang="it-IT" sz="1400" baseline="30000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3</a:t>
                </a:r>
                <a:r>
                  <a:rPr lang="it-IT" sz="1400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 </a:t>
                </a:r>
                <a:r>
                  <a:rPr lang="it-IT" sz="1400" dirty="0"/>
                  <a:t>mm-mrad</a:t>
                </a:r>
              </a:p>
              <a:p>
                <a:r>
                  <a:rPr lang="el-GR" sz="1400" dirty="0"/>
                  <a:t>σ</a:t>
                </a:r>
                <a:r>
                  <a:rPr lang="it-IT" sz="1400" baseline="-25000" dirty="0"/>
                  <a:t>x</a:t>
                </a:r>
                <a:r>
                  <a:rPr lang="it-IT" sz="1400" dirty="0"/>
                  <a:t>= 16 mm</a:t>
                </a:r>
              </a:p>
              <a:p>
                <a:r>
                  <a:rPr lang="el-GR" sz="1400" dirty="0"/>
                  <a:t>σ</a:t>
                </a:r>
                <a:r>
                  <a:rPr lang="it-IT" sz="1400" baseline="-25000" dirty="0"/>
                  <a:t>z</a:t>
                </a:r>
                <a:r>
                  <a:rPr lang="it-IT" sz="1400" dirty="0"/>
                  <a:t>= 11 mm</a:t>
                </a:r>
              </a:p>
            </p:txBody>
          </p:sp>
        </p:grpSp>
      </p:grp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61EA6493-A95F-8E0D-ED77-BEB6C999D99A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3EB3024-E476-F7E5-9E56-2126925F2C88}"/>
              </a:ext>
            </a:extLst>
          </p:cNvPr>
          <p:cNvSpPr txBox="1"/>
          <p:nvPr/>
        </p:nvSpPr>
        <p:spPr>
          <a:xfrm>
            <a:off x="0" y="85732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AU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Low-frequency buncher results 325 vs 500 MHz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</a:endParaRPr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E96D7FFF-1FB6-5492-B3B1-D21D79ACD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642" y="1570242"/>
            <a:ext cx="4608975" cy="3999323"/>
          </a:xfrm>
          <a:prstGeom prst="rect">
            <a:avLst/>
          </a:prstGeom>
        </p:spPr>
      </p:pic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D07339AE-F4B2-882C-D7C6-E17626987835}"/>
              </a:ext>
            </a:extLst>
          </p:cNvPr>
          <p:cNvCxnSpPr>
            <a:stCxn id="35" idx="3"/>
            <a:endCxn id="30" idx="1"/>
          </p:cNvCxnSpPr>
          <p:nvPr/>
        </p:nvCxnSpPr>
        <p:spPr>
          <a:xfrm flipV="1">
            <a:off x="5081617" y="2325008"/>
            <a:ext cx="1534994" cy="124489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1A9EFA84-A470-8504-6736-16855BA8DAD9}"/>
              </a:ext>
            </a:extLst>
          </p:cNvPr>
          <p:cNvCxnSpPr>
            <a:cxnSpLocks/>
            <a:stCxn id="35" idx="3"/>
            <a:endCxn id="31" idx="1"/>
          </p:cNvCxnSpPr>
          <p:nvPr/>
        </p:nvCxnSpPr>
        <p:spPr>
          <a:xfrm>
            <a:off x="5081617" y="3569904"/>
            <a:ext cx="1546812" cy="170312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F41DE657-2C32-A311-66B6-14A398229294}"/>
              </a:ext>
            </a:extLst>
          </p:cNvPr>
          <p:cNvSpPr txBox="1"/>
          <p:nvPr/>
        </p:nvSpPr>
        <p:spPr>
          <a:xfrm rot="19228482">
            <a:off x="4919525" y="2614799"/>
            <a:ext cx="16010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rgbClr val="FFC000"/>
                </a:solidFill>
                <a:highlight>
                  <a:srgbClr val="000080"/>
                </a:highlight>
              </a:rPr>
              <a:t>325 MHz Low-</a:t>
            </a:r>
            <a:r>
              <a:rPr lang="it-IT" sz="1600" b="1" i="1" dirty="0" err="1">
                <a:solidFill>
                  <a:srgbClr val="FFC000"/>
                </a:solidFill>
                <a:highlight>
                  <a:srgbClr val="000080"/>
                </a:highlight>
              </a:rPr>
              <a:t>v</a:t>
            </a:r>
            <a:r>
              <a:rPr lang="it-IT" sz="1600" b="1" i="1" baseline="-25000" dirty="0" err="1">
                <a:solidFill>
                  <a:srgbClr val="FFC000"/>
                </a:solidFill>
                <a:highlight>
                  <a:srgbClr val="000080"/>
                </a:highlight>
              </a:rPr>
              <a:t>p</a:t>
            </a:r>
            <a:endParaRPr lang="it-IT" sz="1600" b="1" i="1" baseline="-25000" dirty="0">
              <a:solidFill>
                <a:srgbClr val="FFC000"/>
              </a:solidFill>
              <a:highlight>
                <a:srgbClr val="000080"/>
              </a:highlight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8D8C4DC4-CE17-1A7B-15C6-7DCFFC8BA9C6}"/>
              </a:ext>
            </a:extLst>
          </p:cNvPr>
          <p:cNvSpPr txBox="1"/>
          <p:nvPr/>
        </p:nvSpPr>
        <p:spPr>
          <a:xfrm rot="2860023">
            <a:off x="5329227" y="3895181"/>
            <a:ext cx="9628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rgbClr val="FFC000"/>
                </a:solidFill>
                <a:highlight>
                  <a:srgbClr val="000080"/>
                </a:highlight>
              </a:rPr>
              <a:t>500 MHz</a:t>
            </a:r>
            <a:endParaRPr lang="it-IT" sz="1600" b="1" i="1" baseline="-25000" dirty="0">
              <a:solidFill>
                <a:srgbClr val="FFC000"/>
              </a:solidFill>
              <a:highlight>
                <a:srgbClr val="000080"/>
              </a:highlight>
            </a:endParaRP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9EED78CB-FCE3-95D2-BBDB-A5DD4E534E03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45" name="Immagine 44">
              <a:extLst>
                <a:ext uri="{FF2B5EF4-FFF2-40B4-BE49-F238E27FC236}">
                  <a16:creationId xmlns:a16="http://schemas.microsoft.com/office/drawing/2014/main" id="{9A2FFFA7-C9C2-A746-568B-CB25A2388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46" name="Segnaposto numero diapositiva 1">
              <a:extLst>
                <a:ext uri="{FF2B5EF4-FFF2-40B4-BE49-F238E27FC236}">
                  <a16:creationId xmlns:a16="http://schemas.microsoft.com/office/drawing/2014/main" id="{FFC8716F-0367-8994-F8C6-506EDECD05A6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13</a:t>
              </a:fld>
              <a:endParaRPr lang="en-US" dirty="0"/>
            </a:p>
          </p:txBody>
        </p:sp>
        <p:cxnSp>
          <p:nvCxnSpPr>
            <p:cNvPr id="47" name="Shape 92">
              <a:extLst>
                <a:ext uri="{FF2B5EF4-FFF2-40B4-BE49-F238E27FC236}">
                  <a16:creationId xmlns:a16="http://schemas.microsoft.com/office/drawing/2014/main" id="{40220DB5-C302-51DB-15C4-289BF6149B04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92">
              <a:extLst>
                <a:ext uri="{FF2B5EF4-FFF2-40B4-BE49-F238E27FC236}">
                  <a16:creationId xmlns:a16="http://schemas.microsoft.com/office/drawing/2014/main" id="{E2DF3B25-97AD-D18C-9FD7-FE9553F15B07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75143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>
            <a:extLst>
              <a:ext uri="{FF2B5EF4-FFF2-40B4-BE49-F238E27FC236}">
                <a16:creationId xmlns:a16="http://schemas.microsoft.com/office/drawing/2014/main" id="{A5BB3AB3-D80B-ACA4-89D7-25308C6E1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555" y="3996960"/>
            <a:ext cx="3611551" cy="2480162"/>
          </a:xfrm>
          <a:prstGeom prst="rect">
            <a:avLst/>
          </a:prstGeom>
          <a:ln w="19050">
            <a:solidFill>
              <a:srgbClr val="66FF33"/>
            </a:solidFill>
          </a:ln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DE355F8-6821-28D3-C03A-2824633736D4}"/>
              </a:ext>
            </a:extLst>
          </p:cNvPr>
          <p:cNvSpPr txBox="1"/>
          <p:nvPr/>
        </p:nvSpPr>
        <p:spPr>
          <a:xfrm>
            <a:off x="6827658" y="3944379"/>
            <a:ext cx="3873274" cy="258532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b="1" dirty="0"/>
              <a:t>45% of </a:t>
            </a:r>
            <a:r>
              <a:rPr lang="it-IT" b="1" dirty="0" err="1"/>
              <a:t>extracted</a:t>
            </a:r>
            <a:r>
              <a:rPr lang="it-IT" b="1" dirty="0"/>
              <a:t>  e</a:t>
            </a:r>
            <a:r>
              <a:rPr lang="it-IT" b="1" baseline="30000" dirty="0"/>
              <a:t>+</a:t>
            </a:r>
            <a:r>
              <a:rPr lang="it-IT" b="1" dirty="0"/>
              <a:t> in 1</a:t>
            </a:r>
            <a:r>
              <a:rPr lang="it-IT" b="1" baseline="30000" dirty="0"/>
              <a:t>st</a:t>
            </a:r>
            <a:r>
              <a:rPr lang="it-IT" b="1" dirty="0"/>
              <a:t> RF bucket</a:t>
            </a:r>
          </a:p>
          <a:p>
            <a:r>
              <a:rPr lang="it-IT" dirty="0"/>
              <a:t>E=126 MeV </a:t>
            </a:r>
          </a:p>
          <a:p>
            <a:r>
              <a:rPr lang="it-IT" dirty="0"/>
              <a:t>∆E = 8.9 MeV (7.9 % ∆E/E)</a:t>
            </a:r>
          </a:p>
          <a:p>
            <a:r>
              <a:rPr lang="it-IT" dirty="0"/>
              <a:t>ε</a:t>
            </a:r>
            <a:r>
              <a:rPr lang="it-IT" baseline="-25000" dirty="0"/>
              <a:t>n,x</a:t>
            </a:r>
            <a:r>
              <a:rPr lang="it-IT" dirty="0"/>
              <a:t>=12.4 10</a:t>
            </a:r>
            <a:r>
              <a:rPr lang="it-IT" baseline="30000" dirty="0"/>
              <a:t>3 </a:t>
            </a:r>
            <a:r>
              <a:rPr lang="it-IT" dirty="0"/>
              <a:t>mm-mrad</a:t>
            </a:r>
          </a:p>
          <a:p>
            <a:r>
              <a:rPr lang="el-GR" dirty="0"/>
              <a:t>σ</a:t>
            </a:r>
            <a:r>
              <a:rPr lang="it-IT" baseline="-25000" dirty="0"/>
              <a:t>x</a:t>
            </a:r>
            <a:r>
              <a:rPr lang="it-IT" dirty="0"/>
              <a:t>= 8 mm</a:t>
            </a:r>
          </a:p>
          <a:p>
            <a:r>
              <a:rPr lang="el-GR" dirty="0"/>
              <a:t>σ</a:t>
            </a:r>
            <a:r>
              <a:rPr lang="it-IT" baseline="-25000" dirty="0"/>
              <a:t>z</a:t>
            </a:r>
            <a:r>
              <a:rPr lang="it-IT" dirty="0"/>
              <a:t>= 1.9 mm</a:t>
            </a:r>
          </a:p>
          <a:p>
            <a:endParaRPr lang="it-IT" dirty="0"/>
          </a:p>
          <a:p>
            <a:pPr algn="ctr"/>
            <a:r>
              <a:rPr lang="en-AU" dirty="0"/>
              <a:t> to be boosted and </a:t>
            </a:r>
            <a:br>
              <a:rPr lang="en-AU" dirty="0"/>
            </a:br>
            <a:r>
              <a:rPr lang="en-AU" dirty="0"/>
              <a:t>compared with the ring acceptance</a:t>
            </a:r>
          </a:p>
        </p:txBody>
      </p: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7D30DFB8-619F-93CC-7BB5-5F78D97D76AF}"/>
              </a:ext>
            </a:extLst>
          </p:cNvPr>
          <p:cNvGrpSpPr/>
          <p:nvPr/>
        </p:nvGrpSpPr>
        <p:grpSpPr>
          <a:xfrm>
            <a:off x="513899" y="941312"/>
            <a:ext cx="4123135" cy="2824376"/>
            <a:chOff x="234602" y="2016812"/>
            <a:chExt cx="4123135" cy="2824376"/>
          </a:xfrm>
        </p:grpSpPr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1D2AE84B-8E90-D615-6E8B-3A215CD30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4602" y="2016812"/>
              <a:ext cx="4123135" cy="2824376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</p:pic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61C8270A-35DC-1846-B2E2-E6BF9FDB3D54}"/>
                </a:ext>
              </a:extLst>
            </p:cNvPr>
            <p:cNvSpPr/>
            <p:nvPr/>
          </p:nvSpPr>
          <p:spPr>
            <a:xfrm>
              <a:off x="2977217" y="3878616"/>
              <a:ext cx="333691" cy="164679"/>
            </a:xfrm>
            <a:prstGeom prst="rect">
              <a:avLst/>
            </a:prstGeom>
            <a:noFill/>
            <a:ln w="22225">
              <a:solidFill>
                <a:srgbClr val="66FF3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F12FD8FD-7538-C2AF-EBA4-A3A0CD10D0DB}"/>
              </a:ext>
            </a:extLst>
          </p:cNvPr>
          <p:cNvCxnSpPr>
            <a:cxnSpLocks/>
            <a:stCxn id="32" idx="2"/>
            <a:endCxn id="23" idx="0"/>
          </p:cNvCxnSpPr>
          <p:nvPr/>
        </p:nvCxnSpPr>
        <p:spPr>
          <a:xfrm>
            <a:off x="3423360" y="2967795"/>
            <a:ext cx="1371971" cy="1029165"/>
          </a:xfrm>
          <a:prstGeom prst="straightConnector1">
            <a:avLst/>
          </a:prstGeom>
          <a:ln w="19050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7EEC3768-90EA-801E-FC9C-53F79C97129F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F1EF21D4-640D-7C06-674A-9375E1DA40BC}"/>
              </a:ext>
            </a:extLst>
          </p:cNvPr>
          <p:cNvSpPr txBox="1"/>
          <p:nvPr/>
        </p:nvSpPr>
        <p:spPr>
          <a:xfrm>
            <a:off x="0" y="100018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AU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Low-frequency buncher results 325 MHz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</a:endParaRP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943424D8-467D-C9FC-5D95-7541514D0469}"/>
              </a:ext>
            </a:extLst>
          </p:cNvPr>
          <p:cNvSpPr txBox="1"/>
          <p:nvPr/>
        </p:nvSpPr>
        <p:spPr>
          <a:xfrm>
            <a:off x="4803880" y="920104"/>
            <a:ext cx="3873274" cy="20313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FR"/>
            </a:defPPr>
            <a:lvl1pPr>
              <a:defRPr b="1">
                <a:solidFill>
                  <a:srgbClr val="FFC000"/>
                </a:solidFill>
                <a:highlight>
                  <a:srgbClr val="000000"/>
                </a:highlight>
              </a:defRPr>
            </a:lvl1pPr>
          </a:lstStyle>
          <a:p>
            <a:r>
              <a:rPr lang="it-IT" dirty="0">
                <a:highlight>
                  <a:srgbClr val="000080"/>
                </a:highlight>
              </a:rPr>
              <a:t>325 MHz</a:t>
            </a:r>
          </a:p>
          <a:p>
            <a:r>
              <a:rPr lang="it-IT" dirty="0">
                <a:solidFill>
                  <a:schemeClr val="tx1"/>
                </a:solidFill>
                <a:highlight>
                  <a:srgbClr val="FFFFFF"/>
                </a:highlight>
              </a:rPr>
              <a:t>89% of </a:t>
            </a:r>
            <a:r>
              <a:rPr lang="it-IT" dirty="0" err="1">
                <a:solidFill>
                  <a:schemeClr val="tx1"/>
                </a:solidFill>
                <a:highlight>
                  <a:srgbClr val="FFFFFF"/>
                </a:highlight>
              </a:rPr>
              <a:t>extracted</a:t>
            </a:r>
            <a:r>
              <a:rPr lang="it-IT" dirty="0">
                <a:solidFill>
                  <a:schemeClr val="tx1"/>
                </a:solidFill>
                <a:highlight>
                  <a:srgbClr val="FFFFFF"/>
                </a:highlight>
              </a:rPr>
              <a:t>  e+ in 1st RF bucket</a:t>
            </a:r>
          </a:p>
          <a:p>
            <a:r>
              <a:rPr lang="it-IT" b="0" dirty="0">
                <a:solidFill>
                  <a:schemeClr val="tx1"/>
                </a:solidFill>
                <a:highlight>
                  <a:srgbClr val="FFFFFF"/>
                </a:highlight>
              </a:rPr>
              <a:t>E=126 MeV </a:t>
            </a:r>
          </a:p>
          <a:p>
            <a:r>
              <a:rPr lang="it-IT" b="0" dirty="0">
                <a:solidFill>
                  <a:schemeClr val="tx1"/>
                </a:solidFill>
                <a:highlight>
                  <a:srgbClr val="FFFFFF"/>
                </a:highlight>
              </a:rPr>
              <a:t>∆E = 56.7 MeV (45% ∆E/E)</a:t>
            </a:r>
          </a:p>
          <a:p>
            <a:r>
              <a:rPr lang="it-IT" b="0" dirty="0">
                <a:solidFill>
                  <a:schemeClr val="tx1"/>
                </a:solidFill>
                <a:highlight>
                  <a:srgbClr val="FFFFFF"/>
                </a:highlight>
              </a:rPr>
              <a:t>ε</a:t>
            </a:r>
            <a:r>
              <a:rPr lang="it-IT" b="0" baseline="-25000" dirty="0">
                <a:solidFill>
                  <a:schemeClr val="tx1"/>
                </a:solidFill>
                <a:highlight>
                  <a:srgbClr val="FFFFFF"/>
                </a:highlight>
              </a:rPr>
              <a:t>n,x</a:t>
            </a:r>
            <a:r>
              <a:rPr lang="it-IT" b="0" dirty="0">
                <a:solidFill>
                  <a:schemeClr val="tx1"/>
                </a:solidFill>
                <a:highlight>
                  <a:srgbClr val="FFFFFF"/>
                </a:highlight>
              </a:rPr>
              <a:t>=52.0 10</a:t>
            </a:r>
            <a:r>
              <a:rPr lang="it-IT" b="0" baseline="30000" dirty="0">
                <a:solidFill>
                  <a:schemeClr val="tx1"/>
                </a:solidFill>
                <a:highlight>
                  <a:srgbClr val="FFFFFF"/>
                </a:highlight>
              </a:rPr>
              <a:t>3</a:t>
            </a:r>
            <a:r>
              <a:rPr lang="it-IT" b="0" dirty="0">
                <a:solidFill>
                  <a:schemeClr val="tx1"/>
                </a:solidFill>
                <a:highlight>
                  <a:srgbClr val="FFFFFF"/>
                </a:highlight>
              </a:rPr>
              <a:t> mm-mrad</a:t>
            </a:r>
          </a:p>
          <a:p>
            <a:r>
              <a:rPr lang="el-GR" b="0" dirty="0">
                <a:solidFill>
                  <a:schemeClr val="tx1"/>
                </a:solidFill>
                <a:highlight>
                  <a:srgbClr val="FFFFFF"/>
                </a:highlight>
              </a:rPr>
              <a:t>σ</a:t>
            </a:r>
            <a:r>
              <a:rPr lang="it-IT" b="0" dirty="0">
                <a:solidFill>
                  <a:schemeClr val="tx1"/>
                </a:solidFill>
                <a:highlight>
                  <a:srgbClr val="FFFFFF"/>
                </a:highlight>
              </a:rPr>
              <a:t>x= 16 mm</a:t>
            </a:r>
          </a:p>
          <a:p>
            <a:r>
              <a:rPr lang="el-GR" b="0" dirty="0">
                <a:solidFill>
                  <a:schemeClr val="tx1"/>
                </a:solidFill>
                <a:highlight>
                  <a:srgbClr val="FFFFFF"/>
                </a:highlight>
              </a:rPr>
              <a:t>σ</a:t>
            </a:r>
            <a:r>
              <a:rPr lang="it-IT" b="0" dirty="0">
                <a:solidFill>
                  <a:schemeClr val="tx1"/>
                </a:solidFill>
                <a:highlight>
                  <a:srgbClr val="FFFFFF"/>
                </a:highlight>
              </a:rPr>
              <a:t>z= 11 mm</a:t>
            </a:r>
          </a:p>
        </p:txBody>
      </p:sp>
      <p:grpSp>
        <p:nvGrpSpPr>
          <p:cNvPr id="52" name="Gruppo 51">
            <a:extLst>
              <a:ext uri="{FF2B5EF4-FFF2-40B4-BE49-F238E27FC236}">
                <a16:creationId xmlns:a16="http://schemas.microsoft.com/office/drawing/2014/main" id="{3301B2BF-BF83-E926-37D0-973573C31CDE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53" name="Immagine 52">
              <a:extLst>
                <a:ext uri="{FF2B5EF4-FFF2-40B4-BE49-F238E27FC236}">
                  <a16:creationId xmlns:a16="http://schemas.microsoft.com/office/drawing/2014/main" id="{4E98AAC7-1FC1-E3AA-9FA1-176203F02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54" name="Segnaposto numero diapositiva 1">
              <a:extLst>
                <a:ext uri="{FF2B5EF4-FFF2-40B4-BE49-F238E27FC236}">
                  <a16:creationId xmlns:a16="http://schemas.microsoft.com/office/drawing/2014/main" id="{250371B7-A1BB-A336-804E-561DC2974C37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14</a:t>
              </a:fld>
              <a:endParaRPr lang="en-US" dirty="0"/>
            </a:p>
          </p:txBody>
        </p:sp>
        <p:cxnSp>
          <p:nvCxnSpPr>
            <p:cNvPr id="55" name="Shape 92">
              <a:extLst>
                <a:ext uri="{FF2B5EF4-FFF2-40B4-BE49-F238E27FC236}">
                  <a16:creationId xmlns:a16="http://schemas.microsoft.com/office/drawing/2014/main" id="{D56F14CD-92B4-8F8E-D77B-AEDD909FFBB5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92">
              <a:extLst>
                <a:ext uri="{FF2B5EF4-FFF2-40B4-BE49-F238E27FC236}">
                  <a16:creationId xmlns:a16="http://schemas.microsoft.com/office/drawing/2014/main" id="{B50DB6B2-4415-12C4-8D43-AF39DBA0D0C0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451475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F6A782BA-6168-7CFA-1AED-8F979FF61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25174" y="1378589"/>
            <a:ext cx="1200329" cy="164386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30480CC8-25E7-CE7A-59DE-E2420F7F6649}"/>
              </a:ext>
            </a:extLst>
          </p:cNvPr>
          <p:cNvSpPr txBox="1"/>
          <p:nvPr/>
        </p:nvSpPr>
        <p:spPr>
          <a:xfrm>
            <a:off x="2470324" y="5317583"/>
            <a:ext cx="6904586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AU" b="1" dirty="0"/>
              <a:t>#21</a:t>
            </a:r>
            <a:r>
              <a:rPr lang="en-AU" dirty="0"/>
              <a:t> 	Gens/knobs list </a:t>
            </a:r>
          </a:p>
          <a:p>
            <a:r>
              <a:rPr lang="en-AU" dirty="0"/>
              <a:t>- 1x	 </a:t>
            </a:r>
            <a:r>
              <a:rPr lang="el-GR" b="1" dirty="0">
                <a:solidFill>
                  <a:srgbClr val="0070C0"/>
                </a:solidFill>
              </a:rPr>
              <a:t>φ</a:t>
            </a:r>
            <a:r>
              <a:rPr lang="it-IT" b="1" baseline="-25000" dirty="0" err="1">
                <a:solidFill>
                  <a:srgbClr val="0070C0"/>
                </a:solidFill>
              </a:rPr>
              <a:t>inj</a:t>
            </a:r>
            <a:r>
              <a:rPr lang="it-IT" b="1" baseline="-25000" dirty="0">
                <a:solidFill>
                  <a:srgbClr val="0070C0"/>
                </a:solidFill>
              </a:rPr>
              <a:t> </a:t>
            </a:r>
            <a:r>
              <a:rPr lang="en-AU" dirty="0">
                <a:solidFill>
                  <a:srgbClr val="0070C0"/>
                </a:solidFill>
              </a:rPr>
              <a:t>325 MHz Buncher</a:t>
            </a:r>
            <a:endParaRPr lang="en-AU" u="sng" baseline="-25000" dirty="0">
              <a:solidFill>
                <a:srgbClr val="0070C0"/>
              </a:solidFill>
            </a:endParaRPr>
          </a:p>
          <a:p>
            <a:r>
              <a:rPr lang="en-AU" dirty="0"/>
              <a:t>- </a:t>
            </a:r>
            <a:r>
              <a:rPr lang="en-AU" dirty="0">
                <a:solidFill>
                  <a:srgbClr val="FB00FB"/>
                </a:solidFill>
              </a:rPr>
              <a:t>18x 	single coils </a:t>
            </a:r>
            <a:r>
              <a:rPr lang="en-AU" b="1" dirty="0" err="1">
                <a:solidFill>
                  <a:srgbClr val="FB00FB"/>
                </a:solidFill>
              </a:rPr>
              <a:t>Bz</a:t>
            </a:r>
            <a:endParaRPr lang="en-AU" b="1" dirty="0">
              <a:solidFill>
                <a:srgbClr val="FB00FB"/>
              </a:solidFill>
            </a:endParaRPr>
          </a:p>
          <a:p>
            <a:r>
              <a:rPr lang="en-AU" dirty="0"/>
              <a:t>- 2x 	array of coils </a:t>
            </a:r>
            <a:r>
              <a:rPr lang="en-AU" dirty="0">
                <a:solidFill>
                  <a:srgbClr val="FFC000"/>
                </a:solidFill>
              </a:rPr>
              <a:t>⓲ </a:t>
            </a:r>
            <a:r>
              <a:rPr lang="en-AU" dirty="0"/>
              <a:t>&amp;</a:t>
            </a:r>
            <a:r>
              <a:rPr lang="en-AU" dirty="0">
                <a:solidFill>
                  <a:srgbClr val="FFC000"/>
                </a:solidFill>
              </a:rPr>
              <a:t> </a:t>
            </a:r>
            <a:r>
              <a:rPr lang="en-AU" dirty="0">
                <a:solidFill>
                  <a:srgbClr val="92D050"/>
                </a:solidFill>
              </a:rPr>
              <a:t>⓲ </a:t>
            </a:r>
            <a:r>
              <a:rPr lang="en-AU" dirty="0"/>
              <a:t>(each powered together)  </a:t>
            </a:r>
            <a:r>
              <a:rPr lang="en-AU" b="1" dirty="0" err="1"/>
              <a:t>Bz</a:t>
            </a:r>
            <a:endParaRPr lang="it-IT" b="1" dirty="0"/>
          </a:p>
        </p:txBody>
      </p:sp>
      <p:cxnSp>
        <p:nvCxnSpPr>
          <p:cNvPr id="107" name="Connettore diritto 106">
            <a:extLst>
              <a:ext uri="{FF2B5EF4-FFF2-40B4-BE49-F238E27FC236}">
                <a16:creationId xmlns:a16="http://schemas.microsoft.com/office/drawing/2014/main" id="{6D771D0D-772C-3AF1-6D88-CDD6DDBC5FD6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CasellaDiTesto 107">
            <a:extLst>
              <a:ext uri="{FF2B5EF4-FFF2-40B4-BE49-F238E27FC236}">
                <a16:creationId xmlns:a16="http://schemas.microsoft.com/office/drawing/2014/main" id="{97E285D8-F27B-8965-99CD-3007B0FFAD70}"/>
              </a:ext>
            </a:extLst>
          </p:cNvPr>
          <p:cNvSpPr txBox="1"/>
          <p:nvPr/>
        </p:nvSpPr>
        <p:spPr>
          <a:xfrm>
            <a:off x="0" y="85731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solenoids array used for the optimization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</a:endParaRPr>
          </a:p>
        </p:txBody>
      </p:sp>
      <p:pic>
        <p:nvPicPr>
          <p:cNvPr id="97" name="Immagine 96">
            <a:extLst>
              <a:ext uri="{FF2B5EF4-FFF2-40B4-BE49-F238E27FC236}">
                <a16:creationId xmlns:a16="http://schemas.microsoft.com/office/drawing/2014/main" id="{6D159D1F-00A7-E803-CA3F-22E75B524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850" y="1604255"/>
            <a:ext cx="6895060" cy="347590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8" name="Figura a mano libera: forma 117">
            <a:extLst>
              <a:ext uri="{FF2B5EF4-FFF2-40B4-BE49-F238E27FC236}">
                <a16:creationId xmlns:a16="http://schemas.microsoft.com/office/drawing/2014/main" id="{A5F17C91-7DAF-DB9C-29DB-6CEB673BA18B}"/>
              </a:ext>
            </a:extLst>
          </p:cNvPr>
          <p:cNvSpPr/>
          <p:nvPr/>
        </p:nvSpPr>
        <p:spPr>
          <a:xfrm>
            <a:off x="2470324" y="1600359"/>
            <a:ext cx="6895060" cy="3475905"/>
          </a:xfrm>
          <a:custGeom>
            <a:avLst/>
            <a:gdLst>
              <a:gd name="connsiteX0" fmla="*/ 401468 w 6895060"/>
              <a:gd name="connsiteY0" fmla="*/ 2196229 h 3475905"/>
              <a:gd name="connsiteX1" fmla="*/ 401468 w 6895060"/>
              <a:gd name="connsiteY1" fmla="*/ 2786779 h 3475905"/>
              <a:gd name="connsiteX2" fmla="*/ 568155 w 6895060"/>
              <a:gd name="connsiteY2" fmla="*/ 2786779 h 3475905"/>
              <a:gd name="connsiteX3" fmla="*/ 568155 w 6895060"/>
              <a:gd name="connsiteY3" fmla="*/ 3215404 h 3475905"/>
              <a:gd name="connsiteX4" fmla="*/ 730080 w 6895060"/>
              <a:gd name="connsiteY4" fmla="*/ 3215404 h 3475905"/>
              <a:gd name="connsiteX5" fmla="*/ 730080 w 6895060"/>
              <a:gd name="connsiteY5" fmla="*/ 2786779 h 3475905"/>
              <a:gd name="connsiteX6" fmla="*/ 3773318 w 6895060"/>
              <a:gd name="connsiteY6" fmla="*/ 2786779 h 3475905"/>
              <a:gd name="connsiteX7" fmla="*/ 3773318 w 6895060"/>
              <a:gd name="connsiteY7" fmla="*/ 2196229 h 3475905"/>
              <a:gd name="connsiteX8" fmla="*/ 0 w 6895060"/>
              <a:gd name="connsiteY8" fmla="*/ 0 h 3475905"/>
              <a:gd name="connsiteX9" fmla="*/ 6895060 w 6895060"/>
              <a:gd name="connsiteY9" fmla="*/ 0 h 3475905"/>
              <a:gd name="connsiteX10" fmla="*/ 6895060 w 6895060"/>
              <a:gd name="connsiteY10" fmla="*/ 3475905 h 3475905"/>
              <a:gd name="connsiteX11" fmla="*/ 0 w 6895060"/>
              <a:gd name="connsiteY11" fmla="*/ 3475905 h 3475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95060" h="3475905">
                <a:moveTo>
                  <a:pt x="401468" y="2196229"/>
                </a:moveTo>
                <a:lnTo>
                  <a:pt x="401468" y="2786779"/>
                </a:lnTo>
                <a:lnTo>
                  <a:pt x="568155" y="2786779"/>
                </a:lnTo>
                <a:lnTo>
                  <a:pt x="568155" y="3215404"/>
                </a:lnTo>
                <a:lnTo>
                  <a:pt x="730080" y="3215404"/>
                </a:lnTo>
                <a:lnTo>
                  <a:pt x="730080" y="2786779"/>
                </a:lnTo>
                <a:lnTo>
                  <a:pt x="3773318" y="2786779"/>
                </a:lnTo>
                <a:lnTo>
                  <a:pt x="3773318" y="2196229"/>
                </a:lnTo>
                <a:close/>
                <a:moveTo>
                  <a:pt x="0" y="0"/>
                </a:moveTo>
                <a:lnTo>
                  <a:pt x="6895060" y="0"/>
                </a:lnTo>
                <a:lnTo>
                  <a:pt x="6895060" y="3475905"/>
                </a:lnTo>
                <a:lnTo>
                  <a:pt x="0" y="3475905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t-IT"/>
          </a:p>
        </p:txBody>
      </p:sp>
      <p:sp>
        <p:nvSpPr>
          <p:cNvPr id="115" name="CasellaDiTesto 114">
            <a:extLst>
              <a:ext uri="{FF2B5EF4-FFF2-40B4-BE49-F238E27FC236}">
                <a16:creationId xmlns:a16="http://schemas.microsoft.com/office/drawing/2014/main" id="{EB82D39B-61AE-E2BC-755F-3A42048FB7B0}"/>
              </a:ext>
            </a:extLst>
          </p:cNvPr>
          <p:cNvSpPr txBox="1"/>
          <p:nvPr/>
        </p:nvSpPr>
        <p:spPr>
          <a:xfrm>
            <a:off x="4656514" y="3534491"/>
            <a:ext cx="43045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FFC000"/>
                </a:solidFill>
                <a:highlight>
                  <a:srgbClr val="808080"/>
                </a:highlight>
              </a:rPr>
              <a:t>⓲</a:t>
            </a:r>
            <a:endParaRPr lang="it-IT" dirty="0">
              <a:highlight>
                <a:srgbClr val="808080"/>
              </a:highlight>
            </a:endParaRPr>
          </a:p>
        </p:txBody>
      </p:sp>
      <p:sp>
        <p:nvSpPr>
          <p:cNvPr id="116" name="CasellaDiTesto 115">
            <a:extLst>
              <a:ext uri="{FF2B5EF4-FFF2-40B4-BE49-F238E27FC236}">
                <a16:creationId xmlns:a16="http://schemas.microsoft.com/office/drawing/2014/main" id="{DDA89330-2329-2E7F-20D9-A278D6AF177C}"/>
              </a:ext>
            </a:extLst>
          </p:cNvPr>
          <p:cNvSpPr txBox="1"/>
          <p:nvPr/>
        </p:nvSpPr>
        <p:spPr>
          <a:xfrm>
            <a:off x="6123364" y="3534491"/>
            <a:ext cx="43045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92D050"/>
                </a:solidFill>
                <a:highlight>
                  <a:srgbClr val="808080"/>
                </a:highlight>
              </a:rPr>
              <a:t>⓲</a:t>
            </a:r>
            <a:endParaRPr lang="it-IT" dirty="0">
              <a:solidFill>
                <a:srgbClr val="92D050"/>
              </a:solidFill>
              <a:highlight>
                <a:srgbClr val="808080"/>
              </a:highlight>
            </a:endParaRPr>
          </a:p>
        </p:txBody>
      </p:sp>
      <p:cxnSp>
        <p:nvCxnSpPr>
          <p:cNvPr id="120" name="Connettore 2 119">
            <a:extLst>
              <a:ext uri="{FF2B5EF4-FFF2-40B4-BE49-F238E27FC236}">
                <a16:creationId xmlns:a16="http://schemas.microsoft.com/office/drawing/2014/main" id="{9738D2EF-7912-694A-AA86-92E403156F31}"/>
              </a:ext>
            </a:extLst>
          </p:cNvPr>
          <p:cNvCxnSpPr>
            <a:stCxn id="9" idx="1"/>
            <a:endCxn id="118" idx="0"/>
          </p:cNvCxnSpPr>
          <p:nvPr/>
        </p:nvCxnSpPr>
        <p:spPr>
          <a:xfrm>
            <a:off x="1325339" y="2800688"/>
            <a:ext cx="1546453" cy="99590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uppo 120">
            <a:extLst>
              <a:ext uri="{FF2B5EF4-FFF2-40B4-BE49-F238E27FC236}">
                <a16:creationId xmlns:a16="http://schemas.microsoft.com/office/drawing/2014/main" id="{0BB0519D-CDA0-EA6F-FA29-68E036977356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122" name="Immagine 121">
              <a:extLst>
                <a:ext uri="{FF2B5EF4-FFF2-40B4-BE49-F238E27FC236}">
                  <a16:creationId xmlns:a16="http://schemas.microsoft.com/office/drawing/2014/main" id="{7937E12F-1AF4-0CF8-F5CC-6795453BB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123" name="Segnaposto numero diapositiva 1">
              <a:extLst>
                <a:ext uri="{FF2B5EF4-FFF2-40B4-BE49-F238E27FC236}">
                  <a16:creationId xmlns:a16="http://schemas.microsoft.com/office/drawing/2014/main" id="{40EAEC78-2F3C-550F-697E-08CD29DE5BA2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15</a:t>
              </a:fld>
              <a:endParaRPr lang="en-US" dirty="0"/>
            </a:p>
          </p:txBody>
        </p:sp>
        <p:cxnSp>
          <p:nvCxnSpPr>
            <p:cNvPr id="124" name="Shape 92">
              <a:extLst>
                <a:ext uri="{FF2B5EF4-FFF2-40B4-BE49-F238E27FC236}">
                  <a16:creationId xmlns:a16="http://schemas.microsoft.com/office/drawing/2014/main" id="{A4BE876E-39F9-D14E-F476-2F41F125EB90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Shape 92">
              <a:extLst>
                <a:ext uri="{FF2B5EF4-FFF2-40B4-BE49-F238E27FC236}">
                  <a16:creationId xmlns:a16="http://schemas.microsoft.com/office/drawing/2014/main" id="{8499CC0B-14A1-7959-C837-A92B4782389F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8" name="CasellaDiTesto 127">
            <a:extLst>
              <a:ext uri="{FF2B5EF4-FFF2-40B4-BE49-F238E27FC236}">
                <a16:creationId xmlns:a16="http://schemas.microsoft.com/office/drawing/2014/main" id="{1E3EF8C8-A779-2E57-3A29-D206ADE80147}"/>
              </a:ext>
            </a:extLst>
          </p:cNvPr>
          <p:cNvSpPr txBox="1"/>
          <p:nvPr/>
        </p:nvSpPr>
        <p:spPr>
          <a:xfrm>
            <a:off x="481019" y="564244"/>
            <a:ext cx="8476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A GIOTTO peculiar </a:t>
            </a:r>
            <a:r>
              <a:rPr lang="en-US" b="1" dirty="0">
                <a:latin typeface="Aptos" panose="020B0004020202020204" pitchFamily="34" charset="0"/>
              </a:rPr>
              <a:t>multidimensional problem</a:t>
            </a:r>
            <a:r>
              <a:rPr lang="en-US" dirty="0">
                <a:latin typeface="Aptos" panose="020B0004020202020204" pitchFamily="34" charset="0"/>
              </a:rPr>
              <a:t>: 21 Knobs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Two cases:  -</a:t>
            </a:r>
            <a:r>
              <a:rPr lang="en-US" b="1" i="1" dirty="0">
                <a:highlight>
                  <a:srgbClr val="FFC000"/>
                </a:highlight>
                <a:latin typeface="Aptos" panose="020B0004020202020204" pitchFamily="34" charset="0"/>
              </a:rPr>
              <a:t>large windows opt</a:t>
            </a:r>
            <a:r>
              <a:rPr lang="en-US" i="1" dirty="0">
                <a:latin typeface="Aptos" panose="020B0004020202020204" pitchFamily="34" charset="0"/>
              </a:rPr>
              <a:t>imization</a:t>
            </a:r>
            <a:r>
              <a:rPr lang="en-US" dirty="0">
                <a:latin typeface="Aptos" panose="020B0004020202020204" pitchFamily="34" charset="0"/>
              </a:rPr>
              <a:t>-  &amp;  -</a:t>
            </a:r>
            <a:r>
              <a:rPr lang="en-US" b="1" i="1" dirty="0">
                <a:highlight>
                  <a:srgbClr val="FFC000"/>
                </a:highlight>
                <a:latin typeface="Aptos" panose="020B0004020202020204" pitchFamily="34" charset="0"/>
              </a:rPr>
              <a:t>narrow windows opt</a:t>
            </a:r>
            <a:r>
              <a:rPr lang="en-US" dirty="0">
                <a:latin typeface="Aptos" panose="020B0004020202020204" pitchFamily="34" charset="0"/>
              </a:rPr>
              <a:t>-</a:t>
            </a:r>
            <a:endParaRPr lang="en-US" i="1" dirty="0">
              <a:latin typeface="Aptos" panose="020B0004020202020204" pitchFamily="34" charset="0"/>
            </a:endParaRPr>
          </a:p>
        </p:txBody>
      </p:sp>
      <p:sp>
        <p:nvSpPr>
          <p:cNvPr id="129" name="Rettangolo 128">
            <a:extLst>
              <a:ext uri="{FF2B5EF4-FFF2-40B4-BE49-F238E27FC236}">
                <a16:creationId xmlns:a16="http://schemas.microsoft.com/office/drawing/2014/main" id="{602C34ED-D757-D1F9-EF20-6DBF96C36191}"/>
              </a:ext>
            </a:extLst>
          </p:cNvPr>
          <p:cNvSpPr/>
          <p:nvPr/>
        </p:nvSpPr>
        <p:spPr>
          <a:xfrm>
            <a:off x="5630333" y="5570625"/>
            <a:ext cx="93133" cy="4318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2366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CB750CB-2784-3ED1-EAE5-325049A77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23" y="895355"/>
            <a:ext cx="5048855" cy="254520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864862FA-4448-043A-E4BC-7A61317C7F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966"/>
          <a:stretch/>
        </p:blipFill>
        <p:spPr>
          <a:xfrm>
            <a:off x="3369901" y="3770555"/>
            <a:ext cx="4123135" cy="29040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60" name="Connettore diritto 59">
            <a:extLst>
              <a:ext uri="{FF2B5EF4-FFF2-40B4-BE49-F238E27FC236}">
                <a16:creationId xmlns:a16="http://schemas.microsoft.com/office/drawing/2014/main" id="{9A990B0A-911F-7E8B-2BAD-11BBC591D307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E7A7DC8D-6D37-D867-1AEC-4DC7189CDFED}"/>
              </a:ext>
            </a:extLst>
          </p:cNvPr>
          <p:cNvSpPr txBox="1"/>
          <p:nvPr/>
        </p:nvSpPr>
        <p:spPr>
          <a:xfrm>
            <a:off x="0" y="90497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</a:rPr>
              <a:t>As GIOTTO directed the solenoids -</a:t>
            </a:r>
            <a:r>
              <a:rPr lang="en-US" sz="2400" b="1" i="1" dirty="0">
                <a:solidFill>
                  <a:srgbClr val="4297B4"/>
                </a:solidFill>
                <a:highlight>
                  <a:srgbClr val="FFC000"/>
                </a:highlight>
                <a:latin typeface="Aptos" panose="020B0004020202020204" pitchFamily="34" charset="0"/>
              </a:rPr>
              <a:t>large window opt</a:t>
            </a:r>
            <a:r>
              <a:rPr lang="en-US" sz="2400" b="1" i="1" dirty="0">
                <a:solidFill>
                  <a:srgbClr val="4297B4"/>
                </a:solidFill>
                <a:latin typeface="Aptos" panose="020B0004020202020204" pitchFamily="34" charset="0"/>
              </a:rPr>
              <a:t>-</a:t>
            </a:r>
            <a:endParaRPr lang="it-IT" sz="2400" b="1" i="1" dirty="0">
              <a:solidFill>
                <a:srgbClr val="4297B4"/>
              </a:solidFill>
              <a:latin typeface="Aptos" panose="020B0004020202020204" pitchFamily="34" charset="0"/>
            </a:endParaRPr>
          </a:p>
        </p:txBody>
      </p: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754DB9C1-CB11-0BC2-9507-4AAD10748150}"/>
              </a:ext>
            </a:extLst>
          </p:cNvPr>
          <p:cNvGrpSpPr/>
          <p:nvPr/>
        </p:nvGrpSpPr>
        <p:grpSpPr>
          <a:xfrm>
            <a:off x="289289" y="3770887"/>
            <a:ext cx="2758711" cy="2914846"/>
            <a:chOff x="418495" y="4440965"/>
            <a:chExt cx="2762263" cy="2139037"/>
          </a:xfrm>
        </p:grpSpPr>
        <p:pic>
          <p:nvPicPr>
            <p:cNvPr id="59" name="Immagine 58">
              <a:extLst>
                <a:ext uri="{FF2B5EF4-FFF2-40B4-BE49-F238E27FC236}">
                  <a16:creationId xmlns:a16="http://schemas.microsoft.com/office/drawing/2014/main" id="{9C1DA591-9DE3-B7F2-ADE7-DAEFFAB61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495" y="4440965"/>
              <a:ext cx="2762263" cy="2139037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62" name="CasellaDiTesto 61">
              <a:extLst>
                <a:ext uri="{FF2B5EF4-FFF2-40B4-BE49-F238E27FC236}">
                  <a16:creationId xmlns:a16="http://schemas.microsoft.com/office/drawing/2014/main" id="{2854B6D8-8099-8102-9334-99255A22554B}"/>
                </a:ext>
              </a:extLst>
            </p:cNvPr>
            <p:cNvSpPr txBox="1"/>
            <p:nvPr/>
          </p:nvSpPr>
          <p:spPr>
            <a:xfrm>
              <a:off x="1147810" y="4590433"/>
              <a:ext cx="1469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The AMD</a:t>
              </a:r>
              <a:br>
                <a:rPr lang="it-IT" dirty="0"/>
              </a:br>
              <a:r>
                <a:rPr lang="it-IT" dirty="0"/>
                <a:t>field </a:t>
              </a:r>
              <a:r>
                <a:rPr lang="it-IT" dirty="0" err="1"/>
                <a:t>map</a:t>
              </a:r>
              <a:endParaRPr lang="it-IT" dirty="0"/>
            </a:p>
          </p:txBody>
        </p:sp>
      </p:grpSp>
      <p:grpSp>
        <p:nvGrpSpPr>
          <p:cNvPr id="68" name="Gruppo 67">
            <a:extLst>
              <a:ext uri="{FF2B5EF4-FFF2-40B4-BE49-F238E27FC236}">
                <a16:creationId xmlns:a16="http://schemas.microsoft.com/office/drawing/2014/main" id="{ADB7DD3A-2054-1484-26F6-D7BC5184614C}"/>
              </a:ext>
            </a:extLst>
          </p:cNvPr>
          <p:cNvGrpSpPr/>
          <p:nvPr/>
        </p:nvGrpSpPr>
        <p:grpSpPr>
          <a:xfrm>
            <a:off x="6093607" y="889745"/>
            <a:ext cx="3883663" cy="2576158"/>
            <a:chOff x="6196741" y="593918"/>
            <a:chExt cx="4299809" cy="3012158"/>
          </a:xfrm>
        </p:grpSpPr>
        <p:grpSp>
          <p:nvGrpSpPr>
            <p:cNvPr id="65" name="Gruppo 64">
              <a:extLst>
                <a:ext uri="{FF2B5EF4-FFF2-40B4-BE49-F238E27FC236}">
                  <a16:creationId xmlns:a16="http://schemas.microsoft.com/office/drawing/2014/main" id="{4638841A-7DDF-A998-5BEA-96236A6E3107}"/>
                </a:ext>
              </a:extLst>
            </p:cNvPr>
            <p:cNvGrpSpPr/>
            <p:nvPr/>
          </p:nvGrpSpPr>
          <p:grpSpPr>
            <a:xfrm>
              <a:off x="6196741" y="593918"/>
              <a:ext cx="4114797" cy="2939856"/>
              <a:chOff x="7218275" y="603606"/>
              <a:chExt cx="3631135" cy="3156043"/>
            </a:xfrm>
          </p:grpSpPr>
          <p:grpSp>
            <p:nvGrpSpPr>
              <p:cNvPr id="100" name="Gruppo 99">
                <a:extLst>
                  <a:ext uri="{FF2B5EF4-FFF2-40B4-BE49-F238E27FC236}">
                    <a16:creationId xmlns:a16="http://schemas.microsoft.com/office/drawing/2014/main" id="{9FC1F758-2156-0C9D-CEDF-922E3643F038}"/>
                  </a:ext>
                </a:extLst>
              </p:cNvPr>
              <p:cNvGrpSpPr/>
              <p:nvPr/>
            </p:nvGrpSpPr>
            <p:grpSpPr>
              <a:xfrm>
                <a:off x="7218275" y="935273"/>
                <a:ext cx="3631135" cy="2824376"/>
                <a:chOff x="6587749" y="870056"/>
                <a:chExt cx="3631135" cy="2824376"/>
              </a:xfrm>
            </p:grpSpPr>
            <p:pic>
              <p:nvPicPr>
                <p:cNvPr id="102" name="Immagine 101">
                  <a:extLst>
                    <a:ext uri="{FF2B5EF4-FFF2-40B4-BE49-F238E27FC236}">
                      <a16:creationId xmlns:a16="http://schemas.microsoft.com/office/drawing/2014/main" id="{2F267D3E-21B9-3492-9013-8585130821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587749" y="870056"/>
                  <a:ext cx="3631135" cy="2824376"/>
                </a:xfrm>
                <a:prstGeom prst="rect">
                  <a:avLst/>
                </a:prstGeom>
                <a:solidFill>
                  <a:schemeClr val="bg1"/>
                </a:solidFill>
              </p:spPr>
            </p:pic>
            <p:sp>
              <p:nvSpPr>
                <p:cNvPr id="103" name="CasellaDiTesto 102">
                  <a:extLst>
                    <a:ext uri="{FF2B5EF4-FFF2-40B4-BE49-F238E27FC236}">
                      <a16:creationId xmlns:a16="http://schemas.microsoft.com/office/drawing/2014/main" id="{63A001FE-8AFB-7AF3-F9A4-01FFE4F1BE37}"/>
                    </a:ext>
                  </a:extLst>
                </p:cNvPr>
                <p:cNvSpPr txBox="1"/>
                <p:nvPr/>
              </p:nvSpPr>
              <p:spPr>
                <a:xfrm>
                  <a:off x="6918296" y="971076"/>
                  <a:ext cx="2837651" cy="14868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b="1" dirty="0">
                      <a:highlight>
                        <a:srgbClr val="FF8083"/>
                      </a:highlight>
                    </a:rPr>
                    <a:t>89%</a:t>
                  </a:r>
                  <a:r>
                    <a:rPr lang="en-AU" sz="1400" b="1" dirty="0"/>
                    <a:t> of extracted  e</a:t>
                  </a:r>
                  <a:r>
                    <a:rPr lang="en-AU" sz="1400" b="1" baseline="30000" dirty="0"/>
                    <a:t>+</a:t>
                  </a:r>
                  <a:r>
                    <a:rPr lang="en-AU" sz="1400" b="1" dirty="0"/>
                    <a:t> in 1</a:t>
                  </a:r>
                  <a:r>
                    <a:rPr lang="en-AU" sz="1400" b="1" baseline="30000" dirty="0"/>
                    <a:t>st</a:t>
                  </a:r>
                  <a:r>
                    <a:rPr lang="en-AU" sz="1400" b="1" dirty="0"/>
                    <a:t> RF bucket</a:t>
                  </a:r>
                </a:p>
                <a:p>
                  <a:r>
                    <a:rPr lang="en-AU" sz="1400" dirty="0"/>
                    <a:t>E=126 MeV </a:t>
                  </a:r>
                </a:p>
                <a:p>
                  <a:r>
                    <a:rPr lang="en-AU" sz="1400" dirty="0"/>
                    <a:t>∆E = </a:t>
                  </a:r>
                  <a:r>
                    <a:rPr lang="en-AU" sz="1400" dirty="0">
                      <a:highlight>
                        <a:srgbClr val="FF8083"/>
                      </a:highlight>
                    </a:rPr>
                    <a:t>56.7 </a:t>
                  </a:r>
                  <a:r>
                    <a:rPr lang="en-AU" sz="1400" dirty="0"/>
                    <a:t>MeV (</a:t>
                  </a:r>
                  <a:r>
                    <a:rPr lang="en-AU" sz="1400" dirty="0">
                      <a:highlight>
                        <a:srgbClr val="FF8083"/>
                      </a:highlight>
                    </a:rPr>
                    <a:t>45% </a:t>
                  </a:r>
                  <a:r>
                    <a:rPr lang="en-AU" sz="1400" dirty="0"/>
                    <a:t>∆E/E)</a:t>
                  </a:r>
                </a:p>
                <a:p>
                  <a:r>
                    <a:rPr lang="en-AU" sz="1400" dirty="0"/>
                    <a:t>ε</a:t>
                  </a:r>
                  <a:r>
                    <a:rPr lang="en-AU" sz="1400" baseline="-25000" dirty="0"/>
                    <a:t>n,x</a:t>
                  </a:r>
                  <a:r>
                    <a:rPr lang="en-AU" sz="1400" dirty="0"/>
                    <a:t>=52 10</a:t>
                  </a:r>
                  <a:r>
                    <a:rPr lang="en-AU" sz="1400" baseline="30000" dirty="0"/>
                    <a:t>3 </a:t>
                  </a:r>
                  <a:r>
                    <a:rPr lang="en-AU" sz="1400" dirty="0"/>
                    <a:t>mm-mrad</a:t>
                  </a:r>
                </a:p>
                <a:p>
                  <a:r>
                    <a:rPr lang="en-AU" sz="1400" dirty="0"/>
                    <a:t>σ</a:t>
                  </a:r>
                  <a:r>
                    <a:rPr lang="en-AU" sz="1400" baseline="-25000" dirty="0"/>
                    <a:t>x</a:t>
                  </a:r>
                  <a:r>
                    <a:rPr lang="en-AU" sz="1400" dirty="0"/>
                    <a:t>= 16 mm</a:t>
                  </a:r>
                </a:p>
                <a:p>
                  <a:r>
                    <a:rPr lang="en-AU" sz="1400" dirty="0"/>
                    <a:t>σ</a:t>
                  </a:r>
                  <a:r>
                    <a:rPr lang="en-AU" sz="1400" baseline="-25000" dirty="0"/>
                    <a:t>z</a:t>
                  </a:r>
                  <a:r>
                    <a:rPr lang="en-AU" sz="1400" dirty="0"/>
                    <a:t>= 11 mm</a:t>
                  </a:r>
                </a:p>
              </p:txBody>
            </p:sp>
          </p:grpSp>
          <p:sp>
            <p:nvSpPr>
              <p:cNvPr id="64" name="CasellaDiTesto 63">
                <a:extLst>
                  <a:ext uri="{FF2B5EF4-FFF2-40B4-BE49-F238E27FC236}">
                    <a16:creationId xmlns:a16="http://schemas.microsoft.com/office/drawing/2014/main" id="{8127CB4D-E70E-5F7C-3BE1-F188D6E68772}"/>
                  </a:ext>
                </a:extLst>
              </p:cNvPr>
              <p:cNvSpPr txBox="1"/>
              <p:nvPr/>
            </p:nvSpPr>
            <p:spPr>
              <a:xfrm>
                <a:off x="7899832" y="603606"/>
                <a:ext cx="2486639" cy="4635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/>
                  <a:t>Previous: the only AMD</a:t>
                </a:r>
              </a:p>
            </p:txBody>
          </p:sp>
        </p:grpSp>
        <p:sp>
          <p:nvSpPr>
            <p:cNvPr id="66" name="Rettangolo 65">
              <a:extLst>
                <a:ext uri="{FF2B5EF4-FFF2-40B4-BE49-F238E27FC236}">
                  <a16:creationId xmlns:a16="http://schemas.microsoft.com/office/drawing/2014/main" id="{F27AC020-CA71-38AD-BF4F-70484F494535}"/>
                </a:ext>
              </a:extLst>
            </p:cNvPr>
            <p:cNvSpPr/>
            <p:nvPr/>
          </p:nvSpPr>
          <p:spPr>
            <a:xfrm>
              <a:off x="6196741" y="628650"/>
              <a:ext cx="4299809" cy="2977426"/>
            </a:xfrm>
            <a:prstGeom prst="rect">
              <a:avLst/>
            </a:prstGeom>
            <a:noFill/>
            <a:ln w="222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9" name="Gruppo 68">
            <a:extLst>
              <a:ext uri="{FF2B5EF4-FFF2-40B4-BE49-F238E27FC236}">
                <a16:creationId xmlns:a16="http://schemas.microsoft.com/office/drawing/2014/main" id="{1CEB969F-4B1A-C4B5-1AE7-D103A1F0CF4A}"/>
              </a:ext>
            </a:extLst>
          </p:cNvPr>
          <p:cNvGrpSpPr/>
          <p:nvPr/>
        </p:nvGrpSpPr>
        <p:grpSpPr>
          <a:xfrm>
            <a:off x="7778386" y="3765792"/>
            <a:ext cx="4299809" cy="2914846"/>
            <a:chOff x="7778386" y="3765792"/>
            <a:chExt cx="4299809" cy="2914846"/>
          </a:xfrm>
        </p:grpSpPr>
        <p:grpSp>
          <p:nvGrpSpPr>
            <p:cNvPr id="106" name="Gruppo 105">
              <a:extLst>
                <a:ext uri="{FF2B5EF4-FFF2-40B4-BE49-F238E27FC236}">
                  <a16:creationId xmlns:a16="http://schemas.microsoft.com/office/drawing/2014/main" id="{23E6DE3B-79C3-5713-B44C-C7F1AC1CA882}"/>
                </a:ext>
              </a:extLst>
            </p:cNvPr>
            <p:cNvGrpSpPr/>
            <p:nvPr/>
          </p:nvGrpSpPr>
          <p:grpSpPr>
            <a:xfrm>
              <a:off x="7787912" y="3914414"/>
              <a:ext cx="4114799" cy="2728452"/>
              <a:chOff x="7787912" y="3851550"/>
              <a:chExt cx="4114799" cy="2728452"/>
            </a:xfrm>
          </p:grpSpPr>
          <p:pic>
            <p:nvPicPr>
              <p:cNvPr id="104" name="Immagine 103">
                <a:extLst>
                  <a:ext uri="{FF2B5EF4-FFF2-40B4-BE49-F238E27FC236}">
                    <a16:creationId xmlns:a16="http://schemas.microsoft.com/office/drawing/2014/main" id="{541FFC6F-1FEB-E3AE-2E6A-27B0B6E1A6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87912" y="3851550"/>
                <a:ext cx="4114799" cy="2728452"/>
              </a:xfrm>
              <a:prstGeom prst="rect">
                <a:avLst/>
              </a:prstGeom>
            </p:spPr>
          </p:pic>
          <p:sp>
            <p:nvSpPr>
              <p:cNvPr id="105" name="CasellaDiTesto 104">
                <a:extLst>
                  <a:ext uri="{FF2B5EF4-FFF2-40B4-BE49-F238E27FC236}">
                    <a16:creationId xmlns:a16="http://schemas.microsoft.com/office/drawing/2014/main" id="{C0A3D263-622D-2E61-36E8-10B2F6050AE1}"/>
                  </a:ext>
                </a:extLst>
              </p:cNvPr>
              <p:cNvSpPr txBox="1"/>
              <p:nvPr/>
            </p:nvSpPr>
            <p:spPr>
              <a:xfrm>
                <a:off x="8110797" y="3951797"/>
                <a:ext cx="2928678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b="1" dirty="0">
                    <a:highlight>
                      <a:srgbClr val="66FF33"/>
                    </a:highlight>
                  </a:rPr>
                  <a:t>90%</a:t>
                </a:r>
                <a:r>
                  <a:rPr lang="it-IT" sz="1400" b="1" dirty="0"/>
                  <a:t> of </a:t>
                </a:r>
                <a:r>
                  <a:rPr lang="it-IT" sz="1400" b="1" dirty="0" err="1"/>
                  <a:t>extracted</a:t>
                </a:r>
                <a:r>
                  <a:rPr lang="it-IT" sz="1400" b="1" dirty="0"/>
                  <a:t>  e</a:t>
                </a:r>
                <a:r>
                  <a:rPr lang="it-IT" sz="1400" b="1" baseline="30000" dirty="0"/>
                  <a:t>+</a:t>
                </a:r>
                <a:r>
                  <a:rPr lang="it-IT" sz="1400" b="1" dirty="0"/>
                  <a:t> in 1</a:t>
                </a:r>
                <a:r>
                  <a:rPr lang="it-IT" sz="1400" b="1" baseline="30000" dirty="0"/>
                  <a:t>st</a:t>
                </a:r>
                <a:r>
                  <a:rPr lang="it-IT" sz="1400" b="1" dirty="0"/>
                  <a:t> RF bucket</a:t>
                </a:r>
              </a:p>
              <a:p>
                <a:r>
                  <a:rPr lang="it-IT" sz="1400" dirty="0"/>
                  <a:t>E=126 MeV </a:t>
                </a:r>
              </a:p>
              <a:p>
                <a:r>
                  <a:rPr lang="it-IT" sz="1400" dirty="0"/>
                  <a:t>∆E = </a:t>
                </a:r>
                <a:r>
                  <a:rPr lang="it-IT" sz="1400" dirty="0">
                    <a:highlight>
                      <a:srgbClr val="66FF33"/>
                    </a:highlight>
                  </a:rPr>
                  <a:t>54.6</a:t>
                </a:r>
                <a:r>
                  <a:rPr lang="it-IT" sz="1400" dirty="0"/>
                  <a:t> MeV (</a:t>
                </a:r>
                <a:r>
                  <a:rPr lang="it-IT" sz="1400" dirty="0">
                    <a:highlight>
                      <a:srgbClr val="66FF33"/>
                    </a:highlight>
                  </a:rPr>
                  <a:t>43%</a:t>
                </a:r>
                <a:r>
                  <a:rPr lang="it-IT" sz="1400" dirty="0"/>
                  <a:t> ∆E/E)</a:t>
                </a:r>
              </a:p>
              <a:p>
                <a:r>
                  <a:rPr lang="it-IT" sz="1400" dirty="0"/>
                  <a:t>ε</a:t>
                </a:r>
                <a:r>
                  <a:rPr lang="it-IT" sz="1400" baseline="-25000" dirty="0"/>
                  <a:t>n,x</a:t>
                </a:r>
                <a:r>
                  <a:rPr lang="it-IT" sz="1400" dirty="0"/>
                  <a:t>=52 10</a:t>
                </a:r>
                <a:r>
                  <a:rPr lang="it-IT" sz="1400" baseline="30000" dirty="0"/>
                  <a:t>3 </a:t>
                </a:r>
                <a:r>
                  <a:rPr lang="it-IT" sz="1400" dirty="0"/>
                  <a:t>mm-mrad</a:t>
                </a:r>
              </a:p>
              <a:p>
                <a:r>
                  <a:rPr lang="el-GR" sz="1400" dirty="0"/>
                  <a:t>σ</a:t>
                </a:r>
                <a:r>
                  <a:rPr lang="it-IT" sz="1400" baseline="-25000" dirty="0"/>
                  <a:t>x</a:t>
                </a:r>
                <a:r>
                  <a:rPr lang="it-IT" sz="1400" dirty="0"/>
                  <a:t>= 16 mm</a:t>
                </a:r>
              </a:p>
              <a:p>
                <a:r>
                  <a:rPr lang="el-GR" sz="1400" dirty="0"/>
                  <a:t>σ</a:t>
                </a:r>
                <a:r>
                  <a:rPr lang="it-IT" sz="1400" baseline="-25000" dirty="0"/>
                  <a:t>z</a:t>
                </a:r>
                <a:r>
                  <a:rPr lang="it-IT" sz="1400" dirty="0"/>
                  <a:t>= 11 mm</a:t>
                </a:r>
              </a:p>
            </p:txBody>
          </p:sp>
        </p:grpSp>
        <p:sp>
          <p:nvSpPr>
            <p:cNvPr id="67" name="Rettangolo 66">
              <a:extLst>
                <a:ext uri="{FF2B5EF4-FFF2-40B4-BE49-F238E27FC236}">
                  <a16:creationId xmlns:a16="http://schemas.microsoft.com/office/drawing/2014/main" id="{1586B647-4180-1BB4-1D93-1F95E0952929}"/>
                </a:ext>
              </a:extLst>
            </p:cNvPr>
            <p:cNvSpPr/>
            <p:nvPr/>
          </p:nvSpPr>
          <p:spPr>
            <a:xfrm>
              <a:off x="7778386" y="3765792"/>
              <a:ext cx="4299809" cy="2914846"/>
            </a:xfrm>
            <a:prstGeom prst="rect">
              <a:avLst/>
            </a:prstGeom>
            <a:noFill/>
            <a:ln w="222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70" name="Gruppo 69">
            <a:extLst>
              <a:ext uri="{FF2B5EF4-FFF2-40B4-BE49-F238E27FC236}">
                <a16:creationId xmlns:a16="http://schemas.microsoft.com/office/drawing/2014/main" id="{B9B8F445-6D7E-B60B-1E69-2FE7FE82D1E5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71" name="Immagine 70">
              <a:extLst>
                <a:ext uri="{FF2B5EF4-FFF2-40B4-BE49-F238E27FC236}">
                  <a16:creationId xmlns:a16="http://schemas.microsoft.com/office/drawing/2014/main" id="{DBA4D2E6-75DB-9582-D8B8-DE49AF5382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72" name="Segnaposto numero diapositiva 1">
              <a:extLst>
                <a:ext uri="{FF2B5EF4-FFF2-40B4-BE49-F238E27FC236}">
                  <a16:creationId xmlns:a16="http://schemas.microsoft.com/office/drawing/2014/main" id="{8741A810-F244-0F6A-7F51-602501389637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16</a:t>
              </a:fld>
              <a:endParaRPr lang="en-US" dirty="0"/>
            </a:p>
          </p:txBody>
        </p:sp>
        <p:cxnSp>
          <p:nvCxnSpPr>
            <p:cNvPr id="73" name="Shape 92">
              <a:extLst>
                <a:ext uri="{FF2B5EF4-FFF2-40B4-BE49-F238E27FC236}">
                  <a16:creationId xmlns:a16="http://schemas.microsoft.com/office/drawing/2014/main" id="{2A14AA90-42D2-6138-7756-3EB4B698CE41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" name="Shape 92">
              <a:extLst>
                <a:ext uri="{FF2B5EF4-FFF2-40B4-BE49-F238E27FC236}">
                  <a16:creationId xmlns:a16="http://schemas.microsoft.com/office/drawing/2014/main" id="{EDC4773D-35BD-6043-E54F-D65805E639F9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AECEF852-B1DB-67AB-A910-B1F69D6853AC}"/>
              </a:ext>
            </a:extLst>
          </p:cNvPr>
          <p:cNvSpPr txBox="1"/>
          <p:nvPr/>
        </p:nvSpPr>
        <p:spPr>
          <a:xfrm>
            <a:off x="3013948" y="4797947"/>
            <a:ext cx="336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07142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B7E2622C-F157-85E3-FA52-F5FAD46AA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23" y="895362"/>
            <a:ext cx="5048855" cy="254520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EA7FF163-4BD0-0206-486C-87500DF8AF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966"/>
          <a:stretch/>
        </p:blipFill>
        <p:spPr>
          <a:xfrm>
            <a:off x="311244" y="3811321"/>
            <a:ext cx="3888033" cy="273843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C2205B1-C8B1-D058-65B6-2BD51976B017}"/>
              </a:ext>
            </a:extLst>
          </p:cNvPr>
          <p:cNvSpPr txBox="1"/>
          <p:nvPr/>
        </p:nvSpPr>
        <p:spPr>
          <a:xfrm>
            <a:off x="0" y="100013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</a:rPr>
              <a:t>As GIOTTO directed the solenoids -</a:t>
            </a:r>
            <a:r>
              <a:rPr lang="en-US" sz="2400" b="1" i="1" dirty="0">
                <a:solidFill>
                  <a:srgbClr val="4297B4"/>
                </a:solidFill>
                <a:highlight>
                  <a:srgbClr val="FFC000"/>
                </a:highlight>
                <a:latin typeface="Aptos" panose="020B0004020202020204" pitchFamily="34" charset="0"/>
              </a:rPr>
              <a:t>narrow window opt</a:t>
            </a:r>
            <a:r>
              <a:rPr lang="en-US" sz="2400" b="1" i="1" dirty="0">
                <a:solidFill>
                  <a:srgbClr val="4297B4"/>
                </a:solidFill>
                <a:latin typeface="Aptos" panose="020B0004020202020204" pitchFamily="34" charset="0"/>
              </a:rPr>
              <a:t>-</a:t>
            </a:r>
            <a:endParaRPr lang="it-IT" sz="2400" b="1" u="sng" dirty="0">
              <a:solidFill>
                <a:srgbClr val="4297B4"/>
              </a:solidFill>
              <a:latin typeface="Aptos" panose="020B0004020202020204" pitchFamily="34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07F1E072-24CD-8F1F-6F44-DC562D63B9C5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527B9CFC-529D-FF3B-C953-55CD63A7B53A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48FDD601-A520-2B95-65B3-9C2BD7FA0A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18" name="Segnaposto numero diapositiva 1">
              <a:extLst>
                <a:ext uri="{FF2B5EF4-FFF2-40B4-BE49-F238E27FC236}">
                  <a16:creationId xmlns:a16="http://schemas.microsoft.com/office/drawing/2014/main" id="{411AD9CE-F73B-F46E-18DA-4B7D46D04C6F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17</a:t>
              </a:fld>
              <a:endParaRPr lang="en-US" dirty="0"/>
            </a:p>
          </p:txBody>
        </p:sp>
        <p:cxnSp>
          <p:nvCxnSpPr>
            <p:cNvPr id="19" name="Shape 92">
              <a:extLst>
                <a:ext uri="{FF2B5EF4-FFF2-40B4-BE49-F238E27FC236}">
                  <a16:creationId xmlns:a16="http://schemas.microsoft.com/office/drawing/2014/main" id="{5E7093B1-6DAC-E98C-5640-A68AC4D4A30C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92">
              <a:extLst>
                <a:ext uri="{FF2B5EF4-FFF2-40B4-BE49-F238E27FC236}">
                  <a16:creationId xmlns:a16="http://schemas.microsoft.com/office/drawing/2014/main" id="{3E0E504F-0BA7-E906-93CE-BCACED5813D6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2904FA44-13E9-A869-0EA8-07F264E4FD0B}"/>
              </a:ext>
            </a:extLst>
          </p:cNvPr>
          <p:cNvGrpSpPr/>
          <p:nvPr/>
        </p:nvGrpSpPr>
        <p:grpSpPr>
          <a:xfrm>
            <a:off x="6212037" y="895362"/>
            <a:ext cx="4299809" cy="2545205"/>
            <a:chOff x="6339037" y="679537"/>
            <a:chExt cx="4299809" cy="2981740"/>
          </a:xfrm>
        </p:grpSpPr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D0EE0DD3-0BCD-5C19-1B7D-4B7D5BE3F46F}"/>
                </a:ext>
              </a:extLst>
            </p:cNvPr>
            <p:cNvGrpSpPr/>
            <p:nvPr/>
          </p:nvGrpSpPr>
          <p:grpSpPr>
            <a:xfrm>
              <a:off x="6339037" y="746431"/>
              <a:ext cx="4299809" cy="2914846"/>
              <a:chOff x="6322104" y="721030"/>
              <a:chExt cx="4299809" cy="2914846"/>
            </a:xfrm>
          </p:grpSpPr>
          <p:grpSp>
            <p:nvGrpSpPr>
              <p:cNvPr id="6" name="Gruppo 5">
                <a:extLst>
                  <a:ext uri="{FF2B5EF4-FFF2-40B4-BE49-F238E27FC236}">
                    <a16:creationId xmlns:a16="http://schemas.microsoft.com/office/drawing/2014/main" id="{E55A229D-C2F6-5119-AB4E-87659995AFFF}"/>
                  </a:ext>
                </a:extLst>
              </p:cNvPr>
              <p:cNvGrpSpPr/>
              <p:nvPr/>
            </p:nvGrpSpPr>
            <p:grpSpPr>
              <a:xfrm>
                <a:off x="6322104" y="721030"/>
                <a:ext cx="4299809" cy="2914846"/>
                <a:chOff x="7778386" y="3765792"/>
                <a:chExt cx="4299809" cy="2914846"/>
              </a:xfrm>
            </p:grpSpPr>
            <p:pic>
              <p:nvPicPr>
                <p:cNvPr id="9" name="Immagine 8">
                  <a:extLst>
                    <a:ext uri="{FF2B5EF4-FFF2-40B4-BE49-F238E27FC236}">
                      <a16:creationId xmlns:a16="http://schemas.microsoft.com/office/drawing/2014/main" id="{58537085-C314-CE0A-C616-CCC999DCF5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787912" y="3914414"/>
                  <a:ext cx="4114799" cy="2728452"/>
                </a:xfrm>
                <a:prstGeom prst="rect">
                  <a:avLst/>
                </a:prstGeom>
              </p:spPr>
            </p:pic>
            <p:sp>
              <p:nvSpPr>
                <p:cNvPr id="8" name="Rettangolo 7">
                  <a:extLst>
                    <a:ext uri="{FF2B5EF4-FFF2-40B4-BE49-F238E27FC236}">
                      <a16:creationId xmlns:a16="http://schemas.microsoft.com/office/drawing/2014/main" id="{569E248B-861F-44D8-6576-3EB854DA16E7}"/>
                    </a:ext>
                  </a:extLst>
                </p:cNvPr>
                <p:cNvSpPr/>
                <p:nvPr/>
              </p:nvSpPr>
              <p:spPr>
                <a:xfrm>
                  <a:off x="7778386" y="3765792"/>
                  <a:ext cx="4299809" cy="2914846"/>
                </a:xfrm>
                <a:prstGeom prst="rect">
                  <a:avLst/>
                </a:prstGeom>
                <a:noFill/>
                <a:ln w="222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745D4C99-234F-EEE8-8023-D8E12449CFE0}"/>
                  </a:ext>
                </a:extLst>
              </p:cNvPr>
              <p:cNvSpPr/>
              <p:nvPr/>
            </p:nvSpPr>
            <p:spPr>
              <a:xfrm>
                <a:off x="9073133" y="2616848"/>
                <a:ext cx="333691" cy="164679"/>
              </a:xfrm>
              <a:prstGeom prst="rect">
                <a:avLst/>
              </a:prstGeom>
              <a:noFill/>
              <a:ln w="22225">
                <a:solidFill>
                  <a:srgbClr val="66FF3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FD33FF99-E5B0-DC3C-D25B-62054371B814}"/>
                </a:ext>
              </a:extLst>
            </p:cNvPr>
            <p:cNvSpPr txBox="1"/>
            <p:nvPr/>
          </p:nvSpPr>
          <p:spPr>
            <a:xfrm>
              <a:off x="7477941" y="679537"/>
              <a:ext cx="25368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/>
                <a:t>The previous slide one</a:t>
              </a:r>
            </a:p>
          </p:txBody>
        </p:sp>
      </p:grp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AB7B6DA-85C8-DD67-ABE5-B5773C7FBC27}"/>
              </a:ext>
            </a:extLst>
          </p:cNvPr>
          <p:cNvSpPr txBox="1"/>
          <p:nvPr/>
        </p:nvSpPr>
        <p:spPr>
          <a:xfrm>
            <a:off x="8605944" y="924011"/>
            <a:ext cx="3249436" cy="15696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600" b="1" dirty="0"/>
              <a:t>45% of </a:t>
            </a:r>
            <a:r>
              <a:rPr lang="it-IT" sz="1600" b="1" dirty="0" err="1"/>
              <a:t>extracted</a:t>
            </a:r>
            <a:r>
              <a:rPr lang="it-IT" sz="1600" b="1" dirty="0"/>
              <a:t>  e</a:t>
            </a:r>
            <a:r>
              <a:rPr lang="it-IT" sz="1600" b="1" baseline="30000" dirty="0"/>
              <a:t>+</a:t>
            </a:r>
            <a:r>
              <a:rPr lang="it-IT" sz="1600" b="1" dirty="0"/>
              <a:t> in 1</a:t>
            </a:r>
            <a:r>
              <a:rPr lang="it-IT" sz="1600" b="1" baseline="30000" dirty="0"/>
              <a:t>st</a:t>
            </a:r>
            <a:r>
              <a:rPr lang="it-IT" sz="1600" b="1" dirty="0"/>
              <a:t> RF bucket</a:t>
            </a:r>
          </a:p>
          <a:p>
            <a:r>
              <a:rPr lang="it-IT" sz="1600" dirty="0"/>
              <a:t>E=126 MeV </a:t>
            </a:r>
          </a:p>
          <a:p>
            <a:r>
              <a:rPr lang="it-IT" sz="1600" dirty="0"/>
              <a:t>∆E = 8.9 MeV (7.9 % ∆E/E)</a:t>
            </a:r>
          </a:p>
          <a:p>
            <a:r>
              <a:rPr lang="it-IT" sz="1600" dirty="0"/>
              <a:t>ε</a:t>
            </a:r>
            <a:r>
              <a:rPr lang="it-IT" sz="1600" baseline="-25000" dirty="0"/>
              <a:t>n,x</a:t>
            </a:r>
            <a:r>
              <a:rPr lang="it-IT" sz="1600" dirty="0"/>
              <a:t>=12.4 10</a:t>
            </a:r>
            <a:r>
              <a:rPr lang="it-IT" sz="1600" baseline="30000" dirty="0"/>
              <a:t>3 </a:t>
            </a:r>
            <a:r>
              <a:rPr lang="it-IT" sz="1600" dirty="0"/>
              <a:t>mm-mrad</a:t>
            </a:r>
          </a:p>
          <a:p>
            <a:r>
              <a:rPr lang="el-GR" sz="1600" dirty="0"/>
              <a:t>σ</a:t>
            </a:r>
            <a:r>
              <a:rPr lang="it-IT" sz="1600" baseline="-25000" dirty="0"/>
              <a:t>x</a:t>
            </a:r>
            <a:r>
              <a:rPr lang="it-IT" sz="1600" dirty="0"/>
              <a:t>= 8 mm</a:t>
            </a:r>
          </a:p>
          <a:p>
            <a:r>
              <a:rPr lang="el-GR" sz="1600" dirty="0"/>
              <a:t>σ</a:t>
            </a:r>
            <a:r>
              <a:rPr lang="it-IT" sz="1600" baseline="-25000" dirty="0"/>
              <a:t>z</a:t>
            </a:r>
            <a:r>
              <a:rPr lang="it-IT" sz="1600" dirty="0"/>
              <a:t>= 1.9 mm</a:t>
            </a:r>
            <a:endParaRPr lang="en-AU" sz="1600" dirty="0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FF15270B-2A96-2F98-C725-52C1F2706C5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6266"/>
          <a:stretch/>
        </p:blipFill>
        <p:spPr>
          <a:xfrm>
            <a:off x="4447066" y="3811166"/>
            <a:ext cx="3672828" cy="278758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E48071DE-EA32-3F1D-D10B-1913FC83229B}"/>
              </a:ext>
            </a:extLst>
          </p:cNvPr>
          <p:cNvSpPr txBox="1"/>
          <p:nvPr/>
        </p:nvSpPr>
        <p:spPr>
          <a:xfrm>
            <a:off x="8609611" y="2623495"/>
            <a:ext cx="3249436" cy="15696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600" b="1" dirty="0"/>
              <a:t>44% of </a:t>
            </a:r>
            <a:r>
              <a:rPr lang="it-IT" sz="1600" b="1" dirty="0" err="1"/>
              <a:t>extracted</a:t>
            </a:r>
            <a:r>
              <a:rPr lang="it-IT" sz="1600" b="1" dirty="0"/>
              <a:t>  e</a:t>
            </a:r>
            <a:r>
              <a:rPr lang="it-IT" sz="1600" b="1" baseline="30000" dirty="0"/>
              <a:t>+</a:t>
            </a:r>
            <a:r>
              <a:rPr lang="it-IT" sz="1600" b="1" dirty="0"/>
              <a:t> in 1</a:t>
            </a:r>
            <a:r>
              <a:rPr lang="it-IT" sz="1600" b="1" baseline="30000" dirty="0"/>
              <a:t>st</a:t>
            </a:r>
            <a:r>
              <a:rPr lang="it-IT" sz="1600" b="1" dirty="0"/>
              <a:t> RF bucket</a:t>
            </a:r>
          </a:p>
          <a:p>
            <a:r>
              <a:rPr lang="it-IT" sz="1600" dirty="0"/>
              <a:t>E=125.8 MeV </a:t>
            </a:r>
          </a:p>
          <a:p>
            <a:r>
              <a:rPr lang="it-IT" sz="1600" dirty="0"/>
              <a:t>∆E = 8.0 MeV (</a:t>
            </a:r>
            <a:r>
              <a:rPr lang="it-IT" sz="1600" dirty="0">
                <a:highlight>
                  <a:srgbClr val="00FF00"/>
                </a:highlight>
              </a:rPr>
              <a:t>6.3 %</a:t>
            </a:r>
            <a:r>
              <a:rPr lang="it-IT" sz="1600" dirty="0"/>
              <a:t> ∆E/E)</a:t>
            </a:r>
          </a:p>
          <a:p>
            <a:r>
              <a:rPr lang="it-IT" sz="1600" dirty="0"/>
              <a:t>ε</a:t>
            </a:r>
            <a:r>
              <a:rPr lang="it-IT" sz="1600" baseline="-25000" dirty="0"/>
              <a:t>n,x</a:t>
            </a:r>
            <a:r>
              <a:rPr lang="it-IT" sz="1600" dirty="0"/>
              <a:t>=</a:t>
            </a:r>
            <a:r>
              <a:rPr lang="it-IT" sz="1600" dirty="0">
                <a:highlight>
                  <a:srgbClr val="00FF00"/>
                </a:highlight>
              </a:rPr>
              <a:t>10.0</a:t>
            </a:r>
            <a:r>
              <a:rPr lang="it-IT" sz="1600" dirty="0"/>
              <a:t> 10</a:t>
            </a:r>
            <a:r>
              <a:rPr lang="it-IT" sz="1600" baseline="30000" dirty="0"/>
              <a:t>3 </a:t>
            </a:r>
            <a:r>
              <a:rPr lang="it-IT" sz="1600" dirty="0"/>
              <a:t>mm-mrad</a:t>
            </a:r>
          </a:p>
          <a:p>
            <a:r>
              <a:rPr lang="el-GR" sz="1600" dirty="0"/>
              <a:t>σ</a:t>
            </a:r>
            <a:r>
              <a:rPr lang="it-IT" sz="1600" baseline="-25000" dirty="0"/>
              <a:t>x</a:t>
            </a:r>
            <a:r>
              <a:rPr lang="it-IT" sz="1600" dirty="0"/>
              <a:t>= </a:t>
            </a:r>
            <a:r>
              <a:rPr lang="it-IT" sz="1600" dirty="0">
                <a:highlight>
                  <a:srgbClr val="00FF00"/>
                </a:highlight>
              </a:rPr>
              <a:t>7.7 mm</a:t>
            </a:r>
          </a:p>
          <a:p>
            <a:r>
              <a:rPr lang="el-GR" sz="1600" dirty="0"/>
              <a:t>σ</a:t>
            </a:r>
            <a:r>
              <a:rPr lang="it-IT" sz="1600" baseline="-25000" dirty="0"/>
              <a:t>z</a:t>
            </a:r>
            <a:r>
              <a:rPr lang="it-IT" sz="1600" dirty="0"/>
              <a:t>= </a:t>
            </a:r>
            <a:r>
              <a:rPr lang="it-IT" sz="1600" dirty="0">
                <a:highlight>
                  <a:srgbClr val="00FF00"/>
                </a:highlight>
              </a:rPr>
              <a:t>1.8 mm</a:t>
            </a:r>
            <a:endParaRPr lang="en-AU" sz="1600" dirty="0">
              <a:highlight>
                <a:srgbClr val="00FF00"/>
              </a:highlight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2B207A87-101E-680E-F357-B550808315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0562" y="4349737"/>
            <a:ext cx="3767535" cy="2249944"/>
          </a:xfrm>
          <a:prstGeom prst="rect">
            <a:avLst/>
          </a:prstGeom>
          <a:ln w="19050">
            <a:solidFill>
              <a:srgbClr val="66FF33"/>
            </a:solidFill>
          </a:ln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6B3BFB42-7A17-9275-37F2-4CB4B9A47BFD}"/>
              </a:ext>
            </a:extLst>
          </p:cNvPr>
          <p:cNvSpPr txBox="1"/>
          <p:nvPr/>
        </p:nvSpPr>
        <p:spPr>
          <a:xfrm>
            <a:off x="1129174" y="3774251"/>
            <a:ext cx="2536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/>
              <a:t>The previous </a:t>
            </a:r>
            <a:r>
              <a:rPr lang="en-AU" sz="1600" dirty="0" err="1"/>
              <a:t>B</a:t>
            </a:r>
            <a:r>
              <a:rPr lang="en-AU" sz="1600" baseline="-25000" dirty="0" err="1"/>
              <a:t>z</a:t>
            </a:r>
            <a:r>
              <a:rPr lang="en-AU" sz="1600" dirty="0"/>
              <a:t> profile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3B5CA44-4172-FB2F-6E38-D7D963D02C1D}"/>
              </a:ext>
            </a:extLst>
          </p:cNvPr>
          <p:cNvSpPr txBox="1"/>
          <p:nvPr/>
        </p:nvSpPr>
        <p:spPr>
          <a:xfrm>
            <a:off x="4959428" y="3743473"/>
            <a:ext cx="6103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800" dirty="0"/>
              <a:t>The </a:t>
            </a:r>
            <a:r>
              <a:rPr lang="en-AU" sz="1800" b="1" dirty="0"/>
              <a:t>new</a:t>
            </a:r>
            <a:r>
              <a:rPr lang="en-AU" sz="1800" dirty="0"/>
              <a:t> </a:t>
            </a:r>
            <a:r>
              <a:rPr lang="en-AU" sz="1800" dirty="0" err="1"/>
              <a:t>B</a:t>
            </a:r>
            <a:r>
              <a:rPr lang="en-AU" sz="1800" baseline="-25000" dirty="0" err="1"/>
              <a:t>z</a:t>
            </a:r>
            <a:r>
              <a:rPr lang="en-AU" sz="1800" dirty="0"/>
              <a:t> profile</a:t>
            </a:r>
          </a:p>
        </p:txBody>
      </p:sp>
    </p:spTree>
    <p:extLst>
      <p:ext uri="{BB962C8B-B14F-4D97-AF65-F5344CB8AC3E}">
        <p14:creationId xmlns:p14="http://schemas.microsoft.com/office/powerpoint/2010/main" val="143257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BEBC1D16-9E92-9786-FFA5-7C5EC1904397}"/>
              </a:ext>
            </a:extLst>
          </p:cNvPr>
          <p:cNvSpPr/>
          <p:nvPr/>
        </p:nvSpPr>
        <p:spPr>
          <a:xfrm>
            <a:off x="130629" y="635687"/>
            <a:ext cx="11930742" cy="615699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BFBFC846-9264-49D3-01BE-8F7209AE8ABE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Рисунок 38" descr="Изображение выглядит как линия, диаграмма, График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4EF0E419-A867-303C-D270-6E94C8E91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6860" y="1739909"/>
            <a:ext cx="3509837" cy="1797523"/>
          </a:xfrm>
          <a:prstGeom prst="rect">
            <a:avLst/>
          </a:prstGeom>
        </p:spPr>
      </p:pic>
      <p:sp>
        <p:nvSpPr>
          <p:cNvPr id="40" name="Скругленный прямоугольник 39">
            <a:extLst>
              <a:ext uri="{FF2B5EF4-FFF2-40B4-BE49-F238E27FC236}">
                <a16:creationId xmlns:a16="http://schemas.microsoft.com/office/drawing/2014/main" id="{6C8B46A2-0EDD-265F-9D66-B04166FF3EA3}"/>
              </a:ext>
            </a:extLst>
          </p:cNvPr>
          <p:cNvSpPr/>
          <p:nvPr/>
        </p:nvSpPr>
        <p:spPr>
          <a:xfrm>
            <a:off x="300039" y="3522668"/>
            <a:ext cx="6769628" cy="3040991"/>
          </a:xfrm>
          <a:prstGeom prst="roundRect">
            <a:avLst>
              <a:gd name="adj" fmla="val 8962"/>
            </a:avLst>
          </a:prstGeom>
          <a:solidFill>
            <a:schemeClr val="bg1"/>
          </a:solidFill>
          <a:ln w="50800" cmpd="dbl">
            <a:solidFill>
              <a:srgbClr val="4297B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EF2DF49-A578-029F-07B9-752910372F47}"/>
              </a:ext>
            </a:extLst>
          </p:cNvPr>
          <p:cNvSpPr txBox="1"/>
          <p:nvPr/>
        </p:nvSpPr>
        <p:spPr>
          <a:xfrm>
            <a:off x="-221181" y="131113"/>
            <a:ext cx="97038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</a:rPr>
              <a:t>Bunch intensity control &amp; diagnostics via ICS in the FCC main ring</a:t>
            </a:r>
            <a:endParaRPr lang="en-GB" sz="2400" dirty="0">
              <a:solidFill>
                <a:srgbClr val="4297B4"/>
              </a:solidFill>
              <a:latin typeface="Aptos" panose="020B00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7CFB0FB-6583-3EF0-E978-57944392FCE8}"/>
              </a:ext>
            </a:extLst>
          </p:cNvPr>
          <p:cNvSpPr txBox="1"/>
          <p:nvPr/>
        </p:nvSpPr>
        <p:spPr>
          <a:xfrm>
            <a:off x="300039" y="3516671"/>
            <a:ext cx="67696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noProof="0" dirty="0">
                <a:effectLst/>
                <a:latin typeface="Aptos" panose="020B0004020202020204" pitchFamily="34" charset="0"/>
              </a:rPr>
              <a:t>Work in progress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noProof="0" dirty="0">
                <a:effectLst/>
                <a:latin typeface="Aptos" panose="020B0004020202020204" pitchFamily="34" charset="0"/>
              </a:rPr>
              <a:t>﻿﻿ </a:t>
            </a:r>
            <a:r>
              <a:rPr lang="en-GB" sz="1600" u="sng" noProof="0" dirty="0">
                <a:effectLst/>
                <a:latin typeface="Aptos" panose="020B0004020202020204" pitchFamily="34" charset="0"/>
              </a:rPr>
              <a:t>Improve the IP</a:t>
            </a:r>
            <a:r>
              <a:rPr lang="en-GB" sz="1600" noProof="0" dirty="0">
                <a:effectLst/>
                <a:latin typeface="Aptos" panose="020B0004020202020204" pitchFamily="34" charset="0"/>
              </a:rPr>
              <a:t> </a:t>
            </a:r>
            <a:r>
              <a:rPr lang="en-GB" sz="1600" dirty="0">
                <a:latin typeface="Aptos" panose="020B0004020202020204" pitchFamily="34" charset="0"/>
              </a:rPr>
              <a:t>of </a:t>
            </a:r>
            <a:r>
              <a:rPr lang="en-GB" sz="1600" noProof="0" dirty="0">
                <a:effectLst/>
                <a:latin typeface="Aptos" panose="020B0004020202020204" pitchFamily="34" charset="0"/>
              </a:rPr>
              <a:t>LASER VS e</a:t>
            </a:r>
            <a:r>
              <a:rPr lang="en-GB" sz="1600" baseline="30000" noProof="0" dirty="0">
                <a:effectLst/>
                <a:latin typeface="Aptos" panose="020B0004020202020204" pitchFamily="34" charset="0"/>
              </a:rPr>
              <a:t>-</a:t>
            </a:r>
            <a:r>
              <a:rPr lang="en-GB" sz="1600" noProof="0" dirty="0">
                <a:effectLst/>
                <a:latin typeface="Aptos" panose="020B0004020202020204" pitchFamily="34" charset="0"/>
              </a:rPr>
              <a:t>/e</a:t>
            </a:r>
            <a:r>
              <a:rPr lang="en-GB" sz="1600" baseline="30000" noProof="0" dirty="0">
                <a:effectLst/>
                <a:latin typeface="Aptos" panose="020B0004020202020204" pitchFamily="34" charset="0"/>
              </a:rPr>
              <a:t>+</a:t>
            </a:r>
            <a:r>
              <a:rPr lang="en-GB" sz="1600" noProof="0" dirty="0">
                <a:effectLst/>
                <a:latin typeface="Aptos" panose="020B0004020202020204" pitchFamily="34" charset="0"/>
              </a:rPr>
              <a:t> beams</a:t>
            </a:r>
            <a:r>
              <a:rPr lang="en-GB" sz="1600" dirty="0">
                <a:latin typeface="Aptos" panose="020B0004020202020204" pitchFamily="34" charset="0"/>
              </a:rPr>
              <a:t> </a:t>
            </a:r>
            <a:r>
              <a:rPr lang="en-GB" sz="1600" noProof="0" dirty="0">
                <a:effectLst/>
                <a:latin typeface="Aptos" panose="020B0004020202020204" pitchFamily="34" charset="0"/>
              </a:rPr>
              <a:t>inside the bending magnet.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200" noProof="0" dirty="0">
              <a:effectLst/>
              <a:latin typeface="Aptos" panose="020B00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noProof="0" dirty="0">
                <a:effectLst/>
                <a:latin typeface="Aptos" panose="020B0004020202020204" pitchFamily="34" charset="0"/>
              </a:rPr>
              <a:t> ﻿﻿Find the </a:t>
            </a:r>
            <a:r>
              <a:rPr lang="en-GB" sz="1600" u="sng" noProof="0" dirty="0">
                <a:effectLst/>
                <a:latin typeface="Aptos" panose="020B0004020202020204" pitchFamily="34" charset="0"/>
              </a:rPr>
              <a:t>optimum</a:t>
            </a:r>
            <a:r>
              <a:rPr lang="en-GB" sz="1600" noProof="0" dirty="0">
                <a:effectLst/>
                <a:latin typeface="Aptos" panose="020B0004020202020204" pitchFamily="34" charset="0"/>
              </a:rPr>
              <a:t> between bunch </a:t>
            </a:r>
            <a:r>
              <a:rPr lang="en-GB" sz="1600" u="sng" noProof="0" dirty="0">
                <a:effectLst/>
                <a:latin typeface="Aptos" panose="020B0004020202020204" pitchFamily="34" charset="0"/>
              </a:rPr>
              <a:t>charge reduction</a:t>
            </a:r>
            <a:r>
              <a:rPr lang="en-GB" sz="1600" u="sng" dirty="0">
                <a:latin typeface="Aptos" panose="020B0004020202020204" pitchFamily="34" charset="0"/>
              </a:rPr>
              <a:t> </a:t>
            </a:r>
            <a:r>
              <a:rPr lang="en-GB" sz="1600" u="sng" noProof="0" dirty="0">
                <a:effectLst/>
                <a:latin typeface="Aptos" panose="020B0004020202020204" pitchFamily="34" charset="0"/>
              </a:rPr>
              <a:t>VS emit. degradation.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200" noProof="0" dirty="0">
              <a:effectLst/>
              <a:latin typeface="Aptos" panose="020B00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noProof="0" dirty="0">
                <a:effectLst/>
                <a:latin typeface="Aptos" panose="020B0004020202020204" pitchFamily="34" charset="0"/>
              </a:rPr>
              <a:t>﻿﻿ e</a:t>
            </a:r>
            <a:r>
              <a:rPr lang="en-GB" sz="1600" baseline="30000" noProof="0" dirty="0">
                <a:effectLst/>
                <a:latin typeface="Aptos" panose="020B0004020202020204" pitchFamily="34" charset="0"/>
              </a:rPr>
              <a:t>-</a:t>
            </a:r>
            <a:r>
              <a:rPr lang="en-GB" sz="1600" noProof="0" dirty="0">
                <a:effectLst/>
                <a:latin typeface="Aptos" panose="020B0004020202020204" pitchFamily="34" charset="0"/>
              </a:rPr>
              <a:t>/e</a:t>
            </a:r>
            <a:r>
              <a:rPr lang="en-GB" sz="1600" baseline="30000" noProof="0" dirty="0">
                <a:effectLst/>
                <a:latin typeface="Aptos" panose="020B0004020202020204" pitchFamily="34" charset="0"/>
              </a:rPr>
              <a:t>+</a:t>
            </a:r>
            <a:r>
              <a:rPr lang="en-GB" sz="1600" noProof="0" dirty="0">
                <a:effectLst/>
                <a:latin typeface="Aptos" panose="020B0004020202020204" pitchFamily="34" charset="0"/>
              </a:rPr>
              <a:t> energy optimization exploiting the IP within a dispersion region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200" noProof="0" dirty="0">
              <a:effectLst/>
              <a:latin typeface="Aptos" panose="020B00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noProof="0" dirty="0">
                <a:effectLst/>
                <a:latin typeface="Aptos" panose="020B0004020202020204" pitchFamily="34" charset="0"/>
              </a:rPr>
              <a:t>﻿﻿ Beam halo reducing exploiting Donuts-shaped laser beam.  In proposal experiment @ FACET-II (SLAC)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200" dirty="0">
              <a:latin typeface="Aptos" panose="020B00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Aptos" panose="020B0004020202020204" pitchFamily="34" charset="0"/>
              </a:rPr>
              <a:t> </a:t>
            </a:r>
            <a:r>
              <a:rPr lang="en-US" sz="1600" b="0" i="0" u="none" strike="noStrike" dirty="0">
                <a:effectLst/>
                <a:latin typeface="Aptos" panose="020B0004020202020204" pitchFamily="34" charset="0"/>
              </a:rPr>
              <a:t>Use high-energy scattered photons (25 &amp; 150 GeV) paving the way for new discoveries as the </a:t>
            </a:r>
            <a:r>
              <a:rPr lang="en-US" sz="1600" b="0" i="0" u="none" strike="noStrike" dirty="0" err="1">
                <a:effectLst/>
                <a:latin typeface="Aptos" panose="020B0004020202020204" pitchFamily="34" charset="0"/>
              </a:rPr>
              <a:t>Primakoff</a:t>
            </a:r>
            <a:r>
              <a:rPr lang="en-US" sz="1600" b="0" i="0" u="none" strike="noStrike" dirty="0">
                <a:effectLst/>
                <a:latin typeface="Aptos" panose="020B0004020202020204" pitchFamily="34" charset="0"/>
              </a:rPr>
              <a:t> production of pseudoscalar particles,. Collaboration with FTX group, LUXE experiment @ DESY.</a:t>
            </a:r>
            <a:endParaRPr lang="en-GB" sz="1600" noProof="0" dirty="0">
              <a:effectLst/>
              <a:latin typeface="Aptos" panose="020B0004020202020204" pitchFamily="34" charset="0"/>
            </a:endParaRPr>
          </a:p>
        </p:txBody>
      </p:sp>
      <p:sp>
        <p:nvSpPr>
          <p:cNvPr id="37" name="CasellaDiTesto 4">
            <a:extLst>
              <a:ext uri="{FF2B5EF4-FFF2-40B4-BE49-F238E27FC236}">
                <a16:creationId xmlns:a16="http://schemas.microsoft.com/office/drawing/2014/main" id="{40A33D63-9CD1-1D55-5698-554AE11D38FF}"/>
              </a:ext>
            </a:extLst>
          </p:cNvPr>
          <p:cNvSpPr txBox="1"/>
          <p:nvPr/>
        </p:nvSpPr>
        <p:spPr>
          <a:xfrm>
            <a:off x="216222" y="1078931"/>
            <a:ext cx="80848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it-IT" sz="1600" b="1" dirty="0">
                <a:latin typeface="Aptos" panose="020B0004020202020204" pitchFamily="34" charset="0"/>
              </a:rPr>
              <a:t>ICS</a:t>
            </a:r>
            <a:r>
              <a:rPr lang="en-US" altLang="it-IT" sz="1600" dirty="0">
                <a:latin typeface="Aptos" panose="020B0004020202020204" pitchFamily="34" charset="0"/>
              </a:rPr>
              <a:t> can equalize the charge of colliding beams </a:t>
            </a:r>
            <a:r>
              <a:rPr lang="en-US" altLang="it-IT" sz="1600" b="1" dirty="0">
                <a:latin typeface="Aptos" panose="020B0004020202020204" pitchFamily="34" charset="0"/>
              </a:rPr>
              <a:t>avoiding the Flip-Flop instability</a:t>
            </a:r>
            <a:r>
              <a:rPr lang="en-US" altLang="it-IT" sz="1600" dirty="0">
                <a:latin typeface="Aptos" panose="020B0004020202020204" pitchFamily="34" charset="0"/>
              </a:rPr>
              <a:t>.</a:t>
            </a:r>
          </a:p>
          <a:p>
            <a:r>
              <a:rPr kumimoji="0" lang="en-CA" altLang="it-IT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Several % of bunch charge </a:t>
            </a:r>
            <a:r>
              <a:rPr kumimoji="0" lang="en-CA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can be removed in the </a:t>
            </a:r>
            <a:r>
              <a:rPr kumimoji="0" lang="en-CA" altLang="it-IT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first 400</a:t>
            </a:r>
            <a:r>
              <a:rPr kumimoji="0" lang="en-CA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beam </a:t>
            </a:r>
            <a:r>
              <a:rPr kumimoji="0" lang="en-CA" altLang="it-IT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ring loops</a:t>
            </a:r>
            <a:r>
              <a:rPr kumimoji="0" lang="en-CA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  <a:endParaRPr lang="en-CA" sz="1600" dirty="0">
              <a:solidFill>
                <a:srgbClr val="FFC000"/>
              </a:solidFill>
              <a:highlight>
                <a:srgbClr val="000000"/>
              </a:highlight>
              <a:latin typeface="Aptos" panose="020B0004020202020204" pitchFamily="34" charset="0"/>
            </a:endParaRPr>
          </a:p>
        </p:txBody>
      </p:sp>
      <p:pic>
        <p:nvPicPr>
          <p:cNvPr id="3" name="Рисунок 2" descr="Изображение выглядит как текст, диаграмма, линия, круг&#10;&#10;Автоматически созданное описание">
            <a:extLst>
              <a:ext uri="{FF2B5EF4-FFF2-40B4-BE49-F238E27FC236}">
                <a16:creationId xmlns:a16="http://schemas.microsoft.com/office/drawing/2014/main" id="{DE91EDD0-6AA6-18B0-A733-D8FAC8ED38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481" y="1104309"/>
            <a:ext cx="3969828" cy="3235525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диаграмма, линия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34802F33-F316-C002-35D5-8BCFEB1C8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5144" y="4445302"/>
            <a:ext cx="3802780" cy="2133651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0B92D508-3C54-6356-D920-1FFBFADFAE8F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DE8EDA3F-ADF0-E603-D312-2FD65C18F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7" name="Segnaposto numero diapositiva 1">
              <a:extLst>
                <a:ext uri="{FF2B5EF4-FFF2-40B4-BE49-F238E27FC236}">
                  <a16:creationId xmlns:a16="http://schemas.microsoft.com/office/drawing/2014/main" id="{470C8A17-2D05-6F51-31E6-84FEBC7393A0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18</a:t>
              </a:fld>
              <a:endParaRPr lang="en-US" dirty="0"/>
            </a:p>
          </p:txBody>
        </p:sp>
        <p:cxnSp>
          <p:nvCxnSpPr>
            <p:cNvPr id="8" name="Shape 92">
              <a:extLst>
                <a:ext uri="{FF2B5EF4-FFF2-40B4-BE49-F238E27FC236}">
                  <a16:creationId xmlns:a16="http://schemas.microsoft.com/office/drawing/2014/main" id="{147EEBE6-313D-4414-A0FB-EFF7ACCFB29E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2">
              <a:extLst>
                <a:ext uri="{FF2B5EF4-FFF2-40B4-BE49-F238E27FC236}">
                  <a16:creationId xmlns:a16="http://schemas.microsoft.com/office/drawing/2014/main" id="{56F907FB-E686-6C48-2FBE-659CAA60E109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3F44673-3151-AE4A-DCC7-89B20F11E991}"/>
              </a:ext>
            </a:extLst>
          </p:cNvPr>
          <p:cNvSpPr txBox="1"/>
          <p:nvPr/>
        </p:nvSpPr>
        <p:spPr>
          <a:xfrm>
            <a:off x="216222" y="635687"/>
            <a:ext cx="33143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it-IT" sz="1600" b="1" dirty="0">
                <a:solidFill>
                  <a:srgbClr val="4297B4"/>
                </a:solidFill>
                <a:latin typeface="Aptos" panose="020B0004020202020204" pitchFamily="34" charset="0"/>
              </a:rPr>
              <a:t>ICS</a:t>
            </a:r>
            <a:r>
              <a:rPr lang="en-US" altLang="it-IT" sz="1600" dirty="0">
                <a:latin typeface="Aptos" panose="020B0004020202020204" pitchFamily="34" charset="0"/>
              </a:rPr>
              <a:t> = </a:t>
            </a:r>
            <a:r>
              <a:rPr lang="en-US" altLang="it-IT" sz="1600" b="1" dirty="0">
                <a:solidFill>
                  <a:srgbClr val="4297B4"/>
                </a:solidFill>
                <a:latin typeface="Aptos" panose="020B0004020202020204" pitchFamily="34" charset="0"/>
              </a:rPr>
              <a:t>I</a:t>
            </a:r>
            <a:r>
              <a:rPr lang="en-US" altLang="it-IT" sz="1600" dirty="0">
                <a:latin typeface="Aptos" panose="020B0004020202020204" pitchFamily="34" charset="0"/>
              </a:rPr>
              <a:t>nverse </a:t>
            </a:r>
            <a:r>
              <a:rPr lang="en-US" altLang="it-IT" sz="1600" b="1" dirty="0">
                <a:solidFill>
                  <a:srgbClr val="4297B4"/>
                </a:solidFill>
                <a:latin typeface="Aptos" panose="020B0004020202020204" pitchFamily="34" charset="0"/>
              </a:rPr>
              <a:t>C</a:t>
            </a:r>
            <a:r>
              <a:rPr lang="en-US" altLang="it-IT" sz="1600" dirty="0">
                <a:latin typeface="Aptos" panose="020B0004020202020204" pitchFamily="34" charset="0"/>
              </a:rPr>
              <a:t>ompton </a:t>
            </a:r>
            <a:r>
              <a:rPr lang="en-US" altLang="it-IT" sz="1600" b="1" dirty="0">
                <a:solidFill>
                  <a:srgbClr val="4297B4"/>
                </a:solidFill>
                <a:latin typeface="Aptos" panose="020B0004020202020204" pitchFamily="34" charset="0"/>
              </a:rPr>
              <a:t>S</a:t>
            </a:r>
            <a:r>
              <a:rPr lang="en-US" altLang="it-IT" sz="1600" dirty="0">
                <a:latin typeface="Aptos" panose="020B0004020202020204" pitchFamily="34" charset="0"/>
              </a:rPr>
              <a:t>cattering</a:t>
            </a:r>
            <a:endParaRPr lang="it-IT" sz="16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83CDA92-0BE5-1C04-E2DE-8A040B10508D}"/>
              </a:ext>
            </a:extLst>
          </p:cNvPr>
          <p:cNvSpPr txBox="1"/>
          <p:nvPr/>
        </p:nvSpPr>
        <p:spPr>
          <a:xfrm>
            <a:off x="10748220" y="6448728"/>
            <a:ext cx="1520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highlight>
                  <a:srgbClr val="FFC000"/>
                </a:highlight>
              </a:rPr>
              <a:t>Illya</a:t>
            </a:r>
            <a:r>
              <a:rPr lang="it-IT" dirty="0">
                <a:highlight>
                  <a:srgbClr val="FFC000"/>
                </a:highlight>
              </a:rPr>
              <a:t> </a:t>
            </a:r>
            <a:r>
              <a:rPr lang="it-IT" dirty="0" err="1">
                <a:highlight>
                  <a:srgbClr val="FFC000"/>
                </a:highlight>
              </a:rPr>
              <a:t>Drebot</a:t>
            </a:r>
            <a:endParaRPr lang="it-IT" dirty="0">
              <a:highlight>
                <a:srgbClr val="FFC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240191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90685F3B-1F25-5313-4C11-67B8A50073E1}"/>
              </a:ext>
            </a:extLst>
          </p:cNvPr>
          <p:cNvSpPr txBox="1"/>
          <p:nvPr/>
        </p:nvSpPr>
        <p:spPr>
          <a:xfrm>
            <a:off x="417250" y="844133"/>
            <a:ext cx="1147471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Aptos" panose="020B0004020202020204" pitchFamily="34" charset="0"/>
              </a:rPr>
              <a:t>Optimization achieved</a:t>
            </a:r>
            <a:r>
              <a:rPr lang="en-US" dirty="0">
                <a:latin typeface="Aptos" panose="020B0004020202020204" pitchFamily="34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C000"/>
                </a:highlight>
                <a:latin typeface="Aptos" panose="020B0004020202020204" pitchFamily="34" charset="0"/>
              </a:rPr>
              <a:t>We believe</a:t>
            </a:r>
            <a:r>
              <a:rPr lang="en-US" dirty="0">
                <a:latin typeface="Aptos" panose="020B0004020202020204" pitchFamily="34" charset="0"/>
              </a:rPr>
              <a:t>, we have pushed our </a:t>
            </a:r>
            <a:r>
              <a:rPr lang="en-US" dirty="0">
                <a:highlight>
                  <a:srgbClr val="FFC000"/>
                </a:highlight>
                <a:latin typeface="Aptos" panose="020B0004020202020204" pitchFamily="34" charset="0"/>
              </a:rPr>
              <a:t>optimizations close to the maximum achievable limits</a:t>
            </a:r>
            <a:r>
              <a:rPr lang="en-US" dirty="0">
                <a:latin typeface="Aptos" panose="020B0004020202020204" pitchFamily="34" charset="0"/>
              </a:rPr>
              <a:t>  (FF saturated).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The method can be still applied to different layouts.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</a:rPr>
              <a:t>There is </a:t>
            </a:r>
            <a:r>
              <a:rPr lang="en-US" u="sng" dirty="0">
                <a:highlight>
                  <a:srgbClr val="FFC000"/>
                </a:highlight>
                <a:latin typeface="Aptos" panose="020B0004020202020204" pitchFamily="34" charset="0"/>
              </a:rPr>
              <a:t>under study with </a:t>
            </a:r>
            <a:r>
              <a:rPr lang="en-US" u="sng" dirty="0" err="1">
                <a:highlight>
                  <a:srgbClr val="FFC000"/>
                </a:highlight>
                <a:latin typeface="Aptos" panose="020B0004020202020204" pitchFamily="34" charset="0"/>
              </a:rPr>
              <a:t>IJCLab</a:t>
            </a:r>
            <a:r>
              <a:rPr lang="en-US" u="sng" dirty="0">
                <a:highlight>
                  <a:srgbClr val="FFC000"/>
                </a:highlight>
                <a:latin typeface="Aptos" panose="020B0004020202020204" pitchFamily="34" charset="0"/>
              </a:rPr>
              <a:t> a comparison </a:t>
            </a:r>
            <a:r>
              <a:rPr lang="en-US" dirty="0">
                <a:latin typeface="Aptos" panose="020B0004020202020204" pitchFamily="34" charset="0"/>
              </a:rPr>
              <a:t>between </a:t>
            </a:r>
            <a:r>
              <a:rPr lang="en-US" u="sng" dirty="0">
                <a:highlight>
                  <a:srgbClr val="FFC000"/>
                </a:highlight>
                <a:latin typeface="Aptos" panose="020B0004020202020204" pitchFamily="34" charset="0"/>
              </a:rPr>
              <a:t>AI GA methods </a:t>
            </a:r>
            <a:r>
              <a:rPr lang="en-US" dirty="0">
                <a:latin typeface="Aptos" panose="020B0004020202020204" pitchFamily="34" charset="0"/>
              </a:rPr>
              <a:t>with </a:t>
            </a:r>
            <a:r>
              <a:rPr lang="en-US" u="sng" dirty="0">
                <a:highlight>
                  <a:srgbClr val="FFC000"/>
                </a:highlight>
                <a:latin typeface="Aptos" panose="020B0004020202020204" pitchFamily="34" charset="0"/>
              </a:rPr>
              <a:t>AI ML Bayesian methods</a:t>
            </a:r>
            <a:r>
              <a:rPr lang="en-US" dirty="0">
                <a:latin typeface="Aptos" panose="020B0004020202020204" pitchFamily="34" charset="0"/>
              </a:rPr>
              <a:t>.</a:t>
            </a:r>
            <a:r>
              <a:rPr lang="en-US" u="sng" dirty="0">
                <a:latin typeface="Aptos" panose="020B00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Aptos" panose="020B0004020202020204" pitchFamily="34" charset="0"/>
              </a:rPr>
              <a:t>The Buncher capability</a:t>
            </a:r>
            <a:r>
              <a:rPr lang="en-US" dirty="0">
                <a:latin typeface="Aptos" panose="020B0004020202020204" pitchFamily="34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C000"/>
                </a:highlight>
                <a:latin typeface="Aptos" panose="020B0004020202020204" pitchFamily="34" charset="0"/>
              </a:rPr>
              <a:t>The use of a buncher is promising to enhance the capture, still in the early stages</a:t>
            </a:r>
            <a:r>
              <a:rPr lang="en-US" dirty="0">
                <a:latin typeface="Aptos" panose="020B0004020202020204" pitchFamily="34" charset="0"/>
              </a:rPr>
              <a:t>. We used a </a:t>
            </a:r>
            <a:r>
              <a:rPr lang="en-US" u="sng" dirty="0">
                <a:latin typeface="Aptos" panose="020B0004020202020204" pitchFamily="34" charset="0"/>
              </a:rPr>
              <a:t>50 mm iris </a:t>
            </a:r>
            <a:r>
              <a:rPr lang="en-US" dirty="0">
                <a:latin typeface="Aptos" panose="020B0004020202020204" pitchFamily="34" charset="0"/>
              </a:rPr>
              <a:t>with a gradient </a:t>
            </a:r>
            <a:r>
              <a:rPr lang="en-US" u="sng" dirty="0">
                <a:latin typeface="Aptos" panose="020B0004020202020204" pitchFamily="34" charset="0"/>
              </a:rPr>
              <a:t>of 15 MV/m</a:t>
            </a:r>
            <a:r>
              <a:rPr lang="en-US" dirty="0">
                <a:latin typeface="Aptos" panose="020B0004020202020204" pitchFamily="34" charset="0"/>
              </a:rPr>
              <a:t>. </a:t>
            </a:r>
            <a:r>
              <a:rPr lang="en-US" dirty="0">
                <a:highlight>
                  <a:srgbClr val="FFC000"/>
                </a:highlight>
                <a:latin typeface="Aptos" panose="020B0004020202020204" pitchFamily="34" charset="0"/>
              </a:rPr>
              <a:t>Still in realistic feasibility study</a:t>
            </a:r>
            <a:r>
              <a:rPr lang="en-US" dirty="0">
                <a:latin typeface="Aptos" panose="020B0004020202020204" pitchFamily="34" charset="0"/>
              </a:rPr>
              <a:t>, including integration with magnetic devices, are still missing.</a:t>
            </a:r>
          </a:p>
          <a:p>
            <a:endParaRPr lang="en-US" dirty="0">
              <a:latin typeface="Aptos" panose="020B0004020202020204" pitchFamily="34" charset="0"/>
            </a:endParaRPr>
          </a:p>
          <a:p>
            <a:endParaRPr lang="en-US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highlight>
                  <a:srgbClr val="FFC000"/>
                </a:highlight>
              </a:rPr>
              <a:t>Planning optimization test of the crystal target at P</a:t>
            </a:r>
            <a:r>
              <a:rPr lang="en-US" b="1" baseline="30000" dirty="0">
                <a:highlight>
                  <a:srgbClr val="FFC000"/>
                </a:highlight>
              </a:rPr>
              <a:t>3 </a:t>
            </a:r>
            <a:r>
              <a:rPr lang="en-US" b="1" dirty="0">
                <a:highlight>
                  <a:srgbClr val="FFC000"/>
                </a:highlight>
              </a:rPr>
              <a:t>(PSI)</a:t>
            </a:r>
            <a:r>
              <a:rPr lang="en-US" dirty="0"/>
              <a:t>: crystal target conceptual design in an HTS-based configuration (within the FCC-ee injector collaboration and with Ferrara-INFN group)</a:t>
            </a:r>
            <a:endParaRPr lang="en-US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Aptos" panose="020B0004020202020204" pitchFamily="34" charset="0"/>
              </a:rPr>
              <a:t>Genetic Optimizer in Control System</a:t>
            </a:r>
            <a:r>
              <a:rPr lang="en-US" dirty="0">
                <a:latin typeface="Aptos" panose="020B0004020202020204" pitchFamily="34" charset="0"/>
              </a:rPr>
              <a:t>: </a:t>
            </a:r>
            <a:r>
              <a:rPr lang="en-US" dirty="0">
                <a:highlight>
                  <a:srgbClr val="FFC000"/>
                </a:highlight>
                <a:latin typeface="Aptos" panose="020B0004020202020204" pitchFamily="34" charset="0"/>
              </a:rPr>
              <a:t>A genetic optimizer will eventually be integrated directly into the control system </a:t>
            </a:r>
            <a:r>
              <a:rPr lang="en-US" dirty="0">
                <a:latin typeface="Aptos" panose="020B0004020202020204" pitchFamily="34" charset="0"/>
              </a:rPr>
              <a:t>for real-time machine optimization, as currently implemented in the </a:t>
            </a:r>
            <a:r>
              <a:rPr lang="en-US" u="sng" dirty="0">
                <a:latin typeface="Aptos" panose="020B0004020202020204" pitchFamily="34" charset="0"/>
              </a:rPr>
              <a:t>STAR project at the University of Calabria</a:t>
            </a:r>
            <a:r>
              <a:rPr lang="en-US" dirty="0">
                <a:latin typeface="Aptos" panose="020B0004020202020204" pitchFamily="34" charset="0"/>
              </a:rPr>
              <a:t>.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D6561684-2965-B159-FA1A-0857587407BA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2748BB9-A564-E632-5C79-D54E37D23F2A}"/>
              </a:ext>
            </a:extLst>
          </p:cNvPr>
          <p:cNvSpPr txBox="1"/>
          <p:nvPr/>
        </p:nvSpPr>
        <p:spPr>
          <a:xfrm>
            <a:off x="0" y="109546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</a:rPr>
              <a:t>Conclusions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</a:endParaRP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8DEC1515-8C8C-ACE0-19FE-BAA9505E938F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9E841707-7E12-F65D-C376-3B1CF0C21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13" name="Segnaposto numero diapositiva 1">
              <a:extLst>
                <a:ext uri="{FF2B5EF4-FFF2-40B4-BE49-F238E27FC236}">
                  <a16:creationId xmlns:a16="http://schemas.microsoft.com/office/drawing/2014/main" id="{1E17FBFF-2C88-9771-97DE-05CAEC60D0EA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19</a:t>
              </a:fld>
              <a:endParaRPr lang="en-US" dirty="0"/>
            </a:p>
          </p:txBody>
        </p:sp>
        <p:cxnSp>
          <p:nvCxnSpPr>
            <p:cNvPr id="14" name="Shape 92">
              <a:extLst>
                <a:ext uri="{FF2B5EF4-FFF2-40B4-BE49-F238E27FC236}">
                  <a16:creationId xmlns:a16="http://schemas.microsoft.com/office/drawing/2014/main" id="{CCC71823-0E59-7CB3-D236-92C3A4ED6FD5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92">
              <a:extLst>
                <a:ext uri="{FF2B5EF4-FFF2-40B4-BE49-F238E27FC236}">
                  <a16:creationId xmlns:a16="http://schemas.microsoft.com/office/drawing/2014/main" id="{6F8B41BF-8FAA-4F82-D9C1-B68AF0BAF7F1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020017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71670BFD-9FBD-ACA3-4C42-EE390F4A1563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554BFC3-EDA2-D276-AD61-2D76059051A6}"/>
              </a:ext>
            </a:extLst>
          </p:cNvPr>
          <p:cNvSpPr txBox="1"/>
          <p:nvPr/>
        </p:nvSpPr>
        <p:spPr>
          <a:xfrm>
            <a:off x="1295213" y="1137075"/>
            <a:ext cx="9945334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INFN-MI activities on Positron Sources </a:t>
            </a:r>
            <a:r>
              <a:rPr lang="en-AU" sz="2000" b="1" u="sng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optimization</a:t>
            </a:r>
          </a:p>
          <a:p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AU" sz="2000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focusing more </a:t>
            </a:r>
            <a:r>
              <a:rPr lang="en-AU" sz="2000" u="sng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the methods</a:t>
            </a:r>
            <a:r>
              <a:rPr lang="en-AU" sz="2000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than on one the specific case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>
              <a:solidFill>
                <a:srgbClr val="002D4B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GIOTTO AI code, the </a:t>
            </a:r>
            <a:r>
              <a:rPr lang="en-AU" sz="2000" b="1" u="sng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tool</a:t>
            </a: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applied to the source beam line optimization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AU" sz="2000" dirty="0">
              <a:solidFill>
                <a:srgbClr val="002D4B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AU" sz="2000" b="1" u="sng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most relevant results </a:t>
            </a: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obtained in this activity </a:t>
            </a:r>
            <a:r>
              <a:rPr lang="en-AU" sz="2000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>
              <a:solidFill>
                <a:srgbClr val="002D4B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>
              <a:solidFill>
                <a:srgbClr val="002D4B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</a:t>
            </a:r>
            <a:r>
              <a:rPr lang="en-AU" sz="2000" i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----- the latest news -----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>
              <a:solidFill>
                <a:srgbClr val="002D4B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use of a </a:t>
            </a:r>
            <a:r>
              <a:rPr lang="en-AU" sz="2000" b="1" u="sng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low-frequency buncher</a:t>
            </a: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improve the e</a:t>
            </a:r>
            <a:r>
              <a:rPr lang="en-AU" sz="2000" b="1" baseline="30000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capture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b="1" dirty="0">
              <a:solidFill>
                <a:srgbClr val="002D4B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Optimizations by “</a:t>
            </a:r>
            <a:r>
              <a:rPr lang="en-AU" sz="2000" b="1" u="sng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orchestrating” an array of solenoids</a:t>
            </a: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the AMD field profile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b="1" dirty="0">
              <a:solidFill>
                <a:srgbClr val="002D4B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One-slide on Illya </a:t>
            </a:r>
            <a:r>
              <a:rPr lang="en-AU" sz="2000" b="1" dirty="0" err="1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Drebot</a:t>
            </a: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contribute about BD with ICS in the FCC main ring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>
              <a:solidFill>
                <a:srgbClr val="002D4B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b="1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Conclusions</a:t>
            </a:r>
            <a:r>
              <a:rPr lang="en-AU" sz="2000" dirty="0">
                <a:solidFill>
                  <a:srgbClr val="002D4B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46C55189-6638-1132-15F9-88E328489DE8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B0070CD4-C6A2-23AA-FD0B-CE2AF63FA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11" name="Segnaposto numero diapositiva 1">
              <a:extLst>
                <a:ext uri="{FF2B5EF4-FFF2-40B4-BE49-F238E27FC236}">
                  <a16:creationId xmlns:a16="http://schemas.microsoft.com/office/drawing/2014/main" id="{05330ED4-BA6A-09F4-3F86-7F45D0156496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2</a:t>
              </a:fld>
              <a:endParaRPr lang="en-US" dirty="0"/>
            </a:p>
          </p:txBody>
        </p:sp>
        <p:cxnSp>
          <p:nvCxnSpPr>
            <p:cNvPr id="12" name="Shape 92">
              <a:extLst>
                <a:ext uri="{FF2B5EF4-FFF2-40B4-BE49-F238E27FC236}">
                  <a16:creationId xmlns:a16="http://schemas.microsoft.com/office/drawing/2014/main" id="{0F4F8B74-128F-1891-FE19-14692A53FF25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92">
              <a:extLst>
                <a:ext uri="{FF2B5EF4-FFF2-40B4-BE49-F238E27FC236}">
                  <a16:creationId xmlns:a16="http://schemas.microsoft.com/office/drawing/2014/main" id="{FBE05858-DA65-FCB0-09D7-6AB70219678B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532F90B-562B-34FE-8F2A-CEDF1FBC7764}"/>
              </a:ext>
            </a:extLst>
          </p:cNvPr>
          <p:cNvSpPr txBox="1"/>
          <p:nvPr/>
        </p:nvSpPr>
        <p:spPr>
          <a:xfrm>
            <a:off x="-4785" y="83096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it-IT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Index</a:t>
            </a:r>
          </a:p>
        </p:txBody>
      </p:sp>
    </p:spTree>
    <p:extLst>
      <p:ext uri="{BB962C8B-B14F-4D97-AF65-F5344CB8AC3E}">
        <p14:creationId xmlns:p14="http://schemas.microsoft.com/office/powerpoint/2010/main" val="2064991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>
            <a:extLst>
              <a:ext uri="{FF2B5EF4-FFF2-40B4-BE49-F238E27FC236}">
                <a16:creationId xmlns:a16="http://schemas.microsoft.com/office/drawing/2014/main" id="{7872C30E-CF99-F448-66D1-A68234EA12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735"/>
          <a:stretch/>
        </p:blipFill>
        <p:spPr>
          <a:xfrm>
            <a:off x="212822" y="1334225"/>
            <a:ext cx="11629848" cy="5396431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CA34C14-37AF-FC51-AD7F-35878F6CA84F}"/>
              </a:ext>
            </a:extLst>
          </p:cNvPr>
          <p:cNvSpPr txBox="1"/>
          <p:nvPr/>
        </p:nvSpPr>
        <p:spPr>
          <a:xfrm>
            <a:off x="469997" y="1127901"/>
            <a:ext cx="1731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>
                <a:latin typeface="Aptos" panose="020B0004020202020204" pitchFamily="34" charset="0"/>
              </a:rPr>
              <a:t>from 2007</a:t>
            </a:r>
          </a:p>
        </p:txBody>
      </p:sp>
      <p:sp>
        <p:nvSpPr>
          <p:cNvPr id="32" name="Segnaposto numero diapositiva 24">
            <a:extLst>
              <a:ext uri="{FF2B5EF4-FFF2-40B4-BE49-F238E27FC236}">
                <a16:creationId xmlns:a16="http://schemas.microsoft.com/office/drawing/2014/main" id="{973BE5ED-FDFF-851D-26CA-811F20E0F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085" y="6695035"/>
            <a:ext cx="2743200" cy="365125"/>
          </a:xfrm>
        </p:spPr>
        <p:txBody>
          <a:bodyPr/>
          <a:lstStyle/>
          <a:p>
            <a:fld id="{13E8CCAE-FC4D-4023-AFE3-4F11DD26C909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264B8C2F-6BB3-0454-64B1-149DDAAE0FE3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CE7C1E0E-2FAE-5A06-C849-61487EEFF798}"/>
              </a:ext>
            </a:extLst>
          </p:cNvPr>
          <p:cNvSpPr txBox="1"/>
          <p:nvPr/>
        </p:nvSpPr>
        <p:spPr>
          <a:xfrm>
            <a:off x="0" y="85732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GIOTTO AI code for beam line optimization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0" name="Gruppo 49">
            <a:extLst>
              <a:ext uri="{FF2B5EF4-FFF2-40B4-BE49-F238E27FC236}">
                <a16:creationId xmlns:a16="http://schemas.microsoft.com/office/drawing/2014/main" id="{CAB03503-908D-4960-0A01-A5E6730156BD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51" name="Immagine 50">
              <a:extLst>
                <a:ext uri="{FF2B5EF4-FFF2-40B4-BE49-F238E27FC236}">
                  <a16:creationId xmlns:a16="http://schemas.microsoft.com/office/drawing/2014/main" id="{418AFC7E-55C3-60D5-8825-8CF1E3D30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52" name="Segnaposto numero diapositiva 1">
              <a:extLst>
                <a:ext uri="{FF2B5EF4-FFF2-40B4-BE49-F238E27FC236}">
                  <a16:creationId xmlns:a16="http://schemas.microsoft.com/office/drawing/2014/main" id="{3E473525-D9E8-1A6B-26BB-F7A5C76396A1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3</a:t>
              </a:fld>
              <a:endParaRPr lang="en-US" dirty="0"/>
            </a:p>
          </p:txBody>
        </p:sp>
        <p:cxnSp>
          <p:nvCxnSpPr>
            <p:cNvPr id="53" name="Shape 92">
              <a:extLst>
                <a:ext uri="{FF2B5EF4-FFF2-40B4-BE49-F238E27FC236}">
                  <a16:creationId xmlns:a16="http://schemas.microsoft.com/office/drawing/2014/main" id="{DA09E13D-7D89-489E-EA4B-996C5FE23905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92">
              <a:extLst>
                <a:ext uri="{FF2B5EF4-FFF2-40B4-BE49-F238E27FC236}">
                  <a16:creationId xmlns:a16="http://schemas.microsoft.com/office/drawing/2014/main" id="{B4F26B4F-9EAE-0609-B4FE-1B2B14C1F9D2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0DA93928-A712-45F5-DD79-6E118D0B40C4}"/>
              </a:ext>
            </a:extLst>
          </p:cNvPr>
          <p:cNvSpPr txBox="1"/>
          <p:nvPr/>
        </p:nvSpPr>
        <p:spPr>
          <a:xfrm>
            <a:off x="457394" y="553918"/>
            <a:ext cx="84056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b="1" dirty="0">
                <a:highlight>
                  <a:srgbClr val="FFC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A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enetic </a:t>
            </a:r>
            <a:r>
              <a:rPr lang="en-AU" b="1" dirty="0">
                <a:highlight>
                  <a:srgbClr val="FFC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A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nterface for </a:t>
            </a:r>
            <a:r>
              <a:rPr lang="en-AU" b="1" dirty="0" err="1">
                <a:highlight>
                  <a:srgbClr val="FFC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AU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AU" b="1" dirty="0" err="1">
                <a:highlight>
                  <a:srgbClr val="FFC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AU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imizing</a:t>
            </a:r>
            <a:r>
              <a:rPr lang="en-A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AU" b="1" dirty="0">
                <a:highlight>
                  <a:srgbClr val="FFC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A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racking with </a:t>
            </a:r>
            <a:r>
              <a:rPr lang="en-AU" b="1" dirty="0">
                <a:highlight>
                  <a:srgbClr val="FFC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A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ptics</a:t>
            </a:r>
            <a:b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A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2" name="Immagine 61">
            <a:extLst>
              <a:ext uri="{FF2B5EF4-FFF2-40B4-BE49-F238E27FC236}">
                <a16:creationId xmlns:a16="http://schemas.microsoft.com/office/drawing/2014/main" id="{4BB99F2A-0690-3237-2411-31EFF904620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776"/>
          <a:stretch/>
        </p:blipFill>
        <p:spPr>
          <a:xfrm>
            <a:off x="90143" y="3574357"/>
            <a:ext cx="3919882" cy="187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55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F5D7E3F-9E52-5A04-27C1-456BD746CE59}"/>
              </a:ext>
            </a:extLst>
          </p:cNvPr>
          <p:cNvSpPr txBox="1"/>
          <p:nvPr/>
        </p:nvSpPr>
        <p:spPr>
          <a:xfrm>
            <a:off x="419290" y="553918"/>
            <a:ext cx="8405623" cy="955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activity main Goal: </a:t>
            </a:r>
            <a:b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start from </a:t>
            </a:r>
            <a:r>
              <a:rPr lang="en-A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IJClab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SOTA layout and with </a:t>
            </a:r>
            <a:r>
              <a:rPr lang="en-A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GIOTTO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A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BD expertise 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push the optimization @ its maximum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C46E218-A97D-7E2C-5C26-C18CB580C575}"/>
              </a:ext>
            </a:extLst>
          </p:cNvPr>
          <p:cNvSpPr txBox="1"/>
          <p:nvPr/>
        </p:nvSpPr>
        <p:spPr>
          <a:xfrm>
            <a:off x="487834" y="1907778"/>
            <a:ext cx="3779369" cy="20313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kept frozen initial positron </a:t>
            </a:r>
            <a:r>
              <a:rPr lang="en-A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distrib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.:</a:t>
            </a:r>
            <a:b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AU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“Amor5X0_E6GeV_Spot0.5mm_Emxy15um_OutputPositrons_Astra.ini”;</a:t>
            </a:r>
            <a:br>
              <a:rPr lang="en-AU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AU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only modification:</a:t>
            </a:r>
            <a:b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AU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 Astra’s flag to consider the beam extraction from the target</a:t>
            </a:r>
          </a:p>
        </p:txBody>
      </p:sp>
      <p:cxnSp>
        <p:nvCxnSpPr>
          <p:cNvPr id="70" name="Connettore diritto 69">
            <a:extLst>
              <a:ext uri="{FF2B5EF4-FFF2-40B4-BE49-F238E27FC236}">
                <a16:creationId xmlns:a16="http://schemas.microsoft.com/office/drawing/2014/main" id="{C55DDFBE-F1DD-CCCF-E3CF-D0384800EBC0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8C9AFBFC-786F-3F00-9F05-244B210F06CB}"/>
              </a:ext>
            </a:extLst>
          </p:cNvPr>
          <p:cNvSpPr txBox="1"/>
          <p:nvPr/>
        </p:nvSpPr>
        <p:spPr>
          <a:xfrm>
            <a:off x="0" y="90492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2022/23 Collaboration with </a:t>
            </a:r>
            <a:r>
              <a:rPr lang="en-US" sz="2400" b="1" dirty="0" err="1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IJClab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3" name="Gruppo 72">
            <a:extLst>
              <a:ext uri="{FF2B5EF4-FFF2-40B4-BE49-F238E27FC236}">
                <a16:creationId xmlns:a16="http://schemas.microsoft.com/office/drawing/2014/main" id="{CFA84817-6ABF-A859-A61C-6F8E861D9182}"/>
              </a:ext>
            </a:extLst>
          </p:cNvPr>
          <p:cNvGrpSpPr/>
          <p:nvPr/>
        </p:nvGrpSpPr>
        <p:grpSpPr>
          <a:xfrm>
            <a:off x="4471926" y="1841098"/>
            <a:ext cx="7329776" cy="4551426"/>
            <a:chOff x="289540" y="1801342"/>
            <a:chExt cx="7329776" cy="4551426"/>
          </a:xfrm>
        </p:grpSpPr>
        <p:sp>
          <p:nvSpPr>
            <p:cNvPr id="68" name="CasellaDiTesto 67">
              <a:extLst>
                <a:ext uri="{FF2B5EF4-FFF2-40B4-BE49-F238E27FC236}">
                  <a16:creationId xmlns:a16="http://schemas.microsoft.com/office/drawing/2014/main" id="{CFD5C8D4-13AF-8AFC-770F-0E7C7532E18F}"/>
                </a:ext>
              </a:extLst>
            </p:cNvPr>
            <p:cNvSpPr txBox="1"/>
            <p:nvPr/>
          </p:nvSpPr>
          <p:spPr>
            <a:xfrm>
              <a:off x="302150" y="1801342"/>
              <a:ext cx="725954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AU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Example of an of the optimization we performed </a:t>
              </a:r>
              <a:endParaRPr lang="it-IT" dirty="0"/>
            </a:p>
          </p:txBody>
        </p:sp>
        <p:pic>
          <p:nvPicPr>
            <p:cNvPr id="69" name="Immagine 68">
              <a:extLst>
                <a:ext uri="{FF2B5EF4-FFF2-40B4-BE49-F238E27FC236}">
                  <a16:creationId xmlns:a16="http://schemas.microsoft.com/office/drawing/2014/main" id="{D5BE0F36-622E-D7E1-9AC3-5670B1C87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540" y="2170674"/>
              <a:ext cx="7329776" cy="4182094"/>
            </a:xfrm>
            <a:prstGeom prst="rect">
              <a:avLst/>
            </a:prstGeom>
          </p:spPr>
        </p:pic>
        <p:sp>
          <p:nvSpPr>
            <p:cNvPr id="72" name="Rettangolo 71">
              <a:extLst>
                <a:ext uri="{FF2B5EF4-FFF2-40B4-BE49-F238E27FC236}">
                  <a16:creationId xmlns:a16="http://schemas.microsoft.com/office/drawing/2014/main" id="{AB91BD9A-4D37-1878-2D86-9819A4F0DB60}"/>
                </a:ext>
              </a:extLst>
            </p:cNvPr>
            <p:cNvSpPr/>
            <p:nvPr/>
          </p:nvSpPr>
          <p:spPr>
            <a:xfrm>
              <a:off x="302150" y="1801342"/>
              <a:ext cx="7251589" cy="446428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CasellaDiTesto 74">
                <a:extLst>
                  <a:ext uri="{FF2B5EF4-FFF2-40B4-BE49-F238E27FC236}">
                    <a16:creationId xmlns:a16="http://schemas.microsoft.com/office/drawing/2014/main" id="{54204E37-6EC2-FFFF-DBA3-FCD01F3ACA26}"/>
                  </a:ext>
                </a:extLst>
              </p:cNvPr>
              <p:cNvSpPr txBox="1"/>
              <p:nvPr/>
            </p:nvSpPr>
            <p:spPr>
              <a:xfrm>
                <a:off x="487834" y="4328714"/>
                <a:ext cx="3779369" cy="187076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>
                <a:defPPr>
                  <a:defRPr lang="en-FR"/>
                </a:defPPr>
                <a:lvl1pPr>
                  <a:defRPr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</a:lstStyle>
              <a:p>
                <a:r>
                  <a:rPr lang="en-AU" dirty="0"/>
                  <a:t>We tested both:</a:t>
                </a:r>
                <a:br>
                  <a:rPr lang="en-AU" dirty="0"/>
                </a:br>
                <a:r>
                  <a:rPr lang="en-AU" dirty="0">
                    <a:solidFill>
                      <a:srgbClr val="00B050"/>
                    </a:solidFill>
                  </a:rPr>
                  <a:t>HTS</a:t>
                </a:r>
                <a:r>
                  <a:rPr lang="en-AU" dirty="0"/>
                  <a:t> (PSI – like) and </a:t>
                </a:r>
                <a:r>
                  <a:rPr lang="en-AU" dirty="0">
                    <a:solidFill>
                      <a:srgbClr val="00B050"/>
                    </a:solidFill>
                  </a:rPr>
                  <a:t>AMD</a:t>
                </a:r>
              </a:p>
              <a:p>
                <a:br>
                  <a:rPr lang="en-AU" dirty="0"/>
                </a:br>
                <a:r>
                  <a:rPr lang="en-AU" dirty="0"/>
                  <a:t>and more cavities</a:t>
                </a:r>
                <a:r>
                  <a:rPr lang="en-AU" dirty="0">
                    <a:solidFill>
                      <a:srgbClr val="00B050"/>
                    </a:solidFill>
                  </a:rPr>
                  <a:t>:</a:t>
                </a:r>
                <a:br>
                  <a:rPr lang="en-AU" dirty="0">
                    <a:solidFill>
                      <a:srgbClr val="00B050"/>
                    </a:solidFill>
                  </a:rPr>
                </a:br>
                <a:r>
                  <a:rPr lang="en-AU" dirty="0">
                    <a:solidFill>
                      <a:srgbClr val="00B050"/>
                    </a:solidFill>
                  </a:rPr>
                  <a:t>2 GHz mode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it-IT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AU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it-IT" dirty="0"/>
                  <a:t>; SW-TW 1.3 GHz;</a:t>
                </a:r>
                <a:br>
                  <a:rPr lang="it-IT" dirty="0"/>
                </a:br>
                <a:r>
                  <a:rPr lang="it-IT" dirty="0"/>
                  <a:t>3 GHz SLAC-</a:t>
                </a:r>
                <a:r>
                  <a:rPr lang="it-IT" dirty="0" err="1"/>
                  <a:t>type</a:t>
                </a:r>
                <a:endParaRPr lang="it-IT" dirty="0"/>
              </a:p>
            </p:txBody>
          </p:sp>
        </mc:Choice>
        <mc:Fallback xmlns="">
          <p:sp>
            <p:nvSpPr>
              <p:cNvPr id="75" name="CasellaDiTesto 74">
                <a:extLst>
                  <a:ext uri="{FF2B5EF4-FFF2-40B4-BE49-F238E27FC236}">
                    <a16:creationId xmlns:a16="http://schemas.microsoft.com/office/drawing/2014/main" id="{54204E37-6EC2-FFFF-DBA3-FCD01F3ACA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834" y="4328714"/>
                <a:ext cx="3779369" cy="1870769"/>
              </a:xfrm>
              <a:prstGeom prst="rect">
                <a:avLst/>
              </a:prstGeom>
              <a:blipFill>
                <a:blip r:embed="rId4"/>
                <a:stretch>
                  <a:fillRect l="-1125" t="-1294" b="-3883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08217304-36C6-9325-8BBE-3841EC4139F7}"/>
              </a:ext>
            </a:extLst>
          </p:cNvPr>
          <p:cNvSpPr txBox="1"/>
          <p:nvPr/>
        </p:nvSpPr>
        <p:spPr>
          <a:xfrm>
            <a:off x="4623619" y="4682610"/>
            <a:ext cx="1696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</a:t>
            </a:r>
          </a:p>
          <a:p>
            <a:r>
              <a:rPr lang="it-IT" sz="1200" dirty="0"/>
              <a:t>2</a:t>
            </a:r>
          </a:p>
          <a:p>
            <a:r>
              <a:rPr lang="it-IT" sz="1200" dirty="0"/>
              <a:t>3</a:t>
            </a:r>
          </a:p>
          <a:p>
            <a:r>
              <a:rPr lang="it-IT" sz="1200" dirty="0"/>
              <a:t>4</a:t>
            </a:r>
          </a:p>
          <a:p>
            <a:r>
              <a:rPr lang="it-IT" sz="1200" dirty="0"/>
              <a:t>5</a:t>
            </a:r>
          </a:p>
          <a:p>
            <a:r>
              <a:rPr lang="it-IT" sz="1200" dirty="0"/>
              <a:t>6</a:t>
            </a:r>
          </a:p>
          <a:p>
            <a:r>
              <a:rPr lang="it-IT" sz="1200" dirty="0"/>
              <a:t>7</a:t>
            </a:r>
          </a:p>
        </p:txBody>
      </p:sp>
      <p:grpSp>
        <p:nvGrpSpPr>
          <p:cNvPr id="82" name="Gruppo 81">
            <a:extLst>
              <a:ext uri="{FF2B5EF4-FFF2-40B4-BE49-F238E27FC236}">
                <a16:creationId xmlns:a16="http://schemas.microsoft.com/office/drawing/2014/main" id="{A36302D1-F60C-5DFA-8489-73C8BABCC085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83" name="Immagine 82">
              <a:extLst>
                <a:ext uri="{FF2B5EF4-FFF2-40B4-BE49-F238E27FC236}">
                  <a16:creationId xmlns:a16="http://schemas.microsoft.com/office/drawing/2014/main" id="{6D921708-B53F-5803-283F-B3C5A5EE6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84" name="Segnaposto numero diapositiva 1">
              <a:extLst>
                <a:ext uri="{FF2B5EF4-FFF2-40B4-BE49-F238E27FC236}">
                  <a16:creationId xmlns:a16="http://schemas.microsoft.com/office/drawing/2014/main" id="{A077C4A7-C34C-2111-BF05-4B1A1B2FF034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4</a:t>
              </a:fld>
              <a:endParaRPr lang="en-US" dirty="0"/>
            </a:p>
          </p:txBody>
        </p:sp>
        <p:cxnSp>
          <p:nvCxnSpPr>
            <p:cNvPr id="85" name="Shape 92">
              <a:extLst>
                <a:ext uri="{FF2B5EF4-FFF2-40B4-BE49-F238E27FC236}">
                  <a16:creationId xmlns:a16="http://schemas.microsoft.com/office/drawing/2014/main" id="{92D0B244-F868-7BD2-4AB2-59E2FB360FCE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Shape 92">
              <a:extLst>
                <a:ext uri="{FF2B5EF4-FFF2-40B4-BE49-F238E27FC236}">
                  <a16:creationId xmlns:a16="http://schemas.microsoft.com/office/drawing/2014/main" id="{C0C872C8-8486-0FA2-6A31-E87C9CE62B34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F466609A-ED97-7B76-3C5E-4E59456A850A}"/>
              </a:ext>
            </a:extLst>
          </p:cNvPr>
          <p:cNvSpPr txBox="1"/>
          <p:nvPr/>
        </p:nvSpPr>
        <p:spPr>
          <a:xfrm>
            <a:off x="10172692" y="6007100"/>
            <a:ext cx="1714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M. Rossetti Conti</a:t>
            </a:r>
          </a:p>
        </p:txBody>
      </p:sp>
    </p:spTree>
    <p:extLst>
      <p:ext uri="{BB962C8B-B14F-4D97-AF65-F5344CB8AC3E}">
        <p14:creationId xmlns:p14="http://schemas.microsoft.com/office/powerpoint/2010/main" val="178830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magine 43">
            <a:extLst>
              <a:ext uri="{FF2B5EF4-FFF2-40B4-BE49-F238E27FC236}">
                <a16:creationId xmlns:a16="http://schemas.microsoft.com/office/drawing/2014/main" id="{7ABBF6DF-BF26-DD03-7377-7C766C37C0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3"/>
          <a:stretch/>
        </p:blipFill>
        <p:spPr>
          <a:xfrm>
            <a:off x="7515" y="1244140"/>
            <a:ext cx="6085859" cy="3642546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C0AE9B0-47B1-F067-232B-719FD6BA7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810792" y="3881339"/>
            <a:ext cx="1434512" cy="3813871"/>
          </a:xfrm>
          <a:prstGeom prst="rect">
            <a:avLst/>
          </a:prstGeom>
        </p:spPr>
      </p:pic>
      <p:grpSp>
        <p:nvGrpSpPr>
          <p:cNvPr id="19" name="Gruppo 18">
            <a:extLst>
              <a:ext uri="{FF2B5EF4-FFF2-40B4-BE49-F238E27FC236}">
                <a16:creationId xmlns:a16="http://schemas.microsoft.com/office/drawing/2014/main" id="{C20BF2FE-AA51-24F5-1C72-F690DBEB578B}"/>
              </a:ext>
            </a:extLst>
          </p:cNvPr>
          <p:cNvGrpSpPr/>
          <p:nvPr/>
        </p:nvGrpSpPr>
        <p:grpSpPr>
          <a:xfrm>
            <a:off x="5945742" y="944574"/>
            <a:ext cx="5987177" cy="4359316"/>
            <a:chOff x="6155292" y="968890"/>
            <a:chExt cx="5987177" cy="4359316"/>
          </a:xfrm>
        </p:grpSpPr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7EE01B3-5D4B-8D46-EED4-D2A6D4239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55292" y="1260111"/>
              <a:ext cx="5987177" cy="3642549"/>
            </a:xfrm>
            <a:prstGeom prst="rect">
              <a:avLst/>
            </a:prstGeom>
          </p:spPr>
        </p:pic>
        <p:cxnSp>
          <p:nvCxnSpPr>
            <p:cNvPr id="4" name="Connettore 2 3">
              <a:extLst>
                <a:ext uri="{FF2B5EF4-FFF2-40B4-BE49-F238E27FC236}">
                  <a16:creationId xmlns:a16="http://schemas.microsoft.com/office/drawing/2014/main" id="{1E69D9A1-6BDB-9CB4-1F71-3C0BDFDF8C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97140" y="4397568"/>
              <a:ext cx="1639858" cy="9306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ttore 2 4">
              <a:extLst>
                <a:ext uri="{FF2B5EF4-FFF2-40B4-BE49-F238E27FC236}">
                  <a16:creationId xmlns:a16="http://schemas.microsoft.com/office/drawing/2014/main" id="{FC88A4C3-09BF-1454-3D5B-F3831A4FDF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24600" y="4362414"/>
              <a:ext cx="655918" cy="9657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3E5FE0A6-8A52-CE8D-BA25-577F8A6E7B64}"/>
                </a:ext>
              </a:extLst>
            </p:cNvPr>
            <p:cNvSpPr txBox="1"/>
            <p:nvPr/>
          </p:nvSpPr>
          <p:spPr>
            <a:xfrm>
              <a:off x="9310847" y="3915418"/>
              <a:ext cx="2673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Bz</a:t>
              </a:r>
              <a:r>
                <a:rPr lang="en-US" dirty="0"/>
                <a:t>-</a:t>
              </a:r>
              <a:r>
                <a:rPr lang="en-US" dirty="0">
                  <a:solidFill>
                    <a:srgbClr val="FF0000"/>
                  </a:solidFill>
                </a:rPr>
                <a:t>plateau</a:t>
              </a:r>
              <a:r>
                <a:rPr lang="en-US" dirty="0"/>
                <a:t>= 0.55T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566CA044-BF11-995C-19A8-E752687E3CCA}"/>
                </a:ext>
              </a:extLst>
            </p:cNvPr>
            <p:cNvSpPr txBox="1"/>
            <p:nvPr/>
          </p:nvSpPr>
          <p:spPr>
            <a:xfrm>
              <a:off x="7061200" y="968890"/>
              <a:ext cx="43614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Optimization magnetic field profile</a:t>
              </a:r>
            </a:p>
          </p:txBody>
        </p:sp>
      </p:grp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9E59961-5406-9A9E-C1ED-F455554752FA}"/>
              </a:ext>
            </a:extLst>
          </p:cNvPr>
          <p:cNvSpPr txBox="1"/>
          <p:nvPr/>
        </p:nvSpPr>
        <p:spPr>
          <a:xfrm>
            <a:off x="727674" y="929040"/>
            <a:ext cx="4936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HTS</a:t>
            </a:r>
            <a:r>
              <a:rPr lang="en-US" sz="2000" dirty="0"/>
              <a:t> – Mag. Device field profile</a:t>
            </a:r>
          </a:p>
        </p:txBody>
      </p: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549DF30F-9A6E-5138-A332-12AAF659ADD7}"/>
              </a:ext>
            </a:extLst>
          </p:cNvPr>
          <p:cNvGrpSpPr/>
          <p:nvPr/>
        </p:nvGrpSpPr>
        <p:grpSpPr>
          <a:xfrm>
            <a:off x="8039631" y="4902660"/>
            <a:ext cx="2933169" cy="1450116"/>
            <a:chOff x="8039631" y="4902660"/>
            <a:chExt cx="2933169" cy="1450116"/>
          </a:xfrm>
        </p:grpSpPr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9048481E-4FDC-6B46-7825-8A22917AF863}"/>
                </a:ext>
              </a:extLst>
            </p:cNvPr>
            <p:cNvSpPr txBox="1"/>
            <p:nvPr/>
          </p:nvSpPr>
          <p:spPr>
            <a:xfrm>
              <a:off x="8397974" y="4902660"/>
              <a:ext cx="257482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2400" dirty="0" err="1"/>
                <a:t>Genetic</a:t>
              </a:r>
              <a:r>
                <a:rPr lang="it-IT" sz="2400" dirty="0"/>
                <a:t> </a:t>
              </a:r>
              <a:r>
                <a:rPr lang="it-IT" sz="2400" dirty="0" err="1"/>
                <a:t>knobs</a:t>
              </a:r>
              <a:r>
                <a:rPr lang="it-IT" sz="2400" dirty="0"/>
                <a:t>:  +3</a:t>
              </a:r>
            </a:p>
          </p:txBody>
        </p:sp>
        <p:pic>
          <p:nvPicPr>
            <p:cNvPr id="28" name="Immagine 27">
              <a:extLst>
                <a:ext uri="{FF2B5EF4-FFF2-40B4-BE49-F238E27FC236}">
                  <a16:creationId xmlns:a16="http://schemas.microsoft.com/office/drawing/2014/main" id="{DF258B2E-C610-CA9D-773B-50D6661B5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855282">
              <a:off x="8039631" y="4999835"/>
              <a:ext cx="338132" cy="338132"/>
            </a:xfrm>
            <a:prstGeom prst="rect">
              <a:avLst/>
            </a:prstGeom>
          </p:spPr>
        </p:pic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77BC25A0-25A2-D3AA-B249-5ED5532B10C2}"/>
                </a:ext>
              </a:extLst>
            </p:cNvPr>
            <p:cNvSpPr/>
            <p:nvPr/>
          </p:nvSpPr>
          <p:spPr>
            <a:xfrm>
              <a:off x="8221478" y="5537664"/>
              <a:ext cx="191996" cy="191996"/>
            </a:xfrm>
            <a:prstGeom prst="rect">
              <a:avLst/>
            </a:prstGeom>
            <a:solidFill>
              <a:srgbClr val="FB00F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A96346C8-03EF-96FC-E6EF-DDFC744277E2}"/>
                </a:ext>
              </a:extLst>
            </p:cNvPr>
            <p:cNvSpPr/>
            <p:nvPr/>
          </p:nvSpPr>
          <p:spPr>
            <a:xfrm>
              <a:off x="8221478" y="5809973"/>
              <a:ext cx="191996" cy="191996"/>
            </a:xfrm>
            <a:prstGeom prst="rect">
              <a:avLst/>
            </a:prstGeom>
            <a:solidFill>
              <a:srgbClr val="FB00F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8EF1B77D-2136-AD26-2803-8C58CF176D64}"/>
                </a:ext>
              </a:extLst>
            </p:cNvPr>
            <p:cNvSpPr/>
            <p:nvPr/>
          </p:nvSpPr>
          <p:spPr>
            <a:xfrm>
              <a:off x="8221478" y="6079224"/>
              <a:ext cx="191996" cy="191996"/>
            </a:xfrm>
            <a:prstGeom prst="rect">
              <a:avLst/>
            </a:prstGeom>
            <a:solidFill>
              <a:srgbClr val="FB00F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199B49F5-E233-44A0-2259-5D792023B205}"/>
                </a:ext>
              </a:extLst>
            </p:cNvPr>
            <p:cNvSpPr txBox="1"/>
            <p:nvPr/>
          </p:nvSpPr>
          <p:spPr>
            <a:xfrm>
              <a:off x="8521624" y="5429446"/>
              <a:ext cx="245117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Bridge coil   : </a:t>
              </a:r>
              <a:r>
                <a:rPr lang="it-IT" u="sng" dirty="0"/>
                <a:t>position</a:t>
              </a:r>
            </a:p>
            <a:p>
              <a:r>
                <a:rPr lang="it-IT" dirty="0"/>
                <a:t>Bridge coil 1: </a:t>
              </a:r>
              <a:r>
                <a:rPr lang="it-IT" u="sng" dirty="0"/>
                <a:t>field</a:t>
              </a:r>
            </a:p>
            <a:p>
              <a:r>
                <a:rPr lang="it-IT" dirty="0"/>
                <a:t>Bridge coil 2: </a:t>
              </a:r>
              <a:r>
                <a:rPr lang="it-IT" u="sng" dirty="0"/>
                <a:t>field</a:t>
              </a:r>
            </a:p>
          </p:txBody>
        </p:sp>
      </p:grp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D467F01-8A51-73AE-D2EB-4EEC01074780}"/>
              </a:ext>
            </a:extLst>
          </p:cNvPr>
          <p:cNvSpPr txBox="1"/>
          <p:nvPr/>
        </p:nvSpPr>
        <p:spPr>
          <a:xfrm>
            <a:off x="3799349" y="4802926"/>
            <a:ext cx="19664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b</a:t>
            </a:r>
            <a:r>
              <a:rPr lang="en-US" sz="1800" dirty="0"/>
              <a:t>ridge solenoid  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ACEBB4-02E6-35BB-080F-79615C15045E}"/>
              </a:ext>
            </a:extLst>
          </p:cNvPr>
          <p:cNvSpPr txBox="1"/>
          <p:nvPr/>
        </p:nvSpPr>
        <p:spPr>
          <a:xfrm>
            <a:off x="7011761" y="3472565"/>
            <a:ext cx="267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Bz</a:t>
            </a:r>
            <a:r>
              <a:rPr lang="en-US" dirty="0"/>
              <a:t>-</a:t>
            </a:r>
            <a:r>
              <a:rPr lang="en-US" dirty="0">
                <a:solidFill>
                  <a:srgbClr val="FF0000"/>
                </a:solidFill>
              </a:rPr>
              <a:t>Hyperbole completion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7B21ECA9-CDAE-12F3-D297-5D79C46D7525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DCEAF91-927A-BDF2-CEA2-422688FFE7D7}"/>
              </a:ext>
            </a:extLst>
          </p:cNvPr>
          <p:cNvSpPr txBox="1"/>
          <p:nvPr/>
        </p:nvSpPr>
        <p:spPr>
          <a:xfrm>
            <a:off x="0" y="85730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GIOTTO bridge coils optimization test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C8EC5A72-506A-15EF-5B6C-C03636232D5D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C788268A-D399-4873-99E0-164F05FEF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24" name="Segnaposto numero diapositiva 1">
              <a:extLst>
                <a:ext uri="{FF2B5EF4-FFF2-40B4-BE49-F238E27FC236}">
                  <a16:creationId xmlns:a16="http://schemas.microsoft.com/office/drawing/2014/main" id="{2620019E-8510-5D0D-DD78-66CA5F2C7DF9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5</a:t>
              </a:fld>
              <a:endParaRPr lang="en-US" dirty="0"/>
            </a:p>
          </p:txBody>
        </p:sp>
        <p:cxnSp>
          <p:nvCxnSpPr>
            <p:cNvPr id="25" name="Shape 92">
              <a:extLst>
                <a:ext uri="{FF2B5EF4-FFF2-40B4-BE49-F238E27FC236}">
                  <a16:creationId xmlns:a16="http://schemas.microsoft.com/office/drawing/2014/main" id="{1F17D6C6-D5F8-83D2-55AB-90230AF6D841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92">
              <a:extLst>
                <a:ext uri="{FF2B5EF4-FFF2-40B4-BE49-F238E27FC236}">
                  <a16:creationId xmlns:a16="http://schemas.microsoft.com/office/drawing/2014/main" id="{C545B408-8519-097E-1245-2057ABC95E96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12172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7713FF4-9027-FE66-10B1-956763B2089E}"/>
              </a:ext>
            </a:extLst>
          </p:cNvPr>
          <p:cNvSpPr txBox="1"/>
          <p:nvPr/>
        </p:nvSpPr>
        <p:spPr>
          <a:xfrm>
            <a:off x="472074" y="614903"/>
            <a:ext cx="891957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Aptos" panose="020B0004020202020204" pitchFamily="34" charset="0"/>
              </a:rPr>
              <a:t>GIOTTO </a:t>
            </a:r>
            <a:r>
              <a:rPr lang="en-US" dirty="0">
                <a:latin typeface="Aptos" panose="020B0004020202020204" pitchFamily="34" charset="0"/>
              </a:rPr>
              <a:t>now</a:t>
            </a:r>
            <a:r>
              <a:rPr lang="en-US" b="1" dirty="0">
                <a:latin typeface="Aptos" panose="020B0004020202020204" pitchFamily="34" charset="0"/>
              </a:rPr>
              <a:t> optimizes</a:t>
            </a:r>
            <a:r>
              <a:rPr lang="en-US" dirty="0">
                <a:latin typeface="Aptos" panose="020B0004020202020204" pitchFamily="34" charset="0"/>
              </a:rPr>
              <a:t> particle distribution subsets within </a:t>
            </a:r>
            <a:r>
              <a:rPr lang="en-US" b="1" dirty="0">
                <a:latin typeface="Aptos" panose="020B0004020202020204" pitchFamily="34" charset="0"/>
              </a:rPr>
              <a:t>specific windows (6D)</a:t>
            </a:r>
            <a:endParaRPr lang="en-US" dirty="0">
              <a:latin typeface="Aptos" panose="020B0004020202020204" pitchFamily="34" charset="0"/>
            </a:endParaRP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1548B3C8-4495-D98D-1641-FE6FF2CFED89}"/>
              </a:ext>
            </a:extLst>
          </p:cNvPr>
          <p:cNvGrpSpPr/>
          <p:nvPr/>
        </p:nvGrpSpPr>
        <p:grpSpPr>
          <a:xfrm>
            <a:off x="430882" y="1942205"/>
            <a:ext cx="10583192" cy="4350875"/>
            <a:chOff x="634159" y="1946630"/>
            <a:chExt cx="10583192" cy="4350875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7487D154-D09B-311F-85A5-6FC0C1B627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9361"/>
            <a:stretch/>
          </p:blipFill>
          <p:spPr>
            <a:xfrm>
              <a:off x="634159" y="2262929"/>
              <a:ext cx="10583192" cy="4034576"/>
            </a:xfrm>
            <a:prstGeom prst="rect">
              <a:avLst/>
            </a:prstGeom>
          </p:spPr>
        </p:pic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81BB5513-F4D8-9123-6C18-FFEAF9CB2A0B}"/>
                </a:ext>
              </a:extLst>
            </p:cNvPr>
            <p:cNvSpPr/>
            <p:nvPr/>
          </p:nvSpPr>
          <p:spPr>
            <a:xfrm flipH="1">
              <a:off x="10046314" y="2317014"/>
              <a:ext cx="140988" cy="340302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4DF98839-10F4-AE37-C611-ACD19D49E0A4}"/>
                </a:ext>
              </a:extLst>
            </p:cNvPr>
            <p:cNvSpPr txBox="1"/>
            <p:nvPr/>
          </p:nvSpPr>
          <p:spPr>
            <a:xfrm>
              <a:off x="1839675" y="2488045"/>
              <a:ext cx="2333708" cy="369332"/>
            </a:xfrm>
            <a:prstGeom prst="rect">
              <a:avLst/>
            </a:prstGeom>
            <a:solidFill>
              <a:srgbClr val="FFFFFF">
                <a:alpha val="21961"/>
              </a:srgbClr>
            </a:solidFill>
            <a:ln w="28575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err="1"/>
                <a:t>Macroparticles</a:t>
              </a:r>
              <a:r>
                <a:rPr lang="it-IT" dirty="0"/>
                <a:t>: 136 k</a:t>
              </a:r>
            </a:p>
          </p:txBody>
        </p:sp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B469389A-3E20-66C6-673B-8EFA99B52CFD}"/>
                </a:ext>
              </a:extLst>
            </p:cNvPr>
            <p:cNvSpPr/>
            <p:nvPr/>
          </p:nvSpPr>
          <p:spPr>
            <a:xfrm rot="16200000" flipH="1">
              <a:off x="6247342" y="630314"/>
              <a:ext cx="239875" cy="940263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F75BDC89-7C27-5CF6-D918-B1A2D47DF416}"/>
                </a:ext>
              </a:extLst>
            </p:cNvPr>
            <p:cNvSpPr txBox="1"/>
            <p:nvPr/>
          </p:nvSpPr>
          <p:spPr>
            <a:xfrm>
              <a:off x="1560172" y="1946630"/>
              <a:ext cx="609477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here</a:t>
              </a:r>
              <a:r>
                <a:rPr lang="en-US" dirty="0">
                  <a:solidFill>
                    <a:srgbClr val="00B050"/>
                  </a:solidFill>
                </a:rPr>
                <a:t> </a:t>
              </a:r>
              <a:r>
                <a:rPr lang="en-US" b="1" dirty="0">
                  <a:solidFill>
                    <a:srgbClr val="00B050"/>
                  </a:solidFill>
                </a:rPr>
                <a:t>within the first bucket </a:t>
              </a:r>
              <a:r>
                <a:rPr lang="en-US" dirty="0"/>
                <a:t>optimization (z-cut, </a:t>
              </a:r>
              <a:r>
                <a:rPr lang="en-US" dirty="0" err="1"/>
                <a:t>pz</a:t>
              </a:r>
              <a:r>
                <a:rPr lang="en-US" dirty="0"/>
                <a:t>-cut). </a:t>
              </a:r>
              <a:endParaRPr lang="it-IT" dirty="0"/>
            </a:p>
          </p:txBody>
        </p: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33476765-E3E4-654A-3F40-088B1F5A696F}"/>
                </a:ext>
              </a:extLst>
            </p:cNvPr>
            <p:cNvSpPr txBox="1"/>
            <p:nvPr/>
          </p:nvSpPr>
          <p:spPr>
            <a:xfrm>
              <a:off x="1963293" y="3229151"/>
              <a:ext cx="286191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009E72"/>
                  </a:solidFill>
                </a:rPr>
                <a:t>In green</a:t>
              </a:r>
              <a:r>
                <a:rPr lang="en-US" dirty="0"/>
                <a:t>, the dead particles; </a:t>
              </a:r>
              <a:r>
                <a:rPr lang="en-US" dirty="0">
                  <a:solidFill>
                    <a:srgbClr val="9E1ED3"/>
                  </a:solidFill>
                </a:rPr>
                <a:t>in violet</a:t>
              </a:r>
              <a:r>
                <a:rPr lang="en-US" dirty="0"/>
                <a:t>, the live ones</a:t>
              </a:r>
              <a:endParaRPr lang="it-IT" dirty="0"/>
            </a:p>
          </p:txBody>
        </p:sp>
      </p:grp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D0CDCB82-F6A7-5E00-206F-645E8994A581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86FD19A1-809D-3711-6FF4-7CD13DE6C65B}"/>
              </a:ext>
            </a:extLst>
          </p:cNvPr>
          <p:cNvSpPr txBox="1"/>
          <p:nvPr/>
        </p:nvSpPr>
        <p:spPr>
          <a:xfrm>
            <a:off x="0" y="90491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new GIOTTO feature: the window optimization</a:t>
            </a:r>
          </a:p>
        </p:txBody>
      </p:sp>
      <p:grpSp>
        <p:nvGrpSpPr>
          <p:cNvPr id="58" name="Gruppo 57">
            <a:extLst>
              <a:ext uri="{FF2B5EF4-FFF2-40B4-BE49-F238E27FC236}">
                <a16:creationId xmlns:a16="http://schemas.microsoft.com/office/drawing/2014/main" id="{C60E0CCD-8A64-CC33-0620-5A8CFDC1294A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59" name="Immagine 58">
              <a:extLst>
                <a:ext uri="{FF2B5EF4-FFF2-40B4-BE49-F238E27FC236}">
                  <a16:creationId xmlns:a16="http://schemas.microsoft.com/office/drawing/2014/main" id="{D1E30FE9-8312-E494-A114-3DFAE2E8B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60" name="Segnaposto numero diapositiva 1">
              <a:extLst>
                <a:ext uri="{FF2B5EF4-FFF2-40B4-BE49-F238E27FC236}">
                  <a16:creationId xmlns:a16="http://schemas.microsoft.com/office/drawing/2014/main" id="{28BAF75E-8638-2759-9E8A-2B9DFAA26F36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6</a:t>
              </a:fld>
              <a:endParaRPr lang="en-US" dirty="0"/>
            </a:p>
          </p:txBody>
        </p:sp>
        <p:cxnSp>
          <p:nvCxnSpPr>
            <p:cNvPr id="61" name="Shape 92">
              <a:extLst>
                <a:ext uri="{FF2B5EF4-FFF2-40B4-BE49-F238E27FC236}">
                  <a16:creationId xmlns:a16="http://schemas.microsoft.com/office/drawing/2014/main" id="{1F489BCB-049F-1429-9EAF-389D315118DA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" name="Shape 92">
              <a:extLst>
                <a:ext uri="{FF2B5EF4-FFF2-40B4-BE49-F238E27FC236}">
                  <a16:creationId xmlns:a16="http://schemas.microsoft.com/office/drawing/2014/main" id="{7EF1CC94-98A0-9D7B-84C4-C3A8B7355EA6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3" name="Gruppo 72">
            <a:extLst>
              <a:ext uri="{FF2B5EF4-FFF2-40B4-BE49-F238E27FC236}">
                <a16:creationId xmlns:a16="http://schemas.microsoft.com/office/drawing/2014/main" id="{EE13909F-FB13-8219-BBE0-DF5A0E1326D5}"/>
              </a:ext>
            </a:extLst>
          </p:cNvPr>
          <p:cNvGrpSpPr/>
          <p:nvPr/>
        </p:nvGrpSpPr>
        <p:grpSpPr>
          <a:xfrm>
            <a:off x="6600357" y="2311537"/>
            <a:ext cx="3786965" cy="3365287"/>
            <a:chOff x="6600357" y="2311537"/>
            <a:chExt cx="3786965" cy="3365287"/>
          </a:xfrm>
        </p:grpSpPr>
        <p:grpSp>
          <p:nvGrpSpPr>
            <p:cNvPr id="43" name="Gruppo 42">
              <a:extLst>
                <a:ext uri="{FF2B5EF4-FFF2-40B4-BE49-F238E27FC236}">
                  <a16:creationId xmlns:a16="http://schemas.microsoft.com/office/drawing/2014/main" id="{DD946586-6179-CA9C-6477-3627041BD9F0}"/>
                </a:ext>
              </a:extLst>
            </p:cNvPr>
            <p:cNvGrpSpPr/>
            <p:nvPr/>
          </p:nvGrpSpPr>
          <p:grpSpPr>
            <a:xfrm>
              <a:off x="6600357" y="2331029"/>
              <a:ext cx="3786965" cy="3345795"/>
              <a:chOff x="6682557" y="2501677"/>
              <a:chExt cx="3786965" cy="3345795"/>
            </a:xfrm>
          </p:grpSpPr>
          <p:grpSp>
            <p:nvGrpSpPr>
              <p:cNvPr id="28" name="Gruppo 27">
                <a:extLst>
                  <a:ext uri="{FF2B5EF4-FFF2-40B4-BE49-F238E27FC236}">
                    <a16:creationId xmlns:a16="http://schemas.microsoft.com/office/drawing/2014/main" id="{82A91DD9-2B86-87C9-E77B-BB80A46A5478}"/>
                  </a:ext>
                </a:extLst>
              </p:cNvPr>
              <p:cNvGrpSpPr/>
              <p:nvPr/>
            </p:nvGrpSpPr>
            <p:grpSpPr>
              <a:xfrm>
                <a:off x="6682557" y="2501677"/>
                <a:ext cx="2333708" cy="2175726"/>
                <a:chOff x="6841481" y="2653111"/>
                <a:chExt cx="2323538" cy="2141189"/>
              </a:xfrm>
            </p:grpSpPr>
            <p:pic>
              <p:nvPicPr>
                <p:cNvPr id="5" name="Immagine 4">
                  <a:extLst>
                    <a:ext uri="{FF2B5EF4-FFF2-40B4-BE49-F238E27FC236}">
                      <a16:creationId xmlns:a16="http://schemas.microsoft.com/office/drawing/2014/main" id="{4EBF6FA2-2159-8F50-306B-91BAE15C8F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84020" t="68769" r="7140" b="11863"/>
                <a:stretch/>
              </p:blipFill>
              <p:spPr>
                <a:xfrm>
                  <a:off x="6841481" y="2653111"/>
                  <a:ext cx="2323538" cy="2141189"/>
                </a:xfrm>
                <a:prstGeom prst="rect">
                  <a:avLst/>
                </a:prstGeom>
                <a:ln w="34925">
                  <a:solidFill>
                    <a:schemeClr val="accent4">
                      <a:lumMod val="75000"/>
                    </a:schemeClr>
                  </a:solidFill>
                </a:ln>
              </p:spPr>
            </p:pic>
            <p:cxnSp>
              <p:nvCxnSpPr>
                <p:cNvPr id="8" name="Connettore diritto 7">
                  <a:extLst>
                    <a:ext uri="{FF2B5EF4-FFF2-40B4-BE49-F238E27FC236}">
                      <a16:creationId xmlns:a16="http://schemas.microsoft.com/office/drawing/2014/main" id="{00C5836E-AD82-BABC-520F-C6D9BDE662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03474" y="3531552"/>
                  <a:ext cx="0" cy="486972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ttore diritto 15">
                  <a:extLst>
                    <a:ext uri="{FF2B5EF4-FFF2-40B4-BE49-F238E27FC236}">
                      <a16:creationId xmlns:a16="http://schemas.microsoft.com/office/drawing/2014/main" id="{FE7FBAAF-01E7-73E5-E66E-AB21CE16D7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42964" y="3531552"/>
                  <a:ext cx="0" cy="486972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ttore diritto 18">
                  <a:extLst>
                    <a:ext uri="{FF2B5EF4-FFF2-40B4-BE49-F238E27FC236}">
                      <a16:creationId xmlns:a16="http://schemas.microsoft.com/office/drawing/2014/main" id="{AB8735C6-D475-18B9-9E8C-3DE1BC748D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03474" y="3531552"/>
                  <a:ext cx="239491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ttore diritto 26">
                  <a:extLst>
                    <a:ext uri="{FF2B5EF4-FFF2-40B4-BE49-F238E27FC236}">
                      <a16:creationId xmlns:a16="http://schemas.microsoft.com/office/drawing/2014/main" id="{C97D0FE7-09F2-BDE9-5C1B-97C294E74D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03474" y="4018524"/>
                  <a:ext cx="239491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E9755DD-B652-35DC-C042-AACDBB87E03A}"/>
                  </a:ext>
                </a:extLst>
              </p:cNvPr>
              <p:cNvSpPr/>
              <p:nvPr/>
            </p:nvSpPr>
            <p:spPr>
              <a:xfrm>
                <a:off x="9521939" y="5156254"/>
                <a:ext cx="947583" cy="691218"/>
              </a:xfrm>
              <a:prstGeom prst="ellipse">
                <a:avLst/>
              </a:prstGeom>
              <a:noFill/>
              <a:ln w="25400">
                <a:solidFill>
                  <a:schemeClr val="accent4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31" name="Connettore 2 30">
                <a:extLst>
                  <a:ext uri="{FF2B5EF4-FFF2-40B4-BE49-F238E27FC236}">
                    <a16:creationId xmlns:a16="http://schemas.microsoft.com/office/drawing/2014/main" id="{24ADEFA4-E762-C600-09E9-D8881ACFFBF1}"/>
                  </a:ext>
                </a:extLst>
              </p:cNvPr>
              <p:cNvCxnSpPr>
                <a:cxnSpLocks/>
                <a:stCxn id="29" idx="1"/>
                <a:endCxn id="5" idx="3"/>
              </p:cNvCxnSpPr>
              <p:nvPr/>
            </p:nvCxnSpPr>
            <p:spPr>
              <a:xfrm flipH="1" flipV="1">
                <a:off x="9016265" y="3589540"/>
                <a:ext cx="644444" cy="1667941"/>
              </a:xfrm>
              <a:prstGeom prst="straightConnector1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CasellaDiTesto 63">
              <a:extLst>
                <a:ext uri="{FF2B5EF4-FFF2-40B4-BE49-F238E27FC236}">
                  <a16:creationId xmlns:a16="http://schemas.microsoft.com/office/drawing/2014/main" id="{BC290BDB-9E3B-02A7-7219-76E1F2BA51F7}"/>
                </a:ext>
              </a:extLst>
            </p:cNvPr>
            <p:cNvSpPr txBox="1"/>
            <p:nvPr/>
          </p:nvSpPr>
          <p:spPr>
            <a:xfrm>
              <a:off x="6604458" y="2311537"/>
              <a:ext cx="173044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Aptos" panose="020B0004020202020204" pitchFamily="34" charset="0"/>
                </a:rPr>
                <a:t>two RF buckets</a:t>
              </a:r>
              <a:endParaRPr lang="it-IT" dirty="0"/>
            </a:p>
          </p:txBody>
        </p:sp>
        <p:cxnSp>
          <p:nvCxnSpPr>
            <p:cNvPr id="66" name="Connettore 2 65">
              <a:extLst>
                <a:ext uri="{FF2B5EF4-FFF2-40B4-BE49-F238E27FC236}">
                  <a16:creationId xmlns:a16="http://schemas.microsoft.com/office/drawing/2014/main" id="{1CDB25C8-5B14-07A7-347E-B3201DAE9990}"/>
                </a:ext>
              </a:extLst>
            </p:cNvPr>
            <p:cNvCxnSpPr>
              <a:cxnSpLocks/>
              <a:stCxn id="64" idx="2"/>
            </p:cNvCxnSpPr>
            <p:nvPr/>
          </p:nvCxnSpPr>
          <p:spPr>
            <a:xfrm>
              <a:off x="7469678" y="2680869"/>
              <a:ext cx="140005" cy="65768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nettore 2 68">
              <a:extLst>
                <a:ext uri="{FF2B5EF4-FFF2-40B4-BE49-F238E27FC236}">
                  <a16:creationId xmlns:a16="http://schemas.microsoft.com/office/drawing/2014/main" id="{EE613C9F-4E91-0218-20B5-24CCEEFFEADE}"/>
                </a:ext>
              </a:extLst>
            </p:cNvPr>
            <p:cNvCxnSpPr>
              <a:cxnSpLocks/>
              <a:stCxn id="64" idx="2"/>
            </p:cNvCxnSpPr>
            <p:nvPr/>
          </p:nvCxnSpPr>
          <p:spPr>
            <a:xfrm>
              <a:off x="7469678" y="2680869"/>
              <a:ext cx="421996" cy="49482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352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9E8EF7A-1CC3-563A-536E-05BF9F8C0CDF}"/>
              </a:ext>
            </a:extLst>
          </p:cNvPr>
          <p:cNvSpPr txBox="1"/>
          <p:nvPr/>
        </p:nvSpPr>
        <p:spPr>
          <a:xfrm>
            <a:off x="0" y="85729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GIOTTO window optimization results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847896BF-E6E3-5B05-CAA7-5165EBE547B2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EA5F449D-860F-F7F8-628E-4875AFA3F2DA}"/>
              </a:ext>
            </a:extLst>
          </p:cNvPr>
          <p:cNvGrpSpPr/>
          <p:nvPr/>
        </p:nvGrpSpPr>
        <p:grpSpPr>
          <a:xfrm>
            <a:off x="76814" y="2622626"/>
            <a:ext cx="11912616" cy="3968840"/>
            <a:chOff x="-18436" y="2336860"/>
            <a:chExt cx="11912616" cy="3968840"/>
          </a:xfrm>
        </p:grpSpPr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AA2F6912-364D-D60B-0A05-BCB84DFC7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8436" y="2336860"/>
              <a:ext cx="11912616" cy="3968840"/>
            </a:xfrm>
            <a:prstGeom prst="rect">
              <a:avLst/>
            </a:prstGeom>
          </p:spPr>
        </p:pic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62B128E8-33D9-4000-4D3F-A1E392D2F1B8}"/>
                </a:ext>
              </a:extLst>
            </p:cNvPr>
            <p:cNvSpPr txBox="1"/>
            <p:nvPr/>
          </p:nvSpPr>
          <p:spPr>
            <a:xfrm>
              <a:off x="184134" y="5862484"/>
              <a:ext cx="10545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/>
                <a:t>22-end</a:t>
              </a:r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E1D96EE3-30C1-3890-7716-F718084BF43C}"/>
                </a:ext>
              </a:extLst>
            </p:cNvPr>
            <p:cNvSpPr txBox="1"/>
            <p:nvPr/>
          </p:nvSpPr>
          <p:spPr>
            <a:xfrm>
              <a:off x="4176559" y="5862484"/>
              <a:ext cx="1396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/>
                <a:t>meanwhile</a:t>
              </a:r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2D9CA28E-051C-9345-223E-37D67DDBCBEA}"/>
                </a:ext>
              </a:extLst>
            </p:cNvPr>
            <p:cNvSpPr txBox="1"/>
            <p:nvPr/>
          </p:nvSpPr>
          <p:spPr>
            <a:xfrm>
              <a:off x="8099938" y="5862484"/>
              <a:ext cx="1882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/>
                <a:t>few months ago</a:t>
              </a:r>
            </a:p>
          </p:txBody>
        </p:sp>
      </p:grpSp>
      <p:sp>
        <p:nvSpPr>
          <p:cNvPr id="58" name="Rettangolo 57">
            <a:extLst>
              <a:ext uri="{FF2B5EF4-FFF2-40B4-BE49-F238E27FC236}">
                <a16:creationId xmlns:a16="http://schemas.microsoft.com/office/drawing/2014/main" id="{1BE7BA39-4A27-653B-662D-B4BCBD37117C}"/>
              </a:ext>
            </a:extLst>
          </p:cNvPr>
          <p:cNvSpPr/>
          <p:nvPr/>
        </p:nvSpPr>
        <p:spPr>
          <a:xfrm>
            <a:off x="391886" y="3792745"/>
            <a:ext cx="3406391" cy="2391508"/>
          </a:xfrm>
          <a:prstGeom prst="rect">
            <a:avLst/>
          </a:prstGeom>
          <a:noFill/>
          <a:ln w="25400">
            <a:solidFill>
              <a:srgbClr val="FF80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62" name="Gruppo 61">
            <a:extLst>
              <a:ext uri="{FF2B5EF4-FFF2-40B4-BE49-F238E27FC236}">
                <a16:creationId xmlns:a16="http://schemas.microsoft.com/office/drawing/2014/main" id="{28F583C3-A39F-18D9-3696-C312C96CE6FB}"/>
              </a:ext>
            </a:extLst>
          </p:cNvPr>
          <p:cNvGrpSpPr/>
          <p:nvPr/>
        </p:nvGrpSpPr>
        <p:grpSpPr>
          <a:xfrm>
            <a:off x="3681735" y="1232034"/>
            <a:ext cx="5122480" cy="4962268"/>
            <a:chOff x="3681735" y="765293"/>
            <a:chExt cx="5122480" cy="4962268"/>
          </a:xfrm>
        </p:grpSpPr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12271B16-EBDB-1E7E-3ABA-1FBBD7BE1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05270" y="940200"/>
              <a:ext cx="3254531" cy="707284"/>
            </a:xfrm>
            <a:prstGeom prst="rect">
              <a:avLst/>
            </a:prstGeom>
          </p:spPr>
        </p:pic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02E24834-4D0C-C2D9-281D-6CA896A7B6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147" y="992955"/>
              <a:ext cx="1276490" cy="601774"/>
            </a:xfrm>
            <a:prstGeom prst="rect">
              <a:avLst/>
            </a:prstGeom>
          </p:spPr>
        </p:pic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24801E28-B057-D413-6864-124BE2B5FFB3}"/>
                </a:ext>
              </a:extLst>
            </p:cNvPr>
            <p:cNvSpPr txBox="1"/>
            <p:nvPr/>
          </p:nvSpPr>
          <p:spPr>
            <a:xfrm>
              <a:off x="6887010" y="892734"/>
              <a:ext cx="50113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4000" dirty="0"/>
                <a:t>+</a:t>
              </a:r>
            </a:p>
          </p:txBody>
        </p:sp>
        <p:grpSp>
          <p:nvGrpSpPr>
            <p:cNvPr id="61" name="Gruppo 60">
              <a:extLst>
                <a:ext uri="{FF2B5EF4-FFF2-40B4-BE49-F238E27FC236}">
                  <a16:creationId xmlns:a16="http://schemas.microsoft.com/office/drawing/2014/main" id="{A77E2E86-4781-5C6F-D2E9-4F18C36CF791}"/>
                </a:ext>
              </a:extLst>
            </p:cNvPr>
            <p:cNvGrpSpPr/>
            <p:nvPr/>
          </p:nvGrpSpPr>
          <p:grpSpPr>
            <a:xfrm>
              <a:off x="3681735" y="765293"/>
              <a:ext cx="5122480" cy="4962268"/>
              <a:chOff x="3681735" y="765293"/>
              <a:chExt cx="5122480" cy="4962268"/>
            </a:xfrm>
          </p:grpSpPr>
          <p:sp>
            <p:nvSpPr>
              <p:cNvPr id="55" name="Figura a mano libera: forma 54">
                <a:extLst>
                  <a:ext uri="{FF2B5EF4-FFF2-40B4-BE49-F238E27FC236}">
                    <a16:creationId xmlns:a16="http://schemas.microsoft.com/office/drawing/2014/main" id="{5503A41B-4B46-AA71-1A96-84C9450C73F1}"/>
                  </a:ext>
                </a:extLst>
              </p:cNvPr>
              <p:cNvSpPr/>
              <p:nvPr/>
            </p:nvSpPr>
            <p:spPr>
              <a:xfrm>
                <a:off x="3681735" y="765293"/>
                <a:ext cx="5122480" cy="2646554"/>
              </a:xfrm>
              <a:custGeom>
                <a:avLst/>
                <a:gdLst>
                  <a:gd name="connsiteX0" fmla="*/ 806117 w 5122480"/>
                  <a:gd name="connsiteY0" fmla="*/ 1613268 h 2646554"/>
                  <a:gd name="connsiteX1" fmla="*/ 806218 w 5122480"/>
                  <a:gd name="connsiteY1" fmla="*/ 1613269 h 2646554"/>
                  <a:gd name="connsiteX2" fmla="*/ 805883 w 5122480"/>
                  <a:gd name="connsiteY2" fmla="*/ 1617188 h 2646554"/>
                  <a:gd name="connsiteX3" fmla="*/ 176186 w 5122480"/>
                  <a:gd name="connsiteY3" fmla="*/ 0 h 2646554"/>
                  <a:gd name="connsiteX4" fmla="*/ 853747 w 5122480"/>
                  <a:gd name="connsiteY4" fmla="*/ 0 h 2646554"/>
                  <a:gd name="connsiteX5" fmla="*/ 2134367 w 5122480"/>
                  <a:gd name="connsiteY5" fmla="*/ 0 h 2646554"/>
                  <a:gd name="connsiteX6" fmla="*/ 4946294 w 5122480"/>
                  <a:gd name="connsiteY6" fmla="*/ 0 h 2646554"/>
                  <a:gd name="connsiteX7" fmla="*/ 5122480 w 5122480"/>
                  <a:gd name="connsiteY7" fmla="*/ 176186 h 2646554"/>
                  <a:gd name="connsiteX8" fmla="*/ 5122480 w 5122480"/>
                  <a:gd name="connsiteY8" fmla="*/ 616639 h 2646554"/>
                  <a:gd name="connsiteX9" fmla="*/ 5122480 w 5122480"/>
                  <a:gd name="connsiteY9" fmla="*/ 880909 h 2646554"/>
                  <a:gd name="connsiteX10" fmla="*/ 4946294 w 5122480"/>
                  <a:gd name="connsiteY10" fmla="*/ 1057095 h 2646554"/>
                  <a:gd name="connsiteX11" fmla="*/ 2134367 w 5122480"/>
                  <a:gd name="connsiteY11" fmla="*/ 1057095 h 2646554"/>
                  <a:gd name="connsiteX12" fmla="*/ 717916 w 5122480"/>
                  <a:gd name="connsiteY12" fmla="*/ 2646554 h 2646554"/>
                  <a:gd name="connsiteX13" fmla="*/ 805883 w 5122480"/>
                  <a:gd name="connsiteY13" fmla="*/ 1617188 h 2646554"/>
                  <a:gd name="connsiteX14" fmla="*/ 783677 w 5122480"/>
                  <a:gd name="connsiteY14" fmla="*/ 1989126 h 2646554"/>
                  <a:gd name="connsiteX15" fmla="*/ 1282951 w 5122480"/>
                  <a:gd name="connsiteY15" fmla="*/ 2000345 h 2646554"/>
                  <a:gd name="connsiteX16" fmla="*/ 1630760 w 5122480"/>
                  <a:gd name="connsiteY16" fmla="*/ 1618878 h 2646554"/>
                  <a:gd name="connsiteX17" fmla="*/ 806218 w 5122480"/>
                  <a:gd name="connsiteY17" fmla="*/ 1613269 h 2646554"/>
                  <a:gd name="connsiteX18" fmla="*/ 853747 w 5122480"/>
                  <a:gd name="connsiteY18" fmla="*/ 1057095 h 2646554"/>
                  <a:gd name="connsiteX19" fmla="*/ 176186 w 5122480"/>
                  <a:gd name="connsiteY19" fmla="*/ 1057095 h 2646554"/>
                  <a:gd name="connsiteX20" fmla="*/ 0 w 5122480"/>
                  <a:gd name="connsiteY20" fmla="*/ 880909 h 2646554"/>
                  <a:gd name="connsiteX21" fmla="*/ 0 w 5122480"/>
                  <a:gd name="connsiteY21" fmla="*/ 616639 h 2646554"/>
                  <a:gd name="connsiteX22" fmla="*/ 0 w 5122480"/>
                  <a:gd name="connsiteY22" fmla="*/ 176186 h 2646554"/>
                  <a:gd name="connsiteX23" fmla="*/ 176186 w 5122480"/>
                  <a:gd name="connsiteY23" fmla="*/ 0 h 2646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122480" h="2646554">
                    <a:moveTo>
                      <a:pt x="806117" y="1613268"/>
                    </a:moveTo>
                    <a:lnTo>
                      <a:pt x="806218" y="1613269"/>
                    </a:lnTo>
                    <a:lnTo>
                      <a:pt x="805883" y="1617188"/>
                    </a:lnTo>
                    <a:close/>
                    <a:moveTo>
                      <a:pt x="176186" y="0"/>
                    </a:moveTo>
                    <a:lnTo>
                      <a:pt x="853747" y="0"/>
                    </a:lnTo>
                    <a:lnTo>
                      <a:pt x="2134367" y="0"/>
                    </a:lnTo>
                    <a:lnTo>
                      <a:pt x="4946294" y="0"/>
                    </a:lnTo>
                    <a:cubicBezTo>
                      <a:pt x="5043599" y="0"/>
                      <a:pt x="5122480" y="78881"/>
                      <a:pt x="5122480" y="176186"/>
                    </a:cubicBezTo>
                    <a:lnTo>
                      <a:pt x="5122480" y="616639"/>
                    </a:lnTo>
                    <a:lnTo>
                      <a:pt x="5122480" y="880909"/>
                    </a:lnTo>
                    <a:cubicBezTo>
                      <a:pt x="5122480" y="978214"/>
                      <a:pt x="5043599" y="1057095"/>
                      <a:pt x="4946294" y="1057095"/>
                    </a:cubicBezTo>
                    <a:lnTo>
                      <a:pt x="2134367" y="1057095"/>
                    </a:lnTo>
                    <a:lnTo>
                      <a:pt x="717916" y="2646554"/>
                    </a:lnTo>
                    <a:lnTo>
                      <a:pt x="805883" y="1617188"/>
                    </a:lnTo>
                    <a:lnTo>
                      <a:pt x="783677" y="1989126"/>
                    </a:lnTo>
                    <a:lnTo>
                      <a:pt x="1282951" y="2000345"/>
                    </a:lnTo>
                    <a:lnTo>
                      <a:pt x="1630760" y="1618878"/>
                    </a:lnTo>
                    <a:lnTo>
                      <a:pt x="806218" y="1613269"/>
                    </a:lnTo>
                    <a:lnTo>
                      <a:pt x="853747" y="1057095"/>
                    </a:lnTo>
                    <a:lnTo>
                      <a:pt x="176186" y="1057095"/>
                    </a:lnTo>
                    <a:cubicBezTo>
                      <a:pt x="78881" y="1057095"/>
                      <a:pt x="0" y="978214"/>
                      <a:pt x="0" y="880909"/>
                    </a:cubicBezTo>
                    <a:lnTo>
                      <a:pt x="0" y="616639"/>
                    </a:lnTo>
                    <a:lnTo>
                      <a:pt x="0" y="176186"/>
                    </a:lnTo>
                    <a:cubicBezTo>
                      <a:pt x="0" y="78881"/>
                      <a:pt x="78881" y="0"/>
                      <a:pt x="176186" y="0"/>
                    </a:cubicBezTo>
                    <a:close/>
                  </a:path>
                </a:pathLst>
              </a:custGeom>
              <a:solidFill>
                <a:srgbClr val="FFC000">
                  <a:alpha val="20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59" name="Rettangolo 58">
                <a:extLst>
                  <a:ext uri="{FF2B5EF4-FFF2-40B4-BE49-F238E27FC236}">
                    <a16:creationId xmlns:a16="http://schemas.microsoft.com/office/drawing/2014/main" id="{4DDB1A17-4C9D-0758-5550-C668D03AE170}"/>
                  </a:ext>
                </a:extLst>
              </p:cNvPr>
              <p:cNvSpPr/>
              <p:nvPr/>
            </p:nvSpPr>
            <p:spPr>
              <a:xfrm>
                <a:off x="4333883" y="3411847"/>
                <a:ext cx="3433493" cy="2315714"/>
              </a:xfrm>
              <a:prstGeom prst="rect">
                <a:avLst/>
              </a:prstGeom>
              <a:noFill/>
              <a:ln w="254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77C64B55-A7A5-A133-6D13-D8C8C2FC9BD6}"/>
              </a:ext>
            </a:extLst>
          </p:cNvPr>
          <p:cNvGrpSpPr/>
          <p:nvPr/>
        </p:nvGrpSpPr>
        <p:grpSpPr>
          <a:xfrm>
            <a:off x="8293161" y="1200016"/>
            <a:ext cx="3433493" cy="5011439"/>
            <a:chOff x="8293161" y="733275"/>
            <a:chExt cx="3433493" cy="5011439"/>
          </a:xfrm>
        </p:grpSpPr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B10B1D14-4798-442C-60B4-BE5CC55F5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20285" y="847905"/>
              <a:ext cx="571580" cy="828791"/>
            </a:xfrm>
            <a:prstGeom prst="rect">
              <a:avLst/>
            </a:prstGeom>
          </p:spPr>
        </p:pic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14BC8A5C-6A62-EC51-7C55-8F8CE346C23C}"/>
                </a:ext>
              </a:extLst>
            </p:cNvPr>
            <p:cNvSpPr txBox="1"/>
            <p:nvPr/>
          </p:nvSpPr>
          <p:spPr>
            <a:xfrm>
              <a:off x="9719148" y="850034"/>
              <a:ext cx="50113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4000" dirty="0"/>
                <a:t>+</a:t>
              </a:r>
            </a:p>
          </p:txBody>
        </p:sp>
        <p:sp>
          <p:nvSpPr>
            <p:cNvPr id="57" name="Fumetto: rettangolo con angoli arrotondati 56">
              <a:extLst>
                <a:ext uri="{FF2B5EF4-FFF2-40B4-BE49-F238E27FC236}">
                  <a16:creationId xmlns:a16="http://schemas.microsoft.com/office/drawing/2014/main" id="{EB863531-4612-6B76-981B-FF77ED2AD949}"/>
                </a:ext>
              </a:extLst>
            </p:cNvPr>
            <p:cNvSpPr/>
            <p:nvPr/>
          </p:nvSpPr>
          <p:spPr>
            <a:xfrm>
              <a:off x="9445451" y="733275"/>
              <a:ext cx="1778558" cy="1125669"/>
            </a:xfrm>
            <a:prstGeom prst="wedgeRoundRectCallout">
              <a:avLst>
                <a:gd name="adj1" fmla="val -114053"/>
                <a:gd name="adj2" fmla="val 189257"/>
                <a:gd name="adj3" fmla="val 16667"/>
              </a:avLst>
            </a:prstGeom>
            <a:solidFill>
              <a:srgbClr val="66FF33">
                <a:alpha val="2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60" name="Rettangolo 59">
              <a:extLst>
                <a:ext uri="{FF2B5EF4-FFF2-40B4-BE49-F238E27FC236}">
                  <a16:creationId xmlns:a16="http://schemas.microsoft.com/office/drawing/2014/main" id="{1AF13D1E-2574-312B-6488-758AA4122B9B}"/>
                </a:ext>
              </a:extLst>
            </p:cNvPr>
            <p:cNvSpPr/>
            <p:nvPr/>
          </p:nvSpPr>
          <p:spPr>
            <a:xfrm>
              <a:off x="8293161" y="3429000"/>
              <a:ext cx="3433493" cy="2315714"/>
            </a:xfrm>
            <a:prstGeom prst="rect">
              <a:avLst/>
            </a:prstGeom>
            <a:noFill/>
            <a:ln w="25400">
              <a:solidFill>
                <a:srgbClr val="66FF3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9" name="Gruppo 68">
            <a:extLst>
              <a:ext uri="{FF2B5EF4-FFF2-40B4-BE49-F238E27FC236}">
                <a16:creationId xmlns:a16="http://schemas.microsoft.com/office/drawing/2014/main" id="{2C22142A-4A97-A3C2-A0DD-5A28E42C64C0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70" name="Immagine 69">
              <a:extLst>
                <a:ext uri="{FF2B5EF4-FFF2-40B4-BE49-F238E27FC236}">
                  <a16:creationId xmlns:a16="http://schemas.microsoft.com/office/drawing/2014/main" id="{E96804DD-EBBB-5F95-E0D6-1C244C1A5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71" name="Segnaposto numero diapositiva 1">
              <a:extLst>
                <a:ext uri="{FF2B5EF4-FFF2-40B4-BE49-F238E27FC236}">
                  <a16:creationId xmlns:a16="http://schemas.microsoft.com/office/drawing/2014/main" id="{4A3B0F08-8715-7329-CF01-07A78494F36F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7</a:t>
              </a:fld>
              <a:endParaRPr lang="en-US" dirty="0"/>
            </a:p>
          </p:txBody>
        </p:sp>
        <p:cxnSp>
          <p:nvCxnSpPr>
            <p:cNvPr id="72" name="Shape 92">
              <a:extLst>
                <a:ext uri="{FF2B5EF4-FFF2-40B4-BE49-F238E27FC236}">
                  <a16:creationId xmlns:a16="http://schemas.microsoft.com/office/drawing/2014/main" id="{43563E71-4698-E026-6AC2-1E033609FD6E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Shape 92">
              <a:extLst>
                <a:ext uri="{FF2B5EF4-FFF2-40B4-BE49-F238E27FC236}">
                  <a16:creationId xmlns:a16="http://schemas.microsoft.com/office/drawing/2014/main" id="{ADF33919-1EFC-CC50-4D8B-7F5B5E190611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7680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A846BBA-04BF-1598-3FB4-84082A4A869A}"/>
              </a:ext>
            </a:extLst>
          </p:cNvPr>
          <p:cNvSpPr txBox="1"/>
          <p:nvPr/>
        </p:nvSpPr>
        <p:spPr>
          <a:xfrm>
            <a:off x="0" y="2867724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4000" dirty="0">
                <a:solidFill>
                  <a:srgbClr val="4297B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----- </a:t>
            </a:r>
            <a:r>
              <a:rPr lang="en-AU" sz="4000" i="1" dirty="0">
                <a:solidFill>
                  <a:srgbClr val="4297B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AU" sz="4000" i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latest</a:t>
            </a:r>
            <a:r>
              <a:rPr lang="en-AU" sz="4000" i="1" dirty="0">
                <a:solidFill>
                  <a:srgbClr val="4297B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news </a:t>
            </a:r>
            <a:r>
              <a:rPr lang="en-AU" sz="4000" dirty="0">
                <a:solidFill>
                  <a:srgbClr val="4297B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-----</a:t>
            </a:r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EDB987E8-2AA9-6069-784B-245699145368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54477A52-D793-6185-D4EF-24D7DAA52D65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7AE8A8CC-1B9A-D3D6-6291-48B1ECE851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13" name="Segnaposto numero diapositiva 1">
              <a:extLst>
                <a:ext uri="{FF2B5EF4-FFF2-40B4-BE49-F238E27FC236}">
                  <a16:creationId xmlns:a16="http://schemas.microsoft.com/office/drawing/2014/main" id="{E0A182AD-297B-0A4B-990C-2D3A04CCD191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8</a:t>
              </a:fld>
              <a:endParaRPr lang="en-US" dirty="0"/>
            </a:p>
          </p:txBody>
        </p:sp>
        <p:cxnSp>
          <p:nvCxnSpPr>
            <p:cNvPr id="14" name="Shape 92">
              <a:extLst>
                <a:ext uri="{FF2B5EF4-FFF2-40B4-BE49-F238E27FC236}">
                  <a16:creationId xmlns:a16="http://schemas.microsoft.com/office/drawing/2014/main" id="{20541207-C1C3-F4AB-B321-7387902CCA25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92">
              <a:extLst>
                <a:ext uri="{FF2B5EF4-FFF2-40B4-BE49-F238E27FC236}">
                  <a16:creationId xmlns:a16="http://schemas.microsoft.com/office/drawing/2014/main" id="{D93613C3-D091-3218-21C2-28463AB4FE25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073417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D08C4819-759C-94B5-31D1-ADA695716AC2}"/>
              </a:ext>
            </a:extLst>
          </p:cNvPr>
          <p:cNvCxnSpPr>
            <a:cxnSpLocks/>
          </p:cNvCxnSpPr>
          <p:nvPr/>
        </p:nvCxnSpPr>
        <p:spPr>
          <a:xfrm flipH="1">
            <a:off x="-4785" y="552300"/>
            <a:ext cx="12196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372E390-CEC5-0A4F-F924-B6E633CE1916}"/>
              </a:ext>
            </a:extLst>
          </p:cNvPr>
          <p:cNvSpPr txBox="1"/>
          <p:nvPr/>
        </p:nvSpPr>
        <p:spPr>
          <a:xfrm>
            <a:off x="0" y="90492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use of a </a:t>
            </a:r>
            <a:r>
              <a:rPr lang="en-US" sz="2400" b="1" i="1" dirty="0">
                <a:solidFill>
                  <a:srgbClr val="4297B4"/>
                </a:solidFill>
                <a:highlight>
                  <a:srgbClr val="FFC000"/>
                </a:highlight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low-frequency buncher</a:t>
            </a:r>
            <a:r>
              <a:rPr lang="en-US" sz="2400" b="1" i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improve the e</a:t>
            </a:r>
            <a:r>
              <a:rPr lang="en-US" sz="2400" b="1" baseline="30000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2400" b="1" dirty="0">
                <a:solidFill>
                  <a:srgbClr val="4297B4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capture</a:t>
            </a:r>
            <a:endParaRPr lang="it-IT" sz="2400" b="1" dirty="0">
              <a:solidFill>
                <a:srgbClr val="4297B4"/>
              </a:solidFill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E2B1924-FE0D-CB45-F009-A095776906DB}"/>
              </a:ext>
            </a:extLst>
          </p:cNvPr>
          <p:cNvSpPr txBox="1"/>
          <p:nvPr/>
        </p:nvSpPr>
        <p:spPr>
          <a:xfrm>
            <a:off x="484545" y="562853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ptos" panose="020B0004020202020204" pitchFamily="34" charset="0"/>
              </a:rPr>
              <a:t>The idea: in the frame of ERL-INFN BriXSinO project</a:t>
            </a:r>
            <a:endParaRPr lang="en-US" b="1" i="1" dirty="0">
              <a:latin typeface="Aptos" panose="020B0004020202020204" pitchFamily="34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A8A0C88-30E1-4448-C032-B10BC6279162}"/>
              </a:ext>
            </a:extLst>
          </p:cNvPr>
          <p:cNvSpPr txBox="1"/>
          <p:nvPr/>
        </p:nvSpPr>
        <p:spPr>
          <a:xfrm>
            <a:off x="6509940" y="1665640"/>
            <a:ext cx="4880225" cy="40011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6FF66"/>
                </a:solidFill>
              </a:rPr>
              <a:t>1.3 GHz</a:t>
            </a:r>
            <a:r>
              <a:rPr lang="en-US" sz="2000" dirty="0">
                <a:solidFill>
                  <a:srgbClr val="FFCC00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</a:rPr>
              <a:t>vs</a:t>
            </a:r>
            <a:r>
              <a:rPr lang="en-US" sz="2000" dirty="0">
                <a:solidFill>
                  <a:srgbClr val="FFCC00"/>
                </a:solidFill>
              </a:rPr>
              <a:t> </a:t>
            </a:r>
            <a:r>
              <a:rPr lang="en-US" sz="2000" dirty="0">
                <a:solidFill>
                  <a:srgbClr val="66FF66"/>
                </a:solidFill>
              </a:rPr>
              <a:t>650 MHz</a:t>
            </a:r>
            <a:r>
              <a:rPr lang="en-US" sz="2000" dirty="0">
                <a:solidFill>
                  <a:srgbClr val="FFCC00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</a:rPr>
              <a:t>vs</a:t>
            </a:r>
            <a:r>
              <a:rPr lang="en-US" sz="2000" dirty="0">
                <a:solidFill>
                  <a:srgbClr val="FFCC00"/>
                </a:solidFill>
              </a:rPr>
              <a:t> </a:t>
            </a:r>
            <a:r>
              <a:rPr lang="en-US" sz="2000" dirty="0">
                <a:solidFill>
                  <a:srgbClr val="66FF66"/>
                </a:solidFill>
              </a:rPr>
              <a:t>433 MHz</a:t>
            </a:r>
            <a:r>
              <a:rPr lang="en-US" sz="2000" dirty="0">
                <a:solidFill>
                  <a:srgbClr val="FFCC00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</a:rPr>
              <a:t>vs</a:t>
            </a:r>
            <a:r>
              <a:rPr lang="en-US" sz="2000" dirty="0">
                <a:solidFill>
                  <a:srgbClr val="FFCC00"/>
                </a:solidFill>
              </a:rPr>
              <a:t> </a:t>
            </a:r>
            <a:r>
              <a:rPr lang="en-US" sz="2000" dirty="0">
                <a:solidFill>
                  <a:srgbClr val="66FF66"/>
                </a:solidFill>
              </a:rPr>
              <a:t>325 MHz  </a:t>
            </a:r>
            <a:endParaRPr lang="it-IT" sz="2000" dirty="0">
              <a:solidFill>
                <a:srgbClr val="66FF66"/>
              </a:solidFill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ACAE4E71-C9F8-D865-9C44-5A8DF1010930}"/>
              </a:ext>
            </a:extLst>
          </p:cNvPr>
          <p:cNvSpPr txBox="1"/>
          <p:nvPr/>
        </p:nvSpPr>
        <p:spPr>
          <a:xfrm>
            <a:off x="6467825" y="1322748"/>
            <a:ext cx="5060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/>
              <a:t>Bunchers Comparison: Performance</a:t>
            </a:r>
            <a:r>
              <a:rPr lang="en-US" sz="1800" b="1" dirty="0"/>
              <a:t> vs </a:t>
            </a:r>
            <a:r>
              <a:rPr lang="en-US" sz="1800" b="1" i="1" dirty="0"/>
              <a:t>frequencies </a:t>
            </a:r>
            <a:endParaRPr lang="it-IT" dirty="0"/>
          </a:p>
        </p:txBody>
      </p:sp>
      <p:grpSp>
        <p:nvGrpSpPr>
          <p:cNvPr id="57" name="Gruppo 56">
            <a:extLst>
              <a:ext uri="{FF2B5EF4-FFF2-40B4-BE49-F238E27FC236}">
                <a16:creationId xmlns:a16="http://schemas.microsoft.com/office/drawing/2014/main" id="{D03B859C-6E85-6AC4-EE03-2BA75853FF8D}"/>
              </a:ext>
            </a:extLst>
          </p:cNvPr>
          <p:cNvGrpSpPr/>
          <p:nvPr/>
        </p:nvGrpSpPr>
        <p:grpSpPr>
          <a:xfrm>
            <a:off x="242651" y="2465122"/>
            <a:ext cx="5992438" cy="3940441"/>
            <a:chOff x="165540" y="2465122"/>
            <a:chExt cx="6069549" cy="3991147"/>
          </a:xfrm>
        </p:grpSpPr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E4D791F8-5E00-7866-FE9B-3BEFF65887F7}"/>
                </a:ext>
              </a:extLst>
            </p:cNvPr>
            <p:cNvSpPr txBox="1"/>
            <p:nvPr/>
          </p:nvSpPr>
          <p:spPr>
            <a:xfrm>
              <a:off x="165540" y="2465122"/>
              <a:ext cx="22689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solidFill>
                    <a:srgbClr val="FF0000"/>
                  </a:solidFill>
                </a:rPr>
                <a:t>Paper under submission</a:t>
              </a:r>
            </a:p>
          </p:txBody>
        </p:sp>
        <p:pic>
          <p:nvPicPr>
            <p:cNvPr id="52" name="Immagine 51">
              <a:extLst>
                <a:ext uri="{FF2B5EF4-FFF2-40B4-BE49-F238E27FC236}">
                  <a16:creationId xmlns:a16="http://schemas.microsoft.com/office/drawing/2014/main" id="{0C581A6D-1707-802D-180C-2C8602FE2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540" y="2834006"/>
              <a:ext cx="6069549" cy="3622263"/>
            </a:xfrm>
            <a:prstGeom prst="rect">
              <a:avLst/>
            </a:prstGeom>
            <a:ln w="1905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54" name="Immagine 53">
            <a:extLst>
              <a:ext uri="{FF2B5EF4-FFF2-40B4-BE49-F238E27FC236}">
                <a16:creationId xmlns:a16="http://schemas.microsoft.com/office/drawing/2014/main" id="{C5001550-3919-A72E-B117-BD635158DD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918" y="1059138"/>
            <a:ext cx="1857634" cy="1006612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</p:pic>
      <p:pic>
        <p:nvPicPr>
          <p:cNvPr id="56" name="Immagine 55">
            <a:extLst>
              <a:ext uri="{FF2B5EF4-FFF2-40B4-BE49-F238E27FC236}">
                <a16:creationId xmlns:a16="http://schemas.microsoft.com/office/drawing/2014/main" id="{DB700DF8-E3E7-E37F-7CFA-B679028D5F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2322" y="2799375"/>
            <a:ext cx="5714260" cy="3708807"/>
          </a:xfrm>
          <a:prstGeom prst="rect">
            <a:avLst/>
          </a:prstGeom>
        </p:spPr>
      </p:pic>
      <p:pic>
        <p:nvPicPr>
          <p:cNvPr id="58" name="Picture 18" descr="page9image21864368">
            <a:extLst>
              <a:ext uri="{FF2B5EF4-FFF2-40B4-BE49-F238E27FC236}">
                <a16:creationId xmlns:a16="http://schemas.microsoft.com/office/drawing/2014/main" id="{717CDBD5-5994-5190-C206-3EE6E5DC71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" t="604" r="440" b="1103"/>
          <a:stretch/>
        </p:blipFill>
        <p:spPr bwMode="auto">
          <a:xfrm>
            <a:off x="612602" y="1059138"/>
            <a:ext cx="3077999" cy="989623"/>
          </a:xfrm>
          <a:prstGeom prst="rect">
            <a:avLst/>
          </a:prstGeom>
          <a:noFill/>
          <a:ln w="25400" cap="flat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Gruppo 58">
            <a:extLst>
              <a:ext uri="{FF2B5EF4-FFF2-40B4-BE49-F238E27FC236}">
                <a16:creationId xmlns:a16="http://schemas.microsoft.com/office/drawing/2014/main" id="{72D670E4-7A63-D488-712B-BA16D7285DB1}"/>
              </a:ext>
            </a:extLst>
          </p:cNvPr>
          <p:cNvGrpSpPr/>
          <p:nvPr/>
        </p:nvGrpSpPr>
        <p:grpSpPr>
          <a:xfrm>
            <a:off x="10157425" y="195763"/>
            <a:ext cx="1734538" cy="564479"/>
            <a:chOff x="10332460" y="214320"/>
            <a:chExt cx="1734538" cy="564479"/>
          </a:xfrm>
        </p:grpSpPr>
        <p:pic>
          <p:nvPicPr>
            <p:cNvPr id="60" name="Immagine 59">
              <a:extLst>
                <a:ext uri="{FF2B5EF4-FFF2-40B4-BE49-F238E27FC236}">
                  <a16:creationId xmlns:a16="http://schemas.microsoft.com/office/drawing/2014/main" id="{1371B4D2-F1D1-1D58-4320-83FA2BBBAC6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8816" y="274622"/>
              <a:ext cx="943674" cy="504177"/>
            </a:xfrm>
            <a:prstGeom prst="rect">
              <a:avLst/>
            </a:prstGeom>
          </p:spPr>
        </p:pic>
        <p:sp>
          <p:nvSpPr>
            <p:cNvPr id="61" name="Segnaposto numero diapositiva 1">
              <a:extLst>
                <a:ext uri="{FF2B5EF4-FFF2-40B4-BE49-F238E27FC236}">
                  <a16:creationId xmlns:a16="http://schemas.microsoft.com/office/drawing/2014/main" id="{33CD7965-2041-E60D-3D52-423796D59BA5}"/>
                </a:ext>
              </a:extLst>
            </p:cNvPr>
            <p:cNvSpPr txBox="1">
              <a:spLocks/>
            </p:cNvSpPr>
            <p:nvPr/>
          </p:nvSpPr>
          <p:spPr>
            <a:xfrm>
              <a:off x="10332460" y="214320"/>
              <a:ext cx="545944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E011DD9-7140-4E43-B8DF-517520C6FEA9}" type="slidenum">
                <a:rPr lang="en-US" smtClean="0"/>
                <a:pPr/>
                <a:t>9</a:t>
              </a:fld>
              <a:endParaRPr lang="en-US" dirty="0"/>
            </a:p>
          </p:txBody>
        </p:sp>
        <p:cxnSp>
          <p:nvCxnSpPr>
            <p:cNvPr id="62" name="Shape 92">
              <a:extLst>
                <a:ext uri="{FF2B5EF4-FFF2-40B4-BE49-F238E27FC236}">
                  <a16:creationId xmlns:a16="http://schemas.microsoft.com/office/drawing/2014/main" id="{67D1ACC1-26C1-0C48-5E48-97651F60389C}"/>
                </a:ext>
              </a:extLst>
            </p:cNvPr>
            <p:cNvCxnSpPr>
              <a:cxnSpLocks/>
            </p:cNvCxnSpPr>
            <p:nvPr/>
          </p:nvCxnSpPr>
          <p:spPr>
            <a:xfrm>
              <a:off x="11102258" y="527947"/>
              <a:ext cx="173703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" name="Shape 92">
              <a:extLst>
                <a:ext uri="{FF2B5EF4-FFF2-40B4-BE49-F238E27FC236}">
                  <a16:creationId xmlns:a16="http://schemas.microsoft.com/office/drawing/2014/main" id="{6F19D5BC-ED1F-C1BA-0C50-F7487A4603A5}"/>
                </a:ext>
              </a:extLst>
            </p:cNvPr>
            <p:cNvCxnSpPr>
              <a:cxnSpLocks/>
            </p:cNvCxnSpPr>
            <p:nvPr/>
          </p:nvCxnSpPr>
          <p:spPr>
            <a:xfrm>
              <a:off x="11901948" y="526308"/>
              <a:ext cx="16505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118472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22222E-6 L -0.04284 -0.0425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8" y="-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20655</TotalTime>
  <Words>1571</Words>
  <Application>Microsoft Office PowerPoint</Application>
  <PresentationFormat>Widescreen</PresentationFormat>
  <Paragraphs>238</Paragraphs>
  <Slides>19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6" baseType="lpstr">
      <vt:lpstr>Aptos</vt:lpstr>
      <vt:lpstr>Arial</vt:lpstr>
      <vt:lpstr>Calibri</vt:lpstr>
      <vt:lpstr>Calibri Light</vt:lpstr>
      <vt:lpstr>Cambria Math</vt:lpstr>
      <vt:lpstr>Wingdings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Iryna Chaikovska</dc:creator>
  <cp:lastModifiedBy>Alberto Luigi Bacci</cp:lastModifiedBy>
  <cp:revision>99</cp:revision>
  <dcterms:created xsi:type="dcterms:W3CDTF">2023-04-18T21:38:31Z</dcterms:created>
  <dcterms:modified xsi:type="dcterms:W3CDTF">2024-11-05T12:07:20Z</dcterms:modified>
</cp:coreProperties>
</file>