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50" r:id="rId1"/>
  </p:sldMasterIdLst>
  <p:notesMasterIdLst>
    <p:notesMasterId r:id="rId8"/>
  </p:notesMasterIdLst>
  <p:handoutMasterIdLst>
    <p:handoutMasterId r:id="rId9"/>
  </p:handoutMasterIdLst>
  <p:sldIdLst>
    <p:sldId id="437" r:id="rId2"/>
    <p:sldId id="438" r:id="rId3"/>
    <p:sldId id="439" r:id="rId4"/>
    <p:sldId id="440" r:id="rId5"/>
    <p:sldId id="441" r:id="rId6"/>
    <p:sldId id="442" r:id="rId7"/>
  </p:sldIdLst>
  <p:sldSz cx="12192000" cy="6858000"/>
  <p:notesSz cx="7315200" cy="9601200"/>
  <p:custDataLst>
    <p:tags r:id="rId10"/>
  </p:custDataLst>
  <p:kinsoku lang="ja-JP" invalStChars="、。，．・：；？！゛゜ヽヾゝゞ々ー’”）〕］｝〉》」』】°‰′″℃￠％ぁぃぅぇぉっゃゅょゎァィゥェォッャュョヮヵヶ!%),.:;?]}｡｣､･ｧｨｩｪｫｬｭｮｯｰﾞﾟ" invalEndChars="‘“（〔［｛〈《「『【￥＄$([\{｢￡"/>
  <p:defaultTextStyle>
    <a:defPPr>
      <a:defRPr lang="en-US"/>
    </a:defPPr>
    <a:lvl1pPr algn="l" rtl="0" fontAlgn="base">
      <a:spcBef>
        <a:spcPct val="20000"/>
      </a:spcBef>
      <a:spcAft>
        <a:spcPct val="0"/>
      </a:spcAft>
      <a:buClr>
        <a:srgbClr val="FF0000"/>
      </a:buClr>
      <a:buFont typeface="Wingdings" pitchFamily="2" charset="2"/>
      <a:defRPr sz="2800" kern="1200">
        <a:solidFill>
          <a:srgbClr val="FFFF00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20000"/>
      </a:spcBef>
      <a:spcAft>
        <a:spcPct val="0"/>
      </a:spcAft>
      <a:buClr>
        <a:srgbClr val="FF0000"/>
      </a:buClr>
      <a:buFont typeface="Wingdings" pitchFamily="2" charset="2"/>
      <a:defRPr sz="2800" kern="1200">
        <a:solidFill>
          <a:srgbClr val="FFFF00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20000"/>
      </a:spcBef>
      <a:spcAft>
        <a:spcPct val="0"/>
      </a:spcAft>
      <a:buClr>
        <a:srgbClr val="FF0000"/>
      </a:buClr>
      <a:buFont typeface="Wingdings" pitchFamily="2" charset="2"/>
      <a:defRPr sz="2800" kern="1200">
        <a:solidFill>
          <a:srgbClr val="FFFF00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20000"/>
      </a:spcBef>
      <a:spcAft>
        <a:spcPct val="0"/>
      </a:spcAft>
      <a:buClr>
        <a:srgbClr val="FF0000"/>
      </a:buClr>
      <a:buFont typeface="Wingdings" pitchFamily="2" charset="2"/>
      <a:defRPr sz="2800" kern="1200">
        <a:solidFill>
          <a:srgbClr val="FFFF00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20000"/>
      </a:spcBef>
      <a:spcAft>
        <a:spcPct val="0"/>
      </a:spcAft>
      <a:buClr>
        <a:srgbClr val="FF0000"/>
      </a:buClr>
      <a:buFont typeface="Wingdings" pitchFamily="2" charset="2"/>
      <a:defRPr sz="2800" kern="1200">
        <a:solidFill>
          <a:srgbClr val="FFFF00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800" kern="1200">
        <a:solidFill>
          <a:srgbClr val="FFFF00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800" kern="1200">
        <a:solidFill>
          <a:srgbClr val="FFFF00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800" kern="1200">
        <a:solidFill>
          <a:srgbClr val="FFFF00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800" kern="1200">
        <a:solidFill>
          <a:srgbClr val="FFFF00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023" userDrawn="1">
          <p15:clr>
            <a:srgbClr val="A4A3A4"/>
          </p15:clr>
        </p15:guide>
        <p15:guide id="2" pos="2304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Franco Grancagnolo" initials="FG" lastIdx="12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0000"/>
    <a:srgbClr val="FF0000"/>
    <a:srgbClr val="CCFFFF"/>
    <a:srgbClr val="FF9900"/>
    <a:srgbClr val="FFFF00"/>
    <a:srgbClr val="6C6CDC"/>
    <a:srgbClr val="D23C60"/>
    <a:srgbClr val="7B96E1"/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4188845-3DE2-4DE3-B798-5B06F618FF0A}" v="1" dt="2024-11-04T07:42:08.84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278" autoAdjust="0"/>
    <p:restoredTop sz="98302" autoAdjust="0"/>
  </p:normalViewPr>
  <p:slideViewPr>
    <p:cSldViewPr snapToGrid="0">
      <p:cViewPr varScale="1">
        <p:scale>
          <a:sx n="76" d="100"/>
          <a:sy n="76" d="100"/>
        </p:scale>
        <p:origin x="72" y="13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739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53" d="100"/>
          <a:sy n="53" d="100"/>
        </p:scale>
        <p:origin x="-1882" y="-58"/>
      </p:cViewPr>
      <p:guideLst>
        <p:guide orient="horz" pos="3023"/>
        <p:guide pos="2304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17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tags" Target="tags/tag1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Relationship Id="rId14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Franco Bedeschi" userId="8b448c6b-d7b5-402d-9afa-bbd8eb617b56" providerId="ADAL" clId="{84188845-3DE2-4DE3-B798-5B06F618FF0A}"/>
    <pc:docChg chg="modSld">
      <pc:chgData name="Franco Bedeschi" userId="8b448c6b-d7b5-402d-9afa-bbd8eb617b56" providerId="ADAL" clId="{84188845-3DE2-4DE3-B798-5B06F618FF0A}" dt="2024-11-04T07:42:08.840" v="0"/>
      <pc:docMkLst>
        <pc:docMk/>
      </pc:docMkLst>
      <pc:sldChg chg="modTransition">
        <pc:chgData name="Franco Bedeschi" userId="8b448c6b-d7b5-402d-9afa-bbd8eb617b56" providerId="ADAL" clId="{84188845-3DE2-4DE3-B798-5B06F618FF0A}" dt="2024-11-04T07:42:08.840" v="0"/>
        <pc:sldMkLst>
          <pc:docMk/>
          <pc:sldMk cId="3604909288" sldId="437"/>
        </pc:sldMkLst>
      </pc:sldChg>
      <pc:sldChg chg="modTransition">
        <pc:chgData name="Franco Bedeschi" userId="8b448c6b-d7b5-402d-9afa-bbd8eb617b56" providerId="ADAL" clId="{84188845-3DE2-4DE3-B798-5B06F618FF0A}" dt="2024-11-04T07:42:08.840" v="0"/>
        <pc:sldMkLst>
          <pc:docMk/>
          <pc:sldMk cId="2642646894" sldId="438"/>
        </pc:sldMkLst>
      </pc:sldChg>
      <pc:sldChg chg="modTransition">
        <pc:chgData name="Franco Bedeschi" userId="8b448c6b-d7b5-402d-9afa-bbd8eb617b56" providerId="ADAL" clId="{84188845-3DE2-4DE3-B798-5B06F618FF0A}" dt="2024-11-04T07:42:08.840" v="0"/>
        <pc:sldMkLst>
          <pc:docMk/>
          <pc:sldMk cId="1263540075" sldId="439"/>
        </pc:sldMkLst>
      </pc:sldChg>
      <pc:sldChg chg="modTransition">
        <pc:chgData name="Franco Bedeschi" userId="8b448c6b-d7b5-402d-9afa-bbd8eb617b56" providerId="ADAL" clId="{84188845-3DE2-4DE3-B798-5B06F618FF0A}" dt="2024-11-04T07:42:08.840" v="0"/>
        <pc:sldMkLst>
          <pc:docMk/>
          <pc:sldMk cId="529718610" sldId="440"/>
        </pc:sldMkLst>
      </pc:sldChg>
      <pc:sldChg chg="modTransition">
        <pc:chgData name="Franco Bedeschi" userId="8b448c6b-d7b5-402d-9afa-bbd8eb617b56" providerId="ADAL" clId="{84188845-3DE2-4DE3-B798-5B06F618FF0A}" dt="2024-11-04T07:42:08.840" v="0"/>
        <pc:sldMkLst>
          <pc:docMk/>
          <pc:sldMk cId="827248488" sldId="441"/>
        </pc:sldMkLst>
      </pc:sldChg>
      <pc:sldChg chg="modTransition">
        <pc:chgData name="Franco Bedeschi" userId="8b448c6b-d7b5-402d-9afa-bbd8eb617b56" providerId="ADAL" clId="{84188845-3DE2-4DE3-B798-5B06F618FF0A}" dt="2024-11-04T07:42:08.840" v="0"/>
        <pc:sldMkLst>
          <pc:docMk/>
          <pc:sldMk cId="109146962" sldId="442"/>
        </pc:sldMkLst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ChangeArrowheads="1"/>
          </p:cNvSpPr>
          <p:nvPr/>
        </p:nvSpPr>
        <p:spPr bwMode="auto">
          <a:xfrm>
            <a:off x="6842978" y="9192500"/>
            <a:ext cx="403551" cy="306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874" tIns="45131" rIns="91874" bIns="45131" anchor="ctr">
            <a:spAutoFit/>
          </a:bodyPr>
          <a:lstStyle/>
          <a:p>
            <a:pPr algn="r" defTabSz="928688" eaLnBrk="0" hangingPunct="0">
              <a:spcBef>
                <a:spcPct val="0"/>
              </a:spcBef>
              <a:buClrTx/>
              <a:buFontTx/>
              <a:buNone/>
            </a:pPr>
            <a:fld id="{1DE48FEA-D32B-4240-B0A4-4148B56571D5}" type="slidenum">
              <a:rPr lang="en-US" sz="1400">
                <a:solidFill>
                  <a:schemeClr val="tx1"/>
                </a:solidFill>
                <a:latin typeface="Helvetica" pitchFamily="34" charset="0"/>
              </a:rPr>
              <a:pPr algn="r" defTabSz="928688" eaLnBrk="0" hangingPunct="0">
                <a:spcBef>
                  <a:spcPct val="0"/>
                </a:spcBef>
                <a:buClrTx/>
                <a:buFontTx/>
                <a:buNone/>
              </a:pPr>
              <a:t>‹#›</a:t>
            </a:fld>
            <a:endParaRPr lang="en-US" sz="1400">
              <a:solidFill>
                <a:schemeClr val="tx1"/>
              </a:solidFill>
              <a:latin typeface="Helvetic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854261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72854" y="4557108"/>
            <a:ext cx="5369494" cy="43232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874" tIns="45131" rIns="91874" bIns="4513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notes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11267" name="Rectangle 3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473075" y="728663"/>
            <a:ext cx="6370638" cy="358457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1268" name="Rectangle 4"/>
          <p:cNvSpPr>
            <a:spLocks noChangeArrowheads="1"/>
          </p:cNvSpPr>
          <p:nvPr/>
        </p:nvSpPr>
        <p:spPr bwMode="auto">
          <a:xfrm>
            <a:off x="6842978" y="9192500"/>
            <a:ext cx="403551" cy="306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874" tIns="45131" rIns="91874" bIns="45131" anchor="ctr">
            <a:spAutoFit/>
          </a:bodyPr>
          <a:lstStyle/>
          <a:p>
            <a:pPr algn="r" defTabSz="928688" eaLnBrk="0" hangingPunct="0">
              <a:spcBef>
                <a:spcPct val="0"/>
              </a:spcBef>
              <a:buClrTx/>
              <a:buFontTx/>
              <a:buNone/>
            </a:pPr>
            <a:fld id="{EFF7EA94-3393-44A5-8E16-2F8A911D88C8}" type="slidenum">
              <a:rPr lang="en-US" sz="1400">
                <a:solidFill>
                  <a:schemeClr val="tx1"/>
                </a:solidFill>
                <a:latin typeface="Helvetica" pitchFamily="34" charset="0"/>
              </a:rPr>
              <a:pPr algn="r" defTabSz="928688" eaLnBrk="0" hangingPunct="0">
                <a:spcBef>
                  <a:spcPct val="0"/>
                </a:spcBef>
                <a:buClrTx/>
                <a:buFontTx/>
                <a:buNone/>
              </a:pPr>
              <a:t>‹#›</a:t>
            </a:fld>
            <a:endParaRPr lang="en-US" sz="1400">
              <a:solidFill>
                <a:schemeClr val="tx1"/>
              </a:solidFill>
              <a:latin typeface="Helvetic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9136930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it-IT"/>
          </a:p>
        </p:txBody>
      </p:sp>
      <p:sp>
        <p:nvSpPr>
          <p:cNvPr id="4" name="Rectangle 102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2nd FCC Italy &amp; France workshop - Venice 2024 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F. Bedeschi, INFN-Pisa</a:t>
            </a:r>
          </a:p>
        </p:txBody>
      </p:sp>
      <p:sp>
        <p:nvSpPr>
          <p:cNvPr id="6" name="Rectangle 103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E43473-F57B-45F4-8B18-3E8A60FB6C8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85688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Rectangle 102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2nd FCC Italy &amp; France workshop - Venice 2024 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F. Bedeschi, INFN-Pisa</a:t>
            </a:r>
          </a:p>
        </p:txBody>
      </p:sp>
      <p:sp>
        <p:nvSpPr>
          <p:cNvPr id="6" name="Rectangle 103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482B7D-78A0-4276-80A3-00FFA2A9B8E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00269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29084" y="381001"/>
            <a:ext cx="2590800" cy="52800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56684" y="381001"/>
            <a:ext cx="7569200" cy="52800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Rectangle 102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2nd FCC Italy &amp; France workshop - Venice 2024 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F. Bedeschi, INFN-Pisa</a:t>
            </a:r>
          </a:p>
        </p:txBody>
      </p:sp>
      <p:sp>
        <p:nvSpPr>
          <p:cNvPr id="6" name="Rectangle 103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7809EE-2BE5-4154-9330-3935167391E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13860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Rectangle 1028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2nd FCC Italy &amp; France workshop - Venice 2024 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F. Bedeschi, INFN-Pisa</a:t>
            </a:r>
          </a:p>
        </p:txBody>
      </p:sp>
      <p:sp>
        <p:nvSpPr>
          <p:cNvPr id="6" name="Rectangle 103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E9BA46-1C93-4567-A05B-77BEED2B386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86155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2nd FCC Italy &amp; France workshop - Venice 2024 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F. Bedeschi, INFN-Pisa</a:t>
            </a:r>
          </a:p>
        </p:txBody>
      </p:sp>
      <p:sp>
        <p:nvSpPr>
          <p:cNvPr id="6" name="Rectangle 103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00A4FC-CE45-4408-A7C8-75C600F5BEC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75614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56684" y="1546225"/>
            <a:ext cx="508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39884" y="1546225"/>
            <a:ext cx="508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5" name="Rectangle 102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2nd FCC Italy &amp; France workshop - Venice 2024 </a:t>
            </a:r>
          </a:p>
        </p:txBody>
      </p:sp>
      <p:sp>
        <p:nvSpPr>
          <p:cNvPr id="6" name="Rectangle 102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F. Bedeschi, INFN-Pisa</a:t>
            </a:r>
          </a:p>
        </p:txBody>
      </p:sp>
      <p:sp>
        <p:nvSpPr>
          <p:cNvPr id="7" name="Rectangle 103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36983D-889A-48A2-A57E-5A7ED2080C7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2121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7" name="Rectangle 102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2nd FCC Italy &amp; France workshop - Venice 2024 </a:t>
            </a:r>
          </a:p>
        </p:txBody>
      </p:sp>
      <p:sp>
        <p:nvSpPr>
          <p:cNvPr id="8" name="Rectangle 102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F. Bedeschi, INFN-Pisa</a:t>
            </a:r>
          </a:p>
        </p:txBody>
      </p:sp>
      <p:sp>
        <p:nvSpPr>
          <p:cNvPr id="9" name="Rectangle 103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32FCF3-0441-4725-B23A-9FE456F1610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2124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Rectangle 102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2nd FCC Italy &amp; France workshop - Venice 2024 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F. Bedeschi, INFN-Pisa</a:t>
            </a:r>
          </a:p>
        </p:txBody>
      </p:sp>
      <p:sp>
        <p:nvSpPr>
          <p:cNvPr id="5" name="Rectangle 103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7FED78-110D-4058-8141-1C038787EB1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58315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2nd FCC Italy &amp; France workshop - Venice 2024 </a:t>
            </a:r>
          </a:p>
        </p:txBody>
      </p:sp>
      <p:sp>
        <p:nvSpPr>
          <p:cNvPr id="3" name="Rectangle 102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F. Bedeschi, INFN-Pisa</a:t>
            </a:r>
          </a:p>
        </p:txBody>
      </p:sp>
      <p:sp>
        <p:nvSpPr>
          <p:cNvPr id="4" name="Rectangle 103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268146-9702-4881-9716-82FB817E82B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22984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2nd FCC Italy &amp; France workshop - Venice 2024 </a:t>
            </a:r>
          </a:p>
        </p:txBody>
      </p:sp>
      <p:sp>
        <p:nvSpPr>
          <p:cNvPr id="6" name="Rectangle 102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F. Bedeschi, INFN-Pisa</a:t>
            </a:r>
          </a:p>
        </p:txBody>
      </p:sp>
      <p:sp>
        <p:nvSpPr>
          <p:cNvPr id="7" name="Rectangle 103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DE2ED0-DEFD-4036-A7DE-B1294E58DA9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40253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it-IT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2nd FCC Italy &amp; France workshop - Venice 2024 </a:t>
            </a:r>
          </a:p>
        </p:txBody>
      </p:sp>
      <p:sp>
        <p:nvSpPr>
          <p:cNvPr id="6" name="Rectangle 102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F. Bedeschi, INFN-Pisa</a:t>
            </a:r>
          </a:p>
        </p:txBody>
      </p:sp>
      <p:sp>
        <p:nvSpPr>
          <p:cNvPr id="7" name="Rectangle 103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0CB33F-7E9C-4C17-9B5D-742FE626A28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1875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026"/>
          <p:cNvSpPr>
            <a:spLocks noGrp="1" noChangeArrowheads="1"/>
          </p:cNvSpPr>
          <p:nvPr>
            <p:ph type="title"/>
          </p:nvPr>
        </p:nvSpPr>
        <p:spPr bwMode="auto">
          <a:xfrm>
            <a:off x="2184400" y="381000"/>
            <a:ext cx="8483600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1027" name="Rectangle 1027"/>
          <p:cNvSpPr>
            <a:spLocks noGrp="1" noChangeArrowheads="1"/>
          </p:cNvSpPr>
          <p:nvPr>
            <p:ph type="body" idx="1"/>
          </p:nvPr>
        </p:nvSpPr>
        <p:spPr bwMode="auto">
          <a:xfrm>
            <a:off x="556684" y="1546225"/>
            <a:ext cx="103632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 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342020" name="Rectangle 102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" y="6553200"/>
            <a:ext cx="5820833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ClrTx/>
              <a:buFontTx/>
              <a:buNone/>
              <a:defRPr sz="1400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 dirty="0"/>
              <a:t>2nd FCC Italy &amp; France workshop - Venice 2024 </a:t>
            </a:r>
          </a:p>
        </p:txBody>
      </p:sp>
      <p:sp>
        <p:nvSpPr>
          <p:cNvPr id="342021" name="Rectangle 102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8331200" y="6553200"/>
            <a:ext cx="38608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0"/>
              </a:spcBef>
              <a:buClrTx/>
              <a:buFontTx/>
              <a:buNone/>
              <a:defRPr sz="1400" b="1"/>
            </a:lvl1pPr>
          </a:lstStyle>
          <a:p>
            <a:pPr>
              <a:defRPr/>
            </a:pPr>
            <a:r>
              <a:rPr lang="en-US"/>
              <a:t>F. Bedeschi, INFN-Pisa</a:t>
            </a:r>
          </a:p>
        </p:txBody>
      </p:sp>
      <p:pic>
        <p:nvPicPr>
          <p:cNvPr id="1030" name="Picture 1031" descr="blue_line_1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400" y="1219201"/>
            <a:ext cx="11474451" cy="5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1" name="Picture 1038" descr="logoinfn_negative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35685" y="1"/>
            <a:ext cx="1856316" cy="1044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2031" name="Rectangle 103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383867" y="6524625"/>
            <a:ext cx="1115484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fontAlgn="ctr" hangingPunct="0">
              <a:spcBef>
                <a:spcPct val="0"/>
              </a:spcBef>
              <a:buClrTx/>
              <a:buFontTx/>
              <a:buNone/>
              <a:defRPr sz="1400">
                <a:solidFill>
                  <a:schemeClr val="bg1"/>
                </a:solidFill>
                <a:latin typeface="Times" pitchFamily="18" charset="0"/>
              </a:defRPr>
            </a:lvl1pPr>
          </a:lstStyle>
          <a:p>
            <a:pPr>
              <a:defRPr/>
            </a:pPr>
            <a:fld id="{E9A6701B-A478-4746-B452-F9A66D8A27D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4515AE92-DDC8-46B1-AF28-A5E1C4C02CEF}"/>
              </a:ext>
            </a:extLst>
          </p:cNvPr>
          <p:cNvPicPr>
            <a:picLocks noChangeAspect="1"/>
          </p:cNvPicPr>
          <p:nvPr userDrawn="1"/>
        </p:nvPicPr>
        <p:blipFill>
          <a:blip r:embed="rId15"/>
          <a:stretch>
            <a:fillRect/>
          </a:stretch>
        </p:blipFill>
        <p:spPr>
          <a:xfrm>
            <a:off x="1" y="250032"/>
            <a:ext cx="2522071" cy="838708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71" r:id="rId1"/>
    <p:sldLayoutId id="2147483781" r:id="rId2"/>
    <p:sldLayoutId id="2147483772" r:id="rId3"/>
    <p:sldLayoutId id="2147483773" r:id="rId4"/>
    <p:sldLayoutId id="2147483774" r:id="rId5"/>
    <p:sldLayoutId id="2147483775" r:id="rId6"/>
    <p:sldLayoutId id="2147483776" r:id="rId7"/>
    <p:sldLayoutId id="2147483777" r:id="rId8"/>
    <p:sldLayoutId id="2147483778" r:id="rId9"/>
    <p:sldLayoutId id="2147483779" r:id="rId10"/>
    <p:sldLayoutId id="2147483780" r:id="rId11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FFFF00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FFFF00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FFFF00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FFFF00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FFFF00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rgbClr val="FFFF00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rgbClr val="FFFF00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rgbClr val="FFFF00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rgbClr val="FFFF00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FF0000"/>
        </a:buClr>
        <a:buFont typeface="Wingdings" pitchFamily="2" charset="2"/>
        <a:buChar char="v"/>
        <a:defRPr sz="2800">
          <a:solidFill>
            <a:srgbClr val="FFFF00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FF0000"/>
        </a:buClr>
        <a:buFont typeface="Wingdings" pitchFamily="2" charset="2"/>
        <a:buChar char="Ø"/>
        <a:defRPr sz="2400">
          <a:solidFill>
            <a:schemeClr val="bg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Blip>
          <a:blip r:embed="rId16"/>
        </a:buBlip>
        <a:defRPr sz="2000">
          <a:solidFill>
            <a:srgbClr val="CCFFFF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Blip>
          <a:blip r:embed="rId17"/>
        </a:buBlip>
        <a:defRPr>
          <a:solidFill>
            <a:srgbClr val="FFFF00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FF0000"/>
        </a:buClr>
        <a:buFont typeface="Wingdings" pitchFamily="2" charset="2"/>
        <a:buChar char="§"/>
        <a:defRPr sz="1600">
          <a:solidFill>
            <a:schemeClr val="bg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FF0000"/>
        </a:buClr>
        <a:buFont typeface="Wingdings" pitchFamily="2" charset="2"/>
        <a:buChar char="§"/>
        <a:defRPr sz="1600">
          <a:solidFill>
            <a:schemeClr val="bg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FF0000"/>
        </a:buClr>
        <a:buFont typeface="Wingdings" pitchFamily="2" charset="2"/>
        <a:buChar char="§"/>
        <a:defRPr sz="1600">
          <a:solidFill>
            <a:schemeClr val="bg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FF0000"/>
        </a:buClr>
        <a:buFont typeface="Wingdings" pitchFamily="2" charset="2"/>
        <a:buChar char="§"/>
        <a:defRPr sz="1600">
          <a:solidFill>
            <a:schemeClr val="bg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FF0000"/>
        </a:buClr>
        <a:buFont typeface="Wingdings" pitchFamily="2" charset="2"/>
        <a:buChar char="§"/>
        <a:defRPr sz="1600">
          <a:solidFill>
            <a:schemeClr val="bg1"/>
          </a:solidFill>
          <a:latin typeface="+mn-lt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hyperlink" Target="https://www.overleaf.com/project/66bb6199fac6a0dddd45dd4c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IDEA detector concept paper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67672" y="3069227"/>
            <a:ext cx="5966332" cy="2611383"/>
          </a:xfrm>
        </p:spPr>
        <p:txBody>
          <a:bodyPr/>
          <a:lstStyle/>
          <a:p>
            <a:r>
              <a:rPr lang="en-US" dirty="0"/>
              <a:t>Why</a:t>
            </a:r>
          </a:p>
          <a:p>
            <a:r>
              <a:rPr lang="en-US" dirty="0"/>
              <a:t>How</a:t>
            </a:r>
          </a:p>
          <a:p>
            <a:r>
              <a:rPr lang="en-US" dirty="0"/>
              <a:t>Some decisions</a:t>
            </a:r>
          </a:p>
          <a:p>
            <a:r>
              <a:rPr lang="en-US" dirty="0"/>
              <a:t>Authors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2nd FCC Italy &amp; France workshop - Venice 2024 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F. Bedeschi, INFN-Pisa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DE9BA46-1C93-4567-A05B-77BEED2B386F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E1BCE74-6786-F075-4CF4-77BF6FA08CE5}"/>
              </a:ext>
            </a:extLst>
          </p:cNvPr>
          <p:cNvSpPr txBox="1"/>
          <p:nvPr/>
        </p:nvSpPr>
        <p:spPr>
          <a:xfrm>
            <a:off x="6343651" y="1364104"/>
            <a:ext cx="4278735" cy="1348061"/>
          </a:xfrm>
          <a:prstGeom prst="rect">
            <a:avLst/>
          </a:prstGeom>
          <a:solidFill>
            <a:srgbClr val="0070C0"/>
          </a:solidFill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F. Bedeschi, INFN-Pisa</a:t>
            </a:r>
          </a:p>
          <a:p>
            <a:r>
              <a:rPr lang="en-US" sz="2400" dirty="0">
                <a:solidFill>
                  <a:schemeClr val="bg1"/>
                </a:solidFill>
              </a:rPr>
              <a:t>2</a:t>
            </a:r>
            <a:r>
              <a:rPr lang="en-US" sz="2400" baseline="30000" dirty="0">
                <a:solidFill>
                  <a:schemeClr val="bg1"/>
                </a:solidFill>
              </a:rPr>
              <a:t>nd</a:t>
            </a:r>
            <a:r>
              <a:rPr lang="en-US" sz="2400" dirty="0">
                <a:solidFill>
                  <a:schemeClr val="bg1"/>
                </a:solidFill>
              </a:rPr>
              <a:t> FCC Italy – France workshop</a:t>
            </a:r>
          </a:p>
          <a:p>
            <a:r>
              <a:rPr lang="en-US" sz="2400" dirty="0">
                <a:solidFill>
                  <a:schemeClr val="bg1"/>
                </a:solidFill>
              </a:rPr>
              <a:t>November 2024, Venice, Italy</a:t>
            </a:r>
            <a:endParaRPr lang="it-IT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490928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521FF8-D93C-ECA4-52F1-98EB6A68D0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WHY</a:t>
            </a:r>
            <a:endParaRPr lang="it-IT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EEB07A3-4284-CD5B-D4FF-AC15F8950E3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88250" y="1873306"/>
            <a:ext cx="8815500" cy="4114800"/>
          </a:xfrm>
        </p:spPr>
        <p:txBody>
          <a:bodyPr/>
          <a:lstStyle/>
          <a:p>
            <a:r>
              <a:rPr lang="en-US" dirty="0"/>
              <a:t>Good up-to-date reference for IDEA</a:t>
            </a:r>
          </a:p>
          <a:p>
            <a:pPr lvl="1"/>
            <a:r>
              <a:rPr lang="en-US" dirty="0"/>
              <a:t>To be used for EoI’s and inputs for next EU strategy update</a:t>
            </a:r>
          </a:p>
          <a:p>
            <a:endParaRPr lang="it-IT" dirty="0"/>
          </a:p>
          <a:p>
            <a:r>
              <a:rPr lang="it-IT" dirty="0" err="1"/>
              <a:t>Clearly</a:t>
            </a:r>
            <a:r>
              <a:rPr lang="it-IT" dirty="0"/>
              <a:t> </a:t>
            </a:r>
            <a:r>
              <a:rPr lang="it-IT" dirty="0" err="1"/>
              <a:t>define</a:t>
            </a:r>
            <a:r>
              <a:rPr lang="it-IT" dirty="0"/>
              <a:t> baseline </a:t>
            </a:r>
            <a:r>
              <a:rPr lang="it-IT" dirty="0" err="1"/>
              <a:t>configuration</a:t>
            </a:r>
            <a:endParaRPr lang="it-IT" dirty="0"/>
          </a:p>
          <a:p>
            <a:pPr lvl="1"/>
            <a:r>
              <a:rPr lang="it-IT" dirty="0" err="1"/>
              <a:t>Many</a:t>
            </a:r>
            <a:r>
              <a:rPr lang="it-IT" dirty="0"/>
              <a:t> </a:t>
            </a:r>
            <a:r>
              <a:rPr lang="it-IT" dirty="0" err="1"/>
              <a:t>versions</a:t>
            </a:r>
            <a:r>
              <a:rPr lang="it-IT" dirty="0"/>
              <a:t> of </a:t>
            </a:r>
            <a:r>
              <a:rPr lang="it-IT" dirty="0" err="1"/>
              <a:t>geometry</a:t>
            </a:r>
            <a:r>
              <a:rPr lang="it-IT" dirty="0"/>
              <a:t> and detector </a:t>
            </a:r>
            <a:r>
              <a:rPr lang="it-IT" dirty="0" err="1"/>
              <a:t>components</a:t>
            </a:r>
            <a:r>
              <a:rPr lang="it-IT" dirty="0"/>
              <a:t> </a:t>
            </a:r>
            <a:r>
              <a:rPr lang="it-IT" dirty="0" err="1"/>
              <a:t>lately</a:t>
            </a:r>
            <a:endParaRPr lang="it-IT" dirty="0"/>
          </a:p>
          <a:p>
            <a:pPr lvl="1"/>
            <a:r>
              <a:rPr lang="it-IT" dirty="0" err="1"/>
              <a:t>Define</a:t>
            </a:r>
            <a:r>
              <a:rPr lang="it-IT" dirty="0"/>
              <a:t> baseline and </a:t>
            </a:r>
            <a:r>
              <a:rPr lang="it-IT" dirty="0" err="1"/>
              <a:t>its</a:t>
            </a:r>
            <a:r>
              <a:rPr lang="it-IT" dirty="0"/>
              <a:t> </a:t>
            </a:r>
            <a:r>
              <a:rPr lang="it-IT" dirty="0" err="1"/>
              <a:t>geometry</a:t>
            </a:r>
            <a:r>
              <a:rPr lang="it-IT" dirty="0"/>
              <a:t> for EU strategy</a:t>
            </a:r>
          </a:p>
          <a:p>
            <a:pPr lvl="2"/>
            <a:r>
              <a:rPr lang="it-IT" dirty="0"/>
              <a:t>Not </a:t>
            </a:r>
            <a:r>
              <a:rPr lang="it-IT" dirty="0" err="1"/>
              <a:t>fixed</a:t>
            </a:r>
            <a:r>
              <a:rPr lang="it-IT" dirty="0"/>
              <a:t> </a:t>
            </a:r>
            <a:r>
              <a:rPr lang="it-IT" dirty="0" err="1"/>
              <a:t>forever</a:t>
            </a:r>
            <a:r>
              <a:rPr lang="it-IT" dirty="0"/>
              <a:t>, </a:t>
            </a:r>
            <a:r>
              <a:rPr lang="it-IT" dirty="0" err="1"/>
              <a:t>but</a:t>
            </a:r>
            <a:r>
              <a:rPr lang="it-IT" dirty="0"/>
              <a:t> a clear </a:t>
            </a:r>
            <a:r>
              <a:rPr lang="it-IT" dirty="0" err="1"/>
              <a:t>reference</a:t>
            </a:r>
            <a:r>
              <a:rPr lang="it-IT" dirty="0"/>
              <a:t> </a:t>
            </a:r>
            <a:r>
              <a:rPr lang="it-IT" dirty="0" err="1"/>
              <a:t>is</a:t>
            </a:r>
            <a:r>
              <a:rPr lang="it-IT" dirty="0"/>
              <a:t> a must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64DC22-D97F-8174-FBCD-76C020EC8E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2nd FCC Italy &amp; France workshop - Venice 2024 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ED4B53-227E-784E-243D-0040C26D28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F. Bedeschi, INFN-Pisa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7FD54F7-63CB-916F-3F16-8F4C072D94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DE9BA46-1C93-4567-A05B-77BEED2B386F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264689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EF279B-DBCB-50DE-DFCC-C2746DEB5E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</a:t>
            </a:r>
            <a:endParaRPr lang="it-IT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B92662E-BA87-DD01-B73A-C0DC881CFB7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52501" y="1279188"/>
            <a:ext cx="8329977" cy="4114800"/>
          </a:xfrm>
        </p:spPr>
        <p:txBody>
          <a:bodyPr/>
          <a:lstStyle/>
          <a:p>
            <a:r>
              <a:rPr lang="en-US" dirty="0"/>
              <a:t>Overleaf document:</a:t>
            </a:r>
          </a:p>
          <a:p>
            <a:pPr lvl="1"/>
            <a:r>
              <a:rPr lang="it-IT" sz="2000" dirty="0">
                <a:hlinkClick r:id="rId2"/>
              </a:rPr>
              <a:t>https://www.overleaf.com/project/66bb6199fac6a0dddd45dd4c</a:t>
            </a:r>
            <a:endParaRPr lang="it-IT" sz="2000" dirty="0"/>
          </a:p>
          <a:p>
            <a:r>
              <a:rPr lang="it-IT" dirty="0" err="1"/>
              <a:t>Many</a:t>
            </a:r>
            <a:r>
              <a:rPr lang="it-IT" dirty="0"/>
              <a:t> </a:t>
            </a:r>
            <a:r>
              <a:rPr lang="it-IT" dirty="0" err="1"/>
              <a:t>authors</a:t>
            </a:r>
            <a:endParaRPr lang="it-IT" dirty="0"/>
          </a:p>
          <a:p>
            <a:r>
              <a:rPr lang="it-IT" dirty="0" err="1"/>
              <a:t>Structure</a:t>
            </a:r>
            <a:r>
              <a:rPr lang="it-IT" dirty="0"/>
              <a:t> </a:t>
            </a:r>
            <a:r>
              <a:rPr lang="it-IT" dirty="0" err="1"/>
              <a:t>defined</a:t>
            </a:r>
            <a:endParaRPr lang="it-IT" dirty="0"/>
          </a:p>
          <a:p>
            <a:pPr lvl="1"/>
            <a:r>
              <a:rPr lang="it-IT" dirty="0"/>
              <a:t>Editors for </a:t>
            </a:r>
            <a:r>
              <a:rPr lang="it-IT" dirty="0" err="1"/>
              <a:t>each</a:t>
            </a:r>
            <a:r>
              <a:rPr lang="it-IT" dirty="0"/>
              <a:t> </a:t>
            </a:r>
            <a:r>
              <a:rPr lang="it-IT" dirty="0" err="1"/>
              <a:t>section</a:t>
            </a:r>
            <a:endParaRPr lang="it-IT" dirty="0"/>
          </a:p>
          <a:p>
            <a:pPr lvl="2"/>
            <a:r>
              <a:rPr lang="it-IT" dirty="0"/>
              <a:t>Chair editor/</a:t>
            </a:r>
            <a:r>
              <a:rPr lang="it-IT" dirty="0" err="1"/>
              <a:t>section</a:t>
            </a:r>
            <a:endParaRPr lang="it-IT" dirty="0"/>
          </a:p>
          <a:p>
            <a:r>
              <a:rPr lang="it-IT" dirty="0"/>
              <a:t>Timeline</a:t>
            </a:r>
          </a:p>
          <a:p>
            <a:pPr lvl="1"/>
            <a:r>
              <a:rPr lang="it-IT" dirty="0"/>
              <a:t>1° draft </a:t>
            </a:r>
            <a:r>
              <a:rPr lang="it-IT" dirty="0" err="1"/>
              <a:t>before</a:t>
            </a:r>
            <a:r>
              <a:rPr lang="it-IT" dirty="0"/>
              <a:t> Christmas</a:t>
            </a:r>
          </a:p>
          <a:p>
            <a:pPr lvl="1"/>
            <a:r>
              <a:rPr lang="it-IT" dirty="0" err="1"/>
              <a:t>EoI</a:t>
            </a:r>
            <a:r>
              <a:rPr lang="it-IT" dirty="0"/>
              <a:t> deadline end Jan. ‘25</a:t>
            </a:r>
          </a:p>
          <a:p>
            <a:pPr lvl="1"/>
            <a:r>
              <a:rPr lang="it-IT" dirty="0"/>
              <a:t>EU deadline March ‘25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AB41FF-6DFD-1DB9-4A2F-5A6F26544D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2nd FCC Italy &amp; France workshop - Venice 2024 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B4A883F-A72D-1104-5F89-B01BDB6C65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F. Bedeschi, INFN-Pisa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038E62-8AFF-38F3-62AA-78114FE6EE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DE9BA46-1C93-4567-A05B-77BEED2B386F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1278902-7C90-D2A1-578D-2CB00EC6215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1" y="2650483"/>
            <a:ext cx="4426241" cy="32616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354007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A65B4C-393A-5C4A-3C51-71A5605D0F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Decisions (1)</a:t>
            </a:r>
            <a:endParaRPr lang="it-IT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12599A5-BDDB-1A13-4AB0-A9733BAD153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Where to publish</a:t>
            </a:r>
          </a:p>
          <a:p>
            <a:pPr lvl="1"/>
            <a:r>
              <a:rPr lang="en-US" dirty="0" err="1"/>
              <a:t>arXiv</a:t>
            </a:r>
            <a:r>
              <a:rPr lang="en-US" dirty="0"/>
              <a:t> document: no restrictions, but citable</a:t>
            </a:r>
          </a:p>
          <a:p>
            <a:pPr lvl="1"/>
            <a:r>
              <a:rPr lang="en-US" dirty="0"/>
              <a:t>Later configure for NIM or other</a:t>
            </a:r>
          </a:p>
          <a:p>
            <a:r>
              <a:rPr lang="it-IT" dirty="0" err="1"/>
              <a:t>Geometry</a:t>
            </a:r>
            <a:r>
              <a:rPr lang="it-IT" dirty="0"/>
              <a:t>:</a:t>
            </a:r>
          </a:p>
          <a:p>
            <a:pPr lvl="1"/>
            <a:r>
              <a:rPr lang="it-IT" dirty="0"/>
              <a:t>Baseline </a:t>
            </a:r>
            <a:r>
              <a:rPr lang="it-IT" dirty="0" err="1"/>
              <a:t>has</a:t>
            </a:r>
            <a:r>
              <a:rPr lang="it-IT" dirty="0"/>
              <a:t> an EM </a:t>
            </a:r>
            <a:r>
              <a:rPr lang="it-IT" dirty="0" err="1"/>
              <a:t>crystal</a:t>
            </a:r>
            <a:r>
              <a:rPr lang="it-IT" dirty="0"/>
              <a:t> </a:t>
            </a:r>
            <a:r>
              <a:rPr lang="it-IT" dirty="0" err="1"/>
              <a:t>calorimeter</a:t>
            </a:r>
            <a:endParaRPr lang="it-IT" dirty="0"/>
          </a:p>
          <a:p>
            <a:pPr lvl="1"/>
            <a:r>
              <a:rPr lang="it-IT" dirty="0"/>
              <a:t>No </a:t>
            </a:r>
            <a:r>
              <a:rPr lang="it-IT" dirty="0" err="1"/>
              <a:t>change</a:t>
            </a:r>
            <a:r>
              <a:rPr lang="it-IT" dirty="0"/>
              <a:t> in DCH </a:t>
            </a:r>
            <a:r>
              <a:rPr lang="it-IT" dirty="0" err="1"/>
              <a:t>outer</a:t>
            </a:r>
            <a:r>
              <a:rPr lang="it-IT" dirty="0"/>
              <a:t> </a:t>
            </a:r>
            <a:r>
              <a:rPr lang="it-IT" dirty="0" err="1"/>
              <a:t>radius</a:t>
            </a:r>
            <a:r>
              <a:rPr lang="it-IT" dirty="0"/>
              <a:t> (2.0 m)</a:t>
            </a:r>
          </a:p>
          <a:p>
            <a:pPr lvl="1"/>
            <a:r>
              <a:rPr lang="it-IT" dirty="0" err="1"/>
              <a:t>Usage</a:t>
            </a:r>
            <a:r>
              <a:rPr lang="it-IT" dirty="0"/>
              <a:t> of </a:t>
            </a:r>
            <a:r>
              <a:rPr lang="it-IT" dirty="0" err="1"/>
              <a:t>pre-shower</a:t>
            </a:r>
            <a:r>
              <a:rPr lang="it-IT" dirty="0"/>
              <a:t> </a:t>
            </a:r>
            <a:r>
              <a:rPr lang="it-IT" dirty="0" err="1"/>
              <a:t>uncertain</a:t>
            </a:r>
            <a:endParaRPr lang="it-IT" dirty="0"/>
          </a:p>
          <a:p>
            <a:pPr lvl="2"/>
            <a:r>
              <a:rPr lang="it-IT" dirty="0"/>
              <a:t>No </a:t>
            </a:r>
            <a:r>
              <a:rPr lang="it-IT" dirty="0" err="1"/>
              <a:t>dedicated</a:t>
            </a:r>
            <a:r>
              <a:rPr lang="it-IT" dirty="0"/>
              <a:t> </a:t>
            </a:r>
            <a:r>
              <a:rPr lang="it-IT" dirty="0" err="1"/>
              <a:t>section</a:t>
            </a:r>
            <a:r>
              <a:rPr lang="it-IT" dirty="0"/>
              <a:t>, </a:t>
            </a:r>
            <a:r>
              <a:rPr lang="it-IT" dirty="0" err="1"/>
              <a:t>but</a:t>
            </a:r>
            <a:r>
              <a:rPr lang="it-IT" dirty="0"/>
              <a:t> </a:t>
            </a:r>
            <a:r>
              <a:rPr lang="it-IT" dirty="0" err="1"/>
              <a:t>discuss</a:t>
            </a:r>
            <a:r>
              <a:rPr lang="it-IT" dirty="0"/>
              <a:t> in </a:t>
            </a:r>
            <a:r>
              <a:rPr lang="it-IT" dirty="0" err="1"/>
              <a:t>introduction</a:t>
            </a:r>
            <a:endParaRPr lang="it-IT" dirty="0"/>
          </a:p>
          <a:p>
            <a:pPr lvl="2"/>
            <a:r>
              <a:rPr lang="it-IT" dirty="0" err="1"/>
              <a:t>Additional</a:t>
            </a:r>
            <a:r>
              <a:rPr lang="it-IT" dirty="0"/>
              <a:t> 10 cm </a:t>
            </a:r>
            <a:r>
              <a:rPr lang="it-IT" dirty="0" err="1"/>
              <a:t>radial</a:t>
            </a:r>
            <a:r>
              <a:rPr lang="it-IT" dirty="0"/>
              <a:t> </a:t>
            </a:r>
            <a:r>
              <a:rPr lang="it-IT" dirty="0" err="1"/>
              <a:t>space</a:t>
            </a:r>
            <a:r>
              <a:rPr lang="it-IT" dirty="0"/>
              <a:t> in front of EM </a:t>
            </a:r>
            <a:r>
              <a:rPr lang="it-IT" dirty="0" err="1"/>
              <a:t>calorimeter</a:t>
            </a:r>
            <a:r>
              <a:rPr lang="it-IT" dirty="0"/>
              <a:t> to </a:t>
            </a:r>
            <a:r>
              <a:rPr lang="it-IT" dirty="0" err="1"/>
              <a:t>allow</a:t>
            </a:r>
            <a:r>
              <a:rPr lang="it-IT" dirty="0"/>
              <a:t> for future </a:t>
            </a:r>
            <a:r>
              <a:rPr lang="it-IT" dirty="0" err="1"/>
              <a:t>implementation</a:t>
            </a:r>
            <a:r>
              <a:rPr lang="it-IT" dirty="0"/>
              <a:t> (else use for services)</a:t>
            </a:r>
          </a:p>
          <a:p>
            <a:pPr lvl="3"/>
            <a:r>
              <a:rPr lang="it-IT" dirty="0"/>
              <a:t>40 cm </a:t>
            </a:r>
            <a:r>
              <a:rPr lang="it-IT" dirty="0" err="1"/>
              <a:t>between</a:t>
            </a:r>
            <a:r>
              <a:rPr lang="it-IT" dirty="0"/>
              <a:t> Si </a:t>
            </a:r>
            <a:r>
              <a:rPr lang="it-IT" dirty="0" err="1"/>
              <a:t>wrapper</a:t>
            </a:r>
            <a:r>
              <a:rPr lang="it-IT" dirty="0"/>
              <a:t> and start of </a:t>
            </a:r>
            <a:r>
              <a:rPr lang="it-IT" dirty="0" err="1"/>
              <a:t>solenoid</a:t>
            </a:r>
            <a:endParaRPr lang="it-IT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0798A86-9EBF-A479-B9F4-637BF5E5A3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2nd FCC Italy &amp; France workshop - Venice 2024 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1736D0B-37CC-AE6E-1372-5638D1AA6C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F. Bedeschi, INFN-Pisa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0A24516-A9C9-584D-0652-1FB18C19CF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DE9BA46-1C93-4567-A05B-77BEED2B386F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97186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39CFE5-865A-784D-D88F-E16E564B6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Decisions (2)</a:t>
            </a:r>
            <a:endParaRPr lang="it-IT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C4891E3-7D2B-2AB1-05D6-FCEDA8712F0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9978" y="1371600"/>
            <a:ext cx="11441445" cy="4114800"/>
          </a:xfrm>
        </p:spPr>
        <p:txBody>
          <a:bodyPr/>
          <a:lstStyle/>
          <a:p>
            <a:r>
              <a:rPr lang="en-US" dirty="0"/>
              <a:t>Structure and current editors:</a:t>
            </a:r>
            <a:endParaRPr lang="en-US" sz="2400" dirty="0"/>
          </a:p>
          <a:p>
            <a:pPr lvl="1"/>
            <a:r>
              <a:rPr lang="it-IT" sz="2000" dirty="0"/>
              <a:t>	</a:t>
            </a:r>
            <a:r>
              <a:rPr lang="it-IT" sz="2000" dirty="0" err="1"/>
              <a:t>Introduction</a:t>
            </a:r>
            <a:r>
              <a:rPr lang="it-IT" sz="2000" dirty="0"/>
              <a:t> and </a:t>
            </a:r>
            <a:r>
              <a:rPr lang="it-IT" sz="2000" dirty="0" err="1"/>
              <a:t>requirements</a:t>
            </a:r>
            <a:r>
              <a:rPr lang="it-IT" sz="2000" dirty="0"/>
              <a:t> - F. Bedeschi, P. Azzi, N. De Filippis</a:t>
            </a:r>
          </a:p>
          <a:p>
            <a:pPr lvl="1"/>
            <a:r>
              <a:rPr lang="it-IT" sz="2000" dirty="0"/>
              <a:t>	Detector </a:t>
            </a:r>
            <a:r>
              <a:rPr lang="it-IT" sz="2000" dirty="0" err="1"/>
              <a:t>Overview</a:t>
            </a:r>
            <a:r>
              <a:rPr lang="it-IT" sz="2000" dirty="0"/>
              <a:t> - F. Bedeschi, P. Giacomelli</a:t>
            </a:r>
          </a:p>
          <a:p>
            <a:pPr lvl="1"/>
            <a:r>
              <a:rPr lang="it-IT" sz="2000" dirty="0"/>
              <a:t>	MDI/</a:t>
            </a:r>
            <a:r>
              <a:rPr lang="it-IT" sz="2000" dirty="0" err="1"/>
              <a:t>Beam</a:t>
            </a:r>
            <a:r>
              <a:rPr lang="it-IT" sz="2000" dirty="0"/>
              <a:t> backgrounds - M. Boscolo, F. Palla</a:t>
            </a:r>
          </a:p>
          <a:p>
            <a:pPr lvl="1"/>
            <a:r>
              <a:rPr lang="it-IT" sz="2000" dirty="0"/>
              <a:t>	Tracker </a:t>
            </a:r>
            <a:r>
              <a:rPr lang="it-IT" sz="2000" dirty="0" err="1"/>
              <a:t>introduction</a:t>
            </a:r>
            <a:r>
              <a:rPr lang="it-IT" sz="2000" dirty="0"/>
              <a:t> - A. Andreazza, N. De Filippis, A. Ilg, M. Primavera, F. Palla</a:t>
            </a:r>
          </a:p>
          <a:p>
            <a:pPr lvl="1"/>
            <a:r>
              <a:rPr lang="it-IT" sz="2000" dirty="0"/>
              <a:t>	Vertex detector - A. Andreazza, A. Ilg, F. Palla</a:t>
            </a:r>
          </a:p>
          <a:p>
            <a:pPr lvl="1"/>
            <a:r>
              <a:rPr lang="it-IT" sz="2000" dirty="0"/>
              <a:t>	Drift </a:t>
            </a:r>
            <a:r>
              <a:rPr lang="it-IT" sz="2000" dirty="0" err="1"/>
              <a:t>chamber</a:t>
            </a:r>
            <a:r>
              <a:rPr lang="it-IT" sz="2000" dirty="0"/>
              <a:t> - N. De Filippis, M. Primavera</a:t>
            </a:r>
          </a:p>
          <a:p>
            <a:pPr lvl="1"/>
            <a:r>
              <a:rPr lang="it-IT" sz="2000" dirty="0"/>
              <a:t>	Si </a:t>
            </a:r>
            <a:r>
              <a:rPr lang="it-IT" sz="2000" dirty="0" err="1"/>
              <a:t>wrapper</a:t>
            </a:r>
            <a:r>
              <a:rPr lang="it-IT" sz="2000" dirty="0"/>
              <a:t> - A. Andreazza, A. Ilg, F. Palla</a:t>
            </a:r>
          </a:p>
          <a:p>
            <a:pPr lvl="1"/>
            <a:r>
              <a:rPr lang="it-IT" sz="2000" dirty="0"/>
              <a:t>	Tracker performance - A. Andreazza, N. De Filippis, A. Ilg, M. Primavera, F. Palla</a:t>
            </a:r>
          </a:p>
          <a:p>
            <a:pPr lvl="1"/>
            <a:r>
              <a:rPr lang="it-IT" sz="2000" dirty="0"/>
              <a:t>	Crystal </a:t>
            </a:r>
            <a:r>
              <a:rPr lang="it-IT" sz="2000" dirty="0" err="1"/>
              <a:t>calorimeter</a:t>
            </a:r>
            <a:r>
              <a:rPr lang="it-IT" sz="2000" dirty="0"/>
              <a:t> - R. Hirosky, M. Lucchini</a:t>
            </a:r>
          </a:p>
          <a:p>
            <a:pPr lvl="1"/>
            <a:r>
              <a:rPr lang="it-IT" sz="2000" dirty="0"/>
              <a:t>	</a:t>
            </a:r>
            <a:r>
              <a:rPr lang="it-IT" sz="2000" dirty="0" err="1"/>
              <a:t>Solenoid</a:t>
            </a:r>
            <a:r>
              <a:rPr lang="it-IT" sz="2000" dirty="0"/>
              <a:t> - L. Rossi</a:t>
            </a:r>
          </a:p>
          <a:p>
            <a:pPr lvl="1"/>
            <a:r>
              <a:rPr lang="it-IT" sz="2000" dirty="0"/>
              <a:t>	</a:t>
            </a:r>
            <a:r>
              <a:rPr lang="it-IT" sz="2000" dirty="0" err="1"/>
              <a:t>Fiber</a:t>
            </a:r>
            <a:r>
              <a:rPr lang="it-IT" sz="2000" dirty="0"/>
              <a:t> </a:t>
            </a:r>
            <a:r>
              <a:rPr lang="it-IT" sz="2000" dirty="0" err="1"/>
              <a:t>calorimeter</a:t>
            </a:r>
            <a:r>
              <a:rPr lang="it-IT" sz="2000" dirty="0"/>
              <a:t> - R. Ferrari</a:t>
            </a:r>
          </a:p>
          <a:p>
            <a:pPr lvl="1"/>
            <a:r>
              <a:rPr lang="it-IT" sz="2000" dirty="0"/>
              <a:t>	</a:t>
            </a:r>
            <a:r>
              <a:rPr lang="it-IT" sz="2000" dirty="0" err="1"/>
              <a:t>Muon</a:t>
            </a:r>
            <a:r>
              <a:rPr lang="it-IT" sz="2000" dirty="0"/>
              <a:t> </a:t>
            </a:r>
            <a:r>
              <a:rPr lang="it-IT" sz="2000" dirty="0" err="1"/>
              <a:t>chambers</a:t>
            </a:r>
            <a:r>
              <a:rPr lang="it-IT" sz="2000" dirty="0"/>
              <a:t> - M. Poli Lener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CE7F8CF-95F6-50EA-D6F0-3365CC8A60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2nd FCC Italy &amp; France workshop - Venice 2024 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02C7875-5608-652A-61C9-BF5DA5741D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F. Bedeschi, INFN-Pisa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82EBBBB-5036-30D5-35F5-4D695B6828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DE9BA46-1C93-4567-A05B-77BEED2B386F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724848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035536-851A-49BB-007B-11E7965745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Authors</a:t>
            </a:r>
            <a:endParaRPr lang="it-IT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8693583-9A8F-C58E-D450-47656F23BA3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69080" y="1817469"/>
            <a:ext cx="10583895" cy="3562670"/>
          </a:xfrm>
        </p:spPr>
        <p:txBody>
          <a:bodyPr/>
          <a:lstStyle/>
          <a:p>
            <a:r>
              <a:rPr lang="en-US" dirty="0"/>
              <a:t>Author list is still open to all willing to help</a:t>
            </a:r>
          </a:p>
          <a:p>
            <a:r>
              <a:rPr lang="en-US" dirty="0"/>
              <a:t>Seeking for additional editors from the wide international community</a:t>
            </a:r>
          </a:p>
          <a:p>
            <a:r>
              <a:rPr lang="en-US" dirty="0"/>
              <a:t>Full list of editors needs to be defined soon</a:t>
            </a:r>
          </a:p>
          <a:p>
            <a:pPr lvl="1"/>
            <a:r>
              <a:rPr lang="en-US" dirty="0"/>
              <a:t>Sections with many editors need a chair</a:t>
            </a:r>
            <a:endParaRPr lang="it-IT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27C687C-1F2A-35DA-3871-31AF2600F6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2nd FCC Italy &amp; France workshop - Venice 2024 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CAA4F75-25E0-0E64-A6CF-D15BE5B9B9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F. Bedeschi, INFN-Pisa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1E6832F-695E-31FA-B3C7-DA7D012B19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DE9BA46-1C93-4567-A05B-77BEED2B386F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14696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FONTSIZE" val="10"/>
  <p:tag name="DEFAULTWIDTH" val="462"/>
  <p:tag name="DEFAULTHEIGHT" val="328"/>
  <p:tag name="PREAMBLE" val="\documentclass{article}&#10;\pagestyle{empty}&#10;\usepackage{xspace,amssymb,amsfonts,amsmath}&#10;\usepackage{color}&#10;\usepackage{TeX4PPT}&#10;&#10;\begin{equation}&#10;E = \frac{s-\lambda q}{1-\lambda}&#10;\end{equation}&#10;\end{document}&#10;&#10;"/>
  <p:tag name="MAGPC" val="200"/>
  <p:tag name="FONTSIZE" val="10"/>
</p:tagLst>
</file>

<file path=ppt/theme/theme1.xml><?xml version="1.0" encoding="utf-8"?>
<a:theme xmlns:a="http://schemas.openxmlformats.org/drawingml/2006/main" name="Lezioni_CERN_2003">
  <a:themeElements>
    <a:clrScheme name="Lezioni_CERN_2003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ezioni_CERN_2003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tx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0" tIns="0" rIns="0" bIns="0" numCol="1" anchor="t" anchorCtr="0" compatLnSpc="1">
        <a:prstTxWarp prst="textNoShape">
          <a:avLst/>
        </a:prstTxWarp>
      </a:bodyPr>
      <a:lstStyle>
        <a:defPPr marL="533400" marR="0" indent="-53340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rgbClr val="FF0000"/>
          </a:buClr>
          <a:buSzTx/>
          <a:buFont typeface="Wingdings" pitchFamily="2" charset="2"/>
          <a:buNone/>
          <a:tabLst/>
          <a:defRPr kumimoji="0" lang="en-US" altLang="en-US" sz="2800" b="0" i="0" u="none" strike="noStrike" cap="none" normalizeH="0" baseline="0" smtClean="0">
            <a:ln>
              <a:noFill/>
            </a:ln>
            <a:solidFill>
              <a:srgbClr val="FFFF00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tx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0" tIns="0" rIns="0" bIns="0" numCol="1" anchor="t" anchorCtr="0" compatLnSpc="1">
        <a:prstTxWarp prst="textNoShape">
          <a:avLst/>
        </a:prstTxWarp>
      </a:bodyPr>
      <a:lstStyle>
        <a:defPPr marL="533400" marR="0" indent="-53340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rgbClr val="FF0000"/>
          </a:buClr>
          <a:buSzTx/>
          <a:buFont typeface="Wingdings" pitchFamily="2" charset="2"/>
          <a:buNone/>
          <a:tabLst/>
          <a:defRPr kumimoji="0" lang="en-US" altLang="en-US" sz="2800" b="0" i="0" u="none" strike="noStrike" cap="none" normalizeH="0" baseline="0" smtClean="0">
            <a:ln>
              <a:noFill/>
            </a:ln>
            <a:solidFill>
              <a:srgbClr val="FFFF00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Lezioni_CERN_2003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zioni_CERN_2003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zioni_CERN_2003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zioni_CERN_2003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zioni_CERN_2003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zioni_CERN_2003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zioni_CERN_2003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C:\WINDOWS\Application Data\Microsoft\Templates\Lezioni_CERN_2003.pot</Template>
  <TotalTime>45</TotalTime>
  <Pages>22</Pages>
  <Words>499</Words>
  <Application>Microsoft Office PowerPoint</Application>
  <PresentationFormat>Widescreen</PresentationFormat>
  <Paragraphs>75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Helvetica</vt:lpstr>
      <vt:lpstr>Times</vt:lpstr>
      <vt:lpstr>Times New Roman</vt:lpstr>
      <vt:lpstr>Wingdings</vt:lpstr>
      <vt:lpstr>Lezioni_CERN_2003</vt:lpstr>
      <vt:lpstr>IDEA detector concept paper</vt:lpstr>
      <vt:lpstr>WHY</vt:lpstr>
      <vt:lpstr>HOW</vt:lpstr>
      <vt:lpstr>Decisions (1)</vt:lpstr>
      <vt:lpstr>Decisions (2)</vt:lpstr>
      <vt:lpstr>Authors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Plan of Collaboration Meeting talk</dc:title>
  <dc:subject>Bs workshop 1/14/05</dc:subject>
  <dc:creator>Franco Bedeschi</dc:creator>
  <cp:lastModifiedBy>Franco Bedeschi</cp:lastModifiedBy>
  <cp:revision>2488</cp:revision>
  <cp:lastPrinted>2024-10-31T13:54:39Z</cp:lastPrinted>
  <dcterms:created xsi:type="dcterms:W3CDTF">1997-01-27T15:41:37Z</dcterms:created>
  <dcterms:modified xsi:type="dcterms:W3CDTF">2024-11-04T07:42:19Z</dcterms:modified>
</cp:coreProperties>
</file>