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79" r:id="rId3"/>
    <p:sldId id="272" r:id="rId4"/>
    <p:sldId id="274" r:id="rId5"/>
    <p:sldId id="273" r:id="rId6"/>
    <p:sldId id="280" r:id="rId7"/>
    <p:sldId id="281" r:id="rId8"/>
    <p:sldId id="283" r:id="rId9"/>
    <p:sldId id="284" r:id="rId10"/>
    <p:sldId id="285" r:id="rId11"/>
    <p:sldId id="271" r:id="rId12"/>
    <p:sldId id="276" r:id="rId13"/>
    <p:sldId id="275" r:id="rId14"/>
    <p:sldId id="278" r:id="rId15"/>
    <p:sldId id="28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123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CA9403-6D28-480D-99F5-A560B45F4DCC}" type="datetimeFigureOut">
              <a:rPr lang="en-US" smtClean="0"/>
              <a:t>24-Jul-25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5357DE-20F3-48A4-AE55-C9B2540EB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053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99F2E-117D-B47F-C6E6-747C6E27C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AAA48B-7877-C047-02BF-B85D707EF1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60994-24ED-5A90-F0BA-7FD705120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1DE5-5B61-4179-8F2E-DEA6FAB444DF}" type="datetime1">
              <a:rPr lang="en-US" smtClean="0"/>
              <a:t>24-Jul-25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D5D945-5033-94D7-07E0-F50FC69F7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9A00F-E789-A3BE-56A9-20445A4DC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6BBA-5407-4102-9007-91D7BDD55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683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9F2C1-143D-2846-2C43-B9E3D1720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4EE8BD-DA0C-2BC5-538D-75DECFCC54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B0A9A-27A9-6415-451F-D83908D52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2CDB-52E1-40D7-8815-1313230B30B5}" type="datetime1">
              <a:rPr lang="en-US" smtClean="0"/>
              <a:t>24-Jul-25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1B7853-8DA8-FB0A-069C-BD4D49C54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07DB8-BC65-2081-E1FD-F1AF464A8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6BBA-5407-4102-9007-91D7BDD55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96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ABD8BA-3B94-8A6A-EE60-6462B9EF36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BBB288-2A94-FB33-D84C-608A305B85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EA3700-19FE-CECA-D069-28AD1BD44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236A-6374-4754-AB6F-F885CF63DA2C}" type="datetime1">
              <a:rPr lang="en-US" smtClean="0"/>
              <a:t>24-Jul-25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3DD95-713D-11EE-C2B4-A90AEFDA1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6ECBC2-E77A-6B96-8D02-8719B4667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6BBA-5407-4102-9007-91D7BDD55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83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BDA41-2FBB-1B92-9D08-DB4306EEC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15D699-82E2-5B9A-62B7-0C7C5CA17B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FBD3D9-3E74-E461-DA42-969338EE4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D89F7-4CE9-44D3-B8F8-9F3C06A411A7}" type="datetime1">
              <a:rPr lang="en-US" smtClean="0"/>
              <a:t>24-Jul-25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4E7556-EDE8-21FE-EAF2-8BBACA396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667E1-76C2-D0D5-69AC-4441F6CBA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6BBA-5407-4102-9007-91D7BDD55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261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FE7D8-60BC-3858-7D14-2DEDAFA7F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855875-C1C4-8801-CC4C-658FAD5CC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0FDD8-AA03-99D9-BCD0-1B5F7C5D6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FEB2E-F6B3-446D-B4BE-6C6E41CC0A5F}" type="datetime1">
              <a:rPr lang="en-US" smtClean="0"/>
              <a:t>24-Jul-25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62AE3-128B-38A8-A992-056A53A11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574708-90EE-186E-8E0B-9EA044ECD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6BBA-5407-4102-9007-91D7BDD55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102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1CF0C-B641-635D-49A3-7F69DC4CF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99D439-C27A-FF69-28E8-85F0D57D3F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D54B63-DE5B-B0BD-6938-4457E161BC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2F11E0-E3C2-92FE-A70E-151EB2783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2BDD0-64BF-4BAC-B7D9-93C3945F8641}" type="datetime1">
              <a:rPr lang="en-US" smtClean="0"/>
              <a:t>24-Jul-25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C3DCC6-25FE-273C-8590-655EBAC04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CA7223-3B5B-C562-C374-16145C00C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6BBA-5407-4102-9007-91D7BDD55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011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9BA99-E599-630E-B40A-68F2EEF3A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079E01-0984-9504-11C5-F0D3A649BF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3A9BC8-855E-CE6E-3EF8-EC343D1AF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A0710F-36AF-354B-777B-A119B14E53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1FD81A-50C9-F67A-06DC-0240147E81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6120AE-427A-3CF5-D6F5-1258A7E4D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C1A58-DFDD-4C8B-9FEE-02594EB7F79F}" type="datetime1">
              <a:rPr lang="en-US" smtClean="0"/>
              <a:t>24-Jul-25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045F50-1A5C-BA43-406C-1907DCAA0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B43600-9680-80AC-7E9A-E7315D750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6BBA-5407-4102-9007-91D7BDD55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316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900B1-7153-EDAA-6BB5-CD5229CA0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804A03-6109-681F-5024-A7B9473E8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69C7B-89AC-44FD-A8AD-CAA3CB6CBB6F}" type="datetime1">
              <a:rPr lang="en-US" smtClean="0"/>
              <a:t>24-Jul-25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5B4BB-62D3-ECA1-786B-76A617DD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3F5202-0946-C082-617C-F742EF1BD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6BBA-5407-4102-9007-91D7BDD55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334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7A966C-D5AC-355A-C1E2-A6BF4F83B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DDE8F-C2DE-46E8-B41C-3326AA4EBBEC}" type="datetime1">
              <a:rPr lang="en-US" smtClean="0"/>
              <a:t>24-Jul-25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9B27C8-1FC2-66A0-B93B-C5266A395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D30FF6-25CD-3CD1-391C-47114747D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6BBA-5407-4102-9007-91D7BDD55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27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DFA73-C312-88DE-4D50-A7D5044E6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57B64-284E-DD8D-239E-B0E4FADDCF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9EA424-1633-DB5E-6CAA-872682596A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716890-5B03-9E25-B8F8-9ACFAC80A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3A213-3B7D-49DE-BB2A-2199FF5A2417}" type="datetime1">
              <a:rPr lang="en-US" smtClean="0"/>
              <a:t>24-Jul-25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A98F80-6D47-5E39-7F75-5F2EF39CD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A0768B-264D-5E3C-1316-471144A3F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6BBA-5407-4102-9007-91D7BDD55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63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75901-C178-E5A1-3B1F-165F6AA56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79EEEC-5889-FCDD-421A-FBBD02ED11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F7B907-687E-B3DC-782F-80502963F0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EF3F9D-FB88-96A0-CEA5-E989D986A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AC65-F47D-47F9-AC08-EF916FF18BAA}" type="datetime1">
              <a:rPr lang="en-US" smtClean="0"/>
              <a:t>24-Jul-25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0B2C55-417D-807F-A82F-9861A499C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BA52A3-E416-7866-17B5-472E66606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6BBA-5407-4102-9007-91D7BDD55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74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390702-93A6-6345-1526-3C7455BB2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F487B0-EE54-251E-8173-4C14A06700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F4B9F-3C3C-1AC0-651E-A8D92D7C9E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BBEF5E-FBD9-4FDA-9ED3-DD28E05275AC}" type="datetime1">
              <a:rPr lang="en-US" smtClean="0"/>
              <a:t>24-Jul-25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3B474C-4903-6196-EEA4-D47C28BBFF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Zacharias Roupas - ICNFP2025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03ED5-1E45-11B3-2E3D-8203E56CF0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BC6BBA-5407-4102-9007-91D7BDD55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31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437CD17-80BA-E786-71D8-A5AAEE3FF51D}"/>
              </a:ext>
            </a:extLst>
          </p:cNvPr>
          <p:cNvSpPr txBox="1"/>
          <p:nvPr/>
        </p:nvSpPr>
        <p:spPr>
          <a:xfrm>
            <a:off x="293914" y="1228397"/>
            <a:ext cx="11604172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Massive Black Hole formation in proto-stellar clusters via early gas accretion</a:t>
            </a:r>
            <a:endParaRPr lang="en-US" sz="3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3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l-GR" sz="3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Dr Zacharias Roupas</a:t>
            </a:r>
            <a:endParaRPr lang="el-G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University of Milano-Bicocca Italy</a:t>
            </a:r>
          </a:p>
          <a:p>
            <a:pPr algn="ctr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ICNFP2025 Chania 24 July 2025</a:t>
            </a:r>
          </a:p>
        </p:txBody>
      </p:sp>
      <p:pic>
        <p:nvPicPr>
          <p:cNvPr id="3" name="Picture 2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51189D4E-E57A-1732-ED65-32E349AD51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41205" cy="632986"/>
          </a:xfrm>
          <a:prstGeom prst="rect">
            <a:avLst/>
          </a:prstGeom>
        </p:spPr>
      </p:pic>
      <p:pic>
        <p:nvPicPr>
          <p:cNvPr id="8" name="Picture 7" descr="A purple and blue logo">
            <a:extLst>
              <a:ext uri="{FF2B5EF4-FFF2-40B4-BE49-F238E27FC236}">
                <a16:creationId xmlns:a16="http://schemas.microsoft.com/office/drawing/2014/main" id="{57A35DD3-6916-E90B-0994-9197410F86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9343" y="0"/>
            <a:ext cx="2088202" cy="63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006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698AB0-C9A4-E083-A39D-1FD873C25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  <p:pic>
        <p:nvPicPr>
          <p:cNvPr id="6" name="Picture 5" descr="A graph of a barcode&#10;&#10;AI-generated content may be incorrect.">
            <a:extLst>
              <a:ext uri="{FF2B5EF4-FFF2-40B4-BE49-F238E27FC236}">
                <a16:creationId xmlns:a16="http://schemas.microsoft.com/office/drawing/2014/main" id="{F351B3C1-2C82-5B31-AFBA-BB66ED25F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08" y="1741118"/>
            <a:ext cx="5784948" cy="4338711"/>
          </a:xfrm>
          <a:prstGeom prst="rect">
            <a:avLst/>
          </a:prstGeom>
        </p:spPr>
      </p:pic>
      <p:pic>
        <p:nvPicPr>
          <p:cNvPr id="8" name="Picture 7" descr="A graph of a function&#10;&#10;AI-generated content may be incorrect.">
            <a:extLst>
              <a:ext uri="{FF2B5EF4-FFF2-40B4-BE49-F238E27FC236}">
                <a16:creationId xmlns:a16="http://schemas.microsoft.com/office/drawing/2014/main" id="{FD7DBDC7-C1D7-92C1-1567-5523281832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3646" y="1741118"/>
            <a:ext cx="6038353" cy="45287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FA9C220-974F-3988-EDEC-37539A36D77C}"/>
              </a:ext>
            </a:extLst>
          </p:cNvPr>
          <p:cNvSpPr txBox="1"/>
          <p:nvPr/>
        </p:nvSpPr>
        <p:spPr>
          <a:xfrm>
            <a:off x="293914" y="304513"/>
            <a:ext cx="11604172" cy="461665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BHMF shift in proto-stellar clusters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[Roupas, </a:t>
            </a:r>
            <a:r>
              <a:rPr lang="en-US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appear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27A8595-AE97-CB86-EBD4-768AB63F0E7F}"/>
                  </a:ext>
                </a:extLst>
              </p:cNvPr>
              <p:cNvSpPr txBox="1"/>
              <p:nvPr/>
            </p:nvSpPr>
            <p:spPr>
              <a:xfrm>
                <a:off x="795766" y="1321451"/>
                <a:ext cx="5242590" cy="419667"/>
              </a:xfrm>
              <a:prstGeom prst="rect">
                <a:avLst/>
              </a:prstGeom>
              <a:noFill/>
              <a:ln w="508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Subsolar metallicity,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=10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6</m:t>
                        </m:r>
                      </m:sup>
                    </m:sSup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M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𝑟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=0.7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pc</m:t>
                    </m:r>
                  </m:oMath>
                </a14:m>
                <a:endParaRPr lang="en-US" sz="2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27A8595-AE97-CB86-EBD4-768AB63F0E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766" y="1321451"/>
                <a:ext cx="5242590" cy="419667"/>
              </a:xfrm>
              <a:prstGeom prst="rect">
                <a:avLst/>
              </a:prstGeom>
              <a:blipFill>
                <a:blip r:embed="rId4"/>
                <a:stretch>
                  <a:fillRect l="-1279" t="-7246" b="-21739"/>
                </a:stretch>
              </a:blipFill>
              <a:ln w="508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8109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AF1065-1236-9F64-57F1-01900C7C74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32518"/>
            <a:ext cx="7159632" cy="47254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F3F74F-08C8-5AF9-819D-AF2F1019F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9632" y="2898695"/>
            <a:ext cx="5032368" cy="319312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58E350A-F0AE-8DBA-2A09-FFEAEA2B386B}"/>
              </a:ext>
            </a:extLst>
          </p:cNvPr>
          <p:cNvSpPr txBox="1"/>
          <p:nvPr/>
        </p:nvSpPr>
        <p:spPr>
          <a:xfrm>
            <a:off x="293914" y="304513"/>
            <a:ext cx="11604172" cy="461665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Proto-stellar clusters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EBD080-B64E-1F91-F826-ED5BAFF563B1}"/>
              </a:ext>
            </a:extLst>
          </p:cNvPr>
          <p:cNvSpPr txBox="1"/>
          <p:nvPr/>
        </p:nvSpPr>
        <p:spPr>
          <a:xfrm>
            <a:off x="293914" y="1030706"/>
            <a:ext cx="11604172" cy="400110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Recently observed by JWST in the Cosmic Gems arc galaxy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[Adamo et al.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(2024)]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990F383-B70B-5763-94F1-26D9BE69F3FB}"/>
                  </a:ext>
                </a:extLst>
              </p:cNvPr>
              <p:cNvSpPr txBox="1"/>
              <p:nvPr/>
            </p:nvSpPr>
            <p:spPr>
              <a:xfrm>
                <a:off x="2259680" y="1696136"/>
                <a:ext cx="7672639" cy="419667"/>
              </a:xfrm>
              <a:prstGeom prst="rect">
                <a:avLst/>
              </a:prstGeom>
              <a:noFill/>
              <a:ln w="38100"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Mass: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𝑀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≈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1−5</m:t>
                            </m:r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⋅10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6</m:t>
                        </m:r>
                      </m:sup>
                    </m:sSup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M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, half-light radius: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≈(0.7−1.3)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pc</m:t>
                    </m:r>
                  </m:oMath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990F383-B70B-5763-94F1-26D9BE69F3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9680" y="1696136"/>
                <a:ext cx="7672639" cy="419667"/>
              </a:xfrm>
              <a:prstGeom prst="rect">
                <a:avLst/>
              </a:prstGeom>
              <a:blipFill>
                <a:blip r:embed="rId4"/>
                <a:stretch>
                  <a:fillRect t="-1333" b="-16000"/>
                </a:stretch>
              </a:blipFill>
              <a:ln w="3810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4C45E2F-EF88-2DD9-F41C-9FBC53914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</p:spTree>
    <p:extLst>
      <p:ext uri="{BB962C8B-B14F-4D97-AF65-F5344CB8AC3E}">
        <p14:creationId xmlns:p14="http://schemas.microsoft.com/office/powerpoint/2010/main" val="2856711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759B3A3-FE81-80A2-BE62-8057832EF936}"/>
              </a:ext>
            </a:extLst>
          </p:cNvPr>
          <p:cNvSpPr txBox="1"/>
          <p:nvPr/>
        </p:nvSpPr>
        <p:spPr>
          <a:xfrm>
            <a:off x="293914" y="228584"/>
            <a:ext cx="11604172" cy="461665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Theoretical Prediction for Cosmic Gems clusters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[Roupas, </a:t>
            </a:r>
            <a:r>
              <a:rPr lang="en-US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appear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1649BAE-A992-81F4-5D52-CB58CC71A5F8}"/>
                  </a:ext>
                </a:extLst>
              </p:cNvPr>
              <p:cNvSpPr txBox="1"/>
              <p:nvPr/>
            </p:nvSpPr>
            <p:spPr>
              <a:xfrm>
                <a:off x="293914" y="781666"/>
                <a:ext cx="11604172" cy="485261"/>
              </a:xfrm>
              <a:prstGeom prst="rect">
                <a:avLst/>
              </a:prstGeom>
              <a:noFill/>
              <a:ln w="508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b="0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Results for: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⋆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6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M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</a:t>
                </a:r>
                <a:r>
                  <a:rPr lang="en-US" sz="2400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𝜀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=0.35</m:t>
                    </m:r>
                  </m:oMath>
                </a14:m>
                <a:r>
                  <a:rPr lang="en-US" sz="2400" b="1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and</a:t>
                </a:r>
                <a:r>
                  <a:rPr lang="en-US" sz="2400" b="1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 conservative</a:t>
                </a:r>
                <a:r>
                  <a:rPr lang="en-US" sz="2400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 size: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𝑟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c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,⋆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=1.3</m:t>
                    </m:r>
                    <m:r>
                      <m:rPr>
                        <m:sty m:val="p"/>
                      </m:rP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pc</m:t>
                    </m:r>
                  </m:oMath>
                </a14:m>
                <a:r>
                  <a:rPr lang="en-US" sz="2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sz="24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1649BAE-A992-81F4-5D52-CB58CC71A5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14" y="781666"/>
                <a:ext cx="11604172" cy="485261"/>
              </a:xfrm>
              <a:prstGeom prst="rect">
                <a:avLst/>
              </a:prstGeom>
              <a:blipFill>
                <a:blip r:embed="rId2"/>
                <a:stretch>
                  <a:fillRect l="-788" t="-8750" b="-26250"/>
                </a:stretch>
              </a:blipFill>
              <a:ln w="508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87AD66E6-CA88-136F-907D-87BF17E4FD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2947"/>
            <a:ext cx="6096000" cy="4572000"/>
          </a:xfrm>
          <a:prstGeom prst="rect">
            <a:avLst/>
          </a:prstGeom>
        </p:spPr>
      </p:pic>
      <p:pic>
        <p:nvPicPr>
          <p:cNvPr id="12" name="Picture 11" descr="A graph of a function&#10;&#10;AI-generated content may be incorrect.">
            <a:extLst>
              <a:ext uri="{FF2B5EF4-FFF2-40B4-BE49-F238E27FC236}">
                <a16:creationId xmlns:a16="http://schemas.microsoft.com/office/drawing/2014/main" id="{4CA19BA6-2813-7435-F734-358C422A89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347" y="1358345"/>
            <a:ext cx="6290653" cy="4717990"/>
          </a:xfrm>
          <a:prstGeom prst="rect">
            <a:avLst/>
          </a:prstGeom>
        </p:spPr>
      </p:pic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A67A6BD2-9493-0A2F-67D5-9670761A9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</p:spTree>
    <p:extLst>
      <p:ext uri="{BB962C8B-B14F-4D97-AF65-F5344CB8AC3E}">
        <p14:creationId xmlns:p14="http://schemas.microsoft.com/office/powerpoint/2010/main" val="3921569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with a dotted line&#10;&#10;AI-generated content may be incorrect.">
            <a:extLst>
              <a:ext uri="{FF2B5EF4-FFF2-40B4-BE49-F238E27FC236}">
                <a16:creationId xmlns:a16="http://schemas.microsoft.com/office/drawing/2014/main" id="{B8F7F1D2-AC1B-6230-7F50-690B3982DA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474" y="1268260"/>
            <a:ext cx="6597052" cy="49477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37E0CF-4339-2A4C-F40A-DEEA8B729244}"/>
              </a:ext>
            </a:extLst>
          </p:cNvPr>
          <p:cNvSpPr txBox="1"/>
          <p:nvPr/>
        </p:nvSpPr>
        <p:spPr>
          <a:xfrm>
            <a:off x="293914" y="228584"/>
            <a:ext cx="11604172" cy="461665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Theoretical Prediction for Cosmic Gems clusters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[Roupas, </a:t>
            </a:r>
            <a:r>
              <a:rPr lang="en-US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appear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D796660-870A-31D7-4816-CF37F7483F8B}"/>
                  </a:ext>
                </a:extLst>
              </p:cNvPr>
              <p:cNvSpPr txBox="1"/>
              <p:nvPr/>
            </p:nvSpPr>
            <p:spPr>
              <a:xfrm>
                <a:off x="293914" y="782999"/>
                <a:ext cx="11604172" cy="485261"/>
              </a:xfrm>
              <a:prstGeom prst="rect">
                <a:avLst/>
              </a:prstGeom>
              <a:noFill/>
              <a:ln w="508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b="0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Results for: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⋆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6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M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</a:t>
                </a:r>
                <a:r>
                  <a:rPr lang="en-US" sz="2400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𝜀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=0.35</m:t>
                    </m:r>
                  </m:oMath>
                </a14:m>
                <a:endParaRPr lang="en-US" sz="24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D796660-870A-31D7-4816-CF37F7483F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14" y="782999"/>
                <a:ext cx="11604172" cy="485261"/>
              </a:xfrm>
              <a:prstGeom prst="rect">
                <a:avLst/>
              </a:prstGeom>
              <a:blipFill>
                <a:blip r:embed="rId3"/>
                <a:stretch>
                  <a:fillRect l="-788" t="-8750" b="-26250"/>
                </a:stretch>
              </a:blipFill>
              <a:ln w="508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5CBFB68-0B48-0B07-6897-844E03CE6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</p:spTree>
    <p:extLst>
      <p:ext uri="{BB962C8B-B14F-4D97-AF65-F5344CB8AC3E}">
        <p14:creationId xmlns:p14="http://schemas.microsoft.com/office/powerpoint/2010/main" val="347184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75F7CE-C0DC-0B63-1608-A748154DF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F02CC22-FEF7-209B-21B1-BA77AAC19D11}"/>
                  </a:ext>
                </a:extLst>
              </p:cNvPr>
              <p:cNvSpPr txBox="1"/>
              <p:nvPr/>
            </p:nvSpPr>
            <p:spPr>
              <a:xfrm>
                <a:off x="293914" y="499618"/>
                <a:ext cx="11604172" cy="5856732"/>
              </a:xfrm>
              <a:prstGeom prst="rect">
                <a:avLst/>
              </a:prstGeom>
              <a:noFill/>
              <a:ln w="508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Resume</a:t>
                </a:r>
              </a:p>
              <a:p>
                <a:endParaRPr lang="en-US" sz="24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Theory of stellar evolution suggests no BHs are generated with mass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60−130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M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⊙</m:t>
                        </m:r>
                      </m:sub>
                    </m:sSub>
                  </m:oMath>
                </a14:m>
                <a:endParaRPr lang="en-US" sz="2400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LIGO-Virgo-</a:t>
                </a:r>
                <a:r>
                  <a:rPr lang="en-US" sz="2400" dirty="0" err="1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Kagra</a:t>
                </a:r>
                <a:r>
                  <a:rPr lang="en-US" sz="24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observe BHs within this mass-gas, and recently </a:t>
                </a:r>
                <a:r>
                  <a:rPr lang="en-US" sz="24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GW231123</a:t>
                </a:r>
              </a:p>
              <a:p>
                <a:pPr marL="342900" indent="-342900">
                  <a:spcAft>
                    <a:spcPts val="120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BHs can grow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∼</m:t>
                    </m:r>
                    <m:sSup>
                      <m:sSupPr>
                        <m:ctrlPr>
                          <a:rPr lang="en-US" sz="2400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US" sz="2400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en-US" sz="24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sSup>
                      <m:sSupPr>
                        <m:ctrlPr>
                          <a:rPr lang="en-US" sz="2400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US" sz="2400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M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⋆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in gas-rich proto-stellar clusters within only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∼</m:t>
                    </m:r>
                    <m:r>
                      <a:rPr lang="en-US" sz="24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10</m:t>
                    </m:r>
                    <m:r>
                      <m:rPr>
                        <m:sty m:val="p"/>
                      </m:rPr>
                      <a:rPr lang="en-US" sz="2400" b="0" i="0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Myr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before gas depletion (</a:t>
                </a:r>
                <a:r>
                  <a:rPr lang="en-US" sz="2400" dirty="0" err="1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protoBHMF</a:t>
                </a:r>
                <a:r>
                  <a:rPr lang="en-US" sz="24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-shift </a:t>
                </a:r>
                <a:r>
                  <a:rPr lang="en-US" sz="24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[Roupas, to appear (2025)]</a:t>
                </a:r>
                <a:r>
                  <a:rPr lang="en-US" sz="24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marL="342900" indent="-342900">
                  <a:spcAft>
                    <a:spcPts val="120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Recent JWST observation of `Cosmic Gems arc’ galaxy proto-stellar clusters at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𝑧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≃10</m:t>
                    </m:r>
                  </m:oMath>
                </a14:m>
                <a:r>
                  <a:rPr lang="en-US" sz="2400" i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4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[Adamo et al. </a:t>
                </a:r>
                <a:r>
                  <a:rPr lang="en-US" sz="24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Nature</a:t>
                </a:r>
                <a:r>
                  <a:rPr lang="en-US" sz="24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(2024)] </a:t>
                </a:r>
                <a:r>
                  <a:rPr lang="en-US" sz="24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indicate mass and size of proto-stellar clusters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𝑀</m:t>
                    </m:r>
                    <m:r>
                      <a:rPr 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≈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1−5</m:t>
                            </m:r>
                          </m:e>
                        </m:d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⋅10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6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M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, half-light radius: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𝑅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sub>
                    </m:sSub>
                    <m:r>
                      <a:rPr 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≈</m:t>
                    </m:r>
                    <m:d>
                      <m:d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0.7−1.3</m:t>
                        </m:r>
                      </m:e>
                    </m:d>
                    <m:r>
                      <m:rPr>
                        <m:sty m:val="p"/>
                      </m:rPr>
                      <a:rPr lang="en-US" sz="24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pc</m:t>
                    </m:r>
                  </m:oMath>
                </a14:m>
                <a:endParaRPr lang="en-US" sz="24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BHs can populate the mass-gap within clusters such as the observed Cosmic Gems clusters</a:t>
                </a:r>
              </a:p>
              <a:p>
                <a:pPr marL="342900" indent="-342900">
                  <a:spcAft>
                    <a:spcPts val="120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Which GW-signals originate in the </a:t>
                </a:r>
                <a:r>
                  <a:rPr lang="en-US" sz="2400" dirty="0" err="1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protoBHMF</a:t>
                </a:r>
                <a:r>
                  <a:rPr lang="en-US" sz="24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-shift?</a:t>
                </a:r>
              </a:p>
              <a:p>
                <a:pPr marL="342900" indent="-342900">
                  <a:spcAft>
                    <a:spcPts val="120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Does the </a:t>
                </a:r>
                <a:r>
                  <a:rPr lang="en-US" sz="2400" dirty="0" err="1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protoBHMF</a:t>
                </a:r>
                <a:r>
                  <a:rPr lang="en-US" sz="24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-shift leave a distinct </a:t>
                </a:r>
                <a:r>
                  <a:rPr lang="en-US" sz="24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BH-spin signature</a:t>
                </a:r>
                <a:r>
                  <a:rPr lang="en-US" sz="24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?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F02CC22-FEF7-209B-21B1-BA77AAC19D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14" y="499618"/>
                <a:ext cx="11604172" cy="5856732"/>
              </a:xfrm>
              <a:prstGeom prst="rect">
                <a:avLst/>
              </a:prstGeom>
              <a:blipFill>
                <a:blip r:embed="rId2"/>
                <a:stretch>
                  <a:fillRect l="-788" t="-728" r="-315" b="-1457"/>
                </a:stretch>
              </a:blipFill>
              <a:ln w="508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3385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BD3A0A-2176-90A1-33B0-6EB3E5355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46B304-9411-55B5-98E7-B6D30A80E2F2}"/>
              </a:ext>
            </a:extLst>
          </p:cNvPr>
          <p:cNvSpPr txBox="1"/>
          <p:nvPr/>
        </p:nvSpPr>
        <p:spPr>
          <a:xfrm>
            <a:off x="293914" y="2721114"/>
            <a:ext cx="11604172" cy="707886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76957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C8B3E83-BAC5-807F-3FC2-3C579AB17353}"/>
                  </a:ext>
                </a:extLst>
              </p:cNvPr>
              <p:cNvSpPr txBox="1"/>
              <p:nvPr/>
            </p:nvSpPr>
            <p:spPr>
              <a:xfrm>
                <a:off x="293914" y="304513"/>
                <a:ext cx="11604172" cy="477823"/>
              </a:xfrm>
              <a:prstGeom prst="rect">
                <a:avLst/>
              </a:prstGeom>
              <a:noFill/>
              <a:ln w="508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Stellar Black Holes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𝟔𝟎</m:t>
                    </m:r>
                    <m:sSub>
                      <m:sSubPr>
                        <m:ctrlP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𝑴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4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C8B3E83-BAC5-807F-3FC2-3C579AB173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14" y="304513"/>
                <a:ext cx="11604172" cy="477823"/>
              </a:xfrm>
              <a:prstGeom prst="rect">
                <a:avLst/>
              </a:prstGeom>
              <a:blipFill>
                <a:blip r:embed="rId2"/>
                <a:stretch>
                  <a:fillRect l="-788" t="-10256" b="-25641"/>
                </a:stretch>
              </a:blipFill>
              <a:ln w="508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0D61152-D5F3-97F7-26DA-7969E97D6532}"/>
                  </a:ext>
                </a:extLst>
              </p:cNvPr>
              <p:cNvSpPr txBox="1"/>
              <p:nvPr/>
            </p:nvSpPr>
            <p:spPr>
              <a:xfrm>
                <a:off x="293914" y="1023496"/>
                <a:ext cx="11604172" cy="847155"/>
              </a:xfrm>
              <a:prstGeom prst="rect">
                <a:avLst/>
              </a:prstGeom>
              <a:noFill/>
              <a:ln w="50800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Core-collapse Supernova remnants</a:t>
                </a:r>
                <a:r>
                  <a:rPr lang="en-US" sz="24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b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𝒎</m:t>
                        </m:r>
                      </m:e>
                      <m:sub>
                        <m:r>
                          <a:rPr lang="en-US" sz="2400" b="1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𝐁𝐇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∼(</m:t>
                    </m:r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𝟐𝟎</m:t>
                    </m:r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sSub>
                      <m:sSubPr>
                        <m:ctrlP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𝑴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from progenitor stars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𝒎</m:t>
                        </m:r>
                      </m:e>
                      <m:sub>
                        <m:r>
                          <a:rPr lang="en-US" sz="2400" b="1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𝐙𝐀𝐌𝐒</m:t>
                        </m:r>
                      </m:sub>
                    </m:sSub>
                    <m:r>
                      <a:rPr lang="en-US" sz="24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∼</m:t>
                    </m:r>
                    <m:d>
                      <m:dPr>
                        <m:ctrlP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𝟐𝟎</m:t>
                        </m:r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𝟒𝟎</m:t>
                        </m:r>
                      </m:e>
                    </m:d>
                    <m:sSub>
                      <m:sSubPr>
                        <m:ctrlP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𝑴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⊙</m:t>
                        </m:r>
                      </m:sub>
                    </m:sSub>
                  </m:oMath>
                </a14:m>
                <a:endParaRPr 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0D61152-D5F3-97F7-26DA-7969E97D65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14" y="1023496"/>
                <a:ext cx="11604172" cy="847155"/>
              </a:xfrm>
              <a:prstGeom prst="rect">
                <a:avLst/>
              </a:prstGeom>
              <a:blipFill>
                <a:blip r:embed="rId3"/>
                <a:stretch>
                  <a:fillRect l="-683" t="-5036" b="-13669"/>
                </a:stretch>
              </a:blipFill>
              <a:ln w="508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93D8C45-A958-6375-BEF8-C521A2270A58}"/>
                  </a:ext>
                </a:extLst>
              </p:cNvPr>
              <p:cNvSpPr txBox="1"/>
              <p:nvPr/>
            </p:nvSpPr>
            <p:spPr>
              <a:xfrm>
                <a:off x="293914" y="1870651"/>
                <a:ext cx="11604172" cy="1216487"/>
              </a:xfrm>
              <a:prstGeom prst="rect">
                <a:avLst/>
              </a:prstGeom>
              <a:noFill/>
              <a:ln w="50800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Direct-collapse</a:t>
                </a:r>
                <a:b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𝒎</m:t>
                        </m:r>
                      </m:e>
                      <m:sub>
                        <m:r>
                          <a:rPr lang="en-US" sz="2400" b="1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𝐁𝐇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∼(</m:t>
                    </m:r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𝟐𝟎</m:t>
                    </m:r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𝟔𝟎</m:t>
                    </m:r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sSub>
                      <m:sSubPr>
                        <m:ctrlP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𝑴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from progenitor stars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𝒎</m:t>
                        </m:r>
                      </m:e>
                      <m:sub>
                        <m:r>
                          <a:rPr lang="en-US" sz="2400" b="1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𝐙𝐀𝐌𝐒</m:t>
                        </m:r>
                      </m:sub>
                    </m:sSub>
                    <m:r>
                      <a:rPr lang="en-US" sz="24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∼</m:t>
                    </m:r>
                    <m:d>
                      <m:dPr>
                        <m:ctrlP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𝟒𝟎</m:t>
                        </m:r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𝟕𝟎</m:t>
                        </m:r>
                      </m:e>
                    </m:d>
                    <m:sSub>
                      <m:sSubPr>
                        <m:ctrlP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𝑴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⊙</m:t>
                        </m:r>
                      </m:sub>
                    </m:sSub>
                  </m:oMath>
                </a14:m>
                <a:b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direct BH formation without significant mass ejection from the progenitor star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93D8C45-A958-6375-BEF8-C521A2270A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14" y="1870651"/>
                <a:ext cx="11604172" cy="1216487"/>
              </a:xfrm>
              <a:prstGeom prst="rect">
                <a:avLst/>
              </a:prstGeom>
              <a:blipFill>
                <a:blip r:embed="rId4"/>
                <a:stretch>
                  <a:fillRect l="-683" t="-3518" b="-11055"/>
                </a:stretch>
              </a:blipFill>
              <a:ln w="508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CF28933-CE20-C54F-0A97-5B7E5962901F}"/>
                  </a:ext>
                </a:extLst>
              </p:cNvPr>
              <p:cNvSpPr txBox="1"/>
              <p:nvPr/>
            </p:nvSpPr>
            <p:spPr>
              <a:xfrm>
                <a:off x="293914" y="3087138"/>
                <a:ext cx="11604172" cy="1216487"/>
              </a:xfrm>
              <a:prstGeom prst="rect">
                <a:avLst/>
              </a:prstGeom>
              <a:noFill/>
              <a:ln w="50800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Pulsational Pair-Instability Supernova remnants</a:t>
                </a:r>
                <a:b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𝒎</m:t>
                        </m:r>
                      </m:e>
                      <m:sub>
                        <m:r>
                          <a:rPr lang="en-US" sz="2400" b="1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𝐁𝐇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∼(</m:t>
                    </m:r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sSub>
                      <m:sSubPr>
                        <m:ctrlP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𝑴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from progenitor stars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𝒎</m:t>
                        </m:r>
                      </m:e>
                      <m:sub>
                        <m:r>
                          <a:rPr lang="en-US" sz="2400" b="1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𝐙𝐀𝐌𝐒</m:t>
                        </m:r>
                      </m:sub>
                    </m:sSub>
                    <m:r>
                      <a:rPr lang="en-US" sz="24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∼</m:t>
                    </m:r>
                    <m:d>
                      <m:dPr>
                        <m:ctrlP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𝟕𝟎</m:t>
                        </m:r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𝟏𝟑𝟎</m:t>
                        </m:r>
                      </m:e>
                    </m:d>
                    <m:sSub>
                      <m:sSubPr>
                        <m:ctrlP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𝑴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⊙</m:t>
                        </m:r>
                      </m:sub>
                    </m:sSub>
                  </m:oMath>
                </a14:m>
                <a:br>
                  <a:rPr lang="en-US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mass loss through pulsations before final collapse</a:t>
                </a:r>
                <a:endParaRPr lang="en-US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CF28933-CE20-C54F-0A97-5B7E596290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14" y="3087138"/>
                <a:ext cx="11604172" cy="1216487"/>
              </a:xfrm>
              <a:prstGeom prst="rect">
                <a:avLst/>
              </a:prstGeom>
              <a:blipFill>
                <a:blip r:embed="rId5"/>
                <a:stretch>
                  <a:fillRect l="-683" t="-3500" b="-10500"/>
                </a:stretch>
              </a:blipFill>
              <a:ln w="508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5DD8F11-07E1-E758-5232-C18C297F7A24}"/>
                  </a:ext>
                </a:extLst>
              </p:cNvPr>
              <p:cNvSpPr txBox="1"/>
              <p:nvPr/>
            </p:nvSpPr>
            <p:spPr>
              <a:xfrm>
                <a:off x="293914" y="4303625"/>
                <a:ext cx="11604172" cy="477823"/>
              </a:xfrm>
              <a:prstGeom prst="rect">
                <a:avLst/>
              </a:prstGeom>
              <a:noFill/>
              <a:ln w="508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lower BH mass gap: 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NO BH with</a:t>
                </a:r>
                <a:r>
                  <a:rPr lang="en-US" sz="24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mass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∼(2.5−5)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sz="2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5DD8F11-07E1-E758-5232-C18C297F7A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14" y="4303625"/>
                <a:ext cx="11604172" cy="477823"/>
              </a:xfrm>
              <a:prstGeom prst="rect">
                <a:avLst/>
              </a:prstGeom>
              <a:blipFill>
                <a:blip r:embed="rId6"/>
                <a:stretch>
                  <a:fillRect t="-10256" b="-25641"/>
                </a:stretch>
              </a:blipFill>
              <a:ln w="508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81BE576-4E70-D6FC-D506-2C49F28E0556}"/>
                  </a:ext>
                </a:extLst>
              </p:cNvPr>
              <p:cNvSpPr txBox="1"/>
              <p:nvPr/>
            </p:nvSpPr>
            <p:spPr>
              <a:xfrm>
                <a:off x="2071790" y="4852164"/>
                <a:ext cx="8048420" cy="477823"/>
              </a:xfrm>
              <a:prstGeom prst="rect">
                <a:avLst/>
              </a:prstGeom>
              <a:noFill/>
              <a:ln w="5080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upper BH mass gap: 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NO BH with</a:t>
                </a:r>
                <a:r>
                  <a:rPr lang="en-US" sz="24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mass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∼(60−130)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sz="2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81BE576-4E70-D6FC-D506-2C49F28E05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1790" y="4852164"/>
                <a:ext cx="8048420" cy="477823"/>
              </a:xfrm>
              <a:prstGeom prst="rect">
                <a:avLst/>
              </a:prstGeom>
              <a:blipFill>
                <a:blip r:embed="rId7"/>
                <a:stretch>
                  <a:fillRect l="-377" t="-4651" b="-18605"/>
                </a:stretch>
              </a:blipFill>
              <a:ln w="5080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4944A4B-9DB2-026B-3705-EB2E09EA4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Zacharias Roupas - ICNFP2025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3CAA314-9DB2-DA27-73AC-35257B278201}"/>
                  </a:ext>
                </a:extLst>
              </p:cNvPr>
              <p:cNvSpPr txBox="1"/>
              <p:nvPr/>
            </p:nvSpPr>
            <p:spPr>
              <a:xfrm>
                <a:off x="2071790" y="5520112"/>
                <a:ext cx="8048420" cy="477823"/>
              </a:xfrm>
              <a:prstGeom prst="rect">
                <a:avLst/>
              </a:prstGeom>
              <a:noFill/>
              <a:ln w="50800"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heavier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𝑍𝐴𝑀𝑆</m:t>
                        </m:r>
                      </m:sub>
                    </m:sSub>
                  </m:oMath>
                </a14:m>
                <a:r>
                  <a:rPr lang="en-US" sz="24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⇒</m:t>
                    </m:r>
                  </m:oMath>
                </a14:m>
                <a:r>
                  <a:rPr lang="en-US" sz="24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earlier</a:t>
                </a:r>
                <a:r>
                  <a:rPr lang="en-US" sz="24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formed BH in a stellar cluster</a:t>
                </a:r>
                <a:endParaRPr lang="en-US" sz="2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3CAA314-9DB2-DA27-73AC-35257B2782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1790" y="5520112"/>
                <a:ext cx="8048420" cy="477823"/>
              </a:xfrm>
              <a:prstGeom prst="rect">
                <a:avLst/>
              </a:prstGeom>
              <a:blipFill>
                <a:blip r:embed="rId8"/>
                <a:stretch>
                  <a:fillRect t="-3488" b="-19767"/>
                </a:stretch>
              </a:blipFill>
              <a:ln w="5080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9785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graph&#10;&#10;AI-generated content may be incorrect.">
            <a:extLst>
              <a:ext uri="{FF2B5EF4-FFF2-40B4-BE49-F238E27FC236}">
                <a16:creationId xmlns:a16="http://schemas.microsoft.com/office/drawing/2014/main" id="{14ABAD51-A4DE-AA59-1B73-FE67A38AEA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97" y="794970"/>
            <a:ext cx="10783805" cy="52680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FF2311B-E69E-CC7B-2479-C87A0EF2DD35}"/>
              </a:ext>
            </a:extLst>
          </p:cNvPr>
          <p:cNvSpPr txBox="1"/>
          <p:nvPr/>
        </p:nvSpPr>
        <p:spPr>
          <a:xfrm>
            <a:off x="704097" y="6063030"/>
            <a:ext cx="37175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[Spera &amp; Mapelli </a:t>
            </a:r>
            <a:r>
              <a:rPr 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MNRAS</a:t>
            </a:r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(2017)]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AB7B99-1D08-9101-FA7F-3606930FCD89}"/>
              </a:ext>
            </a:extLst>
          </p:cNvPr>
          <p:cNvSpPr txBox="1"/>
          <p:nvPr/>
        </p:nvSpPr>
        <p:spPr>
          <a:xfrm>
            <a:off x="293914" y="304513"/>
            <a:ext cx="11604172" cy="461665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Pair-Instability-Supernova (PISN) BH mass gap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9AAECF4-BD86-A3F6-7EE5-BEA093663789}"/>
              </a:ext>
            </a:extLst>
          </p:cNvPr>
          <p:cNvCxnSpPr>
            <a:cxnSpLocks/>
          </p:cNvCxnSpPr>
          <p:nvPr/>
        </p:nvCxnSpPr>
        <p:spPr>
          <a:xfrm flipV="1">
            <a:off x="3457184" y="2217107"/>
            <a:ext cx="0" cy="889347"/>
          </a:xfrm>
          <a:prstGeom prst="straightConnector1">
            <a:avLst/>
          </a:prstGeom>
          <a:ln w="508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9B556E4-0277-C1B3-8EB8-687C651CEE49}"/>
                  </a:ext>
                </a:extLst>
              </p:cNvPr>
              <p:cNvSpPr txBox="1"/>
              <p:nvPr/>
            </p:nvSpPr>
            <p:spPr>
              <a:xfrm>
                <a:off x="3690554" y="2430947"/>
                <a:ext cx="5628807" cy="413447"/>
              </a:xfrm>
              <a:prstGeom prst="rect">
                <a:avLst/>
              </a:prstGeom>
              <a:noFill/>
              <a:ln w="508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PISN BH mass gap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∼60</m:t>
                    </m:r>
                    <m:r>
                      <a:rPr lang="en-US" sz="2000" b="0" i="1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0" i="1" smtClean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130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M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9B556E4-0277-C1B3-8EB8-687C651CEE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0554" y="2430947"/>
                <a:ext cx="5628807" cy="413447"/>
              </a:xfrm>
              <a:prstGeom prst="rect">
                <a:avLst/>
              </a:prstGeom>
              <a:blipFill>
                <a:blip r:embed="rId3"/>
                <a:stretch>
                  <a:fillRect l="-1082" t="-8824" b="-22059"/>
                </a:stretch>
              </a:blipFill>
              <a:ln w="508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D62458A-5DE1-D024-99E5-E5A007682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</p:spTree>
    <p:extLst>
      <p:ext uri="{BB962C8B-B14F-4D97-AF65-F5344CB8AC3E}">
        <p14:creationId xmlns:p14="http://schemas.microsoft.com/office/powerpoint/2010/main" val="2006723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719A8D6-31C5-7E35-52C3-815B6C2B67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964" y="772086"/>
            <a:ext cx="10754071" cy="5313828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3FF265A-9A69-C792-0D7F-89056C89C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</p:spTree>
    <p:extLst>
      <p:ext uri="{BB962C8B-B14F-4D97-AF65-F5344CB8AC3E}">
        <p14:creationId xmlns:p14="http://schemas.microsoft.com/office/powerpoint/2010/main" val="1428376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mass gap&#10;&#10;AI-generated content may be incorrect.">
            <a:extLst>
              <a:ext uri="{FF2B5EF4-FFF2-40B4-BE49-F238E27FC236}">
                <a16:creationId xmlns:a16="http://schemas.microsoft.com/office/drawing/2014/main" id="{C505E0DE-EFF7-615E-2F49-BA17137F48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56" y="738756"/>
            <a:ext cx="7198663" cy="53989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6649F1-9B89-D7CB-8484-57042CC14245}"/>
              </a:ext>
            </a:extLst>
          </p:cNvPr>
          <p:cNvSpPr txBox="1"/>
          <p:nvPr/>
        </p:nvSpPr>
        <p:spPr>
          <a:xfrm>
            <a:off x="293914" y="304513"/>
            <a:ext cx="11604172" cy="461665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GWTC-DATA LIGO/Virgo/KAGRA collaborations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[gwosc.org/eventapi/html/GWTC]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751813-5191-2F00-932E-53A7E6712AF8}"/>
              </a:ext>
            </a:extLst>
          </p:cNvPr>
          <p:cNvSpPr txBox="1"/>
          <p:nvPr/>
        </p:nvSpPr>
        <p:spPr>
          <a:xfrm>
            <a:off x="8313926" y="2494477"/>
            <a:ext cx="2562021" cy="461665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BH mass growth</a:t>
            </a:r>
            <a:endParaRPr 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03524FA-6235-3EDC-B0DB-3C9A55BEA720}"/>
              </a:ext>
            </a:extLst>
          </p:cNvPr>
          <p:cNvCxnSpPr/>
          <p:nvPr/>
        </p:nvCxnSpPr>
        <p:spPr>
          <a:xfrm flipH="1">
            <a:off x="8580329" y="2956142"/>
            <a:ext cx="1014608" cy="7891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AD642B3-A0D7-A054-8234-8AC3A8C6913F}"/>
              </a:ext>
            </a:extLst>
          </p:cNvPr>
          <p:cNvCxnSpPr>
            <a:cxnSpLocks/>
          </p:cNvCxnSpPr>
          <p:nvPr/>
        </p:nvCxnSpPr>
        <p:spPr>
          <a:xfrm>
            <a:off x="9594937" y="2956142"/>
            <a:ext cx="1077237" cy="7891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E74B0AA-55BF-0DA8-59B6-7010C8311C42}"/>
              </a:ext>
            </a:extLst>
          </p:cNvPr>
          <p:cNvSpPr txBox="1"/>
          <p:nvPr/>
        </p:nvSpPr>
        <p:spPr>
          <a:xfrm>
            <a:off x="7820602" y="3745282"/>
            <a:ext cx="1519454" cy="461665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mergers</a:t>
            </a:r>
            <a:endParaRPr 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8A24C8-3DA1-8842-86F7-E836957551C9}"/>
              </a:ext>
            </a:extLst>
          </p:cNvPr>
          <p:cNvSpPr txBox="1"/>
          <p:nvPr/>
        </p:nvSpPr>
        <p:spPr>
          <a:xfrm>
            <a:off x="9683969" y="3745282"/>
            <a:ext cx="2002813" cy="461665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gas accretion</a:t>
            </a:r>
            <a:endParaRPr 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963473F-678E-3331-71B1-B76619DD8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</p:spTree>
    <p:extLst>
      <p:ext uri="{BB962C8B-B14F-4D97-AF65-F5344CB8AC3E}">
        <p14:creationId xmlns:p14="http://schemas.microsoft.com/office/powerpoint/2010/main" val="3124713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61AD9B4-05DC-DDA1-B28D-46B7DAF36511}"/>
              </a:ext>
            </a:extLst>
          </p:cNvPr>
          <p:cNvSpPr txBox="1"/>
          <p:nvPr/>
        </p:nvSpPr>
        <p:spPr>
          <a:xfrm>
            <a:off x="293914" y="304513"/>
            <a:ext cx="11604172" cy="461665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Proto-stellar clusters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7C5AFF-91C9-7B6E-543B-4D7DF37B06B2}"/>
              </a:ext>
            </a:extLst>
          </p:cNvPr>
          <p:cNvSpPr txBox="1"/>
          <p:nvPr/>
        </p:nvSpPr>
        <p:spPr>
          <a:xfrm>
            <a:off x="293914" y="866205"/>
            <a:ext cx="11604172" cy="400110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Massive, compact, high-redshift, stellar clusters, likely precursors of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Globular Clusters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4B59D3A-B9F0-CF15-441C-ACE9B02D4EA9}"/>
                  </a:ext>
                </a:extLst>
              </p:cNvPr>
              <p:cNvSpPr txBox="1"/>
              <p:nvPr/>
            </p:nvSpPr>
            <p:spPr>
              <a:xfrm>
                <a:off x="293914" y="2198877"/>
                <a:ext cx="11604172" cy="755848"/>
              </a:xfrm>
              <a:prstGeom prst="rect">
                <a:avLst/>
              </a:prstGeom>
              <a:noFill/>
              <a:ln w="508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Initial total</a:t>
                </a:r>
                <a:r>
                  <a:rPr 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mass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𝑀</m:t>
                    </m:r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5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7</m:t>
                        </m:r>
                      </m:sup>
                    </m:sSup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Star formation efficiency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𝜀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∼0.1−0.3</m:t>
                    </m:r>
                  </m:oMath>
                </a14:m>
                <a:endParaRPr lang="en-US" sz="2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4B59D3A-B9F0-CF15-441C-ACE9B02D4E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14" y="2198877"/>
                <a:ext cx="11604172" cy="755848"/>
              </a:xfrm>
              <a:prstGeom prst="rect">
                <a:avLst/>
              </a:prstGeom>
              <a:blipFill>
                <a:blip r:embed="rId2"/>
                <a:stretch>
                  <a:fillRect l="-525" t="-4032" b="-10484"/>
                </a:stretch>
              </a:blipFill>
              <a:ln w="508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415A031-CBAD-BF9A-EA76-32FFBDB35F81}"/>
                  </a:ext>
                </a:extLst>
              </p:cNvPr>
              <p:cNvSpPr txBox="1"/>
              <p:nvPr/>
            </p:nvSpPr>
            <p:spPr>
              <a:xfrm>
                <a:off x="293914" y="1366342"/>
                <a:ext cx="11604172" cy="732508"/>
              </a:xfrm>
              <a:prstGeom prst="rect">
                <a:avLst/>
              </a:prstGeom>
              <a:noFill/>
              <a:ln w="508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Stellar clusters initially formed from the collapse of dense gas cloud.</a:t>
                </a:r>
                <a:endParaRPr lang="en-US" sz="2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Stars form almost simultaneously within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Δ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form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≈</m:t>
                    </m:r>
                    <m:r>
                      <a:rPr lang="en-US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0.1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Myr</m:t>
                    </m:r>
                  </m:oMath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415A031-CBAD-BF9A-EA76-32FFBDB35F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14" y="1366342"/>
                <a:ext cx="11604172" cy="732508"/>
              </a:xfrm>
              <a:prstGeom prst="rect">
                <a:avLst/>
              </a:prstGeom>
              <a:blipFill>
                <a:blip r:embed="rId3"/>
                <a:stretch>
                  <a:fillRect l="-525" t="-3333" b="-11667"/>
                </a:stretch>
              </a:blipFill>
              <a:ln w="508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75E9EF7-D1E6-A639-0856-5F8FC6B18A8B}"/>
                  </a:ext>
                </a:extLst>
              </p:cNvPr>
              <p:cNvSpPr txBox="1"/>
              <p:nvPr/>
            </p:nvSpPr>
            <p:spPr>
              <a:xfrm>
                <a:off x="4126879" y="3117472"/>
                <a:ext cx="3739467" cy="623056"/>
              </a:xfrm>
              <a:prstGeom prst="rect">
                <a:avLst/>
              </a:prstGeom>
              <a:noFill/>
              <a:ln w="50800"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Compactness: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𝐶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≡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f>
                          <m:fPr>
                            <m:type m:val="lin"/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𝑀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5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⊙</m:t>
                                </m:r>
                              </m:sub>
                            </m:sSub>
                          </m:den>
                        </m:f>
                      </m:num>
                      <m:den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𝑟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h</m:t>
                            </m:r>
                          </m:sub>
                        </m:sSub>
                      </m:den>
                    </m:f>
                  </m:oMath>
                </a14:m>
                <a:endParaRPr lang="en-US" sz="2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75E9EF7-D1E6-A639-0856-5F8FC6B18A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6879" y="3117472"/>
                <a:ext cx="3739467" cy="62305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5080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A95F291-CE2A-DDC5-69E4-72F64E42444B}"/>
                  </a:ext>
                </a:extLst>
              </p:cNvPr>
              <p:cNvSpPr txBox="1"/>
              <p:nvPr/>
            </p:nvSpPr>
            <p:spPr>
              <a:xfrm>
                <a:off x="194526" y="4298584"/>
                <a:ext cx="11604172" cy="570797"/>
              </a:xfrm>
              <a:prstGeom prst="rect">
                <a:avLst/>
              </a:prstGeom>
              <a:noFill/>
              <a:ln w="508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Gravitational binding energy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𝑈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∝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𝑀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𝑅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∼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𝐶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⋅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𝑀</m:t>
                    </m:r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grows linearly with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𝑀</m:t>
                    </m:r>
                    <m:r>
                      <a:rPr lang="en-US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for fixed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𝐶</m:t>
                    </m:r>
                  </m:oMath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A95F291-CE2A-DDC5-69E4-72F64E4244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526" y="4298584"/>
                <a:ext cx="11604172" cy="570797"/>
              </a:xfrm>
              <a:prstGeom prst="rect">
                <a:avLst/>
              </a:prstGeom>
              <a:blipFill>
                <a:blip r:embed="rId5"/>
                <a:stretch>
                  <a:fillRect l="-578" b="-6383"/>
                </a:stretch>
              </a:blipFill>
              <a:ln w="508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B1F362B6-B35B-EC3C-89D6-654B727CC6BC}"/>
              </a:ext>
            </a:extLst>
          </p:cNvPr>
          <p:cNvSpPr txBox="1"/>
          <p:nvPr/>
        </p:nvSpPr>
        <p:spPr>
          <a:xfrm>
            <a:off x="293914" y="3903275"/>
            <a:ext cx="11604172" cy="400110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 gets depleted because of injected energy by stellar winds and SN-explosions.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5B4BC0E-3A8C-83DF-00D9-2B959F2EA862}"/>
                  </a:ext>
                </a:extLst>
              </p:cNvPr>
              <p:cNvSpPr txBox="1"/>
              <p:nvPr/>
            </p:nvSpPr>
            <p:spPr>
              <a:xfrm>
                <a:off x="194526" y="4869381"/>
                <a:ext cx="11604172" cy="400110"/>
              </a:xfrm>
              <a:prstGeom prst="rect">
                <a:avLst/>
              </a:prstGeom>
              <a:noFill/>
              <a:ln w="508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Stellar feedback energy on the other hand grows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feed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∝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𝑀</m:t>
                    </m:r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regardless 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𝐶</m:t>
                    </m:r>
                  </m:oMath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5B4BC0E-3A8C-83DF-00D9-2B959F2EA8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526" y="4869381"/>
                <a:ext cx="11604172" cy="400110"/>
              </a:xfrm>
              <a:prstGeom prst="rect">
                <a:avLst/>
              </a:prstGeom>
              <a:blipFill>
                <a:blip r:embed="rId6"/>
                <a:stretch>
                  <a:fillRect l="-578" t="-7692" b="-29231"/>
                </a:stretch>
              </a:blipFill>
              <a:ln w="508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22853F9-A908-4AAE-1180-B0DE6E2FEF03}"/>
                  </a:ext>
                </a:extLst>
              </p:cNvPr>
              <p:cNvSpPr txBox="1"/>
              <p:nvPr/>
            </p:nvSpPr>
            <p:spPr>
              <a:xfrm>
                <a:off x="744441" y="5431201"/>
                <a:ext cx="10703118" cy="707886"/>
              </a:xfrm>
              <a:prstGeom prst="rect">
                <a:avLst/>
              </a:prstGeom>
              <a:noFill/>
              <a:ln w="50800"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⇒</m:t>
                    </m:r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the effectiveness of gas depletion (depletion timescale) depends on compactness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𝐶</m:t>
                    </m:r>
                  </m:oMath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2000" dirty="0">
                    <a:cs typeface="Arial" panose="020B0604020202020204" pitchFamily="34" charset="0"/>
                  </a:rPr>
                  <a:t>but also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𝜀</m:t>
                    </m:r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and metallicity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22853F9-A908-4AAE-1180-B0DE6E2FEF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441" y="5431201"/>
                <a:ext cx="10703118" cy="707886"/>
              </a:xfrm>
              <a:prstGeom prst="rect">
                <a:avLst/>
              </a:prstGeom>
              <a:blipFill>
                <a:blip r:embed="rId7"/>
                <a:stretch>
                  <a:fillRect t="-806" b="-11290"/>
                </a:stretch>
              </a:blipFill>
              <a:ln w="5080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0640C01D-2AB2-247A-093F-D7CAD09CD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</p:spTree>
    <p:extLst>
      <p:ext uri="{BB962C8B-B14F-4D97-AF65-F5344CB8AC3E}">
        <p14:creationId xmlns:p14="http://schemas.microsoft.com/office/powerpoint/2010/main" val="4198011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  <p:bldP spid="10" grpId="0"/>
      <p:bldP spid="11" grpId="0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4955B6C-A38B-AC30-18CD-F5A412A562DB}"/>
              </a:ext>
            </a:extLst>
          </p:cNvPr>
          <p:cNvSpPr txBox="1"/>
          <p:nvPr/>
        </p:nvSpPr>
        <p:spPr>
          <a:xfrm>
            <a:off x="293914" y="304513"/>
            <a:ext cx="11604172" cy="461665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 depletion timescales in proto-stellar clusters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[Roupas, </a:t>
            </a:r>
            <a:r>
              <a:rPr lang="en-US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appear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A graph with a red line&#10;&#10;AI-generated content may be incorrect.">
            <a:extLst>
              <a:ext uri="{FF2B5EF4-FFF2-40B4-BE49-F238E27FC236}">
                <a16:creationId xmlns:a16="http://schemas.microsoft.com/office/drawing/2014/main" id="{27379623-12EA-1ADC-EE55-D3860FD837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55943"/>
            <a:ext cx="6096000" cy="4572000"/>
          </a:xfrm>
          <a:prstGeom prst="rect">
            <a:avLst/>
          </a:prstGeom>
        </p:spPr>
      </p:pic>
      <p:pic>
        <p:nvPicPr>
          <p:cNvPr id="8" name="Picture 7" descr="A graph with a red line and a blue line&#10;&#10;AI-generated content may be incorrect.">
            <a:extLst>
              <a:ext uri="{FF2B5EF4-FFF2-40B4-BE49-F238E27FC236}">
                <a16:creationId xmlns:a16="http://schemas.microsoft.com/office/drawing/2014/main" id="{9C52B18D-EC2F-2C53-E554-920D42A834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5943"/>
            <a:ext cx="6096000" cy="4572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F5B5BDC-F9A5-0011-545B-152C0095FE09}"/>
              </a:ext>
            </a:extLst>
          </p:cNvPr>
          <p:cNvSpPr txBox="1"/>
          <p:nvPr/>
        </p:nvSpPr>
        <p:spPr>
          <a:xfrm>
            <a:off x="1810831" y="1155888"/>
            <a:ext cx="2474338" cy="400110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Subsolar metallicity</a:t>
            </a:r>
            <a:endParaRPr 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4B0F30-5E90-962B-6650-836C9663D255}"/>
              </a:ext>
            </a:extLst>
          </p:cNvPr>
          <p:cNvSpPr txBox="1"/>
          <p:nvPr/>
        </p:nvSpPr>
        <p:spPr>
          <a:xfrm>
            <a:off x="8455068" y="1155888"/>
            <a:ext cx="1926101" cy="400110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Low metallicity</a:t>
            </a:r>
            <a:endParaRPr 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62123E4-0150-3A9A-6CD9-0375FE70B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</p:spTree>
    <p:extLst>
      <p:ext uri="{BB962C8B-B14F-4D97-AF65-F5344CB8AC3E}">
        <p14:creationId xmlns:p14="http://schemas.microsoft.com/office/powerpoint/2010/main" val="156108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6793D0-7202-E214-A025-0297A74C24F3}"/>
              </a:ext>
            </a:extLst>
          </p:cNvPr>
          <p:cNvSpPr txBox="1"/>
          <p:nvPr/>
        </p:nvSpPr>
        <p:spPr>
          <a:xfrm>
            <a:off x="293914" y="304513"/>
            <a:ext cx="11604172" cy="461665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 motion in stellar clusters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640FABB-63FA-C8FD-6956-BC5D4F951061}"/>
                  </a:ext>
                </a:extLst>
              </p:cNvPr>
              <p:cNvSpPr txBox="1"/>
              <p:nvPr/>
            </p:nvSpPr>
            <p:spPr>
              <a:xfrm>
                <a:off x="293914" y="1179717"/>
                <a:ext cx="11604172" cy="400110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Dynamical friction &amp; random fluctuations of the gravitational field</a:t>
                </a:r>
                <a:r>
                  <a:rPr lang="en-US" sz="2000" dirty="0"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⇒</m:t>
                    </m:r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“Brownian” equilibrium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640FABB-63FA-C8FD-6956-BC5D4F9510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14" y="1179717"/>
                <a:ext cx="11604172" cy="400110"/>
              </a:xfrm>
              <a:prstGeom prst="rect">
                <a:avLst/>
              </a:prstGeom>
              <a:blipFill>
                <a:blip r:embed="rId2"/>
                <a:stretch>
                  <a:fillRect l="-525" t="-10769" b="-26154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white background with black text&#10;&#10;AI-generated content may be incorrect.">
            <a:extLst>
              <a:ext uri="{FF2B5EF4-FFF2-40B4-BE49-F238E27FC236}">
                <a16:creationId xmlns:a16="http://schemas.microsoft.com/office/drawing/2014/main" id="{84C55EE4-9507-A192-3E9A-956970BCB7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072" y="1993366"/>
            <a:ext cx="9013855" cy="3390792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9B6845E-DEC2-0DED-60D1-8DEA76FE9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</p:spTree>
    <p:extLst>
      <p:ext uri="{BB962C8B-B14F-4D97-AF65-F5344CB8AC3E}">
        <p14:creationId xmlns:p14="http://schemas.microsoft.com/office/powerpoint/2010/main" val="1603455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F2AE5B7-F862-F866-E114-70BF730DB733}"/>
              </a:ext>
            </a:extLst>
          </p:cNvPr>
          <p:cNvSpPr txBox="1"/>
          <p:nvPr/>
        </p:nvSpPr>
        <p:spPr>
          <a:xfrm>
            <a:off x="293914" y="304513"/>
            <a:ext cx="11604172" cy="461665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 motion in stellar clusters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572249C-7A3A-EF44-C281-6AFE5BF567C2}"/>
                  </a:ext>
                </a:extLst>
              </p:cNvPr>
              <p:cNvSpPr txBox="1"/>
              <p:nvPr/>
            </p:nvSpPr>
            <p:spPr>
              <a:xfrm>
                <a:off x="293914" y="950253"/>
                <a:ext cx="11604172" cy="504112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Dynamical friction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DF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DF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gas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DF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⋆</m:t>
                        </m:r>
                        <m:r>
                          <a:rPr lang="en-US" sz="20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∝−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BH</m:t>
                        </m:r>
                      </m:sub>
                    </m:sSub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𝜌</m:t>
                        </m:r>
                      </m:num>
                      <m:den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𝑣</m:t>
                        </m:r>
                      </m:e>
                    </m:acc>
                  </m:oMath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572249C-7A3A-EF44-C281-6AFE5BF567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14" y="950253"/>
                <a:ext cx="11604172" cy="504112"/>
              </a:xfrm>
              <a:prstGeom prst="rect">
                <a:avLst/>
              </a:prstGeom>
              <a:blipFill>
                <a:blip r:embed="rId2"/>
                <a:stretch>
                  <a:fillRect l="-473" t="-6024" b="-7229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4EB509E-F674-33AF-AE86-66A1BD388821}"/>
                  </a:ext>
                </a:extLst>
              </p:cNvPr>
              <p:cNvSpPr txBox="1"/>
              <p:nvPr/>
            </p:nvSpPr>
            <p:spPr>
              <a:xfrm>
                <a:off x="293914" y="1533517"/>
                <a:ext cx="11604172" cy="58644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Star-induced perturbations (white noise)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𝛿</m:t>
                    </m:r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𝑣</m:t>
                        </m:r>
                      </m:e>
                    </m:acc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⋆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Δ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𝑡</m:t>
                        </m:r>
                      </m:e>
                    </m:rad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𝜉</m:t>
                        </m:r>
                      </m:e>
                    </m:acc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for a diffusion coefficient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⋆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⋆</m:t>
                                </m:r>
                              </m:sub>
                            </m:sSub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BH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𝜂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⋆</m:t>
                        </m:r>
                      </m:sub>
                    </m:sSub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𝜎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⋆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4EB509E-F674-33AF-AE86-66A1BD3888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14" y="1533517"/>
                <a:ext cx="11604172" cy="586443"/>
              </a:xfrm>
              <a:prstGeom prst="rect">
                <a:avLst/>
              </a:prstGeom>
              <a:blipFill>
                <a:blip r:embed="rId3"/>
                <a:stretch>
                  <a:fillRect l="-473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5FABB7C-856D-A141-532B-2BE152B528B1}"/>
                  </a:ext>
                </a:extLst>
              </p:cNvPr>
              <p:cNvSpPr txBox="1"/>
              <p:nvPr/>
            </p:nvSpPr>
            <p:spPr>
              <a:xfrm>
                <a:off x="293914" y="2242788"/>
                <a:ext cx="11604172" cy="1026435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Gas-induced perturbations – turbulence: Ornstein-</a:t>
                </a:r>
                <a:r>
                  <a:rPr lang="en-US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Uhlenbeck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process </a:t>
                </a:r>
                <a:b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𝑎</m:t>
                        </m:r>
                      </m:e>
                    </m:acc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𝑡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Δ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𝑡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𝑎</m:t>
                        </m:r>
                      </m:e>
                    </m:acc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Δ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𝑡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𝑂𝑈</m:t>
                                </m:r>
                              </m:sub>
                            </m:sSub>
                          </m:den>
                        </m:f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𝜎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𝑎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1−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Δ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𝑡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𝑂𝑈</m:t>
                                    </m:r>
                                  </m:sub>
                                </m:sSub>
                              </m:den>
                            </m:f>
                          </m:sup>
                        </m:sSup>
                      </m:e>
                    </m:rad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𝜉</m:t>
                        </m:r>
                      </m:e>
                    </m:acc>
                  </m:oMath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5FABB7C-856D-A141-532B-2BE152B528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14" y="2242788"/>
                <a:ext cx="11604172" cy="1026435"/>
              </a:xfrm>
              <a:prstGeom prst="rect">
                <a:avLst/>
              </a:prstGeom>
              <a:blipFill>
                <a:blip r:embed="rId4"/>
                <a:stretch>
                  <a:fillRect l="-473" t="-2976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ACDAA42-E281-2166-43E8-04A6FD271EFE}"/>
                  </a:ext>
                </a:extLst>
              </p:cNvPr>
              <p:cNvSpPr txBox="1"/>
              <p:nvPr/>
            </p:nvSpPr>
            <p:spPr>
              <a:xfrm>
                <a:off x="293914" y="3387950"/>
                <a:ext cx="11604172" cy="435312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Isotropic mass accretion: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𝑚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BH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𝜋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𝜌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gas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𝑣</m:t>
                    </m:r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acc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and we assume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acc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Bondi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=2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𝐺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BH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𝑣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ACDAA42-E281-2166-43E8-04A6FD271E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14" y="3387950"/>
                <a:ext cx="11604172" cy="435312"/>
              </a:xfrm>
              <a:prstGeom prst="rect">
                <a:avLst/>
              </a:prstGeom>
              <a:blipFill>
                <a:blip r:embed="rId5"/>
                <a:stretch>
                  <a:fillRect l="-473" t="-7042" b="-18310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59614367-68F4-9E73-7D75-6ADAF9CAE2A8}"/>
              </a:ext>
            </a:extLst>
          </p:cNvPr>
          <p:cNvSpPr txBox="1"/>
          <p:nvPr/>
        </p:nvSpPr>
        <p:spPr>
          <a:xfrm>
            <a:off x="293914" y="4098616"/>
            <a:ext cx="11604172" cy="2000548"/>
          </a:xfrm>
          <a:prstGeom prst="rect">
            <a:avLst/>
          </a:prstGeom>
          <a:noFill/>
          <a:ln w="50800" cmpd="sng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protoBHMF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code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[Roupas, </a:t>
            </a:r>
            <a:r>
              <a:rPr lang="en-US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appear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calculations of gas depletion timescales incorporating stellar lifetimes, stellar winds, SN explosions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generation of realistic BH populations with assigned progenitor masses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time-dependent introduction of BHs into the simulation according to their formation times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modelling of stochastic perturbations from both gas and stellar components.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E9798D8-4EF5-E098-F527-2C6A78414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Zacharias Roupas - ICNFP2025</a:t>
            </a:r>
          </a:p>
        </p:txBody>
      </p:sp>
    </p:spTree>
    <p:extLst>
      <p:ext uri="{BB962C8B-B14F-4D97-AF65-F5344CB8AC3E}">
        <p14:creationId xmlns:p14="http://schemas.microsoft.com/office/powerpoint/2010/main" val="3148949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3381</TotalTime>
  <Words>784</Words>
  <Application>Microsoft Office PowerPoint</Application>
  <PresentationFormat>Widescreen</PresentationFormat>
  <Paragraphs>84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Aptos</vt:lpstr>
      <vt:lpstr>Aptos Display</vt:lpstr>
      <vt:lpstr>Arial</vt:lpstr>
      <vt:lpstr>Cambria Math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Zacharias Roupas</dc:creator>
  <cp:lastModifiedBy>Zacharias Roupas</cp:lastModifiedBy>
  <cp:revision>414</cp:revision>
  <dcterms:created xsi:type="dcterms:W3CDTF">2025-01-22T12:56:20Z</dcterms:created>
  <dcterms:modified xsi:type="dcterms:W3CDTF">2025-07-24T07:03:03Z</dcterms:modified>
</cp:coreProperties>
</file>